
<file path=[Content_Types].xml><?xml version="1.0" encoding="utf-8"?>
<Types xmlns="http://schemas.openxmlformats.org/package/2006/content-types">
  <Default Extension="jpeg" ContentType="image/jpeg"/>
  <Default Extension="JPG" ContentType="image/.jp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80" r:id="rId3"/>
    <p:sldId id="282" r:id="rId5"/>
    <p:sldId id="283" r:id="rId6"/>
    <p:sldId id="259" r:id="rId7"/>
    <p:sldId id="284" r:id="rId8"/>
    <p:sldId id="260" r:id="rId9"/>
    <p:sldId id="285" r:id="rId10"/>
    <p:sldId id="261" r:id="rId11"/>
    <p:sldId id="262" r:id="rId12"/>
    <p:sldId id="286" r:id="rId13"/>
    <p:sldId id="263" r:id="rId14"/>
    <p:sldId id="287" r:id="rId15"/>
    <p:sldId id="264" r:id="rId16"/>
    <p:sldId id="265" r:id="rId17"/>
    <p:sldId id="266" r:id="rId18"/>
    <p:sldId id="267" r:id="rId19"/>
    <p:sldId id="268" r:id="rId20"/>
    <p:sldId id="269" r:id="rId21"/>
    <p:sldId id="288" r:id="rId22"/>
    <p:sldId id="270" r:id="rId23"/>
    <p:sldId id="271" r:id="rId24"/>
    <p:sldId id="272" r:id="rId25"/>
    <p:sldId id="289" r:id="rId26"/>
    <p:sldId id="273" r:id="rId27"/>
    <p:sldId id="290" r:id="rId28"/>
    <p:sldId id="274" r:id="rId29"/>
    <p:sldId id="291" r:id="rId30"/>
    <p:sldId id="275" r:id="rId31"/>
    <p:sldId id="276" r:id="rId32"/>
    <p:sldId id="277" r:id="rId33"/>
    <p:sldId id="292" r:id="rId34"/>
  </p:sldIdLst>
  <p:sldSz cx="12192000" cy="6858000"/>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732"/>
    <a:srgbClr val="FF652F"/>
    <a:srgbClr val="FF7E2D"/>
    <a:srgbClr val="009999"/>
    <a:srgbClr val="E4B6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00" d="100"/>
          <a:sy n="100" d="100"/>
        </p:scale>
        <p:origin x="72" y="4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8" Type="http://schemas.openxmlformats.org/officeDocument/2006/relationships/tags" Target="tags/tag1.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DA8219-D67F-42B3-954D-C1591BA67F5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47187E-5C0D-4DE5-873E-2D4122D7FD5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147187E-5C0D-4DE5-873E-2D4122D7FD59}"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147187E-5C0D-4DE5-873E-2D4122D7FD59}"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AE0C85-EE00-40DF-A26C-342B412E0C0A}"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147187E-5C0D-4DE5-873E-2D4122D7FD59}"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AE0C85-EE00-40DF-A26C-342B412E0C0A}"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AE0C85-EE00-40DF-A26C-342B412E0C0A}"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AE0C85-EE00-40DF-A26C-342B412E0C0A}"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AE0C85-EE00-40DF-A26C-342B412E0C0A}"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AE0C85-EE00-40DF-A26C-342B412E0C0A}"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AE0C85-EE00-40DF-A26C-342B412E0C0A}"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147187E-5C0D-4DE5-873E-2D4122D7FD5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147187E-5C0D-4DE5-873E-2D4122D7FD59}"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AE0C85-EE00-40DF-A26C-342B412E0C0A}"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AE0C85-EE00-40DF-A26C-342B412E0C0A}"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AE0C85-EE00-40DF-A26C-342B412E0C0A}"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147187E-5C0D-4DE5-873E-2D4122D7FD59}"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AE0C85-EE00-40DF-A26C-342B412E0C0A}"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147187E-5C0D-4DE5-873E-2D4122D7FD59}"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AE0C85-EE00-40DF-A26C-342B412E0C0A}"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147187E-5C0D-4DE5-873E-2D4122D7FD59}"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AE0C85-EE00-40DF-A26C-342B412E0C0A}"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AE0C85-EE00-40DF-A26C-342B412E0C0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147187E-5C0D-4DE5-873E-2D4122D7FD59}"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AE0C85-EE00-40DF-A26C-342B412E0C0A}"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147187E-5C0D-4DE5-873E-2D4122D7FD59}"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AE0C85-EE00-40DF-A26C-342B412E0C0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147187E-5C0D-4DE5-873E-2D4122D7FD59}"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AE0C85-EE00-40DF-A26C-342B412E0C0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147187E-5C0D-4DE5-873E-2D4122D7FD59}"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AE0C85-EE00-40DF-A26C-342B412E0C0A}"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AE0C85-EE00-40DF-A26C-342B412E0C0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image" Target="../media/image6.png"/><Relationship Id="rId7" Type="http://schemas.openxmlformats.org/officeDocument/2006/relationships/image" Target="../media/image5.png"/><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3" Type="http://schemas.openxmlformats.org/officeDocument/2006/relationships/image" Target="../media/image1.jpeg"/><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2667000" y="-2667000"/>
            <a:ext cx="6858000" cy="12192000"/>
          </a:xfrm>
          <a:prstGeom prst="rect">
            <a:avLst/>
          </a:prstGeom>
        </p:spPr>
      </p:pic>
      <p:pic>
        <p:nvPicPr>
          <p:cNvPr id="8" name="图片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6200000">
            <a:off x="1107563" y="4650040"/>
            <a:ext cx="1360560" cy="3276600"/>
          </a:xfrm>
          <a:prstGeom prst="rect">
            <a:avLst/>
          </a:prstGeom>
        </p:spPr>
      </p:pic>
      <p:pic>
        <p:nvPicPr>
          <p:cNvPr id="9" name="图片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6200000">
            <a:off x="2673668" y="95653"/>
            <a:ext cx="1504951" cy="1313644"/>
          </a:xfrm>
          <a:prstGeom prst="rect">
            <a:avLst/>
          </a:prstGeom>
        </p:spPr>
      </p:pic>
      <p:pic>
        <p:nvPicPr>
          <p:cNvPr id="10" name="图片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6200000">
            <a:off x="7623683" y="5709300"/>
            <a:ext cx="1592838" cy="1390359"/>
          </a:xfrm>
          <a:prstGeom prst="rect">
            <a:avLst/>
          </a:prstGeom>
        </p:spPr>
      </p:pic>
      <p:pic>
        <p:nvPicPr>
          <p:cNvPr id="11" name="图片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953500" y="5170943"/>
            <a:ext cx="3714750" cy="2029956"/>
          </a:xfrm>
          <a:prstGeom prst="rect">
            <a:avLst/>
          </a:prstGeom>
        </p:spPr>
      </p:pic>
      <p:pic>
        <p:nvPicPr>
          <p:cNvPr id="12" name="图片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6200000">
            <a:off x="9538574" y="-623470"/>
            <a:ext cx="2029956" cy="3276895"/>
          </a:xfrm>
          <a:prstGeom prst="rect">
            <a:avLst/>
          </a:prstGeom>
        </p:spPr>
      </p:pic>
      <p:pic>
        <p:nvPicPr>
          <p:cNvPr id="13" name="图片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6200000">
            <a:off x="3013911" y="-2397307"/>
            <a:ext cx="6455916" cy="1160117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mc:Choice xmlns:p14="http://schemas.microsoft.com/office/powerpoint/2010/main" Requires="p14">
      <p:transition spd="slow" p14:dur="2000" advTm="2000"/>
    </mc:Choice>
    <mc:Fallback>
      <p:transition spd="slow" advTm="2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7.png"/><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8.png"/><Relationship Id="rId2" Type="http://schemas.openxmlformats.org/officeDocument/2006/relationships/image" Target="../media/image2.png"/><Relationship Id="rId15" Type="http://schemas.openxmlformats.org/officeDocument/2006/relationships/notesSlide" Target="../notesSlides/notesSlide1.xml"/><Relationship Id="rId14" Type="http://schemas.openxmlformats.org/officeDocument/2006/relationships/slideLayout" Target="../slideLayouts/slideLayout1.xml"/><Relationship Id="rId13" Type="http://schemas.openxmlformats.org/officeDocument/2006/relationships/image" Target="../media/image11.png"/><Relationship Id="rId12" Type="http://schemas.microsoft.com/office/2007/relationships/media" Target="../media/media1.mp3"/><Relationship Id="rId11" Type="http://schemas.openxmlformats.org/officeDocument/2006/relationships/audio" Target="../media/media1.mp3"/><Relationship Id="rId10" Type="http://schemas.openxmlformats.org/officeDocument/2006/relationships/image" Target="../media/image10.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image" Target="../media/image14.png"/><Relationship Id="rId8" Type="http://schemas.openxmlformats.org/officeDocument/2006/relationships/image" Target="../media/image13.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10.xml"/><Relationship Id="rId10" Type="http://schemas.openxmlformats.org/officeDocument/2006/relationships/slideLayout" Target="../slideLayouts/slideLayout1.xml"/><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2.xml.rels><?xml version="1.0" encoding="UTF-8" standalone="yes"?>
<Relationships xmlns="http://schemas.openxmlformats.org/package/2006/relationships"><Relationship Id="rId9" Type="http://schemas.openxmlformats.org/officeDocument/2006/relationships/image" Target="../media/image14.png"/><Relationship Id="rId8" Type="http://schemas.openxmlformats.org/officeDocument/2006/relationships/image" Target="../media/image13.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12.xml"/><Relationship Id="rId10" Type="http://schemas.openxmlformats.org/officeDocument/2006/relationships/slideLayout" Target="../slideLayouts/slideLayout1.xml"/><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9" Type="http://schemas.openxmlformats.org/officeDocument/2006/relationships/image" Target="../media/image14.png"/><Relationship Id="rId8" Type="http://schemas.openxmlformats.org/officeDocument/2006/relationships/image" Target="../media/image13.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19.xml"/><Relationship Id="rId10" Type="http://schemas.openxmlformats.org/officeDocument/2006/relationships/slideLayout" Target="../slideLayouts/slideLayout1.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2.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0" Type="http://schemas.openxmlformats.org/officeDocument/2006/relationships/notesSlide" Target="../notesSlides/notesSlide2.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9" Type="http://schemas.openxmlformats.org/officeDocument/2006/relationships/image" Target="../media/image14.png"/><Relationship Id="rId8" Type="http://schemas.openxmlformats.org/officeDocument/2006/relationships/image" Target="../media/image13.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23.xml"/><Relationship Id="rId10" Type="http://schemas.openxmlformats.org/officeDocument/2006/relationships/slideLayout" Target="../slideLayouts/slideLayout1.xml"/><Relationship Id="rId1" Type="http://schemas.openxmlformats.org/officeDocument/2006/relationships/image" Target="../media/image1.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9" Type="http://schemas.openxmlformats.org/officeDocument/2006/relationships/image" Target="../media/image14.png"/><Relationship Id="rId8" Type="http://schemas.openxmlformats.org/officeDocument/2006/relationships/image" Target="../media/image13.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25.xml"/><Relationship Id="rId10" Type="http://schemas.openxmlformats.org/officeDocument/2006/relationships/slideLayout" Target="../slideLayouts/slideLayout1.xml"/><Relationship Id="rId1" Type="http://schemas.openxmlformats.org/officeDocument/2006/relationships/image" Target="../media/image1.jpe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2.xml"/><Relationship Id="rId2" Type="http://schemas.openxmlformats.org/officeDocument/2006/relationships/image" Target="../media/image18.jpeg"/><Relationship Id="rId1" Type="http://schemas.openxmlformats.org/officeDocument/2006/relationships/image" Target="../media/image17.jpeg"/></Relationships>
</file>

<file path=ppt/slides/_rels/slide27.xml.rels><?xml version="1.0" encoding="UTF-8" standalone="yes"?>
<Relationships xmlns="http://schemas.openxmlformats.org/package/2006/relationships"><Relationship Id="rId9" Type="http://schemas.openxmlformats.org/officeDocument/2006/relationships/image" Target="../media/image14.png"/><Relationship Id="rId8" Type="http://schemas.openxmlformats.org/officeDocument/2006/relationships/image" Target="../media/image13.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27.xml"/><Relationship Id="rId10" Type="http://schemas.openxmlformats.org/officeDocument/2006/relationships/slideLayout" Target="../slideLayouts/slideLayout1.xml"/><Relationship Id="rId1" Type="http://schemas.openxmlformats.org/officeDocument/2006/relationships/image" Target="../media/image1.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9" Type="http://schemas.openxmlformats.org/officeDocument/2006/relationships/image" Target="../media/image14.png"/><Relationship Id="rId8" Type="http://schemas.openxmlformats.org/officeDocument/2006/relationships/image" Target="../media/image13.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3.xml"/><Relationship Id="rId10" Type="http://schemas.openxmlformats.org/officeDocument/2006/relationships/slideLayout" Target="../slideLayouts/slideLayout1.xml"/><Relationship Id="rId1" Type="http://schemas.openxmlformats.org/officeDocument/2006/relationships/image" Target="../media/image1.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7.png"/><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8.png"/><Relationship Id="rId2" Type="http://schemas.openxmlformats.org/officeDocument/2006/relationships/image" Target="../media/image2.png"/><Relationship Id="rId15" Type="http://schemas.openxmlformats.org/officeDocument/2006/relationships/notesSlide" Target="../notesSlides/notesSlide31.xml"/><Relationship Id="rId14" Type="http://schemas.openxmlformats.org/officeDocument/2006/relationships/slideLayout" Target="../slideLayouts/slideLayout1.xml"/><Relationship Id="rId13" Type="http://schemas.openxmlformats.org/officeDocument/2006/relationships/image" Target="../media/image11.png"/><Relationship Id="rId12" Type="http://schemas.microsoft.com/office/2007/relationships/media" Target="../media/media1.mp3"/><Relationship Id="rId11" Type="http://schemas.openxmlformats.org/officeDocument/2006/relationships/audio" Target="../media/media1.mp3"/><Relationship Id="rId10" Type="http://schemas.openxmlformats.org/officeDocument/2006/relationships/image" Target="../media/image10.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9" Type="http://schemas.openxmlformats.org/officeDocument/2006/relationships/image" Target="../media/image14.png"/><Relationship Id="rId8" Type="http://schemas.openxmlformats.org/officeDocument/2006/relationships/image" Target="../media/image13.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5.xml"/><Relationship Id="rId10" Type="http://schemas.openxmlformats.org/officeDocument/2006/relationships/slideLayout" Target="../slideLayouts/slideLayout1.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9" Type="http://schemas.openxmlformats.org/officeDocument/2006/relationships/image" Target="../media/image14.png"/><Relationship Id="rId8" Type="http://schemas.openxmlformats.org/officeDocument/2006/relationships/image" Target="../media/image13.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7.xml"/><Relationship Id="rId10" Type="http://schemas.openxmlformats.org/officeDocument/2006/relationships/slideLayout" Target="../slideLayouts/slideLayout1.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a:off x="2667000" y="-2667000"/>
            <a:ext cx="6858000" cy="12192000"/>
          </a:xfrm>
          <a:prstGeom prst="rect">
            <a:avLst/>
          </a:prstGeom>
        </p:spPr>
      </p:pic>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107563" y="4650040"/>
            <a:ext cx="1360560" cy="3276600"/>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62200"/>
            <a:ext cx="1899251" cy="2447924"/>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2673668" y="95653"/>
            <a:ext cx="1504951" cy="1313644"/>
          </a:xfrm>
          <a:prstGeom prst="rect">
            <a:avLst/>
          </a:prstGeom>
        </p:spPr>
      </p:pic>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7623683" y="5709300"/>
            <a:ext cx="1592838" cy="1390359"/>
          </a:xfrm>
          <a:prstGeom prst="rect">
            <a:avLst/>
          </a:prstGeom>
        </p:spPr>
      </p:pic>
      <p:pic>
        <p:nvPicPr>
          <p:cNvPr id="17" name="图片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53500" y="5170943"/>
            <a:ext cx="3714750" cy="2029956"/>
          </a:xfrm>
          <a:prstGeom prst="rect">
            <a:avLst/>
          </a:prstGeom>
        </p:spPr>
      </p:pic>
      <p:pic>
        <p:nvPicPr>
          <p:cNvPr id="19" name="图片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9538574" y="-623470"/>
            <a:ext cx="2029956" cy="3276895"/>
          </a:xfrm>
          <a:prstGeom prst="rect">
            <a:avLst/>
          </a:prstGeom>
        </p:spPr>
      </p:pic>
      <p:pic>
        <p:nvPicPr>
          <p:cNvPr id="21" name="图片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6200000">
            <a:off x="2994861" y="-2345062"/>
            <a:ext cx="6455916" cy="11601175"/>
          </a:xfrm>
          <a:prstGeom prst="rect">
            <a:avLst/>
          </a:prstGeom>
        </p:spPr>
      </p:pic>
      <p:grpSp>
        <p:nvGrpSpPr>
          <p:cNvPr id="58" name="组合 57"/>
          <p:cNvGrpSpPr/>
          <p:nvPr/>
        </p:nvGrpSpPr>
        <p:grpSpPr>
          <a:xfrm>
            <a:off x="6711697" y="4606869"/>
            <a:ext cx="1652745" cy="1736255"/>
            <a:chOff x="9441200" y="1273231"/>
            <a:chExt cx="1238523" cy="1361504"/>
          </a:xfrm>
          <a:gradFill>
            <a:gsLst>
              <a:gs pos="0">
                <a:srgbClr val="FF7E2D"/>
              </a:gs>
              <a:gs pos="51000">
                <a:srgbClr val="FF652F"/>
              </a:gs>
              <a:gs pos="100000">
                <a:srgbClr val="FF4732"/>
              </a:gs>
            </a:gsLst>
            <a:lin ang="5400000" scaled="1"/>
          </a:gradFill>
        </p:grpSpPr>
        <p:sp>
          <p:nvSpPr>
            <p:cNvPr id="59" name="Rectangle 81"/>
            <p:cNvSpPr>
              <a:spLocks noChangeArrowheads="1"/>
            </p:cNvSpPr>
            <p:nvPr/>
          </p:nvSpPr>
          <p:spPr bwMode="auto">
            <a:xfrm>
              <a:off x="9441200" y="2113882"/>
              <a:ext cx="229391" cy="520853"/>
            </a:xfrm>
            <a:prstGeom prst="rect">
              <a:avLst/>
            </a:prstGeom>
            <a:grpFill/>
            <a:ln>
              <a:noFill/>
            </a:ln>
          </p:spPr>
          <p:txBody>
            <a:bodyPr vert="horz" wrap="square" lIns="91440" tIns="45720" rIns="91440" bIns="45720" numCol="1" anchor="t" anchorCtr="0" compatLnSpc="1"/>
            <a:lstStyle/>
            <a:p>
              <a:endParaRPr lang="zh-CN" altLang="en-US"/>
            </a:p>
          </p:txBody>
        </p:sp>
        <p:sp>
          <p:nvSpPr>
            <p:cNvPr id="60" name="Rectangle 82"/>
            <p:cNvSpPr>
              <a:spLocks noChangeArrowheads="1"/>
            </p:cNvSpPr>
            <p:nvPr/>
          </p:nvSpPr>
          <p:spPr bwMode="auto">
            <a:xfrm>
              <a:off x="9554957" y="2258263"/>
              <a:ext cx="591019" cy="376472"/>
            </a:xfrm>
            <a:prstGeom prst="rect">
              <a:avLst/>
            </a:prstGeom>
            <a:grpFill/>
            <a:ln>
              <a:noFill/>
            </a:ln>
          </p:spPr>
          <p:txBody>
            <a:bodyPr vert="horz" wrap="square" lIns="91440" tIns="45720" rIns="91440" bIns="45720" numCol="1" anchor="t" anchorCtr="0" compatLnSpc="1"/>
            <a:lstStyle/>
            <a:p>
              <a:endParaRPr lang="zh-CN" altLang="en-US"/>
            </a:p>
          </p:txBody>
        </p:sp>
        <p:sp>
          <p:nvSpPr>
            <p:cNvPr id="61" name="Freeform 86"/>
            <p:cNvSpPr>
              <a:spLocks noEditPoints="1"/>
            </p:cNvSpPr>
            <p:nvPr/>
          </p:nvSpPr>
          <p:spPr bwMode="auto">
            <a:xfrm>
              <a:off x="9770255" y="1273231"/>
              <a:ext cx="909468" cy="1285940"/>
            </a:xfrm>
            <a:custGeom>
              <a:avLst/>
              <a:gdLst>
                <a:gd name="T0" fmla="*/ 292 w 302"/>
                <a:gd name="T1" fmla="*/ 84 h 427"/>
                <a:gd name="T2" fmla="*/ 242 w 302"/>
                <a:gd name="T3" fmla="*/ 52 h 427"/>
                <a:gd name="T4" fmla="*/ 197 w 302"/>
                <a:gd name="T5" fmla="*/ 56 h 427"/>
                <a:gd name="T6" fmla="*/ 185 w 302"/>
                <a:gd name="T7" fmla="*/ 53 h 427"/>
                <a:gd name="T8" fmla="*/ 180 w 302"/>
                <a:gd name="T9" fmla="*/ 38 h 427"/>
                <a:gd name="T10" fmla="*/ 183 w 302"/>
                <a:gd name="T11" fmla="*/ 30 h 427"/>
                <a:gd name="T12" fmla="*/ 175 w 302"/>
                <a:gd name="T13" fmla="*/ 22 h 427"/>
                <a:gd name="T14" fmla="*/ 131 w 302"/>
                <a:gd name="T15" fmla="*/ 12 h 427"/>
                <a:gd name="T16" fmla="*/ 122 w 302"/>
                <a:gd name="T17" fmla="*/ 60 h 427"/>
                <a:gd name="T18" fmla="*/ 121 w 302"/>
                <a:gd name="T19" fmla="*/ 78 h 427"/>
                <a:gd name="T20" fmla="*/ 142 w 302"/>
                <a:gd name="T21" fmla="*/ 81 h 427"/>
                <a:gd name="T22" fmla="*/ 150 w 302"/>
                <a:gd name="T23" fmla="*/ 94 h 427"/>
                <a:gd name="T24" fmla="*/ 147 w 302"/>
                <a:gd name="T25" fmla="*/ 127 h 427"/>
                <a:gd name="T26" fmla="*/ 148 w 302"/>
                <a:gd name="T27" fmla="*/ 184 h 427"/>
                <a:gd name="T28" fmla="*/ 154 w 302"/>
                <a:gd name="T29" fmla="*/ 211 h 427"/>
                <a:gd name="T30" fmla="*/ 152 w 302"/>
                <a:gd name="T31" fmla="*/ 245 h 427"/>
                <a:gd name="T32" fmla="*/ 150 w 302"/>
                <a:gd name="T33" fmla="*/ 264 h 427"/>
                <a:gd name="T34" fmla="*/ 0 w 302"/>
                <a:gd name="T35" fmla="*/ 367 h 427"/>
                <a:gd name="T36" fmla="*/ 5 w 302"/>
                <a:gd name="T37" fmla="*/ 376 h 427"/>
                <a:gd name="T38" fmla="*/ 30 w 302"/>
                <a:gd name="T39" fmla="*/ 360 h 427"/>
                <a:gd name="T40" fmla="*/ 155 w 302"/>
                <a:gd name="T41" fmla="*/ 271 h 427"/>
                <a:gd name="T42" fmla="*/ 161 w 302"/>
                <a:gd name="T43" fmla="*/ 273 h 427"/>
                <a:gd name="T44" fmla="*/ 177 w 302"/>
                <a:gd name="T45" fmla="*/ 259 h 427"/>
                <a:gd name="T46" fmla="*/ 176 w 302"/>
                <a:gd name="T47" fmla="*/ 229 h 427"/>
                <a:gd name="T48" fmla="*/ 176 w 302"/>
                <a:gd name="T49" fmla="*/ 174 h 427"/>
                <a:gd name="T50" fmla="*/ 172 w 302"/>
                <a:gd name="T51" fmla="*/ 140 h 427"/>
                <a:gd name="T52" fmla="*/ 183 w 302"/>
                <a:gd name="T53" fmla="*/ 158 h 427"/>
                <a:gd name="T54" fmla="*/ 186 w 302"/>
                <a:gd name="T55" fmla="*/ 201 h 427"/>
                <a:gd name="T56" fmla="*/ 183 w 302"/>
                <a:gd name="T57" fmla="*/ 254 h 427"/>
                <a:gd name="T58" fmla="*/ 177 w 302"/>
                <a:gd name="T59" fmla="*/ 323 h 427"/>
                <a:gd name="T60" fmla="*/ 167 w 302"/>
                <a:gd name="T61" fmla="*/ 368 h 427"/>
                <a:gd name="T62" fmla="*/ 160 w 302"/>
                <a:gd name="T63" fmla="*/ 397 h 427"/>
                <a:gd name="T64" fmla="*/ 147 w 302"/>
                <a:gd name="T65" fmla="*/ 418 h 427"/>
                <a:gd name="T66" fmla="*/ 181 w 302"/>
                <a:gd name="T67" fmla="*/ 412 h 427"/>
                <a:gd name="T68" fmla="*/ 199 w 302"/>
                <a:gd name="T69" fmla="*/ 408 h 427"/>
                <a:gd name="T70" fmla="*/ 199 w 302"/>
                <a:gd name="T71" fmla="*/ 390 h 427"/>
                <a:gd name="T72" fmla="*/ 201 w 302"/>
                <a:gd name="T73" fmla="*/ 362 h 427"/>
                <a:gd name="T74" fmla="*/ 212 w 302"/>
                <a:gd name="T75" fmla="*/ 334 h 427"/>
                <a:gd name="T76" fmla="*/ 223 w 302"/>
                <a:gd name="T77" fmla="*/ 271 h 427"/>
                <a:gd name="T78" fmla="*/ 234 w 302"/>
                <a:gd name="T79" fmla="*/ 229 h 427"/>
                <a:gd name="T80" fmla="*/ 244 w 302"/>
                <a:gd name="T81" fmla="*/ 250 h 427"/>
                <a:gd name="T82" fmla="*/ 252 w 302"/>
                <a:gd name="T83" fmla="*/ 301 h 427"/>
                <a:gd name="T84" fmla="*/ 254 w 302"/>
                <a:gd name="T85" fmla="*/ 363 h 427"/>
                <a:gd name="T86" fmla="*/ 260 w 302"/>
                <a:gd name="T87" fmla="*/ 402 h 427"/>
                <a:gd name="T88" fmla="*/ 272 w 302"/>
                <a:gd name="T89" fmla="*/ 426 h 427"/>
                <a:gd name="T90" fmla="*/ 287 w 302"/>
                <a:gd name="T91" fmla="*/ 412 h 427"/>
                <a:gd name="T92" fmla="*/ 287 w 302"/>
                <a:gd name="T93" fmla="*/ 392 h 427"/>
                <a:gd name="T94" fmla="*/ 288 w 302"/>
                <a:gd name="T95" fmla="*/ 359 h 427"/>
                <a:gd name="T96" fmla="*/ 290 w 302"/>
                <a:gd name="T97" fmla="*/ 259 h 427"/>
                <a:gd name="T98" fmla="*/ 284 w 302"/>
                <a:gd name="T99" fmla="*/ 190 h 427"/>
                <a:gd name="T100" fmla="*/ 295 w 302"/>
                <a:gd name="T101" fmla="*/ 182 h 427"/>
                <a:gd name="T102" fmla="*/ 299 w 302"/>
                <a:gd name="T103" fmla="*/ 162 h 427"/>
                <a:gd name="T104" fmla="*/ 302 w 302"/>
                <a:gd name="T105" fmla="*/ 115 h 427"/>
                <a:gd name="T106" fmla="*/ 292 w 302"/>
                <a:gd name="T107" fmla="*/ 84 h 427"/>
                <a:gd name="T108" fmla="*/ 278 w 302"/>
                <a:gd name="T109" fmla="*/ 155 h 427"/>
                <a:gd name="T110" fmla="*/ 272 w 302"/>
                <a:gd name="T111" fmla="*/ 137 h 427"/>
                <a:gd name="T112" fmla="*/ 262 w 302"/>
                <a:gd name="T113" fmla="*/ 118 h 427"/>
                <a:gd name="T114" fmla="*/ 256 w 302"/>
                <a:gd name="T115" fmla="*/ 97 h 427"/>
                <a:gd name="T116" fmla="*/ 274 w 302"/>
                <a:gd name="T117" fmla="*/ 105 h 427"/>
                <a:gd name="T118" fmla="*/ 281 w 302"/>
                <a:gd name="T119" fmla="*/ 138 h 427"/>
                <a:gd name="T120" fmla="*/ 278 w 302"/>
                <a:gd name="T121" fmla="*/ 155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2" h="427">
                  <a:moveTo>
                    <a:pt x="292" y="84"/>
                  </a:moveTo>
                  <a:cubicBezTo>
                    <a:pt x="283" y="78"/>
                    <a:pt x="250" y="57"/>
                    <a:pt x="242" y="52"/>
                  </a:cubicBezTo>
                  <a:cubicBezTo>
                    <a:pt x="234" y="47"/>
                    <a:pt x="204" y="53"/>
                    <a:pt x="197" y="56"/>
                  </a:cubicBezTo>
                  <a:cubicBezTo>
                    <a:pt x="190" y="58"/>
                    <a:pt x="185" y="59"/>
                    <a:pt x="185" y="53"/>
                  </a:cubicBezTo>
                  <a:cubicBezTo>
                    <a:pt x="185" y="47"/>
                    <a:pt x="180" y="38"/>
                    <a:pt x="180" y="38"/>
                  </a:cubicBezTo>
                  <a:cubicBezTo>
                    <a:pt x="180" y="38"/>
                    <a:pt x="183" y="34"/>
                    <a:pt x="183" y="30"/>
                  </a:cubicBezTo>
                  <a:cubicBezTo>
                    <a:pt x="183" y="25"/>
                    <a:pt x="175" y="22"/>
                    <a:pt x="175" y="22"/>
                  </a:cubicBezTo>
                  <a:cubicBezTo>
                    <a:pt x="170" y="17"/>
                    <a:pt x="155" y="0"/>
                    <a:pt x="131" y="12"/>
                  </a:cubicBezTo>
                  <a:cubicBezTo>
                    <a:pt x="108" y="30"/>
                    <a:pt x="122" y="60"/>
                    <a:pt x="122" y="60"/>
                  </a:cubicBezTo>
                  <a:cubicBezTo>
                    <a:pt x="122" y="60"/>
                    <a:pt x="119" y="69"/>
                    <a:pt x="121" y="78"/>
                  </a:cubicBezTo>
                  <a:cubicBezTo>
                    <a:pt x="123" y="86"/>
                    <a:pt x="142" y="81"/>
                    <a:pt x="142" y="81"/>
                  </a:cubicBezTo>
                  <a:cubicBezTo>
                    <a:pt x="140" y="86"/>
                    <a:pt x="150" y="94"/>
                    <a:pt x="150" y="94"/>
                  </a:cubicBezTo>
                  <a:cubicBezTo>
                    <a:pt x="144" y="99"/>
                    <a:pt x="145" y="121"/>
                    <a:pt x="147" y="127"/>
                  </a:cubicBezTo>
                  <a:cubicBezTo>
                    <a:pt x="149" y="133"/>
                    <a:pt x="147" y="176"/>
                    <a:pt x="148" y="184"/>
                  </a:cubicBezTo>
                  <a:cubicBezTo>
                    <a:pt x="149" y="193"/>
                    <a:pt x="152" y="203"/>
                    <a:pt x="154" y="211"/>
                  </a:cubicBezTo>
                  <a:cubicBezTo>
                    <a:pt x="157" y="219"/>
                    <a:pt x="157" y="237"/>
                    <a:pt x="152" y="245"/>
                  </a:cubicBezTo>
                  <a:cubicBezTo>
                    <a:pt x="147" y="253"/>
                    <a:pt x="150" y="264"/>
                    <a:pt x="150" y="264"/>
                  </a:cubicBezTo>
                  <a:cubicBezTo>
                    <a:pt x="0" y="367"/>
                    <a:pt x="0" y="367"/>
                    <a:pt x="0" y="367"/>
                  </a:cubicBezTo>
                  <a:cubicBezTo>
                    <a:pt x="5" y="376"/>
                    <a:pt x="5" y="376"/>
                    <a:pt x="5" y="376"/>
                  </a:cubicBezTo>
                  <a:cubicBezTo>
                    <a:pt x="30" y="360"/>
                    <a:pt x="30" y="360"/>
                    <a:pt x="30" y="360"/>
                  </a:cubicBezTo>
                  <a:cubicBezTo>
                    <a:pt x="155" y="271"/>
                    <a:pt x="155" y="271"/>
                    <a:pt x="155" y="271"/>
                  </a:cubicBezTo>
                  <a:cubicBezTo>
                    <a:pt x="155" y="271"/>
                    <a:pt x="156" y="274"/>
                    <a:pt x="161" y="273"/>
                  </a:cubicBezTo>
                  <a:cubicBezTo>
                    <a:pt x="166" y="272"/>
                    <a:pt x="176" y="263"/>
                    <a:pt x="177" y="259"/>
                  </a:cubicBezTo>
                  <a:cubicBezTo>
                    <a:pt x="179" y="254"/>
                    <a:pt x="176" y="238"/>
                    <a:pt x="176" y="229"/>
                  </a:cubicBezTo>
                  <a:cubicBezTo>
                    <a:pt x="176" y="220"/>
                    <a:pt x="177" y="195"/>
                    <a:pt x="176" y="174"/>
                  </a:cubicBezTo>
                  <a:cubicBezTo>
                    <a:pt x="175" y="154"/>
                    <a:pt x="171" y="148"/>
                    <a:pt x="172" y="140"/>
                  </a:cubicBezTo>
                  <a:cubicBezTo>
                    <a:pt x="174" y="132"/>
                    <a:pt x="182" y="150"/>
                    <a:pt x="183" y="158"/>
                  </a:cubicBezTo>
                  <a:cubicBezTo>
                    <a:pt x="184" y="166"/>
                    <a:pt x="187" y="193"/>
                    <a:pt x="186" y="201"/>
                  </a:cubicBezTo>
                  <a:cubicBezTo>
                    <a:pt x="185" y="208"/>
                    <a:pt x="183" y="254"/>
                    <a:pt x="183" y="254"/>
                  </a:cubicBezTo>
                  <a:cubicBezTo>
                    <a:pt x="183" y="254"/>
                    <a:pt x="180" y="312"/>
                    <a:pt x="177" y="323"/>
                  </a:cubicBezTo>
                  <a:cubicBezTo>
                    <a:pt x="174" y="333"/>
                    <a:pt x="172" y="359"/>
                    <a:pt x="167" y="368"/>
                  </a:cubicBezTo>
                  <a:cubicBezTo>
                    <a:pt x="163" y="376"/>
                    <a:pt x="164" y="383"/>
                    <a:pt x="160" y="397"/>
                  </a:cubicBezTo>
                  <a:cubicBezTo>
                    <a:pt x="156" y="410"/>
                    <a:pt x="140" y="413"/>
                    <a:pt x="147" y="418"/>
                  </a:cubicBezTo>
                  <a:cubicBezTo>
                    <a:pt x="154" y="422"/>
                    <a:pt x="172" y="416"/>
                    <a:pt x="181" y="412"/>
                  </a:cubicBezTo>
                  <a:cubicBezTo>
                    <a:pt x="189" y="408"/>
                    <a:pt x="192" y="412"/>
                    <a:pt x="199" y="408"/>
                  </a:cubicBezTo>
                  <a:cubicBezTo>
                    <a:pt x="205" y="405"/>
                    <a:pt x="200" y="397"/>
                    <a:pt x="199" y="390"/>
                  </a:cubicBezTo>
                  <a:cubicBezTo>
                    <a:pt x="199" y="383"/>
                    <a:pt x="201" y="369"/>
                    <a:pt x="201" y="362"/>
                  </a:cubicBezTo>
                  <a:cubicBezTo>
                    <a:pt x="202" y="356"/>
                    <a:pt x="210" y="349"/>
                    <a:pt x="212" y="334"/>
                  </a:cubicBezTo>
                  <a:cubicBezTo>
                    <a:pt x="214" y="318"/>
                    <a:pt x="221" y="280"/>
                    <a:pt x="223" y="271"/>
                  </a:cubicBezTo>
                  <a:cubicBezTo>
                    <a:pt x="226" y="262"/>
                    <a:pt x="231" y="232"/>
                    <a:pt x="234" y="229"/>
                  </a:cubicBezTo>
                  <a:cubicBezTo>
                    <a:pt x="237" y="226"/>
                    <a:pt x="241" y="241"/>
                    <a:pt x="244" y="250"/>
                  </a:cubicBezTo>
                  <a:cubicBezTo>
                    <a:pt x="247" y="259"/>
                    <a:pt x="249" y="286"/>
                    <a:pt x="252" y="301"/>
                  </a:cubicBezTo>
                  <a:cubicBezTo>
                    <a:pt x="255" y="315"/>
                    <a:pt x="254" y="333"/>
                    <a:pt x="254" y="363"/>
                  </a:cubicBezTo>
                  <a:cubicBezTo>
                    <a:pt x="254" y="394"/>
                    <a:pt x="262" y="386"/>
                    <a:pt x="260" y="402"/>
                  </a:cubicBezTo>
                  <a:cubicBezTo>
                    <a:pt x="257" y="419"/>
                    <a:pt x="260" y="425"/>
                    <a:pt x="272" y="426"/>
                  </a:cubicBezTo>
                  <a:cubicBezTo>
                    <a:pt x="284" y="427"/>
                    <a:pt x="289" y="419"/>
                    <a:pt x="287" y="412"/>
                  </a:cubicBezTo>
                  <a:cubicBezTo>
                    <a:pt x="285" y="406"/>
                    <a:pt x="284" y="394"/>
                    <a:pt x="287" y="392"/>
                  </a:cubicBezTo>
                  <a:cubicBezTo>
                    <a:pt x="289" y="391"/>
                    <a:pt x="285" y="378"/>
                    <a:pt x="288" y="359"/>
                  </a:cubicBezTo>
                  <a:cubicBezTo>
                    <a:pt x="291" y="341"/>
                    <a:pt x="291" y="272"/>
                    <a:pt x="290" y="259"/>
                  </a:cubicBezTo>
                  <a:cubicBezTo>
                    <a:pt x="290" y="247"/>
                    <a:pt x="282" y="190"/>
                    <a:pt x="284" y="190"/>
                  </a:cubicBezTo>
                  <a:cubicBezTo>
                    <a:pt x="286" y="189"/>
                    <a:pt x="290" y="188"/>
                    <a:pt x="295" y="182"/>
                  </a:cubicBezTo>
                  <a:cubicBezTo>
                    <a:pt x="300" y="177"/>
                    <a:pt x="299" y="169"/>
                    <a:pt x="299" y="162"/>
                  </a:cubicBezTo>
                  <a:cubicBezTo>
                    <a:pt x="299" y="156"/>
                    <a:pt x="301" y="136"/>
                    <a:pt x="302" y="115"/>
                  </a:cubicBezTo>
                  <a:cubicBezTo>
                    <a:pt x="302" y="93"/>
                    <a:pt x="300" y="90"/>
                    <a:pt x="292" y="84"/>
                  </a:cubicBezTo>
                  <a:close/>
                  <a:moveTo>
                    <a:pt x="278" y="155"/>
                  </a:moveTo>
                  <a:cubicBezTo>
                    <a:pt x="276" y="153"/>
                    <a:pt x="272" y="140"/>
                    <a:pt x="272" y="137"/>
                  </a:cubicBezTo>
                  <a:cubicBezTo>
                    <a:pt x="273" y="134"/>
                    <a:pt x="268" y="132"/>
                    <a:pt x="262" y="118"/>
                  </a:cubicBezTo>
                  <a:cubicBezTo>
                    <a:pt x="257" y="104"/>
                    <a:pt x="256" y="97"/>
                    <a:pt x="256" y="97"/>
                  </a:cubicBezTo>
                  <a:cubicBezTo>
                    <a:pt x="257" y="94"/>
                    <a:pt x="269" y="101"/>
                    <a:pt x="274" y="105"/>
                  </a:cubicBezTo>
                  <a:cubicBezTo>
                    <a:pt x="279" y="108"/>
                    <a:pt x="280" y="118"/>
                    <a:pt x="281" y="138"/>
                  </a:cubicBezTo>
                  <a:cubicBezTo>
                    <a:pt x="282" y="158"/>
                    <a:pt x="279" y="158"/>
                    <a:pt x="278" y="155"/>
                  </a:cubicBezTo>
                  <a:close/>
                </a:path>
              </a:pathLst>
            </a:custGeom>
            <a:grpFill/>
            <a:ln>
              <a:noFill/>
            </a:ln>
          </p:spPr>
          <p:txBody>
            <a:bodyPr vert="horz" wrap="square" lIns="91440" tIns="45720" rIns="91440" bIns="45720" numCol="1" anchor="t" anchorCtr="0" compatLnSpc="1"/>
            <a:lstStyle/>
            <a:p>
              <a:endParaRPr lang="zh-CN" altLang="en-US"/>
            </a:p>
          </p:txBody>
        </p:sp>
      </p:grpSp>
      <p:pic>
        <p:nvPicPr>
          <p:cNvPr id="120" name="图片 119"/>
          <p:cNvPicPr>
            <a:picLocks noChangeAspect="1"/>
          </p:cNvPicPr>
          <p:nvPr/>
        </p:nvPicPr>
        <p:blipFill rotWithShape="1">
          <a:blip r:embed="rId9"/>
          <a:srcRect b="30081"/>
          <a:stretch>
            <a:fillRect/>
          </a:stretch>
        </p:blipFill>
        <p:spPr>
          <a:xfrm>
            <a:off x="7222955" y="1664379"/>
            <a:ext cx="4206791" cy="4694831"/>
          </a:xfrm>
          <a:prstGeom prst="rect">
            <a:avLst/>
          </a:prstGeom>
        </p:spPr>
      </p:pic>
      <p:grpSp>
        <p:nvGrpSpPr>
          <p:cNvPr id="62" name="组合 61"/>
          <p:cNvGrpSpPr/>
          <p:nvPr/>
        </p:nvGrpSpPr>
        <p:grpSpPr>
          <a:xfrm>
            <a:off x="872631" y="2181176"/>
            <a:ext cx="1191797" cy="1280979"/>
            <a:chOff x="1469294" y="832341"/>
            <a:chExt cx="2231069" cy="3024554"/>
          </a:xfrm>
        </p:grpSpPr>
        <p:sp>
          <p:nvSpPr>
            <p:cNvPr id="63" name="Freeform 5"/>
            <p:cNvSpPr/>
            <p:nvPr/>
          </p:nvSpPr>
          <p:spPr bwMode="auto">
            <a:xfrm>
              <a:off x="3097004" y="3183694"/>
              <a:ext cx="100883" cy="593658"/>
            </a:xfrm>
            <a:custGeom>
              <a:avLst/>
              <a:gdLst>
                <a:gd name="T0" fmla="*/ 22 w 22"/>
                <a:gd name="T1" fmla="*/ 10 h 129"/>
                <a:gd name="T2" fmla="*/ 22 w 22"/>
                <a:gd name="T3" fmla="*/ 129 h 129"/>
                <a:gd name="T4" fmla="*/ 0 w 22"/>
                <a:gd name="T5" fmla="*/ 129 h 129"/>
                <a:gd name="T6" fmla="*/ 0 w 22"/>
                <a:gd name="T7" fmla="*/ 0 h 129"/>
                <a:gd name="T8" fmla="*/ 0 w 22"/>
                <a:gd name="T9" fmla="*/ 0 h 129"/>
                <a:gd name="T10" fmla="*/ 22 w 22"/>
                <a:gd name="T11" fmla="*/ 10 h 129"/>
              </a:gdLst>
              <a:ahLst/>
              <a:cxnLst>
                <a:cxn ang="0">
                  <a:pos x="T0" y="T1"/>
                </a:cxn>
                <a:cxn ang="0">
                  <a:pos x="T2" y="T3"/>
                </a:cxn>
                <a:cxn ang="0">
                  <a:pos x="T4" y="T5"/>
                </a:cxn>
                <a:cxn ang="0">
                  <a:pos x="T6" y="T7"/>
                </a:cxn>
                <a:cxn ang="0">
                  <a:pos x="T8" y="T9"/>
                </a:cxn>
                <a:cxn ang="0">
                  <a:pos x="T10" y="T11"/>
                </a:cxn>
              </a:cxnLst>
              <a:rect l="0" t="0" r="r" b="b"/>
              <a:pathLst>
                <a:path w="22" h="129">
                  <a:moveTo>
                    <a:pt x="22" y="10"/>
                  </a:moveTo>
                  <a:cubicBezTo>
                    <a:pt x="22" y="129"/>
                    <a:pt x="22" y="129"/>
                    <a:pt x="22" y="129"/>
                  </a:cubicBezTo>
                  <a:cubicBezTo>
                    <a:pt x="0" y="129"/>
                    <a:pt x="0" y="129"/>
                    <a:pt x="0" y="129"/>
                  </a:cubicBezTo>
                  <a:cubicBezTo>
                    <a:pt x="0" y="0"/>
                    <a:pt x="0" y="0"/>
                    <a:pt x="0" y="0"/>
                  </a:cubicBezTo>
                  <a:cubicBezTo>
                    <a:pt x="0" y="0"/>
                    <a:pt x="0" y="0"/>
                    <a:pt x="0" y="0"/>
                  </a:cubicBezTo>
                  <a:cubicBezTo>
                    <a:pt x="8" y="3"/>
                    <a:pt x="15" y="6"/>
                    <a:pt x="22" y="10"/>
                  </a:cubicBezTo>
                  <a:close/>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6"/>
            <p:cNvSpPr/>
            <p:nvPr/>
          </p:nvSpPr>
          <p:spPr bwMode="auto">
            <a:xfrm>
              <a:off x="1971770" y="3183694"/>
              <a:ext cx="100883" cy="593658"/>
            </a:xfrm>
            <a:custGeom>
              <a:avLst/>
              <a:gdLst>
                <a:gd name="T0" fmla="*/ 22 w 22"/>
                <a:gd name="T1" fmla="*/ 0 h 129"/>
                <a:gd name="T2" fmla="*/ 22 w 22"/>
                <a:gd name="T3" fmla="*/ 129 h 129"/>
                <a:gd name="T4" fmla="*/ 0 w 22"/>
                <a:gd name="T5" fmla="*/ 129 h 129"/>
                <a:gd name="T6" fmla="*/ 0 w 22"/>
                <a:gd name="T7" fmla="*/ 10 h 129"/>
                <a:gd name="T8" fmla="*/ 22 w 22"/>
                <a:gd name="T9" fmla="*/ 0 h 129"/>
                <a:gd name="T10" fmla="*/ 22 w 22"/>
                <a:gd name="T11" fmla="*/ 0 h 129"/>
              </a:gdLst>
              <a:ahLst/>
              <a:cxnLst>
                <a:cxn ang="0">
                  <a:pos x="T0" y="T1"/>
                </a:cxn>
                <a:cxn ang="0">
                  <a:pos x="T2" y="T3"/>
                </a:cxn>
                <a:cxn ang="0">
                  <a:pos x="T4" y="T5"/>
                </a:cxn>
                <a:cxn ang="0">
                  <a:pos x="T6" y="T7"/>
                </a:cxn>
                <a:cxn ang="0">
                  <a:pos x="T8" y="T9"/>
                </a:cxn>
                <a:cxn ang="0">
                  <a:pos x="T10" y="T11"/>
                </a:cxn>
              </a:cxnLst>
              <a:rect l="0" t="0" r="r" b="b"/>
              <a:pathLst>
                <a:path w="22" h="129">
                  <a:moveTo>
                    <a:pt x="22" y="0"/>
                  </a:moveTo>
                  <a:cubicBezTo>
                    <a:pt x="22" y="129"/>
                    <a:pt x="22" y="129"/>
                    <a:pt x="22" y="129"/>
                  </a:cubicBezTo>
                  <a:cubicBezTo>
                    <a:pt x="0" y="129"/>
                    <a:pt x="0" y="129"/>
                    <a:pt x="0" y="129"/>
                  </a:cubicBezTo>
                  <a:cubicBezTo>
                    <a:pt x="0" y="10"/>
                    <a:pt x="0" y="10"/>
                    <a:pt x="0" y="10"/>
                  </a:cubicBezTo>
                  <a:cubicBezTo>
                    <a:pt x="7" y="7"/>
                    <a:pt x="14" y="3"/>
                    <a:pt x="22" y="0"/>
                  </a:cubicBezTo>
                  <a:cubicBezTo>
                    <a:pt x="22" y="0"/>
                    <a:pt x="22" y="0"/>
                    <a:pt x="22" y="0"/>
                  </a:cubicBezTo>
                  <a:close/>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7"/>
            <p:cNvSpPr/>
            <p:nvPr/>
          </p:nvSpPr>
          <p:spPr bwMode="auto">
            <a:xfrm>
              <a:off x="3277430" y="3276817"/>
              <a:ext cx="87303" cy="500536"/>
            </a:xfrm>
            <a:custGeom>
              <a:avLst/>
              <a:gdLst>
                <a:gd name="T0" fmla="*/ 19 w 19"/>
                <a:gd name="T1" fmla="*/ 109 h 109"/>
                <a:gd name="T2" fmla="*/ 0 w 19"/>
                <a:gd name="T3" fmla="*/ 109 h 109"/>
                <a:gd name="T4" fmla="*/ 0 w 19"/>
                <a:gd name="T5" fmla="*/ 0 h 109"/>
                <a:gd name="T6" fmla="*/ 9 w 19"/>
                <a:gd name="T7" fmla="*/ 5 h 109"/>
                <a:gd name="T8" fmla="*/ 9 w 19"/>
                <a:gd name="T9" fmla="*/ 6 h 109"/>
                <a:gd name="T10" fmla="*/ 19 w 19"/>
                <a:gd name="T11" fmla="*/ 109 h 109"/>
              </a:gdLst>
              <a:ahLst/>
              <a:cxnLst>
                <a:cxn ang="0">
                  <a:pos x="T0" y="T1"/>
                </a:cxn>
                <a:cxn ang="0">
                  <a:pos x="T2" y="T3"/>
                </a:cxn>
                <a:cxn ang="0">
                  <a:pos x="T4" y="T5"/>
                </a:cxn>
                <a:cxn ang="0">
                  <a:pos x="T6" y="T7"/>
                </a:cxn>
                <a:cxn ang="0">
                  <a:pos x="T8" y="T9"/>
                </a:cxn>
                <a:cxn ang="0">
                  <a:pos x="T10" y="T11"/>
                </a:cxn>
              </a:cxnLst>
              <a:rect l="0" t="0" r="r" b="b"/>
              <a:pathLst>
                <a:path w="19" h="109">
                  <a:moveTo>
                    <a:pt x="19" y="109"/>
                  </a:moveTo>
                  <a:cubicBezTo>
                    <a:pt x="0" y="109"/>
                    <a:pt x="0" y="109"/>
                    <a:pt x="0" y="109"/>
                  </a:cubicBezTo>
                  <a:cubicBezTo>
                    <a:pt x="0" y="0"/>
                    <a:pt x="0" y="0"/>
                    <a:pt x="0" y="0"/>
                  </a:cubicBezTo>
                  <a:cubicBezTo>
                    <a:pt x="3" y="1"/>
                    <a:pt x="6" y="3"/>
                    <a:pt x="9" y="5"/>
                  </a:cubicBezTo>
                  <a:cubicBezTo>
                    <a:pt x="9" y="5"/>
                    <a:pt x="9" y="5"/>
                    <a:pt x="9" y="6"/>
                  </a:cubicBezTo>
                  <a:cubicBezTo>
                    <a:pt x="8" y="41"/>
                    <a:pt x="11" y="75"/>
                    <a:pt x="19" y="109"/>
                  </a:cubicBezTo>
                  <a:close/>
                </a:path>
              </a:pathLst>
            </a:custGeom>
            <a:solidFill>
              <a:srgbClr val="FBB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8"/>
            <p:cNvSpPr/>
            <p:nvPr/>
          </p:nvSpPr>
          <p:spPr bwMode="auto">
            <a:xfrm>
              <a:off x="2631390" y="3203095"/>
              <a:ext cx="388012" cy="574258"/>
            </a:xfrm>
            <a:custGeom>
              <a:avLst/>
              <a:gdLst>
                <a:gd name="T0" fmla="*/ 200 w 200"/>
                <a:gd name="T1" fmla="*/ 0 h 296"/>
                <a:gd name="T2" fmla="*/ 200 w 200"/>
                <a:gd name="T3" fmla="*/ 296 h 296"/>
                <a:gd name="T4" fmla="*/ 0 w 200"/>
                <a:gd name="T5" fmla="*/ 296 h 296"/>
                <a:gd name="T6" fmla="*/ 200 w 200"/>
                <a:gd name="T7" fmla="*/ 0 h 296"/>
              </a:gdLst>
              <a:ahLst/>
              <a:cxnLst>
                <a:cxn ang="0">
                  <a:pos x="T0" y="T1"/>
                </a:cxn>
                <a:cxn ang="0">
                  <a:pos x="T2" y="T3"/>
                </a:cxn>
                <a:cxn ang="0">
                  <a:pos x="T4" y="T5"/>
                </a:cxn>
                <a:cxn ang="0">
                  <a:pos x="T6" y="T7"/>
                </a:cxn>
              </a:cxnLst>
              <a:rect l="0" t="0" r="r" b="b"/>
              <a:pathLst>
                <a:path w="200" h="296">
                  <a:moveTo>
                    <a:pt x="200" y="0"/>
                  </a:moveTo>
                  <a:lnTo>
                    <a:pt x="200" y="296"/>
                  </a:lnTo>
                  <a:lnTo>
                    <a:pt x="0" y="296"/>
                  </a:lnTo>
                  <a:lnTo>
                    <a:pt x="200" y="0"/>
                  </a:lnTo>
                  <a:close/>
                </a:path>
              </a:pathLst>
            </a:custGeom>
            <a:solidFill>
              <a:srgbClr val="FBB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9"/>
            <p:cNvSpPr>
              <a:spLocks noEditPoints="1"/>
            </p:cNvSpPr>
            <p:nvPr/>
          </p:nvSpPr>
          <p:spPr bwMode="auto">
            <a:xfrm>
              <a:off x="1469294" y="832341"/>
              <a:ext cx="2231069" cy="3024554"/>
            </a:xfrm>
            <a:custGeom>
              <a:avLst/>
              <a:gdLst>
                <a:gd name="T0" fmla="*/ 325 w 484"/>
                <a:gd name="T1" fmla="*/ 456 h 657"/>
                <a:gd name="T2" fmla="*/ 380 w 484"/>
                <a:gd name="T3" fmla="*/ 335 h 657"/>
                <a:gd name="T4" fmla="*/ 398 w 484"/>
                <a:gd name="T5" fmla="*/ 233 h 657"/>
                <a:gd name="T6" fmla="*/ 413 w 484"/>
                <a:gd name="T7" fmla="*/ 194 h 657"/>
                <a:gd name="T8" fmla="*/ 414 w 484"/>
                <a:gd name="T9" fmla="*/ 174 h 657"/>
                <a:gd name="T10" fmla="*/ 359 w 484"/>
                <a:gd name="T11" fmla="*/ 55 h 657"/>
                <a:gd name="T12" fmla="*/ 345 w 484"/>
                <a:gd name="T13" fmla="*/ 46 h 657"/>
                <a:gd name="T14" fmla="*/ 232 w 484"/>
                <a:gd name="T15" fmla="*/ 7 h 657"/>
                <a:gd name="T16" fmla="*/ 139 w 484"/>
                <a:gd name="T17" fmla="*/ 44 h 657"/>
                <a:gd name="T18" fmla="*/ 120 w 484"/>
                <a:gd name="T19" fmla="*/ 61 h 657"/>
                <a:gd name="T20" fmla="*/ 74 w 484"/>
                <a:gd name="T21" fmla="*/ 174 h 657"/>
                <a:gd name="T22" fmla="*/ 64 w 484"/>
                <a:gd name="T23" fmla="*/ 186 h 657"/>
                <a:gd name="T24" fmla="*/ 86 w 484"/>
                <a:gd name="T25" fmla="*/ 233 h 657"/>
                <a:gd name="T26" fmla="*/ 106 w 484"/>
                <a:gd name="T27" fmla="*/ 335 h 657"/>
                <a:gd name="T28" fmla="*/ 162 w 484"/>
                <a:gd name="T29" fmla="*/ 456 h 657"/>
                <a:gd name="T30" fmla="*/ 1 w 484"/>
                <a:gd name="T31" fmla="*/ 640 h 657"/>
                <a:gd name="T32" fmla="*/ 484 w 484"/>
                <a:gd name="T33" fmla="*/ 657 h 657"/>
                <a:gd name="T34" fmla="*/ 314 w 484"/>
                <a:gd name="T35" fmla="*/ 493 h 657"/>
                <a:gd name="T36" fmla="*/ 294 w 484"/>
                <a:gd name="T37" fmla="*/ 473 h 657"/>
                <a:gd name="T38" fmla="*/ 243 w 484"/>
                <a:gd name="T39" fmla="*/ 516 h 657"/>
                <a:gd name="T40" fmla="*/ 206 w 484"/>
                <a:gd name="T41" fmla="*/ 465 h 657"/>
                <a:gd name="T42" fmla="*/ 269 w 484"/>
                <a:gd name="T43" fmla="*/ 477 h 657"/>
                <a:gd name="T44" fmla="*/ 380 w 484"/>
                <a:gd name="T45" fmla="*/ 315 h 657"/>
                <a:gd name="T46" fmla="*/ 401 w 484"/>
                <a:gd name="T47" fmla="*/ 286 h 657"/>
                <a:gd name="T48" fmla="*/ 337 w 484"/>
                <a:gd name="T49" fmla="*/ 60 h 657"/>
                <a:gd name="T50" fmla="*/ 312 w 484"/>
                <a:gd name="T51" fmla="*/ 139 h 657"/>
                <a:gd name="T52" fmla="*/ 322 w 484"/>
                <a:gd name="T53" fmla="*/ 150 h 657"/>
                <a:gd name="T54" fmla="*/ 251 w 484"/>
                <a:gd name="T55" fmla="*/ 145 h 657"/>
                <a:gd name="T56" fmla="*/ 178 w 484"/>
                <a:gd name="T57" fmla="*/ 142 h 657"/>
                <a:gd name="T58" fmla="*/ 234 w 484"/>
                <a:gd name="T59" fmla="*/ 25 h 657"/>
                <a:gd name="T60" fmla="*/ 179 w 484"/>
                <a:gd name="T61" fmla="*/ 148 h 657"/>
                <a:gd name="T62" fmla="*/ 94 w 484"/>
                <a:gd name="T63" fmla="*/ 165 h 657"/>
                <a:gd name="T64" fmla="*/ 104 w 484"/>
                <a:gd name="T65" fmla="*/ 247 h 657"/>
                <a:gd name="T66" fmla="*/ 84 w 484"/>
                <a:gd name="T67" fmla="*/ 286 h 657"/>
                <a:gd name="T68" fmla="*/ 301 w 484"/>
                <a:gd name="T69" fmla="*/ 165 h 657"/>
                <a:gd name="T70" fmla="*/ 327 w 484"/>
                <a:gd name="T71" fmla="*/ 205 h 657"/>
                <a:gd name="T72" fmla="*/ 93 w 484"/>
                <a:gd name="T73" fmla="*/ 187 h 657"/>
                <a:gd name="T74" fmla="*/ 123 w 484"/>
                <a:gd name="T75" fmla="*/ 373 h 657"/>
                <a:gd name="T76" fmla="*/ 147 w 484"/>
                <a:gd name="T77" fmla="*/ 221 h 657"/>
                <a:gd name="T78" fmla="*/ 243 w 484"/>
                <a:gd name="T79" fmla="*/ 230 h 657"/>
                <a:gd name="T80" fmla="*/ 339 w 484"/>
                <a:gd name="T81" fmla="*/ 221 h 657"/>
                <a:gd name="T82" fmla="*/ 363 w 484"/>
                <a:gd name="T83" fmla="*/ 373 h 657"/>
                <a:gd name="T84" fmla="*/ 223 w 484"/>
                <a:gd name="T85" fmla="*/ 450 h 657"/>
                <a:gd name="T86" fmla="*/ 218 w 484"/>
                <a:gd name="T87" fmla="*/ 507 h 657"/>
                <a:gd name="T88" fmla="*/ 191 w 484"/>
                <a:gd name="T89" fmla="*/ 473 h 657"/>
                <a:gd name="T90" fmla="*/ 67 w 484"/>
                <a:gd name="T91" fmla="*/ 549 h 657"/>
                <a:gd name="T92" fmla="*/ 74 w 484"/>
                <a:gd name="T93" fmla="*/ 640 h 657"/>
                <a:gd name="T94" fmla="*/ 92 w 484"/>
                <a:gd name="T95" fmla="*/ 531 h 657"/>
                <a:gd name="T96" fmla="*/ 131 w 484"/>
                <a:gd name="T97" fmla="*/ 640 h 657"/>
                <a:gd name="T98" fmla="*/ 131 w 484"/>
                <a:gd name="T99" fmla="*/ 511 h 657"/>
                <a:gd name="T100" fmla="*/ 148 w 484"/>
                <a:gd name="T101" fmla="*/ 515 h 657"/>
                <a:gd name="T102" fmla="*/ 171 w 484"/>
                <a:gd name="T103" fmla="*/ 519 h 657"/>
                <a:gd name="T104" fmla="*/ 203 w 484"/>
                <a:gd name="T105" fmla="*/ 544 h 657"/>
                <a:gd name="T106" fmla="*/ 233 w 484"/>
                <a:gd name="T107" fmla="*/ 537 h 657"/>
                <a:gd name="T108" fmla="*/ 281 w 484"/>
                <a:gd name="T109" fmla="*/ 543 h 657"/>
                <a:gd name="T110" fmla="*/ 295 w 484"/>
                <a:gd name="T111" fmla="*/ 543 h 657"/>
                <a:gd name="T112" fmla="*/ 171 w 484"/>
                <a:gd name="T113" fmla="*/ 519 h 657"/>
                <a:gd name="T114" fmla="*/ 336 w 484"/>
                <a:gd name="T115" fmla="*/ 515 h 657"/>
                <a:gd name="T116" fmla="*/ 353 w 484"/>
                <a:gd name="T117" fmla="*/ 640 h 657"/>
                <a:gd name="T118" fmla="*/ 375 w 484"/>
                <a:gd name="T119" fmla="*/ 521 h 657"/>
                <a:gd name="T120" fmla="*/ 392 w 484"/>
                <a:gd name="T121" fmla="*/ 531 h 657"/>
                <a:gd name="T122" fmla="*/ 411 w 484"/>
                <a:gd name="T123" fmla="*/ 640 h 657"/>
                <a:gd name="T124" fmla="*/ 418 w 484"/>
                <a:gd name="T125" fmla="*/ 54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84" h="657">
                  <a:moveTo>
                    <a:pt x="330" y="485"/>
                  </a:moveTo>
                  <a:cubicBezTo>
                    <a:pt x="322" y="477"/>
                    <a:pt x="314" y="468"/>
                    <a:pt x="305" y="461"/>
                  </a:cubicBezTo>
                  <a:cubicBezTo>
                    <a:pt x="312" y="459"/>
                    <a:pt x="319" y="458"/>
                    <a:pt x="325" y="456"/>
                  </a:cubicBezTo>
                  <a:cubicBezTo>
                    <a:pt x="341" y="451"/>
                    <a:pt x="357" y="442"/>
                    <a:pt x="368" y="429"/>
                  </a:cubicBezTo>
                  <a:cubicBezTo>
                    <a:pt x="381" y="413"/>
                    <a:pt x="380" y="393"/>
                    <a:pt x="380" y="374"/>
                  </a:cubicBezTo>
                  <a:cubicBezTo>
                    <a:pt x="380" y="335"/>
                    <a:pt x="380" y="335"/>
                    <a:pt x="380" y="335"/>
                  </a:cubicBezTo>
                  <a:cubicBezTo>
                    <a:pt x="381" y="334"/>
                    <a:pt x="382" y="334"/>
                    <a:pt x="383" y="333"/>
                  </a:cubicBezTo>
                  <a:cubicBezTo>
                    <a:pt x="404" y="321"/>
                    <a:pt x="422" y="295"/>
                    <a:pt x="420" y="269"/>
                  </a:cubicBezTo>
                  <a:cubicBezTo>
                    <a:pt x="419" y="255"/>
                    <a:pt x="411" y="239"/>
                    <a:pt x="398" y="233"/>
                  </a:cubicBezTo>
                  <a:cubicBezTo>
                    <a:pt x="399" y="232"/>
                    <a:pt x="399" y="231"/>
                    <a:pt x="399" y="230"/>
                  </a:cubicBezTo>
                  <a:cubicBezTo>
                    <a:pt x="399" y="203"/>
                    <a:pt x="399" y="203"/>
                    <a:pt x="399" y="203"/>
                  </a:cubicBezTo>
                  <a:cubicBezTo>
                    <a:pt x="404" y="200"/>
                    <a:pt x="408" y="197"/>
                    <a:pt x="413" y="194"/>
                  </a:cubicBezTo>
                  <a:cubicBezTo>
                    <a:pt x="415" y="193"/>
                    <a:pt x="417" y="191"/>
                    <a:pt x="418" y="189"/>
                  </a:cubicBezTo>
                  <a:cubicBezTo>
                    <a:pt x="422" y="185"/>
                    <a:pt x="422" y="179"/>
                    <a:pt x="417" y="176"/>
                  </a:cubicBezTo>
                  <a:cubicBezTo>
                    <a:pt x="416" y="175"/>
                    <a:pt x="415" y="175"/>
                    <a:pt x="414" y="174"/>
                  </a:cubicBezTo>
                  <a:cubicBezTo>
                    <a:pt x="412" y="173"/>
                    <a:pt x="411" y="173"/>
                    <a:pt x="409" y="172"/>
                  </a:cubicBezTo>
                  <a:cubicBezTo>
                    <a:pt x="409" y="131"/>
                    <a:pt x="396" y="90"/>
                    <a:pt x="366" y="61"/>
                  </a:cubicBezTo>
                  <a:cubicBezTo>
                    <a:pt x="364" y="59"/>
                    <a:pt x="361" y="57"/>
                    <a:pt x="359" y="55"/>
                  </a:cubicBezTo>
                  <a:cubicBezTo>
                    <a:pt x="361" y="52"/>
                    <a:pt x="361" y="52"/>
                    <a:pt x="361" y="52"/>
                  </a:cubicBezTo>
                  <a:cubicBezTo>
                    <a:pt x="365" y="45"/>
                    <a:pt x="350" y="37"/>
                    <a:pt x="346" y="44"/>
                  </a:cubicBezTo>
                  <a:cubicBezTo>
                    <a:pt x="345" y="46"/>
                    <a:pt x="345" y="46"/>
                    <a:pt x="345" y="46"/>
                  </a:cubicBezTo>
                  <a:cubicBezTo>
                    <a:pt x="331" y="38"/>
                    <a:pt x="315" y="32"/>
                    <a:pt x="299" y="27"/>
                  </a:cubicBezTo>
                  <a:cubicBezTo>
                    <a:pt x="287" y="22"/>
                    <a:pt x="275" y="18"/>
                    <a:pt x="263" y="12"/>
                  </a:cubicBezTo>
                  <a:cubicBezTo>
                    <a:pt x="250" y="6"/>
                    <a:pt x="245" y="0"/>
                    <a:pt x="232" y="7"/>
                  </a:cubicBezTo>
                  <a:cubicBezTo>
                    <a:pt x="219" y="14"/>
                    <a:pt x="207" y="19"/>
                    <a:pt x="193" y="24"/>
                  </a:cubicBezTo>
                  <a:cubicBezTo>
                    <a:pt x="175" y="31"/>
                    <a:pt x="157" y="36"/>
                    <a:pt x="140" y="46"/>
                  </a:cubicBezTo>
                  <a:cubicBezTo>
                    <a:pt x="139" y="44"/>
                    <a:pt x="139" y="44"/>
                    <a:pt x="139" y="44"/>
                  </a:cubicBezTo>
                  <a:cubicBezTo>
                    <a:pt x="135" y="37"/>
                    <a:pt x="121" y="45"/>
                    <a:pt x="124" y="52"/>
                  </a:cubicBezTo>
                  <a:cubicBezTo>
                    <a:pt x="126" y="55"/>
                    <a:pt x="126" y="55"/>
                    <a:pt x="126" y="55"/>
                  </a:cubicBezTo>
                  <a:cubicBezTo>
                    <a:pt x="124" y="57"/>
                    <a:pt x="122" y="59"/>
                    <a:pt x="120" y="61"/>
                  </a:cubicBezTo>
                  <a:cubicBezTo>
                    <a:pt x="92" y="88"/>
                    <a:pt x="79" y="125"/>
                    <a:pt x="77" y="162"/>
                  </a:cubicBezTo>
                  <a:cubicBezTo>
                    <a:pt x="76" y="165"/>
                    <a:pt x="77" y="171"/>
                    <a:pt x="76" y="173"/>
                  </a:cubicBezTo>
                  <a:cubicBezTo>
                    <a:pt x="75" y="173"/>
                    <a:pt x="74" y="174"/>
                    <a:pt x="74" y="174"/>
                  </a:cubicBezTo>
                  <a:cubicBezTo>
                    <a:pt x="71" y="176"/>
                    <a:pt x="68" y="178"/>
                    <a:pt x="66" y="180"/>
                  </a:cubicBezTo>
                  <a:cubicBezTo>
                    <a:pt x="65" y="181"/>
                    <a:pt x="65" y="182"/>
                    <a:pt x="64" y="183"/>
                  </a:cubicBezTo>
                  <a:cubicBezTo>
                    <a:pt x="64" y="184"/>
                    <a:pt x="64" y="185"/>
                    <a:pt x="64" y="186"/>
                  </a:cubicBezTo>
                  <a:cubicBezTo>
                    <a:pt x="65" y="189"/>
                    <a:pt x="68" y="192"/>
                    <a:pt x="72" y="194"/>
                  </a:cubicBezTo>
                  <a:cubicBezTo>
                    <a:pt x="76" y="197"/>
                    <a:pt x="81" y="200"/>
                    <a:pt x="86" y="203"/>
                  </a:cubicBezTo>
                  <a:cubicBezTo>
                    <a:pt x="86" y="233"/>
                    <a:pt x="86" y="233"/>
                    <a:pt x="86" y="233"/>
                  </a:cubicBezTo>
                  <a:cubicBezTo>
                    <a:pt x="74" y="240"/>
                    <a:pt x="66" y="255"/>
                    <a:pt x="65" y="269"/>
                  </a:cubicBezTo>
                  <a:cubicBezTo>
                    <a:pt x="63" y="295"/>
                    <a:pt x="81" y="321"/>
                    <a:pt x="102" y="333"/>
                  </a:cubicBezTo>
                  <a:cubicBezTo>
                    <a:pt x="104" y="334"/>
                    <a:pt x="105" y="335"/>
                    <a:pt x="106" y="335"/>
                  </a:cubicBezTo>
                  <a:cubicBezTo>
                    <a:pt x="106" y="374"/>
                    <a:pt x="106" y="374"/>
                    <a:pt x="106" y="374"/>
                  </a:cubicBezTo>
                  <a:cubicBezTo>
                    <a:pt x="107" y="394"/>
                    <a:pt x="106" y="413"/>
                    <a:pt x="118" y="429"/>
                  </a:cubicBezTo>
                  <a:cubicBezTo>
                    <a:pt x="129" y="443"/>
                    <a:pt x="145" y="452"/>
                    <a:pt x="162" y="456"/>
                  </a:cubicBezTo>
                  <a:cubicBezTo>
                    <a:pt x="168" y="458"/>
                    <a:pt x="174" y="460"/>
                    <a:pt x="180" y="461"/>
                  </a:cubicBezTo>
                  <a:cubicBezTo>
                    <a:pt x="171" y="468"/>
                    <a:pt x="163" y="477"/>
                    <a:pt x="155" y="485"/>
                  </a:cubicBezTo>
                  <a:cubicBezTo>
                    <a:pt x="68" y="509"/>
                    <a:pt x="5" y="569"/>
                    <a:pt x="1" y="640"/>
                  </a:cubicBezTo>
                  <a:cubicBezTo>
                    <a:pt x="0" y="640"/>
                    <a:pt x="0" y="640"/>
                    <a:pt x="0" y="640"/>
                  </a:cubicBezTo>
                  <a:cubicBezTo>
                    <a:pt x="0" y="657"/>
                    <a:pt x="0" y="657"/>
                    <a:pt x="0" y="657"/>
                  </a:cubicBezTo>
                  <a:cubicBezTo>
                    <a:pt x="484" y="657"/>
                    <a:pt x="484" y="657"/>
                    <a:pt x="484" y="657"/>
                  </a:cubicBezTo>
                  <a:cubicBezTo>
                    <a:pt x="484" y="637"/>
                    <a:pt x="484" y="637"/>
                    <a:pt x="484" y="637"/>
                  </a:cubicBezTo>
                  <a:cubicBezTo>
                    <a:pt x="478" y="568"/>
                    <a:pt x="416" y="509"/>
                    <a:pt x="330" y="485"/>
                  </a:cubicBezTo>
                  <a:close/>
                  <a:moveTo>
                    <a:pt x="314" y="493"/>
                  </a:moveTo>
                  <a:cubicBezTo>
                    <a:pt x="304" y="503"/>
                    <a:pt x="296" y="514"/>
                    <a:pt x="287" y="526"/>
                  </a:cubicBezTo>
                  <a:cubicBezTo>
                    <a:pt x="281" y="519"/>
                    <a:pt x="274" y="513"/>
                    <a:pt x="267" y="507"/>
                  </a:cubicBezTo>
                  <a:cubicBezTo>
                    <a:pt x="276" y="496"/>
                    <a:pt x="285" y="484"/>
                    <a:pt x="294" y="473"/>
                  </a:cubicBezTo>
                  <a:cubicBezTo>
                    <a:pt x="301" y="479"/>
                    <a:pt x="307" y="486"/>
                    <a:pt x="314" y="493"/>
                  </a:cubicBezTo>
                  <a:close/>
                  <a:moveTo>
                    <a:pt x="258" y="491"/>
                  </a:moveTo>
                  <a:cubicBezTo>
                    <a:pt x="252" y="499"/>
                    <a:pt x="246" y="506"/>
                    <a:pt x="243" y="516"/>
                  </a:cubicBezTo>
                  <a:cubicBezTo>
                    <a:pt x="240" y="506"/>
                    <a:pt x="233" y="500"/>
                    <a:pt x="227" y="492"/>
                  </a:cubicBezTo>
                  <a:cubicBezTo>
                    <a:pt x="224" y="487"/>
                    <a:pt x="220" y="483"/>
                    <a:pt x="217" y="478"/>
                  </a:cubicBezTo>
                  <a:cubicBezTo>
                    <a:pt x="215" y="476"/>
                    <a:pt x="208" y="465"/>
                    <a:pt x="206" y="465"/>
                  </a:cubicBezTo>
                  <a:cubicBezTo>
                    <a:pt x="224" y="467"/>
                    <a:pt x="243" y="467"/>
                    <a:pt x="261" y="466"/>
                  </a:cubicBezTo>
                  <a:cubicBezTo>
                    <a:pt x="267" y="466"/>
                    <a:pt x="273" y="466"/>
                    <a:pt x="279" y="465"/>
                  </a:cubicBezTo>
                  <a:cubicBezTo>
                    <a:pt x="277" y="465"/>
                    <a:pt x="271" y="475"/>
                    <a:pt x="269" y="477"/>
                  </a:cubicBezTo>
                  <a:cubicBezTo>
                    <a:pt x="265" y="482"/>
                    <a:pt x="262" y="486"/>
                    <a:pt x="258" y="491"/>
                  </a:cubicBezTo>
                  <a:close/>
                  <a:moveTo>
                    <a:pt x="401" y="286"/>
                  </a:moveTo>
                  <a:cubicBezTo>
                    <a:pt x="398" y="297"/>
                    <a:pt x="389" y="308"/>
                    <a:pt x="380" y="315"/>
                  </a:cubicBezTo>
                  <a:cubicBezTo>
                    <a:pt x="380" y="247"/>
                    <a:pt x="380" y="247"/>
                    <a:pt x="380" y="247"/>
                  </a:cubicBezTo>
                  <a:cubicBezTo>
                    <a:pt x="380" y="247"/>
                    <a:pt x="381" y="247"/>
                    <a:pt x="381" y="247"/>
                  </a:cubicBezTo>
                  <a:cubicBezTo>
                    <a:pt x="403" y="240"/>
                    <a:pt x="405" y="275"/>
                    <a:pt x="401" y="286"/>
                  </a:cubicBezTo>
                  <a:close/>
                  <a:moveTo>
                    <a:pt x="251" y="145"/>
                  </a:moveTo>
                  <a:cubicBezTo>
                    <a:pt x="251" y="25"/>
                    <a:pt x="251" y="25"/>
                    <a:pt x="251" y="25"/>
                  </a:cubicBezTo>
                  <a:cubicBezTo>
                    <a:pt x="279" y="39"/>
                    <a:pt x="311" y="44"/>
                    <a:pt x="337" y="60"/>
                  </a:cubicBezTo>
                  <a:cubicBezTo>
                    <a:pt x="298" y="131"/>
                    <a:pt x="298" y="131"/>
                    <a:pt x="298" y="131"/>
                  </a:cubicBezTo>
                  <a:cubicBezTo>
                    <a:pt x="295" y="136"/>
                    <a:pt x="301" y="141"/>
                    <a:pt x="307" y="142"/>
                  </a:cubicBezTo>
                  <a:cubicBezTo>
                    <a:pt x="309" y="142"/>
                    <a:pt x="311" y="141"/>
                    <a:pt x="312" y="139"/>
                  </a:cubicBezTo>
                  <a:cubicBezTo>
                    <a:pt x="351" y="71"/>
                    <a:pt x="351" y="71"/>
                    <a:pt x="351" y="71"/>
                  </a:cubicBezTo>
                  <a:cubicBezTo>
                    <a:pt x="378" y="95"/>
                    <a:pt x="390" y="129"/>
                    <a:pt x="392" y="165"/>
                  </a:cubicBezTo>
                  <a:cubicBezTo>
                    <a:pt x="369" y="157"/>
                    <a:pt x="345" y="153"/>
                    <a:pt x="322" y="150"/>
                  </a:cubicBezTo>
                  <a:cubicBezTo>
                    <a:pt x="316" y="149"/>
                    <a:pt x="311" y="149"/>
                    <a:pt x="306" y="148"/>
                  </a:cubicBezTo>
                  <a:cubicBezTo>
                    <a:pt x="288" y="147"/>
                    <a:pt x="269" y="146"/>
                    <a:pt x="251" y="145"/>
                  </a:cubicBezTo>
                  <a:cubicBezTo>
                    <a:pt x="251" y="145"/>
                    <a:pt x="251" y="145"/>
                    <a:pt x="251" y="145"/>
                  </a:cubicBezTo>
                  <a:close/>
                  <a:moveTo>
                    <a:pt x="135" y="71"/>
                  </a:moveTo>
                  <a:cubicBezTo>
                    <a:pt x="173" y="139"/>
                    <a:pt x="173" y="139"/>
                    <a:pt x="173" y="139"/>
                  </a:cubicBezTo>
                  <a:cubicBezTo>
                    <a:pt x="174" y="141"/>
                    <a:pt x="176" y="142"/>
                    <a:pt x="178" y="142"/>
                  </a:cubicBezTo>
                  <a:cubicBezTo>
                    <a:pt x="184" y="141"/>
                    <a:pt x="190" y="136"/>
                    <a:pt x="188" y="131"/>
                  </a:cubicBezTo>
                  <a:cubicBezTo>
                    <a:pt x="148" y="60"/>
                    <a:pt x="148" y="60"/>
                    <a:pt x="148" y="60"/>
                  </a:cubicBezTo>
                  <a:cubicBezTo>
                    <a:pt x="175" y="44"/>
                    <a:pt x="207" y="39"/>
                    <a:pt x="234" y="25"/>
                  </a:cubicBezTo>
                  <a:cubicBezTo>
                    <a:pt x="234" y="145"/>
                    <a:pt x="234" y="145"/>
                    <a:pt x="234" y="145"/>
                  </a:cubicBezTo>
                  <a:cubicBezTo>
                    <a:pt x="234" y="145"/>
                    <a:pt x="234" y="145"/>
                    <a:pt x="234" y="145"/>
                  </a:cubicBezTo>
                  <a:cubicBezTo>
                    <a:pt x="216" y="146"/>
                    <a:pt x="197" y="147"/>
                    <a:pt x="179" y="148"/>
                  </a:cubicBezTo>
                  <a:cubicBezTo>
                    <a:pt x="169" y="149"/>
                    <a:pt x="160" y="150"/>
                    <a:pt x="150" y="152"/>
                  </a:cubicBezTo>
                  <a:cubicBezTo>
                    <a:pt x="131" y="154"/>
                    <a:pt x="113" y="158"/>
                    <a:pt x="96" y="164"/>
                  </a:cubicBezTo>
                  <a:cubicBezTo>
                    <a:pt x="95" y="164"/>
                    <a:pt x="94" y="164"/>
                    <a:pt x="94" y="165"/>
                  </a:cubicBezTo>
                  <a:cubicBezTo>
                    <a:pt x="95" y="129"/>
                    <a:pt x="108" y="94"/>
                    <a:pt x="135" y="71"/>
                  </a:cubicBezTo>
                  <a:close/>
                  <a:moveTo>
                    <a:pt x="84" y="286"/>
                  </a:moveTo>
                  <a:cubicBezTo>
                    <a:pt x="80" y="275"/>
                    <a:pt x="82" y="240"/>
                    <a:pt x="104" y="247"/>
                  </a:cubicBezTo>
                  <a:cubicBezTo>
                    <a:pt x="105" y="247"/>
                    <a:pt x="105" y="247"/>
                    <a:pt x="106" y="247"/>
                  </a:cubicBezTo>
                  <a:cubicBezTo>
                    <a:pt x="106" y="316"/>
                    <a:pt x="106" y="316"/>
                    <a:pt x="106" y="316"/>
                  </a:cubicBezTo>
                  <a:cubicBezTo>
                    <a:pt x="96" y="309"/>
                    <a:pt x="88" y="297"/>
                    <a:pt x="84" y="286"/>
                  </a:cubicBezTo>
                  <a:close/>
                  <a:moveTo>
                    <a:pt x="93" y="187"/>
                  </a:moveTo>
                  <a:cubicBezTo>
                    <a:pt x="93" y="186"/>
                    <a:pt x="93" y="185"/>
                    <a:pt x="93" y="184"/>
                  </a:cubicBezTo>
                  <a:cubicBezTo>
                    <a:pt x="159" y="162"/>
                    <a:pt x="231" y="160"/>
                    <a:pt x="301" y="165"/>
                  </a:cubicBezTo>
                  <a:cubicBezTo>
                    <a:pt x="332" y="167"/>
                    <a:pt x="364" y="171"/>
                    <a:pt x="392" y="184"/>
                  </a:cubicBezTo>
                  <a:cubicBezTo>
                    <a:pt x="392" y="185"/>
                    <a:pt x="392" y="186"/>
                    <a:pt x="392" y="187"/>
                  </a:cubicBezTo>
                  <a:cubicBezTo>
                    <a:pt x="374" y="198"/>
                    <a:pt x="347" y="202"/>
                    <a:pt x="327" y="205"/>
                  </a:cubicBezTo>
                  <a:cubicBezTo>
                    <a:pt x="299" y="211"/>
                    <a:pt x="271" y="213"/>
                    <a:pt x="243" y="213"/>
                  </a:cubicBezTo>
                  <a:cubicBezTo>
                    <a:pt x="214" y="213"/>
                    <a:pt x="186" y="211"/>
                    <a:pt x="158" y="205"/>
                  </a:cubicBezTo>
                  <a:cubicBezTo>
                    <a:pt x="138" y="202"/>
                    <a:pt x="111" y="198"/>
                    <a:pt x="93" y="187"/>
                  </a:cubicBezTo>
                  <a:close/>
                  <a:moveTo>
                    <a:pt x="165" y="441"/>
                  </a:moveTo>
                  <a:cubicBezTo>
                    <a:pt x="155" y="438"/>
                    <a:pt x="145" y="434"/>
                    <a:pt x="137" y="427"/>
                  </a:cubicBezTo>
                  <a:cubicBezTo>
                    <a:pt x="121" y="414"/>
                    <a:pt x="123" y="392"/>
                    <a:pt x="123" y="373"/>
                  </a:cubicBezTo>
                  <a:cubicBezTo>
                    <a:pt x="123" y="336"/>
                    <a:pt x="123" y="300"/>
                    <a:pt x="123" y="263"/>
                  </a:cubicBezTo>
                  <a:cubicBezTo>
                    <a:pt x="123" y="216"/>
                    <a:pt x="123" y="216"/>
                    <a:pt x="123" y="216"/>
                  </a:cubicBezTo>
                  <a:cubicBezTo>
                    <a:pt x="131" y="218"/>
                    <a:pt x="139" y="219"/>
                    <a:pt x="147" y="221"/>
                  </a:cubicBezTo>
                  <a:cubicBezTo>
                    <a:pt x="177" y="227"/>
                    <a:pt x="207" y="230"/>
                    <a:pt x="238" y="230"/>
                  </a:cubicBezTo>
                  <a:cubicBezTo>
                    <a:pt x="238" y="230"/>
                    <a:pt x="238" y="230"/>
                    <a:pt x="239" y="230"/>
                  </a:cubicBezTo>
                  <a:cubicBezTo>
                    <a:pt x="240" y="230"/>
                    <a:pt x="241" y="230"/>
                    <a:pt x="243" y="230"/>
                  </a:cubicBezTo>
                  <a:cubicBezTo>
                    <a:pt x="244" y="230"/>
                    <a:pt x="245" y="230"/>
                    <a:pt x="247" y="230"/>
                  </a:cubicBezTo>
                  <a:cubicBezTo>
                    <a:pt x="247" y="230"/>
                    <a:pt x="247" y="230"/>
                    <a:pt x="247" y="230"/>
                  </a:cubicBezTo>
                  <a:cubicBezTo>
                    <a:pt x="278" y="230"/>
                    <a:pt x="308" y="227"/>
                    <a:pt x="339" y="221"/>
                  </a:cubicBezTo>
                  <a:cubicBezTo>
                    <a:pt x="346" y="219"/>
                    <a:pt x="354" y="218"/>
                    <a:pt x="362" y="216"/>
                  </a:cubicBezTo>
                  <a:cubicBezTo>
                    <a:pt x="363" y="262"/>
                    <a:pt x="363" y="262"/>
                    <a:pt x="363" y="262"/>
                  </a:cubicBezTo>
                  <a:cubicBezTo>
                    <a:pt x="363" y="299"/>
                    <a:pt x="363" y="336"/>
                    <a:pt x="363" y="373"/>
                  </a:cubicBezTo>
                  <a:cubicBezTo>
                    <a:pt x="363" y="391"/>
                    <a:pt x="365" y="413"/>
                    <a:pt x="350" y="426"/>
                  </a:cubicBezTo>
                  <a:cubicBezTo>
                    <a:pt x="342" y="433"/>
                    <a:pt x="332" y="437"/>
                    <a:pt x="322" y="440"/>
                  </a:cubicBezTo>
                  <a:cubicBezTo>
                    <a:pt x="291" y="450"/>
                    <a:pt x="256" y="451"/>
                    <a:pt x="223" y="450"/>
                  </a:cubicBezTo>
                  <a:cubicBezTo>
                    <a:pt x="204" y="449"/>
                    <a:pt x="184" y="447"/>
                    <a:pt x="165" y="441"/>
                  </a:cubicBezTo>
                  <a:close/>
                  <a:moveTo>
                    <a:pt x="191" y="473"/>
                  </a:moveTo>
                  <a:cubicBezTo>
                    <a:pt x="200" y="484"/>
                    <a:pt x="209" y="496"/>
                    <a:pt x="218" y="507"/>
                  </a:cubicBezTo>
                  <a:cubicBezTo>
                    <a:pt x="211" y="513"/>
                    <a:pt x="204" y="519"/>
                    <a:pt x="198" y="526"/>
                  </a:cubicBezTo>
                  <a:cubicBezTo>
                    <a:pt x="189" y="514"/>
                    <a:pt x="181" y="503"/>
                    <a:pt x="171" y="493"/>
                  </a:cubicBezTo>
                  <a:cubicBezTo>
                    <a:pt x="178" y="486"/>
                    <a:pt x="184" y="479"/>
                    <a:pt x="191" y="473"/>
                  </a:cubicBezTo>
                  <a:close/>
                  <a:moveTo>
                    <a:pt x="56" y="640"/>
                  </a:moveTo>
                  <a:cubicBezTo>
                    <a:pt x="18" y="640"/>
                    <a:pt x="18" y="640"/>
                    <a:pt x="18" y="640"/>
                  </a:cubicBezTo>
                  <a:cubicBezTo>
                    <a:pt x="20" y="606"/>
                    <a:pt x="38" y="574"/>
                    <a:pt x="67" y="549"/>
                  </a:cubicBezTo>
                  <a:cubicBezTo>
                    <a:pt x="67" y="580"/>
                    <a:pt x="64" y="610"/>
                    <a:pt x="56" y="640"/>
                  </a:cubicBezTo>
                  <a:close/>
                  <a:moveTo>
                    <a:pt x="92" y="640"/>
                  </a:moveTo>
                  <a:cubicBezTo>
                    <a:pt x="74" y="640"/>
                    <a:pt x="74" y="640"/>
                    <a:pt x="74" y="640"/>
                  </a:cubicBezTo>
                  <a:cubicBezTo>
                    <a:pt x="82" y="606"/>
                    <a:pt x="85" y="572"/>
                    <a:pt x="84" y="537"/>
                  </a:cubicBezTo>
                  <a:cubicBezTo>
                    <a:pt x="84" y="536"/>
                    <a:pt x="84" y="536"/>
                    <a:pt x="84" y="536"/>
                  </a:cubicBezTo>
                  <a:cubicBezTo>
                    <a:pt x="87" y="534"/>
                    <a:pt x="89" y="533"/>
                    <a:pt x="92" y="531"/>
                  </a:cubicBezTo>
                  <a:lnTo>
                    <a:pt x="92" y="640"/>
                  </a:lnTo>
                  <a:close/>
                  <a:moveTo>
                    <a:pt x="131" y="511"/>
                  </a:moveTo>
                  <a:cubicBezTo>
                    <a:pt x="131" y="640"/>
                    <a:pt x="131" y="640"/>
                    <a:pt x="131" y="640"/>
                  </a:cubicBezTo>
                  <a:cubicBezTo>
                    <a:pt x="109" y="640"/>
                    <a:pt x="109" y="640"/>
                    <a:pt x="109" y="640"/>
                  </a:cubicBezTo>
                  <a:cubicBezTo>
                    <a:pt x="109" y="521"/>
                    <a:pt x="109" y="521"/>
                    <a:pt x="109" y="521"/>
                  </a:cubicBezTo>
                  <a:cubicBezTo>
                    <a:pt x="116" y="518"/>
                    <a:pt x="123" y="514"/>
                    <a:pt x="131" y="511"/>
                  </a:cubicBezTo>
                  <a:cubicBezTo>
                    <a:pt x="131" y="511"/>
                    <a:pt x="131" y="511"/>
                    <a:pt x="131" y="511"/>
                  </a:cubicBezTo>
                  <a:close/>
                  <a:moveTo>
                    <a:pt x="148" y="640"/>
                  </a:moveTo>
                  <a:cubicBezTo>
                    <a:pt x="148" y="515"/>
                    <a:pt x="148" y="515"/>
                    <a:pt x="148" y="515"/>
                  </a:cubicBezTo>
                  <a:cubicBezTo>
                    <a:pt x="232" y="640"/>
                    <a:pt x="232" y="640"/>
                    <a:pt x="232" y="640"/>
                  </a:cubicBezTo>
                  <a:lnTo>
                    <a:pt x="148" y="640"/>
                  </a:lnTo>
                  <a:close/>
                  <a:moveTo>
                    <a:pt x="171" y="519"/>
                  </a:moveTo>
                  <a:cubicBezTo>
                    <a:pt x="177" y="526"/>
                    <a:pt x="183" y="534"/>
                    <a:pt x="189" y="543"/>
                  </a:cubicBezTo>
                  <a:cubicBezTo>
                    <a:pt x="191" y="545"/>
                    <a:pt x="194" y="546"/>
                    <a:pt x="196" y="546"/>
                  </a:cubicBezTo>
                  <a:cubicBezTo>
                    <a:pt x="198" y="546"/>
                    <a:pt x="201" y="546"/>
                    <a:pt x="203" y="544"/>
                  </a:cubicBezTo>
                  <a:cubicBezTo>
                    <a:pt x="203" y="544"/>
                    <a:pt x="203" y="544"/>
                    <a:pt x="204" y="543"/>
                  </a:cubicBezTo>
                  <a:cubicBezTo>
                    <a:pt x="211" y="536"/>
                    <a:pt x="219" y="529"/>
                    <a:pt x="227" y="522"/>
                  </a:cubicBezTo>
                  <a:cubicBezTo>
                    <a:pt x="229" y="527"/>
                    <a:pt x="231" y="532"/>
                    <a:pt x="233" y="537"/>
                  </a:cubicBezTo>
                  <a:cubicBezTo>
                    <a:pt x="235" y="542"/>
                    <a:pt x="241" y="544"/>
                    <a:pt x="246" y="543"/>
                  </a:cubicBezTo>
                  <a:cubicBezTo>
                    <a:pt x="254" y="541"/>
                    <a:pt x="256" y="529"/>
                    <a:pt x="259" y="522"/>
                  </a:cubicBezTo>
                  <a:cubicBezTo>
                    <a:pt x="266" y="529"/>
                    <a:pt x="274" y="536"/>
                    <a:pt x="281" y="543"/>
                  </a:cubicBezTo>
                  <a:cubicBezTo>
                    <a:pt x="282" y="544"/>
                    <a:pt x="282" y="544"/>
                    <a:pt x="282" y="544"/>
                  </a:cubicBezTo>
                  <a:cubicBezTo>
                    <a:pt x="284" y="546"/>
                    <a:pt x="287" y="546"/>
                    <a:pt x="289" y="546"/>
                  </a:cubicBezTo>
                  <a:cubicBezTo>
                    <a:pt x="291" y="546"/>
                    <a:pt x="294" y="545"/>
                    <a:pt x="295" y="543"/>
                  </a:cubicBezTo>
                  <a:cubicBezTo>
                    <a:pt x="300" y="536"/>
                    <a:pt x="305" y="529"/>
                    <a:pt x="310" y="523"/>
                  </a:cubicBezTo>
                  <a:cubicBezTo>
                    <a:pt x="242" y="625"/>
                    <a:pt x="242" y="625"/>
                    <a:pt x="242" y="625"/>
                  </a:cubicBezTo>
                  <a:lnTo>
                    <a:pt x="171" y="519"/>
                  </a:lnTo>
                  <a:close/>
                  <a:moveTo>
                    <a:pt x="336" y="640"/>
                  </a:moveTo>
                  <a:cubicBezTo>
                    <a:pt x="252" y="640"/>
                    <a:pt x="252" y="640"/>
                    <a:pt x="252" y="640"/>
                  </a:cubicBezTo>
                  <a:cubicBezTo>
                    <a:pt x="336" y="515"/>
                    <a:pt x="336" y="515"/>
                    <a:pt x="336" y="515"/>
                  </a:cubicBezTo>
                  <a:lnTo>
                    <a:pt x="336" y="640"/>
                  </a:lnTo>
                  <a:close/>
                  <a:moveTo>
                    <a:pt x="375" y="640"/>
                  </a:moveTo>
                  <a:cubicBezTo>
                    <a:pt x="353" y="640"/>
                    <a:pt x="353" y="640"/>
                    <a:pt x="353" y="640"/>
                  </a:cubicBezTo>
                  <a:cubicBezTo>
                    <a:pt x="353" y="511"/>
                    <a:pt x="353" y="511"/>
                    <a:pt x="353" y="511"/>
                  </a:cubicBezTo>
                  <a:cubicBezTo>
                    <a:pt x="353" y="511"/>
                    <a:pt x="353" y="511"/>
                    <a:pt x="353" y="511"/>
                  </a:cubicBezTo>
                  <a:cubicBezTo>
                    <a:pt x="361" y="514"/>
                    <a:pt x="368" y="517"/>
                    <a:pt x="375" y="521"/>
                  </a:cubicBezTo>
                  <a:lnTo>
                    <a:pt x="375" y="640"/>
                  </a:lnTo>
                  <a:close/>
                  <a:moveTo>
                    <a:pt x="392" y="640"/>
                  </a:moveTo>
                  <a:cubicBezTo>
                    <a:pt x="392" y="531"/>
                    <a:pt x="392" y="531"/>
                    <a:pt x="392" y="531"/>
                  </a:cubicBezTo>
                  <a:cubicBezTo>
                    <a:pt x="395" y="532"/>
                    <a:pt x="398" y="534"/>
                    <a:pt x="401" y="536"/>
                  </a:cubicBezTo>
                  <a:cubicBezTo>
                    <a:pt x="401" y="536"/>
                    <a:pt x="401" y="536"/>
                    <a:pt x="401" y="537"/>
                  </a:cubicBezTo>
                  <a:cubicBezTo>
                    <a:pt x="400" y="572"/>
                    <a:pt x="403" y="606"/>
                    <a:pt x="411" y="640"/>
                  </a:cubicBezTo>
                  <a:lnTo>
                    <a:pt x="392" y="640"/>
                  </a:lnTo>
                  <a:close/>
                  <a:moveTo>
                    <a:pt x="428" y="640"/>
                  </a:moveTo>
                  <a:cubicBezTo>
                    <a:pt x="421" y="610"/>
                    <a:pt x="417" y="580"/>
                    <a:pt x="418" y="549"/>
                  </a:cubicBezTo>
                  <a:cubicBezTo>
                    <a:pt x="447" y="574"/>
                    <a:pt x="465" y="606"/>
                    <a:pt x="467" y="640"/>
                  </a:cubicBezTo>
                  <a:lnTo>
                    <a:pt x="428" y="64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0"/>
            <p:cNvSpPr/>
            <p:nvPr/>
          </p:nvSpPr>
          <p:spPr bwMode="auto">
            <a:xfrm>
              <a:off x="3391893" y="3358300"/>
              <a:ext cx="230867" cy="419053"/>
            </a:xfrm>
            <a:custGeom>
              <a:avLst/>
              <a:gdLst>
                <a:gd name="T0" fmla="*/ 50 w 50"/>
                <a:gd name="T1" fmla="*/ 91 h 91"/>
                <a:gd name="T2" fmla="*/ 11 w 50"/>
                <a:gd name="T3" fmla="*/ 91 h 91"/>
                <a:gd name="T4" fmla="*/ 1 w 50"/>
                <a:gd name="T5" fmla="*/ 0 h 91"/>
                <a:gd name="T6" fmla="*/ 50 w 50"/>
                <a:gd name="T7" fmla="*/ 91 h 91"/>
              </a:gdLst>
              <a:ahLst/>
              <a:cxnLst>
                <a:cxn ang="0">
                  <a:pos x="T0" y="T1"/>
                </a:cxn>
                <a:cxn ang="0">
                  <a:pos x="T2" y="T3"/>
                </a:cxn>
                <a:cxn ang="0">
                  <a:pos x="T4" y="T5"/>
                </a:cxn>
                <a:cxn ang="0">
                  <a:pos x="T6" y="T7"/>
                </a:cxn>
              </a:cxnLst>
              <a:rect l="0" t="0" r="r" b="b"/>
              <a:pathLst>
                <a:path w="50" h="91">
                  <a:moveTo>
                    <a:pt x="50" y="91"/>
                  </a:moveTo>
                  <a:cubicBezTo>
                    <a:pt x="11" y="91"/>
                    <a:pt x="11" y="91"/>
                    <a:pt x="11" y="91"/>
                  </a:cubicBezTo>
                  <a:cubicBezTo>
                    <a:pt x="4" y="61"/>
                    <a:pt x="0" y="31"/>
                    <a:pt x="1" y="0"/>
                  </a:cubicBezTo>
                  <a:cubicBezTo>
                    <a:pt x="30" y="25"/>
                    <a:pt x="48" y="57"/>
                    <a:pt x="50" y="91"/>
                  </a:cubicBezTo>
                  <a:close/>
                </a:path>
              </a:pathLst>
            </a:custGeom>
            <a:solidFill>
              <a:srgbClr val="376E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1"/>
            <p:cNvSpPr/>
            <p:nvPr/>
          </p:nvSpPr>
          <p:spPr bwMode="auto">
            <a:xfrm>
              <a:off x="3221168" y="1936235"/>
              <a:ext cx="116404" cy="345331"/>
            </a:xfrm>
            <a:custGeom>
              <a:avLst/>
              <a:gdLst>
                <a:gd name="T0" fmla="*/ 1 w 25"/>
                <a:gd name="T1" fmla="*/ 7 h 75"/>
                <a:gd name="T2" fmla="*/ 21 w 25"/>
                <a:gd name="T3" fmla="*/ 46 h 75"/>
                <a:gd name="T4" fmla="*/ 0 w 25"/>
                <a:gd name="T5" fmla="*/ 75 h 75"/>
                <a:gd name="T6" fmla="*/ 0 w 25"/>
                <a:gd name="T7" fmla="*/ 7 h 75"/>
                <a:gd name="T8" fmla="*/ 1 w 25"/>
                <a:gd name="T9" fmla="*/ 7 h 75"/>
              </a:gdLst>
              <a:ahLst/>
              <a:cxnLst>
                <a:cxn ang="0">
                  <a:pos x="T0" y="T1"/>
                </a:cxn>
                <a:cxn ang="0">
                  <a:pos x="T2" y="T3"/>
                </a:cxn>
                <a:cxn ang="0">
                  <a:pos x="T4" y="T5"/>
                </a:cxn>
                <a:cxn ang="0">
                  <a:pos x="T6" y="T7"/>
                </a:cxn>
                <a:cxn ang="0">
                  <a:pos x="T8" y="T9"/>
                </a:cxn>
              </a:cxnLst>
              <a:rect l="0" t="0" r="r" b="b"/>
              <a:pathLst>
                <a:path w="25" h="75">
                  <a:moveTo>
                    <a:pt x="1" y="7"/>
                  </a:moveTo>
                  <a:cubicBezTo>
                    <a:pt x="23" y="0"/>
                    <a:pt x="25" y="35"/>
                    <a:pt x="21" y="46"/>
                  </a:cubicBezTo>
                  <a:cubicBezTo>
                    <a:pt x="18" y="57"/>
                    <a:pt x="9" y="68"/>
                    <a:pt x="0" y="75"/>
                  </a:cubicBezTo>
                  <a:cubicBezTo>
                    <a:pt x="0" y="7"/>
                    <a:pt x="0" y="7"/>
                    <a:pt x="0" y="7"/>
                  </a:cubicBezTo>
                  <a:cubicBezTo>
                    <a:pt x="0" y="7"/>
                    <a:pt x="1" y="7"/>
                    <a:pt x="1" y="7"/>
                  </a:cubicBezTo>
                  <a:close/>
                </a:path>
              </a:pathLst>
            </a:custGeom>
            <a:solidFill>
              <a:srgbClr val="E4B6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2"/>
            <p:cNvSpPr/>
            <p:nvPr/>
          </p:nvSpPr>
          <p:spPr bwMode="auto">
            <a:xfrm>
              <a:off x="1898047" y="1567624"/>
              <a:ext cx="1379383" cy="244448"/>
            </a:xfrm>
            <a:custGeom>
              <a:avLst/>
              <a:gdLst>
                <a:gd name="T0" fmla="*/ 299 w 299"/>
                <a:gd name="T1" fmla="*/ 24 h 53"/>
                <a:gd name="T2" fmla="*/ 299 w 299"/>
                <a:gd name="T3" fmla="*/ 27 h 53"/>
                <a:gd name="T4" fmla="*/ 234 w 299"/>
                <a:gd name="T5" fmla="*/ 45 h 53"/>
                <a:gd name="T6" fmla="*/ 150 w 299"/>
                <a:gd name="T7" fmla="*/ 53 h 53"/>
                <a:gd name="T8" fmla="*/ 65 w 299"/>
                <a:gd name="T9" fmla="*/ 45 h 53"/>
                <a:gd name="T10" fmla="*/ 0 w 299"/>
                <a:gd name="T11" fmla="*/ 27 h 53"/>
                <a:gd name="T12" fmla="*/ 0 w 299"/>
                <a:gd name="T13" fmla="*/ 24 h 53"/>
                <a:gd name="T14" fmla="*/ 208 w 299"/>
                <a:gd name="T15" fmla="*/ 5 h 53"/>
                <a:gd name="T16" fmla="*/ 299 w 299"/>
                <a:gd name="T17" fmla="*/ 2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 h="53">
                  <a:moveTo>
                    <a:pt x="299" y="24"/>
                  </a:moveTo>
                  <a:cubicBezTo>
                    <a:pt x="299" y="25"/>
                    <a:pt x="299" y="26"/>
                    <a:pt x="299" y="27"/>
                  </a:cubicBezTo>
                  <a:cubicBezTo>
                    <a:pt x="281" y="38"/>
                    <a:pt x="254" y="42"/>
                    <a:pt x="234" y="45"/>
                  </a:cubicBezTo>
                  <a:cubicBezTo>
                    <a:pt x="206" y="51"/>
                    <a:pt x="178" y="53"/>
                    <a:pt x="150" y="53"/>
                  </a:cubicBezTo>
                  <a:cubicBezTo>
                    <a:pt x="121" y="53"/>
                    <a:pt x="93" y="51"/>
                    <a:pt x="65" y="45"/>
                  </a:cubicBezTo>
                  <a:cubicBezTo>
                    <a:pt x="45" y="42"/>
                    <a:pt x="18" y="38"/>
                    <a:pt x="0" y="27"/>
                  </a:cubicBezTo>
                  <a:cubicBezTo>
                    <a:pt x="0" y="26"/>
                    <a:pt x="0" y="25"/>
                    <a:pt x="0" y="24"/>
                  </a:cubicBezTo>
                  <a:cubicBezTo>
                    <a:pt x="66" y="2"/>
                    <a:pt x="138" y="0"/>
                    <a:pt x="208" y="5"/>
                  </a:cubicBezTo>
                  <a:cubicBezTo>
                    <a:pt x="239" y="7"/>
                    <a:pt x="271" y="11"/>
                    <a:pt x="299" y="24"/>
                  </a:cubicBezTo>
                  <a:close/>
                </a:path>
              </a:pathLst>
            </a:custGeom>
            <a:solidFill>
              <a:srgbClr val="E09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3"/>
            <p:cNvSpPr/>
            <p:nvPr/>
          </p:nvSpPr>
          <p:spPr bwMode="auto">
            <a:xfrm>
              <a:off x="2879718" y="1158271"/>
              <a:ext cx="397712" cy="432633"/>
            </a:xfrm>
            <a:custGeom>
              <a:avLst/>
              <a:gdLst>
                <a:gd name="T0" fmla="*/ 45 w 86"/>
                <a:gd name="T1" fmla="*/ 0 h 94"/>
                <a:gd name="T2" fmla="*/ 86 w 86"/>
                <a:gd name="T3" fmla="*/ 94 h 94"/>
                <a:gd name="T4" fmla="*/ 16 w 86"/>
                <a:gd name="T5" fmla="*/ 79 h 94"/>
                <a:gd name="T6" fmla="*/ 0 w 86"/>
                <a:gd name="T7" fmla="*/ 77 h 94"/>
                <a:gd name="T8" fmla="*/ 1 w 86"/>
                <a:gd name="T9" fmla="*/ 71 h 94"/>
                <a:gd name="T10" fmla="*/ 6 w 86"/>
                <a:gd name="T11" fmla="*/ 68 h 94"/>
                <a:gd name="T12" fmla="*/ 45 w 86"/>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86" h="94">
                  <a:moveTo>
                    <a:pt x="45" y="0"/>
                  </a:moveTo>
                  <a:cubicBezTo>
                    <a:pt x="72" y="24"/>
                    <a:pt x="84" y="58"/>
                    <a:pt x="86" y="94"/>
                  </a:cubicBezTo>
                  <a:cubicBezTo>
                    <a:pt x="63" y="86"/>
                    <a:pt x="39" y="82"/>
                    <a:pt x="16" y="79"/>
                  </a:cubicBezTo>
                  <a:cubicBezTo>
                    <a:pt x="10" y="78"/>
                    <a:pt x="5" y="78"/>
                    <a:pt x="0" y="77"/>
                  </a:cubicBezTo>
                  <a:cubicBezTo>
                    <a:pt x="1" y="71"/>
                    <a:pt x="1" y="71"/>
                    <a:pt x="1" y="71"/>
                  </a:cubicBezTo>
                  <a:cubicBezTo>
                    <a:pt x="3" y="71"/>
                    <a:pt x="5" y="70"/>
                    <a:pt x="6" y="68"/>
                  </a:cubicBezTo>
                  <a:lnTo>
                    <a:pt x="45"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4"/>
            <p:cNvSpPr/>
            <p:nvPr/>
          </p:nvSpPr>
          <p:spPr bwMode="auto">
            <a:xfrm>
              <a:off x="2026091" y="1825652"/>
              <a:ext cx="1125235" cy="1082554"/>
            </a:xfrm>
            <a:custGeom>
              <a:avLst/>
              <a:gdLst>
                <a:gd name="T0" fmla="*/ 242 w 244"/>
                <a:gd name="T1" fmla="*/ 157 h 235"/>
                <a:gd name="T2" fmla="*/ 229 w 244"/>
                <a:gd name="T3" fmla="*/ 210 h 235"/>
                <a:gd name="T4" fmla="*/ 201 w 244"/>
                <a:gd name="T5" fmla="*/ 224 h 235"/>
                <a:gd name="T6" fmla="*/ 102 w 244"/>
                <a:gd name="T7" fmla="*/ 234 h 235"/>
                <a:gd name="T8" fmla="*/ 44 w 244"/>
                <a:gd name="T9" fmla="*/ 225 h 235"/>
                <a:gd name="T10" fmla="*/ 16 w 244"/>
                <a:gd name="T11" fmla="*/ 211 h 235"/>
                <a:gd name="T12" fmla="*/ 2 w 244"/>
                <a:gd name="T13" fmla="*/ 157 h 235"/>
                <a:gd name="T14" fmla="*/ 2 w 244"/>
                <a:gd name="T15" fmla="*/ 47 h 235"/>
                <a:gd name="T16" fmla="*/ 2 w 244"/>
                <a:gd name="T17" fmla="*/ 0 h 235"/>
                <a:gd name="T18" fmla="*/ 26 w 244"/>
                <a:gd name="T19" fmla="*/ 5 h 235"/>
                <a:gd name="T20" fmla="*/ 117 w 244"/>
                <a:gd name="T21" fmla="*/ 14 h 235"/>
                <a:gd name="T22" fmla="*/ 118 w 244"/>
                <a:gd name="T23" fmla="*/ 14 h 235"/>
                <a:gd name="T24" fmla="*/ 122 w 244"/>
                <a:gd name="T25" fmla="*/ 14 h 235"/>
                <a:gd name="T26" fmla="*/ 126 w 244"/>
                <a:gd name="T27" fmla="*/ 14 h 235"/>
                <a:gd name="T28" fmla="*/ 126 w 244"/>
                <a:gd name="T29" fmla="*/ 14 h 235"/>
                <a:gd name="T30" fmla="*/ 218 w 244"/>
                <a:gd name="T31" fmla="*/ 5 h 235"/>
                <a:gd name="T32" fmla="*/ 241 w 244"/>
                <a:gd name="T33" fmla="*/ 0 h 235"/>
                <a:gd name="T34" fmla="*/ 242 w 244"/>
                <a:gd name="T35" fmla="*/ 46 h 235"/>
                <a:gd name="T36" fmla="*/ 242 w 244"/>
                <a:gd name="T37" fmla="*/ 15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4" h="235">
                  <a:moveTo>
                    <a:pt x="242" y="157"/>
                  </a:moveTo>
                  <a:cubicBezTo>
                    <a:pt x="242" y="175"/>
                    <a:pt x="244" y="197"/>
                    <a:pt x="229" y="210"/>
                  </a:cubicBezTo>
                  <a:cubicBezTo>
                    <a:pt x="221" y="217"/>
                    <a:pt x="211" y="221"/>
                    <a:pt x="201" y="224"/>
                  </a:cubicBezTo>
                  <a:cubicBezTo>
                    <a:pt x="170" y="234"/>
                    <a:pt x="135" y="235"/>
                    <a:pt x="102" y="234"/>
                  </a:cubicBezTo>
                  <a:cubicBezTo>
                    <a:pt x="83" y="233"/>
                    <a:pt x="63" y="231"/>
                    <a:pt x="44" y="225"/>
                  </a:cubicBezTo>
                  <a:cubicBezTo>
                    <a:pt x="34" y="222"/>
                    <a:pt x="24" y="218"/>
                    <a:pt x="16" y="211"/>
                  </a:cubicBezTo>
                  <a:cubicBezTo>
                    <a:pt x="0" y="198"/>
                    <a:pt x="2" y="176"/>
                    <a:pt x="2" y="157"/>
                  </a:cubicBezTo>
                  <a:cubicBezTo>
                    <a:pt x="2" y="120"/>
                    <a:pt x="2" y="84"/>
                    <a:pt x="2" y="47"/>
                  </a:cubicBezTo>
                  <a:cubicBezTo>
                    <a:pt x="2" y="0"/>
                    <a:pt x="2" y="0"/>
                    <a:pt x="2" y="0"/>
                  </a:cubicBezTo>
                  <a:cubicBezTo>
                    <a:pt x="10" y="2"/>
                    <a:pt x="18" y="3"/>
                    <a:pt x="26" y="5"/>
                  </a:cubicBezTo>
                  <a:cubicBezTo>
                    <a:pt x="56" y="11"/>
                    <a:pt x="86" y="14"/>
                    <a:pt x="117" y="14"/>
                  </a:cubicBezTo>
                  <a:cubicBezTo>
                    <a:pt x="117" y="14"/>
                    <a:pt x="117" y="14"/>
                    <a:pt x="118" y="14"/>
                  </a:cubicBezTo>
                  <a:cubicBezTo>
                    <a:pt x="119" y="14"/>
                    <a:pt x="120" y="14"/>
                    <a:pt x="122" y="14"/>
                  </a:cubicBezTo>
                  <a:cubicBezTo>
                    <a:pt x="123" y="14"/>
                    <a:pt x="124" y="14"/>
                    <a:pt x="126" y="14"/>
                  </a:cubicBezTo>
                  <a:cubicBezTo>
                    <a:pt x="126" y="14"/>
                    <a:pt x="126" y="14"/>
                    <a:pt x="126" y="14"/>
                  </a:cubicBezTo>
                  <a:cubicBezTo>
                    <a:pt x="157" y="14"/>
                    <a:pt x="187" y="11"/>
                    <a:pt x="218" y="5"/>
                  </a:cubicBezTo>
                  <a:cubicBezTo>
                    <a:pt x="225" y="3"/>
                    <a:pt x="233" y="2"/>
                    <a:pt x="241" y="0"/>
                  </a:cubicBezTo>
                  <a:cubicBezTo>
                    <a:pt x="242" y="46"/>
                    <a:pt x="242" y="46"/>
                    <a:pt x="242" y="46"/>
                  </a:cubicBezTo>
                  <a:cubicBezTo>
                    <a:pt x="242" y="83"/>
                    <a:pt x="242" y="120"/>
                    <a:pt x="242" y="157"/>
                  </a:cubicBezTo>
                  <a:close/>
                </a:path>
              </a:pathLst>
            </a:custGeom>
            <a:solidFill>
              <a:srgbClr val="E4B6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5"/>
            <p:cNvSpPr/>
            <p:nvPr/>
          </p:nvSpPr>
          <p:spPr bwMode="auto">
            <a:xfrm>
              <a:off x="2625570" y="946805"/>
              <a:ext cx="397712" cy="566498"/>
            </a:xfrm>
            <a:custGeom>
              <a:avLst/>
              <a:gdLst>
                <a:gd name="T0" fmla="*/ 86 w 86"/>
                <a:gd name="T1" fmla="*/ 35 h 123"/>
                <a:gd name="T2" fmla="*/ 47 w 86"/>
                <a:gd name="T3" fmla="*/ 106 h 123"/>
                <a:gd name="T4" fmla="*/ 56 w 86"/>
                <a:gd name="T5" fmla="*/ 117 h 123"/>
                <a:gd name="T6" fmla="*/ 55 w 86"/>
                <a:gd name="T7" fmla="*/ 123 h 123"/>
                <a:gd name="T8" fmla="*/ 0 w 86"/>
                <a:gd name="T9" fmla="*/ 120 h 123"/>
                <a:gd name="T10" fmla="*/ 0 w 86"/>
                <a:gd name="T11" fmla="*/ 120 h 123"/>
                <a:gd name="T12" fmla="*/ 0 w 86"/>
                <a:gd name="T13" fmla="*/ 0 h 123"/>
                <a:gd name="T14" fmla="*/ 86 w 86"/>
                <a:gd name="T15" fmla="*/ 35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23">
                  <a:moveTo>
                    <a:pt x="86" y="35"/>
                  </a:moveTo>
                  <a:cubicBezTo>
                    <a:pt x="47" y="106"/>
                    <a:pt x="47" y="106"/>
                    <a:pt x="47" y="106"/>
                  </a:cubicBezTo>
                  <a:cubicBezTo>
                    <a:pt x="44" y="111"/>
                    <a:pt x="50" y="116"/>
                    <a:pt x="56" y="117"/>
                  </a:cubicBezTo>
                  <a:cubicBezTo>
                    <a:pt x="55" y="123"/>
                    <a:pt x="55" y="123"/>
                    <a:pt x="55" y="123"/>
                  </a:cubicBezTo>
                  <a:cubicBezTo>
                    <a:pt x="37" y="122"/>
                    <a:pt x="18" y="121"/>
                    <a:pt x="0" y="120"/>
                  </a:cubicBezTo>
                  <a:cubicBezTo>
                    <a:pt x="0" y="120"/>
                    <a:pt x="0" y="120"/>
                    <a:pt x="0" y="120"/>
                  </a:cubicBezTo>
                  <a:cubicBezTo>
                    <a:pt x="0" y="0"/>
                    <a:pt x="0" y="0"/>
                    <a:pt x="0" y="0"/>
                  </a:cubicBezTo>
                  <a:cubicBezTo>
                    <a:pt x="28" y="14"/>
                    <a:pt x="60" y="19"/>
                    <a:pt x="86" y="35"/>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6"/>
            <p:cNvSpPr/>
            <p:nvPr/>
          </p:nvSpPr>
          <p:spPr bwMode="auto">
            <a:xfrm>
              <a:off x="2256958" y="3220555"/>
              <a:ext cx="642160" cy="488895"/>
            </a:xfrm>
            <a:custGeom>
              <a:avLst/>
              <a:gdLst>
                <a:gd name="T0" fmla="*/ 139 w 139"/>
                <a:gd name="T1" fmla="*/ 4 h 106"/>
                <a:gd name="T2" fmla="*/ 71 w 139"/>
                <a:gd name="T3" fmla="*/ 106 h 106"/>
                <a:gd name="T4" fmla="*/ 0 w 139"/>
                <a:gd name="T5" fmla="*/ 0 h 106"/>
                <a:gd name="T6" fmla="*/ 18 w 139"/>
                <a:gd name="T7" fmla="*/ 24 h 106"/>
                <a:gd name="T8" fmla="*/ 25 w 139"/>
                <a:gd name="T9" fmla="*/ 27 h 106"/>
                <a:gd name="T10" fmla="*/ 32 w 139"/>
                <a:gd name="T11" fmla="*/ 25 h 106"/>
                <a:gd name="T12" fmla="*/ 33 w 139"/>
                <a:gd name="T13" fmla="*/ 24 h 106"/>
                <a:gd name="T14" fmla="*/ 56 w 139"/>
                <a:gd name="T15" fmla="*/ 3 h 106"/>
                <a:gd name="T16" fmla="*/ 62 w 139"/>
                <a:gd name="T17" fmla="*/ 18 h 106"/>
                <a:gd name="T18" fmla="*/ 75 w 139"/>
                <a:gd name="T19" fmla="*/ 24 h 106"/>
                <a:gd name="T20" fmla="*/ 88 w 139"/>
                <a:gd name="T21" fmla="*/ 3 h 106"/>
                <a:gd name="T22" fmla="*/ 110 w 139"/>
                <a:gd name="T23" fmla="*/ 24 h 106"/>
                <a:gd name="T24" fmla="*/ 111 w 139"/>
                <a:gd name="T25" fmla="*/ 25 h 106"/>
                <a:gd name="T26" fmla="*/ 118 w 139"/>
                <a:gd name="T27" fmla="*/ 27 h 106"/>
                <a:gd name="T28" fmla="*/ 124 w 139"/>
                <a:gd name="T29" fmla="*/ 24 h 106"/>
                <a:gd name="T30" fmla="*/ 139 w 139"/>
                <a:gd name="T31" fmla="*/ 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 h="106">
                  <a:moveTo>
                    <a:pt x="139" y="4"/>
                  </a:moveTo>
                  <a:cubicBezTo>
                    <a:pt x="71" y="106"/>
                    <a:pt x="71" y="106"/>
                    <a:pt x="71" y="106"/>
                  </a:cubicBezTo>
                  <a:cubicBezTo>
                    <a:pt x="0" y="0"/>
                    <a:pt x="0" y="0"/>
                    <a:pt x="0" y="0"/>
                  </a:cubicBezTo>
                  <a:cubicBezTo>
                    <a:pt x="6" y="7"/>
                    <a:pt x="12" y="15"/>
                    <a:pt x="18" y="24"/>
                  </a:cubicBezTo>
                  <a:cubicBezTo>
                    <a:pt x="20" y="26"/>
                    <a:pt x="23" y="27"/>
                    <a:pt x="25" y="27"/>
                  </a:cubicBezTo>
                  <a:cubicBezTo>
                    <a:pt x="27" y="27"/>
                    <a:pt x="30" y="27"/>
                    <a:pt x="32" y="25"/>
                  </a:cubicBezTo>
                  <a:cubicBezTo>
                    <a:pt x="32" y="25"/>
                    <a:pt x="32" y="25"/>
                    <a:pt x="33" y="24"/>
                  </a:cubicBezTo>
                  <a:cubicBezTo>
                    <a:pt x="40" y="17"/>
                    <a:pt x="48" y="10"/>
                    <a:pt x="56" y="3"/>
                  </a:cubicBezTo>
                  <a:cubicBezTo>
                    <a:pt x="58" y="8"/>
                    <a:pt x="60" y="13"/>
                    <a:pt x="62" y="18"/>
                  </a:cubicBezTo>
                  <a:cubicBezTo>
                    <a:pt x="64" y="23"/>
                    <a:pt x="70" y="25"/>
                    <a:pt x="75" y="24"/>
                  </a:cubicBezTo>
                  <a:cubicBezTo>
                    <a:pt x="83" y="22"/>
                    <a:pt x="85" y="10"/>
                    <a:pt x="88" y="3"/>
                  </a:cubicBezTo>
                  <a:cubicBezTo>
                    <a:pt x="95" y="10"/>
                    <a:pt x="103" y="17"/>
                    <a:pt x="110" y="24"/>
                  </a:cubicBezTo>
                  <a:cubicBezTo>
                    <a:pt x="111" y="25"/>
                    <a:pt x="111" y="25"/>
                    <a:pt x="111" y="25"/>
                  </a:cubicBezTo>
                  <a:cubicBezTo>
                    <a:pt x="113" y="27"/>
                    <a:pt x="116" y="27"/>
                    <a:pt x="118" y="27"/>
                  </a:cubicBezTo>
                  <a:cubicBezTo>
                    <a:pt x="120" y="27"/>
                    <a:pt x="123" y="26"/>
                    <a:pt x="124" y="24"/>
                  </a:cubicBezTo>
                  <a:cubicBezTo>
                    <a:pt x="129" y="17"/>
                    <a:pt x="134" y="10"/>
                    <a:pt x="139" y="4"/>
                  </a:cubicBezTo>
                  <a:close/>
                </a:path>
              </a:pathLst>
            </a:custGeom>
            <a:solidFill>
              <a:srgbClr val="376E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7"/>
            <p:cNvSpPr/>
            <p:nvPr/>
          </p:nvSpPr>
          <p:spPr bwMode="auto">
            <a:xfrm>
              <a:off x="2701232" y="3009089"/>
              <a:ext cx="215347" cy="244448"/>
            </a:xfrm>
            <a:custGeom>
              <a:avLst/>
              <a:gdLst>
                <a:gd name="T0" fmla="*/ 27 w 47"/>
                <a:gd name="T1" fmla="*/ 0 h 53"/>
                <a:gd name="T2" fmla="*/ 47 w 47"/>
                <a:gd name="T3" fmla="*/ 20 h 53"/>
                <a:gd name="T4" fmla="*/ 20 w 47"/>
                <a:gd name="T5" fmla="*/ 53 h 53"/>
                <a:gd name="T6" fmla="*/ 0 w 47"/>
                <a:gd name="T7" fmla="*/ 34 h 53"/>
                <a:gd name="T8" fmla="*/ 27 w 47"/>
                <a:gd name="T9" fmla="*/ 0 h 53"/>
              </a:gdLst>
              <a:ahLst/>
              <a:cxnLst>
                <a:cxn ang="0">
                  <a:pos x="T0" y="T1"/>
                </a:cxn>
                <a:cxn ang="0">
                  <a:pos x="T2" y="T3"/>
                </a:cxn>
                <a:cxn ang="0">
                  <a:pos x="T4" y="T5"/>
                </a:cxn>
                <a:cxn ang="0">
                  <a:pos x="T6" y="T7"/>
                </a:cxn>
                <a:cxn ang="0">
                  <a:pos x="T8" y="T9"/>
                </a:cxn>
              </a:cxnLst>
              <a:rect l="0" t="0" r="r" b="b"/>
              <a:pathLst>
                <a:path w="47" h="53">
                  <a:moveTo>
                    <a:pt x="27" y="0"/>
                  </a:moveTo>
                  <a:cubicBezTo>
                    <a:pt x="34" y="6"/>
                    <a:pt x="40" y="13"/>
                    <a:pt x="47" y="20"/>
                  </a:cubicBezTo>
                  <a:cubicBezTo>
                    <a:pt x="37" y="30"/>
                    <a:pt x="29" y="41"/>
                    <a:pt x="20" y="53"/>
                  </a:cubicBezTo>
                  <a:cubicBezTo>
                    <a:pt x="14" y="46"/>
                    <a:pt x="7" y="40"/>
                    <a:pt x="0" y="34"/>
                  </a:cubicBezTo>
                  <a:cubicBezTo>
                    <a:pt x="9" y="23"/>
                    <a:pt x="18" y="11"/>
                    <a:pt x="27" y="0"/>
                  </a:cubicBezTo>
                  <a:close/>
                </a:path>
              </a:pathLst>
            </a:custGeom>
            <a:solidFill>
              <a:srgbClr val="376E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8"/>
            <p:cNvSpPr/>
            <p:nvPr/>
          </p:nvSpPr>
          <p:spPr bwMode="auto">
            <a:xfrm>
              <a:off x="2419923" y="2972228"/>
              <a:ext cx="335630" cy="234747"/>
            </a:xfrm>
            <a:custGeom>
              <a:avLst/>
              <a:gdLst>
                <a:gd name="T0" fmla="*/ 73 w 73"/>
                <a:gd name="T1" fmla="*/ 0 h 51"/>
                <a:gd name="T2" fmla="*/ 63 w 73"/>
                <a:gd name="T3" fmla="*/ 12 h 51"/>
                <a:gd name="T4" fmla="*/ 52 w 73"/>
                <a:gd name="T5" fmla="*/ 26 h 51"/>
                <a:gd name="T6" fmla="*/ 37 w 73"/>
                <a:gd name="T7" fmla="*/ 51 h 51"/>
                <a:gd name="T8" fmla="*/ 21 w 73"/>
                <a:gd name="T9" fmla="*/ 27 h 51"/>
                <a:gd name="T10" fmla="*/ 11 w 73"/>
                <a:gd name="T11" fmla="*/ 13 h 51"/>
                <a:gd name="T12" fmla="*/ 0 w 73"/>
                <a:gd name="T13" fmla="*/ 0 h 51"/>
                <a:gd name="T14" fmla="*/ 55 w 73"/>
                <a:gd name="T15" fmla="*/ 1 h 51"/>
                <a:gd name="T16" fmla="*/ 73 w 73"/>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51">
                  <a:moveTo>
                    <a:pt x="73" y="0"/>
                  </a:moveTo>
                  <a:cubicBezTo>
                    <a:pt x="71" y="0"/>
                    <a:pt x="65" y="10"/>
                    <a:pt x="63" y="12"/>
                  </a:cubicBezTo>
                  <a:cubicBezTo>
                    <a:pt x="59" y="17"/>
                    <a:pt x="56" y="21"/>
                    <a:pt x="52" y="26"/>
                  </a:cubicBezTo>
                  <a:cubicBezTo>
                    <a:pt x="46" y="34"/>
                    <a:pt x="40" y="41"/>
                    <a:pt x="37" y="51"/>
                  </a:cubicBezTo>
                  <a:cubicBezTo>
                    <a:pt x="34" y="41"/>
                    <a:pt x="27" y="35"/>
                    <a:pt x="21" y="27"/>
                  </a:cubicBezTo>
                  <a:cubicBezTo>
                    <a:pt x="18" y="22"/>
                    <a:pt x="14" y="18"/>
                    <a:pt x="11" y="13"/>
                  </a:cubicBezTo>
                  <a:cubicBezTo>
                    <a:pt x="9" y="11"/>
                    <a:pt x="2" y="0"/>
                    <a:pt x="0" y="0"/>
                  </a:cubicBezTo>
                  <a:cubicBezTo>
                    <a:pt x="18" y="2"/>
                    <a:pt x="37" y="2"/>
                    <a:pt x="55" y="1"/>
                  </a:cubicBezTo>
                  <a:cubicBezTo>
                    <a:pt x="61" y="1"/>
                    <a:pt x="67" y="1"/>
                    <a:pt x="73" y="0"/>
                  </a:cubicBezTo>
                  <a:close/>
                </a:path>
              </a:pathLst>
            </a:custGeom>
            <a:solidFill>
              <a:srgbClr val="B088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9"/>
            <p:cNvSpPr/>
            <p:nvPr/>
          </p:nvSpPr>
          <p:spPr bwMode="auto">
            <a:xfrm>
              <a:off x="2152195" y="946805"/>
              <a:ext cx="395772" cy="566498"/>
            </a:xfrm>
            <a:custGeom>
              <a:avLst/>
              <a:gdLst>
                <a:gd name="T0" fmla="*/ 86 w 86"/>
                <a:gd name="T1" fmla="*/ 120 h 123"/>
                <a:gd name="T2" fmla="*/ 86 w 86"/>
                <a:gd name="T3" fmla="*/ 120 h 123"/>
                <a:gd name="T4" fmla="*/ 31 w 86"/>
                <a:gd name="T5" fmla="*/ 123 h 123"/>
                <a:gd name="T6" fmla="*/ 30 w 86"/>
                <a:gd name="T7" fmla="*/ 117 h 123"/>
                <a:gd name="T8" fmla="*/ 40 w 86"/>
                <a:gd name="T9" fmla="*/ 106 h 123"/>
                <a:gd name="T10" fmla="*/ 0 w 86"/>
                <a:gd name="T11" fmla="*/ 35 h 123"/>
                <a:gd name="T12" fmla="*/ 86 w 86"/>
                <a:gd name="T13" fmla="*/ 0 h 123"/>
                <a:gd name="T14" fmla="*/ 86 w 86"/>
                <a:gd name="T15" fmla="*/ 120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23">
                  <a:moveTo>
                    <a:pt x="86" y="120"/>
                  </a:moveTo>
                  <a:cubicBezTo>
                    <a:pt x="86" y="120"/>
                    <a:pt x="86" y="120"/>
                    <a:pt x="86" y="120"/>
                  </a:cubicBezTo>
                  <a:cubicBezTo>
                    <a:pt x="68" y="121"/>
                    <a:pt x="49" y="122"/>
                    <a:pt x="31" y="123"/>
                  </a:cubicBezTo>
                  <a:cubicBezTo>
                    <a:pt x="30" y="117"/>
                    <a:pt x="30" y="117"/>
                    <a:pt x="30" y="117"/>
                  </a:cubicBezTo>
                  <a:cubicBezTo>
                    <a:pt x="36" y="116"/>
                    <a:pt x="42" y="111"/>
                    <a:pt x="40" y="106"/>
                  </a:cubicBezTo>
                  <a:cubicBezTo>
                    <a:pt x="0" y="35"/>
                    <a:pt x="0" y="35"/>
                    <a:pt x="0" y="35"/>
                  </a:cubicBezTo>
                  <a:cubicBezTo>
                    <a:pt x="27" y="19"/>
                    <a:pt x="59" y="14"/>
                    <a:pt x="86" y="0"/>
                  </a:cubicBezTo>
                  <a:lnTo>
                    <a:pt x="86" y="12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0"/>
            <p:cNvSpPr/>
            <p:nvPr/>
          </p:nvSpPr>
          <p:spPr bwMode="auto">
            <a:xfrm>
              <a:off x="2152195" y="3203095"/>
              <a:ext cx="386072" cy="574258"/>
            </a:xfrm>
            <a:custGeom>
              <a:avLst/>
              <a:gdLst>
                <a:gd name="T0" fmla="*/ 0 w 199"/>
                <a:gd name="T1" fmla="*/ 0 h 296"/>
                <a:gd name="T2" fmla="*/ 199 w 199"/>
                <a:gd name="T3" fmla="*/ 296 h 296"/>
                <a:gd name="T4" fmla="*/ 0 w 199"/>
                <a:gd name="T5" fmla="*/ 296 h 296"/>
                <a:gd name="T6" fmla="*/ 0 w 199"/>
                <a:gd name="T7" fmla="*/ 0 h 296"/>
              </a:gdLst>
              <a:ahLst/>
              <a:cxnLst>
                <a:cxn ang="0">
                  <a:pos x="T0" y="T1"/>
                </a:cxn>
                <a:cxn ang="0">
                  <a:pos x="T2" y="T3"/>
                </a:cxn>
                <a:cxn ang="0">
                  <a:pos x="T4" y="T5"/>
                </a:cxn>
                <a:cxn ang="0">
                  <a:pos x="T6" y="T7"/>
                </a:cxn>
              </a:cxnLst>
              <a:rect l="0" t="0" r="r" b="b"/>
              <a:pathLst>
                <a:path w="199" h="296">
                  <a:moveTo>
                    <a:pt x="0" y="0"/>
                  </a:moveTo>
                  <a:lnTo>
                    <a:pt x="199" y="296"/>
                  </a:lnTo>
                  <a:lnTo>
                    <a:pt x="0" y="296"/>
                  </a:lnTo>
                  <a:lnTo>
                    <a:pt x="0" y="0"/>
                  </a:lnTo>
                  <a:close/>
                </a:path>
              </a:pathLst>
            </a:custGeom>
            <a:solidFill>
              <a:srgbClr val="FBB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1"/>
            <p:cNvSpPr/>
            <p:nvPr/>
          </p:nvSpPr>
          <p:spPr bwMode="auto">
            <a:xfrm>
              <a:off x="2256958" y="3009089"/>
              <a:ext cx="217287" cy="244448"/>
            </a:xfrm>
            <a:custGeom>
              <a:avLst/>
              <a:gdLst>
                <a:gd name="T0" fmla="*/ 47 w 47"/>
                <a:gd name="T1" fmla="*/ 34 h 53"/>
                <a:gd name="T2" fmla="*/ 27 w 47"/>
                <a:gd name="T3" fmla="*/ 53 h 53"/>
                <a:gd name="T4" fmla="*/ 0 w 47"/>
                <a:gd name="T5" fmla="*/ 20 h 53"/>
                <a:gd name="T6" fmla="*/ 20 w 47"/>
                <a:gd name="T7" fmla="*/ 0 h 53"/>
                <a:gd name="T8" fmla="*/ 47 w 47"/>
                <a:gd name="T9" fmla="*/ 34 h 53"/>
              </a:gdLst>
              <a:ahLst/>
              <a:cxnLst>
                <a:cxn ang="0">
                  <a:pos x="T0" y="T1"/>
                </a:cxn>
                <a:cxn ang="0">
                  <a:pos x="T2" y="T3"/>
                </a:cxn>
                <a:cxn ang="0">
                  <a:pos x="T4" y="T5"/>
                </a:cxn>
                <a:cxn ang="0">
                  <a:pos x="T6" y="T7"/>
                </a:cxn>
                <a:cxn ang="0">
                  <a:pos x="T8" y="T9"/>
                </a:cxn>
              </a:cxnLst>
              <a:rect l="0" t="0" r="r" b="b"/>
              <a:pathLst>
                <a:path w="47" h="53">
                  <a:moveTo>
                    <a:pt x="47" y="34"/>
                  </a:moveTo>
                  <a:cubicBezTo>
                    <a:pt x="40" y="40"/>
                    <a:pt x="33" y="46"/>
                    <a:pt x="27" y="53"/>
                  </a:cubicBezTo>
                  <a:cubicBezTo>
                    <a:pt x="18" y="41"/>
                    <a:pt x="10" y="30"/>
                    <a:pt x="0" y="20"/>
                  </a:cubicBezTo>
                  <a:cubicBezTo>
                    <a:pt x="7" y="13"/>
                    <a:pt x="13" y="6"/>
                    <a:pt x="20" y="0"/>
                  </a:cubicBezTo>
                  <a:cubicBezTo>
                    <a:pt x="29" y="11"/>
                    <a:pt x="38" y="23"/>
                    <a:pt x="47" y="34"/>
                  </a:cubicBezTo>
                  <a:close/>
                </a:path>
              </a:pathLst>
            </a:custGeom>
            <a:solidFill>
              <a:srgbClr val="376E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2"/>
            <p:cNvSpPr/>
            <p:nvPr/>
          </p:nvSpPr>
          <p:spPr bwMode="auto">
            <a:xfrm>
              <a:off x="1901927" y="1158271"/>
              <a:ext cx="391892" cy="432633"/>
            </a:xfrm>
            <a:custGeom>
              <a:avLst/>
              <a:gdLst>
                <a:gd name="T0" fmla="*/ 84 w 85"/>
                <a:gd name="T1" fmla="*/ 71 h 94"/>
                <a:gd name="T2" fmla="*/ 85 w 85"/>
                <a:gd name="T3" fmla="*/ 77 h 94"/>
                <a:gd name="T4" fmla="*/ 56 w 85"/>
                <a:gd name="T5" fmla="*/ 81 h 94"/>
                <a:gd name="T6" fmla="*/ 2 w 85"/>
                <a:gd name="T7" fmla="*/ 93 h 94"/>
                <a:gd name="T8" fmla="*/ 0 w 85"/>
                <a:gd name="T9" fmla="*/ 94 h 94"/>
                <a:gd name="T10" fmla="*/ 41 w 85"/>
                <a:gd name="T11" fmla="*/ 0 h 94"/>
                <a:gd name="T12" fmla="*/ 79 w 85"/>
                <a:gd name="T13" fmla="*/ 68 h 94"/>
                <a:gd name="T14" fmla="*/ 84 w 85"/>
                <a:gd name="T15" fmla="*/ 71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94">
                  <a:moveTo>
                    <a:pt x="84" y="71"/>
                  </a:moveTo>
                  <a:cubicBezTo>
                    <a:pt x="85" y="77"/>
                    <a:pt x="85" y="77"/>
                    <a:pt x="85" y="77"/>
                  </a:cubicBezTo>
                  <a:cubicBezTo>
                    <a:pt x="75" y="78"/>
                    <a:pt x="66" y="79"/>
                    <a:pt x="56" y="81"/>
                  </a:cubicBezTo>
                  <a:cubicBezTo>
                    <a:pt x="37" y="83"/>
                    <a:pt x="19" y="87"/>
                    <a:pt x="2" y="93"/>
                  </a:cubicBezTo>
                  <a:cubicBezTo>
                    <a:pt x="1" y="93"/>
                    <a:pt x="0" y="93"/>
                    <a:pt x="0" y="94"/>
                  </a:cubicBezTo>
                  <a:cubicBezTo>
                    <a:pt x="1" y="58"/>
                    <a:pt x="14" y="23"/>
                    <a:pt x="41" y="0"/>
                  </a:cubicBezTo>
                  <a:cubicBezTo>
                    <a:pt x="79" y="68"/>
                    <a:pt x="79" y="68"/>
                    <a:pt x="79" y="68"/>
                  </a:cubicBezTo>
                  <a:cubicBezTo>
                    <a:pt x="80" y="70"/>
                    <a:pt x="82" y="71"/>
                    <a:pt x="84" y="71"/>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3"/>
            <p:cNvSpPr/>
            <p:nvPr/>
          </p:nvSpPr>
          <p:spPr bwMode="auto">
            <a:xfrm>
              <a:off x="1837905" y="1936235"/>
              <a:ext cx="120284" cy="349211"/>
            </a:xfrm>
            <a:custGeom>
              <a:avLst/>
              <a:gdLst>
                <a:gd name="T0" fmla="*/ 26 w 26"/>
                <a:gd name="T1" fmla="*/ 7 h 76"/>
                <a:gd name="T2" fmla="*/ 26 w 26"/>
                <a:gd name="T3" fmla="*/ 76 h 76"/>
                <a:gd name="T4" fmla="*/ 4 w 26"/>
                <a:gd name="T5" fmla="*/ 46 h 76"/>
                <a:gd name="T6" fmla="*/ 24 w 26"/>
                <a:gd name="T7" fmla="*/ 7 h 76"/>
                <a:gd name="T8" fmla="*/ 26 w 26"/>
                <a:gd name="T9" fmla="*/ 7 h 76"/>
              </a:gdLst>
              <a:ahLst/>
              <a:cxnLst>
                <a:cxn ang="0">
                  <a:pos x="T0" y="T1"/>
                </a:cxn>
                <a:cxn ang="0">
                  <a:pos x="T2" y="T3"/>
                </a:cxn>
                <a:cxn ang="0">
                  <a:pos x="T4" y="T5"/>
                </a:cxn>
                <a:cxn ang="0">
                  <a:pos x="T6" y="T7"/>
                </a:cxn>
                <a:cxn ang="0">
                  <a:pos x="T8" y="T9"/>
                </a:cxn>
              </a:cxnLst>
              <a:rect l="0" t="0" r="r" b="b"/>
              <a:pathLst>
                <a:path w="26" h="76">
                  <a:moveTo>
                    <a:pt x="26" y="7"/>
                  </a:moveTo>
                  <a:cubicBezTo>
                    <a:pt x="26" y="76"/>
                    <a:pt x="26" y="76"/>
                    <a:pt x="26" y="76"/>
                  </a:cubicBezTo>
                  <a:cubicBezTo>
                    <a:pt x="16" y="69"/>
                    <a:pt x="8" y="57"/>
                    <a:pt x="4" y="46"/>
                  </a:cubicBezTo>
                  <a:cubicBezTo>
                    <a:pt x="0" y="35"/>
                    <a:pt x="2" y="0"/>
                    <a:pt x="24" y="7"/>
                  </a:cubicBezTo>
                  <a:cubicBezTo>
                    <a:pt x="25" y="7"/>
                    <a:pt x="25" y="7"/>
                    <a:pt x="26" y="7"/>
                  </a:cubicBezTo>
                  <a:close/>
                </a:path>
              </a:pathLst>
            </a:custGeom>
            <a:solidFill>
              <a:srgbClr val="E4B6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4"/>
            <p:cNvSpPr/>
            <p:nvPr/>
          </p:nvSpPr>
          <p:spPr bwMode="auto">
            <a:xfrm>
              <a:off x="1810745" y="3276817"/>
              <a:ext cx="83423" cy="500536"/>
            </a:xfrm>
            <a:custGeom>
              <a:avLst/>
              <a:gdLst>
                <a:gd name="T0" fmla="*/ 18 w 18"/>
                <a:gd name="T1" fmla="*/ 0 h 109"/>
                <a:gd name="T2" fmla="*/ 18 w 18"/>
                <a:gd name="T3" fmla="*/ 109 h 109"/>
                <a:gd name="T4" fmla="*/ 0 w 18"/>
                <a:gd name="T5" fmla="*/ 109 h 109"/>
                <a:gd name="T6" fmla="*/ 10 w 18"/>
                <a:gd name="T7" fmla="*/ 6 h 109"/>
                <a:gd name="T8" fmla="*/ 10 w 18"/>
                <a:gd name="T9" fmla="*/ 5 h 109"/>
                <a:gd name="T10" fmla="*/ 18 w 18"/>
                <a:gd name="T11" fmla="*/ 0 h 109"/>
              </a:gdLst>
              <a:ahLst/>
              <a:cxnLst>
                <a:cxn ang="0">
                  <a:pos x="T0" y="T1"/>
                </a:cxn>
                <a:cxn ang="0">
                  <a:pos x="T2" y="T3"/>
                </a:cxn>
                <a:cxn ang="0">
                  <a:pos x="T4" y="T5"/>
                </a:cxn>
                <a:cxn ang="0">
                  <a:pos x="T6" y="T7"/>
                </a:cxn>
                <a:cxn ang="0">
                  <a:pos x="T8" y="T9"/>
                </a:cxn>
                <a:cxn ang="0">
                  <a:pos x="T10" y="T11"/>
                </a:cxn>
              </a:cxnLst>
              <a:rect l="0" t="0" r="r" b="b"/>
              <a:pathLst>
                <a:path w="18" h="109">
                  <a:moveTo>
                    <a:pt x="18" y="0"/>
                  </a:moveTo>
                  <a:cubicBezTo>
                    <a:pt x="18" y="109"/>
                    <a:pt x="18" y="109"/>
                    <a:pt x="18" y="109"/>
                  </a:cubicBezTo>
                  <a:cubicBezTo>
                    <a:pt x="0" y="109"/>
                    <a:pt x="0" y="109"/>
                    <a:pt x="0" y="109"/>
                  </a:cubicBezTo>
                  <a:cubicBezTo>
                    <a:pt x="8" y="75"/>
                    <a:pt x="11" y="41"/>
                    <a:pt x="10" y="6"/>
                  </a:cubicBezTo>
                  <a:cubicBezTo>
                    <a:pt x="10" y="5"/>
                    <a:pt x="10" y="5"/>
                    <a:pt x="10" y="5"/>
                  </a:cubicBezTo>
                  <a:cubicBezTo>
                    <a:pt x="13" y="3"/>
                    <a:pt x="15" y="2"/>
                    <a:pt x="18" y="0"/>
                  </a:cubicBezTo>
                  <a:close/>
                </a:path>
              </a:pathLst>
            </a:custGeom>
            <a:solidFill>
              <a:srgbClr val="FBB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5"/>
            <p:cNvSpPr/>
            <p:nvPr/>
          </p:nvSpPr>
          <p:spPr bwMode="auto">
            <a:xfrm>
              <a:off x="1552717" y="3358300"/>
              <a:ext cx="225047" cy="419053"/>
            </a:xfrm>
            <a:custGeom>
              <a:avLst/>
              <a:gdLst>
                <a:gd name="T0" fmla="*/ 49 w 49"/>
                <a:gd name="T1" fmla="*/ 0 h 91"/>
                <a:gd name="T2" fmla="*/ 38 w 49"/>
                <a:gd name="T3" fmla="*/ 91 h 91"/>
                <a:gd name="T4" fmla="*/ 0 w 49"/>
                <a:gd name="T5" fmla="*/ 91 h 91"/>
                <a:gd name="T6" fmla="*/ 49 w 49"/>
                <a:gd name="T7" fmla="*/ 0 h 91"/>
              </a:gdLst>
              <a:ahLst/>
              <a:cxnLst>
                <a:cxn ang="0">
                  <a:pos x="T0" y="T1"/>
                </a:cxn>
                <a:cxn ang="0">
                  <a:pos x="T2" y="T3"/>
                </a:cxn>
                <a:cxn ang="0">
                  <a:pos x="T4" y="T5"/>
                </a:cxn>
                <a:cxn ang="0">
                  <a:pos x="T6" y="T7"/>
                </a:cxn>
              </a:cxnLst>
              <a:rect l="0" t="0" r="r" b="b"/>
              <a:pathLst>
                <a:path w="49" h="91">
                  <a:moveTo>
                    <a:pt x="49" y="0"/>
                  </a:moveTo>
                  <a:cubicBezTo>
                    <a:pt x="49" y="31"/>
                    <a:pt x="46" y="61"/>
                    <a:pt x="38" y="91"/>
                  </a:cubicBezTo>
                  <a:cubicBezTo>
                    <a:pt x="0" y="91"/>
                    <a:pt x="0" y="91"/>
                    <a:pt x="0" y="91"/>
                  </a:cubicBezTo>
                  <a:cubicBezTo>
                    <a:pt x="2" y="57"/>
                    <a:pt x="20" y="25"/>
                    <a:pt x="49" y="0"/>
                  </a:cubicBezTo>
                  <a:close/>
                </a:path>
              </a:pathLst>
            </a:custGeom>
            <a:solidFill>
              <a:srgbClr val="376E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122" name="图片 1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98756" y="730301"/>
            <a:ext cx="1566552" cy="1499354"/>
          </a:xfrm>
          <a:prstGeom prst="rect">
            <a:avLst/>
          </a:prstGeom>
        </p:spPr>
      </p:pic>
      <p:grpSp>
        <p:nvGrpSpPr>
          <p:cNvPr id="123" name="组合 122"/>
          <p:cNvGrpSpPr/>
          <p:nvPr/>
        </p:nvGrpSpPr>
        <p:grpSpPr>
          <a:xfrm>
            <a:off x="634469" y="2103155"/>
            <a:ext cx="7501373" cy="3052336"/>
            <a:chOff x="2979057" y="1903593"/>
            <a:chExt cx="7501373" cy="3052336"/>
          </a:xfrm>
        </p:grpSpPr>
        <p:sp>
          <p:nvSpPr>
            <p:cNvPr id="124" name="文本框 123"/>
            <p:cNvSpPr txBox="1"/>
            <p:nvPr/>
          </p:nvSpPr>
          <p:spPr>
            <a:xfrm flipH="1">
              <a:off x="2979057" y="1903593"/>
              <a:ext cx="7501373" cy="3046988"/>
            </a:xfrm>
            <a:prstGeom prst="rect">
              <a:avLst/>
            </a:prstGeom>
            <a:noFill/>
          </p:spPr>
          <p:txBody>
            <a:bodyPr wrap="square" rtlCol="0">
              <a:spAutoFit/>
            </a:bodyPr>
            <a:lstStyle/>
            <a:p>
              <a:r>
                <a:rPr lang="zh-CN" altLang="en-US" sz="9600" b="1" dirty="0">
                  <a:ln w="101600">
                    <a:solidFill>
                      <a:schemeClr val="tx1"/>
                    </a:solidFill>
                  </a:ln>
                  <a:latin typeface="微软雅黑" panose="020B0503020204020204" pitchFamily="34" charset="-122"/>
                  <a:ea typeface="微软雅黑" panose="020B0503020204020204" pitchFamily="34" charset="-122"/>
                </a:rPr>
                <a:t>    高温防暑</a:t>
              </a:r>
              <a:endParaRPr lang="en-US" altLang="zh-CN" sz="9600" b="1" dirty="0">
                <a:ln w="101600">
                  <a:solidFill>
                    <a:schemeClr val="tx1"/>
                  </a:solidFill>
                </a:ln>
                <a:latin typeface="微软雅黑" panose="020B0503020204020204" pitchFamily="34" charset="-122"/>
                <a:ea typeface="微软雅黑" panose="020B0503020204020204" pitchFamily="34" charset="-122"/>
              </a:endParaRPr>
            </a:p>
            <a:p>
              <a:r>
                <a:rPr lang="zh-CN" altLang="en-US" sz="9600" b="1" dirty="0">
                  <a:ln w="101600">
                    <a:solidFill>
                      <a:schemeClr val="tx1"/>
                    </a:solidFill>
                  </a:ln>
                  <a:latin typeface="微软雅黑" panose="020B0503020204020204" pitchFamily="34" charset="-122"/>
                  <a:ea typeface="微软雅黑" panose="020B0503020204020204" pitchFamily="34" charset="-122"/>
                </a:rPr>
                <a:t>  应急预案</a:t>
              </a:r>
              <a:endParaRPr lang="zh-CN" altLang="en-US" sz="9600" b="1" dirty="0">
                <a:ln w="101600">
                  <a:solidFill>
                    <a:schemeClr val="tx1"/>
                  </a:solidFill>
                </a:ln>
                <a:latin typeface="微软雅黑" panose="020B0503020204020204" pitchFamily="34" charset="-122"/>
                <a:ea typeface="微软雅黑" panose="020B0503020204020204" pitchFamily="34" charset="-122"/>
              </a:endParaRPr>
            </a:p>
          </p:txBody>
        </p:sp>
        <p:sp>
          <p:nvSpPr>
            <p:cNvPr id="125" name="文本框 124"/>
            <p:cNvSpPr txBox="1"/>
            <p:nvPr/>
          </p:nvSpPr>
          <p:spPr>
            <a:xfrm flipH="1">
              <a:off x="3009624" y="1908941"/>
              <a:ext cx="7060265" cy="3046988"/>
            </a:xfrm>
            <a:prstGeom prst="rect">
              <a:avLst/>
            </a:prstGeom>
            <a:noFill/>
          </p:spPr>
          <p:txBody>
            <a:bodyPr wrap="square" rtlCol="0">
              <a:spAutoFit/>
            </a:bodyPr>
            <a:lstStyle/>
            <a:p>
              <a:r>
                <a:rPr lang="zh-CN" altLang="en-US" sz="9600" b="1" dirty="0">
                  <a:gradFill>
                    <a:gsLst>
                      <a:gs pos="0">
                        <a:srgbClr val="FF7E2D"/>
                      </a:gs>
                      <a:gs pos="51000">
                        <a:srgbClr val="FF652F"/>
                      </a:gs>
                      <a:gs pos="100000">
                        <a:srgbClr val="FF4732"/>
                      </a:gs>
                    </a:gsLst>
                    <a:lin ang="5400000" scaled="1"/>
                  </a:gradFill>
                  <a:latin typeface="微软雅黑" panose="020B0503020204020204" pitchFamily="34" charset="-122"/>
                  <a:ea typeface="微软雅黑" panose="020B0503020204020204" pitchFamily="34" charset="-122"/>
                </a:rPr>
                <a:t>    高温防暑</a:t>
              </a:r>
              <a:endParaRPr lang="en-US" altLang="zh-CN" sz="9600" b="1" dirty="0">
                <a:gradFill>
                  <a:gsLst>
                    <a:gs pos="0">
                      <a:srgbClr val="FF7E2D"/>
                    </a:gs>
                    <a:gs pos="51000">
                      <a:srgbClr val="FF652F"/>
                    </a:gs>
                    <a:gs pos="100000">
                      <a:srgbClr val="FF4732"/>
                    </a:gs>
                  </a:gsLst>
                  <a:lin ang="5400000" scaled="1"/>
                </a:gradFill>
                <a:latin typeface="微软雅黑" panose="020B0503020204020204" pitchFamily="34" charset="-122"/>
                <a:ea typeface="微软雅黑" panose="020B0503020204020204" pitchFamily="34" charset="-122"/>
              </a:endParaRPr>
            </a:p>
            <a:p>
              <a:r>
                <a:rPr lang="zh-CN" altLang="en-US" sz="9600" b="1" dirty="0">
                  <a:gradFill>
                    <a:gsLst>
                      <a:gs pos="0">
                        <a:srgbClr val="FF7E2D"/>
                      </a:gs>
                      <a:gs pos="51000">
                        <a:srgbClr val="FF652F"/>
                      </a:gs>
                      <a:gs pos="100000">
                        <a:srgbClr val="FF4732"/>
                      </a:gs>
                    </a:gsLst>
                    <a:lin ang="5400000" scaled="1"/>
                  </a:gradFill>
                  <a:latin typeface="微软雅黑" panose="020B0503020204020204" pitchFamily="34" charset="-122"/>
                  <a:ea typeface="微软雅黑" panose="020B0503020204020204" pitchFamily="34" charset="-122"/>
                </a:rPr>
                <a:t>  应急预案</a:t>
              </a:r>
              <a:endParaRPr lang="zh-CN" altLang="en-US" sz="9600" b="1" dirty="0">
                <a:gradFill>
                  <a:gsLst>
                    <a:gs pos="0">
                      <a:srgbClr val="FF7E2D"/>
                    </a:gs>
                    <a:gs pos="51000">
                      <a:srgbClr val="FF652F"/>
                    </a:gs>
                    <a:gs pos="100000">
                      <a:srgbClr val="FF4732"/>
                    </a:gs>
                  </a:gsLst>
                  <a:lin ang="5400000" scaled="1"/>
                </a:gradFill>
                <a:latin typeface="微软雅黑" panose="020B0503020204020204" pitchFamily="34" charset="-122"/>
                <a:ea typeface="微软雅黑" panose="020B0503020204020204" pitchFamily="34" charset="-122"/>
              </a:endParaRPr>
            </a:p>
          </p:txBody>
        </p:sp>
      </p:grpSp>
      <p:grpSp>
        <p:nvGrpSpPr>
          <p:cNvPr id="126" name="Group 4"/>
          <p:cNvGrpSpPr>
            <a:grpSpLocks noChangeAspect="1"/>
          </p:cNvGrpSpPr>
          <p:nvPr/>
        </p:nvGrpSpPr>
        <p:grpSpPr bwMode="auto">
          <a:xfrm>
            <a:off x="1045915" y="5416784"/>
            <a:ext cx="2112814" cy="271562"/>
            <a:chOff x="3131" y="2069"/>
            <a:chExt cx="1416" cy="182"/>
          </a:xfrm>
          <a:gradFill>
            <a:gsLst>
              <a:gs pos="0">
                <a:srgbClr val="FF7E2D"/>
              </a:gs>
              <a:gs pos="51000">
                <a:srgbClr val="FF652F"/>
              </a:gs>
              <a:gs pos="100000">
                <a:srgbClr val="FF4732"/>
              </a:gs>
            </a:gsLst>
            <a:lin ang="5400000" scaled="1"/>
          </a:gradFill>
        </p:grpSpPr>
        <p:sp>
          <p:nvSpPr>
            <p:cNvPr id="127" name="Freeform 5"/>
            <p:cNvSpPr/>
            <p:nvPr/>
          </p:nvSpPr>
          <p:spPr bwMode="auto">
            <a:xfrm>
              <a:off x="3131" y="2069"/>
              <a:ext cx="1416" cy="79"/>
            </a:xfrm>
            <a:custGeom>
              <a:avLst/>
              <a:gdLst>
                <a:gd name="T0" fmla="*/ 577 w 596"/>
                <a:gd name="T1" fmla="*/ 5 h 32"/>
                <a:gd name="T2" fmla="*/ 553 w 596"/>
                <a:gd name="T3" fmla="*/ 14 h 32"/>
                <a:gd name="T4" fmla="*/ 541 w 596"/>
                <a:gd name="T5" fmla="*/ 11 h 32"/>
                <a:gd name="T6" fmla="*/ 510 w 596"/>
                <a:gd name="T7" fmla="*/ 0 h 32"/>
                <a:gd name="T8" fmla="*/ 486 w 596"/>
                <a:gd name="T9" fmla="*/ 8 h 32"/>
                <a:gd name="T10" fmla="*/ 456 w 596"/>
                <a:gd name="T11" fmla="*/ 11 h 32"/>
                <a:gd name="T12" fmla="*/ 426 w 596"/>
                <a:gd name="T13" fmla="*/ 0 h 32"/>
                <a:gd name="T14" fmla="*/ 425 w 596"/>
                <a:gd name="T15" fmla="*/ 0 h 32"/>
                <a:gd name="T16" fmla="*/ 406 w 596"/>
                <a:gd name="T17" fmla="*/ 5 h 32"/>
                <a:gd name="T18" fmla="*/ 383 w 596"/>
                <a:gd name="T19" fmla="*/ 14 h 32"/>
                <a:gd name="T20" fmla="*/ 371 w 596"/>
                <a:gd name="T21" fmla="*/ 11 h 32"/>
                <a:gd name="T22" fmla="*/ 340 w 596"/>
                <a:gd name="T23" fmla="*/ 0 h 32"/>
                <a:gd name="T24" fmla="*/ 340 w 596"/>
                <a:gd name="T25" fmla="*/ 0 h 32"/>
                <a:gd name="T26" fmla="*/ 321 w 596"/>
                <a:gd name="T27" fmla="*/ 5 h 32"/>
                <a:gd name="T28" fmla="*/ 304 w 596"/>
                <a:gd name="T29" fmla="*/ 13 h 32"/>
                <a:gd name="T30" fmla="*/ 292 w 596"/>
                <a:gd name="T31" fmla="*/ 13 h 32"/>
                <a:gd name="T32" fmla="*/ 255 w 596"/>
                <a:gd name="T33" fmla="*/ 0 h 32"/>
                <a:gd name="T34" fmla="*/ 243 w 596"/>
                <a:gd name="T35" fmla="*/ 2 h 32"/>
                <a:gd name="T36" fmla="*/ 219 w 596"/>
                <a:gd name="T37" fmla="*/ 13 h 32"/>
                <a:gd name="T38" fmla="*/ 189 w 596"/>
                <a:gd name="T39" fmla="*/ 5 h 32"/>
                <a:gd name="T40" fmla="*/ 175 w 596"/>
                <a:gd name="T41" fmla="*/ 0 h 32"/>
                <a:gd name="T42" fmla="*/ 171 w 596"/>
                <a:gd name="T43" fmla="*/ 0 h 32"/>
                <a:gd name="T44" fmla="*/ 151 w 596"/>
                <a:gd name="T45" fmla="*/ 5 h 32"/>
                <a:gd name="T46" fmla="*/ 128 w 596"/>
                <a:gd name="T47" fmla="*/ 14 h 32"/>
                <a:gd name="T48" fmla="*/ 85 w 596"/>
                <a:gd name="T49" fmla="*/ 0 h 32"/>
                <a:gd name="T50" fmla="*/ 61 w 596"/>
                <a:gd name="T51" fmla="*/ 8 h 32"/>
                <a:gd name="T52" fmla="*/ 30 w 596"/>
                <a:gd name="T53" fmla="*/ 11 h 32"/>
                <a:gd name="T54" fmla="*/ 0 w 596"/>
                <a:gd name="T55" fmla="*/ 19 h 32"/>
                <a:gd name="T56" fmla="*/ 42 w 596"/>
                <a:gd name="T57" fmla="*/ 32 h 32"/>
                <a:gd name="T58" fmla="*/ 67 w 596"/>
                <a:gd name="T59" fmla="*/ 24 h 32"/>
                <a:gd name="T60" fmla="*/ 97 w 596"/>
                <a:gd name="T61" fmla="*/ 21 h 32"/>
                <a:gd name="T62" fmla="*/ 140 w 596"/>
                <a:gd name="T63" fmla="*/ 30 h 32"/>
                <a:gd name="T64" fmla="*/ 170 w 596"/>
                <a:gd name="T65" fmla="*/ 19 h 32"/>
                <a:gd name="T66" fmla="*/ 182 w 596"/>
                <a:gd name="T67" fmla="*/ 21 h 32"/>
                <a:gd name="T68" fmla="*/ 213 w 596"/>
                <a:gd name="T69" fmla="*/ 32 h 32"/>
                <a:gd name="T70" fmla="*/ 231 w 596"/>
                <a:gd name="T71" fmla="*/ 27 h 32"/>
                <a:gd name="T72" fmla="*/ 255 w 596"/>
                <a:gd name="T73" fmla="*/ 19 h 32"/>
                <a:gd name="T74" fmla="*/ 267 w 596"/>
                <a:gd name="T75" fmla="*/ 21 h 32"/>
                <a:gd name="T76" fmla="*/ 298 w 596"/>
                <a:gd name="T77" fmla="*/ 32 h 32"/>
                <a:gd name="T78" fmla="*/ 298 w 596"/>
                <a:gd name="T79" fmla="*/ 32 h 32"/>
                <a:gd name="T80" fmla="*/ 334 w 596"/>
                <a:gd name="T81" fmla="*/ 19 h 32"/>
                <a:gd name="T82" fmla="*/ 364 w 596"/>
                <a:gd name="T83" fmla="*/ 28 h 32"/>
                <a:gd name="T84" fmla="*/ 383 w 596"/>
                <a:gd name="T85" fmla="*/ 32 h 32"/>
                <a:gd name="T86" fmla="*/ 407 w 596"/>
                <a:gd name="T87" fmla="*/ 24 h 32"/>
                <a:gd name="T88" fmla="*/ 426 w 596"/>
                <a:gd name="T89" fmla="*/ 19 h 32"/>
                <a:gd name="T90" fmla="*/ 468 w 596"/>
                <a:gd name="T91" fmla="*/ 32 h 32"/>
                <a:gd name="T92" fmla="*/ 480 w 596"/>
                <a:gd name="T93" fmla="*/ 30 h 32"/>
                <a:gd name="T94" fmla="*/ 510 w 596"/>
                <a:gd name="T95" fmla="*/ 19 h 32"/>
                <a:gd name="T96" fmla="*/ 553 w 596"/>
                <a:gd name="T97" fmla="*/ 32 h 32"/>
                <a:gd name="T98" fmla="*/ 577 w 596"/>
                <a:gd name="T99" fmla="*/ 24 h 32"/>
                <a:gd name="T100" fmla="*/ 596 w 596"/>
                <a:gd name="T101"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96" h="32">
                  <a:moveTo>
                    <a:pt x="595" y="0"/>
                  </a:moveTo>
                  <a:cubicBezTo>
                    <a:pt x="591" y="0"/>
                    <a:pt x="587" y="1"/>
                    <a:pt x="583" y="2"/>
                  </a:cubicBezTo>
                  <a:cubicBezTo>
                    <a:pt x="581" y="3"/>
                    <a:pt x="579" y="4"/>
                    <a:pt x="577" y="5"/>
                  </a:cubicBezTo>
                  <a:cubicBezTo>
                    <a:pt x="575" y="6"/>
                    <a:pt x="573" y="7"/>
                    <a:pt x="571" y="8"/>
                  </a:cubicBezTo>
                  <a:cubicBezTo>
                    <a:pt x="567" y="11"/>
                    <a:pt x="563" y="12"/>
                    <a:pt x="559" y="13"/>
                  </a:cubicBezTo>
                  <a:cubicBezTo>
                    <a:pt x="557" y="14"/>
                    <a:pt x="555" y="14"/>
                    <a:pt x="553" y="14"/>
                  </a:cubicBezTo>
                  <a:cubicBezTo>
                    <a:pt x="552" y="14"/>
                    <a:pt x="552" y="14"/>
                    <a:pt x="552" y="14"/>
                  </a:cubicBezTo>
                  <a:cubicBezTo>
                    <a:pt x="552" y="14"/>
                    <a:pt x="552" y="14"/>
                    <a:pt x="552" y="14"/>
                  </a:cubicBezTo>
                  <a:cubicBezTo>
                    <a:pt x="548" y="14"/>
                    <a:pt x="544" y="13"/>
                    <a:pt x="541" y="11"/>
                  </a:cubicBezTo>
                  <a:cubicBezTo>
                    <a:pt x="537" y="10"/>
                    <a:pt x="533" y="7"/>
                    <a:pt x="529" y="5"/>
                  </a:cubicBezTo>
                  <a:cubicBezTo>
                    <a:pt x="523" y="2"/>
                    <a:pt x="517" y="0"/>
                    <a:pt x="510" y="0"/>
                  </a:cubicBezTo>
                  <a:cubicBezTo>
                    <a:pt x="510" y="0"/>
                    <a:pt x="510" y="0"/>
                    <a:pt x="510" y="0"/>
                  </a:cubicBezTo>
                  <a:cubicBezTo>
                    <a:pt x="510" y="0"/>
                    <a:pt x="510" y="0"/>
                    <a:pt x="510" y="0"/>
                  </a:cubicBezTo>
                  <a:cubicBezTo>
                    <a:pt x="506" y="0"/>
                    <a:pt x="502" y="1"/>
                    <a:pt x="498" y="2"/>
                  </a:cubicBezTo>
                  <a:cubicBezTo>
                    <a:pt x="494" y="4"/>
                    <a:pt x="490" y="6"/>
                    <a:pt x="486" y="8"/>
                  </a:cubicBezTo>
                  <a:cubicBezTo>
                    <a:pt x="482" y="11"/>
                    <a:pt x="478" y="12"/>
                    <a:pt x="474" y="13"/>
                  </a:cubicBezTo>
                  <a:cubicBezTo>
                    <a:pt x="472" y="13"/>
                    <a:pt x="470" y="14"/>
                    <a:pt x="468" y="14"/>
                  </a:cubicBezTo>
                  <a:cubicBezTo>
                    <a:pt x="464" y="14"/>
                    <a:pt x="460" y="13"/>
                    <a:pt x="456" y="11"/>
                  </a:cubicBezTo>
                  <a:cubicBezTo>
                    <a:pt x="452" y="10"/>
                    <a:pt x="448" y="7"/>
                    <a:pt x="444" y="5"/>
                  </a:cubicBezTo>
                  <a:cubicBezTo>
                    <a:pt x="438" y="2"/>
                    <a:pt x="432" y="0"/>
                    <a:pt x="426" y="0"/>
                  </a:cubicBezTo>
                  <a:cubicBezTo>
                    <a:pt x="426" y="0"/>
                    <a:pt x="426" y="0"/>
                    <a:pt x="426" y="0"/>
                  </a:cubicBezTo>
                  <a:cubicBezTo>
                    <a:pt x="426" y="0"/>
                    <a:pt x="426" y="0"/>
                    <a:pt x="425" y="0"/>
                  </a:cubicBezTo>
                  <a:cubicBezTo>
                    <a:pt x="425" y="0"/>
                    <a:pt x="425" y="0"/>
                    <a:pt x="425" y="0"/>
                  </a:cubicBezTo>
                  <a:cubicBezTo>
                    <a:pt x="425" y="0"/>
                    <a:pt x="425" y="0"/>
                    <a:pt x="425" y="0"/>
                  </a:cubicBezTo>
                  <a:cubicBezTo>
                    <a:pt x="425" y="0"/>
                    <a:pt x="425" y="0"/>
                    <a:pt x="425" y="0"/>
                  </a:cubicBezTo>
                  <a:cubicBezTo>
                    <a:pt x="421" y="0"/>
                    <a:pt x="417" y="1"/>
                    <a:pt x="413" y="2"/>
                  </a:cubicBezTo>
                  <a:cubicBezTo>
                    <a:pt x="410" y="3"/>
                    <a:pt x="408" y="4"/>
                    <a:pt x="406" y="5"/>
                  </a:cubicBezTo>
                  <a:cubicBezTo>
                    <a:pt x="404" y="6"/>
                    <a:pt x="403" y="7"/>
                    <a:pt x="401" y="8"/>
                  </a:cubicBezTo>
                  <a:cubicBezTo>
                    <a:pt x="397" y="11"/>
                    <a:pt x="393" y="12"/>
                    <a:pt x="389" y="13"/>
                  </a:cubicBezTo>
                  <a:cubicBezTo>
                    <a:pt x="387" y="13"/>
                    <a:pt x="385" y="14"/>
                    <a:pt x="383" y="14"/>
                  </a:cubicBezTo>
                  <a:cubicBezTo>
                    <a:pt x="382" y="14"/>
                    <a:pt x="381" y="13"/>
                    <a:pt x="379" y="13"/>
                  </a:cubicBezTo>
                  <a:cubicBezTo>
                    <a:pt x="378" y="13"/>
                    <a:pt x="377" y="13"/>
                    <a:pt x="376" y="13"/>
                  </a:cubicBezTo>
                  <a:cubicBezTo>
                    <a:pt x="374" y="13"/>
                    <a:pt x="372" y="12"/>
                    <a:pt x="371" y="11"/>
                  </a:cubicBezTo>
                  <a:cubicBezTo>
                    <a:pt x="367" y="10"/>
                    <a:pt x="363" y="7"/>
                    <a:pt x="359" y="5"/>
                  </a:cubicBezTo>
                  <a:cubicBezTo>
                    <a:pt x="353" y="2"/>
                    <a:pt x="347" y="0"/>
                    <a:pt x="340" y="0"/>
                  </a:cubicBezTo>
                  <a:cubicBezTo>
                    <a:pt x="340" y="0"/>
                    <a:pt x="340" y="0"/>
                    <a:pt x="340" y="0"/>
                  </a:cubicBezTo>
                  <a:cubicBezTo>
                    <a:pt x="340" y="0"/>
                    <a:pt x="340" y="0"/>
                    <a:pt x="340" y="0"/>
                  </a:cubicBezTo>
                  <a:cubicBezTo>
                    <a:pt x="340" y="0"/>
                    <a:pt x="340" y="0"/>
                    <a:pt x="340" y="0"/>
                  </a:cubicBezTo>
                  <a:cubicBezTo>
                    <a:pt x="340" y="0"/>
                    <a:pt x="340" y="0"/>
                    <a:pt x="340" y="0"/>
                  </a:cubicBezTo>
                  <a:cubicBezTo>
                    <a:pt x="336" y="0"/>
                    <a:pt x="332" y="1"/>
                    <a:pt x="328" y="2"/>
                  </a:cubicBezTo>
                  <a:cubicBezTo>
                    <a:pt x="326" y="3"/>
                    <a:pt x="325" y="3"/>
                    <a:pt x="324" y="4"/>
                  </a:cubicBezTo>
                  <a:cubicBezTo>
                    <a:pt x="323" y="4"/>
                    <a:pt x="322" y="5"/>
                    <a:pt x="321" y="5"/>
                  </a:cubicBezTo>
                  <a:cubicBezTo>
                    <a:pt x="320" y="5"/>
                    <a:pt x="319" y="6"/>
                    <a:pt x="318" y="7"/>
                  </a:cubicBezTo>
                  <a:cubicBezTo>
                    <a:pt x="317" y="7"/>
                    <a:pt x="316" y="8"/>
                    <a:pt x="316" y="8"/>
                  </a:cubicBezTo>
                  <a:cubicBezTo>
                    <a:pt x="312" y="11"/>
                    <a:pt x="308" y="12"/>
                    <a:pt x="304" y="13"/>
                  </a:cubicBezTo>
                  <a:cubicBezTo>
                    <a:pt x="302" y="13"/>
                    <a:pt x="300" y="14"/>
                    <a:pt x="298" y="14"/>
                  </a:cubicBezTo>
                  <a:cubicBezTo>
                    <a:pt x="296" y="14"/>
                    <a:pt x="294" y="13"/>
                    <a:pt x="293" y="13"/>
                  </a:cubicBezTo>
                  <a:cubicBezTo>
                    <a:pt x="292" y="13"/>
                    <a:pt x="292" y="13"/>
                    <a:pt x="292" y="13"/>
                  </a:cubicBezTo>
                  <a:cubicBezTo>
                    <a:pt x="290" y="13"/>
                    <a:pt x="287" y="12"/>
                    <a:pt x="285" y="11"/>
                  </a:cubicBezTo>
                  <a:cubicBezTo>
                    <a:pt x="282" y="10"/>
                    <a:pt x="278" y="7"/>
                    <a:pt x="274" y="5"/>
                  </a:cubicBezTo>
                  <a:cubicBezTo>
                    <a:pt x="268" y="2"/>
                    <a:pt x="261" y="0"/>
                    <a:pt x="255" y="0"/>
                  </a:cubicBezTo>
                  <a:cubicBezTo>
                    <a:pt x="255" y="0"/>
                    <a:pt x="255" y="0"/>
                    <a:pt x="255" y="0"/>
                  </a:cubicBezTo>
                  <a:cubicBezTo>
                    <a:pt x="255" y="0"/>
                    <a:pt x="255" y="0"/>
                    <a:pt x="255" y="0"/>
                  </a:cubicBezTo>
                  <a:cubicBezTo>
                    <a:pt x="251" y="0"/>
                    <a:pt x="247" y="1"/>
                    <a:pt x="243" y="2"/>
                  </a:cubicBezTo>
                  <a:cubicBezTo>
                    <a:pt x="241" y="3"/>
                    <a:pt x="238" y="4"/>
                    <a:pt x="236" y="5"/>
                  </a:cubicBezTo>
                  <a:cubicBezTo>
                    <a:pt x="234" y="6"/>
                    <a:pt x="233" y="7"/>
                    <a:pt x="231" y="8"/>
                  </a:cubicBezTo>
                  <a:cubicBezTo>
                    <a:pt x="227" y="11"/>
                    <a:pt x="223" y="12"/>
                    <a:pt x="219" y="13"/>
                  </a:cubicBezTo>
                  <a:cubicBezTo>
                    <a:pt x="217" y="14"/>
                    <a:pt x="215" y="14"/>
                    <a:pt x="213" y="14"/>
                  </a:cubicBezTo>
                  <a:cubicBezTo>
                    <a:pt x="209" y="14"/>
                    <a:pt x="204" y="13"/>
                    <a:pt x="200" y="11"/>
                  </a:cubicBezTo>
                  <a:cubicBezTo>
                    <a:pt x="196" y="10"/>
                    <a:pt x="193" y="7"/>
                    <a:pt x="189" y="5"/>
                  </a:cubicBezTo>
                  <a:cubicBezTo>
                    <a:pt x="186" y="3"/>
                    <a:pt x="183" y="2"/>
                    <a:pt x="180" y="1"/>
                  </a:cubicBezTo>
                  <a:cubicBezTo>
                    <a:pt x="179" y="1"/>
                    <a:pt x="179" y="1"/>
                    <a:pt x="178" y="1"/>
                  </a:cubicBezTo>
                  <a:cubicBezTo>
                    <a:pt x="177" y="1"/>
                    <a:pt x="176" y="1"/>
                    <a:pt x="175" y="0"/>
                  </a:cubicBezTo>
                  <a:cubicBezTo>
                    <a:pt x="174" y="0"/>
                    <a:pt x="173" y="0"/>
                    <a:pt x="172" y="0"/>
                  </a:cubicBezTo>
                  <a:cubicBezTo>
                    <a:pt x="172" y="0"/>
                    <a:pt x="171" y="0"/>
                    <a:pt x="171" y="0"/>
                  </a:cubicBezTo>
                  <a:cubicBezTo>
                    <a:pt x="171" y="0"/>
                    <a:pt x="171" y="0"/>
                    <a:pt x="171" y="0"/>
                  </a:cubicBezTo>
                  <a:cubicBezTo>
                    <a:pt x="170" y="0"/>
                    <a:pt x="170" y="0"/>
                    <a:pt x="170" y="0"/>
                  </a:cubicBezTo>
                  <a:cubicBezTo>
                    <a:pt x="166" y="0"/>
                    <a:pt x="162" y="1"/>
                    <a:pt x="158" y="2"/>
                  </a:cubicBezTo>
                  <a:cubicBezTo>
                    <a:pt x="155" y="3"/>
                    <a:pt x="153" y="4"/>
                    <a:pt x="151" y="5"/>
                  </a:cubicBezTo>
                  <a:cubicBezTo>
                    <a:pt x="149" y="6"/>
                    <a:pt x="147" y="7"/>
                    <a:pt x="146" y="8"/>
                  </a:cubicBezTo>
                  <a:cubicBezTo>
                    <a:pt x="142" y="11"/>
                    <a:pt x="138" y="12"/>
                    <a:pt x="134" y="13"/>
                  </a:cubicBezTo>
                  <a:cubicBezTo>
                    <a:pt x="132" y="14"/>
                    <a:pt x="130" y="14"/>
                    <a:pt x="128" y="14"/>
                  </a:cubicBezTo>
                  <a:cubicBezTo>
                    <a:pt x="123" y="14"/>
                    <a:pt x="119" y="13"/>
                    <a:pt x="115" y="11"/>
                  </a:cubicBezTo>
                  <a:cubicBezTo>
                    <a:pt x="111" y="10"/>
                    <a:pt x="108" y="7"/>
                    <a:pt x="104" y="5"/>
                  </a:cubicBezTo>
                  <a:cubicBezTo>
                    <a:pt x="98" y="2"/>
                    <a:pt x="91" y="0"/>
                    <a:pt x="85" y="0"/>
                  </a:cubicBezTo>
                  <a:cubicBezTo>
                    <a:pt x="81" y="0"/>
                    <a:pt x="77" y="1"/>
                    <a:pt x="72" y="2"/>
                  </a:cubicBezTo>
                  <a:cubicBezTo>
                    <a:pt x="70" y="3"/>
                    <a:pt x="68" y="4"/>
                    <a:pt x="66" y="5"/>
                  </a:cubicBezTo>
                  <a:cubicBezTo>
                    <a:pt x="64" y="6"/>
                    <a:pt x="63" y="7"/>
                    <a:pt x="61" y="8"/>
                  </a:cubicBezTo>
                  <a:cubicBezTo>
                    <a:pt x="57" y="11"/>
                    <a:pt x="53" y="12"/>
                    <a:pt x="49" y="13"/>
                  </a:cubicBezTo>
                  <a:cubicBezTo>
                    <a:pt x="47" y="14"/>
                    <a:pt x="45" y="14"/>
                    <a:pt x="42" y="14"/>
                  </a:cubicBezTo>
                  <a:cubicBezTo>
                    <a:pt x="38" y="14"/>
                    <a:pt x="34" y="13"/>
                    <a:pt x="30" y="11"/>
                  </a:cubicBezTo>
                  <a:cubicBezTo>
                    <a:pt x="26" y="10"/>
                    <a:pt x="23" y="7"/>
                    <a:pt x="19" y="5"/>
                  </a:cubicBezTo>
                  <a:cubicBezTo>
                    <a:pt x="13" y="2"/>
                    <a:pt x="7" y="0"/>
                    <a:pt x="0" y="0"/>
                  </a:cubicBezTo>
                  <a:cubicBezTo>
                    <a:pt x="0" y="19"/>
                    <a:pt x="0" y="19"/>
                    <a:pt x="0" y="19"/>
                  </a:cubicBezTo>
                  <a:cubicBezTo>
                    <a:pt x="4" y="19"/>
                    <a:pt x="8" y="20"/>
                    <a:pt x="12" y="21"/>
                  </a:cubicBezTo>
                  <a:cubicBezTo>
                    <a:pt x="16" y="23"/>
                    <a:pt x="20" y="25"/>
                    <a:pt x="24" y="28"/>
                  </a:cubicBezTo>
                  <a:cubicBezTo>
                    <a:pt x="30" y="31"/>
                    <a:pt x="36" y="32"/>
                    <a:pt x="42" y="32"/>
                  </a:cubicBezTo>
                  <a:cubicBezTo>
                    <a:pt x="47" y="32"/>
                    <a:pt x="51" y="32"/>
                    <a:pt x="55" y="30"/>
                  </a:cubicBezTo>
                  <a:cubicBezTo>
                    <a:pt x="57" y="29"/>
                    <a:pt x="59" y="29"/>
                    <a:pt x="61" y="27"/>
                  </a:cubicBezTo>
                  <a:cubicBezTo>
                    <a:pt x="63" y="26"/>
                    <a:pt x="65" y="25"/>
                    <a:pt x="67" y="24"/>
                  </a:cubicBezTo>
                  <a:cubicBezTo>
                    <a:pt x="71" y="22"/>
                    <a:pt x="75" y="20"/>
                    <a:pt x="79" y="19"/>
                  </a:cubicBezTo>
                  <a:cubicBezTo>
                    <a:pt x="81" y="19"/>
                    <a:pt x="83" y="19"/>
                    <a:pt x="85" y="19"/>
                  </a:cubicBezTo>
                  <a:cubicBezTo>
                    <a:pt x="89" y="19"/>
                    <a:pt x="93" y="20"/>
                    <a:pt x="97" y="21"/>
                  </a:cubicBezTo>
                  <a:cubicBezTo>
                    <a:pt x="101" y="23"/>
                    <a:pt x="105" y="25"/>
                    <a:pt x="109" y="28"/>
                  </a:cubicBezTo>
                  <a:cubicBezTo>
                    <a:pt x="115" y="31"/>
                    <a:pt x="121" y="32"/>
                    <a:pt x="128" y="32"/>
                  </a:cubicBezTo>
                  <a:cubicBezTo>
                    <a:pt x="132" y="32"/>
                    <a:pt x="136" y="32"/>
                    <a:pt x="140" y="30"/>
                  </a:cubicBezTo>
                  <a:cubicBezTo>
                    <a:pt x="144" y="29"/>
                    <a:pt x="148" y="26"/>
                    <a:pt x="152" y="24"/>
                  </a:cubicBezTo>
                  <a:cubicBezTo>
                    <a:pt x="156" y="22"/>
                    <a:pt x="160" y="20"/>
                    <a:pt x="164" y="19"/>
                  </a:cubicBezTo>
                  <a:cubicBezTo>
                    <a:pt x="166" y="19"/>
                    <a:pt x="168" y="19"/>
                    <a:pt x="170" y="19"/>
                  </a:cubicBezTo>
                  <a:cubicBezTo>
                    <a:pt x="171" y="19"/>
                    <a:pt x="172" y="19"/>
                    <a:pt x="173" y="19"/>
                  </a:cubicBezTo>
                  <a:cubicBezTo>
                    <a:pt x="174" y="19"/>
                    <a:pt x="175" y="19"/>
                    <a:pt x="176" y="19"/>
                  </a:cubicBezTo>
                  <a:cubicBezTo>
                    <a:pt x="178" y="20"/>
                    <a:pt x="180" y="20"/>
                    <a:pt x="182" y="21"/>
                  </a:cubicBezTo>
                  <a:cubicBezTo>
                    <a:pt x="186" y="23"/>
                    <a:pt x="190" y="25"/>
                    <a:pt x="194" y="28"/>
                  </a:cubicBezTo>
                  <a:cubicBezTo>
                    <a:pt x="200" y="31"/>
                    <a:pt x="206" y="32"/>
                    <a:pt x="213" y="32"/>
                  </a:cubicBezTo>
                  <a:cubicBezTo>
                    <a:pt x="213" y="32"/>
                    <a:pt x="213" y="32"/>
                    <a:pt x="213" y="32"/>
                  </a:cubicBezTo>
                  <a:cubicBezTo>
                    <a:pt x="213" y="32"/>
                    <a:pt x="213" y="32"/>
                    <a:pt x="213" y="32"/>
                  </a:cubicBezTo>
                  <a:cubicBezTo>
                    <a:pt x="217" y="32"/>
                    <a:pt x="221" y="32"/>
                    <a:pt x="225" y="30"/>
                  </a:cubicBezTo>
                  <a:cubicBezTo>
                    <a:pt x="227" y="29"/>
                    <a:pt x="229" y="29"/>
                    <a:pt x="231" y="27"/>
                  </a:cubicBezTo>
                  <a:cubicBezTo>
                    <a:pt x="233" y="26"/>
                    <a:pt x="235" y="25"/>
                    <a:pt x="237" y="24"/>
                  </a:cubicBezTo>
                  <a:cubicBezTo>
                    <a:pt x="241" y="22"/>
                    <a:pt x="245" y="20"/>
                    <a:pt x="249" y="19"/>
                  </a:cubicBezTo>
                  <a:cubicBezTo>
                    <a:pt x="251" y="19"/>
                    <a:pt x="253" y="19"/>
                    <a:pt x="255" y="19"/>
                  </a:cubicBezTo>
                  <a:cubicBezTo>
                    <a:pt x="255" y="19"/>
                    <a:pt x="255" y="19"/>
                    <a:pt x="255" y="19"/>
                  </a:cubicBezTo>
                  <a:cubicBezTo>
                    <a:pt x="256" y="19"/>
                    <a:pt x="257" y="19"/>
                    <a:pt x="257" y="19"/>
                  </a:cubicBezTo>
                  <a:cubicBezTo>
                    <a:pt x="261" y="19"/>
                    <a:pt x="264" y="20"/>
                    <a:pt x="267" y="21"/>
                  </a:cubicBezTo>
                  <a:cubicBezTo>
                    <a:pt x="271" y="23"/>
                    <a:pt x="275" y="25"/>
                    <a:pt x="279" y="28"/>
                  </a:cubicBezTo>
                  <a:cubicBezTo>
                    <a:pt x="285" y="31"/>
                    <a:pt x="291" y="32"/>
                    <a:pt x="297" y="32"/>
                  </a:cubicBezTo>
                  <a:cubicBezTo>
                    <a:pt x="298" y="32"/>
                    <a:pt x="298" y="32"/>
                    <a:pt x="298" y="32"/>
                  </a:cubicBezTo>
                  <a:cubicBezTo>
                    <a:pt x="298" y="32"/>
                    <a:pt x="298" y="32"/>
                    <a:pt x="298" y="32"/>
                  </a:cubicBezTo>
                  <a:cubicBezTo>
                    <a:pt x="298" y="32"/>
                    <a:pt x="298" y="32"/>
                    <a:pt x="298" y="32"/>
                  </a:cubicBezTo>
                  <a:cubicBezTo>
                    <a:pt x="298" y="32"/>
                    <a:pt x="298" y="32"/>
                    <a:pt x="298" y="32"/>
                  </a:cubicBezTo>
                  <a:cubicBezTo>
                    <a:pt x="302" y="32"/>
                    <a:pt x="306" y="32"/>
                    <a:pt x="310" y="30"/>
                  </a:cubicBezTo>
                  <a:cubicBezTo>
                    <a:pt x="314" y="29"/>
                    <a:pt x="318" y="26"/>
                    <a:pt x="322" y="24"/>
                  </a:cubicBezTo>
                  <a:cubicBezTo>
                    <a:pt x="326" y="22"/>
                    <a:pt x="330" y="20"/>
                    <a:pt x="334" y="19"/>
                  </a:cubicBezTo>
                  <a:cubicBezTo>
                    <a:pt x="336" y="19"/>
                    <a:pt x="338" y="19"/>
                    <a:pt x="340" y="19"/>
                  </a:cubicBezTo>
                  <a:cubicBezTo>
                    <a:pt x="344" y="19"/>
                    <a:pt x="348" y="20"/>
                    <a:pt x="352" y="21"/>
                  </a:cubicBezTo>
                  <a:cubicBezTo>
                    <a:pt x="356" y="23"/>
                    <a:pt x="360" y="25"/>
                    <a:pt x="364" y="28"/>
                  </a:cubicBezTo>
                  <a:cubicBezTo>
                    <a:pt x="370" y="31"/>
                    <a:pt x="376" y="32"/>
                    <a:pt x="383" y="32"/>
                  </a:cubicBezTo>
                  <a:cubicBezTo>
                    <a:pt x="383" y="32"/>
                    <a:pt x="383" y="32"/>
                    <a:pt x="383" y="32"/>
                  </a:cubicBezTo>
                  <a:cubicBezTo>
                    <a:pt x="383" y="32"/>
                    <a:pt x="383" y="32"/>
                    <a:pt x="383" y="32"/>
                  </a:cubicBezTo>
                  <a:cubicBezTo>
                    <a:pt x="387" y="32"/>
                    <a:pt x="391" y="32"/>
                    <a:pt x="395" y="30"/>
                  </a:cubicBezTo>
                  <a:cubicBezTo>
                    <a:pt x="397" y="29"/>
                    <a:pt x="399" y="29"/>
                    <a:pt x="401" y="27"/>
                  </a:cubicBezTo>
                  <a:cubicBezTo>
                    <a:pt x="403" y="26"/>
                    <a:pt x="405" y="25"/>
                    <a:pt x="407" y="24"/>
                  </a:cubicBezTo>
                  <a:cubicBezTo>
                    <a:pt x="411" y="22"/>
                    <a:pt x="415" y="20"/>
                    <a:pt x="419" y="19"/>
                  </a:cubicBezTo>
                  <a:cubicBezTo>
                    <a:pt x="421" y="19"/>
                    <a:pt x="423" y="19"/>
                    <a:pt x="425" y="19"/>
                  </a:cubicBezTo>
                  <a:cubicBezTo>
                    <a:pt x="426" y="19"/>
                    <a:pt x="426" y="19"/>
                    <a:pt x="426" y="19"/>
                  </a:cubicBezTo>
                  <a:cubicBezTo>
                    <a:pt x="430" y="19"/>
                    <a:pt x="434" y="20"/>
                    <a:pt x="437" y="21"/>
                  </a:cubicBezTo>
                  <a:cubicBezTo>
                    <a:pt x="441" y="23"/>
                    <a:pt x="445" y="25"/>
                    <a:pt x="449" y="28"/>
                  </a:cubicBezTo>
                  <a:cubicBezTo>
                    <a:pt x="455" y="31"/>
                    <a:pt x="461" y="32"/>
                    <a:pt x="468" y="32"/>
                  </a:cubicBezTo>
                  <a:cubicBezTo>
                    <a:pt x="468" y="32"/>
                    <a:pt x="468" y="32"/>
                    <a:pt x="468" y="32"/>
                  </a:cubicBezTo>
                  <a:cubicBezTo>
                    <a:pt x="468" y="32"/>
                    <a:pt x="468" y="32"/>
                    <a:pt x="468" y="32"/>
                  </a:cubicBezTo>
                  <a:cubicBezTo>
                    <a:pt x="472" y="32"/>
                    <a:pt x="476" y="32"/>
                    <a:pt x="480" y="30"/>
                  </a:cubicBezTo>
                  <a:cubicBezTo>
                    <a:pt x="484" y="29"/>
                    <a:pt x="488" y="26"/>
                    <a:pt x="492" y="24"/>
                  </a:cubicBezTo>
                  <a:cubicBezTo>
                    <a:pt x="496" y="22"/>
                    <a:pt x="500" y="20"/>
                    <a:pt x="504" y="19"/>
                  </a:cubicBezTo>
                  <a:cubicBezTo>
                    <a:pt x="506" y="19"/>
                    <a:pt x="508" y="19"/>
                    <a:pt x="510" y="19"/>
                  </a:cubicBezTo>
                  <a:cubicBezTo>
                    <a:pt x="514" y="19"/>
                    <a:pt x="518" y="20"/>
                    <a:pt x="522" y="21"/>
                  </a:cubicBezTo>
                  <a:cubicBezTo>
                    <a:pt x="526" y="23"/>
                    <a:pt x="530" y="25"/>
                    <a:pt x="534" y="28"/>
                  </a:cubicBezTo>
                  <a:cubicBezTo>
                    <a:pt x="540" y="31"/>
                    <a:pt x="546" y="32"/>
                    <a:pt x="553" y="32"/>
                  </a:cubicBezTo>
                  <a:cubicBezTo>
                    <a:pt x="557" y="32"/>
                    <a:pt x="561" y="32"/>
                    <a:pt x="565" y="30"/>
                  </a:cubicBezTo>
                  <a:cubicBezTo>
                    <a:pt x="567" y="29"/>
                    <a:pt x="569" y="29"/>
                    <a:pt x="571" y="27"/>
                  </a:cubicBezTo>
                  <a:cubicBezTo>
                    <a:pt x="573" y="26"/>
                    <a:pt x="575" y="25"/>
                    <a:pt x="577" y="24"/>
                  </a:cubicBezTo>
                  <a:cubicBezTo>
                    <a:pt x="581" y="22"/>
                    <a:pt x="585" y="20"/>
                    <a:pt x="589" y="19"/>
                  </a:cubicBezTo>
                  <a:cubicBezTo>
                    <a:pt x="591" y="19"/>
                    <a:pt x="593" y="19"/>
                    <a:pt x="595" y="19"/>
                  </a:cubicBezTo>
                  <a:cubicBezTo>
                    <a:pt x="596" y="19"/>
                    <a:pt x="596" y="19"/>
                    <a:pt x="596" y="19"/>
                  </a:cubicBezTo>
                  <a:cubicBezTo>
                    <a:pt x="596" y="0"/>
                    <a:pt x="596" y="0"/>
                    <a:pt x="596" y="0"/>
                  </a:cubicBezTo>
                  <a:cubicBezTo>
                    <a:pt x="596" y="0"/>
                    <a:pt x="596" y="0"/>
                    <a:pt x="59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6"/>
            <p:cNvSpPr/>
            <p:nvPr/>
          </p:nvSpPr>
          <p:spPr bwMode="auto">
            <a:xfrm>
              <a:off x="3131" y="2172"/>
              <a:ext cx="1416" cy="79"/>
            </a:xfrm>
            <a:custGeom>
              <a:avLst/>
              <a:gdLst>
                <a:gd name="T0" fmla="*/ 577 w 596"/>
                <a:gd name="T1" fmla="*/ 5 h 32"/>
                <a:gd name="T2" fmla="*/ 553 w 596"/>
                <a:gd name="T3" fmla="*/ 14 h 32"/>
                <a:gd name="T4" fmla="*/ 541 w 596"/>
                <a:gd name="T5" fmla="*/ 11 h 32"/>
                <a:gd name="T6" fmla="*/ 510 w 596"/>
                <a:gd name="T7" fmla="*/ 0 h 32"/>
                <a:gd name="T8" fmla="*/ 486 w 596"/>
                <a:gd name="T9" fmla="*/ 8 h 32"/>
                <a:gd name="T10" fmla="*/ 456 w 596"/>
                <a:gd name="T11" fmla="*/ 11 h 32"/>
                <a:gd name="T12" fmla="*/ 426 w 596"/>
                <a:gd name="T13" fmla="*/ 0 h 32"/>
                <a:gd name="T14" fmla="*/ 425 w 596"/>
                <a:gd name="T15" fmla="*/ 0 h 32"/>
                <a:gd name="T16" fmla="*/ 406 w 596"/>
                <a:gd name="T17" fmla="*/ 5 h 32"/>
                <a:gd name="T18" fmla="*/ 383 w 596"/>
                <a:gd name="T19" fmla="*/ 14 h 32"/>
                <a:gd name="T20" fmla="*/ 371 w 596"/>
                <a:gd name="T21" fmla="*/ 11 h 32"/>
                <a:gd name="T22" fmla="*/ 340 w 596"/>
                <a:gd name="T23" fmla="*/ 0 h 32"/>
                <a:gd name="T24" fmla="*/ 340 w 596"/>
                <a:gd name="T25" fmla="*/ 0 h 32"/>
                <a:gd name="T26" fmla="*/ 321 w 596"/>
                <a:gd name="T27" fmla="*/ 5 h 32"/>
                <a:gd name="T28" fmla="*/ 304 w 596"/>
                <a:gd name="T29" fmla="*/ 13 h 32"/>
                <a:gd name="T30" fmla="*/ 292 w 596"/>
                <a:gd name="T31" fmla="*/ 13 h 32"/>
                <a:gd name="T32" fmla="*/ 255 w 596"/>
                <a:gd name="T33" fmla="*/ 0 h 32"/>
                <a:gd name="T34" fmla="*/ 243 w 596"/>
                <a:gd name="T35" fmla="*/ 2 h 32"/>
                <a:gd name="T36" fmla="*/ 219 w 596"/>
                <a:gd name="T37" fmla="*/ 13 h 32"/>
                <a:gd name="T38" fmla="*/ 189 w 596"/>
                <a:gd name="T39" fmla="*/ 5 h 32"/>
                <a:gd name="T40" fmla="*/ 175 w 596"/>
                <a:gd name="T41" fmla="*/ 0 h 32"/>
                <a:gd name="T42" fmla="*/ 171 w 596"/>
                <a:gd name="T43" fmla="*/ 0 h 32"/>
                <a:gd name="T44" fmla="*/ 151 w 596"/>
                <a:gd name="T45" fmla="*/ 5 h 32"/>
                <a:gd name="T46" fmla="*/ 128 w 596"/>
                <a:gd name="T47" fmla="*/ 14 h 32"/>
                <a:gd name="T48" fmla="*/ 85 w 596"/>
                <a:gd name="T49" fmla="*/ 0 h 32"/>
                <a:gd name="T50" fmla="*/ 61 w 596"/>
                <a:gd name="T51" fmla="*/ 8 h 32"/>
                <a:gd name="T52" fmla="*/ 30 w 596"/>
                <a:gd name="T53" fmla="*/ 11 h 32"/>
                <a:gd name="T54" fmla="*/ 0 w 596"/>
                <a:gd name="T55" fmla="*/ 19 h 32"/>
                <a:gd name="T56" fmla="*/ 42 w 596"/>
                <a:gd name="T57" fmla="*/ 32 h 32"/>
                <a:gd name="T58" fmla="*/ 67 w 596"/>
                <a:gd name="T59" fmla="*/ 24 h 32"/>
                <a:gd name="T60" fmla="*/ 97 w 596"/>
                <a:gd name="T61" fmla="*/ 21 h 32"/>
                <a:gd name="T62" fmla="*/ 140 w 596"/>
                <a:gd name="T63" fmla="*/ 30 h 32"/>
                <a:gd name="T64" fmla="*/ 170 w 596"/>
                <a:gd name="T65" fmla="*/ 19 h 32"/>
                <a:gd name="T66" fmla="*/ 182 w 596"/>
                <a:gd name="T67" fmla="*/ 21 h 32"/>
                <a:gd name="T68" fmla="*/ 213 w 596"/>
                <a:gd name="T69" fmla="*/ 32 h 32"/>
                <a:gd name="T70" fmla="*/ 231 w 596"/>
                <a:gd name="T71" fmla="*/ 27 h 32"/>
                <a:gd name="T72" fmla="*/ 255 w 596"/>
                <a:gd name="T73" fmla="*/ 19 h 32"/>
                <a:gd name="T74" fmla="*/ 267 w 596"/>
                <a:gd name="T75" fmla="*/ 21 h 32"/>
                <a:gd name="T76" fmla="*/ 298 w 596"/>
                <a:gd name="T77" fmla="*/ 32 h 32"/>
                <a:gd name="T78" fmla="*/ 298 w 596"/>
                <a:gd name="T79" fmla="*/ 32 h 32"/>
                <a:gd name="T80" fmla="*/ 334 w 596"/>
                <a:gd name="T81" fmla="*/ 19 h 32"/>
                <a:gd name="T82" fmla="*/ 364 w 596"/>
                <a:gd name="T83" fmla="*/ 28 h 32"/>
                <a:gd name="T84" fmla="*/ 383 w 596"/>
                <a:gd name="T85" fmla="*/ 32 h 32"/>
                <a:gd name="T86" fmla="*/ 407 w 596"/>
                <a:gd name="T87" fmla="*/ 24 h 32"/>
                <a:gd name="T88" fmla="*/ 426 w 596"/>
                <a:gd name="T89" fmla="*/ 19 h 32"/>
                <a:gd name="T90" fmla="*/ 468 w 596"/>
                <a:gd name="T91" fmla="*/ 32 h 32"/>
                <a:gd name="T92" fmla="*/ 480 w 596"/>
                <a:gd name="T93" fmla="*/ 30 h 32"/>
                <a:gd name="T94" fmla="*/ 510 w 596"/>
                <a:gd name="T95" fmla="*/ 19 h 32"/>
                <a:gd name="T96" fmla="*/ 553 w 596"/>
                <a:gd name="T97" fmla="*/ 32 h 32"/>
                <a:gd name="T98" fmla="*/ 577 w 596"/>
                <a:gd name="T99" fmla="*/ 24 h 32"/>
                <a:gd name="T100" fmla="*/ 596 w 596"/>
                <a:gd name="T101"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96" h="32">
                  <a:moveTo>
                    <a:pt x="595" y="0"/>
                  </a:moveTo>
                  <a:cubicBezTo>
                    <a:pt x="591" y="0"/>
                    <a:pt x="587" y="1"/>
                    <a:pt x="583" y="2"/>
                  </a:cubicBezTo>
                  <a:cubicBezTo>
                    <a:pt x="581" y="3"/>
                    <a:pt x="579" y="4"/>
                    <a:pt x="577" y="5"/>
                  </a:cubicBezTo>
                  <a:cubicBezTo>
                    <a:pt x="575" y="6"/>
                    <a:pt x="573" y="7"/>
                    <a:pt x="571" y="8"/>
                  </a:cubicBezTo>
                  <a:cubicBezTo>
                    <a:pt x="567" y="11"/>
                    <a:pt x="563" y="12"/>
                    <a:pt x="559" y="13"/>
                  </a:cubicBezTo>
                  <a:cubicBezTo>
                    <a:pt x="557" y="14"/>
                    <a:pt x="555" y="14"/>
                    <a:pt x="553" y="14"/>
                  </a:cubicBezTo>
                  <a:cubicBezTo>
                    <a:pt x="552" y="14"/>
                    <a:pt x="552" y="14"/>
                    <a:pt x="552" y="14"/>
                  </a:cubicBezTo>
                  <a:cubicBezTo>
                    <a:pt x="552" y="14"/>
                    <a:pt x="552" y="14"/>
                    <a:pt x="552" y="14"/>
                  </a:cubicBezTo>
                  <a:cubicBezTo>
                    <a:pt x="548" y="14"/>
                    <a:pt x="544" y="13"/>
                    <a:pt x="541" y="11"/>
                  </a:cubicBezTo>
                  <a:cubicBezTo>
                    <a:pt x="537" y="10"/>
                    <a:pt x="533" y="7"/>
                    <a:pt x="529" y="5"/>
                  </a:cubicBezTo>
                  <a:cubicBezTo>
                    <a:pt x="523" y="2"/>
                    <a:pt x="517" y="0"/>
                    <a:pt x="510" y="0"/>
                  </a:cubicBezTo>
                  <a:cubicBezTo>
                    <a:pt x="510" y="0"/>
                    <a:pt x="510" y="0"/>
                    <a:pt x="510" y="0"/>
                  </a:cubicBezTo>
                  <a:cubicBezTo>
                    <a:pt x="510" y="0"/>
                    <a:pt x="510" y="0"/>
                    <a:pt x="510" y="0"/>
                  </a:cubicBezTo>
                  <a:cubicBezTo>
                    <a:pt x="506" y="0"/>
                    <a:pt x="502" y="1"/>
                    <a:pt x="498" y="2"/>
                  </a:cubicBezTo>
                  <a:cubicBezTo>
                    <a:pt x="494" y="4"/>
                    <a:pt x="490" y="6"/>
                    <a:pt x="486" y="8"/>
                  </a:cubicBezTo>
                  <a:cubicBezTo>
                    <a:pt x="482" y="11"/>
                    <a:pt x="478" y="12"/>
                    <a:pt x="474" y="13"/>
                  </a:cubicBezTo>
                  <a:cubicBezTo>
                    <a:pt x="472" y="13"/>
                    <a:pt x="470" y="14"/>
                    <a:pt x="468" y="14"/>
                  </a:cubicBezTo>
                  <a:cubicBezTo>
                    <a:pt x="464" y="14"/>
                    <a:pt x="460" y="13"/>
                    <a:pt x="456" y="11"/>
                  </a:cubicBezTo>
                  <a:cubicBezTo>
                    <a:pt x="452" y="10"/>
                    <a:pt x="448" y="7"/>
                    <a:pt x="444" y="5"/>
                  </a:cubicBezTo>
                  <a:cubicBezTo>
                    <a:pt x="438" y="2"/>
                    <a:pt x="432" y="0"/>
                    <a:pt x="426" y="0"/>
                  </a:cubicBezTo>
                  <a:cubicBezTo>
                    <a:pt x="426" y="0"/>
                    <a:pt x="426" y="0"/>
                    <a:pt x="426" y="0"/>
                  </a:cubicBezTo>
                  <a:cubicBezTo>
                    <a:pt x="426" y="0"/>
                    <a:pt x="426" y="0"/>
                    <a:pt x="425" y="0"/>
                  </a:cubicBezTo>
                  <a:cubicBezTo>
                    <a:pt x="425" y="0"/>
                    <a:pt x="425" y="0"/>
                    <a:pt x="425" y="0"/>
                  </a:cubicBezTo>
                  <a:cubicBezTo>
                    <a:pt x="425" y="0"/>
                    <a:pt x="425" y="0"/>
                    <a:pt x="425" y="0"/>
                  </a:cubicBezTo>
                  <a:cubicBezTo>
                    <a:pt x="425" y="0"/>
                    <a:pt x="425" y="0"/>
                    <a:pt x="425" y="0"/>
                  </a:cubicBezTo>
                  <a:cubicBezTo>
                    <a:pt x="421" y="0"/>
                    <a:pt x="417" y="1"/>
                    <a:pt x="413" y="2"/>
                  </a:cubicBezTo>
                  <a:cubicBezTo>
                    <a:pt x="410" y="3"/>
                    <a:pt x="408" y="4"/>
                    <a:pt x="406" y="5"/>
                  </a:cubicBezTo>
                  <a:cubicBezTo>
                    <a:pt x="404" y="6"/>
                    <a:pt x="403" y="7"/>
                    <a:pt x="401" y="8"/>
                  </a:cubicBezTo>
                  <a:cubicBezTo>
                    <a:pt x="397" y="11"/>
                    <a:pt x="393" y="12"/>
                    <a:pt x="389" y="13"/>
                  </a:cubicBezTo>
                  <a:cubicBezTo>
                    <a:pt x="387" y="13"/>
                    <a:pt x="385" y="14"/>
                    <a:pt x="383" y="14"/>
                  </a:cubicBezTo>
                  <a:cubicBezTo>
                    <a:pt x="382" y="14"/>
                    <a:pt x="381" y="13"/>
                    <a:pt x="379" y="13"/>
                  </a:cubicBezTo>
                  <a:cubicBezTo>
                    <a:pt x="378" y="13"/>
                    <a:pt x="377" y="13"/>
                    <a:pt x="376" y="13"/>
                  </a:cubicBezTo>
                  <a:cubicBezTo>
                    <a:pt x="374" y="13"/>
                    <a:pt x="372" y="12"/>
                    <a:pt x="371" y="11"/>
                  </a:cubicBezTo>
                  <a:cubicBezTo>
                    <a:pt x="367" y="10"/>
                    <a:pt x="363" y="7"/>
                    <a:pt x="359" y="5"/>
                  </a:cubicBezTo>
                  <a:cubicBezTo>
                    <a:pt x="353" y="2"/>
                    <a:pt x="347" y="0"/>
                    <a:pt x="340" y="0"/>
                  </a:cubicBezTo>
                  <a:cubicBezTo>
                    <a:pt x="340" y="0"/>
                    <a:pt x="340" y="0"/>
                    <a:pt x="340" y="0"/>
                  </a:cubicBezTo>
                  <a:cubicBezTo>
                    <a:pt x="340" y="0"/>
                    <a:pt x="340" y="0"/>
                    <a:pt x="340" y="0"/>
                  </a:cubicBezTo>
                  <a:cubicBezTo>
                    <a:pt x="340" y="0"/>
                    <a:pt x="340" y="0"/>
                    <a:pt x="340" y="0"/>
                  </a:cubicBezTo>
                  <a:cubicBezTo>
                    <a:pt x="340" y="0"/>
                    <a:pt x="340" y="0"/>
                    <a:pt x="340" y="0"/>
                  </a:cubicBezTo>
                  <a:cubicBezTo>
                    <a:pt x="336" y="0"/>
                    <a:pt x="332" y="1"/>
                    <a:pt x="328" y="2"/>
                  </a:cubicBezTo>
                  <a:cubicBezTo>
                    <a:pt x="326" y="3"/>
                    <a:pt x="325" y="3"/>
                    <a:pt x="324" y="4"/>
                  </a:cubicBezTo>
                  <a:cubicBezTo>
                    <a:pt x="323" y="4"/>
                    <a:pt x="322" y="5"/>
                    <a:pt x="321" y="5"/>
                  </a:cubicBezTo>
                  <a:cubicBezTo>
                    <a:pt x="320" y="5"/>
                    <a:pt x="319" y="6"/>
                    <a:pt x="318" y="7"/>
                  </a:cubicBezTo>
                  <a:cubicBezTo>
                    <a:pt x="317" y="7"/>
                    <a:pt x="316" y="8"/>
                    <a:pt x="316" y="8"/>
                  </a:cubicBezTo>
                  <a:cubicBezTo>
                    <a:pt x="312" y="11"/>
                    <a:pt x="308" y="12"/>
                    <a:pt x="304" y="13"/>
                  </a:cubicBezTo>
                  <a:cubicBezTo>
                    <a:pt x="302" y="13"/>
                    <a:pt x="300" y="14"/>
                    <a:pt x="298" y="14"/>
                  </a:cubicBezTo>
                  <a:cubicBezTo>
                    <a:pt x="296" y="14"/>
                    <a:pt x="294" y="13"/>
                    <a:pt x="293" y="13"/>
                  </a:cubicBezTo>
                  <a:cubicBezTo>
                    <a:pt x="292" y="13"/>
                    <a:pt x="292" y="13"/>
                    <a:pt x="292" y="13"/>
                  </a:cubicBezTo>
                  <a:cubicBezTo>
                    <a:pt x="290" y="13"/>
                    <a:pt x="287" y="12"/>
                    <a:pt x="285" y="11"/>
                  </a:cubicBezTo>
                  <a:cubicBezTo>
                    <a:pt x="282" y="10"/>
                    <a:pt x="278" y="7"/>
                    <a:pt x="274" y="5"/>
                  </a:cubicBezTo>
                  <a:cubicBezTo>
                    <a:pt x="268" y="2"/>
                    <a:pt x="261" y="0"/>
                    <a:pt x="255" y="0"/>
                  </a:cubicBezTo>
                  <a:cubicBezTo>
                    <a:pt x="255" y="0"/>
                    <a:pt x="255" y="0"/>
                    <a:pt x="255" y="0"/>
                  </a:cubicBezTo>
                  <a:cubicBezTo>
                    <a:pt x="255" y="0"/>
                    <a:pt x="255" y="0"/>
                    <a:pt x="255" y="0"/>
                  </a:cubicBezTo>
                  <a:cubicBezTo>
                    <a:pt x="251" y="0"/>
                    <a:pt x="247" y="1"/>
                    <a:pt x="243" y="2"/>
                  </a:cubicBezTo>
                  <a:cubicBezTo>
                    <a:pt x="241" y="3"/>
                    <a:pt x="238" y="4"/>
                    <a:pt x="236" y="5"/>
                  </a:cubicBezTo>
                  <a:cubicBezTo>
                    <a:pt x="234" y="6"/>
                    <a:pt x="233" y="7"/>
                    <a:pt x="231" y="8"/>
                  </a:cubicBezTo>
                  <a:cubicBezTo>
                    <a:pt x="227" y="11"/>
                    <a:pt x="223" y="12"/>
                    <a:pt x="219" y="13"/>
                  </a:cubicBezTo>
                  <a:cubicBezTo>
                    <a:pt x="217" y="14"/>
                    <a:pt x="215" y="14"/>
                    <a:pt x="213" y="14"/>
                  </a:cubicBezTo>
                  <a:cubicBezTo>
                    <a:pt x="209" y="14"/>
                    <a:pt x="204" y="13"/>
                    <a:pt x="200" y="11"/>
                  </a:cubicBezTo>
                  <a:cubicBezTo>
                    <a:pt x="196" y="10"/>
                    <a:pt x="193" y="7"/>
                    <a:pt x="189" y="5"/>
                  </a:cubicBezTo>
                  <a:cubicBezTo>
                    <a:pt x="186" y="3"/>
                    <a:pt x="183" y="2"/>
                    <a:pt x="180" y="1"/>
                  </a:cubicBezTo>
                  <a:cubicBezTo>
                    <a:pt x="179" y="1"/>
                    <a:pt x="179" y="1"/>
                    <a:pt x="178" y="1"/>
                  </a:cubicBezTo>
                  <a:cubicBezTo>
                    <a:pt x="177" y="1"/>
                    <a:pt x="176" y="1"/>
                    <a:pt x="175" y="0"/>
                  </a:cubicBezTo>
                  <a:cubicBezTo>
                    <a:pt x="174" y="0"/>
                    <a:pt x="173" y="0"/>
                    <a:pt x="172" y="0"/>
                  </a:cubicBezTo>
                  <a:cubicBezTo>
                    <a:pt x="172" y="0"/>
                    <a:pt x="171" y="0"/>
                    <a:pt x="171" y="0"/>
                  </a:cubicBezTo>
                  <a:cubicBezTo>
                    <a:pt x="171" y="0"/>
                    <a:pt x="171" y="0"/>
                    <a:pt x="171" y="0"/>
                  </a:cubicBezTo>
                  <a:cubicBezTo>
                    <a:pt x="170" y="0"/>
                    <a:pt x="170" y="0"/>
                    <a:pt x="170" y="0"/>
                  </a:cubicBezTo>
                  <a:cubicBezTo>
                    <a:pt x="166" y="0"/>
                    <a:pt x="162" y="1"/>
                    <a:pt x="158" y="2"/>
                  </a:cubicBezTo>
                  <a:cubicBezTo>
                    <a:pt x="155" y="3"/>
                    <a:pt x="153" y="4"/>
                    <a:pt x="151" y="5"/>
                  </a:cubicBezTo>
                  <a:cubicBezTo>
                    <a:pt x="149" y="6"/>
                    <a:pt x="147" y="7"/>
                    <a:pt x="146" y="8"/>
                  </a:cubicBezTo>
                  <a:cubicBezTo>
                    <a:pt x="142" y="11"/>
                    <a:pt x="138" y="12"/>
                    <a:pt x="134" y="13"/>
                  </a:cubicBezTo>
                  <a:cubicBezTo>
                    <a:pt x="132" y="14"/>
                    <a:pt x="130" y="14"/>
                    <a:pt x="128" y="14"/>
                  </a:cubicBezTo>
                  <a:cubicBezTo>
                    <a:pt x="123" y="14"/>
                    <a:pt x="119" y="13"/>
                    <a:pt x="115" y="11"/>
                  </a:cubicBezTo>
                  <a:cubicBezTo>
                    <a:pt x="111" y="10"/>
                    <a:pt x="108" y="7"/>
                    <a:pt x="104" y="5"/>
                  </a:cubicBezTo>
                  <a:cubicBezTo>
                    <a:pt x="98" y="2"/>
                    <a:pt x="91" y="0"/>
                    <a:pt x="85" y="0"/>
                  </a:cubicBezTo>
                  <a:cubicBezTo>
                    <a:pt x="81" y="0"/>
                    <a:pt x="77" y="1"/>
                    <a:pt x="72" y="2"/>
                  </a:cubicBezTo>
                  <a:cubicBezTo>
                    <a:pt x="70" y="3"/>
                    <a:pt x="68" y="4"/>
                    <a:pt x="66" y="5"/>
                  </a:cubicBezTo>
                  <a:cubicBezTo>
                    <a:pt x="64" y="6"/>
                    <a:pt x="63" y="7"/>
                    <a:pt x="61" y="8"/>
                  </a:cubicBezTo>
                  <a:cubicBezTo>
                    <a:pt x="57" y="11"/>
                    <a:pt x="53" y="12"/>
                    <a:pt x="49" y="13"/>
                  </a:cubicBezTo>
                  <a:cubicBezTo>
                    <a:pt x="47" y="14"/>
                    <a:pt x="45" y="14"/>
                    <a:pt x="42" y="14"/>
                  </a:cubicBezTo>
                  <a:cubicBezTo>
                    <a:pt x="38" y="14"/>
                    <a:pt x="34" y="13"/>
                    <a:pt x="30" y="11"/>
                  </a:cubicBezTo>
                  <a:cubicBezTo>
                    <a:pt x="26" y="10"/>
                    <a:pt x="23" y="7"/>
                    <a:pt x="19" y="5"/>
                  </a:cubicBezTo>
                  <a:cubicBezTo>
                    <a:pt x="13" y="2"/>
                    <a:pt x="7" y="0"/>
                    <a:pt x="0" y="0"/>
                  </a:cubicBezTo>
                  <a:cubicBezTo>
                    <a:pt x="0" y="19"/>
                    <a:pt x="0" y="19"/>
                    <a:pt x="0" y="19"/>
                  </a:cubicBezTo>
                  <a:cubicBezTo>
                    <a:pt x="4" y="19"/>
                    <a:pt x="8" y="20"/>
                    <a:pt x="12" y="21"/>
                  </a:cubicBezTo>
                  <a:cubicBezTo>
                    <a:pt x="16" y="23"/>
                    <a:pt x="20" y="25"/>
                    <a:pt x="24" y="28"/>
                  </a:cubicBezTo>
                  <a:cubicBezTo>
                    <a:pt x="30" y="31"/>
                    <a:pt x="36" y="32"/>
                    <a:pt x="42" y="32"/>
                  </a:cubicBezTo>
                  <a:cubicBezTo>
                    <a:pt x="47" y="32"/>
                    <a:pt x="51" y="32"/>
                    <a:pt x="55" y="30"/>
                  </a:cubicBezTo>
                  <a:cubicBezTo>
                    <a:pt x="57" y="29"/>
                    <a:pt x="59" y="29"/>
                    <a:pt x="61" y="27"/>
                  </a:cubicBezTo>
                  <a:cubicBezTo>
                    <a:pt x="63" y="26"/>
                    <a:pt x="65" y="25"/>
                    <a:pt x="67" y="24"/>
                  </a:cubicBezTo>
                  <a:cubicBezTo>
                    <a:pt x="71" y="22"/>
                    <a:pt x="75" y="20"/>
                    <a:pt x="79" y="19"/>
                  </a:cubicBezTo>
                  <a:cubicBezTo>
                    <a:pt x="81" y="19"/>
                    <a:pt x="83" y="19"/>
                    <a:pt x="85" y="19"/>
                  </a:cubicBezTo>
                  <a:cubicBezTo>
                    <a:pt x="89" y="19"/>
                    <a:pt x="93" y="20"/>
                    <a:pt x="97" y="21"/>
                  </a:cubicBezTo>
                  <a:cubicBezTo>
                    <a:pt x="101" y="23"/>
                    <a:pt x="105" y="25"/>
                    <a:pt x="109" y="28"/>
                  </a:cubicBezTo>
                  <a:cubicBezTo>
                    <a:pt x="115" y="31"/>
                    <a:pt x="121" y="32"/>
                    <a:pt x="128" y="32"/>
                  </a:cubicBezTo>
                  <a:cubicBezTo>
                    <a:pt x="132" y="32"/>
                    <a:pt x="136" y="32"/>
                    <a:pt x="140" y="30"/>
                  </a:cubicBezTo>
                  <a:cubicBezTo>
                    <a:pt x="144" y="29"/>
                    <a:pt x="148" y="26"/>
                    <a:pt x="152" y="24"/>
                  </a:cubicBezTo>
                  <a:cubicBezTo>
                    <a:pt x="156" y="22"/>
                    <a:pt x="160" y="20"/>
                    <a:pt x="164" y="19"/>
                  </a:cubicBezTo>
                  <a:cubicBezTo>
                    <a:pt x="166" y="19"/>
                    <a:pt x="168" y="19"/>
                    <a:pt x="170" y="19"/>
                  </a:cubicBezTo>
                  <a:cubicBezTo>
                    <a:pt x="171" y="19"/>
                    <a:pt x="172" y="19"/>
                    <a:pt x="173" y="19"/>
                  </a:cubicBezTo>
                  <a:cubicBezTo>
                    <a:pt x="174" y="19"/>
                    <a:pt x="175" y="19"/>
                    <a:pt x="176" y="19"/>
                  </a:cubicBezTo>
                  <a:cubicBezTo>
                    <a:pt x="178" y="20"/>
                    <a:pt x="180" y="20"/>
                    <a:pt x="182" y="21"/>
                  </a:cubicBezTo>
                  <a:cubicBezTo>
                    <a:pt x="186" y="23"/>
                    <a:pt x="190" y="25"/>
                    <a:pt x="194" y="28"/>
                  </a:cubicBezTo>
                  <a:cubicBezTo>
                    <a:pt x="200" y="31"/>
                    <a:pt x="206" y="32"/>
                    <a:pt x="213" y="32"/>
                  </a:cubicBezTo>
                  <a:cubicBezTo>
                    <a:pt x="213" y="32"/>
                    <a:pt x="213" y="32"/>
                    <a:pt x="213" y="32"/>
                  </a:cubicBezTo>
                  <a:cubicBezTo>
                    <a:pt x="213" y="32"/>
                    <a:pt x="213" y="32"/>
                    <a:pt x="213" y="32"/>
                  </a:cubicBezTo>
                  <a:cubicBezTo>
                    <a:pt x="217" y="32"/>
                    <a:pt x="221" y="32"/>
                    <a:pt x="225" y="30"/>
                  </a:cubicBezTo>
                  <a:cubicBezTo>
                    <a:pt x="227" y="29"/>
                    <a:pt x="229" y="29"/>
                    <a:pt x="231" y="27"/>
                  </a:cubicBezTo>
                  <a:cubicBezTo>
                    <a:pt x="233" y="26"/>
                    <a:pt x="235" y="25"/>
                    <a:pt x="237" y="24"/>
                  </a:cubicBezTo>
                  <a:cubicBezTo>
                    <a:pt x="241" y="22"/>
                    <a:pt x="245" y="20"/>
                    <a:pt x="249" y="19"/>
                  </a:cubicBezTo>
                  <a:cubicBezTo>
                    <a:pt x="251" y="19"/>
                    <a:pt x="253" y="19"/>
                    <a:pt x="255" y="19"/>
                  </a:cubicBezTo>
                  <a:cubicBezTo>
                    <a:pt x="255" y="19"/>
                    <a:pt x="255" y="19"/>
                    <a:pt x="255" y="19"/>
                  </a:cubicBezTo>
                  <a:cubicBezTo>
                    <a:pt x="256" y="19"/>
                    <a:pt x="257" y="19"/>
                    <a:pt x="257" y="19"/>
                  </a:cubicBezTo>
                  <a:cubicBezTo>
                    <a:pt x="261" y="19"/>
                    <a:pt x="264" y="20"/>
                    <a:pt x="267" y="21"/>
                  </a:cubicBezTo>
                  <a:cubicBezTo>
                    <a:pt x="271" y="23"/>
                    <a:pt x="275" y="25"/>
                    <a:pt x="279" y="28"/>
                  </a:cubicBezTo>
                  <a:cubicBezTo>
                    <a:pt x="285" y="31"/>
                    <a:pt x="291" y="32"/>
                    <a:pt x="297" y="32"/>
                  </a:cubicBezTo>
                  <a:cubicBezTo>
                    <a:pt x="298" y="32"/>
                    <a:pt x="298" y="32"/>
                    <a:pt x="298" y="32"/>
                  </a:cubicBezTo>
                  <a:cubicBezTo>
                    <a:pt x="298" y="32"/>
                    <a:pt x="298" y="32"/>
                    <a:pt x="298" y="32"/>
                  </a:cubicBezTo>
                  <a:cubicBezTo>
                    <a:pt x="298" y="32"/>
                    <a:pt x="298" y="32"/>
                    <a:pt x="298" y="32"/>
                  </a:cubicBezTo>
                  <a:cubicBezTo>
                    <a:pt x="298" y="32"/>
                    <a:pt x="298" y="32"/>
                    <a:pt x="298" y="32"/>
                  </a:cubicBezTo>
                  <a:cubicBezTo>
                    <a:pt x="302" y="32"/>
                    <a:pt x="306" y="32"/>
                    <a:pt x="310" y="30"/>
                  </a:cubicBezTo>
                  <a:cubicBezTo>
                    <a:pt x="314" y="29"/>
                    <a:pt x="318" y="26"/>
                    <a:pt x="322" y="24"/>
                  </a:cubicBezTo>
                  <a:cubicBezTo>
                    <a:pt x="326" y="22"/>
                    <a:pt x="330" y="20"/>
                    <a:pt x="334" y="19"/>
                  </a:cubicBezTo>
                  <a:cubicBezTo>
                    <a:pt x="336" y="19"/>
                    <a:pt x="338" y="19"/>
                    <a:pt x="340" y="19"/>
                  </a:cubicBezTo>
                  <a:cubicBezTo>
                    <a:pt x="344" y="19"/>
                    <a:pt x="348" y="20"/>
                    <a:pt x="352" y="21"/>
                  </a:cubicBezTo>
                  <a:cubicBezTo>
                    <a:pt x="356" y="23"/>
                    <a:pt x="360" y="25"/>
                    <a:pt x="364" y="28"/>
                  </a:cubicBezTo>
                  <a:cubicBezTo>
                    <a:pt x="370" y="31"/>
                    <a:pt x="376" y="32"/>
                    <a:pt x="383" y="32"/>
                  </a:cubicBezTo>
                  <a:cubicBezTo>
                    <a:pt x="383" y="32"/>
                    <a:pt x="383" y="32"/>
                    <a:pt x="383" y="32"/>
                  </a:cubicBezTo>
                  <a:cubicBezTo>
                    <a:pt x="383" y="32"/>
                    <a:pt x="383" y="32"/>
                    <a:pt x="383" y="32"/>
                  </a:cubicBezTo>
                  <a:cubicBezTo>
                    <a:pt x="387" y="32"/>
                    <a:pt x="391" y="32"/>
                    <a:pt x="395" y="30"/>
                  </a:cubicBezTo>
                  <a:cubicBezTo>
                    <a:pt x="397" y="29"/>
                    <a:pt x="399" y="29"/>
                    <a:pt x="401" y="27"/>
                  </a:cubicBezTo>
                  <a:cubicBezTo>
                    <a:pt x="403" y="26"/>
                    <a:pt x="405" y="25"/>
                    <a:pt x="407" y="24"/>
                  </a:cubicBezTo>
                  <a:cubicBezTo>
                    <a:pt x="411" y="22"/>
                    <a:pt x="415" y="20"/>
                    <a:pt x="419" y="19"/>
                  </a:cubicBezTo>
                  <a:cubicBezTo>
                    <a:pt x="421" y="19"/>
                    <a:pt x="423" y="19"/>
                    <a:pt x="425" y="19"/>
                  </a:cubicBezTo>
                  <a:cubicBezTo>
                    <a:pt x="426" y="19"/>
                    <a:pt x="426" y="19"/>
                    <a:pt x="426" y="19"/>
                  </a:cubicBezTo>
                  <a:cubicBezTo>
                    <a:pt x="430" y="19"/>
                    <a:pt x="434" y="20"/>
                    <a:pt x="437" y="21"/>
                  </a:cubicBezTo>
                  <a:cubicBezTo>
                    <a:pt x="441" y="23"/>
                    <a:pt x="445" y="25"/>
                    <a:pt x="449" y="28"/>
                  </a:cubicBezTo>
                  <a:cubicBezTo>
                    <a:pt x="455" y="31"/>
                    <a:pt x="461" y="32"/>
                    <a:pt x="468" y="32"/>
                  </a:cubicBezTo>
                  <a:cubicBezTo>
                    <a:pt x="468" y="32"/>
                    <a:pt x="468" y="32"/>
                    <a:pt x="468" y="32"/>
                  </a:cubicBezTo>
                  <a:cubicBezTo>
                    <a:pt x="468" y="32"/>
                    <a:pt x="468" y="32"/>
                    <a:pt x="468" y="32"/>
                  </a:cubicBezTo>
                  <a:cubicBezTo>
                    <a:pt x="472" y="32"/>
                    <a:pt x="476" y="32"/>
                    <a:pt x="480" y="30"/>
                  </a:cubicBezTo>
                  <a:cubicBezTo>
                    <a:pt x="484" y="29"/>
                    <a:pt x="488" y="26"/>
                    <a:pt x="492" y="24"/>
                  </a:cubicBezTo>
                  <a:cubicBezTo>
                    <a:pt x="496" y="22"/>
                    <a:pt x="500" y="20"/>
                    <a:pt x="504" y="19"/>
                  </a:cubicBezTo>
                  <a:cubicBezTo>
                    <a:pt x="506" y="19"/>
                    <a:pt x="508" y="19"/>
                    <a:pt x="510" y="19"/>
                  </a:cubicBezTo>
                  <a:cubicBezTo>
                    <a:pt x="514" y="19"/>
                    <a:pt x="518" y="20"/>
                    <a:pt x="522" y="21"/>
                  </a:cubicBezTo>
                  <a:cubicBezTo>
                    <a:pt x="526" y="23"/>
                    <a:pt x="530" y="25"/>
                    <a:pt x="534" y="28"/>
                  </a:cubicBezTo>
                  <a:cubicBezTo>
                    <a:pt x="540" y="31"/>
                    <a:pt x="546" y="32"/>
                    <a:pt x="553" y="32"/>
                  </a:cubicBezTo>
                  <a:cubicBezTo>
                    <a:pt x="557" y="32"/>
                    <a:pt x="561" y="32"/>
                    <a:pt x="565" y="30"/>
                  </a:cubicBezTo>
                  <a:cubicBezTo>
                    <a:pt x="567" y="29"/>
                    <a:pt x="569" y="29"/>
                    <a:pt x="571" y="27"/>
                  </a:cubicBezTo>
                  <a:cubicBezTo>
                    <a:pt x="573" y="26"/>
                    <a:pt x="575" y="25"/>
                    <a:pt x="577" y="24"/>
                  </a:cubicBezTo>
                  <a:cubicBezTo>
                    <a:pt x="581" y="22"/>
                    <a:pt x="585" y="20"/>
                    <a:pt x="589" y="19"/>
                  </a:cubicBezTo>
                  <a:cubicBezTo>
                    <a:pt x="591" y="19"/>
                    <a:pt x="593" y="19"/>
                    <a:pt x="595" y="19"/>
                  </a:cubicBezTo>
                  <a:cubicBezTo>
                    <a:pt x="596" y="19"/>
                    <a:pt x="596" y="19"/>
                    <a:pt x="596" y="19"/>
                  </a:cubicBezTo>
                  <a:cubicBezTo>
                    <a:pt x="596" y="0"/>
                    <a:pt x="596" y="0"/>
                    <a:pt x="596" y="0"/>
                  </a:cubicBezTo>
                  <a:cubicBezTo>
                    <a:pt x="596" y="0"/>
                    <a:pt x="596" y="0"/>
                    <a:pt x="59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129" name="024">
            <a:hlinkClick r:id="" action="ppaction://media"/>
          </p:cNvPr>
          <p:cNvPicPr>
            <a:picLocks noChangeAspect="1"/>
          </p:cNvPicPr>
          <p:nvPr>
            <a:audioFile r:link="rId11"/>
            <p:extLst>
              <p:ext uri="{DAA4B4D4-6D71-4841-9C94-3DE7FCFB9230}">
                <p14:media xmlns:p14="http://schemas.microsoft.com/office/powerpoint/2010/main" r:embed="rId12"/>
              </p:ext>
            </p:extLst>
          </p:nvPr>
        </p:nvPicPr>
        <p:blipFill>
          <a:blip r:embed="rId13"/>
          <a:stretch>
            <a:fillRect/>
          </a:stretch>
        </p:blipFill>
        <p:spPr>
          <a:xfrm>
            <a:off x="282081" y="-739123"/>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75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750"/>
                                            <p:tgtEl>
                                              <p:spTgt spid="58"/>
                                            </p:tgtEl>
                                          </p:cBhvr>
                                        </p:animEffect>
                                      </p:childTnLst>
                                    </p:cTn>
                                  </p:par>
                                  <p:par>
                                    <p:cTn id="8" presetID="10" presetClass="entr" presetSubtype="0" fill="hold" nodeType="withEffect">
                                      <p:stCondLst>
                                        <p:cond delay="3000"/>
                                      </p:stCondLst>
                                      <p:childTnLst>
                                        <p:set>
                                          <p:cBhvr>
                                            <p:cTn id="9" dur="1" fill="hold">
                                              <p:stCondLst>
                                                <p:cond delay="0"/>
                                              </p:stCondLst>
                                            </p:cTn>
                                            <p:tgtEl>
                                              <p:spTgt spid="62"/>
                                            </p:tgtEl>
                                            <p:attrNameLst>
                                              <p:attrName>style.visibility</p:attrName>
                                            </p:attrNameLst>
                                          </p:cBhvr>
                                          <p:to>
                                            <p:strVal val="visible"/>
                                          </p:to>
                                        </p:set>
                                        <p:animEffect transition="in" filter="fade">
                                          <p:cBhvr>
                                            <p:cTn id="10" dur="750"/>
                                            <p:tgtEl>
                                              <p:spTgt spid="62"/>
                                            </p:tgtEl>
                                          </p:cBhvr>
                                        </p:animEffect>
                                      </p:childTnLst>
                                    </p:cTn>
                                  </p:par>
                                  <p:par>
                                    <p:cTn id="11" presetID="2" presetClass="entr" presetSubtype="8" fill="hold" nodeType="withEffect" p14:presetBounceEnd="30000">
                                      <p:stCondLst>
                                        <p:cond delay="3750"/>
                                      </p:stCondLst>
                                      <p:childTnLst>
                                        <p:set>
                                          <p:cBhvr>
                                            <p:cTn id="12" dur="1" fill="hold">
                                              <p:stCondLst>
                                                <p:cond delay="0"/>
                                              </p:stCondLst>
                                            </p:cTn>
                                            <p:tgtEl>
                                              <p:spTgt spid="123"/>
                                            </p:tgtEl>
                                            <p:attrNameLst>
                                              <p:attrName>style.visibility</p:attrName>
                                            </p:attrNameLst>
                                          </p:cBhvr>
                                          <p:to>
                                            <p:strVal val="visible"/>
                                          </p:to>
                                        </p:set>
                                        <p:anim calcmode="lin" valueType="num" p14:bounceEnd="30000">
                                          <p:cBhvr additive="base">
                                            <p:cTn id="13" dur="750" fill="hold"/>
                                            <p:tgtEl>
                                              <p:spTgt spid="123"/>
                                            </p:tgtEl>
                                            <p:attrNameLst>
                                              <p:attrName>ppt_x</p:attrName>
                                            </p:attrNameLst>
                                          </p:cBhvr>
                                          <p:tavLst>
                                            <p:tav tm="0">
                                              <p:val>
                                                <p:strVal val="0-#ppt_w/2"/>
                                              </p:val>
                                            </p:tav>
                                            <p:tav tm="100000">
                                              <p:val>
                                                <p:strVal val="#ppt_x"/>
                                              </p:val>
                                            </p:tav>
                                          </p:tavLst>
                                        </p:anim>
                                        <p:anim calcmode="lin" valueType="num" p14:bounceEnd="30000">
                                          <p:cBhvr additive="base">
                                            <p:cTn id="14" dur="750" fill="hold"/>
                                            <p:tgtEl>
                                              <p:spTgt spid="123"/>
                                            </p:tgtEl>
                                            <p:attrNameLst>
                                              <p:attrName>ppt_y</p:attrName>
                                            </p:attrNameLst>
                                          </p:cBhvr>
                                          <p:tavLst>
                                            <p:tav tm="0">
                                              <p:val>
                                                <p:strVal val="#ppt_y"/>
                                              </p:val>
                                            </p:tav>
                                            <p:tav tm="100000">
                                              <p:val>
                                                <p:strVal val="#ppt_y"/>
                                              </p:val>
                                            </p:tav>
                                          </p:tavLst>
                                        </p:anim>
                                      </p:childTnLst>
                                    </p:cTn>
                                  </p:par>
                                  <p:par>
                                    <p:cTn id="15" presetID="47" presetClass="entr" presetSubtype="0" fill="hold" nodeType="withEffect">
                                      <p:stCondLst>
                                        <p:cond delay="4500"/>
                                      </p:stCondLst>
                                      <p:childTnLst>
                                        <p:set>
                                          <p:cBhvr>
                                            <p:cTn id="16" dur="1" fill="hold">
                                              <p:stCondLst>
                                                <p:cond delay="0"/>
                                              </p:stCondLst>
                                            </p:cTn>
                                            <p:tgtEl>
                                              <p:spTgt spid="126"/>
                                            </p:tgtEl>
                                            <p:attrNameLst>
                                              <p:attrName>style.visibility</p:attrName>
                                            </p:attrNameLst>
                                          </p:cBhvr>
                                          <p:to>
                                            <p:strVal val="visible"/>
                                          </p:to>
                                        </p:set>
                                        <p:animEffect transition="in" filter="fade">
                                          <p:cBhvr>
                                            <p:cTn id="17" dur="1000"/>
                                            <p:tgtEl>
                                              <p:spTgt spid="126"/>
                                            </p:tgtEl>
                                          </p:cBhvr>
                                        </p:animEffect>
                                        <p:anim calcmode="lin" valueType="num">
                                          <p:cBhvr>
                                            <p:cTn id="18" dur="1000" fill="hold"/>
                                            <p:tgtEl>
                                              <p:spTgt spid="126"/>
                                            </p:tgtEl>
                                            <p:attrNameLst>
                                              <p:attrName>ppt_x</p:attrName>
                                            </p:attrNameLst>
                                          </p:cBhvr>
                                          <p:tavLst>
                                            <p:tav tm="0">
                                              <p:val>
                                                <p:strVal val="#ppt_x"/>
                                              </p:val>
                                            </p:tav>
                                            <p:tav tm="100000">
                                              <p:val>
                                                <p:strVal val="#ppt_x"/>
                                              </p:val>
                                            </p:tav>
                                          </p:tavLst>
                                        </p:anim>
                                        <p:anim calcmode="lin" valueType="num">
                                          <p:cBhvr>
                                            <p:cTn id="19" dur="1000" fill="hold"/>
                                            <p:tgtEl>
                                              <p:spTgt spid="126"/>
                                            </p:tgtEl>
                                            <p:attrNameLst>
                                              <p:attrName>ppt_y</p:attrName>
                                            </p:attrNameLst>
                                          </p:cBhvr>
                                          <p:tavLst>
                                            <p:tav tm="0">
                                              <p:val>
                                                <p:strVal val="#ppt_y-.1"/>
                                              </p:val>
                                            </p:tav>
                                            <p:tav tm="100000">
                                              <p:val>
                                                <p:strVal val="#ppt_y"/>
                                              </p:val>
                                            </p:tav>
                                          </p:tavLst>
                                        </p:anim>
                                      </p:childTnLst>
                                    </p:cTn>
                                  </p:par>
                                  <p:par>
                                    <p:cTn id="20" presetID="1" presetClass="mediacall" presetSubtype="0" fill="hold" nodeType="withEffect">
                                      <p:stCondLst>
                                        <p:cond delay="0"/>
                                      </p:stCondLst>
                                      <p:childTnLst>
                                        <p:cmd type="call" cmd="playFrom(0.0)">
                                          <p:cBhvr>
                                            <p:cTn id="21" dur="1" fill="hold"/>
                                            <p:tgtEl>
                                              <p:spTgt spid="12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50">
                    <p:cTn id="22" fill="hold" display="0">
                      <p:stCondLst>
                        <p:cond delay="indefinite"/>
                      </p:stCondLst>
                      <p:endCondLst>
                        <p:cond evt="onStopAudio" delay="0">
                          <p:tgtEl>
                            <p:sldTgt/>
                          </p:tgtEl>
                        </p:cond>
                      </p:endCondLst>
                    </p:cTn>
                    <p:tgtEl>
                      <p:spTgt spid="129"/>
                    </p:tgtEl>
                  </p:cMediaNode>
                </p:audio>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75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750"/>
                                            <p:tgtEl>
                                              <p:spTgt spid="58"/>
                                            </p:tgtEl>
                                          </p:cBhvr>
                                        </p:animEffect>
                                      </p:childTnLst>
                                    </p:cTn>
                                  </p:par>
                                  <p:par>
                                    <p:cTn id="8" presetID="10" presetClass="entr" presetSubtype="0" fill="hold" nodeType="withEffect">
                                      <p:stCondLst>
                                        <p:cond delay="3000"/>
                                      </p:stCondLst>
                                      <p:childTnLst>
                                        <p:set>
                                          <p:cBhvr>
                                            <p:cTn id="9" dur="1" fill="hold">
                                              <p:stCondLst>
                                                <p:cond delay="0"/>
                                              </p:stCondLst>
                                            </p:cTn>
                                            <p:tgtEl>
                                              <p:spTgt spid="62"/>
                                            </p:tgtEl>
                                            <p:attrNameLst>
                                              <p:attrName>style.visibility</p:attrName>
                                            </p:attrNameLst>
                                          </p:cBhvr>
                                          <p:to>
                                            <p:strVal val="visible"/>
                                          </p:to>
                                        </p:set>
                                        <p:animEffect transition="in" filter="fade">
                                          <p:cBhvr>
                                            <p:cTn id="10" dur="750"/>
                                            <p:tgtEl>
                                              <p:spTgt spid="62"/>
                                            </p:tgtEl>
                                          </p:cBhvr>
                                        </p:animEffect>
                                      </p:childTnLst>
                                    </p:cTn>
                                  </p:par>
                                  <p:par>
                                    <p:cTn id="11" presetID="2" presetClass="entr" presetSubtype="8" fill="hold" nodeType="withEffect">
                                      <p:stCondLst>
                                        <p:cond delay="3750"/>
                                      </p:stCondLst>
                                      <p:childTnLst>
                                        <p:set>
                                          <p:cBhvr>
                                            <p:cTn id="12" dur="1" fill="hold">
                                              <p:stCondLst>
                                                <p:cond delay="0"/>
                                              </p:stCondLst>
                                            </p:cTn>
                                            <p:tgtEl>
                                              <p:spTgt spid="123"/>
                                            </p:tgtEl>
                                            <p:attrNameLst>
                                              <p:attrName>style.visibility</p:attrName>
                                            </p:attrNameLst>
                                          </p:cBhvr>
                                          <p:to>
                                            <p:strVal val="visible"/>
                                          </p:to>
                                        </p:set>
                                        <p:anim calcmode="lin" valueType="num">
                                          <p:cBhvr additive="base">
                                            <p:cTn id="13" dur="750" fill="hold"/>
                                            <p:tgtEl>
                                              <p:spTgt spid="123"/>
                                            </p:tgtEl>
                                            <p:attrNameLst>
                                              <p:attrName>ppt_x</p:attrName>
                                            </p:attrNameLst>
                                          </p:cBhvr>
                                          <p:tavLst>
                                            <p:tav tm="0">
                                              <p:val>
                                                <p:strVal val="0-#ppt_w/2"/>
                                              </p:val>
                                            </p:tav>
                                            <p:tav tm="100000">
                                              <p:val>
                                                <p:strVal val="#ppt_x"/>
                                              </p:val>
                                            </p:tav>
                                          </p:tavLst>
                                        </p:anim>
                                        <p:anim calcmode="lin" valueType="num">
                                          <p:cBhvr additive="base">
                                            <p:cTn id="14" dur="750" fill="hold"/>
                                            <p:tgtEl>
                                              <p:spTgt spid="123"/>
                                            </p:tgtEl>
                                            <p:attrNameLst>
                                              <p:attrName>ppt_y</p:attrName>
                                            </p:attrNameLst>
                                          </p:cBhvr>
                                          <p:tavLst>
                                            <p:tav tm="0">
                                              <p:val>
                                                <p:strVal val="#ppt_y"/>
                                              </p:val>
                                            </p:tav>
                                            <p:tav tm="100000">
                                              <p:val>
                                                <p:strVal val="#ppt_y"/>
                                              </p:val>
                                            </p:tav>
                                          </p:tavLst>
                                        </p:anim>
                                      </p:childTnLst>
                                    </p:cTn>
                                  </p:par>
                                  <p:par>
                                    <p:cTn id="15" presetID="47" presetClass="entr" presetSubtype="0" fill="hold" nodeType="withEffect">
                                      <p:stCondLst>
                                        <p:cond delay="4500"/>
                                      </p:stCondLst>
                                      <p:childTnLst>
                                        <p:set>
                                          <p:cBhvr>
                                            <p:cTn id="16" dur="1" fill="hold">
                                              <p:stCondLst>
                                                <p:cond delay="0"/>
                                              </p:stCondLst>
                                            </p:cTn>
                                            <p:tgtEl>
                                              <p:spTgt spid="126"/>
                                            </p:tgtEl>
                                            <p:attrNameLst>
                                              <p:attrName>style.visibility</p:attrName>
                                            </p:attrNameLst>
                                          </p:cBhvr>
                                          <p:to>
                                            <p:strVal val="visible"/>
                                          </p:to>
                                        </p:set>
                                        <p:animEffect transition="in" filter="fade">
                                          <p:cBhvr>
                                            <p:cTn id="17" dur="1000"/>
                                            <p:tgtEl>
                                              <p:spTgt spid="126"/>
                                            </p:tgtEl>
                                          </p:cBhvr>
                                        </p:animEffect>
                                        <p:anim calcmode="lin" valueType="num">
                                          <p:cBhvr>
                                            <p:cTn id="18" dur="1000" fill="hold"/>
                                            <p:tgtEl>
                                              <p:spTgt spid="126"/>
                                            </p:tgtEl>
                                            <p:attrNameLst>
                                              <p:attrName>ppt_x</p:attrName>
                                            </p:attrNameLst>
                                          </p:cBhvr>
                                          <p:tavLst>
                                            <p:tav tm="0">
                                              <p:val>
                                                <p:strVal val="#ppt_x"/>
                                              </p:val>
                                            </p:tav>
                                            <p:tav tm="100000">
                                              <p:val>
                                                <p:strVal val="#ppt_x"/>
                                              </p:val>
                                            </p:tav>
                                          </p:tavLst>
                                        </p:anim>
                                        <p:anim calcmode="lin" valueType="num">
                                          <p:cBhvr>
                                            <p:cTn id="19" dur="1000" fill="hold"/>
                                            <p:tgtEl>
                                              <p:spTgt spid="126"/>
                                            </p:tgtEl>
                                            <p:attrNameLst>
                                              <p:attrName>ppt_y</p:attrName>
                                            </p:attrNameLst>
                                          </p:cBhvr>
                                          <p:tavLst>
                                            <p:tav tm="0">
                                              <p:val>
                                                <p:strVal val="#ppt_y-.1"/>
                                              </p:val>
                                            </p:tav>
                                            <p:tav tm="100000">
                                              <p:val>
                                                <p:strVal val="#ppt_y"/>
                                              </p:val>
                                            </p:tav>
                                          </p:tavLst>
                                        </p:anim>
                                      </p:childTnLst>
                                    </p:cTn>
                                  </p:par>
                                  <p:par>
                                    <p:cTn id="20" presetID="1" presetClass="mediacall" presetSubtype="0" fill="hold" nodeType="withEffect">
                                      <p:stCondLst>
                                        <p:cond delay="0"/>
                                      </p:stCondLst>
                                      <p:childTnLst>
                                        <p:cmd type="call" cmd="playFrom(0.0)">
                                          <p:cBhvr>
                                            <p:cTn id="21" dur="1" fill="hold"/>
                                            <p:tgtEl>
                                              <p:spTgt spid="12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50">
                    <p:cTn id="22" fill="hold" display="0">
                      <p:stCondLst>
                        <p:cond delay="indefinite"/>
                      </p:stCondLst>
                      <p:endCondLst>
                        <p:cond evt="onStopAudio" delay="0">
                          <p:tgtEl>
                            <p:sldTgt/>
                          </p:tgtEl>
                        </p:cond>
                      </p:endCondLst>
                    </p:cTn>
                    <p:tgtEl>
                      <p:spTgt spid="129"/>
                    </p:tgtEl>
                  </p:cMediaNode>
                </p:audio>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a:off x="2667000" y="-2667000"/>
            <a:ext cx="6858000" cy="12192000"/>
          </a:xfrm>
          <a:prstGeom prst="rect">
            <a:avLst/>
          </a:prstGeom>
        </p:spPr>
      </p:pic>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107563" y="4650040"/>
            <a:ext cx="1360560" cy="3276600"/>
          </a:xfrm>
          <a:prstGeom prst="rect">
            <a:avLst/>
          </a:prstGeom>
        </p:spPr>
      </p:pic>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673668" y="95653"/>
            <a:ext cx="1504951" cy="1313644"/>
          </a:xfrm>
          <a:prstGeom prst="rect">
            <a:avLst/>
          </a:prstGeom>
        </p:spPr>
      </p:pic>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7623683" y="5709300"/>
            <a:ext cx="1592838" cy="1390359"/>
          </a:xfrm>
          <a:prstGeom prst="rect">
            <a:avLst/>
          </a:prstGeom>
        </p:spPr>
      </p:pic>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53500" y="5170943"/>
            <a:ext cx="3714750" cy="2029956"/>
          </a:xfrm>
          <a:prstGeom prst="rect">
            <a:avLst/>
          </a:prstGeom>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9538574" y="-623470"/>
            <a:ext cx="2029956" cy="3276895"/>
          </a:xfrm>
          <a:prstGeom prst="rect">
            <a:avLst/>
          </a:prstGeom>
        </p:spPr>
      </p:pic>
      <p:pic>
        <p:nvPicPr>
          <p:cNvPr id="21" name="图片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3013911" y="-2397307"/>
            <a:ext cx="6455916" cy="11601175"/>
          </a:xfrm>
          <a:prstGeom prst="rect">
            <a:avLst/>
          </a:prstGeom>
        </p:spPr>
      </p:pic>
      <p:sp>
        <p:nvSpPr>
          <p:cNvPr id="59" name="文本框 58"/>
          <p:cNvSpPr txBox="1"/>
          <p:nvPr/>
        </p:nvSpPr>
        <p:spPr>
          <a:xfrm>
            <a:off x="238696" y="1668029"/>
            <a:ext cx="7109616" cy="2123658"/>
          </a:xfrm>
          <a:prstGeom prst="rect">
            <a:avLst/>
          </a:prstGeom>
          <a:noFill/>
        </p:spPr>
        <p:txBody>
          <a:bodyPr wrap="square" rtlCol="0">
            <a:spAutoFit/>
          </a:bodyPr>
          <a:lstStyle/>
          <a:p>
            <a:pPr algn="ctr"/>
            <a:r>
              <a:rPr lang="en-US" altLang="zh-CN" sz="7200" b="1" dirty="0">
                <a:gradFill>
                  <a:gsLst>
                    <a:gs pos="0">
                      <a:srgbClr val="FF7E2D"/>
                    </a:gs>
                    <a:gs pos="51000">
                      <a:srgbClr val="FF652F"/>
                    </a:gs>
                    <a:gs pos="100000">
                      <a:srgbClr val="FF4732"/>
                    </a:gs>
                  </a:gsLst>
                  <a:lin ang="5400000" scaled="1"/>
                </a:gradFill>
                <a:latin typeface="微软雅黑" panose="020B0503020204020204" pitchFamily="34" charset="-122"/>
                <a:ea typeface="微软雅黑" panose="020B0503020204020204" pitchFamily="34" charset="-122"/>
              </a:rPr>
              <a:t>PART 04</a:t>
            </a:r>
            <a:endParaRPr lang="en-US" altLang="zh-CN" sz="7200" b="1" dirty="0">
              <a:gradFill>
                <a:gsLst>
                  <a:gs pos="0">
                    <a:srgbClr val="FF7E2D"/>
                  </a:gs>
                  <a:gs pos="51000">
                    <a:srgbClr val="FF652F"/>
                  </a:gs>
                  <a:gs pos="100000">
                    <a:srgbClr val="FF4732"/>
                  </a:gs>
                </a:gsLst>
                <a:lin ang="5400000" scaled="1"/>
              </a:gradFill>
              <a:latin typeface="微软雅黑" panose="020B0503020204020204" pitchFamily="34" charset="-122"/>
              <a:ea typeface="微软雅黑" panose="020B0503020204020204" pitchFamily="34" charset="-122"/>
            </a:endParaRPr>
          </a:p>
          <a:p>
            <a:pPr algn="ctr"/>
            <a:r>
              <a:rPr lang="zh-CN" altLang="en-US" sz="6000" b="1" dirty="0">
                <a:gradFill>
                  <a:gsLst>
                    <a:gs pos="0">
                      <a:srgbClr val="FF7E2D"/>
                    </a:gs>
                    <a:gs pos="51000">
                      <a:srgbClr val="FF652F"/>
                    </a:gs>
                    <a:gs pos="100000">
                      <a:srgbClr val="FF4732"/>
                    </a:gs>
                  </a:gsLst>
                  <a:lin ang="5400000" scaled="1"/>
                </a:gradFill>
                <a:latin typeface="微软雅黑" panose="020B0503020204020204" pitchFamily="34" charset="-122"/>
                <a:ea typeface="微软雅黑" panose="020B0503020204020204" pitchFamily="34" charset="-122"/>
              </a:rPr>
              <a:t>应急预案启动</a:t>
            </a:r>
            <a:endParaRPr lang="zh-CN" altLang="en-US" sz="6000" b="1" dirty="0">
              <a:gradFill>
                <a:gsLst>
                  <a:gs pos="0">
                    <a:srgbClr val="FF7E2D"/>
                  </a:gs>
                  <a:gs pos="51000">
                    <a:srgbClr val="FF652F"/>
                  </a:gs>
                  <a:gs pos="100000">
                    <a:srgbClr val="FF4732"/>
                  </a:gs>
                </a:gsLst>
                <a:lin ang="5400000" scaled="1"/>
              </a:gradFill>
              <a:latin typeface="微软雅黑" panose="020B0503020204020204" pitchFamily="34" charset="-122"/>
              <a:ea typeface="微软雅黑" panose="020B0503020204020204" pitchFamily="34" charset="-122"/>
            </a:endParaRPr>
          </a:p>
        </p:txBody>
      </p:sp>
      <p:grpSp>
        <p:nvGrpSpPr>
          <p:cNvPr id="60" name="组合 59"/>
          <p:cNvGrpSpPr/>
          <p:nvPr/>
        </p:nvGrpSpPr>
        <p:grpSpPr>
          <a:xfrm>
            <a:off x="2750908" y="4137523"/>
            <a:ext cx="2123519" cy="2150817"/>
            <a:chOff x="1469294" y="832341"/>
            <a:chExt cx="2231069" cy="3024554"/>
          </a:xfrm>
        </p:grpSpPr>
        <p:sp>
          <p:nvSpPr>
            <p:cNvPr id="61" name="Freeform 5"/>
            <p:cNvSpPr/>
            <p:nvPr/>
          </p:nvSpPr>
          <p:spPr bwMode="auto">
            <a:xfrm>
              <a:off x="3097004" y="3183694"/>
              <a:ext cx="100883" cy="593658"/>
            </a:xfrm>
            <a:custGeom>
              <a:avLst/>
              <a:gdLst>
                <a:gd name="T0" fmla="*/ 22 w 22"/>
                <a:gd name="T1" fmla="*/ 10 h 129"/>
                <a:gd name="T2" fmla="*/ 22 w 22"/>
                <a:gd name="T3" fmla="*/ 129 h 129"/>
                <a:gd name="T4" fmla="*/ 0 w 22"/>
                <a:gd name="T5" fmla="*/ 129 h 129"/>
                <a:gd name="T6" fmla="*/ 0 w 22"/>
                <a:gd name="T7" fmla="*/ 0 h 129"/>
                <a:gd name="T8" fmla="*/ 0 w 22"/>
                <a:gd name="T9" fmla="*/ 0 h 129"/>
                <a:gd name="T10" fmla="*/ 22 w 22"/>
                <a:gd name="T11" fmla="*/ 10 h 129"/>
              </a:gdLst>
              <a:ahLst/>
              <a:cxnLst>
                <a:cxn ang="0">
                  <a:pos x="T0" y="T1"/>
                </a:cxn>
                <a:cxn ang="0">
                  <a:pos x="T2" y="T3"/>
                </a:cxn>
                <a:cxn ang="0">
                  <a:pos x="T4" y="T5"/>
                </a:cxn>
                <a:cxn ang="0">
                  <a:pos x="T6" y="T7"/>
                </a:cxn>
                <a:cxn ang="0">
                  <a:pos x="T8" y="T9"/>
                </a:cxn>
                <a:cxn ang="0">
                  <a:pos x="T10" y="T11"/>
                </a:cxn>
              </a:cxnLst>
              <a:rect l="0" t="0" r="r" b="b"/>
              <a:pathLst>
                <a:path w="22" h="129">
                  <a:moveTo>
                    <a:pt x="22" y="10"/>
                  </a:moveTo>
                  <a:cubicBezTo>
                    <a:pt x="22" y="129"/>
                    <a:pt x="22" y="129"/>
                    <a:pt x="22" y="129"/>
                  </a:cubicBezTo>
                  <a:cubicBezTo>
                    <a:pt x="0" y="129"/>
                    <a:pt x="0" y="129"/>
                    <a:pt x="0" y="129"/>
                  </a:cubicBezTo>
                  <a:cubicBezTo>
                    <a:pt x="0" y="0"/>
                    <a:pt x="0" y="0"/>
                    <a:pt x="0" y="0"/>
                  </a:cubicBezTo>
                  <a:cubicBezTo>
                    <a:pt x="0" y="0"/>
                    <a:pt x="0" y="0"/>
                    <a:pt x="0" y="0"/>
                  </a:cubicBezTo>
                  <a:cubicBezTo>
                    <a:pt x="8" y="3"/>
                    <a:pt x="15" y="6"/>
                    <a:pt x="22" y="10"/>
                  </a:cubicBezTo>
                  <a:close/>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6"/>
            <p:cNvSpPr/>
            <p:nvPr/>
          </p:nvSpPr>
          <p:spPr bwMode="auto">
            <a:xfrm>
              <a:off x="1971770" y="3183694"/>
              <a:ext cx="100883" cy="593658"/>
            </a:xfrm>
            <a:custGeom>
              <a:avLst/>
              <a:gdLst>
                <a:gd name="T0" fmla="*/ 22 w 22"/>
                <a:gd name="T1" fmla="*/ 0 h 129"/>
                <a:gd name="T2" fmla="*/ 22 w 22"/>
                <a:gd name="T3" fmla="*/ 129 h 129"/>
                <a:gd name="T4" fmla="*/ 0 w 22"/>
                <a:gd name="T5" fmla="*/ 129 h 129"/>
                <a:gd name="T6" fmla="*/ 0 w 22"/>
                <a:gd name="T7" fmla="*/ 10 h 129"/>
                <a:gd name="T8" fmla="*/ 22 w 22"/>
                <a:gd name="T9" fmla="*/ 0 h 129"/>
                <a:gd name="T10" fmla="*/ 22 w 22"/>
                <a:gd name="T11" fmla="*/ 0 h 129"/>
              </a:gdLst>
              <a:ahLst/>
              <a:cxnLst>
                <a:cxn ang="0">
                  <a:pos x="T0" y="T1"/>
                </a:cxn>
                <a:cxn ang="0">
                  <a:pos x="T2" y="T3"/>
                </a:cxn>
                <a:cxn ang="0">
                  <a:pos x="T4" y="T5"/>
                </a:cxn>
                <a:cxn ang="0">
                  <a:pos x="T6" y="T7"/>
                </a:cxn>
                <a:cxn ang="0">
                  <a:pos x="T8" y="T9"/>
                </a:cxn>
                <a:cxn ang="0">
                  <a:pos x="T10" y="T11"/>
                </a:cxn>
              </a:cxnLst>
              <a:rect l="0" t="0" r="r" b="b"/>
              <a:pathLst>
                <a:path w="22" h="129">
                  <a:moveTo>
                    <a:pt x="22" y="0"/>
                  </a:moveTo>
                  <a:cubicBezTo>
                    <a:pt x="22" y="129"/>
                    <a:pt x="22" y="129"/>
                    <a:pt x="22" y="129"/>
                  </a:cubicBezTo>
                  <a:cubicBezTo>
                    <a:pt x="0" y="129"/>
                    <a:pt x="0" y="129"/>
                    <a:pt x="0" y="129"/>
                  </a:cubicBezTo>
                  <a:cubicBezTo>
                    <a:pt x="0" y="10"/>
                    <a:pt x="0" y="10"/>
                    <a:pt x="0" y="10"/>
                  </a:cubicBezTo>
                  <a:cubicBezTo>
                    <a:pt x="7" y="7"/>
                    <a:pt x="14" y="3"/>
                    <a:pt x="22" y="0"/>
                  </a:cubicBezTo>
                  <a:cubicBezTo>
                    <a:pt x="22" y="0"/>
                    <a:pt x="22" y="0"/>
                    <a:pt x="22" y="0"/>
                  </a:cubicBezTo>
                  <a:close/>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7"/>
            <p:cNvSpPr/>
            <p:nvPr/>
          </p:nvSpPr>
          <p:spPr bwMode="auto">
            <a:xfrm>
              <a:off x="3277430" y="3276817"/>
              <a:ext cx="87303" cy="500536"/>
            </a:xfrm>
            <a:custGeom>
              <a:avLst/>
              <a:gdLst>
                <a:gd name="T0" fmla="*/ 19 w 19"/>
                <a:gd name="T1" fmla="*/ 109 h 109"/>
                <a:gd name="T2" fmla="*/ 0 w 19"/>
                <a:gd name="T3" fmla="*/ 109 h 109"/>
                <a:gd name="T4" fmla="*/ 0 w 19"/>
                <a:gd name="T5" fmla="*/ 0 h 109"/>
                <a:gd name="T6" fmla="*/ 9 w 19"/>
                <a:gd name="T7" fmla="*/ 5 h 109"/>
                <a:gd name="T8" fmla="*/ 9 w 19"/>
                <a:gd name="T9" fmla="*/ 6 h 109"/>
                <a:gd name="T10" fmla="*/ 19 w 19"/>
                <a:gd name="T11" fmla="*/ 109 h 109"/>
              </a:gdLst>
              <a:ahLst/>
              <a:cxnLst>
                <a:cxn ang="0">
                  <a:pos x="T0" y="T1"/>
                </a:cxn>
                <a:cxn ang="0">
                  <a:pos x="T2" y="T3"/>
                </a:cxn>
                <a:cxn ang="0">
                  <a:pos x="T4" y="T5"/>
                </a:cxn>
                <a:cxn ang="0">
                  <a:pos x="T6" y="T7"/>
                </a:cxn>
                <a:cxn ang="0">
                  <a:pos x="T8" y="T9"/>
                </a:cxn>
                <a:cxn ang="0">
                  <a:pos x="T10" y="T11"/>
                </a:cxn>
              </a:cxnLst>
              <a:rect l="0" t="0" r="r" b="b"/>
              <a:pathLst>
                <a:path w="19" h="109">
                  <a:moveTo>
                    <a:pt x="19" y="109"/>
                  </a:moveTo>
                  <a:cubicBezTo>
                    <a:pt x="0" y="109"/>
                    <a:pt x="0" y="109"/>
                    <a:pt x="0" y="109"/>
                  </a:cubicBezTo>
                  <a:cubicBezTo>
                    <a:pt x="0" y="0"/>
                    <a:pt x="0" y="0"/>
                    <a:pt x="0" y="0"/>
                  </a:cubicBezTo>
                  <a:cubicBezTo>
                    <a:pt x="3" y="1"/>
                    <a:pt x="6" y="3"/>
                    <a:pt x="9" y="5"/>
                  </a:cubicBezTo>
                  <a:cubicBezTo>
                    <a:pt x="9" y="5"/>
                    <a:pt x="9" y="5"/>
                    <a:pt x="9" y="6"/>
                  </a:cubicBezTo>
                  <a:cubicBezTo>
                    <a:pt x="8" y="41"/>
                    <a:pt x="11" y="75"/>
                    <a:pt x="19" y="109"/>
                  </a:cubicBezTo>
                  <a:close/>
                </a:path>
              </a:pathLst>
            </a:custGeom>
            <a:solidFill>
              <a:srgbClr val="FBB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8"/>
            <p:cNvSpPr/>
            <p:nvPr/>
          </p:nvSpPr>
          <p:spPr bwMode="auto">
            <a:xfrm>
              <a:off x="2631390" y="3203095"/>
              <a:ext cx="388012" cy="574258"/>
            </a:xfrm>
            <a:custGeom>
              <a:avLst/>
              <a:gdLst>
                <a:gd name="T0" fmla="*/ 200 w 200"/>
                <a:gd name="T1" fmla="*/ 0 h 296"/>
                <a:gd name="T2" fmla="*/ 200 w 200"/>
                <a:gd name="T3" fmla="*/ 296 h 296"/>
                <a:gd name="T4" fmla="*/ 0 w 200"/>
                <a:gd name="T5" fmla="*/ 296 h 296"/>
                <a:gd name="T6" fmla="*/ 200 w 200"/>
                <a:gd name="T7" fmla="*/ 0 h 296"/>
              </a:gdLst>
              <a:ahLst/>
              <a:cxnLst>
                <a:cxn ang="0">
                  <a:pos x="T0" y="T1"/>
                </a:cxn>
                <a:cxn ang="0">
                  <a:pos x="T2" y="T3"/>
                </a:cxn>
                <a:cxn ang="0">
                  <a:pos x="T4" y="T5"/>
                </a:cxn>
                <a:cxn ang="0">
                  <a:pos x="T6" y="T7"/>
                </a:cxn>
              </a:cxnLst>
              <a:rect l="0" t="0" r="r" b="b"/>
              <a:pathLst>
                <a:path w="200" h="296">
                  <a:moveTo>
                    <a:pt x="200" y="0"/>
                  </a:moveTo>
                  <a:lnTo>
                    <a:pt x="200" y="296"/>
                  </a:lnTo>
                  <a:lnTo>
                    <a:pt x="0" y="296"/>
                  </a:lnTo>
                  <a:lnTo>
                    <a:pt x="200" y="0"/>
                  </a:lnTo>
                  <a:close/>
                </a:path>
              </a:pathLst>
            </a:custGeom>
            <a:solidFill>
              <a:srgbClr val="FBB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9"/>
            <p:cNvSpPr>
              <a:spLocks noEditPoints="1"/>
            </p:cNvSpPr>
            <p:nvPr/>
          </p:nvSpPr>
          <p:spPr bwMode="auto">
            <a:xfrm>
              <a:off x="1469294" y="832341"/>
              <a:ext cx="2231069" cy="3024554"/>
            </a:xfrm>
            <a:custGeom>
              <a:avLst/>
              <a:gdLst>
                <a:gd name="T0" fmla="*/ 325 w 484"/>
                <a:gd name="T1" fmla="*/ 456 h 657"/>
                <a:gd name="T2" fmla="*/ 380 w 484"/>
                <a:gd name="T3" fmla="*/ 335 h 657"/>
                <a:gd name="T4" fmla="*/ 398 w 484"/>
                <a:gd name="T5" fmla="*/ 233 h 657"/>
                <a:gd name="T6" fmla="*/ 413 w 484"/>
                <a:gd name="T7" fmla="*/ 194 h 657"/>
                <a:gd name="T8" fmla="*/ 414 w 484"/>
                <a:gd name="T9" fmla="*/ 174 h 657"/>
                <a:gd name="T10" fmla="*/ 359 w 484"/>
                <a:gd name="T11" fmla="*/ 55 h 657"/>
                <a:gd name="T12" fmla="*/ 345 w 484"/>
                <a:gd name="T13" fmla="*/ 46 h 657"/>
                <a:gd name="T14" fmla="*/ 232 w 484"/>
                <a:gd name="T15" fmla="*/ 7 h 657"/>
                <a:gd name="T16" fmla="*/ 139 w 484"/>
                <a:gd name="T17" fmla="*/ 44 h 657"/>
                <a:gd name="T18" fmla="*/ 120 w 484"/>
                <a:gd name="T19" fmla="*/ 61 h 657"/>
                <a:gd name="T20" fmla="*/ 74 w 484"/>
                <a:gd name="T21" fmla="*/ 174 h 657"/>
                <a:gd name="T22" fmla="*/ 64 w 484"/>
                <a:gd name="T23" fmla="*/ 186 h 657"/>
                <a:gd name="T24" fmla="*/ 86 w 484"/>
                <a:gd name="T25" fmla="*/ 233 h 657"/>
                <a:gd name="T26" fmla="*/ 106 w 484"/>
                <a:gd name="T27" fmla="*/ 335 h 657"/>
                <a:gd name="T28" fmla="*/ 162 w 484"/>
                <a:gd name="T29" fmla="*/ 456 h 657"/>
                <a:gd name="T30" fmla="*/ 1 w 484"/>
                <a:gd name="T31" fmla="*/ 640 h 657"/>
                <a:gd name="T32" fmla="*/ 484 w 484"/>
                <a:gd name="T33" fmla="*/ 657 h 657"/>
                <a:gd name="T34" fmla="*/ 314 w 484"/>
                <a:gd name="T35" fmla="*/ 493 h 657"/>
                <a:gd name="T36" fmla="*/ 294 w 484"/>
                <a:gd name="T37" fmla="*/ 473 h 657"/>
                <a:gd name="T38" fmla="*/ 243 w 484"/>
                <a:gd name="T39" fmla="*/ 516 h 657"/>
                <a:gd name="T40" fmla="*/ 206 w 484"/>
                <a:gd name="T41" fmla="*/ 465 h 657"/>
                <a:gd name="T42" fmla="*/ 269 w 484"/>
                <a:gd name="T43" fmla="*/ 477 h 657"/>
                <a:gd name="T44" fmla="*/ 380 w 484"/>
                <a:gd name="T45" fmla="*/ 315 h 657"/>
                <a:gd name="T46" fmla="*/ 401 w 484"/>
                <a:gd name="T47" fmla="*/ 286 h 657"/>
                <a:gd name="T48" fmla="*/ 337 w 484"/>
                <a:gd name="T49" fmla="*/ 60 h 657"/>
                <a:gd name="T50" fmla="*/ 312 w 484"/>
                <a:gd name="T51" fmla="*/ 139 h 657"/>
                <a:gd name="T52" fmla="*/ 322 w 484"/>
                <a:gd name="T53" fmla="*/ 150 h 657"/>
                <a:gd name="T54" fmla="*/ 251 w 484"/>
                <a:gd name="T55" fmla="*/ 145 h 657"/>
                <a:gd name="T56" fmla="*/ 178 w 484"/>
                <a:gd name="T57" fmla="*/ 142 h 657"/>
                <a:gd name="T58" fmla="*/ 234 w 484"/>
                <a:gd name="T59" fmla="*/ 25 h 657"/>
                <a:gd name="T60" fmla="*/ 179 w 484"/>
                <a:gd name="T61" fmla="*/ 148 h 657"/>
                <a:gd name="T62" fmla="*/ 94 w 484"/>
                <a:gd name="T63" fmla="*/ 165 h 657"/>
                <a:gd name="T64" fmla="*/ 104 w 484"/>
                <a:gd name="T65" fmla="*/ 247 h 657"/>
                <a:gd name="T66" fmla="*/ 84 w 484"/>
                <a:gd name="T67" fmla="*/ 286 h 657"/>
                <a:gd name="T68" fmla="*/ 301 w 484"/>
                <a:gd name="T69" fmla="*/ 165 h 657"/>
                <a:gd name="T70" fmla="*/ 327 w 484"/>
                <a:gd name="T71" fmla="*/ 205 h 657"/>
                <a:gd name="T72" fmla="*/ 93 w 484"/>
                <a:gd name="T73" fmla="*/ 187 h 657"/>
                <a:gd name="T74" fmla="*/ 123 w 484"/>
                <a:gd name="T75" fmla="*/ 373 h 657"/>
                <a:gd name="T76" fmla="*/ 147 w 484"/>
                <a:gd name="T77" fmla="*/ 221 h 657"/>
                <a:gd name="T78" fmla="*/ 243 w 484"/>
                <a:gd name="T79" fmla="*/ 230 h 657"/>
                <a:gd name="T80" fmla="*/ 339 w 484"/>
                <a:gd name="T81" fmla="*/ 221 h 657"/>
                <a:gd name="T82" fmla="*/ 363 w 484"/>
                <a:gd name="T83" fmla="*/ 373 h 657"/>
                <a:gd name="T84" fmla="*/ 223 w 484"/>
                <a:gd name="T85" fmla="*/ 450 h 657"/>
                <a:gd name="T86" fmla="*/ 218 w 484"/>
                <a:gd name="T87" fmla="*/ 507 h 657"/>
                <a:gd name="T88" fmla="*/ 191 w 484"/>
                <a:gd name="T89" fmla="*/ 473 h 657"/>
                <a:gd name="T90" fmla="*/ 67 w 484"/>
                <a:gd name="T91" fmla="*/ 549 h 657"/>
                <a:gd name="T92" fmla="*/ 74 w 484"/>
                <a:gd name="T93" fmla="*/ 640 h 657"/>
                <a:gd name="T94" fmla="*/ 92 w 484"/>
                <a:gd name="T95" fmla="*/ 531 h 657"/>
                <a:gd name="T96" fmla="*/ 131 w 484"/>
                <a:gd name="T97" fmla="*/ 640 h 657"/>
                <a:gd name="T98" fmla="*/ 131 w 484"/>
                <a:gd name="T99" fmla="*/ 511 h 657"/>
                <a:gd name="T100" fmla="*/ 148 w 484"/>
                <a:gd name="T101" fmla="*/ 515 h 657"/>
                <a:gd name="T102" fmla="*/ 171 w 484"/>
                <a:gd name="T103" fmla="*/ 519 h 657"/>
                <a:gd name="T104" fmla="*/ 203 w 484"/>
                <a:gd name="T105" fmla="*/ 544 h 657"/>
                <a:gd name="T106" fmla="*/ 233 w 484"/>
                <a:gd name="T107" fmla="*/ 537 h 657"/>
                <a:gd name="T108" fmla="*/ 281 w 484"/>
                <a:gd name="T109" fmla="*/ 543 h 657"/>
                <a:gd name="T110" fmla="*/ 295 w 484"/>
                <a:gd name="T111" fmla="*/ 543 h 657"/>
                <a:gd name="T112" fmla="*/ 171 w 484"/>
                <a:gd name="T113" fmla="*/ 519 h 657"/>
                <a:gd name="T114" fmla="*/ 336 w 484"/>
                <a:gd name="T115" fmla="*/ 515 h 657"/>
                <a:gd name="T116" fmla="*/ 353 w 484"/>
                <a:gd name="T117" fmla="*/ 640 h 657"/>
                <a:gd name="T118" fmla="*/ 375 w 484"/>
                <a:gd name="T119" fmla="*/ 521 h 657"/>
                <a:gd name="T120" fmla="*/ 392 w 484"/>
                <a:gd name="T121" fmla="*/ 531 h 657"/>
                <a:gd name="T122" fmla="*/ 411 w 484"/>
                <a:gd name="T123" fmla="*/ 640 h 657"/>
                <a:gd name="T124" fmla="*/ 418 w 484"/>
                <a:gd name="T125" fmla="*/ 54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84" h="657">
                  <a:moveTo>
                    <a:pt x="330" y="485"/>
                  </a:moveTo>
                  <a:cubicBezTo>
                    <a:pt x="322" y="477"/>
                    <a:pt x="314" y="468"/>
                    <a:pt x="305" y="461"/>
                  </a:cubicBezTo>
                  <a:cubicBezTo>
                    <a:pt x="312" y="459"/>
                    <a:pt x="319" y="458"/>
                    <a:pt x="325" y="456"/>
                  </a:cubicBezTo>
                  <a:cubicBezTo>
                    <a:pt x="341" y="451"/>
                    <a:pt x="357" y="442"/>
                    <a:pt x="368" y="429"/>
                  </a:cubicBezTo>
                  <a:cubicBezTo>
                    <a:pt x="381" y="413"/>
                    <a:pt x="380" y="393"/>
                    <a:pt x="380" y="374"/>
                  </a:cubicBezTo>
                  <a:cubicBezTo>
                    <a:pt x="380" y="335"/>
                    <a:pt x="380" y="335"/>
                    <a:pt x="380" y="335"/>
                  </a:cubicBezTo>
                  <a:cubicBezTo>
                    <a:pt x="381" y="334"/>
                    <a:pt x="382" y="334"/>
                    <a:pt x="383" y="333"/>
                  </a:cubicBezTo>
                  <a:cubicBezTo>
                    <a:pt x="404" y="321"/>
                    <a:pt x="422" y="295"/>
                    <a:pt x="420" y="269"/>
                  </a:cubicBezTo>
                  <a:cubicBezTo>
                    <a:pt x="419" y="255"/>
                    <a:pt x="411" y="239"/>
                    <a:pt x="398" y="233"/>
                  </a:cubicBezTo>
                  <a:cubicBezTo>
                    <a:pt x="399" y="232"/>
                    <a:pt x="399" y="231"/>
                    <a:pt x="399" y="230"/>
                  </a:cubicBezTo>
                  <a:cubicBezTo>
                    <a:pt x="399" y="203"/>
                    <a:pt x="399" y="203"/>
                    <a:pt x="399" y="203"/>
                  </a:cubicBezTo>
                  <a:cubicBezTo>
                    <a:pt x="404" y="200"/>
                    <a:pt x="408" y="197"/>
                    <a:pt x="413" y="194"/>
                  </a:cubicBezTo>
                  <a:cubicBezTo>
                    <a:pt x="415" y="193"/>
                    <a:pt x="417" y="191"/>
                    <a:pt x="418" y="189"/>
                  </a:cubicBezTo>
                  <a:cubicBezTo>
                    <a:pt x="422" y="185"/>
                    <a:pt x="422" y="179"/>
                    <a:pt x="417" y="176"/>
                  </a:cubicBezTo>
                  <a:cubicBezTo>
                    <a:pt x="416" y="175"/>
                    <a:pt x="415" y="175"/>
                    <a:pt x="414" y="174"/>
                  </a:cubicBezTo>
                  <a:cubicBezTo>
                    <a:pt x="412" y="173"/>
                    <a:pt x="411" y="173"/>
                    <a:pt x="409" y="172"/>
                  </a:cubicBezTo>
                  <a:cubicBezTo>
                    <a:pt x="409" y="131"/>
                    <a:pt x="396" y="90"/>
                    <a:pt x="366" y="61"/>
                  </a:cubicBezTo>
                  <a:cubicBezTo>
                    <a:pt x="364" y="59"/>
                    <a:pt x="361" y="57"/>
                    <a:pt x="359" y="55"/>
                  </a:cubicBezTo>
                  <a:cubicBezTo>
                    <a:pt x="361" y="52"/>
                    <a:pt x="361" y="52"/>
                    <a:pt x="361" y="52"/>
                  </a:cubicBezTo>
                  <a:cubicBezTo>
                    <a:pt x="365" y="45"/>
                    <a:pt x="350" y="37"/>
                    <a:pt x="346" y="44"/>
                  </a:cubicBezTo>
                  <a:cubicBezTo>
                    <a:pt x="345" y="46"/>
                    <a:pt x="345" y="46"/>
                    <a:pt x="345" y="46"/>
                  </a:cubicBezTo>
                  <a:cubicBezTo>
                    <a:pt x="331" y="38"/>
                    <a:pt x="315" y="32"/>
                    <a:pt x="299" y="27"/>
                  </a:cubicBezTo>
                  <a:cubicBezTo>
                    <a:pt x="287" y="22"/>
                    <a:pt x="275" y="18"/>
                    <a:pt x="263" y="12"/>
                  </a:cubicBezTo>
                  <a:cubicBezTo>
                    <a:pt x="250" y="6"/>
                    <a:pt x="245" y="0"/>
                    <a:pt x="232" y="7"/>
                  </a:cubicBezTo>
                  <a:cubicBezTo>
                    <a:pt x="219" y="14"/>
                    <a:pt x="207" y="19"/>
                    <a:pt x="193" y="24"/>
                  </a:cubicBezTo>
                  <a:cubicBezTo>
                    <a:pt x="175" y="31"/>
                    <a:pt x="157" y="36"/>
                    <a:pt x="140" y="46"/>
                  </a:cubicBezTo>
                  <a:cubicBezTo>
                    <a:pt x="139" y="44"/>
                    <a:pt x="139" y="44"/>
                    <a:pt x="139" y="44"/>
                  </a:cubicBezTo>
                  <a:cubicBezTo>
                    <a:pt x="135" y="37"/>
                    <a:pt x="121" y="45"/>
                    <a:pt x="124" y="52"/>
                  </a:cubicBezTo>
                  <a:cubicBezTo>
                    <a:pt x="126" y="55"/>
                    <a:pt x="126" y="55"/>
                    <a:pt x="126" y="55"/>
                  </a:cubicBezTo>
                  <a:cubicBezTo>
                    <a:pt x="124" y="57"/>
                    <a:pt x="122" y="59"/>
                    <a:pt x="120" y="61"/>
                  </a:cubicBezTo>
                  <a:cubicBezTo>
                    <a:pt x="92" y="88"/>
                    <a:pt x="79" y="125"/>
                    <a:pt x="77" y="162"/>
                  </a:cubicBezTo>
                  <a:cubicBezTo>
                    <a:pt x="76" y="165"/>
                    <a:pt x="77" y="171"/>
                    <a:pt x="76" y="173"/>
                  </a:cubicBezTo>
                  <a:cubicBezTo>
                    <a:pt x="75" y="173"/>
                    <a:pt x="74" y="174"/>
                    <a:pt x="74" y="174"/>
                  </a:cubicBezTo>
                  <a:cubicBezTo>
                    <a:pt x="71" y="176"/>
                    <a:pt x="68" y="178"/>
                    <a:pt x="66" y="180"/>
                  </a:cubicBezTo>
                  <a:cubicBezTo>
                    <a:pt x="65" y="181"/>
                    <a:pt x="65" y="182"/>
                    <a:pt x="64" y="183"/>
                  </a:cubicBezTo>
                  <a:cubicBezTo>
                    <a:pt x="64" y="184"/>
                    <a:pt x="64" y="185"/>
                    <a:pt x="64" y="186"/>
                  </a:cubicBezTo>
                  <a:cubicBezTo>
                    <a:pt x="65" y="189"/>
                    <a:pt x="68" y="192"/>
                    <a:pt x="72" y="194"/>
                  </a:cubicBezTo>
                  <a:cubicBezTo>
                    <a:pt x="76" y="197"/>
                    <a:pt x="81" y="200"/>
                    <a:pt x="86" y="203"/>
                  </a:cubicBezTo>
                  <a:cubicBezTo>
                    <a:pt x="86" y="233"/>
                    <a:pt x="86" y="233"/>
                    <a:pt x="86" y="233"/>
                  </a:cubicBezTo>
                  <a:cubicBezTo>
                    <a:pt x="74" y="240"/>
                    <a:pt x="66" y="255"/>
                    <a:pt x="65" y="269"/>
                  </a:cubicBezTo>
                  <a:cubicBezTo>
                    <a:pt x="63" y="295"/>
                    <a:pt x="81" y="321"/>
                    <a:pt x="102" y="333"/>
                  </a:cubicBezTo>
                  <a:cubicBezTo>
                    <a:pt x="104" y="334"/>
                    <a:pt x="105" y="335"/>
                    <a:pt x="106" y="335"/>
                  </a:cubicBezTo>
                  <a:cubicBezTo>
                    <a:pt x="106" y="374"/>
                    <a:pt x="106" y="374"/>
                    <a:pt x="106" y="374"/>
                  </a:cubicBezTo>
                  <a:cubicBezTo>
                    <a:pt x="107" y="394"/>
                    <a:pt x="106" y="413"/>
                    <a:pt x="118" y="429"/>
                  </a:cubicBezTo>
                  <a:cubicBezTo>
                    <a:pt x="129" y="443"/>
                    <a:pt x="145" y="452"/>
                    <a:pt x="162" y="456"/>
                  </a:cubicBezTo>
                  <a:cubicBezTo>
                    <a:pt x="168" y="458"/>
                    <a:pt x="174" y="460"/>
                    <a:pt x="180" y="461"/>
                  </a:cubicBezTo>
                  <a:cubicBezTo>
                    <a:pt x="171" y="468"/>
                    <a:pt x="163" y="477"/>
                    <a:pt x="155" y="485"/>
                  </a:cubicBezTo>
                  <a:cubicBezTo>
                    <a:pt x="68" y="509"/>
                    <a:pt x="5" y="569"/>
                    <a:pt x="1" y="640"/>
                  </a:cubicBezTo>
                  <a:cubicBezTo>
                    <a:pt x="0" y="640"/>
                    <a:pt x="0" y="640"/>
                    <a:pt x="0" y="640"/>
                  </a:cubicBezTo>
                  <a:cubicBezTo>
                    <a:pt x="0" y="657"/>
                    <a:pt x="0" y="657"/>
                    <a:pt x="0" y="657"/>
                  </a:cubicBezTo>
                  <a:cubicBezTo>
                    <a:pt x="484" y="657"/>
                    <a:pt x="484" y="657"/>
                    <a:pt x="484" y="657"/>
                  </a:cubicBezTo>
                  <a:cubicBezTo>
                    <a:pt x="484" y="637"/>
                    <a:pt x="484" y="637"/>
                    <a:pt x="484" y="637"/>
                  </a:cubicBezTo>
                  <a:cubicBezTo>
                    <a:pt x="478" y="568"/>
                    <a:pt x="416" y="509"/>
                    <a:pt x="330" y="485"/>
                  </a:cubicBezTo>
                  <a:close/>
                  <a:moveTo>
                    <a:pt x="314" y="493"/>
                  </a:moveTo>
                  <a:cubicBezTo>
                    <a:pt x="304" y="503"/>
                    <a:pt x="296" y="514"/>
                    <a:pt x="287" y="526"/>
                  </a:cubicBezTo>
                  <a:cubicBezTo>
                    <a:pt x="281" y="519"/>
                    <a:pt x="274" y="513"/>
                    <a:pt x="267" y="507"/>
                  </a:cubicBezTo>
                  <a:cubicBezTo>
                    <a:pt x="276" y="496"/>
                    <a:pt x="285" y="484"/>
                    <a:pt x="294" y="473"/>
                  </a:cubicBezTo>
                  <a:cubicBezTo>
                    <a:pt x="301" y="479"/>
                    <a:pt x="307" y="486"/>
                    <a:pt x="314" y="493"/>
                  </a:cubicBezTo>
                  <a:close/>
                  <a:moveTo>
                    <a:pt x="258" y="491"/>
                  </a:moveTo>
                  <a:cubicBezTo>
                    <a:pt x="252" y="499"/>
                    <a:pt x="246" y="506"/>
                    <a:pt x="243" y="516"/>
                  </a:cubicBezTo>
                  <a:cubicBezTo>
                    <a:pt x="240" y="506"/>
                    <a:pt x="233" y="500"/>
                    <a:pt x="227" y="492"/>
                  </a:cubicBezTo>
                  <a:cubicBezTo>
                    <a:pt x="224" y="487"/>
                    <a:pt x="220" y="483"/>
                    <a:pt x="217" y="478"/>
                  </a:cubicBezTo>
                  <a:cubicBezTo>
                    <a:pt x="215" y="476"/>
                    <a:pt x="208" y="465"/>
                    <a:pt x="206" y="465"/>
                  </a:cubicBezTo>
                  <a:cubicBezTo>
                    <a:pt x="224" y="467"/>
                    <a:pt x="243" y="467"/>
                    <a:pt x="261" y="466"/>
                  </a:cubicBezTo>
                  <a:cubicBezTo>
                    <a:pt x="267" y="466"/>
                    <a:pt x="273" y="466"/>
                    <a:pt x="279" y="465"/>
                  </a:cubicBezTo>
                  <a:cubicBezTo>
                    <a:pt x="277" y="465"/>
                    <a:pt x="271" y="475"/>
                    <a:pt x="269" y="477"/>
                  </a:cubicBezTo>
                  <a:cubicBezTo>
                    <a:pt x="265" y="482"/>
                    <a:pt x="262" y="486"/>
                    <a:pt x="258" y="491"/>
                  </a:cubicBezTo>
                  <a:close/>
                  <a:moveTo>
                    <a:pt x="401" y="286"/>
                  </a:moveTo>
                  <a:cubicBezTo>
                    <a:pt x="398" y="297"/>
                    <a:pt x="389" y="308"/>
                    <a:pt x="380" y="315"/>
                  </a:cubicBezTo>
                  <a:cubicBezTo>
                    <a:pt x="380" y="247"/>
                    <a:pt x="380" y="247"/>
                    <a:pt x="380" y="247"/>
                  </a:cubicBezTo>
                  <a:cubicBezTo>
                    <a:pt x="380" y="247"/>
                    <a:pt x="381" y="247"/>
                    <a:pt x="381" y="247"/>
                  </a:cubicBezTo>
                  <a:cubicBezTo>
                    <a:pt x="403" y="240"/>
                    <a:pt x="405" y="275"/>
                    <a:pt x="401" y="286"/>
                  </a:cubicBezTo>
                  <a:close/>
                  <a:moveTo>
                    <a:pt x="251" y="145"/>
                  </a:moveTo>
                  <a:cubicBezTo>
                    <a:pt x="251" y="25"/>
                    <a:pt x="251" y="25"/>
                    <a:pt x="251" y="25"/>
                  </a:cubicBezTo>
                  <a:cubicBezTo>
                    <a:pt x="279" y="39"/>
                    <a:pt x="311" y="44"/>
                    <a:pt x="337" y="60"/>
                  </a:cubicBezTo>
                  <a:cubicBezTo>
                    <a:pt x="298" y="131"/>
                    <a:pt x="298" y="131"/>
                    <a:pt x="298" y="131"/>
                  </a:cubicBezTo>
                  <a:cubicBezTo>
                    <a:pt x="295" y="136"/>
                    <a:pt x="301" y="141"/>
                    <a:pt x="307" y="142"/>
                  </a:cubicBezTo>
                  <a:cubicBezTo>
                    <a:pt x="309" y="142"/>
                    <a:pt x="311" y="141"/>
                    <a:pt x="312" y="139"/>
                  </a:cubicBezTo>
                  <a:cubicBezTo>
                    <a:pt x="351" y="71"/>
                    <a:pt x="351" y="71"/>
                    <a:pt x="351" y="71"/>
                  </a:cubicBezTo>
                  <a:cubicBezTo>
                    <a:pt x="378" y="95"/>
                    <a:pt x="390" y="129"/>
                    <a:pt x="392" y="165"/>
                  </a:cubicBezTo>
                  <a:cubicBezTo>
                    <a:pt x="369" y="157"/>
                    <a:pt x="345" y="153"/>
                    <a:pt x="322" y="150"/>
                  </a:cubicBezTo>
                  <a:cubicBezTo>
                    <a:pt x="316" y="149"/>
                    <a:pt x="311" y="149"/>
                    <a:pt x="306" y="148"/>
                  </a:cubicBezTo>
                  <a:cubicBezTo>
                    <a:pt x="288" y="147"/>
                    <a:pt x="269" y="146"/>
                    <a:pt x="251" y="145"/>
                  </a:cubicBezTo>
                  <a:cubicBezTo>
                    <a:pt x="251" y="145"/>
                    <a:pt x="251" y="145"/>
                    <a:pt x="251" y="145"/>
                  </a:cubicBezTo>
                  <a:close/>
                  <a:moveTo>
                    <a:pt x="135" y="71"/>
                  </a:moveTo>
                  <a:cubicBezTo>
                    <a:pt x="173" y="139"/>
                    <a:pt x="173" y="139"/>
                    <a:pt x="173" y="139"/>
                  </a:cubicBezTo>
                  <a:cubicBezTo>
                    <a:pt x="174" y="141"/>
                    <a:pt x="176" y="142"/>
                    <a:pt x="178" y="142"/>
                  </a:cubicBezTo>
                  <a:cubicBezTo>
                    <a:pt x="184" y="141"/>
                    <a:pt x="190" y="136"/>
                    <a:pt x="188" y="131"/>
                  </a:cubicBezTo>
                  <a:cubicBezTo>
                    <a:pt x="148" y="60"/>
                    <a:pt x="148" y="60"/>
                    <a:pt x="148" y="60"/>
                  </a:cubicBezTo>
                  <a:cubicBezTo>
                    <a:pt x="175" y="44"/>
                    <a:pt x="207" y="39"/>
                    <a:pt x="234" y="25"/>
                  </a:cubicBezTo>
                  <a:cubicBezTo>
                    <a:pt x="234" y="145"/>
                    <a:pt x="234" y="145"/>
                    <a:pt x="234" y="145"/>
                  </a:cubicBezTo>
                  <a:cubicBezTo>
                    <a:pt x="234" y="145"/>
                    <a:pt x="234" y="145"/>
                    <a:pt x="234" y="145"/>
                  </a:cubicBezTo>
                  <a:cubicBezTo>
                    <a:pt x="216" y="146"/>
                    <a:pt x="197" y="147"/>
                    <a:pt x="179" y="148"/>
                  </a:cubicBezTo>
                  <a:cubicBezTo>
                    <a:pt x="169" y="149"/>
                    <a:pt x="160" y="150"/>
                    <a:pt x="150" y="152"/>
                  </a:cubicBezTo>
                  <a:cubicBezTo>
                    <a:pt x="131" y="154"/>
                    <a:pt x="113" y="158"/>
                    <a:pt x="96" y="164"/>
                  </a:cubicBezTo>
                  <a:cubicBezTo>
                    <a:pt x="95" y="164"/>
                    <a:pt x="94" y="164"/>
                    <a:pt x="94" y="165"/>
                  </a:cubicBezTo>
                  <a:cubicBezTo>
                    <a:pt x="95" y="129"/>
                    <a:pt x="108" y="94"/>
                    <a:pt x="135" y="71"/>
                  </a:cubicBezTo>
                  <a:close/>
                  <a:moveTo>
                    <a:pt x="84" y="286"/>
                  </a:moveTo>
                  <a:cubicBezTo>
                    <a:pt x="80" y="275"/>
                    <a:pt x="82" y="240"/>
                    <a:pt x="104" y="247"/>
                  </a:cubicBezTo>
                  <a:cubicBezTo>
                    <a:pt x="105" y="247"/>
                    <a:pt x="105" y="247"/>
                    <a:pt x="106" y="247"/>
                  </a:cubicBezTo>
                  <a:cubicBezTo>
                    <a:pt x="106" y="316"/>
                    <a:pt x="106" y="316"/>
                    <a:pt x="106" y="316"/>
                  </a:cubicBezTo>
                  <a:cubicBezTo>
                    <a:pt x="96" y="309"/>
                    <a:pt x="88" y="297"/>
                    <a:pt x="84" y="286"/>
                  </a:cubicBezTo>
                  <a:close/>
                  <a:moveTo>
                    <a:pt x="93" y="187"/>
                  </a:moveTo>
                  <a:cubicBezTo>
                    <a:pt x="93" y="186"/>
                    <a:pt x="93" y="185"/>
                    <a:pt x="93" y="184"/>
                  </a:cubicBezTo>
                  <a:cubicBezTo>
                    <a:pt x="159" y="162"/>
                    <a:pt x="231" y="160"/>
                    <a:pt x="301" y="165"/>
                  </a:cubicBezTo>
                  <a:cubicBezTo>
                    <a:pt x="332" y="167"/>
                    <a:pt x="364" y="171"/>
                    <a:pt x="392" y="184"/>
                  </a:cubicBezTo>
                  <a:cubicBezTo>
                    <a:pt x="392" y="185"/>
                    <a:pt x="392" y="186"/>
                    <a:pt x="392" y="187"/>
                  </a:cubicBezTo>
                  <a:cubicBezTo>
                    <a:pt x="374" y="198"/>
                    <a:pt x="347" y="202"/>
                    <a:pt x="327" y="205"/>
                  </a:cubicBezTo>
                  <a:cubicBezTo>
                    <a:pt x="299" y="211"/>
                    <a:pt x="271" y="213"/>
                    <a:pt x="243" y="213"/>
                  </a:cubicBezTo>
                  <a:cubicBezTo>
                    <a:pt x="214" y="213"/>
                    <a:pt x="186" y="211"/>
                    <a:pt x="158" y="205"/>
                  </a:cubicBezTo>
                  <a:cubicBezTo>
                    <a:pt x="138" y="202"/>
                    <a:pt x="111" y="198"/>
                    <a:pt x="93" y="187"/>
                  </a:cubicBezTo>
                  <a:close/>
                  <a:moveTo>
                    <a:pt x="165" y="441"/>
                  </a:moveTo>
                  <a:cubicBezTo>
                    <a:pt x="155" y="438"/>
                    <a:pt x="145" y="434"/>
                    <a:pt x="137" y="427"/>
                  </a:cubicBezTo>
                  <a:cubicBezTo>
                    <a:pt x="121" y="414"/>
                    <a:pt x="123" y="392"/>
                    <a:pt x="123" y="373"/>
                  </a:cubicBezTo>
                  <a:cubicBezTo>
                    <a:pt x="123" y="336"/>
                    <a:pt x="123" y="300"/>
                    <a:pt x="123" y="263"/>
                  </a:cubicBezTo>
                  <a:cubicBezTo>
                    <a:pt x="123" y="216"/>
                    <a:pt x="123" y="216"/>
                    <a:pt x="123" y="216"/>
                  </a:cubicBezTo>
                  <a:cubicBezTo>
                    <a:pt x="131" y="218"/>
                    <a:pt x="139" y="219"/>
                    <a:pt x="147" y="221"/>
                  </a:cubicBezTo>
                  <a:cubicBezTo>
                    <a:pt x="177" y="227"/>
                    <a:pt x="207" y="230"/>
                    <a:pt x="238" y="230"/>
                  </a:cubicBezTo>
                  <a:cubicBezTo>
                    <a:pt x="238" y="230"/>
                    <a:pt x="238" y="230"/>
                    <a:pt x="239" y="230"/>
                  </a:cubicBezTo>
                  <a:cubicBezTo>
                    <a:pt x="240" y="230"/>
                    <a:pt x="241" y="230"/>
                    <a:pt x="243" y="230"/>
                  </a:cubicBezTo>
                  <a:cubicBezTo>
                    <a:pt x="244" y="230"/>
                    <a:pt x="245" y="230"/>
                    <a:pt x="247" y="230"/>
                  </a:cubicBezTo>
                  <a:cubicBezTo>
                    <a:pt x="247" y="230"/>
                    <a:pt x="247" y="230"/>
                    <a:pt x="247" y="230"/>
                  </a:cubicBezTo>
                  <a:cubicBezTo>
                    <a:pt x="278" y="230"/>
                    <a:pt x="308" y="227"/>
                    <a:pt x="339" y="221"/>
                  </a:cubicBezTo>
                  <a:cubicBezTo>
                    <a:pt x="346" y="219"/>
                    <a:pt x="354" y="218"/>
                    <a:pt x="362" y="216"/>
                  </a:cubicBezTo>
                  <a:cubicBezTo>
                    <a:pt x="363" y="262"/>
                    <a:pt x="363" y="262"/>
                    <a:pt x="363" y="262"/>
                  </a:cubicBezTo>
                  <a:cubicBezTo>
                    <a:pt x="363" y="299"/>
                    <a:pt x="363" y="336"/>
                    <a:pt x="363" y="373"/>
                  </a:cubicBezTo>
                  <a:cubicBezTo>
                    <a:pt x="363" y="391"/>
                    <a:pt x="365" y="413"/>
                    <a:pt x="350" y="426"/>
                  </a:cubicBezTo>
                  <a:cubicBezTo>
                    <a:pt x="342" y="433"/>
                    <a:pt x="332" y="437"/>
                    <a:pt x="322" y="440"/>
                  </a:cubicBezTo>
                  <a:cubicBezTo>
                    <a:pt x="291" y="450"/>
                    <a:pt x="256" y="451"/>
                    <a:pt x="223" y="450"/>
                  </a:cubicBezTo>
                  <a:cubicBezTo>
                    <a:pt x="204" y="449"/>
                    <a:pt x="184" y="447"/>
                    <a:pt x="165" y="441"/>
                  </a:cubicBezTo>
                  <a:close/>
                  <a:moveTo>
                    <a:pt x="191" y="473"/>
                  </a:moveTo>
                  <a:cubicBezTo>
                    <a:pt x="200" y="484"/>
                    <a:pt x="209" y="496"/>
                    <a:pt x="218" y="507"/>
                  </a:cubicBezTo>
                  <a:cubicBezTo>
                    <a:pt x="211" y="513"/>
                    <a:pt x="204" y="519"/>
                    <a:pt x="198" y="526"/>
                  </a:cubicBezTo>
                  <a:cubicBezTo>
                    <a:pt x="189" y="514"/>
                    <a:pt x="181" y="503"/>
                    <a:pt x="171" y="493"/>
                  </a:cubicBezTo>
                  <a:cubicBezTo>
                    <a:pt x="178" y="486"/>
                    <a:pt x="184" y="479"/>
                    <a:pt x="191" y="473"/>
                  </a:cubicBezTo>
                  <a:close/>
                  <a:moveTo>
                    <a:pt x="56" y="640"/>
                  </a:moveTo>
                  <a:cubicBezTo>
                    <a:pt x="18" y="640"/>
                    <a:pt x="18" y="640"/>
                    <a:pt x="18" y="640"/>
                  </a:cubicBezTo>
                  <a:cubicBezTo>
                    <a:pt x="20" y="606"/>
                    <a:pt x="38" y="574"/>
                    <a:pt x="67" y="549"/>
                  </a:cubicBezTo>
                  <a:cubicBezTo>
                    <a:pt x="67" y="580"/>
                    <a:pt x="64" y="610"/>
                    <a:pt x="56" y="640"/>
                  </a:cubicBezTo>
                  <a:close/>
                  <a:moveTo>
                    <a:pt x="92" y="640"/>
                  </a:moveTo>
                  <a:cubicBezTo>
                    <a:pt x="74" y="640"/>
                    <a:pt x="74" y="640"/>
                    <a:pt x="74" y="640"/>
                  </a:cubicBezTo>
                  <a:cubicBezTo>
                    <a:pt x="82" y="606"/>
                    <a:pt x="85" y="572"/>
                    <a:pt x="84" y="537"/>
                  </a:cubicBezTo>
                  <a:cubicBezTo>
                    <a:pt x="84" y="536"/>
                    <a:pt x="84" y="536"/>
                    <a:pt x="84" y="536"/>
                  </a:cubicBezTo>
                  <a:cubicBezTo>
                    <a:pt x="87" y="534"/>
                    <a:pt x="89" y="533"/>
                    <a:pt x="92" y="531"/>
                  </a:cubicBezTo>
                  <a:lnTo>
                    <a:pt x="92" y="640"/>
                  </a:lnTo>
                  <a:close/>
                  <a:moveTo>
                    <a:pt x="131" y="511"/>
                  </a:moveTo>
                  <a:cubicBezTo>
                    <a:pt x="131" y="640"/>
                    <a:pt x="131" y="640"/>
                    <a:pt x="131" y="640"/>
                  </a:cubicBezTo>
                  <a:cubicBezTo>
                    <a:pt x="109" y="640"/>
                    <a:pt x="109" y="640"/>
                    <a:pt x="109" y="640"/>
                  </a:cubicBezTo>
                  <a:cubicBezTo>
                    <a:pt x="109" y="521"/>
                    <a:pt x="109" y="521"/>
                    <a:pt x="109" y="521"/>
                  </a:cubicBezTo>
                  <a:cubicBezTo>
                    <a:pt x="116" y="518"/>
                    <a:pt x="123" y="514"/>
                    <a:pt x="131" y="511"/>
                  </a:cubicBezTo>
                  <a:cubicBezTo>
                    <a:pt x="131" y="511"/>
                    <a:pt x="131" y="511"/>
                    <a:pt x="131" y="511"/>
                  </a:cubicBezTo>
                  <a:close/>
                  <a:moveTo>
                    <a:pt x="148" y="640"/>
                  </a:moveTo>
                  <a:cubicBezTo>
                    <a:pt x="148" y="515"/>
                    <a:pt x="148" y="515"/>
                    <a:pt x="148" y="515"/>
                  </a:cubicBezTo>
                  <a:cubicBezTo>
                    <a:pt x="232" y="640"/>
                    <a:pt x="232" y="640"/>
                    <a:pt x="232" y="640"/>
                  </a:cubicBezTo>
                  <a:lnTo>
                    <a:pt x="148" y="640"/>
                  </a:lnTo>
                  <a:close/>
                  <a:moveTo>
                    <a:pt x="171" y="519"/>
                  </a:moveTo>
                  <a:cubicBezTo>
                    <a:pt x="177" y="526"/>
                    <a:pt x="183" y="534"/>
                    <a:pt x="189" y="543"/>
                  </a:cubicBezTo>
                  <a:cubicBezTo>
                    <a:pt x="191" y="545"/>
                    <a:pt x="194" y="546"/>
                    <a:pt x="196" y="546"/>
                  </a:cubicBezTo>
                  <a:cubicBezTo>
                    <a:pt x="198" y="546"/>
                    <a:pt x="201" y="546"/>
                    <a:pt x="203" y="544"/>
                  </a:cubicBezTo>
                  <a:cubicBezTo>
                    <a:pt x="203" y="544"/>
                    <a:pt x="203" y="544"/>
                    <a:pt x="204" y="543"/>
                  </a:cubicBezTo>
                  <a:cubicBezTo>
                    <a:pt x="211" y="536"/>
                    <a:pt x="219" y="529"/>
                    <a:pt x="227" y="522"/>
                  </a:cubicBezTo>
                  <a:cubicBezTo>
                    <a:pt x="229" y="527"/>
                    <a:pt x="231" y="532"/>
                    <a:pt x="233" y="537"/>
                  </a:cubicBezTo>
                  <a:cubicBezTo>
                    <a:pt x="235" y="542"/>
                    <a:pt x="241" y="544"/>
                    <a:pt x="246" y="543"/>
                  </a:cubicBezTo>
                  <a:cubicBezTo>
                    <a:pt x="254" y="541"/>
                    <a:pt x="256" y="529"/>
                    <a:pt x="259" y="522"/>
                  </a:cubicBezTo>
                  <a:cubicBezTo>
                    <a:pt x="266" y="529"/>
                    <a:pt x="274" y="536"/>
                    <a:pt x="281" y="543"/>
                  </a:cubicBezTo>
                  <a:cubicBezTo>
                    <a:pt x="282" y="544"/>
                    <a:pt x="282" y="544"/>
                    <a:pt x="282" y="544"/>
                  </a:cubicBezTo>
                  <a:cubicBezTo>
                    <a:pt x="284" y="546"/>
                    <a:pt x="287" y="546"/>
                    <a:pt x="289" y="546"/>
                  </a:cubicBezTo>
                  <a:cubicBezTo>
                    <a:pt x="291" y="546"/>
                    <a:pt x="294" y="545"/>
                    <a:pt x="295" y="543"/>
                  </a:cubicBezTo>
                  <a:cubicBezTo>
                    <a:pt x="300" y="536"/>
                    <a:pt x="305" y="529"/>
                    <a:pt x="310" y="523"/>
                  </a:cubicBezTo>
                  <a:cubicBezTo>
                    <a:pt x="242" y="625"/>
                    <a:pt x="242" y="625"/>
                    <a:pt x="242" y="625"/>
                  </a:cubicBezTo>
                  <a:lnTo>
                    <a:pt x="171" y="519"/>
                  </a:lnTo>
                  <a:close/>
                  <a:moveTo>
                    <a:pt x="336" y="640"/>
                  </a:moveTo>
                  <a:cubicBezTo>
                    <a:pt x="252" y="640"/>
                    <a:pt x="252" y="640"/>
                    <a:pt x="252" y="640"/>
                  </a:cubicBezTo>
                  <a:cubicBezTo>
                    <a:pt x="336" y="515"/>
                    <a:pt x="336" y="515"/>
                    <a:pt x="336" y="515"/>
                  </a:cubicBezTo>
                  <a:lnTo>
                    <a:pt x="336" y="640"/>
                  </a:lnTo>
                  <a:close/>
                  <a:moveTo>
                    <a:pt x="375" y="640"/>
                  </a:moveTo>
                  <a:cubicBezTo>
                    <a:pt x="353" y="640"/>
                    <a:pt x="353" y="640"/>
                    <a:pt x="353" y="640"/>
                  </a:cubicBezTo>
                  <a:cubicBezTo>
                    <a:pt x="353" y="511"/>
                    <a:pt x="353" y="511"/>
                    <a:pt x="353" y="511"/>
                  </a:cubicBezTo>
                  <a:cubicBezTo>
                    <a:pt x="353" y="511"/>
                    <a:pt x="353" y="511"/>
                    <a:pt x="353" y="511"/>
                  </a:cubicBezTo>
                  <a:cubicBezTo>
                    <a:pt x="361" y="514"/>
                    <a:pt x="368" y="517"/>
                    <a:pt x="375" y="521"/>
                  </a:cubicBezTo>
                  <a:lnTo>
                    <a:pt x="375" y="640"/>
                  </a:lnTo>
                  <a:close/>
                  <a:moveTo>
                    <a:pt x="392" y="640"/>
                  </a:moveTo>
                  <a:cubicBezTo>
                    <a:pt x="392" y="531"/>
                    <a:pt x="392" y="531"/>
                    <a:pt x="392" y="531"/>
                  </a:cubicBezTo>
                  <a:cubicBezTo>
                    <a:pt x="395" y="532"/>
                    <a:pt x="398" y="534"/>
                    <a:pt x="401" y="536"/>
                  </a:cubicBezTo>
                  <a:cubicBezTo>
                    <a:pt x="401" y="536"/>
                    <a:pt x="401" y="536"/>
                    <a:pt x="401" y="537"/>
                  </a:cubicBezTo>
                  <a:cubicBezTo>
                    <a:pt x="400" y="572"/>
                    <a:pt x="403" y="606"/>
                    <a:pt x="411" y="640"/>
                  </a:cubicBezTo>
                  <a:lnTo>
                    <a:pt x="392" y="640"/>
                  </a:lnTo>
                  <a:close/>
                  <a:moveTo>
                    <a:pt x="428" y="640"/>
                  </a:moveTo>
                  <a:cubicBezTo>
                    <a:pt x="421" y="610"/>
                    <a:pt x="417" y="580"/>
                    <a:pt x="418" y="549"/>
                  </a:cubicBezTo>
                  <a:cubicBezTo>
                    <a:pt x="447" y="574"/>
                    <a:pt x="465" y="606"/>
                    <a:pt x="467" y="640"/>
                  </a:cubicBezTo>
                  <a:lnTo>
                    <a:pt x="428" y="64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0"/>
            <p:cNvSpPr/>
            <p:nvPr/>
          </p:nvSpPr>
          <p:spPr bwMode="auto">
            <a:xfrm>
              <a:off x="3391893" y="3358300"/>
              <a:ext cx="230867" cy="419053"/>
            </a:xfrm>
            <a:custGeom>
              <a:avLst/>
              <a:gdLst>
                <a:gd name="T0" fmla="*/ 50 w 50"/>
                <a:gd name="T1" fmla="*/ 91 h 91"/>
                <a:gd name="T2" fmla="*/ 11 w 50"/>
                <a:gd name="T3" fmla="*/ 91 h 91"/>
                <a:gd name="T4" fmla="*/ 1 w 50"/>
                <a:gd name="T5" fmla="*/ 0 h 91"/>
                <a:gd name="T6" fmla="*/ 50 w 50"/>
                <a:gd name="T7" fmla="*/ 91 h 91"/>
              </a:gdLst>
              <a:ahLst/>
              <a:cxnLst>
                <a:cxn ang="0">
                  <a:pos x="T0" y="T1"/>
                </a:cxn>
                <a:cxn ang="0">
                  <a:pos x="T2" y="T3"/>
                </a:cxn>
                <a:cxn ang="0">
                  <a:pos x="T4" y="T5"/>
                </a:cxn>
                <a:cxn ang="0">
                  <a:pos x="T6" y="T7"/>
                </a:cxn>
              </a:cxnLst>
              <a:rect l="0" t="0" r="r" b="b"/>
              <a:pathLst>
                <a:path w="50" h="91">
                  <a:moveTo>
                    <a:pt x="50" y="91"/>
                  </a:moveTo>
                  <a:cubicBezTo>
                    <a:pt x="11" y="91"/>
                    <a:pt x="11" y="91"/>
                    <a:pt x="11" y="91"/>
                  </a:cubicBezTo>
                  <a:cubicBezTo>
                    <a:pt x="4" y="61"/>
                    <a:pt x="0" y="31"/>
                    <a:pt x="1" y="0"/>
                  </a:cubicBezTo>
                  <a:cubicBezTo>
                    <a:pt x="30" y="25"/>
                    <a:pt x="48" y="57"/>
                    <a:pt x="50" y="91"/>
                  </a:cubicBezTo>
                  <a:close/>
                </a:path>
              </a:pathLst>
            </a:custGeom>
            <a:solidFill>
              <a:srgbClr val="376E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1"/>
            <p:cNvSpPr/>
            <p:nvPr/>
          </p:nvSpPr>
          <p:spPr bwMode="auto">
            <a:xfrm>
              <a:off x="3221168" y="1936235"/>
              <a:ext cx="116404" cy="345331"/>
            </a:xfrm>
            <a:custGeom>
              <a:avLst/>
              <a:gdLst>
                <a:gd name="T0" fmla="*/ 1 w 25"/>
                <a:gd name="T1" fmla="*/ 7 h 75"/>
                <a:gd name="T2" fmla="*/ 21 w 25"/>
                <a:gd name="T3" fmla="*/ 46 h 75"/>
                <a:gd name="T4" fmla="*/ 0 w 25"/>
                <a:gd name="T5" fmla="*/ 75 h 75"/>
                <a:gd name="T6" fmla="*/ 0 w 25"/>
                <a:gd name="T7" fmla="*/ 7 h 75"/>
                <a:gd name="T8" fmla="*/ 1 w 25"/>
                <a:gd name="T9" fmla="*/ 7 h 75"/>
              </a:gdLst>
              <a:ahLst/>
              <a:cxnLst>
                <a:cxn ang="0">
                  <a:pos x="T0" y="T1"/>
                </a:cxn>
                <a:cxn ang="0">
                  <a:pos x="T2" y="T3"/>
                </a:cxn>
                <a:cxn ang="0">
                  <a:pos x="T4" y="T5"/>
                </a:cxn>
                <a:cxn ang="0">
                  <a:pos x="T6" y="T7"/>
                </a:cxn>
                <a:cxn ang="0">
                  <a:pos x="T8" y="T9"/>
                </a:cxn>
              </a:cxnLst>
              <a:rect l="0" t="0" r="r" b="b"/>
              <a:pathLst>
                <a:path w="25" h="75">
                  <a:moveTo>
                    <a:pt x="1" y="7"/>
                  </a:moveTo>
                  <a:cubicBezTo>
                    <a:pt x="23" y="0"/>
                    <a:pt x="25" y="35"/>
                    <a:pt x="21" y="46"/>
                  </a:cubicBezTo>
                  <a:cubicBezTo>
                    <a:pt x="18" y="57"/>
                    <a:pt x="9" y="68"/>
                    <a:pt x="0" y="75"/>
                  </a:cubicBezTo>
                  <a:cubicBezTo>
                    <a:pt x="0" y="7"/>
                    <a:pt x="0" y="7"/>
                    <a:pt x="0" y="7"/>
                  </a:cubicBezTo>
                  <a:cubicBezTo>
                    <a:pt x="0" y="7"/>
                    <a:pt x="1" y="7"/>
                    <a:pt x="1" y="7"/>
                  </a:cubicBezTo>
                  <a:close/>
                </a:path>
              </a:pathLst>
            </a:custGeom>
            <a:solidFill>
              <a:srgbClr val="E4B6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2"/>
            <p:cNvSpPr/>
            <p:nvPr/>
          </p:nvSpPr>
          <p:spPr bwMode="auto">
            <a:xfrm>
              <a:off x="1898047" y="1567624"/>
              <a:ext cx="1379383" cy="244448"/>
            </a:xfrm>
            <a:custGeom>
              <a:avLst/>
              <a:gdLst>
                <a:gd name="T0" fmla="*/ 299 w 299"/>
                <a:gd name="T1" fmla="*/ 24 h 53"/>
                <a:gd name="T2" fmla="*/ 299 w 299"/>
                <a:gd name="T3" fmla="*/ 27 h 53"/>
                <a:gd name="T4" fmla="*/ 234 w 299"/>
                <a:gd name="T5" fmla="*/ 45 h 53"/>
                <a:gd name="T6" fmla="*/ 150 w 299"/>
                <a:gd name="T7" fmla="*/ 53 h 53"/>
                <a:gd name="T8" fmla="*/ 65 w 299"/>
                <a:gd name="T9" fmla="*/ 45 h 53"/>
                <a:gd name="T10" fmla="*/ 0 w 299"/>
                <a:gd name="T11" fmla="*/ 27 h 53"/>
                <a:gd name="T12" fmla="*/ 0 w 299"/>
                <a:gd name="T13" fmla="*/ 24 h 53"/>
                <a:gd name="T14" fmla="*/ 208 w 299"/>
                <a:gd name="T15" fmla="*/ 5 h 53"/>
                <a:gd name="T16" fmla="*/ 299 w 299"/>
                <a:gd name="T17" fmla="*/ 2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 h="53">
                  <a:moveTo>
                    <a:pt x="299" y="24"/>
                  </a:moveTo>
                  <a:cubicBezTo>
                    <a:pt x="299" y="25"/>
                    <a:pt x="299" y="26"/>
                    <a:pt x="299" y="27"/>
                  </a:cubicBezTo>
                  <a:cubicBezTo>
                    <a:pt x="281" y="38"/>
                    <a:pt x="254" y="42"/>
                    <a:pt x="234" y="45"/>
                  </a:cubicBezTo>
                  <a:cubicBezTo>
                    <a:pt x="206" y="51"/>
                    <a:pt x="178" y="53"/>
                    <a:pt x="150" y="53"/>
                  </a:cubicBezTo>
                  <a:cubicBezTo>
                    <a:pt x="121" y="53"/>
                    <a:pt x="93" y="51"/>
                    <a:pt x="65" y="45"/>
                  </a:cubicBezTo>
                  <a:cubicBezTo>
                    <a:pt x="45" y="42"/>
                    <a:pt x="18" y="38"/>
                    <a:pt x="0" y="27"/>
                  </a:cubicBezTo>
                  <a:cubicBezTo>
                    <a:pt x="0" y="26"/>
                    <a:pt x="0" y="25"/>
                    <a:pt x="0" y="24"/>
                  </a:cubicBezTo>
                  <a:cubicBezTo>
                    <a:pt x="66" y="2"/>
                    <a:pt x="138" y="0"/>
                    <a:pt x="208" y="5"/>
                  </a:cubicBezTo>
                  <a:cubicBezTo>
                    <a:pt x="239" y="7"/>
                    <a:pt x="271" y="11"/>
                    <a:pt x="299" y="24"/>
                  </a:cubicBezTo>
                  <a:close/>
                </a:path>
              </a:pathLst>
            </a:custGeom>
            <a:solidFill>
              <a:srgbClr val="E09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3"/>
            <p:cNvSpPr/>
            <p:nvPr/>
          </p:nvSpPr>
          <p:spPr bwMode="auto">
            <a:xfrm>
              <a:off x="2879718" y="1158271"/>
              <a:ext cx="397712" cy="432633"/>
            </a:xfrm>
            <a:custGeom>
              <a:avLst/>
              <a:gdLst>
                <a:gd name="T0" fmla="*/ 45 w 86"/>
                <a:gd name="T1" fmla="*/ 0 h 94"/>
                <a:gd name="T2" fmla="*/ 86 w 86"/>
                <a:gd name="T3" fmla="*/ 94 h 94"/>
                <a:gd name="T4" fmla="*/ 16 w 86"/>
                <a:gd name="T5" fmla="*/ 79 h 94"/>
                <a:gd name="T6" fmla="*/ 0 w 86"/>
                <a:gd name="T7" fmla="*/ 77 h 94"/>
                <a:gd name="T8" fmla="*/ 1 w 86"/>
                <a:gd name="T9" fmla="*/ 71 h 94"/>
                <a:gd name="T10" fmla="*/ 6 w 86"/>
                <a:gd name="T11" fmla="*/ 68 h 94"/>
                <a:gd name="T12" fmla="*/ 45 w 86"/>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86" h="94">
                  <a:moveTo>
                    <a:pt x="45" y="0"/>
                  </a:moveTo>
                  <a:cubicBezTo>
                    <a:pt x="72" y="24"/>
                    <a:pt x="84" y="58"/>
                    <a:pt x="86" y="94"/>
                  </a:cubicBezTo>
                  <a:cubicBezTo>
                    <a:pt x="63" y="86"/>
                    <a:pt x="39" y="82"/>
                    <a:pt x="16" y="79"/>
                  </a:cubicBezTo>
                  <a:cubicBezTo>
                    <a:pt x="10" y="78"/>
                    <a:pt x="5" y="78"/>
                    <a:pt x="0" y="77"/>
                  </a:cubicBezTo>
                  <a:cubicBezTo>
                    <a:pt x="1" y="71"/>
                    <a:pt x="1" y="71"/>
                    <a:pt x="1" y="71"/>
                  </a:cubicBezTo>
                  <a:cubicBezTo>
                    <a:pt x="3" y="71"/>
                    <a:pt x="5" y="70"/>
                    <a:pt x="6" y="68"/>
                  </a:cubicBezTo>
                  <a:lnTo>
                    <a:pt x="45"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4"/>
            <p:cNvSpPr/>
            <p:nvPr/>
          </p:nvSpPr>
          <p:spPr bwMode="auto">
            <a:xfrm>
              <a:off x="2026091" y="1825652"/>
              <a:ext cx="1125235" cy="1082554"/>
            </a:xfrm>
            <a:custGeom>
              <a:avLst/>
              <a:gdLst>
                <a:gd name="T0" fmla="*/ 242 w 244"/>
                <a:gd name="T1" fmla="*/ 157 h 235"/>
                <a:gd name="T2" fmla="*/ 229 w 244"/>
                <a:gd name="T3" fmla="*/ 210 h 235"/>
                <a:gd name="T4" fmla="*/ 201 w 244"/>
                <a:gd name="T5" fmla="*/ 224 h 235"/>
                <a:gd name="T6" fmla="*/ 102 w 244"/>
                <a:gd name="T7" fmla="*/ 234 h 235"/>
                <a:gd name="T8" fmla="*/ 44 w 244"/>
                <a:gd name="T9" fmla="*/ 225 h 235"/>
                <a:gd name="T10" fmla="*/ 16 w 244"/>
                <a:gd name="T11" fmla="*/ 211 h 235"/>
                <a:gd name="T12" fmla="*/ 2 w 244"/>
                <a:gd name="T13" fmla="*/ 157 h 235"/>
                <a:gd name="T14" fmla="*/ 2 w 244"/>
                <a:gd name="T15" fmla="*/ 47 h 235"/>
                <a:gd name="T16" fmla="*/ 2 w 244"/>
                <a:gd name="T17" fmla="*/ 0 h 235"/>
                <a:gd name="T18" fmla="*/ 26 w 244"/>
                <a:gd name="T19" fmla="*/ 5 h 235"/>
                <a:gd name="T20" fmla="*/ 117 w 244"/>
                <a:gd name="T21" fmla="*/ 14 h 235"/>
                <a:gd name="T22" fmla="*/ 118 w 244"/>
                <a:gd name="T23" fmla="*/ 14 h 235"/>
                <a:gd name="T24" fmla="*/ 122 w 244"/>
                <a:gd name="T25" fmla="*/ 14 h 235"/>
                <a:gd name="T26" fmla="*/ 126 w 244"/>
                <a:gd name="T27" fmla="*/ 14 h 235"/>
                <a:gd name="T28" fmla="*/ 126 w 244"/>
                <a:gd name="T29" fmla="*/ 14 h 235"/>
                <a:gd name="T30" fmla="*/ 218 w 244"/>
                <a:gd name="T31" fmla="*/ 5 h 235"/>
                <a:gd name="T32" fmla="*/ 241 w 244"/>
                <a:gd name="T33" fmla="*/ 0 h 235"/>
                <a:gd name="T34" fmla="*/ 242 w 244"/>
                <a:gd name="T35" fmla="*/ 46 h 235"/>
                <a:gd name="T36" fmla="*/ 242 w 244"/>
                <a:gd name="T37" fmla="*/ 15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4" h="235">
                  <a:moveTo>
                    <a:pt x="242" y="157"/>
                  </a:moveTo>
                  <a:cubicBezTo>
                    <a:pt x="242" y="175"/>
                    <a:pt x="244" y="197"/>
                    <a:pt x="229" y="210"/>
                  </a:cubicBezTo>
                  <a:cubicBezTo>
                    <a:pt x="221" y="217"/>
                    <a:pt x="211" y="221"/>
                    <a:pt x="201" y="224"/>
                  </a:cubicBezTo>
                  <a:cubicBezTo>
                    <a:pt x="170" y="234"/>
                    <a:pt x="135" y="235"/>
                    <a:pt x="102" y="234"/>
                  </a:cubicBezTo>
                  <a:cubicBezTo>
                    <a:pt x="83" y="233"/>
                    <a:pt x="63" y="231"/>
                    <a:pt x="44" y="225"/>
                  </a:cubicBezTo>
                  <a:cubicBezTo>
                    <a:pt x="34" y="222"/>
                    <a:pt x="24" y="218"/>
                    <a:pt x="16" y="211"/>
                  </a:cubicBezTo>
                  <a:cubicBezTo>
                    <a:pt x="0" y="198"/>
                    <a:pt x="2" y="176"/>
                    <a:pt x="2" y="157"/>
                  </a:cubicBezTo>
                  <a:cubicBezTo>
                    <a:pt x="2" y="120"/>
                    <a:pt x="2" y="84"/>
                    <a:pt x="2" y="47"/>
                  </a:cubicBezTo>
                  <a:cubicBezTo>
                    <a:pt x="2" y="0"/>
                    <a:pt x="2" y="0"/>
                    <a:pt x="2" y="0"/>
                  </a:cubicBezTo>
                  <a:cubicBezTo>
                    <a:pt x="10" y="2"/>
                    <a:pt x="18" y="3"/>
                    <a:pt x="26" y="5"/>
                  </a:cubicBezTo>
                  <a:cubicBezTo>
                    <a:pt x="56" y="11"/>
                    <a:pt x="86" y="14"/>
                    <a:pt x="117" y="14"/>
                  </a:cubicBezTo>
                  <a:cubicBezTo>
                    <a:pt x="117" y="14"/>
                    <a:pt x="117" y="14"/>
                    <a:pt x="118" y="14"/>
                  </a:cubicBezTo>
                  <a:cubicBezTo>
                    <a:pt x="119" y="14"/>
                    <a:pt x="120" y="14"/>
                    <a:pt x="122" y="14"/>
                  </a:cubicBezTo>
                  <a:cubicBezTo>
                    <a:pt x="123" y="14"/>
                    <a:pt x="124" y="14"/>
                    <a:pt x="126" y="14"/>
                  </a:cubicBezTo>
                  <a:cubicBezTo>
                    <a:pt x="126" y="14"/>
                    <a:pt x="126" y="14"/>
                    <a:pt x="126" y="14"/>
                  </a:cubicBezTo>
                  <a:cubicBezTo>
                    <a:pt x="157" y="14"/>
                    <a:pt x="187" y="11"/>
                    <a:pt x="218" y="5"/>
                  </a:cubicBezTo>
                  <a:cubicBezTo>
                    <a:pt x="225" y="3"/>
                    <a:pt x="233" y="2"/>
                    <a:pt x="241" y="0"/>
                  </a:cubicBezTo>
                  <a:cubicBezTo>
                    <a:pt x="242" y="46"/>
                    <a:pt x="242" y="46"/>
                    <a:pt x="242" y="46"/>
                  </a:cubicBezTo>
                  <a:cubicBezTo>
                    <a:pt x="242" y="83"/>
                    <a:pt x="242" y="120"/>
                    <a:pt x="242" y="157"/>
                  </a:cubicBezTo>
                  <a:close/>
                </a:path>
              </a:pathLst>
            </a:custGeom>
            <a:solidFill>
              <a:srgbClr val="E4B6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5"/>
            <p:cNvSpPr/>
            <p:nvPr/>
          </p:nvSpPr>
          <p:spPr bwMode="auto">
            <a:xfrm>
              <a:off x="2625570" y="946805"/>
              <a:ext cx="397712" cy="566498"/>
            </a:xfrm>
            <a:custGeom>
              <a:avLst/>
              <a:gdLst>
                <a:gd name="T0" fmla="*/ 86 w 86"/>
                <a:gd name="T1" fmla="*/ 35 h 123"/>
                <a:gd name="T2" fmla="*/ 47 w 86"/>
                <a:gd name="T3" fmla="*/ 106 h 123"/>
                <a:gd name="T4" fmla="*/ 56 w 86"/>
                <a:gd name="T5" fmla="*/ 117 h 123"/>
                <a:gd name="T6" fmla="*/ 55 w 86"/>
                <a:gd name="T7" fmla="*/ 123 h 123"/>
                <a:gd name="T8" fmla="*/ 0 w 86"/>
                <a:gd name="T9" fmla="*/ 120 h 123"/>
                <a:gd name="T10" fmla="*/ 0 w 86"/>
                <a:gd name="T11" fmla="*/ 120 h 123"/>
                <a:gd name="T12" fmla="*/ 0 w 86"/>
                <a:gd name="T13" fmla="*/ 0 h 123"/>
                <a:gd name="T14" fmla="*/ 86 w 86"/>
                <a:gd name="T15" fmla="*/ 35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23">
                  <a:moveTo>
                    <a:pt x="86" y="35"/>
                  </a:moveTo>
                  <a:cubicBezTo>
                    <a:pt x="47" y="106"/>
                    <a:pt x="47" y="106"/>
                    <a:pt x="47" y="106"/>
                  </a:cubicBezTo>
                  <a:cubicBezTo>
                    <a:pt x="44" y="111"/>
                    <a:pt x="50" y="116"/>
                    <a:pt x="56" y="117"/>
                  </a:cubicBezTo>
                  <a:cubicBezTo>
                    <a:pt x="55" y="123"/>
                    <a:pt x="55" y="123"/>
                    <a:pt x="55" y="123"/>
                  </a:cubicBezTo>
                  <a:cubicBezTo>
                    <a:pt x="37" y="122"/>
                    <a:pt x="18" y="121"/>
                    <a:pt x="0" y="120"/>
                  </a:cubicBezTo>
                  <a:cubicBezTo>
                    <a:pt x="0" y="120"/>
                    <a:pt x="0" y="120"/>
                    <a:pt x="0" y="120"/>
                  </a:cubicBezTo>
                  <a:cubicBezTo>
                    <a:pt x="0" y="0"/>
                    <a:pt x="0" y="0"/>
                    <a:pt x="0" y="0"/>
                  </a:cubicBezTo>
                  <a:cubicBezTo>
                    <a:pt x="28" y="14"/>
                    <a:pt x="60" y="19"/>
                    <a:pt x="86" y="35"/>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6"/>
            <p:cNvSpPr/>
            <p:nvPr/>
          </p:nvSpPr>
          <p:spPr bwMode="auto">
            <a:xfrm>
              <a:off x="2256958" y="3220555"/>
              <a:ext cx="642160" cy="488895"/>
            </a:xfrm>
            <a:custGeom>
              <a:avLst/>
              <a:gdLst>
                <a:gd name="T0" fmla="*/ 139 w 139"/>
                <a:gd name="T1" fmla="*/ 4 h 106"/>
                <a:gd name="T2" fmla="*/ 71 w 139"/>
                <a:gd name="T3" fmla="*/ 106 h 106"/>
                <a:gd name="T4" fmla="*/ 0 w 139"/>
                <a:gd name="T5" fmla="*/ 0 h 106"/>
                <a:gd name="T6" fmla="*/ 18 w 139"/>
                <a:gd name="T7" fmla="*/ 24 h 106"/>
                <a:gd name="T8" fmla="*/ 25 w 139"/>
                <a:gd name="T9" fmla="*/ 27 h 106"/>
                <a:gd name="T10" fmla="*/ 32 w 139"/>
                <a:gd name="T11" fmla="*/ 25 h 106"/>
                <a:gd name="T12" fmla="*/ 33 w 139"/>
                <a:gd name="T13" fmla="*/ 24 h 106"/>
                <a:gd name="T14" fmla="*/ 56 w 139"/>
                <a:gd name="T15" fmla="*/ 3 h 106"/>
                <a:gd name="T16" fmla="*/ 62 w 139"/>
                <a:gd name="T17" fmla="*/ 18 h 106"/>
                <a:gd name="T18" fmla="*/ 75 w 139"/>
                <a:gd name="T19" fmla="*/ 24 h 106"/>
                <a:gd name="T20" fmla="*/ 88 w 139"/>
                <a:gd name="T21" fmla="*/ 3 h 106"/>
                <a:gd name="T22" fmla="*/ 110 w 139"/>
                <a:gd name="T23" fmla="*/ 24 h 106"/>
                <a:gd name="T24" fmla="*/ 111 w 139"/>
                <a:gd name="T25" fmla="*/ 25 h 106"/>
                <a:gd name="T26" fmla="*/ 118 w 139"/>
                <a:gd name="T27" fmla="*/ 27 h 106"/>
                <a:gd name="T28" fmla="*/ 124 w 139"/>
                <a:gd name="T29" fmla="*/ 24 h 106"/>
                <a:gd name="T30" fmla="*/ 139 w 139"/>
                <a:gd name="T31" fmla="*/ 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 h="106">
                  <a:moveTo>
                    <a:pt x="139" y="4"/>
                  </a:moveTo>
                  <a:cubicBezTo>
                    <a:pt x="71" y="106"/>
                    <a:pt x="71" y="106"/>
                    <a:pt x="71" y="106"/>
                  </a:cubicBezTo>
                  <a:cubicBezTo>
                    <a:pt x="0" y="0"/>
                    <a:pt x="0" y="0"/>
                    <a:pt x="0" y="0"/>
                  </a:cubicBezTo>
                  <a:cubicBezTo>
                    <a:pt x="6" y="7"/>
                    <a:pt x="12" y="15"/>
                    <a:pt x="18" y="24"/>
                  </a:cubicBezTo>
                  <a:cubicBezTo>
                    <a:pt x="20" y="26"/>
                    <a:pt x="23" y="27"/>
                    <a:pt x="25" y="27"/>
                  </a:cubicBezTo>
                  <a:cubicBezTo>
                    <a:pt x="27" y="27"/>
                    <a:pt x="30" y="27"/>
                    <a:pt x="32" y="25"/>
                  </a:cubicBezTo>
                  <a:cubicBezTo>
                    <a:pt x="32" y="25"/>
                    <a:pt x="32" y="25"/>
                    <a:pt x="33" y="24"/>
                  </a:cubicBezTo>
                  <a:cubicBezTo>
                    <a:pt x="40" y="17"/>
                    <a:pt x="48" y="10"/>
                    <a:pt x="56" y="3"/>
                  </a:cubicBezTo>
                  <a:cubicBezTo>
                    <a:pt x="58" y="8"/>
                    <a:pt x="60" y="13"/>
                    <a:pt x="62" y="18"/>
                  </a:cubicBezTo>
                  <a:cubicBezTo>
                    <a:pt x="64" y="23"/>
                    <a:pt x="70" y="25"/>
                    <a:pt x="75" y="24"/>
                  </a:cubicBezTo>
                  <a:cubicBezTo>
                    <a:pt x="83" y="22"/>
                    <a:pt x="85" y="10"/>
                    <a:pt x="88" y="3"/>
                  </a:cubicBezTo>
                  <a:cubicBezTo>
                    <a:pt x="95" y="10"/>
                    <a:pt x="103" y="17"/>
                    <a:pt x="110" y="24"/>
                  </a:cubicBezTo>
                  <a:cubicBezTo>
                    <a:pt x="111" y="25"/>
                    <a:pt x="111" y="25"/>
                    <a:pt x="111" y="25"/>
                  </a:cubicBezTo>
                  <a:cubicBezTo>
                    <a:pt x="113" y="27"/>
                    <a:pt x="116" y="27"/>
                    <a:pt x="118" y="27"/>
                  </a:cubicBezTo>
                  <a:cubicBezTo>
                    <a:pt x="120" y="27"/>
                    <a:pt x="123" y="26"/>
                    <a:pt x="124" y="24"/>
                  </a:cubicBezTo>
                  <a:cubicBezTo>
                    <a:pt x="129" y="17"/>
                    <a:pt x="134" y="10"/>
                    <a:pt x="139" y="4"/>
                  </a:cubicBezTo>
                  <a:close/>
                </a:path>
              </a:pathLst>
            </a:custGeom>
            <a:solidFill>
              <a:srgbClr val="376E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7"/>
            <p:cNvSpPr/>
            <p:nvPr/>
          </p:nvSpPr>
          <p:spPr bwMode="auto">
            <a:xfrm>
              <a:off x="2701232" y="3009089"/>
              <a:ext cx="215347" cy="244448"/>
            </a:xfrm>
            <a:custGeom>
              <a:avLst/>
              <a:gdLst>
                <a:gd name="T0" fmla="*/ 27 w 47"/>
                <a:gd name="T1" fmla="*/ 0 h 53"/>
                <a:gd name="T2" fmla="*/ 47 w 47"/>
                <a:gd name="T3" fmla="*/ 20 h 53"/>
                <a:gd name="T4" fmla="*/ 20 w 47"/>
                <a:gd name="T5" fmla="*/ 53 h 53"/>
                <a:gd name="T6" fmla="*/ 0 w 47"/>
                <a:gd name="T7" fmla="*/ 34 h 53"/>
                <a:gd name="T8" fmla="*/ 27 w 47"/>
                <a:gd name="T9" fmla="*/ 0 h 53"/>
              </a:gdLst>
              <a:ahLst/>
              <a:cxnLst>
                <a:cxn ang="0">
                  <a:pos x="T0" y="T1"/>
                </a:cxn>
                <a:cxn ang="0">
                  <a:pos x="T2" y="T3"/>
                </a:cxn>
                <a:cxn ang="0">
                  <a:pos x="T4" y="T5"/>
                </a:cxn>
                <a:cxn ang="0">
                  <a:pos x="T6" y="T7"/>
                </a:cxn>
                <a:cxn ang="0">
                  <a:pos x="T8" y="T9"/>
                </a:cxn>
              </a:cxnLst>
              <a:rect l="0" t="0" r="r" b="b"/>
              <a:pathLst>
                <a:path w="47" h="53">
                  <a:moveTo>
                    <a:pt x="27" y="0"/>
                  </a:moveTo>
                  <a:cubicBezTo>
                    <a:pt x="34" y="6"/>
                    <a:pt x="40" y="13"/>
                    <a:pt x="47" y="20"/>
                  </a:cubicBezTo>
                  <a:cubicBezTo>
                    <a:pt x="37" y="30"/>
                    <a:pt x="29" y="41"/>
                    <a:pt x="20" y="53"/>
                  </a:cubicBezTo>
                  <a:cubicBezTo>
                    <a:pt x="14" y="46"/>
                    <a:pt x="7" y="40"/>
                    <a:pt x="0" y="34"/>
                  </a:cubicBezTo>
                  <a:cubicBezTo>
                    <a:pt x="9" y="23"/>
                    <a:pt x="18" y="11"/>
                    <a:pt x="27" y="0"/>
                  </a:cubicBezTo>
                  <a:close/>
                </a:path>
              </a:pathLst>
            </a:custGeom>
            <a:solidFill>
              <a:srgbClr val="376E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8"/>
            <p:cNvSpPr/>
            <p:nvPr/>
          </p:nvSpPr>
          <p:spPr bwMode="auto">
            <a:xfrm>
              <a:off x="2419923" y="2972228"/>
              <a:ext cx="335630" cy="234747"/>
            </a:xfrm>
            <a:custGeom>
              <a:avLst/>
              <a:gdLst>
                <a:gd name="T0" fmla="*/ 73 w 73"/>
                <a:gd name="T1" fmla="*/ 0 h 51"/>
                <a:gd name="T2" fmla="*/ 63 w 73"/>
                <a:gd name="T3" fmla="*/ 12 h 51"/>
                <a:gd name="T4" fmla="*/ 52 w 73"/>
                <a:gd name="T5" fmla="*/ 26 h 51"/>
                <a:gd name="T6" fmla="*/ 37 w 73"/>
                <a:gd name="T7" fmla="*/ 51 h 51"/>
                <a:gd name="T8" fmla="*/ 21 w 73"/>
                <a:gd name="T9" fmla="*/ 27 h 51"/>
                <a:gd name="T10" fmla="*/ 11 w 73"/>
                <a:gd name="T11" fmla="*/ 13 h 51"/>
                <a:gd name="T12" fmla="*/ 0 w 73"/>
                <a:gd name="T13" fmla="*/ 0 h 51"/>
                <a:gd name="T14" fmla="*/ 55 w 73"/>
                <a:gd name="T15" fmla="*/ 1 h 51"/>
                <a:gd name="T16" fmla="*/ 73 w 73"/>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51">
                  <a:moveTo>
                    <a:pt x="73" y="0"/>
                  </a:moveTo>
                  <a:cubicBezTo>
                    <a:pt x="71" y="0"/>
                    <a:pt x="65" y="10"/>
                    <a:pt x="63" y="12"/>
                  </a:cubicBezTo>
                  <a:cubicBezTo>
                    <a:pt x="59" y="17"/>
                    <a:pt x="56" y="21"/>
                    <a:pt x="52" y="26"/>
                  </a:cubicBezTo>
                  <a:cubicBezTo>
                    <a:pt x="46" y="34"/>
                    <a:pt x="40" y="41"/>
                    <a:pt x="37" y="51"/>
                  </a:cubicBezTo>
                  <a:cubicBezTo>
                    <a:pt x="34" y="41"/>
                    <a:pt x="27" y="35"/>
                    <a:pt x="21" y="27"/>
                  </a:cubicBezTo>
                  <a:cubicBezTo>
                    <a:pt x="18" y="22"/>
                    <a:pt x="14" y="18"/>
                    <a:pt x="11" y="13"/>
                  </a:cubicBezTo>
                  <a:cubicBezTo>
                    <a:pt x="9" y="11"/>
                    <a:pt x="2" y="0"/>
                    <a:pt x="0" y="0"/>
                  </a:cubicBezTo>
                  <a:cubicBezTo>
                    <a:pt x="18" y="2"/>
                    <a:pt x="37" y="2"/>
                    <a:pt x="55" y="1"/>
                  </a:cubicBezTo>
                  <a:cubicBezTo>
                    <a:pt x="61" y="1"/>
                    <a:pt x="67" y="1"/>
                    <a:pt x="73" y="0"/>
                  </a:cubicBezTo>
                  <a:close/>
                </a:path>
              </a:pathLst>
            </a:custGeom>
            <a:solidFill>
              <a:srgbClr val="B088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9"/>
            <p:cNvSpPr/>
            <p:nvPr/>
          </p:nvSpPr>
          <p:spPr bwMode="auto">
            <a:xfrm>
              <a:off x="2152195" y="946805"/>
              <a:ext cx="395772" cy="566498"/>
            </a:xfrm>
            <a:custGeom>
              <a:avLst/>
              <a:gdLst>
                <a:gd name="T0" fmla="*/ 86 w 86"/>
                <a:gd name="T1" fmla="*/ 120 h 123"/>
                <a:gd name="T2" fmla="*/ 86 w 86"/>
                <a:gd name="T3" fmla="*/ 120 h 123"/>
                <a:gd name="T4" fmla="*/ 31 w 86"/>
                <a:gd name="T5" fmla="*/ 123 h 123"/>
                <a:gd name="T6" fmla="*/ 30 w 86"/>
                <a:gd name="T7" fmla="*/ 117 h 123"/>
                <a:gd name="T8" fmla="*/ 40 w 86"/>
                <a:gd name="T9" fmla="*/ 106 h 123"/>
                <a:gd name="T10" fmla="*/ 0 w 86"/>
                <a:gd name="T11" fmla="*/ 35 h 123"/>
                <a:gd name="T12" fmla="*/ 86 w 86"/>
                <a:gd name="T13" fmla="*/ 0 h 123"/>
                <a:gd name="T14" fmla="*/ 86 w 86"/>
                <a:gd name="T15" fmla="*/ 120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23">
                  <a:moveTo>
                    <a:pt x="86" y="120"/>
                  </a:moveTo>
                  <a:cubicBezTo>
                    <a:pt x="86" y="120"/>
                    <a:pt x="86" y="120"/>
                    <a:pt x="86" y="120"/>
                  </a:cubicBezTo>
                  <a:cubicBezTo>
                    <a:pt x="68" y="121"/>
                    <a:pt x="49" y="122"/>
                    <a:pt x="31" y="123"/>
                  </a:cubicBezTo>
                  <a:cubicBezTo>
                    <a:pt x="30" y="117"/>
                    <a:pt x="30" y="117"/>
                    <a:pt x="30" y="117"/>
                  </a:cubicBezTo>
                  <a:cubicBezTo>
                    <a:pt x="36" y="116"/>
                    <a:pt x="42" y="111"/>
                    <a:pt x="40" y="106"/>
                  </a:cubicBezTo>
                  <a:cubicBezTo>
                    <a:pt x="0" y="35"/>
                    <a:pt x="0" y="35"/>
                    <a:pt x="0" y="35"/>
                  </a:cubicBezTo>
                  <a:cubicBezTo>
                    <a:pt x="27" y="19"/>
                    <a:pt x="59" y="14"/>
                    <a:pt x="86" y="0"/>
                  </a:cubicBezTo>
                  <a:lnTo>
                    <a:pt x="86" y="12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20"/>
            <p:cNvSpPr/>
            <p:nvPr/>
          </p:nvSpPr>
          <p:spPr bwMode="auto">
            <a:xfrm>
              <a:off x="2152195" y="3203095"/>
              <a:ext cx="386072" cy="574258"/>
            </a:xfrm>
            <a:custGeom>
              <a:avLst/>
              <a:gdLst>
                <a:gd name="T0" fmla="*/ 0 w 199"/>
                <a:gd name="T1" fmla="*/ 0 h 296"/>
                <a:gd name="T2" fmla="*/ 199 w 199"/>
                <a:gd name="T3" fmla="*/ 296 h 296"/>
                <a:gd name="T4" fmla="*/ 0 w 199"/>
                <a:gd name="T5" fmla="*/ 296 h 296"/>
                <a:gd name="T6" fmla="*/ 0 w 199"/>
                <a:gd name="T7" fmla="*/ 0 h 296"/>
              </a:gdLst>
              <a:ahLst/>
              <a:cxnLst>
                <a:cxn ang="0">
                  <a:pos x="T0" y="T1"/>
                </a:cxn>
                <a:cxn ang="0">
                  <a:pos x="T2" y="T3"/>
                </a:cxn>
                <a:cxn ang="0">
                  <a:pos x="T4" y="T5"/>
                </a:cxn>
                <a:cxn ang="0">
                  <a:pos x="T6" y="T7"/>
                </a:cxn>
              </a:cxnLst>
              <a:rect l="0" t="0" r="r" b="b"/>
              <a:pathLst>
                <a:path w="199" h="296">
                  <a:moveTo>
                    <a:pt x="0" y="0"/>
                  </a:moveTo>
                  <a:lnTo>
                    <a:pt x="199" y="296"/>
                  </a:lnTo>
                  <a:lnTo>
                    <a:pt x="0" y="296"/>
                  </a:lnTo>
                  <a:lnTo>
                    <a:pt x="0" y="0"/>
                  </a:lnTo>
                  <a:close/>
                </a:path>
              </a:pathLst>
            </a:custGeom>
            <a:solidFill>
              <a:srgbClr val="FBB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21"/>
            <p:cNvSpPr/>
            <p:nvPr/>
          </p:nvSpPr>
          <p:spPr bwMode="auto">
            <a:xfrm>
              <a:off x="2256958" y="3009089"/>
              <a:ext cx="217287" cy="244448"/>
            </a:xfrm>
            <a:custGeom>
              <a:avLst/>
              <a:gdLst>
                <a:gd name="T0" fmla="*/ 47 w 47"/>
                <a:gd name="T1" fmla="*/ 34 h 53"/>
                <a:gd name="T2" fmla="*/ 27 w 47"/>
                <a:gd name="T3" fmla="*/ 53 h 53"/>
                <a:gd name="T4" fmla="*/ 0 w 47"/>
                <a:gd name="T5" fmla="*/ 20 h 53"/>
                <a:gd name="T6" fmla="*/ 20 w 47"/>
                <a:gd name="T7" fmla="*/ 0 h 53"/>
                <a:gd name="T8" fmla="*/ 47 w 47"/>
                <a:gd name="T9" fmla="*/ 34 h 53"/>
              </a:gdLst>
              <a:ahLst/>
              <a:cxnLst>
                <a:cxn ang="0">
                  <a:pos x="T0" y="T1"/>
                </a:cxn>
                <a:cxn ang="0">
                  <a:pos x="T2" y="T3"/>
                </a:cxn>
                <a:cxn ang="0">
                  <a:pos x="T4" y="T5"/>
                </a:cxn>
                <a:cxn ang="0">
                  <a:pos x="T6" y="T7"/>
                </a:cxn>
                <a:cxn ang="0">
                  <a:pos x="T8" y="T9"/>
                </a:cxn>
              </a:cxnLst>
              <a:rect l="0" t="0" r="r" b="b"/>
              <a:pathLst>
                <a:path w="47" h="53">
                  <a:moveTo>
                    <a:pt x="47" y="34"/>
                  </a:moveTo>
                  <a:cubicBezTo>
                    <a:pt x="40" y="40"/>
                    <a:pt x="33" y="46"/>
                    <a:pt x="27" y="53"/>
                  </a:cubicBezTo>
                  <a:cubicBezTo>
                    <a:pt x="18" y="41"/>
                    <a:pt x="10" y="30"/>
                    <a:pt x="0" y="20"/>
                  </a:cubicBezTo>
                  <a:cubicBezTo>
                    <a:pt x="7" y="13"/>
                    <a:pt x="13" y="6"/>
                    <a:pt x="20" y="0"/>
                  </a:cubicBezTo>
                  <a:cubicBezTo>
                    <a:pt x="29" y="11"/>
                    <a:pt x="38" y="23"/>
                    <a:pt x="47" y="34"/>
                  </a:cubicBezTo>
                  <a:close/>
                </a:path>
              </a:pathLst>
            </a:custGeom>
            <a:solidFill>
              <a:srgbClr val="376E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2"/>
            <p:cNvSpPr/>
            <p:nvPr/>
          </p:nvSpPr>
          <p:spPr bwMode="auto">
            <a:xfrm>
              <a:off x="1901927" y="1158271"/>
              <a:ext cx="391892" cy="432633"/>
            </a:xfrm>
            <a:custGeom>
              <a:avLst/>
              <a:gdLst>
                <a:gd name="T0" fmla="*/ 84 w 85"/>
                <a:gd name="T1" fmla="*/ 71 h 94"/>
                <a:gd name="T2" fmla="*/ 85 w 85"/>
                <a:gd name="T3" fmla="*/ 77 h 94"/>
                <a:gd name="T4" fmla="*/ 56 w 85"/>
                <a:gd name="T5" fmla="*/ 81 h 94"/>
                <a:gd name="T6" fmla="*/ 2 w 85"/>
                <a:gd name="T7" fmla="*/ 93 h 94"/>
                <a:gd name="T8" fmla="*/ 0 w 85"/>
                <a:gd name="T9" fmla="*/ 94 h 94"/>
                <a:gd name="T10" fmla="*/ 41 w 85"/>
                <a:gd name="T11" fmla="*/ 0 h 94"/>
                <a:gd name="T12" fmla="*/ 79 w 85"/>
                <a:gd name="T13" fmla="*/ 68 h 94"/>
                <a:gd name="T14" fmla="*/ 84 w 85"/>
                <a:gd name="T15" fmla="*/ 71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94">
                  <a:moveTo>
                    <a:pt x="84" y="71"/>
                  </a:moveTo>
                  <a:cubicBezTo>
                    <a:pt x="85" y="77"/>
                    <a:pt x="85" y="77"/>
                    <a:pt x="85" y="77"/>
                  </a:cubicBezTo>
                  <a:cubicBezTo>
                    <a:pt x="75" y="78"/>
                    <a:pt x="66" y="79"/>
                    <a:pt x="56" y="81"/>
                  </a:cubicBezTo>
                  <a:cubicBezTo>
                    <a:pt x="37" y="83"/>
                    <a:pt x="19" y="87"/>
                    <a:pt x="2" y="93"/>
                  </a:cubicBezTo>
                  <a:cubicBezTo>
                    <a:pt x="1" y="93"/>
                    <a:pt x="0" y="93"/>
                    <a:pt x="0" y="94"/>
                  </a:cubicBezTo>
                  <a:cubicBezTo>
                    <a:pt x="1" y="58"/>
                    <a:pt x="14" y="23"/>
                    <a:pt x="41" y="0"/>
                  </a:cubicBezTo>
                  <a:cubicBezTo>
                    <a:pt x="79" y="68"/>
                    <a:pt x="79" y="68"/>
                    <a:pt x="79" y="68"/>
                  </a:cubicBezTo>
                  <a:cubicBezTo>
                    <a:pt x="80" y="70"/>
                    <a:pt x="82" y="71"/>
                    <a:pt x="84" y="71"/>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3"/>
            <p:cNvSpPr/>
            <p:nvPr/>
          </p:nvSpPr>
          <p:spPr bwMode="auto">
            <a:xfrm>
              <a:off x="1837905" y="1936235"/>
              <a:ext cx="120284" cy="349211"/>
            </a:xfrm>
            <a:custGeom>
              <a:avLst/>
              <a:gdLst>
                <a:gd name="T0" fmla="*/ 26 w 26"/>
                <a:gd name="T1" fmla="*/ 7 h 76"/>
                <a:gd name="T2" fmla="*/ 26 w 26"/>
                <a:gd name="T3" fmla="*/ 76 h 76"/>
                <a:gd name="T4" fmla="*/ 4 w 26"/>
                <a:gd name="T5" fmla="*/ 46 h 76"/>
                <a:gd name="T6" fmla="*/ 24 w 26"/>
                <a:gd name="T7" fmla="*/ 7 h 76"/>
                <a:gd name="T8" fmla="*/ 26 w 26"/>
                <a:gd name="T9" fmla="*/ 7 h 76"/>
              </a:gdLst>
              <a:ahLst/>
              <a:cxnLst>
                <a:cxn ang="0">
                  <a:pos x="T0" y="T1"/>
                </a:cxn>
                <a:cxn ang="0">
                  <a:pos x="T2" y="T3"/>
                </a:cxn>
                <a:cxn ang="0">
                  <a:pos x="T4" y="T5"/>
                </a:cxn>
                <a:cxn ang="0">
                  <a:pos x="T6" y="T7"/>
                </a:cxn>
                <a:cxn ang="0">
                  <a:pos x="T8" y="T9"/>
                </a:cxn>
              </a:cxnLst>
              <a:rect l="0" t="0" r="r" b="b"/>
              <a:pathLst>
                <a:path w="26" h="76">
                  <a:moveTo>
                    <a:pt x="26" y="7"/>
                  </a:moveTo>
                  <a:cubicBezTo>
                    <a:pt x="26" y="76"/>
                    <a:pt x="26" y="76"/>
                    <a:pt x="26" y="76"/>
                  </a:cubicBezTo>
                  <a:cubicBezTo>
                    <a:pt x="16" y="69"/>
                    <a:pt x="8" y="57"/>
                    <a:pt x="4" y="46"/>
                  </a:cubicBezTo>
                  <a:cubicBezTo>
                    <a:pt x="0" y="35"/>
                    <a:pt x="2" y="0"/>
                    <a:pt x="24" y="7"/>
                  </a:cubicBezTo>
                  <a:cubicBezTo>
                    <a:pt x="25" y="7"/>
                    <a:pt x="25" y="7"/>
                    <a:pt x="26" y="7"/>
                  </a:cubicBezTo>
                  <a:close/>
                </a:path>
              </a:pathLst>
            </a:custGeom>
            <a:solidFill>
              <a:srgbClr val="E4B6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4"/>
            <p:cNvSpPr/>
            <p:nvPr/>
          </p:nvSpPr>
          <p:spPr bwMode="auto">
            <a:xfrm>
              <a:off x="1810745" y="3276817"/>
              <a:ext cx="83423" cy="500536"/>
            </a:xfrm>
            <a:custGeom>
              <a:avLst/>
              <a:gdLst>
                <a:gd name="T0" fmla="*/ 18 w 18"/>
                <a:gd name="T1" fmla="*/ 0 h 109"/>
                <a:gd name="T2" fmla="*/ 18 w 18"/>
                <a:gd name="T3" fmla="*/ 109 h 109"/>
                <a:gd name="T4" fmla="*/ 0 w 18"/>
                <a:gd name="T5" fmla="*/ 109 h 109"/>
                <a:gd name="T6" fmla="*/ 10 w 18"/>
                <a:gd name="T7" fmla="*/ 6 h 109"/>
                <a:gd name="T8" fmla="*/ 10 w 18"/>
                <a:gd name="T9" fmla="*/ 5 h 109"/>
                <a:gd name="T10" fmla="*/ 18 w 18"/>
                <a:gd name="T11" fmla="*/ 0 h 109"/>
              </a:gdLst>
              <a:ahLst/>
              <a:cxnLst>
                <a:cxn ang="0">
                  <a:pos x="T0" y="T1"/>
                </a:cxn>
                <a:cxn ang="0">
                  <a:pos x="T2" y="T3"/>
                </a:cxn>
                <a:cxn ang="0">
                  <a:pos x="T4" y="T5"/>
                </a:cxn>
                <a:cxn ang="0">
                  <a:pos x="T6" y="T7"/>
                </a:cxn>
                <a:cxn ang="0">
                  <a:pos x="T8" y="T9"/>
                </a:cxn>
                <a:cxn ang="0">
                  <a:pos x="T10" y="T11"/>
                </a:cxn>
              </a:cxnLst>
              <a:rect l="0" t="0" r="r" b="b"/>
              <a:pathLst>
                <a:path w="18" h="109">
                  <a:moveTo>
                    <a:pt x="18" y="0"/>
                  </a:moveTo>
                  <a:cubicBezTo>
                    <a:pt x="18" y="109"/>
                    <a:pt x="18" y="109"/>
                    <a:pt x="18" y="109"/>
                  </a:cubicBezTo>
                  <a:cubicBezTo>
                    <a:pt x="0" y="109"/>
                    <a:pt x="0" y="109"/>
                    <a:pt x="0" y="109"/>
                  </a:cubicBezTo>
                  <a:cubicBezTo>
                    <a:pt x="8" y="75"/>
                    <a:pt x="11" y="41"/>
                    <a:pt x="10" y="6"/>
                  </a:cubicBezTo>
                  <a:cubicBezTo>
                    <a:pt x="10" y="5"/>
                    <a:pt x="10" y="5"/>
                    <a:pt x="10" y="5"/>
                  </a:cubicBezTo>
                  <a:cubicBezTo>
                    <a:pt x="13" y="3"/>
                    <a:pt x="15" y="2"/>
                    <a:pt x="18" y="0"/>
                  </a:cubicBezTo>
                  <a:close/>
                </a:path>
              </a:pathLst>
            </a:custGeom>
            <a:solidFill>
              <a:srgbClr val="FBB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5"/>
            <p:cNvSpPr/>
            <p:nvPr/>
          </p:nvSpPr>
          <p:spPr bwMode="auto">
            <a:xfrm>
              <a:off x="1552717" y="3358300"/>
              <a:ext cx="225047" cy="419053"/>
            </a:xfrm>
            <a:custGeom>
              <a:avLst/>
              <a:gdLst>
                <a:gd name="T0" fmla="*/ 49 w 49"/>
                <a:gd name="T1" fmla="*/ 0 h 91"/>
                <a:gd name="T2" fmla="*/ 38 w 49"/>
                <a:gd name="T3" fmla="*/ 91 h 91"/>
                <a:gd name="T4" fmla="*/ 0 w 49"/>
                <a:gd name="T5" fmla="*/ 91 h 91"/>
                <a:gd name="T6" fmla="*/ 49 w 49"/>
                <a:gd name="T7" fmla="*/ 0 h 91"/>
              </a:gdLst>
              <a:ahLst/>
              <a:cxnLst>
                <a:cxn ang="0">
                  <a:pos x="T0" y="T1"/>
                </a:cxn>
                <a:cxn ang="0">
                  <a:pos x="T2" y="T3"/>
                </a:cxn>
                <a:cxn ang="0">
                  <a:pos x="T4" y="T5"/>
                </a:cxn>
                <a:cxn ang="0">
                  <a:pos x="T6" y="T7"/>
                </a:cxn>
              </a:cxnLst>
              <a:rect l="0" t="0" r="r" b="b"/>
              <a:pathLst>
                <a:path w="49" h="91">
                  <a:moveTo>
                    <a:pt x="49" y="0"/>
                  </a:moveTo>
                  <a:cubicBezTo>
                    <a:pt x="49" y="31"/>
                    <a:pt x="46" y="61"/>
                    <a:pt x="38" y="91"/>
                  </a:cubicBezTo>
                  <a:cubicBezTo>
                    <a:pt x="0" y="91"/>
                    <a:pt x="0" y="91"/>
                    <a:pt x="0" y="91"/>
                  </a:cubicBezTo>
                  <a:cubicBezTo>
                    <a:pt x="2" y="57"/>
                    <a:pt x="20" y="25"/>
                    <a:pt x="49" y="0"/>
                  </a:cubicBezTo>
                  <a:close/>
                </a:path>
              </a:pathLst>
            </a:custGeom>
            <a:solidFill>
              <a:srgbClr val="376E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6" name="组合 35"/>
          <p:cNvGrpSpPr/>
          <p:nvPr/>
        </p:nvGrpSpPr>
        <p:grpSpPr>
          <a:xfrm>
            <a:off x="6305676" y="798422"/>
            <a:ext cx="5069312" cy="4950992"/>
            <a:chOff x="6305676" y="798422"/>
            <a:chExt cx="5069312" cy="4950992"/>
          </a:xfrm>
        </p:grpSpPr>
        <p:grpSp>
          <p:nvGrpSpPr>
            <p:cNvPr id="37" name="组合 36"/>
            <p:cNvGrpSpPr/>
            <p:nvPr/>
          </p:nvGrpSpPr>
          <p:grpSpPr>
            <a:xfrm>
              <a:off x="6305676" y="798422"/>
              <a:ext cx="5069312" cy="4950992"/>
              <a:chOff x="6322125" y="778075"/>
              <a:chExt cx="4605417" cy="4467025"/>
            </a:xfrm>
          </p:grpSpPr>
          <p:pic>
            <p:nvPicPr>
              <p:cNvPr id="41" name="图片 40"/>
              <p:cNvPicPr>
                <a:picLocks noChangeAspect="1"/>
              </p:cNvPicPr>
              <p:nvPr/>
            </p:nvPicPr>
            <p:blipFill rotWithShape="1">
              <a:blip r:embed="rId8" cstate="print">
                <a:extLst>
                  <a:ext uri="{28A0092B-C50C-407E-A947-70E740481C1C}">
                    <a14:useLocalDpi xmlns:a14="http://schemas.microsoft.com/office/drawing/2010/main" val="0"/>
                  </a:ext>
                </a:extLst>
              </a:blip>
              <a:srcRect b="24261"/>
              <a:stretch>
                <a:fillRect/>
              </a:stretch>
            </p:blipFill>
            <p:spPr>
              <a:xfrm>
                <a:off x="6322125" y="778075"/>
                <a:ext cx="4605417" cy="3168606"/>
              </a:xfrm>
              <a:prstGeom prst="rect">
                <a:avLst/>
              </a:prstGeom>
            </p:spPr>
          </p:pic>
          <p:pic>
            <p:nvPicPr>
              <p:cNvPr id="42" name="图片 41"/>
              <p:cNvPicPr>
                <a:picLocks noChangeAspect="1"/>
              </p:cNvPicPr>
              <p:nvPr/>
            </p:nvPicPr>
            <p:blipFill rotWithShape="1">
              <a:blip r:embed="rId9" cstate="print">
                <a:extLst>
                  <a:ext uri="{28A0092B-C50C-407E-A947-70E740481C1C}">
                    <a14:useLocalDpi xmlns:a14="http://schemas.microsoft.com/office/drawing/2010/main" val="0"/>
                  </a:ext>
                </a:extLst>
              </a:blip>
              <a:srcRect b="24044"/>
              <a:stretch>
                <a:fillRect/>
              </a:stretch>
            </p:blipFill>
            <p:spPr>
              <a:xfrm flipV="1">
                <a:off x="6322125" y="2067450"/>
                <a:ext cx="4605416" cy="3177650"/>
              </a:xfrm>
              <a:prstGeom prst="rect">
                <a:avLst/>
              </a:prstGeom>
            </p:spPr>
          </p:pic>
        </p:grpSp>
        <p:sp>
          <p:nvSpPr>
            <p:cNvPr id="38" name="文本框 37"/>
            <p:cNvSpPr txBox="1"/>
            <p:nvPr/>
          </p:nvSpPr>
          <p:spPr>
            <a:xfrm>
              <a:off x="9530099" y="3963965"/>
              <a:ext cx="595035" cy="492443"/>
            </a:xfrm>
            <a:prstGeom prst="rect">
              <a:avLst/>
            </a:prstGeom>
            <a:noFill/>
          </p:spPr>
          <p:txBody>
            <a:bodyPr wrap="none" rtlCol="0">
              <a:spAutoFit/>
            </a:bodyPr>
            <a:lstStyle/>
            <a:p>
              <a:r>
                <a:rPr lang="en-US" altLang="zh-CN" sz="2600" b="1" dirty="0">
                  <a:latin typeface="微软雅黑" panose="020B0503020204020204" pitchFamily="34" charset="-122"/>
                  <a:ea typeface="微软雅黑" panose="020B0503020204020204" pitchFamily="34" charset="-122"/>
                </a:rPr>
                <a:t>60</a:t>
              </a:r>
              <a:endParaRPr lang="zh-CN" altLang="en-US" sz="2600" b="1" dirty="0">
                <a:latin typeface="微软雅黑" panose="020B0503020204020204" pitchFamily="34" charset="-122"/>
                <a:ea typeface="微软雅黑" panose="020B0503020204020204" pitchFamily="34" charset="-122"/>
              </a:endParaRPr>
            </a:p>
          </p:txBody>
        </p:sp>
        <p:sp>
          <p:nvSpPr>
            <p:cNvPr id="39" name="文本框 38"/>
            <p:cNvSpPr txBox="1"/>
            <p:nvPr/>
          </p:nvSpPr>
          <p:spPr>
            <a:xfrm>
              <a:off x="8685818" y="4333511"/>
              <a:ext cx="595035" cy="492443"/>
            </a:xfrm>
            <a:prstGeom prst="rect">
              <a:avLst/>
            </a:prstGeom>
            <a:noFill/>
          </p:spPr>
          <p:txBody>
            <a:bodyPr wrap="none" rtlCol="0">
              <a:spAutoFit/>
            </a:bodyPr>
            <a:lstStyle/>
            <a:p>
              <a:r>
                <a:rPr lang="en-US" altLang="zh-CN" sz="2600" b="1" dirty="0">
                  <a:latin typeface="微软雅黑" panose="020B0503020204020204" pitchFamily="34" charset="-122"/>
                  <a:ea typeface="微软雅黑" panose="020B0503020204020204" pitchFamily="34" charset="-122"/>
                </a:rPr>
                <a:t>70</a:t>
              </a:r>
              <a:endParaRPr lang="zh-CN" altLang="en-US" sz="2600" b="1" dirty="0">
                <a:latin typeface="微软雅黑" panose="020B0503020204020204" pitchFamily="34" charset="-122"/>
                <a:ea typeface="微软雅黑" panose="020B0503020204020204" pitchFamily="34" charset="-122"/>
              </a:endParaRPr>
            </a:p>
          </p:txBody>
        </p:sp>
        <p:sp>
          <p:nvSpPr>
            <p:cNvPr id="40" name="文本框 39"/>
            <p:cNvSpPr txBox="1"/>
            <p:nvPr/>
          </p:nvSpPr>
          <p:spPr>
            <a:xfrm>
              <a:off x="7790737" y="3979409"/>
              <a:ext cx="595035" cy="492443"/>
            </a:xfrm>
            <a:prstGeom prst="rect">
              <a:avLst/>
            </a:prstGeom>
            <a:noFill/>
          </p:spPr>
          <p:txBody>
            <a:bodyPr wrap="none" rtlCol="0">
              <a:spAutoFit/>
            </a:bodyPr>
            <a:lstStyle/>
            <a:p>
              <a:r>
                <a:rPr lang="en-US" altLang="zh-CN" sz="2600" b="1" dirty="0">
                  <a:latin typeface="微软雅黑" panose="020B0503020204020204" pitchFamily="34" charset="-122"/>
                  <a:ea typeface="微软雅黑" panose="020B0503020204020204" pitchFamily="34" charset="-122"/>
                </a:rPr>
                <a:t>80</a:t>
              </a:r>
              <a:endParaRPr lang="zh-CN" altLang="en-US" sz="2600" b="1"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1250"/>
                                  </p:stCondLst>
                                  <p:iterate type="lt">
                                    <p:tmPct val="10000"/>
                                  </p:iterate>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1+#ppt_w/2"/>
                                          </p:val>
                                        </p:tav>
                                        <p:tav tm="100000">
                                          <p:val>
                                            <p:strVal val="#ppt_x"/>
                                          </p:val>
                                        </p:tav>
                                      </p:tavLst>
                                    </p:anim>
                                    <p:anim calcmode="lin" valueType="num">
                                      <p:cBhvr additive="base">
                                        <p:cTn id="8" dur="500" fill="hold"/>
                                        <p:tgtEl>
                                          <p:spTgt spid="59"/>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300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75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11747" y="4016046"/>
            <a:ext cx="6263612" cy="1526187"/>
          </a:xfrm>
          <a:prstGeom prst="rect">
            <a:avLst/>
          </a:prstGeom>
          <a:noFill/>
        </p:spPr>
        <p:txBody>
          <a:bodyPr wrap="square" rtlCol="0">
            <a:spAutoFit/>
          </a:bodyPr>
          <a:lstStyle>
            <a:defPPr>
              <a:defRPr lang="zh-CN"/>
            </a:defPPr>
            <a:lvl1pPr>
              <a:lnSpc>
                <a:spcPct val="150000"/>
              </a:lnSpc>
              <a:defRPr>
                <a:latin typeface="微软雅黑" panose="020B0503020204020204" pitchFamily="34" charset="-122"/>
                <a:ea typeface="微软雅黑" panose="020B0503020204020204" pitchFamily="34" charset="-122"/>
              </a:defRPr>
            </a:lvl1pPr>
          </a:lstStyle>
          <a:p>
            <a:r>
              <a:rPr lang="zh-CN" altLang="zh-CN" sz="1600"/>
              <a:t>高温天气室外工作可获得高温天气津贴，</a:t>
            </a:r>
            <a:r>
              <a:rPr lang="en-US" altLang="zh-CN" sz="1600"/>
              <a:t>40</a:t>
            </a:r>
            <a:r>
              <a:rPr lang="zh-CN" altLang="zh-CN" sz="1600"/>
              <a:t>度以上天气禁止室外工作，气温以当地新闻播放的天气预报所报当日最高气温为依据，连续三天最高温在</a:t>
            </a:r>
            <a:r>
              <a:rPr lang="en-US" altLang="zh-CN" sz="1600"/>
              <a:t>33</a:t>
            </a:r>
            <a:r>
              <a:rPr lang="zh-CN" altLang="zh-CN" sz="1600"/>
              <a:t>℃以上或当日最高气温达</a:t>
            </a:r>
            <a:r>
              <a:rPr lang="en-US" altLang="zh-CN" sz="1600"/>
              <a:t>35</a:t>
            </a:r>
            <a:r>
              <a:rPr lang="zh-CN" altLang="zh-CN" sz="1600"/>
              <a:t>℃时自动启动应急预案，公司所有部门按应急预案执行各项工作措施。</a:t>
            </a:r>
            <a:endParaRPr lang="zh-CN" altLang="zh-CN" sz="1600"/>
          </a:p>
        </p:txBody>
      </p:sp>
      <p:sp>
        <p:nvSpPr>
          <p:cNvPr id="24" name="矩形 23"/>
          <p:cNvSpPr/>
          <p:nvPr/>
        </p:nvSpPr>
        <p:spPr>
          <a:xfrm>
            <a:off x="2054360" y="2467711"/>
            <a:ext cx="6511637" cy="961289"/>
          </a:xfrm>
          <a:prstGeom prst="rect">
            <a:avLst/>
          </a:prstGeom>
        </p:spPr>
        <p:txBody>
          <a:bodyPr wrap="square">
            <a:spAutoFit/>
          </a:bodyPr>
          <a:lstStyle/>
          <a:p>
            <a:pPr>
              <a:lnSpc>
                <a:spcPct val="150000"/>
              </a:lnSpc>
            </a:pPr>
            <a:r>
              <a:rPr lang="zh-CN" altLang="zh-CN" sz="2000" b="1" dirty="0">
                <a:latin typeface="微软雅黑" panose="020B0503020204020204" pitchFamily="34" charset="-122"/>
                <a:ea typeface="微软雅黑" panose="020B0503020204020204" pitchFamily="34" charset="-122"/>
              </a:rPr>
              <a:t>气温在</a:t>
            </a:r>
            <a:r>
              <a:rPr lang="en-US" altLang="zh-CN" sz="2000" b="1" dirty="0">
                <a:latin typeface="微软雅黑" panose="020B0503020204020204" pitchFamily="34" charset="-122"/>
                <a:ea typeface="微软雅黑" panose="020B0503020204020204" pitchFamily="34" charset="-122"/>
              </a:rPr>
              <a:t>33</a:t>
            </a:r>
            <a:r>
              <a:rPr lang="zh-CN" altLang="zh-CN" sz="2000" b="1" dirty="0">
                <a:latin typeface="微软雅黑" panose="020B0503020204020204" pitchFamily="34" charset="-122"/>
                <a:ea typeface="微软雅黑" panose="020B0503020204020204" pitchFamily="34" charset="-122"/>
              </a:rPr>
              <a:t>℃以上时可称为“高温天气”，如果连续几天最高气温都超过</a:t>
            </a:r>
            <a:r>
              <a:rPr lang="en-US" altLang="zh-CN" sz="2000" b="1" dirty="0">
                <a:latin typeface="微软雅黑" panose="020B0503020204020204" pitchFamily="34" charset="-122"/>
                <a:ea typeface="微软雅黑" panose="020B0503020204020204" pitchFamily="34" charset="-122"/>
              </a:rPr>
              <a:t>35</a:t>
            </a:r>
            <a:r>
              <a:rPr lang="zh-CN" altLang="zh-CN" sz="2000" b="1" dirty="0">
                <a:latin typeface="微软雅黑" panose="020B0503020204020204" pitchFamily="34" charset="-122"/>
                <a:ea typeface="微软雅黑" panose="020B0503020204020204" pitchFamily="34" charset="-122"/>
              </a:rPr>
              <a:t>℃</a:t>
            </a:r>
            <a:r>
              <a:rPr lang="en-US" altLang="zh-CN" sz="2000" b="1" dirty="0">
                <a:latin typeface="微软雅黑" panose="020B0503020204020204" pitchFamily="34" charset="-122"/>
                <a:ea typeface="微软雅黑" panose="020B0503020204020204" pitchFamily="34" charset="-122"/>
              </a:rPr>
              <a:t>C</a:t>
            </a:r>
            <a:r>
              <a:rPr lang="zh-CN" altLang="zh-CN" sz="2000" b="1" dirty="0">
                <a:latin typeface="微软雅黑" panose="020B0503020204020204" pitchFamily="34" charset="-122"/>
                <a:ea typeface="微软雅黑" panose="020B0503020204020204" pitchFamily="34" charset="-122"/>
              </a:rPr>
              <a:t>时，即可称作“高温热浪”天气。</a:t>
            </a:r>
            <a:endParaRPr lang="zh-CN" altLang="zh-CN" sz="2000" b="1" dirty="0">
              <a:latin typeface="微软雅黑" panose="020B0503020204020204" pitchFamily="34" charset="-122"/>
              <a:ea typeface="微软雅黑" panose="020B0503020204020204" pitchFamily="34" charset="-122"/>
            </a:endParaRPr>
          </a:p>
        </p:txBody>
      </p:sp>
      <p:grpSp>
        <p:nvGrpSpPr>
          <p:cNvPr id="27" name="Group 4"/>
          <p:cNvGrpSpPr>
            <a:grpSpLocks noChangeAspect="1"/>
          </p:cNvGrpSpPr>
          <p:nvPr/>
        </p:nvGrpSpPr>
        <p:grpSpPr bwMode="auto">
          <a:xfrm>
            <a:off x="10295105" y="583390"/>
            <a:ext cx="1034861" cy="1035822"/>
            <a:chOff x="7042" y="-406"/>
            <a:chExt cx="2154" cy="2156"/>
          </a:xfrm>
          <a:solidFill>
            <a:schemeClr val="bg1"/>
          </a:solidFill>
        </p:grpSpPr>
        <p:sp>
          <p:nvSpPr>
            <p:cNvPr id="28" name="Freeform 5"/>
            <p:cNvSpPr>
              <a:spLocks noEditPoints="1"/>
            </p:cNvSpPr>
            <p:nvPr/>
          </p:nvSpPr>
          <p:spPr bwMode="auto">
            <a:xfrm>
              <a:off x="7463" y="18"/>
              <a:ext cx="1308" cy="1308"/>
            </a:xfrm>
            <a:custGeom>
              <a:avLst/>
              <a:gdLst>
                <a:gd name="T0" fmla="*/ 276 w 552"/>
                <a:gd name="T1" fmla="*/ 552 h 552"/>
                <a:gd name="T2" fmla="*/ 0 w 552"/>
                <a:gd name="T3" fmla="*/ 276 h 552"/>
                <a:gd name="T4" fmla="*/ 276 w 552"/>
                <a:gd name="T5" fmla="*/ 0 h 552"/>
                <a:gd name="T6" fmla="*/ 552 w 552"/>
                <a:gd name="T7" fmla="*/ 276 h 552"/>
                <a:gd name="T8" fmla="*/ 276 w 552"/>
                <a:gd name="T9" fmla="*/ 552 h 552"/>
                <a:gd name="T10" fmla="*/ 276 w 552"/>
                <a:gd name="T11" fmla="*/ 39 h 552"/>
                <a:gd name="T12" fmla="*/ 40 w 552"/>
                <a:gd name="T13" fmla="*/ 276 h 552"/>
                <a:gd name="T14" fmla="*/ 276 w 552"/>
                <a:gd name="T15" fmla="*/ 512 h 552"/>
                <a:gd name="T16" fmla="*/ 513 w 552"/>
                <a:gd name="T17" fmla="*/ 276 h 552"/>
                <a:gd name="T18" fmla="*/ 276 w 552"/>
                <a:gd name="T19" fmla="*/ 39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2" h="552">
                  <a:moveTo>
                    <a:pt x="276" y="552"/>
                  </a:moveTo>
                  <a:cubicBezTo>
                    <a:pt x="124" y="552"/>
                    <a:pt x="0" y="428"/>
                    <a:pt x="0" y="276"/>
                  </a:cubicBezTo>
                  <a:cubicBezTo>
                    <a:pt x="0" y="124"/>
                    <a:pt x="124" y="0"/>
                    <a:pt x="276" y="0"/>
                  </a:cubicBezTo>
                  <a:cubicBezTo>
                    <a:pt x="428" y="0"/>
                    <a:pt x="552" y="124"/>
                    <a:pt x="552" y="276"/>
                  </a:cubicBezTo>
                  <a:cubicBezTo>
                    <a:pt x="552" y="428"/>
                    <a:pt x="428" y="552"/>
                    <a:pt x="276" y="552"/>
                  </a:cubicBezTo>
                  <a:close/>
                  <a:moveTo>
                    <a:pt x="276" y="39"/>
                  </a:moveTo>
                  <a:cubicBezTo>
                    <a:pt x="146" y="39"/>
                    <a:pt x="40" y="145"/>
                    <a:pt x="40" y="276"/>
                  </a:cubicBezTo>
                  <a:cubicBezTo>
                    <a:pt x="40" y="406"/>
                    <a:pt x="146" y="512"/>
                    <a:pt x="276" y="512"/>
                  </a:cubicBezTo>
                  <a:cubicBezTo>
                    <a:pt x="407" y="512"/>
                    <a:pt x="513" y="406"/>
                    <a:pt x="513" y="276"/>
                  </a:cubicBezTo>
                  <a:cubicBezTo>
                    <a:pt x="513" y="145"/>
                    <a:pt x="407" y="39"/>
                    <a:pt x="276"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6"/>
            <p:cNvSpPr/>
            <p:nvPr/>
          </p:nvSpPr>
          <p:spPr bwMode="auto">
            <a:xfrm>
              <a:off x="8842" y="608"/>
              <a:ext cx="354" cy="128"/>
            </a:xfrm>
            <a:custGeom>
              <a:avLst/>
              <a:gdLst>
                <a:gd name="T0" fmla="*/ 149 w 149"/>
                <a:gd name="T1" fmla="*/ 27 h 54"/>
                <a:gd name="T2" fmla="*/ 93 w 149"/>
                <a:gd name="T3" fmla="*/ 54 h 54"/>
                <a:gd name="T4" fmla="*/ 56 w 149"/>
                <a:gd name="T5" fmla="*/ 54 h 54"/>
                <a:gd name="T6" fmla="*/ 0 w 149"/>
                <a:gd name="T7" fmla="*/ 27 h 54"/>
                <a:gd name="T8" fmla="*/ 56 w 149"/>
                <a:gd name="T9" fmla="*/ 0 h 54"/>
                <a:gd name="T10" fmla="*/ 93 w 149"/>
                <a:gd name="T11" fmla="*/ 0 h 54"/>
                <a:gd name="T12" fmla="*/ 149 w 149"/>
                <a:gd name="T13" fmla="*/ 27 h 54"/>
              </a:gdLst>
              <a:ahLst/>
              <a:cxnLst>
                <a:cxn ang="0">
                  <a:pos x="T0" y="T1"/>
                </a:cxn>
                <a:cxn ang="0">
                  <a:pos x="T2" y="T3"/>
                </a:cxn>
                <a:cxn ang="0">
                  <a:pos x="T4" y="T5"/>
                </a:cxn>
                <a:cxn ang="0">
                  <a:pos x="T6" y="T7"/>
                </a:cxn>
                <a:cxn ang="0">
                  <a:pos x="T8" y="T9"/>
                </a:cxn>
                <a:cxn ang="0">
                  <a:pos x="T10" y="T11"/>
                </a:cxn>
                <a:cxn ang="0">
                  <a:pos x="T12" y="T13"/>
                </a:cxn>
              </a:cxnLst>
              <a:rect l="0" t="0" r="r" b="b"/>
              <a:pathLst>
                <a:path w="149" h="54">
                  <a:moveTo>
                    <a:pt x="149" y="27"/>
                  </a:moveTo>
                  <a:cubicBezTo>
                    <a:pt x="149" y="42"/>
                    <a:pt x="124" y="54"/>
                    <a:pt x="93" y="54"/>
                  </a:cubicBezTo>
                  <a:cubicBezTo>
                    <a:pt x="56" y="54"/>
                    <a:pt x="56" y="54"/>
                    <a:pt x="56" y="54"/>
                  </a:cubicBezTo>
                  <a:cubicBezTo>
                    <a:pt x="25" y="54"/>
                    <a:pt x="0" y="42"/>
                    <a:pt x="0" y="27"/>
                  </a:cubicBezTo>
                  <a:cubicBezTo>
                    <a:pt x="0" y="12"/>
                    <a:pt x="25" y="0"/>
                    <a:pt x="56" y="0"/>
                  </a:cubicBezTo>
                  <a:cubicBezTo>
                    <a:pt x="93" y="0"/>
                    <a:pt x="93" y="0"/>
                    <a:pt x="93" y="0"/>
                  </a:cubicBezTo>
                  <a:cubicBezTo>
                    <a:pt x="124" y="0"/>
                    <a:pt x="149" y="12"/>
                    <a:pt x="149"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7"/>
            <p:cNvSpPr/>
            <p:nvPr/>
          </p:nvSpPr>
          <p:spPr bwMode="auto">
            <a:xfrm>
              <a:off x="7042" y="608"/>
              <a:ext cx="353" cy="128"/>
            </a:xfrm>
            <a:custGeom>
              <a:avLst/>
              <a:gdLst>
                <a:gd name="T0" fmla="*/ 149 w 149"/>
                <a:gd name="T1" fmla="*/ 27 h 54"/>
                <a:gd name="T2" fmla="*/ 93 w 149"/>
                <a:gd name="T3" fmla="*/ 54 h 54"/>
                <a:gd name="T4" fmla="*/ 56 w 149"/>
                <a:gd name="T5" fmla="*/ 54 h 54"/>
                <a:gd name="T6" fmla="*/ 0 w 149"/>
                <a:gd name="T7" fmla="*/ 27 h 54"/>
                <a:gd name="T8" fmla="*/ 56 w 149"/>
                <a:gd name="T9" fmla="*/ 0 h 54"/>
                <a:gd name="T10" fmla="*/ 93 w 149"/>
                <a:gd name="T11" fmla="*/ 0 h 54"/>
                <a:gd name="T12" fmla="*/ 149 w 149"/>
                <a:gd name="T13" fmla="*/ 27 h 54"/>
              </a:gdLst>
              <a:ahLst/>
              <a:cxnLst>
                <a:cxn ang="0">
                  <a:pos x="T0" y="T1"/>
                </a:cxn>
                <a:cxn ang="0">
                  <a:pos x="T2" y="T3"/>
                </a:cxn>
                <a:cxn ang="0">
                  <a:pos x="T4" y="T5"/>
                </a:cxn>
                <a:cxn ang="0">
                  <a:pos x="T6" y="T7"/>
                </a:cxn>
                <a:cxn ang="0">
                  <a:pos x="T8" y="T9"/>
                </a:cxn>
                <a:cxn ang="0">
                  <a:pos x="T10" y="T11"/>
                </a:cxn>
                <a:cxn ang="0">
                  <a:pos x="T12" y="T13"/>
                </a:cxn>
              </a:cxnLst>
              <a:rect l="0" t="0" r="r" b="b"/>
              <a:pathLst>
                <a:path w="149" h="54">
                  <a:moveTo>
                    <a:pt x="149" y="27"/>
                  </a:moveTo>
                  <a:cubicBezTo>
                    <a:pt x="149" y="42"/>
                    <a:pt x="124" y="54"/>
                    <a:pt x="93" y="54"/>
                  </a:cubicBezTo>
                  <a:cubicBezTo>
                    <a:pt x="56" y="54"/>
                    <a:pt x="56" y="54"/>
                    <a:pt x="56" y="54"/>
                  </a:cubicBezTo>
                  <a:cubicBezTo>
                    <a:pt x="25" y="54"/>
                    <a:pt x="0" y="42"/>
                    <a:pt x="0" y="27"/>
                  </a:cubicBezTo>
                  <a:cubicBezTo>
                    <a:pt x="0" y="12"/>
                    <a:pt x="25" y="0"/>
                    <a:pt x="56" y="0"/>
                  </a:cubicBezTo>
                  <a:cubicBezTo>
                    <a:pt x="93" y="0"/>
                    <a:pt x="93" y="0"/>
                    <a:pt x="93" y="0"/>
                  </a:cubicBezTo>
                  <a:cubicBezTo>
                    <a:pt x="124" y="0"/>
                    <a:pt x="149" y="12"/>
                    <a:pt x="149"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8"/>
            <p:cNvSpPr/>
            <p:nvPr/>
          </p:nvSpPr>
          <p:spPr bwMode="auto">
            <a:xfrm>
              <a:off x="8726" y="103"/>
              <a:ext cx="342" cy="237"/>
            </a:xfrm>
            <a:custGeom>
              <a:avLst/>
              <a:gdLst>
                <a:gd name="T0" fmla="*/ 137 w 144"/>
                <a:gd name="T1" fmla="*/ 13 h 100"/>
                <a:gd name="T2" fmla="*/ 102 w 144"/>
                <a:gd name="T3" fmla="*/ 64 h 100"/>
                <a:gd name="T4" fmla="*/ 70 w 144"/>
                <a:gd name="T5" fmla="*/ 83 h 100"/>
                <a:gd name="T6" fmla="*/ 8 w 144"/>
                <a:gd name="T7" fmla="*/ 87 h 100"/>
                <a:gd name="T8" fmla="*/ 43 w 144"/>
                <a:gd name="T9" fmla="*/ 36 h 100"/>
                <a:gd name="T10" fmla="*/ 75 w 144"/>
                <a:gd name="T11" fmla="*/ 17 h 100"/>
                <a:gd name="T12" fmla="*/ 137 w 144"/>
                <a:gd name="T13" fmla="*/ 13 h 100"/>
              </a:gdLst>
              <a:ahLst/>
              <a:cxnLst>
                <a:cxn ang="0">
                  <a:pos x="T0" y="T1"/>
                </a:cxn>
                <a:cxn ang="0">
                  <a:pos x="T2" y="T3"/>
                </a:cxn>
                <a:cxn ang="0">
                  <a:pos x="T4" y="T5"/>
                </a:cxn>
                <a:cxn ang="0">
                  <a:pos x="T6" y="T7"/>
                </a:cxn>
                <a:cxn ang="0">
                  <a:pos x="T8" y="T9"/>
                </a:cxn>
                <a:cxn ang="0">
                  <a:pos x="T10" y="T11"/>
                </a:cxn>
                <a:cxn ang="0">
                  <a:pos x="T12" y="T13"/>
                </a:cxn>
              </a:cxnLst>
              <a:rect l="0" t="0" r="r" b="b"/>
              <a:pathLst>
                <a:path w="144" h="100">
                  <a:moveTo>
                    <a:pt x="137" y="13"/>
                  </a:moveTo>
                  <a:cubicBezTo>
                    <a:pt x="144" y="26"/>
                    <a:pt x="129" y="49"/>
                    <a:pt x="102" y="64"/>
                  </a:cubicBezTo>
                  <a:cubicBezTo>
                    <a:pt x="70" y="83"/>
                    <a:pt x="70" y="83"/>
                    <a:pt x="70" y="83"/>
                  </a:cubicBezTo>
                  <a:cubicBezTo>
                    <a:pt x="43" y="98"/>
                    <a:pt x="15" y="100"/>
                    <a:pt x="8" y="87"/>
                  </a:cubicBezTo>
                  <a:cubicBezTo>
                    <a:pt x="0" y="74"/>
                    <a:pt x="16" y="51"/>
                    <a:pt x="43" y="36"/>
                  </a:cubicBezTo>
                  <a:cubicBezTo>
                    <a:pt x="75" y="17"/>
                    <a:pt x="75" y="17"/>
                    <a:pt x="75" y="17"/>
                  </a:cubicBezTo>
                  <a:cubicBezTo>
                    <a:pt x="102" y="2"/>
                    <a:pt x="129" y="0"/>
                    <a:pt x="13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9"/>
            <p:cNvSpPr/>
            <p:nvPr/>
          </p:nvSpPr>
          <p:spPr bwMode="auto">
            <a:xfrm>
              <a:off x="7167" y="1004"/>
              <a:ext cx="341" cy="237"/>
            </a:xfrm>
            <a:custGeom>
              <a:avLst/>
              <a:gdLst>
                <a:gd name="T0" fmla="*/ 137 w 144"/>
                <a:gd name="T1" fmla="*/ 13 h 100"/>
                <a:gd name="T2" fmla="*/ 102 w 144"/>
                <a:gd name="T3" fmla="*/ 64 h 100"/>
                <a:gd name="T4" fmla="*/ 70 w 144"/>
                <a:gd name="T5" fmla="*/ 83 h 100"/>
                <a:gd name="T6" fmla="*/ 8 w 144"/>
                <a:gd name="T7" fmla="*/ 87 h 100"/>
                <a:gd name="T8" fmla="*/ 43 w 144"/>
                <a:gd name="T9" fmla="*/ 36 h 100"/>
                <a:gd name="T10" fmla="*/ 75 w 144"/>
                <a:gd name="T11" fmla="*/ 17 h 100"/>
                <a:gd name="T12" fmla="*/ 137 w 144"/>
                <a:gd name="T13" fmla="*/ 13 h 100"/>
              </a:gdLst>
              <a:ahLst/>
              <a:cxnLst>
                <a:cxn ang="0">
                  <a:pos x="T0" y="T1"/>
                </a:cxn>
                <a:cxn ang="0">
                  <a:pos x="T2" y="T3"/>
                </a:cxn>
                <a:cxn ang="0">
                  <a:pos x="T4" y="T5"/>
                </a:cxn>
                <a:cxn ang="0">
                  <a:pos x="T6" y="T7"/>
                </a:cxn>
                <a:cxn ang="0">
                  <a:pos x="T8" y="T9"/>
                </a:cxn>
                <a:cxn ang="0">
                  <a:pos x="T10" y="T11"/>
                </a:cxn>
                <a:cxn ang="0">
                  <a:pos x="T12" y="T13"/>
                </a:cxn>
              </a:cxnLst>
              <a:rect l="0" t="0" r="r" b="b"/>
              <a:pathLst>
                <a:path w="144" h="100">
                  <a:moveTo>
                    <a:pt x="137" y="13"/>
                  </a:moveTo>
                  <a:cubicBezTo>
                    <a:pt x="144" y="26"/>
                    <a:pt x="129" y="49"/>
                    <a:pt x="102" y="64"/>
                  </a:cubicBezTo>
                  <a:cubicBezTo>
                    <a:pt x="70" y="83"/>
                    <a:pt x="70" y="83"/>
                    <a:pt x="70" y="83"/>
                  </a:cubicBezTo>
                  <a:cubicBezTo>
                    <a:pt x="43" y="98"/>
                    <a:pt x="15" y="100"/>
                    <a:pt x="8" y="87"/>
                  </a:cubicBezTo>
                  <a:cubicBezTo>
                    <a:pt x="0" y="74"/>
                    <a:pt x="16" y="51"/>
                    <a:pt x="43" y="36"/>
                  </a:cubicBezTo>
                  <a:cubicBezTo>
                    <a:pt x="75" y="17"/>
                    <a:pt x="75" y="17"/>
                    <a:pt x="75" y="17"/>
                  </a:cubicBezTo>
                  <a:cubicBezTo>
                    <a:pt x="101" y="2"/>
                    <a:pt x="129" y="0"/>
                    <a:pt x="13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0"/>
            <p:cNvSpPr/>
            <p:nvPr/>
          </p:nvSpPr>
          <p:spPr bwMode="auto">
            <a:xfrm>
              <a:off x="8449" y="-278"/>
              <a:ext cx="239" cy="341"/>
            </a:xfrm>
            <a:custGeom>
              <a:avLst/>
              <a:gdLst>
                <a:gd name="T0" fmla="*/ 88 w 101"/>
                <a:gd name="T1" fmla="*/ 7 h 144"/>
                <a:gd name="T2" fmla="*/ 83 w 101"/>
                <a:gd name="T3" fmla="*/ 69 h 144"/>
                <a:gd name="T4" fmla="*/ 65 w 101"/>
                <a:gd name="T5" fmla="*/ 101 h 144"/>
                <a:gd name="T6" fmla="*/ 13 w 101"/>
                <a:gd name="T7" fmla="*/ 136 h 144"/>
                <a:gd name="T8" fmla="*/ 17 w 101"/>
                <a:gd name="T9" fmla="*/ 74 h 144"/>
                <a:gd name="T10" fmla="*/ 36 w 101"/>
                <a:gd name="T11" fmla="*/ 42 h 144"/>
                <a:gd name="T12" fmla="*/ 88 w 101"/>
                <a:gd name="T13" fmla="*/ 7 h 144"/>
              </a:gdLst>
              <a:ahLst/>
              <a:cxnLst>
                <a:cxn ang="0">
                  <a:pos x="T0" y="T1"/>
                </a:cxn>
                <a:cxn ang="0">
                  <a:pos x="T2" y="T3"/>
                </a:cxn>
                <a:cxn ang="0">
                  <a:pos x="T4" y="T5"/>
                </a:cxn>
                <a:cxn ang="0">
                  <a:pos x="T6" y="T7"/>
                </a:cxn>
                <a:cxn ang="0">
                  <a:pos x="T8" y="T9"/>
                </a:cxn>
                <a:cxn ang="0">
                  <a:pos x="T10" y="T11"/>
                </a:cxn>
                <a:cxn ang="0">
                  <a:pos x="T12" y="T13"/>
                </a:cxn>
              </a:cxnLst>
              <a:rect l="0" t="0" r="r" b="b"/>
              <a:pathLst>
                <a:path w="101" h="144">
                  <a:moveTo>
                    <a:pt x="88" y="7"/>
                  </a:moveTo>
                  <a:cubicBezTo>
                    <a:pt x="101" y="15"/>
                    <a:pt x="99" y="43"/>
                    <a:pt x="83" y="69"/>
                  </a:cubicBezTo>
                  <a:cubicBezTo>
                    <a:pt x="65" y="101"/>
                    <a:pt x="65" y="101"/>
                    <a:pt x="65" y="101"/>
                  </a:cubicBezTo>
                  <a:cubicBezTo>
                    <a:pt x="49" y="128"/>
                    <a:pt x="26" y="144"/>
                    <a:pt x="13" y="136"/>
                  </a:cubicBezTo>
                  <a:cubicBezTo>
                    <a:pt x="0" y="129"/>
                    <a:pt x="2" y="101"/>
                    <a:pt x="17" y="74"/>
                  </a:cubicBezTo>
                  <a:cubicBezTo>
                    <a:pt x="36" y="42"/>
                    <a:pt x="36" y="42"/>
                    <a:pt x="36" y="42"/>
                  </a:cubicBezTo>
                  <a:cubicBezTo>
                    <a:pt x="51" y="15"/>
                    <a:pt x="75" y="0"/>
                    <a:pt x="8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1"/>
            <p:cNvSpPr/>
            <p:nvPr/>
          </p:nvSpPr>
          <p:spPr bwMode="auto">
            <a:xfrm>
              <a:off x="7549" y="1281"/>
              <a:ext cx="239" cy="341"/>
            </a:xfrm>
            <a:custGeom>
              <a:avLst/>
              <a:gdLst>
                <a:gd name="T0" fmla="*/ 88 w 101"/>
                <a:gd name="T1" fmla="*/ 7 h 144"/>
                <a:gd name="T2" fmla="*/ 83 w 101"/>
                <a:gd name="T3" fmla="*/ 70 h 144"/>
                <a:gd name="T4" fmla="*/ 65 w 101"/>
                <a:gd name="T5" fmla="*/ 102 h 144"/>
                <a:gd name="T6" fmla="*/ 13 w 101"/>
                <a:gd name="T7" fmla="*/ 137 h 144"/>
                <a:gd name="T8" fmla="*/ 17 w 101"/>
                <a:gd name="T9" fmla="*/ 74 h 144"/>
                <a:gd name="T10" fmla="*/ 36 w 101"/>
                <a:gd name="T11" fmla="*/ 42 h 144"/>
                <a:gd name="T12" fmla="*/ 88 w 101"/>
                <a:gd name="T13" fmla="*/ 7 h 144"/>
              </a:gdLst>
              <a:ahLst/>
              <a:cxnLst>
                <a:cxn ang="0">
                  <a:pos x="T0" y="T1"/>
                </a:cxn>
                <a:cxn ang="0">
                  <a:pos x="T2" y="T3"/>
                </a:cxn>
                <a:cxn ang="0">
                  <a:pos x="T4" y="T5"/>
                </a:cxn>
                <a:cxn ang="0">
                  <a:pos x="T6" y="T7"/>
                </a:cxn>
                <a:cxn ang="0">
                  <a:pos x="T8" y="T9"/>
                </a:cxn>
                <a:cxn ang="0">
                  <a:pos x="T10" y="T11"/>
                </a:cxn>
                <a:cxn ang="0">
                  <a:pos x="T12" y="T13"/>
                </a:cxn>
              </a:cxnLst>
              <a:rect l="0" t="0" r="r" b="b"/>
              <a:pathLst>
                <a:path w="101" h="144">
                  <a:moveTo>
                    <a:pt x="88" y="7"/>
                  </a:moveTo>
                  <a:cubicBezTo>
                    <a:pt x="101" y="15"/>
                    <a:pt x="99" y="43"/>
                    <a:pt x="83" y="70"/>
                  </a:cubicBezTo>
                  <a:cubicBezTo>
                    <a:pt x="65" y="102"/>
                    <a:pt x="65" y="102"/>
                    <a:pt x="65" y="102"/>
                  </a:cubicBezTo>
                  <a:cubicBezTo>
                    <a:pt x="49" y="128"/>
                    <a:pt x="26" y="144"/>
                    <a:pt x="13" y="137"/>
                  </a:cubicBezTo>
                  <a:cubicBezTo>
                    <a:pt x="0" y="129"/>
                    <a:pt x="2" y="101"/>
                    <a:pt x="17" y="74"/>
                  </a:cubicBezTo>
                  <a:cubicBezTo>
                    <a:pt x="36" y="42"/>
                    <a:pt x="36" y="42"/>
                    <a:pt x="36" y="42"/>
                  </a:cubicBezTo>
                  <a:cubicBezTo>
                    <a:pt x="51" y="16"/>
                    <a:pt x="75" y="0"/>
                    <a:pt x="8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2"/>
            <p:cNvSpPr/>
            <p:nvPr/>
          </p:nvSpPr>
          <p:spPr bwMode="auto">
            <a:xfrm>
              <a:off x="8053" y="-406"/>
              <a:ext cx="131" cy="353"/>
            </a:xfrm>
            <a:custGeom>
              <a:avLst/>
              <a:gdLst>
                <a:gd name="T0" fmla="*/ 27 w 55"/>
                <a:gd name="T1" fmla="*/ 0 h 149"/>
                <a:gd name="T2" fmla="*/ 55 w 55"/>
                <a:gd name="T3" fmla="*/ 56 h 149"/>
                <a:gd name="T4" fmla="*/ 55 w 55"/>
                <a:gd name="T5" fmla="*/ 93 h 149"/>
                <a:gd name="T6" fmla="*/ 27 w 55"/>
                <a:gd name="T7" fmla="*/ 149 h 149"/>
                <a:gd name="T8" fmla="*/ 0 w 55"/>
                <a:gd name="T9" fmla="*/ 93 h 149"/>
                <a:gd name="T10" fmla="*/ 0 w 55"/>
                <a:gd name="T11" fmla="*/ 56 h 149"/>
                <a:gd name="T12" fmla="*/ 27 w 55"/>
                <a:gd name="T13" fmla="*/ 0 h 149"/>
              </a:gdLst>
              <a:ahLst/>
              <a:cxnLst>
                <a:cxn ang="0">
                  <a:pos x="T0" y="T1"/>
                </a:cxn>
                <a:cxn ang="0">
                  <a:pos x="T2" y="T3"/>
                </a:cxn>
                <a:cxn ang="0">
                  <a:pos x="T4" y="T5"/>
                </a:cxn>
                <a:cxn ang="0">
                  <a:pos x="T6" y="T7"/>
                </a:cxn>
                <a:cxn ang="0">
                  <a:pos x="T8" y="T9"/>
                </a:cxn>
                <a:cxn ang="0">
                  <a:pos x="T10" y="T11"/>
                </a:cxn>
                <a:cxn ang="0">
                  <a:pos x="T12" y="T13"/>
                </a:cxn>
              </a:cxnLst>
              <a:rect l="0" t="0" r="r" b="b"/>
              <a:pathLst>
                <a:path w="55" h="149">
                  <a:moveTo>
                    <a:pt x="27" y="0"/>
                  </a:moveTo>
                  <a:cubicBezTo>
                    <a:pt x="42" y="0"/>
                    <a:pt x="55" y="26"/>
                    <a:pt x="55" y="56"/>
                  </a:cubicBezTo>
                  <a:cubicBezTo>
                    <a:pt x="55" y="93"/>
                    <a:pt x="55" y="93"/>
                    <a:pt x="55" y="93"/>
                  </a:cubicBezTo>
                  <a:cubicBezTo>
                    <a:pt x="55" y="124"/>
                    <a:pt x="42" y="149"/>
                    <a:pt x="27" y="149"/>
                  </a:cubicBezTo>
                  <a:cubicBezTo>
                    <a:pt x="12" y="149"/>
                    <a:pt x="0" y="124"/>
                    <a:pt x="0" y="93"/>
                  </a:cubicBezTo>
                  <a:cubicBezTo>
                    <a:pt x="0" y="56"/>
                    <a:pt x="0" y="56"/>
                    <a:pt x="0" y="56"/>
                  </a:cubicBezTo>
                  <a:cubicBezTo>
                    <a:pt x="0" y="26"/>
                    <a:pt x="12" y="0"/>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3"/>
            <p:cNvSpPr/>
            <p:nvPr/>
          </p:nvSpPr>
          <p:spPr bwMode="auto">
            <a:xfrm>
              <a:off x="8053" y="1395"/>
              <a:ext cx="131" cy="355"/>
            </a:xfrm>
            <a:custGeom>
              <a:avLst/>
              <a:gdLst>
                <a:gd name="T0" fmla="*/ 27 w 55"/>
                <a:gd name="T1" fmla="*/ 0 h 150"/>
                <a:gd name="T2" fmla="*/ 55 w 55"/>
                <a:gd name="T3" fmla="*/ 56 h 150"/>
                <a:gd name="T4" fmla="*/ 55 w 55"/>
                <a:gd name="T5" fmla="*/ 93 h 150"/>
                <a:gd name="T6" fmla="*/ 27 w 55"/>
                <a:gd name="T7" fmla="*/ 150 h 150"/>
                <a:gd name="T8" fmla="*/ 0 w 55"/>
                <a:gd name="T9" fmla="*/ 93 h 150"/>
                <a:gd name="T10" fmla="*/ 0 w 55"/>
                <a:gd name="T11" fmla="*/ 56 h 150"/>
                <a:gd name="T12" fmla="*/ 27 w 55"/>
                <a:gd name="T13" fmla="*/ 0 h 150"/>
              </a:gdLst>
              <a:ahLst/>
              <a:cxnLst>
                <a:cxn ang="0">
                  <a:pos x="T0" y="T1"/>
                </a:cxn>
                <a:cxn ang="0">
                  <a:pos x="T2" y="T3"/>
                </a:cxn>
                <a:cxn ang="0">
                  <a:pos x="T4" y="T5"/>
                </a:cxn>
                <a:cxn ang="0">
                  <a:pos x="T6" y="T7"/>
                </a:cxn>
                <a:cxn ang="0">
                  <a:pos x="T8" y="T9"/>
                </a:cxn>
                <a:cxn ang="0">
                  <a:pos x="T10" y="T11"/>
                </a:cxn>
                <a:cxn ang="0">
                  <a:pos x="T12" y="T13"/>
                </a:cxn>
              </a:cxnLst>
              <a:rect l="0" t="0" r="r" b="b"/>
              <a:pathLst>
                <a:path w="55" h="150">
                  <a:moveTo>
                    <a:pt x="27" y="0"/>
                  </a:moveTo>
                  <a:cubicBezTo>
                    <a:pt x="42" y="0"/>
                    <a:pt x="55" y="26"/>
                    <a:pt x="55" y="56"/>
                  </a:cubicBezTo>
                  <a:cubicBezTo>
                    <a:pt x="55" y="93"/>
                    <a:pt x="55" y="93"/>
                    <a:pt x="55" y="93"/>
                  </a:cubicBezTo>
                  <a:cubicBezTo>
                    <a:pt x="55" y="124"/>
                    <a:pt x="42" y="150"/>
                    <a:pt x="27" y="150"/>
                  </a:cubicBezTo>
                  <a:cubicBezTo>
                    <a:pt x="12" y="150"/>
                    <a:pt x="0" y="124"/>
                    <a:pt x="0" y="93"/>
                  </a:cubicBezTo>
                  <a:cubicBezTo>
                    <a:pt x="0" y="56"/>
                    <a:pt x="0" y="56"/>
                    <a:pt x="0" y="56"/>
                  </a:cubicBezTo>
                  <a:cubicBezTo>
                    <a:pt x="0" y="26"/>
                    <a:pt x="12" y="0"/>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4"/>
            <p:cNvSpPr/>
            <p:nvPr/>
          </p:nvSpPr>
          <p:spPr bwMode="auto">
            <a:xfrm>
              <a:off x="7549" y="-278"/>
              <a:ext cx="239" cy="341"/>
            </a:xfrm>
            <a:custGeom>
              <a:avLst/>
              <a:gdLst>
                <a:gd name="T0" fmla="*/ 13 w 101"/>
                <a:gd name="T1" fmla="*/ 7 h 144"/>
                <a:gd name="T2" fmla="*/ 65 w 101"/>
                <a:gd name="T3" fmla="*/ 42 h 144"/>
                <a:gd name="T4" fmla="*/ 83 w 101"/>
                <a:gd name="T5" fmla="*/ 74 h 144"/>
                <a:gd name="T6" fmla="*/ 88 w 101"/>
                <a:gd name="T7" fmla="*/ 136 h 144"/>
                <a:gd name="T8" fmla="*/ 36 w 101"/>
                <a:gd name="T9" fmla="*/ 101 h 144"/>
                <a:gd name="T10" fmla="*/ 17 w 101"/>
                <a:gd name="T11" fmla="*/ 69 h 144"/>
                <a:gd name="T12" fmla="*/ 13 w 101"/>
                <a:gd name="T13" fmla="*/ 7 h 144"/>
              </a:gdLst>
              <a:ahLst/>
              <a:cxnLst>
                <a:cxn ang="0">
                  <a:pos x="T0" y="T1"/>
                </a:cxn>
                <a:cxn ang="0">
                  <a:pos x="T2" y="T3"/>
                </a:cxn>
                <a:cxn ang="0">
                  <a:pos x="T4" y="T5"/>
                </a:cxn>
                <a:cxn ang="0">
                  <a:pos x="T6" y="T7"/>
                </a:cxn>
                <a:cxn ang="0">
                  <a:pos x="T8" y="T9"/>
                </a:cxn>
                <a:cxn ang="0">
                  <a:pos x="T10" y="T11"/>
                </a:cxn>
                <a:cxn ang="0">
                  <a:pos x="T12" y="T13"/>
                </a:cxn>
              </a:cxnLst>
              <a:rect l="0" t="0" r="r" b="b"/>
              <a:pathLst>
                <a:path w="101" h="144">
                  <a:moveTo>
                    <a:pt x="13" y="7"/>
                  </a:moveTo>
                  <a:cubicBezTo>
                    <a:pt x="26" y="0"/>
                    <a:pt x="49" y="15"/>
                    <a:pt x="65" y="42"/>
                  </a:cubicBezTo>
                  <a:cubicBezTo>
                    <a:pt x="83" y="74"/>
                    <a:pt x="83" y="74"/>
                    <a:pt x="83" y="74"/>
                  </a:cubicBezTo>
                  <a:cubicBezTo>
                    <a:pt x="99" y="101"/>
                    <a:pt x="101" y="129"/>
                    <a:pt x="88" y="136"/>
                  </a:cubicBezTo>
                  <a:cubicBezTo>
                    <a:pt x="75" y="144"/>
                    <a:pt x="51" y="128"/>
                    <a:pt x="36" y="101"/>
                  </a:cubicBezTo>
                  <a:cubicBezTo>
                    <a:pt x="17" y="69"/>
                    <a:pt x="17" y="69"/>
                    <a:pt x="17" y="69"/>
                  </a:cubicBezTo>
                  <a:cubicBezTo>
                    <a:pt x="2" y="43"/>
                    <a:pt x="0" y="15"/>
                    <a:pt x="1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5"/>
            <p:cNvSpPr/>
            <p:nvPr/>
          </p:nvSpPr>
          <p:spPr bwMode="auto">
            <a:xfrm>
              <a:off x="8449" y="1281"/>
              <a:ext cx="239" cy="341"/>
            </a:xfrm>
            <a:custGeom>
              <a:avLst/>
              <a:gdLst>
                <a:gd name="T0" fmla="*/ 13 w 101"/>
                <a:gd name="T1" fmla="*/ 7 h 144"/>
                <a:gd name="T2" fmla="*/ 65 w 101"/>
                <a:gd name="T3" fmla="*/ 42 h 144"/>
                <a:gd name="T4" fmla="*/ 83 w 101"/>
                <a:gd name="T5" fmla="*/ 74 h 144"/>
                <a:gd name="T6" fmla="*/ 88 w 101"/>
                <a:gd name="T7" fmla="*/ 137 h 144"/>
                <a:gd name="T8" fmla="*/ 36 w 101"/>
                <a:gd name="T9" fmla="*/ 102 h 144"/>
                <a:gd name="T10" fmla="*/ 17 w 101"/>
                <a:gd name="T11" fmla="*/ 70 h 144"/>
                <a:gd name="T12" fmla="*/ 13 w 101"/>
                <a:gd name="T13" fmla="*/ 7 h 144"/>
              </a:gdLst>
              <a:ahLst/>
              <a:cxnLst>
                <a:cxn ang="0">
                  <a:pos x="T0" y="T1"/>
                </a:cxn>
                <a:cxn ang="0">
                  <a:pos x="T2" y="T3"/>
                </a:cxn>
                <a:cxn ang="0">
                  <a:pos x="T4" y="T5"/>
                </a:cxn>
                <a:cxn ang="0">
                  <a:pos x="T6" y="T7"/>
                </a:cxn>
                <a:cxn ang="0">
                  <a:pos x="T8" y="T9"/>
                </a:cxn>
                <a:cxn ang="0">
                  <a:pos x="T10" y="T11"/>
                </a:cxn>
                <a:cxn ang="0">
                  <a:pos x="T12" y="T13"/>
                </a:cxn>
              </a:cxnLst>
              <a:rect l="0" t="0" r="r" b="b"/>
              <a:pathLst>
                <a:path w="101" h="144">
                  <a:moveTo>
                    <a:pt x="13" y="7"/>
                  </a:moveTo>
                  <a:cubicBezTo>
                    <a:pt x="26" y="0"/>
                    <a:pt x="49" y="16"/>
                    <a:pt x="65" y="42"/>
                  </a:cubicBezTo>
                  <a:cubicBezTo>
                    <a:pt x="83" y="74"/>
                    <a:pt x="83" y="74"/>
                    <a:pt x="83" y="74"/>
                  </a:cubicBezTo>
                  <a:cubicBezTo>
                    <a:pt x="99" y="101"/>
                    <a:pt x="101" y="129"/>
                    <a:pt x="88" y="137"/>
                  </a:cubicBezTo>
                  <a:cubicBezTo>
                    <a:pt x="75" y="144"/>
                    <a:pt x="51" y="128"/>
                    <a:pt x="36" y="102"/>
                  </a:cubicBezTo>
                  <a:cubicBezTo>
                    <a:pt x="17" y="70"/>
                    <a:pt x="17" y="70"/>
                    <a:pt x="17" y="70"/>
                  </a:cubicBezTo>
                  <a:cubicBezTo>
                    <a:pt x="2" y="43"/>
                    <a:pt x="0" y="15"/>
                    <a:pt x="1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6"/>
            <p:cNvSpPr/>
            <p:nvPr/>
          </p:nvSpPr>
          <p:spPr bwMode="auto">
            <a:xfrm>
              <a:off x="7167" y="103"/>
              <a:ext cx="341" cy="237"/>
            </a:xfrm>
            <a:custGeom>
              <a:avLst/>
              <a:gdLst>
                <a:gd name="T0" fmla="*/ 8 w 144"/>
                <a:gd name="T1" fmla="*/ 13 h 100"/>
                <a:gd name="T2" fmla="*/ 70 w 144"/>
                <a:gd name="T3" fmla="*/ 17 h 100"/>
                <a:gd name="T4" fmla="*/ 102 w 144"/>
                <a:gd name="T5" fmla="*/ 36 h 100"/>
                <a:gd name="T6" fmla="*/ 137 w 144"/>
                <a:gd name="T7" fmla="*/ 87 h 100"/>
                <a:gd name="T8" fmla="*/ 75 w 144"/>
                <a:gd name="T9" fmla="*/ 83 h 100"/>
                <a:gd name="T10" fmla="*/ 43 w 144"/>
                <a:gd name="T11" fmla="*/ 64 h 100"/>
                <a:gd name="T12" fmla="*/ 8 w 144"/>
                <a:gd name="T13" fmla="*/ 13 h 100"/>
              </a:gdLst>
              <a:ahLst/>
              <a:cxnLst>
                <a:cxn ang="0">
                  <a:pos x="T0" y="T1"/>
                </a:cxn>
                <a:cxn ang="0">
                  <a:pos x="T2" y="T3"/>
                </a:cxn>
                <a:cxn ang="0">
                  <a:pos x="T4" y="T5"/>
                </a:cxn>
                <a:cxn ang="0">
                  <a:pos x="T6" y="T7"/>
                </a:cxn>
                <a:cxn ang="0">
                  <a:pos x="T8" y="T9"/>
                </a:cxn>
                <a:cxn ang="0">
                  <a:pos x="T10" y="T11"/>
                </a:cxn>
                <a:cxn ang="0">
                  <a:pos x="T12" y="T13"/>
                </a:cxn>
              </a:cxnLst>
              <a:rect l="0" t="0" r="r" b="b"/>
              <a:pathLst>
                <a:path w="144" h="100">
                  <a:moveTo>
                    <a:pt x="8" y="13"/>
                  </a:moveTo>
                  <a:cubicBezTo>
                    <a:pt x="15" y="0"/>
                    <a:pt x="43" y="2"/>
                    <a:pt x="70" y="17"/>
                  </a:cubicBezTo>
                  <a:cubicBezTo>
                    <a:pt x="102" y="36"/>
                    <a:pt x="102" y="36"/>
                    <a:pt x="102" y="36"/>
                  </a:cubicBezTo>
                  <a:cubicBezTo>
                    <a:pt x="129" y="51"/>
                    <a:pt x="144" y="74"/>
                    <a:pt x="137" y="87"/>
                  </a:cubicBezTo>
                  <a:cubicBezTo>
                    <a:pt x="129" y="100"/>
                    <a:pt x="101" y="98"/>
                    <a:pt x="75" y="83"/>
                  </a:cubicBezTo>
                  <a:cubicBezTo>
                    <a:pt x="43" y="64"/>
                    <a:pt x="43" y="64"/>
                    <a:pt x="43" y="64"/>
                  </a:cubicBezTo>
                  <a:cubicBezTo>
                    <a:pt x="16" y="49"/>
                    <a:pt x="0" y="26"/>
                    <a:pt x="8"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7"/>
            <p:cNvSpPr/>
            <p:nvPr/>
          </p:nvSpPr>
          <p:spPr bwMode="auto">
            <a:xfrm>
              <a:off x="8726" y="1004"/>
              <a:ext cx="342" cy="237"/>
            </a:xfrm>
            <a:custGeom>
              <a:avLst/>
              <a:gdLst>
                <a:gd name="T0" fmla="*/ 8 w 144"/>
                <a:gd name="T1" fmla="*/ 13 h 100"/>
                <a:gd name="T2" fmla="*/ 70 w 144"/>
                <a:gd name="T3" fmla="*/ 17 h 100"/>
                <a:gd name="T4" fmla="*/ 102 w 144"/>
                <a:gd name="T5" fmla="*/ 36 h 100"/>
                <a:gd name="T6" fmla="*/ 137 w 144"/>
                <a:gd name="T7" fmla="*/ 87 h 100"/>
                <a:gd name="T8" fmla="*/ 75 w 144"/>
                <a:gd name="T9" fmla="*/ 83 h 100"/>
                <a:gd name="T10" fmla="*/ 43 w 144"/>
                <a:gd name="T11" fmla="*/ 64 h 100"/>
                <a:gd name="T12" fmla="*/ 8 w 144"/>
                <a:gd name="T13" fmla="*/ 13 h 100"/>
              </a:gdLst>
              <a:ahLst/>
              <a:cxnLst>
                <a:cxn ang="0">
                  <a:pos x="T0" y="T1"/>
                </a:cxn>
                <a:cxn ang="0">
                  <a:pos x="T2" y="T3"/>
                </a:cxn>
                <a:cxn ang="0">
                  <a:pos x="T4" y="T5"/>
                </a:cxn>
                <a:cxn ang="0">
                  <a:pos x="T6" y="T7"/>
                </a:cxn>
                <a:cxn ang="0">
                  <a:pos x="T8" y="T9"/>
                </a:cxn>
                <a:cxn ang="0">
                  <a:pos x="T10" y="T11"/>
                </a:cxn>
                <a:cxn ang="0">
                  <a:pos x="T12" y="T13"/>
                </a:cxn>
              </a:cxnLst>
              <a:rect l="0" t="0" r="r" b="b"/>
              <a:pathLst>
                <a:path w="144" h="100">
                  <a:moveTo>
                    <a:pt x="8" y="13"/>
                  </a:moveTo>
                  <a:cubicBezTo>
                    <a:pt x="15" y="0"/>
                    <a:pt x="43" y="2"/>
                    <a:pt x="70" y="17"/>
                  </a:cubicBezTo>
                  <a:cubicBezTo>
                    <a:pt x="102" y="36"/>
                    <a:pt x="102" y="36"/>
                    <a:pt x="102" y="36"/>
                  </a:cubicBezTo>
                  <a:cubicBezTo>
                    <a:pt x="129" y="51"/>
                    <a:pt x="144" y="74"/>
                    <a:pt x="137" y="87"/>
                  </a:cubicBezTo>
                  <a:cubicBezTo>
                    <a:pt x="129" y="100"/>
                    <a:pt x="101" y="98"/>
                    <a:pt x="75" y="83"/>
                  </a:cubicBezTo>
                  <a:cubicBezTo>
                    <a:pt x="43" y="64"/>
                    <a:pt x="43" y="64"/>
                    <a:pt x="43" y="64"/>
                  </a:cubicBezTo>
                  <a:cubicBezTo>
                    <a:pt x="16" y="49"/>
                    <a:pt x="0" y="26"/>
                    <a:pt x="8"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cxnSp>
        <p:nvCxnSpPr>
          <p:cNvPr id="42" name="直接连接符 41"/>
          <p:cNvCxnSpPr/>
          <p:nvPr/>
        </p:nvCxnSpPr>
        <p:spPr>
          <a:xfrm>
            <a:off x="1680288" y="3712203"/>
            <a:ext cx="7010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2593764" y="681468"/>
            <a:ext cx="9102936" cy="707886"/>
          </a:xfrm>
          <a:prstGeom prst="rect">
            <a:avLst/>
          </a:prstGeom>
          <a:noFill/>
        </p:spPr>
        <p:txBody>
          <a:bodyPr wrap="square" rtlCol="0">
            <a:spAutoFit/>
          </a:bodyPr>
          <a:lstStyle/>
          <a:p>
            <a:r>
              <a:rPr lang="zh-CN" altLang="zh-CN" sz="4000" b="1" dirty="0">
                <a:latin typeface="微软雅黑" panose="020B0503020204020204" pitchFamily="34" charset="-122"/>
                <a:ea typeface="微软雅黑" panose="020B0503020204020204" pitchFamily="34" charset="-122"/>
              </a:rPr>
              <a:t>应急预案启动</a:t>
            </a:r>
            <a:endParaRPr lang="zh-CN" altLang="zh-CN" sz="4000" b="1" dirty="0">
              <a:latin typeface="微软雅黑" panose="020B0503020204020204" pitchFamily="34" charset="-122"/>
              <a:ea typeface="微软雅黑" panose="020B0503020204020204" pitchFamily="34" charset="-122"/>
            </a:endParaRPr>
          </a:p>
        </p:txBody>
      </p:sp>
      <p:sp>
        <p:nvSpPr>
          <p:cNvPr id="43" name="文本框 42"/>
          <p:cNvSpPr txBox="1"/>
          <p:nvPr/>
        </p:nvSpPr>
        <p:spPr>
          <a:xfrm>
            <a:off x="1225796" y="435009"/>
            <a:ext cx="1513556" cy="1631216"/>
          </a:xfrm>
          <a:prstGeom prst="rect">
            <a:avLst/>
          </a:prstGeom>
          <a:noFill/>
        </p:spPr>
        <p:txBody>
          <a:bodyPr wrap="none" rtlCol="0">
            <a:spAutoFit/>
          </a:bodyPr>
          <a:lstStyle/>
          <a:p>
            <a:r>
              <a:rPr lang="en-US" altLang="zh-CN" sz="10000" dirty="0">
                <a:gradFill>
                  <a:gsLst>
                    <a:gs pos="0">
                      <a:srgbClr val="FF7E2D"/>
                    </a:gs>
                    <a:gs pos="53000">
                      <a:srgbClr val="FF652F"/>
                    </a:gs>
                    <a:gs pos="100000">
                      <a:srgbClr val="FF4732"/>
                    </a:gs>
                  </a:gsLst>
                  <a:lin ang="5400000" scaled="1"/>
                </a:gradFill>
                <a:latin typeface="Impact" panose="020B0806030902050204" pitchFamily="34" charset="0"/>
              </a:rPr>
              <a:t>04</a:t>
            </a:r>
            <a:endParaRPr lang="zh-CN" altLang="en-US" sz="10000" dirty="0">
              <a:gradFill>
                <a:gsLst>
                  <a:gs pos="0">
                    <a:srgbClr val="FF7E2D"/>
                  </a:gs>
                  <a:gs pos="53000">
                    <a:srgbClr val="FF652F"/>
                  </a:gs>
                  <a:gs pos="100000">
                    <a:srgbClr val="FF4732"/>
                  </a:gs>
                </a:gsLst>
                <a:lin ang="5400000" scaled="1"/>
              </a:gradFill>
              <a:latin typeface="Impact" panose="020B0806030902050204" pitchFamily="34" charset="0"/>
            </a:endParaRPr>
          </a:p>
        </p:txBody>
      </p:sp>
      <p:sp>
        <p:nvSpPr>
          <p:cNvPr id="44" name="矩形 43"/>
          <p:cNvSpPr/>
          <p:nvPr/>
        </p:nvSpPr>
        <p:spPr>
          <a:xfrm>
            <a:off x="2674452" y="1411257"/>
            <a:ext cx="3040548" cy="401783"/>
          </a:xfrm>
          <a:prstGeom prst="rect">
            <a:avLst/>
          </a:prstGeom>
          <a:gradFill>
            <a:gsLst>
              <a:gs pos="0">
                <a:srgbClr val="FF7E2D"/>
              </a:gs>
              <a:gs pos="53000">
                <a:srgbClr val="FF652F"/>
              </a:gs>
              <a:gs pos="100000">
                <a:srgbClr val="FF473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690688" y="935036"/>
            <a:ext cx="2584174" cy="24733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300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3750"/>
                                  </p:stCondLst>
                                  <p:childTnLst>
                                    <p:animRot by="5400000">
                                      <p:cBhvr>
                                        <p:cTn id="11" dur="3500" fill="hold"/>
                                        <p:tgtEl>
                                          <p:spTgt spid="27"/>
                                        </p:tgtEl>
                                        <p:attrNameLst>
                                          <p:attrName>r</p:attrName>
                                        </p:attrNameLst>
                                      </p:cBhvr>
                                    </p:animRot>
                                  </p:childTnLst>
                                </p:cTn>
                              </p:par>
                              <p:par>
                                <p:cTn id="12" presetID="16" presetClass="entr" presetSubtype="37" fill="hold" nodeType="withEffect">
                                  <p:stCondLst>
                                    <p:cond delay="4750"/>
                                  </p:stCondLst>
                                  <p:childTnLst>
                                    <p:set>
                                      <p:cBhvr>
                                        <p:cTn id="13" dur="1" fill="hold">
                                          <p:stCondLst>
                                            <p:cond delay="0"/>
                                          </p:stCondLst>
                                        </p:cTn>
                                        <p:tgtEl>
                                          <p:spTgt spid="42"/>
                                        </p:tgtEl>
                                        <p:attrNameLst>
                                          <p:attrName>style.visibility</p:attrName>
                                        </p:attrNameLst>
                                      </p:cBhvr>
                                      <p:to>
                                        <p:strVal val="visible"/>
                                      </p:to>
                                    </p:set>
                                    <p:animEffect transition="in" filter="barn(outVertical)">
                                      <p:cBhvr>
                                        <p:cTn id="14" dur="500"/>
                                        <p:tgtEl>
                                          <p:spTgt spid="42"/>
                                        </p:tgtEl>
                                      </p:cBhvr>
                                    </p:animEffect>
                                  </p:childTnLst>
                                </p:cTn>
                              </p:par>
                              <p:par>
                                <p:cTn id="15" presetID="42" presetClass="entr" presetSubtype="0" fill="hold" grpId="0" nodeType="withEffect">
                                  <p:stCondLst>
                                    <p:cond delay="525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22" presetClass="entr" presetSubtype="1" fill="hold" grpId="0" nodeType="withEffect">
                                  <p:stCondLst>
                                    <p:cond delay="5750"/>
                                  </p:stCondLst>
                                  <p:childTnLst>
                                    <p:set>
                                      <p:cBhvr>
                                        <p:cTn id="21" dur="1" fill="hold">
                                          <p:stCondLst>
                                            <p:cond delay="0"/>
                                          </p:stCondLst>
                                        </p:cTn>
                                        <p:tgtEl>
                                          <p:spTgt spid="2"/>
                                        </p:tgtEl>
                                        <p:attrNameLst>
                                          <p:attrName>style.visibility</p:attrName>
                                        </p:attrNameLst>
                                      </p:cBhvr>
                                      <p:to>
                                        <p:strVal val="visible"/>
                                      </p:to>
                                    </p:set>
                                    <p:animEffect transition="in" filter="wipe(up)">
                                      <p:cBhvr>
                                        <p:cTn id="22" dur="1500"/>
                                        <p:tgtEl>
                                          <p:spTgt spid="2"/>
                                        </p:tgtEl>
                                      </p:cBhvr>
                                    </p:animEffect>
                                  </p:childTnLst>
                                </p:cTn>
                              </p:par>
                              <p:par>
                                <p:cTn id="23" presetID="2" presetClass="entr" presetSubtype="2" fill="hold" grpId="0" nodeType="withEffect">
                                  <p:stCondLst>
                                    <p:cond delay="1000"/>
                                  </p:stCondLst>
                                  <p:iterate type="lt">
                                    <p:tmPct val="10000"/>
                                  </p:iterate>
                                  <p:childTnLst>
                                    <p:set>
                                      <p:cBhvr>
                                        <p:cTn id="24" dur="1" fill="hold">
                                          <p:stCondLst>
                                            <p:cond delay="0"/>
                                          </p:stCondLst>
                                        </p:cTn>
                                        <p:tgtEl>
                                          <p:spTgt spid="41"/>
                                        </p:tgtEl>
                                        <p:attrNameLst>
                                          <p:attrName>style.visibility</p:attrName>
                                        </p:attrNameLst>
                                      </p:cBhvr>
                                      <p:to>
                                        <p:strVal val="visible"/>
                                      </p:to>
                                    </p:set>
                                    <p:anim calcmode="lin" valueType="num">
                                      <p:cBhvr additive="base">
                                        <p:cTn id="25" dur="500" fill="hold"/>
                                        <p:tgtEl>
                                          <p:spTgt spid="41"/>
                                        </p:tgtEl>
                                        <p:attrNameLst>
                                          <p:attrName>ppt_x</p:attrName>
                                        </p:attrNameLst>
                                      </p:cBhvr>
                                      <p:tavLst>
                                        <p:tav tm="0">
                                          <p:val>
                                            <p:strVal val="1+#ppt_w/2"/>
                                          </p:val>
                                        </p:tav>
                                        <p:tav tm="100000">
                                          <p:val>
                                            <p:strVal val="#ppt_x"/>
                                          </p:val>
                                        </p:tav>
                                      </p:tavLst>
                                    </p:anim>
                                    <p:anim calcmode="lin" valueType="num">
                                      <p:cBhvr additive="base">
                                        <p:cTn id="26" dur="500" fill="hold"/>
                                        <p:tgtEl>
                                          <p:spTgt spid="41"/>
                                        </p:tgtEl>
                                        <p:attrNameLst>
                                          <p:attrName>ppt_y</p:attrName>
                                        </p:attrNameLst>
                                      </p:cBhvr>
                                      <p:tavLst>
                                        <p:tav tm="0">
                                          <p:val>
                                            <p:strVal val="#ppt_y"/>
                                          </p:val>
                                        </p:tav>
                                        <p:tav tm="100000">
                                          <p:val>
                                            <p:strVal val="#ppt_y"/>
                                          </p:val>
                                        </p:tav>
                                      </p:tavLst>
                                    </p:anim>
                                  </p:childTnLst>
                                </p:cTn>
                              </p:par>
                              <p:par>
                                <p:cTn id="27" presetID="22" presetClass="entr" presetSubtype="8" fill="hold" grpId="0" nodeType="withEffect">
                                  <p:stCondLst>
                                    <p:cond delay="1000"/>
                                  </p:stCondLst>
                                  <p:childTnLst>
                                    <p:set>
                                      <p:cBhvr>
                                        <p:cTn id="28" dur="1" fill="hold">
                                          <p:stCondLst>
                                            <p:cond delay="0"/>
                                          </p:stCondLst>
                                        </p:cTn>
                                        <p:tgtEl>
                                          <p:spTgt spid="44"/>
                                        </p:tgtEl>
                                        <p:attrNameLst>
                                          <p:attrName>style.visibility</p:attrName>
                                        </p:attrNameLst>
                                      </p:cBhvr>
                                      <p:to>
                                        <p:strVal val="visible"/>
                                      </p:to>
                                    </p:set>
                                    <p:animEffect transition="in" filter="wipe(left)">
                                      <p:cBhvr>
                                        <p:cTn id="2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p:bldP spid="41" grpId="0"/>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a:off x="2667000" y="-2667000"/>
            <a:ext cx="6858000" cy="12192000"/>
          </a:xfrm>
          <a:prstGeom prst="rect">
            <a:avLst/>
          </a:prstGeom>
        </p:spPr>
      </p:pic>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107563" y="4650040"/>
            <a:ext cx="1360560" cy="3276600"/>
          </a:xfrm>
          <a:prstGeom prst="rect">
            <a:avLst/>
          </a:prstGeom>
        </p:spPr>
      </p:pic>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673668" y="95653"/>
            <a:ext cx="1504951" cy="1313644"/>
          </a:xfrm>
          <a:prstGeom prst="rect">
            <a:avLst/>
          </a:prstGeom>
        </p:spPr>
      </p:pic>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7623683" y="5709300"/>
            <a:ext cx="1592838" cy="1390359"/>
          </a:xfrm>
          <a:prstGeom prst="rect">
            <a:avLst/>
          </a:prstGeom>
        </p:spPr>
      </p:pic>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53500" y="5170943"/>
            <a:ext cx="3714750" cy="2029956"/>
          </a:xfrm>
          <a:prstGeom prst="rect">
            <a:avLst/>
          </a:prstGeom>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9538574" y="-623470"/>
            <a:ext cx="2029956" cy="3276895"/>
          </a:xfrm>
          <a:prstGeom prst="rect">
            <a:avLst/>
          </a:prstGeom>
        </p:spPr>
      </p:pic>
      <p:pic>
        <p:nvPicPr>
          <p:cNvPr id="21" name="图片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3013911" y="-2397307"/>
            <a:ext cx="6455916" cy="11601175"/>
          </a:xfrm>
          <a:prstGeom prst="rect">
            <a:avLst/>
          </a:prstGeom>
        </p:spPr>
      </p:pic>
      <p:sp>
        <p:nvSpPr>
          <p:cNvPr id="59" name="文本框 58"/>
          <p:cNvSpPr txBox="1"/>
          <p:nvPr/>
        </p:nvSpPr>
        <p:spPr>
          <a:xfrm>
            <a:off x="238696" y="1668029"/>
            <a:ext cx="7109616" cy="2123658"/>
          </a:xfrm>
          <a:prstGeom prst="rect">
            <a:avLst/>
          </a:prstGeom>
          <a:noFill/>
        </p:spPr>
        <p:txBody>
          <a:bodyPr wrap="square" rtlCol="0">
            <a:spAutoFit/>
          </a:bodyPr>
          <a:lstStyle/>
          <a:p>
            <a:pPr algn="ctr"/>
            <a:r>
              <a:rPr lang="en-US" altLang="zh-CN" sz="7200" b="1" dirty="0">
                <a:gradFill>
                  <a:gsLst>
                    <a:gs pos="0">
                      <a:srgbClr val="FF7E2D"/>
                    </a:gs>
                    <a:gs pos="51000">
                      <a:srgbClr val="FF652F"/>
                    </a:gs>
                    <a:gs pos="100000">
                      <a:srgbClr val="FF4732"/>
                    </a:gs>
                  </a:gsLst>
                  <a:lin ang="5400000" scaled="1"/>
                </a:gradFill>
                <a:latin typeface="微软雅黑" panose="020B0503020204020204" pitchFamily="34" charset="-122"/>
                <a:ea typeface="微软雅黑" panose="020B0503020204020204" pitchFamily="34" charset="-122"/>
              </a:rPr>
              <a:t>PART 05</a:t>
            </a:r>
            <a:endParaRPr lang="en-US" altLang="zh-CN" sz="7200" b="1" dirty="0">
              <a:gradFill>
                <a:gsLst>
                  <a:gs pos="0">
                    <a:srgbClr val="FF7E2D"/>
                  </a:gs>
                  <a:gs pos="51000">
                    <a:srgbClr val="FF652F"/>
                  </a:gs>
                  <a:gs pos="100000">
                    <a:srgbClr val="FF4732"/>
                  </a:gs>
                </a:gsLst>
                <a:lin ang="5400000" scaled="1"/>
              </a:gradFill>
              <a:latin typeface="微软雅黑" panose="020B0503020204020204" pitchFamily="34" charset="-122"/>
              <a:ea typeface="微软雅黑" panose="020B0503020204020204" pitchFamily="34" charset="-122"/>
            </a:endParaRPr>
          </a:p>
          <a:p>
            <a:pPr algn="ctr"/>
            <a:r>
              <a:rPr lang="zh-CN" altLang="en-US" sz="6000" b="1" dirty="0">
                <a:gradFill>
                  <a:gsLst>
                    <a:gs pos="0">
                      <a:srgbClr val="FF7E2D"/>
                    </a:gs>
                    <a:gs pos="51000">
                      <a:srgbClr val="FF652F"/>
                    </a:gs>
                    <a:gs pos="100000">
                      <a:srgbClr val="FF4732"/>
                    </a:gs>
                  </a:gsLst>
                  <a:lin ang="5400000" scaled="1"/>
                </a:gradFill>
                <a:latin typeface="微软雅黑" panose="020B0503020204020204" pitchFamily="34" charset="-122"/>
                <a:ea typeface="微软雅黑" panose="020B0503020204020204" pitchFamily="34" charset="-122"/>
              </a:rPr>
              <a:t>应急预案实施</a:t>
            </a:r>
            <a:endParaRPr lang="zh-CN" altLang="en-US" sz="6000" b="1" dirty="0">
              <a:gradFill>
                <a:gsLst>
                  <a:gs pos="0">
                    <a:srgbClr val="FF7E2D"/>
                  </a:gs>
                  <a:gs pos="51000">
                    <a:srgbClr val="FF652F"/>
                  </a:gs>
                  <a:gs pos="100000">
                    <a:srgbClr val="FF4732"/>
                  </a:gs>
                </a:gsLst>
                <a:lin ang="5400000" scaled="1"/>
              </a:gradFill>
              <a:latin typeface="微软雅黑" panose="020B0503020204020204" pitchFamily="34" charset="-122"/>
              <a:ea typeface="微软雅黑" panose="020B0503020204020204" pitchFamily="34" charset="-122"/>
            </a:endParaRPr>
          </a:p>
        </p:txBody>
      </p:sp>
      <p:grpSp>
        <p:nvGrpSpPr>
          <p:cNvPr id="60" name="组合 59"/>
          <p:cNvGrpSpPr/>
          <p:nvPr/>
        </p:nvGrpSpPr>
        <p:grpSpPr>
          <a:xfrm>
            <a:off x="2750908" y="4137523"/>
            <a:ext cx="2123519" cy="2150817"/>
            <a:chOff x="1469294" y="832341"/>
            <a:chExt cx="2231069" cy="3024554"/>
          </a:xfrm>
        </p:grpSpPr>
        <p:sp>
          <p:nvSpPr>
            <p:cNvPr id="61" name="Freeform 5"/>
            <p:cNvSpPr/>
            <p:nvPr/>
          </p:nvSpPr>
          <p:spPr bwMode="auto">
            <a:xfrm>
              <a:off x="3097004" y="3183694"/>
              <a:ext cx="100883" cy="593658"/>
            </a:xfrm>
            <a:custGeom>
              <a:avLst/>
              <a:gdLst>
                <a:gd name="T0" fmla="*/ 22 w 22"/>
                <a:gd name="T1" fmla="*/ 10 h 129"/>
                <a:gd name="T2" fmla="*/ 22 w 22"/>
                <a:gd name="T3" fmla="*/ 129 h 129"/>
                <a:gd name="T4" fmla="*/ 0 w 22"/>
                <a:gd name="T5" fmla="*/ 129 h 129"/>
                <a:gd name="T6" fmla="*/ 0 w 22"/>
                <a:gd name="T7" fmla="*/ 0 h 129"/>
                <a:gd name="T8" fmla="*/ 0 w 22"/>
                <a:gd name="T9" fmla="*/ 0 h 129"/>
                <a:gd name="T10" fmla="*/ 22 w 22"/>
                <a:gd name="T11" fmla="*/ 10 h 129"/>
              </a:gdLst>
              <a:ahLst/>
              <a:cxnLst>
                <a:cxn ang="0">
                  <a:pos x="T0" y="T1"/>
                </a:cxn>
                <a:cxn ang="0">
                  <a:pos x="T2" y="T3"/>
                </a:cxn>
                <a:cxn ang="0">
                  <a:pos x="T4" y="T5"/>
                </a:cxn>
                <a:cxn ang="0">
                  <a:pos x="T6" y="T7"/>
                </a:cxn>
                <a:cxn ang="0">
                  <a:pos x="T8" y="T9"/>
                </a:cxn>
                <a:cxn ang="0">
                  <a:pos x="T10" y="T11"/>
                </a:cxn>
              </a:cxnLst>
              <a:rect l="0" t="0" r="r" b="b"/>
              <a:pathLst>
                <a:path w="22" h="129">
                  <a:moveTo>
                    <a:pt x="22" y="10"/>
                  </a:moveTo>
                  <a:cubicBezTo>
                    <a:pt x="22" y="129"/>
                    <a:pt x="22" y="129"/>
                    <a:pt x="22" y="129"/>
                  </a:cubicBezTo>
                  <a:cubicBezTo>
                    <a:pt x="0" y="129"/>
                    <a:pt x="0" y="129"/>
                    <a:pt x="0" y="129"/>
                  </a:cubicBezTo>
                  <a:cubicBezTo>
                    <a:pt x="0" y="0"/>
                    <a:pt x="0" y="0"/>
                    <a:pt x="0" y="0"/>
                  </a:cubicBezTo>
                  <a:cubicBezTo>
                    <a:pt x="0" y="0"/>
                    <a:pt x="0" y="0"/>
                    <a:pt x="0" y="0"/>
                  </a:cubicBezTo>
                  <a:cubicBezTo>
                    <a:pt x="8" y="3"/>
                    <a:pt x="15" y="6"/>
                    <a:pt x="22" y="10"/>
                  </a:cubicBezTo>
                  <a:close/>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6"/>
            <p:cNvSpPr/>
            <p:nvPr/>
          </p:nvSpPr>
          <p:spPr bwMode="auto">
            <a:xfrm>
              <a:off x="1971770" y="3183694"/>
              <a:ext cx="100883" cy="593658"/>
            </a:xfrm>
            <a:custGeom>
              <a:avLst/>
              <a:gdLst>
                <a:gd name="T0" fmla="*/ 22 w 22"/>
                <a:gd name="T1" fmla="*/ 0 h 129"/>
                <a:gd name="T2" fmla="*/ 22 w 22"/>
                <a:gd name="T3" fmla="*/ 129 h 129"/>
                <a:gd name="T4" fmla="*/ 0 w 22"/>
                <a:gd name="T5" fmla="*/ 129 h 129"/>
                <a:gd name="T6" fmla="*/ 0 w 22"/>
                <a:gd name="T7" fmla="*/ 10 h 129"/>
                <a:gd name="T8" fmla="*/ 22 w 22"/>
                <a:gd name="T9" fmla="*/ 0 h 129"/>
                <a:gd name="T10" fmla="*/ 22 w 22"/>
                <a:gd name="T11" fmla="*/ 0 h 129"/>
              </a:gdLst>
              <a:ahLst/>
              <a:cxnLst>
                <a:cxn ang="0">
                  <a:pos x="T0" y="T1"/>
                </a:cxn>
                <a:cxn ang="0">
                  <a:pos x="T2" y="T3"/>
                </a:cxn>
                <a:cxn ang="0">
                  <a:pos x="T4" y="T5"/>
                </a:cxn>
                <a:cxn ang="0">
                  <a:pos x="T6" y="T7"/>
                </a:cxn>
                <a:cxn ang="0">
                  <a:pos x="T8" y="T9"/>
                </a:cxn>
                <a:cxn ang="0">
                  <a:pos x="T10" y="T11"/>
                </a:cxn>
              </a:cxnLst>
              <a:rect l="0" t="0" r="r" b="b"/>
              <a:pathLst>
                <a:path w="22" h="129">
                  <a:moveTo>
                    <a:pt x="22" y="0"/>
                  </a:moveTo>
                  <a:cubicBezTo>
                    <a:pt x="22" y="129"/>
                    <a:pt x="22" y="129"/>
                    <a:pt x="22" y="129"/>
                  </a:cubicBezTo>
                  <a:cubicBezTo>
                    <a:pt x="0" y="129"/>
                    <a:pt x="0" y="129"/>
                    <a:pt x="0" y="129"/>
                  </a:cubicBezTo>
                  <a:cubicBezTo>
                    <a:pt x="0" y="10"/>
                    <a:pt x="0" y="10"/>
                    <a:pt x="0" y="10"/>
                  </a:cubicBezTo>
                  <a:cubicBezTo>
                    <a:pt x="7" y="7"/>
                    <a:pt x="14" y="3"/>
                    <a:pt x="22" y="0"/>
                  </a:cubicBezTo>
                  <a:cubicBezTo>
                    <a:pt x="22" y="0"/>
                    <a:pt x="22" y="0"/>
                    <a:pt x="22" y="0"/>
                  </a:cubicBezTo>
                  <a:close/>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7"/>
            <p:cNvSpPr/>
            <p:nvPr/>
          </p:nvSpPr>
          <p:spPr bwMode="auto">
            <a:xfrm>
              <a:off x="3277430" y="3276817"/>
              <a:ext cx="87303" cy="500536"/>
            </a:xfrm>
            <a:custGeom>
              <a:avLst/>
              <a:gdLst>
                <a:gd name="T0" fmla="*/ 19 w 19"/>
                <a:gd name="T1" fmla="*/ 109 h 109"/>
                <a:gd name="T2" fmla="*/ 0 w 19"/>
                <a:gd name="T3" fmla="*/ 109 h 109"/>
                <a:gd name="T4" fmla="*/ 0 w 19"/>
                <a:gd name="T5" fmla="*/ 0 h 109"/>
                <a:gd name="T6" fmla="*/ 9 w 19"/>
                <a:gd name="T7" fmla="*/ 5 h 109"/>
                <a:gd name="T8" fmla="*/ 9 w 19"/>
                <a:gd name="T9" fmla="*/ 6 h 109"/>
                <a:gd name="T10" fmla="*/ 19 w 19"/>
                <a:gd name="T11" fmla="*/ 109 h 109"/>
              </a:gdLst>
              <a:ahLst/>
              <a:cxnLst>
                <a:cxn ang="0">
                  <a:pos x="T0" y="T1"/>
                </a:cxn>
                <a:cxn ang="0">
                  <a:pos x="T2" y="T3"/>
                </a:cxn>
                <a:cxn ang="0">
                  <a:pos x="T4" y="T5"/>
                </a:cxn>
                <a:cxn ang="0">
                  <a:pos x="T6" y="T7"/>
                </a:cxn>
                <a:cxn ang="0">
                  <a:pos x="T8" y="T9"/>
                </a:cxn>
                <a:cxn ang="0">
                  <a:pos x="T10" y="T11"/>
                </a:cxn>
              </a:cxnLst>
              <a:rect l="0" t="0" r="r" b="b"/>
              <a:pathLst>
                <a:path w="19" h="109">
                  <a:moveTo>
                    <a:pt x="19" y="109"/>
                  </a:moveTo>
                  <a:cubicBezTo>
                    <a:pt x="0" y="109"/>
                    <a:pt x="0" y="109"/>
                    <a:pt x="0" y="109"/>
                  </a:cubicBezTo>
                  <a:cubicBezTo>
                    <a:pt x="0" y="0"/>
                    <a:pt x="0" y="0"/>
                    <a:pt x="0" y="0"/>
                  </a:cubicBezTo>
                  <a:cubicBezTo>
                    <a:pt x="3" y="1"/>
                    <a:pt x="6" y="3"/>
                    <a:pt x="9" y="5"/>
                  </a:cubicBezTo>
                  <a:cubicBezTo>
                    <a:pt x="9" y="5"/>
                    <a:pt x="9" y="5"/>
                    <a:pt x="9" y="6"/>
                  </a:cubicBezTo>
                  <a:cubicBezTo>
                    <a:pt x="8" y="41"/>
                    <a:pt x="11" y="75"/>
                    <a:pt x="19" y="109"/>
                  </a:cubicBezTo>
                  <a:close/>
                </a:path>
              </a:pathLst>
            </a:custGeom>
            <a:solidFill>
              <a:srgbClr val="FBB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8"/>
            <p:cNvSpPr/>
            <p:nvPr/>
          </p:nvSpPr>
          <p:spPr bwMode="auto">
            <a:xfrm>
              <a:off x="2631390" y="3203095"/>
              <a:ext cx="388012" cy="574258"/>
            </a:xfrm>
            <a:custGeom>
              <a:avLst/>
              <a:gdLst>
                <a:gd name="T0" fmla="*/ 200 w 200"/>
                <a:gd name="T1" fmla="*/ 0 h 296"/>
                <a:gd name="T2" fmla="*/ 200 w 200"/>
                <a:gd name="T3" fmla="*/ 296 h 296"/>
                <a:gd name="T4" fmla="*/ 0 w 200"/>
                <a:gd name="T5" fmla="*/ 296 h 296"/>
                <a:gd name="T6" fmla="*/ 200 w 200"/>
                <a:gd name="T7" fmla="*/ 0 h 296"/>
              </a:gdLst>
              <a:ahLst/>
              <a:cxnLst>
                <a:cxn ang="0">
                  <a:pos x="T0" y="T1"/>
                </a:cxn>
                <a:cxn ang="0">
                  <a:pos x="T2" y="T3"/>
                </a:cxn>
                <a:cxn ang="0">
                  <a:pos x="T4" y="T5"/>
                </a:cxn>
                <a:cxn ang="0">
                  <a:pos x="T6" y="T7"/>
                </a:cxn>
              </a:cxnLst>
              <a:rect l="0" t="0" r="r" b="b"/>
              <a:pathLst>
                <a:path w="200" h="296">
                  <a:moveTo>
                    <a:pt x="200" y="0"/>
                  </a:moveTo>
                  <a:lnTo>
                    <a:pt x="200" y="296"/>
                  </a:lnTo>
                  <a:lnTo>
                    <a:pt x="0" y="296"/>
                  </a:lnTo>
                  <a:lnTo>
                    <a:pt x="200" y="0"/>
                  </a:lnTo>
                  <a:close/>
                </a:path>
              </a:pathLst>
            </a:custGeom>
            <a:solidFill>
              <a:srgbClr val="FBB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9"/>
            <p:cNvSpPr>
              <a:spLocks noEditPoints="1"/>
            </p:cNvSpPr>
            <p:nvPr/>
          </p:nvSpPr>
          <p:spPr bwMode="auto">
            <a:xfrm>
              <a:off x="1469294" y="832341"/>
              <a:ext cx="2231069" cy="3024554"/>
            </a:xfrm>
            <a:custGeom>
              <a:avLst/>
              <a:gdLst>
                <a:gd name="T0" fmla="*/ 325 w 484"/>
                <a:gd name="T1" fmla="*/ 456 h 657"/>
                <a:gd name="T2" fmla="*/ 380 w 484"/>
                <a:gd name="T3" fmla="*/ 335 h 657"/>
                <a:gd name="T4" fmla="*/ 398 w 484"/>
                <a:gd name="T5" fmla="*/ 233 h 657"/>
                <a:gd name="T6" fmla="*/ 413 w 484"/>
                <a:gd name="T7" fmla="*/ 194 h 657"/>
                <a:gd name="T8" fmla="*/ 414 w 484"/>
                <a:gd name="T9" fmla="*/ 174 h 657"/>
                <a:gd name="T10" fmla="*/ 359 w 484"/>
                <a:gd name="T11" fmla="*/ 55 h 657"/>
                <a:gd name="T12" fmla="*/ 345 w 484"/>
                <a:gd name="T13" fmla="*/ 46 h 657"/>
                <a:gd name="T14" fmla="*/ 232 w 484"/>
                <a:gd name="T15" fmla="*/ 7 h 657"/>
                <a:gd name="T16" fmla="*/ 139 w 484"/>
                <a:gd name="T17" fmla="*/ 44 h 657"/>
                <a:gd name="T18" fmla="*/ 120 w 484"/>
                <a:gd name="T19" fmla="*/ 61 h 657"/>
                <a:gd name="T20" fmla="*/ 74 w 484"/>
                <a:gd name="T21" fmla="*/ 174 h 657"/>
                <a:gd name="T22" fmla="*/ 64 w 484"/>
                <a:gd name="T23" fmla="*/ 186 h 657"/>
                <a:gd name="T24" fmla="*/ 86 w 484"/>
                <a:gd name="T25" fmla="*/ 233 h 657"/>
                <a:gd name="T26" fmla="*/ 106 w 484"/>
                <a:gd name="T27" fmla="*/ 335 h 657"/>
                <a:gd name="T28" fmla="*/ 162 w 484"/>
                <a:gd name="T29" fmla="*/ 456 h 657"/>
                <a:gd name="T30" fmla="*/ 1 w 484"/>
                <a:gd name="T31" fmla="*/ 640 h 657"/>
                <a:gd name="T32" fmla="*/ 484 w 484"/>
                <a:gd name="T33" fmla="*/ 657 h 657"/>
                <a:gd name="T34" fmla="*/ 314 w 484"/>
                <a:gd name="T35" fmla="*/ 493 h 657"/>
                <a:gd name="T36" fmla="*/ 294 w 484"/>
                <a:gd name="T37" fmla="*/ 473 h 657"/>
                <a:gd name="T38" fmla="*/ 243 w 484"/>
                <a:gd name="T39" fmla="*/ 516 h 657"/>
                <a:gd name="T40" fmla="*/ 206 w 484"/>
                <a:gd name="T41" fmla="*/ 465 h 657"/>
                <a:gd name="T42" fmla="*/ 269 w 484"/>
                <a:gd name="T43" fmla="*/ 477 h 657"/>
                <a:gd name="T44" fmla="*/ 380 w 484"/>
                <a:gd name="T45" fmla="*/ 315 h 657"/>
                <a:gd name="T46" fmla="*/ 401 w 484"/>
                <a:gd name="T47" fmla="*/ 286 h 657"/>
                <a:gd name="T48" fmla="*/ 337 w 484"/>
                <a:gd name="T49" fmla="*/ 60 h 657"/>
                <a:gd name="T50" fmla="*/ 312 w 484"/>
                <a:gd name="T51" fmla="*/ 139 h 657"/>
                <a:gd name="T52" fmla="*/ 322 w 484"/>
                <a:gd name="T53" fmla="*/ 150 h 657"/>
                <a:gd name="T54" fmla="*/ 251 w 484"/>
                <a:gd name="T55" fmla="*/ 145 h 657"/>
                <a:gd name="T56" fmla="*/ 178 w 484"/>
                <a:gd name="T57" fmla="*/ 142 h 657"/>
                <a:gd name="T58" fmla="*/ 234 w 484"/>
                <a:gd name="T59" fmla="*/ 25 h 657"/>
                <a:gd name="T60" fmla="*/ 179 w 484"/>
                <a:gd name="T61" fmla="*/ 148 h 657"/>
                <a:gd name="T62" fmla="*/ 94 w 484"/>
                <a:gd name="T63" fmla="*/ 165 h 657"/>
                <a:gd name="T64" fmla="*/ 104 w 484"/>
                <a:gd name="T65" fmla="*/ 247 h 657"/>
                <a:gd name="T66" fmla="*/ 84 w 484"/>
                <a:gd name="T67" fmla="*/ 286 h 657"/>
                <a:gd name="T68" fmla="*/ 301 w 484"/>
                <a:gd name="T69" fmla="*/ 165 h 657"/>
                <a:gd name="T70" fmla="*/ 327 w 484"/>
                <a:gd name="T71" fmla="*/ 205 h 657"/>
                <a:gd name="T72" fmla="*/ 93 w 484"/>
                <a:gd name="T73" fmla="*/ 187 h 657"/>
                <a:gd name="T74" fmla="*/ 123 w 484"/>
                <a:gd name="T75" fmla="*/ 373 h 657"/>
                <a:gd name="T76" fmla="*/ 147 w 484"/>
                <a:gd name="T77" fmla="*/ 221 h 657"/>
                <a:gd name="T78" fmla="*/ 243 w 484"/>
                <a:gd name="T79" fmla="*/ 230 h 657"/>
                <a:gd name="T80" fmla="*/ 339 w 484"/>
                <a:gd name="T81" fmla="*/ 221 h 657"/>
                <a:gd name="T82" fmla="*/ 363 w 484"/>
                <a:gd name="T83" fmla="*/ 373 h 657"/>
                <a:gd name="T84" fmla="*/ 223 w 484"/>
                <a:gd name="T85" fmla="*/ 450 h 657"/>
                <a:gd name="T86" fmla="*/ 218 w 484"/>
                <a:gd name="T87" fmla="*/ 507 h 657"/>
                <a:gd name="T88" fmla="*/ 191 w 484"/>
                <a:gd name="T89" fmla="*/ 473 h 657"/>
                <a:gd name="T90" fmla="*/ 67 w 484"/>
                <a:gd name="T91" fmla="*/ 549 h 657"/>
                <a:gd name="T92" fmla="*/ 74 w 484"/>
                <a:gd name="T93" fmla="*/ 640 h 657"/>
                <a:gd name="T94" fmla="*/ 92 w 484"/>
                <a:gd name="T95" fmla="*/ 531 h 657"/>
                <a:gd name="T96" fmla="*/ 131 w 484"/>
                <a:gd name="T97" fmla="*/ 640 h 657"/>
                <a:gd name="T98" fmla="*/ 131 w 484"/>
                <a:gd name="T99" fmla="*/ 511 h 657"/>
                <a:gd name="T100" fmla="*/ 148 w 484"/>
                <a:gd name="T101" fmla="*/ 515 h 657"/>
                <a:gd name="T102" fmla="*/ 171 w 484"/>
                <a:gd name="T103" fmla="*/ 519 h 657"/>
                <a:gd name="T104" fmla="*/ 203 w 484"/>
                <a:gd name="T105" fmla="*/ 544 h 657"/>
                <a:gd name="T106" fmla="*/ 233 w 484"/>
                <a:gd name="T107" fmla="*/ 537 h 657"/>
                <a:gd name="T108" fmla="*/ 281 w 484"/>
                <a:gd name="T109" fmla="*/ 543 h 657"/>
                <a:gd name="T110" fmla="*/ 295 w 484"/>
                <a:gd name="T111" fmla="*/ 543 h 657"/>
                <a:gd name="T112" fmla="*/ 171 w 484"/>
                <a:gd name="T113" fmla="*/ 519 h 657"/>
                <a:gd name="T114" fmla="*/ 336 w 484"/>
                <a:gd name="T115" fmla="*/ 515 h 657"/>
                <a:gd name="T116" fmla="*/ 353 w 484"/>
                <a:gd name="T117" fmla="*/ 640 h 657"/>
                <a:gd name="T118" fmla="*/ 375 w 484"/>
                <a:gd name="T119" fmla="*/ 521 h 657"/>
                <a:gd name="T120" fmla="*/ 392 w 484"/>
                <a:gd name="T121" fmla="*/ 531 h 657"/>
                <a:gd name="T122" fmla="*/ 411 w 484"/>
                <a:gd name="T123" fmla="*/ 640 h 657"/>
                <a:gd name="T124" fmla="*/ 418 w 484"/>
                <a:gd name="T125" fmla="*/ 54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84" h="657">
                  <a:moveTo>
                    <a:pt x="330" y="485"/>
                  </a:moveTo>
                  <a:cubicBezTo>
                    <a:pt x="322" y="477"/>
                    <a:pt x="314" y="468"/>
                    <a:pt x="305" y="461"/>
                  </a:cubicBezTo>
                  <a:cubicBezTo>
                    <a:pt x="312" y="459"/>
                    <a:pt x="319" y="458"/>
                    <a:pt x="325" y="456"/>
                  </a:cubicBezTo>
                  <a:cubicBezTo>
                    <a:pt x="341" y="451"/>
                    <a:pt x="357" y="442"/>
                    <a:pt x="368" y="429"/>
                  </a:cubicBezTo>
                  <a:cubicBezTo>
                    <a:pt x="381" y="413"/>
                    <a:pt x="380" y="393"/>
                    <a:pt x="380" y="374"/>
                  </a:cubicBezTo>
                  <a:cubicBezTo>
                    <a:pt x="380" y="335"/>
                    <a:pt x="380" y="335"/>
                    <a:pt x="380" y="335"/>
                  </a:cubicBezTo>
                  <a:cubicBezTo>
                    <a:pt x="381" y="334"/>
                    <a:pt x="382" y="334"/>
                    <a:pt x="383" y="333"/>
                  </a:cubicBezTo>
                  <a:cubicBezTo>
                    <a:pt x="404" y="321"/>
                    <a:pt x="422" y="295"/>
                    <a:pt x="420" y="269"/>
                  </a:cubicBezTo>
                  <a:cubicBezTo>
                    <a:pt x="419" y="255"/>
                    <a:pt x="411" y="239"/>
                    <a:pt x="398" y="233"/>
                  </a:cubicBezTo>
                  <a:cubicBezTo>
                    <a:pt x="399" y="232"/>
                    <a:pt x="399" y="231"/>
                    <a:pt x="399" y="230"/>
                  </a:cubicBezTo>
                  <a:cubicBezTo>
                    <a:pt x="399" y="203"/>
                    <a:pt x="399" y="203"/>
                    <a:pt x="399" y="203"/>
                  </a:cubicBezTo>
                  <a:cubicBezTo>
                    <a:pt x="404" y="200"/>
                    <a:pt x="408" y="197"/>
                    <a:pt x="413" y="194"/>
                  </a:cubicBezTo>
                  <a:cubicBezTo>
                    <a:pt x="415" y="193"/>
                    <a:pt x="417" y="191"/>
                    <a:pt x="418" y="189"/>
                  </a:cubicBezTo>
                  <a:cubicBezTo>
                    <a:pt x="422" y="185"/>
                    <a:pt x="422" y="179"/>
                    <a:pt x="417" y="176"/>
                  </a:cubicBezTo>
                  <a:cubicBezTo>
                    <a:pt x="416" y="175"/>
                    <a:pt x="415" y="175"/>
                    <a:pt x="414" y="174"/>
                  </a:cubicBezTo>
                  <a:cubicBezTo>
                    <a:pt x="412" y="173"/>
                    <a:pt x="411" y="173"/>
                    <a:pt x="409" y="172"/>
                  </a:cubicBezTo>
                  <a:cubicBezTo>
                    <a:pt x="409" y="131"/>
                    <a:pt x="396" y="90"/>
                    <a:pt x="366" y="61"/>
                  </a:cubicBezTo>
                  <a:cubicBezTo>
                    <a:pt x="364" y="59"/>
                    <a:pt x="361" y="57"/>
                    <a:pt x="359" y="55"/>
                  </a:cubicBezTo>
                  <a:cubicBezTo>
                    <a:pt x="361" y="52"/>
                    <a:pt x="361" y="52"/>
                    <a:pt x="361" y="52"/>
                  </a:cubicBezTo>
                  <a:cubicBezTo>
                    <a:pt x="365" y="45"/>
                    <a:pt x="350" y="37"/>
                    <a:pt x="346" y="44"/>
                  </a:cubicBezTo>
                  <a:cubicBezTo>
                    <a:pt x="345" y="46"/>
                    <a:pt x="345" y="46"/>
                    <a:pt x="345" y="46"/>
                  </a:cubicBezTo>
                  <a:cubicBezTo>
                    <a:pt x="331" y="38"/>
                    <a:pt x="315" y="32"/>
                    <a:pt x="299" y="27"/>
                  </a:cubicBezTo>
                  <a:cubicBezTo>
                    <a:pt x="287" y="22"/>
                    <a:pt x="275" y="18"/>
                    <a:pt x="263" y="12"/>
                  </a:cubicBezTo>
                  <a:cubicBezTo>
                    <a:pt x="250" y="6"/>
                    <a:pt x="245" y="0"/>
                    <a:pt x="232" y="7"/>
                  </a:cubicBezTo>
                  <a:cubicBezTo>
                    <a:pt x="219" y="14"/>
                    <a:pt x="207" y="19"/>
                    <a:pt x="193" y="24"/>
                  </a:cubicBezTo>
                  <a:cubicBezTo>
                    <a:pt x="175" y="31"/>
                    <a:pt x="157" y="36"/>
                    <a:pt x="140" y="46"/>
                  </a:cubicBezTo>
                  <a:cubicBezTo>
                    <a:pt x="139" y="44"/>
                    <a:pt x="139" y="44"/>
                    <a:pt x="139" y="44"/>
                  </a:cubicBezTo>
                  <a:cubicBezTo>
                    <a:pt x="135" y="37"/>
                    <a:pt x="121" y="45"/>
                    <a:pt x="124" y="52"/>
                  </a:cubicBezTo>
                  <a:cubicBezTo>
                    <a:pt x="126" y="55"/>
                    <a:pt x="126" y="55"/>
                    <a:pt x="126" y="55"/>
                  </a:cubicBezTo>
                  <a:cubicBezTo>
                    <a:pt x="124" y="57"/>
                    <a:pt x="122" y="59"/>
                    <a:pt x="120" y="61"/>
                  </a:cubicBezTo>
                  <a:cubicBezTo>
                    <a:pt x="92" y="88"/>
                    <a:pt x="79" y="125"/>
                    <a:pt x="77" y="162"/>
                  </a:cubicBezTo>
                  <a:cubicBezTo>
                    <a:pt x="76" y="165"/>
                    <a:pt x="77" y="171"/>
                    <a:pt x="76" y="173"/>
                  </a:cubicBezTo>
                  <a:cubicBezTo>
                    <a:pt x="75" y="173"/>
                    <a:pt x="74" y="174"/>
                    <a:pt x="74" y="174"/>
                  </a:cubicBezTo>
                  <a:cubicBezTo>
                    <a:pt x="71" y="176"/>
                    <a:pt x="68" y="178"/>
                    <a:pt x="66" y="180"/>
                  </a:cubicBezTo>
                  <a:cubicBezTo>
                    <a:pt x="65" y="181"/>
                    <a:pt x="65" y="182"/>
                    <a:pt x="64" y="183"/>
                  </a:cubicBezTo>
                  <a:cubicBezTo>
                    <a:pt x="64" y="184"/>
                    <a:pt x="64" y="185"/>
                    <a:pt x="64" y="186"/>
                  </a:cubicBezTo>
                  <a:cubicBezTo>
                    <a:pt x="65" y="189"/>
                    <a:pt x="68" y="192"/>
                    <a:pt x="72" y="194"/>
                  </a:cubicBezTo>
                  <a:cubicBezTo>
                    <a:pt x="76" y="197"/>
                    <a:pt x="81" y="200"/>
                    <a:pt x="86" y="203"/>
                  </a:cubicBezTo>
                  <a:cubicBezTo>
                    <a:pt x="86" y="233"/>
                    <a:pt x="86" y="233"/>
                    <a:pt x="86" y="233"/>
                  </a:cubicBezTo>
                  <a:cubicBezTo>
                    <a:pt x="74" y="240"/>
                    <a:pt x="66" y="255"/>
                    <a:pt x="65" y="269"/>
                  </a:cubicBezTo>
                  <a:cubicBezTo>
                    <a:pt x="63" y="295"/>
                    <a:pt x="81" y="321"/>
                    <a:pt x="102" y="333"/>
                  </a:cubicBezTo>
                  <a:cubicBezTo>
                    <a:pt x="104" y="334"/>
                    <a:pt x="105" y="335"/>
                    <a:pt x="106" y="335"/>
                  </a:cubicBezTo>
                  <a:cubicBezTo>
                    <a:pt x="106" y="374"/>
                    <a:pt x="106" y="374"/>
                    <a:pt x="106" y="374"/>
                  </a:cubicBezTo>
                  <a:cubicBezTo>
                    <a:pt x="107" y="394"/>
                    <a:pt x="106" y="413"/>
                    <a:pt x="118" y="429"/>
                  </a:cubicBezTo>
                  <a:cubicBezTo>
                    <a:pt x="129" y="443"/>
                    <a:pt x="145" y="452"/>
                    <a:pt x="162" y="456"/>
                  </a:cubicBezTo>
                  <a:cubicBezTo>
                    <a:pt x="168" y="458"/>
                    <a:pt x="174" y="460"/>
                    <a:pt x="180" y="461"/>
                  </a:cubicBezTo>
                  <a:cubicBezTo>
                    <a:pt x="171" y="468"/>
                    <a:pt x="163" y="477"/>
                    <a:pt x="155" y="485"/>
                  </a:cubicBezTo>
                  <a:cubicBezTo>
                    <a:pt x="68" y="509"/>
                    <a:pt x="5" y="569"/>
                    <a:pt x="1" y="640"/>
                  </a:cubicBezTo>
                  <a:cubicBezTo>
                    <a:pt x="0" y="640"/>
                    <a:pt x="0" y="640"/>
                    <a:pt x="0" y="640"/>
                  </a:cubicBezTo>
                  <a:cubicBezTo>
                    <a:pt x="0" y="657"/>
                    <a:pt x="0" y="657"/>
                    <a:pt x="0" y="657"/>
                  </a:cubicBezTo>
                  <a:cubicBezTo>
                    <a:pt x="484" y="657"/>
                    <a:pt x="484" y="657"/>
                    <a:pt x="484" y="657"/>
                  </a:cubicBezTo>
                  <a:cubicBezTo>
                    <a:pt x="484" y="637"/>
                    <a:pt x="484" y="637"/>
                    <a:pt x="484" y="637"/>
                  </a:cubicBezTo>
                  <a:cubicBezTo>
                    <a:pt x="478" y="568"/>
                    <a:pt x="416" y="509"/>
                    <a:pt x="330" y="485"/>
                  </a:cubicBezTo>
                  <a:close/>
                  <a:moveTo>
                    <a:pt x="314" y="493"/>
                  </a:moveTo>
                  <a:cubicBezTo>
                    <a:pt x="304" y="503"/>
                    <a:pt x="296" y="514"/>
                    <a:pt x="287" y="526"/>
                  </a:cubicBezTo>
                  <a:cubicBezTo>
                    <a:pt x="281" y="519"/>
                    <a:pt x="274" y="513"/>
                    <a:pt x="267" y="507"/>
                  </a:cubicBezTo>
                  <a:cubicBezTo>
                    <a:pt x="276" y="496"/>
                    <a:pt x="285" y="484"/>
                    <a:pt x="294" y="473"/>
                  </a:cubicBezTo>
                  <a:cubicBezTo>
                    <a:pt x="301" y="479"/>
                    <a:pt x="307" y="486"/>
                    <a:pt x="314" y="493"/>
                  </a:cubicBezTo>
                  <a:close/>
                  <a:moveTo>
                    <a:pt x="258" y="491"/>
                  </a:moveTo>
                  <a:cubicBezTo>
                    <a:pt x="252" y="499"/>
                    <a:pt x="246" y="506"/>
                    <a:pt x="243" y="516"/>
                  </a:cubicBezTo>
                  <a:cubicBezTo>
                    <a:pt x="240" y="506"/>
                    <a:pt x="233" y="500"/>
                    <a:pt x="227" y="492"/>
                  </a:cubicBezTo>
                  <a:cubicBezTo>
                    <a:pt x="224" y="487"/>
                    <a:pt x="220" y="483"/>
                    <a:pt x="217" y="478"/>
                  </a:cubicBezTo>
                  <a:cubicBezTo>
                    <a:pt x="215" y="476"/>
                    <a:pt x="208" y="465"/>
                    <a:pt x="206" y="465"/>
                  </a:cubicBezTo>
                  <a:cubicBezTo>
                    <a:pt x="224" y="467"/>
                    <a:pt x="243" y="467"/>
                    <a:pt x="261" y="466"/>
                  </a:cubicBezTo>
                  <a:cubicBezTo>
                    <a:pt x="267" y="466"/>
                    <a:pt x="273" y="466"/>
                    <a:pt x="279" y="465"/>
                  </a:cubicBezTo>
                  <a:cubicBezTo>
                    <a:pt x="277" y="465"/>
                    <a:pt x="271" y="475"/>
                    <a:pt x="269" y="477"/>
                  </a:cubicBezTo>
                  <a:cubicBezTo>
                    <a:pt x="265" y="482"/>
                    <a:pt x="262" y="486"/>
                    <a:pt x="258" y="491"/>
                  </a:cubicBezTo>
                  <a:close/>
                  <a:moveTo>
                    <a:pt x="401" y="286"/>
                  </a:moveTo>
                  <a:cubicBezTo>
                    <a:pt x="398" y="297"/>
                    <a:pt x="389" y="308"/>
                    <a:pt x="380" y="315"/>
                  </a:cubicBezTo>
                  <a:cubicBezTo>
                    <a:pt x="380" y="247"/>
                    <a:pt x="380" y="247"/>
                    <a:pt x="380" y="247"/>
                  </a:cubicBezTo>
                  <a:cubicBezTo>
                    <a:pt x="380" y="247"/>
                    <a:pt x="381" y="247"/>
                    <a:pt x="381" y="247"/>
                  </a:cubicBezTo>
                  <a:cubicBezTo>
                    <a:pt x="403" y="240"/>
                    <a:pt x="405" y="275"/>
                    <a:pt x="401" y="286"/>
                  </a:cubicBezTo>
                  <a:close/>
                  <a:moveTo>
                    <a:pt x="251" y="145"/>
                  </a:moveTo>
                  <a:cubicBezTo>
                    <a:pt x="251" y="25"/>
                    <a:pt x="251" y="25"/>
                    <a:pt x="251" y="25"/>
                  </a:cubicBezTo>
                  <a:cubicBezTo>
                    <a:pt x="279" y="39"/>
                    <a:pt x="311" y="44"/>
                    <a:pt x="337" y="60"/>
                  </a:cubicBezTo>
                  <a:cubicBezTo>
                    <a:pt x="298" y="131"/>
                    <a:pt x="298" y="131"/>
                    <a:pt x="298" y="131"/>
                  </a:cubicBezTo>
                  <a:cubicBezTo>
                    <a:pt x="295" y="136"/>
                    <a:pt x="301" y="141"/>
                    <a:pt x="307" y="142"/>
                  </a:cubicBezTo>
                  <a:cubicBezTo>
                    <a:pt x="309" y="142"/>
                    <a:pt x="311" y="141"/>
                    <a:pt x="312" y="139"/>
                  </a:cubicBezTo>
                  <a:cubicBezTo>
                    <a:pt x="351" y="71"/>
                    <a:pt x="351" y="71"/>
                    <a:pt x="351" y="71"/>
                  </a:cubicBezTo>
                  <a:cubicBezTo>
                    <a:pt x="378" y="95"/>
                    <a:pt x="390" y="129"/>
                    <a:pt x="392" y="165"/>
                  </a:cubicBezTo>
                  <a:cubicBezTo>
                    <a:pt x="369" y="157"/>
                    <a:pt x="345" y="153"/>
                    <a:pt x="322" y="150"/>
                  </a:cubicBezTo>
                  <a:cubicBezTo>
                    <a:pt x="316" y="149"/>
                    <a:pt x="311" y="149"/>
                    <a:pt x="306" y="148"/>
                  </a:cubicBezTo>
                  <a:cubicBezTo>
                    <a:pt x="288" y="147"/>
                    <a:pt x="269" y="146"/>
                    <a:pt x="251" y="145"/>
                  </a:cubicBezTo>
                  <a:cubicBezTo>
                    <a:pt x="251" y="145"/>
                    <a:pt x="251" y="145"/>
                    <a:pt x="251" y="145"/>
                  </a:cubicBezTo>
                  <a:close/>
                  <a:moveTo>
                    <a:pt x="135" y="71"/>
                  </a:moveTo>
                  <a:cubicBezTo>
                    <a:pt x="173" y="139"/>
                    <a:pt x="173" y="139"/>
                    <a:pt x="173" y="139"/>
                  </a:cubicBezTo>
                  <a:cubicBezTo>
                    <a:pt x="174" y="141"/>
                    <a:pt x="176" y="142"/>
                    <a:pt x="178" y="142"/>
                  </a:cubicBezTo>
                  <a:cubicBezTo>
                    <a:pt x="184" y="141"/>
                    <a:pt x="190" y="136"/>
                    <a:pt x="188" y="131"/>
                  </a:cubicBezTo>
                  <a:cubicBezTo>
                    <a:pt x="148" y="60"/>
                    <a:pt x="148" y="60"/>
                    <a:pt x="148" y="60"/>
                  </a:cubicBezTo>
                  <a:cubicBezTo>
                    <a:pt x="175" y="44"/>
                    <a:pt x="207" y="39"/>
                    <a:pt x="234" y="25"/>
                  </a:cubicBezTo>
                  <a:cubicBezTo>
                    <a:pt x="234" y="145"/>
                    <a:pt x="234" y="145"/>
                    <a:pt x="234" y="145"/>
                  </a:cubicBezTo>
                  <a:cubicBezTo>
                    <a:pt x="234" y="145"/>
                    <a:pt x="234" y="145"/>
                    <a:pt x="234" y="145"/>
                  </a:cubicBezTo>
                  <a:cubicBezTo>
                    <a:pt x="216" y="146"/>
                    <a:pt x="197" y="147"/>
                    <a:pt x="179" y="148"/>
                  </a:cubicBezTo>
                  <a:cubicBezTo>
                    <a:pt x="169" y="149"/>
                    <a:pt x="160" y="150"/>
                    <a:pt x="150" y="152"/>
                  </a:cubicBezTo>
                  <a:cubicBezTo>
                    <a:pt x="131" y="154"/>
                    <a:pt x="113" y="158"/>
                    <a:pt x="96" y="164"/>
                  </a:cubicBezTo>
                  <a:cubicBezTo>
                    <a:pt x="95" y="164"/>
                    <a:pt x="94" y="164"/>
                    <a:pt x="94" y="165"/>
                  </a:cubicBezTo>
                  <a:cubicBezTo>
                    <a:pt x="95" y="129"/>
                    <a:pt x="108" y="94"/>
                    <a:pt x="135" y="71"/>
                  </a:cubicBezTo>
                  <a:close/>
                  <a:moveTo>
                    <a:pt x="84" y="286"/>
                  </a:moveTo>
                  <a:cubicBezTo>
                    <a:pt x="80" y="275"/>
                    <a:pt x="82" y="240"/>
                    <a:pt x="104" y="247"/>
                  </a:cubicBezTo>
                  <a:cubicBezTo>
                    <a:pt x="105" y="247"/>
                    <a:pt x="105" y="247"/>
                    <a:pt x="106" y="247"/>
                  </a:cubicBezTo>
                  <a:cubicBezTo>
                    <a:pt x="106" y="316"/>
                    <a:pt x="106" y="316"/>
                    <a:pt x="106" y="316"/>
                  </a:cubicBezTo>
                  <a:cubicBezTo>
                    <a:pt x="96" y="309"/>
                    <a:pt x="88" y="297"/>
                    <a:pt x="84" y="286"/>
                  </a:cubicBezTo>
                  <a:close/>
                  <a:moveTo>
                    <a:pt x="93" y="187"/>
                  </a:moveTo>
                  <a:cubicBezTo>
                    <a:pt x="93" y="186"/>
                    <a:pt x="93" y="185"/>
                    <a:pt x="93" y="184"/>
                  </a:cubicBezTo>
                  <a:cubicBezTo>
                    <a:pt x="159" y="162"/>
                    <a:pt x="231" y="160"/>
                    <a:pt x="301" y="165"/>
                  </a:cubicBezTo>
                  <a:cubicBezTo>
                    <a:pt x="332" y="167"/>
                    <a:pt x="364" y="171"/>
                    <a:pt x="392" y="184"/>
                  </a:cubicBezTo>
                  <a:cubicBezTo>
                    <a:pt x="392" y="185"/>
                    <a:pt x="392" y="186"/>
                    <a:pt x="392" y="187"/>
                  </a:cubicBezTo>
                  <a:cubicBezTo>
                    <a:pt x="374" y="198"/>
                    <a:pt x="347" y="202"/>
                    <a:pt x="327" y="205"/>
                  </a:cubicBezTo>
                  <a:cubicBezTo>
                    <a:pt x="299" y="211"/>
                    <a:pt x="271" y="213"/>
                    <a:pt x="243" y="213"/>
                  </a:cubicBezTo>
                  <a:cubicBezTo>
                    <a:pt x="214" y="213"/>
                    <a:pt x="186" y="211"/>
                    <a:pt x="158" y="205"/>
                  </a:cubicBezTo>
                  <a:cubicBezTo>
                    <a:pt x="138" y="202"/>
                    <a:pt x="111" y="198"/>
                    <a:pt x="93" y="187"/>
                  </a:cubicBezTo>
                  <a:close/>
                  <a:moveTo>
                    <a:pt x="165" y="441"/>
                  </a:moveTo>
                  <a:cubicBezTo>
                    <a:pt x="155" y="438"/>
                    <a:pt x="145" y="434"/>
                    <a:pt x="137" y="427"/>
                  </a:cubicBezTo>
                  <a:cubicBezTo>
                    <a:pt x="121" y="414"/>
                    <a:pt x="123" y="392"/>
                    <a:pt x="123" y="373"/>
                  </a:cubicBezTo>
                  <a:cubicBezTo>
                    <a:pt x="123" y="336"/>
                    <a:pt x="123" y="300"/>
                    <a:pt x="123" y="263"/>
                  </a:cubicBezTo>
                  <a:cubicBezTo>
                    <a:pt x="123" y="216"/>
                    <a:pt x="123" y="216"/>
                    <a:pt x="123" y="216"/>
                  </a:cubicBezTo>
                  <a:cubicBezTo>
                    <a:pt x="131" y="218"/>
                    <a:pt x="139" y="219"/>
                    <a:pt x="147" y="221"/>
                  </a:cubicBezTo>
                  <a:cubicBezTo>
                    <a:pt x="177" y="227"/>
                    <a:pt x="207" y="230"/>
                    <a:pt x="238" y="230"/>
                  </a:cubicBezTo>
                  <a:cubicBezTo>
                    <a:pt x="238" y="230"/>
                    <a:pt x="238" y="230"/>
                    <a:pt x="239" y="230"/>
                  </a:cubicBezTo>
                  <a:cubicBezTo>
                    <a:pt x="240" y="230"/>
                    <a:pt x="241" y="230"/>
                    <a:pt x="243" y="230"/>
                  </a:cubicBezTo>
                  <a:cubicBezTo>
                    <a:pt x="244" y="230"/>
                    <a:pt x="245" y="230"/>
                    <a:pt x="247" y="230"/>
                  </a:cubicBezTo>
                  <a:cubicBezTo>
                    <a:pt x="247" y="230"/>
                    <a:pt x="247" y="230"/>
                    <a:pt x="247" y="230"/>
                  </a:cubicBezTo>
                  <a:cubicBezTo>
                    <a:pt x="278" y="230"/>
                    <a:pt x="308" y="227"/>
                    <a:pt x="339" y="221"/>
                  </a:cubicBezTo>
                  <a:cubicBezTo>
                    <a:pt x="346" y="219"/>
                    <a:pt x="354" y="218"/>
                    <a:pt x="362" y="216"/>
                  </a:cubicBezTo>
                  <a:cubicBezTo>
                    <a:pt x="363" y="262"/>
                    <a:pt x="363" y="262"/>
                    <a:pt x="363" y="262"/>
                  </a:cubicBezTo>
                  <a:cubicBezTo>
                    <a:pt x="363" y="299"/>
                    <a:pt x="363" y="336"/>
                    <a:pt x="363" y="373"/>
                  </a:cubicBezTo>
                  <a:cubicBezTo>
                    <a:pt x="363" y="391"/>
                    <a:pt x="365" y="413"/>
                    <a:pt x="350" y="426"/>
                  </a:cubicBezTo>
                  <a:cubicBezTo>
                    <a:pt x="342" y="433"/>
                    <a:pt x="332" y="437"/>
                    <a:pt x="322" y="440"/>
                  </a:cubicBezTo>
                  <a:cubicBezTo>
                    <a:pt x="291" y="450"/>
                    <a:pt x="256" y="451"/>
                    <a:pt x="223" y="450"/>
                  </a:cubicBezTo>
                  <a:cubicBezTo>
                    <a:pt x="204" y="449"/>
                    <a:pt x="184" y="447"/>
                    <a:pt x="165" y="441"/>
                  </a:cubicBezTo>
                  <a:close/>
                  <a:moveTo>
                    <a:pt x="191" y="473"/>
                  </a:moveTo>
                  <a:cubicBezTo>
                    <a:pt x="200" y="484"/>
                    <a:pt x="209" y="496"/>
                    <a:pt x="218" y="507"/>
                  </a:cubicBezTo>
                  <a:cubicBezTo>
                    <a:pt x="211" y="513"/>
                    <a:pt x="204" y="519"/>
                    <a:pt x="198" y="526"/>
                  </a:cubicBezTo>
                  <a:cubicBezTo>
                    <a:pt x="189" y="514"/>
                    <a:pt x="181" y="503"/>
                    <a:pt x="171" y="493"/>
                  </a:cubicBezTo>
                  <a:cubicBezTo>
                    <a:pt x="178" y="486"/>
                    <a:pt x="184" y="479"/>
                    <a:pt x="191" y="473"/>
                  </a:cubicBezTo>
                  <a:close/>
                  <a:moveTo>
                    <a:pt x="56" y="640"/>
                  </a:moveTo>
                  <a:cubicBezTo>
                    <a:pt x="18" y="640"/>
                    <a:pt x="18" y="640"/>
                    <a:pt x="18" y="640"/>
                  </a:cubicBezTo>
                  <a:cubicBezTo>
                    <a:pt x="20" y="606"/>
                    <a:pt x="38" y="574"/>
                    <a:pt x="67" y="549"/>
                  </a:cubicBezTo>
                  <a:cubicBezTo>
                    <a:pt x="67" y="580"/>
                    <a:pt x="64" y="610"/>
                    <a:pt x="56" y="640"/>
                  </a:cubicBezTo>
                  <a:close/>
                  <a:moveTo>
                    <a:pt x="92" y="640"/>
                  </a:moveTo>
                  <a:cubicBezTo>
                    <a:pt x="74" y="640"/>
                    <a:pt x="74" y="640"/>
                    <a:pt x="74" y="640"/>
                  </a:cubicBezTo>
                  <a:cubicBezTo>
                    <a:pt x="82" y="606"/>
                    <a:pt x="85" y="572"/>
                    <a:pt x="84" y="537"/>
                  </a:cubicBezTo>
                  <a:cubicBezTo>
                    <a:pt x="84" y="536"/>
                    <a:pt x="84" y="536"/>
                    <a:pt x="84" y="536"/>
                  </a:cubicBezTo>
                  <a:cubicBezTo>
                    <a:pt x="87" y="534"/>
                    <a:pt x="89" y="533"/>
                    <a:pt x="92" y="531"/>
                  </a:cubicBezTo>
                  <a:lnTo>
                    <a:pt x="92" y="640"/>
                  </a:lnTo>
                  <a:close/>
                  <a:moveTo>
                    <a:pt x="131" y="511"/>
                  </a:moveTo>
                  <a:cubicBezTo>
                    <a:pt x="131" y="640"/>
                    <a:pt x="131" y="640"/>
                    <a:pt x="131" y="640"/>
                  </a:cubicBezTo>
                  <a:cubicBezTo>
                    <a:pt x="109" y="640"/>
                    <a:pt x="109" y="640"/>
                    <a:pt x="109" y="640"/>
                  </a:cubicBezTo>
                  <a:cubicBezTo>
                    <a:pt x="109" y="521"/>
                    <a:pt x="109" y="521"/>
                    <a:pt x="109" y="521"/>
                  </a:cubicBezTo>
                  <a:cubicBezTo>
                    <a:pt x="116" y="518"/>
                    <a:pt x="123" y="514"/>
                    <a:pt x="131" y="511"/>
                  </a:cubicBezTo>
                  <a:cubicBezTo>
                    <a:pt x="131" y="511"/>
                    <a:pt x="131" y="511"/>
                    <a:pt x="131" y="511"/>
                  </a:cubicBezTo>
                  <a:close/>
                  <a:moveTo>
                    <a:pt x="148" y="640"/>
                  </a:moveTo>
                  <a:cubicBezTo>
                    <a:pt x="148" y="515"/>
                    <a:pt x="148" y="515"/>
                    <a:pt x="148" y="515"/>
                  </a:cubicBezTo>
                  <a:cubicBezTo>
                    <a:pt x="232" y="640"/>
                    <a:pt x="232" y="640"/>
                    <a:pt x="232" y="640"/>
                  </a:cubicBezTo>
                  <a:lnTo>
                    <a:pt x="148" y="640"/>
                  </a:lnTo>
                  <a:close/>
                  <a:moveTo>
                    <a:pt x="171" y="519"/>
                  </a:moveTo>
                  <a:cubicBezTo>
                    <a:pt x="177" y="526"/>
                    <a:pt x="183" y="534"/>
                    <a:pt x="189" y="543"/>
                  </a:cubicBezTo>
                  <a:cubicBezTo>
                    <a:pt x="191" y="545"/>
                    <a:pt x="194" y="546"/>
                    <a:pt x="196" y="546"/>
                  </a:cubicBezTo>
                  <a:cubicBezTo>
                    <a:pt x="198" y="546"/>
                    <a:pt x="201" y="546"/>
                    <a:pt x="203" y="544"/>
                  </a:cubicBezTo>
                  <a:cubicBezTo>
                    <a:pt x="203" y="544"/>
                    <a:pt x="203" y="544"/>
                    <a:pt x="204" y="543"/>
                  </a:cubicBezTo>
                  <a:cubicBezTo>
                    <a:pt x="211" y="536"/>
                    <a:pt x="219" y="529"/>
                    <a:pt x="227" y="522"/>
                  </a:cubicBezTo>
                  <a:cubicBezTo>
                    <a:pt x="229" y="527"/>
                    <a:pt x="231" y="532"/>
                    <a:pt x="233" y="537"/>
                  </a:cubicBezTo>
                  <a:cubicBezTo>
                    <a:pt x="235" y="542"/>
                    <a:pt x="241" y="544"/>
                    <a:pt x="246" y="543"/>
                  </a:cubicBezTo>
                  <a:cubicBezTo>
                    <a:pt x="254" y="541"/>
                    <a:pt x="256" y="529"/>
                    <a:pt x="259" y="522"/>
                  </a:cubicBezTo>
                  <a:cubicBezTo>
                    <a:pt x="266" y="529"/>
                    <a:pt x="274" y="536"/>
                    <a:pt x="281" y="543"/>
                  </a:cubicBezTo>
                  <a:cubicBezTo>
                    <a:pt x="282" y="544"/>
                    <a:pt x="282" y="544"/>
                    <a:pt x="282" y="544"/>
                  </a:cubicBezTo>
                  <a:cubicBezTo>
                    <a:pt x="284" y="546"/>
                    <a:pt x="287" y="546"/>
                    <a:pt x="289" y="546"/>
                  </a:cubicBezTo>
                  <a:cubicBezTo>
                    <a:pt x="291" y="546"/>
                    <a:pt x="294" y="545"/>
                    <a:pt x="295" y="543"/>
                  </a:cubicBezTo>
                  <a:cubicBezTo>
                    <a:pt x="300" y="536"/>
                    <a:pt x="305" y="529"/>
                    <a:pt x="310" y="523"/>
                  </a:cubicBezTo>
                  <a:cubicBezTo>
                    <a:pt x="242" y="625"/>
                    <a:pt x="242" y="625"/>
                    <a:pt x="242" y="625"/>
                  </a:cubicBezTo>
                  <a:lnTo>
                    <a:pt x="171" y="519"/>
                  </a:lnTo>
                  <a:close/>
                  <a:moveTo>
                    <a:pt x="336" y="640"/>
                  </a:moveTo>
                  <a:cubicBezTo>
                    <a:pt x="252" y="640"/>
                    <a:pt x="252" y="640"/>
                    <a:pt x="252" y="640"/>
                  </a:cubicBezTo>
                  <a:cubicBezTo>
                    <a:pt x="336" y="515"/>
                    <a:pt x="336" y="515"/>
                    <a:pt x="336" y="515"/>
                  </a:cubicBezTo>
                  <a:lnTo>
                    <a:pt x="336" y="640"/>
                  </a:lnTo>
                  <a:close/>
                  <a:moveTo>
                    <a:pt x="375" y="640"/>
                  </a:moveTo>
                  <a:cubicBezTo>
                    <a:pt x="353" y="640"/>
                    <a:pt x="353" y="640"/>
                    <a:pt x="353" y="640"/>
                  </a:cubicBezTo>
                  <a:cubicBezTo>
                    <a:pt x="353" y="511"/>
                    <a:pt x="353" y="511"/>
                    <a:pt x="353" y="511"/>
                  </a:cubicBezTo>
                  <a:cubicBezTo>
                    <a:pt x="353" y="511"/>
                    <a:pt x="353" y="511"/>
                    <a:pt x="353" y="511"/>
                  </a:cubicBezTo>
                  <a:cubicBezTo>
                    <a:pt x="361" y="514"/>
                    <a:pt x="368" y="517"/>
                    <a:pt x="375" y="521"/>
                  </a:cubicBezTo>
                  <a:lnTo>
                    <a:pt x="375" y="640"/>
                  </a:lnTo>
                  <a:close/>
                  <a:moveTo>
                    <a:pt x="392" y="640"/>
                  </a:moveTo>
                  <a:cubicBezTo>
                    <a:pt x="392" y="531"/>
                    <a:pt x="392" y="531"/>
                    <a:pt x="392" y="531"/>
                  </a:cubicBezTo>
                  <a:cubicBezTo>
                    <a:pt x="395" y="532"/>
                    <a:pt x="398" y="534"/>
                    <a:pt x="401" y="536"/>
                  </a:cubicBezTo>
                  <a:cubicBezTo>
                    <a:pt x="401" y="536"/>
                    <a:pt x="401" y="536"/>
                    <a:pt x="401" y="537"/>
                  </a:cubicBezTo>
                  <a:cubicBezTo>
                    <a:pt x="400" y="572"/>
                    <a:pt x="403" y="606"/>
                    <a:pt x="411" y="640"/>
                  </a:cubicBezTo>
                  <a:lnTo>
                    <a:pt x="392" y="640"/>
                  </a:lnTo>
                  <a:close/>
                  <a:moveTo>
                    <a:pt x="428" y="640"/>
                  </a:moveTo>
                  <a:cubicBezTo>
                    <a:pt x="421" y="610"/>
                    <a:pt x="417" y="580"/>
                    <a:pt x="418" y="549"/>
                  </a:cubicBezTo>
                  <a:cubicBezTo>
                    <a:pt x="447" y="574"/>
                    <a:pt x="465" y="606"/>
                    <a:pt x="467" y="640"/>
                  </a:cubicBezTo>
                  <a:lnTo>
                    <a:pt x="428" y="64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0"/>
            <p:cNvSpPr/>
            <p:nvPr/>
          </p:nvSpPr>
          <p:spPr bwMode="auto">
            <a:xfrm>
              <a:off x="3391893" y="3358300"/>
              <a:ext cx="230867" cy="419053"/>
            </a:xfrm>
            <a:custGeom>
              <a:avLst/>
              <a:gdLst>
                <a:gd name="T0" fmla="*/ 50 w 50"/>
                <a:gd name="T1" fmla="*/ 91 h 91"/>
                <a:gd name="T2" fmla="*/ 11 w 50"/>
                <a:gd name="T3" fmla="*/ 91 h 91"/>
                <a:gd name="T4" fmla="*/ 1 w 50"/>
                <a:gd name="T5" fmla="*/ 0 h 91"/>
                <a:gd name="T6" fmla="*/ 50 w 50"/>
                <a:gd name="T7" fmla="*/ 91 h 91"/>
              </a:gdLst>
              <a:ahLst/>
              <a:cxnLst>
                <a:cxn ang="0">
                  <a:pos x="T0" y="T1"/>
                </a:cxn>
                <a:cxn ang="0">
                  <a:pos x="T2" y="T3"/>
                </a:cxn>
                <a:cxn ang="0">
                  <a:pos x="T4" y="T5"/>
                </a:cxn>
                <a:cxn ang="0">
                  <a:pos x="T6" y="T7"/>
                </a:cxn>
              </a:cxnLst>
              <a:rect l="0" t="0" r="r" b="b"/>
              <a:pathLst>
                <a:path w="50" h="91">
                  <a:moveTo>
                    <a:pt x="50" y="91"/>
                  </a:moveTo>
                  <a:cubicBezTo>
                    <a:pt x="11" y="91"/>
                    <a:pt x="11" y="91"/>
                    <a:pt x="11" y="91"/>
                  </a:cubicBezTo>
                  <a:cubicBezTo>
                    <a:pt x="4" y="61"/>
                    <a:pt x="0" y="31"/>
                    <a:pt x="1" y="0"/>
                  </a:cubicBezTo>
                  <a:cubicBezTo>
                    <a:pt x="30" y="25"/>
                    <a:pt x="48" y="57"/>
                    <a:pt x="50" y="91"/>
                  </a:cubicBezTo>
                  <a:close/>
                </a:path>
              </a:pathLst>
            </a:custGeom>
            <a:solidFill>
              <a:srgbClr val="376E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1"/>
            <p:cNvSpPr/>
            <p:nvPr/>
          </p:nvSpPr>
          <p:spPr bwMode="auto">
            <a:xfrm>
              <a:off x="3221168" y="1936235"/>
              <a:ext cx="116404" cy="345331"/>
            </a:xfrm>
            <a:custGeom>
              <a:avLst/>
              <a:gdLst>
                <a:gd name="T0" fmla="*/ 1 w 25"/>
                <a:gd name="T1" fmla="*/ 7 h 75"/>
                <a:gd name="T2" fmla="*/ 21 w 25"/>
                <a:gd name="T3" fmla="*/ 46 h 75"/>
                <a:gd name="T4" fmla="*/ 0 w 25"/>
                <a:gd name="T5" fmla="*/ 75 h 75"/>
                <a:gd name="T6" fmla="*/ 0 w 25"/>
                <a:gd name="T7" fmla="*/ 7 h 75"/>
                <a:gd name="T8" fmla="*/ 1 w 25"/>
                <a:gd name="T9" fmla="*/ 7 h 75"/>
              </a:gdLst>
              <a:ahLst/>
              <a:cxnLst>
                <a:cxn ang="0">
                  <a:pos x="T0" y="T1"/>
                </a:cxn>
                <a:cxn ang="0">
                  <a:pos x="T2" y="T3"/>
                </a:cxn>
                <a:cxn ang="0">
                  <a:pos x="T4" y="T5"/>
                </a:cxn>
                <a:cxn ang="0">
                  <a:pos x="T6" y="T7"/>
                </a:cxn>
                <a:cxn ang="0">
                  <a:pos x="T8" y="T9"/>
                </a:cxn>
              </a:cxnLst>
              <a:rect l="0" t="0" r="r" b="b"/>
              <a:pathLst>
                <a:path w="25" h="75">
                  <a:moveTo>
                    <a:pt x="1" y="7"/>
                  </a:moveTo>
                  <a:cubicBezTo>
                    <a:pt x="23" y="0"/>
                    <a:pt x="25" y="35"/>
                    <a:pt x="21" y="46"/>
                  </a:cubicBezTo>
                  <a:cubicBezTo>
                    <a:pt x="18" y="57"/>
                    <a:pt x="9" y="68"/>
                    <a:pt x="0" y="75"/>
                  </a:cubicBezTo>
                  <a:cubicBezTo>
                    <a:pt x="0" y="7"/>
                    <a:pt x="0" y="7"/>
                    <a:pt x="0" y="7"/>
                  </a:cubicBezTo>
                  <a:cubicBezTo>
                    <a:pt x="0" y="7"/>
                    <a:pt x="1" y="7"/>
                    <a:pt x="1" y="7"/>
                  </a:cubicBezTo>
                  <a:close/>
                </a:path>
              </a:pathLst>
            </a:custGeom>
            <a:solidFill>
              <a:srgbClr val="E4B6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2"/>
            <p:cNvSpPr/>
            <p:nvPr/>
          </p:nvSpPr>
          <p:spPr bwMode="auto">
            <a:xfrm>
              <a:off x="1898047" y="1567624"/>
              <a:ext cx="1379383" cy="244448"/>
            </a:xfrm>
            <a:custGeom>
              <a:avLst/>
              <a:gdLst>
                <a:gd name="T0" fmla="*/ 299 w 299"/>
                <a:gd name="T1" fmla="*/ 24 h 53"/>
                <a:gd name="T2" fmla="*/ 299 w 299"/>
                <a:gd name="T3" fmla="*/ 27 h 53"/>
                <a:gd name="T4" fmla="*/ 234 w 299"/>
                <a:gd name="T5" fmla="*/ 45 h 53"/>
                <a:gd name="T6" fmla="*/ 150 w 299"/>
                <a:gd name="T7" fmla="*/ 53 h 53"/>
                <a:gd name="T8" fmla="*/ 65 w 299"/>
                <a:gd name="T9" fmla="*/ 45 h 53"/>
                <a:gd name="T10" fmla="*/ 0 w 299"/>
                <a:gd name="T11" fmla="*/ 27 h 53"/>
                <a:gd name="T12" fmla="*/ 0 w 299"/>
                <a:gd name="T13" fmla="*/ 24 h 53"/>
                <a:gd name="T14" fmla="*/ 208 w 299"/>
                <a:gd name="T15" fmla="*/ 5 h 53"/>
                <a:gd name="T16" fmla="*/ 299 w 299"/>
                <a:gd name="T17" fmla="*/ 2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 h="53">
                  <a:moveTo>
                    <a:pt x="299" y="24"/>
                  </a:moveTo>
                  <a:cubicBezTo>
                    <a:pt x="299" y="25"/>
                    <a:pt x="299" y="26"/>
                    <a:pt x="299" y="27"/>
                  </a:cubicBezTo>
                  <a:cubicBezTo>
                    <a:pt x="281" y="38"/>
                    <a:pt x="254" y="42"/>
                    <a:pt x="234" y="45"/>
                  </a:cubicBezTo>
                  <a:cubicBezTo>
                    <a:pt x="206" y="51"/>
                    <a:pt x="178" y="53"/>
                    <a:pt x="150" y="53"/>
                  </a:cubicBezTo>
                  <a:cubicBezTo>
                    <a:pt x="121" y="53"/>
                    <a:pt x="93" y="51"/>
                    <a:pt x="65" y="45"/>
                  </a:cubicBezTo>
                  <a:cubicBezTo>
                    <a:pt x="45" y="42"/>
                    <a:pt x="18" y="38"/>
                    <a:pt x="0" y="27"/>
                  </a:cubicBezTo>
                  <a:cubicBezTo>
                    <a:pt x="0" y="26"/>
                    <a:pt x="0" y="25"/>
                    <a:pt x="0" y="24"/>
                  </a:cubicBezTo>
                  <a:cubicBezTo>
                    <a:pt x="66" y="2"/>
                    <a:pt x="138" y="0"/>
                    <a:pt x="208" y="5"/>
                  </a:cubicBezTo>
                  <a:cubicBezTo>
                    <a:pt x="239" y="7"/>
                    <a:pt x="271" y="11"/>
                    <a:pt x="299" y="24"/>
                  </a:cubicBezTo>
                  <a:close/>
                </a:path>
              </a:pathLst>
            </a:custGeom>
            <a:solidFill>
              <a:srgbClr val="E09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3"/>
            <p:cNvSpPr/>
            <p:nvPr/>
          </p:nvSpPr>
          <p:spPr bwMode="auto">
            <a:xfrm>
              <a:off x="2879718" y="1158271"/>
              <a:ext cx="397712" cy="432633"/>
            </a:xfrm>
            <a:custGeom>
              <a:avLst/>
              <a:gdLst>
                <a:gd name="T0" fmla="*/ 45 w 86"/>
                <a:gd name="T1" fmla="*/ 0 h 94"/>
                <a:gd name="T2" fmla="*/ 86 w 86"/>
                <a:gd name="T3" fmla="*/ 94 h 94"/>
                <a:gd name="T4" fmla="*/ 16 w 86"/>
                <a:gd name="T5" fmla="*/ 79 h 94"/>
                <a:gd name="T6" fmla="*/ 0 w 86"/>
                <a:gd name="T7" fmla="*/ 77 h 94"/>
                <a:gd name="T8" fmla="*/ 1 w 86"/>
                <a:gd name="T9" fmla="*/ 71 h 94"/>
                <a:gd name="T10" fmla="*/ 6 w 86"/>
                <a:gd name="T11" fmla="*/ 68 h 94"/>
                <a:gd name="T12" fmla="*/ 45 w 86"/>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86" h="94">
                  <a:moveTo>
                    <a:pt x="45" y="0"/>
                  </a:moveTo>
                  <a:cubicBezTo>
                    <a:pt x="72" y="24"/>
                    <a:pt x="84" y="58"/>
                    <a:pt x="86" y="94"/>
                  </a:cubicBezTo>
                  <a:cubicBezTo>
                    <a:pt x="63" y="86"/>
                    <a:pt x="39" y="82"/>
                    <a:pt x="16" y="79"/>
                  </a:cubicBezTo>
                  <a:cubicBezTo>
                    <a:pt x="10" y="78"/>
                    <a:pt x="5" y="78"/>
                    <a:pt x="0" y="77"/>
                  </a:cubicBezTo>
                  <a:cubicBezTo>
                    <a:pt x="1" y="71"/>
                    <a:pt x="1" y="71"/>
                    <a:pt x="1" y="71"/>
                  </a:cubicBezTo>
                  <a:cubicBezTo>
                    <a:pt x="3" y="71"/>
                    <a:pt x="5" y="70"/>
                    <a:pt x="6" y="68"/>
                  </a:cubicBezTo>
                  <a:lnTo>
                    <a:pt x="45"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4"/>
            <p:cNvSpPr/>
            <p:nvPr/>
          </p:nvSpPr>
          <p:spPr bwMode="auto">
            <a:xfrm>
              <a:off x="2026091" y="1825652"/>
              <a:ext cx="1125235" cy="1082554"/>
            </a:xfrm>
            <a:custGeom>
              <a:avLst/>
              <a:gdLst>
                <a:gd name="T0" fmla="*/ 242 w 244"/>
                <a:gd name="T1" fmla="*/ 157 h 235"/>
                <a:gd name="T2" fmla="*/ 229 w 244"/>
                <a:gd name="T3" fmla="*/ 210 h 235"/>
                <a:gd name="T4" fmla="*/ 201 w 244"/>
                <a:gd name="T5" fmla="*/ 224 h 235"/>
                <a:gd name="T6" fmla="*/ 102 w 244"/>
                <a:gd name="T7" fmla="*/ 234 h 235"/>
                <a:gd name="T8" fmla="*/ 44 w 244"/>
                <a:gd name="T9" fmla="*/ 225 h 235"/>
                <a:gd name="T10" fmla="*/ 16 w 244"/>
                <a:gd name="T11" fmla="*/ 211 h 235"/>
                <a:gd name="T12" fmla="*/ 2 w 244"/>
                <a:gd name="T13" fmla="*/ 157 h 235"/>
                <a:gd name="T14" fmla="*/ 2 w 244"/>
                <a:gd name="T15" fmla="*/ 47 h 235"/>
                <a:gd name="T16" fmla="*/ 2 w 244"/>
                <a:gd name="T17" fmla="*/ 0 h 235"/>
                <a:gd name="T18" fmla="*/ 26 w 244"/>
                <a:gd name="T19" fmla="*/ 5 h 235"/>
                <a:gd name="T20" fmla="*/ 117 w 244"/>
                <a:gd name="T21" fmla="*/ 14 h 235"/>
                <a:gd name="T22" fmla="*/ 118 w 244"/>
                <a:gd name="T23" fmla="*/ 14 h 235"/>
                <a:gd name="T24" fmla="*/ 122 w 244"/>
                <a:gd name="T25" fmla="*/ 14 h 235"/>
                <a:gd name="T26" fmla="*/ 126 w 244"/>
                <a:gd name="T27" fmla="*/ 14 h 235"/>
                <a:gd name="T28" fmla="*/ 126 w 244"/>
                <a:gd name="T29" fmla="*/ 14 h 235"/>
                <a:gd name="T30" fmla="*/ 218 w 244"/>
                <a:gd name="T31" fmla="*/ 5 h 235"/>
                <a:gd name="T32" fmla="*/ 241 w 244"/>
                <a:gd name="T33" fmla="*/ 0 h 235"/>
                <a:gd name="T34" fmla="*/ 242 w 244"/>
                <a:gd name="T35" fmla="*/ 46 h 235"/>
                <a:gd name="T36" fmla="*/ 242 w 244"/>
                <a:gd name="T37" fmla="*/ 15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4" h="235">
                  <a:moveTo>
                    <a:pt x="242" y="157"/>
                  </a:moveTo>
                  <a:cubicBezTo>
                    <a:pt x="242" y="175"/>
                    <a:pt x="244" y="197"/>
                    <a:pt x="229" y="210"/>
                  </a:cubicBezTo>
                  <a:cubicBezTo>
                    <a:pt x="221" y="217"/>
                    <a:pt x="211" y="221"/>
                    <a:pt x="201" y="224"/>
                  </a:cubicBezTo>
                  <a:cubicBezTo>
                    <a:pt x="170" y="234"/>
                    <a:pt x="135" y="235"/>
                    <a:pt x="102" y="234"/>
                  </a:cubicBezTo>
                  <a:cubicBezTo>
                    <a:pt x="83" y="233"/>
                    <a:pt x="63" y="231"/>
                    <a:pt x="44" y="225"/>
                  </a:cubicBezTo>
                  <a:cubicBezTo>
                    <a:pt x="34" y="222"/>
                    <a:pt x="24" y="218"/>
                    <a:pt x="16" y="211"/>
                  </a:cubicBezTo>
                  <a:cubicBezTo>
                    <a:pt x="0" y="198"/>
                    <a:pt x="2" y="176"/>
                    <a:pt x="2" y="157"/>
                  </a:cubicBezTo>
                  <a:cubicBezTo>
                    <a:pt x="2" y="120"/>
                    <a:pt x="2" y="84"/>
                    <a:pt x="2" y="47"/>
                  </a:cubicBezTo>
                  <a:cubicBezTo>
                    <a:pt x="2" y="0"/>
                    <a:pt x="2" y="0"/>
                    <a:pt x="2" y="0"/>
                  </a:cubicBezTo>
                  <a:cubicBezTo>
                    <a:pt x="10" y="2"/>
                    <a:pt x="18" y="3"/>
                    <a:pt x="26" y="5"/>
                  </a:cubicBezTo>
                  <a:cubicBezTo>
                    <a:pt x="56" y="11"/>
                    <a:pt x="86" y="14"/>
                    <a:pt x="117" y="14"/>
                  </a:cubicBezTo>
                  <a:cubicBezTo>
                    <a:pt x="117" y="14"/>
                    <a:pt x="117" y="14"/>
                    <a:pt x="118" y="14"/>
                  </a:cubicBezTo>
                  <a:cubicBezTo>
                    <a:pt x="119" y="14"/>
                    <a:pt x="120" y="14"/>
                    <a:pt x="122" y="14"/>
                  </a:cubicBezTo>
                  <a:cubicBezTo>
                    <a:pt x="123" y="14"/>
                    <a:pt x="124" y="14"/>
                    <a:pt x="126" y="14"/>
                  </a:cubicBezTo>
                  <a:cubicBezTo>
                    <a:pt x="126" y="14"/>
                    <a:pt x="126" y="14"/>
                    <a:pt x="126" y="14"/>
                  </a:cubicBezTo>
                  <a:cubicBezTo>
                    <a:pt x="157" y="14"/>
                    <a:pt x="187" y="11"/>
                    <a:pt x="218" y="5"/>
                  </a:cubicBezTo>
                  <a:cubicBezTo>
                    <a:pt x="225" y="3"/>
                    <a:pt x="233" y="2"/>
                    <a:pt x="241" y="0"/>
                  </a:cubicBezTo>
                  <a:cubicBezTo>
                    <a:pt x="242" y="46"/>
                    <a:pt x="242" y="46"/>
                    <a:pt x="242" y="46"/>
                  </a:cubicBezTo>
                  <a:cubicBezTo>
                    <a:pt x="242" y="83"/>
                    <a:pt x="242" y="120"/>
                    <a:pt x="242" y="157"/>
                  </a:cubicBezTo>
                  <a:close/>
                </a:path>
              </a:pathLst>
            </a:custGeom>
            <a:solidFill>
              <a:srgbClr val="E4B6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5"/>
            <p:cNvSpPr/>
            <p:nvPr/>
          </p:nvSpPr>
          <p:spPr bwMode="auto">
            <a:xfrm>
              <a:off x="2625570" y="946805"/>
              <a:ext cx="397712" cy="566498"/>
            </a:xfrm>
            <a:custGeom>
              <a:avLst/>
              <a:gdLst>
                <a:gd name="T0" fmla="*/ 86 w 86"/>
                <a:gd name="T1" fmla="*/ 35 h 123"/>
                <a:gd name="T2" fmla="*/ 47 w 86"/>
                <a:gd name="T3" fmla="*/ 106 h 123"/>
                <a:gd name="T4" fmla="*/ 56 w 86"/>
                <a:gd name="T5" fmla="*/ 117 h 123"/>
                <a:gd name="T6" fmla="*/ 55 w 86"/>
                <a:gd name="T7" fmla="*/ 123 h 123"/>
                <a:gd name="T8" fmla="*/ 0 w 86"/>
                <a:gd name="T9" fmla="*/ 120 h 123"/>
                <a:gd name="T10" fmla="*/ 0 w 86"/>
                <a:gd name="T11" fmla="*/ 120 h 123"/>
                <a:gd name="T12" fmla="*/ 0 w 86"/>
                <a:gd name="T13" fmla="*/ 0 h 123"/>
                <a:gd name="T14" fmla="*/ 86 w 86"/>
                <a:gd name="T15" fmla="*/ 35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23">
                  <a:moveTo>
                    <a:pt x="86" y="35"/>
                  </a:moveTo>
                  <a:cubicBezTo>
                    <a:pt x="47" y="106"/>
                    <a:pt x="47" y="106"/>
                    <a:pt x="47" y="106"/>
                  </a:cubicBezTo>
                  <a:cubicBezTo>
                    <a:pt x="44" y="111"/>
                    <a:pt x="50" y="116"/>
                    <a:pt x="56" y="117"/>
                  </a:cubicBezTo>
                  <a:cubicBezTo>
                    <a:pt x="55" y="123"/>
                    <a:pt x="55" y="123"/>
                    <a:pt x="55" y="123"/>
                  </a:cubicBezTo>
                  <a:cubicBezTo>
                    <a:pt x="37" y="122"/>
                    <a:pt x="18" y="121"/>
                    <a:pt x="0" y="120"/>
                  </a:cubicBezTo>
                  <a:cubicBezTo>
                    <a:pt x="0" y="120"/>
                    <a:pt x="0" y="120"/>
                    <a:pt x="0" y="120"/>
                  </a:cubicBezTo>
                  <a:cubicBezTo>
                    <a:pt x="0" y="0"/>
                    <a:pt x="0" y="0"/>
                    <a:pt x="0" y="0"/>
                  </a:cubicBezTo>
                  <a:cubicBezTo>
                    <a:pt x="28" y="14"/>
                    <a:pt x="60" y="19"/>
                    <a:pt x="86" y="35"/>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6"/>
            <p:cNvSpPr/>
            <p:nvPr/>
          </p:nvSpPr>
          <p:spPr bwMode="auto">
            <a:xfrm>
              <a:off x="2256958" y="3220555"/>
              <a:ext cx="642160" cy="488895"/>
            </a:xfrm>
            <a:custGeom>
              <a:avLst/>
              <a:gdLst>
                <a:gd name="T0" fmla="*/ 139 w 139"/>
                <a:gd name="T1" fmla="*/ 4 h 106"/>
                <a:gd name="T2" fmla="*/ 71 w 139"/>
                <a:gd name="T3" fmla="*/ 106 h 106"/>
                <a:gd name="T4" fmla="*/ 0 w 139"/>
                <a:gd name="T5" fmla="*/ 0 h 106"/>
                <a:gd name="T6" fmla="*/ 18 w 139"/>
                <a:gd name="T7" fmla="*/ 24 h 106"/>
                <a:gd name="T8" fmla="*/ 25 w 139"/>
                <a:gd name="T9" fmla="*/ 27 h 106"/>
                <a:gd name="T10" fmla="*/ 32 w 139"/>
                <a:gd name="T11" fmla="*/ 25 h 106"/>
                <a:gd name="T12" fmla="*/ 33 w 139"/>
                <a:gd name="T13" fmla="*/ 24 h 106"/>
                <a:gd name="T14" fmla="*/ 56 w 139"/>
                <a:gd name="T15" fmla="*/ 3 h 106"/>
                <a:gd name="T16" fmla="*/ 62 w 139"/>
                <a:gd name="T17" fmla="*/ 18 h 106"/>
                <a:gd name="T18" fmla="*/ 75 w 139"/>
                <a:gd name="T19" fmla="*/ 24 h 106"/>
                <a:gd name="T20" fmla="*/ 88 w 139"/>
                <a:gd name="T21" fmla="*/ 3 h 106"/>
                <a:gd name="T22" fmla="*/ 110 w 139"/>
                <a:gd name="T23" fmla="*/ 24 h 106"/>
                <a:gd name="T24" fmla="*/ 111 w 139"/>
                <a:gd name="T25" fmla="*/ 25 h 106"/>
                <a:gd name="T26" fmla="*/ 118 w 139"/>
                <a:gd name="T27" fmla="*/ 27 h 106"/>
                <a:gd name="T28" fmla="*/ 124 w 139"/>
                <a:gd name="T29" fmla="*/ 24 h 106"/>
                <a:gd name="T30" fmla="*/ 139 w 139"/>
                <a:gd name="T31" fmla="*/ 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 h="106">
                  <a:moveTo>
                    <a:pt x="139" y="4"/>
                  </a:moveTo>
                  <a:cubicBezTo>
                    <a:pt x="71" y="106"/>
                    <a:pt x="71" y="106"/>
                    <a:pt x="71" y="106"/>
                  </a:cubicBezTo>
                  <a:cubicBezTo>
                    <a:pt x="0" y="0"/>
                    <a:pt x="0" y="0"/>
                    <a:pt x="0" y="0"/>
                  </a:cubicBezTo>
                  <a:cubicBezTo>
                    <a:pt x="6" y="7"/>
                    <a:pt x="12" y="15"/>
                    <a:pt x="18" y="24"/>
                  </a:cubicBezTo>
                  <a:cubicBezTo>
                    <a:pt x="20" y="26"/>
                    <a:pt x="23" y="27"/>
                    <a:pt x="25" y="27"/>
                  </a:cubicBezTo>
                  <a:cubicBezTo>
                    <a:pt x="27" y="27"/>
                    <a:pt x="30" y="27"/>
                    <a:pt x="32" y="25"/>
                  </a:cubicBezTo>
                  <a:cubicBezTo>
                    <a:pt x="32" y="25"/>
                    <a:pt x="32" y="25"/>
                    <a:pt x="33" y="24"/>
                  </a:cubicBezTo>
                  <a:cubicBezTo>
                    <a:pt x="40" y="17"/>
                    <a:pt x="48" y="10"/>
                    <a:pt x="56" y="3"/>
                  </a:cubicBezTo>
                  <a:cubicBezTo>
                    <a:pt x="58" y="8"/>
                    <a:pt x="60" y="13"/>
                    <a:pt x="62" y="18"/>
                  </a:cubicBezTo>
                  <a:cubicBezTo>
                    <a:pt x="64" y="23"/>
                    <a:pt x="70" y="25"/>
                    <a:pt x="75" y="24"/>
                  </a:cubicBezTo>
                  <a:cubicBezTo>
                    <a:pt x="83" y="22"/>
                    <a:pt x="85" y="10"/>
                    <a:pt x="88" y="3"/>
                  </a:cubicBezTo>
                  <a:cubicBezTo>
                    <a:pt x="95" y="10"/>
                    <a:pt x="103" y="17"/>
                    <a:pt x="110" y="24"/>
                  </a:cubicBezTo>
                  <a:cubicBezTo>
                    <a:pt x="111" y="25"/>
                    <a:pt x="111" y="25"/>
                    <a:pt x="111" y="25"/>
                  </a:cubicBezTo>
                  <a:cubicBezTo>
                    <a:pt x="113" y="27"/>
                    <a:pt x="116" y="27"/>
                    <a:pt x="118" y="27"/>
                  </a:cubicBezTo>
                  <a:cubicBezTo>
                    <a:pt x="120" y="27"/>
                    <a:pt x="123" y="26"/>
                    <a:pt x="124" y="24"/>
                  </a:cubicBezTo>
                  <a:cubicBezTo>
                    <a:pt x="129" y="17"/>
                    <a:pt x="134" y="10"/>
                    <a:pt x="139" y="4"/>
                  </a:cubicBezTo>
                  <a:close/>
                </a:path>
              </a:pathLst>
            </a:custGeom>
            <a:solidFill>
              <a:srgbClr val="376E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7"/>
            <p:cNvSpPr/>
            <p:nvPr/>
          </p:nvSpPr>
          <p:spPr bwMode="auto">
            <a:xfrm>
              <a:off x="2701232" y="3009089"/>
              <a:ext cx="215347" cy="244448"/>
            </a:xfrm>
            <a:custGeom>
              <a:avLst/>
              <a:gdLst>
                <a:gd name="T0" fmla="*/ 27 w 47"/>
                <a:gd name="T1" fmla="*/ 0 h 53"/>
                <a:gd name="T2" fmla="*/ 47 w 47"/>
                <a:gd name="T3" fmla="*/ 20 h 53"/>
                <a:gd name="T4" fmla="*/ 20 w 47"/>
                <a:gd name="T5" fmla="*/ 53 h 53"/>
                <a:gd name="T6" fmla="*/ 0 w 47"/>
                <a:gd name="T7" fmla="*/ 34 h 53"/>
                <a:gd name="T8" fmla="*/ 27 w 47"/>
                <a:gd name="T9" fmla="*/ 0 h 53"/>
              </a:gdLst>
              <a:ahLst/>
              <a:cxnLst>
                <a:cxn ang="0">
                  <a:pos x="T0" y="T1"/>
                </a:cxn>
                <a:cxn ang="0">
                  <a:pos x="T2" y="T3"/>
                </a:cxn>
                <a:cxn ang="0">
                  <a:pos x="T4" y="T5"/>
                </a:cxn>
                <a:cxn ang="0">
                  <a:pos x="T6" y="T7"/>
                </a:cxn>
                <a:cxn ang="0">
                  <a:pos x="T8" y="T9"/>
                </a:cxn>
              </a:cxnLst>
              <a:rect l="0" t="0" r="r" b="b"/>
              <a:pathLst>
                <a:path w="47" h="53">
                  <a:moveTo>
                    <a:pt x="27" y="0"/>
                  </a:moveTo>
                  <a:cubicBezTo>
                    <a:pt x="34" y="6"/>
                    <a:pt x="40" y="13"/>
                    <a:pt x="47" y="20"/>
                  </a:cubicBezTo>
                  <a:cubicBezTo>
                    <a:pt x="37" y="30"/>
                    <a:pt x="29" y="41"/>
                    <a:pt x="20" y="53"/>
                  </a:cubicBezTo>
                  <a:cubicBezTo>
                    <a:pt x="14" y="46"/>
                    <a:pt x="7" y="40"/>
                    <a:pt x="0" y="34"/>
                  </a:cubicBezTo>
                  <a:cubicBezTo>
                    <a:pt x="9" y="23"/>
                    <a:pt x="18" y="11"/>
                    <a:pt x="27" y="0"/>
                  </a:cubicBezTo>
                  <a:close/>
                </a:path>
              </a:pathLst>
            </a:custGeom>
            <a:solidFill>
              <a:srgbClr val="376E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8"/>
            <p:cNvSpPr/>
            <p:nvPr/>
          </p:nvSpPr>
          <p:spPr bwMode="auto">
            <a:xfrm>
              <a:off x="2419923" y="2972228"/>
              <a:ext cx="335630" cy="234747"/>
            </a:xfrm>
            <a:custGeom>
              <a:avLst/>
              <a:gdLst>
                <a:gd name="T0" fmla="*/ 73 w 73"/>
                <a:gd name="T1" fmla="*/ 0 h 51"/>
                <a:gd name="T2" fmla="*/ 63 w 73"/>
                <a:gd name="T3" fmla="*/ 12 h 51"/>
                <a:gd name="T4" fmla="*/ 52 w 73"/>
                <a:gd name="T5" fmla="*/ 26 h 51"/>
                <a:gd name="T6" fmla="*/ 37 w 73"/>
                <a:gd name="T7" fmla="*/ 51 h 51"/>
                <a:gd name="T8" fmla="*/ 21 w 73"/>
                <a:gd name="T9" fmla="*/ 27 h 51"/>
                <a:gd name="T10" fmla="*/ 11 w 73"/>
                <a:gd name="T11" fmla="*/ 13 h 51"/>
                <a:gd name="T12" fmla="*/ 0 w 73"/>
                <a:gd name="T13" fmla="*/ 0 h 51"/>
                <a:gd name="T14" fmla="*/ 55 w 73"/>
                <a:gd name="T15" fmla="*/ 1 h 51"/>
                <a:gd name="T16" fmla="*/ 73 w 73"/>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51">
                  <a:moveTo>
                    <a:pt x="73" y="0"/>
                  </a:moveTo>
                  <a:cubicBezTo>
                    <a:pt x="71" y="0"/>
                    <a:pt x="65" y="10"/>
                    <a:pt x="63" y="12"/>
                  </a:cubicBezTo>
                  <a:cubicBezTo>
                    <a:pt x="59" y="17"/>
                    <a:pt x="56" y="21"/>
                    <a:pt x="52" y="26"/>
                  </a:cubicBezTo>
                  <a:cubicBezTo>
                    <a:pt x="46" y="34"/>
                    <a:pt x="40" y="41"/>
                    <a:pt x="37" y="51"/>
                  </a:cubicBezTo>
                  <a:cubicBezTo>
                    <a:pt x="34" y="41"/>
                    <a:pt x="27" y="35"/>
                    <a:pt x="21" y="27"/>
                  </a:cubicBezTo>
                  <a:cubicBezTo>
                    <a:pt x="18" y="22"/>
                    <a:pt x="14" y="18"/>
                    <a:pt x="11" y="13"/>
                  </a:cubicBezTo>
                  <a:cubicBezTo>
                    <a:pt x="9" y="11"/>
                    <a:pt x="2" y="0"/>
                    <a:pt x="0" y="0"/>
                  </a:cubicBezTo>
                  <a:cubicBezTo>
                    <a:pt x="18" y="2"/>
                    <a:pt x="37" y="2"/>
                    <a:pt x="55" y="1"/>
                  </a:cubicBezTo>
                  <a:cubicBezTo>
                    <a:pt x="61" y="1"/>
                    <a:pt x="67" y="1"/>
                    <a:pt x="73" y="0"/>
                  </a:cubicBezTo>
                  <a:close/>
                </a:path>
              </a:pathLst>
            </a:custGeom>
            <a:solidFill>
              <a:srgbClr val="B088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9"/>
            <p:cNvSpPr/>
            <p:nvPr/>
          </p:nvSpPr>
          <p:spPr bwMode="auto">
            <a:xfrm>
              <a:off x="2152195" y="946805"/>
              <a:ext cx="395772" cy="566498"/>
            </a:xfrm>
            <a:custGeom>
              <a:avLst/>
              <a:gdLst>
                <a:gd name="T0" fmla="*/ 86 w 86"/>
                <a:gd name="T1" fmla="*/ 120 h 123"/>
                <a:gd name="T2" fmla="*/ 86 w 86"/>
                <a:gd name="T3" fmla="*/ 120 h 123"/>
                <a:gd name="T4" fmla="*/ 31 w 86"/>
                <a:gd name="T5" fmla="*/ 123 h 123"/>
                <a:gd name="T6" fmla="*/ 30 w 86"/>
                <a:gd name="T7" fmla="*/ 117 h 123"/>
                <a:gd name="T8" fmla="*/ 40 w 86"/>
                <a:gd name="T9" fmla="*/ 106 h 123"/>
                <a:gd name="T10" fmla="*/ 0 w 86"/>
                <a:gd name="T11" fmla="*/ 35 h 123"/>
                <a:gd name="T12" fmla="*/ 86 w 86"/>
                <a:gd name="T13" fmla="*/ 0 h 123"/>
                <a:gd name="T14" fmla="*/ 86 w 86"/>
                <a:gd name="T15" fmla="*/ 120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23">
                  <a:moveTo>
                    <a:pt x="86" y="120"/>
                  </a:moveTo>
                  <a:cubicBezTo>
                    <a:pt x="86" y="120"/>
                    <a:pt x="86" y="120"/>
                    <a:pt x="86" y="120"/>
                  </a:cubicBezTo>
                  <a:cubicBezTo>
                    <a:pt x="68" y="121"/>
                    <a:pt x="49" y="122"/>
                    <a:pt x="31" y="123"/>
                  </a:cubicBezTo>
                  <a:cubicBezTo>
                    <a:pt x="30" y="117"/>
                    <a:pt x="30" y="117"/>
                    <a:pt x="30" y="117"/>
                  </a:cubicBezTo>
                  <a:cubicBezTo>
                    <a:pt x="36" y="116"/>
                    <a:pt x="42" y="111"/>
                    <a:pt x="40" y="106"/>
                  </a:cubicBezTo>
                  <a:cubicBezTo>
                    <a:pt x="0" y="35"/>
                    <a:pt x="0" y="35"/>
                    <a:pt x="0" y="35"/>
                  </a:cubicBezTo>
                  <a:cubicBezTo>
                    <a:pt x="27" y="19"/>
                    <a:pt x="59" y="14"/>
                    <a:pt x="86" y="0"/>
                  </a:cubicBezTo>
                  <a:lnTo>
                    <a:pt x="86" y="12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20"/>
            <p:cNvSpPr/>
            <p:nvPr/>
          </p:nvSpPr>
          <p:spPr bwMode="auto">
            <a:xfrm>
              <a:off x="2152195" y="3203095"/>
              <a:ext cx="386072" cy="574258"/>
            </a:xfrm>
            <a:custGeom>
              <a:avLst/>
              <a:gdLst>
                <a:gd name="T0" fmla="*/ 0 w 199"/>
                <a:gd name="T1" fmla="*/ 0 h 296"/>
                <a:gd name="T2" fmla="*/ 199 w 199"/>
                <a:gd name="T3" fmla="*/ 296 h 296"/>
                <a:gd name="T4" fmla="*/ 0 w 199"/>
                <a:gd name="T5" fmla="*/ 296 h 296"/>
                <a:gd name="T6" fmla="*/ 0 w 199"/>
                <a:gd name="T7" fmla="*/ 0 h 296"/>
              </a:gdLst>
              <a:ahLst/>
              <a:cxnLst>
                <a:cxn ang="0">
                  <a:pos x="T0" y="T1"/>
                </a:cxn>
                <a:cxn ang="0">
                  <a:pos x="T2" y="T3"/>
                </a:cxn>
                <a:cxn ang="0">
                  <a:pos x="T4" y="T5"/>
                </a:cxn>
                <a:cxn ang="0">
                  <a:pos x="T6" y="T7"/>
                </a:cxn>
              </a:cxnLst>
              <a:rect l="0" t="0" r="r" b="b"/>
              <a:pathLst>
                <a:path w="199" h="296">
                  <a:moveTo>
                    <a:pt x="0" y="0"/>
                  </a:moveTo>
                  <a:lnTo>
                    <a:pt x="199" y="296"/>
                  </a:lnTo>
                  <a:lnTo>
                    <a:pt x="0" y="296"/>
                  </a:lnTo>
                  <a:lnTo>
                    <a:pt x="0" y="0"/>
                  </a:lnTo>
                  <a:close/>
                </a:path>
              </a:pathLst>
            </a:custGeom>
            <a:solidFill>
              <a:srgbClr val="FBB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21"/>
            <p:cNvSpPr/>
            <p:nvPr/>
          </p:nvSpPr>
          <p:spPr bwMode="auto">
            <a:xfrm>
              <a:off x="2256958" y="3009089"/>
              <a:ext cx="217287" cy="244448"/>
            </a:xfrm>
            <a:custGeom>
              <a:avLst/>
              <a:gdLst>
                <a:gd name="T0" fmla="*/ 47 w 47"/>
                <a:gd name="T1" fmla="*/ 34 h 53"/>
                <a:gd name="T2" fmla="*/ 27 w 47"/>
                <a:gd name="T3" fmla="*/ 53 h 53"/>
                <a:gd name="T4" fmla="*/ 0 w 47"/>
                <a:gd name="T5" fmla="*/ 20 h 53"/>
                <a:gd name="T6" fmla="*/ 20 w 47"/>
                <a:gd name="T7" fmla="*/ 0 h 53"/>
                <a:gd name="T8" fmla="*/ 47 w 47"/>
                <a:gd name="T9" fmla="*/ 34 h 53"/>
              </a:gdLst>
              <a:ahLst/>
              <a:cxnLst>
                <a:cxn ang="0">
                  <a:pos x="T0" y="T1"/>
                </a:cxn>
                <a:cxn ang="0">
                  <a:pos x="T2" y="T3"/>
                </a:cxn>
                <a:cxn ang="0">
                  <a:pos x="T4" y="T5"/>
                </a:cxn>
                <a:cxn ang="0">
                  <a:pos x="T6" y="T7"/>
                </a:cxn>
                <a:cxn ang="0">
                  <a:pos x="T8" y="T9"/>
                </a:cxn>
              </a:cxnLst>
              <a:rect l="0" t="0" r="r" b="b"/>
              <a:pathLst>
                <a:path w="47" h="53">
                  <a:moveTo>
                    <a:pt x="47" y="34"/>
                  </a:moveTo>
                  <a:cubicBezTo>
                    <a:pt x="40" y="40"/>
                    <a:pt x="33" y="46"/>
                    <a:pt x="27" y="53"/>
                  </a:cubicBezTo>
                  <a:cubicBezTo>
                    <a:pt x="18" y="41"/>
                    <a:pt x="10" y="30"/>
                    <a:pt x="0" y="20"/>
                  </a:cubicBezTo>
                  <a:cubicBezTo>
                    <a:pt x="7" y="13"/>
                    <a:pt x="13" y="6"/>
                    <a:pt x="20" y="0"/>
                  </a:cubicBezTo>
                  <a:cubicBezTo>
                    <a:pt x="29" y="11"/>
                    <a:pt x="38" y="23"/>
                    <a:pt x="47" y="34"/>
                  </a:cubicBezTo>
                  <a:close/>
                </a:path>
              </a:pathLst>
            </a:custGeom>
            <a:solidFill>
              <a:srgbClr val="376E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2"/>
            <p:cNvSpPr/>
            <p:nvPr/>
          </p:nvSpPr>
          <p:spPr bwMode="auto">
            <a:xfrm>
              <a:off x="1901927" y="1158271"/>
              <a:ext cx="391892" cy="432633"/>
            </a:xfrm>
            <a:custGeom>
              <a:avLst/>
              <a:gdLst>
                <a:gd name="T0" fmla="*/ 84 w 85"/>
                <a:gd name="T1" fmla="*/ 71 h 94"/>
                <a:gd name="T2" fmla="*/ 85 w 85"/>
                <a:gd name="T3" fmla="*/ 77 h 94"/>
                <a:gd name="T4" fmla="*/ 56 w 85"/>
                <a:gd name="T5" fmla="*/ 81 h 94"/>
                <a:gd name="T6" fmla="*/ 2 w 85"/>
                <a:gd name="T7" fmla="*/ 93 h 94"/>
                <a:gd name="T8" fmla="*/ 0 w 85"/>
                <a:gd name="T9" fmla="*/ 94 h 94"/>
                <a:gd name="T10" fmla="*/ 41 w 85"/>
                <a:gd name="T11" fmla="*/ 0 h 94"/>
                <a:gd name="T12" fmla="*/ 79 w 85"/>
                <a:gd name="T13" fmla="*/ 68 h 94"/>
                <a:gd name="T14" fmla="*/ 84 w 85"/>
                <a:gd name="T15" fmla="*/ 71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94">
                  <a:moveTo>
                    <a:pt x="84" y="71"/>
                  </a:moveTo>
                  <a:cubicBezTo>
                    <a:pt x="85" y="77"/>
                    <a:pt x="85" y="77"/>
                    <a:pt x="85" y="77"/>
                  </a:cubicBezTo>
                  <a:cubicBezTo>
                    <a:pt x="75" y="78"/>
                    <a:pt x="66" y="79"/>
                    <a:pt x="56" y="81"/>
                  </a:cubicBezTo>
                  <a:cubicBezTo>
                    <a:pt x="37" y="83"/>
                    <a:pt x="19" y="87"/>
                    <a:pt x="2" y="93"/>
                  </a:cubicBezTo>
                  <a:cubicBezTo>
                    <a:pt x="1" y="93"/>
                    <a:pt x="0" y="93"/>
                    <a:pt x="0" y="94"/>
                  </a:cubicBezTo>
                  <a:cubicBezTo>
                    <a:pt x="1" y="58"/>
                    <a:pt x="14" y="23"/>
                    <a:pt x="41" y="0"/>
                  </a:cubicBezTo>
                  <a:cubicBezTo>
                    <a:pt x="79" y="68"/>
                    <a:pt x="79" y="68"/>
                    <a:pt x="79" y="68"/>
                  </a:cubicBezTo>
                  <a:cubicBezTo>
                    <a:pt x="80" y="70"/>
                    <a:pt x="82" y="71"/>
                    <a:pt x="84" y="71"/>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3"/>
            <p:cNvSpPr/>
            <p:nvPr/>
          </p:nvSpPr>
          <p:spPr bwMode="auto">
            <a:xfrm>
              <a:off x="1837905" y="1936235"/>
              <a:ext cx="120284" cy="349211"/>
            </a:xfrm>
            <a:custGeom>
              <a:avLst/>
              <a:gdLst>
                <a:gd name="T0" fmla="*/ 26 w 26"/>
                <a:gd name="T1" fmla="*/ 7 h 76"/>
                <a:gd name="T2" fmla="*/ 26 w 26"/>
                <a:gd name="T3" fmla="*/ 76 h 76"/>
                <a:gd name="T4" fmla="*/ 4 w 26"/>
                <a:gd name="T5" fmla="*/ 46 h 76"/>
                <a:gd name="T6" fmla="*/ 24 w 26"/>
                <a:gd name="T7" fmla="*/ 7 h 76"/>
                <a:gd name="T8" fmla="*/ 26 w 26"/>
                <a:gd name="T9" fmla="*/ 7 h 76"/>
              </a:gdLst>
              <a:ahLst/>
              <a:cxnLst>
                <a:cxn ang="0">
                  <a:pos x="T0" y="T1"/>
                </a:cxn>
                <a:cxn ang="0">
                  <a:pos x="T2" y="T3"/>
                </a:cxn>
                <a:cxn ang="0">
                  <a:pos x="T4" y="T5"/>
                </a:cxn>
                <a:cxn ang="0">
                  <a:pos x="T6" y="T7"/>
                </a:cxn>
                <a:cxn ang="0">
                  <a:pos x="T8" y="T9"/>
                </a:cxn>
              </a:cxnLst>
              <a:rect l="0" t="0" r="r" b="b"/>
              <a:pathLst>
                <a:path w="26" h="76">
                  <a:moveTo>
                    <a:pt x="26" y="7"/>
                  </a:moveTo>
                  <a:cubicBezTo>
                    <a:pt x="26" y="76"/>
                    <a:pt x="26" y="76"/>
                    <a:pt x="26" y="76"/>
                  </a:cubicBezTo>
                  <a:cubicBezTo>
                    <a:pt x="16" y="69"/>
                    <a:pt x="8" y="57"/>
                    <a:pt x="4" y="46"/>
                  </a:cubicBezTo>
                  <a:cubicBezTo>
                    <a:pt x="0" y="35"/>
                    <a:pt x="2" y="0"/>
                    <a:pt x="24" y="7"/>
                  </a:cubicBezTo>
                  <a:cubicBezTo>
                    <a:pt x="25" y="7"/>
                    <a:pt x="25" y="7"/>
                    <a:pt x="26" y="7"/>
                  </a:cubicBezTo>
                  <a:close/>
                </a:path>
              </a:pathLst>
            </a:custGeom>
            <a:solidFill>
              <a:srgbClr val="E4B6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4"/>
            <p:cNvSpPr/>
            <p:nvPr/>
          </p:nvSpPr>
          <p:spPr bwMode="auto">
            <a:xfrm>
              <a:off x="1810745" y="3276817"/>
              <a:ext cx="83423" cy="500536"/>
            </a:xfrm>
            <a:custGeom>
              <a:avLst/>
              <a:gdLst>
                <a:gd name="T0" fmla="*/ 18 w 18"/>
                <a:gd name="T1" fmla="*/ 0 h 109"/>
                <a:gd name="T2" fmla="*/ 18 w 18"/>
                <a:gd name="T3" fmla="*/ 109 h 109"/>
                <a:gd name="T4" fmla="*/ 0 w 18"/>
                <a:gd name="T5" fmla="*/ 109 h 109"/>
                <a:gd name="T6" fmla="*/ 10 w 18"/>
                <a:gd name="T7" fmla="*/ 6 h 109"/>
                <a:gd name="T8" fmla="*/ 10 w 18"/>
                <a:gd name="T9" fmla="*/ 5 h 109"/>
                <a:gd name="T10" fmla="*/ 18 w 18"/>
                <a:gd name="T11" fmla="*/ 0 h 109"/>
              </a:gdLst>
              <a:ahLst/>
              <a:cxnLst>
                <a:cxn ang="0">
                  <a:pos x="T0" y="T1"/>
                </a:cxn>
                <a:cxn ang="0">
                  <a:pos x="T2" y="T3"/>
                </a:cxn>
                <a:cxn ang="0">
                  <a:pos x="T4" y="T5"/>
                </a:cxn>
                <a:cxn ang="0">
                  <a:pos x="T6" y="T7"/>
                </a:cxn>
                <a:cxn ang="0">
                  <a:pos x="T8" y="T9"/>
                </a:cxn>
                <a:cxn ang="0">
                  <a:pos x="T10" y="T11"/>
                </a:cxn>
              </a:cxnLst>
              <a:rect l="0" t="0" r="r" b="b"/>
              <a:pathLst>
                <a:path w="18" h="109">
                  <a:moveTo>
                    <a:pt x="18" y="0"/>
                  </a:moveTo>
                  <a:cubicBezTo>
                    <a:pt x="18" y="109"/>
                    <a:pt x="18" y="109"/>
                    <a:pt x="18" y="109"/>
                  </a:cubicBezTo>
                  <a:cubicBezTo>
                    <a:pt x="0" y="109"/>
                    <a:pt x="0" y="109"/>
                    <a:pt x="0" y="109"/>
                  </a:cubicBezTo>
                  <a:cubicBezTo>
                    <a:pt x="8" y="75"/>
                    <a:pt x="11" y="41"/>
                    <a:pt x="10" y="6"/>
                  </a:cubicBezTo>
                  <a:cubicBezTo>
                    <a:pt x="10" y="5"/>
                    <a:pt x="10" y="5"/>
                    <a:pt x="10" y="5"/>
                  </a:cubicBezTo>
                  <a:cubicBezTo>
                    <a:pt x="13" y="3"/>
                    <a:pt x="15" y="2"/>
                    <a:pt x="18" y="0"/>
                  </a:cubicBezTo>
                  <a:close/>
                </a:path>
              </a:pathLst>
            </a:custGeom>
            <a:solidFill>
              <a:srgbClr val="FBB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5"/>
            <p:cNvSpPr/>
            <p:nvPr/>
          </p:nvSpPr>
          <p:spPr bwMode="auto">
            <a:xfrm>
              <a:off x="1552717" y="3358300"/>
              <a:ext cx="225047" cy="419053"/>
            </a:xfrm>
            <a:custGeom>
              <a:avLst/>
              <a:gdLst>
                <a:gd name="T0" fmla="*/ 49 w 49"/>
                <a:gd name="T1" fmla="*/ 0 h 91"/>
                <a:gd name="T2" fmla="*/ 38 w 49"/>
                <a:gd name="T3" fmla="*/ 91 h 91"/>
                <a:gd name="T4" fmla="*/ 0 w 49"/>
                <a:gd name="T5" fmla="*/ 91 h 91"/>
                <a:gd name="T6" fmla="*/ 49 w 49"/>
                <a:gd name="T7" fmla="*/ 0 h 91"/>
              </a:gdLst>
              <a:ahLst/>
              <a:cxnLst>
                <a:cxn ang="0">
                  <a:pos x="T0" y="T1"/>
                </a:cxn>
                <a:cxn ang="0">
                  <a:pos x="T2" y="T3"/>
                </a:cxn>
                <a:cxn ang="0">
                  <a:pos x="T4" y="T5"/>
                </a:cxn>
                <a:cxn ang="0">
                  <a:pos x="T6" y="T7"/>
                </a:cxn>
              </a:cxnLst>
              <a:rect l="0" t="0" r="r" b="b"/>
              <a:pathLst>
                <a:path w="49" h="91">
                  <a:moveTo>
                    <a:pt x="49" y="0"/>
                  </a:moveTo>
                  <a:cubicBezTo>
                    <a:pt x="49" y="31"/>
                    <a:pt x="46" y="61"/>
                    <a:pt x="38" y="91"/>
                  </a:cubicBezTo>
                  <a:cubicBezTo>
                    <a:pt x="0" y="91"/>
                    <a:pt x="0" y="91"/>
                    <a:pt x="0" y="91"/>
                  </a:cubicBezTo>
                  <a:cubicBezTo>
                    <a:pt x="2" y="57"/>
                    <a:pt x="20" y="25"/>
                    <a:pt x="49" y="0"/>
                  </a:cubicBezTo>
                  <a:close/>
                </a:path>
              </a:pathLst>
            </a:custGeom>
            <a:solidFill>
              <a:srgbClr val="376E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6" name="组合 35"/>
          <p:cNvGrpSpPr/>
          <p:nvPr/>
        </p:nvGrpSpPr>
        <p:grpSpPr>
          <a:xfrm>
            <a:off x="6305676" y="798422"/>
            <a:ext cx="5069312" cy="4950992"/>
            <a:chOff x="6305676" y="798422"/>
            <a:chExt cx="5069312" cy="4950992"/>
          </a:xfrm>
        </p:grpSpPr>
        <p:grpSp>
          <p:nvGrpSpPr>
            <p:cNvPr id="37" name="组合 36"/>
            <p:cNvGrpSpPr/>
            <p:nvPr/>
          </p:nvGrpSpPr>
          <p:grpSpPr>
            <a:xfrm>
              <a:off x="6305676" y="798422"/>
              <a:ext cx="5069312" cy="4950992"/>
              <a:chOff x="6322125" y="778075"/>
              <a:chExt cx="4605417" cy="4467025"/>
            </a:xfrm>
          </p:grpSpPr>
          <p:pic>
            <p:nvPicPr>
              <p:cNvPr id="41" name="图片 40"/>
              <p:cNvPicPr>
                <a:picLocks noChangeAspect="1"/>
              </p:cNvPicPr>
              <p:nvPr/>
            </p:nvPicPr>
            <p:blipFill rotWithShape="1">
              <a:blip r:embed="rId8" cstate="print">
                <a:extLst>
                  <a:ext uri="{28A0092B-C50C-407E-A947-70E740481C1C}">
                    <a14:useLocalDpi xmlns:a14="http://schemas.microsoft.com/office/drawing/2010/main" val="0"/>
                  </a:ext>
                </a:extLst>
              </a:blip>
              <a:srcRect b="24261"/>
              <a:stretch>
                <a:fillRect/>
              </a:stretch>
            </p:blipFill>
            <p:spPr>
              <a:xfrm>
                <a:off x="6322125" y="778075"/>
                <a:ext cx="4605417" cy="3168606"/>
              </a:xfrm>
              <a:prstGeom prst="rect">
                <a:avLst/>
              </a:prstGeom>
            </p:spPr>
          </p:pic>
          <p:pic>
            <p:nvPicPr>
              <p:cNvPr id="42" name="图片 41"/>
              <p:cNvPicPr>
                <a:picLocks noChangeAspect="1"/>
              </p:cNvPicPr>
              <p:nvPr/>
            </p:nvPicPr>
            <p:blipFill rotWithShape="1">
              <a:blip r:embed="rId9" cstate="print">
                <a:extLst>
                  <a:ext uri="{28A0092B-C50C-407E-A947-70E740481C1C}">
                    <a14:useLocalDpi xmlns:a14="http://schemas.microsoft.com/office/drawing/2010/main" val="0"/>
                  </a:ext>
                </a:extLst>
              </a:blip>
              <a:srcRect b="24044"/>
              <a:stretch>
                <a:fillRect/>
              </a:stretch>
            </p:blipFill>
            <p:spPr>
              <a:xfrm flipV="1">
                <a:off x="6322125" y="2067450"/>
                <a:ext cx="4605416" cy="3177650"/>
              </a:xfrm>
              <a:prstGeom prst="rect">
                <a:avLst/>
              </a:prstGeom>
            </p:spPr>
          </p:pic>
        </p:grpSp>
        <p:sp>
          <p:nvSpPr>
            <p:cNvPr id="38" name="文本框 37"/>
            <p:cNvSpPr txBox="1"/>
            <p:nvPr/>
          </p:nvSpPr>
          <p:spPr>
            <a:xfrm>
              <a:off x="9530099" y="3963965"/>
              <a:ext cx="595035" cy="492443"/>
            </a:xfrm>
            <a:prstGeom prst="rect">
              <a:avLst/>
            </a:prstGeom>
            <a:noFill/>
          </p:spPr>
          <p:txBody>
            <a:bodyPr wrap="none" rtlCol="0">
              <a:spAutoFit/>
            </a:bodyPr>
            <a:lstStyle/>
            <a:p>
              <a:r>
                <a:rPr lang="en-US" altLang="zh-CN" sz="2600" b="1" dirty="0">
                  <a:latin typeface="微软雅黑" panose="020B0503020204020204" pitchFamily="34" charset="-122"/>
                  <a:ea typeface="微软雅黑" panose="020B0503020204020204" pitchFamily="34" charset="-122"/>
                </a:rPr>
                <a:t>60</a:t>
              </a:r>
              <a:endParaRPr lang="zh-CN" altLang="en-US" sz="2600" b="1" dirty="0">
                <a:latin typeface="微软雅黑" panose="020B0503020204020204" pitchFamily="34" charset="-122"/>
                <a:ea typeface="微软雅黑" panose="020B0503020204020204" pitchFamily="34" charset="-122"/>
              </a:endParaRPr>
            </a:p>
          </p:txBody>
        </p:sp>
        <p:sp>
          <p:nvSpPr>
            <p:cNvPr id="39" name="文本框 38"/>
            <p:cNvSpPr txBox="1"/>
            <p:nvPr/>
          </p:nvSpPr>
          <p:spPr>
            <a:xfrm>
              <a:off x="8685818" y="4333511"/>
              <a:ext cx="595035" cy="492443"/>
            </a:xfrm>
            <a:prstGeom prst="rect">
              <a:avLst/>
            </a:prstGeom>
            <a:noFill/>
          </p:spPr>
          <p:txBody>
            <a:bodyPr wrap="none" rtlCol="0">
              <a:spAutoFit/>
            </a:bodyPr>
            <a:lstStyle/>
            <a:p>
              <a:r>
                <a:rPr lang="en-US" altLang="zh-CN" sz="2600" b="1" dirty="0">
                  <a:latin typeface="微软雅黑" panose="020B0503020204020204" pitchFamily="34" charset="-122"/>
                  <a:ea typeface="微软雅黑" panose="020B0503020204020204" pitchFamily="34" charset="-122"/>
                </a:rPr>
                <a:t>70</a:t>
              </a:r>
              <a:endParaRPr lang="zh-CN" altLang="en-US" sz="2600" b="1" dirty="0">
                <a:latin typeface="微软雅黑" panose="020B0503020204020204" pitchFamily="34" charset="-122"/>
                <a:ea typeface="微软雅黑" panose="020B0503020204020204" pitchFamily="34" charset="-122"/>
              </a:endParaRPr>
            </a:p>
          </p:txBody>
        </p:sp>
        <p:sp>
          <p:nvSpPr>
            <p:cNvPr id="40" name="文本框 39"/>
            <p:cNvSpPr txBox="1"/>
            <p:nvPr/>
          </p:nvSpPr>
          <p:spPr>
            <a:xfrm>
              <a:off x="7790737" y="3979409"/>
              <a:ext cx="595035" cy="492443"/>
            </a:xfrm>
            <a:prstGeom prst="rect">
              <a:avLst/>
            </a:prstGeom>
            <a:noFill/>
          </p:spPr>
          <p:txBody>
            <a:bodyPr wrap="none" rtlCol="0">
              <a:spAutoFit/>
            </a:bodyPr>
            <a:lstStyle/>
            <a:p>
              <a:r>
                <a:rPr lang="en-US" altLang="zh-CN" sz="2600" b="1" dirty="0">
                  <a:latin typeface="微软雅黑" panose="020B0503020204020204" pitchFamily="34" charset="-122"/>
                  <a:ea typeface="微软雅黑" panose="020B0503020204020204" pitchFamily="34" charset="-122"/>
                </a:rPr>
                <a:t>80</a:t>
              </a:r>
              <a:endParaRPr lang="zh-CN" altLang="en-US" sz="2600" b="1"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1250"/>
                                  </p:stCondLst>
                                  <p:iterate type="lt">
                                    <p:tmPct val="10000"/>
                                  </p:iterate>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1+#ppt_w/2"/>
                                          </p:val>
                                        </p:tav>
                                        <p:tav tm="100000">
                                          <p:val>
                                            <p:strVal val="#ppt_x"/>
                                          </p:val>
                                        </p:tav>
                                      </p:tavLst>
                                    </p:anim>
                                    <p:anim calcmode="lin" valueType="num">
                                      <p:cBhvr additive="base">
                                        <p:cTn id="8" dur="500" fill="hold"/>
                                        <p:tgtEl>
                                          <p:spTgt spid="59"/>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300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75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743005" y="2441656"/>
            <a:ext cx="6270238" cy="1384995"/>
          </a:xfrm>
          <a:prstGeom prst="rect">
            <a:avLst/>
          </a:prstGeom>
          <a:noFill/>
        </p:spPr>
        <p:txBody>
          <a:bodyPr wrap="square" rtlCol="0">
            <a:spAutoFit/>
          </a:bodyPr>
          <a:lstStyle/>
          <a:p>
            <a:pPr>
              <a:lnSpc>
                <a:spcPct val="150000"/>
              </a:lnSpc>
            </a:pPr>
            <a:r>
              <a:rPr lang="zh-CN" altLang="zh-CN" sz="1400">
                <a:latin typeface="微软雅黑" panose="020B0503020204020204" pitchFamily="34" charset="-122"/>
                <a:ea typeface="微软雅黑" panose="020B0503020204020204" pitchFamily="34" charset="-122"/>
              </a:rPr>
              <a:t>负责应急救援工作的指挥、协调工作，领导小组总指挥由公司安委会主任师美高担任，若总指挥外出，由安委会副主任熊爱平担任第一副总指挥给予落实，当第一副总指挥不在的情况下，由安委会副主任赵鹏担任第二副总指挥给予落实、实施救援工作的展开，具体人员安排详见应急预案组织机构。</a:t>
            </a:r>
            <a:endParaRPr lang="zh-CN" altLang="zh-CN" sz="1400">
              <a:latin typeface="微软雅黑" panose="020B0503020204020204" pitchFamily="34" charset="-122"/>
              <a:ea typeface="微软雅黑" panose="020B0503020204020204" pitchFamily="34" charset="-122"/>
            </a:endParaRPr>
          </a:p>
        </p:txBody>
      </p:sp>
      <p:sp>
        <p:nvSpPr>
          <p:cNvPr id="10" name="矩形 9"/>
          <p:cNvSpPr/>
          <p:nvPr/>
        </p:nvSpPr>
        <p:spPr>
          <a:xfrm>
            <a:off x="3679100" y="2050415"/>
            <a:ext cx="4031873" cy="400110"/>
          </a:xfrm>
          <a:prstGeom prst="rect">
            <a:avLst/>
          </a:prstGeom>
        </p:spPr>
        <p:txBody>
          <a:bodyPr wrap="none">
            <a:spAutoFit/>
          </a:bodyPr>
          <a:lstStyle/>
          <a:p>
            <a:r>
              <a:rPr lang="zh-CN" altLang="zh-CN" sz="2000" b="1">
                <a:latin typeface="微软雅黑" panose="020B0503020204020204" pitchFamily="34" charset="-122"/>
                <a:ea typeface="微软雅黑" panose="020B0503020204020204" pitchFamily="34" charset="-122"/>
              </a:rPr>
              <a:t>成立施工紧急情况应急领导小组，</a:t>
            </a:r>
            <a:endParaRPr lang="zh-CN" altLang="en-US" sz="2000" b="1"/>
          </a:p>
        </p:txBody>
      </p:sp>
      <p:cxnSp>
        <p:nvCxnSpPr>
          <p:cNvPr id="13" name="直接连接符 12"/>
          <p:cNvCxnSpPr/>
          <p:nvPr/>
        </p:nvCxnSpPr>
        <p:spPr>
          <a:xfrm>
            <a:off x="3305829" y="2521190"/>
            <a:ext cx="0" cy="164902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3736670" y="4582676"/>
            <a:ext cx="6529547" cy="1384995"/>
          </a:xfrm>
          <a:prstGeom prst="rect">
            <a:avLst/>
          </a:prstGeom>
          <a:noFill/>
        </p:spPr>
        <p:txBody>
          <a:bodyPr wrap="square" rtlCol="0">
            <a:spAutoFit/>
          </a:bodyPr>
          <a:lstStyle/>
          <a:p>
            <a:pPr>
              <a:lnSpc>
                <a:spcPct val="150000"/>
              </a:lnSpc>
            </a:pPr>
            <a:r>
              <a:rPr lang="zh-CN" altLang="zh-CN" sz="1400">
                <a:latin typeface="微软雅黑" panose="020B0503020204020204" pitchFamily="34" charset="-122"/>
                <a:ea typeface="微软雅黑" panose="020B0503020204020204" pitchFamily="34" charset="-122"/>
              </a:rPr>
              <a:t>当筑炉、土建、设备维修施工中发生高温的各种紧急症状情况时，应急领导小组接到紧急情况报告后，应立即启动本预案，在第一时间分别向公司应急救援指挥中心，“</a:t>
            </a:r>
            <a:r>
              <a:rPr lang="en-US" altLang="zh-CN" sz="1400">
                <a:latin typeface="微软雅黑" panose="020B0503020204020204" pitchFamily="34" charset="-122"/>
                <a:ea typeface="微软雅黑" panose="020B0503020204020204" pitchFamily="34" charset="-122"/>
              </a:rPr>
              <a:t>120</a:t>
            </a:r>
            <a:r>
              <a:rPr lang="zh-CN" altLang="zh-CN" sz="1400">
                <a:latin typeface="微软雅黑" panose="020B0503020204020204" pitchFamily="34" charset="-122"/>
                <a:ea typeface="微软雅黑" panose="020B0503020204020204" pitchFamily="34" charset="-122"/>
              </a:rPr>
              <a:t>”救护中心求助．紧急情况发生后，还应不间断的向有关领导、部门反馈后续情况。</a:t>
            </a:r>
            <a:endParaRPr lang="zh-CN" altLang="zh-CN" sz="1400">
              <a:latin typeface="微软雅黑" panose="020B0503020204020204" pitchFamily="34" charset="-122"/>
              <a:ea typeface="微软雅黑" panose="020B0503020204020204" pitchFamily="34" charset="-122"/>
            </a:endParaRPr>
          </a:p>
        </p:txBody>
      </p:sp>
      <p:sp>
        <p:nvSpPr>
          <p:cNvPr id="19" name="矩形 18"/>
          <p:cNvSpPr/>
          <p:nvPr/>
        </p:nvSpPr>
        <p:spPr>
          <a:xfrm>
            <a:off x="3697817" y="4191175"/>
            <a:ext cx="2749471" cy="400110"/>
          </a:xfrm>
          <a:prstGeom prst="rect">
            <a:avLst/>
          </a:prstGeom>
        </p:spPr>
        <p:txBody>
          <a:bodyPr wrap="none">
            <a:spAutoFit/>
          </a:bodyPr>
          <a:lstStyle/>
          <a:p>
            <a:r>
              <a:rPr lang="zh-CN" altLang="zh-CN" sz="2000" b="1" dirty="0">
                <a:latin typeface="微软雅黑" panose="020B0503020204020204" pitchFamily="34" charset="-122"/>
                <a:ea typeface="微软雅黑" panose="020B0503020204020204" pitchFamily="34" charset="-122"/>
              </a:rPr>
              <a:t>发生高温的紧急症状时</a:t>
            </a:r>
            <a:endParaRPr lang="zh-CN" altLang="en-US" sz="2000" b="1" dirty="0">
              <a:latin typeface="微软雅黑" panose="020B0503020204020204" pitchFamily="34" charset="-122"/>
              <a:ea typeface="微软雅黑" panose="020B0503020204020204" pitchFamily="34" charset="-122"/>
            </a:endParaRPr>
          </a:p>
        </p:txBody>
      </p:sp>
      <p:grpSp>
        <p:nvGrpSpPr>
          <p:cNvPr id="34" name="组合 33"/>
          <p:cNvGrpSpPr/>
          <p:nvPr/>
        </p:nvGrpSpPr>
        <p:grpSpPr>
          <a:xfrm>
            <a:off x="3029164" y="1981197"/>
            <a:ext cx="546244" cy="546244"/>
            <a:chOff x="8299806" y="1107894"/>
            <a:chExt cx="546244" cy="546244"/>
          </a:xfrm>
        </p:grpSpPr>
        <p:sp>
          <p:nvSpPr>
            <p:cNvPr id="12" name="椭圆 11"/>
            <p:cNvSpPr/>
            <p:nvPr/>
          </p:nvSpPr>
          <p:spPr>
            <a:xfrm>
              <a:off x="8363164" y="1160979"/>
              <a:ext cx="431514" cy="431514"/>
            </a:xfrm>
            <a:prstGeom prst="ellipse">
              <a:avLst/>
            </a:prstGeom>
            <a:gradFill>
              <a:gsLst>
                <a:gs pos="0">
                  <a:srgbClr val="FF7E2D"/>
                </a:gs>
                <a:gs pos="53000">
                  <a:srgbClr val="FF652F"/>
                </a:gs>
                <a:gs pos="100000">
                  <a:srgbClr val="FF473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8299806" y="1107894"/>
              <a:ext cx="546244" cy="546244"/>
            </a:xfrm>
            <a:prstGeom prst="ellipse">
              <a:avLst/>
            </a:prstGeom>
            <a:noFill/>
            <a:ln>
              <a:solidFill>
                <a:srgbClr val="FF47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 name="文本框 32"/>
            <p:cNvSpPr txBox="1"/>
            <p:nvPr/>
          </p:nvSpPr>
          <p:spPr>
            <a:xfrm>
              <a:off x="8325307" y="1163699"/>
              <a:ext cx="420308" cy="400110"/>
            </a:xfrm>
            <a:prstGeom prst="rect">
              <a:avLst/>
            </a:prstGeom>
            <a:noFill/>
          </p:spPr>
          <p:txBody>
            <a:bodyPr wrap="none" rtlCol="0">
              <a:spAutoFit/>
            </a:bodyPr>
            <a:lstStyle/>
            <a:p>
              <a:r>
                <a:rPr lang="en-US" altLang="zh-CN" sz="2000" b="1" i="1" dirty="0">
                  <a:ln>
                    <a:solidFill>
                      <a:schemeClr val="bg1"/>
                    </a:solidFill>
                  </a:ln>
                  <a:noFill/>
                  <a:latin typeface="Impact" panose="020B0806030902050204" pitchFamily="34" charset="0"/>
                </a:rPr>
                <a:t>01</a:t>
              </a:r>
              <a:endParaRPr lang="zh-CN" altLang="en-US" sz="2000" b="1" i="1" dirty="0">
                <a:ln>
                  <a:solidFill>
                    <a:schemeClr val="bg1"/>
                  </a:solidFill>
                </a:ln>
                <a:noFill/>
                <a:latin typeface="Impact" panose="020B0806030902050204" pitchFamily="34" charset="0"/>
              </a:endParaRPr>
            </a:p>
          </p:txBody>
        </p:sp>
      </p:grpSp>
      <p:grpSp>
        <p:nvGrpSpPr>
          <p:cNvPr id="35" name="组合 34"/>
          <p:cNvGrpSpPr/>
          <p:nvPr/>
        </p:nvGrpSpPr>
        <p:grpSpPr>
          <a:xfrm>
            <a:off x="3027451" y="4157606"/>
            <a:ext cx="546244" cy="546244"/>
            <a:chOff x="8299806" y="1107894"/>
            <a:chExt cx="546244" cy="546244"/>
          </a:xfrm>
        </p:grpSpPr>
        <p:sp>
          <p:nvSpPr>
            <p:cNvPr id="36" name="椭圆 35"/>
            <p:cNvSpPr/>
            <p:nvPr/>
          </p:nvSpPr>
          <p:spPr>
            <a:xfrm>
              <a:off x="8363164" y="1160979"/>
              <a:ext cx="431514" cy="431514"/>
            </a:xfrm>
            <a:prstGeom prst="ellipse">
              <a:avLst/>
            </a:prstGeom>
            <a:gradFill>
              <a:gsLst>
                <a:gs pos="0">
                  <a:srgbClr val="FF7E2D"/>
                </a:gs>
                <a:gs pos="53000">
                  <a:srgbClr val="FF652F"/>
                </a:gs>
                <a:gs pos="100000">
                  <a:srgbClr val="FF473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8299806" y="1107894"/>
              <a:ext cx="546244" cy="546244"/>
            </a:xfrm>
            <a:prstGeom prst="ellipse">
              <a:avLst/>
            </a:prstGeom>
            <a:noFill/>
            <a:ln>
              <a:solidFill>
                <a:srgbClr val="FF47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文本框 37"/>
            <p:cNvSpPr txBox="1"/>
            <p:nvPr/>
          </p:nvSpPr>
          <p:spPr>
            <a:xfrm>
              <a:off x="8311792" y="1165746"/>
              <a:ext cx="450764" cy="400110"/>
            </a:xfrm>
            <a:prstGeom prst="rect">
              <a:avLst/>
            </a:prstGeom>
            <a:noFill/>
          </p:spPr>
          <p:txBody>
            <a:bodyPr wrap="none" rtlCol="0">
              <a:spAutoFit/>
            </a:bodyPr>
            <a:lstStyle/>
            <a:p>
              <a:r>
                <a:rPr lang="en-US" altLang="zh-CN" sz="2000" b="1" i="1" dirty="0">
                  <a:ln>
                    <a:solidFill>
                      <a:schemeClr val="bg1"/>
                    </a:solidFill>
                  </a:ln>
                  <a:noFill/>
                  <a:latin typeface="Impact" panose="020B0806030902050204" pitchFamily="34" charset="0"/>
                </a:rPr>
                <a:t>02</a:t>
              </a:r>
              <a:endParaRPr lang="zh-CN" altLang="en-US" sz="2000" b="1" i="1" dirty="0">
                <a:ln>
                  <a:solidFill>
                    <a:schemeClr val="bg1"/>
                  </a:solidFill>
                </a:ln>
                <a:noFill/>
                <a:latin typeface="Impact" panose="020B0806030902050204" pitchFamily="34" charset="0"/>
              </a:endParaRPr>
            </a:p>
          </p:txBody>
        </p:sp>
      </p:grpSp>
      <p:cxnSp>
        <p:nvCxnSpPr>
          <p:cNvPr id="39" name="直接连接符 38"/>
          <p:cNvCxnSpPr/>
          <p:nvPr/>
        </p:nvCxnSpPr>
        <p:spPr>
          <a:xfrm>
            <a:off x="3305829" y="4724062"/>
            <a:ext cx="0" cy="213393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2593764" y="681468"/>
            <a:ext cx="3286336" cy="707886"/>
          </a:xfrm>
          <a:prstGeom prst="rect">
            <a:avLst/>
          </a:prstGeom>
          <a:noFill/>
        </p:spPr>
        <p:txBody>
          <a:bodyPr wrap="square" rtlCol="0">
            <a:spAutoFit/>
          </a:bodyPr>
          <a:lstStyle/>
          <a:p>
            <a:r>
              <a:rPr lang="zh-CN" altLang="zh-CN" sz="4000" b="1" dirty="0">
                <a:latin typeface="微软雅黑" panose="020B0503020204020204" pitchFamily="34" charset="-122"/>
                <a:ea typeface="微软雅黑" panose="020B0503020204020204" pitchFamily="34" charset="-122"/>
              </a:rPr>
              <a:t>应急预案实施</a:t>
            </a:r>
            <a:endParaRPr lang="zh-CN" altLang="zh-CN" sz="4000" b="1" dirty="0">
              <a:latin typeface="微软雅黑" panose="020B0503020204020204" pitchFamily="34" charset="-122"/>
              <a:ea typeface="微软雅黑" panose="020B0503020204020204" pitchFamily="34" charset="-122"/>
            </a:endParaRPr>
          </a:p>
        </p:txBody>
      </p:sp>
      <p:sp>
        <p:nvSpPr>
          <p:cNvPr id="25" name="文本框 24"/>
          <p:cNvSpPr txBox="1"/>
          <p:nvPr/>
        </p:nvSpPr>
        <p:spPr>
          <a:xfrm>
            <a:off x="1225796" y="435009"/>
            <a:ext cx="1560042" cy="1631216"/>
          </a:xfrm>
          <a:prstGeom prst="rect">
            <a:avLst/>
          </a:prstGeom>
          <a:noFill/>
        </p:spPr>
        <p:txBody>
          <a:bodyPr wrap="none" rtlCol="0">
            <a:spAutoFit/>
          </a:bodyPr>
          <a:lstStyle/>
          <a:p>
            <a:r>
              <a:rPr lang="en-US" altLang="zh-CN" sz="10000" dirty="0">
                <a:gradFill>
                  <a:gsLst>
                    <a:gs pos="0">
                      <a:srgbClr val="FF7E2D"/>
                    </a:gs>
                    <a:gs pos="53000">
                      <a:srgbClr val="FF652F"/>
                    </a:gs>
                    <a:gs pos="100000">
                      <a:srgbClr val="FF4732"/>
                    </a:gs>
                  </a:gsLst>
                  <a:lin ang="5400000" scaled="1"/>
                </a:gradFill>
                <a:latin typeface="Impact" panose="020B0806030902050204" pitchFamily="34" charset="0"/>
              </a:rPr>
              <a:t>05</a:t>
            </a:r>
            <a:endParaRPr lang="zh-CN" altLang="en-US" sz="10000" dirty="0">
              <a:gradFill>
                <a:gsLst>
                  <a:gs pos="0">
                    <a:srgbClr val="FF7E2D"/>
                  </a:gs>
                  <a:gs pos="53000">
                    <a:srgbClr val="FF652F"/>
                  </a:gs>
                  <a:gs pos="100000">
                    <a:srgbClr val="FF4732"/>
                  </a:gs>
                </a:gsLst>
                <a:lin ang="5400000" scaled="1"/>
              </a:gradFill>
              <a:latin typeface="Impact" panose="020B0806030902050204" pitchFamily="34" charset="0"/>
            </a:endParaRPr>
          </a:p>
        </p:txBody>
      </p:sp>
      <p:sp>
        <p:nvSpPr>
          <p:cNvPr id="26" name="矩形 25"/>
          <p:cNvSpPr/>
          <p:nvPr/>
        </p:nvSpPr>
        <p:spPr>
          <a:xfrm>
            <a:off x="2674452" y="1411257"/>
            <a:ext cx="3040548" cy="401783"/>
          </a:xfrm>
          <a:prstGeom prst="rect">
            <a:avLst/>
          </a:prstGeom>
          <a:gradFill>
            <a:gsLst>
              <a:gs pos="0">
                <a:srgbClr val="FF7E2D"/>
              </a:gs>
              <a:gs pos="53000">
                <a:srgbClr val="FF652F"/>
              </a:gs>
              <a:gs pos="100000">
                <a:srgbClr val="FF473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50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par>
                                <p:cTn id="10" presetID="2" presetClass="entr" presetSubtype="2" fill="hold" grpId="0" nodeType="withEffect">
                                  <p:stCondLst>
                                    <p:cond delay="2000"/>
                                  </p:stCondLst>
                                  <p:iterate type="lt">
                                    <p:tmPct val="10000"/>
                                  </p:iterate>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1+#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par>
                                <p:cTn id="14" presetID="22" presetClass="entr" presetSubtype="1" fill="hold" grpId="0" nodeType="withEffect">
                                  <p:stCondLst>
                                    <p:cond delay="275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1250"/>
                                        <p:tgtEl>
                                          <p:spTgt spid="4"/>
                                        </p:tgtEl>
                                      </p:cBhvr>
                                    </p:animEffect>
                                  </p:childTnLst>
                                </p:cTn>
                              </p:par>
                              <p:par>
                                <p:cTn id="17" presetID="22" presetClass="entr" presetSubtype="1" fill="hold" nodeType="withEffect">
                                  <p:stCondLst>
                                    <p:cond delay="400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500"/>
                                        <p:tgtEl>
                                          <p:spTgt spid="13"/>
                                        </p:tgtEl>
                                      </p:cBhvr>
                                    </p:animEffect>
                                  </p:childTnLst>
                                </p:cTn>
                              </p:par>
                              <p:par>
                                <p:cTn id="20" presetID="53" presetClass="entr" presetSubtype="16" fill="hold" nodeType="withEffect">
                                  <p:stCondLst>
                                    <p:cond delay="450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par>
                                <p:cTn id="25" presetID="2" presetClass="entr" presetSubtype="2" fill="hold" grpId="0" nodeType="withEffect">
                                  <p:stCondLst>
                                    <p:cond delay="5000"/>
                                  </p:stCondLst>
                                  <p:iterate type="lt">
                                    <p:tmPct val="10000"/>
                                  </p:iterate>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1+#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par>
                                <p:cTn id="29" presetID="22" presetClass="entr" presetSubtype="1" fill="hold" grpId="0" nodeType="withEffect">
                                  <p:stCondLst>
                                    <p:cond delay="5750"/>
                                  </p:stCondLst>
                                  <p:childTnLst>
                                    <p:set>
                                      <p:cBhvr>
                                        <p:cTn id="30" dur="1" fill="hold">
                                          <p:stCondLst>
                                            <p:cond delay="0"/>
                                          </p:stCondLst>
                                        </p:cTn>
                                        <p:tgtEl>
                                          <p:spTgt spid="18"/>
                                        </p:tgtEl>
                                        <p:attrNameLst>
                                          <p:attrName>style.visibility</p:attrName>
                                        </p:attrNameLst>
                                      </p:cBhvr>
                                      <p:to>
                                        <p:strVal val="visible"/>
                                      </p:to>
                                    </p:set>
                                    <p:animEffect transition="in" filter="wipe(up)">
                                      <p:cBhvr>
                                        <p:cTn id="31" dur="1000"/>
                                        <p:tgtEl>
                                          <p:spTgt spid="18"/>
                                        </p:tgtEl>
                                      </p:cBhvr>
                                    </p:animEffect>
                                  </p:childTnLst>
                                </p:cTn>
                              </p:par>
                              <p:par>
                                <p:cTn id="32" presetID="22" presetClass="entr" presetSubtype="1" fill="hold" nodeType="withEffect">
                                  <p:stCondLst>
                                    <p:cond delay="6750"/>
                                  </p:stCondLst>
                                  <p:childTnLst>
                                    <p:set>
                                      <p:cBhvr>
                                        <p:cTn id="33" dur="1" fill="hold">
                                          <p:stCondLst>
                                            <p:cond delay="0"/>
                                          </p:stCondLst>
                                        </p:cTn>
                                        <p:tgtEl>
                                          <p:spTgt spid="39"/>
                                        </p:tgtEl>
                                        <p:attrNameLst>
                                          <p:attrName>style.visibility</p:attrName>
                                        </p:attrNameLst>
                                      </p:cBhvr>
                                      <p:to>
                                        <p:strVal val="visible"/>
                                      </p:to>
                                    </p:set>
                                    <p:animEffect transition="in" filter="wipe(up)">
                                      <p:cBhvr>
                                        <p:cTn id="34" dur="500"/>
                                        <p:tgtEl>
                                          <p:spTgt spid="39"/>
                                        </p:tgtEl>
                                      </p:cBhvr>
                                    </p:animEffect>
                                  </p:childTnLst>
                                </p:cTn>
                              </p:par>
                              <p:par>
                                <p:cTn id="35" presetID="2" presetClass="entr" presetSubtype="2" fill="hold" grpId="0" nodeType="withEffect">
                                  <p:stCondLst>
                                    <p:cond delay="1000"/>
                                  </p:stCondLst>
                                  <p:iterate type="lt">
                                    <p:tmPct val="10000"/>
                                  </p:iterate>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1+#ppt_w/2"/>
                                          </p:val>
                                        </p:tav>
                                        <p:tav tm="100000">
                                          <p:val>
                                            <p:strVal val="#ppt_x"/>
                                          </p:val>
                                        </p:tav>
                                      </p:tavLst>
                                    </p:anim>
                                    <p:anim calcmode="lin" valueType="num">
                                      <p:cBhvr additive="base">
                                        <p:cTn id="38" dur="500" fill="hold"/>
                                        <p:tgtEl>
                                          <p:spTgt spid="24"/>
                                        </p:tgtEl>
                                        <p:attrNameLst>
                                          <p:attrName>ppt_y</p:attrName>
                                        </p:attrNameLst>
                                      </p:cBhvr>
                                      <p:tavLst>
                                        <p:tav tm="0">
                                          <p:val>
                                            <p:strVal val="#ppt_y"/>
                                          </p:val>
                                        </p:tav>
                                        <p:tav tm="100000">
                                          <p:val>
                                            <p:strVal val="#ppt_y"/>
                                          </p:val>
                                        </p:tav>
                                      </p:tavLst>
                                    </p:anim>
                                  </p:childTnLst>
                                </p:cTn>
                              </p:par>
                              <p:par>
                                <p:cTn id="39" presetID="22" presetClass="entr" presetSubtype="8" fill="hold" grpId="0" nodeType="withEffect">
                                  <p:stCondLst>
                                    <p:cond delay="1000"/>
                                  </p:stCondLst>
                                  <p:childTnLst>
                                    <p:set>
                                      <p:cBhvr>
                                        <p:cTn id="40" dur="1" fill="hold">
                                          <p:stCondLst>
                                            <p:cond delay="0"/>
                                          </p:stCondLst>
                                        </p:cTn>
                                        <p:tgtEl>
                                          <p:spTgt spid="26"/>
                                        </p:tgtEl>
                                        <p:attrNameLst>
                                          <p:attrName>style.visibility</p:attrName>
                                        </p:attrNameLst>
                                      </p:cBhvr>
                                      <p:to>
                                        <p:strVal val="visible"/>
                                      </p:to>
                                    </p:set>
                                    <p:animEffect transition="in" filter="wipe(left)">
                                      <p:cBhvr>
                                        <p:cTn id="4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8" grpId="0"/>
      <p:bldP spid="19" grpId="0"/>
      <p:bldP spid="24" grpId="0"/>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398304" y="2219558"/>
            <a:ext cx="7730694" cy="700576"/>
          </a:xfrm>
          <a:prstGeom prst="rect">
            <a:avLst/>
          </a:prstGeom>
          <a:noFill/>
        </p:spPr>
        <p:txBody>
          <a:bodyPr wrap="square" rtlCol="0">
            <a:spAutoFit/>
          </a:bodyPr>
          <a:lstStyle/>
          <a:p>
            <a:pPr>
              <a:lnSpc>
                <a:spcPct val="150000"/>
              </a:lnSpc>
            </a:pPr>
            <a:r>
              <a:rPr lang="zh-CN" altLang="zh-CN" sz="1400" dirty="0">
                <a:latin typeface="微软雅黑" panose="020B0503020204020204" pitchFamily="34" charset="-122"/>
                <a:ea typeface="微软雅黑" panose="020B0503020204020204" pitchFamily="34" charset="-122"/>
              </a:rPr>
              <a:t>在施工中紧急情况发生后，各板块下属项目部即视情况成立教援现场指挥部，由各板块下属项目部主要负责人担任事故现场总指挥，并成立以下领导小组：</a:t>
            </a:r>
            <a:endParaRPr lang="zh-CN" altLang="zh-CN" sz="1400" dirty="0">
              <a:latin typeface="微软雅黑" panose="020B0503020204020204" pitchFamily="34" charset="-122"/>
              <a:ea typeface="微软雅黑" panose="020B0503020204020204" pitchFamily="34" charset="-122"/>
            </a:endParaRPr>
          </a:p>
        </p:txBody>
      </p:sp>
      <p:sp>
        <p:nvSpPr>
          <p:cNvPr id="8" name="矩形 7"/>
          <p:cNvSpPr/>
          <p:nvPr/>
        </p:nvSpPr>
        <p:spPr>
          <a:xfrm>
            <a:off x="2375080" y="1947949"/>
            <a:ext cx="2492990" cy="400110"/>
          </a:xfrm>
          <a:prstGeom prst="rect">
            <a:avLst/>
          </a:prstGeom>
        </p:spPr>
        <p:txBody>
          <a:bodyPr wrap="none">
            <a:spAutoFit/>
          </a:bodyPr>
          <a:lstStyle/>
          <a:p>
            <a:r>
              <a:rPr lang="zh-CN" altLang="zh-CN" sz="2000" b="1" dirty="0">
                <a:latin typeface="微软雅黑" panose="020B0503020204020204" pitchFamily="34" charset="-122"/>
                <a:ea typeface="微软雅黑" panose="020B0503020204020204" pitchFamily="34" charset="-122"/>
              </a:rPr>
              <a:t>成立事故现场总指挥</a:t>
            </a:r>
            <a:endParaRPr lang="zh-CN" altLang="en-US" sz="2000" b="1" dirty="0"/>
          </a:p>
        </p:txBody>
      </p:sp>
      <p:sp>
        <p:nvSpPr>
          <p:cNvPr id="9" name="矩形 8"/>
          <p:cNvSpPr/>
          <p:nvPr/>
        </p:nvSpPr>
        <p:spPr>
          <a:xfrm>
            <a:off x="1739271" y="3533024"/>
            <a:ext cx="4266966" cy="2677656"/>
          </a:xfrm>
          <a:prstGeom prst="rect">
            <a:avLst/>
          </a:prstGeom>
          <a:noFill/>
        </p:spPr>
        <p:txBody>
          <a:bodyPr wrap="square" rtlCol="0">
            <a:spAutoFit/>
          </a:bodyPr>
          <a:lstStyle/>
          <a:p>
            <a:pPr>
              <a:lnSpc>
                <a:spcPct val="150000"/>
              </a:lnSpc>
            </a:pPr>
            <a:r>
              <a:rPr lang="zh-CN" altLang="zh-CN" sz="1400">
                <a:latin typeface="微软雅黑" panose="020B0503020204020204" pitchFamily="34" charset="-122"/>
                <a:ea typeface="微软雅黑" panose="020B0503020204020204" pitchFamily="34" charset="-122"/>
              </a:rPr>
              <a:t>夏季施工过程中，因作业时，露天作业环境较多；人员作业分布区城复杂、多变；劳动强度大等方面权益与生命、财产安全，为作业人员营造一个有保摩、舒适的环境，在作业人员发生高温不良反应时，由组长立即组织该组成员，对事故人员进行转移、与控制，防止周边施工作业现场事故人员的增加。使应急行动具有更强的针对性，提高行动的效率。以免造成中暑人员的伤害。</a:t>
            </a:r>
            <a:endParaRPr lang="zh-CN" altLang="zh-CN" sz="1400">
              <a:latin typeface="微软雅黑" panose="020B0503020204020204" pitchFamily="34" charset="-122"/>
              <a:ea typeface="微软雅黑" panose="020B0503020204020204" pitchFamily="34" charset="-122"/>
            </a:endParaRPr>
          </a:p>
        </p:txBody>
      </p:sp>
      <p:sp>
        <p:nvSpPr>
          <p:cNvPr id="10" name="矩形 9"/>
          <p:cNvSpPr/>
          <p:nvPr/>
        </p:nvSpPr>
        <p:spPr>
          <a:xfrm>
            <a:off x="7301495" y="3488201"/>
            <a:ext cx="3511205" cy="1708160"/>
          </a:xfrm>
          <a:prstGeom prst="rect">
            <a:avLst/>
          </a:prstGeom>
          <a:noFill/>
        </p:spPr>
        <p:txBody>
          <a:bodyPr wrap="square" rtlCol="0">
            <a:spAutoFit/>
          </a:bodyPr>
          <a:lstStyle/>
          <a:p>
            <a:pPr>
              <a:lnSpc>
                <a:spcPct val="150000"/>
              </a:lnSpc>
            </a:pPr>
            <a:r>
              <a:rPr lang="zh-CN" altLang="zh-CN" sz="1400" dirty="0">
                <a:latin typeface="微软雅黑" panose="020B0503020204020204" pitchFamily="34" charset="-122"/>
                <a:ea typeface="微软雅黑" panose="020B0503020204020204" pitchFamily="34" charset="-122"/>
              </a:rPr>
              <a:t>负责了解人员伤亡情况和经济损失及紧急情况影响范围，每天组织收集天气温度状况，然后采取必要的防范措施，并对已采取的措施和事态发展情况，及时向公司报告及有关部门的联络。</a:t>
            </a:r>
            <a:endParaRPr lang="zh-CN" altLang="zh-CN" sz="1400" dirty="0">
              <a:latin typeface="微软雅黑" panose="020B0503020204020204" pitchFamily="34" charset="-122"/>
              <a:ea typeface="微软雅黑" panose="020B0503020204020204" pitchFamily="34" charset="-122"/>
            </a:endParaRPr>
          </a:p>
        </p:txBody>
      </p:sp>
      <p:grpSp>
        <p:nvGrpSpPr>
          <p:cNvPr id="17" name="组合 16"/>
          <p:cNvGrpSpPr/>
          <p:nvPr/>
        </p:nvGrpSpPr>
        <p:grpSpPr>
          <a:xfrm>
            <a:off x="1740793" y="1945279"/>
            <a:ext cx="546388" cy="546244"/>
            <a:chOff x="8299662" y="1107894"/>
            <a:chExt cx="546388" cy="546244"/>
          </a:xfrm>
        </p:grpSpPr>
        <p:sp>
          <p:nvSpPr>
            <p:cNvPr id="18" name="椭圆 17"/>
            <p:cNvSpPr/>
            <p:nvPr/>
          </p:nvSpPr>
          <p:spPr>
            <a:xfrm>
              <a:off x="8363164" y="1160979"/>
              <a:ext cx="431514" cy="431514"/>
            </a:xfrm>
            <a:prstGeom prst="ellipse">
              <a:avLst/>
            </a:prstGeom>
            <a:gradFill>
              <a:gsLst>
                <a:gs pos="0">
                  <a:srgbClr val="FF7E2D"/>
                </a:gs>
                <a:gs pos="53000">
                  <a:srgbClr val="FF652F"/>
                </a:gs>
                <a:gs pos="100000">
                  <a:srgbClr val="FF473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8299806" y="1107894"/>
              <a:ext cx="546244" cy="546244"/>
            </a:xfrm>
            <a:prstGeom prst="ellipse">
              <a:avLst/>
            </a:prstGeom>
            <a:noFill/>
            <a:ln>
              <a:solidFill>
                <a:srgbClr val="FF47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8299662" y="1182272"/>
              <a:ext cx="518811" cy="400110"/>
            </a:xfrm>
            <a:prstGeom prst="rect">
              <a:avLst/>
            </a:prstGeom>
            <a:noFill/>
          </p:spPr>
          <p:txBody>
            <a:bodyPr wrap="square" rtlCol="0">
              <a:spAutoFit/>
            </a:bodyPr>
            <a:lstStyle/>
            <a:p>
              <a:r>
                <a:rPr lang="en-US" altLang="zh-CN" sz="2000" b="1" i="1" dirty="0">
                  <a:ln>
                    <a:solidFill>
                      <a:schemeClr val="bg1"/>
                    </a:solidFill>
                  </a:ln>
                  <a:noFill/>
                  <a:latin typeface="Impact" panose="020B0806030902050204" pitchFamily="34" charset="0"/>
                </a:rPr>
                <a:t>03</a:t>
              </a:r>
              <a:endParaRPr lang="zh-CN" altLang="en-US" sz="2000" b="1" i="1" dirty="0">
                <a:ln>
                  <a:solidFill>
                    <a:schemeClr val="bg1"/>
                  </a:solidFill>
                </a:ln>
                <a:noFill/>
                <a:latin typeface="Impact" panose="020B0806030902050204" pitchFamily="34" charset="0"/>
              </a:endParaRPr>
            </a:p>
          </p:txBody>
        </p:sp>
      </p:grpSp>
      <p:sp>
        <p:nvSpPr>
          <p:cNvPr id="2" name="矩形 1"/>
          <p:cNvSpPr/>
          <p:nvPr/>
        </p:nvSpPr>
        <p:spPr>
          <a:xfrm>
            <a:off x="1168515" y="3014777"/>
            <a:ext cx="9644185" cy="375139"/>
          </a:xfrm>
          <a:prstGeom prst="rect">
            <a:avLst/>
          </a:prstGeom>
          <a:gradFill>
            <a:gsLst>
              <a:gs pos="0">
                <a:srgbClr val="FF7E2D"/>
              </a:gs>
              <a:gs pos="53000">
                <a:srgbClr val="FF652F"/>
              </a:gs>
              <a:gs pos="100000">
                <a:srgbClr val="FF473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728866" y="3000166"/>
            <a:ext cx="2635658" cy="369332"/>
          </a:xfrm>
          <a:prstGeom prst="rect">
            <a:avLst/>
          </a:prstGeom>
        </p:spPr>
        <p:txBody>
          <a:bodyPr wrap="none">
            <a:spAutoFit/>
          </a:bodyPr>
          <a:lstStyle/>
          <a:p>
            <a:r>
              <a:rPr lang="en-US" altLang="zh-CN" b="1">
                <a:solidFill>
                  <a:schemeClr val="bg1"/>
                </a:solidFill>
                <a:latin typeface="微软雅黑" panose="020B0503020204020204" pitchFamily="34" charset="-122"/>
                <a:ea typeface="微软雅黑" panose="020B0503020204020204" pitchFamily="34" charset="-122"/>
              </a:rPr>
              <a:t>1</a:t>
            </a:r>
            <a:r>
              <a:rPr lang="zh-CN" altLang="zh-CN" b="1">
                <a:solidFill>
                  <a:schemeClr val="bg1"/>
                </a:solidFill>
                <a:latin typeface="微软雅黑" panose="020B0503020204020204" pitchFamily="34" charset="-122"/>
                <a:ea typeface="微软雅黑" panose="020B0503020204020204" pitchFamily="34" charset="-122"/>
              </a:rPr>
              <a:t>．防暑降温保障小组：</a:t>
            </a:r>
            <a:endParaRPr lang="zh-CN" altLang="en-US">
              <a:solidFill>
                <a:schemeClr val="bg1"/>
              </a:solidFill>
            </a:endParaRPr>
          </a:p>
        </p:txBody>
      </p:sp>
      <p:sp>
        <p:nvSpPr>
          <p:cNvPr id="24" name="矩形 23"/>
          <p:cNvSpPr/>
          <p:nvPr/>
        </p:nvSpPr>
        <p:spPr>
          <a:xfrm>
            <a:off x="7242857" y="3008691"/>
            <a:ext cx="1943161" cy="369332"/>
          </a:xfrm>
          <a:prstGeom prst="rect">
            <a:avLst/>
          </a:prstGeom>
        </p:spPr>
        <p:txBody>
          <a:bodyPr wrap="none">
            <a:spAutoFit/>
          </a:bodyPr>
          <a:lstStyle/>
          <a:p>
            <a:r>
              <a:rPr lang="en-US" altLang="zh-CN" b="1">
                <a:solidFill>
                  <a:schemeClr val="bg1"/>
                </a:solidFill>
                <a:latin typeface="微软雅黑" panose="020B0503020204020204" pitchFamily="34" charset="-122"/>
                <a:ea typeface="微软雅黑" panose="020B0503020204020204" pitchFamily="34" charset="-122"/>
              </a:rPr>
              <a:t>2</a:t>
            </a:r>
            <a:r>
              <a:rPr lang="zh-CN" altLang="zh-CN" b="1">
                <a:solidFill>
                  <a:schemeClr val="bg1"/>
                </a:solidFill>
                <a:latin typeface="微软雅黑" panose="020B0503020204020204" pitchFamily="34" charset="-122"/>
                <a:ea typeface="微软雅黑" panose="020B0503020204020204" pitchFamily="34" charset="-122"/>
              </a:rPr>
              <a:t>．信息联经员：</a:t>
            </a:r>
            <a:endParaRPr lang="zh-CN" altLang="en-US">
              <a:solidFill>
                <a:schemeClr val="bg1"/>
              </a:solidFill>
            </a:endParaRPr>
          </a:p>
        </p:txBody>
      </p:sp>
      <p:grpSp>
        <p:nvGrpSpPr>
          <p:cNvPr id="22" name="Group 4"/>
          <p:cNvGrpSpPr>
            <a:grpSpLocks noChangeAspect="1"/>
          </p:cNvGrpSpPr>
          <p:nvPr/>
        </p:nvGrpSpPr>
        <p:grpSpPr bwMode="auto">
          <a:xfrm>
            <a:off x="7220045" y="5682182"/>
            <a:ext cx="3674104" cy="399239"/>
            <a:chOff x="3131" y="2069"/>
            <a:chExt cx="1416" cy="182"/>
          </a:xfrm>
          <a:gradFill>
            <a:gsLst>
              <a:gs pos="0">
                <a:srgbClr val="FF7E2D"/>
              </a:gs>
              <a:gs pos="53000">
                <a:srgbClr val="FF652F"/>
              </a:gs>
              <a:gs pos="100000">
                <a:srgbClr val="FF4732"/>
              </a:gs>
            </a:gsLst>
            <a:lin ang="5400000" scaled="1"/>
          </a:gradFill>
        </p:grpSpPr>
        <p:sp>
          <p:nvSpPr>
            <p:cNvPr id="23" name="Freeform 5"/>
            <p:cNvSpPr/>
            <p:nvPr/>
          </p:nvSpPr>
          <p:spPr bwMode="auto">
            <a:xfrm>
              <a:off x="3131" y="2069"/>
              <a:ext cx="1416" cy="79"/>
            </a:xfrm>
            <a:custGeom>
              <a:avLst/>
              <a:gdLst>
                <a:gd name="T0" fmla="*/ 577 w 596"/>
                <a:gd name="T1" fmla="*/ 5 h 32"/>
                <a:gd name="T2" fmla="*/ 553 w 596"/>
                <a:gd name="T3" fmla="*/ 14 h 32"/>
                <a:gd name="T4" fmla="*/ 541 w 596"/>
                <a:gd name="T5" fmla="*/ 11 h 32"/>
                <a:gd name="T6" fmla="*/ 510 w 596"/>
                <a:gd name="T7" fmla="*/ 0 h 32"/>
                <a:gd name="T8" fmla="*/ 486 w 596"/>
                <a:gd name="T9" fmla="*/ 8 h 32"/>
                <a:gd name="T10" fmla="*/ 456 w 596"/>
                <a:gd name="T11" fmla="*/ 11 h 32"/>
                <a:gd name="T12" fmla="*/ 426 w 596"/>
                <a:gd name="T13" fmla="*/ 0 h 32"/>
                <a:gd name="T14" fmla="*/ 425 w 596"/>
                <a:gd name="T15" fmla="*/ 0 h 32"/>
                <a:gd name="T16" fmla="*/ 406 w 596"/>
                <a:gd name="T17" fmla="*/ 5 h 32"/>
                <a:gd name="T18" fmla="*/ 383 w 596"/>
                <a:gd name="T19" fmla="*/ 14 h 32"/>
                <a:gd name="T20" fmla="*/ 371 w 596"/>
                <a:gd name="T21" fmla="*/ 11 h 32"/>
                <a:gd name="T22" fmla="*/ 340 w 596"/>
                <a:gd name="T23" fmla="*/ 0 h 32"/>
                <a:gd name="T24" fmla="*/ 340 w 596"/>
                <a:gd name="T25" fmla="*/ 0 h 32"/>
                <a:gd name="T26" fmla="*/ 321 w 596"/>
                <a:gd name="T27" fmla="*/ 5 h 32"/>
                <a:gd name="T28" fmla="*/ 304 w 596"/>
                <a:gd name="T29" fmla="*/ 13 h 32"/>
                <a:gd name="T30" fmla="*/ 292 w 596"/>
                <a:gd name="T31" fmla="*/ 13 h 32"/>
                <a:gd name="T32" fmla="*/ 255 w 596"/>
                <a:gd name="T33" fmla="*/ 0 h 32"/>
                <a:gd name="T34" fmla="*/ 243 w 596"/>
                <a:gd name="T35" fmla="*/ 2 h 32"/>
                <a:gd name="T36" fmla="*/ 219 w 596"/>
                <a:gd name="T37" fmla="*/ 13 h 32"/>
                <a:gd name="T38" fmla="*/ 189 w 596"/>
                <a:gd name="T39" fmla="*/ 5 h 32"/>
                <a:gd name="T40" fmla="*/ 175 w 596"/>
                <a:gd name="T41" fmla="*/ 0 h 32"/>
                <a:gd name="T42" fmla="*/ 171 w 596"/>
                <a:gd name="T43" fmla="*/ 0 h 32"/>
                <a:gd name="T44" fmla="*/ 151 w 596"/>
                <a:gd name="T45" fmla="*/ 5 h 32"/>
                <a:gd name="T46" fmla="*/ 128 w 596"/>
                <a:gd name="T47" fmla="*/ 14 h 32"/>
                <a:gd name="T48" fmla="*/ 85 w 596"/>
                <a:gd name="T49" fmla="*/ 0 h 32"/>
                <a:gd name="T50" fmla="*/ 61 w 596"/>
                <a:gd name="T51" fmla="*/ 8 h 32"/>
                <a:gd name="T52" fmla="*/ 30 w 596"/>
                <a:gd name="T53" fmla="*/ 11 h 32"/>
                <a:gd name="T54" fmla="*/ 0 w 596"/>
                <a:gd name="T55" fmla="*/ 19 h 32"/>
                <a:gd name="T56" fmla="*/ 42 w 596"/>
                <a:gd name="T57" fmla="*/ 32 h 32"/>
                <a:gd name="T58" fmla="*/ 67 w 596"/>
                <a:gd name="T59" fmla="*/ 24 h 32"/>
                <a:gd name="T60" fmla="*/ 97 w 596"/>
                <a:gd name="T61" fmla="*/ 21 h 32"/>
                <a:gd name="T62" fmla="*/ 140 w 596"/>
                <a:gd name="T63" fmla="*/ 30 h 32"/>
                <a:gd name="T64" fmla="*/ 170 w 596"/>
                <a:gd name="T65" fmla="*/ 19 h 32"/>
                <a:gd name="T66" fmla="*/ 182 w 596"/>
                <a:gd name="T67" fmla="*/ 21 h 32"/>
                <a:gd name="T68" fmla="*/ 213 w 596"/>
                <a:gd name="T69" fmla="*/ 32 h 32"/>
                <a:gd name="T70" fmla="*/ 231 w 596"/>
                <a:gd name="T71" fmla="*/ 27 h 32"/>
                <a:gd name="T72" fmla="*/ 255 w 596"/>
                <a:gd name="T73" fmla="*/ 19 h 32"/>
                <a:gd name="T74" fmla="*/ 267 w 596"/>
                <a:gd name="T75" fmla="*/ 21 h 32"/>
                <a:gd name="T76" fmla="*/ 298 w 596"/>
                <a:gd name="T77" fmla="*/ 32 h 32"/>
                <a:gd name="T78" fmla="*/ 298 w 596"/>
                <a:gd name="T79" fmla="*/ 32 h 32"/>
                <a:gd name="T80" fmla="*/ 334 w 596"/>
                <a:gd name="T81" fmla="*/ 19 h 32"/>
                <a:gd name="T82" fmla="*/ 364 w 596"/>
                <a:gd name="T83" fmla="*/ 28 h 32"/>
                <a:gd name="T84" fmla="*/ 383 w 596"/>
                <a:gd name="T85" fmla="*/ 32 h 32"/>
                <a:gd name="T86" fmla="*/ 407 w 596"/>
                <a:gd name="T87" fmla="*/ 24 h 32"/>
                <a:gd name="T88" fmla="*/ 426 w 596"/>
                <a:gd name="T89" fmla="*/ 19 h 32"/>
                <a:gd name="T90" fmla="*/ 468 w 596"/>
                <a:gd name="T91" fmla="*/ 32 h 32"/>
                <a:gd name="T92" fmla="*/ 480 w 596"/>
                <a:gd name="T93" fmla="*/ 30 h 32"/>
                <a:gd name="T94" fmla="*/ 510 w 596"/>
                <a:gd name="T95" fmla="*/ 19 h 32"/>
                <a:gd name="T96" fmla="*/ 553 w 596"/>
                <a:gd name="T97" fmla="*/ 32 h 32"/>
                <a:gd name="T98" fmla="*/ 577 w 596"/>
                <a:gd name="T99" fmla="*/ 24 h 32"/>
                <a:gd name="T100" fmla="*/ 596 w 596"/>
                <a:gd name="T101"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96" h="32">
                  <a:moveTo>
                    <a:pt x="595" y="0"/>
                  </a:moveTo>
                  <a:cubicBezTo>
                    <a:pt x="591" y="0"/>
                    <a:pt x="587" y="1"/>
                    <a:pt x="583" y="2"/>
                  </a:cubicBezTo>
                  <a:cubicBezTo>
                    <a:pt x="581" y="3"/>
                    <a:pt x="579" y="4"/>
                    <a:pt x="577" y="5"/>
                  </a:cubicBezTo>
                  <a:cubicBezTo>
                    <a:pt x="575" y="6"/>
                    <a:pt x="573" y="7"/>
                    <a:pt x="571" y="8"/>
                  </a:cubicBezTo>
                  <a:cubicBezTo>
                    <a:pt x="567" y="11"/>
                    <a:pt x="563" y="12"/>
                    <a:pt x="559" y="13"/>
                  </a:cubicBezTo>
                  <a:cubicBezTo>
                    <a:pt x="557" y="14"/>
                    <a:pt x="555" y="14"/>
                    <a:pt x="553" y="14"/>
                  </a:cubicBezTo>
                  <a:cubicBezTo>
                    <a:pt x="552" y="14"/>
                    <a:pt x="552" y="14"/>
                    <a:pt x="552" y="14"/>
                  </a:cubicBezTo>
                  <a:cubicBezTo>
                    <a:pt x="552" y="14"/>
                    <a:pt x="552" y="14"/>
                    <a:pt x="552" y="14"/>
                  </a:cubicBezTo>
                  <a:cubicBezTo>
                    <a:pt x="548" y="14"/>
                    <a:pt x="544" y="13"/>
                    <a:pt x="541" y="11"/>
                  </a:cubicBezTo>
                  <a:cubicBezTo>
                    <a:pt x="537" y="10"/>
                    <a:pt x="533" y="7"/>
                    <a:pt x="529" y="5"/>
                  </a:cubicBezTo>
                  <a:cubicBezTo>
                    <a:pt x="523" y="2"/>
                    <a:pt x="517" y="0"/>
                    <a:pt x="510" y="0"/>
                  </a:cubicBezTo>
                  <a:cubicBezTo>
                    <a:pt x="510" y="0"/>
                    <a:pt x="510" y="0"/>
                    <a:pt x="510" y="0"/>
                  </a:cubicBezTo>
                  <a:cubicBezTo>
                    <a:pt x="510" y="0"/>
                    <a:pt x="510" y="0"/>
                    <a:pt x="510" y="0"/>
                  </a:cubicBezTo>
                  <a:cubicBezTo>
                    <a:pt x="506" y="0"/>
                    <a:pt x="502" y="1"/>
                    <a:pt x="498" y="2"/>
                  </a:cubicBezTo>
                  <a:cubicBezTo>
                    <a:pt x="494" y="4"/>
                    <a:pt x="490" y="6"/>
                    <a:pt x="486" y="8"/>
                  </a:cubicBezTo>
                  <a:cubicBezTo>
                    <a:pt x="482" y="11"/>
                    <a:pt x="478" y="12"/>
                    <a:pt x="474" y="13"/>
                  </a:cubicBezTo>
                  <a:cubicBezTo>
                    <a:pt x="472" y="13"/>
                    <a:pt x="470" y="14"/>
                    <a:pt x="468" y="14"/>
                  </a:cubicBezTo>
                  <a:cubicBezTo>
                    <a:pt x="464" y="14"/>
                    <a:pt x="460" y="13"/>
                    <a:pt x="456" y="11"/>
                  </a:cubicBezTo>
                  <a:cubicBezTo>
                    <a:pt x="452" y="10"/>
                    <a:pt x="448" y="7"/>
                    <a:pt x="444" y="5"/>
                  </a:cubicBezTo>
                  <a:cubicBezTo>
                    <a:pt x="438" y="2"/>
                    <a:pt x="432" y="0"/>
                    <a:pt x="426" y="0"/>
                  </a:cubicBezTo>
                  <a:cubicBezTo>
                    <a:pt x="426" y="0"/>
                    <a:pt x="426" y="0"/>
                    <a:pt x="426" y="0"/>
                  </a:cubicBezTo>
                  <a:cubicBezTo>
                    <a:pt x="426" y="0"/>
                    <a:pt x="426" y="0"/>
                    <a:pt x="425" y="0"/>
                  </a:cubicBezTo>
                  <a:cubicBezTo>
                    <a:pt x="425" y="0"/>
                    <a:pt x="425" y="0"/>
                    <a:pt x="425" y="0"/>
                  </a:cubicBezTo>
                  <a:cubicBezTo>
                    <a:pt x="425" y="0"/>
                    <a:pt x="425" y="0"/>
                    <a:pt x="425" y="0"/>
                  </a:cubicBezTo>
                  <a:cubicBezTo>
                    <a:pt x="425" y="0"/>
                    <a:pt x="425" y="0"/>
                    <a:pt x="425" y="0"/>
                  </a:cubicBezTo>
                  <a:cubicBezTo>
                    <a:pt x="421" y="0"/>
                    <a:pt x="417" y="1"/>
                    <a:pt x="413" y="2"/>
                  </a:cubicBezTo>
                  <a:cubicBezTo>
                    <a:pt x="410" y="3"/>
                    <a:pt x="408" y="4"/>
                    <a:pt x="406" y="5"/>
                  </a:cubicBezTo>
                  <a:cubicBezTo>
                    <a:pt x="404" y="6"/>
                    <a:pt x="403" y="7"/>
                    <a:pt x="401" y="8"/>
                  </a:cubicBezTo>
                  <a:cubicBezTo>
                    <a:pt x="397" y="11"/>
                    <a:pt x="393" y="12"/>
                    <a:pt x="389" y="13"/>
                  </a:cubicBezTo>
                  <a:cubicBezTo>
                    <a:pt x="387" y="13"/>
                    <a:pt x="385" y="14"/>
                    <a:pt x="383" y="14"/>
                  </a:cubicBezTo>
                  <a:cubicBezTo>
                    <a:pt x="382" y="14"/>
                    <a:pt x="381" y="13"/>
                    <a:pt x="379" y="13"/>
                  </a:cubicBezTo>
                  <a:cubicBezTo>
                    <a:pt x="378" y="13"/>
                    <a:pt x="377" y="13"/>
                    <a:pt x="376" y="13"/>
                  </a:cubicBezTo>
                  <a:cubicBezTo>
                    <a:pt x="374" y="13"/>
                    <a:pt x="372" y="12"/>
                    <a:pt x="371" y="11"/>
                  </a:cubicBezTo>
                  <a:cubicBezTo>
                    <a:pt x="367" y="10"/>
                    <a:pt x="363" y="7"/>
                    <a:pt x="359" y="5"/>
                  </a:cubicBezTo>
                  <a:cubicBezTo>
                    <a:pt x="353" y="2"/>
                    <a:pt x="347" y="0"/>
                    <a:pt x="340" y="0"/>
                  </a:cubicBezTo>
                  <a:cubicBezTo>
                    <a:pt x="340" y="0"/>
                    <a:pt x="340" y="0"/>
                    <a:pt x="340" y="0"/>
                  </a:cubicBezTo>
                  <a:cubicBezTo>
                    <a:pt x="340" y="0"/>
                    <a:pt x="340" y="0"/>
                    <a:pt x="340" y="0"/>
                  </a:cubicBezTo>
                  <a:cubicBezTo>
                    <a:pt x="340" y="0"/>
                    <a:pt x="340" y="0"/>
                    <a:pt x="340" y="0"/>
                  </a:cubicBezTo>
                  <a:cubicBezTo>
                    <a:pt x="340" y="0"/>
                    <a:pt x="340" y="0"/>
                    <a:pt x="340" y="0"/>
                  </a:cubicBezTo>
                  <a:cubicBezTo>
                    <a:pt x="336" y="0"/>
                    <a:pt x="332" y="1"/>
                    <a:pt x="328" y="2"/>
                  </a:cubicBezTo>
                  <a:cubicBezTo>
                    <a:pt x="326" y="3"/>
                    <a:pt x="325" y="3"/>
                    <a:pt x="324" y="4"/>
                  </a:cubicBezTo>
                  <a:cubicBezTo>
                    <a:pt x="323" y="4"/>
                    <a:pt x="322" y="5"/>
                    <a:pt x="321" y="5"/>
                  </a:cubicBezTo>
                  <a:cubicBezTo>
                    <a:pt x="320" y="5"/>
                    <a:pt x="319" y="6"/>
                    <a:pt x="318" y="7"/>
                  </a:cubicBezTo>
                  <a:cubicBezTo>
                    <a:pt x="317" y="7"/>
                    <a:pt x="316" y="8"/>
                    <a:pt x="316" y="8"/>
                  </a:cubicBezTo>
                  <a:cubicBezTo>
                    <a:pt x="312" y="11"/>
                    <a:pt x="308" y="12"/>
                    <a:pt x="304" y="13"/>
                  </a:cubicBezTo>
                  <a:cubicBezTo>
                    <a:pt x="302" y="13"/>
                    <a:pt x="300" y="14"/>
                    <a:pt x="298" y="14"/>
                  </a:cubicBezTo>
                  <a:cubicBezTo>
                    <a:pt x="296" y="14"/>
                    <a:pt x="294" y="13"/>
                    <a:pt x="293" y="13"/>
                  </a:cubicBezTo>
                  <a:cubicBezTo>
                    <a:pt x="292" y="13"/>
                    <a:pt x="292" y="13"/>
                    <a:pt x="292" y="13"/>
                  </a:cubicBezTo>
                  <a:cubicBezTo>
                    <a:pt x="290" y="13"/>
                    <a:pt x="287" y="12"/>
                    <a:pt x="285" y="11"/>
                  </a:cubicBezTo>
                  <a:cubicBezTo>
                    <a:pt x="282" y="10"/>
                    <a:pt x="278" y="7"/>
                    <a:pt x="274" y="5"/>
                  </a:cubicBezTo>
                  <a:cubicBezTo>
                    <a:pt x="268" y="2"/>
                    <a:pt x="261" y="0"/>
                    <a:pt x="255" y="0"/>
                  </a:cubicBezTo>
                  <a:cubicBezTo>
                    <a:pt x="255" y="0"/>
                    <a:pt x="255" y="0"/>
                    <a:pt x="255" y="0"/>
                  </a:cubicBezTo>
                  <a:cubicBezTo>
                    <a:pt x="255" y="0"/>
                    <a:pt x="255" y="0"/>
                    <a:pt x="255" y="0"/>
                  </a:cubicBezTo>
                  <a:cubicBezTo>
                    <a:pt x="251" y="0"/>
                    <a:pt x="247" y="1"/>
                    <a:pt x="243" y="2"/>
                  </a:cubicBezTo>
                  <a:cubicBezTo>
                    <a:pt x="241" y="3"/>
                    <a:pt x="238" y="4"/>
                    <a:pt x="236" y="5"/>
                  </a:cubicBezTo>
                  <a:cubicBezTo>
                    <a:pt x="234" y="6"/>
                    <a:pt x="233" y="7"/>
                    <a:pt x="231" y="8"/>
                  </a:cubicBezTo>
                  <a:cubicBezTo>
                    <a:pt x="227" y="11"/>
                    <a:pt x="223" y="12"/>
                    <a:pt x="219" y="13"/>
                  </a:cubicBezTo>
                  <a:cubicBezTo>
                    <a:pt x="217" y="14"/>
                    <a:pt x="215" y="14"/>
                    <a:pt x="213" y="14"/>
                  </a:cubicBezTo>
                  <a:cubicBezTo>
                    <a:pt x="209" y="14"/>
                    <a:pt x="204" y="13"/>
                    <a:pt x="200" y="11"/>
                  </a:cubicBezTo>
                  <a:cubicBezTo>
                    <a:pt x="196" y="10"/>
                    <a:pt x="193" y="7"/>
                    <a:pt x="189" y="5"/>
                  </a:cubicBezTo>
                  <a:cubicBezTo>
                    <a:pt x="186" y="3"/>
                    <a:pt x="183" y="2"/>
                    <a:pt x="180" y="1"/>
                  </a:cubicBezTo>
                  <a:cubicBezTo>
                    <a:pt x="179" y="1"/>
                    <a:pt x="179" y="1"/>
                    <a:pt x="178" y="1"/>
                  </a:cubicBezTo>
                  <a:cubicBezTo>
                    <a:pt x="177" y="1"/>
                    <a:pt x="176" y="1"/>
                    <a:pt x="175" y="0"/>
                  </a:cubicBezTo>
                  <a:cubicBezTo>
                    <a:pt x="174" y="0"/>
                    <a:pt x="173" y="0"/>
                    <a:pt x="172" y="0"/>
                  </a:cubicBezTo>
                  <a:cubicBezTo>
                    <a:pt x="172" y="0"/>
                    <a:pt x="171" y="0"/>
                    <a:pt x="171" y="0"/>
                  </a:cubicBezTo>
                  <a:cubicBezTo>
                    <a:pt x="171" y="0"/>
                    <a:pt x="171" y="0"/>
                    <a:pt x="171" y="0"/>
                  </a:cubicBezTo>
                  <a:cubicBezTo>
                    <a:pt x="170" y="0"/>
                    <a:pt x="170" y="0"/>
                    <a:pt x="170" y="0"/>
                  </a:cubicBezTo>
                  <a:cubicBezTo>
                    <a:pt x="166" y="0"/>
                    <a:pt x="162" y="1"/>
                    <a:pt x="158" y="2"/>
                  </a:cubicBezTo>
                  <a:cubicBezTo>
                    <a:pt x="155" y="3"/>
                    <a:pt x="153" y="4"/>
                    <a:pt x="151" y="5"/>
                  </a:cubicBezTo>
                  <a:cubicBezTo>
                    <a:pt x="149" y="6"/>
                    <a:pt x="147" y="7"/>
                    <a:pt x="146" y="8"/>
                  </a:cubicBezTo>
                  <a:cubicBezTo>
                    <a:pt x="142" y="11"/>
                    <a:pt x="138" y="12"/>
                    <a:pt x="134" y="13"/>
                  </a:cubicBezTo>
                  <a:cubicBezTo>
                    <a:pt x="132" y="14"/>
                    <a:pt x="130" y="14"/>
                    <a:pt x="128" y="14"/>
                  </a:cubicBezTo>
                  <a:cubicBezTo>
                    <a:pt x="123" y="14"/>
                    <a:pt x="119" y="13"/>
                    <a:pt x="115" y="11"/>
                  </a:cubicBezTo>
                  <a:cubicBezTo>
                    <a:pt x="111" y="10"/>
                    <a:pt x="108" y="7"/>
                    <a:pt x="104" y="5"/>
                  </a:cubicBezTo>
                  <a:cubicBezTo>
                    <a:pt x="98" y="2"/>
                    <a:pt x="91" y="0"/>
                    <a:pt x="85" y="0"/>
                  </a:cubicBezTo>
                  <a:cubicBezTo>
                    <a:pt x="81" y="0"/>
                    <a:pt x="77" y="1"/>
                    <a:pt x="72" y="2"/>
                  </a:cubicBezTo>
                  <a:cubicBezTo>
                    <a:pt x="70" y="3"/>
                    <a:pt x="68" y="4"/>
                    <a:pt x="66" y="5"/>
                  </a:cubicBezTo>
                  <a:cubicBezTo>
                    <a:pt x="64" y="6"/>
                    <a:pt x="63" y="7"/>
                    <a:pt x="61" y="8"/>
                  </a:cubicBezTo>
                  <a:cubicBezTo>
                    <a:pt x="57" y="11"/>
                    <a:pt x="53" y="12"/>
                    <a:pt x="49" y="13"/>
                  </a:cubicBezTo>
                  <a:cubicBezTo>
                    <a:pt x="47" y="14"/>
                    <a:pt x="45" y="14"/>
                    <a:pt x="42" y="14"/>
                  </a:cubicBezTo>
                  <a:cubicBezTo>
                    <a:pt x="38" y="14"/>
                    <a:pt x="34" y="13"/>
                    <a:pt x="30" y="11"/>
                  </a:cubicBezTo>
                  <a:cubicBezTo>
                    <a:pt x="26" y="10"/>
                    <a:pt x="23" y="7"/>
                    <a:pt x="19" y="5"/>
                  </a:cubicBezTo>
                  <a:cubicBezTo>
                    <a:pt x="13" y="2"/>
                    <a:pt x="7" y="0"/>
                    <a:pt x="0" y="0"/>
                  </a:cubicBezTo>
                  <a:cubicBezTo>
                    <a:pt x="0" y="19"/>
                    <a:pt x="0" y="19"/>
                    <a:pt x="0" y="19"/>
                  </a:cubicBezTo>
                  <a:cubicBezTo>
                    <a:pt x="4" y="19"/>
                    <a:pt x="8" y="20"/>
                    <a:pt x="12" y="21"/>
                  </a:cubicBezTo>
                  <a:cubicBezTo>
                    <a:pt x="16" y="23"/>
                    <a:pt x="20" y="25"/>
                    <a:pt x="24" y="28"/>
                  </a:cubicBezTo>
                  <a:cubicBezTo>
                    <a:pt x="30" y="31"/>
                    <a:pt x="36" y="32"/>
                    <a:pt x="42" y="32"/>
                  </a:cubicBezTo>
                  <a:cubicBezTo>
                    <a:pt x="47" y="32"/>
                    <a:pt x="51" y="32"/>
                    <a:pt x="55" y="30"/>
                  </a:cubicBezTo>
                  <a:cubicBezTo>
                    <a:pt x="57" y="29"/>
                    <a:pt x="59" y="29"/>
                    <a:pt x="61" y="27"/>
                  </a:cubicBezTo>
                  <a:cubicBezTo>
                    <a:pt x="63" y="26"/>
                    <a:pt x="65" y="25"/>
                    <a:pt x="67" y="24"/>
                  </a:cubicBezTo>
                  <a:cubicBezTo>
                    <a:pt x="71" y="22"/>
                    <a:pt x="75" y="20"/>
                    <a:pt x="79" y="19"/>
                  </a:cubicBezTo>
                  <a:cubicBezTo>
                    <a:pt x="81" y="19"/>
                    <a:pt x="83" y="19"/>
                    <a:pt x="85" y="19"/>
                  </a:cubicBezTo>
                  <a:cubicBezTo>
                    <a:pt x="89" y="19"/>
                    <a:pt x="93" y="20"/>
                    <a:pt x="97" y="21"/>
                  </a:cubicBezTo>
                  <a:cubicBezTo>
                    <a:pt x="101" y="23"/>
                    <a:pt x="105" y="25"/>
                    <a:pt x="109" y="28"/>
                  </a:cubicBezTo>
                  <a:cubicBezTo>
                    <a:pt x="115" y="31"/>
                    <a:pt x="121" y="32"/>
                    <a:pt x="128" y="32"/>
                  </a:cubicBezTo>
                  <a:cubicBezTo>
                    <a:pt x="132" y="32"/>
                    <a:pt x="136" y="32"/>
                    <a:pt x="140" y="30"/>
                  </a:cubicBezTo>
                  <a:cubicBezTo>
                    <a:pt x="144" y="29"/>
                    <a:pt x="148" y="26"/>
                    <a:pt x="152" y="24"/>
                  </a:cubicBezTo>
                  <a:cubicBezTo>
                    <a:pt x="156" y="22"/>
                    <a:pt x="160" y="20"/>
                    <a:pt x="164" y="19"/>
                  </a:cubicBezTo>
                  <a:cubicBezTo>
                    <a:pt x="166" y="19"/>
                    <a:pt x="168" y="19"/>
                    <a:pt x="170" y="19"/>
                  </a:cubicBezTo>
                  <a:cubicBezTo>
                    <a:pt x="171" y="19"/>
                    <a:pt x="172" y="19"/>
                    <a:pt x="173" y="19"/>
                  </a:cubicBezTo>
                  <a:cubicBezTo>
                    <a:pt x="174" y="19"/>
                    <a:pt x="175" y="19"/>
                    <a:pt x="176" y="19"/>
                  </a:cubicBezTo>
                  <a:cubicBezTo>
                    <a:pt x="178" y="20"/>
                    <a:pt x="180" y="20"/>
                    <a:pt x="182" y="21"/>
                  </a:cubicBezTo>
                  <a:cubicBezTo>
                    <a:pt x="186" y="23"/>
                    <a:pt x="190" y="25"/>
                    <a:pt x="194" y="28"/>
                  </a:cubicBezTo>
                  <a:cubicBezTo>
                    <a:pt x="200" y="31"/>
                    <a:pt x="206" y="32"/>
                    <a:pt x="213" y="32"/>
                  </a:cubicBezTo>
                  <a:cubicBezTo>
                    <a:pt x="213" y="32"/>
                    <a:pt x="213" y="32"/>
                    <a:pt x="213" y="32"/>
                  </a:cubicBezTo>
                  <a:cubicBezTo>
                    <a:pt x="213" y="32"/>
                    <a:pt x="213" y="32"/>
                    <a:pt x="213" y="32"/>
                  </a:cubicBezTo>
                  <a:cubicBezTo>
                    <a:pt x="217" y="32"/>
                    <a:pt x="221" y="32"/>
                    <a:pt x="225" y="30"/>
                  </a:cubicBezTo>
                  <a:cubicBezTo>
                    <a:pt x="227" y="29"/>
                    <a:pt x="229" y="29"/>
                    <a:pt x="231" y="27"/>
                  </a:cubicBezTo>
                  <a:cubicBezTo>
                    <a:pt x="233" y="26"/>
                    <a:pt x="235" y="25"/>
                    <a:pt x="237" y="24"/>
                  </a:cubicBezTo>
                  <a:cubicBezTo>
                    <a:pt x="241" y="22"/>
                    <a:pt x="245" y="20"/>
                    <a:pt x="249" y="19"/>
                  </a:cubicBezTo>
                  <a:cubicBezTo>
                    <a:pt x="251" y="19"/>
                    <a:pt x="253" y="19"/>
                    <a:pt x="255" y="19"/>
                  </a:cubicBezTo>
                  <a:cubicBezTo>
                    <a:pt x="255" y="19"/>
                    <a:pt x="255" y="19"/>
                    <a:pt x="255" y="19"/>
                  </a:cubicBezTo>
                  <a:cubicBezTo>
                    <a:pt x="256" y="19"/>
                    <a:pt x="257" y="19"/>
                    <a:pt x="257" y="19"/>
                  </a:cubicBezTo>
                  <a:cubicBezTo>
                    <a:pt x="261" y="19"/>
                    <a:pt x="264" y="20"/>
                    <a:pt x="267" y="21"/>
                  </a:cubicBezTo>
                  <a:cubicBezTo>
                    <a:pt x="271" y="23"/>
                    <a:pt x="275" y="25"/>
                    <a:pt x="279" y="28"/>
                  </a:cubicBezTo>
                  <a:cubicBezTo>
                    <a:pt x="285" y="31"/>
                    <a:pt x="291" y="32"/>
                    <a:pt x="297" y="32"/>
                  </a:cubicBezTo>
                  <a:cubicBezTo>
                    <a:pt x="298" y="32"/>
                    <a:pt x="298" y="32"/>
                    <a:pt x="298" y="32"/>
                  </a:cubicBezTo>
                  <a:cubicBezTo>
                    <a:pt x="298" y="32"/>
                    <a:pt x="298" y="32"/>
                    <a:pt x="298" y="32"/>
                  </a:cubicBezTo>
                  <a:cubicBezTo>
                    <a:pt x="298" y="32"/>
                    <a:pt x="298" y="32"/>
                    <a:pt x="298" y="32"/>
                  </a:cubicBezTo>
                  <a:cubicBezTo>
                    <a:pt x="298" y="32"/>
                    <a:pt x="298" y="32"/>
                    <a:pt x="298" y="32"/>
                  </a:cubicBezTo>
                  <a:cubicBezTo>
                    <a:pt x="302" y="32"/>
                    <a:pt x="306" y="32"/>
                    <a:pt x="310" y="30"/>
                  </a:cubicBezTo>
                  <a:cubicBezTo>
                    <a:pt x="314" y="29"/>
                    <a:pt x="318" y="26"/>
                    <a:pt x="322" y="24"/>
                  </a:cubicBezTo>
                  <a:cubicBezTo>
                    <a:pt x="326" y="22"/>
                    <a:pt x="330" y="20"/>
                    <a:pt x="334" y="19"/>
                  </a:cubicBezTo>
                  <a:cubicBezTo>
                    <a:pt x="336" y="19"/>
                    <a:pt x="338" y="19"/>
                    <a:pt x="340" y="19"/>
                  </a:cubicBezTo>
                  <a:cubicBezTo>
                    <a:pt x="344" y="19"/>
                    <a:pt x="348" y="20"/>
                    <a:pt x="352" y="21"/>
                  </a:cubicBezTo>
                  <a:cubicBezTo>
                    <a:pt x="356" y="23"/>
                    <a:pt x="360" y="25"/>
                    <a:pt x="364" y="28"/>
                  </a:cubicBezTo>
                  <a:cubicBezTo>
                    <a:pt x="370" y="31"/>
                    <a:pt x="376" y="32"/>
                    <a:pt x="383" y="32"/>
                  </a:cubicBezTo>
                  <a:cubicBezTo>
                    <a:pt x="383" y="32"/>
                    <a:pt x="383" y="32"/>
                    <a:pt x="383" y="32"/>
                  </a:cubicBezTo>
                  <a:cubicBezTo>
                    <a:pt x="383" y="32"/>
                    <a:pt x="383" y="32"/>
                    <a:pt x="383" y="32"/>
                  </a:cubicBezTo>
                  <a:cubicBezTo>
                    <a:pt x="387" y="32"/>
                    <a:pt x="391" y="32"/>
                    <a:pt x="395" y="30"/>
                  </a:cubicBezTo>
                  <a:cubicBezTo>
                    <a:pt x="397" y="29"/>
                    <a:pt x="399" y="29"/>
                    <a:pt x="401" y="27"/>
                  </a:cubicBezTo>
                  <a:cubicBezTo>
                    <a:pt x="403" y="26"/>
                    <a:pt x="405" y="25"/>
                    <a:pt x="407" y="24"/>
                  </a:cubicBezTo>
                  <a:cubicBezTo>
                    <a:pt x="411" y="22"/>
                    <a:pt x="415" y="20"/>
                    <a:pt x="419" y="19"/>
                  </a:cubicBezTo>
                  <a:cubicBezTo>
                    <a:pt x="421" y="19"/>
                    <a:pt x="423" y="19"/>
                    <a:pt x="425" y="19"/>
                  </a:cubicBezTo>
                  <a:cubicBezTo>
                    <a:pt x="426" y="19"/>
                    <a:pt x="426" y="19"/>
                    <a:pt x="426" y="19"/>
                  </a:cubicBezTo>
                  <a:cubicBezTo>
                    <a:pt x="430" y="19"/>
                    <a:pt x="434" y="20"/>
                    <a:pt x="437" y="21"/>
                  </a:cubicBezTo>
                  <a:cubicBezTo>
                    <a:pt x="441" y="23"/>
                    <a:pt x="445" y="25"/>
                    <a:pt x="449" y="28"/>
                  </a:cubicBezTo>
                  <a:cubicBezTo>
                    <a:pt x="455" y="31"/>
                    <a:pt x="461" y="32"/>
                    <a:pt x="468" y="32"/>
                  </a:cubicBezTo>
                  <a:cubicBezTo>
                    <a:pt x="468" y="32"/>
                    <a:pt x="468" y="32"/>
                    <a:pt x="468" y="32"/>
                  </a:cubicBezTo>
                  <a:cubicBezTo>
                    <a:pt x="468" y="32"/>
                    <a:pt x="468" y="32"/>
                    <a:pt x="468" y="32"/>
                  </a:cubicBezTo>
                  <a:cubicBezTo>
                    <a:pt x="472" y="32"/>
                    <a:pt x="476" y="32"/>
                    <a:pt x="480" y="30"/>
                  </a:cubicBezTo>
                  <a:cubicBezTo>
                    <a:pt x="484" y="29"/>
                    <a:pt x="488" y="26"/>
                    <a:pt x="492" y="24"/>
                  </a:cubicBezTo>
                  <a:cubicBezTo>
                    <a:pt x="496" y="22"/>
                    <a:pt x="500" y="20"/>
                    <a:pt x="504" y="19"/>
                  </a:cubicBezTo>
                  <a:cubicBezTo>
                    <a:pt x="506" y="19"/>
                    <a:pt x="508" y="19"/>
                    <a:pt x="510" y="19"/>
                  </a:cubicBezTo>
                  <a:cubicBezTo>
                    <a:pt x="514" y="19"/>
                    <a:pt x="518" y="20"/>
                    <a:pt x="522" y="21"/>
                  </a:cubicBezTo>
                  <a:cubicBezTo>
                    <a:pt x="526" y="23"/>
                    <a:pt x="530" y="25"/>
                    <a:pt x="534" y="28"/>
                  </a:cubicBezTo>
                  <a:cubicBezTo>
                    <a:pt x="540" y="31"/>
                    <a:pt x="546" y="32"/>
                    <a:pt x="553" y="32"/>
                  </a:cubicBezTo>
                  <a:cubicBezTo>
                    <a:pt x="557" y="32"/>
                    <a:pt x="561" y="32"/>
                    <a:pt x="565" y="30"/>
                  </a:cubicBezTo>
                  <a:cubicBezTo>
                    <a:pt x="567" y="29"/>
                    <a:pt x="569" y="29"/>
                    <a:pt x="571" y="27"/>
                  </a:cubicBezTo>
                  <a:cubicBezTo>
                    <a:pt x="573" y="26"/>
                    <a:pt x="575" y="25"/>
                    <a:pt x="577" y="24"/>
                  </a:cubicBezTo>
                  <a:cubicBezTo>
                    <a:pt x="581" y="22"/>
                    <a:pt x="585" y="20"/>
                    <a:pt x="589" y="19"/>
                  </a:cubicBezTo>
                  <a:cubicBezTo>
                    <a:pt x="591" y="19"/>
                    <a:pt x="593" y="19"/>
                    <a:pt x="595" y="19"/>
                  </a:cubicBezTo>
                  <a:cubicBezTo>
                    <a:pt x="596" y="19"/>
                    <a:pt x="596" y="19"/>
                    <a:pt x="596" y="19"/>
                  </a:cubicBezTo>
                  <a:cubicBezTo>
                    <a:pt x="596" y="0"/>
                    <a:pt x="596" y="0"/>
                    <a:pt x="596" y="0"/>
                  </a:cubicBezTo>
                  <a:cubicBezTo>
                    <a:pt x="596" y="0"/>
                    <a:pt x="596" y="0"/>
                    <a:pt x="59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6"/>
            <p:cNvSpPr/>
            <p:nvPr/>
          </p:nvSpPr>
          <p:spPr bwMode="auto">
            <a:xfrm>
              <a:off x="3131" y="2172"/>
              <a:ext cx="1416" cy="79"/>
            </a:xfrm>
            <a:custGeom>
              <a:avLst/>
              <a:gdLst>
                <a:gd name="T0" fmla="*/ 577 w 596"/>
                <a:gd name="T1" fmla="*/ 5 h 32"/>
                <a:gd name="T2" fmla="*/ 553 w 596"/>
                <a:gd name="T3" fmla="*/ 14 h 32"/>
                <a:gd name="T4" fmla="*/ 541 w 596"/>
                <a:gd name="T5" fmla="*/ 11 h 32"/>
                <a:gd name="T6" fmla="*/ 510 w 596"/>
                <a:gd name="T7" fmla="*/ 0 h 32"/>
                <a:gd name="T8" fmla="*/ 486 w 596"/>
                <a:gd name="T9" fmla="*/ 8 h 32"/>
                <a:gd name="T10" fmla="*/ 456 w 596"/>
                <a:gd name="T11" fmla="*/ 11 h 32"/>
                <a:gd name="T12" fmla="*/ 426 w 596"/>
                <a:gd name="T13" fmla="*/ 0 h 32"/>
                <a:gd name="T14" fmla="*/ 425 w 596"/>
                <a:gd name="T15" fmla="*/ 0 h 32"/>
                <a:gd name="T16" fmla="*/ 406 w 596"/>
                <a:gd name="T17" fmla="*/ 5 h 32"/>
                <a:gd name="T18" fmla="*/ 383 w 596"/>
                <a:gd name="T19" fmla="*/ 14 h 32"/>
                <a:gd name="T20" fmla="*/ 371 w 596"/>
                <a:gd name="T21" fmla="*/ 11 h 32"/>
                <a:gd name="T22" fmla="*/ 340 w 596"/>
                <a:gd name="T23" fmla="*/ 0 h 32"/>
                <a:gd name="T24" fmla="*/ 340 w 596"/>
                <a:gd name="T25" fmla="*/ 0 h 32"/>
                <a:gd name="T26" fmla="*/ 321 w 596"/>
                <a:gd name="T27" fmla="*/ 5 h 32"/>
                <a:gd name="T28" fmla="*/ 304 w 596"/>
                <a:gd name="T29" fmla="*/ 13 h 32"/>
                <a:gd name="T30" fmla="*/ 292 w 596"/>
                <a:gd name="T31" fmla="*/ 13 h 32"/>
                <a:gd name="T32" fmla="*/ 255 w 596"/>
                <a:gd name="T33" fmla="*/ 0 h 32"/>
                <a:gd name="T34" fmla="*/ 243 w 596"/>
                <a:gd name="T35" fmla="*/ 2 h 32"/>
                <a:gd name="T36" fmla="*/ 219 w 596"/>
                <a:gd name="T37" fmla="*/ 13 h 32"/>
                <a:gd name="T38" fmla="*/ 189 w 596"/>
                <a:gd name="T39" fmla="*/ 5 h 32"/>
                <a:gd name="T40" fmla="*/ 175 w 596"/>
                <a:gd name="T41" fmla="*/ 0 h 32"/>
                <a:gd name="T42" fmla="*/ 171 w 596"/>
                <a:gd name="T43" fmla="*/ 0 h 32"/>
                <a:gd name="T44" fmla="*/ 151 w 596"/>
                <a:gd name="T45" fmla="*/ 5 h 32"/>
                <a:gd name="T46" fmla="*/ 128 w 596"/>
                <a:gd name="T47" fmla="*/ 14 h 32"/>
                <a:gd name="T48" fmla="*/ 85 w 596"/>
                <a:gd name="T49" fmla="*/ 0 h 32"/>
                <a:gd name="T50" fmla="*/ 61 w 596"/>
                <a:gd name="T51" fmla="*/ 8 h 32"/>
                <a:gd name="T52" fmla="*/ 30 w 596"/>
                <a:gd name="T53" fmla="*/ 11 h 32"/>
                <a:gd name="T54" fmla="*/ 0 w 596"/>
                <a:gd name="T55" fmla="*/ 19 h 32"/>
                <a:gd name="T56" fmla="*/ 42 w 596"/>
                <a:gd name="T57" fmla="*/ 32 h 32"/>
                <a:gd name="T58" fmla="*/ 67 w 596"/>
                <a:gd name="T59" fmla="*/ 24 h 32"/>
                <a:gd name="T60" fmla="*/ 97 w 596"/>
                <a:gd name="T61" fmla="*/ 21 h 32"/>
                <a:gd name="T62" fmla="*/ 140 w 596"/>
                <a:gd name="T63" fmla="*/ 30 h 32"/>
                <a:gd name="T64" fmla="*/ 170 w 596"/>
                <a:gd name="T65" fmla="*/ 19 h 32"/>
                <a:gd name="T66" fmla="*/ 182 w 596"/>
                <a:gd name="T67" fmla="*/ 21 h 32"/>
                <a:gd name="T68" fmla="*/ 213 w 596"/>
                <a:gd name="T69" fmla="*/ 32 h 32"/>
                <a:gd name="T70" fmla="*/ 231 w 596"/>
                <a:gd name="T71" fmla="*/ 27 h 32"/>
                <a:gd name="T72" fmla="*/ 255 w 596"/>
                <a:gd name="T73" fmla="*/ 19 h 32"/>
                <a:gd name="T74" fmla="*/ 267 w 596"/>
                <a:gd name="T75" fmla="*/ 21 h 32"/>
                <a:gd name="T76" fmla="*/ 298 w 596"/>
                <a:gd name="T77" fmla="*/ 32 h 32"/>
                <a:gd name="T78" fmla="*/ 298 w 596"/>
                <a:gd name="T79" fmla="*/ 32 h 32"/>
                <a:gd name="T80" fmla="*/ 334 w 596"/>
                <a:gd name="T81" fmla="*/ 19 h 32"/>
                <a:gd name="T82" fmla="*/ 364 w 596"/>
                <a:gd name="T83" fmla="*/ 28 h 32"/>
                <a:gd name="T84" fmla="*/ 383 w 596"/>
                <a:gd name="T85" fmla="*/ 32 h 32"/>
                <a:gd name="T86" fmla="*/ 407 w 596"/>
                <a:gd name="T87" fmla="*/ 24 h 32"/>
                <a:gd name="T88" fmla="*/ 426 w 596"/>
                <a:gd name="T89" fmla="*/ 19 h 32"/>
                <a:gd name="T90" fmla="*/ 468 w 596"/>
                <a:gd name="T91" fmla="*/ 32 h 32"/>
                <a:gd name="T92" fmla="*/ 480 w 596"/>
                <a:gd name="T93" fmla="*/ 30 h 32"/>
                <a:gd name="T94" fmla="*/ 510 w 596"/>
                <a:gd name="T95" fmla="*/ 19 h 32"/>
                <a:gd name="T96" fmla="*/ 553 w 596"/>
                <a:gd name="T97" fmla="*/ 32 h 32"/>
                <a:gd name="T98" fmla="*/ 577 w 596"/>
                <a:gd name="T99" fmla="*/ 24 h 32"/>
                <a:gd name="T100" fmla="*/ 596 w 596"/>
                <a:gd name="T101"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96" h="32">
                  <a:moveTo>
                    <a:pt x="595" y="0"/>
                  </a:moveTo>
                  <a:cubicBezTo>
                    <a:pt x="591" y="0"/>
                    <a:pt x="587" y="1"/>
                    <a:pt x="583" y="2"/>
                  </a:cubicBezTo>
                  <a:cubicBezTo>
                    <a:pt x="581" y="3"/>
                    <a:pt x="579" y="4"/>
                    <a:pt x="577" y="5"/>
                  </a:cubicBezTo>
                  <a:cubicBezTo>
                    <a:pt x="575" y="6"/>
                    <a:pt x="573" y="7"/>
                    <a:pt x="571" y="8"/>
                  </a:cubicBezTo>
                  <a:cubicBezTo>
                    <a:pt x="567" y="11"/>
                    <a:pt x="563" y="12"/>
                    <a:pt x="559" y="13"/>
                  </a:cubicBezTo>
                  <a:cubicBezTo>
                    <a:pt x="557" y="14"/>
                    <a:pt x="555" y="14"/>
                    <a:pt x="553" y="14"/>
                  </a:cubicBezTo>
                  <a:cubicBezTo>
                    <a:pt x="552" y="14"/>
                    <a:pt x="552" y="14"/>
                    <a:pt x="552" y="14"/>
                  </a:cubicBezTo>
                  <a:cubicBezTo>
                    <a:pt x="552" y="14"/>
                    <a:pt x="552" y="14"/>
                    <a:pt x="552" y="14"/>
                  </a:cubicBezTo>
                  <a:cubicBezTo>
                    <a:pt x="548" y="14"/>
                    <a:pt x="544" y="13"/>
                    <a:pt x="541" y="11"/>
                  </a:cubicBezTo>
                  <a:cubicBezTo>
                    <a:pt x="537" y="10"/>
                    <a:pt x="533" y="7"/>
                    <a:pt x="529" y="5"/>
                  </a:cubicBezTo>
                  <a:cubicBezTo>
                    <a:pt x="523" y="2"/>
                    <a:pt x="517" y="0"/>
                    <a:pt x="510" y="0"/>
                  </a:cubicBezTo>
                  <a:cubicBezTo>
                    <a:pt x="510" y="0"/>
                    <a:pt x="510" y="0"/>
                    <a:pt x="510" y="0"/>
                  </a:cubicBezTo>
                  <a:cubicBezTo>
                    <a:pt x="510" y="0"/>
                    <a:pt x="510" y="0"/>
                    <a:pt x="510" y="0"/>
                  </a:cubicBezTo>
                  <a:cubicBezTo>
                    <a:pt x="506" y="0"/>
                    <a:pt x="502" y="1"/>
                    <a:pt x="498" y="2"/>
                  </a:cubicBezTo>
                  <a:cubicBezTo>
                    <a:pt x="494" y="4"/>
                    <a:pt x="490" y="6"/>
                    <a:pt x="486" y="8"/>
                  </a:cubicBezTo>
                  <a:cubicBezTo>
                    <a:pt x="482" y="11"/>
                    <a:pt x="478" y="12"/>
                    <a:pt x="474" y="13"/>
                  </a:cubicBezTo>
                  <a:cubicBezTo>
                    <a:pt x="472" y="13"/>
                    <a:pt x="470" y="14"/>
                    <a:pt x="468" y="14"/>
                  </a:cubicBezTo>
                  <a:cubicBezTo>
                    <a:pt x="464" y="14"/>
                    <a:pt x="460" y="13"/>
                    <a:pt x="456" y="11"/>
                  </a:cubicBezTo>
                  <a:cubicBezTo>
                    <a:pt x="452" y="10"/>
                    <a:pt x="448" y="7"/>
                    <a:pt x="444" y="5"/>
                  </a:cubicBezTo>
                  <a:cubicBezTo>
                    <a:pt x="438" y="2"/>
                    <a:pt x="432" y="0"/>
                    <a:pt x="426" y="0"/>
                  </a:cubicBezTo>
                  <a:cubicBezTo>
                    <a:pt x="426" y="0"/>
                    <a:pt x="426" y="0"/>
                    <a:pt x="426" y="0"/>
                  </a:cubicBezTo>
                  <a:cubicBezTo>
                    <a:pt x="426" y="0"/>
                    <a:pt x="426" y="0"/>
                    <a:pt x="425" y="0"/>
                  </a:cubicBezTo>
                  <a:cubicBezTo>
                    <a:pt x="425" y="0"/>
                    <a:pt x="425" y="0"/>
                    <a:pt x="425" y="0"/>
                  </a:cubicBezTo>
                  <a:cubicBezTo>
                    <a:pt x="425" y="0"/>
                    <a:pt x="425" y="0"/>
                    <a:pt x="425" y="0"/>
                  </a:cubicBezTo>
                  <a:cubicBezTo>
                    <a:pt x="425" y="0"/>
                    <a:pt x="425" y="0"/>
                    <a:pt x="425" y="0"/>
                  </a:cubicBezTo>
                  <a:cubicBezTo>
                    <a:pt x="421" y="0"/>
                    <a:pt x="417" y="1"/>
                    <a:pt x="413" y="2"/>
                  </a:cubicBezTo>
                  <a:cubicBezTo>
                    <a:pt x="410" y="3"/>
                    <a:pt x="408" y="4"/>
                    <a:pt x="406" y="5"/>
                  </a:cubicBezTo>
                  <a:cubicBezTo>
                    <a:pt x="404" y="6"/>
                    <a:pt x="403" y="7"/>
                    <a:pt x="401" y="8"/>
                  </a:cubicBezTo>
                  <a:cubicBezTo>
                    <a:pt x="397" y="11"/>
                    <a:pt x="393" y="12"/>
                    <a:pt x="389" y="13"/>
                  </a:cubicBezTo>
                  <a:cubicBezTo>
                    <a:pt x="387" y="13"/>
                    <a:pt x="385" y="14"/>
                    <a:pt x="383" y="14"/>
                  </a:cubicBezTo>
                  <a:cubicBezTo>
                    <a:pt x="382" y="14"/>
                    <a:pt x="381" y="13"/>
                    <a:pt x="379" y="13"/>
                  </a:cubicBezTo>
                  <a:cubicBezTo>
                    <a:pt x="378" y="13"/>
                    <a:pt x="377" y="13"/>
                    <a:pt x="376" y="13"/>
                  </a:cubicBezTo>
                  <a:cubicBezTo>
                    <a:pt x="374" y="13"/>
                    <a:pt x="372" y="12"/>
                    <a:pt x="371" y="11"/>
                  </a:cubicBezTo>
                  <a:cubicBezTo>
                    <a:pt x="367" y="10"/>
                    <a:pt x="363" y="7"/>
                    <a:pt x="359" y="5"/>
                  </a:cubicBezTo>
                  <a:cubicBezTo>
                    <a:pt x="353" y="2"/>
                    <a:pt x="347" y="0"/>
                    <a:pt x="340" y="0"/>
                  </a:cubicBezTo>
                  <a:cubicBezTo>
                    <a:pt x="340" y="0"/>
                    <a:pt x="340" y="0"/>
                    <a:pt x="340" y="0"/>
                  </a:cubicBezTo>
                  <a:cubicBezTo>
                    <a:pt x="340" y="0"/>
                    <a:pt x="340" y="0"/>
                    <a:pt x="340" y="0"/>
                  </a:cubicBezTo>
                  <a:cubicBezTo>
                    <a:pt x="340" y="0"/>
                    <a:pt x="340" y="0"/>
                    <a:pt x="340" y="0"/>
                  </a:cubicBezTo>
                  <a:cubicBezTo>
                    <a:pt x="340" y="0"/>
                    <a:pt x="340" y="0"/>
                    <a:pt x="340" y="0"/>
                  </a:cubicBezTo>
                  <a:cubicBezTo>
                    <a:pt x="336" y="0"/>
                    <a:pt x="332" y="1"/>
                    <a:pt x="328" y="2"/>
                  </a:cubicBezTo>
                  <a:cubicBezTo>
                    <a:pt x="326" y="3"/>
                    <a:pt x="325" y="3"/>
                    <a:pt x="324" y="4"/>
                  </a:cubicBezTo>
                  <a:cubicBezTo>
                    <a:pt x="323" y="4"/>
                    <a:pt x="322" y="5"/>
                    <a:pt x="321" y="5"/>
                  </a:cubicBezTo>
                  <a:cubicBezTo>
                    <a:pt x="320" y="5"/>
                    <a:pt x="319" y="6"/>
                    <a:pt x="318" y="7"/>
                  </a:cubicBezTo>
                  <a:cubicBezTo>
                    <a:pt x="317" y="7"/>
                    <a:pt x="316" y="8"/>
                    <a:pt x="316" y="8"/>
                  </a:cubicBezTo>
                  <a:cubicBezTo>
                    <a:pt x="312" y="11"/>
                    <a:pt x="308" y="12"/>
                    <a:pt x="304" y="13"/>
                  </a:cubicBezTo>
                  <a:cubicBezTo>
                    <a:pt x="302" y="13"/>
                    <a:pt x="300" y="14"/>
                    <a:pt x="298" y="14"/>
                  </a:cubicBezTo>
                  <a:cubicBezTo>
                    <a:pt x="296" y="14"/>
                    <a:pt x="294" y="13"/>
                    <a:pt x="293" y="13"/>
                  </a:cubicBezTo>
                  <a:cubicBezTo>
                    <a:pt x="292" y="13"/>
                    <a:pt x="292" y="13"/>
                    <a:pt x="292" y="13"/>
                  </a:cubicBezTo>
                  <a:cubicBezTo>
                    <a:pt x="290" y="13"/>
                    <a:pt x="287" y="12"/>
                    <a:pt x="285" y="11"/>
                  </a:cubicBezTo>
                  <a:cubicBezTo>
                    <a:pt x="282" y="10"/>
                    <a:pt x="278" y="7"/>
                    <a:pt x="274" y="5"/>
                  </a:cubicBezTo>
                  <a:cubicBezTo>
                    <a:pt x="268" y="2"/>
                    <a:pt x="261" y="0"/>
                    <a:pt x="255" y="0"/>
                  </a:cubicBezTo>
                  <a:cubicBezTo>
                    <a:pt x="255" y="0"/>
                    <a:pt x="255" y="0"/>
                    <a:pt x="255" y="0"/>
                  </a:cubicBezTo>
                  <a:cubicBezTo>
                    <a:pt x="255" y="0"/>
                    <a:pt x="255" y="0"/>
                    <a:pt x="255" y="0"/>
                  </a:cubicBezTo>
                  <a:cubicBezTo>
                    <a:pt x="251" y="0"/>
                    <a:pt x="247" y="1"/>
                    <a:pt x="243" y="2"/>
                  </a:cubicBezTo>
                  <a:cubicBezTo>
                    <a:pt x="241" y="3"/>
                    <a:pt x="238" y="4"/>
                    <a:pt x="236" y="5"/>
                  </a:cubicBezTo>
                  <a:cubicBezTo>
                    <a:pt x="234" y="6"/>
                    <a:pt x="233" y="7"/>
                    <a:pt x="231" y="8"/>
                  </a:cubicBezTo>
                  <a:cubicBezTo>
                    <a:pt x="227" y="11"/>
                    <a:pt x="223" y="12"/>
                    <a:pt x="219" y="13"/>
                  </a:cubicBezTo>
                  <a:cubicBezTo>
                    <a:pt x="217" y="14"/>
                    <a:pt x="215" y="14"/>
                    <a:pt x="213" y="14"/>
                  </a:cubicBezTo>
                  <a:cubicBezTo>
                    <a:pt x="209" y="14"/>
                    <a:pt x="204" y="13"/>
                    <a:pt x="200" y="11"/>
                  </a:cubicBezTo>
                  <a:cubicBezTo>
                    <a:pt x="196" y="10"/>
                    <a:pt x="193" y="7"/>
                    <a:pt x="189" y="5"/>
                  </a:cubicBezTo>
                  <a:cubicBezTo>
                    <a:pt x="186" y="3"/>
                    <a:pt x="183" y="2"/>
                    <a:pt x="180" y="1"/>
                  </a:cubicBezTo>
                  <a:cubicBezTo>
                    <a:pt x="179" y="1"/>
                    <a:pt x="179" y="1"/>
                    <a:pt x="178" y="1"/>
                  </a:cubicBezTo>
                  <a:cubicBezTo>
                    <a:pt x="177" y="1"/>
                    <a:pt x="176" y="1"/>
                    <a:pt x="175" y="0"/>
                  </a:cubicBezTo>
                  <a:cubicBezTo>
                    <a:pt x="174" y="0"/>
                    <a:pt x="173" y="0"/>
                    <a:pt x="172" y="0"/>
                  </a:cubicBezTo>
                  <a:cubicBezTo>
                    <a:pt x="172" y="0"/>
                    <a:pt x="171" y="0"/>
                    <a:pt x="171" y="0"/>
                  </a:cubicBezTo>
                  <a:cubicBezTo>
                    <a:pt x="171" y="0"/>
                    <a:pt x="171" y="0"/>
                    <a:pt x="171" y="0"/>
                  </a:cubicBezTo>
                  <a:cubicBezTo>
                    <a:pt x="170" y="0"/>
                    <a:pt x="170" y="0"/>
                    <a:pt x="170" y="0"/>
                  </a:cubicBezTo>
                  <a:cubicBezTo>
                    <a:pt x="166" y="0"/>
                    <a:pt x="162" y="1"/>
                    <a:pt x="158" y="2"/>
                  </a:cubicBezTo>
                  <a:cubicBezTo>
                    <a:pt x="155" y="3"/>
                    <a:pt x="153" y="4"/>
                    <a:pt x="151" y="5"/>
                  </a:cubicBezTo>
                  <a:cubicBezTo>
                    <a:pt x="149" y="6"/>
                    <a:pt x="147" y="7"/>
                    <a:pt x="146" y="8"/>
                  </a:cubicBezTo>
                  <a:cubicBezTo>
                    <a:pt x="142" y="11"/>
                    <a:pt x="138" y="12"/>
                    <a:pt x="134" y="13"/>
                  </a:cubicBezTo>
                  <a:cubicBezTo>
                    <a:pt x="132" y="14"/>
                    <a:pt x="130" y="14"/>
                    <a:pt x="128" y="14"/>
                  </a:cubicBezTo>
                  <a:cubicBezTo>
                    <a:pt x="123" y="14"/>
                    <a:pt x="119" y="13"/>
                    <a:pt x="115" y="11"/>
                  </a:cubicBezTo>
                  <a:cubicBezTo>
                    <a:pt x="111" y="10"/>
                    <a:pt x="108" y="7"/>
                    <a:pt x="104" y="5"/>
                  </a:cubicBezTo>
                  <a:cubicBezTo>
                    <a:pt x="98" y="2"/>
                    <a:pt x="91" y="0"/>
                    <a:pt x="85" y="0"/>
                  </a:cubicBezTo>
                  <a:cubicBezTo>
                    <a:pt x="81" y="0"/>
                    <a:pt x="77" y="1"/>
                    <a:pt x="72" y="2"/>
                  </a:cubicBezTo>
                  <a:cubicBezTo>
                    <a:pt x="70" y="3"/>
                    <a:pt x="68" y="4"/>
                    <a:pt x="66" y="5"/>
                  </a:cubicBezTo>
                  <a:cubicBezTo>
                    <a:pt x="64" y="6"/>
                    <a:pt x="63" y="7"/>
                    <a:pt x="61" y="8"/>
                  </a:cubicBezTo>
                  <a:cubicBezTo>
                    <a:pt x="57" y="11"/>
                    <a:pt x="53" y="12"/>
                    <a:pt x="49" y="13"/>
                  </a:cubicBezTo>
                  <a:cubicBezTo>
                    <a:pt x="47" y="14"/>
                    <a:pt x="45" y="14"/>
                    <a:pt x="42" y="14"/>
                  </a:cubicBezTo>
                  <a:cubicBezTo>
                    <a:pt x="38" y="14"/>
                    <a:pt x="34" y="13"/>
                    <a:pt x="30" y="11"/>
                  </a:cubicBezTo>
                  <a:cubicBezTo>
                    <a:pt x="26" y="10"/>
                    <a:pt x="23" y="7"/>
                    <a:pt x="19" y="5"/>
                  </a:cubicBezTo>
                  <a:cubicBezTo>
                    <a:pt x="13" y="2"/>
                    <a:pt x="7" y="0"/>
                    <a:pt x="0" y="0"/>
                  </a:cubicBezTo>
                  <a:cubicBezTo>
                    <a:pt x="0" y="19"/>
                    <a:pt x="0" y="19"/>
                    <a:pt x="0" y="19"/>
                  </a:cubicBezTo>
                  <a:cubicBezTo>
                    <a:pt x="4" y="19"/>
                    <a:pt x="8" y="20"/>
                    <a:pt x="12" y="21"/>
                  </a:cubicBezTo>
                  <a:cubicBezTo>
                    <a:pt x="16" y="23"/>
                    <a:pt x="20" y="25"/>
                    <a:pt x="24" y="28"/>
                  </a:cubicBezTo>
                  <a:cubicBezTo>
                    <a:pt x="30" y="31"/>
                    <a:pt x="36" y="32"/>
                    <a:pt x="42" y="32"/>
                  </a:cubicBezTo>
                  <a:cubicBezTo>
                    <a:pt x="47" y="32"/>
                    <a:pt x="51" y="32"/>
                    <a:pt x="55" y="30"/>
                  </a:cubicBezTo>
                  <a:cubicBezTo>
                    <a:pt x="57" y="29"/>
                    <a:pt x="59" y="29"/>
                    <a:pt x="61" y="27"/>
                  </a:cubicBezTo>
                  <a:cubicBezTo>
                    <a:pt x="63" y="26"/>
                    <a:pt x="65" y="25"/>
                    <a:pt x="67" y="24"/>
                  </a:cubicBezTo>
                  <a:cubicBezTo>
                    <a:pt x="71" y="22"/>
                    <a:pt x="75" y="20"/>
                    <a:pt x="79" y="19"/>
                  </a:cubicBezTo>
                  <a:cubicBezTo>
                    <a:pt x="81" y="19"/>
                    <a:pt x="83" y="19"/>
                    <a:pt x="85" y="19"/>
                  </a:cubicBezTo>
                  <a:cubicBezTo>
                    <a:pt x="89" y="19"/>
                    <a:pt x="93" y="20"/>
                    <a:pt x="97" y="21"/>
                  </a:cubicBezTo>
                  <a:cubicBezTo>
                    <a:pt x="101" y="23"/>
                    <a:pt x="105" y="25"/>
                    <a:pt x="109" y="28"/>
                  </a:cubicBezTo>
                  <a:cubicBezTo>
                    <a:pt x="115" y="31"/>
                    <a:pt x="121" y="32"/>
                    <a:pt x="128" y="32"/>
                  </a:cubicBezTo>
                  <a:cubicBezTo>
                    <a:pt x="132" y="32"/>
                    <a:pt x="136" y="32"/>
                    <a:pt x="140" y="30"/>
                  </a:cubicBezTo>
                  <a:cubicBezTo>
                    <a:pt x="144" y="29"/>
                    <a:pt x="148" y="26"/>
                    <a:pt x="152" y="24"/>
                  </a:cubicBezTo>
                  <a:cubicBezTo>
                    <a:pt x="156" y="22"/>
                    <a:pt x="160" y="20"/>
                    <a:pt x="164" y="19"/>
                  </a:cubicBezTo>
                  <a:cubicBezTo>
                    <a:pt x="166" y="19"/>
                    <a:pt x="168" y="19"/>
                    <a:pt x="170" y="19"/>
                  </a:cubicBezTo>
                  <a:cubicBezTo>
                    <a:pt x="171" y="19"/>
                    <a:pt x="172" y="19"/>
                    <a:pt x="173" y="19"/>
                  </a:cubicBezTo>
                  <a:cubicBezTo>
                    <a:pt x="174" y="19"/>
                    <a:pt x="175" y="19"/>
                    <a:pt x="176" y="19"/>
                  </a:cubicBezTo>
                  <a:cubicBezTo>
                    <a:pt x="178" y="20"/>
                    <a:pt x="180" y="20"/>
                    <a:pt x="182" y="21"/>
                  </a:cubicBezTo>
                  <a:cubicBezTo>
                    <a:pt x="186" y="23"/>
                    <a:pt x="190" y="25"/>
                    <a:pt x="194" y="28"/>
                  </a:cubicBezTo>
                  <a:cubicBezTo>
                    <a:pt x="200" y="31"/>
                    <a:pt x="206" y="32"/>
                    <a:pt x="213" y="32"/>
                  </a:cubicBezTo>
                  <a:cubicBezTo>
                    <a:pt x="213" y="32"/>
                    <a:pt x="213" y="32"/>
                    <a:pt x="213" y="32"/>
                  </a:cubicBezTo>
                  <a:cubicBezTo>
                    <a:pt x="213" y="32"/>
                    <a:pt x="213" y="32"/>
                    <a:pt x="213" y="32"/>
                  </a:cubicBezTo>
                  <a:cubicBezTo>
                    <a:pt x="217" y="32"/>
                    <a:pt x="221" y="32"/>
                    <a:pt x="225" y="30"/>
                  </a:cubicBezTo>
                  <a:cubicBezTo>
                    <a:pt x="227" y="29"/>
                    <a:pt x="229" y="29"/>
                    <a:pt x="231" y="27"/>
                  </a:cubicBezTo>
                  <a:cubicBezTo>
                    <a:pt x="233" y="26"/>
                    <a:pt x="235" y="25"/>
                    <a:pt x="237" y="24"/>
                  </a:cubicBezTo>
                  <a:cubicBezTo>
                    <a:pt x="241" y="22"/>
                    <a:pt x="245" y="20"/>
                    <a:pt x="249" y="19"/>
                  </a:cubicBezTo>
                  <a:cubicBezTo>
                    <a:pt x="251" y="19"/>
                    <a:pt x="253" y="19"/>
                    <a:pt x="255" y="19"/>
                  </a:cubicBezTo>
                  <a:cubicBezTo>
                    <a:pt x="255" y="19"/>
                    <a:pt x="255" y="19"/>
                    <a:pt x="255" y="19"/>
                  </a:cubicBezTo>
                  <a:cubicBezTo>
                    <a:pt x="256" y="19"/>
                    <a:pt x="257" y="19"/>
                    <a:pt x="257" y="19"/>
                  </a:cubicBezTo>
                  <a:cubicBezTo>
                    <a:pt x="261" y="19"/>
                    <a:pt x="264" y="20"/>
                    <a:pt x="267" y="21"/>
                  </a:cubicBezTo>
                  <a:cubicBezTo>
                    <a:pt x="271" y="23"/>
                    <a:pt x="275" y="25"/>
                    <a:pt x="279" y="28"/>
                  </a:cubicBezTo>
                  <a:cubicBezTo>
                    <a:pt x="285" y="31"/>
                    <a:pt x="291" y="32"/>
                    <a:pt x="297" y="32"/>
                  </a:cubicBezTo>
                  <a:cubicBezTo>
                    <a:pt x="298" y="32"/>
                    <a:pt x="298" y="32"/>
                    <a:pt x="298" y="32"/>
                  </a:cubicBezTo>
                  <a:cubicBezTo>
                    <a:pt x="298" y="32"/>
                    <a:pt x="298" y="32"/>
                    <a:pt x="298" y="32"/>
                  </a:cubicBezTo>
                  <a:cubicBezTo>
                    <a:pt x="298" y="32"/>
                    <a:pt x="298" y="32"/>
                    <a:pt x="298" y="32"/>
                  </a:cubicBezTo>
                  <a:cubicBezTo>
                    <a:pt x="298" y="32"/>
                    <a:pt x="298" y="32"/>
                    <a:pt x="298" y="32"/>
                  </a:cubicBezTo>
                  <a:cubicBezTo>
                    <a:pt x="302" y="32"/>
                    <a:pt x="306" y="32"/>
                    <a:pt x="310" y="30"/>
                  </a:cubicBezTo>
                  <a:cubicBezTo>
                    <a:pt x="314" y="29"/>
                    <a:pt x="318" y="26"/>
                    <a:pt x="322" y="24"/>
                  </a:cubicBezTo>
                  <a:cubicBezTo>
                    <a:pt x="326" y="22"/>
                    <a:pt x="330" y="20"/>
                    <a:pt x="334" y="19"/>
                  </a:cubicBezTo>
                  <a:cubicBezTo>
                    <a:pt x="336" y="19"/>
                    <a:pt x="338" y="19"/>
                    <a:pt x="340" y="19"/>
                  </a:cubicBezTo>
                  <a:cubicBezTo>
                    <a:pt x="344" y="19"/>
                    <a:pt x="348" y="20"/>
                    <a:pt x="352" y="21"/>
                  </a:cubicBezTo>
                  <a:cubicBezTo>
                    <a:pt x="356" y="23"/>
                    <a:pt x="360" y="25"/>
                    <a:pt x="364" y="28"/>
                  </a:cubicBezTo>
                  <a:cubicBezTo>
                    <a:pt x="370" y="31"/>
                    <a:pt x="376" y="32"/>
                    <a:pt x="383" y="32"/>
                  </a:cubicBezTo>
                  <a:cubicBezTo>
                    <a:pt x="383" y="32"/>
                    <a:pt x="383" y="32"/>
                    <a:pt x="383" y="32"/>
                  </a:cubicBezTo>
                  <a:cubicBezTo>
                    <a:pt x="383" y="32"/>
                    <a:pt x="383" y="32"/>
                    <a:pt x="383" y="32"/>
                  </a:cubicBezTo>
                  <a:cubicBezTo>
                    <a:pt x="387" y="32"/>
                    <a:pt x="391" y="32"/>
                    <a:pt x="395" y="30"/>
                  </a:cubicBezTo>
                  <a:cubicBezTo>
                    <a:pt x="397" y="29"/>
                    <a:pt x="399" y="29"/>
                    <a:pt x="401" y="27"/>
                  </a:cubicBezTo>
                  <a:cubicBezTo>
                    <a:pt x="403" y="26"/>
                    <a:pt x="405" y="25"/>
                    <a:pt x="407" y="24"/>
                  </a:cubicBezTo>
                  <a:cubicBezTo>
                    <a:pt x="411" y="22"/>
                    <a:pt x="415" y="20"/>
                    <a:pt x="419" y="19"/>
                  </a:cubicBezTo>
                  <a:cubicBezTo>
                    <a:pt x="421" y="19"/>
                    <a:pt x="423" y="19"/>
                    <a:pt x="425" y="19"/>
                  </a:cubicBezTo>
                  <a:cubicBezTo>
                    <a:pt x="426" y="19"/>
                    <a:pt x="426" y="19"/>
                    <a:pt x="426" y="19"/>
                  </a:cubicBezTo>
                  <a:cubicBezTo>
                    <a:pt x="430" y="19"/>
                    <a:pt x="434" y="20"/>
                    <a:pt x="437" y="21"/>
                  </a:cubicBezTo>
                  <a:cubicBezTo>
                    <a:pt x="441" y="23"/>
                    <a:pt x="445" y="25"/>
                    <a:pt x="449" y="28"/>
                  </a:cubicBezTo>
                  <a:cubicBezTo>
                    <a:pt x="455" y="31"/>
                    <a:pt x="461" y="32"/>
                    <a:pt x="468" y="32"/>
                  </a:cubicBezTo>
                  <a:cubicBezTo>
                    <a:pt x="468" y="32"/>
                    <a:pt x="468" y="32"/>
                    <a:pt x="468" y="32"/>
                  </a:cubicBezTo>
                  <a:cubicBezTo>
                    <a:pt x="468" y="32"/>
                    <a:pt x="468" y="32"/>
                    <a:pt x="468" y="32"/>
                  </a:cubicBezTo>
                  <a:cubicBezTo>
                    <a:pt x="472" y="32"/>
                    <a:pt x="476" y="32"/>
                    <a:pt x="480" y="30"/>
                  </a:cubicBezTo>
                  <a:cubicBezTo>
                    <a:pt x="484" y="29"/>
                    <a:pt x="488" y="26"/>
                    <a:pt x="492" y="24"/>
                  </a:cubicBezTo>
                  <a:cubicBezTo>
                    <a:pt x="496" y="22"/>
                    <a:pt x="500" y="20"/>
                    <a:pt x="504" y="19"/>
                  </a:cubicBezTo>
                  <a:cubicBezTo>
                    <a:pt x="506" y="19"/>
                    <a:pt x="508" y="19"/>
                    <a:pt x="510" y="19"/>
                  </a:cubicBezTo>
                  <a:cubicBezTo>
                    <a:pt x="514" y="19"/>
                    <a:pt x="518" y="20"/>
                    <a:pt x="522" y="21"/>
                  </a:cubicBezTo>
                  <a:cubicBezTo>
                    <a:pt x="526" y="23"/>
                    <a:pt x="530" y="25"/>
                    <a:pt x="534" y="28"/>
                  </a:cubicBezTo>
                  <a:cubicBezTo>
                    <a:pt x="540" y="31"/>
                    <a:pt x="546" y="32"/>
                    <a:pt x="553" y="32"/>
                  </a:cubicBezTo>
                  <a:cubicBezTo>
                    <a:pt x="557" y="32"/>
                    <a:pt x="561" y="32"/>
                    <a:pt x="565" y="30"/>
                  </a:cubicBezTo>
                  <a:cubicBezTo>
                    <a:pt x="567" y="29"/>
                    <a:pt x="569" y="29"/>
                    <a:pt x="571" y="27"/>
                  </a:cubicBezTo>
                  <a:cubicBezTo>
                    <a:pt x="573" y="26"/>
                    <a:pt x="575" y="25"/>
                    <a:pt x="577" y="24"/>
                  </a:cubicBezTo>
                  <a:cubicBezTo>
                    <a:pt x="581" y="22"/>
                    <a:pt x="585" y="20"/>
                    <a:pt x="589" y="19"/>
                  </a:cubicBezTo>
                  <a:cubicBezTo>
                    <a:pt x="591" y="19"/>
                    <a:pt x="593" y="19"/>
                    <a:pt x="595" y="19"/>
                  </a:cubicBezTo>
                  <a:cubicBezTo>
                    <a:pt x="596" y="19"/>
                    <a:pt x="596" y="19"/>
                    <a:pt x="596" y="19"/>
                  </a:cubicBezTo>
                  <a:cubicBezTo>
                    <a:pt x="596" y="0"/>
                    <a:pt x="596" y="0"/>
                    <a:pt x="596" y="0"/>
                  </a:cubicBezTo>
                  <a:cubicBezTo>
                    <a:pt x="596" y="0"/>
                    <a:pt x="596" y="0"/>
                    <a:pt x="59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7" name="Group 4"/>
          <p:cNvGrpSpPr>
            <a:grpSpLocks noChangeAspect="1"/>
          </p:cNvGrpSpPr>
          <p:nvPr/>
        </p:nvGrpSpPr>
        <p:grpSpPr bwMode="auto">
          <a:xfrm>
            <a:off x="10376718" y="1002522"/>
            <a:ext cx="1034861" cy="1035822"/>
            <a:chOff x="7042" y="-406"/>
            <a:chExt cx="2154" cy="2156"/>
          </a:xfrm>
          <a:solidFill>
            <a:srgbClr val="FFC000"/>
          </a:solidFill>
        </p:grpSpPr>
        <p:sp>
          <p:nvSpPr>
            <p:cNvPr id="28" name="Freeform 5"/>
            <p:cNvSpPr>
              <a:spLocks noEditPoints="1"/>
            </p:cNvSpPr>
            <p:nvPr/>
          </p:nvSpPr>
          <p:spPr bwMode="auto">
            <a:xfrm>
              <a:off x="7463" y="18"/>
              <a:ext cx="1308" cy="1308"/>
            </a:xfrm>
            <a:custGeom>
              <a:avLst/>
              <a:gdLst>
                <a:gd name="T0" fmla="*/ 276 w 552"/>
                <a:gd name="T1" fmla="*/ 552 h 552"/>
                <a:gd name="T2" fmla="*/ 0 w 552"/>
                <a:gd name="T3" fmla="*/ 276 h 552"/>
                <a:gd name="T4" fmla="*/ 276 w 552"/>
                <a:gd name="T5" fmla="*/ 0 h 552"/>
                <a:gd name="T6" fmla="*/ 552 w 552"/>
                <a:gd name="T7" fmla="*/ 276 h 552"/>
                <a:gd name="T8" fmla="*/ 276 w 552"/>
                <a:gd name="T9" fmla="*/ 552 h 552"/>
                <a:gd name="T10" fmla="*/ 276 w 552"/>
                <a:gd name="T11" fmla="*/ 39 h 552"/>
                <a:gd name="T12" fmla="*/ 40 w 552"/>
                <a:gd name="T13" fmla="*/ 276 h 552"/>
                <a:gd name="T14" fmla="*/ 276 w 552"/>
                <a:gd name="T15" fmla="*/ 512 h 552"/>
                <a:gd name="T16" fmla="*/ 513 w 552"/>
                <a:gd name="T17" fmla="*/ 276 h 552"/>
                <a:gd name="T18" fmla="*/ 276 w 552"/>
                <a:gd name="T19" fmla="*/ 39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2" h="552">
                  <a:moveTo>
                    <a:pt x="276" y="552"/>
                  </a:moveTo>
                  <a:cubicBezTo>
                    <a:pt x="124" y="552"/>
                    <a:pt x="0" y="428"/>
                    <a:pt x="0" y="276"/>
                  </a:cubicBezTo>
                  <a:cubicBezTo>
                    <a:pt x="0" y="124"/>
                    <a:pt x="124" y="0"/>
                    <a:pt x="276" y="0"/>
                  </a:cubicBezTo>
                  <a:cubicBezTo>
                    <a:pt x="428" y="0"/>
                    <a:pt x="552" y="124"/>
                    <a:pt x="552" y="276"/>
                  </a:cubicBezTo>
                  <a:cubicBezTo>
                    <a:pt x="552" y="428"/>
                    <a:pt x="428" y="552"/>
                    <a:pt x="276" y="552"/>
                  </a:cubicBezTo>
                  <a:close/>
                  <a:moveTo>
                    <a:pt x="276" y="39"/>
                  </a:moveTo>
                  <a:cubicBezTo>
                    <a:pt x="146" y="39"/>
                    <a:pt x="40" y="145"/>
                    <a:pt x="40" y="276"/>
                  </a:cubicBezTo>
                  <a:cubicBezTo>
                    <a:pt x="40" y="406"/>
                    <a:pt x="146" y="512"/>
                    <a:pt x="276" y="512"/>
                  </a:cubicBezTo>
                  <a:cubicBezTo>
                    <a:pt x="407" y="512"/>
                    <a:pt x="513" y="406"/>
                    <a:pt x="513" y="276"/>
                  </a:cubicBezTo>
                  <a:cubicBezTo>
                    <a:pt x="513" y="145"/>
                    <a:pt x="407" y="39"/>
                    <a:pt x="276"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6"/>
            <p:cNvSpPr/>
            <p:nvPr/>
          </p:nvSpPr>
          <p:spPr bwMode="auto">
            <a:xfrm>
              <a:off x="8842" y="608"/>
              <a:ext cx="354" cy="128"/>
            </a:xfrm>
            <a:custGeom>
              <a:avLst/>
              <a:gdLst>
                <a:gd name="T0" fmla="*/ 149 w 149"/>
                <a:gd name="T1" fmla="*/ 27 h 54"/>
                <a:gd name="T2" fmla="*/ 93 w 149"/>
                <a:gd name="T3" fmla="*/ 54 h 54"/>
                <a:gd name="T4" fmla="*/ 56 w 149"/>
                <a:gd name="T5" fmla="*/ 54 h 54"/>
                <a:gd name="T6" fmla="*/ 0 w 149"/>
                <a:gd name="T7" fmla="*/ 27 h 54"/>
                <a:gd name="T8" fmla="*/ 56 w 149"/>
                <a:gd name="T9" fmla="*/ 0 h 54"/>
                <a:gd name="T10" fmla="*/ 93 w 149"/>
                <a:gd name="T11" fmla="*/ 0 h 54"/>
                <a:gd name="T12" fmla="*/ 149 w 149"/>
                <a:gd name="T13" fmla="*/ 27 h 54"/>
              </a:gdLst>
              <a:ahLst/>
              <a:cxnLst>
                <a:cxn ang="0">
                  <a:pos x="T0" y="T1"/>
                </a:cxn>
                <a:cxn ang="0">
                  <a:pos x="T2" y="T3"/>
                </a:cxn>
                <a:cxn ang="0">
                  <a:pos x="T4" y="T5"/>
                </a:cxn>
                <a:cxn ang="0">
                  <a:pos x="T6" y="T7"/>
                </a:cxn>
                <a:cxn ang="0">
                  <a:pos x="T8" y="T9"/>
                </a:cxn>
                <a:cxn ang="0">
                  <a:pos x="T10" y="T11"/>
                </a:cxn>
                <a:cxn ang="0">
                  <a:pos x="T12" y="T13"/>
                </a:cxn>
              </a:cxnLst>
              <a:rect l="0" t="0" r="r" b="b"/>
              <a:pathLst>
                <a:path w="149" h="54">
                  <a:moveTo>
                    <a:pt x="149" y="27"/>
                  </a:moveTo>
                  <a:cubicBezTo>
                    <a:pt x="149" y="42"/>
                    <a:pt x="124" y="54"/>
                    <a:pt x="93" y="54"/>
                  </a:cubicBezTo>
                  <a:cubicBezTo>
                    <a:pt x="56" y="54"/>
                    <a:pt x="56" y="54"/>
                    <a:pt x="56" y="54"/>
                  </a:cubicBezTo>
                  <a:cubicBezTo>
                    <a:pt x="25" y="54"/>
                    <a:pt x="0" y="42"/>
                    <a:pt x="0" y="27"/>
                  </a:cubicBezTo>
                  <a:cubicBezTo>
                    <a:pt x="0" y="12"/>
                    <a:pt x="25" y="0"/>
                    <a:pt x="56" y="0"/>
                  </a:cubicBezTo>
                  <a:cubicBezTo>
                    <a:pt x="93" y="0"/>
                    <a:pt x="93" y="0"/>
                    <a:pt x="93" y="0"/>
                  </a:cubicBezTo>
                  <a:cubicBezTo>
                    <a:pt x="124" y="0"/>
                    <a:pt x="149" y="12"/>
                    <a:pt x="149"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7"/>
            <p:cNvSpPr/>
            <p:nvPr/>
          </p:nvSpPr>
          <p:spPr bwMode="auto">
            <a:xfrm>
              <a:off x="7042" y="608"/>
              <a:ext cx="353" cy="128"/>
            </a:xfrm>
            <a:custGeom>
              <a:avLst/>
              <a:gdLst>
                <a:gd name="T0" fmla="*/ 149 w 149"/>
                <a:gd name="T1" fmla="*/ 27 h 54"/>
                <a:gd name="T2" fmla="*/ 93 w 149"/>
                <a:gd name="T3" fmla="*/ 54 h 54"/>
                <a:gd name="T4" fmla="*/ 56 w 149"/>
                <a:gd name="T5" fmla="*/ 54 h 54"/>
                <a:gd name="T6" fmla="*/ 0 w 149"/>
                <a:gd name="T7" fmla="*/ 27 h 54"/>
                <a:gd name="T8" fmla="*/ 56 w 149"/>
                <a:gd name="T9" fmla="*/ 0 h 54"/>
                <a:gd name="T10" fmla="*/ 93 w 149"/>
                <a:gd name="T11" fmla="*/ 0 h 54"/>
                <a:gd name="T12" fmla="*/ 149 w 149"/>
                <a:gd name="T13" fmla="*/ 27 h 54"/>
              </a:gdLst>
              <a:ahLst/>
              <a:cxnLst>
                <a:cxn ang="0">
                  <a:pos x="T0" y="T1"/>
                </a:cxn>
                <a:cxn ang="0">
                  <a:pos x="T2" y="T3"/>
                </a:cxn>
                <a:cxn ang="0">
                  <a:pos x="T4" y="T5"/>
                </a:cxn>
                <a:cxn ang="0">
                  <a:pos x="T6" y="T7"/>
                </a:cxn>
                <a:cxn ang="0">
                  <a:pos x="T8" y="T9"/>
                </a:cxn>
                <a:cxn ang="0">
                  <a:pos x="T10" y="T11"/>
                </a:cxn>
                <a:cxn ang="0">
                  <a:pos x="T12" y="T13"/>
                </a:cxn>
              </a:cxnLst>
              <a:rect l="0" t="0" r="r" b="b"/>
              <a:pathLst>
                <a:path w="149" h="54">
                  <a:moveTo>
                    <a:pt x="149" y="27"/>
                  </a:moveTo>
                  <a:cubicBezTo>
                    <a:pt x="149" y="42"/>
                    <a:pt x="124" y="54"/>
                    <a:pt x="93" y="54"/>
                  </a:cubicBezTo>
                  <a:cubicBezTo>
                    <a:pt x="56" y="54"/>
                    <a:pt x="56" y="54"/>
                    <a:pt x="56" y="54"/>
                  </a:cubicBezTo>
                  <a:cubicBezTo>
                    <a:pt x="25" y="54"/>
                    <a:pt x="0" y="42"/>
                    <a:pt x="0" y="27"/>
                  </a:cubicBezTo>
                  <a:cubicBezTo>
                    <a:pt x="0" y="12"/>
                    <a:pt x="25" y="0"/>
                    <a:pt x="56" y="0"/>
                  </a:cubicBezTo>
                  <a:cubicBezTo>
                    <a:pt x="93" y="0"/>
                    <a:pt x="93" y="0"/>
                    <a:pt x="93" y="0"/>
                  </a:cubicBezTo>
                  <a:cubicBezTo>
                    <a:pt x="124" y="0"/>
                    <a:pt x="149" y="12"/>
                    <a:pt x="149"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8"/>
            <p:cNvSpPr/>
            <p:nvPr/>
          </p:nvSpPr>
          <p:spPr bwMode="auto">
            <a:xfrm>
              <a:off x="8726" y="103"/>
              <a:ext cx="342" cy="237"/>
            </a:xfrm>
            <a:custGeom>
              <a:avLst/>
              <a:gdLst>
                <a:gd name="T0" fmla="*/ 137 w 144"/>
                <a:gd name="T1" fmla="*/ 13 h 100"/>
                <a:gd name="T2" fmla="*/ 102 w 144"/>
                <a:gd name="T3" fmla="*/ 64 h 100"/>
                <a:gd name="T4" fmla="*/ 70 w 144"/>
                <a:gd name="T5" fmla="*/ 83 h 100"/>
                <a:gd name="T6" fmla="*/ 8 w 144"/>
                <a:gd name="T7" fmla="*/ 87 h 100"/>
                <a:gd name="T8" fmla="*/ 43 w 144"/>
                <a:gd name="T9" fmla="*/ 36 h 100"/>
                <a:gd name="T10" fmla="*/ 75 w 144"/>
                <a:gd name="T11" fmla="*/ 17 h 100"/>
                <a:gd name="T12" fmla="*/ 137 w 144"/>
                <a:gd name="T13" fmla="*/ 13 h 100"/>
              </a:gdLst>
              <a:ahLst/>
              <a:cxnLst>
                <a:cxn ang="0">
                  <a:pos x="T0" y="T1"/>
                </a:cxn>
                <a:cxn ang="0">
                  <a:pos x="T2" y="T3"/>
                </a:cxn>
                <a:cxn ang="0">
                  <a:pos x="T4" y="T5"/>
                </a:cxn>
                <a:cxn ang="0">
                  <a:pos x="T6" y="T7"/>
                </a:cxn>
                <a:cxn ang="0">
                  <a:pos x="T8" y="T9"/>
                </a:cxn>
                <a:cxn ang="0">
                  <a:pos x="T10" y="T11"/>
                </a:cxn>
                <a:cxn ang="0">
                  <a:pos x="T12" y="T13"/>
                </a:cxn>
              </a:cxnLst>
              <a:rect l="0" t="0" r="r" b="b"/>
              <a:pathLst>
                <a:path w="144" h="100">
                  <a:moveTo>
                    <a:pt x="137" y="13"/>
                  </a:moveTo>
                  <a:cubicBezTo>
                    <a:pt x="144" y="26"/>
                    <a:pt x="129" y="49"/>
                    <a:pt x="102" y="64"/>
                  </a:cubicBezTo>
                  <a:cubicBezTo>
                    <a:pt x="70" y="83"/>
                    <a:pt x="70" y="83"/>
                    <a:pt x="70" y="83"/>
                  </a:cubicBezTo>
                  <a:cubicBezTo>
                    <a:pt x="43" y="98"/>
                    <a:pt x="15" y="100"/>
                    <a:pt x="8" y="87"/>
                  </a:cubicBezTo>
                  <a:cubicBezTo>
                    <a:pt x="0" y="74"/>
                    <a:pt x="16" y="51"/>
                    <a:pt x="43" y="36"/>
                  </a:cubicBezTo>
                  <a:cubicBezTo>
                    <a:pt x="75" y="17"/>
                    <a:pt x="75" y="17"/>
                    <a:pt x="75" y="17"/>
                  </a:cubicBezTo>
                  <a:cubicBezTo>
                    <a:pt x="102" y="2"/>
                    <a:pt x="129" y="0"/>
                    <a:pt x="13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9"/>
            <p:cNvSpPr/>
            <p:nvPr/>
          </p:nvSpPr>
          <p:spPr bwMode="auto">
            <a:xfrm>
              <a:off x="7167" y="1004"/>
              <a:ext cx="341" cy="237"/>
            </a:xfrm>
            <a:custGeom>
              <a:avLst/>
              <a:gdLst>
                <a:gd name="T0" fmla="*/ 137 w 144"/>
                <a:gd name="T1" fmla="*/ 13 h 100"/>
                <a:gd name="T2" fmla="*/ 102 w 144"/>
                <a:gd name="T3" fmla="*/ 64 h 100"/>
                <a:gd name="T4" fmla="*/ 70 w 144"/>
                <a:gd name="T5" fmla="*/ 83 h 100"/>
                <a:gd name="T6" fmla="*/ 8 w 144"/>
                <a:gd name="T7" fmla="*/ 87 h 100"/>
                <a:gd name="T8" fmla="*/ 43 w 144"/>
                <a:gd name="T9" fmla="*/ 36 h 100"/>
                <a:gd name="T10" fmla="*/ 75 w 144"/>
                <a:gd name="T11" fmla="*/ 17 h 100"/>
                <a:gd name="T12" fmla="*/ 137 w 144"/>
                <a:gd name="T13" fmla="*/ 13 h 100"/>
              </a:gdLst>
              <a:ahLst/>
              <a:cxnLst>
                <a:cxn ang="0">
                  <a:pos x="T0" y="T1"/>
                </a:cxn>
                <a:cxn ang="0">
                  <a:pos x="T2" y="T3"/>
                </a:cxn>
                <a:cxn ang="0">
                  <a:pos x="T4" y="T5"/>
                </a:cxn>
                <a:cxn ang="0">
                  <a:pos x="T6" y="T7"/>
                </a:cxn>
                <a:cxn ang="0">
                  <a:pos x="T8" y="T9"/>
                </a:cxn>
                <a:cxn ang="0">
                  <a:pos x="T10" y="T11"/>
                </a:cxn>
                <a:cxn ang="0">
                  <a:pos x="T12" y="T13"/>
                </a:cxn>
              </a:cxnLst>
              <a:rect l="0" t="0" r="r" b="b"/>
              <a:pathLst>
                <a:path w="144" h="100">
                  <a:moveTo>
                    <a:pt x="137" y="13"/>
                  </a:moveTo>
                  <a:cubicBezTo>
                    <a:pt x="144" y="26"/>
                    <a:pt x="129" y="49"/>
                    <a:pt x="102" y="64"/>
                  </a:cubicBezTo>
                  <a:cubicBezTo>
                    <a:pt x="70" y="83"/>
                    <a:pt x="70" y="83"/>
                    <a:pt x="70" y="83"/>
                  </a:cubicBezTo>
                  <a:cubicBezTo>
                    <a:pt x="43" y="98"/>
                    <a:pt x="15" y="100"/>
                    <a:pt x="8" y="87"/>
                  </a:cubicBezTo>
                  <a:cubicBezTo>
                    <a:pt x="0" y="74"/>
                    <a:pt x="16" y="51"/>
                    <a:pt x="43" y="36"/>
                  </a:cubicBezTo>
                  <a:cubicBezTo>
                    <a:pt x="75" y="17"/>
                    <a:pt x="75" y="17"/>
                    <a:pt x="75" y="17"/>
                  </a:cubicBezTo>
                  <a:cubicBezTo>
                    <a:pt x="101" y="2"/>
                    <a:pt x="129" y="0"/>
                    <a:pt x="13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0"/>
            <p:cNvSpPr/>
            <p:nvPr/>
          </p:nvSpPr>
          <p:spPr bwMode="auto">
            <a:xfrm>
              <a:off x="8449" y="-278"/>
              <a:ext cx="239" cy="341"/>
            </a:xfrm>
            <a:custGeom>
              <a:avLst/>
              <a:gdLst>
                <a:gd name="T0" fmla="*/ 88 w 101"/>
                <a:gd name="T1" fmla="*/ 7 h 144"/>
                <a:gd name="T2" fmla="*/ 83 w 101"/>
                <a:gd name="T3" fmla="*/ 69 h 144"/>
                <a:gd name="T4" fmla="*/ 65 w 101"/>
                <a:gd name="T5" fmla="*/ 101 h 144"/>
                <a:gd name="T6" fmla="*/ 13 w 101"/>
                <a:gd name="T7" fmla="*/ 136 h 144"/>
                <a:gd name="T8" fmla="*/ 17 w 101"/>
                <a:gd name="T9" fmla="*/ 74 h 144"/>
                <a:gd name="T10" fmla="*/ 36 w 101"/>
                <a:gd name="T11" fmla="*/ 42 h 144"/>
                <a:gd name="T12" fmla="*/ 88 w 101"/>
                <a:gd name="T13" fmla="*/ 7 h 144"/>
              </a:gdLst>
              <a:ahLst/>
              <a:cxnLst>
                <a:cxn ang="0">
                  <a:pos x="T0" y="T1"/>
                </a:cxn>
                <a:cxn ang="0">
                  <a:pos x="T2" y="T3"/>
                </a:cxn>
                <a:cxn ang="0">
                  <a:pos x="T4" y="T5"/>
                </a:cxn>
                <a:cxn ang="0">
                  <a:pos x="T6" y="T7"/>
                </a:cxn>
                <a:cxn ang="0">
                  <a:pos x="T8" y="T9"/>
                </a:cxn>
                <a:cxn ang="0">
                  <a:pos x="T10" y="T11"/>
                </a:cxn>
                <a:cxn ang="0">
                  <a:pos x="T12" y="T13"/>
                </a:cxn>
              </a:cxnLst>
              <a:rect l="0" t="0" r="r" b="b"/>
              <a:pathLst>
                <a:path w="101" h="144">
                  <a:moveTo>
                    <a:pt x="88" y="7"/>
                  </a:moveTo>
                  <a:cubicBezTo>
                    <a:pt x="101" y="15"/>
                    <a:pt x="99" y="43"/>
                    <a:pt x="83" y="69"/>
                  </a:cubicBezTo>
                  <a:cubicBezTo>
                    <a:pt x="65" y="101"/>
                    <a:pt x="65" y="101"/>
                    <a:pt x="65" y="101"/>
                  </a:cubicBezTo>
                  <a:cubicBezTo>
                    <a:pt x="49" y="128"/>
                    <a:pt x="26" y="144"/>
                    <a:pt x="13" y="136"/>
                  </a:cubicBezTo>
                  <a:cubicBezTo>
                    <a:pt x="0" y="129"/>
                    <a:pt x="2" y="101"/>
                    <a:pt x="17" y="74"/>
                  </a:cubicBezTo>
                  <a:cubicBezTo>
                    <a:pt x="36" y="42"/>
                    <a:pt x="36" y="42"/>
                    <a:pt x="36" y="42"/>
                  </a:cubicBezTo>
                  <a:cubicBezTo>
                    <a:pt x="51" y="15"/>
                    <a:pt x="75" y="0"/>
                    <a:pt x="8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1"/>
            <p:cNvSpPr/>
            <p:nvPr/>
          </p:nvSpPr>
          <p:spPr bwMode="auto">
            <a:xfrm>
              <a:off x="7549" y="1281"/>
              <a:ext cx="239" cy="341"/>
            </a:xfrm>
            <a:custGeom>
              <a:avLst/>
              <a:gdLst>
                <a:gd name="T0" fmla="*/ 88 w 101"/>
                <a:gd name="T1" fmla="*/ 7 h 144"/>
                <a:gd name="T2" fmla="*/ 83 w 101"/>
                <a:gd name="T3" fmla="*/ 70 h 144"/>
                <a:gd name="T4" fmla="*/ 65 w 101"/>
                <a:gd name="T5" fmla="*/ 102 h 144"/>
                <a:gd name="T6" fmla="*/ 13 w 101"/>
                <a:gd name="T7" fmla="*/ 137 h 144"/>
                <a:gd name="T8" fmla="*/ 17 w 101"/>
                <a:gd name="T9" fmla="*/ 74 h 144"/>
                <a:gd name="T10" fmla="*/ 36 w 101"/>
                <a:gd name="T11" fmla="*/ 42 h 144"/>
                <a:gd name="T12" fmla="*/ 88 w 101"/>
                <a:gd name="T13" fmla="*/ 7 h 144"/>
              </a:gdLst>
              <a:ahLst/>
              <a:cxnLst>
                <a:cxn ang="0">
                  <a:pos x="T0" y="T1"/>
                </a:cxn>
                <a:cxn ang="0">
                  <a:pos x="T2" y="T3"/>
                </a:cxn>
                <a:cxn ang="0">
                  <a:pos x="T4" y="T5"/>
                </a:cxn>
                <a:cxn ang="0">
                  <a:pos x="T6" y="T7"/>
                </a:cxn>
                <a:cxn ang="0">
                  <a:pos x="T8" y="T9"/>
                </a:cxn>
                <a:cxn ang="0">
                  <a:pos x="T10" y="T11"/>
                </a:cxn>
                <a:cxn ang="0">
                  <a:pos x="T12" y="T13"/>
                </a:cxn>
              </a:cxnLst>
              <a:rect l="0" t="0" r="r" b="b"/>
              <a:pathLst>
                <a:path w="101" h="144">
                  <a:moveTo>
                    <a:pt x="88" y="7"/>
                  </a:moveTo>
                  <a:cubicBezTo>
                    <a:pt x="101" y="15"/>
                    <a:pt x="99" y="43"/>
                    <a:pt x="83" y="70"/>
                  </a:cubicBezTo>
                  <a:cubicBezTo>
                    <a:pt x="65" y="102"/>
                    <a:pt x="65" y="102"/>
                    <a:pt x="65" y="102"/>
                  </a:cubicBezTo>
                  <a:cubicBezTo>
                    <a:pt x="49" y="128"/>
                    <a:pt x="26" y="144"/>
                    <a:pt x="13" y="137"/>
                  </a:cubicBezTo>
                  <a:cubicBezTo>
                    <a:pt x="0" y="129"/>
                    <a:pt x="2" y="101"/>
                    <a:pt x="17" y="74"/>
                  </a:cubicBezTo>
                  <a:cubicBezTo>
                    <a:pt x="36" y="42"/>
                    <a:pt x="36" y="42"/>
                    <a:pt x="36" y="42"/>
                  </a:cubicBezTo>
                  <a:cubicBezTo>
                    <a:pt x="51" y="16"/>
                    <a:pt x="75" y="0"/>
                    <a:pt x="8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2"/>
            <p:cNvSpPr/>
            <p:nvPr/>
          </p:nvSpPr>
          <p:spPr bwMode="auto">
            <a:xfrm>
              <a:off x="8053" y="-406"/>
              <a:ext cx="131" cy="353"/>
            </a:xfrm>
            <a:custGeom>
              <a:avLst/>
              <a:gdLst>
                <a:gd name="T0" fmla="*/ 27 w 55"/>
                <a:gd name="T1" fmla="*/ 0 h 149"/>
                <a:gd name="T2" fmla="*/ 55 w 55"/>
                <a:gd name="T3" fmla="*/ 56 h 149"/>
                <a:gd name="T4" fmla="*/ 55 w 55"/>
                <a:gd name="T5" fmla="*/ 93 h 149"/>
                <a:gd name="T6" fmla="*/ 27 w 55"/>
                <a:gd name="T7" fmla="*/ 149 h 149"/>
                <a:gd name="T8" fmla="*/ 0 w 55"/>
                <a:gd name="T9" fmla="*/ 93 h 149"/>
                <a:gd name="T10" fmla="*/ 0 w 55"/>
                <a:gd name="T11" fmla="*/ 56 h 149"/>
                <a:gd name="T12" fmla="*/ 27 w 55"/>
                <a:gd name="T13" fmla="*/ 0 h 149"/>
              </a:gdLst>
              <a:ahLst/>
              <a:cxnLst>
                <a:cxn ang="0">
                  <a:pos x="T0" y="T1"/>
                </a:cxn>
                <a:cxn ang="0">
                  <a:pos x="T2" y="T3"/>
                </a:cxn>
                <a:cxn ang="0">
                  <a:pos x="T4" y="T5"/>
                </a:cxn>
                <a:cxn ang="0">
                  <a:pos x="T6" y="T7"/>
                </a:cxn>
                <a:cxn ang="0">
                  <a:pos x="T8" y="T9"/>
                </a:cxn>
                <a:cxn ang="0">
                  <a:pos x="T10" y="T11"/>
                </a:cxn>
                <a:cxn ang="0">
                  <a:pos x="T12" y="T13"/>
                </a:cxn>
              </a:cxnLst>
              <a:rect l="0" t="0" r="r" b="b"/>
              <a:pathLst>
                <a:path w="55" h="149">
                  <a:moveTo>
                    <a:pt x="27" y="0"/>
                  </a:moveTo>
                  <a:cubicBezTo>
                    <a:pt x="42" y="0"/>
                    <a:pt x="55" y="26"/>
                    <a:pt x="55" y="56"/>
                  </a:cubicBezTo>
                  <a:cubicBezTo>
                    <a:pt x="55" y="93"/>
                    <a:pt x="55" y="93"/>
                    <a:pt x="55" y="93"/>
                  </a:cubicBezTo>
                  <a:cubicBezTo>
                    <a:pt x="55" y="124"/>
                    <a:pt x="42" y="149"/>
                    <a:pt x="27" y="149"/>
                  </a:cubicBezTo>
                  <a:cubicBezTo>
                    <a:pt x="12" y="149"/>
                    <a:pt x="0" y="124"/>
                    <a:pt x="0" y="93"/>
                  </a:cubicBezTo>
                  <a:cubicBezTo>
                    <a:pt x="0" y="56"/>
                    <a:pt x="0" y="56"/>
                    <a:pt x="0" y="56"/>
                  </a:cubicBezTo>
                  <a:cubicBezTo>
                    <a:pt x="0" y="26"/>
                    <a:pt x="12" y="0"/>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3"/>
            <p:cNvSpPr/>
            <p:nvPr/>
          </p:nvSpPr>
          <p:spPr bwMode="auto">
            <a:xfrm>
              <a:off x="8053" y="1395"/>
              <a:ext cx="131" cy="355"/>
            </a:xfrm>
            <a:custGeom>
              <a:avLst/>
              <a:gdLst>
                <a:gd name="T0" fmla="*/ 27 w 55"/>
                <a:gd name="T1" fmla="*/ 0 h 150"/>
                <a:gd name="T2" fmla="*/ 55 w 55"/>
                <a:gd name="T3" fmla="*/ 56 h 150"/>
                <a:gd name="T4" fmla="*/ 55 w 55"/>
                <a:gd name="T5" fmla="*/ 93 h 150"/>
                <a:gd name="T6" fmla="*/ 27 w 55"/>
                <a:gd name="T7" fmla="*/ 150 h 150"/>
                <a:gd name="T8" fmla="*/ 0 w 55"/>
                <a:gd name="T9" fmla="*/ 93 h 150"/>
                <a:gd name="T10" fmla="*/ 0 w 55"/>
                <a:gd name="T11" fmla="*/ 56 h 150"/>
                <a:gd name="T12" fmla="*/ 27 w 55"/>
                <a:gd name="T13" fmla="*/ 0 h 150"/>
              </a:gdLst>
              <a:ahLst/>
              <a:cxnLst>
                <a:cxn ang="0">
                  <a:pos x="T0" y="T1"/>
                </a:cxn>
                <a:cxn ang="0">
                  <a:pos x="T2" y="T3"/>
                </a:cxn>
                <a:cxn ang="0">
                  <a:pos x="T4" y="T5"/>
                </a:cxn>
                <a:cxn ang="0">
                  <a:pos x="T6" y="T7"/>
                </a:cxn>
                <a:cxn ang="0">
                  <a:pos x="T8" y="T9"/>
                </a:cxn>
                <a:cxn ang="0">
                  <a:pos x="T10" y="T11"/>
                </a:cxn>
                <a:cxn ang="0">
                  <a:pos x="T12" y="T13"/>
                </a:cxn>
              </a:cxnLst>
              <a:rect l="0" t="0" r="r" b="b"/>
              <a:pathLst>
                <a:path w="55" h="150">
                  <a:moveTo>
                    <a:pt x="27" y="0"/>
                  </a:moveTo>
                  <a:cubicBezTo>
                    <a:pt x="42" y="0"/>
                    <a:pt x="55" y="26"/>
                    <a:pt x="55" y="56"/>
                  </a:cubicBezTo>
                  <a:cubicBezTo>
                    <a:pt x="55" y="93"/>
                    <a:pt x="55" y="93"/>
                    <a:pt x="55" y="93"/>
                  </a:cubicBezTo>
                  <a:cubicBezTo>
                    <a:pt x="55" y="124"/>
                    <a:pt x="42" y="150"/>
                    <a:pt x="27" y="150"/>
                  </a:cubicBezTo>
                  <a:cubicBezTo>
                    <a:pt x="12" y="150"/>
                    <a:pt x="0" y="124"/>
                    <a:pt x="0" y="93"/>
                  </a:cubicBezTo>
                  <a:cubicBezTo>
                    <a:pt x="0" y="56"/>
                    <a:pt x="0" y="56"/>
                    <a:pt x="0" y="56"/>
                  </a:cubicBezTo>
                  <a:cubicBezTo>
                    <a:pt x="0" y="26"/>
                    <a:pt x="12" y="0"/>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4"/>
            <p:cNvSpPr/>
            <p:nvPr/>
          </p:nvSpPr>
          <p:spPr bwMode="auto">
            <a:xfrm>
              <a:off x="7549" y="-278"/>
              <a:ext cx="239" cy="341"/>
            </a:xfrm>
            <a:custGeom>
              <a:avLst/>
              <a:gdLst>
                <a:gd name="T0" fmla="*/ 13 w 101"/>
                <a:gd name="T1" fmla="*/ 7 h 144"/>
                <a:gd name="T2" fmla="*/ 65 w 101"/>
                <a:gd name="T3" fmla="*/ 42 h 144"/>
                <a:gd name="T4" fmla="*/ 83 w 101"/>
                <a:gd name="T5" fmla="*/ 74 h 144"/>
                <a:gd name="T6" fmla="*/ 88 w 101"/>
                <a:gd name="T7" fmla="*/ 136 h 144"/>
                <a:gd name="T8" fmla="*/ 36 w 101"/>
                <a:gd name="T9" fmla="*/ 101 h 144"/>
                <a:gd name="T10" fmla="*/ 17 w 101"/>
                <a:gd name="T11" fmla="*/ 69 h 144"/>
                <a:gd name="T12" fmla="*/ 13 w 101"/>
                <a:gd name="T13" fmla="*/ 7 h 144"/>
              </a:gdLst>
              <a:ahLst/>
              <a:cxnLst>
                <a:cxn ang="0">
                  <a:pos x="T0" y="T1"/>
                </a:cxn>
                <a:cxn ang="0">
                  <a:pos x="T2" y="T3"/>
                </a:cxn>
                <a:cxn ang="0">
                  <a:pos x="T4" y="T5"/>
                </a:cxn>
                <a:cxn ang="0">
                  <a:pos x="T6" y="T7"/>
                </a:cxn>
                <a:cxn ang="0">
                  <a:pos x="T8" y="T9"/>
                </a:cxn>
                <a:cxn ang="0">
                  <a:pos x="T10" y="T11"/>
                </a:cxn>
                <a:cxn ang="0">
                  <a:pos x="T12" y="T13"/>
                </a:cxn>
              </a:cxnLst>
              <a:rect l="0" t="0" r="r" b="b"/>
              <a:pathLst>
                <a:path w="101" h="144">
                  <a:moveTo>
                    <a:pt x="13" y="7"/>
                  </a:moveTo>
                  <a:cubicBezTo>
                    <a:pt x="26" y="0"/>
                    <a:pt x="49" y="15"/>
                    <a:pt x="65" y="42"/>
                  </a:cubicBezTo>
                  <a:cubicBezTo>
                    <a:pt x="83" y="74"/>
                    <a:pt x="83" y="74"/>
                    <a:pt x="83" y="74"/>
                  </a:cubicBezTo>
                  <a:cubicBezTo>
                    <a:pt x="99" y="101"/>
                    <a:pt x="101" y="129"/>
                    <a:pt x="88" y="136"/>
                  </a:cubicBezTo>
                  <a:cubicBezTo>
                    <a:pt x="75" y="144"/>
                    <a:pt x="51" y="128"/>
                    <a:pt x="36" y="101"/>
                  </a:cubicBezTo>
                  <a:cubicBezTo>
                    <a:pt x="17" y="69"/>
                    <a:pt x="17" y="69"/>
                    <a:pt x="17" y="69"/>
                  </a:cubicBezTo>
                  <a:cubicBezTo>
                    <a:pt x="2" y="43"/>
                    <a:pt x="0" y="15"/>
                    <a:pt x="1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5"/>
            <p:cNvSpPr/>
            <p:nvPr/>
          </p:nvSpPr>
          <p:spPr bwMode="auto">
            <a:xfrm>
              <a:off x="8449" y="1281"/>
              <a:ext cx="239" cy="341"/>
            </a:xfrm>
            <a:custGeom>
              <a:avLst/>
              <a:gdLst>
                <a:gd name="T0" fmla="*/ 13 w 101"/>
                <a:gd name="T1" fmla="*/ 7 h 144"/>
                <a:gd name="T2" fmla="*/ 65 w 101"/>
                <a:gd name="T3" fmla="*/ 42 h 144"/>
                <a:gd name="T4" fmla="*/ 83 w 101"/>
                <a:gd name="T5" fmla="*/ 74 h 144"/>
                <a:gd name="T6" fmla="*/ 88 w 101"/>
                <a:gd name="T7" fmla="*/ 137 h 144"/>
                <a:gd name="T8" fmla="*/ 36 w 101"/>
                <a:gd name="T9" fmla="*/ 102 h 144"/>
                <a:gd name="T10" fmla="*/ 17 w 101"/>
                <a:gd name="T11" fmla="*/ 70 h 144"/>
                <a:gd name="T12" fmla="*/ 13 w 101"/>
                <a:gd name="T13" fmla="*/ 7 h 144"/>
              </a:gdLst>
              <a:ahLst/>
              <a:cxnLst>
                <a:cxn ang="0">
                  <a:pos x="T0" y="T1"/>
                </a:cxn>
                <a:cxn ang="0">
                  <a:pos x="T2" y="T3"/>
                </a:cxn>
                <a:cxn ang="0">
                  <a:pos x="T4" y="T5"/>
                </a:cxn>
                <a:cxn ang="0">
                  <a:pos x="T6" y="T7"/>
                </a:cxn>
                <a:cxn ang="0">
                  <a:pos x="T8" y="T9"/>
                </a:cxn>
                <a:cxn ang="0">
                  <a:pos x="T10" y="T11"/>
                </a:cxn>
                <a:cxn ang="0">
                  <a:pos x="T12" y="T13"/>
                </a:cxn>
              </a:cxnLst>
              <a:rect l="0" t="0" r="r" b="b"/>
              <a:pathLst>
                <a:path w="101" h="144">
                  <a:moveTo>
                    <a:pt x="13" y="7"/>
                  </a:moveTo>
                  <a:cubicBezTo>
                    <a:pt x="26" y="0"/>
                    <a:pt x="49" y="16"/>
                    <a:pt x="65" y="42"/>
                  </a:cubicBezTo>
                  <a:cubicBezTo>
                    <a:pt x="83" y="74"/>
                    <a:pt x="83" y="74"/>
                    <a:pt x="83" y="74"/>
                  </a:cubicBezTo>
                  <a:cubicBezTo>
                    <a:pt x="99" y="101"/>
                    <a:pt x="101" y="129"/>
                    <a:pt x="88" y="137"/>
                  </a:cubicBezTo>
                  <a:cubicBezTo>
                    <a:pt x="75" y="144"/>
                    <a:pt x="51" y="128"/>
                    <a:pt x="36" y="102"/>
                  </a:cubicBezTo>
                  <a:cubicBezTo>
                    <a:pt x="17" y="70"/>
                    <a:pt x="17" y="70"/>
                    <a:pt x="17" y="70"/>
                  </a:cubicBezTo>
                  <a:cubicBezTo>
                    <a:pt x="2" y="43"/>
                    <a:pt x="0" y="15"/>
                    <a:pt x="1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6"/>
            <p:cNvSpPr/>
            <p:nvPr/>
          </p:nvSpPr>
          <p:spPr bwMode="auto">
            <a:xfrm>
              <a:off x="7167" y="103"/>
              <a:ext cx="341" cy="237"/>
            </a:xfrm>
            <a:custGeom>
              <a:avLst/>
              <a:gdLst>
                <a:gd name="T0" fmla="*/ 8 w 144"/>
                <a:gd name="T1" fmla="*/ 13 h 100"/>
                <a:gd name="T2" fmla="*/ 70 w 144"/>
                <a:gd name="T3" fmla="*/ 17 h 100"/>
                <a:gd name="T4" fmla="*/ 102 w 144"/>
                <a:gd name="T5" fmla="*/ 36 h 100"/>
                <a:gd name="T6" fmla="*/ 137 w 144"/>
                <a:gd name="T7" fmla="*/ 87 h 100"/>
                <a:gd name="T8" fmla="*/ 75 w 144"/>
                <a:gd name="T9" fmla="*/ 83 h 100"/>
                <a:gd name="T10" fmla="*/ 43 w 144"/>
                <a:gd name="T11" fmla="*/ 64 h 100"/>
                <a:gd name="T12" fmla="*/ 8 w 144"/>
                <a:gd name="T13" fmla="*/ 13 h 100"/>
              </a:gdLst>
              <a:ahLst/>
              <a:cxnLst>
                <a:cxn ang="0">
                  <a:pos x="T0" y="T1"/>
                </a:cxn>
                <a:cxn ang="0">
                  <a:pos x="T2" y="T3"/>
                </a:cxn>
                <a:cxn ang="0">
                  <a:pos x="T4" y="T5"/>
                </a:cxn>
                <a:cxn ang="0">
                  <a:pos x="T6" y="T7"/>
                </a:cxn>
                <a:cxn ang="0">
                  <a:pos x="T8" y="T9"/>
                </a:cxn>
                <a:cxn ang="0">
                  <a:pos x="T10" y="T11"/>
                </a:cxn>
                <a:cxn ang="0">
                  <a:pos x="T12" y="T13"/>
                </a:cxn>
              </a:cxnLst>
              <a:rect l="0" t="0" r="r" b="b"/>
              <a:pathLst>
                <a:path w="144" h="100">
                  <a:moveTo>
                    <a:pt x="8" y="13"/>
                  </a:moveTo>
                  <a:cubicBezTo>
                    <a:pt x="15" y="0"/>
                    <a:pt x="43" y="2"/>
                    <a:pt x="70" y="17"/>
                  </a:cubicBezTo>
                  <a:cubicBezTo>
                    <a:pt x="102" y="36"/>
                    <a:pt x="102" y="36"/>
                    <a:pt x="102" y="36"/>
                  </a:cubicBezTo>
                  <a:cubicBezTo>
                    <a:pt x="129" y="51"/>
                    <a:pt x="144" y="74"/>
                    <a:pt x="137" y="87"/>
                  </a:cubicBezTo>
                  <a:cubicBezTo>
                    <a:pt x="129" y="100"/>
                    <a:pt x="101" y="98"/>
                    <a:pt x="75" y="83"/>
                  </a:cubicBezTo>
                  <a:cubicBezTo>
                    <a:pt x="43" y="64"/>
                    <a:pt x="43" y="64"/>
                    <a:pt x="43" y="64"/>
                  </a:cubicBezTo>
                  <a:cubicBezTo>
                    <a:pt x="16" y="49"/>
                    <a:pt x="0" y="26"/>
                    <a:pt x="8"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7"/>
            <p:cNvSpPr/>
            <p:nvPr/>
          </p:nvSpPr>
          <p:spPr bwMode="auto">
            <a:xfrm>
              <a:off x="8726" y="1004"/>
              <a:ext cx="342" cy="237"/>
            </a:xfrm>
            <a:custGeom>
              <a:avLst/>
              <a:gdLst>
                <a:gd name="T0" fmla="*/ 8 w 144"/>
                <a:gd name="T1" fmla="*/ 13 h 100"/>
                <a:gd name="T2" fmla="*/ 70 w 144"/>
                <a:gd name="T3" fmla="*/ 17 h 100"/>
                <a:gd name="T4" fmla="*/ 102 w 144"/>
                <a:gd name="T5" fmla="*/ 36 h 100"/>
                <a:gd name="T6" fmla="*/ 137 w 144"/>
                <a:gd name="T7" fmla="*/ 87 h 100"/>
                <a:gd name="T8" fmla="*/ 75 w 144"/>
                <a:gd name="T9" fmla="*/ 83 h 100"/>
                <a:gd name="T10" fmla="*/ 43 w 144"/>
                <a:gd name="T11" fmla="*/ 64 h 100"/>
                <a:gd name="T12" fmla="*/ 8 w 144"/>
                <a:gd name="T13" fmla="*/ 13 h 100"/>
              </a:gdLst>
              <a:ahLst/>
              <a:cxnLst>
                <a:cxn ang="0">
                  <a:pos x="T0" y="T1"/>
                </a:cxn>
                <a:cxn ang="0">
                  <a:pos x="T2" y="T3"/>
                </a:cxn>
                <a:cxn ang="0">
                  <a:pos x="T4" y="T5"/>
                </a:cxn>
                <a:cxn ang="0">
                  <a:pos x="T6" y="T7"/>
                </a:cxn>
                <a:cxn ang="0">
                  <a:pos x="T8" y="T9"/>
                </a:cxn>
                <a:cxn ang="0">
                  <a:pos x="T10" y="T11"/>
                </a:cxn>
                <a:cxn ang="0">
                  <a:pos x="T12" y="T13"/>
                </a:cxn>
              </a:cxnLst>
              <a:rect l="0" t="0" r="r" b="b"/>
              <a:pathLst>
                <a:path w="144" h="100">
                  <a:moveTo>
                    <a:pt x="8" y="13"/>
                  </a:moveTo>
                  <a:cubicBezTo>
                    <a:pt x="15" y="0"/>
                    <a:pt x="43" y="2"/>
                    <a:pt x="70" y="17"/>
                  </a:cubicBezTo>
                  <a:cubicBezTo>
                    <a:pt x="102" y="36"/>
                    <a:pt x="102" y="36"/>
                    <a:pt x="102" y="36"/>
                  </a:cubicBezTo>
                  <a:cubicBezTo>
                    <a:pt x="129" y="51"/>
                    <a:pt x="144" y="74"/>
                    <a:pt x="137" y="87"/>
                  </a:cubicBezTo>
                  <a:cubicBezTo>
                    <a:pt x="129" y="100"/>
                    <a:pt x="101" y="98"/>
                    <a:pt x="75" y="83"/>
                  </a:cubicBezTo>
                  <a:cubicBezTo>
                    <a:pt x="43" y="64"/>
                    <a:pt x="43" y="64"/>
                    <a:pt x="43" y="64"/>
                  </a:cubicBezTo>
                  <a:cubicBezTo>
                    <a:pt x="16" y="49"/>
                    <a:pt x="0" y="26"/>
                    <a:pt x="8"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1" name="文本框 40"/>
          <p:cNvSpPr txBox="1"/>
          <p:nvPr/>
        </p:nvSpPr>
        <p:spPr>
          <a:xfrm>
            <a:off x="2619164" y="643368"/>
            <a:ext cx="3286336" cy="707886"/>
          </a:xfrm>
          <a:prstGeom prst="rect">
            <a:avLst/>
          </a:prstGeom>
          <a:noFill/>
        </p:spPr>
        <p:txBody>
          <a:bodyPr wrap="square" rtlCol="0">
            <a:spAutoFit/>
          </a:bodyPr>
          <a:lstStyle/>
          <a:p>
            <a:r>
              <a:rPr lang="zh-CN" altLang="zh-CN" sz="4000" b="1" dirty="0">
                <a:latin typeface="微软雅黑" panose="020B0503020204020204" pitchFamily="34" charset="-122"/>
                <a:ea typeface="微软雅黑" panose="020B0503020204020204" pitchFamily="34" charset="-122"/>
              </a:rPr>
              <a:t>应急预案实施</a:t>
            </a:r>
            <a:endParaRPr lang="zh-CN" altLang="zh-CN" sz="4000" b="1" dirty="0">
              <a:latin typeface="微软雅黑" panose="020B0503020204020204" pitchFamily="34" charset="-122"/>
              <a:ea typeface="微软雅黑" panose="020B0503020204020204" pitchFamily="34" charset="-122"/>
            </a:endParaRPr>
          </a:p>
        </p:txBody>
      </p:sp>
      <p:sp>
        <p:nvSpPr>
          <p:cNvPr id="42" name="文本框 41"/>
          <p:cNvSpPr txBox="1"/>
          <p:nvPr/>
        </p:nvSpPr>
        <p:spPr>
          <a:xfrm>
            <a:off x="1225796" y="435009"/>
            <a:ext cx="1560042" cy="1631216"/>
          </a:xfrm>
          <a:prstGeom prst="rect">
            <a:avLst/>
          </a:prstGeom>
          <a:noFill/>
        </p:spPr>
        <p:txBody>
          <a:bodyPr wrap="none" rtlCol="0">
            <a:spAutoFit/>
          </a:bodyPr>
          <a:lstStyle/>
          <a:p>
            <a:r>
              <a:rPr lang="en-US" altLang="zh-CN" sz="10000" dirty="0">
                <a:gradFill>
                  <a:gsLst>
                    <a:gs pos="0">
                      <a:srgbClr val="FF7E2D"/>
                    </a:gs>
                    <a:gs pos="53000">
                      <a:srgbClr val="FF652F"/>
                    </a:gs>
                    <a:gs pos="100000">
                      <a:srgbClr val="FF4732"/>
                    </a:gs>
                  </a:gsLst>
                  <a:lin ang="5400000" scaled="1"/>
                </a:gradFill>
                <a:latin typeface="Impact" panose="020B0806030902050204" pitchFamily="34" charset="0"/>
              </a:rPr>
              <a:t>05</a:t>
            </a:r>
            <a:endParaRPr lang="zh-CN" altLang="en-US" sz="10000" dirty="0">
              <a:gradFill>
                <a:gsLst>
                  <a:gs pos="0">
                    <a:srgbClr val="FF7E2D"/>
                  </a:gs>
                  <a:gs pos="53000">
                    <a:srgbClr val="FF652F"/>
                  </a:gs>
                  <a:gs pos="100000">
                    <a:srgbClr val="FF4732"/>
                  </a:gs>
                </a:gsLst>
                <a:lin ang="5400000" scaled="1"/>
              </a:gradFill>
              <a:latin typeface="Impact" panose="020B0806030902050204" pitchFamily="34" charset="0"/>
            </a:endParaRPr>
          </a:p>
        </p:txBody>
      </p:sp>
      <p:sp>
        <p:nvSpPr>
          <p:cNvPr id="43" name="矩形 42"/>
          <p:cNvSpPr/>
          <p:nvPr/>
        </p:nvSpPr>
        <p:spPr>
          <a:xfrm>
            <a:off x="2699852" y="1322357"/>
            <a:ext cx="3040548" cy="401783"/>
          </a:xfrm>
          <a:prstGeom prst="rect">
            <a:avLst/>
          </a:prstGeom>
          <a:gradFill>
            <a:gsLst>
              <a:gs pos="0">
                <a:srgbClr val="FF7E2D"/>
              </a:gs>
              <a:gs pos="53000">
                <a:srgbClr val="FF652F"/>
              </a:gs>
              <a:gs pos="100000">
                <a:srgbClr val="FF473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2" presetClass="entr" presetSubtype="2" fill="hold" grpId="0" nodeType="withEffect">
                                  <p:stCondLst>
                                    <p:cond delay="750"/>
                                  </p:stCondLst>
                                  <p:iterate type="lt">
                                    <p:tmPct val="10000"/>
                                  </p:iterate>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par>
                                <p:cTn id="14" presetID="22" presetClass="entr" presetSubtype="1" fill="hold" grpId="0" nodeType="withEffect">
                                  <p:stCondLst>
                                    <p:cond delay="125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1000"/>
                                        <p:tgtEl>
                                          <p:spTgt spid="4"/>
                                        </p:tgtEl>
                                      </p:cBhvr>
                                    </p:animEffect>
                                  </p:childTnLst>
                                </p:cTn>
                              </p:par>
                              <p:par>
                                <p:cTn id="17" presetID="2" presetClass="entr" presetSubtype="8" fill="hold" grpId="0" nodeType="withEffect">
                                  <p:stCondLst>
                                    <p:cond delay="225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750" fill="hold"/>
                                        <p:tgtEl>
                                          <p:spTgt spid="2"/>
                                        </p:tgtEl>
                                        <p:attrNameLst>
                                          <p:attrName>ppt_x</p:attrName>
                                        </p:attrNameLst>
                                      </p:cBhvr>
                                      <p:tavLst>
                                        <p:tav tm="0">
                                          <p:val>
                                            <p:strVal val="0-#ppt_w/2"/>
                                          </p:val>
                                        </p:tav>
                                        <p:tav tm="100000">
                                          <p:val>
                                            <p:strVal val="#ppt_x"/>
                                          </p:val>
                                        </p:tav>
                                      </p:tavLst>
                                    </p:anim>
                                    <p:anim calcmode="lin" valueType="num">
                                      <p:cBhvr additive="base">
                                        <p:cTn id="20" dur="750" fill="hold"/>
                                        <p:tgtEl>
                                          <p:spTgt spid="2"/>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2500"/>
                                  </p:stCondLst>
                                  <p:iterate type="lt">
                                    <p:tmPct val="10000"/>
                                  </p:iterate>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1+#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3250"/>
                                  </p:stCondLst>
                                  <p:iterate type="lt">
                                    <p:tmPct val="10000"/>
                                  </p:iterate>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1+#ppt_w/2"/>
                                          </p:val>
                                        </p:tav>
                                        <p:tav tm="100000">
                                          <p:val>
                                            <p:strVal val="#ppt_x"/>
                                          </p:val>
                                        </p:tav>
                                      </p:tavLst>
                                    </p:anim>
                                    <p:anim calcmode="lin" valueType="num">
                                      <p:cBhvr additive="base">
                                        <p:cTn id="28" dur="500" fill="hold"/>
                                        <p:tgtEl>
                                          <p:spTgt spid="24"/>
                                        </p:tgtEl>
                                        <p:attrNameLst>
                                          <p:attrName>ppt_y</p:attrName>
                                        </p:attrNameLst>
                                      </p:cBhvr>
                                      <p:tavLst>
                                        <p:tav tm="0">
                                          <p:val>
                                            <p:strVal val="#ppt_y"/>
                                          </p:val>
                                        </p:tav>
                                        <p:tav tm="100000">
                                          <p:val>
                                            <p:strVal val="#ppt_y"/>
                                          </p:val>
                                        </p:tav>
                                      </p:tavLst>
                                    </p:anim>
                                  </p:childTnLst>
                                </p:cTn>
                              </p:par>
                              <p:par>
                                <p:cTn id="29" presetID="22" presetClass="entr" presetSubtype="1" fill="hold" grpId="0" nodeType="withEffect">
                                  <p:stCondLst>
                                    <p:cond delay="3250"/>
                                  </p:stCondLst>
                                  <p:childTnLst>
                                    <p:set>
                                      <p:cBhvr>
                                        <p:cTn id="30" dur="1" fill="hold">
                                          <p:stCondLst>
                                            <p:cond delay="0"/>
                                          </p:stCondLst>
                                        </p:cTn>
                                        <p:tgtEl>
                                          <p:spTgt spid="9"/>
                                        </p:tgtEl>
                                        <p:attrNameLst>
                                          <p:attrName>style.visibility</p:attrName>
                                        </p:attrNameLst>
                                      </p:cBhvr>
                                      <p:to>
                                        <p:strVal val="visible"/>
                                      </p:to>
                                    </p:set>
                                    <p:animEffect transition="in" filter="wipe(up)">
                                      <p:cBhvr>
                                        <p:cTn id="31" dur="1000"/>
                                        <p:tgtEl>
                                          <p:spTgt spid="9"/>
                                        </p:tgtEl>
                                      </p:cBhvr>
                                    </p:animEffect>
                                  </p:childTnLst>
                                </p:cTn>
                              </p:par>
                              <p:par>
                                <p:cTn id="32" presetID="22" presetClass="entr" presetSubtype="1" fill="hold" grpId="0" nodeType="withEffect">
                                  <p:stCondLst>
                                    <p:cond delay="40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1000"/>
                                        <p:tgtEl>
                                          <p:spTgt spid="10"/>
                                        </p:tgtEl>
                                      </p:cBhvr>
                                    </p:animEffect>
                                  </p:childTnLst>
                                </p:cTn>
                              </p:par>
                              <p:par>
                                <p:cTn id="35" presetID="10" presetClass="entr" presetSubtype="0" fill="hold" nodeType="withEffect">
                                  <p:stCondLst>
                                    <p:cond delay="500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nodeType="withEffect">
                                  <p:stCondLst>
                                    <p:cond delay="550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750"/>
                                        <p:tgtEl>
                                          <p:spTgt spid="27"/>
                                        </p:tgtEl>
                                      </p:cBhvr>
                                    </p:animEffect>
                                  </p:childTnLst>
                                </p:cTn>
                              </p:par>
                              <p:par>
                                <p:cTn id="41" presetID="2" presetClass="entr" presetSubtype="2" fill="hold" grpId="0" nodeType="withEffect">
                                  <p:stCondLst>
                                    <p:cond delay="1000"/>
                                  </p:stCondLst>
                                  <p:iterate type="lt">
                                    <p:tmPct val="10000"/>
                                  </p:iterate>
                                  <p:childTnLst>
                                    <p:set>
                                      <p:cBhvr>
                                        <p:cTn id="42" dur="1" fill="hold">
                                          <p:stCondLst>
                                            <p:cond delay="0"/>
                                          </p:stCondLst>
                                        </p:cTn>
                                        <p:tgtEl>
                                          <p:spTgt spid="41"/>
                                        </p:tgtEl>
                                        <p:attrNameLst>
                                          <p:attrName>style.visibility</p:attrName>
                                        </p:attrNameLst>
                                      </p:cBhvr>
                                      <p:to>
                                        <p:strVal val="visible"/>
                                      </p:to>
                                    </p:set>
                                    <p:anim calcmode="lin" valueType="num">
                                      <p:cBhvr additive="base">
                                        <p:cTn id="43" dur="500" fill="hold"/>
                                        <p:tgtEl>
                                          <p:spTgt spid="41"/>
                                        </p:tgtEl>
                                        <p:attrNameLst>
                                          <p:attrName>ppt_x</p:attrName>
                                        </p:attrNameLst>
                                      </p:cBhvr>
                                      <p:tavLst>
                                        <p:tav tm="0">
                                          <p:val>
                                            <p:strVal val="1+#ppt_w/2"/>
                                          </p:val>
                                        </p:tav>
                                        <p:tav tm="100000">
                                          <p:val>
                                            <p:strVal val="#ppt_x"/>
                                          </p:val>
                                        </p:tav>
                                      </p:tavLst>
                                    </p:anim>
                                    <p:anim calcmode="lin" valueType="num">
                                      <p:cBhvr additive="base">
                                        <p:cTn id="44" dur="500" fill="hold"/>
                                        <p:tgtEl>
                                          <p:spTgt spid="41"/>
                                        </p:tgtEl>
                                        <p:attrNameLst>
                                          <p:attrName>ppt_y</p:attrName>
                                        </p:attrNameLst>
                                      </p:cBhvr>
                                      <p:tavLst>
                                        <p:tav tm="0">
                                          <p:val>
                                            <p:strVal val="#ppt_y"/>
                                          </p:val>
                                        </p:tav>
                                        <p:tav tm="100000">
                                          <p:val>
                                            <p:strVal val="#ppt_y"/>
                                          </p:val>
                                        </p:tav>
                                      </p:tavLst>
                                    </p:anim>
                                  </p:childTnLst>
                                </p:cTn>
                              </p:par>
                              <p:par>
                                <p:cTn id="45" presetID="22" presetClass="entr" presetSubtype="8" fill="hold" grpId="0" nodeType="withEffect">
                                  <p:stCondLst>
                                    <p:cond delay="1000"/>
                                  </p:stCondLst>
                                  <p:childTnLst>
                                    <p:set>
                                      <p:cBhvr>
                                        <p:cTn id="46" dur="1" fill="hold">
                                          <p:stCondLst>
                                            <p:cond delay="0"/>
                                          </p:stCondLst>
                                        </p:cTn>
                                        <p:tgtEl>
                                          <p:spTgt spid="43"/>
                                        </p:tgtEl>
                                        <p:attrNameLst>
                                          <p:attrName>style.visibility</p:attrName>
                                        </p:attrNameLst>
                                      </p:cBhvr>
                                      <p:to>
                                        <p:strVal val="visible"/>
                                      </p:to>
                                    </p:set>
                                    <p:animEffect transition="in" filter="wipe(left)">
                                      <p:cBhvr>
                                        <p:cTn id="4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2" grpId="0" animBg="1"/>
      <p:bldP spid="3" grpId="0"/>
      <p:bldP spid="24" grpId="0"/>
      <p:bldP spid="41" grpId="0"/>
      <p:bldP spid="4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714171" y="3786937"/>
            <a:ext cx="3762398" cy="2354491"/>
          </a:xfrm>
          <a:prstGeom prst="rect">
            <a:avLst/>
          </a:prstGeom>
          <a:noFill/>
        </p:spPr>
        <p:txBody>
          <a:bodyPr wrap="square" rtlCol="0">
            <a:spAutoFit/>
          </a:bodyPr>
          <a:lstStyle/>
          <a:p>
            <a:pPr>
              <a:lnSpc>
                <a:spcPct val="150000"/>
              </a:lnSpc>
            </a:pPr>
            <a:r>
              <a:rPr lang="zh-CN" altLang="zh-CN" sz="1400">
                <a:latin typeface="微软雅黑" panose="020B0503020204020204" pitchFamily="34" charset="-122"/>
                <a:ea typeface="微软雅黑" panose="020B0503020204020204" pitchFamily="34" charset="-122"/>
              </a:rPr>
              <a:t>对撤离区和安置区内的治安工作，由板块安全主管担任组长并组织队员负责对险情发展状况进行监控，防止影响施工工期，并对各班组人员加强安全教育，以进一步提高安全意识且组织现场管理人员对施工现场进行全检查，消除安全隐，以防高温中暑事故的发生以及一旦发生事故时如何将事故影响控制在最小范围。</a:t>
            </a:r>
            <a:endParaRPr lang="zh-CN" altLang="zh-CN" sz="1400">
              <a:latin typeface="微软雅黑" panose="020B0503020204020204" pitchFamily="34" charset="-122"/>
              <a:ea typeface="微软雅黑" panose="020B0503020204020204" pitchFamily="34" charset="-122"/>
            </a:endParaRPr>
          </a:p>
        </p:txBody>
      </p:sp>
      <p:sp>
        <p:nvSpPr>
          <p:cNvPr id="7" name="矩形 6"/>
          <p:cNvSpPr/>
          <p:nvPr/>
        </p:nvSpPr>
        <p:spPr>
          <a:xfrm>
            <a:off x="6764881" y="3832262"/>
            <a:ext cx="3880500" cy="2031325"/>
          </a:xfrm>
          <a:prstGeom prst="rect">
            <a:avLst/>
          </a:prstGeom>
          <a:noFill/>
        </p:spPr>
        <p:txBody>
          <a:bodyPr wrap="square" rtlCol="0">
            <a:spAutoFit/>
          </a:bodyPr>
          <a:lstStyle/>
          <a:p>
            <a:pPr>
              <a:lnSpc>
                <a:spcPct val="150000"/>
              </a:lnSpc>
            </a:pPr>
            <a:r>
              <a:rPr lang="zh-CN" altLang="zh-CN" sz="1400">
                <a:latin typeface="微软雅黑" panose="020B0503020204020204" pitchFamily="34" charset="-122"/>
                <a:ea typeface="微软雅黑" panose="020B0503020204020204" pitchFamily="34" charset="-122"/>
              </a:rPr>
              <a:t>当事故发生时，由组长组织组员对伤员进行现场分类和急救处理，负责在第一时间对伤员实施有效救护；并及时向医院转送。救护人员的主要职责是：进入事故发生点抢救中暑人员；指导施工区内人员进行自救、互活动；根据具体情况，迅速制定应急处理方并组织实施。</a:t>
            </a:r>
            <a:endParaRPr lang="zh-CN" altLang="zh-CN" sz="1400">
              <a:latin typeface="微软雅黑" panose="020B0503020204020204" pitchFamily="34" charset="-122"/>
              <a:ea typeface="微软雅黑" panose="020B0503020204020204" pitchFamily="34" charset="-122"/>
            </a:endParaRPr>
          </a:p>
        </p:txBody>
      </p:sp>
      <p:sp>
        <p:nvSpPr>
          <p:cNvPr id="37" name="矩形 36"/>
          <p:cNvSpPr/>
          <p:nvPr/>
        </p:nvSpPr>
        <p:spPr>
          <a:xfrm>
            <a:off x="1517404" y="3348865"/>
            <a:ext cx="9372600" cy="375139"/>
          </a:xfrm>
          <a:prstGeom prst="rect">
            <a:avLst/>
          </a:prstGeom>
          <a:gradFill>
            <a:gsLst>
              <a:gs pos="0">
                <a:srgbClr val="FF7E2D"/>
              </a:gs>
              <a:gs pos="53000">
                <a:srgbClr val="FF652F"/>
              </a:gs>
              <a:gs pos="100000">
                <a:srgbClr val="FF473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2374664" y="3371334"/>
            <a:ext cx="2173993" cy="369332"/>
          </a:xfrm>
          <a:prstGeom prst="rect">
            <a:avLst/>
          </a:prstGeom>
        </p:spPr>
        <p:txBody>
          <a:bodyPr wrap="none">
            <a:spAutoFit/>
          </a:bodyPr>
          <a:lstStyle/>
          <a:p>
            <a:r>
              <a:rPr lang="en-US" altLang="zh-CN" b="1">
                <a:solidFill>
                  <a:schemeClr val="bg1"/>
                </a:solidFill>
                <a:latin typeface="微软雅黑" panose="020B0503020204020204" pitchFamily="34" charset="-122"/>
                <a:ea typeface="微软雅黑" panose="020B0503020204020204" pitchFamily="34" charset="-122"/>
              </a:rPr>
              <a:t>3</a:t>
            </a:r>
            <a:r>
              <a:rPr lang="zh-CN" altLang="zh-CN" b="1">
                <a:solidFill>
                  <a:schemeClr val="bg1"/>
                </a:solidFill>
                <a:latin typeface="微软雅黑" panose="020B0503020204020204" pitchFamily="34" charset="-122"/>
                <a:ea typeface="微软雅黑" panose="020B0503020204020204" pitchFamily="34" charset="-122"/>
              </a:rPr>
              <a:t>．安全保障小组：</a:t>
            </a:r>
            <a:endParaRPr lang="zh-CN" altLang="en-US">
              <a:solidFill>
                <a:schemeClr val="bg1"/>
              </a:solidFill>
            </a:endParaRPr>
          </a:p>
        </p:txBody>
      </p:sp>
      <p:sp>
        <p:nvSpPr>
          <p:cNvPr id="3" name="矩形 2"/>
          <p:cNvSpPr/>
          <p:nvPr/>
        </p:nvSpPr>
        <p:spPr>
          <a:xfrm>
            <a:off x="7326814" y="3359611"/>
            <a:ext cx="2404826" cy="369332"/>
          </a:xfrm>
          <a:prstGeom prst="rect">
            <a:avLst/>
          </a:prstGeom>
        </p:spPr>
        <p:txBody>
          <a:bodyPr wrap="none">
            <a:spAutoFit/>
          </a:bodyPr>
          <a:lstStyle/>
          <a:p>
            <a:r>
              <a:rPr lang="en-US" altLang="zh-CN" b="1">
                <a:solidFill>
                  <a:schemeClr val="bg1"/>
                </a:solidFill>
                <a:latin typeface="微软雅黑" panose="020B0503020204020204" pitchFamily="34" charset="-122"/>
                <a:ea typeface="微软雅黑" panose="020B0503020204020204" pitchFamily="34" charset="-122"/>
              </a:rPr>
              <a:t>4</a:t>
            </a:r>
            <a:r>
              <a:rPr lang="zh-CN" altLang="zh-CN" b="1">
                <a:solidFill>
                  <a:schemeClr val="bg1"/>
                </a:solidFill>
                <a:latin typeface="微软雅黑" panose="020B0503020204020204" pitchFamily="34" charset="-122"/>
                <a:ea typeface="微软雅黑" panose="020B0503020204020204" pitchFamily="34" charset="-122"/>
              </a:rPr>
              <a:t>．现场医疗救护小组</a:t>
            </a:r>
            <a:endParaRPr lang="zh-CN" altLang="en-US">
              <a:solidFill>
                <a:schemeClr val="bg1"/>
              </a:solidFill>
            </a:endParaRPr>
          </a:p>
        </p:txBody>
      </p:sp>
      <p:grpSp>
        <p:nvGrpSpPr>
          <p:cNvPr id="77" name="组合 76"/>
          <p:cNvGrpSpPr/>
          <p:nvPr/>
        </p:nvGrpSpPr>
        <p:grpSpPr>
          <a:xfrm>
            <a:off x="2849927" y="1965392"/>
            <a:ext cx="1184031" cy="1184031"/>
            <a:chOff x="2485293" y="1043354"/>
            <a:chExt cx="1184031" cy="1184031"/>
          </a:xfrm>
        </p:grpSpPr>
        <p:grpSp>
          <p:nvGrpSpPr>
            <p:cNvPr id="69" name="Group 19"/>
            <p:cNvGrpSpPr>
              <a:grpSpLocks noChangeAspect="1"/>
            </p:cNvGrpSpPr>
            <p:nvPr/>
          </p:nvGrpSpPr>
          <p:grpSpPr bwMode="auto">
            <a:xfrm>
              <a:off x="2709130" y="1230922"/>
              <a:ext cx="794710" cy="797169"/>
              <a:chOff x="5037" y="-617"/>
              <a:chExt cx="323" cy="324"/>
            </a:xfrm>
          </p:grpSpPr>
          <p:sp>
            <p:nvSpPr>
              <p:cNvPr id="71" name="Freeform 20"/>
              <p:cNvSpPr/>
              <p:nvPr/>
            </p:nvSpPr>
            <p:spPr bwMode="auto">
              <a:xfrm>
                <a:off x="5037" y="-617"/>
                <a:ext cx="323" cy="324"/>
              </a:xfrm>
              <a:custGeom>
                <a:avLst/>
                <a:gdLst>
                  <a:gd name="T0" fmla="*/ 112 w 134"/>
                  <a:gd name="T1" fmla="*/ 3 h 134"/>
                  <a:gd name="T2" fmla="*/ 83 w 134"/>
                  <a:gd name="T3" fmla="*/ 10 h 134"/>
                  <a:gd name="T4" fmla="*/ 75 w 134"/>
                  <a:gd name="T5" fmla="*/ 38 h 134"/>
                  <a:gd name="T6" fmla="*/ 6 w 134"/>
                  <a:gd name="T7" fmla="*/ 107 h 134"/>
                  <a:gd name="T8" fmla="*/ 6 w 134"/>
                  <a:gd name="T9" fmla="*/ 128 h 134"/>
                  <a:gd name="T10" fmla="*/ 6 w 134"/>
                  <a:gd name="T11" fmla="*/ 128 h 134"/>
                  <a:gd name="T12" fmla="*/ 27 w 134"/>
                  <a:gd name="T13" fmla="*/ 128 h 134"/>
                  <a:gd name="T14" fmla="*/ 97 w 134"/>
                  <a:gd name="T15" fmla="*/ 59 h 134"/>
                  <a:gd name="T16" fmla="*/ 124 w 134"/>
                  <a:gd name="T17" fmla="*/ 51 h 134"/>
                  <a:gd name="T18" fmla="*/ 131 w 134"/>
                  <a:gd name="T19" fmla="*/ 23 h 134"/>
                  <a:gd name="T20" fmla="*/ 122 w 134"/>
                  <a:gd name="T21" fmla="*/ 32 h 134"/>
                  <a:gd name="T22" fmla="*/ 117 w 134"/>
                  <a:gd name="T23" fmla="*/ 37 h 134"/>
                  <a:gd name="T24" fmla="*/ 109 w 134"/>
                  <a:gd name="T25" fmla="*/ 35 h 134"/>
                  <a:gd name="T26" fmla="*/ 101 w 134"/>
                  <a:gd name="T27" fmla="*/ 33 h 134"/>
                  <a:gd name="T28" fmla="*/ 99 w 134"/>
                  <a:gd name="T29" fmla="*/ 25 h 134"/>
                  <a:gd name="T30" fmla="*/ 97 w 134"/>
                  <a:gd name="T31" fmla="*/ 18 h 134"/>
                  <a:gd name="T32" fmla="*/ 103 w 134"/>
                  <a:gd name="T33" fmla="*/ 12 h 134"/>
                  <a:gd name="T34" fmla="*/ 112 w 134"/>
                  <a:gd name="T35" fmla="*/ 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4" h="134">
                    <a:moveTo>
                      <a:pt x="112" y="3"/>
                    </a:moveTo>
                    <a:cubicBezTo>
                      <a:pt x="102" y="0"/>
                      <a:pt x="91" y="3"/>
                      <a:pt x="83" y="10"/>
                    </a:cubicBezTo>
                    <a:cubicBezTo>
                      <a:pt x="76" y="18"/>
                      <a:pt x="73" y="28"/>
                      <a:pt x="75" y="38"/>
                    </a:cubicBezTo>
                    <a:cubicBezTo>
                      <a:pt x="6" y="107"/>
                      <a:pt x="6" y="107"/>
                      <a:pt x="6" y="107"/>
                    </a:cubicBezTo>
                    <a:cubicBezTo>
                      <a:pt x="0" y="113"/>
                      <a:pt x="0" y="123"/>
                      <a:pt x="6" y="128"/>
                    </a:cubicBezTo>
                    <a:cubicBezTo>
                      <a:pt x="6" y="128"/>
                      <a:pt x="6" y="128"/>
                      <a:pt x="6" y="128"/>
                    </a:cubicBezTo>
                    <a:cubicBezTo>
                      <a:pt x="12" y="134"/>
                      <a:pt x="21" y="134"/>
                      <a:pt x="27" y="128"/>
                    </a:cubicBezTo>
                    <a:cubicBezTo>
                      <a:pt x="97" y="59"/>
                      <a:pt x="97" y="59"/>
                      <a:pt x="97" y="59"/>
                    </a:cubicBezTo>
                    <a:cubicBezTo>
                      <a:pt x="106" y="61"/>
                      <a:pt x="117" y="59"/>
                      <a:pt x="124" y="51"/>
                    </a:cubicBezTo>
                    <a:cubicBezTo>
                      <a:pt x="132" y="44"/>
                      <a:pt x="134" y="33"/>
                      <a:pt x="131" y="23"/>
                    </a:cubicBezTo>
                    <a:cubicBezTo>
                      <a:pt x="122" y="32"/>
                      <a:pt x="122" y="32"/>
                      <a:pt x="122" y="32"/>
                    </a:cubicBezTo>
                    <a:cubicBezTo>
                      <a:pt x="117" y="37"/>
                      <a:pt x="117" y="37"/>
                      <a:pt x="117" y="37"/>
                    </a:cubicBezTo>
                    <a:cubicBezTo>
                      <a:pt x="109" y="35"/>
                      <a:pt x="109" y="35"/>
                      <a:pt x="109" y="35"/>
                    </a:cubicBezTo>
                    <a:cubicBezTo>
                      <a:pt x="101" y="33"/>
                      <a:pt x="101" y="33"/>
                      <a:pt x="101" y="33"/>
                    </a:cubicBezTo>
                    <a:cubicBezTo>
                      <a:pt x="99" y="25"/>
                      <a:pt x="99" y="25"/>
                      <a:pt x="99" y="25"/>
                    </a:cubicBezTo>
                    <a:cubicBezTo>
                      <a:pt x="97" y="18"/>
                      <a:pt x="97" y="18"/>
                      <a:pt x="97" y="18"/>
                    </a:cubicBezTo>
                    <a:cubicBezTo>
                      <a:pt x="103" y="12"/>
                      <a:pt x="103" y="12"/>
                      <a:pt x="103" y="12"/>
                    </a:cubicBezTo>
                    <a:cubicBezTo>
                      <a:pt x="112" y="3"/>
                      <a:pt x="112" y="3"/>
                      <a:pt x="112" y="3"/>
                    </a:cubicBezTo>
                    <a:close/>
                  </a:path>
                </a:pathLst>
              </a:custGeom>
              <a:noFill/>
              <a:ln w="22225" cap="rnd">
                <a:solidFill>
                  <a:srgbClr val="FF473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2" name="Freeform 21"/>
              <p:cNvSpPr/>
              <p:nvPr/>
            </p:nvSpPr>
            <p:spPr bwMode="auto">
              <a:xfrm>
                <a:off x="5223" y="-414"/>
                <a:ext cx="123" cy="121"/>
              </a:xfrm>
              <a:custGeom>
                <a:avLst/>
                <a:gdLst>
                  <a:gd name="T0" fmla="*/ 21 w 51"/>
                  <a:gd name="T1" fmla="*/ 0 h 50"/>
                  <a:gd name="T2" fmla="*/ 45 w 51"/>
                  <a:gd name="T3" fmla="*/ 23 h 50"/>
                  <a:gd name="T4" fmla="*/ 45 w 51"/>
                  <a:gd name="T5" fmla="*/ 44 h 50"/>
                  <a:gd name="T6" fmla="*/ 45 w 51"/>
                  <a:gd name="T7" fmla="*/ 44 h 50"/>
                  <a:gd name="T8" fmla="*/ 24 w 51"/>
                  <a:gd name="T9" fmla="*/ 44 h 50"/>
                  <a:gd name="T10" fmla="*/ 0 w 51"/>
                  <a:gd name="T11" fmla="*/ 21 h 50"/>
                  <a:gd name="T12" fmla="*/ 21 w 51"/>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1" h="50">
                    <a:moveTo>
                      <a:pt x="21" y="0"/>
                    </a:moveTo>
                    <a:cubicBezTo>
                      <a:pt x="45" y="23"/>
                      <a:pt x="45" y="23"/>
                      <a:pt x="45" y="23"/>
                    </a:cubicBezTo>
                    <a:cubicBezTo>
                      <a:pt x="51" y="29"/>
                      <a:pt x="51" y="39"/>
                      <a:pt x="45" y="44"/>
                    </a:cubicBezTo>
                    <a:cubicBezTo>
                      <a:pt x="45" y="44"/>
                      <a:pt x="45" y="44"/>
                      <a:pt x="45" y="44"/>
                    </a:cubicBezTo>
                    <a:cubicBezTo>
                      <a:pt x="39" y="50"/>
                      <a:pt x="29" y="50"/>
                      <a:pt x="24" y="44"/>
                    </a:cubicBezTo>
                    <a:cubicBezTo>
                      <a:pt x="0" y="21"/>
                      <a:pt x="0" y="21"/>
                      <a:pt x="0" y="21"/>
                    </a:cubicBezTo>
                    <a:cubicBezTo>
                      <a:pt x="21" y="0"/>
                      <a:pt x="21" y="0"/>
                      <a:pt x="21" y="0"/>
                    </a:cubicBezTo>
                    <a:close/>
                  </a:path>
                </a:pathLst>
              </a:custGeom>
              <a:noFill/>
              <a:ln w="22225" cap="rnd">
                <a:solidFill>
                  <a:srgbClr val="FF473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3" name="Line 22"/>
              <p:cNvSpPr>
                <a:spLocks noChangeShapeType="1"/>
              </p:cNvSpPr>
              <p:nvPr/>
            </p:nvSpPr>
            <p:spPr bwMode="auto">
              <a:xfrm>
                <a:off x="5095" y="-544"/>
                <a:ext cx="70" cy="70"/>
              </a:xfrm>
              <a:prstGeom prst="line">
                <a:avLst/>
              </a:prstGeom>
              <a:noFill/>
              <a:ln w="22225" cap="rnd">
                <a:solidFill>
                  <a:srgbClr val="FF4732"/>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4" name="Line 23"/>
              <p:cNvSpPr>
                <a:spLocks noChangeShapeType="1"/>
              </p:cNvSpPr>
              <p:nvPr/>
            </p:nvSpPr>
            <p:spPr bwMode="auto">
              <a:xfrm>
                <a:off x="5215" y="-421"/>
                <a:ext cx="34" cy="34"/>
              </a:xfrm>
              <a:prstGeom prst="line">
                <a:avLst/>
              </a:prstGeom>
              <a:noFill/>
              <a:ln w="22225" cap="rnd">
                <a:solidFill>
                  <a:srgbClr val="FF4732"/>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5" name="Freeform 24"/>
              <p:cNvSpPr/>
              <p:nvPr/>
            </p:nvSpPr>
            <p:spPr bwMode="auto">
              <a:xfrm>
                <a:off x="5037" y="-605"/>
                <a:ext cx="75" cy="75"/>
              </a:xfrm>
              <a:custGeom>
                <a:avLst/>
                <a:gdLst>
                  <a:gd name="T0" fmla="*/ 0 w 75"/>
                  <a:gd name="T1" fmla="*/ 24 h 75"/>
                  <a:gd name="T2" fmla="*/ 22 w 75"/>
                  <a:gd name="T3" fmla="*/ 0 h 75"/>
                  <a:gd name="T4" fmla="*/ 75 w 75"/>
                  <a:gd name="T5" fmla="*/ 32 h 75"/>
                  <a:gd name="T6" fmla="*/ 31 w 75"/>
                  <a:gd name="T7" fmla="*/ 75 h 75"/>
                  <a:gd name="T8" fmla="*/ 0 w 75"/>
                  <a:gd name="T9" fmla="*/ 24 h 75"/>
                  <a:gd name="T10" fmla="*/ 0 w 75"/>
                  <a:gd name="T11" fmla="*/ 24 h 75"/>
                </a:gdLst>
                <a:ahLst/>
                <a:cxnLst>
                  <a:cxn ang="0">
                    <a:pos x="T0" y="T1"/>
                  </a:cxn>
                  <a:cxn ang="0">
                    <a:pos x="T2" y="T3"/>
                  </a:cxn>
                  <a:cxn ang="0">
                    <a:pos x="T4" y="T5"/>
                  </a:cxn>
                  <a:cxn ang="0">
                    <a:pos x="T6" y="T7"/>
                  </a:cxn>
                  <a:cxn ang="0">
                    <a:pos x="T8" y="T9"/>
                  </a:cxn>
                  <a:cxn ang="0">
                    <a:pos x="T10" y="T11"/>
                  </a:cxn>
                </a:cxnLst>
                <a:rect l="0" t="0" r="r" b="b"/>
                <a:pathLst>
                  <a:path w="75" h="75">
                    <a:moveTo>
                      <a:pt x="0" y="24"/>
                    </a:moveTo>
                    <a:lnTo>
                      <a:pt x="22" y="0"/>
                    </a:lnTo>
                    <a:lnTo>
                      <a:pt x="75" y="32"/>
                    </a:lnTo>
                    <a:lnTo>
                      <a:pt x="31" y="75"/>
                    </a:lnTo>
                    <a:lnTo>
                      <a:pt x="0" y="24"/>
                    </a:lnTo>
                    <a:lnTo>
                      <a:pt x="0" y="24"/>
                    </a:lnTo>
                    <a:close/>
                  </a:path>
                </a:pathLst>
              </a:custGeom>
              <a:noFill/>
              <a:ln w="22225" cap="rnd">
                <a:solidFill>
                  <a:srgbClr val="FF473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76" name="圆角矩形 75"/>
            <p:cNvSpPr/>
            <p:nvPr/>
          </p:nvSpPr>
          <p:spPr>
            <a:xfrm>
              <a:off x="2485293" y="1043354"/>
              <a:ext cx="1184031" cy="1184031"/>
            </a:xfrm>
            <a:prstGeom prst="roundRect">
              <a:avLst>
                <a:gd name="adj" fmla="val 13697"/>
              </a:avLst>
            </a:prstGeom>
            <a:noFill/>
            <a:ln w="50800">
              <a:solidFill>
                <a:srgbClr val="FF47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79" name="组合 78"/>
          <p:cNvGrpSpPr/>
          <p:nvPr/>
        </p:nvGrpSpPr>
        <p:grpSpPr>
          <a:xfrm>
            <a:off x="7867405" y="1930223"/>
            <a:ext cx="1184031" cy="1184031"/>
            <a:chOff x="7772401" y="1219200"/>
            <a:chExt cx="1184031" cy="1184031"/>
          </a:xfrm>
        </p:grpSpPr>
        <p:grpSp>
          <p:nvGrpSpPr>
            <p:cNvPr id="6" name="Group 4"/>
            <p:cNvGrpSpPr>
              <a:grpSpLocks noChangeAspect="1"/>
            </p:cNvGrpSpPr>
            <p:nvPr/>
          </p:nvGrpSpPr>
          <p:grpSpPr bwMode="auto">
            <a:xfrm>
              <a:off x="7973770" y="1441485"/>
              <a:ext cx="783370" cy="668670"/>
              <a:chOff x="3029" y="-554"/>
              <a:chExt cx="321" cy="274"/>
            </a:xfrm>
          </p:grpSpPr>
          <p:sp>
            <p:nvSpPr>
              <p:cNvPr id="9" name="Freeform 5"/>
              <p:cNvSpPr/>
              <p:nvPr/>
            </p:nvSpPr>
            <p:spPr bwMode="auto">
              <a:xfrm>
                <a:off x="3029" y="-506"/>
                <a:ext cx="321" cy="226"/>
              </a:xfrm>
              <a:custGeom>
                <a:avLst/>
                <a:gdLst>
                  <a:gd name="T0" fmla="*/ 5 w 133"/>
                  <a:gd name="T1" fmla="*/ 0 h 93"/>
                  <a:gd name="T2" fmla="*/ 129 w 133"/>
                  <a:gd name="T3" fmla="*/ 0 h 93"/>
                  <a:gd name="T4" fmla="*/ 133 w 133"/>
                  <a:gd name="T5" fmla="*/ 5 h 93"/>
                  <a:gd name="T6" fmla="*/ 133 w 133"/>
                  <a:gd name="T7" fmla="*/ 89 h 93"/>
                  <a:gd name="T8" fmla="*/ 129 w 133"/>
                  <a:gd name="T9" fmla="*/ 93 h 93"/>
                  <a:gd name="T10" fmla="*/ 5 w 133"/>
                  <a:gd name="T11" fmla="*/ 93 h 93"/>
                  <a:gd name="T12" fmla="*/ 0 w 133"/>
                  <a:gd name="T13" fmla="*/ 89 h 93"/>
                  <a:gd name="T14" fmla="*/ 0 w 133"/>
                  <a:gd name="T15" fmla="*/ 5 h 93"/>
                  <a:gd name="T16" fmla="*/ 5 w 133"/>
                  <a:gd name="T1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93">
                    <a:moveTo>
                      <a:pt x="5" y="0"/>
                    </a:moveTo>
                    <a:cubicBezTo>
                      <a:pt x="129" y="0"/>
                      <a:pt x="129" y="0"/>
                      <a:pt x="129" y="0"/>
                    </a:cubicBezTo>
                    <a:cubicBezTo>
                      <a:pt x="131" y="0"/>
                      <a:pt x="133" y="2"/>
                      <a:pt x="133" y="5"/>
                    </a:cubicBezTo>
                    <a:cubicBezTo>
                      <a:pt x="133" y="89"/>
                      <a:pt x="133" y="89"/>
                      <a:pt x="133" y="89"/>
                    </a:cubicBezTo>
                    <a:cubicBezTo>
                      <a:pt x="133" y="91"/>
                      <a:pt x="131" y="93"/>
                      <a:pt x="129" y="93"/>
                    </a:cubicBezTo>
                    <a:cubicBezTo>
                      <a:pt x="5" y="93"/>
                      <a:pt x="5" y="93"/>
                      <a:pt x="5" y="93"/>
                    </a:cubicBezTo>
                    <a:cubicBezTo>
                      <a:pt x="2" y="93"/>
                      <a:pt x="0" y="91"/>
                      <a:pt x="0" y="89"/>
                    </a:cubicBezTo>
                    <a:cubicBezTo>
                      <a:pt x="0" y="5"/>
                      <a:pt x="0" y="5"/>
                      <a:pt x="0" y="5"/>
                    </a:cubicBezTo>
                    <a:cubicBezTo>
                      <a:pt x="0" y="2"/>
                      <a:pt x="2" y="0"/>
                      <a:pt x="5" y="0"/>
                    </a:cubicBezTo>
                    <a:close/>
                  </a:path>
                </a:pathLst>
              </a:custGeom>
              <a:solidFill>
                <a:srgbClr val="FFFFFF"/>
              </a:solidFill>
              <a:ln w="23813" cap="rnd">
                <a:solidFill>
                  <a:srgbClr val="FF4732"/>
                </a:solidFill>
                <a:prstDash val="solid"/>
                <a:round/>
              </a:ln>
            </p:spPr>
            <p:txBody>
              <a:bodyPr vert="horz" wrap="square" lIns="91440" tIns="45720" rIns="91440" bIns="45720" numCol="1" anchor="t" anchorCtr="0" compatLnSpc="1"/>
              <a:lstStyle/>
              <a:p>
                <a:endParaRPr lang="zh-CN" altLang="en-US"/>
              </a:p>
            </p:txBody>
          </p:sp>
          <p:sp>
            <p:nvSpPr>
              <p:cNvPr id="10" name="Freeform 6"/>
              <p:cNvSpPr/>
              <p:nvPr/>
            </p:nvSpPr>
            <p:spPr bwMode="auto">
              <a:xfrm>
                <a:off x="3128" y="-455"/>
                <a:ext cx="125" cy="124"/>
              </a:xfrm>
              <a:custGeom>
                <a:avLst/>
                <a:gdLst>
                  <a:gd name="T0" fmla="*/ 0 w 52"/>
                  <a:gd name="T1" fmla="*/ 31 h 51"/>
                  <a:gd name="T2" fmla="*/ 0 w 52"/>
                  <a:gd name="T3" fmla="*/ 21 h 51"/>
                  <a:gd name="T4" fmla="*/ 4 w 52"/>
                  <a:gd name="T5" fmla="*/ 17 h 51"/>
                  <a:gd name="T6" fmla="*/ 17 w 52"/>
                  <a:gd name="T7" fmla="*/ 17 h 51"/>
                  <a:gd name="T8" fmla="*/ 17 w 52"/>
                  <a:gd name="T9" fmla="*/ 4 h 51"/>
                  <a:gd name="T10" fmla="*/ 21 w 52"/>
                  <a:gd name="T11" fmla="*/ 0 h 51"/>
                  <a:gd name="T12" fmla="*/ 31 w 52"/>
                  <a:gd name="T13" fmla="*/ 0 h 51"/>
                  <a:gd name="T14" fmla="*/ 35 w 52"/>
                  <a:gd name="T15" fmla="*/ 4 h 51"/>
                  <a:gd name="T16" fmla="*/ 35 w 52"/>
                  <a:gd name="T17" fmla="*/ 17 h 51"/>
                  <a:gd name="T18" fmla="*/ 48 w 52"/>
                  <a:gd name="T19" fmla="*/ 17 h 51"/>
                  <a:gd name="T20" fmla="*/ 52 w 52"/>
                  <a:gd name="T21" fmla="*/ 21 h 51"/>
                  <a:gd name="T22" fmla="*/ 52 w 52"/>
                  <a:gd name="T23" fmla="*/ 31 h 51"/>
                  <a:gd name="T24" fmla="*/ 48 w 52"/>
                  <a:gd name="T25" fmla="*/ 35 h 51"/>
                  <a:gd name="T26" fmla="*/ 35 w 52"/>
                  <a:gd name="T27" fmla="*/ 35 h 51"/>
                  <a:gd name="T28" fmla="*/ 35 w 52"/>
                  <a:gd name="T29" fmla="*/ 48 h 51"/>
                  <a:gd name="T30" fmla="*/ 31 w 52"/>
                  <a:gd name="T31" fmla="*/ 51 h 51"/>
                  <a:gd name="T32" fmla="*/ 21 w 52"/>
                  <a:gd name="T33" fmla="*/ 51 h 51"/>
                  <a:gd name="T34" fmla="*/ 17 w 52"/>
                  <a:gd name="T35" fmla="*/ 48 h 51"/>
                  <a:gd name="T36" fmla="*/ 17 w 52"/>
                  <a:gd name="T37" fmla="*/ 35 h 51"/>
                  <a:gd name="T38" fmla="*/ 4 w 52"/>
                  <a:gd name="T39" fmla="*/ 35 h 51"/>
                  <a:gd name="T40" fmla="*/ 0 w 52"/>
                  <a:gd name="T41"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51">
                    <a:moveTo>
                      <a:pt x="0" y="31"/>
                    </a:moveTo>
                    <a:cubicBezTo>
                      <a:pt x="0" y="21"/>
                      <a:pt x="0" y="21"/>
                      <a:pt x="0" y="21"/>
                    </a:cubicBezTo>
                    <a:cubicBezTo>
                      <a:pt x="0" y="19"/>
                      <a:pt x="2" y="17"/>
                      <a:pt x="4" y="17"/>
                    </a:cubicBezTo>
                    <a:cubicBezTo>
                      <a:pt x="17" y="17"/>
                      <a:pt x="17" y="17"/>
                      <a:pt x="17" y="17"/>
                    </a:cubicBezTo>
                    <a:cubicBezTo>
                      <a:pt x="17" y="4"/>
                      <a:pt x="17" y="4"/>
                      <a:pt x="17" y="4"/>
                    </a:cubicBezTo>
                    <a:cubicBezTo>
                      <a:pt x="17" y="2"/>
                      <a:pt x="19" y="0"/>
                      <a:pt x="21" y="0"/>
                    </a:cubicBezTo>
                    <a:cubicBezTo>
                      <a:pt x="31" y="0"/>
                      <a:pt x="31" y="0"/>
                      <a:pt x="31" y="0"/>
                    </a:cubicBezTo>
                    <a:cubicBezTo>
                      <a:pt x="33" y="0"/>
                      <a:pt x="35" y="2"/>
                      <a:pt x="35" y="4"/>
                    </a:cubicBezTo>
                    <a:cubicBezTo>
                      <a:pt x="35" y="17"/>
                      <a:pt x="35" y="17"/>
                      <a:pt x="35" y="17"/>
                    </a:cubicBezTo>
                    <a:cubicBezTo>
                      <a:pt x="48" y="17"/>
                      <a:pt x="48" y="17"/>
                      <a:pt x="48" y="17"/>
                    </a:cubicBezTo>
                    <a:cubicBezTo>
                      <a:pt x="50" y="17"/>
                      <a:pt x="52" y="19"/>
                      <a:pt x="52" y="21"/>
                    </a:cubicBezTo>
                    <a:cubicBezTo>
                      <a:pt x="52" y="31"/>
                      <a:pt x="52" y="31"/>
                      <a:pt x="52" y="31"/>
                    </a:cubicBezTo>
                    <a:cubicBezTo>
                      <a:pt x="52" y="33"/>
                      <a:pt x="50" y="35"/>
                      <a:pt x="48" y="35"/>
                    </a:cubicBezTo>
                    <a:cubicBezTo>
                      <a:pt x="35" y="35"/>
                      <a:pt x="35" y="35"/>
                      <a:pt x="35" y="35"/>
                    </a:cubicBezTo>
                    <a:cubicBezTo>
                      <a:pt x="35" y="48"/>
                      <a:pt x="35" y="48"/>
                      <a:pt x="35" y="48"/>
                    </a:cubicBezTo>
                    <a:cubicBezTo>
                      <a:pt x="35" y="50"/>
                      <a:pt x="33" y="51"/>
                      <a:pt x="31" y="51"/>
                    </a:cubicBezTo>
                    <a:cubicBezTo>
                      <a:pt x="21" y="51"/>
                      <a:pt x="21" y="51"/>
                      <a:pt x="21" y="51"/>
                    </a:cubicBezTo>
                    <a:cubicBezTo>
                      <a:pt x="19" y="51"/>
                      <a:pt x="17" y="50"/>
                      <a:pt x="17" y="48"/>
                    </a:cubicBezTo>
                    <a:cubicBezTo>
                      <a:pt x="17" y="35"/>
                      <a:pt x="17" y="35"/>
                      <a:pt x="17" y="35"/>
                    </a:cubicBezTo>
                    <a:cubicBezTo>
                      <a:pt x="4" y="35"/>
                      <a:pt x="4" y="35"/>
                      <a:pt x="4" y="35"/>
                    </a:cubicBezTo>
                    <a:cubicBezTo>
                      <a:pt x="2" y="35"/>
                      <a:pt x="0" y="33"/>
                      <a:pt x="0" y="31"/>
                    </a:cubicBezTo>
                    <a:close/>
                  </a:path>
                </a:pathLst>
              </a:custGeom>
              <a:noFill/>
              <a:ln w="23813" cap="rnd">
                <a:solidFill>
                  <a:srgbClr val="FF473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 name="Freeform 7"/>
              <p:cNvSpPr/>
              <p:nvPr/>
            </p:nvSpPr>
            <p:spPr bwMode="auto">
              <a:xfrm>
                <a:off x="3142" y="-554"/>
                <a:ext cx="97" cy="48"/>
              </a:xfrm>
              <a:custGeom>
                <a:avLst/>
                <a:gdLst>
                  <a:gd name="T0" fmla="*/ 0 w 40"/>
                  <a:gd name="T1" fmla="*/ 20 h 20"/>
                  <a:gd name="T2" fmla="*/ 0 w 40"/>
                  <a:gd name="T3" fmla="*/ 7 h 20"/>
                  <a:gd name="T4" fmla="*/ 7 w 40"/>
                  <a:gd name="T5" fmla="*/ 0 h 20"/>
                  <a:gd name="T6" fmla="*/ 33 w 40"/>
                  <a:gd name="T7" fmla="*/ 0 h 20"/>
                  <a:gd name="T8" fmla="*/ 40 w 40"/>
                  <a:gd name="T9" fmla="*/ 7 h 20"/>
                  <a:gd name="T10" fmla="*/ 40 w 40"/>
                  <a:gd name="T11" fmla="*/ 20 h 20"/>
                </a:gdLst>
                <a:ahLst/>
                <a:cxnLst>
                  <a:cxn ang="0">
                    <a:pos x="T0" y="T1"/>
                  </a:cxn>
                  <a:cxn ang="0">
                    <a:pos x="T2" y="T3"/>
                  </a:cxn>
                  <a:cxn ang="0">
                    <a:pos x="T4" y="T5"/>
                  </a:cxn>
                  <a:cxn ang="0">
                    <a:pos x="T6" y="T7"/>
                  </a:cxn>
                  <a:cxn ang="0">
                    <a:pos x="T8" y="T9"/>
                  </a:cxn>
                  <a:cxn ang="0">
                    <a:pos x="T10" y="T11"/>
                  </a:cxn>
                </a:cxnLst>
                <a:rect l="0" t="0" r="r" b="b"/>
                <a:pathLst>
                  <a:path w="40" h="20">
                    <a:moveTo>
                      <a:pt x="0" y="20"/>
                    </a:moveTo>
                    <a:cubicBezTo>
                      <a:pt x="0" y="7"/>
                      <a:pt x="0" y="7"/>
                      <a:pt x="0" y="7"/>
                    </a:cubicBezTo>
                    <a:cubicBezTo>
                      <a:pt x="0" y="3"/>
                      <a:pt x="3" y="0"/>
                      <a:pt x="7" y="0"/>
                    </a:cubicBezTo>
                    <a:cubicBezTo>
                      <a:pt x="33" y="0"/>
                      <a:pt x="33" y="0"/>
                      <a:pt x="33" y="0"/>
                    </a:cubicBezTo>
                    <a:cubicBezTo>
                      <a:pt x="37" y="0"/>
                      <a:pt x="40" y="3"/>
                      <a:pt x="40" y="7"/>
                    </a:cubicBezTo>
                    <a:cubicBezTo>
                      <a:pt x="40" y="20"/>
                      <a:pt x="40" y="20"/>
                      <a:pt x="40" y="20"/>
                    </a:cubicBezTo>
                  </a:path>
                </a:pathLst>
              </a:custGeom>
              <a:noFill/>
              <a:ln w="23813" cap="rnd">
                <a:solidFill>
                  <a:srgbClr val="FF473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78" name="圆角矩形 77"/>
            <p:cNvSpPr/>
            <p:nvPr/>
          </p:nvSpPr>
          <p:spPr>
            <a:xfrm>
              <a:off x="7772401" y="1219200"/>
              <a:ext cx="1184031" cy="1184031"/>
            </a:xfrm>
            <a:prstGeom prst="roundRect">
              <a:avLst>
                <a:gd name="adj" fmla="val 13697"/>
              </a:avLst>
            </a:prstGeom>
            <a:noFill/>
            <a:ln w="50800">
              <a:solidFill>
                <a:srgbClr val="FF47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文本框 20"/>
          <p:cNvSpPr txBox="1"/>
          <p:nvPr/>
        </p:nvSpPr>
        <p:spPr>
          <a:xfrm>
            <a:off x="2619164" y="643368"/>
            <a:ext cx="3286336" cy="707886"/>
          </a:xfrm>
          <a:prstGeom prst="rect">
            <a:avLst/>
          </a:prstGeom>
          <a:noFill/>
        </p:spPr>
        <p:txBody>
          <a:bodyPr wrap="square" rtlCol="0">
            <a:spAutoFit/>
          </a:bodyPr>
          <a:lstStyle/>
          <a:p>
            <a:r>
              <a:rPr lang="zh-CN" altLang="zh-CN" sz="4000" b="1" dirty="0">
                <a:latin typeface="微软雅黑" panose="020B0503020204020204" pitchFamily="34" charset="-122"/>
                <a:ea typeface="微软雅黑" panose="020B0503020204020204" pitchFamily="34" charset="-122"/>
              </a:rPr>
              <a:t>应急预案实施</a:t>
            </a:r>
            <a:endParaRPr lang="zh-CN" altLang="zh-CN" sz="4000" b="1" dirty="0">
              <a:latin typeface="微软雅黑" panose="020B0503020204020204" pitchFamily="34" charset="-122"/>
              <a:ea typeface="微软雅黑" panose="020B0503020204020204" pitchFamily="34" charset="-122"/>
            </a:endParaRPr>
          </a:p>
        </p:txBody>
      </p:sp>
      <p:sp>
        <p:nvSpPr>
          <p:cNvPr id="22" name="文本框 21"/>
          <p:cNvSpPr txBox="1"/>
          <p:nvPr/>
        </p:nvSpPr>
        <p:spPr>
          <a:xfrm>
            <a:off x="1225796" y="435009"/>
            <a:ext cx="1560042" cy="1631216"/>
          </a:xfrm>
          <a:prstGeom prst="rect">
            <a:avLst/>
          </a:prstGeom>
          <a:noFill/>
        </p:spPr>
        <p:txBody>
          <a:bodyPr wrap="none" rtlCol="0">
            <a:spAutoFit/>
          </a:bodyPr>
          <a:lstStyle/>
          <a:p>
            <a:r>
              <a:rPr lang="en-US" altLang="zh-CN" sz="10000" dirty="0">
                <a:gradFill>
                  <a:gsLst>
                    <a:gs pos="0">
                      <a:srgbClr val="FF7E2D"/>
                    </a:gs>
                    <a:gs pos="53000">
                      <a:srgbClr val="FF652F"/>
                    </a:gs>
                    <a:gs pos="100000">
                      <a:srgbClr val="FF4732"/>
                    </a:gs>
                  </a:gsLst>
                  <a:lin ang="5400000" scaled="1"/>
                </a:gradFill>
                <a:latin typeface="Impact" panose="020B0806030902050204" pitchFamily="34" charset="0"/>
              </a:rPr>
              <a:t>05</a:t>
            </a:r>
            <a:endParaRPr lang="zh-CN" altLang="en-US" sz="10000" dirty="0">
              <a:gradFill>
                <a:gsLst>
                  <a:gs pos="0">
                    <a:srgbClr val="FF7E2D"/>
                  </a:gs>
                  <a:gs pos="53000">
                    <a:srgbClr val="FF652F"/>
                  </a:gs>
                  <a:gs pos="100000">
                    <a:srgbClr val="FF4732"/>
                  </a:gs>
                </a:gsLst>
                <a:lin ang="5400000" scaled="1"/>
              </a:gradFill>
              <a:latin typeface="Impact" panose="020B0806030902050204" pitchFamily="34" charset="0"/>
            </a:endParaRPr>
          </a:p>
        </p:txBody>
      </p:sp>
      <p:sp>
        <p:nvSpPr>
          <p:cNvPr id="23" name="矩形 22"/>
          <p:cNvSpPr/>
          <p:nvPr/>
        </p:nvSpPr>
        <p:spPr>
          <a:xfrm>
            <a:off x="2699852" y="1322357"/>
            <a:ext cx="3040548" cy="401783"/>
          </a:xfrm>
          <a:prstGeom prst="rect">
            <a:avLst/>
          </a:prstGeom>
          <a:gradFill>
            <a:gsLst>
              <a:gs pos="0">
                <a:srgbClr val="FF7E2D"/>
              </a:gs>
              <a:gs pos="53000">
                <a:srgbClr val="FF652F"/>
              </a:gs>
              <a:gs pos="100000">
                <a:srgbClr val="FF473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750" fill="hold"/>
                                        <p:tgtEl>
                                          <p:spTgt spid="37"/>
                                        </p:tgtEl>
                                        <p:attrNameLst>
                                          <p:attrName>ppt_x</p:attrName>
                                        </p:attrNameLst>
                                      </p:cBhvr>
                                      <p:tavLst>
                                        <p:tav tm="0">
                                          <p:val>
                                            <p:strVal val="0-#ppt_w/2"/>
                                          </p:val>
                                        </p:tav>
                                        <p:tav tm="100000">
                                          <p:val>
                                            <p:strVal val="#ppt_x"/>
                                          </p:val>
                                        </p:tav>
                                      </p:tavLst>
                                    </p:anim>
                                    <p:anim calcmode="lin" valueType="num">
                                      <p:cBhvr additive="base">
                                        <p:cTn id="8" dur="750" fill="hold"/>
                                        <p:tgtEl>
                                          <p:spTgt spid="3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500"/>
                                  </p:stCondLst>
                                  <p:iterate type="lt">
                                    <p:tmPct val="10000"/>
                                  </p:iterate>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1000"/>
                                  </p:stCondLst>
                                  <p:iterate type="lt">
                                    <p:tmPct val="10000"/>
                                  </p:iterate>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1+#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1750"/>
                                  </p:stCondLst>
                                  <p:childTnLst>
                                    <p:set>
                                      <p:cBhvr>
                                        <p:cTn id="18" dur="1" fill="hold">
                                          <p:stCondLst>
                                            <p:cond delay="0"/>
                                          </p:stCondLst>
                                        </p:cTn>
                                        <p:tgtEl>
                                          <p:spTgt spid="77"/>
                                        </p:tgtEl>
                                        <p:attrNameLst>
                                          <p:attrName>style.visibility</p:attrName>
                                        </p:attrNameLst>
                                      </p:cBhvr>
                                      <p:to>
                                        <p:strVal val="visible"/>
                                      </p:to>
                                    </p:set>
                                    <p:animEffect transition="in" filter="fade">
                                      <p:cBhvr>
                                        <p:cTn id="19" dur="500"/>
                                        <p:tgtEl>
                                          <p:spTgt spid="77"/>
                                        </p:tgtEl>
                                      </p:cBhvr>
                                    </p:animEffect>
                                  </p:childTnLst>
                                </p:cTn>
                              </p:par>
                              <p:par>
                                <p:cTn id="20" presetID="22" presetClass="entr" presetSubtype="1" fill="hold" grpId="0" nodeType="withEffect">
                                  <p:stCondLst>
                                    <p:cond delay="175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1250"/>
                                        <p:tgtEl>
                                          <p:spTgt spid="4"/>
                                        </p:tgtEl>
                                      </p:cBhvr>
                                    </p:animEffect>
                                  </p:childTnLst>
                                </p:cTn>
                              </p:par>
                              <p:par>
                                <p:cTn id="23" presetID="10" presetClass="entr" presetSubtype="0" fill="hold" nodeType="withEffect">
                                  <p:stCondLst>
                                    <p:cond delay="3000"/>
                                  </p:stCondLst>
                                  <p:childTnLst>
                                    <p:set>
                                      <p:cBhvr>
                                        <p:cTn id="24" dur="1" fill="hold">
                                          <p:stCondLst>
                                            <p:cond delay="0"/>
                                          </p:stCondLst>
                                        </p:cTn>
                                        <p:tgtEl>
                                          <p:spTgt spid="79"/>
                                        </p:tgtEl>
                                        <p:attrNameLst>
                                          <p:attrName>style.visibility</p:attrName>
                                        </p:attrNameLst>
                                      </p:cBhvr>
                                      <p:to>
                                        <p:strVal val="visible"/>
                                      </p:to>
                                    </p:set>
                                    <p:animEffect transition="in" filter="fade">
                                      <p:cBhvr>
                                        <p:cTn id="25" dur="500"/>
                                        <p:tgtEl>
                                          <p:spTgt spid="79"/>
                                        </p:tgtEl>
                                      </p:cBhvr>
                                    </p:animEffect>
                                  </p:childTnLst>
                                </p:cTn>
                              </p:par>
                              <p:par>
                                <p:cTn id="26" presetID="22" presetClass="entr" presetSubtype="1" fill="hold" grpId="0" nodeType="withEffect">
                                  <p:stCondLst>
                                    <p:cond delay="3000"/>
                                  </p:stCondLst>
                                  <p:childTnLst>
                                    <p:set>
                                      <p:cBhvr>
                                        <p:cTn id="27" dur="1" fill="hold">
                                          <p:stCondLst>
                                            <p:cond delay="0"/>
                                          </p:stCondLst>
                                        </p:cTn>
                                        <p:tgtEl>
                                          <p:spTgt spid="7"/>
                                        </p:tgtEl>
                                        <p:attrNameLst>
                                          <p:attrName>style.visibility</p:attrName>
                                        </p:attrNameLst>
                                      </p:cBhvr>
                                      <p:to>
                                        <p:strVal val="visible"/>
                                      </p:to>
                                    </p:set>
                                    <p:animEffect transition="in" filter="wipe(up)">
                                      <p:cBhvr>
                                        <p:cTn id="28" dur="1250"/>
                                        <p:tgtEl>
                                          <p:spTgt spid="7"/>
                                        </p:tgtEl>
                                      </p:cBhvr>
                                    </p:animEffect>
                                  </p:childTnLst>
                                </p:cTn>
                              </p:par>
                              <p:par>
                                <p:cTn id="29" presetID="2" presetClass="entr" presetSubtype="2" fill="hold" grpId="0" nodeType="withEffect">
                                  <p:stCondLst>
                                    <p:cond delay="1000"/>
                                  </p:stCondLst>
                                  <p:iterate type="lt">
                                    <p:tmPct val="10000"/>
                                  </p:iterate>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1+#ppt_w/2"/>
                                          </p:val>
                                        </p:tav>
                                        <p:tav tm="100000">
                                          <p:val>
                                            <p:strVal val="#ppt_x"/>
                                          </p:val>
                                        </p:tav>
                                      </p:tavLst>
                                    </p:anim>
                                    <p:anim calcmode="lin" valueType="num">
                                      <p:cBhvr additive="base">
                                        <p:cTn id="32" dur="500" fill="hold"/>
                                        <p:tgtEl>
                                          <p:spTgt spid="21"/>
                                        </p:tgtEl>
                                        <p:attrNameLst>
                                          <p:attrName>ppt_y</p:attrName>
                                        </p:attrNameLst>
                                      </p:cBhvr>
                                      <p:tavLst>
                                        <p:tav tm="0">
                                          <p:val>
                                            <p:strVal val="#ppt_y"/>
                                          </p:val>
                                        </p:tav>
                                        <p:tav tm="100000">
                                          <p:val>
                                            <p:strVal val="#ppt_y"/>
                                          </p:val>
                                        </p:tav>
                                      </p:tavLst>
                                    </p:anim>
                                  </p:childTnLst>
                                </p:cTn>
                              </p:par>
                              <p:par>
                                <p:cTn id="33" presetID="22" presetClass="entr" presetSubtype="8" fill="hold" grpId="0" nodeType="withEffect">
                                  <p:stCondLst>
                                    <p:cond delay="100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37" grpId="0" animBg="1"/>
      <p:bldP spid="2" grpId="0"/>
      <p:bldP spid="3" grpId="0"/>
      <p:bldP spid="21" grpId="0"/>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矩形 78"/>
          <p:cNvSpPr/>
          <p:nvPr/>
        </p:nvSpPr>
        <p:spPr>
          <a:xfrm>
            <a:off x="1854200" y="3646853"/>
            <a:ext cx="9372600" cy="375139"/>
          </a:xfrm>
          <a:prstGeom prst="rect">
            <a:avLst/>
          </a:prstGeom>
          <a:gradFill>
            <a:gsLst>
              <a:gs pos="0">
                <a:srgbClr val="FF7E2D"/>
              </a:gs>
              <a:gs pos="53000">
                <a:srgbClr val="FF652F"/>
              </a:gs>
              <a:gs pos="100000">
                <a:srgbClr val="FF473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023409" y="4209285"/>
            <a:ext cx="3003394" cy="1061829"/>
          </a:xfrm>
          <a:prstGeom prst="rect">
            <a:avLst/>
          </a:prstGeom>
          <a:noFill/>
        </p:spPr>
        <p:txBody>
          <a:bodyPr wrap="square" rtlCol="0">
            <a:spAutoFit/>
          </a:bodyPr>
          <a:lstStyle/>
          <a:p>
            <a:pPr>
              <a:lnSpc>
                <a:spcPct val="150000"/>
              </a:lnSpc>
            </a:pPr>
            <a:r>
              <a:rPr lang="zh-CN" altLang="zh-CN" sz="1400">
                <a:latin typeface="微软雅黑" panose="020B0503020204020204" pitchFamily="34" charset="-122"/>
                <a:ea typeface="微软雅黑" panose="020B0503020204020204" pitchFamily="34" charset="-122"/>
              </a:rPr>
              <a:t>由组长负责组织调集人员，防暑降温药品，督促检查高温防暑措施落实到位。</a:t>
            </a:r>
            <a:endParaRPr lang="zh-CN" altLang="zh-CN" sz="1400">
              <a:latin typeface="微软雅黑" panose="020B0503020204020204" pitchFamily="34" charset="-122"/>
              <a:ea typeface="微软雅黑" panose="020B0503020204020204" pitchFamily="34" charset="-122"/>
            </a:endParaRPr>
          </a:p>
        </p:txBody>
      </p:sp>
      <p:sp>
        <p:nvSpPr>
          <p:cNvPr id="5" name="矩形 4"/>
          <p:cNvSpPr/>
          <p:nvPr/>
        </p:nvSpPr>
        <p:spPr>
          <a:xfrm>
            <a:off x="6695485" y="4211470"/>
            <a:ext cx="4368702" cy="1708160"/>
          </a:xfrm>
          <a:prstGeom prst="rect">
            <a:avLst/>
          </a:prstGeom>
          <a:noFill/>
        </p:spPr>
        <p:txBody>
          <a:bodyPr wrap="square" rtlCol="0">
            <a:spAutoFit/>
          </a:bodyPr>
          <a:lstStyle/>
          <a:p>
            <a:pPr>
              <a:lnSpc>
                <a:spcPct val="150000"/>
              </a:lnSpc>
            </a:pPr>
            <a:r>
              <a:rPr lang="zh-CN" altLang="zh-CN" sz="1400">
                <a:latin typeface="微软雅黑" panose="020B0503020204020204" pitchFamily="34" charset="-122"/>
                <a:ea typeface="微软雅黑" panose="020B0503020204020204" pitchFamily="34" charset="-122"/>
              </a:rPr>
              <a:t>（</a:t>
            </a:r>
            <a:r>
              <a:rPr lang="en-US" altLang="zh-CN" sz="1400">
                <a:latin typeface="微软雅黑" panose="020B0503020204020204" pitchFamily="34" charset="-122"/>
                <a:ea typeface="微软雅黑" panose="020B0503020204020204" pitchFamily="34" charset="-122"/>
              </a:rPr>
              <a:t>1</a:t>
            </a:r>
            <a:r>
              <a:rPr lang="zh-CN" altLang="zh-CN" sz="1400">
                <a:latin typeface="微软雅黑" panose="020B0503020204020204" pitchFamily="34" charset="-122"/>
                <a:ea typeface="微软雅黑" panose="020B0503020204020204" pitchFamily="34" charset="-122"/>
              </a:rPr>
              <a:t>）药品：感冒药、发烧药、腹泻药，消炎药等治疗药品及仁丹、十滴水、正气水、菊花茶、降火凉茶、绿色保健食品等。</a:t>
            </a:r>
            <a:endParaRPr lang="zh-CN" altLang="zh-CN" sz="1400">
              <a:latin typeface="微软雅黑" panose="020B0503020204020204" pitchFamily="34" charset="-122"/>
              <a:ea typeface="微软雅黑" panose="020B0503020204020204" pitchFamily="34" charset="-122"/>
            </a:endParaRPr>
          </a:p>
          <a:p>
            <a:pPr>
              <a:lnSpc>
                <a:spcPct val="150000"/>
              </a:lnSpc>
            </a:pPr>
            <a:r>
              <a:rPr lang="zh-CN" altLang="zh-CN" sz="1400">
                <a:latin typeface="微软雅黑" panose="020B0503020204020204" pitchFamily="34" charset="-122"/>
                <a:ea typeface="微软雅黑" panose="020B0503020204020204" pitchFamily="34" charset="-122"/>
              </a:rPr>
              <a:t>（</a:t>
            </a:r>
            <a:r>
              <a:rPr lang="en-US" altLang="zh-CN" sz="1400">
                <a:latin typeface="微软雅黑" panose="020B0503020204020204" pitchFamily="34" charset="-122"/>
                <a:ea typeface="微软雅黑" panose="020B0503020204020204" pitchFamily="34" charset="-122"/>
              </a:rPr>
              <a:t>2</a:t>
            </a:r>
            <a:r>
              <a:rPr lang="zh-CN" altLang="zh-CN" sz="1400">
                <a:latin typeface="微软雅黑" panose="020B0503020204020204" pitchFamily="34" charset="-122"/>
                <a:ea typeface="微软雅黑" panose="020B0503020204020204" pitchFamily="34" charset="-122"/>
              </a:rPr>
              <a:t>）教护器具：单架、救护汽车、小型氧气瓶、听筒、床、毛中、药用药箱、冷冻柜</a:t>
            </a:r>
            <a:endParaRPr lang="zh-CN" altLang="zh-CN" sz="1400">
              <a:latin typeface="微软雅黑" panose="020B0503020204020204" pitchFamily="34" charset="-122"/>
              <a:ea typeface="微软雅黑" panose="020B0503020204020204" pitchFamily="34" charset="-122"/>
            </a:endParaRPr>
          </a:p>
        </p:txBody>
      </p:sp>
      <p:sp>
        <p:nvSpPr>
          <p:cNvPr id="2" name="矩形 1"/>
          <p:cNvSpPr/>
          <p:nvPr/>
        </p:nvSpPr>
        <p:spPr>
          <a:xfrm>
            <a:off x="2312429" y="3668407"/>
            <a:ext cx="2173993" cy="369332"/>
          </a:xfrm>
          <a:prstGeom prst="rect">
            <a:avLst/>
          </a:prstGeom>
        </p:spPr>
        <p:txBody>
          <a:bodyPr wrap="none">
            <a:spAutoFit/>
          </a:bodyPr>
          <a:lstStyle/>
          <a:p>
            <a:r>
              <a:rPr lang="en-US" altLang="zh-CN" b="1">
                <a:solidFill>
                  <a:schemeClr val="bg1"/>
                </a:solidFill>
                <a:latin typeface="微软雅黑" panose="020B0503020204020204" pitchFamily="34" charset="-122"/>
                <a:ea typeface="微软雅黑" panose="020B0503020204020204" pitchFamily="34" charset="-122"/>
              </a:rPr>
              <a:t>5</a:t>
            </a:r>
            <a:r>
              <a:rPr lang="zh-CN" altLang="zh-CN" b="1">
                <a:solidFill>
                  <a:schemeClr val="bg1"/>
                </a:solidFill>
                <a:latin typeface="微软雅黑" panose="020B0503020204020204" pitchFamily="34" charset="-122"/>
                <a:ea typeface="微软雅黑" panose="020B0503020204020204" pitchFamily="34" charset="-122"/>
              </a:rPr>
              <a:t>．后勤保障小组：</a:t>
            </a:r>
            <a:endParaRPr lang="zh-CN" altLang="en-US">
              <a:solidFill>
                <a:schemeClr val="bg1"/>
              </a:solidFill>
            </a:endParaRPr>
          </a:p>
        </p:txBody>
      </p:sp>
      <p:sp>
        <p:nvSpPr>
          <p:cNvPr id="3" name="矩形 2"/>
          <p:cNvSpPr/>
          <p:nvPr/>
        </p:nvSpPr>
        <p:spPr>
          <a:xfrm>
            <a:off x="6671109" y="3657775"/>
            <a:ext cx="4292899" cy="369332"/>
          </a:xfrm>
          <a:prstGeom prst="rect">
            <a:avLst/>
          </a:prstGeom>
        </p:spPr>
        <p:txBody>
          <a:bodyPr wrap="square">
            <a:spAutoFit/>
          </a:bodyPr>
          <a:lstStyle/>
          <a:p>
            <a:r>
              <a:rPr lang="en-US" altLang="zh-CN" b="1">
                <a:solidFill>
                  <a:schemeClr val="bg1"/>
                </a:solidFill>
                <a:latin typeface="微软雅黑" panose="020B0503020204020204" pitchFamily="34" charset="-122"/>
                <a:ea typeface="微软雅黑" panose="020B0503020204020204" pitchFamily="34" charset="-122"/>
              </a:rPr>
              <a:t>6</a:t>
            </a:r>
            <a:r>
              <a:rPr lang="zh-CN" altLang="zh-CN" b="1">
                <a:solidFill>
                  <a:schemeClr val="bg1"/>
                </a:solidFill>
                <a:latin typeface="微软雅黑" panose="020B0503020204020204" pitchFamily="34" charset="-122"/>
                <a:ea typeface="微软雅黑" panose="020B0503020204020204" pitchFamily="34" charset="-122"/>
              </a:rPr>
              <a:t>．高温防暑主要药品及医疗救护器具：</a:t>
            </a:r>
            <a:endParaRPr lang="zh-CN" altLang="zh-CN" b="1">
              <a:solidFill>
                <a:schemeClr val="bg1"/>
              </a:solidFill>
              <a:latin typeface="微软雅黑" panose="020B0503020204020204" pitchFamily="34" charset="-122"/>
              <a:ea typeface="微软雅黑" panose="020B0503020204020204" pitchFamily="34" charset="-122"/>
            </a:endParaRPr>
          </a:p>
        </p:txBody>
      </p:sp>
      <p:grpSp>
        <p:nvGrpSpPr>
          <p:cNvPr id="82" name="组合 81"/>
          <p:cNvGrpSpPr/>
          <p:nvPr/>
        </p:nvGrpSpPr>
        <p:grpSpPr>
          <a:xfrm>
            <a:off x="8068408" y="2275254"/>
            <a:ext cx="1184031" cy="1184031"/>
            <a:chOff x="7877908" y="1348154"/>
            <a:chExt cx="1184031" cy="1184031"/>
          </a:xfrm>
        </p:grpSpPr>
        <p:grpSp>
          <p:nvGrpSpPr>
            <p:cNvPr id="74" name="Group 4"/>
            <p:cNvGrpSpPr>
              <a:grpSpLocks noChangeAspect="1"/>
            </p:cNvGrpSpPr>
            <p:nvPr/>
          </p:nvGrpSpPr>
          <p:grpSpPr bwMode="auto">
            <a:xfrm>
              <a:off x="8063277" y="1488829"/>
              <a:ext cx="920355" cy="926123"/>
              <a:chOff x="-858" y="1117"/>
              <a:chExt cx="319" cy="321"/>
            </a:xfrm>
          </p:grpSpPr>
          <p:sp>
            <p:nvSpPr>
              <p:cNvPr id="75" name="Freeform 5"/>
              <p:cNvSpPr>
                <a:spLocks noEditPoints="1"/>
              </p:cNvSpPr>
              <p:nvPr/>
            </p:nvSpPr>
            <p:spPr bwMode="auto">
              <a:xfrm>
                <a:off x="-858" y="1117"/>
                <a:ext cx="319" cy="297"/>
              </a:xfrm>
              <a:custGeom>
                <a:avLst/>
                <a:gdLst>
                  <a:gd name="T0" fmla="*/ 15 w 132"/>
                  <a:gd name="T1" fmla="*/ 0 h 123"/>
                  <a:gd name="T2" fmla="*/ 63 w 132"/>
                  <a:gd name="T3" fmla="*/ 0 h 123"/>
                  <a:gd name="T4" fmla="*/ 69 w 132"/>
                  <a:gd name="T5" fmla="*/ 5 h 123"/>
                  <a:gd name="T6" fmla="*/ 69 w 132"/>
                  <a:gd name="T7" fmla="*/ 25 h 123"/>
                  <a:gd name="T8" fmla="*/ 63 w 132"/>
                  <a:gd name="T9" fmla="*/ 31 h 123"/>
                  <a:gd name="T10" fmla="*/ 15 w 132"/>
                  <a:gd name="T11" fmla="*/ 31 h 123"/>
                  <a:gd name="T12" fmla="*/ 10 w 132"/>
                  <a:gd name="T13" fmla="*/ 25 h 123"/>
                  <a:gd name="T14" fmla="*/ 10 w 132"/>
                  <a:gd name="T15" fmla="*/ 5 h 123"/>
                  <a:gd name="T16" fmla="*/ 15 w 132"/>
                  <a:gd name="T17" fmla="*/ 0 h 123"/>
                  <a:gd name="T18" fmla="*/ 63 w 132"/>
                  <a:gd name="T19" fmla="*/ 33 h 123"/>
                  <a:gd name="T20" fmla="*/ 63 w 132"/>
                  <a:gd name="T21" fmla="*/ 36 h 123"/>
                  <a:gd name="T22" fmla="*/ 79 w 132"/>
                  <a:gd name="T23" fmla="*/ 57 h 123"/>
                  <a:gd name="T24" fmla="*/ 79 w 132"/>
                  <a:gd name="T25" fmla="*/ 108 h 123"/>
                  <a:gd name="T26" fmla="*/ 66 w 132"/>
                  <a:gd name="T27" fmla="*/ 123 h 123"/>
                  <a:gd name="T28" fmla="*/ 8 w 132"/>
                  <a:gd name="T29" fmla="*/ 123 h 123"/>
                  <a:gd name="T30" fmla="*/ 0 w 132"/>
                  <a:gd name="T31" fmla="*/ 115 h 123"/>
                  <a:gd name="T32" fmla="*/ 0 w 132"/>
                  <a:gd name="T33" fmla="*/ 87 h 123"/>
                  <a:gd name="T34" fmla="*/ 0 w 132"/>
                  <a:gd name="T35" fmla="*/ 57 h 123"/>
                  <a:gd name="T36" fmla="*/ 16 w 132"/>
                  <a:gd name="T37" fmla="*/ 36 h 123"/>
                  <a:gd name="T38" fmla="*/ 16 w 132"/>
                  <a:gd name="T39" fmla="*/ 33 h 123"/>
                  <a:gd name="T40" fmla="*/ 0 w 132"/>
                  <a:gd name="T41" fmla="*/ 65 h 123"/>
                  <a:gd name="T42" fmla="*/ 49 w 132"/>
                  <a:gd name="T43" fmla="*/ 65 h 123"/>
                  <a:gd name="T44" fmla="*/ 49 w 132"/>
                  <a:gd name="T45" fmla="*/ 105 h 123"/>
                  <a:gd name="T46" fmla="*/ 0 w 132"/>
                  <a:gd name="T47" fmla="*/ 105 h 123"/>
                  <a:gd name="T48" fmla="*/ 0 w 132"/>
                  <a:gd name="T49" fmla="*/ 65 h 123"/>
                  <a:gd name="T50" fmla="*/ 111 w 132"/>
                  <a:gd name="T51" fmla="*/ 72 h 123"/>
                  <a:gd name="T52" fmla="*/ 126 w 132"/>
                  <a:gd name="T53" fmla="*/ 85 h 123"/>
                  <a:gd name="T54" fmla="*/ 128 w 132"/>
                  <a:gd name="T55" fmla="*/ 100 h 123"/>
                  <a:gd name="T56" fmla="*/ 128 w 132"/>
                  <a:gd name="T57" fmla="*/ 100 h 123"/>
                  <a:gd name="T58" fmla="*/ 112 w 132"/>
                  <a:gd name="T59" fmla="*/ 102 h 123"/>
                  <a:gd name="T60" fmla="*/ 97 w 132"/>
                  <a:gd name="T61" fmla="*/ 89 h 123"/>
                  <a:gd name="T62" fmla="*/ 96 w 132"/>
                  <a:gd name="T63" fmla="*/ 73 h 123"/>
                  <a:gd name="T64" fmla="*/ 96 w 132"/>
                  <a:gd name="T65" fmla="*/ 73 h 123"/>
                  <a:gd name="T66" fmla="*/ 111 w 132"/>
                  <a:gd name="T67" fmla="*/ 7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2" h="123">
                    <a:moveTo>
                      <a:pt x="15" y="0"/>
                    </a:moveTo>
                    <a:cubicBezTo>
                      <a:pt x="63" y="0"/>
                      <a:pt x="63" y="0"/>
                      <a:pt x="63" y="0"/>
                    </a:cubicBezTo>
                    <a:cubicBezTo>
                      <a:pt x="66" y="0"/>
                      <a:pt x="69" y="2"/>
                      <a:pt x="69" y="5"/>
                    </a:cubicBezTo>
                    <a:cubicBezTo>
                      <a:pt x="69" y="25"/>
                      <a:pt x="69" y="25"/>
                      <a:pt x="69" y="25"/>
                    </a:cubicBezTo>
                    <a:cubicBezTo>
                      <a:pt x="69" y="28"/>
                      <a:pt x="66" y="31"/>
                      <a:pt x="63" y="31"/>
                    </a:cubicBezTo>
                    <a:cubicBezTo>
                      <a:pt x="15" y="31"/>
                      <a:pt x="15" y="31"/>
                      <a:pt x="15" y="31"/>
                    </a:cubicBezTo>
                    <a:cubicBezTo>
                      <a:pt x="12" y="31"/>
                      <a:pt x="10" y="28"/>
                      <a:pt x="10" y="25"/>
                    </a:cubicBezTo>
                    <a:cubicBezTo>
                      <a:pt x="10" y="5"/>
                      <a:pt x="10" y="5"/>
                      <a:pt x="10" y="5"/>
                    </a:cubicBezTo>
                    <a:cubicBezTo>
                      <a:pt x="10" y="2"/>
                      <a:pt x="12" y="0"/>
                      <a:pt x="15" y="0"/>
                    </a:cubicBezTo>
                    <a:close/>
                    <a:moveTo>
                      <a:pt x="63" y="33"/>
                    </a:moveTo>
                    <a:cubicBezTo>
                      <a:pt x="63" y="36"/>
                      <a:pt x="63" y="36"/>
                      <a:pt x="63" y="36"/>
                    </a:cubicBezTo>
                    <a:cubicBezTo>
                      <a:pt x="63" y="47"/>
                      <a:pt x="79" y="48"/>
                      <a:pt x="79" y="57"/>
                    </a:cubicBezTo>
                    <a:cubicBezTo>
                      <a:pt x="79" y="108"/>
                      <a:pt x="79" y="108"/>
                      <a:pt x="79" y="108"/>
                    </a:cubicBezTo>
                    <a:moveTo>
                      <a:pt x="66" y="123"/>
                    </a:moveTo>
                    <a:cubicBezTo>
                      <a:pt x="8" y="123"/>
                      <a:pt x="8" y="123"/>
                      <a:pt x="8" y="123"/>
                    </a:cubicBezTo>
                    <a:cubicBezTo>
                      <a:pt x="3" y="123"/>
                      <a:pt x="0" y="119"/>
                      <a:pt x="0" y="115"/>
                    </a:cubicBezTo>
                    <a:cubicBezTo>
                      <a:pt x="0" y="87"/>
                      <a:pt x="0" y="87"/>
                      <a:pt x="0" y="87"/>
                    </a:cubicBezTo>
                    <a:cubicBezTo>
                      <a:pt x="0" y="57"/>
                      <a:pt x="0" y="57"/>
                      <a:pt x="0" y="57"/>
                    </a:cubicBezTo>
                    <a:cubicBezTo>
                      <a:pt x="0" y="48"/>
                      <a:pt x="16" y="47"/>
                      <a:pt x="16" y="36"/>
                    </a:cubicBezTo>
                    <a:cubicBezTo>
                      <a:pt x="16" y="33"/>
                      <a:pt x="16" y="33"/>
                      <a:pt x="16" y="33"/>
                    </a:cubicBezTo>
                    <a:moveTo>
                      <a:pt x="0" y="65"/>
                    </a:moveTo>
                    <a:cubicBezTo>
                      <a:pt x="49" y="65"/>
                      <a:pt x="49" y="65"/>
                      <a:pt x="49" y="65"/>
                    </a:cubicBezTo>
                    <a:cubicBezTo>
                      <a:pt x="49" y="105"/>
                      <a:pt x="49" y="105"/>
                      <a:pt x="49" y="105"/>
                    </a:cubicBezTo>
                    <a:cubicBezTo>
                      <a:pt x="0" y="105"/>
                      <a:pt x="0" y="105"/>
                      <a:pt x="0" y="105"/>
                    </a:cubicBezTo>
                    <a:cubicBezTo>
                      <a:pt x="0" y="65"/>
                      <a:pt x="0" y="65"/>
                      <a:pt x="0" y="65"/>
                    </a:cubicBezTo>
                    <a:close/>
                    <a:moveTo>
                      <a:pt x="111" y="72"/>
                    </a:moveTo>
                    <a:cubicBezTo>
                      <a:pt x="126" y="85"/>
                      <a:pt x="126" y="85"/>
                      <a:pt x="126" y="85"/>
                    </a:cubicBezTo>
                    <a:cubicBezTo>
                      <a:pt x="131" y="89"/>
                      <a:pt x="132" y="96"/>
                      <a:pt x="128" y="100"/>
                    </a:cubicBezTo>
                    <a:cubicBezTo>
                      <a:pt x="128" y="100"/>
                      <a:pt x="128" y="100"/>
                      <a:pt x="128" y="100"/>
                    </a:cubicBezTo>
                    <a:cubicBezTo>
                      <a:pt x="124" y="105"/>
                      <a:pt x="117" y="105"/>
                      <a:pt x="112" y="102"/>
                    </a:cubicBezTo>
                    <a:cubicBezTo>
                      <a:pt x="97" y="89"/>
                      <a:pt x="97" y="89"/>
                      <a:pt x="97" y="89"/>
                    </a:cubicBezTo>
                    <a:cubicBezTo>
                      <a:pt x="92" y="85"/>
                      <a:pt x="92" y="78"/>
                      <a:pt x="96" y="73"/>
                    </a:cubicBezTo>
                    <a:cubicBezTo>
                      <a:pt x="96" y="73"/>
                      <a:pt x="96" y="73"/>
                      <a:pt x="96" y="73"/>
                    </a:cubicBezTo>
                    <a:cubicBezTo>
                      <a:pt x="100" y="69"/>
                      <a:pt x="106" y="68"/>
                      <a:pt x="111" y="72"/>
                    </a:cubicBezTo>
                    <a:close/>
                  </a:path>
                </a:pathLst>
              </a:custGeom>
              <a:noFill/>
              <a:ln w="22225" cap="rnd">
                <a:solidFill>
                  <a:srgbClr val="FF473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6" name="Line 6"/>
              <p:cNvSpPr>
                <a:spLocks noChangeShapeType="1"/>
              </p:cNvSpPr>
              <p:nvPr/>
            </p:nvSpPr>
            <p:spPr bwMode="auto">
              <a:xfrm flipH="1">
                <a:off x="-607" y="1303"/>
                <a:ext cx="37" cy="45"/>
              </a:xfrm>
              <a:prstGeom prst="line">
                <a:avLst/>
              </a:prstGeom>
              <a:noFill/>
              <a:ln w="22225" cap="flat">
                <a:solidFill>
                  <a:srgbClr val="FF473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7" name="Freeform 7"/>
              <p:cNvSpPr/>
              <p:nvPr/>
            </p:nvSpPr>
            <p:spPr bwMode="auto">
              <a:xfrm>
                <a:off x="-698" y="1382"/>
                <a:ext cx="101" cy="53"/>
              </a:xfrm>
              <a:custGeom>
                <a:avLst/>
                <a:gdLst>
                  <a:gd name="T0" fmla="*/ 31 w 42"/>
                  <a:gd name="T1" fmla="*/ 22 h 22"/>
                  <a:gd name="T2" fmla="*/ 11 w 42"/>
                  <a:gd name="T3" fmla="*/ 22 h 22"/>
                  <a:gd name="T4" fmla="*/ 0 w 42"/>
                  <a:gd name="T5" fmla="*/ 11 h 22"/>
                  <a:gd name="T6" fmla="*/ 0 w 42"/>
                  <a:gd name="T7" fmla="*/ 11 h 22"/>
                  <a:gd name="T8" fmla="*/ 11 w 42"/>
                  <a:gd name="T9" fmla="*/ 0 h 22"/>
                  <a:gd name="T10" fmla="*/ 31 w 42"/>
                  <a:gd name="T11" fmla="*/ 0 h 22"/>
                  <a:gd name="T12" fmla="*/ 42 w 42"/>
                  <a:gd name="T13" fmla="*/ 11 h 22"/>
                  <a:gd name="T14" fmla="*/ 42 w 42"/>
                  <a:gd name="T15" fmla="*/ 11 h 22"/>
                  <a:gd name="T16" fmla="*/ 31 w 42"/>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22">
                    <a:moveTo>
                      <a:pt x="31" y="22"/>
                    </a:moveTo>
                    <a:cubicBezTo>
                      <a:pt x="11" y="22"/>
                      <a:pt x="11" y="22"/>
                      <a:pt x="11" y="22"/>
                    </a:cubicBezTo>
                    <a:cubicBezTo>
                      <a:pt x="5" y="22"/>
                      <a:pt x="0" y="17"/>
                      <a:pt x="0" y="11"/>
                    </a:cubicBezTo>
                    <a:cubicBezTo>
                      <a:pt x="0" y="11"/>
                      <a:pt x="0" y="11"/>
                      <a:pt x="0" y="11"/>
                    </a:cubicBezTo>
                    <a:cubicBezTo>
                      <a:pt x="0" y="5"/>
                      <a:pt x="5" y="0"/>
                      <a:pt x="11" y="0"/>
                    </a:cubicBezTo>
                    <a:cubicBezTo>
                      <a:pt x="31" y="0"/>
                      <a:pt x="31" y="0"/>
                      <a:pt x="31" y="0"/>
                    </a:cubicBezTo>
                    <a:cubicBezTo>
                      <a:pt x="37" y="0"/>
                      <a:pt x="42" y="5"/>
                      <a:pt x="42" y="11"/>
                    </a:cubicBezTo>
                    <a:cubicBezTo>
                      <a:pt x="42" y="11"/>
                      <a:pt x="42" y="11"/>
                      <a:pt x="42" y="11"/>
                    </a:cubicBezTo>
                    <a:cubicBezTo>
                      <a:pt x="42" y="17"/>
                      <a:pt x="37" y="22"/>
                      <a:pt x="31" y="22"/>
                    </a:cubicBezTo>
                    <a:close/>
                  </a:path>
                </a:pathLst>
              </a:custGeom>
              <a:noFill/>
              <a:ln w="22225" cap="rnd">
                <a:solidFill>
                  <a:srgbClr val="FF473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8" name="Line 8"/>
              <p:cNvSpPr>
                <a:spLocks noChangeShapeType="1"/>
              </p:cNvSpPr>
              <p:nvPr/>
            </p:nvSpPr>
            <p:spPr bwMode="auto">
              <a:xfrm flipV="1">
                <a:off x="-648" y="1380"/>
                <a:ext cx="0" cy="58"/>
              </a:xfrm>
              <a:prstGeom prst="line">
                <a:avLst/>
              </a:prstGeom>
              <a:noFill/>
              <a:ln w="22225" cap="flat">
                <a:solidFill>
                  <a:srgbClr val="FF473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sp>
          <p:nvSpPr>
            <p:cNvPr id="81" name="圆角矩形 80"/>
            <p:cNvSpPr/>
            <p:nvPr/>
          </p:nvSpPr>
          <p:spPr>
            <a:xfrm>
              <a:off x="7877908" y="1348154"/>
              <a:ext cx="1184031" cy="1184031"/>
            </a:xfrm>
            <a:prstGeom prst="roundRect">
              <a:avLst>
                <a:gd name="adj" fmla="val 13697"/>
              </a:avLst>
            </a:prstGeom>
            <a:noFill/>
            <a:ln w="50800">
              <a:solidFill>
                <a:srgbClr val="FF47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2" name="组合 91"/>
          <p:cNvGrpSpPr/>
          <p:nvPr/>
        </p:nvGrpSpPr>
        <p:grpSpPr>
          <a:xfrm>
            <a:off x="2945423" y="2263531"/>
            <a:ext cx="1184031" cy="1184031"/>
            <a:chOff x="2754923" y="1336431"/>
            <a:chExt cx="1184031" cy="1184031"/>
          </a:xfrm>
        </p:grpSpPr>
        <p:sp>
          <p:nvSpPr>
            <p:cNvPr id="80" name="圆角矩形 79"/>
            <p:cNvSpPr/>
            <p:nvPr/>
          </p:nvSpPr>
          <p:spPr>
            <a:xfrm>
              <a:off x="2754923" y="1336431"/>
              <a:ext cx="1184031" cy="1184031"/>
            </a:xfrm>
            <a:prstGeom prst="roundRect">
              <a:avLst>
                <a:gd name="adj" fmla="val 13697"/>
              </a:avLst>
            </a:prstGeom>
            <a:noFill/>
            <a:ln w="50800">
              <a:solidFill>
                <a:srgbClr val="FF47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3" name="Group 27"/>
            <p:cNvGrpSpPr>
              <a:grpSpLocks noChangeAspect="1"/>
            </p:cNvGrpSpPr>
            <p:nvPr/>
          </p:nvGrpSpPr>
          <p:grpSpPr bwMode="auto">
            <a:xfrm>
              <a:off x="2891447" y="1441939"/>
              <a:ext cx="927435" cy="1072441"/>
              <a:chOff x="2582" y="-778"/>
              <a:chExt cx="307" cy="355"/>
            </a:xfrm>
          </p:grpSpPr>
          <p:sp>
            <p:nvSpPr>
              <p:cNvPr id="84" name="Freeform 28"/>
              <p:cNvSpPr/>
              <p:nvPr/>
            </p:nvSpPr>
            <p:spPr bwMode="auto">
              <a:xfrm>
                <a:off x="2674" y="-650"/>
                <a:ext cx="126" cy="92"/>
              </a:xfrm>
              <a:custGeom>
                <a:avLst/>
                <a:gdLst>
                  <a:gd name="T0" fmla="*/ 52 w 52"/>
                  <a:gd name="T1" fmla="*/ 0 h 38"/>
                  <a:gd name="T2" fmla="*/ 26 w 52"/>
                  <a:gd name="T3" fmla="*/ 38 h 38"/>
                  <a:gd name="T4" fmla="*/ 0 w 52"/>
                  <a:gd name="T5" fmla="*/ 0 h 38"/>
                </a:gdLst>
                <a:ahLst/>
                <a:cxnLst>
                  <a:cxn ang="0">
                    <a:pos x="T0" y="T1"/>
                  </a:cxn>
                  <a:cxn ang="0">
                    <a:pos x="T2" y="T3"/>
                  </a:cxn>
                  <a:cxn ang="0">
                    <a:pos x="T4" y="T5"/>
                  </a:cxn>
                </a:cxnLst>
                <a:rect l="0" t="0" r="r" b="b"/>
                <a:pathLst>
                  <a:path w="52" h="38">
                    <a:moveTo>
                      <a:pt x="52" y="0"/>
                    </a:moveTo>
                    <a:cubicBezTo>
                      <a:pt x="52" y="21"/>
                      <a:pt x="40" y="38"/>
                      <a:pt x="26" y="38"/>
                    </a:cubicBezTo>
                    <a:cubicBezTo>
                      <a:pt x="12" y="38"/>
                      <a:pt x="0" y="21"/>
                      <a:pt x="0" y="0"/>
                    </a:cubicBezTo>
                  </a:path>
                </a:pathLst>
              </a:custGeom>
              <a:noFill/>
              <a:ln w="23813" cap="rnd">
                <a:solidFill>
                  <a:srgbClr val="FF473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5" name="Freeform 29"/>
              <p:cNvSpPr/>
              <p:nvPr/>
            </p:nvSpPr>
            <p:spPr bwMode="auto">
              <a:xfrm>
                <a:off x="2650" y="-778"/>
                <a:ext cx="174" cy="121"/>
              </a:xfrm>
              <a:custGeom>
                <a:avLst/>
                <a:gdLst>
                  <a:gd name="T0" fmla="*/ 72 w 72"/>
                  <a:gd name="T1" fmla="*/ 45 h 50"/>
                  <a:gd name="T2" fmla="*/ 72 w 72"/>
                  <a:gd name="T3" fmla="*/ 45 h 50"/>
                  <a:gd name="T4" fmla="*/ 71 w 72"/>
                  <a:gd name="T5" fmla="*/ 45 h 50"/>
                  <a:gd name="T6" fmla="*/ 38 w 72"/>
                  <a:gd name="T7" fmla="*/ 50 h 50"/>
                  <a:gd name="T8" fmla="*/ 38 w 72"/>
                  <a:gd name="T9" fmla="*/ 50 h 50"/>
                  <a:gd name="T10" fmla="*/ 34 w 72"/>
                  <a:gd name="T11" fmla="*/ 50 h 50"/>
                  <a:gd name="T12" fmla="*/ 34 w 72"/>
                  <a:gd name="T13" fmla="*/ 50 h 50"/>
                  <a:gd name="T14" fmla="*/ 0 w 72"/>
                  <a:gd name="T15" fmla="*/ 45 h 50"/>
                  <a:gd name="T16" fmla="*/ 0 w 72"/>
                  <a:gd name="T17" fmla="*/ 45 h 50"/>
                  <a:gd name="T18" fmla="*/ 0 w 72"/>
                  <a:gd name="T19" fmla="*/ 45 h 50"/>
                  <a:gd name="T20" fmla="*/ 7 w 72"/>
                  <a:gd name="T21" fmla="*/ 39 h 50"/>
                  <a:gd name="T22" fmla="*/ 7 w 72"/>
                  <a:gd name="T23" fmla="*/ 35 h 50"/>
                  <a:gd name="T24" fmla="*/ 64 w 72"/>
                  <a:gd name="T25" fmla="*/ 35 h 50"/>
                  <a:gd name="T26" fmla="*/ 64 w 72"/>
                  <a:gd name="T27" fmla="*/ 39 h 50"/>
                  <a:gd name="T28" fmla="*/ 72 w 72"/>
                  <a:gd name="T29" fmla="*/ 4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 h="50">
                    <a:moveTo>
                      <a:pt x="72" y="45"/>
                    </a:moveTo>
                    <a:cubicBezTo>
                      <a:pt x="72" y="45"/>
                      <a:pt x="72" y="45"/>
                      <a:pt x="72" y="45"/>
                    </a:cubicBezTo>
                    <a:cubicBezTo>
                      <a:pt x="72" y="45"/>
                      <a:pt x="72" y="45"/>
                      <a:pt x="71" y="45"/>
                    </a:cubicBezTo>
                    <a:cubicBezTo>
                      <a:pt x="70" y="48"/>
                      <a:pt x="56" y="50"/>
                      <a:pt x="38" y="50"/>
                    </a:cubicBezTo>
                    <a:cubicBezTo>
                      <a:pt x="38" y="50"/>
                      <a:pt x="38" y="50"/>
                      <a:pt x="38" y="50"/>
                    </a:cubicBezTo>
                    <a:cubicBezTo>
                      <a:pt x="36" y="50"/>
                      <a:pt x="35" y="50"/>
                      <a:pt x="34" y="50"/>
                    </a:cubicBezTo>
                    <a:cubicBezTo>
                      <a:pt x="34" y="50"/>
                      <a:pt x="34" y="50"/>
                      <a:pt x="34" y="50"/>
                    </a:cubicBezTo>
                    <a:cubicBezTo>
                      <a:pt x="16" y="50"/>
                      <a:pt x="2" y="48"/>
                      <a:pt x="0" y="45"/>
                    </a:cubicBezTo>
                    <a:cubicBezTo>
                      <a:pt x="0" y="45"/>
                      <a:pt x="0" y="45"/>
                      <a:pt x="0" y="45"/>
                    </a:cubicBezTo>
                    <a:cubicBezTo>
                      <a:pt x="0" y="45"/>
                      <a:pt x="0" y="45"/>
                      <a:pt x="0" y="45"/>
                    </a:cubicBezTo>
                    <a:cubicBezTo>
                      <a:pt x="0" y="41"/>
                      <a:pt x="3" y="39"/>
                      <a:pt x="7" y="39"/>
                    </a:cubicBezTo>
                    <a:cubicBezTo>
                      <a:pt x="7" y="35"/>
                      <a:pt x="7" y="35"/>
                      <a:pt x="7" y="35"/>
                    </a:cubicBezTo>
                    <a:cubicBezTo>
                      <a:pt x="7" y="0"/>
                      <a:pt x="64" y="0"/>
                      <a:pt x="64" y="35"/>
                    </a:cubicBezTo>
                    <a:cubicBezTo>
                      <a:pt x="64" y="39"/>
                      <a:pt x="64" y="39"/>
                      <a:pt x="64" y="39"/>
                    </a:cubicBezTo>
                    <a:cubicBezTo>
                      <a:pt x="69" y="39"/>
                      <a:pt x="72" y="41"/>
                      <a:pt x="72" y="45"/>
                    </a:cubicBezTo>
                    <a:close/>
                  </a:path>
                </a:pathLst>
              </a:custGeom>
              <a:noFill/>
              <a:ln w="23813" cap="rnd">
                <a:solidFill>
                  <a:srgbClr val="FF473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6" name="Freeform 30"/>
              <p:cNvSpPr/>
              <p:nvPr/>
            </p:nvSpPr>
            <p:spPr bwMode="auto">
              <a:xfrm>
                <a:off x="2582" y="-536"/>
                <a:ext cx="58" cy="113"/>
              </a:xfrm>
              <a:custGeom>
                <a:avLst/>
                <a:gdLst>
                  <a:gd name="T0" fmla="*/ 14 w 24"/>
                  <a:gd name="T1" fmla="*/ 4 h 47"/>
                  <a:gd name="T2" fmla="*/ 22 w 24"/>
                  <a:gd name="T3" fmla="*/ 0 h 47"/>
                  <a:gd name="T4" fmla="*/ 24 w 24"/>
                  <a:gd name="T5" fmla="*/ 47 h 47"/>
                  <a:gd name="T6" fmla="*/ 0 w 24"/>
                  <a:gd name="T7" fmla="*/ 47 h 47"/>
                  <a:gd name="T8" fmla="*/ 5 w 24"/>
                  <a:gd name="T9" fmla="*/ 13 h 47"/>
                  <a:gd name="T10" fmla="*/ 8 w 24"/>
                  <a:gd name="T11" fmla="*/ 6 h 47"/>
                  <a:gd name="T12" fmla="*/ 14 w 24"/>
                  <a:gd name="T13" fmla="*/ 4 h 47"/>
                </a:gdLst>
                <a:ahLst/>
                <a:cxnLst>
                  <a:cxn ang="0">
                    <a:pos x="T0" y="T1"/>
                  </a:cxn>
                  <a:cxn ang="0">
                    <a:pos x="T2" y="T3"/>
                  </a:cxn>
                  <a:cxn ang="0">
                    <a:pos x="T4" y="T5"/>
                  </a:cxn>
                  <a:cxn ang="0">
                    <a:pos x="T6" y="T7"/>
                  </a:cxn>
                  <a:cxn ang="0">
                    <a:pos x="T8" y="T9"/>
                  </a:cxn>
                  <a:cxn ang="0">
                    <a:pos x="T10" y="T11"/>
                  </a:cxn>
                  <a:cxn ang="0">
                    <a:pos x="T12" y="T13"/>
                  </a:cxn>
                </a:cxnLst>
                <a:rect l="0" t="0" r="r" b="b"/>
                <a:pathLst>
                  <a:path w="24" h="47">
                    <a:moveTo>
                      <a:pt x="14" y="4"/>
                    </a:moveTo>
                    <a:cubicBezTo>
                      <a:pt x="22" y="0"/>
                      <a:pt x="22" y="0"/>
                      <a:pt x="22" y="0"/>
                    </a:cubicBezTo>
                    <a:cubicBezTo>
                      <a:pt x="24" y="47"/>
                      <a:pt x="24" y="47"/>
                      <a:pt x="24" y="47"/>
                    </a:cubicBezTo>
                    <a:cubicBezTo>
                      <a:pt x="0" y="47"/>
                      <a:pt x="0" y="47"/>
                      <a:pt x="0" y="47"/>
                    </a:cubicBezTo>
                    <a:cubicBezTo>
                      <a:pt x="5" y="13"/>
                      <a:pt x="5" y="13"/>
                      <a:pt x="5" y="13"/>
                    </a:cubicBezTo>
                    <a:cubicBezTo>
                      <a:pt x="5" y="10"/>
                      <a:pt x="6" y="8"/>
                      <a:pt x="8" y="6"/>
                    </a:cubicBezTo>
                    <a:cubicBezTo>
                      <a:pt x="10" y="5"/>
                      <a:pt x="12" y="5"/>
                      <a:pt x="14" y="4"/>
                    </a:cubicBezTo>
                    <a:close/>
                  </a:path>
                </a:pathLst>
              </a:custGeom>
              <a:noFill/>
              <a:ln w="23813" cap="rnd">
                <a:solidFill>
                  <a:srgbClr val="FF473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7" name="Freeform 31"/>
              <p:cNvSpPr/>
              <p:nvPr/>
            </p:nvSpPr>
            <p:spPr bwMode="auto">
              <a:xfrm>
                <a:off x="2831" y="-536"/>
                <a:ext cx="58" cy="113"/>
              </a:xfrm>
              <a:custGeom>
                <a:avLst/>
                <a:gdLst>
                  <a:gd name="T0" fmla="*/ 2 w 24"/>
                  <a:gd name="T1" fmla="*/ 0 h 47"/>
                  <a:gd name="T2" fmla="*/ 10 w 24"/>
                  <a:gd name="T3" fmla="*/ 4 h 47"/>
                  <a:gd name="T4" fmla="*/ 20 w 24"/>
                  <a:gd name="T5" fmla="*/ 13 h 47"/>
                  <a:gd name="T6" fmla="*/ 24 w 24"/>
                  <a:gd name="T7" fmla="*/ 47 h 47"/>
                  <a:gd name="T8" fmla="*/ 0 w 24"/>
                  <a:gd name="T9" fmla="*/ 47 h 47"/>
                  <a:gd name="T10" fmla="*/ 2 w 24"/>
                  <a:gd name="T11" fmla="*/ 0 h 47"/>
                </a:gdLst>
                <a:ahLst/>
                <a:cxnLst>
                  <a:cxn ang="0">
                    <a:pos x="T0" y="T1"/>
                  </a:cxn>
                  <a:cxn ang="0">
                    <a:pos x="T2" y="T3"/>
                  </a:cxn>
                  <a:cxn ang="0">
                    <a:pos x="T4" y="T5"/>
                  </a:cxn>
                  <a:cxn ang="0">
                    <a:pos x="T6" y="T7"/>
                  </a:cxn>
                  <a:cxn ang="0">
                    <a:pos x="T8" y="T9"/>
                  </a:cxn>
                  <a:cxn ang="0">
                    <a:pos x="T10" y="T11"/>
                  </a:cxn>
                </a:cxnLst>
                <a:rect l="0" t="0" r="r" b="b"/>
                <a:pathLst>
                  <a:path w="24" h="47">
                    <a:moveTo>
                      <a:pt x="2" y="0"/>
                    </a:moveTo>
                    <a:cubicBezTo>
                      <a:pt x="10" y="4"/>
                      <a:pt x="10" y="4"/>
                      <a:pt x="10" y="4"/>
                    </a:cubicBezTo>
                    <a:cubicBezTo>
                      <a:pt x="15" y="6"/>
                      <a:pt x="19" y="8"/>
                      <a:pt x="20" y="13"/>
                    </a:cubicBezTo>
                    <a:cubicBezTo>
                      <a:pt x="24" y="47"/>
                      <a:pt x="24" y="47"/>
                      <a:pt x="24" y="47"/>
                    </a:cubicBezTo>
                    <a:cubicBezTo>
                      <a:pt x="0" y="47"/>
                      <a:pt x="0" y="47"/>
                      <a:pt x="0" y="47"/>
                    </a:cubicBezTo>
                    <a:cubicBezTo>
                      <a:pt x="2" y="0"/>
                      <a:pt x="2" y="0"/>
                      <a:pt x="2" y="0"/>
                    </a:cubicBezTo>
                    <a:close/>
                  </a:path>
                </a:pathLst>
              </a:custGeom>
              <a:noFill/>
              <a:ln w="23813" cap="rnd">
                <a:solidFill>
                  <a:srgbClr val="FF473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8" name="Freeform 32"/>
              <p:cNvSpPr/>
              <p:nvPr/>
            </p:nvSpPr>
            <p:spPr bwMode="auto">
              <a:xfrm>
                <a:off x="2643" y="-556"/>
                <a:ext cx="188" cy="87"/>
              </a:xfrm>
              <a:custGeom>
                <a:avLst/>
                <a:gdLst>
                  <a:gd name="T0" fmla="*/ 0 w 188"/>
                  <a:gd name="T1" fmla="*/ 17 h 87"/>
                  <a:gd name="T2" fmla="*/ 31 w 188"/>
                  <a:gd name="T3" fmla="*/ 0 h 87"/>
                  <a:gd name="T4" fmla="*/ 36 w 188"/>
                  <a:gd name="T5" fmla="*/ 87 h 87"/>
                  <a:gd name="T6" fmla="*/ 150 w 188"/>
                  <a:gd name="T7" fmla="*/ 87 h 87"/>
                  <a:gd name="T8" fmla="*/ 154 w 188"/>
                  <a:gd name="T9" fmla="*/ 0 h 87"/>
                  <a:gd name="T10" fmla="*/ 188 w 188"/>
                  <a:gd name="T11" fmla="*/ 17 h 87"/>
                </a:gdLst>
                <a:ahLst/>
                <a:cxnLst>
                  <a:cxn ang="0">
                    <a:pos x="T0" y="T1"/>
                  </a:cxn>
                  <a:cxn ang="0">
                    <a:pos x="T2" y="T3"/>
                  </a:cxn>
                  <a:cxn ang="0">
                    <a:pos x="T4" y="T5"/>
                  </a:cxn>
                  <a:cxn ang="0">
                    <a:pos x="T6" y="T7"/>
                  </a:cxn>
                  <a:cxn ang="0">
                    <a:pos x="T8" y="T9"/>
                  </a:cxn>
                  <a:cxn ang="0">
                    <a:pos x="T10" y="T11"/>
                  </a:cxn>
                </a:cxnLst>
                <a:rect l="0" t="0" r="r" b="b"/>
                <a:pathLst>
                  <a:path w="188" h="87">
                    <a:moveTo>
                      <a:pt x="0" y="17"/>
                    </a:moveTo>
                    <a:lnTo>
                      <a:pt x="31" y="0"/>
                    </a:lnTo>
                    <a:lnTo>
                      <a:pt x="36" y="87"/>
                    </a:lnTo>
                    <a:lnTo>
                      <a:pt x="150" y="87"/>
                    </a:lnTo>
                    <a:lnTo>
                      <a:pt x="154" y="0"/>
                    </a:lnTo>
                    <a:lnTo>
                      <a:pt x="188" y="17"/>
                    </a:lnTo>
                  </a:path>
                </a:pathLst>
              </a:custGeom>
              <a:noFill/>
              <a:ln w="23813" cap="rnd">
                <a:solidFill>
                  <a:srgbClr val="FF473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9" name="Line 33"/>
              <p:cNvSpPr>
                <a:spLocks noChangeShapeType="1"/>
              </p:cNvSpPr>
              <p:nvPr/>
            </p:nvSpPr>
            <p:spPr bwMode="auto">
              <a:xfrm flipH="1">
                <a:off x="2643" y="-423"/>
                <a:ext cx="186" cy="0"/>
              </a:xfrm>
              <a:prstGeom prst="line">
                <a:avLst/>
              </a:prstGeom>
              <a:noFill/>
              <a:ln w="23813" cap="rnd">
                <a:solidFill>
                  <a:srgbClr val="FF4732"/>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90" name="Line 34"/>
              <p:cNvSpPr>
                <a:spLocks noChangeShapeType="1"/>
              </p:cNvSpPr>
              <p:nvPr/>
            </p:nvSpPr>
            <p:spPr bwMode="auto">
              <a:xfrm>
                <a:off x="2723" y="-754"/>
                <a:ext cx="0" cy="46"/>
              </a:xfrm>
              <a:prstGeom prst="line">
                <a:avLst/>
              </a:prstGeom>
              <a:noFill/>
              <a:ln w="23813" cap="rnd">
                <a:solidFill>
                  <a:srgbClr val="FF4732"/>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91" name="Line 35"/>
              <p:cNvSpPr>
                <a:spLocks noChangeShapeType="1"/>
              </p:cNvSpPr>
              <p:nvPr/>
            </p:nvSpPr>
            <p:spPr bwMode="auto">
              <a:xfrm>
                <a:off x="2749" y="-754"/>
                <a:ext cx="0" cy="46"/>
              </a:xfrm>
              <a:prstGeom prst="line">
                <a:avLst/>
              </a:prstGeom>
              <a:noFill/>
              <a:ln w="23813" cap="rnd">
                <a:solidFill>
                  <a:srgbClr val="FF4732"/>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grpSp>
      <p:sp>
        <p:nvSpPr>
          <p:cNvPr id="25" name="文本框 24"/>
          <p:cNvSpPr txBox="1"/>
          <p:nvPr/>
        </p:nvSpPr>
        <p:spPr>
          <a:xfrm>
            <a:off x="2619164" y="643368"/>
            <a:ext cx="3286336" cy="707886"/>
          </a:xfrm>
          <a:prstGeom prst="rect">
            <a:avLst/>
          </a:prstGeom>
          <a:noFill/>
        </p:spPr>
        <p:txBody>
          <a:bodyPr wrap="square" rtlCol="0">
            <a:spAutoFit/>
          </a:bodyPr>
          <a:lstStyle/>
          <a:p>
            <a:r>
              <a:rPr lang="zh-CN" altLang="zh-CN" sz="4000" b="1" dirty="0">
                <a:latin typeface="微软雅黑" panose="020B0503020204020204" pitchFamily="34" charset="-122"/>
                <a:ea typeface="微软雅黑" panose="020B0503020204020204" pitchFamily="34" charset="-122"/>
              </a:rPr>
              <a:t>应急预案实施</a:t>
            </a:r>
            <a:endParaRPr lang="zh-CN" altLang="zh-CN" sz="4000" b="1" dirty="0">
              <a:latin typeface="微软雅黑" panose="020B0503020204020204" pitchFamily="34" charset="-122"/>
              <a:ea typeface="微软雅黑" panose="020B0503020204020204" pitchFamily="34" charset="-122"/>
            </a:endParaRPr>
          </a:p>
        </p:txBody>
      </p:sp>
      <p:sp>
        <p:nvSpPr>
          <p:cNvPr id="26" name="文本框 25"/>
          <p:cNvSpPr txBox="1"/>
          <p:nvPr/>
        </p:nvSpPr>
        <p:spPr>
          <a:xfrm>
            <a:off x="1225796" y="435009"/>
            <a:ext cx="1560042" cy="1631216"/>
          </a:xfrm>
          <a:prstGeom prst="rect">
            <a:avLst/>
          </a:prstGeom>
          <a:noFill/>
        </p:spPr>
        <p:txBody>
          <a:bodyPr wrap="none" rtlCol="0">
            <a:spAutoFit/>
          </a:bodyPr>
          <a:lstStyle/>
          <a:p>
            <a:r>
              <a:rPr lang="en-US" altLang="zh-CN" sz="10000" dirty="0">
                <a:gradFill>
                  <a:gsLst>
                    <a:gs pos="0">
                      <a:srgbClr val="FF7E2D"/>
                    </a:gs>
                    <a:gs pos="53000">
                      <a:srgbClr val="FF652F"/>
                    </a:gs>
                    <a:gs pos="100000">
                      <a:srgbClr val="FF4732"/>
                    </a:gs>
                  </a:gsLst>
                  <a:lin ang="5400000" scaled="1"/>
                </a:gradFill>
                <a:latin typeface="Impact" panose="020B0806030902050204" pitchFamily="34" charset="0"/>
              </a:rPr>
              <a:t>05</a:t>
            </a:r>
            <a:endParaRPr lang="zh-CN" altLang="en-US" sz="10000" dirty="0">
              <a:gradFill>
                <a:gsLst>
                  <a:gs pos="0">
                    <a:srgbClr val="FF7E2D"/>
                  </a:gs>
                  <a:gs pos="53000">
                    <a:srgbClr val="FF652F"/>
                  </a:gs>
                  <a:gs pos="100000">
                    <a:srgbClr val="FF4732"/>
                  </a:gs>
                </a:gsLst>
                <a:lin ang="5400000" scaled="1"/>
              </a:gradFill>
              <a:latin typeface="Impact" panose="020B0806030902050204" pitchFamily="34" charset="0"/>
            </a:endParaRPr>
          </a:p>
        </p:txBody>
      </p:sp>
      <p:sp>
        <p:nvSpPr>
          <p:cNvPr id="27" name="矩形 26"/>
          <p:cNvSpPr/>
          <p:nvPr/>
        </p:nvSpPr>
        <p:spPr>
          <a:xfrm>
            <a:off x="2699852" y="1322357"/>
            <a:ext cx="3040548" cy="401783"/>
          </a:xfrm>
          <a:prstGeom prst="rect">
            <a:avLst/>
          </a:prstGeom>
          <a:gradFill>
            <a:gsLst>
              <a:gs pos="0">
                <a:srgbClr val="FF7E2D"/>
              </a:gs>
              <a:gs pos="53000">
                <a:srgbClr val="FF652F"/>
              </a:gs>
              <a:gs pos="100000">
                <a:srgbClr val="FF473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additive="base">
                                        <p:cTn id="7" dur="750" fill="hold"/>
                                        <p:tgtEl>
                                          <p:spTgt spid="79"/>
                                        </p:tgtEl>
                                        <p:attrNameLst>
                                          <p:attrName>ppt_x</p:attrName>
                                        </p:attrNameLst>
                                      </p:cBhvr>
                                      <p:tavLst>
                                        <p:tav tm="0">
                                          <p:val>
                                            <p:strVal val="0-#ppt_w/2"/>
                                          </p:val>
                                        </p:tav>
                                        <p:tav tm="100000">
                                          <p:val>
                                            <p:strVal val="#ppt_x"/>
                                          </p:val>
                                        </p:tav>
                                      </p:tavLst>
                                    </p:anim>
                                    <p:anim calcmode="lin" valueType="num">
                                      <p:cBhvr additive="base">
                                        <p:cTn id="8" dur="750" fill="hold"/>
                                        <p:tgtEl>
                                          <p:spTgt spid="7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500"/>
                                  </p:stCondLst>
                                  <p:iterate type="lt">
                                    <p:tmPct val="10000"/>
                                  </p:iterate>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1000"/>
                                  </p:stCondLst>
                                  <p:iterate type="lt">
                                    <p:tmPct val="10000"/>
                                  </p:iterate>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1+#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2000"/>
                                  </p:stCondLst>
                                  <p:childTnLst>
                                    <p:set>
                                      <p:cBhvr>
                                        <p:cTn id="18" dur="1" fill="hold">
                                          <p:stCondLst>
                                            <p:cond delay="0"/>
                                          </p:stCondLst>
                                        </p:cTn>
                                        <p:tgtEl>
                                          <p:spTgt spid="92"/>
                                        </p:tgtEl>
                                        <p:attrNameLst>
                                          <p:attrName>style.visibility</p:attrName>
                                        </p:attrNameLst>
                                      </p:cBhvr>
                                      <p:to>
                                        <p:strVal val="visible"/>
                                      </p:to>
                                    </p:set>
                                    <p:animEffect transition="in" filter="fade">
                                      <p:cBhvr>
                                        <p:cTn id="19" dur="500"/>
                                        <p:tgtEl>
                                          <p:spTgt spid="92"/>
                                        </p:tgtEl>
                                      </p:cBhvr>
                                    </p:animEffect>
                                  </p:childTnLst>
                                </p:cTn>
                              </p:par>
                              <p:par>
                                <p:cTn id="20" presetID="22" presetClass="entr" presetSubtype="1" fill="hold" grpId="0" nodeType="withEffect">
                                  <p:stCondLst>
                                    <p:cond delay="200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1000"/>
                                        <p:tgtEl>
                                          <p:spTgt spid="4"/>
                                        </p:tgtEl>
                                      </p:cBhvr>
                                    </p:animEffect>
                                  </p:childTnLst>
                                </p:cTn>
                              </p:par>
                              <p:par>
                                <p:cTn id="23" presetID="10" presetClass="entr" presetSubtype="0" fill="hold" nodeType="withEffect">
                                  <p:stCondLst>
                                    <p:cond delay="3000"/>
                                  </p:stCondLst>
                                  <p:childTnLst>
                                    <p:set>
                                      <p:cBhvr>
                                        <p:cTn id="24" dur="1" fill="hold">
                                          <p:stCondLst>
                                            <p:cond delay="0"/>
                                          </p:stCondLst>
                                        </p:cTn>
                                        <p:tgtEl>
                                          <p:spTgt spid="82"/>
                                        </p:tgtEl>
                                        <p:attrNameLst>
                                          <p:attrName>style.visibility</p:attrName>
                                        </p:attrNameLst>
                                      </p:cBhvr>
                                      <p:to>
                                        <p:strVal val="visible"/>
                                      </p:to>
                                    </p:set>
                                    <p:animEffect transition="in" filter="fade">
                                      <p:cBhvr>
                                        <p:cTn id="25" dur="500"/>
                                        <p:tgtEl>
                                          <p:spTgt spid="82"/>
                                        </p:tgtEl>
                                      </p:cBhvr>
                                    </p:animEffect>
                                  </p:childTnLst>
                                </p:cTn>
                              </p:par>
                              <p:par>
                                <p:cTn id="26" presetID="22" presetClass="entr" presetSubtype="1" fill="hold" grpId="0" nodeType="withEffect">
                                  <p:stCondLst>
                                    <p:cond delay="3000"/>
                                  </p:stCondLst>
                                  <p:childTnLst>
                                    <p:set>
                                      <p:cBhvr>
                                        <p:cTn id="27" dur="1" fill="hold">
                                          <p:stCondLst>
                                            <p:cond delay="0"/>
                                          </p:stCondLst>
                                        </p:cTn>
                                        <p:tgtEl>
                                          <p:spTgt spid="5"/>
                                        </p:tgtEl>
                                        <p:attrNameLst>
                                          <p:attrName>style.visibility</p:attrName>
                                        </p:attrNameLst>
                                      </p:cBhvr>
                                      <p:to>
                                        <p:strVal val="visible"/>
                                      </p:to>
                                    </p:set>
                                    <p:animEffect transition="in" filter="wipe(up)">
                                      <p:cBhvr>
                                        <p:cTn id="28" dur="1250"/>
                                        <p:tgtEl>
                                          <p:spTgt spid="5"/>
                                        </p:tgtEl>
                                      </p:cBhvr>
                                    </p:animEffect>
                                  </p:childTnLst>
                                </p:cTn>
                              </p:par>
                              <p:par>
                                <p:cTn id="29" presetID="2" presetClass="entr" presetSubtype="2" fill="hold" grpId="0" nodeType="withEffect">
                                  <p:stCondLst>
                                    <p:cond delay="1000"/>
                                  </p:stCondLst>
                                  <p:iterate type="lt">
                                    <p:tmPct val="10000"/>
                                  </p:iterate>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1+#ppt_w/2"/>
                                          </p:val>
                                        </p:tav>
                                        <p:tav tm="100000">
                                          <p:val>
                                            <p:strVal val="#ppt_x"/>
                                          </p:val>
                                        </p:tav>
                                      </p:tavLst>
                                    </p:anim>
                                    <p:anim calcmode="lin" valueType="num">
                                      <p:cBhvr additive="base">
                                        <p:cTn id="32" dur="500" fill="hold"/>
                                        <p:tgtEl>
                                          <p:spTgt spid="25"/>
                                        </p:tgtEl>
                                        <p:attrNameLst>
                                          <p:attrName>ppt_y</p:attrName>
                                        </p:attrNameLst>
                                      </p:cBhvr>
                                      <p:tavLst>
                                        <p:tav tm="0">
                                          <p:val>
                                            <p:strVal val="#ppt_y"/>
                                          </p:val>
                                        </p:tav>
                                        <p:tav tm="100000">
                                          <p:val>
                                            <p:strVal val="#ppt_y"/>
                                          </p:val>
                                        </p:tav>
                                      </p:tavLst>
                                    </p:anim>
                                  </p:childTnLst>
                                </p:cTn>
                              </p:par>
                              <p:par>
                                <p:cTn id="33" presetID="22" presetClass="entr" presetSubtype="8" fill="hold" grpId="0" nodeType="withEffect">
                                  <p:stCondLst>
                                    <p:cond delay="100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4" grpId="0"/>
      <p:bldP spid="5" grpId="0"/>
      <p:bldP spid="2" grpId="0"/>
      <p:bldP spid="3" grpId="0"/>
      <p:bldP spid="25" grpId="0"/>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1968500" y="3628291"/>
            <a:ext cx="8572500" cy="375139"/>
          </a:xfrm>
          <a:prstGeom prst="rect">
            <a:avLst/>
          </a:prstGeom>
          <a:gradFill>
            <a:gsLst>
              <a:gs pos="0">
                <a:srgbClr val="FF7E2D"/>
              </a:gs>
              <a:gs pos="53000">
                <a:srgbClr val="FF652F"/>
              </a:gs>
              <a:gs pos="100000">
                <a:srgbClr val="FF473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933560" y="4227558"/>
            <a:ext cx="3399356" cy="1384995"/>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项目部管理人员每天应加强施工现场生产情况的巡回检查，及时了解施工现场的高温环境和职工身体状况，及时处理出现的问题，将事故苗头消灭在萌芽状态。</a:t>
            </a:r>
            <a:endParaRPr lang="zh-CN" altLang="zh-CN" sz="1400">
              <a:latin typeface="微软雅黑" panose="020B0503020204020204" pitchFamily="34" charset="-122"/>
              <a:ea typeface="微软雅黑" panose="020B0503020204020204" pitchFamily="34" charset="-122"/>
            </a:endParaRPr>
          </a:p>
        </p:txBody>
      </p:sp>
      <p:sp>
        <p:nvSpPr>
          <p:cNvPr id="6" name="矩形 5"/>
          <p:cNvSpPr/>
          <p:nvPr/>
        </p:nvSpPr>
        <p:spPr>
          <a:xfrm>
            <a:off x="2150026" y="4236801"/>
            <a:ext cx="3165413" cy="1384995"/>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保证施工现场生产的用电和用水需要。如遇特殊情况需停电、停水，应事先通知相关部门，并根据具体情况制订相应的预防方案。</a:t>
            </a:r>
            <a:endParaRPr lang="zh-CN" altLang="zh-CN" sz="1400">
              <a:latin typeface="微软雅黑" panose="020B0503020204020204" pitchFamily="34" charset="-122"/>
              <a:ea typeface="微软雅黑" panose="020B0503020204020204" pitchFamily="34" charset="-122"/>
            </a:endParaRPr>
          </a:p>
        </p:txBody>
      </p:sp>
      <p:sp>
        <p:nvSpPr>
          <p:cNvPr id="2" name="矩形 1"/>
          <p:cNvSpPr/>
          <p:nvPr/>
        </p:nvSpPr>
        <p:spPr>
          <a:xfrm>
            <a:off x="2173021" y="3654108"/>
            <a:ext cx="2966572" cy="369332"/>
          </a:xfrm>
          <a:prstGeom prst="rect">
            <a:avLst/>
          </a:prstGeom>
        </p:spPr>
        <p:txBody>
          <a:bodyPr wrap="square">
            <a:spAutoFit/>
          </a:bodyPr>
          <a:lstStyle/>
          <a:p>
            <a:r>
              <a:rPr lang="en-US" altLang="zh-CN" b="1">
                <a:solidFill>
                  <a:schemeClr val="bg1"/>
                </a:solidFill>
                <a:latin typeface="微软雅黑" panose="020B0503020204020204" pitchFamily="34" charset="-122"/>
                <a:ea typeface="微软雅黑" panose="020B0503020204020204" pitchFamily="34" charset="-122"/>
              </a:rPr>
              <a:t>7</a:t>
            </a:r>
            <a:r>
              <a:rPr lang="zh-CN" altLang="zh-CN" b="1">
                <a:solidFill>
                  <a:schemeClr val="bg1"/>
                </a:solidFill>
                <a:latin typeface="微软雅黑" panose="020B0503020204020204" pitchFamily="34" charset="-122"/>
                <a:ea typeface="微软雅黑" panose="020B0503020204020204" pitchFamily="34" charset="-122"/>
              </a:rPr>
              <a:t>．加强夏季水电供应管理</a:t>
            </a:r>
            <a:r>
              <a:rPr lang="zh-CN" altLang="zh-CN" sz="1600">
                <a:solidFill>
                  <a:schemeClr val="bg1"/>
                </a:solidFill>
                <a:latin typeface="微软雅黑" panose="020B0503020204020204" pitchFamily="34" charset="-122"/>
                <a:ea typeface="微软雅黑" panose="020B0503020204020204" pitchFamily="34" charset="-122"/>
              </a:rPr>
              <a:t>，</a:t>
            </a:r>
            <a:endParaRPr lang="zh-CN" altLang="en-US">
              <a:solidFill>
                <a:schemeClr val="bg1"/>
              </a:solidFill>
            </a:endParaRPr>
          </a:p>
        </p:txBody>
      </p:sp>
      <p:sp>
        <p:nvSpPr>
          <p:cNvPr id="3" name="矩形 2"/>
          <p:cNvSpPr/>
          <p:nvPr/>
        </p:nvSpPr>
        <p:spPr>
          <a:xfrm>
            <a:off x="6850095" y="3660549"/>
            <a:ext cx="3810000" cy="369332"/>
          </a:xfrm>
          <a:prstGeom prst="rect">
            <a:avLst/>
          </a:prstGeom>
        </p:spPr>
        <p:txBody>
          <a:bodyPr wrap="square">
            <a:spAutoFit/>
          </a:bodyPr>
          <a:lstStyle/>
          <a:p>
            <a:r>
              <a:rPr lang="en-US" altLang="zh-CN" b="1">
                <a:solidFill>
                  <a:schemeClr val="bg1"/>
                </a:solidFill>
                <a:latin typeface="微软雅黑" panose="020B0503020204020204" pitchFamily="34" charset="-122"/>
                <a:ea typeface="微软雅黑" panose="020B0503020204020204" pitchFamily="34" charset="-122"/>
              </a:rPr>
              <a:t>8</a:t>
            </a:r>
            <a:r>
              <a:rPr lang="zh-CN" altLang="zh-CN" b="1">
                <a:solidFill>
                  <a:schemeClr val="bg1"/>
                </a:solidFill>
                <a:latin typeface="微软雅黑" panose="020B0503020204020204" pitchFamily="34" charset="-122"/>
                <a:ea typeface="微软雅黑" panose="020B0503020204020204" pitchFamily="34" charset="-122"/>
              </a:rPr>
              <a:t>．培训、宣传中暑的防治知识</a:t>
            </a:r>
            <a:endParaRPr lang="en-US" altLang="zh-CN" b="1">
              <a:solidFill>
                <a:schemeClr val="bg1"/>
              </a:solidFill>
              <a:latin typeface="微软雅黑" panose="020B0503020204020204" pitchFamily="34" charset="-122"/>
              <a:ea typeface="微软雅黑" panose="020B0503020204020204" pitchFamily="34" charset="-122"/>
            </a:endParaRPr>
          </a:p>
        </p:txBody>
      </p:sp>
      <p:grpSp>
        <p:nvGrpSpPr>
          <p:cNvPr id="59" name="组合 58"/>
          <p:cNvGrpSpPr/>
          <p:nvPr/>
        </p:nvGrpSpPr>
        <p:grpSpPr>
          <a:xfrm>
            <a:off x="3275623" y="2244969"/>
            <a:ext cx="1184031" cy="1184031"/>
            <a:chOff x="2754923" y="1336431"/>
            <a:chExt cx="1184031" cy="1184031"/>
          </a:xfrm>
        </p:grpSpPr>
        <p:grpSp>
          <p:nvGrpSpPr>
            <p:cNvPr id="41" name="Group 31"/>
            <p:cNvGrpSpPr>
              <a:grpSpLocks noChangeAspect="1"/>
            </p:cNvGrpSpPr>
            <p:nvPr/>
          </p:nvGrpSpPr>
          <p:grpSpPr bwMode="auto">
            <a:xfrm>
              <a:off x="2767135" y="1453661"/>
              <a:ext cx="879922" cy="987304"/>
              <a:chOff x="1876" y="-418"/>
              <a:chExt cx="295" cy="331"/>
            </a:xfrm>
          </p:grpSpPr>
          <p:sp>
            <p:nvSpPr>
              <p:cNvPr id="43" name="Line 32"/>
              <p:cNvSpPr>
                <a:spLocks noChangeShapeType="1"/>
              </p:cNvSpPr>
              <p:nvPr/>
            </p:nvSpPr>
            <p:spPr bwMode="auto">
              <a:xfrm flipV="1">
                <a:off x="2016" y="-386"/>
                <a:ext cx="0" cy="24"/>
              </a:xfrm>
              <a:prstGeom prst="line">
                <a:avLst/>
              </a:prstGeom>
              <a:noFill/>
              <a:ln w="22225" cap="rnd">
                <a:solidFill>
                  <a:srgbClr val="FF4732"/>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4" name="Oval 33"/>
              <p:cNvSpPr>
                <a:spLocks noChangeArrowheads="1"/>
              </p:cNvSpPr>
              <p:nvPr/>
            </p:nvSpPr>
            <p:spPr bwMode="auto">
              <a:xfrm>
                <a:off x="2002" y="-418"/>
                <a:ext cx="29" cy="32"/>
              </a:xfrm>
              <a:prstGeom prst="ellipse">
                <a:avLst/>
              </a:prstGeom>
              <a:noFill/>
              <a:ln w="22225" cap="rnd">
                <a:solidFill>
                  <a:srgbClr val="FF473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5" name="Freeform 34"/>
              <p:cNvSpPr>
                <a:spLocks noEditPoints="1"/>
              </p:cNvSpPr>
              <p:nvPr/>
            </p:nvSpPr>
            <p:spPr bwMode="auto">
              <a:xfrm>
                <a:off x="1946" y="-401"/>
                <a:ext cx="140" cy="0"/>
              </a:xfrm>
              <a:custGeom>
                <a:avLst/>
                <a:gdLst>
                  <a:gd name="T0" fmla="*/ 140 w 140"/>
                  <a:gd name="T1" fmla="*/ 87 w 140"/>
                  <a:gd name="T2" fmla="*/ 53 w 140"/>
                  <a:gd name="T3" fmla="*/ 0 w 140"/>
                </a:gdLst>
                <a:ahLst/>
                <a:cxnLst>
                  <a:cxn ang="0">
                    <a:pos x="T0" y="0"/>
                  </a:cxn>
                  <a:cxn ang="0">
                    <a:pos x="T1" y="0"/>
                  </a:cxn>
                  <a:cxn ang="0">
                    <a:pos x="T2" y="0"/>
                  </a:cxn>
                  <a:cxn ang="0">
                    <a:pos x="T3" y="0"/>
                  </a:cxn>
                </a:cxnLst>
                <a:rect l="0" t="0" r="r" b="b"/>
                <a:pathLst>
                  <a:path w="140">
                    <a:moveTo>
                      <a:pt x="140" y="0"/>
                    </a:moveTo>
                    <a:lnTo>
                      <a:pt x="87" y="0"/>
                    </a:lnTo>
                    <a:moveTo>
                      <a:pt x="53" y="0"/>
                    </a:moveTo>
                    <a:lnTo>
                      <a:pt x="0" y="0"/>
                    </a:lnTo>
                  </a:path>
                </a:pathLst>
              </a:custGeom>
              <a:noFill/>
              <a:ln w="22225" cap="rnd">
                <a:solidFill>
                  <a:srgbClr val="FF473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6" name="Freeform 35"/>
              <p:cNvSpPr/>
              <p:nvPr/>
            </p:nvSpPr>
            <p:spPr bwMode="auto">
              <a:xfrm>
                <a:off x="2113" y="-165"/>
                <a:ext cx="46" cy="78"/>
              </a:xfrm>
              <a:custGeom>
                <a:avLst/>
                <a:gdLst>
                  <a:gd name="T0" fmla="*/ 10 w 19"/>
                  <a:gd name="T1" fmla="*/ 0 h 32"/>
                  <a:gd name="T2" fmla="*/ 0 w 19"/>
                  <a:gd name="T3" fmla="*/ 24 h 32"/>
                  <a:gd name="T4" fmla="*/ 10 w 19"/>
                  <a:gd name="T5" fmla="*/ 32 h 32"/>
                  <a:gd name="T6" fmla="*/ 19 w 19"/>
                  <a:gd name="T7" fmla="*/ 24 h 32"/>
                  <a:gd name="T8" fmla="*/ 10 w 19"/>
                  <a:gd name="T9" fmla="*/ 0 h 32"/>
                </a:gdLst>
                <a:ahLst/>
                <a:cxnLst>
                  <a:cxn ang="0">
                    <a:pos x="T0" y="T1"/>
                  </a:cxn>
                  <a:cxn ang="0">
                    <a:pos x="T2" y="T3"/>
                  </a:cxn>
                  <a:cxn ang="0">
                    <a:pos x="T4" y="T5"/>
                  </a:cxn>
                  <a:cxn ang="0">
                    <a:pos x="T6" y="T7"/>
                  </a:cxn>
                  <a:cxn ang="0">
                    <a:pos x="T8" y="T9"/>
                  </a:cxn>
                </a:cxnLst>
                <a:rect l="0" t="0" r="r" b="b"/>
                <a:pathLst>
                  <a:path w="19" h="32">
                    <a:moveTo>
                      <a:pt x="10" y="0"/>
                    </a:moveTo>
                    <a:cubicBezTo>
                      <a:pt x="5" y="14"/>
                      <a:pt x="0" y="19"/>
                      <a:pt x="0" y="24"/>
                    </a:cubicBezTo>
                    <a:cubicBezTo>
                      <a:pt x="0" y="28"/>
                      <a:pt x="4" y="32"/>
                      <a:pt x="10" y="32"/>
                    </a:cubicBezTo>
                    <a:cubicBezTo>
                      <a:pt x="15" y="32"/>
                      <a:pt x="19" y="28"/>
                      <a:pt x="19" y="24"/>
                    </a:cubicBezTo>
                    <a:cubicBezTo>
                      <a:pt x="19" y="19"/>
                      <a:pt x="10" y="13"/>
                      <a:pt x="10" y="0"/>
                    </a:cubicBezTo>
                    <a:close/>
                  </a:path>
                </a:pathLst>
              </a:custGeom>
              <a:noFill/>
              <a:ln w="22225" cap="rnd">
                <a:solidFill>
                  <a:srgbClr val="FF473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7" name="Freeform 36"/>
              <p:cNvSpPr>
                <a:spLocks noEditPoints="1"/>
              </p:cNvSpPr>
              <p:nvPr/>
            </p:nvSpPr>
            <p:spPr bwMode="auto">
              <a:xfrm>
                <a:off x="1876" y="-362"/>
                <a:ext cx="295" cy="178"/>
              </a:xfrm>
              <a:custGeom>
                <a:avLst/>
                <a:gdLst>
                  <a:gd name="T0" fmla="*/ 0 w 122"/>
                  <a:gd name="T1" fmla="*/ 30 h 74"/>
                  <a:gd name="T2" fmla="*/ 0 w 122"/>
                  <a:gd name="T3" fmla="*/ 54 h 74"/>
                  <a:gd name="T4" fmla="*/ 4 w 122"/>
                  <a:gd name="T5" fmla="*/ 33 h 74"/>
                  <a:gd name="T6" fmla="*/ 41 w 122"/>
                  <a:gd name="T7" fmla="*/ 33 h 74"/>
                  <a:gd name="T8" fmla="*/ 44 w 122"/>
                  <a:gd name="T9" fmla="*/ 30 h 74"/>
                  <a:gd name="T10" fmla="*/ 44 w 122"/>
                  <a:gd name="T11" fmla="*/ 16 h 74"/>
                  <a:gd name="T12" fmla="*/ 39 w 122"/>
                  <a:gd name="T13" fmla="*/ 12 h 74"/>
                  <a:gd name="T14" fmla="*/ 78 w 122"/>
                  <a:gd name="T15" fmla="*/ 12 h 74"/>
                  <a:gd name="T16" fmla="*/ 72 w 122"/>
                  <a:gd name="T17" fmla="*/ 16 h 74"/>
                  <a:gd name="T18" fmla="*/ 72 w 122"/>
                  <a:gd name="T19" fmla="*/ 30 h 74"/>
                  <a:gd name="T20" fmla="*/ 75 w 122"/>
                  <a:gd name="T21" fmla="*/ 33 h 74"/>
                  <a:gd name="T22" fmla="*/ 116 w 122"/>
                  <a:gd name="T23" fmla="*/ 55 h 74"/>
                  <a:gd name="T24" fmla="*/ 117 w 122"/>
                  <a:gd name="T25" fmla="*/ 70 h 74"/>
                  <a:gd name="T26" fmla="*/ 99 w 122"/>
                  <a:gd name="T27" fmla="*/ 70 h 74"/>
                  <a:gd name="T28" fmla="*/ 99 w 122"/>
                  <a:gd name="T29" fmla="*/ 58 h 74"/>
                  <a:gd name="T30" fmla="*/ 87 w 122"/>
                  <a:gd name="T31" fmla="*/ 51 h 74"/>
                  <a:gd name="T32" fmla="*/ 58 w 122"/>
                  <a:gd name="T33" fmla="*/ 61 h 74"/>
                  <a:gd name="T34" fmla="*/ 30 w 122"/>
                  <a:gd name="T35" fmla="*/ 51 h 74"/>
                  <a:gd name="T36" fmla="*/ 4 w 122"/>
                  <a:gd name="T37" fmla="*/ 51 h 74"/>
                  <a:gd name="T38" fmla="*/ 49 w 122"/>
                  <a:gd name="T39" fmla="*/ 9 h 74"/>
                  <a:gd name="T40" fmla="*/ 49 w 122"/>
                  <a:gd name="T41" fmla="*/ 3 h 74"/>
                  <a:gd name="T42" fmla="*/ 52 w 122"/>
                  <a:gd name="T43" fmla="*/ 0 h 74"/>
                  <a:gd name="T44" fmla="*/ 54 w 122"/>
                  <a:gd name="T45" fmla="*/ 0 h 74"/>
                  <a:gd name="T46" fmla="*/ 63 w 122"/>
                  <a:gd name="T47" fmla="*/ 0 h 74"/>
                  <a:gd name="T48" fmla="*/ 63 w 122"/>
                  <a:gd name="T49" fmla="*/ 0 h 74"/>
                  <a:gd name="T50" fmla="*/ 64 w 122"/>
                  <a:gd name="T51" fmla="*/ 0 h 74"/>
                  <a:gd name="T52" fmla="*/ 68 w 122"/>
                  <a:gd name="T53" fmla="*/ 3 h 74"/>
                  <a:gd name="T54" fmla="*/ 68 w 122"/>
                  <a:gd name="T55" fmla="*/ 9 h 74"/>
                  <a:gd name="T56" fmla="*/ 94 w 122"/>
                  <a:gd name="T57" fmla="*/ 74 h 74"/>
                  <a:gd name="T58" fmla="*/ 122 w 122"/>
                  <a:gd name="T59"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2" h="74">
                    <a:moveTo>
                      <a:pt x="0" y="30"/>
                    </a:moveTo>
                    <a:cubicBezTo>
                      <a:pt x="0" y="54"/>
                      <a:pt x="0" y="54"/>
                      <a:pt x="0" y="54"/>
                    </a:cubicBezTo>
                    <a:moveTo>
                      <a:pt x="4" y="33"/>
                    </a:moveTo>
                    <a:cubicBezTo>
                      <a:pt x="41" y="33"/>
                      <a:pt x="41" y="33"/>
                      <a:pt x="41" y="33"/>
                    </a:cubicBezTo>
                    <a:cubicBezTo>
                      <a:pt x="42" y="32"/>
                      <a:pt x="44" y="31"/>
                      <a:pt x="44" y="30"/>
                    </a:cubicBezTo>
                    <a:cubicBezTo>
                      <a:pt x="44" y="16"/>
                      <a:pt x="44" y="16"/>
                      <a:pt x="44" y="16"/>
                    </a:cubicBezTo>
                    <a:moveTo>
                      <a:pt x="39" y="12"/>
                    </a:moveTo>
                    <a:cubicBezTo>
                      <a:pt x="78" y="12"/>
                      <a:pt x="78" y="12"/>
                      <a:pt x="78" y="12"/>
                    </a:cubicBezTo>
                    <a:moveTo>
                      <a:pt x="72" y="16"/>
                    </a:moveTo>
                    <a:cubicBezTo>
                      <a:pt x="72" y="30"/>
                      <a:pt x="72" y="30"/>
                      <a:pt x="72" y="30"/>
                    </a:cubicBezTo>
                    <a:cubicBezTo>
                      <a:pt x="73" y="31"/>
                      <a:pt x="74" y="32"/>
                      <a:pt x="75" y="33"/>
                    </a:cubicBezTo>
                    <a:cubicBezTo>
                      <a:pt x="100" y="33"/>
                      <a:pt x="112" y="35"/>
                      <a:pt x="116" y="55"/>
                    </a:cubicBezTo>
                    <a:cubicBezTo>
                      <a:pt x="117" y="59"/>
                      <a:pt x="117" y="65"/>
                      <a:pt x="117" y="70"/>
                    </a:cubicBezTo>
                    <a:moveTo>
                      <a:pt x="99" y="70"/>
                    </a:moveTo>
                    <a:cubicBezTo>
                      <a:pt x="99" y="66"/>
                      <a:pt x="99" y="60"/>
                      <a:pt x="99" y="58"/>
                    </a:cubicBezTo>
                    <a:cubicBezTo>
                      <a:pt x="97" y="53"/>
                      <a:pt x="94" y="51"/>
                      <a:pt x="87" y="51"/>
                    </a:cubicBezTo>
                    <a:cubicBezTo>
                      <a:pt x="78" y="51"/>
                      <a:pt x="76" y="61"/>
                      <a:pt x="58" y="61"/>
                    </a:cubicBezTo>
                    <a:cubicBezTo>
                      <a:pt x="40" y="61"/>
                      <a:pt x="38" y="51"/>
                      <a:pt x="30" y="51"/>
                    </a:cubicBezTo>
                    <a:cubicBezTo>
                      <a:pt x="4" y="51"/>
                      <a:pt x="4" y="51"/>
                      <a:pt x="4" y="51"/>
                    </a:cubicBezTo>
                    <a:moveTo>
                      <a:pt x="49" y="9"/>
                    </a:moveTo>
                    <a:cubicBezTo>
                      <a:pt x="49" y="3"/>
                      <a:pt x="49" y="3"/>
                      <a:pt x="49" y="3"/>
                    </a:cubicBezTo>
                    <a:cubicBezTo>
                      <a:pt x="49" y="1"/>
                      <a:pt x="50" y="0"/>
                      <a:pt x="52" y="0"/>
                    </a:cubicBezTo>
                    <a:cubicBezTo>
                      <a:pt x="54" y="0"/>
                      <a:pt x="54" y="0"/>
                      <a:pt x="54" y="0"/>
                    </a:cubicBezTo>
                    <a:cubicBezTo>
                      <a:pt x="63" y="0"/>
                      <a:pt x="63" y="0"/>
                      <a:pt x="63" y="0"/>
                    </a:cubicBezTo>
                    <a:moveTo>
                      <a:pt x="63" y="0"/>
                    </a:moveTo>
                    <a:cubicBezTo>
                      <a:pt x="64" y="0"/>
                      <a:pt x="64" y="0"/>
                      <a:pt x="64" y="0"/>
                    </a:cubicBezTo>
                    <a:cubicBezTo>
                      <a:pt x="66" y="0"/>
                      <a:pt x="68" y="1"/>
                      <a:pt x="68" y="3"/>
                    </a:cubicBezTo>
                    <a:cubicBezTo>
                      <a:pt x="68" y="9"/>
                      <a:pt x="68" y="9"/>
                      <a:pt x="68" y="9"/>
                    </a:cubicBezTo>
                    <a:moveTo>
                      <a:pt x="94" y="74"/>
                    </a:moveTo>
                    <a:cubicBezTo>
                      <a:pt x="122" y="74"/>
                      <a:pt x="122" y="74"/>
                      <a:pt x="122" y="74"/>
                    </a:cubicBezTo>
                  </a:path>
                </a:pathLst>
              </a:custGeom>
              <a:noFill/>
              <a:ln w="22225" cap="rnd">
                <a:solidFill>
                  <a:srgbClr val="FF473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58" name="圆角矩形 57"/>
            <p:cNvSpPr/>
            <p:nvPr/>
          </p:nvSpPr>
          <p:spPr>
            <a:xfrm>
              <a:off x="2754923" y="1336431"/>
              <a:ext cx="1184031" cy="1184031"/>
            </a:xfrm>
            <a:prstGeom prst="roundRect">
              <a:avLst>
                <a:gd name="adj" fmla="val 13697"/>
              </a:avLst>
            </a:prstGeom>
            <a:noFill/>
            <a:ln w="50800">
              <a:solidFill>
                <a:srgbClr val="FF47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a:off x="8046915" y="2221523"/>
            <a:ext cx="1184031" cy="1184031"/>
            <a:chOff x="7526215" y="1312985"/>
            <a:chExt cx="1184031" cy="1184031"/>
          </a:xfrm>
        </p:grpSpPr>
        <p:grpSp>
          <p:nvGrpSpPr>
            <p:cNvPr id="48" name="Group 18"/>
            <p:cNvGrpSpPr>
              <a:grpSpLocks noChangeAspect="1"/>
            </p:cNvGrpSpPr>
            <p:nvPr/>
          </p:nvGrpSpPr>
          <p:grpSpPr bwMode="auto">
            <a:xfrm>
              <a:off x="7720378" y="1488831"/>
              <a:ext cx="828978" cy="750277"/>
              <a:chOff x="-1170" y="1839"/>
              <a:chExt cx="316" cy="286"/>
            </a:xfrm>
          </p:grpSpPr>
          <p:sp>
            <p:nvSpPr>
              <p:cNvPr id="49" name="Freeform 19"/>
              <p:cNvSpPr/>
              <p:nvPr/>
            </p:nvSpPr>
            <p:spPr bwMode="auto">
              <a:xfrm>
                <a:off x="-1170" y="1866"/>
                <a:ext cx="316" cy="259"/>
              </a:xfrm>
              <a:custGeom>
                <a:avLst/>
                <a:gdLst>
                  <a:gd name="T0" fmla="*/ 239 w 316"/>
                  <a:gd name="T1" fmla="*/ 0 h 259"/>
                  <a:gd name="T2" fmla="*/ 316 w 316"/>
                  <a:gd name="T3" fmla="*/ 0 h 259"/>
                  <a:gd name="T4" fmla="*/ 316 w 316"/>
                  <a:gd name="T5" fmla="*/ 259 h 259"/>
                  <a:gd name="T6" fmla="*/ 0 w 316"/>
                  <a:gd name="T7" fmla="*/ 259 h 259"/>
                  <a:gd name="T8" fmla="*/ 0 w 316"/>
                  <a:gd name="T9" fmla="*/ 0 h 259"/>
                  <a:gd name="T10" fmla="*/ 79 w 316"/>
                  <a:gd name="T11" fmla="*/ 0 h 259"/>
                </a:gdLst>
                <a:ahLst/>
                <a:cxnLst>
                  <a:cxn ang="0">
                    <a:pos x="T0" y="T1"/>
                  </a:cxn>
                  <a:cxn ang="0">
                    <a:pos x="T2" y="T3"/>
                  </a:cxn>
                  <a:cxn ang="0">
                    <a:pos x="T4" y="T5"/>
                  </a:cxn>
                  <a:cxn ang="0">
                    <a:pos x="T6" y="T7"/>
                  </a:cxn>
                  <a:cxn ang="0">
                    <a:pos x="T8" y="T9"/>
                  </a:cxn>
                  <a:cxn ang="0">
                    <a:pos x="T10" y="T11"/>
                  </a:cxn>
                </a:cxnLst>
                <a:rect l="0" t="0" r="r" b="b"/>
                <a:pathLst>
                  <a:path w="316" h="259">
                    <a:moveTo>
                      <a:pt x="239" y="0"/>
                    </a:moveTo>
                    <a:lnTo>
                      <a:pt x="316" y="0"/>
                    </a:lnTo>
                    <a:lnTo>
                      <a:pt x="316" y="259"/>
                    </a:lnTo>
                    <a:lnTo>
                      <a:pt x="0" y="259"/>
                    </a:lnTo>
                    <a:lnTo>
                      <a:pt x="0" y="0"/>
                    </a:lnTo>
                    <a:lnTo>
                      <a:pt x="79" y="0"/>
                    </a:lnTo>
                  </a:path>
                </a:pathLst>
              </a:custGeom>
              <a:noFill/>
              <a:ln w="22225" cap="rnd">
                <a:solidFill>
                  <a:srgbClr val="FF473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0" name="Freeform 20"/>
              <p:cNvSpPr/>
              <p:nvPr/>
            </p:nvSpPr>
            <p:spPr bwMode="auto">
              <a:xfrm>
                <a:off x="-1086" y="1839"/>
                <a:ext cx="148" cy="48"/>
              </a:xfrm>
              <a:custGeom>
                <a:avLst/>
                <a:gdLst>
                  <a:gd name="T0" fmla="*/ 0 w 148"/>
                  <a:gd name="T1" fmla="*/ 0 h 48"/>
                  <a:gd name="T2" fmla="*/ 148 w 148"/>
                  <a:gd name="T3" fmla="*/ 0 h 48"/>
                  <a:gd name="T4" fmla="*/ 148 w 148"/>
                  <a:gd name="T5" fmla="*/ 48 h 48"/>
                  <a:gd name="T6" fmla="*/ 0 w 148"/>
                  <a:gd name="T7" fmla="*/ 48 h 48"/>
                  <a:gd name="T8" fmla="*/ 0 w 148"/>
                  <a:gd name="T9" fmla="*/ 0 h 48"/>
                  <a:gd name="T10" fmla="*/ 0 w 148"/>
                  <a:gd name="T11" fmla="*/ 0 h 48"/>
                </a:gdLst>
                <a:ahLst/>
                <a:cxnLst>
                  <a:cxn ang="0">
                    <a:pos x="T0" y="T1"/>
                  </a:cxn>
                  <a:cxn ang="0">
                    <a:pos x="T2" y="T3"/>
                  </a:cxn>
                  <a:cxn ang="0">
                    <a:pos x="T4" y="T5"/>
                  </a:cxn>
                  <a:cxn ang="0">
                    <a:pos x="T6" y="T7"/>
                  </a:cxn>
                  <a:cxn ang="0">
                    <a:pos x="T8" y="T9"/>
                  </a:cxn>
                  <a:cxn ang="0">
                    <a:pos x="T10" y="T11"/>
                  </a:cxn>
                </a:cxnLst>
                <a:rect l="0" t="0" r="r" b="b"/>
                <a:pathLst>
                  <a:path w="148" h="48">
                    <a:moveTo>
                      <a:pt x="0" y="0"/>
                    </a:moveTo>
                    <a:lnTo>
                      <a:pt x="148" y="0"/>
                    </a:lnTo>
                    <a:lnTo>
                      <a:pt x="148" y="48"/>
                    </a:lnTo>
                    <a:lnTo>
                      <a:pt x="0" y="48"/>
                    </a:lnTo>
                    <a:lnTo>
                      <a:pt x="0" y="0"/>
                    </a:lnTo>
                    <a:lnTo>
                      <a:pt x="0" y="0"/>
                    </a:lnTo>
                    <a:close/>
                  </a:path>
                </a:pathLst>
              </a:custGeom>
              <a:noFill/>
              <a:ln w="22225" cap="rnd">
                <a:solidFill>
                  <a:srgbClr val="FF473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1" name="Line 21"/>
              <p:cNvSpPr>
                <a:spLocks noChangeShapeType="1"/>
              </p:cNvSpPr>
              <p:nvPr/>
            </p:nvSpPr>
            <p:spPr bwMode="auto">
              <a:xfrm>
                <a:off x="-979" y="1955"/>
                <a:ext cx="82" cy="0"/>
              </a:xfrm>
              <a:prstGeom prst="line">
                <a:avLst/>
              </a:prstGeom>
              <a:noFill/>
              <a:ln w="22225" cap="rnd">
                <a:solidFill>
                  <a:srgbClr val="FF4732"/>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2" name="Line 22"/>
              <p:cNvSpPr>
                <a:spLocks noChangeShapeType="1"/>
              </p:cNvSpPr>
              <p:nvPr/>
            </p:nvSpPr>
            <p:spPr bwMode="auto">
              <a:xfrm>
                <a:off x="-979" y="1989"/>
                <a:ext cx="82" cy="0"/>
              </a:xfrm>
              <a:prstGeom prst="line">
                <a:avLst/>
              </a:prstGeom>
              <a:noFill/>
              <a:ln w="22225" cap="rnd">
                <a:solidFill>
                  <a:srgbClr val="FF4732"/>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3" name="Line 23"/>
              <p:cNvSpPr>
                <a:spLocks noChangeShapeType="1"/>
              </p:cNvSpPr>
              <p:nvPr/>
            </p:nvSpPr>
            <p:spPr bwMode="auto">
              <a:xfrm>
                <a:off x="-979" y="2025"/>
                <a:ext cx="82" cy="0"/>
              </a:xfrm>
              <a:prstGeom prst="line">
                <a:avLst/>
              </a:prstGeom>
              <a:noFill/>
              <a:ln w="22225" cap="rnd">
                <a:solidFill>
                  <a:srgbClr val="FF4732"/>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4" name="Line 24"/>
              <p:cNvSpPr>
                <a:spLocks noChangeShapeType="1"/>
              </p:cNvSpPr>
              <p:nvPr/>
            </p:nvSpPr>
            <p:spPr bwMode="auto">
              <a:xfrm>
                <a:off x="-979" y="2059"/>
                <a:ext cx="53" cy="0"/>
              </a:xfrm>
              <a:prstGeom prst="line">
                <a:avLst/>
              </a:prstGeom>
              <a:noFill/>
              <a:ln w="22225" cap="rnd">
                <a:solidFill>
                  <a:srgbClr val="FF4732"/>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5" name="Freeform 25"/>
              <p:cNvSpPr/>
              <p:nvPr/>
            </p:nvSpPr>
            <p:spPr bwMode="auto">
              <a:xfrm>
                <a:off x="-1103" y="1950"/>
                <a:ext cx="46" cy="59"/>
              </a:xfrm>
              <a:custGeom>
                <a:avLst/>
                <a:gdLst>
                  <a:gd name="T0" fmla="*/ 9 w 19"/>
                  <a:gd name="T1" fmla="*/ 24 h 24"/>
                  <a:gd name="T2" fmla="*/ 0 w 19"/>
                  <a:gd name="T3" fmla="*/ 10 h 24"/>
                  <a:gd name="T4" fmla="*/ 9 w 19"/>
                  <a:gd name="T5" fmla="*/ 0 h 24"/>
                  <a:gd name="T6" fmla="*/ 19 w 19"/>
                  <a:gd name="T7" fmla="*/ 10 h 24"/>
                  <a:gd name="T8" fmla="*/ 9 w 19"/>
                  <a:gd name="T9" fmla="*/ 24 h 24"/>
                </a:gdLst>
                <a:ahLst/>
                <a:cxnLst>
                  <a:cxn ang="0">
                    <a:pos x="T0" y="T1"/>
                  </a:cxn>
                  <a:cxn ang="0">
                    <a:pos x="T2" y="T3"/>
                  </a:cxn>
                  <a:cxn ang="0">
                    <a:pos x="T4" y="T5"/>
                  </a:cxn>
                  <a:cxn ang="0">
                    <a:pos x="T6" y="T7"/>
                  </a:cxn>
                  <a:cxn ang="0">
                    <a:pos x="T8" y="T9"/>
                  </a:cxn>
                </a:cxnLst>
                <a:rect l="0" t="0" r="r" b="b"/>
                <a:pathLst>
                  <a:path w="19" h="24">
                    <a:moveTo>
                      <a:pt x="9" y="24"/>
                    </a:moveTo>
                    <a:cubicBezTo>
                      <a:pt x="2" y="21"/>
                      <a:pt x="0" y="16"/>
                      <a:pt x="0" y="10"/>
                    </a:cubicBezTo>
                    <a:cubicBezTo>
                      <a:pt x="0" y="4"/>
                      <a:pt x="4" y="0"/>
                      <a:pt x="9" y="0"/>
                    </a:cubicBezTo>
                    <a:cubicBezTo>
                      <a:pt x="14" y="0"/>
                      <a:pt x="19" y="4"/>
                      <a:pt x="19" y="10"/>
                    </a:cubicBezTo>
                    <a:cubicBezTo>
                      <a:pt x="19" y="16"/>
                      <a:pt x="17" y="22"/>
                      <a:pt x="9" y="24"/>
                    </a:cubicBezTo>
                    <a:close/>
                  </a:path>
                </a:pathLst>
              </a:custGeom>
              <a:noFill/>
              <a:ln w="22225" cap="rnd">
                <a:solidFill>
                  <a:srgbClr val="FF473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6" name="Freeform 26"/>
              <p:cNvSpPr/>
              <p:nvPr/>
            </p:nvSpPr>
            <p:spPr bwMode="auto">
              <a:xfrm>
                <a:off x="-1127" y="2013"/>
                <a:ext cx="92" cy="46"/>
              </a:xfrm>
              <a:custGeom>
                <a:avLst/>
                <a:gdLst>
                  <a:gd name="T0" fmla="*/ 10 w 38"/>
                  <a:gd name="T1" fmla="*/ 0 h 19"/>
                  <a:gd name="T2" fmla="*/ 28 w 38"/>
                  <a:gd name="T3" fmla="*/ 0 h 19"/>
                  <a:gd name="T4" fmla="*/ 38 w 38"/>
                  <a:gd name="T5" fmla="*/ 10 h 19"/>
                  <a:gd name="T6" fmla="*/ 38 w 38"/>
                  <a:gd name="T7" fmla="*/ 19 h 19"/>
                  <a:gd name="T8" fmla="*/ 0 w 38"/>
                  <a:gd name="T9" fmla="*/ 19 h 19"/>
                  <a:gd name="T10" fmla="*/ 0 w 38"/>
                  <a:gd name="T11" fmla="*/ 10 h 19"/>
                  <a:gd name="T12" fmla="*/ 10 w 38"/>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8" h="19">
                    <a:moveTo>
                      <a:pt x="10" y="0"/>
                    </a:moveTo>
                    <a:cubicBezTo>
                      <a:pt x="28" y="0"/>
                      <a:pt x="28" y="0"/>
                      <a:pt x="28" y="0"/>
                    </a:cubicBezTo>
                    <a:cubicBezTo>
                      <a:pt x="34" y="0"/>
                      <a:pt x="38" y="4"/>
                      <a:pt x="38" y="10"/>
                    </a:cubicBezTo>
                    <a:cubicBezTo>
                      <a:pt x="38" y="19"/>
                      <a:pt x="38" y="19"/>
                      <a:pt x="38" y="19"/>
                    </a:cubicBezTo>
                    <a:cubicBezTo>
                      <a:pt x="0" y="19"/>
                      <a:pt x="0" y="19"/>
                      <a:pt x="0" y="19"/>
                    </a:cubicBezTo>
                    <a:cubicBezTo>
                      <a:pt x="0" y="10"/>
                      <a:pt x="0" y="10"/>
                      <a:pt x="0" y="10"/>
                    </a:cubicBezTo>
                    <a:cubicBezTo>
                      <a:pt x="0" y="4"/>
                      <a:pt x="5" y="0"/>
                      <a:pt x="10" y="0"/>
                    </a:cubicBezTo>
                    <a:close/>
                  </a:path>
                </a:pathLst>
              </a:custGeom>
              <a:noFill/>
              <a:ln w="22225" cap="rnd">
                <a:solidFill>
                  <a:srgbClr val="FF473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60" name="圆角矩形 59"/>
            <p:cNvSpPr/>
            <p:nvPr/>
          </p:nvSpPr>
          <p:spPr>
            <a:xfrm>
              <a:off x="7526215" y="1312985"/>
              <a:ext cx="1184031" cy="1184031"/>
            </a:xfrm>
            <a:prstGeom prst="roundRect">
              <a:avLst>
                <a:gd name="adj" fmla="val 13697"/>
              </a:avLst>
            </a:prstGeom>
            <a:noFill/>
            <a:ln w="50800">
              <a:solidFill>
                <a:srgbClr val="FF47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文本框 25"/>
          <p:cNvSpPr txBox="1"/>
          <p:nvPr/>
        </p:nvSpPr>
        <p:spPr>
          <a:xfrm>
            <a:off x="2619164" y="643368"/>
            <a:ext cx="3286336" cy="707886"/>
          </a:xfrm>
          <a:prstGeom prst="rect">
            <a:avLst/>
          </a:prstGeom>
          <a:noFill/>
        </p:spPr>
        <p:txBody>
          <a:bodyPr wrap="square" rtlCol="0">
            <a:spAutoFit/>
          </a:bodyPr>
          <a:lstStyle/>
          <a:p>
            <a:r>
              <a:rPr lang="zh-CN" altLang="zh-CN" sz="4000" b="1" dirty="0">
                <a:latin typeface="微软雅黑" panose="020B0503020204020204" pitchFamily="34" charset="-122"/>
                <a:ea typeface="微软雅黑" panose="020B0503020204020204" pitchFamily="34" charset="-122"/>
              </a:rPr>
              <a:t>应急预案实施</a:t>
            </a:r>
            <a:endParaRPr lang="zh-CN" altLang="zh-CN" sz="4000" b="1" dirty="0">
              <a:latin typeface="微软雅黑" panose="020B0503020204020204" pitchFamily="34" charset="-122"/>
              <a:ea typeface="微软雅黑" panose="020B0503020204020204" pitchFamily="34" charset="-122"/>
            </a:endParaRPr>
          </a:p>
        </p:txBody>
      </p:sp>
      <p:sp>
        <p:nvSpPr>
          <p:cNvPr id="27" name="文本框 26"/>
          <p:cNvSpPr txBox="1"/>
          <p:nvPr/>
        </p:nvSpPr>
        <p:spPr>
          <a:xfrm>
            <a:off x="1225796" y="435009"/>
            <a:ext cx="1560042" cy="1631216"/>
          </a:xfrm>
          <a:prstGeom prst="rect">
            <a:avLst/>
          </a:prstGeom>
          <a:noFill/>
        </p:spPr>
        <p:txBody>
          <a:bodyPr wrap="none" rtlCol="0">
            <a:spAutoFit/>
          </a:bodyPr>
          <a:lstStyle/>
          <a:p>
            <a:r>
              <a:rPr lang="en-US" altLang="zh-CN" sz="10000" dirty="0">
                <a:gradFill>
                  <a:gsLst>
                    <a:gs pos="0">
                      <a:srgbClr val="FF7E2D"/>
                    </a:gs>
                    <a:gs pos="53000">
                      <a:srgbClr val="FF652F"/>
                    </a:gs>
                    <a:gs pos="100000">
                      <a:srgbClr val="FF4732"/>
                    </a:gs>
                  </a:gsLst>
                  <a:lin ang="5400000" scaled="1"/>
                </a:gradFill>
                <a:latin typeface="Impact" panose="020B0806030902050204" pitchFamily="34" charset="0"/>
              </a:rPr>
              <a:t>05</a:t>
            </a:r>
            <a:endParaRPr lang="zh-CN" altLang="en-US" sz="10000" dirty="0">
              <a:gradFill>
                <a:gsLst>
                  <a:gs pos="0">
                    <a:srgbClr val="FF7E2D"/>
                  </a:gs>
                  <a:gs pos="53000">
                    <a:srgbClr val="FF652F"/>
                  </a:gs>
                  <a:gs pos="100000">
                    <a:srgbClr val="FF4732"/>
                  </a:gs>
                </a:gsLst>
                <a:lin ang="5400000" scaled="1"/>
              </a:gradFill>
              <a:latin typeface="Impact" panose="020B0806030902050204" pitchFamily="34" charset="0"/>
            </a:endParaRPr>
          </a:p>
        </p:txBody>
      </p:sp>
      <p:sp>
        <p:nvSpPr>
          <p:cNvPr id="28" name="矩形 27"/>
          <p:cNvSpPr/>
          <p:nvPr/>
        </p:nvSpPr>
        <p:spPr>
          <a:xfrm>
            <a:off x="2699852" y="1322357"/>
            <a:ext cx="3040548" cy="401783"/>
          </a:xfrm>
          <a:prstGeom prst="rect">
            <a:avLst/>
          </a:prstGeom>
          <a:gradFill>
            <a:gsLst>
              <a:gs pos="0">
                <a:srgbClr val="FF7E2D"/>
              </a:gs>
              <a:gs pos="53000">
                <a:srgbClr val="FF652F"/>
              </a:gs>
              <a:gs pos="100000">
                <a:srgbClr val="FF473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750" fill="hold"/>
                                        <p:tgtEl>
                                          <p:spTgt spid="57"/>
                                        </p:tgtEl>
                                        <p:attrNameLst>
                                          <p:attrName>ppt_x</p:attrName>
                                        </p:attrNameLst>
                                      </p:cBhvr>
                                      <p:tavLst>
                                        <p:tav tm="0">
                                          <p:val>
                                            <p:strVal val="0-#ppt_w/2"/>
                                          </p:val>
                                        </p:tav>
                                        <p:tav tm="100000">
                                          <p:val>
                                            <p:strVal val="#ppt_x"/>
                                          </p:val>
                                        </p:tav>
                                      </p:tavLst>
                                    </p:anim>
                                    <p:anim calcmode="lin" valueType="num">
                                      <p:cBhvr additive="base">
                                        <p:cTn id="8" dur="750" fill="hold"/>
                                        <p:tgtEl>
                                          <p:spTgt spid="5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500"/>
                                  </p:stCondLst>
                                  <p:iterate type="lt">
                                    <p:tmPct val="10000"/>
                                  </p:iterate>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1000"/>
                                  </p:stCondLst>
                                  <p:iterate type="lt">
                                    <p:tmPct val="10000"/>
                                  </p:iterate>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1+#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175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500"/>
                                        <p:tgtEl>
                                          <p:spTgt spid="59"/>
                                        </p:tgtEl>
                                      </p:cBhvr>
                                    </p:animEffect>
                                  </p:childTnLst>
                                </p:cTn>
                              </p:par>
                              <p:par>
                                <p:cTn id="20" presetID="22" presetClass="entr" presetSubtype="1" fill="hold" grpId="0" nodeType="withEffect">
                                  <p:stCondLst>
                                    <p:cond delay="175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1000"/>
                                        <p:tgtEl>
                                          <p:spTgt spid="6"/>
                                        </p:tgtEl>
                                      </p:cBhvr>
                                    </p:animEffect>
                                  </p:childTnLst>
                                </p:cTn>
                              </p:par>
                              <p:par>
                                <p:cTn id="23" presetID="10" presetClass="entr" presetSubtype="0" fill="hold" nodeType="withEffect">
                                  <p:stCondLst>
                                    <p:cond delay="2750"/>
                                  </p:stCondLst>
                                  <p:childTnLst>
                                    <p:set>
                                      <p:cBhvr>
                                        <p:cTn id="24" dur="1" fill="hold">
                                          <p:stCondLst>
                                            <p:cond delay="0"/>
                                          </p:stCondLst>
                                        </p:cTn>
                                        <p:tgtEl>
                                          <p:spTgt spid="61"/>
                                        </p:tgtEl>
                                        <p:attrNameLst>
                                          <p:attrName>style.visibility</p:attrName>
                                        </p:attrNameLst>
                                      </p:cBhvr>
                                      <p:to>
                                        <p:strVal val="visible"/>
                                      </p:to>
                                    </p:set>
                                    <p:animEffect transition="in" filter="fade">
                                      <p:cBhvr>
                                        <p:cTn id="25" dur="500"/>
                                        <p:tgtEl>
                                          <p:spTgt spid="61"/>
                                        </p:tgtEl>
                                      </p:cBhvr>
                                    </p:animEffect>
                                  </p:childTnLst>
                                </p:cTn>
                              </p:par>
                              <p:par>
                                <p:cTn id="26" presetID="22" presetClass="entr" presetSubtype="1" fill="hold" grpId="0" nodeType="withEffect">
                                  <p:stCondLst>
                                    <p:cond delay="2750"/>
                                  </p:stCondLst>
                                  <p:childTnLst>
                                    <p:set>
                                      <p:cBhvr>
                                        <p:cTn id="27" dur="1" fill="hold">
                                          <p:stCondLst>
                                            <p:cond delay="0"/>
                                          </p:stCondLst>
                                        </p:cTn>
                                        <p:tgtEl>
                                          <p:spTgt spid="5"/>
                                        </p:tgtEl>
                                        <p:attrNameLst>
                                          <p:attrName>style.visibility</p:attrName>
                                        </p:attrNameLst>
                                      </p:cBhvr>
                                      <p:to>
                                        <p:strVal val="visible"/>
                                      </p:to>
                                    </p:set>
                                    <p:animEffect transition="in" filter="wipe(up)">
                                      <p:cBhvr>
                                        <p:cTn id="28" dur="1250"/>
                                        <p:tgtEl>
                                          <p:spTgt spid="5"/>
                                        </p:tgtEl>
                                      </p:cBhvr>
                                    </p:animEffect>
                                  </p:childTnLst>
                                </p:cTn>
                              </p:par>
                              <p:par>
                                <p:cTn id="29" presetID="2" presetClass="entr" presetSubtype="2" fill="hold" grpId="0" nodeType="withEffect">
                                  <p:stCondLst>
                                    <p:cond delay="1000"/>
                                  </p:stCondLst>
                                  <p:iterate type="lt">
                                    <p:tmPct val="10000"/>
                                  </p:iterate>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1+#ppt_w/2"/>
                                          </p:val>
                                        </p:tav>
                                        <p:tav tm="100000">
                                          <p:val>
                                            <p:strVal val="#ppt_x"/>
                                          </p:val>
                                        </p:tav>
                                      </p:tavLst>
                                    </p:anim>
                                    <p:anim calcmode="lin" valueType="num">
                                      <p:cBhvr additive="base">
                                        <p:cTn id="32" dur="500" fill="hold"/>
                                        <p:tgtEl>
                                          <p:spTgt spid="26"/>
                                        </p:tgtEl>
                                        <p:attrNameLst>
                                          <p:attrName>ppt_y</p:attrName>
                                        </p:attrNameLst>
                                      </p:cBhvr>
                                      <p:tavLst>
                                        <p:tav tm="0">
                                          <p:val>
                                            <p:strVal val="#ppt_y"/>
                                          </p:val>
                                        </p:tav>
                                        <p:tav tm="100000">
                                          <p:val>
                                            <p:strVal val="#ppt_y"/>
                                          </p:val>
                                        </p:tav>
                                      </p:tavLst>
                                    </p:anim>
                                  </p:childTnLst>
                                </p:cTn>
                              </p:par>
                              <p:par>
                                <p:cTn id="33" presetID="22" presetClass="entr" presetSubtype="8" fill="hold" grpId="0" nodeType="withEffect">
                                  <p:stCondLst>
                                    <p:cond delay="1000"/>
                                  </p:stCondLst>
                                  <p:childTnLst>
                                    <p:set>
                                      <p:cBhvr>
                                        <p:cTn id="34" dur="1" fill="hold">
                                          <p:stCondLst>
                                            <p:cond delay="0"/>
                                          </p:stCondLst>
                                        </p:cTn>
                                        <p:tgtEl>
                                          <p:spTgt spid="28"/>
                                        </p:tgtEl>
                                        <p:attrNameLst>
                                          <p:attrName>style.visibility</p:attrName>
                                        </p:attrNameLst>
                                      </p:cBhvr>
                                      <p:to>
                                        <p:strVal val="visible"/>
                                      </p:to>
                                    </p:set>
                                    <p:animEffect transition="in" filter="wipe(left)">
                                      <p:cBhvr>
                                        <p:cTn id="3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 grpId="0"/>
      <p:bldP spid="6" grpId="0"/>
      <p:bldP spid="2" grpId="0"/>
      <p:bldP spid="3" grpId="0"/>
      <p:bldP spid="26" grpId="0"/>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44804" y="3844736"/>
            <a:ext cx="4053940" cy="2316403"/>
          </a:xfrm>
          <a:prstGeom prst="rect">
            <a:avLst/>
          </a:prstGeom>
          <a:noFill/>
        </p:spPr>
        <p:txBody>
          <a:bodyPr wrap="square" rtlCol="0">
            <a:spAutoFit/>
          </a:bodyPr>
          <a:lstStyle>
            <a:defPPr>
              <a:defRPr lang="zh-CN"/>
            </a:defPPr>
            <a:lvl1pPr>
              <a:lnSpc>
                <a:spcPct val="150000"/>
              </a:lnSpc>
              <a:defRPr>
                <a:latin typeface="微软雅黑" panose="020B0503020204020204" pitchFamily="34" charset="-122"/>
                <a:ea typeface="微软雅黑" panose="020B0503020204020204" pitchFamily="34" charset="-122"/>
              </a:defRPr>
            </a:lvl1pPr>
          </a:lstStyle>
          <a:p>
            <a:r>
              <a:rPr lang="zh-CN" altLang="zh-CN" sz="1400" dirty="0"/>
              <a:t>按要求将药品分发给每位施工人员，并督促随身携带，要对外包外协劳务班组，各板块项目部管理人员要每天督促、检查各劳务分包班组对施工人员降温药品的发放情况，对没有及时发放的外、外包劳务班组要进行严重处罚，直到按时发放后不再处罚，项目部在各施工现场设立凉茶桶（加十滴水），保证每天有凉茶供应。</a:t>
            </a:r>
            <a:endParaRPr lang="zh-CN" altLang="zh-CN" sz="1400" dirty="0"/>
          </a:p>
        </p:txBody>
      </p:sp>
      <p:sp>
        <p:nvSpPr>
          <p:cNvPr id="3" name="矩形 2"/>
          <p:cNvSpPr/>
          <p:nvPr/>
        </p:nvSpPr>
        <p:spPr>
          <a:xfrm>
            <a:off x="8467762" y="3944857"/>
            <a:ext cx="2972264" cy="1384995"/>
          </a:xfrm>
          <a:prstGeom prst="rect">
            <a:avLst/>
          </a:prstGeom>
          <a:noFill/>
        </p:spPr>
        <p:txBody>
          <a:bodyPr wrap="square" rtlCol="0">
            <a:spAutoFit/>
          </a:bodyPr>
          <a:lstStyle/>
          <a:p>
            <a:pPr>
              <a:lnSpc>
                <a:spcPct val="150000"/>
              </a:lnSpc>
            </a:pPr>
            <a:r>
              <a:rPr lang="zh-CN" altLang="zh-CN" sz="1400">
                <a:latin typeface="微软雅黑" panose="020B0503020204020204" pitchFamily="34" charset="-122"/>
                <a:ea typeface="微软雅黑" panose="020B0503020204020204" pitchFamily="34" charset="-122"/>
              </a:rPr>
              <a:t>项目部有条件情况下应保证随时预留一辆小车并配备好司机，没有条件情况下应与业主厂协调，以应付突发事件的处理需要。</a:t>
            </a:r>
            <a:endParaRPr lang="zh-CN" altLang="zh-CN" sz="1400">
              <a:latin typeface="微软雅黑" panose="020B0503020204020204" pitchFamily="34" charset="-122"/>
              <a:ea typeface="微软雅黑" panose="020B0503020204020204" pitchFamily="34" charset="-122"/>
            </a:endParaRPr>
          </a:p>
        </p:txBody>
      </p:sp>
      <p:sp>
        <p:nvSpPr>
          <p:cNvPr id="4" name="矩形 3"/>
          <p:cNvSpPr/>
          <p:nvPr/>
        </p:nvSpPr>
        <p:spPr>
          <a:xfrm>
            <a:off x="5253958" y="3966479"/>
            <a:ext cx="2661424" cy="1708160"/>
          </a:xfrm>
          <a:prstGeom prst="rect">
            <a:avLst/>
          </a:prstGeom>
          <a:noFill/>
        </p:spPr>
        <p:txBody>
          <a:bodyPr wrap="square" rtlCol="0">
            <a:spAutoFit/>
          </a:bodyPr>
          <a:lstStyle/>
          <a:p>
            <a:pPr>
              <a:lnSpc>
                <a:spcPct val="150000"/>
              </a:lnSpc>
            </a:pPr>
            <a:r>
              <a:rPr lang="zh-CN" altLang="zh-CN" sz="1400">
                <a:latin typeface="微软雅黑" panose="020B0503020204020204" pitchFamily="34" charset="-122"/>
                <a:ea typeface="微软雅黑" panose="020B0503020204020204" pitchFamily="34" charset="-122"/>
              </a:rPr>
              <a:t>项目部有食堂的每天应向施工现场生产一线供应绿豆汤次，时间分别在每天下午</a:t>
            </a:r>
            <a:r>
              <a:rPr lang="en-US" altLang="zh-CN" sz="1400">
                <a:latin typeface="微软雅黑" panose="020B0503020204020204" pitchFamily="34" charset="-122"/>
                <a:ea typeface="微软雅黑" panose="020B0503020204020204" pitchFamily="34" charset="-122"/>
              </a:rPr>
              <a:t>2</a:t>
            </a:r>
            <a:r>
              <a:rPr lang="zh-CN" altLang="zh-CN" sz="1400">
                <a:latin typeface="微软雅黑" panose="020B0503020204020204" pitchFamily="34" charset="-122"/>
                <a:ea typeface="微软雅黑" panose="020B0503020204020204" pitchFamily="34" charset="-122"/>
              </a:rPr>
              <a:t>点钟。没有食堂的应与业主厂协调共建防暑降温品到位。</a:t>
            </a:r>
            <a:endParaRPr lang="zh-CN" altLang="zh-CN" sz="1400">
              <a:latin typeface="微软雅黑" panose="020B0503020204020204" pitchFamily="34" charset="-122"/>
              <a:ea typeface="微软雅黑" panose="020B0503020204020204" pitchFamily="34" charset="-122"/>
            </a:endParaRPr>
          </a:p>
        </p:txBody>
      </p:sp>
      <p:sp>
        <p:nvSpPr>
          <p:cNvPr id="39" name="矩形 38"/>
          <p:cNvSpPr/>
          <p:nvPr/>
        </p:nvSpPr>
        <p:spPr>
          <a:xfrm>
            <a:off x="1054100" y="3429000"/>
            <a:ext cx="10385926" cy="375139"/>
          </a:xfrm>
          <a:prstGeom prst="rect">
            <a:avLst/>
          </a:prstGeom>
          <a:gradFill>
            <a:gsLst>
              <a:gs pos="0">
                <a:srgbClr val="FF7E2D"/>
              </a:gs>
              <a:gs pos="53000">
                <a:srgbClr val="FF652F"/>
              </a:gs>
              <a:gs pos="100000">
                <a:srgbClr val="FF473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336153" y="3440962"/>
            <a:ext cx="3032647" cy="369332"/>
          </a:xfrm>
          <a:prstGeom prst="rect">
            <a:avLst/>
          </a:prstGeom>
        </p:spPr>
        <p:txBody>
          <a:bodyPr wrap="square">
            <a:spAutoFit/>
          </a:bodyPr>
          <a:lstStyle/>
          <a:p>
            <a:r>
              <a:rPr lang="en-US" altLang="zh-CN" b="1">
                <a:solidFill>
                  <a:schemeClr val="bg1"/>
                </a:solidFill>
                <a:latin typeface="微软雅黑" panose="020B0503020204020204" pitchFamily="34" charset="-122"/>
                <a:ea typeface="微软雅黑" panose="020B0503020204020204" pitchFamily="34" charset="-122"/>
              </a:rPr>
              <a:t>9</a:t>
            </a:r>
            <a:r>
              <a:rPr lang="zh-CN" altLang="zh-CN" b="1">
                <a:solidFill>
                  <a:schemeClr val="bg1"/>
                </a:solidFill>
                <a:latin typeface="微软雅黑" panose="020B0503020204020204" pitchFamily="34" charset="-122"/>
                <a:ea typeface="微软雅黑" panose="020B0503020204020204" pitchFamily="34" charset="-122"/>
              </a:rPr>
              <a:t>．预先采购批降温一药品</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20" name="矩形 19"/>
          <p:cNvSpPr/>
          <p:nvPr/>
        </p:nvSpPr>
        <p:spPr>
          <a:xfrm>
            <a:off x="5274051" y="3443094"/>
            <a:ext cx="2316660" cy="369332"/>
          </a:xfrm>
          <a:prstGeom prst="rect">
            <a:avLst/>
          </a:prstGeom>
        </p:spPr>
        <p:txBody>
          <a:bodyPr wrap="none">
            <a:spAutoFit/>
          </a:bodyPr>
          <a:lstStyle/>
          <a:p>
            <a:r>
              <a:rPr lang="en-US" altLang="zh-CN" b="1">
                <a:solidFill>
                  <a:schemeClr val="bg1"/>
                </a:solidFill>
                <a:latin typeface="微软雅黑" panose="020B0503020204020204" pitchFamily="34" charset="-122"/>
                <a:ea typeface="微软雅黑" panose="020B0503020204020204" pitchFamily="34" charset="-122"/>
              </a:rPr>
              <a:t>10</a:t>
            </a:r>
            <a:r>
              <a:rPr lang="zh-CN" altLang="zh-CN" b="1">
                <a:solidFill>
                  <a:schemeClr val="bg1"/>
                </a:solidFill>
                <a:latin typeface="微软雅黑" panose="020B0503020204020204" pitchFamily="34" charset="-122"/>
                <a:ea typeface="微软雅黑" panose="020B0503020204020204" pitchFamily="34" charset="-122"/>
              </a:rPr>
              <a:t>．食堂供应绿豆汤</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21" name="矩形 20"/>
          <p:cNvSpPr/>
          <p:nvPr/>
        </p:nvSpPr>
        <p:spPr>
          <a:xfrm>
            <a:off x="8582713" y="3425023"/>
            <a:ext cx="2878550" cy="369332"/>
          </a:xfrm>
          <a:prstGeom prst="rect">
            <a:avLst/>
          </a:prstGeom>
        </p:spPr>
        <p:txBody>
          <a:bodyPr wrap="square">
            <a:spAutoFit/>
          </a:bodyPr>
          <a:lstStyle/>
          <a:p>
            <a:r>
              <a:rPr lang="en-US" altLang="zh-CN" b="1">
                <a:solidFill>
                  <a:schemeClr val="bg1"/>
                </a:solidFill>
                <a:latin typeface="微软雅黑" panose="020B0503020204020204" pitchFamily="34" charset="-122"/>
                <a:ea typeface="微软雅黑" panose="020B0503020204020204" pitchFamily="34" charset="-122"/>
              </a:rPr>
              <a:t>11</a:t>
            </a:r>
            <a:r>
              <a:rPr lang="zh-CN" altLang="zh-CN" b="1">
                <a:solidFill>
                  <a:schemeClr val="bg1"/>
                </a:solidFill>
                <a:latin typeface="微软雅黑" panose="020B0503020204020204" pitchFamily="34" charset="-122"/>
                <a:ea typeface="微软雅黑" panose="020B0503020204020204" pitchFamily="34" charset="-122"/>
              </a:rPr>
              <a:t>．项目部预留一辆小车</a:t>
            </a:r>
            <a:endParaRPr lang="zh-CN" altLang="en-US" b="1">
              <a:solidFill>
                <a:schemeClr val="bg1"/>
              </a:solidFill>
              <a:latin typeface="微软雅黑" panose="020B0503020204020204" pitchFamily="34" charset="-122"/>
              <a:ea typeface="微软雅黑" panose="020B0503020204020204" pitchFamily="34" charset="-122"/>
            </a:endParaRPr>
          </a:p>
        </p:txBody>
      </p:sp>
      <p:grpSp>
        <p:nvGrpSpPr>
          <p:cNvPr id="82" name="组合 81"/>
          <p:cNvGrpSpPr/>
          <p:nvPr/>
        </p:nvGrpSpPr>
        <p:grpSpPr>
          <a:xfrm>
            <a:off x="2411046" y="2010509"/>
            <a:ext cx="1184031" cy="1184031"/>
            <a:chOff x="2309446" y="1301262"/>
            <a:chExt cx="1184031" cy="1184031"/>
          </a:xfrm>
        </p:grpSpPr>
        <p:sp>
          <p:nvSpPr>
            <p:cNvPr id="42" name="圆角矩形 41"/>
            <p:cNvSpPr/>
            <p:nvPr/>
          </p:nvSpPr>
          <p:spPr>
            <a:xfrm>
              <a:off x="2309446" y="1301262"/>
              <a:ext cx="1184031" cy="1184031"/>
            </a:xfrm>
            <a:prstGeom prst="roundRect">
              <a:avLst>
                <a:gd name="adj" fmla="val 13697"/>
              </a:avLst>
            </a:prstGeom>
            <a:noFill/>
            <a:ln w="50800">
              <a:solidFill>
                <a:srgbClr val="FF65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6" name="Group 19"/>
            <p:cNvGrpSpPr>
              <a:grpSpLocks noChangeAspect="1"/>
            </p:cNvGrpSpPr>
            <p:nvPr/>
          </p:nvGrpSpPr>
          <p:grpSpPr bwMode="auto">
            <a:xfrm>
              <a:off x="2545379" y="1507884"/>
              <a:ext cx="713635" cy="738796"/>
              <a:chOff x="4284" y="-333"/>
              <a:chExt cx="312" cy="323"/>
            </a:xfrm>
          </p:grpSpPr>
          <p:sp>
            <p:nvSpPr>
              <p:cNvPr id="48" name="Freeform 20"/>
              <p:cNvSpPr/>
              <p:nvPr/>
            </p:nvSpPr>
            <p:spPr bwMode="auto">
              <a:xfrm>
                <a:off x="4511" y="-173"/>
                <a:ext cx="85" cy="79"/>
              </a:xfrm>
              <a:custGeom>
                <a:avLst/>
                <a:gdLst>
                  <a:gd name="T0" fmla="*/ 0 w 35"/>
                  <a:gd name="T1" fmla="*/ 33 h 33"/>
                  <a:gd name="T2" fmla="*/ 32 w 35"/>
                  <a:gd name="T3" fmla="*/ 16 h 33"/>
                  <a:gd name="T4" fmla="*/ 12 w 35"/>
                  <a:gd name="T5" fmla="*/ 4 h 33"/>
                </a:gdLst>
                <a:ahLst/>
                <a:cxnLst>
                  <a:cxn ang="0">
                    <a:pos x="T0" y="T1"/>
                  </a:cxn>
                  <a:cxn ang="0">
                    <a:pos x="T2" y="T3"/>
                  </a:cxn>
                  <a:cxn ang="0">
                    <a:pos x="T4" y="T5"/>
                  </a:cxn>
                </a:cxnLst>
                <a:rect l="0" t="0" r="r" b="b"/>
                <a:pathLst>
                  <a:path w="35" h="33">
                    <a:moveTo>
                      <a:pt x="0" y="33"/>
                    </a:moveTo>
                    <a:cubicBezTo>
                      <a:pt x="15" y="25"/>
                      <a:pt x="30" y="25"/>
                      <a:pt x="32" y="16"/>
                    </a:cubicBezTo>
                    <a:cubicBezTo>
                      <a:pt x="35" y="3"/>
                      <a:pt x="20" y="0"/>
                      <a:pt x="12" y="4"/>
                    </a:cubicBezTo>
                  </a:path>
                </a:pathLst>
              </a:custGeom>
              <a:noFill/>
              <a:ln w="23813" cap="rnd">
                <a:solidFill>
                  <a:srgbClr val="FF652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9" name="Freeform 21"/>
              <p:cNvSpPr/>
              <p:nvPr/>
            </p:nvSpPr>
            <p:spPr bwMode="auto">
              <a:xfrm>
                <a:off x="4284" y="-50"/>
                <a:ext cx="270" cy="40"/>
              </a:xfrm>
              <a:custGeom>
                <a:avLst/>
                <a:gdLst>
                  <a:gd name="T0" fmla="*/ 26 w 112"/>
                  <a:gd name="T1" fmla="*/ 17 h 17"/>
                  <a:gd name="T2" fmla="*/ 85 w 112"/>
                  <a:gd name="T3" fmla="*/ 17 h 17"/>
                  <a:gd name="T4" fmla="*/ 112 w 112"/>
                  <a:gd name="T5" fmla="*/ 0 h 17"/>
                  <a:gd name="T6" fmla="*/ 0 w 112"/>
                  <a:gd name="T7" fmla="*/ 0 h 17"/>
                  <a:gd name="T8" fmla="*/ 26 w 112"/>
                  <a:gd name="T9" fmla="*/ 17 h 17"/>
                </a:gdLst>
                <a:ahLst/>
                <a:cxnLst>
                  <a:cxn ang="0">
                    <a:pos x="T0" y="T1"/>
                  </a:cxn>
                  <a:cxn ang="0">
                    <a:pos x="T2" y="T3"/>
                  </a:cxn>
                  <a:cxn ang="0">
                    <a:pos x="T4" y="T5"/>
                  </a:cxn>
                  <a:cxn ang="0">
                    <a:pos x="T6" y="T7"/>
                  </a:cxn>
                  <a:cxn ang="0">
                    <a:pos x="T8" y="T9"/>
                  </a:cxn>
                </a:cxnLst>
                <a:rect l="0" t="0" r="r" b="b"/>
                <a:pathLst>
                  <a:path w="112" h="17">
                    <a:moveTo>
                      <a:pt x="26" y="17"/>
                    </a:moveTo>
                    <a:cubicBezTo>
                      <a:pt x="85" y="17"/>
                      <a:pt x="85" y="17"/>
                      <a:pt x="85" y="17"/>
                    </a:cubicBezTo>
                    <a:cubicBezTo>
                      <a:pt x="96" y="17"/>
                      <a:pt x="111" y="5"/>
                      <a:pt x="112" y="0"/>
                    </a:cubicBezTo>
                    <a:cubicBezTo>
                      <a:pt x="0" y="0"/>
                      <a:pt x="0" y="0"/>
                      <a:pt x="0" y="0"/>
                    </a:cubicBezTo>
                    <a:cubicBezTo>
                      <a:pt x="0" y="5"/>
                      <a:pt x="15" y="17"/>
                      <a:pt x="26" y="17"/>
                    </a:cubicBezTo>
                    <a:close/>
                  </a:path>
                </a:pathLst>
              </a:custGeom>
              <a:noFill/>
              <a:ln w="23813" cap="rnd">
                <a:solidFill>
                  <a:srgbClr val="FF652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0" name="Freeform 22"/>
              <p:cNvSpPr/>
              <p:nvPr/>
            </p:nvSpPr>
            <p:spPr bwMode="auto">
              <a:xfrm>
                <a:off x="4291" y="-193"/>
                <a:ext cx="254" cy="143"/>
              </a:xfrm>
              <a:custGeom>
                <a:avLst/>
                <a:gdLst>
                  <a:gd name="T0" fmla="*/ 32 w 105"/>
                  <a:gd name="T1" fmla="*/ 59 h 59"/>
                  <a:gd name="T2" fmla="*/ 2 w 105"/>
                  <a:gd name="T3" fmla="*/ 0 h 59"/>
                  <a:gd name="T4" fmla="*/ 104 w 105"/>
                  <a:gd name="T5" fmla="*/ 0 h 59"/>
                  <a:gd name="T6" fmla="*/ 74 w 105"/>
                  <a:gd name="T7" fmla="*/ 59 h 59"/>
                </a:gdLst>
                <a:ahLst/>
                <a:cxnLst>
                  <a:cxn ang="0">
                    <a:pos x="T0" y="T1"/>
                  </a:cxn>
                  <a:cxn ang="0">
                    <a:pos x="T2" y="T3"/>
                  </a:cxn>
                  <a:cxn ang="0">
                    <a:pos x="T4" y="T5"/>
                  </a:cxn>
                  <a:cxn ang="0">
                    <a:pos x="T6" y="T7"/>
                  </a:cxn>
                </a:cxnLst>
                <a:rect l="0" t="0" r="r" b="b"/>
                <a:pathLst>
                  <a:path w="105" h="59">
                    <a:moveTo>
                      <a:pt x="32" y="59"/>
                    </a:moveTo>
                    <a:cubicBezTo>
                      <a:pt x="13" y="48"/>
                      <a:pt x="0" y="16"/>
                      <a:pt x="2" y="0"/>
                    </a:cubicBezTo>
                    <a:cubicBezTo>
                      <a:pt x="19" y="0"/>
                      <a:pt x="73" y="0"/>
                      <a:pt x="104" y="0"/>
                    </a:cubicBezTo>
                    <a:cubicBezTo>
                      <a:pt x="105" y="18"/>
                      <a:pt x="90" y="49"/>
                      <a:pt x="74" y="59"/>
                    </a:cubicBezTo>
                  </a:path>
                </a:pathLst>
              </a:custGeom>
              <a:noFill/>
              <a:ln w="23813" cap="rnd">
                <a:solidFill>
                  <a:srgbClr val="FF652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1" name="Line 23"/>
              <p:cNvSpPr>
                <a:spLocks noChangeShapeType="1"/>
              </p:cNvSpPr>
              <p:nvPr/>
            </p:nvSpPr>
            <p:spPr bwMode="auto">
              <a:xfrm>
                <a:off x="4385" y="-193"/>
                <a:ext cx="0" cy="34"/>
              </a:xfrm>
              <a:prstGeom prst="line">
                <a:avLst/>
              </a:prstGeom>
              <a:noFill/>
              <a:ln w="23813" cap="rnd">
                <a:solidFill>
                  <a:srgbClr val="FF652F"/>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2" name="Freeform 24"/>
              <p:cNvSpPr/>
              <p:nvPr/>
            </p:nvSpPr>
            <p:spPr bwMode="auto">
              <a:xfrm>
                <a:off x="4359" y="-159"/>
                <a:ext cx="53" cy="70"/>
              </a:xfrm>
              <a:custGeom>
                <a:avLst/>
                <a:gdLst>
                  <a:gd name="T0" fmla="*/ 26 w 53"/>
                  <a:gd name="T1" fmla="*/ 0 h 70"/>
                  <a:gd name="T2" fmla="*/ 0 w 53"/>
                  <a:gd name="T3" fmla="*/ 12 h 70"/>
                  <a:gd name="T4" fmla="*/ 0 w 53"/>
                  <a:gd name="T5" fmla="*/ 70 h 70"/>
                  <a:gd name="T6" fmla="*/ 53 w 53"/>
                  <a:gd name="T7" fmla="*/ 70 h 70"/>
                  <a:gd name="T8" fmla="*/ 53 w 53"/>
                  <a:gd name="T9" fmla="*/ 12 h 70"/>
                  <a:gd name="T10" fmla="*/ 26 w 53"/>
                  <a:gd name="T11" fmla="*/ 0 h 70"/>
                  <a:gd name="T12" fmla="*/ 26 w 53"/>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53" h="70">
                    <a:moveTo>
                      <a:pt x="26" y="0"/>
                    </a:moveTo>
                    <a:lnTo>
                      <a:pt x="0" y="12"/>
                    </a:lnTo>
                    <a:lnTo>
                      <a:pt x="0" y="70"/>
                    </a:lnTo>
                    <a:lnTo>
                      <a:pt x="53" y="70"/>
                    </a:lnTo>
                    <a:lnTo>
                      <a:pt x="53" y="12"/>
                    </a:lnTo>
                    <a:lnTo>
                      <a:pt x="26" y="0"/>
                    </a:lnTo>
                    <a:lnTo>
                      <a:pt x="26" y="0"/>
                    </a:lnTo>
                    <a:close/>
                  </a:path>
                </a:pathLst>
              </a:custGeom>
              <a:noFill/>
              <a:ln w="23813" cap="rnd">
                <a:solidFill>
                  <a:srgbClr val="FF652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3" name="Freeform 25"/>
              <p:cNvSpPr/>
              <p:nvPr/>
            </p:nvSpPr>
            <p:spPr bwMode="auto">
              <a:xfrm>
                <a:off x="4422" y="-277"/>
                <a:ext cx="72" cy="58"/>
              </a:xfrm>
              <a:custGeom>
                <a:avLst/>
                <a:gdLst>
                  <a:gd name="T0" fmla="*/ 30 w 30"/>
                  <a:gd name="T1" fmla="*/ 0 h 24"/>
                  <a:gd name="T2" fmla="*/ 6 w 30"/>
                  <a:gd name="T3" fmla="*/ 16 h 24"/>
                  <a:gd name="T4" fmla="*/ 0 w 30"/>
                  <a:gd name="T5" fmla="*/ 24 h 24"/>
                </a:gdLst>
                <a:ahLst/>
                <a:cxnLst>
                  <a:cxn ang="0">
                    <a:pos x="T0" y="T1"/>
                  </a:cxn>
                  <a:cxn ang="0">
                    <a:pos x="T2" y="T3"/>
                  </a:cxn>
                  <a:cxn ang="0">
                    <a:pos x="T4" y="T5"/>
                  </a:cxn>
                </a:cxnLst>
                <a:rect l="0" t="0" r="r" b="b"/>
                <a:pathLst>
                  <a:path w="30" h="24">
                    <a:moveTo>
                      <a:pt x="30" y="0"/>
                    </a:moveTo>
                    <a:cubicBezTo>
                      <a:pt x="18" y="12"/>
                      <a:pt x="14" y="10"/>
                      <a:pt x="6" y="16"/>
                    </a:cubicBezTo>
                    <a:cubicBezTo>
                      <a:pt x="3" y="19"/>
                      <a:pt x="1" y="20"/>
                      <a:pt x="0" y="24"/>
                    </a:cubicBezTo>
                  </a:path>
                </a:pathLst>
              </a:custGeom>
              <a:noFill/>
              <a:ln w="23813" cap="rnd">
                <a:solidFill>
                  <a:srgbClr val="FF652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4" name="Freeform 26"/>
              <p:cNvSpPr/>
              <p:nvPr/>
            </p:nvSpPr>
            <p:spPr bwMode="auto">
              <a:xfrm>
                <a:off x="4426" y="-333"/>
                <a:ext cx="121" cy="121"/>
              </a:xfrm>
              <a:custGeom>
                <a:avLst/>
                <a:gdLst>
                  <a:gd name="T0" fmla="*/ 8 w 50"/>
                  <a:gd name="T1" fmla="*/ 43 h 50"/>
                  <a:gd name="T2" fmla="*/ 37 w 50"/>
                  <a:gd name="T3" fmla="*/ 37 h 50"/>
                  <a:gd name="T4" fmla="*/ 50 w 50"/>
                  <a:gd name="T5" fmla="*/ 0 h 50"/>
                  <a:gd name="T6" fmla="*/ 23 w 50"/>
                  <a:gd name="T7" fmla="*/ 8 h 50"/>
                  <a:gd name="T8" fmla="*/ 4 w 50"/>
                  <a:gd name="T9" fmla="*/ 36 h 50"/>
                </a:gdLst>
                <a:ahLst/>
                <a:cxnLst>
                  <a:cxn ang="0">
                    <a:pos x="T0" y="T1"/>
                  </a:cxn>
                  <a:cxn ang="0">
                    <a:pos x="T2" y="T3"/>
                  </a:cxn>
                  <a:cxn ang="0">
                    <a:pos x="T4" y="T5"/>
                  </a:cxn>
                  <a:cxn ang="0">
                    <a:pos x="T6" y="T7"/>
                  </a:cxn>
                  <a:cxn ang="0">
                    <a:pos x="T8" y="T9"/>
                  </a:cxn>
                </a:cxnLst>
                <a:rect l="0" t="0" r="r" b="b"/>
                <a:pathLst>
                  <a:path w="50" h="50">
                    <a:moveTo>
                      <a:pt x="8" y="43"/>
                    </a:moveTo>
                    <a:cubicBezTo>
                      <a:pt x="15" y="49"/>
                      <a:pt x="26" y="50"/>
                      <a:pt x="37" y="37"/>
                    </a:cubicBezTo>
                    <a:cubicBezTo>
                      <a:pt x="44" y="28"/>
                      <a:pt x="41" y="15"/>
                      <a:pt x="50" y="0"/>
                    </a:cubicBezTo>
                    <a:cubicBezTo>
                      <a:pt x="38" y="6"/>
                      <a:pt x="29" y="6"/>
                      <a:pt x="23" y="8"/>
                    </a:cubicBezTo>
                    <a:cubicBezTo>
                      <a:pt x="5" y="14"/>
                      <a:pt x="0" y="27"/>
                      <a:pt x="4" y="36"/>
                    </a:cubicBezTo>
                  </a:path>
                </a:pathLst>
              </a:custGeom>
              <a:noFill/>
              <a:ln w="23813" cap="rnd">
                <a:solidFill>
                  <a:srgbClr val="FF652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5" name="Freeform 27"/>
              <p:cNvSpPr/>
              <p:nvPr/>
            </p:nvSpPr>
            <p:spPr bwMode="auto">
              <a:xfrm>
                <a:off x="4291" y="-306"/>
                <a:ext cx="123" cy="92"/>
              </a:xfrm>
              <a:custGeom>
                <a:avLst/>
                <a:gdLst>
                  <a:gd name="T0" fmla="*/ 48 w 51"/>
                  <a:gd name="T1" fmla="*/ 22 h 38"/>
                  <a:gd name="T2" fmla="*/ 25 w 51"/>
                  <a:gd name="T3" fmla="*/ 0 h 38"/>
                  <a:gd name="T4" fmla="*/ 0 w 51"/>
                  <a:gd name="T5" fmla="*/ 2 h 38"/>
                  <a:gd name="T6" fmla="*/ 9 w 51"/>
                  <a:gd name="T7" fmla="*/ 18 h 38"/>
                  <a:gd name="T8" fmla="*/ 25 w 51"/>
                  <a:gd name="T9" fmla="*/ 35 h 38"/>
                  <a:gd name="T10" fmla="*/ 46 w 51"/>
                  <a:gd name="T11" fmla="*/ 25 h 38"/>
                </a:gdLst>
                <a:ahLst/>
                <a:cxnLst>
                  <a:cxn ang="0">
                    <a:pos x="T0" y="T1"/>
                  </a:cxn>
                  <a:cxn ang="0">
                    <a:pos x="T2" y="T3"/>
                  </a:cxn>
                  <a:cxn ang="0">
                    <a:pos x="T4" y="T5"/>
                  </a:cxn>
                  <a:cxn ang="0">
                    <a:pos x="T6" y="T7"/>
                  </a:cxn>
                  <a:cxn ang="0">
                    <a:pos x="T8" y="T9"/>
                  </a:cxn>
                  <a:cxn ang="0">
                    <a:pos x="T10" y="T11"/>
                  </a:cxn>
                </a:cxnLst>
                <a:rect l="0" t="0" r="r" b="b"/>
                <a:pathLst>
                  <a:path w="51" h="38">
                    <a:moveTo>
                      <a:pt x="48" y="22"/>
                    </a:moveTo>
                    <a:cubicBezTo>
                      <a:pt x="51" y="7"/>
                      <a:pt x="41" y="1"/>
                      <a:pt x="25" y="0"/>
                    </a:cubicBezTo>
                    <a:cubicBezTo>
                      <a:pt x="20" y="0"/>
                      <a:pt x="10" y="4"/>
                      <a:pt x="0" y="2"/>
                    </a:cubicBezTo>
                    <a:cubicBezTo>
                      <a:pt x="5" y="7"/>
                      <a:pt x="7" y="13"/>
                      <a:pt x="9" y="18"/>
                    </a:cubicBezTo>
                    <a:cubicBezTo>
                      <a:pt x="12" y="26"/>
                      <a:pt x="15" y="32"/>
                      <a:pt x="25" y="35"/>
                    </a:cubicBezTo>
                    <a:cubicBezTo>
                      <a:pt x="35" y="38"/>
                      <a:pt x="43" y="30"/>
                      <a:pt x="46" y="25"/>
                    </a:cubicBezTo>
                  </a:path>
                </a:pathLst>
              </a:custGeom>
              <a:noFill/>
              <a:ln w="23813" cap="rnd">
                <a:solidFill>
                  <a:srgbClr val="FF652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6" name="Freeform 28"/>
              <p:cNvSpPr/>
              <p:nvPr/>
            </p:nvSpPr>
            <p:spPr bwMode="auto">
              <a:xfrm>
                <a:off x="4344" y="-275"/>
                <a:ext cx="75" cy="49"/>
              </a:xfrm>
              <a:custGeom>
                <a:avLst/>
                <a:gdLst>
                  <a:gd name="T0" fmla="*/ 31 w 31"/>
                  <a:gd name="T1" fmla="*/ 20 h 20"/>
                  <a:gd name="T2" fmla="*/ 23 w 31"/>
                  <a:gd name="T3" fmla="*/ 9 h 20"/>
                  <a:gd name="T4" fmla="*/ 0 w 31"/>
                  <a:gd name="T5" fmla="*/ 0 h 20"/>
                </a:gdLst>
                <a:ahLst/>
                <a:cxnLst>
                  <a:cxn ang="0">
                    <a:pos x="T0" y="T1"/>
                  </a:cxn>
                  <a:cxn ang="0">
                    <a:pos x="T2" y="T3"/>
                  </a:cxn>
                  <a:cxn ang="0">
                    <a:pos x="T4" y="T5"/>
                  </a:cxn>
                </a:cxnLst>
                <a:rect l="0" t="0" r="r" b="b"/>
                <a:pathLst>
                  <a:path w="31" h="20">
                    <a:moveTo>
                      <a:pt x="31" y="20"/>
                    </a:moveTo>
                    <a:cubicBezTo>
                      <a:pt x="29" y="15"/>
                      <a:pt x="26" y="11"/>
                      <a:pt x="23" y="9"/>
                    </a:cubicBezTo>
                    <a:cubicBezTo>
                      <a:pt x="14" y="2"/>
                      <a:pt x="9" y="2"/>
                      <a:pt x="0" y="0"/>
                    </a:cubicBezTo>
                  </a:path>
                </a:pathLst>
              </a:custGeom>
              <a:noFill/>
              <a:ln w="23813" cap="rnd">
                <a:solidFill>
                  <a:srgbClr val="FF652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grpSp>
        <p:nvGrpSpPr>
          <p:cNvPr id="81" name="组合 80"/>
          <p:cNvGrpSpPr/>
          <p:nvPr/>
        </p:nvGrpSpPr>
        <p:grpSpPr>
          <a:xfrm>
            <a:off x="5810738" y="2010509"/>
            <a:ext cx="1184031" cy="1184031"/>
            <a:chOff x="5709138" y="1301262"/>
            <a:chExt cx="1184031" cy="1184031"/>
          </a:xfrm>
        </p:grpSpPr>
        <p:sp>
          <p:nvSpPr>
            <p:cNvPr id="40" name="圆角矩形 39"/>
            <p:cNvSpPr/>
            <p:nvPr/>
          </p:nvSpPr>
          <p:spPr>
            <a:xfrm>
              <a:off x="5709138" y="1301262"/>
              <a:ext cx="1184031" cy="1184031"/>
            </a:xfrm>
            <a:prstGeom prst="roundRect">
              <a:avLst>
                <a:gd name="adj" fmla="val 13697"/>
              </a:avLst>
            </a:prstGeom>
            <a:noFill/>
            <a:ln w="50800">
              <a:solidFill>
                <a:srgbClr val="FF65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0" name="Group 42"/>
            <p:cNvGrpSpPr>
              <a:grpSpLocks noChangeAspect="1"/>
            </p:cNvGrpSpPr>
            <p:nvPr/>
          </p:nvGrpSpPr>
          <p:grpSpPr bwMode="auto">
            <a:xfrm>
              <a:off x="5906721" y="1500554"/>
              <a:ext cx="822733" cy="747712"/>
              <a:chOff x="5146" y="-500"/>
              <a:chExt cx="329" cy="299"/>
            </a:xfrm>
          </p:grpSpPr>
          <p:sp>
            <p:nvSpPr>
              <p:cNvPr id="72" name="Freeform 43"/>
              <p:cNvSpPr/>
              <p:nvPr/>
            </p:nvSpPr>
            <p:spPr bwMode="auto">
              <a:xfrm>
                <a:off x="5291" y="-500"/>
                <a:ext cx="39" cy="22"/>
              </a:xfrm>
              <a:custGeom>
                <a:avLst/>
                <a:gdLst>
                  <a:gd name="T0" fmla="*/ 0 w 16"/>
                  <a:gd name="T1" fmla="*/ 9 h 9"/>
                  <a:gd name="T2" fmla="*/ 0 w 16"/>
                  <a:gd name="T3" fmla="*/ 6 h 9"/>
                  <a:gd name="T4" fmla="*/ 8 w 16"/>
                  <a:gd name="T5" fmla="*/ 0 h 9"/>
                  <a:gd name="T6" fmla="*/ 16 w 16"/>
                  <a:gd name="T7" fmla="*/ 6 h 9"/>
                  <a:gd name="T8" fmla="*/ 16 w 16"/>
                  <a:gd name="T9" fmla="*/ 9 h 9"/>
                </a:gdLst>
                <a:ahLst/>
                <a:cxnLst>
                  <a:cxn ang="0">
                    <a:pos x="T0" y="T1"/>
                  </a:cxn>
                  <a:cxn ang="0">
                    <a:pos x="T2" y="T3"/>
                  </a:cxn>
                  <a:cxn ang="0">
                    <a:pos x="T4" y="T5"/>
                  </a:cxn>
                  <a:cxn ang="0">
                    <a:pos x="T6" y="T7"/>
                  </a:cxn>
                  <a:cxn ang="0">
                    <a:pos x="T8" y="T9"/>
                  </a:cxn>
                </a:cxnLst>
                <a:rect l="0" t="0" r="r" b="b"/>
                <a:pathLst>
                  <a:path w="16" h="9">
                    <a:moveTo>
                      <a:pt x="0" y="9"/>
                    </a:moveTo>
                    <a:cubicBezTo>
                      <a:pt x="0" y="9"/>
                      <a:pt x="0" y="8"/>
                      <a:pt x="0" y="6"/>
                    </a:cubicBezTo>
                    <a:cubicBezTo>
                      <a:pt x="0" y="3"/>
                      <a:pt x="4" y="0"/>
                      <a:pt x="8" y="0"/>
                    </a:cubicBezTo>
                    <a:cubicBezTo>
                      <a:pt x="12" y="0"/>
                      <a:pt x="16" y="3"/>
                      <a:pt x="16" y="6"/>
                    </a:cubicBezTo>
                    <a:cubicBezTo>
                      <a:pt x="16" y="8"/>
                      <a:pt x="16" y="9"/>
                      <a:pt x="16" y="9"/>
                    </a:cubicBezTo>
                  </a:path>
                </a:pathLst>
              </a:custGeom>
              <a:noFill/>
              <a:ln w="23813" cap="rnd">
                <a:solidFill>
                  <a:srgbClr val="FF652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3" name="Freeform 44"/>
              <p:cNvSpPr/>
              <p:nvPr/>
            </p:nvSpPr>
            <p:spPr bwMode="auto">
              <a:xfrm>
                <a:off x="5226" y="-411"/>
                <a:ext cx="167" cy="138"/>
              </a:xfrm>
              <a:custGeom>
                <a:avLst/>
                <a:gdLst>
                  <a:gd name="T0" fmla="*/ 69 w 69"/>
                  <a:gd name="T1" fmla="*/ 0 h 57"/>
                  <a:gd name="T2" fmla="*/ 68 w 69"/>
                  <a:gd name="T3" fmla="*/ 38 h 57"/>
                  <a:gd name="T4" fmla="*/ 50 w 69"/>
                  <a:gd name="T5" fmla="*/ 57 h 57"/>
                  <a:gd name="T6" fmla="*/ 17 w 69"/>
                  <a:gd name="T7" fmla="*/ 57 h 57"/>
                  <a:gd name="T8" fmla="*/ 2 w 69"/>
                  <a:gd name="T9" fmla="*/ 41 h 57"/>
                  <a:gd name="T10" fmla="*/ 0 w 69"/>
                  <a:gd name="T11" fmla="*/ 0 h 57"/>
                </a:gdLst>
                <a:ahLst/>
                <a:cxnLst>
                  <a:cxn ang="0">
                    <a:pos x="T0" y="T1"/>
                  </a:cxn>
                  <a:cxn ang="0">
                    <a:pos x="T2" y="T3"/>
                  </a:cxn>
                  <a:cxn ang="0">
                    <a:pos x="T4" y="T5"/>
                  </a:cxn>
                  <a:cxn ang="0">
                    <a:pos x="T6" y="T7"/>
                  </a:cxn>
                  <a:cxn ang="0">
                    <a:pos x="T8" y="T9"/>
                  </a:cxn>
                  <a:cxn ang="0">
                    <a:pos x="T10" y="T11"/>
                  </a:cxn>
                </a:cxnLst>
                <a:rect l="0" t="0" r="r" b="b"/>
                <a:pathLst>
                  <a:path w="69" h="57">
                    <a:moveTo>
                      <a:pt x="69" y="0"/>
                    </a:moveTo>
                    <a:cubicBezTo>
                      <a:pt x="68" y="38"/>
                      <a:pt x="68" y="38"/>
                      <a:pt x="68" y="38"/>
                    </a:cubicBezTo>
                    <a:cubicBezTo>
                      <a:pt x="67" y="50"/>
                      <a:pt x="60" y="57"/>
                      <a:pt x="50" y="57"/>
                    </a:cubicBezTo>
                    <a:cubicBezTo>
                      <a:pt x="17" y="57"/>
                      <a:pt x="17" y="57"/>
                      <a:pt x="17" y="57"/>
                    </a:cubicBezTo>
                    <a:cubicBezTo>
                      <a:pt x="8" y="57"/>
                      <a:pt x="3" y="51"/>
                      <a:pt x="2" y="41"/>
                    </a:cubicBezTo>
                    <a:cubicBezTo>
                      <a:pt x="0" y="0"/>
                      <a:pt x="0" y="0"/>
                      <a:pt x="0" y="0"/>
                    </a:cubicBezTo>
                  </a:path>
                </a:pathLst>
              </a:custGeom>
              <a:noFill/>
              <a:ln w="23813" cap="rnd">
                <a:solidFill>
                  <a:srgbClr val="FF652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4" name="Freeform 45"/>
              <p:cNvSpPr/>
              <p:nvPr/>
            </p:nvSpPr>
            <p:spPr bwMode="auto">
              <a:xfrm>
                <a:off x="5168" y="-408"/>
                <a:ext cx="285" cy="207"/>
              </a:xfrm>
              <a:custGeom>
                <a:avLst/>
                <a:gdLst>
                  <a:gd name="T0" fmla="*/ 118 w 118"/>
                  <a:gd name="T1" fmla="*/ 0 h 86"/>
                  <a:gd name="T2" fmla="*/ 114 w 118"/>
                  <a:gd name="T3" fmla="*/ 76 h 86"/>
                  <a:gd name="T4" fmla="*/ 98 w 118"/>
                  <a:gd name="T5" fmla="*/ 86 h 86"/>
                  <a:gd name="T6" fmla="*/ 20 w 118"/>
                  <a:gd name="T7" fmla="*/ 86 h 86"/>
                  <a:gd name="T8" fmla="*/ 4 w 118"/>
                  <a:gd name="T9" fmla="*/ 76 h 86"/>
                  <a:gd name="T10" fmla="*/ 0 w 118"/>
                  <a:gd name="T11" fmla="*/ 0 h 86"/>
                </a:gdLst>
                <a:ahLst/>
                <a:cxnLst>
                  <a:cxn ang="0">
                    <a:pos x="T0" y="T1"/>
                  </a:cxn>
                  <a:cxn ang="0">
                    <a:pos x="T2" y="T3"/>
                  </a:cxn>
                  <a:cxn ang="0">
                    <a:pos x="T4" y="T5"/>
                  </a:cxn>
                  <a:cxn ang="0">
                    <a:pos x="T6" y="T7"/>
                  </a:cxn>
                  <a:cxn ang="0">
                    <a:pos x="T8" y="T9"/>
                  </a:cxn>
                  <a:cxn ang="0">
                    <a:pos x="T10" y="T11"/>
                  </a:cxn>
                </a:cxnLst>
                <a:rect l="0" t="0" r="r" b="b"/>
                <a:pathLst>
                  <a:path w="118" h="86">
                    <a:moveTo>
                      <a:pt x="118" y="0"/>
                    </a:moveTo>
                    <a:cubicBezTo>
                      <a:pt x="117" y="6"/>
                      <a:pt x="117" y="71"/>
                      <a:pt x="114" y="76"/>
                    </a:cubicBezTo>
                    <a:cubicBezTo>
                      <a:pt x="111" y="82"/>
                      <a:pt x="106" y="86"/>
                      <a:pt x="98" y="86"/>
                    </a:cubicBezTo>
                    <a:cubicBezTo>
                      <a:pt x="20" y="86"/>
                      <a:pt x="20" y="86"/>
                      <a:pt x="20" y="86"/>
                    </a:cubicBezTo>
                    <a:cubicBezTo>
                      <a:pt x="12" y="86"/>
                      <a:pt x="7" y="82"/>
                      <a:pt x="4" y="76"/>
                    </a:cubicBezTo>
                    <a:cubicBezTo>
                      <a:pt x="1" y="71"/>
                      <a:pt x="1" y="6"/>
                      <a:pt x="0" y="0"/>
                    </a:cubicBezTo>
                  </a:path>
                </a:pathLst>
              </a:custGeom>
              <a:noFill/>
              <a:ln w="23813" cap="rnd">
                <a:solidFill>
                  <a:srgbClr val="FF652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5" name="Freeform 46"/>
              <p:cNvSpPr/>
              <p:nvPr/>
            </p:nvSpPr>
            <p:spPr bwMode="auto">
              <a:xfrm>
                <a:off x="5146" y="-416"/>
                <a:ext cx="329" cy="0"/>
              </a:xfrm>
              <a:custGeom>
                <a:avLst/>
                <a:gdLst>
                  <a:gd name="T0" fmla="*/ 0 w 329"/>
                  <a:gd name="T1" fmla="*/ 22 w 329"/>
                  <a:gd name="T2" fmla="*/ 307 w 329"/>
                  <a:gd name="T3" fmla="*/ 329 w 329"/>
                </a:gdLst>
                <a:ahLst/>
                <a:cxnLst>
                  <a:cxn ang="0">
                    <a:pos x="T0" y="0"/>
                  </a:cxn>
                  <a:cxn ang="0">
                    <a:pos x="T1" y="0"/>
                  </a:cxn>
                  <a:cxn ang="0">
                    <a:pos x="T2" y="0"/>
                  </a:cxn>
                  <a:cxn ang="0">
                    <a:pos x="T3" y="0"/>
                  </a:cxn>
                </a:cxnLst>
                <a:rect l="0" t="0" r="r" b="b"/>
                <a:pathLst>
                  <a:path w="329">
                    <a:moveTo>
                      <a:pt x="0" y="0"/>
                    </a:moveTo>
                    <a:lnTo>
                      <a:pt x="22" y="0"/>
                    </a:lnTo>
                    <a:lnTo>
                      <a:pt x="307" y="0"/>
                    </a:lnTo>
                    <a:lnTo>
                      <a:pt x="329" y="0"/>
                    </a:lnTo>
                  </a:path>
                </a:pathLst>
              </a:custGeom>
              <a:noFill/>
              <a:ln w="23813" cap="rnd">
                <a:solidFill>
                  <a:srgbClr val="FF652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6" name="Freeform 47"/>
              <p:cNvSpPr/>
              <p:nvPr/>
            </p:nvSpPr>
            <p:spPr bwMode="auto">
              <a:xfrm>
                <a:off x="5255" y="-389"/>
                <a:ext cx="111" cy="51"/>
              </a:xfrm>
              <a:custGeom>
                <a:avLst/>
                <a:gdLst>
                  <a:gd name="T0" fmla="*/ 6 w 46"/>
                  <a:gd name="T1" fmla="*/ 0 h 21"/>
                  <a:gd name="T2" fmla="*/ 40 w 46"/>
                  <a:gd name="T3" fmla="*/ 0 h 21"/>
                  <a:gd name="T4" fmla="*/ 46 w 46"/>
                  <a:gd name="T5" fmla="*/ 5 h 21"/>
                  <a:gd name="T6" fmla="*/ 45 w 46"/>
                  <a:gd name="T7" fmla="*/ 15 h 21"/>
                  <a:gd name="T8" fmla="*/ 39 w 46"/>
                  <a:gd name="T9" fmla="*/ 21 h 21"/>
                  <a:gd name="T10" fmla="*/ 7 w 46"/>
                  <a:gd name="T11" fmla="*/ 21 h 21"/>
                  <a:gd name="T12" fmla="*/ 1 w 46"/>
                  <a:gd name="T13" fmla="*/ 15 h 21"/>
                  <a:gd name="T14" fmla="*/ 0 w 46"/>
                  <a:gd name="T15" fmla="*/ 5 h 21"/>
                  <a:gd name="T16" fmla="*/ 6 w 46"/>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21">
                    <a:moveTo>
                      <a:pt x="6" y="0"/>
                    </a:moveTo>
                    <a:cubicBezTo>
                      <a:pt x="40" y="0"/>
                      <a:pt x="40" y="0"/>
                      <a:pt x="40" y="0"/>
                    </a:cubicBezTo>
                    <a:cubicBezTo>
                      <a:pt x="43" y="0"/>
                      <a:pt x="46" y="2"/>
                      <a:pt x="46" y="5"/>
                    </a:cubicBezTo>
                    <a:cubicBezTo>
                      <a:pt x="45" y="15"/>
                      <a:pt x="45" y="15"/>
                      <a:pt x="45" y="15"/>
                    </a:cubicBezTo>
                    <a:cubicBezTo>
                      <a:pt x="45" y="18"/>
                      <a:pt x="42" y="21"/>
                      <a:pt x="39" y="21"/>
                    </a:cubicBezTo>
                    <a:cubicBezTo>
                      <a:pt x="7" y="21"/>
                      <a:pt x="7" y="21"/>
                      <a:pt x="7" y="21"/>
                    </a:cubicBezTo>
                    <a:cubicBezTo>
                      <a:pt x="4" y="21"/>
                      <a:pt x="1" y="18"/>
                      <a:pt x="1" y="15"/>
                    </a:cubicBezTo>
                    <a:cubicBezTo>
                      <a:pt x="0" y="5"/>
                      <a:pt x="0" y="5"/>
                      <a:pt x="0" y="5"/>
                    </a:cubicBezTo>
                    <a:cubicBezTo>
                      <a:pt x="0" y="2"/>
                      <a:pt x="3" y="0"/>
                      <a:pt x="6" y="0"/>
                    </a:cubicBezTo>
                    <a:close/>
                  </a:path>
                </a:pathLst>
              </a:custGeom>
              <a:noFill/>
              <a:ln w="23813" cap="rnd">
                <a:solidFill>
                  <a:srgbClr val="FF652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7" name="Oval 48"/>
              <p:cNvSpPr>
                <a:spLocks noChangeArrowheads="1"/>
              </p:cNvSpPr>
              <p:nvPr/>
            </p:nvSpPr>
            <p:spPr bwMode="auto">
              <a:xfrm>
                <a:off x="5337" y="-314"/>
                <a:ext cx="15" cy="14"/>
              </a:xfrm>
              <a:prstGeom prst="ellipse">
                <a:avLst/>
              </a:prstGeom>
              <a:noFill/>
              <a:ln w="23813" cap="rnd">
                <a:solidFill>
                  <a:srgbClr val="FF652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8" name="Oval 49"/>
              <p:cNvSpPr>
                <a:spLocks noChangeArrowheads="1"/>
              </p:cNvSpPr>
              <p:nvPr/>
            </p:nvSpPr>
            <p:spPr bwMode="auto">
              <a:xfrm>
                <a:off x="5304" y="-314"/>
                <a:ext cx="12" cy="14"/>
              </a:xfrm>
              <a:prstGeom prst="ellipse">
                <a:avLst/>
              </a:prstGeom>
              <a:noFill/>
              <a:ln w="23813" cap="rnd">
                <a:solidFill>
                  <a:srgbClr val="FF652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9" name="Oval 50"/>
              <p:cNvSpPr>
                <a:spLocks noChangeArrowheads="1"/>
              </p:cNvSpPr>
              <p:nvPr/>
            </p:nvSpPr>
            <p:spPr bwMode="auto">
              <a:xfrm>
                <a:off x="5267" y="-314"/>
                <a:ext cx="15" cy="14"/>
              </a:xfrm>
              <a:prstGeom prst="ellipse">
                <a:avLst/>
              </a:prstGeom>
              <a:noFill/>
              <a:ln w="23813" cap="rnd">
                <a:solidFill>
                  <a:srgbClr val="FF652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0" name="Freeform 51"/>
              <p:cNvSpPr/>
              <p:nvPr/>
            </p:nvSpPr>
            <p:spPr bwMode="auto">
              <a:xfrm>
                <a:off x="5168" y="-469"/>
                <a:ext cx="288" cy="46"/>
              </a:xfrm>
              <a:custGeom>
                <a:avLst/>
                <a:gdLst>
                  <a:gd name="T0" fmla="*/ 0 w 119"/>
                  <a:gd name="T1" fmla="*/ 19 h 19"/>
                  <a:gd name="T2" fmla="*/ 52 w 119"/>
                  <a:gd name="T3" fmla="*/ 0 h 19"/>
                  <a:gd name="T4" fmla="*/ 65 w 119"/>
                  <a:gd name="T5" fmla="*/ 0 h 19"/>
                  <a:gd name="T6" fmla="*/ 118 w 119"/>
                  <a:gd name="T7" fmla="*/ 19 h 19"/>
                </a:gdLst>
                <a:ahLst/>
                <a:cxnLst>
                  <a:cxn ang="0">
                    <a:pos x="T0" y="T1"/>
                  </a:cxn>
                  <a:cxn ang="0">
                    <a:pos x="T2" y="T3"/>
                  </a:cxn>
                  <a:cxn ang="0">
                    <a:pos x="T4" y="T5"/>
                  </a:cxn>
                  <a:cxn ang="0">
                    <a:pos x="T6" y="T7"/>
                  </a:cxn>
                </a:cxnLst>
                <a:rect l="0" t="0" r="r" b="b"/>
                <a:pathLst>
                  <a:path w="119" h="19">
                    <a:moveTo>
                      <a:pt x="0" y="19"/>
                    </a:moveTo>
                    <a:cubicBezTo>
                      <a:pt x="0" y="8"/>
                      <a:pt x="43" y="1"/>
                      <a:pt x="52" y="0"/>
                    </a:cubicBezTo>
                    <a:cubicBezTo>
                      <a:pt x="65" y="0"/>
                      <a:pt x="65" y="0"/>
                      <a:pt x="65" y="0"/>
                    </a:cubicBezTo>
                    <a:cubicBezTo>
                      <a:pt x="74" y="1"/>
                      <a:pt x="119" y="7"/>
                      <a:pt x="118" y="19"/>
                    </a:cubicBezTo>
                  </a:path>
                </a:pathLst>
              </a:custGeom>
              <a:noFill/>
              <a:ln w="23813" cap="rnd">
                <a:solidFill>
                  <a:srgbClr val="FF652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grpSp>
        <p:nvGrpSpPr>
          <p:cNvPr id="92" name="组合 91"/>
          <p:cNvGrpSpPr/>
          <p:nvPr/>
        </p:nvGrpSpPr>
        <p:grpSpPr>
          <a:xfrm>
            <a:off x="9280768" y="1940171"/>
            <a:ext cx="1184031" cy="1184031"/>
            <a:chOff x="9179168" y="1230924"/>
            <a:chExt cx="1184031" cy="1184031"/>
          </a:xfrm>
        </p:grpSpPr>
        <p:sp>
          <p:nvSpPr>
            <p:cNvPr id="68" name="圆角矩形 67"/>
            <p:cNvSpPr/>
            <p:nvPr/>
          </p:nvSpPr>
          <p:spPr>
            <a:xfrm>
              <a:off x="9179168" y="1230924"/>
              <a:ext cx="1184031" cy="1184031"/>
            </a:xfrm>
            <a:prstGeom prst="roundRect">
              <a:avLst>
                <a:gd name="adj" fmla="val 13697"/>
              </a:avLst>
            </a:prstGeom>
            <a:noFill/>
            <a:ln w="50800">
              <a:solidFill>
                <a:srgbClr val="FF65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4" name="Group 54"/>
            <p:cNvGrpSpPr>
              <a:grpSpLocks noChangeAspect="1"/>
            </p:cNvGrpSpPr>
            <p:nvPr/>
          </p:nvGrpSpPr>
          <p:grpSpPr bwMode="auto">
            <a:xfrm>
              <a:off x="9367958" y="1606062"/>
              <a:ext cx="785447" cy="561730"/>
              <a:chOff x="5362" y="-527"/>
              <a:chExt cx="323" cy="231"/>
            </a:xfrm>
          </p:grpSpPr>
          <p:sp>
            <p:nvSpPr>
              <p:cNvPr id="86" name="Freeform 55"/>
              <p:cNvSpPr/>
              <p:nvPr/>
            </p:nvSpPr>
            <p:spPr bwMode="auto">
              <a:xfrm>
                <a:off x="5362" y="-527"/>
                <a:ext cx="323" cy="185"/>
              </a:xfrm>
              <a:custGeom>
                <a:avLst/>
                <a:gdLst>
                  <a:gd name="T0" fmla="*/ 108 w 134"/>
                  <a:gd name="T1" fmla="*/ 0 h 76"/>
                  <a:gd name="T2" fmla="*/ 134 w 134"/>
                  <a:gd name="T3" fmla="*/ 43 h 76"/>
                  <a:gd name="T4" fmla="*/ 134 w 134"/>
                  <a:gd name="T5" fmla="*/ 71 h 76"/>
                  <a:gd name="T6" fmla="*/ 128 w 134"/>
                  <a:gd name="T7" fmla="*/ 76 h 76"/>
                  <a:gd name="T8" fmla="*/ 125 w 134"/>
                  <a:gd name="T9" fmla="*/ 76 h 76"/>
                  <a:gd name="T10" fmla="*/ 103 w 134"/>
                  <a:gd name="T11" fmla="*/ 60 h 76"/>
                  <a:gd name="T12" fmla="*/ 82 w 134"/>
                  <a:gd name="T13" fmla="*/ 76 h 76"/>
                  <a:gd name="T14" fmla="*/ 52 w 134"/>
                  <a:gd name="T15" fmla="*/ 76 h 76"/>
                  <a:gd name="T16" fmla="*/ 30 w 134"/>
                  <a:gd name="T17" fmla="*/ 60 h 76"/>
                  <a:gd name="T18" fmla="*/ 9 w 134"/>
                  <a:gd name="T19" fmla="*/ 76 h 76"/>
                  <a:gd name="T20" fmla="*/ 6 w 134"/>
                  <a:gd name="T21" fmla="*/ 76 h 76"/>
                  <a:gd name="T22" fmla="*/ 0 w 134"/>
                  <a:gd name="T23" fmla="*/ 71 h 76"/>
                  <a:gd name="T24" fmla="*/ 0 w 134"/>
                  <a:gd name="T25" fmla="*/ 6 h 76"/>
                  <a:gd name="T26" fmla="*/ 6 w 134"/>
                  <a:gd name="T27" fmla="*/ 0 h 76"/>
                  <a:gd name="T28" fmla="*/ 108 w 134"/>
                  <a:gd name="T2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 h="76">
                    <a:moveTo>
                      <a:pt x="108" y="0"/>
                    </a:moveTo>
                    <a:cubicBezTo>
                      <a:pt x="117" y="0"/>
                      <a:pt x="134" y="8"/>
                      <a:pt x="134" y="43"/>
                    </a:cubicBezTo>
                    <a:cubicBezTo>
                      <a:pt x="134" y="71"/>
                      <a:pt x="134" y="71"/>
                      <a:pt x="134" y="71"/>
                    </a:cubicBezTo>
                    <a:cubicBezTo>
                      <a:pt x="134" y="74"/>
                      <a:pt x="131" y="76"/>
                      <a:pt x="128" y="76"/>
                    </a:cubicBezTo>
                    <a:cubicBezTo>
                      <a:pt x="125" y="76"/>
                      <a:pt x="125" y="76"/>
                      <a:pt x="125" y="76"/>
                    </a:cubicBezTo>
                    <a:cubicBezTo>
                      <a:pt x="122" y="67"/>
                      <a:pt x="114" y="60"/>
                      <a:pt x="103" y="60"/>
                    </a:cubicBezTo>
                    <a:cubicBezTo>
                      <a:pt x="93" y="60"/>
                      <a:pt x="85" y="67"/>
                      <a:pt x="82" y="76"/>
                    </a:cubicBezTo>
                    <a:cubicBezTo>
                      <a:pt x="52" y="76"/>
                      <a:pt x="52" y="76"/>
                      <a:pt x="52" y="76"/>
                    </a:cubicBezTo>
                    <a:cubicBezTo>
                      <a:pt x="49" y="67"/>
                      <a:pt x="40" y="60"/>
                      <a:pt x="30" y="60"/>
                    </a:cubicBezTo>
                    <a:cubicBezTo>
                      <a:pt x="20" y="60"/>
                      <a:pt x="11" y="67"/>
                      <a:pt x="9" y="76"/>
                    </a:cubicBezTo>
                    <a:cubicBezTo>
                      <a:pt x="6" y="76"/>
                      <a:pt x="6" y="76"/>
                      <a:pt x="6" y="76"/>
                    </a:cubicBezTo>
                    <a:cubicBezTo>
                      <a:pt x="2" y="76"/>
                      <a:pt x="0" y="74"/>
                      <a:pt x="0" y="71"/>
                    </a:cubicBezTo>
                    <a:cubicBezTo>
                      <a:pt x="0" y="6"/>
                      <a:pt x="0" y="6"/>
                      <a:pt x="0" y="6"/>
                    </a:cubicBezTo>
                    <a:cubicBezTo>
                      <a:pt x="0" y="3"/>
                      <a:pt x="2" y="0"/>
                      <a:pt x="6" y="0"/>
                    </a:cubicBezTo>
                    <a:cubicBezTo>
                      <a:pt x="56" y="0"/>
                      <a:pt x="82" y="1"/>
                      <a:pt x="108" y="0"/>
                    </a:cubicBezTo>
                    <a:close/>
                  </a:path>
                </a:pathLst>
              </a:custGeom>
              <a:noFill/>
              <a:ln w="23813" cap="rnd">
                <a:solidFill>
                  <a:srgbClr val="FF652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7" name="Oval 56"/>
              <p:cNvSpPr>
                <a:spLocks noChangeArrowheads="1"/>
              </p:cNvSpPr>
              <p:nvPr/>
            </p:nvSpPr>
            <p:spPr bwMode="auto">
              <a:xfrm>
                <a:off x="5584" y="-351"/>
                <a:ext cx="55" cy="55"/>
              </a:xfrm>
              <a:prstGeom prst="ellipse">
                <a:avLst/>
              </a:prstGeom>
              <a:noFill/>
              <a:ln w="23813" cap="rnd">
                <a:solidFill>
                  <a:srgbClr val="FF652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8" name="Oval 57"/>
              <p:cNvSpPr>
                <a:spLocks noChangeArrowheads="1"/>
              </p:cNvSpPr>
              <p:nvPr/>
            </p:nvSpPr>
            <p:spPr bwMode="auto">
              <a:xfrm>
                <a:off x="5408" y="-351"/>
                <a:ext cx="55" cy="55"/>
              </a:xfrm>
              <a:prstGeom prst="ellipse">
                <a:avLst/>
              </a:prstGeom>
              <a:noFill/>
              <a:ln w="23813" cap="rnd">
                <a:solidFill>
                  <a:srgbClr val="FF652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9" name="Freeform 58"/>
              <p:cNvSpPr/>
              <p:nvPr/>
            </p:nvSpPr>
            <p:spPr bwMode="auto">
              <a:xfrm>
                <a:off x="5362" y="-427"/>
                <a:ext cx="321" cy="0"/>
              </a:xfrm>
              <a:custGeom>
                <a:avLst/>
                <a:gdLst>
                  <a:gd name="T0" fmla="*/ 0 w 133"/>
                  <a:gd name="T1" fmla="*/ 133 w 133"/>
                </a:gdLst>
                <a:ahLst/>
                <a:cxnLst>
                  <a:cxn ang="0">
                    <a:pos x="T0" y="0"/>
                  </a:cxn>
                  <a:cxn ang="0">
                    <a:pos x="T1" y="0"/>
                  </a:cxn>
                </a:cxnLst>
                <a:rect l="0" t="0" r="r" b="b"/>
                <a:pathLst>
                  <a:path w="133">
                    <a:moveTo>
                      <a:pt x="0" y="0"/>
                    </a:moveTo>
                    <a:cubicBezTo>
                      <a:pt x="14" y="0"/>
                      <a:pt x="123" y="0"/>
                      <a:pt x="133" y="0"/>
                    </a:cubicBezTo>
                  </a:path>
                </a:pathLst>
              </a:custGeom>
              <a:noFill/>
              <a:ln w="23813" cap="rnd">
                <a:solidFill>
                  <a:srgbClr val="FF652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0" name="Freeform 59"/>
              <p:cNvSpPr/>
              <p:nvPr/>
            </p:nvSpPr>
            <p:spPr bwMode="auto">
              <a:xfrm>
                <a:off x="5468" y="-514"/>
                <a:ext cx="0" cy="80"/>
              </a:xfrm>
              <a:custGeom>
                <a:avLst/>
                <a:gdLst>
                  <a:gd name="T0" fmla="*/ 0 h 33"/>
                  <a:gd name="T1" fmla="*/ 33 h 33"/>
                </a:gdLst>
                <a:ahLst/>
                <a:cxnLst>
                  <a:cxn ang="0">
                    <a:pos x="0" y="T0"/>
                  </a:cxn>
                  <a:cxn ang="0">
                    <a:pos x="0" y="T1"/>
                  </a:cxn>
                </a:cxnLst>
                <a:rect l="0" t="0" r="r" b="b"/>
                <a:pathLst>
                  <a:path h="33">
                    <a:moveTo>
                      <a:pt x="0" y="0"/>
                    </a:moveTo>
                    <a:cubicBezTo>
                      <a:pt x="0" y="3"/>
                      <a:pt x="0" y="31"/>
                      <a:pt x="0" y="33"/>
                    </a:cubicBezTo>
                  </a:path>
                </a:pathLst>
              </a:custGeom>
              <a:noFill/>
              <a:ln w="23813" cap="rnd">
                <a:solidFill>
                  <a:srgbClr val="FF652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1" name="Freeform 60"/>
              <p:cNvSpPr/>
              <p:nvPr/>
            </p:nvSpPr>
            <p:spPr bwMode="auto">
              <a:xfrm>
                <a:off x="5574" y="-514"/>
                <a:ext cx="0" cy="80"/>
              </a:xfrm>
              <a:custGeom>
                <a:avLst/>
                <a:gdLst>
                  <a:gd name="T0" fmla="*/ 0 h 33"/>
                  <a:gd name="T1" fmla="*/ 33 h 33"/>
                </a:gdLst>
                <a:ahLst/>
                <a:cxnLst>
                  <a:cxn ang="0">
                    <a:pos x="0" y="T0"/>
                  </a:cxn>
                  <a:cxn ang="0">
                    <a:pos x="0" y="T1"/>
                  </a:cxn>
                </a:cxnLst>
                <a:rect l="0" t="0" r="r" b="b"/>
                <a:pathLst>
                  <a:path h="33">
                    <a:moveTo>
                      <a:pt x="0" y="0"/>
                    </a:moveTo>
                    <a:cubicBezTo>
                      <a:pt x="0" y="3"/>
                      <a:pt x="0" y="31"/>
                      <a:pt x="0" y="33"/>
                    </a:cubicBezTo>
                  </a:path>
                </a:pathLst>
              </a:custGeom>
              <a:noFill/>
              <a:ln w="23813" cap="rnd">
                <a:solidFill>
                  <a:srgbClr val="FF652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sp>
        <p:nvSpPr>
          <p:cNvPr id="43" name="文本框 42"/>
          <p:cNvSpPr txBox="1"/>
          <p:nvPr/>
        </p:nvSpPr>
        <p:spPr>
          <a:xfrm>
            <a:off x="2619164" y="643368"/>
            <a:ext cx="3286336" cy="707886"/>
          </a:xfrm>
          <a:prstGeom prst="rect">
            <a:avLst/>
          </a:prstGeom>
          <a:noFill/>
        </p:spPr>
        <p:txBody>
          <a:bodyPr wrap="square" rtlCol="0">
            <a:spAutoFit/>
          </a:bodyPr>
          <a:lstStyle/>
          <a:p>
            <a:r>
              <a:rPr lang="zh-CN" altLang="zh-CN" sz="4000" b="1" dirty="0">
                <a:latin typeface="微软雅黑" panose="020B0503020204020204" pitchFamily="34" charset="-122"/>
                <a:ea typeface="微软雅黑" panose="020B0503020204020204" pitchFamily="34" charset="-122"/>
              </a:rPr>
              <a:t>应急预案实施</a:t>
            </a:r>
            <a:endParaRPr lang="zh-CN" altLang="zh-CN" sz="4000" b="1" dirty="0">
              <a:latin typeface="微软雅黑" panose="020B0503020204020204" pitchFamily="34" charset="-122"/>
              <a:ea typeface="微软雅黑" panose="020B0503020204020204" pitchFamily="34" charset="-122"/>
            </a:endParaRPr>
          </a:p>
        </p:txBody>
      </p:sp>
      <p:sp>
        <p:nvSpPr>
          <p:cNvPr id="44" name="文本框 43"/>
          <p:cNvSpPr txBox="1"/>
          <p:nvPr/>
        </p:nvSpPr>
        <p:spPr>
          <a:xfrm>
            <a:off x="1225796" y="435009"/>
            <a:ext cx="1560042" cy="1631216"/>
          </a:xfrm>
          <a:prstGeom prst="rect">
            <a:avLst/>
          </a:prstGeom>
          <a:noFill/>
        </p:spPr>
        <p:txBody>
          <a:bodyPr wrap="none" rtlCol="0">
            <a:spAutoFit/>
          </a:bodyPr>
          <a:lstStyle/>
          <a:p>
            <a:r>
              <a:rPr lang="en-US" altLang="zh-CN" sz="10000" dirty="0">
                <a:gradFill>
                  <a:gsLst>
                    <a:gs pos="0">
                      <a:srgbClr val="FF7E2D"/>
                    </a:gs>
                    <a:gs pos="53000">
                      <a:srgbClr val="FF652F"/>
                    </a:gs>
                    <a:gs pos="100000">
                      <a:srgbClr val="FF4732"/>
                    </a:gs>
                  </a:gsLst>
                  <a:lin ang="5400000" scaled="1"/>
                </a:gradFill>
                <a:latin typeface="Impact" panose="020B0806030902050204" pitchFamily="34" charset="0"/>
              </a:rPr>
              <a:t>05</a:t>
            </a:r>
            <a:endParaRPr lang="zh-CN" altLang="en-US" sz="10000" dirty="0">
              <a:gradFill>
                <a:gsLst>
                  <a:gs pos="0">
                    <a:srgbClr val="FF7E2D"/>
                  </a:gs>
                  <a:gs pos="53000">
                    <a:srgbClr val="FF652F"/>
                  </a:gs>
                  <a:gs pos="100000">
                    <a:srgbClr val="FF4732"/>
                  </a:gs>
                </a:gsLst>
                <a:lin ang="5400000" scaled="1"/>
              </a:gradFill>
              <a:latin typeface="Impact" panose="020B0806030902050204" pitchFamily="34" charset="0"/>
            </a:endParaRPr>
          </a:p>
        </p:txBody>
      </p:sp>
      <p:sp>
        <p:nvSpPr>
          <p:cNvPr id="45" name="矩形 44"/>
          <p:cNvSpPr/>
          <p:nvPr/>
        </p:nvSpPr>
        <p:spPr>
          <a:xfrm>
            <a:off x="2699852" y="1322357"/>
            <a:ext cx="3040548" cy="401783"/>
          </a:xfrm>
          <a:prstGeom prst="rect">
            <a:avLst/>
          </a:prstGeom>
          <a:gradFill>
            <a:gsLst>
              <a:gs pos="0">
                <a:srgbClr val="FF7E2D"/>
              </a:gs>
              <a:gs pos="53000">
                <a:srgbClr val="FF652F"/>
              </a:gs>
              <a:gs pos="100000">
                <a:srgbClr val="FF473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750" fill="hold"/>
                                        <p:tgtEl>
                                          <p:spTgt spid="39"/>
                                        </p:tgtEl>
                                        <p:attrNameLst>
                                          <p:attrName>ppt_x</p:attrName>
                                        </p:attrNameLst>
                                      </p:cBhvr>
                                      <p:tavLst>
                                        <p:tav tm="0">
                                          <p:val>
                                            <p:strVal val="0-#ppt_w/2"/>
                                          </p:val>
                                        </p:tav>
                                        <p:tav tm="100000">
                                          <p:val>
                                            <p:strVal val="#ppt_x"/>
                                          </p:val>
                                        </p:tav>
                                      </p:tavLst>
                                    </p:anim>
                                    <p:anim calcmode="lin" valueType="num">
                                      <p:cBhvr additive="base">
                                        <p:cTn id="8" dur="750" fill="hold"/>
                                        <p:tgtEl>
                                          <p:spTgt spid="3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50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1000"/>
                                  </p:stCondLst>
                                  <p:iterate type="lt">
                                    <p:tmPct val="10000"/>
                                  </p:iterate>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1+#ppt_w/2"/>
                                          </p:val>
                                        </p:tav>
                                        <p:tav tm="100000">
                                          <p:val>
                                            <p:strVal val="#ppt_x"/>
                                          </p:val>
                                        </p:tav>
                                      </p:tavLst>
                                    </p:anim>
                                    <p:anim calcmode="lin" valueType="num">
                                      <p:cBhvr additive="base">
                                        <p:cTn id="16" dur="500" fill="hold"/>
                                        <p:tgtEl>
                                          <p:spTgt spid="20"/>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1500"/>
                                  </p:stCondLst>
                                  <p:iterate type="lt">
                                    <p:tmPct val="10000"/>
                                  </p:iterate>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1+#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par>
                                <p:cTn id="21" presetID="10" presetClass="entr" presetSubtype="0" fill="hold" nodeType="withEffect">
                                  <p:stCondLst>
                                    <p:cond delay="2500"/>
                                  </p:stCondLst>
                                  <p:childTnLst>
                                    <p:set>
                                      <p:cBhvr>
                                        <p:cTn id="22" dur="1" fill="hold">
                                          <p:stCondLst>
                                            <p:cond delay="0"/>
                                          </p:stCondLst>
                                        </p:cTn>
                                        <p:tgtEl>
                                          <p:spTgt spid="82"/>
                                        </p:tgtEl>
                                        <p:attrNameLst>
                                          <p:attrName>style.visibility</p:attrName>
                                        </p:attrNameLst>
                                      </p:cBhvr>
                                      <p:to>
                                        <p:strVal val="visible"/>
                                      </p:to>
                                    </p:set>
                                    <p:animEffect transition="in" filter="fade">
                                      <p:cBhvr>
                                        <p:cTn id="23" dur="500"/>
                                        <p:tgtEl>
                                          <p:spTgt spid="82"/>
                                        </p:tgtEl>
                                      </p:cBhvr>
                                    </p:animEffect>
                                  </p:childTnLst>
                                </p:cTn>
                              </p:par>
                              <p:par>
                                <p:cTn id="24" presetID="22" presetClass="entr" presetSubtype="1" fill="hold" grpId="0" nodeType="withEffect">
                                  <p:stCondLst>
                                    <p:cond delay="2500"/>
                                  </p:stCondLst>
                                  <p:childTnLst>
                                    <p:set>
                                      <p:cBhvr>
                                        <p:cTn id="25" dur="1" fill="hold">
                                          <p:stCondLst>
                                            <p:cond delay="0"/>
                                          </p:stCondLst>
                                        </p:cTn>
                                        <p:tgtEl>
                                          <p:spTgt spid="2"/>
                                        </p:tgtEl>
                                        <p:attrNameLst>
                                          <p:attrName>style.visibility</p:attrName>
                                        </p:attrNameLst>
                                      </p:cBhvr>
                                      <p:to>
                                        <p:strVal val="visible"/>
                                      </p:to>
                                    </p:set>
                                    <p:animEffect transition="in" filter="wipe(up)">
                                      <p:cBhvr>
                                        <p:cTn id="26" dur="1750"/>
                                        <p:tgtEl>
                                          <p:spTgt spid="2"/>
                                        </p:tgtEl>
                                      </p:cBhvr>
                                    </p:animEffect>
                                  </p:childTnLst>
                                </p:cTn>
                              </p:par>
                              <p:par>
                                <p:cTn id="27" presetID="10" presetClass="entr" presetSubtype="0" fill="hold" nodeType="withEffect">
                                  <p:stCondLst>
                                    <p:cond delay="425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500"/>
                                        <p:tgtEl>
                                          <p:spTgt spid="81"/>
                                        </p:tgtEl>
                                      </p:cBhvr>
                                    </p:animEffect>
                                  </p:childTnLst>
                                </p:cTn>
                              </p:par>
                              <p:par>
                                <p:cTn id="30" presetID="22" presetClass="entr" presetSubtype="1" fill="hold" grpId="0" nodeType="withEffect">
                                  <p:stCondLst>
                                    <p:cond delay="4250"/>
                                  </p:stCondLst>
                                  <p:childTnLst>
                                    <p:set>
                                      <p:cBhvr>
                                        <p:cTn id="31" dur="1" fill="hold">
                                          <p:stCondLst>
                                            <p:cond delay="0"/>
                                          </p:stCondLst>
                                        </p:cTn>
                                        <p:tgtEl>
                                          <p:spTgt spid="4"/>
                                        </p:tgtEl>
                                        <p:attrNameLst>
                                          <p:attrName>style.visibility</p:attrName>
                                        </p:attrNameLst>
                                      </p:cBhvr>
                                      <p:to>
                                        <p:strVal val="visible"/>
                                      </p:to>
                                    </p:set>
                                    <p:animEffect transition="in" filter="wipe(up)">
                                      <p:cBhvr>
                                        <p:cTn id="32" dur="1250"/>
                                        <p:tgtEl>
                                          <p:spTgt spid="4"/>
                                        </p:tgtEl>
                                      </p:cBhvr>
                                    </p:animEffect>
                                  </p:childTnLst>
                                </p:cTn>
                              </p:par>
                              <p:par>
                                <p:cTn id="33" presetID="10" presetClass="entr" presetSubtype="0" fill="hold" nodeType="withEffect">
                                  <p:stCondLst>
                                    <p:cond delay="5500"/>
                                  </p:stCondLst>
                                  <p:childTnLst>
                                    <p:set>
                                      <p:cBhvr>
                                        <p:cTn id="34" dur="1" fill="hold">
                                          <p:stCondLst>
                                            <p:cond delay="0"/>
                                          </p:stCondLst>
                                        </p:cTn>
                                        <p:tgtEl>
                                          <p:spTgt spid="92"/>
                                        </p:tgtEl>
                                        <p:attrNameLst>
                                          <p:attrName>style.visibility</p:attrName>
                                        </p:attrNameLst>
                                      </p:cBhvr>
                                      <p:to>
                                        <p:strVal val="visible"/>
                                      </p:to>
                                    </p:set>
                                    <p:animEffect transition="in" filter="fade">
                                      <p:cBhvr>
                                        <p:cTn id="35" dur="500"/>
                                        <p:tgtEl>
                                          <p:spTgt spid="92"/>
                                        </p:tgtEl>
                                      </p:cBhvr>
                                    </p:animEffect>
                                  </p:childTnLst>
                                </p:cTn>
                              </p:par>
                              <p:par>
                                <p:cTn id="36" presetID="22" presetClass="entr" presetSubtype="1" fill="hold" grpId="0" nodeType="withEffect">
                                  <p:stCondLst>
                                    <p:cond delay="5500"/>
                                  </p:stCondLst>
                                  <p:childTnLst>
                                    <p:set>
                                      <p:cBhvr>
                                        <p:cTn id="37" dur="1" fill="hold">
                                          <p:stCondLst>
                                            <p:cond delay="0"/>
                                          </p:stCondLst>
                                        </p:cTn>
                                        <p:tgtEl>
                                          <p:spTgt spid="3"/>
                                        </p:tgtEl>
                                        <p:attrNameLst>
                                          <p:attrName>style.visibility</p:attrName>
                                        </p:attrNameLst>
                                      </p:cBhvr>
                                      <p:to>
                                        <p:strVal val="visible"/>
                                      </p:to>
                                    </p:set>
                                    <p:animEffect transition="in" filter="wipe(up)">
                                      <p:cBhvr>
                                        <p:cTn id="38" dur="1250"/>
                                        <p:tgtEl>
                                          <p:spTgt spid="3"/>
                                        </p:tgtEl>
                                      </p:cBhvr>
                                    </p:animEffect>
                                  </p:childTnLst>
                                </p:cTn>
                              </p:par>
                              <p:par>
                                <p:cTn id="39" presetID="2" presetClass="entr" presetSubtype="2" fill="hold" grpId="0" nodeType="withEffect">
                                  <p:stCondLst>
                                    <p:cond delay="1000"/>
                                  </p:stCondLst>
                                  <p:iterate type="lt">
                                    <p:tmPct val="10000"/>
                                  </p:iterate>
                                  <p:childTnLst>
                                    <p:set>
                                      <p:cBhvr>
                                        <p:cTn id="40" dur="1" fill="hold">
                                          <p:stCondLst>
                                            <p:cond delay="0"/>
                                          </p:stCondLst>
                                        </p:cTn>
                                        <p:tgtEl>
                                          <p:spTgt spid="43"/>
                                        </p:tgtEl>
                                        <p:attrNameLst>
                                          <p:attrName>style.visibility</p:attrName>
                                        </p:attrNameLst>
                                      </p:cBhvr>
                                      <p:to>
                                        <p:strVal val="visible"/>
                                      </p:to>
                                    </p:set>
                                    <p:anim calcmode="lin" valueType="num">
                                      <p:cBhvr additive="base">
                                        <p:cTn id="41" dur="500" fill="hold"/>
                                        <p:tgtEl>
                                          <p:spTgt spid="43"/>
                                        </p:tgtEl>
                                        <p:attrNameLst>
                                          <p:attrName>ppt_x</p:attrName>
                                        </p:attrNameLst>
                                      </p:cBhvr>
                                      <p:tavLst>
                                        <p:tav tm="0">
                                          <p:val>
                                            <p:strVal val="1+#ppt_w/2"/>
                                          </p:val>
                                        </p:tav>
                                        <p:tav tm="100000">
                                          <p:val>
                                            <p:strVal val="#ppt_x"/>
                                          </p:val>
                                        </p:tav>
                                      </p:tavLst>
                                    </p:anim>
                                    <p:anim calcmode="lin" valueType="num">
                                      <p:cBhvr additive="base">
                                        <p:cTn id="42" dur="500" fill="hold"/>
                                        <p:tgtEl>
                                          <p:spTgt spid="43"/>
                                        </p:tgtEl>
                                        <p:attrNameLst>
                                          <p:attrName>ppt_y</p:attrName>
                                        </p:attrNameLst>
                                      </p:cBhvr>
                                      <p:tavLst>
                                        <p:tav tm="0">
                                          <p:val>
                                            <p:strVal val="#ppt_y"/>
                                          </p:val>
                                        </p:tav>
                                        <p:tav tm="100000">
                                          <p:val>
                                            <p:strVal val="#ppt_y"/>
                                          </p:val>
                                        </p:tav>
                                      </p:tavLst>
                                    </p:anim>
                                  </p:childTnLst>
                                </p:cTn>
                              </p:par>
                              <p:par>
                                <p:cTn id="43" presetID="22" presetClass="entr" presetSubtype="8" fill="hold" grpId="0" nodeType="withEffect">
                                  <p:stCondLst>
                                    <p:cond delay="1000"/>
                                  </p:stCondLst>
                                  <p:childTnLst>
                                    <p:set>
                                      <p:cBhvr>
                                        <p:cTn id="44" dur="1" fill="hold">
                                          <p:stCondLst>
                                            <p:cond delay="0"/>
                                          </p:stCondLst>
                                        </p:cTn>
                                        <p:tgtEl>
                                          <p:spTgt spid="45"/>
                                        </p:tgtEl>
                                        <p:attrNameLst>
                                          <p:attrName>style.visibility</p:attrName>
                                        </p:attrNameLst>
                                      </p:cBhvr>
                                      <p:to>
                                        <p:strVal val="visible"/>
                                      </p:to>
                                    </p:set>
                                    <p:animEffect transition="in" filter="wipe(left)">
                                      <p:cBhvr>
                                        <p:cTn id="4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39" grpId="0" animBg="1"/>
      <p:bldP spid="5" grpId="0"/>
      <p:bldP spid="20" grpId="0"/>
      <p:bldP spid="21" grpId="0"/>
      <p:bldP spid="43" grpId="0"/>
      <p:bldP spid="4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a:off x="2667000" y="-2667000"/>
            <a:ext cx="6858000" cy="12192000"/>
          </a:xfrm>
          <a:prstGeom prst="rect">
            <a:avLst/>
          </a:prstGeom>
        </p:spPr>
      </p:pic>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107563" y="4650040"/>
            <a:ext cx="1360560" cy="3276600"/>
          </a:xfrm>
          <a:prstGeom prst="rect">
            <a:avLst/>
          </a:prstGeom>
        </p:spPr>
      </p:pic>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673668" y="95653"/>
            <a:ext cx="1504951" cy="1313644"/>
          </a:xfrm>
          <a:prstGeom prst="rect">
            <a:avLst/>
          </a:prstGeom>
        </p:spPr>
      </p:pic>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7623683" y="5709300"/>
            <a:ext cx="1592838" cy="1390359"/>
          </a:xfrm>
          <a:prstGeom prst="rect">
            <a:avLst/>
          </a:prstGeom>
        </p:spPr>
      </p:pic>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53500" y="5170943"/>
            <a:ext cx="3714750" cy="2029956"/>
          </a:xfrm>
          <a:prstGeom prst="rect">
            <a:avLst/>
          </a:prstGeom>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9538574" y="-623470"/>
            <a:ext cx="2029956" cy="3276895"/>
          </a:xfrm>
          <a:prstGeom prst="rect">
            <a:avLst/>
          </a:prstGeom>
        </p:spPr>
      </p:pic>
      <p:pic>
        <p:nvPicPr>
          <p:cNvPr id="21" name="图片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3013911" y="-2397307"/>
            <a:ext cx="6455916" cy="11601175"/>
          </a:xfrm>
          <a:prstGeom prst="rect">
            <a:avLst/>
          </a:prstGeom>
        </p:spPr>
      </p:pic>
      <p:sp>
        <p:nvSpPr>
          <p:cNvPr id="59" name="文本框 58"/>
          <p:cNvSpPr txBox="1"/>
          <p:nvPr/>
        </p:nvSpPr>
        <p:spPr>
          <a:xfrm>
            <a:off x="238696" y="1668029"/>
            <a:ext cx="7109616" cy="2123658"/>
          </a:xfrm>
          <a:prstGeom prst="rect">
            <a:avLst/>
          </a:prstGeom>
          <a:noFill/>
        </p:spPr>
        <p:txBody>
          <a:bodyPr wrap="square" rtlCol="0">
            <a:spAutoFit/>
          </a:bodyPr>
          <a:lstStyle/>
          <a:p>
            <a:pPr algn="ctr"/>
            <a:r>
              <a:rPr lang="en-US" altLang="zh-CN" sz="7200" b="1" dirty="0">
                <a:gradFill>
                  <a:gsLst>
                    <a:gs pos="0">
                      <a:srgbClr val="FF7E2D"/>
                    </a:gs>
                    <a:gs pos="51000">
                      <a:srgbClr val="FF652F"/>
                    </a:gs>
                    <a:gs pos="100000">
                      <a:srgbClr val="FF4732"/>
                    </a:gs>
                  </a:gsLst>
                  <a:lin ang="5400000" scaled="1"/>
                </a:gradFill>
                <a:latin typeface="微软雅黑" panose="020B0503020204020204" pitchFamily="34" charset="-122"/>
                <a:ea typeface="微软雅黑" panose="020B0503020204020204" pitchFamily="34" charset="-122"/>
              </a:rPr>
              <a:t>PART 06</a:t>
            </a:r>
            <a:endParaRPr lang="en-US" altLang="zh-CN" sz="7200" b="1" dirty="0">
              <a:gradFill>
                <a:gsLst>
                  <a:gs pos="0">
                    <a:srgbClr val="FF7E2D"/>
                  </a:gs>
                  <a:gs pos="51000">
                    <a:srgbClr val="FF652F"/>
                  </a:gs>
                  <a:gs pos="100000">
                    <a:srgbClr val="FF4732"/>
                  </a:gs>
                </a:gsLst>
                <a:lin ang="5400000" scaled="1"/>
              </a:gradFill>
              <a:latin typeface="微软雅黑" panose="020B0503020204020204" pitchFamily="34" charset="-122"/>
              <a:ea typeface="微软雅黑" panose="020B0503020204020204" pitchFamily="34" charset="-122"/>
            </a:endParaRPr>
          </a:p>
          <a:p>
            <a:pPr algn="ctr"/>
            <a:r>
              <a:rPr lang="zh-CN" altLang="en-US" sz="6000" b="1" dirty="0">
                <a:gradFill>
                  <a:gsLst>
                    <a:gs pos="0">
                      <a:srgbClr val="FF7E2D"/>
                    </a:gs>
                    <a:gs pos="51000">
                      <a:srgbClr val="FF652F"/>
                    </a:gs>
                    <a:gs pos="100000">
                      <a:srgbClr val="FF4732"/>
                    </a:gs>
                  </a:gsLst>
                  <a:lin ang="5400000" scaled="1"/>
                </a:gradFill>
                <a:latin typeface="微软雅黑" panose="020B0503020204020204" pitchFamily="34" charset="-122"/>
                <a:ea typeface="微软雅黑" panose="020B0503020204020204" pitchFamily="34" charset="-122"/>
              </a:rPr>
              <a:t>中暑施救方法</a:t>
            </a:r>
            <a:endParaRPr lang="zh-CN" altLang="en-US" sz="6000" b="1" dirty="0">
              <a:gradFill>
                <a:gsLst>
                  <a:gs pos="0">
                    <a:srgbClr val="FF7E2D"/>
                  </a:gs>
                  <a:gs pos="51000">
                    <a:srgbClr val="FF652F"/>
                  </a:gs>
                  <a:gs pos="100000">
                    <a:srgbClr val="FF4732"/>
                  </a:gs>
                </a:gsLst>
                <a:lin ang="5400000" scaled="1"/>
              </a:gradFill>
              <a:latin typeface="微软雅黑" panose="020B0503020204020204" pitchFamily="34" charset="-122"/>
              <a:ea typeface="微软雅黑" panose="020B0503020204020204" pitchFamily="34" charset="-122"/>
            </a:endParaRPr>
          </a:p>
        </p:txBody>
      </p:sp>
      <p:grpSp>
        <p:nvGrpSpPr>
          <p:cNvPr id="60" name="组合 59"/>
          <p:cNvGrpSpPr/>
          <p:nvPr/>
        </p:nvGrpSpPr>
        <p:grpSpPr>
          <a:xfrm>
            <a:off x="2750908" y="4137523"/>
            <a:ext cx="2123519" cy="2150817"/>
            <a:chOff x="1469294" y="832341"/>
            <a:chExt cx="2231069" cy="3024554"/>
          </a:xfrm>
        </p:grpSpPr>
        <p:sp>
          <p:nvSpPr>
            <p:cNvPr id="61" name="Freeform 5"/>
            <p:cNvSpPr/>
            <p:nvPr/>
          </p:nvSpPr>
          <p:spPr bwMode="auto">
            <a:xfrm>
              <a:off x="3097004" y="3183694"/>
              <a:ext cx="100883" cy="593658"/>
            </a:xfrm>
            <a:custGeom>
              <a:avLst/>
              <a:gdLst>
                <a:gd name="T0" fmla="*/ 22 w 22"/>
                <a:gd name="T1" fmla="*/ 10 h 129"/>
                <a:gd name="T2" fmla="*/ 22 w 22"/>
                <a:gd name="T3" fmla="*/ 129 h 129"/>
                <a:gd name="T4" fmla="*/ 0 w 22"/>
                <a:gd name="T5" fmla="*/ 129 h 129"/>
                <a:gd name="T6" fmla="*/ 0 w 22"/>
                <a:gd name="T7" fmla="*/ 0 h 129"/>
                <a:gd name="T8" fmla="*/ 0 w 22"/>
                <a:gd name="T9" fmla="*/ 0 h 129"/>
                <a:gd name="T10" fmla="*/ 22 w 22"/>
                <a:gd name="T11" fmla="*/ 10 h 129"/>
              </a:gdLst>
              <a:ahLst/>
              <a:cxnLst>
                <a:cxn ang="0">
                  <a:pos x="T0" y="T1"/>
                </a:cxn>
                <a:cxn ang="0">
                  <a:pos x="T2" y="T3"/>
                </a:cxn>
                <a:cxn ang="0">
                  <a:pos x="T4" y="T5"/>
                </a:cxn>
                <a:cxn ang="0">
                  <a:pos x="T6" y="T7"/>
                </a:cxn>
                <a:cxn ang="0">
                  <a:pos x="T8" y="T9"/>
                </a:cxn>
                <a:cxn ang="0">
                  <a:pos x="T10" y="T11"/>
                </a:cxn>
              </a:cxnLst>
              <a:rect l="0" t="0" r="r" b="b"/>
              <a:pathLst>
                <a:path w="22" h="129">
                  <a:moveTo>
                    <a:pt x="22" y="10"/>
                  </a:moveTo>
                  <a:cubicBezTo>
                    <a:pt x="22" y="129"/>
                    <a:pt x="22" y="129"/>
                    <a:pt x="22" y="129"/>
                  </a:cubicBezTo>
                  <a:cubicBezTo>
                    <a:pt x="0" y="129"/>
                    <a:pt x="0" y="129"/>
                    <a:pt x="0" y="129"/>
                  </a:cubicBezTo>
                  <a:cubicBezTo>
                    <a:pt x="0" y="0"/>
                    <a:pt x="0" y="0"/>
                    <a:pt x="0" y="0"/>
                  </a:cubicBezTo>
                  <a:cubicBezTo>
                    <a:pt x="0" y="0"/>
                    <a:pt x="0" y="0"/>
                    <a:pt x="0" y="0"/>
                  </a:cubicBezTo>
                  <a:cubicBezTo>
                    <a:pt x="8" y="3"/>
                    <a:pt x="15" y="6"/>
                    <a:pt x="22" y="10"/>
                  </a:cubicBezTo>
                  <a:close/>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6"/>
            <p:cNvSpPr/>
            <p:nvPr/>
          </p:nvSpPr>
          <p:spPr bwMode="auto">
            <a:xfrm>
              <a:off x="1971770" y="3183694"/>
              <a:ext cx="100883" cy="593658"/>
            </a:xfrm>
            <a:custGeom>
              <a:avLst/>
              <a:gdLst>
                <a:gd name="T0" fmla="*/ 22 w 22"/>
                <a:gd name="T1" fmla="*/ 0 h 129"/>
                <a:gd name="T2" fmla="*/ 22 w 22"/>
                <a:gd name="T3" fmla="*/ 129 h 129"/>
                <a:gd name="T4" fmla="*/ 0 w 22"/>
                <a:gd name="T5" fmla="*/ 129 h 129"/>
                <a:gd name="T6" fmla="*/ 0 w 22"/>
                <a:gd name="T7" fmla="*/ 10 h 129"/>
                <a:gd name="T8" fmla="*/ 22 w 22"/>
                <a:gd name="T9" fmla="*/ 0 h 129"/>
                <a:gd name="T10" fmla="*/ 22 w 22"/>
                <a:gd name="T11" fmla="*/ 0 h 129"/>
              </a:gdLst>
              <a:ahLst/>
              <a:cxnLst>
                <a:cxn ang="0">
                  <a:pos x="T0" y="T1"/>
                </a:cxn>
                <a:cxn ang="0">
                  <a:pos x="T2" y="T3"/>
                </a:cxn>
                <a:cxn ang="0">
                  <a:pos x="T4" y="T5"/>
                </a:cxn>
                <a:cxn ang="0">
                  <a:pos x="T6" y="T7"/>
                </a:cxn>
                <a:cxn ang="0">
                  <a:pos x="T8" y="T9"/>
                </a:cxn>
                <a:cxn ang="0">
                  <a:pos x="T10" y="T11"/>
                </a:cxn>
              </a:cxnLst>
              <a:rect l="0" t="0" r="r" b="b"/>
              <a:pathLst>
                <a:path w="22" h="129">
                  <a:moveTo>
                    <a:pt x="22" y="0"/>
                  </a:moveTo>
                  <a:cubicBezTo>
                    <a:pt x="22" y="129"/>
                    <a:pt x="22" y="129"/>
                    <a:pt x="22" y="129"/>
                  </a:cubicBezTo>
                  <a:cubicBezTo>
                    <a:pt x="0" y="129"/>
                    <a:pt x="0" y="129"/>
                    <a:pt x="0" y="129"/>
                  </a:cubicBezTo>
                  <a:cubicBezTo>
                    <a:pt x="0" y="10"/>
                    <a:pt x="0" y="10"/>
                    <a:pt x="0" y="10"/>
                  </a:cubicBezTo>
                  <a:cubicBezTo>
                    <a:pt x="7" y="7"/>
                    <a:pt x="14" y="3"/>
                    <a:pt x="22" y="0"/>
                  </a:cubicBezTo>
                  <a:cubicBezTo>
                    <a:pt x="22" y="0"/>
                    <a:pt x="22" y="0"/>
                    <a:pt x="22" y="0"/>
                  </a:cubicBezTo>
                  <a:close/>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7"/>
            <p:cNvSpPr/>
            <p:nvPr/>
          </p:nvSpPr>
          <p:spPr bwMode="auto">
            <a:xfrm>
              <a:off x="3277430" y="3276817"/>
              <a:ext cx="87303" cy="500536"/>
            </a:xfrm>
            <a:custGeom>
              <a:avLst/>
              <a:gdLst>
                <a:gd name="T0" fmla="*/ 19 w 19"/>
                <a:gd name="T1" fmla="*/ 109 h 109"/>
                <a:gd name="T2" fmla="*/ 0 w 19"/>
                <a:gd name="T3" fmla="*/ 109 h 109"/>
                <a:gd name="T4" fmla="*/ 0 w 19"/>
                <a:gd name="T5" fmla="*/ 0 h 109"/>
                <a:gd name="T6" fmla="*/ 9 w 19"/>
                <a:gd name="T7" fmla="*/ 5 h 109"/>
                <a:gd name="T8" fmla="*/ 9 w 19"/>
                <a:gd name="T9" fmla="*/ 6 h 109"/>
                <a:gd name="T10" fmla="*/ 19 w 19"/>
                <a:gd name="T11" fmla="*/ 109 h 109"/>
              </a:gdLst>
              <a:ahLst/>
              <a:cxnLst>
                <a:cxn ang="0">
                  <a:pos x="T0" y="T1"/>
                </a:cxn>
                <a:cxn ang="0">
                  <a:pos x="T2" y="T3"/>
                </a:cxn>
                <a:cxn ang="0">
                  <a:pos x="T4" y="T5"/>
                </a:cxn>
                <a:cxn ang="0">
                  <a:pos x="T6" y="T7"/>
                </a:cxn>
                <a:cxn ang="0">
                  <a:pos x="T8" y="T9"/>
                </a:cxn>
                <a:cxn ang="0">
                  <a:pos x="T10" y="T11"/>
                </a:cxn>
              </a:cxnLst>
              <a:rect l="0" t="0" r="r" b="b"/>
              <a:pathLst>
                <a:path w="19" h="109">
                  <a:moveTo>
                    <a:pt x="19" y="109"/>
                  </a:moveTo>
                  <a:cubicBezTo>
                    <a:pt x="0" y="109"/>
                    <a:pt x="0" y="109"/>
                    <a:pt x="0" y="109"/>
                  </a:cubicBezTo>
                  <a:cubicBezTo>
                    <a:pt x="0" y="0"/>
                    <a:pt x="0" y="0"/>
                    <a:pt x="0" y="0"/>
                  </a:cubicBezTo>
                  <a:cubicBezTo>
                    <a:pt x="3" y="1"/>
                    <a:pt x="6" y="3"/>
                    <a:pt x="9" y="5"/>
                  </a:cubicBezTo>
                  <a:cubicBezTo>
                    <a:pt x="9" y="5"/>
                    <a:pt x="9" y="5"/>
                    <a:pt x="9" y="6"/>
                  </a:cubicBezTo>
                  <a:cubicBezTo>
                    <a:pt x="8" y="41"/>
                    <a:pt x="11" y="75"/>
                    <a:pt x="19" y="109"/>
                  </a:cubicBezTo>
                  <a:close/>
                </a:path>
              </a:pathLst>
            </a:custGeom>
            <a:solidFill>
              <a:srgbClr val="FBB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8"/>
            <p:cNvSpPr/>
            <p:nvPr/>
          </p:nvSpPr>
          <p:spPr bwMode="auto">
            <a:xfrm>
              <a:off x="2631390" y="3203095"/>
              <a:ext cx="388012" cy="574258"/>
            </a:xfrm>
            <a:custGeom>
              <a:avLst/>
              <a:gdLst>
                <a:gd name="T0" fmla="*/ 200 w 200"/>
                <a:gd name="T1" fmla="*/ 0 h 296"/>
                <a:gd name="T2" fmla="*/ 200 w 200"/>
                <a:gd name="T3" fmla="*/ 296 h 296"/>
                <a:gd name="T4" fmla="*/ 0 w 200"/>
                <a:gd name="T5" fmla="*/ 296 h 296"/>
                <a:gd name="T6" fmla="*/ 200 w 200"/>
                <a:gd name="T7" fmla="*/ 0 h 296"/>
              </a:gdLst>
              <a:ahLst/>
              <a:cxnLst>
                <a:cxn ang="0">
                  <a:pos x="T0" y="T1"/>
                </a:cxn>
                <a:cxn ang="0">
                  <a:pos x="T2" y="T3"/>
                </a:cxn>
                <a:cxn ang="0">
                  <a:pos x="T4" y="T5"/>
                </a:cxn>
                <a:cxn ang="0">
                  <a:pos x="T6" y="T7"/>
                </a:cxn>
              </a:cxnLst>
              <a:rect l="0" t="0" r="r" b="b"/>
              <a:pathLst>
                <a:path w="200" h="296">
                  <a:moveTo>
                    <a:pt x="200" y="0"/>
                  </a:moveTo>
                  <a:lnTo>
                    <a:pt x="200" y="296"/>
                  </a:lnTo>
                  <a:lnTo>
                    <a:pt x="0" y="296"/>
                  </a:lnTo>
                  <a:lnTo>
                    <a:pt x="200" y="0"/>
                  </a:lnTo>
                  <a:close/>
                </a:path>
              </a:pathLst>
            </a:custGeom>
            <a:solidFill>
              <a:srgbClr val="FBB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9"/>
            <p:cNvSpPr>
              <a:spLocks noEditPoints="1"/>
            </p:cNvSpPr>
            <p:nvPr/>
          </p:nvSpPr>
          <p:spPr bwMode="auto">
            <a:xfrm>
              <a:off x="1469294" y="832341"/>
              <a:ext cx="2231069" cy="3024554"/>
            </a:xfrm>
            <a:custGeom>
              <a:avLst/>
              <a:gdLst>
                <a:gd name="T0" fmla="*/ 325 w 484"/>
                <a:gd name="T1" fmla="*/ 456 h 657"/>
                <a:gd name="T2" fmla="*/ 380 w 484"/>
                <a:gd name="T3" fmla="*/ 335 h 657"/>
                <a:gd name="T4" fmla="*/ 398 w 484"/>
                <a:gd name="T5" fmla="*/ 233 h 657"/>
                <a:gd name="T6" fmla="*/ 413 w 484"/>
                <a:gd name="T7" fmla="*/ 194 h 657"/>
                <a:gd name="T8" fmla="*/ 414 w 484"/>
                <a:gd name="T9" fmla="*/ 174 h 657"/>
                <a:gd name="T10" fmla="*/ 359 w 484"/>
                <a:gd name="T11" fmla="*/ 55 h 657"/>
                <a:gd name="T12" fmla="*/ 345 w 484"/>
                <a:gd name="T13" fmla="*/ 46 h 657"/>
                <a:gd name="T14" fmla="*/ 232 w 484"/>
                <a:gd name="T15" fmla="*/ 7 h 657"/>
                <a:gd name="T16" fmla="*/ 139 w 484"/>
                <a:gd name="T17" fmla="*/ 44 h 657"/>
                <a:gd name="T18" fmla="*/ 120 w 484"/>
                <a:gd name="T19" fmla="*/ 61 h 657"/>
                <a:gd name="T20" fmla="*/ 74 w 484"/>
                <a:gd name="T21" fmla="*/ 174 h 657"/>
                <a:gd name="T22" fmla="*/ 64 w 484"/>
                <a:gd name="T23" fmla="*/ 186 h 657"/>
                <a:gd name="T24" fmla="*/ 86 w 484"/>
                <a:gd name="T25" fmla="*/ 233 h 657"/>
                <a:gd name="T26" fmla="*/ 106 w 484"/>
                <a:gd name="T27" fmla="*/ 335 h 657"/>
                <a:gd name="T28" fmla="*/ 162 w 484"/>
                <a:gd name="T29" fmla="*/ 456 h 657"/>
                <a:gd name="T30" fmla="*/ 1 w 484"/>
                <a:gd name="T31" fmla="*/ 640 h 657"/>
                <a:gd name="T32" fmla="*/ 484 w 484"/>
                <a:gd name="T33" fmla="*/ 657 h 657"/>
                <a:gd name="T34" fmla="*/ 314 w 484"/>
                <a:gd name="T35" fmla="*/ 493 h 657"/>
                <a:gd name="T36" fmla="*/ 294 w 484"/>
                <a:gd name="T37" fmla="*/ 473 h 657"/>
                <a:gd name="T38" fmla="*/ 243 w 484"/>
                <a:gd name="T39" fmla="*/ 516 h 657"/>
                <a:gd name="T40" fmla="*/ 206 w 484"/>
                <a:gd name="T41" fmla="*/ 465 h 657"/>
                <a:gd name="T42" fmla="*/ 269 w 484"/>
                <a:gd name="T43" fmla="*/ 477 h 657"/>
                <a:gd name="T44" fmla="*/ 380 w 484"/>
                <a:gd name="T45" fmla="*/ 315 h 657"/>
                <a:gd name="T46" fmla="*/ 401 w 484"/>
                <a:gd name="T47" fmla="*/ 286 h 657"/>
                <a:gd name="T48" fmla="*/ 337 w 484"/>
                <a:gd name="T49" fmla="*/ 60 h 657"/>
                <a:gd name="T50" fmla="*/ 312 w 484"/>
                <a:gd name="T51" fmla="*/ 139 h 657"/>
                <a:gd name="T52" fmla="*/ 322 w 484"/>
                <a:gd name="T53" fmla="*/ 150 h 657"/>
                <a:gd name="T54" fmla="*/ 251 w 484"/>
                <a:gd name="T55" fmla="*/ 145 h 657"/>
                <a:gd name="T56" fmla="*/ 178 w 484"/>
                <a:gd name="T57" fmla="*/ 142 h 657"/>
                <a:gd name="T58" fmla="*/ 234 w 484"/>
                <a:gd name="T59" fmla="*/ 25 h 657"/>
                <a:gd name="T60" fmla="*/ 179 w 484"/>
                <a:gd name="T61" fmla="*/ 148 h 657"/>
                <a:gd name="T62" fmla="*/ 94 w 484"/>
                <a:gd name="T63" fmla="*/ 165 h 657"/>
                <a:gd name="T64" fmla="*/ 104 w 484"/>
                <a:gd name="T65" fmla="*/ 247 h 657"/>
                <a:gd name="T66" fmla="*/ 84 w 484"/>
                <a:gd name="T67" fmla="*/ 286 h 657"/>
                <a:gd name="T68" fmla="*/ 301 w 484"/>
                <a:gd name="T69" fmla="*/ 165 h 657"/>
                <a:gd name="T70" fmla="*/ 327 w 484"/>
                <a:gd name="T71" fmla="*/ 205 h 657"/>
                <a:gd name="T72" fmla="*/ 93 w 484"/>
                <a:gd name="T73" fmla="*/ 187 h 657"/>
                <a:gd name="T74" fmla="*/ 123 w 484"/>
                <a:gd name="T75" fmla="*/ 373 h 657"/>
                <a:gd name="T76" fmla="*/ 147 w 484"/>
                <a:gd name="T77" fmla="*/ 221 h 657"/>
                <a:gd name="T78" fmla="*/ 243 w 484"/>
                <a:gd name="T79" fmla="*/ 230 h 657"/>
                <a:gd name="T80" fmla="*/ 339 w 484"/>
                <a:gd name="T81" fmla="*/ 221 h 657"/>
                <a:gd name="T82" fmla="*/ 363 w 484"/>
                <a:gd name="T83" fmla="*/ 373 h 657"/>
                <a:gd name="T84" fmla="*/ 223 w 484"/>
                <a:gd name="T85" fmla="*/ 450 h 657"/>
                <a:gd name="T86" fmla="*/ 218 w 484"/>
                <a:gd name="T87" fmla="*/ 507 h 657"/>
                <a:gd name="T88" fmla="*/ 191 w 484"/>
                <a:gd name="T89" fmla="*/ 473 h 657"/>
                <a:gd name="T90" fmla="*/ 67 w 484"/>
                <a:gd name="T91" fmla="*/ 549 h 657"/>
                <a:gd name="T92" fmla="*/ 74 w 484"/>
                <a:gd name="T93" fmla="*/ 640 h 657"/>
                <a:gd name="T94" fmla="*/ 92 w 484"/>
                <a:gd name="T95" fmla="*/ 531 h 657"/>
                <a:gd name="T96" fmla="*/ 131 w 484"/>
                <a:gd name="T97" fmla="*/ 640 h 657"/>
                <a:gd name="T98" fmla="*/ 131 w 484"/>
                <a:gd name="T99" fmla="*/ 511 h 657"/>
                <a:gd name="T100" fmla="*/ 148 w 484"/>
                <a:gd name="T101" fmla="*/ 515 h 657"/>
                <a:gd name="T102" fmla="*/ 171 w 484"/>
                <a:gd name="T103" fmla="*/ 519 h 657"/>
                <a:gd name="T104" fmla="*/ 203 w 484"/>
                <a:gd name="T105" fmla="*/ 544 h 657"/>
                <a:gd name="T106" fmla="*/ 233 w 484"/>
                <a:gd name="T107" fmla="*/ 537 h 657"/>
                <a:gd name="T108" fmla="*/ 281 w 484"/>
                <a:gd name="T109" fmla="*/ 543 h 657"/>
                <a:gd name="T110" fmla="*/ 295 w 484"/>
                <a:gd name="T111" fmla="*/ 543 h 657"/>
                <a:gd name="T112" fmla="*/ 171 w 484"/>
                <a:gd name="T113" fmla="*/ 519 h 657"/>
                <a:gd name="T114" fmla="*/ 336 w 484"/>
                <a:gd name="T115" fmla="*/ 515 h 657"/>
                <a:gd name="T116" fmla="*/ 353 w 484"/>
                <a:gd name="T117" fmla="*/ 640 h 657"/>
                <a:gd name="T118" fmla="*/ 375 w 484"/>
                <a:gd name="T119" fmla="*/ 521 h 657"/>
                <a:gd name="T120" fmla="*/ 392 w 484"/>
                <a:gd name="T121" fmla="*/ 531 h 657"/>
                <a:gd name="T122" fmla="*/ 411 w 484"/>
                <a:gd name="T123" fmla="*/ 640 h 657"/>
                <a:gd name="T124" fmla="*/ 418 w 484"/>
                <a:gd name="T125" fmla="*/ 54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84" h="657">
                  <a:moveTo>
                    <a:pt x="330" y="485"/>
                  </a:moveTo>
                  <a:cubicBezTo>
                    <a:pt x="322" y="477"/>
                    <a:pt x="314" y="468"/>
                    <a:pt x="305" y="461"/>
                  </a:cubicBezTo>
                  <a:cubicBezTo>
                    <a:pt x="312" y="459"/>
                    <a:pt x="319" y="458"/>
                    <a:pt x="325" y="456"/>
                  </a:cubicBezTo>
                  <a:cubicBezTo>
                    <a:pt x="341" y="451"/>
                    <a:pt x="357" y="442"/>
                    <a:pt x="368" y="429"/>
                  </a:cubicBezTo>
                  <a:cubicBezTo>
                    <a:pt x="381" y="413"/>
                    <a:pt x="380" y="393"/>
                    <a:pt x="380" y="374"/>
                  </a:cubicBezTo>
                  <a:cubicBezTo>
                    <a:pt x="380" y="335"/>
                    <a:pt x="380" y="335"/>
                    <a:pt x="380" y="335"/>
                  </a:cubicBezTo>
                  <a:cubicBezTo>
                    <a:pt x="381" y="334"/>
                    <a:pt x="382" y="334"/>
                    <a:pt x="383" y="333"/>
                  </a:cubicBezTo>
                  <a:cubicBezTo>
                    <a:pt x="404" y="321"/>
                    <a:pt x="422" y="295"/>
                    <a:pt x="420" y="269"/>
                  </a:cubicBezTo>
                  <a:cubicBezTo>
                    <a:pt x="419" y="255"/>
                    <a:pt x="411" y="239"/>
                    <a:pt x="398" y="233"/>
                  </a:cubicBezTo>
                  <a:cubicBezTo>
                    <a:pt x="399" y="232"/>
                    <a:pt x="399" y="231"/>
                    <a:pt x="399" y="230"/>
                  </a:cubicBezTo>
                  <a:cubicBezTo>
                    <a:pt x="399" y="203"/>
                    <a:pt x="399" y="203"/>
                    <a:pt x="399" y="203"/>
                  </a:cubicBezTo>
                  <a:cubicBezTo>
                    <a:pt x="404" y="200"/>
                    <a:pt x="408" y="197"/>
                    <a:pt x="413" y="194"/>
                  </a:cubicBezTo>
                  <a:cubicBezTo>
                    <a:pt x="415" y="193"/>
                    <a:pt x="417" y="191"/>
                    <a:pt x="418" y="189"/>
                  </a:cubicBezTo>
                  <a:cubicBezTo>
                    <a:pt x="422" y="185"/>
                    <a:pt x="422" y="179"/>
                    <a:pt x="417" y="176"/>
                  </a:cubicBezTo>
                  <a:cubicBezTo>
                    <a:pt x="416" y="175"/>
                    <a:pt x="415" y="175"/>
                    <a:pt x="414" y="174"/>
                  </a:cubicBezTo>
                  <a:cubicBezTo>
                    <a:pt x="412" y="173"/>
                    <a:pt x="411" y="173"/>
                    <a:pt x="409" y="172"/>
                  </a:cubicBezTo>
                  <a:cubicBezTo>
                    <a:pt x="409" y="131"/>
                    <a:pt x="396" y="90"/>
                    <a:pt x="366" y="61"/>
                  </a:cubicBezTo>
                  <a:cubicBezTo>
                    <a:pt x="364" y="59"/>
                    <a:pt x="361" y="57"/>
                    <a:pt x="359" y="55"/>
                  </a:cubicBezTo>
                  <a:cubicBezTo>
                    <a:pt x="361" y="52"/>
                    <a:pt x="361" y="52"/>
                    <a:pt x="361" y="52"/>
                  </a:cubicBezTo>
                  <a:cubicBezTo>
                    <a:pt x="365" y="45"/>
                    <a:pt x="350" y="37"/>
                    <a:pt x="346" y="44"/>
                  </a:cubicBezTo>
                  <a:cubicBezTo>
                    <a:pt x="345" y="46"/>
                    <a:pt x="345" y="46"/>
                    <a:pt x="345" y="46"/>
                  </a:cubicBezTo>
                  <a:cubicBezTo>
                    <a:pt x="331" y="38"/>
                    <a:pt x="315" y="32"/>
                    <a:pt x="299" y="27"/>
                  </a:cubicBezTo>
                  <a:cubicBezTo>
                    <a:pt x="287" y="22"/>
                    <a:pt x="275" y="18"/>
                    <a:pt x="263" y="12"/>
                  </a:cubicBezTo>
                  <a:cubicBezTo>
                    <a:pt x="250" y="6"/>
                    <a:pt x="245" y="0"/>
                    <a:pt x="232" y="7"/>
                  </a:cubicBezTo>
                  <a:cubicBezTo>
                    <a:pt x="219" y="14"/>
                    <a:pt x="207" y="19"/>
                    <a:pt x="193" y="24"/>
                  </a:cubicBezTo>
                  <a:cubicBezTo>
                    <a:pt x="175" y="31"/>
                    <a:pt x="157" y="36"/>
                    <a:pt x="140" y="46"/>
                  </a:cubicBezTo>
                  <a:cubicBezTo>
                    <a:pt x="139" y="44"/>
                    <a:pt x="139" y="44"/>
                    <a:pt x="139" y="44"/>
                  </a:cubicBezTo>
                  <a:cubicBezTo>
                    <a:pt x="135" y="37"/>
                    <a:pt x="121" y="45"/>
                    <a:pt x="124" y="52"/>
                  </a:cubicBezTo>
                  <a:cubicBezTo>
                    <a:pt x="126" y="55"/>
                    <a:pt x="126" y="55"/>
                    <a:pt x="126" y="55"/>
                  </a:cubicBezTo>
                  <a:cubicBezTo>
                    <a:pt x="124" y="57"/>
                    <a:pt x="122" y="59"/>
                    <a:pt x="120" y="61"/>
                  </a:cubicBezTo>
                  <a:cubicBezTo>
                    <a:pt x="92" y="88"/>
                    <a:pt x="79" y="125"/>
                    <a:pt x="77" y="162"/>
                  </a:cubicBezTo>
                  <a:cubicBezTo>
                    <a:pt x="76" y="165"/>
                    <a:pt x="77" y="171"/>
                    <a:pt x="76" y="173"/>
                  </a:cubicBezTo>
                  <a:cubicBezTo>
                    <a:pt x="75" y="173"/>
                    <a:pt x="74" y="174"/>
                    <a:pt x="74" y="174"/>
                  </a:cubicBezTo>
                  <a:cubicBezTo>
                    <a:pt x="71" y="176"/>
                    <a:pt x="68" y="178"/>
                    <a:pt x="66" y="180"/>
                  </a:cubicBezTo>
                  <a:cubicBezTo>
                    <a:pt x="65" y="181"/>
                    <a:pt x="65" y="182"/>
                    <a:pt x="64" y="183"/>
                  </a:cubicBezTo>
                  <a:cubicBezTo>
                    <a:pt x="64" y="184"/>
                    <a:pt x="64" y="185"/>
                    <a:pt x="64" y="186"/>
                  </a:cubicBezTo>
                  <a:cubicBezTo>
                    <a:pt x="65" y="189"/>
                    <a:pt x="68" y="192"/>
                    <a:pt x="72" y="194"/>
                  </a:cubicBezTo>
                  <a:cubicBezTo>
                    <a:pt x="76" y="197"/>
                    <a:pt x="81" y="200"/>
                    <a:pt x="86" y="203"/>
                  </a:cubicBezTo>
                  <a:cubicBezTo>
                    <a:pt x="86" y="233"/>
                    <a:pt x="86" y="233"/>
                    <a:pt x="86" y="233"/>
                  </a:cubicBezTo>
                  <a:cubicBezTo>
                    <a:pt x="74" y="240"/>
                    <a:pt x="66" y="255"/>
                    <a:pt x="65" y="269"/>
                  </a:cubicBezTo>
                  <a:cubicBezTo>
                    <a:pt x="63" y="295"/>
                    <a:pt x="81" y="321"/>
                    <a:pt x="102" y="333"/>
                  </a:cubicBezTo>
                  <a:cubicBezTo>
                    <a:pt x="104" y="334"/>
                    <a:pt x="105" y="335"/>
                    <a:pt x="106" y="335"/>
                  </a:cubicBezTo>
                  <a:cubicBezTo>
                    <a:pt x="106" y="374"/>
                    <a:pt x="106" y="374"/>
                    <a:pt x="106" y="374"/>
                  </a:cubicBezTo>
                  <a:cubicBezTo>
                    <a:pt x="107" y="394"/>
                    <a:pt x="106" y="413"/>
                    <a:pt x="118" y="429"/>
                  </a:cubicBezTo>
                  <a:cubicBezTo>
                    <a:pt x="129" y="443"/>
                    <a:pt x="145" y="452"/>
                    <a:pt x="162" y="456"/>
                  </a:cubicBezTo>
                  <a:cubicBezTo>
                    <a:pt x="168" y="458"/>
                    <a:pt x="174" y="460"/>
                    <a:pt x="180" y="461"/>
                  </a:cubicBezTo>
                  <a:cubicBezTo>
                    <a:pt x="171" y="468"/>
                    <a:pt x="163" y="477"/>
                    <a:pt x="155" y="485"/>
                  </a:cubicBezTo>
                  <a:cubicBezTo>
                    <a:pt x="68" y="509"/>
                    <a:pt x="5" y="569"/>
                    <a:pt x="1" y="640"/>
                  </a:cubicBezTo>
                  <a:cubicBezTo>
                    <a:pt x="0" y="640"/>
                    <a:pt x="0" y="640"/>
                    <a:pt x="0" y="640"/>
                  </a:cubicBezTo>
                  <a:cubicBezTo>
                    <a:pt x="0" y="657"/>
                    <a:pt x="0" y="657"/>
                    <a:pt x="0" y="657"/>
                  </a:cubicBezTo>
                  <a:cubicBezTo>
                    <a:pt x="484" y="657"/>
                    <a:pt x="484" y="657"/>
                    <a:pt x="484" y="657"/>
                  </a:cubicBezTo>
                  <a:cubicBezTo>
                    <a:pt x="484" y="637"/>
                    <a:pt x="484" y="637"/>
                    <a:pt x="484" y="637"/>
                  </a:cubicBezTo>
                  <a:cubicBezTo>
                    <a:pt x="478" y="568"/>
                    <a:pt x="416" y="509"/>
                    <a:pt x="330" y="485"/>
                  </a:cubicBezTo>
                  <a:close/>
                  <a:moveTo>
                    <a:pt x="314" y="493"/>
                  </a:moveTo>
                  <a:cubicBezTo>
                    <a:pt x="304" y="503"/>
                    <a:pt x="296" y="514"/>
                    <a:pt x="287" y="526"/>
                  </a:cubicBezTo>
                  <a:cubicBezTo>
                    <a:pt x="281" y="519"/>
                    <a:pt x="274" y="513"/>
                    <a:pt x="267" y="507"/>
                  </a:cubicBezTo>
                  <a:cubicBezTo>
                    <a:pt x="276" y="496"/>
                    <a:pt x="285" y="484"/>
                    <a:pt x="294" y="473"/>
                  </a:cubicBezTo>
                  <a:cubicBezTo>
                    <a:pt x="301" y="479"/>
                    <a:pt x="307" y="486"/>
                    <a:pt x="314" y="493"/>
                  </a:cubicBezTo>
                  <a:close/>
                  <a:moveTo>
                    <a:pt x="258" y="491"/>
                  </a:moveTo>
                  <a:cubicBezTo>
                    <a:pt x="252" y="499"/>
                    <a:pt x="246" y="506"/>
                    <a:pt x="243" y="516"/>
                  </a:cubicBezTo>
                  <a:cubicBezTo>
                    <a:pt x="240" y="506"/>
                    <a:pt x="233" y="500"/>
                    <a:pt x="227" y="492"/>
                  </a:cubicBezTo>
                  <a:cubicBezTo>
                    <a:pt x="224" y="487"/>
                    <a:pt x="220" y="483"/>
                    <a:pt x="217" y="478"/>
                  </a:cubicBezTo>
                  <a:cubicBezTo>
                    <a:pt x="215" y="476"/>
                    <a:pt x="208" y="465"/>
                    <a:pt x="206" y="465"/>
                  </a:cubicBezTo>
                  <a:cubicBezTo>
                    <a:pt x="224" y="467"/>
                    <a:pt x="243" y="467"/>
                    <a:pt x="261" y="466"/>
                  </a:cubicBezTo>
                  <a:cubicBezTo>
                    <a:pt x="267" y="466"/>
                    <a:pt x="273" y="466"/>
                    <a:pt x="279" y="465"/>
                  </a:cubicBezTo>
                  <a:cubicBezTo>
                    <a:pt x="277" y="465"/>
                    <a:pt x="271" y="475"/>
                    <a:pt x="269" y="477"/>
                  </a:cubicBezTo>
                  <a:cubicBezTo>
                    <a:pt x="265" y="482"/>
                    <a:pt x="262" y="486"/>
                    <a:pt x="258" y="491"/>
                  </a:cubicBezTo>
                  <a:close/>
                  <a:moveTo>
                    <a:pt x="401" y="286"/>
                  </a:moveTo>
                  <a:cubicBezTo>
                    <a:pt x="398" y="297"/>
                    <a:pt x="389" y="308"/>
                    <a:pt x="380" y="315"/>
                  </a:cubicBezTo>
                  <a:cubicBezTo>
                    <a:pt x="380" y="247"/>
                    <a:pt x="380" y="247"/>
                    <a:pt x="380" y="247"/>
                  </a:cubicBezTo>
                  <a:cubicBezTo>
                    <a:pt x="380" y="247"/>
                    <a:pt x="381" y="247"/>
                    <a:pt x="381" y="247"/>
                  </a:cubicBezTo>
                  <a:cubicBezTo>
                    <a:pt x="403" y="240"/>
                    <a:pt x="405" y="275"/>
                    <a:pt x="401" y="286"/>
                  </a:cubicBezTo>
                  <a:close/>
                  <a:moveTo>
                    <a:pt x="251" y="145"/>
                  </a:moveTo>
                  <a:cubicBezTo>
                    <a:pt x="251" y="25"/>
                    <a:pt x="251" y="25"/>
                    <a:pt x="251" y="25"/>
                  </a:cubicBezTo>
                  <a:cubicBezTo>
                    <a:pt x="279" y="39"/>
                    <a:pt x="311" y="44"/>
                    <a:pt x="337" y="60"/>
                  </a:cubicBezTo>
                  <a:cubicBezTo>
                    <a:pt x="298" y="131"/>
                    <a:pt x="298" y="131"/>
                    <a:pt x="298" y="131"/>
                  </a:cubicBezTo>
                  <a:cubicBezTo>
                    <a:pt x="295" y="136"/>
                    <a:pt x="301" y="141"/>
                    <a:pt x="307" y="142"/>
                  </a:cubicBezTo>
                  <a:cubicBezTo>
                    <a:pt x="309" y="142"/>
                    <a:pt x="311" y="141"/>
                    <a:pt x="312" y="139"/>
                  </a:cubicBezTo>
                  <a:cubicBezTo>
                    <a:pt x="351" y="71"/>
                    <a:pt x="351" y="71"/>
                    <a:pt x="351" y="71"/>
                  </a:cubicBezTo>
                  <a:cubicBezTo>
                    <a:pt x="378" y="95"/>
                    <a:pt x="390" y="129"/>
                    <a:pt x="392" y="165"/>
                  </a:cubicBezTo>
                  <a:cubicBezTo>
                    <a:pt x="369" y="157"/>
                    <a:pt x="345" y="153"/>
                    <a:pt x="322" y="150"/>
                  </a:cubicBezTo>
                  <a:cubicBezTo>
                    <a:pt x="316" y="149"/>
                    <a:pt x="311" y="149"/>
                    <a:pt x="306" y="148"/>
                  </a:cubicBezTo>
                  <a:cubicBezTo>
                    <a:pt x="288" y="147"/>
                    <a:pt x="269" y="146"/>
                    <a:pt x="251" y="145"/>
                  </a:cubicBezTo>
                  <a:cubicBezTo>
                    <a:pt x="251" y="145"/>
                    <a:pt x="251" y="145"/>
                    <a:pt x="251" y="145"/>
                  </a:cubicBezTo>
                  <a:close/>
                  <a:moveTo>
                    <a:pt x="135" y="71"/>
                  </a:moveTo>
                  <a:cubicBezTo>
                    <a:pt x="173" y="139"/>
                    <a:pt x="173" y="139"/>
                    <a:pt x="173" y="139"/>
                  </a:cubicBezTo>
                  <a:cubicBezTo>
                    <a:pt x="174" y="141"/>
                    <a:pt x="176" y="142"/>
                    <a:pt x="178" y="142"/>
                  </a:cubicBezTo>
                  <a:cubicBezTo>
                    <a:pt x="184" y="141"/>
                    <a:pt x="190" y="136"/>
                    <a:pt x="188" y="131"/>
                  </a:cubicBezTo>
                  <a:cubicBezTo>
                    <a:pt x="148" y="60"/>
                    <a:pt x="148" y="60"/>
                    <a:pt x="148" y="60"/>
                  </a:cubicBezTo>
                  <a:cubicBezTo>
                    <a:pt x="175" y="44"/>
                    <a:pt x="207" y="39"/>
                    <a:pt x="234" y="25"/>
                  </a:cubicBezTo>
                  <a:cubicBezTo>
                    <a:pt x="234" y="145"/>
                    <a:pt x="234" y="145"/>
                    <a:pt x="234" y="145"/>
                  </a:cubicBezTo>
                  <a:cubicBezTo>
                    <a:pt x="234" y="145"/>
                    <a:pt x="234" y="145"/>
                    <a:pt x="234" y="145"/>
                  </a:cubicBezTo>
                  <a:cubicBezTo>
                    <a:pt x="216" y="146"/>
                    <a:pt x="197" y="147"/>
                    <a:pt x="179" y="148"/>
                  </a:cubicBezTo>
                  <a:cubicBezTo>
                    <a:pt x="169" y="149"/>
                    <a:pt x="160" y="150"/>
                    <a:pt x="150" y="152"/>
                  </a:cubicBezTo>
                  <a:cubicBezTo>
                    <a:pt x="131" y="154"/>
                    <a:pt x="113" y="158"/>
                    <a:pt x="96" y="164"/>
                  </a:cubicBezTo>
                  <a:cubicBezTo>
                    <a:pt x="95" y="164"/>
                    <a:pt x="94" y="164"/>
                    <a:pt x="94" y="165"/>
                  </a:cubicBezTo>
                  <a:cubicBezTo>
                    <a:pt x="95" y="129"/>
                    <a:pt x="108" y="94"/>
                    <a:pt x="135" y="71"/>
                  </a:cubicBezTo>
                  <a:close/>
                  <a:moveTo>
                    <a:pt x="84" y="286"/>
                  </a:moveTo>
                  <a:cubicBezTo>
                    <a:pt x="80" y="275"/>
                    <a:pt x="82" y="240"/>
                    <a:pt x="104" y="247"/>
                  </a:cubicBezTo>
                  <a:cubicBezTo>
                    <a:pt x="105" y="247"/>
                    <a:pt x="105" y="247"/>
                    <a:pt x="106" y="247"/>
                  </a:cubicBezTo>
                  <a:cubicBezTo>
                    <a:pt x="106" y="316"/>
                    <a:pt x="106" y="316"/>
                    <a:pt x="106" y="316"/>
                  </a:cubicBezTo>
                  <a:cubicBezTo>
                    <a:pt x="96" y="309"/>
                    <a:pt x="88" y="297"/>
                    <a:pt x="84" y="286"/>
                  </a:cubicBezTo>
                  <a:close/>
                  <a:moveTo>
                    <a:pt x="93" y="187"/>
                  </a:moveTo>
                  <a:cubicBezTo>
                    <a:pt x="93" y="186"/>
                    <a:pt x="93" y="185"/>
                    <a:pt x="93" y="184"/>
                  </a:cubicBezTo>
                  <a:cubicBezTo>
                    <a:pt x="159" y="162"/>
                    <a:pt x="231" y="160"/>
                    <a:pt x="301" y="165"/>
                  </a:cubicBezTo>
                  <a:cubicBezTo>
                    <a:pt x="332" y="167"/>
                    <a:pt x="364" y="171"/>
                    <a:pt x="392" y="184"/>
                  </a:cubicBezTo>
                  <a:cubicBezTo>
                    <a:pt x="392" y="185"/>
                    <a:pt x="392" y="186"/>
                    <a:pt x="392" y="187"/>
                  </a:cubicBezTo>
                  <a:cubicBezTo>
                    <a:pt x="374" y="198"/>
                    <a:pt x="347" y="202"/>
                    <a:pt x="327" y="205"/>
                  </a:cubicBezTo>
                  <a:cubicBezTo>
                    <a:pt x="299" y="211"/>
                    <a:pt x="271" y="213"/>
                    <a:pt x="243" y="213"/>
                  </a:cubicBezTo>
                  <a:cubicBezTo>
                    <a:pt x="214" y="213"/>
                    <a:pt x="186" y="211"/>
                    <a:pt x="158" y="205"/>
                  </a:cubicBezTo>
                  <a:cubicBezTo>
                    <a:pt x="138" y="202"/>
                    <a:pt x="111" y="198"/>
                    <a:pt x="93" y="187"/>
                  </a:cubicBezTo>
                  <a:close/>
                  <a:moveTo>
                    <a:pt x="165" y="441"/>
                  </a:moveTo>
                  <a:cubicBezTo>
                    <a:pt x="155" y="438"/>
                    <a:pt x="145" y="434"/>
                    <a:pt x="137" y="427"/>
                  </a:cubicBezTo>
                  <a:cubicBezTo>
                    <a:pt x="121" y="414"/>
                    <a:pt x="123" y="392"/>
                    <a:pt x="123" y="373"/>
                  </a:cubicBezTo>
                  <a:cubicBezTo>
                    <a:pt x="123" y="336"/>
                    <a:pt x="123" y="300"/>
                    <a:pt x="123" y="263"/>
                  </a:cubicBezTo>
                  <a:cubicBezTo>
                    <a:pt x="123" y="216"/>
                    <a:pt x="123" y="216"/>
                    <a:pt x="123" y="216"/>
                  </a:cubicBezTo>
                  <a:cubicBezTo>
                    <a:pt x="131" y="218"/>
                    <a:pt x="139" y="219"/>
                    <a:pt x="147" y="221"/>
                  </a:cubicBezTo>
                  <a:cubicBezTo>
                    <a:pt x="177" y="227"/>
                    <a:pt x="207" y="230"/>
                    <a:pt x="238" y="230"/>
                  </a:cubicBezTo>
                  <a:cubicBezTo>
                    <a:pt x="238" y="230"/>
                    <a:pt x="238" y="230"/>
                    <a:pt x="239" y="230"/>
                  </a:cubicBezTo>
                  <a:cubicBezTo>
                    <a:pt x="240" y="230"/>
                    <a:pt x="241" y="230"/>
                    <a:pt x="243" y="230"/>
                  </a:cubicBezTo>
                  <a:cubicBezTo>
                    <a:pt x="244" y="230"/>
                    <a:pt x="245" y="230"/>
                    <a:pt x="247" y="230"/>
                  </a:cubicBezTo>
                  <a:cubicBezTo>
                    <a:pt x="247" y="230"/>
                    <a:pt x="247" y="230"/>
                    <a:pt x="247" y="230"/>
                  </a:cubicBezTo>
                  <a:cubicBezTo>
                    <a:pt x="278" y="230"/>
                    <a:pt x="308" y="227"/>
                    <a:pt x="339" y="221"/>
                  </a:cubicBezTo>
                  <a:cubicBezTo>
                    <a:pt x="346" y="219"/>
                    <a:pt x="354" y="218"/>
                    <a:pt x="362" y="216"/>
                  </a:cubicBezTo>
                  <a:cubicBezTo>
                    <a:pt x="363" y="262"/>
                    <a:pt x="363" y="262"/>
                    <a:pt x="363" y="262"/>
                  </a:cubicBezTo>
                  <a:cubicBezTo>
                    <a:pt x="363" y="299"/>
                    <a:pt x="363" y="336"/>
                    <a:pt x="363" y="373"/>
                  </a:cubicBezTo>
                  <a:cubicBezTo>
                    <a:pt x="363" y="391"/>
                    <a:pt x="365" y="413"/>
                    <a:pt x="350" y="426"/>
                  </a:cubicBezTo>
                  <a:cubicBezTo>
                    <a:pt x="342" y="433"/>
                    <a:pt x="332" y="437"/>
                    <a:pt x="322" y="440"/>
                  </a:cubicBezTo>
                  <a:cubicBezTo>
                    <a:pt x="291" y="450"/>
                    <a:pt x="256" y="451"/>
                    <a:pt x="223" y="450"/>
                  </a:cubicBezTo>
                  <a:cubicBezTo>
                    <a:pt x="204" y="449"/>
                    <a:pt x="184" y="447"/>
                    <a:pt x="165" y="441"/>
                  </a:cubicBezTo>
                  <a:close/>
                  <a:moveTo>
                    <a:pt x="191" y="473"/>
                  </a:moveTo>
                  <a:cubicBezTo>
                    <a:pt x="200" y="484"/>
                    <a:pt x="209" y="496"/>
                    <a:pt x="218" y="507"/>
                  </a:cubicBezTo>
                  <a:cubicBezTo>
                    <a:pt x="211" y="513"/>
                    <a:pt x="204" y="519"/>
                    <a:pt x="198" y="526"/>
                  </a:cubicBezTo>
                  <a:cubicBezTo>
                    <a:pt x="189" y="514"/>
                    <a:pt x="181" y="503"/>
                    <a:pt x="171" y="493"/>
                  </a:cubicBezTo>
                  <a:cubicBezTo>
                    <a:pt x="178" y="486"/>
                    <a:pt x="184" y="479"/>
                    <a:pt x="191" y="473"/>
                  </a:cubicBezTo>
                  <a:close/>
                  <a:moveTo>
                    <a:pt x="56" y="640"/>
                  </a:moveTo>
                  <a:cubicBezTo>
                    <a:pt x="18" y="640"/>
                    <a:pt x="18" y="640"/>
                    <a:pt x="18" y="640"/>
                  </a:cubicBezTo>
                  <a:cubicBezTo>
                    <a:pt x="20" y="606"/>
                    <a:pt x="38" y="574"/>
                    <a:pt x="67" y="549"/>
                  </a:cubicBezTo>
                  <a:cubicBezTo>
                    <a:pt x="67" y="580"/>
                    <a:pt x="64" y="610"/>
                    <a:pt x="56" y="640"/>
                  </a:cubicBezTo>
                  <a:close/>
                  <a:moveTo>
                    <a:pt x="92" y="640"/>
                  </a:moveTo>
                  <a:cubicBezTo>
                    <a:pt x="74" y="640"/>
                    <a:pt x="74" y="640"/>
                    <a:pt x="74" y="640"/>
                  </a:cubicBezTo>
                  <a:cubicBezTo>
                    <a:pt x="82" y="606"/>
                    <a:pt x="85" y="572"/>
                    <a:pt x="84" y="537"/>
                  </a:cubicBezTo>
                  <a:cubicBezTo>
                    <a:pt x="84" y="536"/>
                    <a:pt x="84" y="536"/>
                    <a:pt x="84" y="536"/>
                  </a:cubicBezTo>
                  <a:cubicBezTo>
                    <a:pt x="87" y="534"/>
                    <a:pt x="89" y="533"/>
                    <a:pt x="92" y="531"/>
                  </a:cubicBezTo>
                  <a:lnTo>
                    <a:pt x="92" y="640"/>
                  </a:lnTo>
                  <a:close/>
                  <a:moveTo>
                    <a:pt x="131" y="511"/>
                  </a:moveTo>
                  <a:cubicBezTo>
                    <a:pt x="131" y="640"/>
                    <a:pt x="131" y="640"/>
                    <a:pt x="131" y="640"/>
                  </a:cubicBezTo>
                  <a:cubicBezTo>
                    <a:pt x="109" y="640"/>
                    <a:pt x="109" y="640"/>
                    <a:pt x="109" y="640"/>
                  </a:cubicBezTo>
                  <a:cubicBezTo>
                    <a:pt x="109" y="521"/>
                    <a:pt x="109" y="521"/>
                    <a:pt x="109" y="521"/>
                  </a:cubicBezTo>
                  <a:cubicBezTo>
                    <a:pt x="116" y="518"/>
                    <a:pt x="123" y="514"/>
                    <a:pt x="131" y="511"/>
                  </a:cubicBezTo>
                  <a:cubicBezTo>
                    <a:pt x="131" y="511"/>
                    <a:pt x="131" y="511"/>
                    <a:pt x="131" y="511"/>
                  </a:cubicBezTo>
                  <a:close/>
                  <a:moveTo>
                    <a:pt x="148" y="640"/>
                  </a:moveTo>
                  <a:cubicBezTo>
                    <a:pt x="148" y="515"/>
                    <a:pt x="148" y="515"/>
                    <a:pt x="148" y="515"/>
                  </a:cubicBezTo>
                  <a:cubicBezTo>
                    <a:pt x="232" y="640"/>
                    <a:pt x="232" y="640"/>
                    <a:pt x="232" y="640"/>
                  </a:cubicBezTo>
                  <a:lnTo>
                    <a:pt x="148" y="640"/>
                  </a:lnTo>
                  <a:close/>
                  <a:moveTo>
                    <a:pt x="171" y="519"/>
                  </a:moveTo>
                  <a:cubicBezTo>
                    <a:pt x="177" y="526"/>
                    <a:pt x="183" y="534"/>
                    <a:pt x="189" y="543"/>
                  </a:cubicBezTo>
                  <a:cubicBezTo>
                    <a:pt x="191" y="545"/>
                    <a:pt x="194" y="546"/>
                    <a:pt x="196" y="546"/>
                  </a:cubicBezTo>
                  <a:cubicBezTo>
                    <a:pt x="198" y="546"/>
                    <a:pt x="201" y="546"/>
                    <a:pt x="203" y="544"/>
                  </a:cubicBezTo>
                  <a:cubicBezTo>
                    <a:pt x="203" y="544"/>
                    <a:pt x="203" y="544"/>
                    <a:pt x="204" y="543"/>
                  </a:cubicBezTo>
                  <a:cubicBezTo>
                    <a:pt x="211" y="536"/>
                    <a:pt x="219" y="529"/>
                    <a:pt x="227" y="522"/>
                  </a:cubicBezTo>
                  <a:cubicBezTo>
                    <a:pt x="229" y="527"/>
                    <a:pt x="231" y="532"/>
                    <a:pt x="233" y="537"/>
                  </a:cubicBezTo>
                  <a:cubicBezTo>
                    <a:pt x="235" y="542"/>
                    <a:pt x="241" y="544"/>
                    <a:pt x="246" y="543"/>
                  </a:cubicBezTo>
                  <a:cubicBezTo>
                    <a:pt x="254" y="541"/>
                    <a:pt x="256" y="529"/>
                    <a:pt x="259" y="522"/>
                  </a:cubicBezTo>
                  <a:cubicBezTo>
                    <a:pt x="266" y="529"/>
                    <a:pt x="274" y="536"/>
                    <a:pt x="281" y="543"/>
                  </a:cubicBezTo>
                  <a:cubicBezTo>
                    <a:pt x="282" y="544"/>
                    <a:pt x="282" y="544"/>
                    <a:pt x="282" y="544"/>
                  </a:cubicBezTo>
                  <a:cubicBezTo>
                    <a:pt x="284" y="546"/>
                    <a:pt x="287" y="546"/>
                    <a:pt x="289" y="546"/>
                  </a:cubicBezTo>
                  <a:cubicBezTo>
                    <a:pt x="291" y="546"/>
                    <a:pt x="294" y="545"/>
                    <a:pt x="295" y="543"/>
                  </a:cubicBezTo>
                  <a:cubicBezTo>
                    <a:pt x="300" y="536"/>
                    <a:pt x="305" y="529"/>
                    <a:pt x="310" y="523"/>
                  </a:cubicBezTo>
                  <a:cubicBezTo>
                    <a:pt x="242" y="625"/>
                    <a:pt x="242" y="625"/>
                    <a:pt x="242" y="625"/>
                  </a:cubicBezTo>
                  <a:lnTo>
                    <a:pt x="171" y="519"/>
                  </a:lnTo>
                  <a:close/>
                  <a:moveTo>
                    <a:pt x="336" y="640"/>
                  </a:moveTo>
                  <a:cubicBezTo>
                    <a:pt x="252" y="640"/>
                    <a:pt x="252" y="640"/>
                    <a:pt x="252" y="640"/>
                  </a:cubicBezTo>
                  <a:cubicBezTo>
                    <a:pt x="336" y="515"/>
                    <a:pt x="336" y="515"/>
                    <a:pt x="336" y="515"/>
                  </a:cubicBezTo>
                  <a:lnTo>
                    <a:pt x="336" y="640"/>
                  </a:lnTo>
                  <a:close/>
                  <a:moveTo>
                    <a:pt x="375" y="640"/>
                  </a:moveTo>
                  <a:cubicBezTo>
                    <a:pt x="353" y="640"/>
                    <a:pt x="353" y="640"/>
                    <a:pt x="353" y="640"/>
                  </a:cubicBezTo>
                  <a:cubicBezTo>
                    <a:pt x="353" y="511"/>
                    <a:pt x="353" y="511"/>
                    <a:pt x="353" y="511"/>
                  </a:cubicBezTo>
                  <a:cubicBezTo>
                    <a:pt x="353" y="511"/>
                    <a:pt x="353" y="511"/>
                    <a:pt x="353" y="511"/>
                  </a:cubicBezTo>
                  <a:cubicBezTo>
                    <a:pt x="361" y="514"/>
                    <a:pt x="368" y="517"/>
                    <a:pt x="375" y="521"/>
                  </a:cubicBezTo>
                  <a:lnTo>
                    <a:pt x="375" y="640"/>
                  </a:lnTo>
                  <a:close/>
                  <a:moveTo>
                    <a:pt x="392" y="640"/>
                  </a:moveTo>
                  <a:cubicBezTo>
                    <a:pt x="392" y="531"/>
                    <a:pt x="392" y="531"/>
                    <a:pt x="392" y="531"/>
                  </a:cubicBezTo>
                  <a:cubicBezTo>
                    <a:pt x="395" y="532"/>
                    <a:pt x="398" y="534"/>
                    <a:pt x="401" y="536"/>
                  </a:cubicBezTo>
                  <a:cubicBezTo>
                    <a:pt x="401" y="536"/>
                    <a:pt x="401" y="536"/>
                    <a:pt x="401" y="537"/>
                  </a:cubicBezTo>
                  <a:cubicBezTo>
                    <a:pt x="400" y="572"/>
                    <a:pt x="403" y="606"/>
                    <a:pt x="411" y="640"/>
                  </a:cubicBezTo>
                  <a:lnTo>
                    <a:pt x="392" y="640"/>
                  </a:lnTo>
                  <a:close/>
                  <a:moveTo>
                    <a:pt x="428" y="640"/>
                  </a:moveTo>
                  <a:cubicBezTo>
                    <a:pt x="421" y="610"/>
                    <a:pt x="417" y="580"/>
                    <a:pt x="418" y="549"/>
                  </a:cubicBezTo>
                  <a:cubicBezTo>
                    <a:pt x="447" y="574"/>
                    <a:pt x="465" y="606"/>
                    <a:pt x="467" y="640"/>
                  </a:cubicBezTo>
                  <a:lnTo>
                    <a:pt x="428" y="64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0"/>
            <p:cNvSpPr/>
            <p:nvPr/>
          </p:nvSpPr>
          <p:spPr bwMode="auto">
            <a:xfrm>
              <a:off x="3391893" y="3358300"/>
              <a:ext cx="230867" cy="419053"/>
            </a:xfrm>
            <a:custGeom>
              <a:avLst/>
              <a:gdLst>
                <a:gd name="T0" fmla="*/ 50 w 50"/>
                <a:gd name="T1" fmla="*/ 91 h 91"/>
                <a:gd name="T2" fmla="*/ 11 w 50"/>
                <a:gd name="T3" fmla="*/ 91 h 91"/>
                <a:gd name="T4" fmla="*/ 1 w 50"/>
                <a:gd name="T5" fmla="*/ 0 h 91"/>
                <a:gd name="T6" fmla="*/ 50 w 50"/>
                <a:gd name="T7" fmla="*/ 91 h 91"/>
              </a:gdLst>
              <a:ahLst/>
              <a:cxnLst>
                <a:cxn ang="0">
                  <a:pos x="T0" y="T1"/>
                </a:cxn>
                <a:cxn ang="0">
                  <a:pos x="T2" y="T3"/>
                </a:cxn>
                <a:cxn ang="0">
                  <a:pos x="T4" y="T5"/>
                </a:cxn>
                <a:cxn ang="0">
                  <a:pos x="T6" y="T7"/>
                </a:cxn>
              </a:cxnLst>
              <a:rect l="0" t="0" r="r" b="b"/>
              <a:pathLst>
                <a:path w="50" h="91">
                  <a:moveTo>
                    <a:pt x="50" y="91"/>
                  </a:moveTo>
                  <a:cubicBezTo>
                    <a:pt x="11" y="91"/>
                    <a:pt x="11" y="91"/>
                    <a:pt x="11" y="91"/>
                  </a:cubicBezTo>
                  <a:cubicBezTo>
                    <a:pt x="4" y="61"/>
                    <a:pt x="0" y="31"/>
                    <a:pt x="1" y="0"/>
                  </a:cubicBezTo>
                  <a:cubicBezTo>
                    <a:pt x="30" y="25"/>
                    <a:pt x="48" y="57"/>
                    <a:pt x="50" y="91"/>
                  </a:cubicBezTo>
                  <a:close/>
                </a:path>
              </a:pathLst>
            </a:custGeom>
            <a:solidFill>
              <a:srgbClr val="376E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1"/>
            <p:cNvSpPr/>
            <p:nvPr/>
          </p:nvSpPr>
          <p:spPr bwMode="auto">
            <a:xfrm>
              <a:off x="3221168" y="1936235"/>
              <a:ext cx="116404" cy="345331"/>
            </a:xfrm>
            <a:custGeom>
              <a:avLst/>
              <a:gdLst>
                <a:gd name="T0" fmla="*/ 1 w 25"/>
                <a:gd name="T1" fmla="*/ 7 h 75"/>
                <a:gd name="T2" fmla="*/ 21 w 25"/>
                <a:gd name="T3" fmla="*/ 46 h 75"/>
                <a:gd name="T4" fmla="*/ 0 w 25"/>
                <a:gd name="T5" fmla="*/ 75 h 75"/>
                <a:gd name="T6" fmla="*/ 0 w 25"/>
                <a:gd name="T7" fmla="*/ 7 h 75"/>
                <a:gd name="T8" fmla="*/ 1 w 25"/>
                <a:gd name="T9" fmla="*/ 7 h 75"/>
              </a:gdLst>
              <a:ahLst/>
              <a:cxnLst>
                <a:cxn ang="0">
                  <a:pos x="T0" y="T1"/>
                </a:cxn>
                <a:cxn ang="0">
                  <a:pos x="T2" y="T3"/>
                </a:cxn>
                <a:cxn ang="0">
                  <a:pos x="T4" y="T5"/>
                </a:cxn>
                <a:cxn ang="0">
                  <a:pos x="T6" y="T7"/>
                </a:cxn>
                <a:cxn ang="0">
                  <a:pos x="T8" y="T9"/>
                </a:cxn>
              </a:cxnLst>
              <a:rect l="0" t="0" r="r" b="b"/>
              <a:pathLst>
                <a:path w="25" h="75">
                  <a:moveTo>
                    <a:pt x="1" y="7"/>
                  </a:moveTo>
                  <a:cubicBezTo>
                    <a:pt x="23" y="0"/>
                    <a:pt x="25" y="35"/>
                    <a:pt x="21" y="46"/>
                  </a:cubicBezTo>
                  <a:cubicBezTo>
                    <a:pt x="18" y="57"/>
                    <a:pt x="9" y="68"/>
                    <a:pt x="0" y="75"/>
                  </a:cubicBezTo>
                  <a:cubicBezTo>
                    <a:pt x="0" y="7"/>
                    <a:pt x="0" y="7"/>
                    <a:pt x="0" y="7"/>
                  </a:cubicBezTo>
                  <a:cubicBezTo>
                    <a:pt x="0" y="7"/>
                    <a:pt x="1" y="7"/>
                    <a:pt x="1" y="7"/>
                  </a:cubicBezTo>
                  <a:close/>
                </a:path>
              </a:pathLst>
            </a:custGeom>
            <a:solidFill>
              <a:srgbClr val="E4B6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2"/>
            <p:cNvSpPr/>
            <p:nvPr/>
          </p:nvSpPr>
          <p:spPr bwMode="auto">
            <a:xfrm>
              <a:off x="1898047" y="1567624"/>
              <a:ext cx="1379383" cy="244448"/>
            </a:xfrm>
            <a:custGeom>
              <a:avLst/>
              <a:gdLst>
                <a:gd name="T0" fmla="*/ 299 w 299"/>
                <a:gd name="T1" fmla="*/ 24 h 53"/>
                <a:gd name="T2" fmla="*/ 299 w 299"/>
                <a:gd name="T3" fmla="*/ 27 h 53"/>
                <a:gd name="T4" fmla="*/ 234 w 299"/>
                <a:gd name="T5" fmla="*/ 45 h 53"/>
                <a:gd name="T6" fmla="*/ 150 w 299"/>
                <a:gd name="T7" fmla="*/ 53 h 53"/>
                <a:gd name="T8" fmla="*/ 65 w 299"/>
                <a:gd name="T9" fmla="*/ 45 h 53"/>
                <a:gd name="T10" fmla="*/ 0 w 299"/>
                <a:gd name="T11" fmla="*/ 27 h 53"/>
                <a:gd name="T12" fmla="*/ 0 w 299"/>
                <a:gd name="T13" fmla="*/ 24 h 53"/>
                <a:gd name="T14" fmla="*/ 208 w 299"/>
                <a:gd name="T15" fmla="*/ 5 h 53"/>
                <a:gd name="T16" fmla="*/ 299 w 299"/>
                <a:gd name="T17" fmla="*/ 2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 h="53">
                  <a:moveTo>
                    <a:pt x="299" y="24"/>
                  </a:moveTo>
                  <a:cubicBezTo>
                    <a:pt x="299" y="25"/>
                    <a:pt x="299" y="26"/>
                    <a:pt x="299" y="27"/>
                  </a:cubicBezTo>
                  <a:cubicBezTo>
                    <a:pt x="281" y="38"/>
                    <a:pt x="254" y="42"/>
                    <a:pt x="234" y="45"/>
                  </a:cubicBezTo>
                  <a:cubicBezTo>
                    <a:pt x="206" y="51"/>
                    <a:pt x="178" y="53"/>
                    <a:pt x="150" y="53"/>
                  </a:cubicBezTo>
                  <a:cubicBezTo>
                    <a:pt x="121" y="53"/>
                    <a:pt x="93" y="51"/>
                    <a:pt x="65" y="45"/>
                  </a:cubicBezTo>
                  <a:cubicBezTo>
                    <a:pt x="45" y="42"/>
                    <a:pt x="18" y="38"/>
                    <a:pt x="0" y="27"/>
                  </a:cubicBezTo>
                  <a:cubicBezTo>
                    <a:pt x="0" y="26"/>
                    <a:pt x="0" y="25"/>
                    <a:pt x="0" y="24"/>
                  </a:cubicBezTo>
                  <a:cubicBezTo>
                    <a:pt x="66" y="2"/>
                    <a:pt x="138" y="0"/>
                    <a:pt x="208" y="5"/>
                  </a:cubicBezTo>
                  <a:cubicBezTo>
                    <a:pt x="239" y="7"/>
                    <a:pt x="271" y="11"/>
                    <a:pt x="299" y="24"/>
                  </a:cubicBezTo>
                  <a:close/>
                </a:path>
              </a:pathLst>
            </a:custGeom>
            <a:solidFill>
              <a:srgbClr val="E09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3"/>
            <p:cNvSpPr/>
            <p:nvPr/>
          </p:nvSpPr>
          <p:spPr bwMode="auto">
            <a:xfrm>
              <a:off x="2879718" y="1158271"/>
              <a:ext cx="397712" cy="432633"/>
            </a:xfrm>
            <a:custGeom>
              <a:avLst/>
              <a:gdLst>
                <a:gd name="T0" fmla="*/ 45 w 86"/>
                <a:gd name="T1" fmla="*/ 0 h 94"/>
                <a:gd name="T2" fmla="*/ 86 w 86"/>
                <a:gd name="T3" fmla="*/ 94 h 94"/>
                <a:gd name="T4" fmla="*/ 16 w 86"/>
                <a:gd name="T5" fmla="*/ 79 h 94"/>
                <a:gd name="T6" fmla="*/ 0 w 86"/>
                <a:gd name="T7" fmla="*/ 77 h 94"/>
                <a:gd name="T8" fmla="*/ 1 w 86"/>
                <a:gd name="T9" fmla="*/ 71 h 94"/>
                <a:gd name="T10" fmla="*/ 6 w 86"/>
                <a:gd name="T11" fmla="*/ 68 h 94"/>
                <a:gd name="T12" fmla="*/ 45 w 86"/>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86" h="94">
                  <a:moveTo>
                    <a:pt x="45" y="0"/>
                  </a:moveTo>
                  <a:cubicBezTo>
                    <a:pt x="72" y="24"/>
                    <a:pt x="84" y="58"/>
                    <a:pt x="86" y="94"/>
                  </a:cubicBezTo>
                  <a:cubicBezTo>
                    <a:pt x="63" y="86"/>
                    <a:pt x="39" y="82"/>
                    <a:pt x="16" y="79"/>
                  </a:cubicBezTo>
                  <a:cubicBezTo>
                    <a:pt x="10" y="78"/>
                    <a:pt x="5" y="78"/>
                    <a:pt x="0" y="77"/>
                  </a:cubicBezTo>
                  <a:cubicBezTo>
                    <a:pt x="1" y="71"/>
                    <a:pt x="1" y="71"/>
                    <a:pt x="1" y="71"/>
                  </a:cubicBezTo>
                  <a:cubicBezTo>
                    <a:pt x="3" y="71"/>
                    <a:pt x="5" y="70"/>
                    <a:pt x="6" y="68"/>
                  </a:cubicBezTo>
                  <a:lnTo>
                    <a:pt x="45"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4"/>
            <p:cNvSpPr/>
            <p:nvPr/>
          </p:nvSpPr>
          <p:spPr bwMode="auto">
            <a:xfrm>
              <a:off x="2026091" y="1825652"/>
              <a:ext cx="1125235" cy="1082554"/>
            </a:xfrm>
            <a:custGeom>
              <a:avLst/>
              <a:gdLst>
                <a:gd name="T0" fmla="*/ 242 w 244"/>
                <a:gd name="T1" fmla="*/ 157 h 235"/>
                <a:gd name="T2" fmla="*/ 229 w 244"/>
                <a:gd name="T3" fmla="*/ 210 h 235"/>
                <a:gd name="T4" fmla="*/ 201 w 244"/>
                <a:gd name="T5" fmla="*/ 224 h 235"/>
                <a:gd name="T6" fmla="*/ 102 w 244"/>
                <a:gd name="T7" fmla="*/ 234 h 235"/>
                <a:gd name="T8" fmla="*/ 44 w 244"/>
                <a:gd name="T9" fmla="*/ 225 h 235"/>
                <a:gd name="T10" fmla="*/ 16 w 244"/>
                <a:gd name="T11" fmla="*/ 211 h 235"/>
                <a:gd name="T12" fmla="*/ 2 w 244"/>
                <a:gd name="T13" fmla="*/ 157 h 235"/>
                <a:gd name="T14" fmla="*/ 2 w 244"/>
                <a:gd name="T15" fmla="*/ 47 h 235"/>
                <a:gd name="T16" fmla="*/ 2 w 244"/>
                <a:gd name="T17" fmla="*/ 0 h 235"/>
                <a:gd name="T18" fmla="*/ 26 w 244"/>
                <a:gd name="T19" fmla="*/ 5 h 235"/>
                <a:gd name="T20" fmla="*/ 117 w 244"/>
                <a:gd name="T21" fmla="*/ 14 h 235"/>
                <a:gd name="T22" fmla="*/ 118 w 244"/>
                <a:gd name="T23" fmla="*/ 14 h 235"/>
                <a:gd name="T24" fmla="*/ 122 w 244"/>
                <a:gd name="T25" fmla="*/ 14 h 235"/>
                <a:gd name="T26" fmla="*/ 126 w 244"/>
                <a:gd name="T27" fmla="*/ 14 h 235"/>
                <a:gd name="T28" fmla="*/ 126 w 244"/>
                <a:gd name="T29" fmla="*/ 14 h 235"/>
                <a:gd name="T30" fmla="*/ 218 w 244"/>
                <a:gd name="T31" fmla="*/ 5 h 235"/>
                <a:gd name="T32" fmla="*/ 241 w 244"/>
                <a:gd name="T33" fmla="*/ 0 h 235"/>
                <a:gd name="T34" fmla="*/ 242 w 244"/>
                <a:gd name="T35" fmla="*/ 46 h 235"/>
                <a:gd name="T36" fmla="*/ 242 w 244"/>
                <a:gd name="T37" fmla="*/ 15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4" h="235">
                  <a:moveTo>
                    <a:pt x="242" y="157"/>
                  </a:moveTo>
                  <a:cubicBezTo>
                    <a:pt x="242" y="175"/>
                    <a:pt x="244" y="197"/>
                    <a:pt x="229" y="210"/>
                  </a:cubicBezTo>
                  <a:cubicBezTo>
                    <a:pt x="221" y="217"/>
                    <a:pt x="211" y="221"/>
                    <a:pt x="201" y="224"/>
                  </a:cubicBezTo>
                  <a:cubicBezTo>
                    <a:pt x="170" y="234"/>
                    <a:pt x="135" y="235"/>
                    <a:pt x="102" y="234"/>
                  </a:cubicBezTo>
                  <a:cubicBezTo>
                    <a:pt x="83" y="233"/>
                    <a:pt x="63" y="231"/>
                    <a:pt x="44" y="225"/>
                  </a:cubicBezTo>
                  <a:cubicBezTo>
                    <a:pt x="34" y="222"/>
                    <a:pt x="24" y="218"/>
                    <a:pt x="16" y="211"/>
                  </a:cubicBezTo>
                  <a:cubicBezTo>
                    <a:pt x="0" y="198"/>
                    <a:pt x="2" y="176"/>
                    <a:pt x="2" y="157"/>
                  </a:cubicBezTo>
                  <a:cubicBezTo>
                    <a:pt x="2" y="120"/>
                    <a:pt x="2" y="84"/>
                    <a:pt x="2" y="47"/>
                  </a:cubicBezTo>
                  <a:cubicBezTo>
                    <a:pt x="2" y="0"/>
                    <a:pt x="2" y="0"/>
                    <a:pt x="2" y="0"/>
                  </a:cubicBezTo>
                  <a:cubicBezTo>
                    <a:pt x="10" y="2"/>
                    <a:pt x="18" y="3"/>
                    <a:pt x="26" y="5"/>
                  </a:cubicBezTo>
                  <a:cubicBezTo>
                    <a:pt x="56" y="11"/>
                    <a:pt x="86" y="14"/>
                    <a:pt x="117" y="14"/>
                  </a:cubicBezTo>
                  <a:cubicBezTo>
                    <a:pt x="117" y="14"/>
                    <a:pt x="117" y="14"/>
                    <a:pt x="118" y="14"/>
                  </a:cubicBezTo>
                  <a:cubicBezTo>
                    <a:pt x="119" y="14"/>
                    <a:pt x="120" y="14"/>
                    <a:pt x="122" y="14"/>
                  </a:cubicBezTo>
                  <a:cubicBezTo>
                    <a:pt x="123" y="14"/>
                    <a:pt x="124" y="14"/>
                    <a:pt x="126" y="14"/>
                  </a:cubicBezTo>
                  <a:cubicBezTo>
                    <a:pt x="126" y="14"/>
                    <a:pt x="126" y="14"/>
                    <a:pt x="126" y="14"/>
                  </a:cubicBezTo>
                  <a:cubicBezTo>
                    <a:pt x="157" y="14"/>
                    <a:pt x="187" y="11"/>
                    <a:pt x="218" y="5"/>
                  </a:cubicBezTo>
                  <a:cubicBezTo>
                    <a:pt x="225" y="3"/>
                    <a:pt x="233" y="2"/>
                    <a:pt x="241" y="0"/>
                  </a:cubicBezTo>
                  <a:cubicBezTo>
                    <a:pt x="242" y="46"/>
                    <a:pt x="242" y="46"/>
                    <a:pt x="242" y="46"/>
                  </a:cubicBezTo>
                  <a:cubicBezTo>
                    <a:pt x="242" y="83"/>
                    <a:pt x="242" y="120"/>
                    <a:pt x="242" y="157"/>
                  </a:cubicBezTo>
                  <a:close/>
                </a:path>
              </a:pathLst>
            </a:custGeom>
            <a:solidFill>
              <a:srgbClr val="E4B6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5"/>
            <p:cNvSpPr/>
            <p:nvPr/>
          </p:nvSpPr>
          <p:spPr bwMode="auto">
            <a:xfrm>
              <a:off x="2625570" y="946805"/>
              <a:ext cx="397712" cy="566498"/>
            </a:xfrm>
            <a:custGeom>
              <a:avLst/>
              <a:gdLst>
                <a:gd name="T0" fmla="*/ 86 w 86"/>
                <a:gd name="T1" fmla="*/ 35 h 123"/>
                <a:gd name="T2" fmla="*/ 47 w 86"/>
                <a:gd name="T3" fmla="*/ 106 h 123"/>
                <a:gd name="T4" fmla="*/ 56 w 86"/>
                <a:gd name="T5" fmla="*/ 117 h 123"/>
                <a:gd name="T6" fmla="*/ 55 w 86"/>
                <a:gd name="T7" fmla="*/ 123 h 123"/>
                <a:gd name="T8" fmla="*/ 0 w 86"/>
                <a:gd name="T9" fmla="*/ 120 h 123"/>
                <a:gd name="T10" fmla="*/ 0 w 86"/>
                <a:gd name="T11" fmla="*/ 120 h 123"/>
                <a:gd name="T12" fmla="*/ 0 w 86"/>
                <a:gd name="T13" fmla="*/ 0 h 123"/>
                <a:gd name="T14" fmla="*/ 86 w 86"/>
                <a:gd name="T15" fmla="*/ 35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23">
                  <a:moveTo>
                    <a:pt x="86" y="35"/>
                  </a:moveTo>
                  <a:cubicBezTo>
                    <a:pt x="47" y="106"/>
                    <a:pt x="47" y="106"/>
                    <a:pt x="47" y="106"/>
                  </a:cubicBezTo>
                  <a:cubicBezTo>
                    <a:pt x="44" y="111"/>
                    <a:pt x="50" y="116"/>
                    <a:pt x="56" y="117"/>
                  </a:cubicBezTo>
                  <a:cubicBezTo>
                    <a:pt x="55" y="123"/>
                    <a:pt x="55" y="123"/>
                    <a:pt x="55" y="123"/>
                  </a:cubicBezTo>
                  <a:cubicBezTo>
                    <a:pt x="37" y="122"/>
                    <a:pt x="18" y="121"/>
                    <a:pt x="0" y="120"/>
                  </a:cubicBezTo>
                  <a:cubicBezTo>
                    <a:pt x="0" y="120"/>
                    <a:pt x="0" y="120"/>
                    <a:pt x="0" y="120"/>
                  </a:cubicBezTo>
                  <a:cubicBezTo>
                    <a:pt x="0" y="0"/>
                    <a:pt x="0" y="0"/>
                    <a:pt x="0" y="0"/>
                  </a:cubicBezTo>
                  <a:cubicBezTo>
                    <a:pt x="28" y="14"/>
                    <a:pt x="60" y="19"/>
                    <a:pt x="86" y="35"/>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6"/>
            <p:cNvSpPr/>
            <p:nvPr/>
          </p:nvSpPr>
          <p:spPr bwMode="auto">
            <a:xfrm>
              <a:off x="2256958" y="3220555"/>
              <a:ext cx="642160" cy="488895"/>
            </a:xfrm>
            <a:custGeom>
              <a:avLst/>
              <a:gdLst>
                <a:gd name="T0" fmla="*/ 139 w 139"/>
                <a:gd name="T1" fmla="*/ 4 h 106"/>
                <a:gd name="T2" fmla="*/ 71 w 139"/>
                <a:gd name="T3" fmla="*/ 106 h 106"/>
                <a:gd name="T4" fmla="*/ 0 w 139"/>
                <a:gd name="T5" fmla="*/ 0 h 106"/>
                <a:gd name="T6" fmla="*/ 18 w 139"/>
                <a:gd name="T7" fmla="*/ 24 h 106"/>
                <a:gd name="T8" fmla="*/ 25 w 139"/>
                <a:gd name="T9" fmla="*/ 27 h 106"/>
                <a:gd name="T10" fmla="*/ 32 w 139"/>
                <a:gd name="T11" fmla="*/ 25 h 106"/>
                <a:gd name="T12" fmla="*/ 33 w 139"/>
                <a:gd name="T13" fmla="*/ 24 h 106"/>
                <a:gd name="T14" fmla="*/ 56 w 139"/>
                <a:gd name="T15" fmla="*/ 3 h 106"/>
                <a:gd name="T16" fmla="*/ 62 w 139"/>
                <a:gd name="T17" fmla="*/ 18 h 106"/>
                <a:gd name="T18" fmla="*/ 75 w 139"/>
                <a:gd name="T19" fmla="*/ 24 h 106"/>
                <a:gd name="T20" fmla="*/ 88 w 139"/>
                <a:gd name="T21" fmla="*/ 3 h 106"/>
                <a:gd name="T22" fmla="*/ 110 w 139"/>
                <a:gd name="T23" fmla="*/ 24 h 106"/>
                <a:gd name="T24" fmla="*/ 111 w 139"/>
                <a:gd name="T25" fmla="*/ 25 h 106"/>
                <a:gd name="T26" fmla="*/ 118 w 139"/>
                <a:gd name="T27" fmla="*/ 27 h 106"/>
                <a:gd name="T28" fmla="*/ 124 w 139"/>
                <a:gd name="T29" fmla="*/ 24 h 106"/>
                <a:gd name="T30" fmla="*/ 139 w 139"/>
                <a:gd name="T31" fmla="*/ 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 h="106">
                  <a:moveTo>
                    <a:pt x="139" y="4"/>
                  </a:moveTo>
                  <a:cubicBezTo>
                    <a:pt x="71" y="106"/>
                    <a:pt x="71" y="106"/>
                    <a:pt x="71" y="106"/>
                  </a:cubicBezTo>
                  <a:cubicBezTo>
                    <a:pt x="0" y="0"/>
                    <a:pt x="0" y="0"/>
                    <a:pt x="0" y="0"/>
                  </a:cubicBezTo>
                  <a:cubicBezTo>
                    <a:pt x="6" y="7"/>
                    <a:pt x="12" y="15"/>
                    <a:pt x="18" y="24"/>
                  </a:cubicBezTo>
                  <a:cubicBezTo>
                    <a:pt x="20" y="26"/>
                    <a:pt x="23" y="27"/>
                    <a:pt x="25" y="27"/>
                  </a:cubicBezTo>
                  <a:cubicBezTo>
                    <a:pt x="27" y="27"/>
                    <a:pt x="30" y="27"/>
                    <a:pt x="32" y="25"/>
                  </a:cubicBezTo>
                  <a:cubicBezTo>
                    <a:pt x="32" y="25"/>
                    <a:pt x="32" y="25"/>
                    <a:pt x="33" y="24"/>
                  </a:cubicBezTo>
                  <a:cubicBezTo>
                    <a:pt x="40" y="17"/>
                    <a:pt x="48" y="10"/>
                    <a:pt x="56" y="3"/>
                  </a:cubicBezTo>
                  <a:cubicBezTo>
                    <a:pt x="58" y="8"/>
                    <a:pt x="60" y="13"/>
                    <a:pt x="62" y="18"/>
                  </a:cubicBezTo>
                  <a:cubicBezTo>
                    <a:pt x="64" y="23"/>
                    <a:pt x="70" y="25"/>
                    <a:pt x="75" y="24"/>
                  </a:cubicBezTo>
                  <a:cubicBezTo>
                    <a:pt x="83" y="22"/>
                    <a:pt x="85" y="10"/>
                    <a:pt x="88" y="3"/>
                  </a:cubicBezTo>
                  <a:cubicBezTo>
                    <a:pt x="95" y="10"/>
                    <a:pt x="103" y="17"/>
                    <a:pt x="110" y="24"/>
                  </a:cubicBezTo>
                  <a:cubicBezTo>
                    <a:pt x="111" y="25"/>
                    <a:pt x="111" y="25"/>
                    <a:pt x="111" y="25"/>
                  </a:cubicBezTo>
                  <a:cubicBezTo>
                    <a:pt x="113" y="27"/>
                    <a:pt x="116" y="27"/>
                    <a:pt x="118" y="27"/>
                  </a:cubicBezTo>
                  <a:cubicBezTo>
                    <a:pt x="120" y="27"/>
                    <a:pt x="123" y="26"/>
                    <a:pt x="124" y="24"/>
                  </a:cubicBezTo>
                  <a:cubicBezTo>
                    <a:pt x="129" y="17"/>
                    <a:pt x="134" y="10"/>
                    <a:pt x="139" y="4"/>
                  </a:cubicBezTo>
                  <a:close/>
                </a:path>
              </a:pathLst>
            </a:custGeom>
            <a:solidFill>
              <a:srgbClr val="376E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7"/>
            <p:cNvSpPr/>
            <p:nvPr/>
          </p:nvSpPr>
          <p:spPr bwMode="auto">
            <a:xfrm>
              <a:off x="2701232" y="3009089"/>
              <a:ext cx="215347" cy="244448"/>
            </a:xfrm>
            <a:custGeom>
              <a:avLst/>
              <a:gdLst>
                <a:gd name="T0" fmla="*/ 27 w 47"/>
                <a:gd name="T1" fmla="*/ 0 h 53"/>
                <a:gd name="T2" fmla="*/ 47 w 47"/>
                <a:gd name="T3" fmla="*/ 20 h 53"/>
                <a:gd name="T4" fmla="*/ 20 w 47"/>
                <a:gd name="T5" fmla="*/ 53 h 53"/>
                <a:gd name="T6" fmla="*/ 0 w 47"/>
                <a:gd name="T7" fmla="*/ 34 h 53"/>
                <a:gd name="T8" fmla="*/ 27 w 47"/>
                <a:gd name="T9" fmla="*/ 0 h 53"/>
              </a:gdLst>
              <a:ahLst/>
              <a:cxnLst>
                <a:cxn ang="0">
                  <a:pos x="T0" y="T1"/>
                </a:cxn>
                <a:cxn ang="0">
                  <a:pos x="T2" y="T3"/>
                </a:cxn>
                <a:cxn ang="0">
                  <a:pos x="T4" y="T5"/>
                </a:cxn>
                <a:cxn ang="0">
                  <a:pos x="T6" y="T7"/>
                </a:cxn>
                <a:cxn ang="0">
                  <a:pos x="T8" y="T9"/>
                </a:cxn>
              </a:cxnLst>
              <a:rect l="0" t="0" r="r" b="b"/>
              <a:pathLst>
                <a:path w="47" h="53">
                  <a:moveTo>
                    <a:pt x="27" y="0"/>
                  </a:moveTo>
                  <a:cubicBezTo>
                    <a:pt x="34" y="6"/>
                    <a:pt x="40" y="13"/>
                    <a:pt x="47" y="20"/>
                  </a:cubicBezTo>
                  <a:cubicBezTo>
                    <a:pt x="37" y="30"/>
                    <a:pt x="29" y="41"/>
                    <a:pt x="20" y="53"/>
                  </a:cubicBezTo>
                  <a:cubicBezTo>
                    <a:pt x="14" y="46"/>
                    <a:pt x="7" y="40"/>
                    <a:pt x="0" y="34"/>
                  </a:cubicBezTo>
                  <a:cubicBezTo>
                    <a:pt x="9" y="23"/>
                    <a:pt x="18" y="11"/>
                    <a:pt x="27" y="0"/>
                  </a:cubicBezTo>
                  <a:close/>
                </a:path>
              </a:pathLst>
            </a:custGeom>
            <a:solidFill>
              <a:srgbClr val="376E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8"/>
            <p:cNvSpPr/>
            <p:nvPr/>
          </p:nvSpPr>
          <p:spPr bwMode="auto">
            <a:xfrm>
              <a:off x="2419923" y="2972228"/>
              <a:ext cx="335630" cy="234747"/>
            </a:xfrm>
            <a:custGeom>
              <a:avLst/>
              <a:gdLst>
                <a:gd name="T0" fmla="*/ 73 w 73"/>
                <a:gd name="T1" fmla="*/ 0 h 51"/>
                <a:gd name="T2" fmla="*/ 63 w 73"/>
                <a:gd name="T3" fmla="*/ 12 h 51"/>
                <a:gd name="T4" fmla="*/ 52 w 73"/>
                <a:gd name="T5" fmla="*/ 26 h 51"/>
                <a:gd name="T6" fmla="*/ 37 w 73"/>
                <a:gd name="T7" fmla="*/ 51 h 51"/>
                <a:gd name="T8" fmla="*/ 21 w 73"/>
                <a:gd name="T9" fmla="*/ 27 h 51"/>
                <a:gd name="T10" fmla="*/ 11 w 73"/>
                <a:gd name="T11" fmla="*/ 13 h 51"/>
                <a:gd name="T12" fmla="*/ 0 w 73"/>
                <a:gd name="T13" fmla="*/ 0 h 51"/>
                <a:gd name="T14" fmla="*/ 55 w 73"/>
                <a:gd name="T15" fmla="*/ 1 h 51"/>
                <a:gd name="T16" fmla="*/ 73 w 73"/>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51">
                  <a:moveTo>
                    <a:pt x="73" y="0"/>
                  </a:moveTo>
                  <a:cubicBezTo>
                    <a:pt x="71" y="0"/>
                    <a:pt x="65" y="10"/>
                    <a:pt x="63" y="12"/>
                  </a:cubicBezTo>
                  <a:cubicBezTo>
                    <a:pt x="59" y="17"/>
                    <a:pt x="56" y="21"/>
                    <a:pt x="52" y="26"/>
                  </a:cubicBezTo>
                  <a:cubicBezTo>
                    <a:pt x="46" y="34"/>
                    <a:pt x="40" y="41"/>
                    <a:pt x="37" y="51"/>
                  </a:cubicBezTo>
                  <a:cubicBezTo>
                    <a:pt x="34" y="41"/>
                    <a:pt x="27" y="35"/>
                    <a:pt x="21" y="27"/>
                  </a:cubicBezTo>
                  <a:cubicBezTo>
                    <a:pt x="18" y="22"/>
                    <a:pt x="14" y="18"/>
                    <a:pt x="11" y="13"/>
                  </a:cubicBezTo>
                  <a:cubicBezTo>
                    <a:pt x="9" y="11"/>
                    <a:pt x="2" y="0"/>
                    <a:pt x="0" y="0"/>
                  </a:cubicBezTo>
                  <a:cubicBezTo>
                    <a:pt x="18" y="2"/>
                    <a:pt x="37" y="2"/>
                    <a:pt x="55" y="1"/>
                  </a:cubicBezTo>
                  <a:cubicBezTo>
                    <a:pt x="61" y="1"/>
                    <a:pt x="67" y="1"/>
                    <a:pt x="73" y="0"/>
                  </a:cubicBezTo>
                  <a:close/>
                </a:path>
              </a:pathLst>
            </a:custGeom>
            <a:solidFill>
              <a:srgbClr val="B088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9"/>
            <p:cNvSpPr/>
            <p:nvPr/>
          </p:nvSpPr>
          <p:spPr bwMode="auto">
            <a:xfrm>
              <a:off x="2152195" y="946805"/>
              <a:ext cx="395772" cy="566498"/>
            </a:xfrm>
            <a:custGeom>
              <a:avLst/>
              <a:gdLst>
                <a:gd name="T0" fmla="*/ 86 w 86"/>
                <a:gd name="T1" fmla="*/ 120 h 123"/>
                <a:gd name="T2" fmla="*/ 86 w 86"/>
                <a:gd name="T3" fmla="*/ 120 h 123"/>
                <a:gd name="T4" fmla="*/ 31 w 86"/>
                <a:gd name="T5" fmla="*/ 123 h 123"/>
                <a:gd name="T6" fmla="*/ 30 w 86"/>
                <a:gd name="T7" fmla="*/ 117 h 123"/>
                <a:gd name="T8" fmla="*/ 40 w 86"/>
                <a:gd name="T9" fmla="*/ 106 h 123"/>
                <a:gd name="T10" fmla="*/ 0 w 86"/>
                <a:gd name="T11" fmla="*/ 35 h 123"/>
                <a:gd name="T12" fmla="*/ 86 w 86"/>
                <a:gd name="T13" fmla="*/ 0 h 123"/>
                <a:gd name="T14" fmla="*/ 86 w 86"/>
                <a:gd name="T15" fmla="*/ 120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23">
                  <a:moveTo>
                    <a:pt x="86" y="120"/>
                  </a:moveTo>
                  <a:cubicBezTo>
                    <a:pt x="86" y="120"/>
                    <a:pt x="86" y="120"/>
                    <a:pt x="86" y="120"/>
                  </a:cubicBezTo>
                  <a:cubicBezTo>
                    <a:pt x="68" y="121"/>
                    <a:pt x="49" y="122"/>
                    <a:pt x="31" y="123"/>
                  </a:cubicBezTo>
                  <a:cubicBezTo>
                    <a:pt x="30" y="117"/>
                    <a:pt x="30" y="117"/>
                    <a:pt x="30" y="117"/>
                  </a:cubicBezTo>
                  <a:cubicBezTo>
                    <a:pt x="36" y="116"/>
                    <a:pt x="42" y="111"/>
                    <a:pt x="40" y="106"/>
                  </a:cubicBezTo>
                  <a:cubicBezTo>
                    <a:pt x="0" y="35"/>
                    <a:pt x="0" y="35"/>
                    <a:pt x="0" y="35"/>
                  </a:cubicBezTo>
                  <a:cubicBezTo>
                    <a:pt x="27" y="19"/>
                    <a:pt x="59" y="14"/>
                    <a:pt x="86" y="0"/>
                  </a:cubicBezTo>
                  <a:lnTo>
                    <a:pt x="86" y="12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20"/>
            <p:cNvSpPr/>
            <p:nvPr/>
          </p:nvSpPr>
          <p:spPr bwMode="auto">
            <a:xfrm>
              <a:off x="2152195" y="3203095"/>
              <a:ext cx="386072" cy="574258"/>
            </a:xfrm>
            <a:custGeom>
              <a:avLst/>
              <a:gdLst>
                <a:gd name="T0" fmla="*/ 0 w 199"/>
                <a:gd name="T1" fmla="*/ 0 h 296"/>
                <a:gd name="T2" fmla="*/ 199 w 199"/>
                <a:gd name="T3" fmla="*/ 296 h 296"/>
                <a:gd name="T4" fmla="*/ 0 w 199"/>
                <a:gd name="T5" fmla="*/ 296 h 296"/>
                <a:gd name="T6" fmla="*/ 0 w 199"/>
                <a:gd name="T7" fmla="*/ 0 h 296"/>
              </a:gdLst>
              <a:ahLst/>
              <a:cxnLst>
                <a:cxn ang="0">
                  <a:pos x="T0" y="T1"/>
                </a:cxn>
                <a:cxn ang="0">
                  <a:pos x="T2" y="T3"/>
                </a:cxn>
                <a:cxn ang="0">
                  <a:pos x="T4" y="T5"/>
                </a:cxn>
                <a:cxn ang="0">
                  <a:pos x="T6" y="T7"/>
                </a:cxn>
              </a:cxnLst>
              <a:rect l="0" t="0" r="r" b="b"/>
              <a:pathLst>
                <a:path w="199" h="296">
                  <a:moveTo>
                    <a:pt x="0" y="0"/>
                  </a:moveTo>
                  <a:lnTo>
                    <a:pt x="199" y="296"/>
                  </a:lnTo>
                  <a:lnTo>
                    <a:pt x="0" y="296"/>
                  </a:lnTo>
                  <a:lnTo>
                    <a:pt x="0" y="0"/>
                  </a:lnTo>
                  <a:close/>
                </a:path>
              </a:pathLst>
            </a:custGeom>
            <a:solidFill>
              <a:srgbClr val="FBB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21"/>
            <p:cNvSpPr/>
            <p:nvPr/>
          </p:nvSpPr>
          <p:spPr bwMode="auto">
            <a:xfrm>
              <a:off x="2256958" y="3009089"/>
              <a:ext cx="217287" cy="244448"/>
            </a:xfrm>
            <a:custGeom>
              <a:avLst/>
              <a:gdLst>
                <a:gd name="T0" fmla="*/ 47 w 47"/>
                <a:gd name="T1" fmla="*/ 34 h 53"/>
                <a:gd name="T2" fmla="*/ 27 w 47"/>
                <a:gd name="T3" fmla="*/ 53 h 53"/>
                <a:gd name="T4" fmla="*/ 0 w 47"/>
                <a:gd name="T5" fmla="*/ 20 h 53"/>
                <a:gd name="T6" fmla="*/ 20 w 47"/>
                <a:gd name="T7" fmla="*/ 0 h 53"/>
                <a:gd name="T8" fmla="*/ 47 w 47"/>
                <a:gd name="T9" fmla="*/ 34 h 53"/>
              </a:gdLst>
              <a:ahLst/>
              <a:cxnLst>
                <a:cxn ang="0">
                  <a:pos x="T0" y="T1"/>
                </a:cxn>
                <a:cxn ang="0">
                  <a:pos x="T2" y="T3"/>
                </a:cxn>
                <a:cxn ang="0">
                  <a:pos x="T4" y="T5"/>
                </a:cxn>
                <a:cxn ang="0">
                  <a:pos x="T6" y="T7"/>
                </a:cxn>
                <a:cxn ang="0">
                  <a:pos x="T8" y="T9"/>
                </a:cxn>
              </a:cxnLst>
              <a:rect l="0" t="0" r="r" b="b"/>
              <a:pathLst>
                <a:path w="47" h="53">
                  <a:moveTo>
                    <a:pt x="47" y="34"/>
                  </a:moveTo>
                  <a:cubicBezTo>
                    <a:pt x="40" y="40"/>
                    <a:pt x="33" y="46"/>
                    <a:pt x="27" y="53"/>
                  </a:cubicBezTo>
                  <a:cubicBezTo>
                    <a:pt x="18" y="41"/>
                    <a:pt x="10" y="30"/>
                    <a:pt x="0" y="20"/>
                  </a:cubicBezTo>
                  <a:cubicBezTo>
                    <a:pt x="7" y="13"/>
                    <a:pt x="13" y="6"/>
                    <a:pt x="20" y="0"/>
                  </a:cubicBezTo>
                  <a:cubicBezTo>
                    <a:pt x="29" y="11"/>
                    <a:pt x="38" y="23"/>
                    <a:pt x="47" y="34"/>
                  </a:cubicBezTo>
                  <a:close/>
                </a:path>
              </a:pathLst>
            </a:custGeom>
            <a:solidFill>
              <a:srgbClr val="376E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2"/>
            <p:cNvSpPr/>
            <p:nvPr/>
          </p:nvSpPr>
          <p:spPr bwMode="auto">
            <a:xfrm>
              <a:off x="1901927" y="1158271"/>
              <a:ext cx="391892" cy="432633"/>
            </a:xfrm>
            <a:custGeom>
              <a:avLst/>
              <a:gdLst>
                <a:gd name="T0" fmla="*/ 84 w 85"/>
                <a:gd name="T1" fmla="*/ 71 h 94"/>
                <a:gd name="T2" fmla="*/ 85 w 85"/>
                <a:gd name="T3" fmla="*/ 77 h 94"/>
                <a:gd name="T4" fmla="*/ 56 w 85"/>
                <a:gd name="T5" fmla="*/ 81 h 94"/>
                <a:gd name="T6" fmla="*/ 2 w 85"/>
                <a:gd name="T7" fmla="*/ 93 h 94"/>
                <a:gd name="T8" fmla="*/ 0 w 85"/>
                <a:gd name="T9" fmla="*/ 94 h 94"/>
                <a:gd name="T10" fmla="*/ 41 w 85"/>
                <a:gd name="T11" fmla="*/ 0 h 94"/>
                <a:gd name="T12" fmla="*/ 79 w 85"/>
                <a:gd name="T13" fmla="*/ 68 h 94"/>
                <a:gd name="T14" fmla="*/ 84 w 85"/>
                <a:gd name="T15" fmla="*/ 71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94">
                  <a:moveTo>
                    <a:pt x="84" y="71"/>
                  </a:moveTo>
                  <a:cubicBezTo>
                    <a:pt x="85" y="77"/>
                    <a:pt x="85" y="77"/>
                    <a:pt x="85" y="77"/>
                  </a:cubicBezTo>
                  <a:cubicBezTo>
                    <a:pt x="75" y="78"/>
                    <a:pt x="66" y="79"/>
                    <a:pt x="56" y="81"/>
                  </a:cubicBezTo>
                  <a:cubicBezTo>
                    <a:pt x="37" y="83"/>
                    <a:pt x="19" y="87"/>
                    <a:pt x="2" y="93"/>
                  </a:cubicBezTo>
                  <a:cubicBezTo>
                    <a:pt x="1" y="93"/>
                    <a:pt x="0" y="93"/>
                    <a:pt x="0" y="94"/>
                  </a:cubicBezTo>
                  <a:cubicBezTo>
                    <a:pt x="1" y="58"/>
                    <a:pt x="14" y="23"/>
                    <a:pt x="41" y="0"/>
                  </a:cubicBezTo>
                  <a:cubicBezTo>
                    <a:pt x="79" y="68"/>
                    <a:pt x="79" y="68"/>
                    <a:pt x="79" y="68"/>
                  </a:cubicBezTo>
                  <a:cubicBezTo>
                    <a:pt x="80" y="70"/>
                    <a:pt x="82" y="71"/>
                    <a:pt x="84" y="71"/>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3"/>
            <p:cNvSpPr/>
            <p:nvPr/>
          </p:nvSpPr>
          <p:spPr bwMode="auto">
            <a:xfrm>
              <a:off x="1837905" y="1936235"/>
              <a:ext cx="120284" cy="349211"/>
            </a:xfrm>
            <a:custGeom>
              <a:avLst/>
              <a:gdLst>
                <a:gd name="T0" fmla="*/ 26 w 26"/>
                <a:gd name="T1" fmla="*/ 7 h 76"/>
                <a:gd name="T2" fmla="*/ 26 w 26"/>
                <a:gd name="T3" fmla="*/ 76 h 76"/>
                <a:gd name="T4" fmla="*/ 4 w 26"/>
                <a:gd name="T5" fmla="*/ 46 h 76"/>
                <a:gd name="T6" fmla="*/ 24 w 26"/>
                <a:gd name="T7" fmla="*/ 7 h 76"/>
                <a:gd name="T8" fmla="*/ 26 w 26"/>
                <a:gd name="T9" fmla="*/ 7 h 76"/>
              </a:gdLst>
              <a:ahLst/>
              <a:cxnLst>
                <a:cxn ang="0">
                  <a:pos x="T0" y="T1"/>
                </a:cxn>
                <a:cxn ang="0">
                  <a:pos x="T2" y="T3"/>
                </a:cxn>
                <a:cxn ang="0">
                  <a:pos x="T4" y="T5"/>
                </a:cxn>
                <a:cxn ang="0">
                  <a:pos x="T6" y="T7"/>
                </a:cxn>
                <a:cxn ang="0">
                  <a:pos x="T8" y="T9"/>
                </a:cxn>
              </a:cxnLst>
              <a:rect l="0" t="0" r="r" b="b"/>
              <a:pathLst>
                <a:path w="26" h="76">
                  <a:moveTo>
                    <a:pt x="26" y="7"/>
                  </a:moveTo>
                  <a:cubicBezTo>
                    <a:pt x="26" y="76"/>
                    <a:pt x="26" y="76"/>
                    <a:pt x="26" y="76"/>
                  </a:cubicBezTo>
                  <a:cubicBezTo>
                    <a:pt x="16" y="69"/>
                    <a:pt x="8" y="57"/>
                    <a:pt x="4" y="46"/>
                  </a:cubicBezTo>
                  <a:cubicBezTo>
                    <a:pt x="0" y="35"/>
                    <a:pt x="2" y="0"/>
                    <a:pt x="24" y="7"/>
                  </a:cubicBezTo>
                  <a:cubicBezTo>
                    <a:pt x="25" y="7"/>
                    <a:pt x="25" y="7"/>
                    <a:pt x="26" y="7"/>
                  </a:cubicBezTo>
                  <a:close/>
                </a:path>
              </a:pathLst>
            </a:custGeom>
            <a:solidFill>
              <a:srgbClr val="E4B6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4"/>
            <p:cNvSpPr/>
            <p:nvPr/>
          </p:nvSpPr>
          <p:spPr bwMode="auto">
            <a:xfrm>
              <a:off x="1810745" y="3276817"/>
              <a:ext cx="83423" cy="500536"/>
            </a:xfrm>
            <a:custGeom>
              <a:avLst/>
              <a:gdLst>
                <a:gd name="T0" fmla="*/ 18 w 18"/>
                <a:gd name="T1" fmla="*/ 0 h 109"/>
                <a:gd name="T2" fmla="*/ 18 w 18"/>
                <a:gd name="T3" fmla="*/ 109 h 109"/>
                <a:gd name="T4" fmla="*/ 0 w 18"/>
                <a:gd name="T5" fmla="*/ 109 h 109"/>
                <a:gd name="T6" fmla="*/ 10 w 18"/>
                <a:gd name="T7" fmla="*/ 6 h 109"/>
                <a:gd name="T8" fmla="*/ 10 w 18"/>
                <a:gd name="T9" fmla="*/ 5 h 109"/>
                <a:gd name="T10" fmla="*/ 18 w 18"/>
                <a:gd name="T11" fmla="*/ 0 h 109"/>
              </a:gdLst>
              <a:ahLst/>
              <a:cxnLst>
                <a:cxn ang="0">
                  <a:pos x="T0" y="T1"/>
                </a:cxn>
                <a:cxn ang="0">
                  <a:pos x="T2" y="T3"/>
                </a:cxn>
                <a:cxn ang="0">
                  <a:pos x="T4" y="T5"/>
                </a:cxn>
                <a:cxn ang="0">
                  <a:pos x="T6" y="T7"/>
                </a:cxn>
                <a:cxn ang="0">
                  <a:pos x="T8" y="T9"/>
                </a:cxn>
                <a:cxn ang="0">
                  <a:pos x="T10" y="T11"/>
                </a:cxn>
              </a:cxnLst>
              <a:rect l="0" t="0" r="r" b="b"/>
              <a:pathLst>
                <a:path w="18" h="109">
                  <a:moveTo>
                    <a:pt x="18" y="0"/>
                  </a:moveTo>
                  <a:cubicBezTo>
                    <a:pt x="18" y="109"/>
                    <a:pt x="18" y="109"/>
                    <a:pt x="18" y="109"/>
                  </a:cubicBezTo>
                  <a:cubicBezTo>
                    <a:pt x="0" y="109"/>
                    <a:pt x="0" y="109"/>
                    <a:pt x="0" y="109"/>
                  </a:cubicBezTo>
                  <a:cubicBezTo>
                    <a:pt x="8" y="75"/>
                    <a:pt x="11" y="41"/>
                    <a:pt x="10" y="6"/>
                  </a:cubicBezTo>
                  <a:cubicBezTo>
                    <a:pt x="10" y="5"/>
                    <a:pt x="10" y="5"/>
                    <a:pt x="10" y="5"/>
                  </a:cubicBezTo>
                  <a:cubicBezTo>
                    <a:pt x="13" y="3"/>
                    <a:pt x="15" y="2"/>
                    <a:pt x="18" y="0"/>
                  </a:cubicBezTo>
                  <a:close/>
                </a:path>
              </a:pathLst>
            </a:custGeom>
            <a:solidFill>
              <a:srgbClr val="FBB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5"/>
            <p:cNvSpPr/>
            <p:nvPr/>
          </p:nvSpPr>
          <p:spPr bwMode="auto">
            <a:xfrm>
              <a:off x="1552717" y="3358300"/>
              <a:ext cx="225047" cy="419053"/>
            </a:xfrm>
            <a:custGeom>
              <a:avLst/>
              <a:gdLst>
                <a:gd name="T0" fmla="*/ 49 w 49"/>
                <a:gd name="T1" fmla="*/ 0 h 91"/>
                <a:gd name="T2" fmla="*/ 38 w 49"/>
                <a:gd name="T3" fmla="*/ 91 h 91"/>
                <a:gd name="T4" fmla="*/ 0 w 49"/>
                <a:gd name="T5" fmla="*/ 91 h 91"/>
                <a:gd name="T6" fmla="*/ 49 w 49"/>
                <a:gd name="T7" fmla="*/ 0 h 91"/>
              </a:gdLst>
              <a:ahLst/>
              <a:cxnLst>
                <a:cxn ang="0">
                  <a:pos x="T0" y="T1"/>
                </a:cxn>
                <a:cxn ang="0">
                  <a:pos x="T2" y="T3"/>
                </a:cxn>
                <a:cxn ang="0">
                  <a:pos x="T4" y="T5"/>
                </a:cxn>
                <a:cxn ang="0">
                  <a:pos x="T6" y="T7"/>
                </a:cxn>
              </a:cxnLst>
              <a:rect l="0" t="0" r="r" b="b"/>
              <a:pathLst>
                <a:path w="49" h="91">
                  <a:moveTo>
                    <a:pt x="49" y="0"/>
                  </a:moveTo>
                  <a:cubicBezTo>
                    <a:pt x="49" y="31"/>
                    <a:pt x="46" y="61"/>
                    <a:pt x="38" y="91"/>
                  </a:cubicBezTo>
                  <a:cubicBezTo>
                    <a:pt x="0" y="91"/>
                    <a:pt x="0" y="91"/>
                    <a:pt x="0" y="91"/>
                  </a:cubicBezTo>
                  <a:cubicBezTo>
                    <a:pt x="2" y="57"/>
                    <a:pt x="20" y="25"/>
                    <a:pt x="49" y="0"/>
                  </a:cubicBezTo>
                  <a:close/>
                </a:path>
              </a:pathLst>
            </a:custGeom>
            <a:solidFill>
              <a:srgbClr val="376E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6" name="组合 35"/>
          <p:cNvGrpSpPr/>
          <p:nvPr/>
        </p:nvGrpSpPr>
        <p:grpSpPr>
          <a:xfrm>
            <a:off x="6305676" y="798422"/>
            <a:ext cx="5069312" cy="4950992"/>
            <a:chOff x="6305676" y="798422"/>
            <a:chExt cx="5069312" cy="4950992"/>
          </a:xfrm>
        </p:grpSpPr>
        <p:grpSp>
          <p:nvGrpSpPr>
            <p:cNvPr id="37" name="组合 36"/>
            <p:cNvGrpSpPr/>
            <p:nvPr/>
          </p:nvGrpSpPr>
          <p:grpSpPr>
            <a:xfrm>
              <a:off x="6305676" y="798422"/>
              <a:ext cx="5069312" cy="4950992"/>
              <a:chOff x="6322125" y="778075"/>
              <a:chExt cx="4605417" cy="4467025"/>
            </a:xfrm>
          </p:grpSpPr>
          <p:pic>
            <p:nvPicPr>
              <p:cNvPr id="41" name="图片 40"/>
              <p:cNvPicPr>
                <a:picLocks noChangeAspect="1"/>
              </p:cNvPicPr>
              <p:nvPr/>
            </p:nvPicPr>
            <p:blipFill rotWithShape="1">
              <a:blip r:embed="rId8" cstate="print">
                <a:extLst>
                  <a:ext uri="{28A0092B-C50C-407E-A947-70E740481C1C}">
                    <a14:useLocalDpi xmlns:a14="http://schemas.microsoft.com/office/drawing/2010/main" val="0"/>
                  </a:ext>
                </a:extLst>
              </a:blip>
              <a:srcRect b="24261"/>
              <a:stretch>
                <a:fillRect/>
              </a:stretch>
            </p:blipFill>
            <p:spPr>
              <a:xfrm>
                <a:off x="6322125" y="778075"/>
                <a:ext cx="4605417" cy="3168606"/>
              </a:xfrm>
              <a:prstGeom prst="rect">
                <a:avLst/>
              </a:prstGeom>
            </p:spPr>
          </p:pic>
          <p:pic>
            <p:nvPicPr>
              <p:cNvPr id="42" name="图片 41"/>
              <p:cNvPicPr>
                <a:picLocks noChangeAspect="1"/>
              </p:cNvPicPr>
              <p:nvPr/>
            </p:nvPicPr>
            <p:blipFill rotWithShape="1">
              <a:blip r:embed="rId9" cstate="print">
                <a:extLst>
                  <a:ext uri="{28A0092B-C50C-407E-A947-70E740481C1C}">
                    <a14:useLocalDpi xmlns:a14="http://schemas.microsoft.com/office/drawing/2010/main" val="0"/>
                  </a:ext>
                </a:extLst>
              </a:blip>
              <a:srcRect b="24044"/>
              <a:stretch>
                <a:fillRect/>
              </a:stretch>
            </p:blipFill>
            <p:spPr>
              <a:xfrm flipV="1">
                <a:off x="6322125" y="2067450"/>
                <a:ext cx="4605416" cy="3177650"/>
              </a:xfrm>
              <a:prstGeom prst="rect">
                <a:avLst/>
              </a:prstGeom>
            </p:spPr>
          </p:pic>
        </p:grpSp>
        <p:sp>
          <p:nvSpPr>
            <p:cNvPr id="38" name="文本框 37"/>
            <p:cNvSpPr txBox="1"/>
            <p:nvPr/>
          </p:nvSpPr>
          <p:spPr>
            <a:xfrm>
              <a:off x="9530099" y="3963965"/>
              <a:ext cx="595035" cy="492443"/>
            </a:xfrm>
            <a:prstGeom prst="rect">
              <a:avLst/>
            </a:prstGeom>
            <a:noFill/>
          </p:spPr>
          <p:txBody>
            <a:bodyPr wrap="none" rtlCol="0">
              <a:spAutoFit/>
            </a:bodyPr>
            <a:lstStyle/>
            <a:p>
              <a:r>
                <a:rPr lang="en-US" altLang="zh-CN" sz="2600" b="1" dirty="0">
                  <a:latin typeface="微软雅黑" panose="020B0503020204020204" pitchFamily="34" charset="-122"/>
                  <a:ea typeface="微软雅黑" panose="020B0503020204020204" pitchFamily="34" charset="-122"/>
                </a:rPr>
                <a:t>60</a:t>
              </a:r>
              <a:endParaRPr lang="zh-CN" altLang="en-US" sz="2600" b="1" dirty="0">
                <a:latin typeface="微软雅黑" panose="020B0503020204020204" pitchFamily="34" charset="-122"/>
                <a:ea typeface="微软雅黑" panose="020B0503020204020204" pitchFamily="34" charset="-122"/>
              </a:endParaRPr>
            </a:p>
          </p:txBody>
        </p:sp>
        <p:sp>
          <p:nvSpPr>
            <p:cNvPr id="39" name="文本框 38"/>
            <p:cNvSpPr txBox="1"/>
            <p:nvPr/>
          </p:nvSpPr>
          <p:spPr>
            <a:xfrm>
              <a:off x="8685818" y="4333511"/>
              <a:ext cx="595035" cy="492443"/>
            </a:xfrm>
            <a:prstGeom prst="rect">
              <a:avLst/>
            </a:prstGeom>
            <a:noFill/>
          </p:spPr>
          <p:txBody>
            <a:bodyPr wrap="none" rtlCol="0">
              <a:spAutoFit/>
            </a:bodyPr>
            <a:lstStyle/>
            <a:p>
              <a:r>
                <a:rPr lang="en-US" altLang="zh-CN" sz="2600" b="1" dirty="0">
                  <a:latin typeface="微软雅黑" panose="020B0503020204020204" pitchFamily="34" charset="-122"/>
                  <a:ea typeface="微软雅黑" panose="020B0503020204020204" pitchFamily="34" charset="-122"/>
                </a:rPr>
                <a:t>70</a:t>
              </a:r>
              <a:endParaRPr lang="zh-CN" altLang="en-US" sz="2600" b="1" dirty="0">
                <a:latin typeface="微软雅黑" panose="020B0503020204020204" pitchFamily="34" charset="-122"/>
                <a:ea typeface="微软雅黑" panose="020B0503020204020204" pitchFamily="34" charset="-122"/>
              </a:endParaRPr>
            </a:p>
          </p:txBody>
        </p:sp>
        <p:sp>
          <p:nvSpPr>
            <p:cNvPr id="40" name="文本框 39"/>
            <p:cNvSpPr txBox="1"/>
            <p:nvPr/>
          </p:nvSpPr>
          <p:spPr>
            <a:xfrm>
              <a:off x="7790737" y="3979409"/>
              <a:ext cx="595035" cy="492443"/>
            </a:xfrm>
            <a:prstGeom prst="rect">
              <a:avLst/>
            </a:prstGeom>
            <a:noFill/>
          </p:spPr>
          <p:txBody>
            <a:bodyPr wrap="none" rtlCol="0">
              <a:spAutoFit/>
            </a:bodyPr>
            <a:lstStyle/>
            <a:p>
              <a:r>
                <a:rPr lang="en-US" altLang="zh-CN" sz="2600" b="1" dirty="0">
                  <a:latin typeface="微软雅黑" panose="020B0503020204020204" pitchFamily="34" charset="-122"/>
                  <a:ea typeface="微软雅黑" panose="020B0503020204020204" pitchFamily="34" charset="-122"/>
                </a:rPr>
                <a:t>80</a:t>
              </a:r>
              <a:endParaRPr lang="zh-CN" altLang="en-US" sz="2600" b="1"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1250"/>
                                  </p:stCondLst>
                                  <p:iterate type="lt">
                                    <p:tmPct val="10000"/>
                                  </p:iterate>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1+#ppt_w/2"/>
                                          </p:val>
                                        </p:tav>
                                        <p:tav tm="100000">
                                          <p:val>
                                            <p:strVal val="#ppt_x"/>
                                          </p:val>
                                        </p:tav>
                                      </p:tavLst>
                                    </p:anim>
                                    <p:anim calcmode="lin" valueType="num">
                                      <p:cBhvr additive="base">
                                        <p:cTn id="8" dur="500" fill="hold"/>
                                        <p:tgtEl>
                                          <p:spTgt spid="59"/>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300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75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a:off x="2667000" y="-2667000"/>
            <a:ext cx="6858000" cy="12192000"/>
          </a:xfrm>
          <a:prstGeom prst="rect">
            <a:avLst/>
          </a:prstGeom>
        </p:spPr>
      </p:pic>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107563" y="4650040"/>
            <a:ext cx="1360560" cy="3276600"/>
          </a:xfrm>
          <a:prstGeom prst="rect">
            <a:avLst/>
          </a:prstGeom>
        </p:spPr>
      </p:pic>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673668" y="95653"/>
            <a:ext cx="1504951" cy="1313644"/>
          </a:xfrm>
          <a:prstGeom prst="rect">
            <a:avLst/>
          </a:prstGeom>
        </p:spPr>
      </p:pic>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7623683" y="5709300"/>
            <a:ext cx="1592838" cy="1390359"/>
          </a:xfrm>
          <a:prstGeom prst="rect">
            <a:avLst/>
          </a:prstGeom>
        </p:spPr>
      </p:pic>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53500" y="5170943"/>
            <a:ext cx="3714750" cy="2029956"/>
          </a:xfrm>
          <a:prstGeom prst="rect">
            <a:avLst/>
          </a:prstGeom>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9538574" y="-623470"/>
            <a:ext cx="2029956" cy="3276895"/>
          </a:xfrm>
          <a:prstGeom prst="rect">
            <a:avLst/>
          </a:prstGeom>
        </p:spPr>
      </p:pic>
      <p:pic>
        <p:nvPicPr>
          <p:cNvPr id="21" name="图片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3013911" y="-2397307"/>
            <a:ext cx="6455916" cy="11601175"/>
          </a:xfrm>
          <a:prstGeom prst="rect">
            <a:avLst/>
          </a:prstGeom>
        </p:spPr>
      </p:pic>
      <p:pic>
        <p:nvPicPr>
          <p:cNvPr id="8" name="图片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4160" y="1142484"/>
            <a:ext cx="3709754" cy="4828043"/>
          </a:xfrm>
          <a:prstGeom prst="rect">
            <a:avLst/>
          </a:prstGeom>
        </p:spPr>
      </p:pic>
      <p:sp>
        <p:nvSpPr>
          <p:cNvPr id="47" name="文本框 46"/>
          <p:cNvSpPr txBox="1"/>
          <p:nvPr/>
        </p:nvSpPr>
        <p:spPr>
          <a:xfrm>
            <a:off x="2817509" y="1242853"/>
            <a:ext cx="911179" cy="2123658"/>
          </a:xfrm>
          <a:prstGeom prst="rect">
            <a:avLst/>
          </a:prstGeom>
          <a:noFill/>
        </p:spPr>
        <p:txBody>
          <a:bodyPr wrap="square" rtlCol="0">
            <a:spAutoFit/>
          </a:bodyPr>
          <a:lstStyle/>
          <a:p>
            <a:r>
              <a:rPr lang="zh-CN" altLang="en-US" sz="6600" b="1" dirty="0">
                <a:gradFill>
                  <a:gsLst>
                    <a:gs pos="0">
                      <a:srgbClr val="FF7E2D"/>
                    </a:gs>
                    <a:gs pos="51000">
                      <a:srgbClr val="FF652F"/>
                    </a:gs>
                    <a:gs pos="100000">
                      <a:srgbClr val="FF4732"/>
                    </a:gs>
                  </a:gsLst>
                  <a:lin ang="5400000" scaled="1"/>
                </a:gradFill>
                <a:latin typeface="微软雅黑" panose="020B0503020204020204" pitchFamily="34" charset="-122"/>
                <a:ea typeface="微软雅黑" panose="020B0503020204020204" pitchFamily="34" charset="-122"/>
              </a:rPr>
              <a:t>目  </a:t>
            </a:r>
            <a:endParaRPr lang="en-US" altLang="zh-CN" sz="6600" b="1" dirty="0">
              <a:gradFill>
                <a:gsLst>
                  <a:gs pos="0">
                    <a:srgbClr val="FF7E2D"/>
                  </a:gs>
                  <a:gs pos="51000">
                    <a:srgbClr val="FF652F"/>
                  </a:gs>
                  <a:gs pos="100000">
                    <a:srgbClr val="FF4732"/>
                  </a:gs>
                </a:gsLst>
                <a:lin ang="5400000" scaled="1"/>
              </a:gradFill>
              <a:latin typeface="微软雅黑" panose="020B0503020204020204" pitchFamily="34" charset="-122"/>
              <a:ea typeface="微软雅黑" panose="020B0503020204020204" pitchFamily="34" charset="-122"/>
            </a:endParaRPr>
          </a:p>
          <a:p>
            <a:r>
              <a:rPr lang="zh-CN" altLang="en-US" sz="6600" b="1" dirty="0">
                <a:gradFill>
                  <a:gsLst>
                    <a:gs pos="0">
                      <a:srgbClr val="FF7E2D"/>
                    </a:gs>
                    <a:gs pos="51000">
                      <a:srgbClr val="FF652F"/>
                    </a:gs>
                    <a:gs pos="100000">
                      <a:srgbClr val="FF4732"/>
                    </a:gs>
                  </a:gsLst>
                  <a:lin ang="5400000" scaled="1"/>
                </a:gradFill>
                <a:latin typeface="微软雅黑" panose="020B0503020204020204" pitchFamily="34" charset="-122"/>
                <a:ea typeface="微软雅黑" panose="020B0503020204020204" pitchFamily="34" charset="-122"/>
              </a:rPr>
              <a:t>录</a:t>
            </a:r>
            <a:endParaRPr lang="zh-CN" altLang="en-US" sz="6600" b="1" dirty="0">
              <a:gradFill>
                <a:gsLst>
                  <a:gs pos="0">
                    <a:srgbClr val="FF7E2D"/>
                  </a:gs>
                  <a:gs pos="51000">
                    <a:srgbClr val="FF652F"/>
                  </a:gs>
                  <a:gs pos="100000">
                    <a:srgbClr val="FF4732"/>
                  </a:gs>
                </a:gsLst>
                <a:lin ang="5400000" scaled="1"/>
              </a:gradFill>
              <a:latin typeface="微软雅黑" panose="020B0503020204020204" pitchFamily="34" charset="-122"/>
              <a:ea typeface="微软雅黑" panose="020B0503020204020204" pitchFamily="34" charset="-122"/>
            </a:endParaRPr>
          </a:p>
        </p:txBody>
      </p:sp>
      <p:grpSp>
        <p:nvGrpSpPr>
          <p:cNvPr id="48" name="组合 47"/>
          <p:cNvGrpSpPr/>
          <p:nvPr/>
        </p:nvGrpSpPr>
        <p:grpSpPr>
          <a:xfrm>
            <a:off x="7665985" y="3228667"/>
            <a:ext cx="2760073" cy="415501"/>
            <a:chOff x="4339370" y="4309292"/>
            <a:chExt cx="2760073" cy="415501"/>
          </a:xfrm>
        </p:grpSpPr>
        <p:sp>
          <p:nvSpPr>
            <p:cNvPr id="49" name="文本框 48"/>
            <p:cNvSpPr txBox="1"/>
            <p:nvPr/>
          </p:nvSpPr>
          <p:spPr>
            <a:xfrm>
              <a:off x="4883526" y="4323385"/>
              <a:ext cx="2108269" cy="400110"/>
            </a:xfrm>
            <a:prstGeom prst="rect">
              <a:avLst/>
            </a:prstGeom>
            <a:noFill/>
          </p:spPr>
          <p:txBody>
            <a:bodyPr wrap="none" rtlCol="0">
              <a:spAutoFit/>
            </a:bodyPr>
            <a:lstStyle>
              <a:defPPr>
                <a:defRPr lang="zh-CN"/>
              </a:defPPr>
              <a:lvl1pPr>
                <a:defRPr sz="3200" b="1">
                  <a:latin typeface="微软雅黑" panose="020B0503020204020204" pitchFamily="34" charset="-122"/>
                  <a:ea typeface="微软雅黑" panose="020B0503020204020204" pitchFamily="34" charset="-122"/>
                </a:defRPr>
              </a:lvl1pPr>
            </a:lstStyle>
            <a:p>
              <a:r>
                <a:rPr lang="zh-CN" altLang="zh-CN" sz="2000"/>
                <a:t>应</a:t>
              </a:r>
              <a:r>
                <a:rPr lang="en-US" altLang="zh-CN" sz="2000"/>
                <a:t> </a:t>
              </a:r>
              <a:r>
                <a:rPr lang="zh-CN" altLang="zh-CN" sz="2000"/>
                <a:t>急</a:t>
              </a:r>
              <a:r>
                <a:rPr lang="en-US" altLang="zh-CN" sz="2000"/>
                <a:t> </a:t>
              </a:r>
              <a:r>
                <a:rPr lang="zh-CN" altLang="zh-CN" sz="2000"/>
                <a:t>预</a:t>
              </a:r>
              <a:r>
                <a:rPr lang="en-US" altLang="zh-CN" sz="2000"/>
                <a:t> </a:t>
              </a:r>
              <a:r>
                <a:rPr lang="zh-CN" altLang="zh-CN" sz="2000"/>
                <a:t>案</a:t>
              </a:r>
              <a:r>
                <a:rPr lang="en-US" altLang="zh-CN" sz="2000"/>
                <a:t> </a:t>
              </a:r>
              <a:r>
                <a:rPr lang="zh-CN" altLang="zh-CN" sz="2000"/>
                <a:t>实</a:t>
              </a:r>
              <a:r>
                <a:rPr lang="en-US" altLang="zh-CN" sz="2000"/>
                <a:t> </a:t>
              </a:r>
              <a:r>
                <a:rPr lang="zh-CN" altLang="zh-CN" sz="2000"/>
                <a:t>施</a:t>
              </a:r>
              <a:endParaRPr lang="zh-CN" altLang="zh-CN" sz="2000"/>
            </a:p>
          </p:txBody>
        </p:sp>
        <p:sp>
          <p:nvSpPr>
            <p:cNvPr id="50" name="矩形 49"/>
            <p:cNvSpPr/>
            <p:nvPr/>
          </p:nvSpPr>
          <p:spPr>
            <a:xfrm>
              <a:off x="4353204" y="4309292"/>
              <a:ext cx="2746239" cy="412955"/>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1" name="直接连接符 50"/>
            <p:cNvCxnSpPr/>
            <p:nvPr/>
          </p:nvCxnSpPr>
          <p:spPr>
            <a:xfrm>
              <a:off x="4808668" y="4352424"/>
              <a:ext cx="0" cy="33348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2" name="文本框 51"/>
            <p:cNvSpPr txBox="1"/>
            <p:nvPr/>
          </p:nvSpPr>
          <p:spPr>
            <a:xfrm>
              <a:off x="4339370" y="4324683"/>
              <a:ext cx="460382" cy="400110"/>
            </a:xfrm>
            <a:prstGeom prst="rect">
              <a:avLst/>
            </a:prstGeom>
            <a:noFill/>
          </p:spPr>
          <p:txBody>
            <a:bodyPr wrap="none" rtlCol="0">
              <a:spAutoFit/>
            </a:bodyPr>
            <a:lstStyle/>
            <a:p>
              <a:r>
                <a:rPr lang="en-US" altLang="zh-CN" sz="2000" b="1" i="1" dirty="0">
                  <a:ln>
                    <a:solidFill>
                      <a:srgbClr val="FF4732"/>
                    </a:solidFill>
                  </a:ln>
                  <a:noFill/>
                  <a:latin typeface="Impact" panose="020B0806030902050204" pitchFamily="34" charset="0"/>
                </a:rPr>
                <a:t>05</a:t>
              </a:r>
              <a:endParaRPr lang="zh-CN" altLang="en-US" sz="2000" b="1" i="1" dirty="0">
                <a:ln>
                  <a:solidFill>
                    <a:srgbClr val="FF4732"/>
                  </a:solidFill>
                </a:ln>
                <a:noFill/>
                <a:latin typeface="Impact" panose="020B0806030902050204" pitchFamily="34" charset="0"/>
              </a:endParaRPr>
            </a:p>
          </p:txBody>
        </p:sp>
      </p:grpSp>
      <p:grpSp>
        <p:nvGrpSpPr>
          <p:cNvPr id="53" name="组合 52"/>
          <p:cNvGrpSpPr/>
          <p:nvPr/>
        </p:nvGrpSpPr>
        <p:grpSpPr>
          <a:xfrm>
            <a:off x="4666348" y="4168033"/>
            <a:ext cx="2760073" cy="424047"/>
            <a:chOff x="7559710" y="4307868"/>
            <a:chExt cx="2760073" cy="424047"/>
          </a:xfrm>
        </p:grpSpPr>
        <p:sp>
          <p:nvSpPr>
            <p:cNvPr id="54" name="文本框 53"/>
            <p:cNvSpPr txBox="1"/>
            <p:nvPr/>
          </p:nvSpPr>
          <p:spPr>
            <a:xfrm>
              <a:off x="8097382" y="4308339"/>
              <a:ext cx="2108269" cy="400110"/>
            </a:xfrm>
            <a:prstGeom prst="rect">
              <a:avLst/>
            </a:prstGeom>
            <a:noFill/>
          </p:spPr>
          <p:txBody>
            <a:bodyPr wrap="none" rtlCol="0">
              <a:spAutoFit/>
            </a:bodyPr>
            <a:lstStyle>
              <a:defPPr>
                <a:defRPr lang="zh-CN"/>
              </a:defPPr>
              <a:lvl1pPr>
                <a:defRPr sz="3200" b="1">
                  <a:latin typeface="微软雅黑" panose="020B0503020204020204" pitchFamily="34" charset="-122"/>
                  <a:ea typeface="微软雅黑" panose="020B0503020204020204" pitchFamily="34" charset="-122"/>
                </a:defRPr>
              </a:lvl1pPr>
            </a:lstStyle>
            <a:p>
              <a:r>
                <a:rPr lang="zh-CN" altLang="zh-CN" sz="2000"/>
                <a:t>中</a:t>
              </a:r>
              <a:r>
                <a:rPr lang="en-US" altLang="zh-CN" sz="2000"/>
                <a:t> </a:t>
              </a:r>
              <a:r>
                <a:rPr lang="zh-CN" altLang="zh-CN" sz="2000"/>
                <a:t>暑</a:t>
              </a:r>
              <a:r>
                <a:rPr lang="en-US" altLang="zh-CN" sz="2000"/>
                <a:t> </a:t>
              </a:r>
              <a:r>
                <a:rPr lang="zh-CN" altLang="zh-CN" sz="2000"/>
                <a:t>施</a:t>
              </a:r>
              <a:r>
                <a:rPr lang="en-US" altLang="zh-CN" sz="2000"/>
                <a:t> </a:t>
              </a:r>
              <a:r>
                <a:rPr lang="zh-CN" altLang="zh-CN" sz="2000"/>
                <a:t>救</a:t>
              </a:r>
              <a:r>
                <a:rPr lang="en-US" altLang="zh-CN" sz="2000"/>
                <a:t> </a:t>
              </a:r>
              <a:r>
                <a:rPr lang="zh-CN" altLang="zh-CN" sz="2000"/>
                <a:t>方</a:t>
              </a:r>
              <a:r>
                <a:rPr lang="en-US" altLang="zh-CN" sz="2000"/>
                <a:t> </a:t>
              </a:r>
              <a:r>
                <a:rPr lang="zh-CN" altLang="zh-CN" sz="2000"/>
                <a:t>法</a:t>
              </a:r>
              <a:endParaRPr lang="zh-CN" altLang="zh-CN" sz="2000"/>
            </a:p>
          </p:txBody>
        </p:sp>
        <p:sp>
          <p:nvSpPr>
            <p:cNvPr id="55" name="矩形 54"/>
            <p:cNvSpPr/>
            <p:nvPr/>
          </p:nvSpPr>
          <p:spPr>
            <a:xfrm>
              <a:off x="7573544" y="4307868"/>
              <a:ext cx="2746239" cy="412955"/>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6" name="直接连接符 55"/>
            <p:cNvCxnSpPr/>
            <p:nvPr/>
          </p:nvCxnSpPr>
          <p:spPr>
            <a:xfrm>
              <a:off x="8029008" y="4351000"/>
              <a:ext cx="0" cy="33348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7" name="文本框 56"/>
            <p:cNvSpPr txBox="1"/>
            <p:nvPr/>
          </p:nvSpPr>
          <p:spPr>
            <a:xfrm>
              <a:off x="7559710" y="4331805"/>
              <a:ext cx="461986" cy="400110"/>
            </a:xfrm>
            <a:prstGeom prst="rect">
              <a:avLst/>
            </a:prstGeom>
            <a:noFill/>
          </p:spPr>
          <p:txBody>
            <a:bodyPr wrap="none" rtlCol="0">
              <a:spAutoFit/>
            </a:bodyPr>
            <a:lstStyle/>
            <a:p>
              <a:r>
                <a:rPr lang="en-US" altLang="zh-CN" sz="2000" b="1" i="1" dirty="0">
                  <a:ln>
                    <a:solidFill>
                      <a:srgbClr val="FF4732"/>
                    </a:solidFill>
                  </a:ln>
                  <a:noFill/>
                  <a:latin typeface="Impact" panose="020B0806030902050204" pitchFamily="34" charset="0"/>
                </a:rPr>
                <a:t>06</a:t>
              </a:r>
              <a:endParaRPr lang="zh-CN" altLang="en-US" sz="2000" b="1" i="1" dirty="0">
                <a:ln>
                  <a:solidFill>
                    <a:srgbClr val="FF4732"/>
                  </a:solidFill>
                </a:ln>
                <a:noFill/>
                <a:latin typeface="Impact" panose="020B0806030902050204" pitchFamily="34" charset="0"/>
              </a:endParaRPr>
            </a:p>
          </p:txBody>
        </p:sp>
      </p:grpSp>
      <p:grpSp>
        <p:nvGrpSpPr>
          <p:cNvPr id="84" name="组合 83"/>
          <p:cNvGrpSpPr/>
          <p:nvPr/>
        </p:nvGrpSpPr>
        <p:grpSpPr>
          <a:xfrm>
            <a:off x="4666348" y="3238698"/>
            <a:ext cx="2760073" cy="424047"/>
            <a:chOff x="1184310" y="4333268"/>
            <a:chExt cx="2760073" cy="424047"/>
          </a:xfrm>
        </p:grpSpPr>
        <p:sp>
          <p:nvSpPr>
            <p:cNvPr id="85" name="文本框 84"/>
            <p:cNvSpPr txBox="1"/>
            <p:nvPr/>
          </p:nvSpPr>
          <p:spPr>
            <a:xfrm>
              <a:off x="1721982" y="4333739"/>
              <a:ext cx="2108269" cy="400110"/>
            </a:xfrm>
            <a:prstGeom prst="rect">
              <a:avLst/>
            </a:prstGeom>
            <a:noFill/>
          </p:spPr>
          <p:txBody>
            <a:bodyPr wrap="none" rtlCol="0">
              <a:spAutoFit/>
            </a:bodyPr>
            <a:lstStyle>
              <a:defPPr>
                <a:defRPr lang="zh-CN"/>
              </a:defPPr>
              <a:lvl1pPr>
                <a:defRPr sz="3200" b="1">
                  <a:latin typeface="微软雅黑" panose="020B0503020204020204" pitchFamily="34" charset="-122"/>
                  <a:ea typeface="微软雅黑" panose="020B0503020204020204" pitchFamily="34" charset="-122"/>
                </a:defRPr>
              </a:lvl1pPr>
            </a:lstStyle>
            <a:p>
              <a:r>
                <a:rPr lang="zh-CN" altLang="zh-CN" sz="2000" dirty="0"/>
                <a:t>应</a:t>
              </a:r>
              <a:r>
                <a:rPr lang="en-US" altLang="zh-CN" sz="2000" dirty="0"/>
                <a:t> </a:t>
              </a:r>
              <a:r>
                <a:rPr lang="zh-CN" altLang="zh-CN" sz="2000" dirty="0"/>
                <a:t>急</a:t>
              </a:r>
              <a:r>
                <a:rPr lang="en-US" altLang="zh-CN" sz="2000" dirty="0"/>
                <a:t> </a:t>
              </a:r>
              <a:r>
                <a:rPr lang="zh-CN" altLang="zh-CN" sz="2000" dirty="0"/>
                <a:t>预</a:t>
              </a:r>
              <a:r>
                <a:rPr lang="en-US" altLang="zh-CN" sz="2000" dirty="0"/>
                <a:t> </a:t>
              </a:r>
              <a:r>
                <a:rPr lang="zh-CN" altLang="zh-CN" sz="2000" dirty="0"/>
                <a:t>案</a:t>
              </a:r>
              <a:r>
                <a:rPr lang="en-US" altLang="zh-CN" sz="2000" dirty="0"/>
                <a:t> </a:t>
              </a:r>
              <a:r>
                <a:rPr lang="zh-CN" altLang="zh-CN" sz="2000" dirty="0"/>
                <a:t>启</a:t>
              </a:r>
              <a:r>
                <a:rPr lang="en-US" altLang="zh-CN" sz="2000" dirty="0"/>
                <a:t> </a:t>
              </a:r>
              <a:r>
                <a:rPr lang="zh-CN" altLang="zh-CN" sz="2000" dirty="0"/>
                <a:t>动</a:t>
              </a:r>
              <a:endParaRPr lang="zh-CN" altLang="zh-CN" sz="2000" dirty="0"/>
            </a:p>
          </p:txBody>
        </p:sp>
        <p:sp>
          <p:nvSpPr>
            <p:cNvPr id="86" name="矩形 85"/>
            <p:cNvSpPr/>
            <p:nvPr/>
          </p:nvSpPr>
          <p:spPr>
            <a:xfrm>
              <a:off x="1198144" y="4333268"/>
              <a:ext cx="2746239" cy="412955"/>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7" name="直接连接符 86"/>
            <p:cNvCxnSpPr/>
            <p:nvPr/>
          </p:nvCxnSpPr>
          <p:spPr>
            <a:xfrm>
              <a:off x="1653608" y="4376400"/>
              <a:ext cx="0" cy="33348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8" name="文本框 87"/>
            <p:cNvSpPr txBox="1"/>
            <p:nvPr/>
          </p:nvSpPr>
          <p:spPr>
            <a:xfrm>
              <a:off x="1184310" y="4357205"/>
              <a:ext cx="450764" cy="400110"/>
            </a:xfrm>
            <a:prstGeom prst="rect">
              <a:avLst/>
            </a:prstGeom>
            <a:noFill/>
          </p:spPr>
          <p:txBody>
            <a:bodyPr wrap="none" rtlCol="0">
              <a:spAutoFit/>
            </a:bodyPr>
            <a:lstStyle/>
            <a:p>
              <a:r>
                <a:rPr lang="en-US" altLang="zh-CN" sz="2000" b="1" i="1" dirty="0">
                  <a:ln>
                    <a:solidFill>
                      <a:srgbClr val="FF4732"/>
                    </a:solidFill>
                  </a:ln>
                  <a:noFill/>
                  <a:latin typeface="Impact" panose="020B0806030902050204" pitchFamily="34" charset="0"/>
                </a:rPr>
                <a:t>04</a:t>
              </a:r>
              <a:endParaRPr lang="zh-CN" altLang="en-US" sz="2000" b="1" i="1" dirty="0">
                <a:ln>
                  <a:solidFill>
                    <a:srgbClr val="FF4732"/>
                  </a:solidFill>
                </a:ln>
                <a:noFill/>
                <a:latin typeface="Impact" panose="020B0806030902050204" pitchFamily="34" charset="0"/>
              </a:endParaRPr>
            </a:p>
          </p:txBody>
        </p:sp>
      </p:grpSp>
      <p:grpSp>
        <p:nvGrpSpPr>
          <p:cNvPr id="89" name="组合 88"/>
          <p:cNvGrpSpPr/>
          <p:nvPr/>
        </p:nvGrpSpPr>
        <p:grpSpPr>
          <a:xfrm>
            <a:off x="7648038" y="4140972"/>
            <a:ext cx="3844890" cy="430457"/>
            <a:chOff x="1273210" y="5869968"/>
            <a:chExt cx="3844890" cy="430457"/>
          </a:xfrm>
        </p:grpSpPr>
        <p:sp>
          <p:nvSpPr>
            <p:cNvPr id="90" name="文本框 89"/>
            <p:cNvSpPr txBox="1"/>
            <p:nvPr/>
          </p:nvSpPr>
          <p:spPr>
            <a:xfrm>
              <a:off x="1770239" y="5900315"/>
              <a:ext cx="3262432" cy="400110"/>
            </a:xfrm>
            <a:prstGeom prst="rect">
              <a:avLst/>
            </a:prstGeom>
            <a:noFill/>
          </p:spPr>
          <p:txBody>
            <a:bodyPr wrap="none" rtlCol="0">
              <a:spAutoFit/>
            </a:bodyPr>
            <a:lstStyle>
              <a:defPPr>
                <a:defRPr lang="zh-CN"/>
              </a:defPPr>
              <a:lvl1pPr>
                <a:defRPr sz="3200" b="1">
                  <a:latin typeface="微软雅黑" panose="020B0503020204020204" pitchFamily="34" charset="-122"/>
                  <a:ea typeface="微软雅黑" panose="020B0503020204020204" pitchFamily="34" charset="-122"/>
                </a:defRPr>
              </a:lvl1pPr>
            </a:lstStyle>
            <a:p>
              <a:r>
                <a:rPr lang="zh-CN" altLang="zh-CN" sz="2000" dirty="0"/>
                <a:t>高温中暑事件应急处理流程</a:t>
              </a:r>
              <a:endParaRPr lang="zh-CN" altLang="zh-CN" sz="2000" dirty="0"/>
            </a:p>
          </p:txBody>
        </p:sp>
        <p:sp>
          <p:nvSpPr>
            <p:cNvPr id="91" name="矩形 90"/>
            <p:cNvSpPr/>
            <p:nvPr/>
          </p:nvSpPr>
          <p:spPr>
            <a:xfrm>
              <a:off x="1287044" y="5869968"/>
              <a:ext cx="3831056" cy="412955"/>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2" name="直接连接符 91"/>
            <p:cNvCxnSpPr/>
            <p:nvPr/>
          </p:nvCxnSpPr>
          <p:spPr>
            <a:xfrm>
              <a:off x="1742508" y="5913100"/>
              <a:ext cx="0" cy="33348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3" name="文本框 92"/>
            <p:cNvSpPr txBox="1"/>
            <p:nvPr/>
          </p:nvSpPr>
          <p:spPr>
            <a:xfrm>
              <a:off x="1273210" y="5893905"/>
              <a:ext cx="423514" cy="400110"/>
            </a:xfrm>
            <a:prstGeom prst="rect">
              <a:avLst/>
            </a:prstGeom>
            <a:noFill/>
          </p:spPr>
          <p:txBody>
            <a:bodyPr wrap="none" rtlCol="0">
              <a:spAutoFit/>
            </a:bodyPr>
            <a:lstStyle/>
            <a:p>
              <a:r>
                <a:rPr lang="en-US" altLang="zh-CN" sz="2000" b="1" i="1">
                  <a:ln>
                    <a:solidFill>
                      <a:srgbClr val="FF4732"/>
                    </a:solidFill>
                  </a:ln>
                  <a:noFill/>
                  <a:latin typeface="Impact" panose="020B0806030902050204" pitchFamily="34" charset="0"/>
                </a:rPr>
                <a:t>07</a:t>
              </a:r>
              <a:endParaRPr lang="zh-CN" altLang="en-US" sz="2000" b="1" i="1">
                <a:ln>
                  <a:solidFill>
                    <a:srgbClr val="FF4732"/>
                  </a:solidFill>
                </a:ln>
                <a:noFill/>
                <a:latin typeface="Impact" panose="020B0806030902050204" pitchFamily="34" charset="0"/>
              </a:endParaRPr>
            </a:p>
          </p:txBody>
        </p:sp>
      </p:grpSp>
      <p:grpSp>
        <p:nvGrpSpPr>
          <p:cNvPr id="94" name="组合 93"/>
          <p:cNvGrpSpPr/>
          <p:nvPr/>
        </p:nvGrpSpPr>
        <p:grpSpPr>
          <a:xfrm>
            <a:off x="4652514" y="5097201"/>
            <a:ext cx="2760073" cy="424047"/>
            <a:chOff x="1184310" y="4333268"/>
            <a:chExt cx="2760073" cy="424047"/>
          </a:xfrm>
        </p:grpSpPr>
        <p:sp>
          <p:nvSpPr>
            <p:cNvPr id="95" name="文本框 94"/>
            <p:cNvSpPr txBox="1"/>
            <p:nvPr/>
          </p:nvSpPr>
          <p:spPr>
            <a:xfrm>
              <a:off x="1721982" y="4333739"/>
              <a:ext cx="2108269" cy="400110"/>
            </a:xfrm>
            <a:prstGeom prst="rect">
              <a:avLst/>
            </a:prstGeom>
            <a:noFill/>
          </p:spPr>
          <p:txBody>
            <a:bodyPr wrap="none" rtlCol="0">
              <a:spAutoFit/>
            </a:bodyPr>
            <a:lstStyle>
              <a:defPPr>
                <a:defRPr lang="zh-CN"/>
              </a:defPPr>
              <a:lvl1pPr>
                <a:defRPr sz="3200" b="1">
                  <a:latin typeface="微软雅黑" panose="020B0503020204020204" pitchFamily="34" charset="-122"/>
                  <a:ea typeface="微软雅黑" panose="020B0503020204020204" pitchFamily="34" charset="-122"/>
                </a:defRPr>
              </a:lvl1pPr>
            </a:lstStyle>
            <a:p>
              <a:r>
                <a:rPr lang="zh-CN" altLang="zh-CN" sz="2000"/>
                <a:t>善</a:t>
              </a:r>
              <a:r>
                <a:rPr lang="en-US" altLang="zh-CN" sz="2000"/>
                <a:t> </a:t>
              </a:r>
              <a:r>
                <a:rPr lang="zh-CN" altLang="zh-CN" sz="2000"/>
                <a:t>后</a:t>
              </a:r>
              <a:r>
                <a:rPr lang="en-US" altLang="zh-CN" sz="2000"/>
                <a:t> </a:t>
              </a:r>
              <a:r>
                <a:rPr lang="zh-CN" altLang="zh-CN" sz="2000"/>
                <a:t>处</a:t>
              </a:r>
              <a:r>
                <a:rPr lang="en-US" altLang="zh-CN" sz="2000"/>
                <a:t> </a:t>
              </a:r>
              <a:r>
                <a:rPr lang="zh-CN" altLang="zh-CN" sz="2000"/>
                <a:t>理</a:t>
              </a:r>
              <a:r>
                <a:rPr lang="en-US" altLang="zh-CN" sz="2000"/>
                <a:t> </a:t>
              </a:r>
              <a:r>
                <a:rPr lang="zh-CN" altLang="zh-CN" sz="2000"/>
                <a:t>工</a:t>
              </a:r>
              <a:r>
                <a:rPr lang="en-US" altLang="zh-CN" sz="2000"/>
                <a:t> </a:t>
              </a:r>
              <a:r>
                <a:rPr lang="zh-CN" altLang="zh-CN" sz="2000"/>
                <a:t>作</a:t>
              </a:r>
              <a:endParaRPr lang="zh-CN" altLang="zh-CN" sz="2000"/>
            </a:p>
          </p:txBody>
        </p:sp>
        <p:sp>
          <p:nvSpPr>
            <p:cNvPr id="96" name="矩形 95"/>
            <p:cNvSpPr/>
            <p:nvPr/>
          </p:nvSpPr>
          <p:spPr>
            <a:xfrm>
              <a:off x="1198144" y="4333268"/>
              <a:ext cx="2746239" cy="412955"/>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7" name="直接连接符 96"/>
            <p:cNvCxnSpPr/>
            <p:nvPr/>
          </p:nvCxnSpPr>
          <p:spPr>
            <a:xfrm>
              <a:off x="1653608" y="4376400"/>
              <a:ext cx="0" cy="33348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8" name="文本框 97"/>
            <p:cNvSpPr txBox="1"/>
            <p:nvPr/>
          </p:nvSpPr>
          <p:spPr>
            <a:xfrm>
              <a:off x="1184310" y="4357205"/>
              <a:ext cx="460382" cy="400110"/>
            </a:xfrm>
            <a:prstGeom prst="rect">
              <a:avLst/>
            </a:prstGeom>
            <a:noFill/>
          </p:spPr>
          <p:txBody>
            <a:bodyPr wrap="none" rtlCol="0">
              <a:spAutoFit/>
            </a:bodyPr>
            <a:lstStyle/>
            <a:p>
              <a:r>
                <a:rPr lang="en-US" altLang="zh-CN" sz="2000" b="1" i="1" dirty="0">
                  <a:ln>
                    <a:solidFill>
                      <a:srgbClr val="FF4732"/>
                    </a:solidFill>
                  </a:ln>
                  <a:noFill/>
                  <a:latin typeface="Impact" panose="020B0806030902050204" pitchFamily="34" charset="0"/>
                </a:rPr>
                <a:t>08</a:t>
              </a:r>
              <a:endParaRPr lang="zh-CN" altLang="en-US" sz="2000" b="1" i="1" dirty="0">
                <a:ln>
                  <a:solidFill>
                    <a:srgbClr val="FF4732"/>
                  </a:solidFill>
                </a:ln>
                <a:noFill/>
                <a:latin typeface="Impact" panose="020B0806030902050204" pitchFamily="34" charset="0"/>
              </a:endParaRPr>
            </a:p>
          </p:txBody>
        </p:sp>
      </p:grpSp>
      <p:grpSp>
        <p:nvGrpSpPr>
          <p:cNvPr id="99" name="组合 98"/>
          <p:cNvGrpSpPr/>
          <p:nvPr/>
        </p:nvGrpSpPr>
        <p:grpSpPr>
          <a:xfrm>
            <a:off x="7878314" y="5084501"/>
            <a:ext cx="2760073" cy="424047"/>
            <a:chOff x="1184310" y="4333268"/>
            <a:chExt cx="2760073" cy="424047"/>
          </a:xfrm>
        </p:grpSpPr>
        <p:sp>
          <p:nvSpPr>
            <p:cNvPr id="100" name="文本框 99"/>
            <p:cNvSpPr txBox="1"/>
            <p:nvPr/>
          </p:nvSpPr>
          <p:spPr>
            <a:xfrm>
              <a:off x="1721982" y="4333739"/>
              <a:ext cx="2108269" cy="400110"/>
            </a:xfrm>
            <a:prstGeom prst="rect">
              <a:avLst/>
            </a:prstGeom>
            <a:noFill/>
          </p:spPr>
          <p:txBody>
            <a:bodyPr wrap="none" rtlCol="0">
              <a:spAutoFit/>
            </a:bodyPr>
            <a:lstStyle>
              <a:defPPr>
                <a:defRPr lang="zh-CN"/>
              </a:defPPr>
              <a:lvl1pPr>
                <a:defRPr sz="3200" b="1">
                  <a:latin typeface="微软雅黑" panose="020B0503020204020204" pitchFamily="34" charset="-122"/>
                  <a:ea typeface="微软雅黑" panose="020B0503020204020204" pitchFamily="34" charset="-122"/>
                </a:defRPr>
              </a:lvl1pPr>
            </a:lstStyle>
            <a:p>
              <a:r>
                <a:rPr lang="zh-CN" altLang="zh-CN" sz="2000"/>
                <a:t>具</a:t>
              </a:r>
              <a:r>
                <a:rPr lang="en-US" altLang="zh-CN" sz="2000"/>
                <a:t> </a:t>
              </a:r>
              <a:r>
                <a:rPr lang="zh-CN" altLang="zh-CN" sz="2000"/>
                <a:t>体</a:t>
              </a:r>
              <a:r>
                <a:rPr lang="en-US" altLang="zh-CN" sz="2000"/>
                <a:t> </a:t>
              </a:r>
              <a:r>
                <a:rPr lang="zh-CN" altLang="zh-CN" sz="2000"/>
                <a:t>防</a:t>
              </a:r>
              <a:r>
                <a:rPr lang="en-US" altLang="zh-CN" sz="2000"/>
                <a:t> </a:t>
              </a:r>
              <a:r>
                <a:rPr lang="zh-CN" altLang="zh-CN" sz="2000"/>
                <a:t>范</a:t>
              </a:r>
              <a:r>
                <a:rPr lang="en-US" altLang="zh-CN" sz="2000"/>
                <a:t> </a:t>
              </a:r>
              <a:r>
                <a:rPr lang="zh-CN" altLang="zh-CN" sz="2000"/>
                <a:t>措</a:t>
              </a:r>
              <a:r>
                <a:rPr lang="en-US" altLang="zh-CN" sz="2000"/>
                <a:t> </a:t>
              </a:r>
              <a:r>
                <a:rPr lang="zh-CN" altLang="zh-CN" sz="2000"/>
                <a:t>施</a:t>
              </a:r>
              <a:endParaRPr lang="zh-CN" altLang="zh-CN" sz="2000"/>
            </a:p>
          </p:txBody>
        </p:sp>
        <p:sp>
          <p:nvSpPr>
            <p:cNvPr id="101" name="矩形 100"/>
            <p:cNvSpPr/>
            <p:nvPr/>
          </p:nvSpPr>
          <p:spPr>
            <a:xfrm>
              <a:off x="1198144" y="4333268"/>
              <a:ext cx="2746239" cy="412955"/>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2" name="直接连接符 101"/>
            <p:cNvCxnSpPr/>
            <p:nvPr/>
          </p:nvCxnSpPr>
          <p:spPr>
            <a:xfrm>
              <a:off x="1653608" y="4376400"/>
              <a:ext cx="0" cy="33348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3" name="文本框 102"/>
            <p:cNvSpPr txBox="1"/>
            <p:nvPr/>
          </p:nvSpPr>
          <p:spPr>
            <a:xfrm>
              <a:off x="1184310" y="4357205"/>
              <a:ext cx="461986" cy="400110"/>
            </a:xfrm>
            <a:prstGeom prst="rect">
              <a:avLst/>
            </a:prstGeom>
            <a:noFill/>
          </p:spPr>
          <p:txBody>
            <a:bodyPr wrap="none" rtlCol="0">
              <a:spAutoFit/>
            </a:bodyPr>
            <a:lstStyle/>
            <a:p>
              <a:r>
                <a:rPr lang="en-US" altLang="zh-CN" sz="2000" b="1" i="1" dirty="0">
                  <a:ln>
                    <a:solidFill>
                      <a:srgbClr val="FF4732"/>
                    </a:solidFill>
                  </a:ln>
                  <a:noFill/>
                  <a:latin typeface="Impact" panose="020B0806030902050204" pitchFamily="34" charset="0"/>
                </a:rPr>
                <a:t>09</a:t>
              </a:r>
              <a:endParaRPr lang="zh-CN" altLang="en-US" sz="2000" b="1" i="1" dirty="0">
                <a:ln>
                  <a:solidFill>
                    <a:srgbClr val="FF4732"/>
                  </a:solidFill>
                </a:ln>
                <a:noFill/>
                <a:latin typeface="Impact" panose="020B0806030902050204" pitchFamily="34" charset="0"/>
              </a:endParaRPr>
            </a:p>
          </p:txBody>
        </p:sp>
      </p:grpSp>
      <p:grpSp>
        <p:nvGrpSpPr>
          <p:cNvPr id="104" name="组合 103"/>
          <p:cNvGrpSpPr/>
          <p:nvPr/>
        </p:nvGrpSpPr>
        <p:grpSpPr>
          <a:xfrm>
            <a:off x="4652514" y="1369853"/>
            <a:ext cx="2371691" cy="424047"/>
            <a:chOff x="1184310" y="4333268"/>
            <a:chExt cx="2371691" cy="424047"/>
          </a:xfrm>
        </p:grpSpPr>
        <p:sp>
          <p:nvSpPr>
            <p:cNvPr id="105" name="文本框 104"/>
            <p:cNvSpPr txBox="1"/>
            <p:nvPr/>
          </p:nvSpPr>
          <p:spPr>
            <a:xfrm>
              <a:off x="1925182" y="4333739"/>
              <a:ext cx="1159292" cy="400110"/>
            </a:xfrm>
            <a:prstGeom prst="rect">
              <a:avLst/>
            </a:prstGeom>
            <a:noFill/>
          </p:spPr>
          <p:txBody>
            <a:bodyPr wrap="none" rtlCol="0">
              <a:spAutoFit/>
            </a:bodyPr>
            <a:lstStyle>
              <a:defPPr>
                <a:defRPr lang="zh-CN"/>
              </a:defPPr>
              <a:lvl1pPr>
                <a:defRPr sz="3200" b="1">
                  <a:latin typeface="微软雅黑" panose="020B0503020204020204" pitchFamily="34" charset="-122"/>
                  <a:ea typeface="微软雅黑" panose="020B0503020204020204" pitchFamily="34" charset="-122"/>
                </a:defRPr>
              </a:lvl1pPr>
            </a:lstStyle>
            <a:p>
              <a:r>
                <a:rPr lang="zh-CN" altLang="zh-CN" sz="2000"/>
                <a:t>目</a:t>
              </a:r>
              <a:r>
                <a:rPr lang="en-US" altLang="zh-CN" sz="2000"/>
                <a:t>      </a:t>
              </a:r>
              <a:r>
                <a:rPr lang="zh-CN" altLang="zh-CN" sz="2000"/>
                <a:t>的</a:t>
              </a:r>
              <a:endParaRPr lang="zh-CN" altLang="zh-CN" sz="2000"/>
            </a:p>
          </p:txBody>
        </p:sp>
        <p:sp>
          <p:nvSpPr>
            <p:cNvPr id="106" name="矩形 105"/>
            <p:cNvSpPr/>
            <p:nvPr/>
          </p:nvSpPr>
          <p:spPr>
            <a:xfrm>
              <a:off x="1198145" y="4333268"/>
              <a:ext cx="2357856" cy="412955"/>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7" name="直接连接符 106"/>
            <p:cNvCxnSpPr/>
            <p:nvPr/>
          </p:nvCxnSpPr>
          <p:spPr>
            <a:xfrm>
              <a:off x="1653608" y="4376400"/>
              <a:ext cx="0" cy="33348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8" name="文本框 107"/>
            <p:cNvSpPr txBox="1"/>
            <p:nvPr/>
          </p:nvSpPr>
          <p:spPr>
            <a:xfrm>
              <a:off x="1184310" y="4357205"/>
              <a:ext cx="420308" cy="400110"/>
            </a:xfrm>
            <a:prstGeom prst="rect">
              <a:avLst/>
            </a:prstGeom>
            <a:noFill/>
          </p:spPr>
          <p:txBody>
            <a:bodyPr wrap="none" rtlCol="0">
              <a:spAutoFit/>
            </a:bodyPr>
            <a:lstStyle/>
            <a:p>
              <a:r>
                <a:rPr lang="en-US" altLang="zh-CN" sz="2000" b="1" i="1" dirty="0">
                  <a:ln>
                    <a:solidFill>
                      <a:srgbClr val="FF4732"/>
                    </a:solidFill>
                  </a:ln>
                  <a:noFill/>
                  <a:latin typeface="Impact" panose="020B0806030902050204" pitchFamily="34" charset="0"/>
                </a:rPr>
                <a:t>01</a:t>
              </a:r>
              <a:endParaRPr lang="zh-CN" altLang="en-US" sz="2000" b="1" i="1" dirty="0">
                <a:ln>
                  <a:solidFill>
                    <a:srgbClr val="FF4732"/>
                  </a:solidFill>
                </a:ln>
                <a:noFill/>
                <a:latin typeface="Impact" panose="020B0806030902050204" pitchFamily="34" charset="0"/>
              </a:endParaRPr>
            </a:p>
          </p:txBody>
        </p:sp>
      </p:grpSp>
      <p:grpSp>
        <p:nvGrpSpPr>
          <p:cNvPr id="109" name="组合 108"/>
          <p:cNvGrpSpPr/>
          <p:nvPr/>
        </p:nvGrpSpPr>
        <p:grpSpPr>
          <a:xfrm>
            <a:off x="7667028" y="1369853"/>
            <a:ext cx="2760073" cy="424047"/>
            <a:chOff x="1184310" y="4333268"/>
            <a:chExt cx="2760073" cy="424047"/>
          </a:xfrm>
        </p:grpSpPr>
        <p:sp>
          <p:nvSpPr>
            <p:cNvPr id="110" name="文本框 109"/>
            <p:cNvSpPr txBox="1"/>
            <p:nvPr/>
          </p:nvSpPr>
          <p:spPr>
            <a:xfrm>
              <a:off x="1848982" y="4346439"/>
              <a:ext cx="2056973" cy="400110"/>
            </a:xfrm>
            <a:prstGeom prst="rect">
              <a:avLst/>
            </a:prstGeom>
            <a:noFill/>
          </p:spPr>
          <p:txBody>
            <a:bodyPr wrap="none" rtlCol="0">
              <a:spAutoFit/>
            </a:bodyPr>
            <a:lstStyle>
              <a:defPPr>
                <a:defRPr lang="zh-CN"/>
              </a:defPPr>
              <a:lvl1pPr>
                <a:defRPr sz="3200" b="1">
                  <a:latin typeface="微软雅黑" panose="020B0503020204020204" pitchFamily="34" charset="-122"/>
                  <a:ea typeface="微软雅黑" panose="020B0503020204020204" pitchFamily="34" charset="-122"/>
                </a:defRPr>
              </a:lvl1pPr>
            </a:lstStyle>
            <a:p>
              <a:r>
                <a:rPr lang="zh-CN" altLang="zh-CN" sz="2000" dirty="0"/>
                <a:t>职责及适用范围</a:t>
              </a:r>
              <a:endParaRPr lang="zh-CN" altLang="zh-CN" sz="2000" dirty="0"/>
            </a:p>
          </p:txBody>
        </p:sp>
        <p:sp>
          <p:nvSpPr>
            <p:cNvPr id="111" name="矩形 110"/>
            <p:cNvSpPr/>
            <p:nvPr/>
          </p:nvSpPr>
          <p:spPr>
            <a:xfrm>
              <a:off x="1198144" y="4333268"/>
              <a:ext cx="2746239" cy="412955"/>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2" name="直接连接符 111"/>
            <p:cNvCxnSpPr/>
            <p:nvPr/>
          </p:nvCxnSpPr>
          <p:spPr>
            <a:xfrm>
              <a:off x="1653608" y="4376400"/>
              <a:ext cx="0" cy="33348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3" name="文本框 112"/>
            <p:cNvSpPr txBox="1"/>
            <p:nvPr/>
          </p:nvSpPr>
          <p:spPr>
            <a:xfrm>
              <a:off x="1184310" y="4357205"/>
              <a:ext cx="450764" cy="400110"/>
            </a:xfrm>
            <a:prstGeom prst="rect">
              <a:avLst/>
            </a:prstGeom>
            <a:noFill/>
          </p:spPr>
          <p:txBody>
            <a:bodyPr wrap="none" rtlCol="0">
              <a:spAutoFit/>
            </a:bodyPr>
            <a:lstStyle/>
            <a:p>
              <a:r>
                <a:rPr lang="en-US" altLang="zh-CN" sz="2000" b="1" i="1">
                  <a:ln>
                    <a:solidFill>
                      <a:srgbClr val="FF4732"/>
                    </a:solidFill>
                  </a:ln>
                  <a:noFill/>
                  <a:latin typeface="Impact" panose="020B0806030902050204" pitchFamily="34" charset="0"/>
                </a:rPr>
                <a:t>02</a:t>
              </a:r>
              <a:endParaRPr lang="zh-CN" altLang="en-US" sz="2000" b="1" i="1">
                <a:ln>
                  <a:solidFill>
                    <a:srgbClr val="FF4732"/>
                  </a:solidFill>
                </a:ln>
                <a:noFill/>
                <a:latin typeface="Impact" panose="020B0806030902050204" pitchFamily="34" charset="0"/>
              </a:endParaRPr>
            </a:p>
          </p:txBody>
        </p:sp>
      </p:grpSp>
      <p:grpSp>
        <p:nvGrpSpPr>
          <p:cNvPr id="114" name="组合 113"/>
          <p:cNvGrpSpPr/>
          <p:nvPr/>
        </p:nvGrpSpPr>
        <p:grpSpPr>
          <a:xfrm>
            <a:off x="4652514" y="2306080"/>
            <a:ext cx="4412203" cy="424047"/>
            <a:chOff x="1184310" y="4333268"/>
            <a:chExt cx="4412203" cy="424047"/>
          </a:xfrm>
        </p:grpSpPr>
        <p:sp>
          <p:nvSpPr>
            <p:cNvPr id="115" name="文本框 114"/>
            <p:cNvSpPr txBox="1"/>
            <p:nvPr/>
          </p:nvSpPr>
          <p:spPr>
            <a:xfrm>
              <a:off x="1747382" y="4346439"/>
              <a:ext cx="3849131" cy="400110"/>
            </a:xfrm>
            <a:prstGeom prst="rect">
              <a:avLst/>
            </a:prstGeom>
            <a:noFill/>
          </p:spPr>
          <p:txBody>
            <a:bodyPr wrap="none" rtlCol="0">
              <a:spAutoFit/>
            </a:bodyPr>
            <a:lstStyle>
              <a:defPPr>
                <a:defRPr lang="zh-CN"/>
              </a:defPPr>
              <a:lvl1pPr>
                <a:defRPr sz="3200" b="1">
                  <a:latin typeface="微软雅黑" panose="020B0503020204020204" pitchFamily="34" charset="-122"/>
                  <a:ea typeface="微软雅黑" panose="020B0503020204020204" pitchFamily="34" charset="-122"/>
                </a:defRPr>
              </a:lvl1pPr>
            </a:lstStyle>
            <a:p>
              <a:r>
                <a:rPr lang="zh-CN" altLang="zh-CN" sz="2000"/>
                <a:t>成立高温防暑应急预案组织机构</a:t>
              </a:r>
              <a:endParaRPr lang="zh-CN" altLang="zh-CN" sz="2000"/>
            </a:p>
          </p:txBody>
        </p:sp>
        <p:sp>
          <p:nvSpPr>
            <p:cNvPr id="116" name="矩形 115"/>
            <p:cNvSpPr/>
            <p:nvPr/>
          </p:nvSpPr>
          <p:spPr>
            <a:xfrm>
              <a:off x="1198144" y="4333268"/>
              <a:ext cx="4351756" cy="412955"/>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7" name="直接连接符 116"/>
            <p:cNvCxnSpPr/>
            <p:nvPr/>
          </p:nvCxnSpPr>
          <p:spPr>
            <a:xfrm>
              <a:off x="1653608" y="4376400"/>
              <a:ext cx="0" cy="33348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8" name="文本框 117"/>
            <p:cNvSpPr txBox="1"/>
            <p:nvPr/>
          </p:nvSpPr>
          <p:spPr>
            <a:xfrm>
              <a:off x="1184310" y="4357205"/>
              <a:ext cx="458780" cy="400110"/>
            </a:xfrm>
            <a:prstGeom prst="rect">
              <a:avLst/>
            </a:prstGeom>
            <a:noFill/>
          </p:spPr>
          <p:txBody>
            <a:bodyPr wrap="none" rtlCol="0">
              <a:spAutoFit/>
            </a:bodyPr>
            <a:lstStyle/>
            <a:p>
              <a:r>
                <a:rPr lang="en-US" altLang="zh-CN" sz="2000" b="1" i="1" dirty="0">
                  <a:ln>
                    <a:solidFill>
                      <a:srgbClr val="FF4732"/>
                    </a:solidFill>
                  </a:ln>
                  <a:noFill/>
                  <a:latin typeface="Impact" panose="020B0806030902050204" pitchFamily="34" charset="0"/>
                </a:rPr>
                <a:t>03</a:t>
              </a:r>
              <a:endParaRPr lang="zh-CN" altLang="en-US" sz="2000" b="1" i="1" dirty="0">
                <a:ln>
                  <a:solidFill>
                    <a:srgbClr val="FF4732"/>
                  </a:solidFill>
                </a:ln>
                <a:noFill/>
                <a:latin typeface="Impact" panose="020B080603090205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1250"/>
                                  </p:stCondLst>
                                  <p:iterate type="lt">
                                    <p:tmPct val="10000"/>
                                  </p:iterate>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1+#ppt_w/2"/>
                                          </p:val>
                                        </p:tav>
                                        <p:tav tm="100000">
                                          <p:val>
                                            <p:strVal val="#ppt_x"/>
                                          </p:val>
                                        </p:tav>
                                      </p:tavLst>
                                    </p:anim>
                                    <p:anim calcmode="lin" valueType="num">
                                      <p:cBhvr additive="base">
                                        <p:cTn id="8" dur="500" fill="hold"/>
                                        <p:tgtEl>
                                          <p:spTgt spid="4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175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500" fill="hold"/>
                                        <p:tgtEl>
                                          <p:spTgt spid="104"/>
                                        </p:tgtEl>
                                        <p:attrNameLst>
                                          <p:attrName>ppt_x</p:attrName>
                                        </p:attrNameLst>
                                      </p:cBhvr>
                                      <p:tavLst>
                                        <p:tav tm="0">
                                          <p:val>
                                            <p:strVal val="1+#ppt_w/2"/>
                                          </p:val>
                                        </p:tav>
                                        <p:tav tm="100000">
                                          <p:val>
                                            <p:strVal val="#ppt_x"/>
                                          </p:val>
                                        </p:tav>
                                      </p:tavLst>
                                    </p:anim>
                                    <p:anim calcmode="lin" valueType="num">
                                      <p:cBhvr additive="base">
                                        <p:cTn id="12" dur="500" fill="hold"/>
                                        <p:tgtEl>
                                          <p:spTgt spid="104"/>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000"/>
                                  </p:stCondLst>
                                  <p:childTnLst>
                                    <p:set>
                                      <p:cBhvr>
                                        <p:cTn id="14" dur="1" fill="hold">
                                          <p:stCondLst>
                                            <p:cond delay="0"/>
                                          </p:stCondLst>
                                        </p:cTn>
                                        <p:tgtEl>
                                          <p:spTgt spid="109"/>
                                        </p:tgtEl>
                                        <p:attrNameLst>
                                          <p:attrName>style.visibility</p:attrName>
                                        </p:attrNameLst>
                                      </p:cBhvr>
                                      <p:to>
                                        <p:strVal val="visible"/>
                                      </p:to>
                                    </p:set>
                                    <p:anim calcmode="lin" valueType="num">
                                      <p:cBhvr additive="base">
                                        <p:cTn id="15" dur="500" fill="hold"/>
                                        <p:tgtEl>
                                          <p:spTgt spid="109"/>
                                        </p:tgtEl>
                                        <p:attrNameLst>
                                          <p:attrName>ppt_x</p:attrName>
                                        </p:attrNameLst>
                                      </p:cBhvr>
                                      <p:tavLst>
                                        <p:tav tm="0">
                                          <p:val>
                                            <p:strVal val="1+#ppt_w/2"/>
                                          </p:val>
                                        </p:tav>
                                        <p:tav tm="100000">
                                          <p:val>
                                            <p:strVal val="#ppt_x"/>
                                          </p:val>
                                        </p:tav>
                                      </p:tavLst>
                                    </p:anim>
                                    <p:anim calcmode="lin" valueType="num">
                                      <p:cBhvr additive="base">
                                        <p:cTn id="16" dur="500" fill="hold"/>
                                        <p:tgtEl>
                                          <p:spTgt spid="109"/>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2250"/>
                                  </p:stCondLst>
                                  <p:childTnLst>
                                    <p:set>
                                      <p:cBhvr>
                                        <p:cTn id="18" dur="1" fill="hold">
                                          <p:stCondLst>
                                            <p:cond delay="0"/>
                                          </p:stCondLst>
                                        </p:cTn>
                                        <p:tgtEl>
                                          <p:spTgt spid="114"/>
                                        </p:tgtEl>
                                        <p:attrNameLst>
                                          <p:attrName>style.visibility</p:attrName>
                                        </p:attrNameLst>
                                      </p:cBhvr>
                                      <p:to>
                                        <p:strVal val="visible"/>
                                      </p:to>
                                    </p:set>
                                    <p:anim calcmode="lin" valueType="num">
                                      <p:cBhvr additive="base">
                                        <p:cTn id="19" dur="500" fill="hold"/>
                                        <p:tgtEl>
                                          <p:spTgt spid="114"/>
                                        </p:tgtEl>
                                        <p:attrNameLst>
                                          <p:attrName>ppt_x</p:attrName>
                                        </p:attrNameLst>
                                      </p:cBhvr>
                                      <p:tavLst>
                                        <p:tav tm="0">
                                          <p:val>
                                            <p:strVal val="1+#ppt_w/2"/>
                                          </p:val>
                                        </p:tav>
                                        <p:tav tm="100000">
                                          <p:val>
                                            <p:strVal val="#ppt_x"/>
                                          </p:val>
                                        </p:tav>
                                      </p:tavLst>
                                    </p:anim>
                                    <p:anim calcmode="lin" valueType="num">
                                      <p:cBhvr additive="base">
                                        <p:cTn id="20" dur="500" fill="hold"/>
                                        <p:tgtEl>
                                          <p:spTgt spid="114"/>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2750"/>
                                  </p:stCondLst>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500" fill="hold"/>
                                        <p:tgtEl>
                                          <p:spTgt spid="53"/>
                                        </p:tgtEl>
                                        <p:attrNameLst>
                                          <p:attrName>ppt_x</p:attrName>
                                        </p:attrNameLst>
                                      </p:cBhvr>
                                      <p:tavLst>
                                        <p:tav tm="0">
                                          <p:val>
                                            <p:strVal val="0-#ppt_w/2"/>
                                          </p:val>
                                        </p:tav>
                                        <p:tav tm="100000">
                                          <p:val>
                                            <p:strVal val="#ppt_x"/>
                                          </p:val>
                                        </p:tav>
                                      </p:tavLst>
                                    </p:anim>
                                    <p:anim calcmode="lin" valueType="num">
                                      <p:cBhvr additive="base">
                                        <p:cTn id="24" dur="500" fill="hold"/>
                                        <p:tgtEl>
                                          <p:spTgt spid="53"/>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300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0-#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3250"/>
                                  </p:stCondLst>
                                  <p:childTnLst>
                                    <p:set>
                                      <p:cBhvr>
                                        <p:cTn id="30" dur="1" fill="hold">
                                          <p:stCondLst>
                                            <p:cond delay="0"/>
                                          </p:stCondLst>
                                        </p:cTn>
                                        <p:tgtEl>
                                          <p:spTgt spid="84"/>
                                        </p:tgtEl>
                                        <p:attrNameLst>
                                          <p:attrName>style.visibility</p:attrName>
                                        </p:attrNameLst>
                                      </p:cBhvr>
                                      <p:to>
                                        <p:strVal val="visible"/>
                                      </p:to>
                                    </p:set>
                                    <p:anim calcmode="lin" valueType="num">
                                      <p:cBhvr additive="base">
                                        <p:cTn id="31" dur="500" fill="hold"/>
                                        <p:tgtEl>
                                          <p:spTgt spid="84"/>
                                        </p:tgtEl>
                                        <p:attrNameLst>
                                          <p:attrName>ppt_x</p:attrName>
                                        </p:attrNameLst>
                                      </p:cBhvr>
                                      <p:tavLst>
                                        <p:tav tm="0">
                                          <p:val>
                                            <p:strVal val="0-#ppt_w/2"/>
                                          </p:val>
                                        </p:tav>
                                        <p:tav tm="100000">
                                          <p:val>
                                            <p:strVal val="#ppt_x"/>
                                          </p:val>
                                        </p:tav>
                                      </p:tavLst>
                                    </p:anim>
                                    <p:anim calcmode="lin" valueType="num">
                                      <p:cBhvr additive="base">
                                        <p:cTn id="32" dur="500" fill="hold"/>
                                        <p:tgtEl>
                                          <p:spTgt spid="84"/>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3750"/>
                                  </p:stCondLst>
                                  <p:childTnLst>
                                    <p:set>
                                      <p:cBhvr>
                                        <p:cTn id="34" dur="1" fill="hold">
                                          <p:stCondLst>
                                            <p:cond delay="0"/>
                                          </p:stCondLst>
                                        </p:cTn>
                                        <p:tgtEl>
                                          <p:spTgt spid="89"/>
                                        </p:tgtEl>
                                        <p:attrNameLst>
                                          <p:attrName>style.visibility</p:attrName>
                                        </p:attrNameLst>
                                      </p:cBhvr>
                                      <p:to>
                                        <p:strVal val="visible"/>
                                      </p:to>
                                    </p:set>
                                    <p:anim calcmode="lin" valueType="num">
                                      <p:cBhvr additive="base">
                                        <p:cTn id="35" dur="500" fill="hold"/>
                                        <p:tgtEl>
                                          <p:spTgt spid="89"/>
                                        </p:tgtEl>
                                        <p:attrNameLst>
                                          <p:attrName>ppt_x</p:attrName>
                                        </p:attrNameLst>
                                      </p:cBhvr>
                                      <p:tavLst>
                                        <p:tav tm="0">
                                          <p:val>
                                            <p:strVal val="1+#ppt_w/2"/>
                                          </p:val>
                                        </p:tav>
                                        <p:tav tm="100000">
                                          <p:val>
                                            <p:strVal val="#ppt_x"/>
                                          </p:val>
                                        </p:tav>
                                      </p:tavLst>
                                    </p:anim>
                                    <p:anim calcmode="lin" valueType="num">
                                      <p:cBhvr additive="base">
                                        <p:cTn id="36" dur="500" fill="hold"/>
                                        <p:tgtEl>
                                          <p:spTgt spid="89"/>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4000"/>
                                  </p:stCondLst>
                                  <p:childTnLst>
                                    <p:set>
                                      <p:cBhvr>
                                        <p:cTn id="38" dur="1" fill="hold">
                                          <p:stCondLst>
                                            <p:cond delay="0"/>
                                          </p:stCondLst>
                                        </p:cTn>
                                        <p:tgtEl>
                                          <p:spTgt spid="94"/>
                                        </p:tgtEl>
                                        <p:attrNameLst>
                                          <p:attrName>style.visibility</p:attrName>
                                        </p:attrNameLst>
                                      </p:cBhvr>
                                      <p:to>
                                        <p:strVal val="visible"/>
                                      </p:to>
                                    </p:set>
                                    <p:anim calcmode="lin" valueType="num">
                                      <p:cBhvr additive="base">
                                        <p:cTn id="39" dur="500" fill="hold"/>
                                        <p:tgtEl>
                                          <p:spTgt spid="94"/>
                                        </p:tgtEl>
                                        <p:attrNameLst>
                                          <p:attrName>ppt_x</p:attrName>
                                        </p:attrNameLst>
                                      </p:cBhvr>
                                      <p:tavLst>
                                        <p:tav tm="0">
                                          <p:val>
                                            <p:strVal val="1+#ppt_w/2"/>
                                          </p:val>
                                        </p:tav>
                                        <p:tav tm="100000">
                                          <p:val>
                                            <p:strVal val="#ppt_x"/>
                                          </p:val>
                                        </p:tav>
                                      </p:tavLst>
                                    </p:anim>
                                    <p:anim calcmode="lin" valueType="num">
                                      <p:cBhvr additive="base">
                                        <p:cTn id="40" dur="500" fill="hold"/>
                                        <p:tgtEl>
                                          <p:spTgt spid="94"/>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4250"/>
                                  </p:stCondLst>
                                  <p:childTnLst>
                                    <p:set>
                                      <p:cBhvr>
                                        <p:cTn id="42" dur="1" fill="hold">
                                          <p:stCondLst>
                                            <p:cond delay="0"/>
                                          </p:stCondLst>
                                        </p:cTn>
                                        <p:tgtEl>
                                          <p:spTgt spid="99"/>
                                        </p:tgtEl>
                                        <p:attrNameLst>
                                          <p:attrName>style.visibility</p:attrName>
                                        </p:attrNameLst>
                                      </p:cBhvr>
                                      <p:to>
                                        <p:strVal val="visible"/>
                                      </p:to>
                                    </p:set>
                                    <p:anim calcmode="lin" valueType="num">
                                      <p:cBhvr additive="base">
                                        <p:cTn id="43" dur="500" fill="hold"/>
                                        <p:tgtEl>
                                          <p:spTgt spid="99"/>
                                        </p:tgtEl>
                                        <p:attrNameLst>
                                          <p:attrName>ppt_x</p:attrName>
                                        </p:attrNameLst>
                                      </p:cBhvr>
                                      <p:tavLst>
                                        <p:tav tm="0">
                                          <p:val>
                                            <p:strVal val="1+#ppt_w/2"/>
                                          </p:val>
                                        </p:tav>
                                        <p:tav tm="100000">
                                          <p:val>
                                            <p:strVal val="#ppt_x"/>
                                          </p:val>
                                        </p:tav>
                                      </p:tavLst>
                                    </p:anim>
                                    <p:anim calcmode="lin" valueType="num">
                                      <p:cBhvr additive="base">
                                        <p:cTn id="44" dur="500" fill="hold"/>
                                        <p:tgtEl>
                                          <p:spTgt spid="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7413752" y="3004302"/>
            <a:ext cx="1723549" cy="461665"/>
          </a:xfrm>
          <a:prstGeom prst="rect">
            <a:avLst/>
          </a:prstGeom>
        </p:spPr>
        <p:txBody>
          <a:bodyPr wrap="none">
            <a:spAutoFit/>
          </a:bodyPr>
          <a:lstStyle/>
          <a:p>
            <a:r>
              <a:rPr lang="zh-CN" altLang="zh-CN" sz="2400" b="1">
                <a:latin typeface="微软雅黑" panose="020B0503020204020204" pitchFamily="34" charset="-122"/>
                <a:ea typeface="微软雅黑" panose="020B0503020204020204" pitchFamily="34" charset="-122"/>
              </a:rPr>
              <a:t>轻度患者：</a:t>
            </a:r>
            <a:endParaRPr lang="zh-CN" altLang="en-US" sz="2400" b="1">
              <a:latin typeface="微软雅黑" panose="020B0503020204020204" pitchFamily="34" charset="-122"/>
              <a:ea typeface="微软雅黑" panose="020B0503020204020204" pitchFamily="34" charset="-122"/>
            </a:endParaRPr>
          </a:p>
        </p:txBody>
      </p:sp>
      <p:sp>
        <p:nvSpPr>
          <p:cNvPr id="8" name="矩形 7"/>
          <p:cNvSpPr/>
          <p:nvPr/>
        </p:nvSpPr>
        <p:spPr>
          <a:xfrm>
            <a:off x="7409882" y="3549462"/>
            <a:ext cx="3701640" cy="1708160"/>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项目部员工在正常作业时出现头昏、乏力、目炫现象时，应立即停止作业，防止出现二次事故，其他周边员工应将症状人员安排到阴凉、通风良好的区城休息，供应其凉水、药品、湿毛巾等。并通知项目部领导。</a:t>
            </a:r>
            <a:endParaRPr lang="zh-CN" altLang="zh-CN" sz="1400">
              <a:latin typeface="微软雅黑" panose="020B0503020204020204" pitchFamily="34" charset="-122"/>
              <a:ea typeface="微软雅黑" panose="020B0503020204020204" pitchFamily="34" charset="-122"/>
            </a:endParaRPr>
          </a:p>
        </p:txBody>
      </p:sp>
      <p:grpSp>
        <p:nvGrpSpPr>
          <p:cNvPr id="42" name="组合 41"/>
          <p:cNvGrpSpPr/>
          <p:nvPr/>
        </p:nvGrpSpPr>
        <p:grpSpPr>
          <a:xfrm>
            <a:off x="1604108" y="2180214"/>
            <a:ext cx="4970585" cy="3355429"/>
            <a:chOff x="6260123" y="1793631"/>
            <a:chExt cx="5122985" cy="3458308"/>
          </a:xfrm>
        </p:grpSpPr>
        <p:sp>
          <p:nvSpPr>
            <p:cNvPr id="41" name="矩形 40"/>
            <p:cNvSpPr/>
            <p:nvPr/>
          </p:nvSpPr>
          <p:spPr>
            <a:xfrm>
              <a:off x="6260123" y="1793631"/>
              <a:ext cx="5122985" cy="3458308"/>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p:cNvPicPr>
              <a:picLocks noChangeAspect="1"/>
            </p:cNvPicPr>
            <p:nvPr/>
          </p:nvPicPr>
          <p:blipFill rotWithShape="1">
            <a:blip r:embed="rId1">
              <a:extLst>
                <a:ext uri="{28A0092B-C50C-407E-A947-70E740481C1C}">
                  <a14:useLocalDpi xmlns:a14="http://schemas.microsoft.com/office/drawing/2010/main" val="0"/>
                </a:ext>
              </a:extLst>
            </a:blip>
            <a:srcRect t="34903" r="37864" b="11523"/>
            <a:stretch>
              <a:fillRect/>
            </a:stretch>
          </p:blipFill>
          <p:spPr>
            <a:xfrm>
              <a:off x="6454201" y="2004645"/>
              <a:ext cx="4733102" cy="3059723"/>
            </a:xfrm>
            <a:prstGeom prst="rect">
              <a:avLst/>
            </a:prstGeom>
          </p:spPr>
        </p:pic>
      </p:grpSp>
      <p:sp>
        <p:nvSpPr>
          <p:cNvPr id="40" name="矩形 39"/>
          <p:cNvSpPr/>
          <p:nvPr/>
        </p:nvSpPr>
        <p:spPr>
          <a:xfrm>
            <a:off x="7020169" y="3085519"/>
            <a:ext cx="304800" cy="304800"/>
          </a:xfrm>
          <a:prstGeom prst="rect">
            <a:avLst/>
          </a:prstGeom>
          <a:gradFill>
            <a:gsLst>
              <a:gs pos="0">
                <a:srgbClr val="FF7E2D"/>
              </a:gs>
              <a:gs pos="53000">
                <a:srgbClr val="FF652F"/>
              </a:gs>
              <a:gs pos="100000">
                <a:srgbClr val="FF473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2619164" y="643368"/>
            <a:ext cx="3286336" cy="707886"/>
          </a:xfrm>
          <a:prstGeom prst="rect">
            <a:avLst/>
          </a:prstGeom>
          <a:noFill/>
        </p:spPr>
        <p:txBody>
          <a:bodyPr wrap="square" rtlCol="0">
            <a:spAutoFit/>
          </a:bodyPr>
          <a:lstStyle/>
          <a:p>
            <a:r>
              <a:rPr lang="zh-CN" altLang="zh-CN" sz="4000" b="1" dirty="0">
                <a:latin typeface="微软雅黑" panose="020B0503020204020204" pitchFamily="34" charset="-122"/>
                <a:ea typeface="微软雅黑" panose="020B0503020204020204" pitchFamily="34" charset="-122"/>
              </a:rPr>
              <a:t>中暑施救方法</a:t>
            </a:r>
            <a:endParaRPr lang="zh-CN" altLang="zh-CN" sz="4000" b="1" dirty="0">
              <a:latin typeface="微软雅黑" panose="020B0503020204020204" pitchFamily="34" charset="-122"/>
              <a:ea typeface="微软雅黑" panose="020B0503020204020204" pitchFamily="34" charset="-122"/>
            </a:endParaRPr>
          </a:p>
        </p:txBody>
      </p:sp>
      <p:sp>
        <p:nvSpPr>
          <p:cNvPr id="16" name="文本框 15"/>
          <p:cNvSpPr txBox="1"/>
          <p:nvPr/>
        </p:nvSpPr>
        <p:spPr>
          <a:xfrm>
            <a:off x="1225796" y="435009"/>
            <a:ext cx="1566454" cy="1631216"/>
          </a:xfrm>
          <a:prstGeom prst="rect">
            <a:avLst/>
          </a:prstGeom>
          <a:noFill/>
        </p:spPr>
        <p:txBody>
          <a:bodyPr wrap="none" rtlCol="0">
            <a:spAutoFit/>
          </a:bodyPr>
          <a:lstStyle/>
          <a:p>
            <a:r>
              <a:rPr lang="en-US" altLang="zh-CN" sz="10000" dirty="0">
                <a:gradFill>
                  <a:gsLst>
                    <a:gs pos="0">
                      <a:srgbClr val="FF7E2D"/>
                    </a:gs>
                    <a:gs pos="53000">
                      <a:srgbClr val="FF652F"/>
                    </a:gs>
                    <a:gs pos="100000">
                      <a:srgbClr val="FF4732"/>
                    </a:gs>
                  </a:gsLst>
                  <a:lin ang="5400000" scaled="1"/>
                </a:gradFill>
                <a:latin typeface="Impact" panose="020B0806030902050204" pitchFamily="34" charset="0"/>
              </a:rPr>
              <a:t>06</a:t>
            </a:r>
            <a:endParaRPr lang="zh-CN" altLang="en-US" sz="10000" dirty="0">
              <a:gradFill>
                <a:gsLst>
                  <a:gs pos="0">
                    <a:srgbClr val="FF7E2D"/>
                  </a:gs>
                  <a:gs pos="53000">
                    <a:srgbClr val="FF652F"/>
                  </a:gs>
                  <a:gs pos="100000">
                    <a:srgbClr val="FF4732"/>
                  </a:gs>
                </a:gsLst>
                <a:lin ang="5400000" scaled="1"/>
              </a:gradFill>
              <a:latin typeface="Impact" panose="020B0806030902050204" pitchFamily="34" charset="0"/>
            </a:endParaRPr>
          </a:p>
        </p:txBody>
      </p:sp>
      <p:sp>
        <p:nvSpPr>
          <p:cNvPr id="17" name="矩形 16"/>
          <p:cNvSpPr/>
          <p:nvPr/>
        </p:nvSpPr>
        <p:spPr>
          <a:xfrm>
            <a:off x="2699852" y="1322357"/>
            <a:ext cx="3040548" cy="401783"/>
          </a:xfrm>
          <a:prstGeom prst="rect">
            <a:avLst/>
          </a:prstGeom>
          <a:gradFill>
            <a:gsLst>
              <a:gs pos="0">
                <a:srgbClr val="FF7E2D"/>
              </a:gs>
              <a:gs pos="53000">
                <a:srgbClr val="FF652F"/>
              </a:gs>
              <a:gs pos="100000">
                <a:srgbClr val="FF473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childTnLst>
                                </p:cTn>
                              </p:par>
                              <p:par>
                                <p:cTn id="8" presetID="53" presetClass="entr" presetSubtype="16" fill="hold" grpId="0" nodeType="withEffect">
                                  <p:stCondLst>
                                    <p:cond delay="2500"/>
                                  </p:stCondLst>
                                  <p:childTnLst>
                                    <p:set>
                                      <p:cBhvr>
                                        <p:cTn id="9" dur="1" fill="hold">
                                          <p:stCondLst>
                                            <p:cond delay="0"/>
                                          </p:stCondLst>
                                        </p:cTn>
                                        <p:tgtEl>
                                          <p:spTgt spid="40"/>
                                        </p:tgtEl>
                                        <p:attrNameLst>
                                          <p:attrName>style.visibility</p:attrName>
                                        </p:attrNameLst>
                                      </p:cBhvr>
                                      <p:to>
                                        <p:strVal val="visible"/>
                                      </p:to>
                                    </p:set>
                                    <p:anim calcmode="lin" valueType="num">
                                      <p:cBhvr>
                                        <p:cTn id="10" dur="500" fill="hold"/>
                                        <p:tgtEl>
                                          <p:spTgt spid="40"/>
                                        </p:tgtEl>
                                        <p:attrNameLst>
                                          <p:attrName>ppt_w</p:attrName>
                                        </p:attrNameLst>
                                      </p:cBhvr>
                                      <p:tavLst>
                                        <p:tav tm="0">
                                          <p:val>
                                            <p:fltVal val="0"/>
                                          </p:val>
                                        </p:tav>
                                        <p:tav tm="100000">
                                          <p:val>
                                            <p:strVal val="#ppt_w"/>
                                          </p:val>
                                        </p:tav>
                                      </p:tavLst>
                                    </p:anim>
                                    <p:anim calcmode="lin" valueType="num">
                                      <p:cBhvr>
                                        <p:cTn id="11" dur="500" fill="hold"/>
                                        <p:tgtEl>
                                          <p:spTgt spid="40"/>
                                        </p:tgtEl>
                                        <p:attrNameLst>
                                          <p:attrName>ppt_h</p:attrName>
                                        </p:attrNameLst>
                                      </p:cBhvr>
                                      <p:tavLst>
                                        <p:tav tm="0">
                                          <p:val>
                                            <p:fltVal val="0"/>
                                          </p:val>
                                        </p:tav>
                                        <p:tav tm="100000">
                                          <p:val>
                                            <p:strVal val="#ppt_h"/>
                                          </p:val>
                                        </p:tav>
                                      </p:tavLst>
                                    </p:anim>
                                    <p:animEffect transition="in" filter="fade">
                                      <p:cBhvr>
                                        <p:cTn id="12" dur="500"/>
                                        <p:tgtEl>
                                          <p:spTgt spid="40"/>
                                        </p:tgtEl>
                                      </p:cBhvr>
                                    </p:animEffect>
                                  </p:childTnLst>
                                </p:cTn>
                              </p:par>
                              <p:par>
                                <p:cTn id="13" presetID="2" presetClass="entr" presetSubtype="2" fill="hold" grpId="0" nodeType="withEffect">
                                  <p:stCondLst>
                                    <p:cond delay="3000"/>
                                  </p:stCondLst>
                                  <p:iterate type="lt">
                                    <p:tmPct val="10000"/>
                                  </p:iterate>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2" presetClass="entr" presetSubtype="1" fill="hold" grpId="0" nodeType="withEffect">
                                  <p:stCondLst>
                                    <p:cond delay="350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1500"/>
                                        <p:tgtEl>
                                          <p:spTgt spid="8"/>
                                        </p:tgtEl>
                                      </p:cBhvr>
                                    </p:animEffect>
                                  </p:childTnLst>
                                </p:cTn>
                              </p:par>
                              <p:par>
                                <p:cTn id="20" presetID="2" presetClass="entr" presetSubtype="2" fill="hold" grpId="0" nodeType="withEffect">
                                  <p:stCondLst>
                                    <p:cond delay="1000"/>
                                  </p:stCondLst>
                                  <p:iterate type="lt">
                                    <p:tmPct val="10000"/>
                                  </p:iterate>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1+#ppt_w/2"/>
                                          </p:val>
                                        </p:tav>
                                        <p:tav tm="100000">
                                          <p:val>
                                            <p:strVal val="#ppt_x"/>
                                          </p:val>
                                        </p:tav>
                                      </p:tavLst>
                                    </p:anim>
                                    <p:anim calcmode="lin" valueType="num">
                                      <p:cBhvr additive="base">
                                        <p:cTn id="23" dur="500" fill="hold"/>
                                        <p:tgtEl>
                                          <p:spTgt spid="15"/>
                                        </p:tgtEl>
                                        <p:attrNameLst>
                                          <p:attrName>ppt_y</p:attrName>
                                        </p:attrNameLst>
                                      </p:cBhvr>
                                      <p:tavLst>
                                        <p:tav tm="0">
                                          <p:val>
                                            <p:strVal val="#ppt_y"/>
                                          </p:val>
                                        </p:tav>
                                        <p:tav tm="100000">
                                          <p:val>
                                            <p:strVal val="#ppt_y"/>
                                          </p:val>
                                        </p:tav>
                                      </p:tavLst>
                                    </p:anim>
                                  </p:childTnLst>
                                </p:cTn>
                              </p:par>
                              <p:par>
                                <p:cTn id="24" presetID="22" presetClass="entr" presetSubtype="8" fill="hold" grpId="0" nodeType="withEffect">
                                  <p:stCondLst>
                                    <p:cond delay="100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0" grpId="0" animBg="1"/>
      <p:bldP spid="15" grpId="0"/>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矩形 52"/>
          <p:cNvSpPr/>
          <p:nvPr/>
        </p:nvSpPr>
        <p:spPr>
          <a:xfrm>
            <a:off x="1195754" y="4824119"/>
            <a:ext cx="10058400" cy="1219200"/>
          </a:xfrm>
          <a:prstGeom prst="rect">
            <a:avLst/>
          </a:prstGeom>
          <a:gradFill>
            <a:gsLst>
              <a:gs pos="0">
                <a:srgbClr val="FF7E2D"/>
              </a:gs>
              <a:gs pos="53000">
                <a:srgbClr val="FF652F"/>
              </a:gs>
              <a:gs pos="100000">
                <a:srgbClr val="FF473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528861" y="2687397"/>
            <a:ext cx="6326708" cy="954107"/>
          </a:xfrm>
          <a:prstGeom prst="rect">
            <a:avLst/>
          </a:prstGeom>
          <a:noFill/>
        </p:spPr>
        <p:txBody>
          <a:bodyPr wrap="square" rtlCol="0">
            <a:spAutoFit/>
          </a:bodyPr>
          <a:lstStyle>
            <a:defPPr>
              <a:defRPr lang="zh-CN"/>
            </a:defPPr>
            <a:lvl1pPr>
              <a:lnSpc>
                <a:spcPct val="150000"/>
              </a:lnSpc>
              <a:defRPr>
                <a:latin typeface="微软雅黑" panose="020B0503020204020204" pitchFamily="34" charset="-122"/>
                <a:ea typeface="微软雅黑" panose="020B0503020204020204" pitchFamily="34" charset="-122"/>
              </a:defRPr>
            </a:lvl1pPr>
          </a:lstStyle>
          <a:p>
            <a:pPr>
              <a:lnSpc>
                <a:spcPct val="100000"/>
              </a:lnSpc>
            </a:pPr>
            <a:r>
              <a:rPr lang="zh-CN" altLang="zh-CN" sz="1400"/>
              <a:t>将海绵浸渍酒精，或毛巾浸冷水，用来擦损身体，尽扇凉以降低他的体温到正常温度，最后测量他的体温，或观察者的脉搏率，若在每分钟</a:t>
            </a:r>
            <a:r>
              <a:rPr lang="en-US" altLang="zh-CN" sz="1400"/>
              <a:t>110</a:t>
            </a:r>
            <a:r>
              <a:rPr lang="zh-CN" altLang="zh-CN" sz="1400"/>
              <a:t>以下，则表示体温仍可恐受，若达到</a:t>
            </a:r>
            <a:r>
              <a:rPr lang="en-US" altLang="zh-CN" sz="1400"/>
              <a:t>110</a:t>
            </a:r>
            <a:r>
              <a:rPr lang="zh-CN" altLang="zh-CN" sz="1400"/>
              <a:t>以上，应停止使用降温的各种方法，观察约</a:t>
            </a:r>
            <a:r>
              <a:rPr lang="en-US" altLang="zh-CN" sz="1400"/>
              <a:t>10</a:t>
            </a:r>
            <a:r>
              <a:rPr lang="zh-CN" altLang="zh-CN" sz="1400"/>
              <a:t>分钟后，若体温继续上升，再重新给子降温。</a:t>
            </a:r>
            <a:endParaRPr lang="zh-CN" altLang="zh-CN" sz="1400"/>
          </a:p>
        </p:txBody>
      </p:sp>
      <p:sp>
        <p:nvSpPr>
          <p:cNvPr id="3" name="矩形 2"/>
          <p:cNvSpPr/>
          <p:nvPr/>
        </p:nvSpPr>
        <p:spPr>
          <a:xfrm>
            <a:off x="2154263" y="809419"/>
            <a:ext cx="1723549" cy="461665"/>
          </a:xfrm>
          <a:prstGeom prst="rect">
            <a:avLst/>
          </a:prstGeom>
        </p:spPr>
        <p:txBody>
          <a:bodyPr wrap="none">
            <a:spAutoFit/>
          </a:bodyPr>
          <a:lstStyle/>
          <a:p>
            <a:r>
              <a:rPr lang="zh-CN" altLang="zh-CN" sz="2400" b="1">
                <a:latin typeface="微软雅黑" panose="020B0503020204020204" pitchFamily="34" charset="-122"/>
                <a:ea typeface="微软雅黑" panose="020B0503020204020204" pitchFamily="34" charset="-122"/>
              </a:rPr>
              <a:t>严重患者：</a:t>
            </a:r>
            <a:endParaRPr lang="zh-CN" altLang="en-US" sz="2400" b="1">
              <a:latin typeface="微软雅黑" panose="020B0503020204020204" pitchFamily="34" charset="-122"/>
              <a:ea typeface="微软雅黑" panose="020B0503020204020204" pitchFamily="34" charset="-122"/>
            </a:endParaRPr>
          </a:p>
        </p:txBody>
      </p:sp>
      <p:sp>
        <p:nvSpPr>
          <p:cNvPr id="4" name="矩形 3"/>
          <p:cNvSpPr/>
          <p:nvPr/>
        </p:nvSpPr>
        <p:spPr>
          <a:xfrm>
            <a:off x="2033632" y="1280561"/>
            <a:ext cx="3262432" cy="338554"/>
          </a:xfrm>
          <a:prstGeom prst="rect">
            <a:avLst/>
          </a:prstGeom>
        </p:spPr>
        <p:txBody>
          <a:bodyPr wrap="none">
            <a:spAutoFit/>
          </a:bodyPr>
          <a:lstStyle/>
          <a:p>
            <a:r>
              <a:rPr lang="zh-CN" altLang="zh-CN" sz="1600">
                <a:latin typeface="微软雅黑" panose="020B0503020204020204" pitchFamily="34" charset="-122"/>
                <a:ea typeface="微软雅黑" panose="020B0503020204020204" pitchFamily="34" charset="-122"/>
              </a:rPr>
              <a:t>（昏倒、体克、身体严重缺水等）</a:t>
            </a:r>
            <a:endParaRPr lang="zh-CN" altLang="en-US" sz="1600">
              <a:latin typeface="微软雅黑" panose="020B0503020204020204" pitchFamily="34" charset="-122"/>
              <a:ea typeface="微软雅黑" panose="020B0503020204020204" pitchFamily="34" charset="-122"/>
            </a:endParaRPr>
          </a:p>
        </p:txBody>
      </p:sp>
      <p:grpSp>
        <p:nvGrpSpPr>
          <p:cNvPr id="6" name="Group 4"/>
          <p:cNvGrpSpPr>
            <a:grpSpLocks noChangeAspect="1"/>
          </p:cNvGrpSpPr>
          <p:nvPr/>
        </p:nvGrpSpPr>
        <p:grpSpPr bwMode="auto">
          <a:xfrm>
            <a:off x="9577099" y="644774"/>
            <a:ext cx="1162538" cy="1148007"/>
            <a:chOff x="-1364" y="1086"/>
            <a:chExt cx="320" cy="316"/>
          </a:xfrm>
        </p:grpSpPr>
        <p:sp>
          <p:nvSpPr>
            <p:cNvPr id="8" name="Line 5"/>
            <p:cNvSpPr>
              <a:spLocks noChangeShapeType="1"/>
            </p:cNvSpPr>
            <p:nvPr/>
          </p:nvSpPr>
          <p:spPr bwMode="auto">
            <a:xfrm>
              <a:off x="-1205" y="1211"/>
              <a:ext cx="0" cy="189"/>
            </a:xfrm>
            <a:prstGeom prst="line">
              <a:avLst/>
            </a:prstGeom>
            <a:noFill/>
            <a:ln w="22225" cap="rnd">
              <a:solidFill>
                <a:srgbClr val="FF4732"/>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9" name="Freeform 6"/>
            <p:cNvSpPr/>
            <p:nvPr/>
          </p:nvSpPr>
          <p:spPr bwMode="auto">
            <a:xfrm>
              <a:off x="-1364" y="1088"/>
              <a:ext cx="320" cy="73"/>
            </a:xfrm>
            <a:custGeom>
              <a:avLst/>
              <a:gdLst>
                <a:gd name="T0" fmla="*/ 0 w 133"/>
                <a:gd name="T1" fmla="*/ 30 h 30"/>
                <a:gd name="T2" fmla="*/ 66 w 133"/>
                <a:gd name="T3" fmla="*/ 0 h 30"/>
                <a:gd name="T4" fmla="*/ 133 w 133"/>
                <a:gd name="T5" fmla="*/ 30 h 30"/>
              </a:gdLst>
              <a:ahLst/>
              <a:cxnLst>
                <a:cxn ang="0">
                  <a:pos x="T0" y="T1"/>
                </a:cxn>
                <a:cxn ang="0">
                  <a:pos x="T2" y="T3"/>
                </a:cxn>
                <a:cxn ang="0">
                  <a:pos x="T4" y="T5"/>
                </a:cxn>
              </a:cxnLst>
              <a:rect l="0" t="0" r="r" b="b"/>
              <a:pathLst>
                <a:path w="133" h="30">
                  <a:moveTo>
                    <a:pt x="0" y="30"/>
                  </a:moveTo>
                  <a:cubicBezTo>
                    <a:pt x="13" y="12"/>
                    <a:pt x="38" y="0"/>
                    <a:pt x="66" y="0"/>
                  </a:cubicBezTo>
                  <a:cubicBezTo>
                    <a:pt x="95" y="0"/>
                    <a:pt x="120" y="12"/>
                    <a:pt x="133" y="30"/>
                  </a:cubicBezTo>
                </a:path>
              </a:pathLst>
            </a:custGeom>
            <a:noFill/>
            <a:ln w="22225" cap="rnd">
              <a:solidFill>
                <a:srgbClr val="FF473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 name="Freeform 7"/>
            <p:cNvSpPr/>
            <p:nvPr/>
          </p:nvSpPr>
          <p:spPr bwMode="auto">
            <a:xfrm>
              <a:off x="-1302" y="1086"/>
              <a:ext cx="196" cy="75"/>
            </a:xfrm>
            <a:custGeom>
              <a:avLst/>
              <a:gdLst>
                <a:gd name="T0" fmla="*/ 0 w 81"/>
                <a:gd name="T1" fmla="*/ 31 h 31"/>
                <a:gd name="T2" fmla="*/ 40 w 81"/>
                <a:gd name="T3" fmla="*/ 0 h 31"/>
                <a:gd name="T4" fmla="*/ 81 w 81"/>
                <a:gd name="T5" fmla="*/ 31 h 31"/>
              </a:gdLst>
              <a:ahLst/>
              <a:cxnLst>
                <a:cxn ang="0">
                  <a:pos x="T0" y="T1"/>
                </a:cxn>
                <a:cxn ang="0">
                  <a:pos x="T2" y="T3"/>
                </a:cxn>
                <a:cxn ang="0">
                  <a:pos x="T4" y="T5"/>
                </a:cxn>
              </a:cxnLst>
              <a:rect l="0" t="0" r="r" b="b"/>
              <a:pathLst>
                <a:path w="81" h="31">
                  <a:moveTo>
                    <a:pt x="0" y="31"/>
                  </a:moveTo>
                  <a:cubicBezTo>
                    <a:pt x="8" y="13"/>
                    <a:pt x="23" y="0"/>
                    <a:pt x="40" y="0"/>
                  </a:cubicBezTo>
                  <a:cubicBezTo>
                    <a:pt x="58" y="0"/>
                    <a:pt x="73" y="13"/>
                    <a:pt x="81" y="31"/>
                  </a:cubicBezTo>
                </a:path>
              </a:pathLst>
            </a:custGeom>
            <a:noFill/>
            <a:ln w="22225" cap="rnd">
              <a:solidFill>
                <a:srgbClr val="FF473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 name="Freeform 8"/>
            <p:cNvSpPr/>
            <p:nvPr/>
          </p:nvSpPr>
          <p:spPr bwMode="auto">
            <a:xfrm>
              <a:off x="-1237" y="1086"/>
              <a:ext cx="66" cy="75"/>
            </a:xfrm>
            <a:custGeom>
              <a:avLst/>
              <a:gdLst>
                <a:gd name="T0" fmla="*/ 0 w 27"/>
                <a:gd name="T1" fmla="*/ 31 h 31"/>
                <a:gd name="T2" fmla="*/ 13 w 27"/>
                <a:gd name="T3" fmla="*/ 0 h 31"/>
                <a:gd name="T4" fmla="*/ 27 w 27"/>
                <a:gd name="T5" fmla="*/ 31 h 31"/>
              </a:gdLst>
              <a:ahLst/>
              <a:cxnLst>
                <a:cxn ang="0">
                  <a:pos x="T0" y="T1"/>
                </a:cxn>
                <a:cxn ang="0">
                  <a:pos x="T2" y="T3"/>
                </a:cxn>
                <a:cxn ang="0">
                  <a:pos x="T4" y="T5"/>
                </a:cxn>
              </a:cxnLst>
              <a:rect l="0" t="0" r="r" b="b"/>
              <a:pathLst>
                <a:path w="27" h="31">
                  <a:moveTo>
                    <a:pt x="0" y="31"/>
                  </a:moveTo>
                  <a:cubicBezTo>
                    <a:pt x="3" y="13"/>
                    <a:pt x="8" y="0"/>
                    <a:pt x="13" y="0"/>
                  </a:cubicBezTo>
                  <a:cubicBezTo>
                    <a:pt x="19" y="0"/>
                    <a:pt x="24" y="13"/>
                    <a:pt x="27" y="31"/>
                  </a:cubicBezTo>
                </a:path>
              </a:pathLst>
            </a:custGeom>
            <a:noFill/>
            <a:ln w="22225" cap="rnd">
              <a:solidFill>
                <a:srgbClr val="FF473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 name="Freeform 9"/>
            <p:cNvSpPr/>
            <p:nvPr/>
          </p:nvSpPr>
          <p:spPr bwMode="auto">
            <a:xfrm>
              <a:off x="-1364" y="1168"/>
              <a:ext cx="65" cy="36"/>
            </a:xfrm>
            <a:custGeom>
              <a:avLst/>
              <a:gdLst>
                <a:gd name="T0" fmla="*/ 27 w 27"/>
                <a:gd name="T1" fmla="*/ 0 h 15"/>
                <a:gd name="T2" fmla="*/ 13 w 27"/>
                <a:gd name="T3" fmla="*/ 15 h 15"/>
                <a:gd name="T4" fmla="*/ 0 w 27"/>
                <a:gd name="T5" fmla="*/ 0 h 15"/>
              </a:gdLst>
              <a:ahLst/>
              <a:cxnLst>
                <a:cxn ang="0">
                  <a:pos x="T0" y="T1"/>
                </a:cxn>
                <a:cxn ang="0">
                  <a:pos x="T2" y="T3"/>
                </a:cxn>
                <a:cxn ang="0">
                  <a:pos x="T4" y="T5"/>
                </a:cxn>
              </a:cxnLst>
              <a:rect l="0" t="0" r="r" b="b"/>
              <a:pathLst>
                <a:path w="27" h="15">
                  <a:moveTo>
                    <a:pt x="27" y="0"/>
                  </a:moveTo>
                  <a:cubicBezTo>
                    <a:pt x="26" y="9"/>
                    <a:pt x="20" y="15"/>
                    <a:pt x="13" y="15"/>
                  </a:cubicBezTo>
                  <a:cubicBezTo>
                    <a:pt x="7" y="15"/>
                    <a:pt x="1" y="9"/>
                    <a:pt x="0" y="0"/>
                  </a:cubicBezTo>
                </a:path>
              </a:pathLst>
            </a:custGeom>
            <a:noFill/>
            <a:ln w="22225" cap="rnd">
              <a:solidFill>
                <a:srgbClr val="FF473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 name="Freeform 10"/>
            <p:cNvSpPr/>
            <p:nvPr/>
          </p:nvSpPr>
          <p:spPr bwMode="auto">
            <a:xfrm>
              <a:off x="-1299" y="1168"/>
              <a:ext cx="62" cy="36"/>
            </a:xfrm>
            <a:custGeom>
              <a:avLst/>
              <a:gdLst>
                <a:gd name="T0" fmla="*/ 26 w 26"/>
                <a:gd name="T1" fmla="*/ 0 h 15"/>
                <a:gd name="T2" fmla="*/ 13 w 26"/>
                <a:gd name="T3" fmla="*/ 15 h 15"/>
                <a:gd name="T4" fmla="*/ 0 w 26"/>
                <a:gd name="T5" fmla="*/ 0 h 15"/>
              </a:gdLst>
              <a:ahLst/>
              <a:cxnLst>
                <a:cxn ang="0">
                  <a:pos x="T0" y="T1"/>
                </a:cxn>
                <a:cxn ang="0">
                  <a:pos x="T2" y="T3"/>
                </a:cxn>
                <a:cxn ang="0">
                  <a:pos x="T4" y="T5"/>
                </a:cxn>
              </a:cxnLst>
              <a:rect l="0" t="0" r="r" b="b"/>
              <a:pathLst>
                <a:path w="26" h="15">
                  <a:moveTo>
                    <a:pt x="26" y="0"/>
                  </a:moveTo>
                  <a:cubicBezTo>
                    <a:pt x="25" y="9"/>
                    <a:pt x="19" y="15"/>
                    <a:pt x="13" y="15"/>
                  </a:cubicBezTo>
                  <a:cubicBezTo>
                    <a:pt x="6" y="15"/>
                    <a:pt x="1" y="9"/>
                    <a:pt x="0" y="0"/>
                  </a:cubicBezTo>
                </a:path>
              </a:pathLst>
            </a:custGeom>
            <a:noFill/>
            <a:ln w="22225" cap="rnd">
              <a:solidFill>
                <a:srgbClr val="FF473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 name="Freeform 11"/>
            <p:cNvSpPr/>
            <p:nvPr/>
          </p:nvSpPr>
          <p:spPr bwMode="auto">
            <a:xfrm>
              <a:off x="-1237" y="1168"/>
              <a:ext cx="66" cy="36"/>
            </a:xfrm>
            <a:custGeom>
              <a:avLst/>
              <a:gdLst>
                <a:gd name="T0" fmla="*/ 27 w 27"/>
                <a:gd name="T1" fmla="*/ 0 h 15"/>
                <a:gd name="T2" fmla="*/ 13 w 27"/>
                <a:gd name="T3" fmla="*/ 15 h 15"/>
                <a:gd name="T4" fmla="*/ 0 w 27"/>
                <a:gd name="T5" fmla="*/ 0 h 15"/>
              </a:gdLst>
              <a:ahLst/>
              <a:cxnLst>
                <a:cxn ang="0">
                  <a:pos x="T0" y="T1"/>
                </a:cxn>
                <a:cxn ang="0">
                  <a:pos x="T2" y="T3"/>
                </a:cxn>
                <a:cxn ang="0">
                  <a:pos x="T4" y="T5"/>
                </a:cxn>
              </a:cxnLst>
              <a:rect l="0" t="0" r="r" b="b"/>
              <a:pathLst>
                <a:path w="27" h="15">
                  <a:moveTo>
                    <a:pt x="27" y="0"/>
                  </a:moveTo>
                  <a:cubicBezTo>
                    <a:pt x="26" y="9"/>
                    <a:pt x="20" y="15"/>
                    <a:pt x="13" y="15"/>
                  </a:cubicBezTo>
                  <a:cubicBezTo>
                    <a:pt x="7" y="15"/>
                    <a:pt x="1" y="9"/>
                    <a:pt x="0" y="0"/>
                  </a:cubicBezTo>
                </a:path>
              </a:pathLst>
            </a:custGeom>
            <a:noFill/>
            <a:ln w="22225" cap="rnd">
              <a:solidFill>
                <a:srgbClr val="FF473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5" name="Freeform 12"/>
            <p:cNvSpPr/>
            <p:nvPr/>
          </p:nvSpPr>
          <p:spPr bwMode="auto">
            <a:xfrm>
              <a:off x="-1174" y="1168"/>
              <a:ext cx="65" cy="36"/>
            </a:xfrm>
            <a:custGeom>
              <a:avLst/>
              <a:gdLst>
                <a:gd name="T0" fmla="*/ 27 w 27"/>
                <a:gd name="T1" fmla="*/ 0 h 15"/>
                <a:gd name="T2" fmla="*/ 13 w 27"/>
                <a:gd name="T3" fmla="*/ 15 h 15"/>
                <a:gd name="T4" fmla="*/ 0 w 27"/>
                <a:gd name="T5" fmla="*/ 0 h 15"/>
              </a:gdLst>
              <a:ahLst/>
              <a:cxnLst>
                <a:cxn ang="0">
                  <a:pos x="T0" y="T1"/>
                </a:cxn>
                <a:cxn ang="0">
                  <a:pos x="T2" y="T3"/>
                </a:cxn>
                <a:cxn ang="0">
                  <a:pos x="T4" y="T5"/>
                </a:cxn>
              </a:cxnLst>
              <a:rect l="0" t="0" r="r" b="b"/>
              <a:pathLst>
                <a:path w="27" h="15">
                  <a:moveTo>
                    <a:pt x="27" y="0"/>
                  </a:moveTo>
                  <a:cubicBezTo>
                    <a:pt x="26" y="9"/>
                    <a:pt x="20" y="15"/>
                    <a:pt x="13" y="15"/>
                  </a:cubicBezTo>
                  <a:cubicBezTo>
                    <a:pt x="7" y="15"/>
                    <a:pt x="2" y="9"/>
                    <a:pt x="0" y="0"/>
                  </a:cubicBezTo>
                </a:path>
              </a:pathLst>
            </a:custGeom>
            <a:noFill/>
            <a:ln w="22225" cap="rnd">
              <a:solidFill>
                <a:srgbClr val="FF473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 name="Freeform 13"/>
            <p:cNvSpPr/>
            <p:nvPr/>
          </p:nvSpPr>
          <p:spPr bwMode="auto">
            <a:xfrm>
              <a:off x="-1109" y="1168"/>
              <a:ext cx="65" cy="36"/>
            </a:xfrm>
            <a:custGeom>
              <a:avLst/>
              <a:gdLst>
                <a:gd name="T0" fmla="*/ 27 w 27"/>
                <a:gd name="T1" fmla="*/ 0 h 15"/>
                <a:gd name="T2" fmla="*/ 13 w 27"/>
                <a:gd name="T3" fmla="*/ 15 h 15"/>
                <a:gd name="T4" fmla="*/ 0 w 27"/>
                <a:gd name="T5" fmla="*/ 0 h 15"/>
              </a:gdLst>
              <a:ahLst/>
              <a:cxnLst>
                <a:cxn ang="0">
                  <a:pos x="T0" y="T1"/>
                </a:cxn>
                <a:cxn ang="0">
                  <a:pos x="T2" y="T3"/>
                </a:cxn>
                <a:cxn ang="0">
                  <a:pos x="T4" y="T5"/>
                </a:cxn>
              </a:cxnLst>
              <a:rect l="0" t="0" r="r" b="b"/>
              <a:pathLst>
                <a:path w="27" h="15">
                  <a:moveTo>
                    <a:pt x="27" y="0"/>
                  </a:moveTo>
                  <a:cubicBezTo>
                    <a:pt x="25" y="9"/>
                    <a:pt x="19" y="15"/>
                    <a:pt x="13" y="15"/>
                  </a:cubicBezTo>
                  <a:cubicBezTo>
                    <a:pt x="6" y="15"/>
                    <a:pt x="1" y="9"/>
                    <a:pt x="0" y="0"/>
                  </a:cubicBezTo>
                </a:path>
              </a:pathLst>
            </a:custGeom>
            <a:noFill/>
            <a:ln w="22225" cap="rnd">
              <a:solidFill>
                <a:srgbClr val="FF473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7" name="Line 14"/>
            <p:cNvSpPr>
              <a:spLocks noChangeShapeType="1"/>
            </p:cNvSpPr>
            <p:nvPr/>
          </p:nvSpPr>
          <p:spPr bwMode="auto">
            <a:xfrm>
              <a:off x="-1364" y="1166"/>
              <a:ext cx="320" cy="0"/>
            </a:xfrm>
            <a:prstGeom prst="line">
              <a:avLst/>
            </a:prstGeom>
            <a:noFill/>
            <a:ln w="22225" cap="rnd">
              <a:solidFill>
                <a:srgbClr val="FF4732"/>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8" name="Line 15"/>
            <p:cNvSpPr>
              <a:spLocks noChangeShapeType="1"/>
            </p:cNvSpPr>
            <p:nvPr/>
          </p:nvSpPr>
          <p:spPr bwMode="auto">
            <a:xfrm>
              <a:off x="-1251" y="1402"/>
              <a:ext cx="94" cy="0"/>
            </a:xfrm>
            <a:prstGeom prst="line">
              <a:avLst/>
            </a:prstGeom>
            <a:noFill/>
            <a:ln w="22225" cap="rnd">
              <a:solidFill>
                <a:srgbClr val="FF4732"/>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grpSp>
        <p:nvGrpSpPr>
          <p:cNvPr id="38" name="Group 4"/>
          <p:cNvGrpSpPr>
            <a:grpSpLocks noChangeAspect="1"/>
          </p:cNvGrpSpPr>
          <p:nvPr/>
        </p:nvGrpSpPr>
        <p:grpSpPr bwMode="auto">
          <a:xfrm>
            <a:off x="10490819" y="1347494"/>
            <a:ext cx="497635" cy="478916"/>
            <a:chOff x="2591" y="-605"/>
            <a:chExt cx="319" cy="307"/>
          </a:xfrm>
          <a:solidFill>
            <a:schemeClr val="bg1"/>
          </a:solidFill>
        </p:grpSpPr>
        <p:sp>
          <p:nvSpPr>
            <p:cNvPr id="39" name="Freeform 5"/>
            <p:cNvSpPr>
              <a:spLocks noEditPoints="1"/>
            </p:cNvSpPr>
            <p:nvPr/>
          </p:nvSpPr>
          <p:spPr bwMode="auto">
            <a:xfrm>
              <a:off x="2591" y="-605"/>
              <a:ext cx="309" cy="307"/>
            </a:xfrm>
            <a:custGeom>
              <a:avLst/>
              <a:gdLst>
                <a:gd name="T0" fmla="*/ 126 w 128"/>
                <a:gd name="T1" fmla="*/ 15 h 127"/>
                <a:gd name="T2" fmla="*/ 112 w 128"/>
                <a:gd name="T3" fmla="*/ 2 h 127"/>
                <a:gd name="T4" fmla="*/ 104 w 128"/>
                <a:gd name="T5" fmla="*/ 2 h 127"/>
                <a:gd name="T6" fmla="*/ 100 w 128"/>
                <a:gd name="T7" fmla="*/ 6 h 127"/>
                <a:gd name="T8" fmla="*/ 100 w 128"/>
                <a:gd name="T9" fmla="*/ 14 h 127"/>
                <a:gd name="T10" fmla="*/ 113 w 128"/>
                <a:gd name="T11" fmla="*/ 27 h 127"/>
                <a:gd name="T12" fmla="*/ 121 w 128"/>
                <a:gd name="T13" fmla="*/ 27 h 127"/>
                <a:gd name="T14" fmla="*/ 126 w 128"/>
                <a:gd name="T15" fmla="*/ 23 h 127"/>
                <a:gd name="T16" fmla="*/ 126 w 128"/>
                <a:gd name="T17" fmla="*/ 15 h 127"/>
                <a:gd name="T18" fmla="*/ 97 w 128"/>
                <a:gd name="T19" fmla="*/ 13 h 127"/>
                <a:gd name="T20" fmla="*/ 97 w 128"/>
                <a:gd name="T21" fmla="*/ 13 h 127"/>
                <a:gd name="T22" fmla="*/ 54 w 128"/>
                <a:gd name="T23" fmla="*/ 32 h 127"/>
                <a:gd name="T24" fmla="*/ 51 w 128"/>
                <a:gd name="T25" fmla="*/ 43 h 127"/>
                <a:gd name="T26" fmla="*/ 51 w 128"/>
                <a:gd name="T27" fmla="*/ 43 h 127"/>
                <a:gd name="T28" fmla="*/ 41 w 128"/>
                <a:gd name="T29" fmla="*/ 45 h 127"/>
                <a:gd name="T30" fmla="*/ 38 w 128"/>
                <a:gd name="T31" fmla="*/ 55 h 127"/>
                <a:gd name="T32" fmla="*/ 28 w 128"/>
                <a:gd name="T33" fmla="*/ 57 h 127"/>
                <a:gd name="T34" fmla="*/ 26 w 128"/>
                <a:gd name="T35" fmla="*/ 68 h 127"/>
                <a:gd name="T36" fmla="*/ 26 w 128"/>
                <a:gd name="T37" fmla="*/ 69 h 127"/>
                <a:gd name="T38" fmla="*/ 15 w 128"/>
                <a:gd name="T39" fmla="*/ 71 h 127"/>
                <a:gd name="T40" fmla="*/ 5 w 128"/>
                <a:gd name="T41" fmla="*/ 81 h 127"/>
                <a:gd name="T42" fmla="*/ 3 w 128"/>
                <a:gd name="T43" fmla="*/ 92 h 127"/>
                <a:gd name="T44" fmla="*/ 35 w 128"/>
                <a:gd name="T45" fmla="*/ 124 h 127"/>
                <a:gd name="T46" fmla="*/ 46 w 128"/>
                <a:gd name="T47" fmla="*/ 122 h 127"/>
                <a:gd name="T48" fmla="*/ 56 w 128"/>
                <a:gd name="T49" fmla="*/ 112 h 127"/>
                <a:gd name="T50" fmla="*/ 58 w 128"/>
                <a:gd name="T51" fmla="*/ 101 h 127"/>
                <a:gd name="T52" fmla="*/ 59 w 128"/>
                <a:gd name="T53" fmla="*/ 101 h 127"/>
                <a:gd name="T54" fmla="*/ 69 w 128"/>
                <a:gd name="T55" fmla="*/ 99 h 127"/>
                <a:gd name="T56" fmla="*/ 72 w 128"/>
                <a:gd name="T57" fmla="*/ 89 h 127"/>
                <a:gd name="T58" fmla="*/ 82 w 128"/>
                <a:gd name="T59" fmla="*/ 87 h 127"/>
                <a:gd name="T60" fmla="*/ 84 w 128"/>
                <a:gd name="T61" fmla="*/ 76 h 127"/>
                <a:gd name="T62" fmla="*/ 84 w 128"/>
                <a:gd name="T63" fmla="*/ 76 h 127"/>
                <a:gd name="T64" fmla="*/ 95 w 128"/>
                <a:gd name="T65" fmla="*/ 73 h 127"/>
                <a:gd name="T66" fmla="*/ 114 w 128"/>
                <a:gd name="T67" fmla="*/ 30 h 127"/>
                <a:gd name="T68" fmla="*/ 114 w 128"/>
                <a:gd name="T69" fmla="*/ 30 h 127"/>
                <a:gd name="T70" fmla="*/ 84 w 128"/>
                <a:gd name="T71" fmla="*/ 76 h 127"/>
                <a:gd name="T72" fmla="*/ 72 w 128"/>
                <a:gd name="T73" fmla="*/ 63 h 127"/>
                <a:gd name="T74" fmla="*/ 71 w 128"/>
                <a:gd name="T75" fmla="*/ 89 h 127"/>
                <a:gd name="T76" fmla="*/ 59 w 128"/>
                <a:gd name="T77" fmla="*/ 76 h 127"/>
                <a:gd name="T78" fmla="*/ 58 w 128"/>
                <a:gd name="T79" fmla="*/ 102 h 127"/>
                <a:gd name="T80" fmla="*/ 46 w 128"/>
                <a:gd name="T81" fmla="*/ 89 h 127"/>
                <a:gd name="T82" fmla="*/ 58 w 128"/>
                <a:gd name="T83" fmla="*/ 49 h 127"/>
                <a:gd name="T84" fmla="*/ 51 w 128"/>
                <a:gd name="T85" fmla="*/ 43 h 127"/>
                <a:gd name="T86" fmla="*/ 45 w 128"/>
                <a:gd name="T87" fmla="*/ 62 h 127"/>
                <a:gd name="T88" fmla="*/ 38 w 128"/>
                <a:gd name="T89" fmla="*/ 56 h 127"/>
                <a:gd name="T90" fmla="*/ 32 w 128"/>
                <a:gd name="T91" fmla="*/ 75 h 127"/>
                <a:gd name="T92" fmla="*/ 25 w 128"/>
                <a:gd name="T93" fmla="*/ 6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8" h="127">
                  <a:moveTo>
                    <a:pt x="126" y="15"/>
                  </a:moveTo>
                  <a:cubicBezTo>
                    <a:pt x="112" y="2"/>
                    <a:pt x="112" y="2"/>
                    <a:pt x="112" y="2"/>
                  </a:cubicBezTo>
                  <a:cubicBezTo>
                    <a:pt x="110" y="0"/>
                    <a:pt x="106" y="0"/>
                    <a:pt x="104" y="2"/>
                  </a:cubicBezTo>
                  <a:cubicBezTo>
                    <a:pt x="100" y="6"/>
                    <a:pt x="100" y="6"/>
                    <a:pt x="100" y="6"/>
                  </a:cubicBezTo>
                  <a:cubicBezTo>
                    <a:pt x="98" y="8"/>
                    <a:pt x="98" y="12"/>
                    <a:pt x="100" y="14"/>
                  </a:cubicBezTo>
                  <a:cubicBezTo>
                    <a:pt x="113" y="27"/>
                    <a:pt x="113" y="27"/>
                    <a:pt x="113" y="27"/>
                  </a:cubicBezTo>
                  <a:cubicBezTo>
                    <a:pt x="116" y="29"/>
                    <a:pt x="119" y="29"/>
                    <a:pt x="121" y="27"/>
                  </a:cubicBezTo>
                  <a:cubicBezTo>
                    <a:pt x="126" y="23"/>
                    <a:pt x="126" y="23"/>
                    <a:pt x="126" y="23"/>
                  </a:cubicBezTo>
                  <a:cubicBezTo>
                    <a:pt x="128" y="21"/>
                    <a:pt x="128" y="17"/>
                    <a:pt x="126" y="15"/>
                  </a:cubicBezTo>
                  <a:close/>
                  <a:moveTo>
                    <a:pt x="97" y="13"/>
                  </a:moveTo>
                  <a:cubicBezTo>
                    <a:pt x="97" y="13"/>
                    <a:pt x="97" y="13"/>
                    <a:pt x="97" y="13"/>
                  </a:cubicBezTo>
                  <a:cubicBezTo>
                    <a:pt x="71" y="20"/>
                    <a:pt x="72" y="14"/>
                    <a:pt x="54" y="32"/>
                  </a:cubicBezTo>
                  <a:cubicBezTo>
                    <a:pt x="51" y="35"/>
                    <a:pt x="50" y="40"/>
                    <a:pt x="51" y="43"/>
                  </a:cubicBezTo>
                  <a:cubicBezTo>
                    <a:pt x="51" y="43"/>
                    <a:pt x="51" y="43"/>
                    <a:pt x="51" y="43"/>
                  </a:cubicBezTo>
                  <a:cubicBezTo>
                    <a:pt x="49" y="40"/>
                    <a:pt x="44" y="41"/>
                    <a:pt x="41" y="45"/>
                  </a:cubicBezTo>
                  <a:cubicBezTo>
                    <a:pt x="37" y="48"/>
                    <a:pt x="36" y="52"/>
                    <a:pt x="38" y="55"/>
                  </a:cubicBezTo>
                  <a:cubicBezTo>
                    <a:pt x="35" y="53"/>
                    <a:pt x="31" y="54"/>
                    <a:pt x="28" y="57"/>
                  </a:cubicBezTo>
                  <a:cubicBezTo>
                    <a:pt x="24" y="61"/>
                    <a:pt x="23" y="66"/>
                    <a:pt x="26" y="68"/>
                  </a:cubicBezTo>
                  <a:cubicBezTo>
                    <a:pt x="26" y="69"/>
                    <a:pt x="26" y="69"/>
                    <a:pt x="26" y="69"/>
                  </a:cubicBezTo>
                  <a:cubicBezTo>
                    <a:pt x="23" y="66"/>
                    <a:pt x="19" y="67"/>
                    <a:pt x="15" y="71"/>
                  </a:cubicBezTo>
                  <a:cubicBezTo>
                    <a:pt x="5" y="81"/>
                    <a:pt x="5" y="81"/>
                    <a:pt x="5" y="81"/>
                  </a:cubicBezTo>
                  <a:cubicBezTo>
                    <a:pt x="1" y="84"/>
                    <a:pt x="0" y="89"/>
                    <a:pt x="3" y="92"/>
                  </a:cubicBezTo>
                  <a:cubicBezTo>
                    <a:pt x="35" y="124"/>
                    <a:pt x="35" y="124"/>
                    <a:pt x="35" y="124"/>
                  </a:cubicBezTo>
                  <a:cubicBezTo>
                    <a:pt x="38" y="127"/>
                    <a:pt x="42" y="126"/>
                    <a:pt x="46" y="122"/>
                  </a:cubicBezTo>
                  <a:cubicBezTo>
                    <a:pt x="56" y="112"/>
                    <a:pt x="56" y="112"/>
                    <a:pt x="56" y="112"/>
                  </a:cubicBezTo>
                  <a:cubicBezTo>
                    <a:pt x="60" y="108"/>
                    <a:pt x="61" y="104"/>
                    <a:pt x="58" y="101"/>
                  </a:cubicBezTo>
                  <a:cubicBezTo>
                    <a:pt x="59" y="101"/>
                    <a:pt x="59" y="101"/>
                    <a:pt x="59" y="101"/>
                  </a:cubicBezTo>
                  <a:cubicBezTo>
                    <a:pt x="61" y="104"/>
                    <a:pt x="66" y="103"/>
                    <a:pt x="69" y="99"/>
                  </a:cubicBezTo>
                  <a:cubicBezTo>
                    <a:pt x="72" y="96"/>
                    <a:pt x="74" y="92"/>
                    <a:pt x="72" y="89"/>
                  </a:cubicBezTo>
                  <a:cubicBezTo>
                    <a:pt x="74" y="91"/>
                    <a:pt x="79" y="90"/>
                    <a:pt x="82" y="87"/>
                  </a:cubicBezTo>
                  <a:cubicBezTo>
                    <a:pt x="86" y="83"/>
                    <a:pt x="87" y="78"/>
                    <a:pt x="84" y="76"/>
                  </a:cubicBezTo>
                  <a:cubicBezTo>
                    <a:pt x="84" y="76"/>
                    <a:pt x="84" y="76"/>
                    <a:pt x="84" y="76"/>
                  </a:cubicBezTo>
                  <a:cubicBezTo>
                    <a:pt x="87" y="77"/>
                    <a:pt x="92" y="76"/>
                    <a:pt x="95" y="73"/>
                  </a:cubicBezTo>
                  <a:cubicBezTo>
                    <a:pt x="113" y="55"/>
                    <a:pt x="108" y="54"/>
                    <a:pt x="114" y="30"/>
                  </a:cubicBezTo>
                  <a:cubicBezTo>
                    <a:pt x="114" y="30"/>
                    <a:pt x="114" y="30"/>
                    <a:pt x="114" y="30"/>
                  </a:cubicBezTo>
                  <a:moveTo>
                    <a:pt x="84" y="76"/>
                  </a:moveTo>
                  <a:cubicBezTo>
                    <a:pt x="72" y="63"/>
                    <a:pt x="72" y="63"/>
                    <a:pt x="72" y="63"/>
                  </a:cubicBezTo>
                  <a:moveTo>
                    <a:pt x="71" y="89"/>
                  </a:moveTo>
                  <a:cubicBezTo>
                    <a:pt x="59" y="76"/>
                    <a:pt x="59" y="76"/>
                    <a:pt x="59" y="76"/>
                  </a:cubicBezTo>
                  <a:moveTo>
                    <a:pt x="58" y="102"/>
                  </a:moveTo>
                  <a:cubicBezTo>
                    <a:pt x="46" y="89"/>
                    <a:pt x="46" y="89"/>
                    <a:pt x="46" y="89"/>
                  </a:cubicBezTo>
                  <a:moveTo>
                    <a:pt x="58" y="49"/>
                  </a:moveTo>
                  <a:cubicBezTo>
                    <a:pt x="51" y="43"/>
                    <a:pt x="51" y="43"/>
                    <a:pt x="51" y="43"/>
                  </a:cubicBezTo>
                  <a:moveTo>
                    <a:pt x="45" y="62"/>
                  </a:moveTo>
                  <a:cubicBezTo>
                    <a:pt x="38" y="56"/>
                    <a:pt x="38" y="56"/>
                    <a:pt x="38" y="56"/>
                  </a:cubicBezTo>
                  <a:moveTo>
                    <a:pt x="32" y="75"/>
                  </a:moveTo>
                  <a:cubicBezTo>
                    <a:pt x="25" y="69"/>
                    <a:pt x="25" y="69"/>
                    <a:pt x="25" y="69"/>
                  </a:cubicBezTo>
                </a:path>
              </a:pathLst>
            </a:custGeom>
            <a:grpFill/>
            <a:ln w="22225" cap="rnd">
              <a:solidFill>
                <a:srgbClr val="FF4732"/>
              </a:solidFill>
              <a:prstDash val="solid"/>
              <a:round/>
            </a:ln>
          </p:spPr>
          <p:txBody>
            <a:bodyPr vert="horz" wrap="square" lIns="91440" tIns="45720" rIns="91440" bIns="45720" numCol="1" anchor="t" anchorCtr="0" compatLnSpc="1"/>
            <a:lstStyle/>
            <a:p>
              <a:endParaRPr lang="zh-CN" altLang="en-US"/>
            </a:p>
          </p:txBody>
        </p:sp>
        <p:sp>
          <p:nvSpPr>
            <p:cNvPr id="40" name="Freeform 6"/>
            <p:cNvSpPr/>
            <p:nvPr/>
          </p:nvSpPr>
          <p:spPr bwMode="auto">
            <a:xfrm>
              <a:off x="2859" y="-450"/>
              <a:ext cx="51" cy="84"/>
            </a:xfrm>
            <a:custGeom>
              <a:avLst/>
              <a:gdLst>
                <a:gd name="T0" fmla="*/ 10 w 21"/>
                <a:gd name="T1" fmla="*/ 0 h 35"/>
                <a:gd name="T2" fmla="*/ 21 w 21"/>
                <a:gd name="T3" fmla="*/ 26 h 35"/>
                <a:gd name="T4" fmla="*/ 11 w 21"/>
                <a:gd name="T5" fmla="*/ 35 h 35"/>
                <a:gd name="T6" fmla="*/ 0 w 21"/>
                <a:gd name="T7" fmla="*/ 26 h 35"/>
                <a:gd name="T8" fmla="*/ 10 w 21"/>
                <a:gd name="T9" fmla="*/ 0 h 35"/>
              </a:gdLst>
              <a:ahLst/>
              <a:cxnLst>
                <a:cxn ang="0">
                  <a:pos x="T0" y="T1"/>
                </a:cxn>
                <a:cxn ang="0">
                  <a:pos x="T2" y="T3"/>
                </a:cxn>
                <a:cxn ang="0">
                  <a:pos x="T4" y="T5"/>
                </a:cxn>
                <a:cxn ang="0">
                  <a:pos x="T6" y="T7"/>
                </a:cxn>
                <a:cxn ang="0">
                  <a:pos x="T8" y="T9"/>
                </a:cxn>
              </a:cxnLst>
              <a:rect l="0" t="0" r="r" b="b"/>
              <a:pathLst>
                <a:path w="21" h="35">
                  <a:moveTo>
                    <a:pt x="10" y="0"/>
                  </a:moveTo>
                  <a:cubicBezTo>
                    <a:pt x="16" y="15"/>
                    <a:pt x="21" y="21"/>
                    <a:pt x="21" y="26"/>
                  </a:cubicBezTo>
                  <a:cubicBezTo>
                    <a:pt x="21" y="31"/>
                    <a:pt x="16" y="35"/>
                    <a:pt x="11" y="35"/>
                  </a:cubicBezTo>
                  <a:cubicBezTo>
                    <a:pt x="5" y="35"/>
                    <a:pt x="0" y="31"/>
                    <a:pt x="0" y="26"/>
                  </a:cubicBezTo>
                  <a:cubicBezTo>
                    <a:pt x="0" y="21"/>
                    <a:pt x="11" y="14"/>
                    <a:pt x="10" y="0"/>
                  </a:cubicBezTo>
                  <a:close/>
                </a:path>
              </a:pathLst>
            </a:custGeom>
            <a:grpFill/>
            <a:ln w="22225" cap="rnd">
              <a:solidFill>
                <a:srgbClr val="FF4732"/>
              </a:solidFill>
              <a:prstDash val="solid"/>
              <a:round/>
            </a:ln>
          </p:spPr>
          <p:txBody>
            <a:bodyPr vert="horz" wrap="square" lIns="91440" tIns="45720" rIns="91440" bIns="45720" numCol="1" anchor="t" anchorCtr="0" compatLnSpc="1"/>
            <a:lstStyle/>
            <a:p>
              <a:endParaRPr lang="zh-CN" altLang="en-US"/>
            </a:p>
          </p:txBody>
        </p:sp>
      </p:grpSp>
      <p:sp>
        <p:nvSpPr>
          <p:cNvPr id="51" name="矩形 50"/>
          <p:cNvSpPr/>
          <p:nvPr/>
        </p:nvSpPr>
        <p:spPr>
          <a:xfrm>
            <a:off x="1746738" y="890955"/>
            <a:ext cx="304800" cy="304800"/>
          </a:xfrm>
          <a:prstGeom prst="rect">
            <a:avLst/>
          </a:prstGeom>
          <a:gradFill>
            <a:gsLst>
              <a:gs pos="0">
                <a:srgbClr val="FF7E2D"/>
              </a:gs>
              <a:gs pos="53000">
                <a:srgbClr val="FF652F"/>
              </a:gs>
              <a:gs pos="100000">
                <a:srgbClr val="FF473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2074985" y="4980094"/>
            <a:ext cx="8147538" cy="787523"/>
          </a:xfrm>
          <a:prstGeom prst="rect">
            <a:avLst/>
          </a:prstGeom>
        </p:spPr>
        <p:txBody>
          <a:bodyPr wrap="square">
            <a:spAutoFit/>
          </a:bodyPr>
          <a:lstStyle/>
          <a:p>
            <a:pPr>
              <a:lnSpc>
                <a:spcPct val="150000"/>
              </a:lnSpc>
            </a:pPr>
            <a:r>
              <a:rPr lang="zh-CN" altLang="zh-CN" sz="1600" b="1">
                <a:solidFill>
                  <a:schemeClr val="bg1"/>
                </a:solidFill>
                <a:latin typeface="微软雅黑" panose="020B0503020204020204" pitchFamily="34" charset="-122"/>
                <a:ea typeface="微软雅黑" panose="020B0503020204020204" pitchFamily="34" charset="-122"/>
              </a:rPr>
              <a:t>附：中暑临床表现轻症中暑：临床表现为头昏、头痛、面色潮红、口口渴、大量出汗、全身疲乏、心悸、脉搏快速、注意力不集中、动作不协调等症状，体温升高至</a:t>
            </a:r>
            <a:r>
              <a:rPr lang="en-US" altLang="zh-CN" sz="1600" b="1">
                <a:solidFill>
                  <a:schemeClr val="bg1"/>
                </a:solidFill>
                <a:latin typeface="微软雅黑" panose="020B0503020204020204" pitchFamily="34" charset="-122"/>
                <a:ea typeface="微软雅黑" panose="020B0503020204020204" pitchFamily="34" charset="-122"/>
              </a:rPr>
              <a:t>38</a:t>
            </a:r>
            <a:r>
              <a:rPr lang="zh-CN" altLang="zh-CN" sz="1600" b="1">
                <a:solidFill>
                  <a:schemeClr val="bg1"/>
                </a:solidFill>
                <a:latin typeface="微软雅黑" panose="020B0503020204020204" pitchFamily="34" charset="-122"/>
                <a:ea typeface="微软雅黑" panose="020B0503020204020204" pitchFamily="34" charset="-122"/>
              </a:rPr>
              <a:t>．</a:t>
            </a:r>
            <a:r>
              <a:rPr lang="en-US" altLang="zh-CN" sz="1600" b="1">
                <a:solidFill>
                  <a:schemeClr val="bg1"/>
                </a:solidFill>
                <a:latin typeface="微软雅黑" panose="020B0503020204020204" pitchFamily="34" charset="-122"/>
                <a:ea typeface="微软雅黑" panose="020B0503020204020204" pitchFamily="34" charset="-122"/>
              </a:rPr>
              <a:t>5</a:t>
            </a:r>
            <a:r>
              <a:rPr lang="zh-CN" altLang="zh-CN" sz="1600" b="1">
                <a:solidFill>
                  <a:schemeClr val="bg1"/>
                </a:solidFill>
                <a:latin typeface="微软雅黑" panose="020B0503020204020204" pitchFamily="34" charset="-122"/>
                <a:ea typeface="微软雅黑" panose="020B0503020204020204" pitchFamily="34" charset="-122"/>
              </a:rPr>
              <a:t>℃以上。</a:t>
            </a:r>
            <a:endParaRPr lang="zh-CN" altLang="zh-CN" sz="1600" b="1">
              <a:solidFill>
                <a:schemeClr val="bg1"/>
              </a:solidFill>
              <a:latin typeface="微软雅黑" panose="020B0503020204020204" pitchFamily="34" charset="-122"/>
              <a:ea typeface="微软雅黑" panose="020B0503020204020204" pitchFamily="34" charset="-122"/>
            </a:endParaRPr>
          </a:p>
        </p:txBody>
      </p:sp>
      <p:sp>
        <p:nvSpPr>
          <p:cNvPr id="54" name="矩形 53"/>
          <p:cNvSpPr/>
          <p:nvPr/>
        </p:nvSpPr>
        <p:spPr>
          <a:xfrm>
            <a:off x="1617785" y="2261774"/>
            <a:ext cx="2356339" cy="1938992"/>
          </a:xfrm>
          <a:prstGeom prst="rect">
            <a:avLst/>
          </a:prstGeom>
        </p:spPr>
        <p:txBody>
          <a:bodyPr wrap="square">
            <a:spAutoFit/>
          </a:bodyPr>
          <a:lstStyle/>
          <a:p>
            <a:pPr>
              <a:lnSpc>
                <a:spcPct val="150000"/>
              </a:lnSpc>
            </a:pPr>
            <a:r>
              <a:rPr lang="zh-CN" altLang="zh-CN" sz="1600" b="1">
                <a:latin typeface="微软雅黑" panose="020B0503020204020204" pitchFamily="34" charset="-122"/>
                <a:ea typeface="微软雅黑" panose="020B0503020204020204" pitchFamily="34" charset="-122"/>
              </a:rPr>
              <a:t>员工出现中暑时，作业周边人员应立即通知项目部领导，并及时对事故人员进行简单的施救措施</a:t>
            </a:r>
            <a:endParaRPr lang="zh-CN" altLang="en-US" sz="1600" b="1">
              <a:latin typeface="微软雅黑" panose="020B0503020204020204" pitchFamily="34" charset="-122"/>
              <a:ea typeface="微软雅黑" panose="020B0503020204020204" pitchFamily="34" charset="-122"/>
            </a:endParaRPr>
          </a:p>
        </p:txBody>
      </p:sp>
      <p:sp>
        <p:nvSpPr>
          <p:cNvPr id="55" name="矩形 54"/>
          <p:cNvSpPr/>
          <p:nvPr/>
        </p:nvSpPr>
        <p:spPr>
          <a:xfrm>
            <a:off x="4548554" y="1912259"/>
            <a:ext cx="6096000" cy="523220"/>
          </a:xfrm>
          <a:prstGeom prst="rect">
            <a:avLst/>
          </a:prstGeom>
          <a:noFill/>
        </p:spPr>
        <p:txBody>
          <a:bodyPr wrap="square" rtlCol="0">
            <a:spAutoFit/>
          </a:bodyPr>
          <a:lstStyle/>
          <a:p>
            <a:r>
              <a:rPr lang="zh-CN" altLang="zh-CN" sz="1400">
                <a:latin typeface="微软雅黑" panose="020B0503020204020204" pitchFamily="34" charset="-122"/>
                <a:ea typeface="微软雅黑" panose="020B0503020204020204" pitchFamily="34" charset="-122"/>
              </a:rPr>
              <a:t>首先，将者移到阴凉的地方，松开或脱掉他的衣服，让他舒适地躺着，用东西将头及肩部垫高，次以冷湿的毛中覆在他的头上，如有水袋或冰袋更好。</a:t>
            </a:r>
            <a:endParaRPr lang="zh-CN" altLang="en-US" sz="1400">
              <a:latin typeface="微软雅黑" panose="020B0503020204020204" pitchFamily="34" charset="-122"/>
              <a:ea typeface="微软雅黑" panose="020B0503020204020204" pitchFamily="34" charset="-122"/>
            </a:endParaRPr>
          </a:p>
        </p:txBody>
      </p:sp>
      <p:sp>
        <p:nvSpPr>
          <p:cNvPr id="56" name="矩形 55"/>
          <p:cNvSpPr/>
          <p:nvPr/>
        </p:nvSpPr>
        <p:spPr>
          <a:xfrm>
            <a:off x="4513384" y="3965977"/>
            <a:ext cx="6096000" cy="738664"/>
          </a:xfrm>
          <a:prstGeom prst="rect">
            <a:avLst/>
          </a:prstGeom>
          <a:noFill/>
        </p:spPr>
        <p:txBody>
          <a:bodyPr wrap="square" rtlCol="0">
            <a:spAutoFit/>
          </a:bodyPr>
          <a:lstStyle/>
          <a:p>
            <a:r>
              <a:rPr lang="zh-CN" altLang="zh-CN" sz="1400">
                <a:latin typeface="微软雅黑" panose="020B0503020204020204" pitchFamily="34" charset="-122"/>
                <a:ea typeface="微软雅黑" panose="020B0503020204020204" pitchFamily="34" charset="-122"/>
              </a:rPr>
              <a:t>恢复知觉后，供给盐水喝，但不能给予刺激物，此外，依患者之舒适程度，供应覆盖物，如果发现中症状依然得不到缓解，项目部应立即组织救援人在第一时间将中暑患者转移到最近的医院进行观察，治疗。并上报公司。</a:t>
            </a:r>
            <a:endParaRPr lang="zh-CN" altLang="zh-CN" sz="1400">
              <a:latin typeface="微软雅黑" panose="020B0503020204020204" pitchFamily="34" charset="-122"/>
              <a:ea typeface="微软雅黑" panose="020B0503020204020204" pitchFamily="34" charset="-122"/>
            </a:endParaRPr>
          </a:p>
        </p:txBody>
      </p:sp>
      <p:grpSp>
        <p:nvGrpSpPr>
          <p:cNvPr id="66" name="组合 65"/>
          <p:cNvGrpSpPr/>
          <p:nvPr/>
        </p:nvGrpSpPr>
        <p:grpSpPr>
          <a:xfrm>
            <a:off x="4249615" y="2016369"/>
            <a:ext cx="152400" cy="2157047"/>
            <a:chOff x="3792415" y="1969476"/>
            <a:chExt cx="152400" cy="2157047"/>
          </a:xfrm>
        </p:grpSpPr>
        <p:cxnSp>
          <p:nvCxnSpPr>
            <p:cNvPr id="58" name="直接连接符 57"/>
            <p:cNvCxnSpPr/>
            <p:nvPr/>
          </p:nvCxnSpPr>
          <p:spPr>
            <a:xfrm>
              <a:off x="3868615" y="2192215"/>
              <a:ext cx="0" cy="550985"/>
            </a:xfrm>
            <a:prstGeom prst="line">
              <a:avLst/>
            </a:prstGeom>
            <a:ln>
              <a:solidFill>
                <a:srgbClr val="FF4732"/>
              </a:solidFill>
            </a:ln>
          </p:spPr>
          <p:style>
            <a:lnRef idx="1">
              <a:schemeClr val="accent1"/>
            </a:lnRef>
            <a:fillRef idx="0">
              <a:schemeClr val="accent1"/>
            </a:fillRef>
            <a:effectRef idx="0">
              <a:schemeClr val="accent1"/>
            </a:effectRef>
            <a:fontRef idx="minor">
              <a:schemeClr val="tx1"/>
            </a:fontRef>
          </p:style>
        </p:cxnSp>
        <p:sp>
          <p:nvSpPr>
            <p:cNvPr id="61" name="椭圆 60"/>
            <p:cNvSpPr/>
            <p:nvPr/>
          </p:nvSpPr>
          <p:spPr>
            <a:xfrm>
              <a:off x="3792415" y="1969476"/>
              <a:ext cx="152400" cy="152400"/>
            </a:xfrm>
            <a:prstGeom prst="ellipse">
              <a:avLst/>
            </a:prstGeom>
            <a:solidFill>
              <a:schemeClr val="bg1"/>
            </a:solidFill>
            <a:ln>
              <a:solidFill>
                <a:srgbClr val="FF47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a:off x="3792415" y="2801814"/>
              <a:ext cx="152400" cy="152400"/>
            </a:xfrm>
            <a:prstGeom prst="ellipse">
              <a:avLst/>
            </a:prstGeom>
            <a:solidFill>
              <a:schemeClr val="bg1"/>
            </a:solidFill>
            <a:ln>
              <a:solidFill>
                <a:srgbClr val="FF47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3792415" y="3974123"/>
              <a:ext cx="152400" cy="152400"/>
            </a:xfrm>
            <a:prstGeom prst="ellipse">
              <a:avLst/>
            </a:prstGeom>
            <a:solidFill>
              <a:schemeClr val="bg1"/>
            </a:solidFill>
            <a:ln>
              <a:solidFill>
                <a:srgbClr val="FF47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4" name="直接连接符 63"/>
            <p:cNvCxnSpPr/>
            <p:nvPr/>
          </p:nvCxnSpPr>
          <p:spPr>
            <a:xfrm>
              <a:off x="3868615" y="3012831"/>
              <a:ext cx="0" cy="879231"/>
            </a:xfrm>
            <a:prstGeom prst="line">
              <a:avLst/>
            </a:prstGeom>
            <a:ln>
              <a:solidFill>
                <a:srgbClr val="FF4732"/>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par>
                                <p:cTn id="10" presetID="2" presetClass="entr" presetSubtype="2" fill="hold" grpId="0" nodeType="withEffect">
                                  <p:stCondLst>
                                    <p:cond delay="50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p:stCondLst>
                                    <p:cond delay="75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1000"/>
                                        <p:tgtEl>
                                          <p:spTgt spid="4"/>
                                        </p:tgtEl>
                                      </p:cBhvr>
                                    </p:animEffect>
                                  </p:childTnLst>
                                </p:cTn>
                              </p:par>
                              <p:par>
                                <p:cTn id="17" presetID="10" presetClass="entr" presetSubtype="0" fill="hold" nodeType="withEffect">
                                  <p:stCondLst>
                                    <p:cond delay="175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nodeType="withEffect">
                                  <p:stCondLst>
                                    <p:cond delay="225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par>
                                <p:cTn id="23" presetID="22" presetClass="entr" presetSubtype="1" fill="hold" grpId="0" nodeType="withEffect">
                                  <p:stCondLst>
                                    <p:cond delay="2500"/>
                                  </p:stCondLst>
                                  <p:childTnLst>
                                    <p:set>
                                      <p:cBhvr>
                                        <p:cTn id="24" dur="1" fill="hold">
                                          <p:stCondLst>
                                            <p:cond delay="0"/>
                                          </p:stCondLst>
                                        </p:cTn>
                                        <p:tgtEl>
                                          <p:spTgt spid="54"/>
                                        </p:tgtEl>
                                        <p:attrNameLst>
                                          <p:attrName>style.visibility</p:attrName>
                                        </p:attrNameLst>
                                      </p:cBhvr>
                                      <p:to>
                                        <p:strVal val="visible"/>
                                      </p:to>
                                    </p:set>
                                    <p:animEffect transition="in" filter="wipe(up)">
                                      <p:cBhvr>
                                        <p:cTn id="25" dur="1250"/>
                                        <p:tgtEl>
                                          <p:spTgt spid="54"/>
                                        </p:tgtEl>
                                      </p:cBhvr>
                                    </p:animEffect>
                                  </p:childTnLst>
                                </p:cTn>
                              </p:par>
                              <p:par>
                                <p:cTn id="26" presetID="22" presetClass="entr" presetSubtype="4" fill="hold" nodeType="withEffect">
                                  <p:stCondLst>
                                    <p:cond delay="3250"/>
                                  </p:stCondLst>
                                  <p:childTnLst>
                                    <p:set>
                                      <p:cBhvr>
                                        <p:cTn id="27" dur="1" fill="hold">
                                          <p:stCondLst>
                                            <p:cond delay="0"/>
                                          </p:stCondLst>
                                        </p:cTn>
                                        <p:tgtEl>
                                          <p:spTgt spid="66"/>
                                        </p:tgtEl>
                                        <p:attrNameLst>
                                          <p:attrName>style.visibility</p:attrName>
                                        </p:attrNameLst>
                                      </p:cBhvr>
                                      <p:to>
                                        <p:strVal val="visible"/>
                                      </p:to>
                                    </p:set>
                                    <p:animEffect transition="in" filter="wipe(down)">
                                      <p:cBhvr>
                                        <p:cTn id="28" dur="750"/>
                                        <p:tgtEl>
                                          <p:spTgt spid="66"/>
                                        </p:tgtEl>
                                      </p:cBhvr>
                                    </p:animEffect>
                                  </p:childTnLst>
                                </p:cTn>
                              </p:par>
                              <p:par>
                                <p:cTn id="29" presetID="22" presetClass="entr" presetSubtype="1" fill="hold" grpId="0" nodeType="withEffect">
                                  <p:stCondLst>
                                    <p:cond delay="4000"/>
                                  </p:stCondLst>
                                  <p:childTnLst>
                                    <p:set>
                                      <p:cBhvr>
                                        <p:cTn id="30" dur="1" fill="hold">
                                          <p:stCondLst>
                                            <p:cond delay="0"/>
                                          </p:stCondLst>
                                        </p:cTn>
                                        <p:tgtEl>
                                          <p:spTgt spid="55"/>
                                        </p:tgtEl>
                                        <p:attrNameLst>
                                          <p:attrName>style.visibility</p:attrName>
                                        </p:attrNameLst>
                                      </p:cBhvr>
                                      <p:to>
                                        <p:strVal val="visible"/>
                                      </p:to>
                                    </p:set>
                                    <p:animEffect transition="in" filter="wipe(up)">
                                      <p:cBhvr>
                                        <p:cTn id="31" dur="500"/>
                                        <p:tgtEl>
                                          <p:spTgt spid="55"/>
                                        </p:tgtEl>
                                      </p:cBhvr>
                                    </p:animEffect>
                                  </p:childTnLst>
                                </p:cTn>
                              </p:par>
                              <p:par>
                                <p:cTn id="32" presetID="22" presetClass="entr" presetSubtype="1" fill="hold" grpId="0" nodeType="withEffect">
                                  <p:stCondLst>
                                    <p:cond delay="4500"/>
                                  </p:stCondLst>
                                  <p:childTnLst>
                                    <p:set>
                                      <p:cBhvr>
                                        <p:cTn id="33" dur="1" fill="hold">
                                          <p:stCondLst>
                                            <p:cond delay="0"/>
                                          </p:stCondLst>
                                        </p:cTn>
                                        <p:tgtEl>
                                          <p:spTgt spid="2"/>
                                        </p:tgtEl>
                                        <p:attrNameLst>
                                          <p:attrName>style.visibility</p:attrName>
                                        </p:attrNameLst>
                                      </p:cBhvr>
                                      <p:to>
                                        <p:strVal val="visible"/>
                                      </p:to>
                                    </p:set>
                                    <p:animEffect transition="in" filter="wipe(up)">
                                      <p:cBhvr>
                                        <p:cTn id="34" dur="1000"/>
                                        <p:tgtEl>
                                          <p:spTgt spid="2"/>
                                        </p:tgtEl>
                                      </p:cBhvr>
                                    </p:animEffect>
                                  </p:childTnLst>
                                </p:cTn>
                              </p:par>
                              <p:par>
                                <p:cTn id="35" presetID="22" presetClass="entr" presetSubtype="1" fill="hold" grpId="0" nodeType="withEffect">
                                  <p:stCondLst>
                                    <p:cond delay="5500"/>
                                  </p:stCondLst>
                                  <p:childTnLst>
                                    <p:set>
                                      <p:cBhvr>
                                        <p:cTn id="36" dur="1" fill="hold">
                                          <p:stCondLst>
                                            <p:cond delay="0"/>
                                          </p:stCondLst>
                                        </p:cTn>
                                        <p:tgtEl>
                                          <p:spTgt spid="56"/>
                                        </p:tgtEl>
                                        <p:attrNameLst>
                                          <p:attrName>style.visibility</p:attrName>
                                        </p:attrNameLst>
                                      </p:cBhvr>
                                      <p:to>
                                        <p:strVal val="visible"/>
                                      </p:to>
                                    </p:set>
                                    <p:animEffect transition="in" filter="wipe(up)">
                                      <p:cBhvr>
                                        <p:cTn id="37" dur="750"/>
                                        <p:tgtEl>
                                          <p:spTgt spid="56"/>
                                        </p:tgtEl>
                                      </p:cBhvr>
                                    </p:animEffect>
                                  </p:childTnLst>
                                </p:cTn>
                              </p:par>
                              <p:par>
                                <p:cTn id="38" presetID="42" presetClass="entr" presetSubtype="0" fill="hold" grpId="0" nodeType="withEffect">
                                  <p:stCondLst>
                                    <p:cond delay="6250"/>
                                  </p:stCondLst>
                                  <p:childTnLst>
                                    <p:set>
                                      <p:cBhvr>
                                        <p:cTn id="39" dur="1" fill="hold">
                                          <p:stCondLst>
                                            <p:cond delay="0"/>
                                          </p:stCondLst>
                                        </p:cTn>
                                        <p:tgtEl>
                                          <p:spTgt spid="53"/>
                                        </p:tgtEl>
                                        <p:attrNameLst>
                                          <p:attrName>style.visibility</p:attrName>
                                        </p:attrNameLst>
                                      </p:cBhvr>
                                      <p:to>
                                        <p:strVal val="visible"/>
                                      </p:to>
                                    </p:set>
                                    <p:animEffect transition="in" filter="fade">
                                      <p:cBhvr>
                                        <p:cTn id="40" dur="1000"/>
                                        <p:tgtEl>
                                          <p:spTgt spid="53"/>
                                        </p:tgtEl>
                                      </p:cBhvr>
                                    </p:animEffect>
                                    <p:anim calcmode="lin" valueType="num">
                                      <p:cBhvr>
                                        <p:cTn id="41" dur="1000" fill="hold"/>
                                        <p:tgtEl>
                                          <p:spTgt spid="53"/>
                                        </p:tgtEl>
                                        <p:attrNameLst>
                                          <p:attrName>ppt_x</p:attrName>
                                        </p:attrNameLst>
                                      </p:cBhvr>
                                      <p:tavLst>
                                        <p:tav tm="0">
                                          <p:val>
                                            <p:strVal val="#ppt_x"/>
                                          </p:val>
                                        </p:tav>
                                        <p:tav tm="100000">
                                          <p:val>
                                            <p:strVal val="#ppt_x"/>
                                          </p:val>
                                        </p:tav>
                                      </p:tavLst>
                                    </p:anim>
                                    <p:anim calcmode="lin" valueType="num">
                                      <p:cBhvr>
                                        <p:cTn id="42" dur="1000" fill="hold"/>
                                        <p:tgtEl>
                                          <p:spTgt spid="53"/>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6750"/>
                                  </p:stCondLst>
                                  <p:childTnLst>
                                    <p:set>
                                      <p:cBhvr>
                                        <p:cTn id="44" dur="1" fill="hold">
                                          <p:stCondLst>
                                            <p:cond delay="0"/>
                                          </p:stCondLst>
                                        </p:cTn>
                                        <p:tgtEl>
                                          <p:spTgt spid="52"/>
                                        </p:tgtEl>
                                        <p:attrNameLst>
                                          <p:attrName>style.visibility</p:attrName>
                                        </p:attrNameLst>
                                      </p:cBhvr>
                                      <p:to>
                                        <p:strVal val="visible"/>
                                      </p:to>
                                    </p:set>
                                    <p:animEffect transition="in" filter="fade">
                                      <p:cBhvr>
                                        <p:cTn id="45" dur="1000"/>
                                        <p:tgtEl>
                                          <p:spTgt spid="52"/>
                                        </p:tgtEl>
                                      </p:cBhvr>
                                    </p:animEffect>
                                    <p:anim calcmode="lin" valueType="num">
                                      <p:cBhvr>
                                        <p:cTn id="46" dur="1000" fill="hold"/>
                                        <p:tgtEl>
                                          <p:spTgt spid="52"/>
                                        </p:tgtEl>
                                        <p:attrNameLst>
                                          <p:attrName>ppt_x</p:attrName>
                                        </p:attrNameLst>
                                      </p:cBhvr>
                                      <p:tavLst>
                                        <p:tav tm="0">
                                          <p:val>
                                            <p:strVal val="#ppt_x"/>
                                          </p:val>
                                        </p:tav>
                                        <p:tav tm="100000">
                                          <p:val>
                                            <p:strVal val="#ppt_x"/>
                                          </p:val>
                                        </p:tav>
                                      </p:tavLst>
                                    </p:anim>
                                    <p:anim calcmode="lin" valueType="num">
                                      <p:cBhvr>
                                        <p:cTn id="47"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2" grpId="0"/>
      <p:bldP spid="3" grpId="0"/>
      <p:bldP spid="4" grpId="0"/>
      <p:bldP spid="51" grpId="0" animBg="1"/>
      <p:bldP spid="52"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矩形 104"/>
          <p:cNvSpPr/>
          <p:nvPr/>
        </p:nvSpPr>
        <p:spPr>
          <a:xfrm>
            <a:off x="3165231" y="2051538"/>
            <a:ext cx="7526215" cy="1101970"/>
          </a:xfrm>
          <a:prstGeom prst="rect">
            <a:avLst/>
          </a:prstGeom>
          <a:noFill/>
          <a:ln>
            <a:solidFill>
              <a:srgbClr val="FF65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3079525" y="3594516"/>
            <a:ext cx="2313090" cy="1600438"/>
          </a:xfrm>
          <a:prstGeom prst="rect">
            <a:avLst/>
          </a:prstGeom>
          <a:noFill/>
        </p:spPr>
        <p:txBody>
          <a:bodyPr wrap="square" rtlCol="0">
            <a:spAutoFit/>
          </a:bodyPr>
          <a:lstStyle/>
          <a:p>
            <a:r>
              <a:rPr lang="zh-CN" altLang="zh-CN" sz="1400">
                <a:latin typeface="微软雅黑" panose="020B0503020204020204" pitchFamily="34" charset="-122"/>
                <a:ea typeface="微软雅黑" panose="020B0503020204020204" pitchFamily="34" charset="-122"/>
              </a:rPr>
              <a:t>（包括日射病）亦称中暑性高热，其特点是在高温环境中突然发病，体温高达</a:t>
            </a:r>
            <a:r>
              <a:rPr lang="en-US" altLang="zh-CN" sz="1400">
                <a:latin typeface="微软雅黑" panose="020B0503020204020204" pitchFamily="34" charset="-122"/>
                <a:ea typeface="微软雅黑" panose="020B0503020204020204" pitchFamily="34" charset="-122"/>
              </a:rPr>
              <a:t>40</a:t>
            </a:r>
            <a:r>
              <a:rPr lang="zh-CN" altLang="zh-CN" sz="1400">
                <a:latin typeface="微软雅黑" panose="020B0503020204020204" pitchFamily="34" charset="-122"/>
                <a:ea typeface="微软雅黑" panose="020B0503020204020204" pitchFamily="34" charset="-122"/>
              </a:rPr>
              <a:t>℃以上，疾病早期大量出汗，继之“无汗”，可伴有皮肤干热及不同程度的意识障碍等。</a:t>
            </a:r>
            <a:endParaRPr lang="zh-CN" altLang="zh-CN" sz="1400">
              <a:latin typeface="微软雅黑" panose="020B0503020204020204" pitchFamily="34" charset="-122"/>
              <a:ea typeface="微软雅黑" panose="020B0503020204020204" pitchFamily="34" charset="-122"/>
            </a:endParaRPr>
          </a:p>
        </p:txBody>
      </p:sp>
      <p:sp>
        <p:nvSpPr>
          <p:cNvPr id="3" name="矩形 2"/>
          <p:cNvSpPr/>
          <p:nvPr/>
        </p:nvSpPr>
        <p:spPr>
          <a:xfrm>
            <a:off x="3261301" y="1168083"/>
            <a:ext cx="1723549" cy="461665"/>
          </a:xfrm>
          <a:prstGeom prst="rect">
            <a:avLst/>
          </a:prstGeom>
        </p:spPr>
        <p:txBody>
          <a:bodyPr wrap="none">
            <a:spAutoFit/>
          </a:bodyPr>
          <a:lstStyle/>
          <a:p>
            <a:r>
              <a:rPr lang="zh-CN" altLang="zh-CN" sz="2400" b="1">
                <a:latin typeface="微软雅黑" panose="020B0503020204020204" pitchFamily="34" charset="-122"/>
                <a:ea typeface="微软雅黑" panose="020B0503020204020204" pitchFamily="34" charset="-122"/>
              </a:rPr>
              <a:t>重症中暑：</a:t>
            </a:r>
            <a:endParaRPr lang="zh-CN" altLang="en-US" sz="2400" b="1">
              <a:latin typeface="微软雅黑" panose="020B0503020204020204" pitchFamily="34" charset="-122"/>
              <a:ea typeface="微软雅黑" panose="020B0503020204020204" pitchFamily="34" charset="-122"/>
            </a:endParaRPr>
          </a:p>
        </p:txBody>
      </p:sp>
      <p:grpSp>
        <p:nvGrpSpPr>
          <p:cNvPr id="112" name="组合 111"/>
          <p:cNvGrpSpPr/>
          <p:nvPr/>
        </p:nvGrpSpPr>
        <p:grpSpPr>
          <a:xfrm>
            <a:off x="3880338" y="1770185"/>
            <a:ext cx="6375615" cy="691661"/>
            <a:chOff x="3880338" y="1770185"/>
            <a:chExt cx="6375615" cy="691661"/>
          </a:xfrm>
        </p:grpSpPr>
        <p:sp>
          <p:nvSpPr>
            <p:cNvPr id="94" name="矩形 93"/>
            <p:cNvSpPr/>
            <p:nvPr/>
          </p:nvSpPr>
          <p:spPr>
            <a:xfrm>
              <a:off x="3880338" y="1770185"/>
              <a:ext cx="6271846" cy="691661"/>
            </a:xfrm>
            <a:prstGeom prst="rect">
              <a:avLst/>
            </a:prstGeom>
            <a:solidFill>
              <a:schemeClr val="bg1"/>
            </a:solidFill>
            <a:ln>
              <a:solidFill>
                <a:srgbClr val="FF65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069644" y="1859249"/>
              <a:ext cx="6186309" cy="507831"/>
            </a:xfrm>
            <a:prstGeom prst="rect">
              <a:avLst/>
            </a:prstGeom>
          </p:spPr>
          <p:txBody>
            <a:bodyPr wrap="none">
              <a:spAutoFit/>
            </a:bodyPr>
            <a:lstStyle/>
            <a:p>
              <a:pPr>
                <a:lnSpc>
                  <a:spcPct val="150000"/>
                </a:lnSpc>
              </a:pPr>
              <a:r>
                <a:rPr lang="zh-CN" altLang="zh-CN" b="1">
                  <a:latin typeface="微软雅黑" panose="020B0503020204020204" pitchFamily="34" charset="-122"/>
                  <a:ea typeface="微软雅黑" panose="020B0503020204020204" pitchFamily="34" charset="-122"/>
                </a:rPr>
                <a:t>包括热射病、热痉挛和热衰竭三种类型，也可出现混合型。</a:t>
              </a:r>
              <a:endParaRPr lang="zh-CN" altLang="zh-CN" b="1">
                <a:latin typeface="微软雅黑" panose="020B0503020204020204" pitchFamily="34" charset="-122"/>
                <a:ea typeface="微软雅黑" panose="020B0503020204020204" pitchFamily="34" charset="-122"/>
              </a:endParaRPr>
            </a:p>
          </p:txBody>
        </p:sp>
      </p:grpSp>
      <p:grpSp>
        <p:nvGrpSpPr>
          <p:cNvPr id="13" name="Group 11"/>
          <p:cNvGrpSpPr>
            <a:grpSpLocks noChangeAspect="1"/>
          </p:cNvGrpSpPr>
          <p:nvPr/>
        </p:nvGrpSpPr>
        <p:grpSpPr bwMode="auto">
          <a:xfrm>
            <a:off x="802577" y="967875"/>
            <a:ext cx="2439758" cy="5253282"/>
            <a:chOff x="2842" y="0"/>
            <a:chExt cx="2017" cy="4343"/>
          </a:xfrm>
        </p:grpSpPr>
        <p:sp>
          <p:nvSpPr>
            <p:cNvPr id="15" name="Freeform 12"/>
            <p:cNvSpPr/>
            <p:nvPr/>
          </p:nvSpPr>
          <p:spPr bwMode="auto">
            <a:xfrm>
              <a:off x="3140" y="3007"/>
              <a:ext cx="306" cy="1282"/>
            </a:xfrm>
            <a:custGeom>
              <a:avLst/>
              <a:gdLst>
                <a:gd name="T0" fmla="*/ 100 w 200"/>
                <a:gd name="T1" fmla="*/ 838 h 838"/>
                <a:gd name="T2" fmla="*/ 0 w 200"/>
                <a:gd name="T3" fmla="*/ 738 h 838"/>
                <a:gd name="T4" fmla="*/ 0 w 200"/>
                <a:gd name="T5" fmla="*/ 100 h 838"/>
                <a:gd name="T6" fmla="*/ 100 w 200"/>
                <a:gd name="T7" fmla="*/ 0 h 838"/>
                <a:gd name="T8" fmla="*/ 200 w 200"/>
                <a:gd name="T9" fmla="*/ 100 h 838"/>
                <a:gd name="T10" fmla="*/ 200 w 200"/>
                <a:gd name="T11" fmla="*/ 738 h 838"/>
                <a:gd name="T12" fmla="*/ 100 w 200"/>
                <a:gd name="T13" fmla="*/ 838 h 838"/>
              </a:gdLst>
              <a:ahLst/>
              <a:cxnLst>
                <a:cxn ang="0">
                  <a:pos x="T0" y="T1"/>
                </a:cxn>
                <a:cxn ang="0">
                  <a:pos x="T2" y="T3"/>
                </a:cxn>
                <a:cxn ang="0">
                  <a:pos x="T4" y="T5"/>
                </a:cxn>
                <a:cxn ang="0">
                  <a:pos x="T6" y="T7"/>
                </a:cxn>
                <a:cxn ang="0">
                  <a:pos x="T8" y="T9"/>
                </a:cxn>
                <a:cxn ang="0">
                  <a:pos x="T10" y="T11"/>
                </a:cxn>
                <a:cxn ang="0">
                  <a:pos x="T12" y="T13"/>
                </a:cxn>
              </a:cxnLst>
              <a:rect l="0" t="0" r="r" b="b"/>
              <a:pathLst>
                <a:path w="200" h="838">
                  <a:moveTo>
                    <a:pt x="100" y="838"/>
                  </a:moveTo>
                  <a:cubicBezTo>
                    <a:pt x="45" y="838"/>
                    <a:pt x="0" y="794"/>
                    <a:pt x="0" y="738"/>
                  </a:cubicBezTo>
                  <a:cubicBezTo>
                    <a:pt x="0" y="100"/>
                    <a:pt x="0" y="100"/>
                    <a:pt x="0" y="100"/>
                  </a:cubicBezTo>
                  <a:cubicBezTo>
                    <a:pt x="0" y="45"/>
                    <a:pt x="45" y="0"/>
                    <a:pt x="100" y="0"/>
                  </a:cubicBezTo>
                  <a:cubicBezTo>
                    <a:pt x="156" y="0"/>
                    <a:pt x="200" y="45"/>
                    <a:pt x="200" y="100"/>
                  </a:cubicBezTo>
                  <a:cubicBezTo>
                    <a:pt x="200" y="738"/>
                    <a:pt x="200" y="738"/>
                    <a:pt x="200" y="738"/>
                  </a:cubicBezTo>
                  <a:cubicBezTo>
                    <a:pt x="200" y="794"/>
                    <a:pt x="156" y="838"/>
                    <a:pt x="100" y="838"/>
                  </a:cubicBezTo>
                </a:path>
              </a:pathLst>
            </a:custGeom>
            <a:solidFill>
              <a:srgbClr val="4240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3"/>
            <p:cNvSpPr/>
            <p:nvPr/>
          </p:nvSpPr>
          <p:spPr bwMode="auto">
            <a:xfrm>
              <a:off x="3140" y="3194"/>
              <a:ext cx="306" cy="114"/>
            </a:xfrm>
            <a:custGeom>
              <a:avLst/>
              <a:gdLst>
                <a:gd name="T0" fmla="*/ 306 w 306"/>
                <a:gd name="T1" fmla="*/ 0 h 114"/>
                <a:gd name="T2" fmla="*/ 0 w 306"/>
                <a:gd name="T3" fmla="*/ 0 h 114"/>
                <a:gd name="T4" fmla="*/ 0 w 306"/>
                <a:gd name="T5" fmla="*/ 7 h 114"/>
                <a:gd name="T6" fmla="*/ 306 w 306"/>
                <a:gd name="T7" fmla="*/ 114 h 114"/>
                <a:gd name="T8" fmla="*/ 306 w 306"/>
                <a:gd name="T9" fmla="*/ 0 h 114"/>
              </a:gdLst>
              <a:ahLst/>
              <a:cxnLst>
                <a:cxn ang="0">
                  <a:pos x="T0" y="T1"/>
                </a:cxn>
                <a:cxn ang="0">
                  <a:pos x="T2" y="T3"/>
                </a:cxn>
                <a:cxn ang="0">
                  <a:pos x="T4" y="T5"/>
                </a:cxn>
                <a:cxn ang="0">
                  <a:pos x="T6" y="T7"/>
                </a:cxn>
                <a:cxn ang="0">
                  <a:pos x="T8" y="T9"/>
                </a:cxn>
              </a:cxnLst>
              <a:rect l="0" t="0" r="r" b="b"/>
              <a:pathLst>
                <a:path w="306" h="114">
                  <a:moveTo>
                    <a:pt x="306" y="0"/>
                  </a:moveTo>
                  <a:lnTo>
                    <a:pt x="0" y="0"/>
                  </a:lnTo>
                  <a:lnTo>
                    <a:pt x="0" y="7"/>
                  </a:lnTo>
                  <a:lnTo>
                    <a:pt x="306" y="114"/>
                  </a:lnTo>
                  <a:lnTo>
                    <a:pt x="306" y="0"/>
                  </a:lnTo>
                  <a:close/>
                </a:path>
              </a:pathLst>
            </a:custGeom>
            <a:solidFill>
              <a:srgbClr val="2E2D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4"/>
            <p:cNvSpPr/>
            <p:nvPr/>
          </p:nvSpPr>
          <p:spPr bwMode="auto">
            <a:xfrm>
              <a:off x="3140" y="3194"/>
              <a:ext cx="306" cy="114"/>
            </a:xfrm>
            <a:custGeom>
              <a:avLst/>
              <a:gdLst>
                <a:gd name="T0" fmla="*/ 306 w 306"/>
                <a:gd name="T1" fmla="*/ 0 h 114"/>
                <a:gd name="T2" fmla="*/ 0 w 306"/>
                <a:gd name="T3" fmla="*/ 0 h 114"/>
                <a:gd name="T4" fmla="*/ 0 w 306"/>
                <a:gd name="T5" fmla="*/ 7 h 114"/>
                <a:gd name="T6" fmla="*/ 306 w 306"/>
                <a:gd name="T7" fmla="*/ 114 h 114"/>
                <a:gd name="T8" fmla="*/ 306 w 306"/>
                <a:gd name="T9" fmla="*/ 0 h 114"/>
              </a:gdLst>
              <a:ahLst/>
              <a:cxnLst>
                <a:cxn ang="0">
                  <a:pos x="T0" y="T1"/>
                </a:cxn>
                <a:cxn ang="0">
                  <a:pos x="T2" y="T3"/>
                </a:cxn>
                <a:cxn ang="0">
                  <a:pos x="T4" y="T5"/>
                </a:cxn>
                <a:cxn ang="0">
                  <a:pos x="T6" y="T7"/>
                </a:cxn>
                <a:cxn ang="0">
                  <a:pos x="T8" y="T9"/>
                </a:cxn>
              </a:cxnLst>
              <a:rect l="0" t="0" r="r" b="b"/>
              <a:pathLst>
                <a:path w="306" h="114">
                  <a:moveTo>
                    <a:pt x="306" y="0"/>
                  </a:moveTo>
                  <a:lnTo>
                    <a:pt x="0" y="0"/>
                  </a:lnTo>
                  <a:lnTo>
                    <a:pt x="0" y="7"/>
                  </a:lnTo>
                  <a:lnTo>
                    <a:pt x="306" y="114"/>
                  </a:lnTo>
                  <a:lnTo>
                    <a:pt x="3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5"/>
            <p:cNvSpPr/>
            <p:nvPr/>
          </p:nvSpPr>
          <p:spPr bwMode="auto">
            <a:xfrm>
              <a:off x="3052" y="4100"/>
              <a:ext cx="429" cy="243"/>
            </a:xfrm>
            <a:custGeom>
              <a:avLst/>
              <a:gdLst>
                <a:gd name="T0" fmla="*/ 280 w 280"/>
                <a:gd name="T1" fmla="*/ 96 h 159"/>
                <a:gd name="T2" fmla="*/ 0 w 280"/>
                <a:gd name="T3" fmla="*/ 96 h 159"/>
                <a:gd name="T4" fmla="*/ 140 w 280"/>
                <a:gd name="T5" fmla="*/ 0 h 159"/>
                <a:gd name="T6" fmla="*/ 280 w 280"/>
                <a:gd name="T7" fmla="*/ 96 h 159"/>
              </a:gdLst>
              <a:ahLst/>
              <a:cxnLst>
                <a:cxn ang="0">
                  <a:pos x="T0" y="T1"/>
                </a:cxn>
                <a:cxn ang="0">
                  <a:pos x="T2" y="T3"/>
                </a:cxn>
                <a:cxn ang="0">
                  <a:pos x="T4" y="T5"/>
                </a:cxn>
                <a:cxn ang="0">
                  <a:pos x="T6" y="T7"/>
                </a:cxn>
              </a:cxnLst>
              <a:rect l="0" t="0" r="r" b="b"/>
              <a:pathLst>
                <a:path w="280" h="159">
                  <a:moveTo>
                    <a:pt x="280" y="96"/>
                  </a:moveTo>
                  <a:cubicBezTo>
                    <a:pt x="280" y="159"/>
                    <a:pt x="0" y="159"/>
                    <a:pt x="0" y="96"/>
                  </a:cubicBezTo>
                  <a:cubicBezTo>
                    <a:pt x="0" y="33"/>
                    <a:pt x="62" y="0"/>
                    <a:pt x="140" y="0"/>
                  </a:cubicBezTo>
                  <a:cubicBezTo>
                    <a:pt x="217" y="0"/>
                    <a:pt x="280" y="33"/>
                    <a:pt x="280" y="96"/>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6"/>
            <p:cNvSpPr/>
            <p:nvPr/>
          </p:nvSpPr>
          <p:spPr bwMode="auto">
            <a:xfrm>
              <a:off x="3549" y="3007"/>
              <a:ext cx="306" cy="1282"/>
            </a:xfrm>
            <a:custGeom>
              <a:avLst/>
              <a:gdLst>
                <a:gd name="T0" fmla="*/ 100 w 200"/>
                <a:gd name="T1" fmla="*/ 838 h 838"/>
                <a:gd name="T2" fmla="*/ 0 w 200"/>
                <a:gd name="T3" fmla="*/ 738 h 838"/>
                <a:gd name="T4" fmla="*/ 0 w 200"/>
                <a:gd name="T5" fmla="*/ 100 h 838"/>
                <a:gd name="T6" fmla="*/ 100 w 200"/>
                <a:gd name="T7" fmla="*/ 0 h 838"/>
                <a:gd name="T8" fmla="*/ 200 w 200"/>
                <a:gd name="T9" fmla="*/ 100 h 838"/>
                <a:gd name="T10" fmla="*/ 200 w 200"/>
                <a:gd name="T11" fmla="*/ 738 h 838"/>
                <a:gd name="T12" fmla="*/ 100 w 200"/>
                <a:gd name="T13" fmla="*/ 838 h 838"/>
              </a:gdLst>
              <a:ahLst/>
              <a:cxnLst>
                <a:cxn ang="0">
                  <a:pos x="T0" y="T1"/>
                </a:cxn>
                <a:cxn ang="0">
                  <a:pos x="T2" y="T3"/>
                </a:cxn>
                <a:cxn ang="0">
                  <a:pos x="T4" y="T5"/>
                </a:cxn>
                <a:cxn ang="0">
                  <a:pos x="T6" y="T7"/>
                </a:cxn>
                <a:cxn ang="0">
                  <a:pos x="T8" y="T9"/>
                </a:cxn>
                <a:cxn ang="0">
                  <a:pos x="T10" y="T11"/>
                </a:cxn>
                <a:cxn ang="0">
                  <a:pos x="T12" y="T13"/>
                </a:cxn>
              </a:cxnLst>
              <a:rect l="0" t="0" r="r" b="b"/>
              <a:pathLst>
                <a:path w="200" h="838">
                  <a:moveTo>
                    <a:pt x="100" y="838"/>
                  </a:moveTo>
                  <a:cubicBezTo>
                    <a:pt x="45" y="838"/>
                    <a:pt x="0" y="794"/>
                    <a:pt x="0" y="738"/>
                  </a:cubicBezTo>
                  <a:cubicBezTo>
                    <a:pt x="0" y="100"/>
                    <a:pt x="0" y="100"/>
                    <a:pt x="0" y="100"/>
                  </a:cubicBezTo>
                  <a:cubicBezTo>
                    <a:pt x="0" y="45"/>
                    <a:pt x="45" y="0"/>
                    <a:pt x="100" y="0"/>
                  </a:cubicBezTo>
                  <a:cubicBezTo>
                    <a:pt x="155" y="0"/>
                    <a:pt x="200" y="45"/>
                    <a:pt x="200" y="100"/>
                  </a:cubicBezTo>
                  <a:cubicBezTo>
                    <a:pt x="200" y="738"/>
                    <a:pt x="200" y="738"/>
                    <a:pt x="200" y="738"/>
                  </a:cubicBezTo>
                  <a:cubicBezTo>
                    <a:pt x="200" y="794"/>
                    <a:pt x="155" y="838"/>
                    <a:pt x="100" y="838"/>
                  </a:cubicBezTo>
                </a:path>
              </a:pathLst>
            </a:custGeom>
            <a:solidFill>
              <a:srgbClr val="4240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7"/>
            <p:cNvSpPr/>
            <p:nvPr/>
          </p:nvSpPr>
          <p:spPr bwMode="auto">
            <a:xfrm>
              <a:off x="3549" y="3194"/>
              <a:ext cx="306" cy="114"/>
            </a:xfrm>
            <a:custGeom>
              <a:avLst/>
              <a:gdLst>
                <a:gd name="T0" fmla="*/ 306 w 306"/>
                <a:gd name="T1" fmla="*/ 0 h 114"/>
                <a:gd name="T2" fmla="*/ 0 w 306"/>
                <a:gd name="T3" fmla="*/ 0 h 114"/>
                <a:gd name="T4" fmla="*/ 0 w 306"/>
                <a:gd name="T5" fmla="*/ 7 h 114"/>
                <a:gd name="T6" fmla="*/ 306 w 306"/>
                <a:gd name="T7" fmla="*/ 114 h 114"/>
                <a:gd name="T8" fmla="*/ 306 w 306"/>
                <a:gd name="T9" fmla="*/ 0 h 114"/>
              </a:gdLst>
              <a:ahLst/>
              <a:cxnLst>
                <a:cxn ang="0">
                  <a:pos x="T0" y="T1"/>
                </a:cxn>
                <a:cxn ang="0">
                  <a:pos x="T2" y="T3"/>
                </a:cxn>
                <a:cxn ang="0">
                  <a:pos x="T4" y="T5"/>
                </a:cxn>
                <a:cxn ang="0">
                  <a:pos x="T6" y="T7"/>
                </a:cxn>
                <a:cxn ang="0">
                  <a:pos x="T8" y="T9"/>
                </a:cxn>
              </a:cxnLst>
              <a:rect l="0" t="0" r="r" b="b"/>
              <a:pathLst>
                <a:path w="306" h="114">
                  <a:moveTo>
                    <a:pt x="306" y="0"/>
                  </a:moveTo>
                  <a:lnTo>
                    <a:pt x="0" y="0"/>
                  </a:lnTo>
                  <a:lnTo>
                    <a:pt x="0" y="7"/>
                  </a:lnTo>
                  <a:lnTo>
                    <a:pt x="306" y="114"/>
                  </a:lnTo>
                  <a:lnTo>
                    <a:pt x="306" y="0"/>
                  </a:lnTo>
                  <a:close/>
                </a:path>
              </a:pathLst>
            </a:custGeom>
            <a:solidFill>
              <a:srgbClr val="2E2D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8"/>
            <p:cNvSpPr/>
            <p:nvPr/>
          </p:nvSpPr>
          <p:spPr bwMode="auto">
            <a:xfrm>
              <a:off x="3549" y="3194"/>
              <a:ext cx="306" cy="114"/>
            </a:xfrm>
            <a:custGeom>
              <a:avLst/>
              <a:gdLst>
                <a:gd name="T0" fmla="*/ 306 w 306"/>
                <a:gd name="T1" fmla="*/ 0 h 114"/>
                <a:gd name="T2" fmla="*/ 0 w 306"/>
                <a:gd name="T3" fmla="*/ 0 h 114"/>
                <a:gd name="T4" fmla="*/ 0 w 306"/>
                <a:gd name="T5" fmla="*/ 7 h 114"/>
                <a:gd name="T6" fmla="*/ 306 w 306"/>
                <a:gd name="T7" fmla="*/ 114 h 114"/>
                <a:gd name="T8" fmla="*/ 306 w 306"/>
                <a:gd name="T9" fmla="*/ 0 h 114"/>
              </a:gdLst>
              <a:ahLst/>
              <a:cxnLst>
                <a:cxn ang="0">
                  <a:pos x="T0" y="T1"/>
                </a:cxn>
                <a:cxn ang="0">
                  <a:pos x="T2" y="T3"/>
                </a:cxn>
                <a:cxn ang="0">
                  <a:pos x="T4" y="T5"/>
                </a:cxn>
                <a:cxn ang="0">
                  <a:pos x="T6" y="T7"/>
                </a:cxn>
                <a:cxn ang="0">
                  <a:pos x="T8" y="T9"/>
                </a:cxn>
              </a:cxnLst>
              <a:rect l="0" t="0" r="r" b="b"/>
              <a:pathLst>
                <a:path w="306" h="114">
                  <a:moveTo>
                    <a:pt x="306" y="0"/>
                  </a:moveTo>
                  <a:lnTo>
                    <a:pt x="0" y="0"/>
                  </a:lnTo>
                  <a:lnTo>
                    <a:pt x="0" y="7"/>
                  </a:lnTo>
                  <a:lnTo>
                    <a:pt x="306" y="114"/>
                  </a:lnTo>
                  <a:lnTo>
                    <a:pt x="3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9"/>
            <p:cNvSpPr/>
            <p:nvPr/>
          </p:nvSpPr>
          <p:spPr bwMode="auto">
            <a:xfrm>
              <a:off x="3518" y="4100"/>
              <a:ext cx="429" cy="243"/>
            </a:xfrm>
            <a:custGeom>
              <a:avLst/>
              <a:gdLst>
                <a:gd name="T0" fmla="*/ 280 w 280"/>
                <a:gd name="T1" fmla="*/ 96 h 159"/>
                <a:gd name="T2" fmla="*/ 0 w 280"/>
                <a:gd name="T3" fmla="*/ 96 h 159"/>
                <a:gd name="T4" fmla="*/ 140 w 280"/>
                <a:gd name="T5" fmla="*/ 0 h 159"/>
                <a:gd name="T6" fmla="*/ 280 w 280"/>
                <a:gd name="T7" fmla="*/ 96 h 159"/>
              </a:gdLst>
              <a:ahLst/>
              <a:cxnLst>
                <a:cxn ang="0">
                  <a:pos x="T0" y="T1"/>
                </a:cxn>
                <a:cxn ang="0">
                  <a:pos x="T2" y="T3"/>
                </a:cxn>
                <a:cxn ang="0">
                  <a:pos x="T4" y="T5"/>
                </a:cxn>
                <a:cxn ang="0">
                  <a:pos x="T6" y="T7"/>
                </a:cxn>
              </a:cxnLst>
              <a:rect l="0" t="0" r="r" b="b"/>
              <a:pathLst>
                <a:path w="280" h="159">
                  <a:moveTo>
                    <a:pt x="280" y="96"/>
                  </a:moveTo>
                  <a:cubicBezTo>
                    <a:pt x="280" y="159"/>
                    <a:pt x="0" y="159"/>
                    <a:pt x="0" y="96"/>
                  </a:cubicBezTo>
                  <a:cubicBezTo>
                    <a:pt x="0" y="33"/>
                    <a:pt x="62" y="0"/>
                    <a:pt x="140" y="0"/>
                  </a:cubicBezTo>
                  <a:cubicBezTo>
                    <a:pt x="217" y="0"/>
                    <a:pt x="280" y="33"/>
                    <a:pt x="280" y="96"/>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Oval 20"/>
            <p:cNvSpPr>
              <a:spLocks noChangeArrowheads="1"/>
            </p:cNvSpPr>
            <p:nvPr/>
          </p:nvSpPr>
          <p:spPr bwMode="auto">
            <a:xfrm>
              <a:off x="3011" y="1151"/>
              <a:ext cx="996" cy="864"/>
            </a:xfrm>
            <a:prstGeom prst="ellipse">
              <a:avLst/>
            </a:prstGeom>
            <a:solidFill>
              <a:srgbClr val="A4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Rectangle 21"/>
            <p:cNvSpPr>
              <a:spLocks noChangeArrowheads="1"/>
            </p:cNvSpPr>
            <p:nvPr/>
          </p:nvSpPr>
          <p:spPr bwMode="auto">
            <a:xfrm>
              <a:off x="3359" y="982"/>
              <a:ext cx="282" cy="274"/>
            </a:xfrm>
            <a:prstGeom prst="rect">
              <a:avLst/>
            </a:prstGeom>
            <a:solidFill>
              <a:srgbClr val="F7CDB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Rectangle 22"/>
            <p:cNvSpPr>
              <a:spLocks noChangeArrowheads="1"/>
            </p:cNvSpPr>
            <p:nvPr/>
          </p:nvSpPr>
          <p:spPr bwMode="auto">
            <a:xfrm>
              <a:off x="3359" y="982"/>
              <a:ext cx="282"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6" name="Freeform 23"/>
            <p:cNvSpPr/>
            <p:nvPr/>
          </p:nvSpPr>
          <p:spPr bwMode="auto">
            <a:xfrm>
              <a:off x="3359" y="1016"/>
              <a:ext cx="282" cy="110"/>
            </a:xfrm>
            <a:custGeom>
              <a:avLst/>
              <a:gdLst>
                <a:gd name="T0" fmla="*/ 0 w 184"/>
                <a:gd name="T1" fmla="*/ 0 h 72"/>
                <a:gd name="T2" fmla="*/ 0 w 184"/>
                <a:gd name="T3" fmla="*/ 8 h 72"/>
                <a:gd name="T4" fmla="*/ 184 w 184"/>
                <a:gd name="T5" fmla="*/ 72 h 72"/>
                <a:gd name="T6" fmla="*/ 184 w 184"/>
                <a:gd name="T7" fmla="*/ 0 h 72"/>
                <a:gd name="T8" fmla="*/ 92 w 184"/>
                <a:gd name="T9" fmla="*/ 22 h 72"/>
                <a:gd name="T10" fmla="*/ 0 w 184"/>
                <a:gd name="T11" fmla="*/ 0 h 72"/>
              </a:gdLst>
              <a:ahLst/>
              <a:cxnLst>
                <a:cxn ang="0">
                  <a:pos x="T0" y="T1"/>
                </a:cxn>
                <a:cxn ang="0">
                  <a:pos x="T2" y="T3"/>
                </a:cxn>
                <a:cxn ang="0">
                  <a:pos x="T4" y="T5"/>
                </a:cxn>
                <a:cxn ang="0">
                  <a:pos x="T6" y="T7"/>
                </a:cxn>
                <a:cxn ang="0">
                  <a:pos x="T8" y="T9"/>
                </a:cxn>
                <a:cxn ang="0">
                  <a:pos x="T10" y="T11"/>
                </a:cxn>
              </a:cxnLst>
              <a:rect l="0" t="0" r="r" b="b"/>
              <a:pathLst>
                <a:path w="184" h="72">
                  <a:moveTo>
                    <a:pt x="0" y="0"/>
                  </a:moveTo>
                  <a:cubicBezTo>
                    <a:pt x="0" y="8"/>
                    <a:pt x="0" y="8"/>
                    <a:pt x="0" y="8"/>
                  </a:cubicBezTo>
                  <a:cubicBezTo>
                    <a:pt x="184" y="72"/>
                    <a:pt x="184" y="72"/>
                    <a:pt x="184" y="72"/>
                  </a:cubicBezTo>
                  <a:cubicBezTo>
                    <a:pt x="184" y="0"/>
                    <a:pt x="184" y="0"/>
                    <a:pt x="184" y="0"/>
                  </a:cubicBezTo>
                  <a:cubicBezTo>
                    <a:pt x="156" y="14"/>
                    <a:pt x="125" y="22"/>
                    <a:pt x="92" y="22"/>
                  </a:cubicBezTo>
                  <a:cubicBezTo>
                    <a:pt x="59" y="22"/>
                    <a:pt x="27" y="14"/>
                    <a:pt x="0" y="0"/>
                  </a:cubicBezTo>
                </a:path>
              </a:pathLst>
            </a:custGeom>
            <a:solidFill>
              <a:srgbClr val="EFA5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4"/>
            <p:cNvSpPr/>
            <p:nvPr/>
          </p:nvSpPr>
          <p:spPr bwMode="auto">
            <a:xfrm>
              <a:off x="3432" y="1247"/>
              <a:ext cx="135" cy="106"/>
            </a:xfrm>
            <a:custGeom>
              <a:avLst/>
              <a:gdLst>
                <a:gd name="T0" fmla="*/ 135 w 135"/>
                <a:gd name="T1" fmla="*/ 55 h 106"/>
                <a:gd name="T2" fmla="*/ 108 w 135"/>
                <a:gd name="T3" fmla="*/ 106 h 106"/>
                <a:gd name="T4" fmla="*/ 26 w 135"/>
                <a:gd name="T5" fmla="*/ 106 h 106"/>
                <a:gd name="T6" fmla="*/ 0 w 135"/>
                <a:gd name="T7" fmla="*/ 55 h 106"/>
                <a:gd name="T8" fmla="*/ 68 w 135"/>
                <a:gd name="T9" fmla="*/ 0 h 106"/>
                <a:gd name="T10" fmla="*/ 135 w 135"/>
                <a:gd name="T11" fmla="*/ 55 h 106"/>
              </a:gdLst>
              <a:ahLst/>
              <a:cxnLst>
                <a:cxn ang="0">
                  <a:pos x="T0" y="T1"/>
                </a:cxn>
                <a:cxn ang="0">
                  <a:pos x="T2" y="T3"/>
                </a:cxn>
                <a:cxn ang="0">
                  <a:pos x="T4" y="T5"/>
                </a:cxn>
                <a:cxn ang="0">
                  <a:pos x="T6" y="T7"/>
                </a:cxn>
                <a:cxn ang="0">
                  <a:pos x="T8" y="T9"/>
                </a:cxn>
                <a:cxn ang="0">
                  <a:pos x="T10" y="T11"/>
                </a:cxn>
              </a:cxnLst>
              <a:rect l="0" t="0" r="r" b="b"/>
              <a:pathLst>
                <a:path w="135" h="106">
                  <a:moveTo>
                    <a:pt x="135" y="55"/>
                  </a:moveTo>
                  <a:lnTo>
                    <a:pt x="108" y="106"/>
                  </a:lnTo>
                  <a:lnTo>
                    <a:pt x="26" y="106"/>
                  </a:lnTo>
                  <a:lnTo>
                    <a:pt x="0" y="55"/>
                  </a:lnTo>
                  <a:lnTo>
                    <a:pt x="68" y="0"/>
                  </a:lnTo>
                  <a:lnTo>
                    <a:pt x="135" y="55"/>
                  </a:lnTo>
                  <a:close/>
                </a:path>
              </a:pathLst>
            </a:custGeom>
            <a:solidFill>
              <a:srgbClr val="4240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5"/>
            <p:cNvSpPr/>
            <p:nvPr/>
          </p:nvSpPr>
          <p:spPr bwMode="auto">
            <a:xfrm>
              <a:off x="3288" y="1117"/>
              <a:ext cx="212" cy="220"/>
            </a:xfrm>
            <a:custGeom>
              <a:avLst/>
              <a:gdLst>
                <a:gd name="T0" fmla="*/ 71 w 212"/>
                <a:gd name="T1" fmla="*/ 0 h 220"/>
                <a:gd name="T2" fmla="*/ 212 w 212"/>
                <a:gd name="T3" fmla="*/ 130 h 220"/>
                <a:gd name="T4" fmla="*/ 126 w 212"/>
                <a:gd name="T5" fmla="*/ 220 h 220"/>
                <a:gd name="T6" fmla="*/ 0 w 212"/>
                <a:gd name="T7" fmla="*/ 38 h 220"/>
                <a:gd name="T8" fmla="*/ 71 w 212"/>
                <a:gd name="T9" fmla="*/ 0 h 220"/>
              </a:gdLst>
              <a:ahLst/>
              <a:cxnLst>
                <a:cxn ang="0">
                  <a:pos x="T0" y="T1"/>
                </a:cxn>
                <a:cxn ang="0">
                  <a:pos x="T2" y="T3"/>
                </a:cxn>
                <a:cxn ang="0">
                  <a:pos x="T4" y="T5"/>
                </a:cxn>
                <a:cxn ang="0">
                  <a:pos x="T6" y="T7"/>
                </a:cxn>
                <a:cxn ang="0">
                  <a:pos x="T8" y="T9"/>
                </a:cxn>
              </a:cxnLst>
              <a:rect l="0" t="0" r="r" b="b"/>
              <a:pathLst>
                <a:path w="212" h="220">
                  <a:moveTo>
                    <a:pt x="71" y="0"/>
                  </a:moveTo>
                  <a:lnTo>
                    <a:pt x="212" y="130"/>
                  </a:lnTo>
                  <a:lnTo>
                    <a:pt x="126" y="220"/>
                  </a:lnTo>
                  <a:lnTo>
                    <a:pt x="0" y="38"/>
                  </a:lnTo>
                  <a:lnTo>
                    <a:pt x="71" y="0"/>
                  </a:lnTo>
                  <a:close/>
                </a:path>
              </a:pathLst>
            </a:custGeom>
            <a:solidFill>
              <a:srgbClr val="85CB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6"/>
            <p:cNvSpPr/>
            <p:nvPr/>
          </p:nvSpPr>
          <p:spPr bwMode="auto">
            <a:xfrm>
              <a:off x="3500" y="1117"/>
              <a:ext cx="211" cy="220"/>
            </a:xfrm>
            <a:custGeom>
              <a:avLst/>
              <a:gdLst>
                <a:gd name="T0" fmla="*/ 141 w 211"/>
                <a:gd name="T1" fmla="*/ 0 h 220"/>
                <a:gd name="T2" fmla="*/ 0 w 211"/>
                <a:gd name="T3" fmla="*/ 130 h 220"/>
                <a:gd name="T4" fmla="*/ 86 w 211"/>
                <a:gd name="T5" fmla="*/ 220 h 220"/>
                <a:gd name="T6" fmla="*/ 211 w 211"/>
                <a:gd name="T7" fmla="*/ 38 h 220"/>
                <a:gd name="T8" fmla="*/ 141 w 211"/>
                <a:gd name="T9" fmla="*/ 0 h 220"/>
              </a:gdLst>
              <a:ahLst/>
              <a:cxnLst>
                <a:cxn ang="0">
                  <a:pos x="T0" y="T1"/>
                </a:cxn>
                <a:cxn ang="0">
                  <a:pos x="T2" y="T3"/>
                </a:cxn>
                <a:cxn ang="0">
                  <a:pos x="T4" y="T5"/>
                </a:cxn>
                <a:cxn ang="0">
                  <a:pos x="T6" y="T7"/>
                </a:cxn>
                <a:cxn ang="0">
                  <a:pos x="T8" y="T9"/>
                </a:cxn>
              </a:cxnLst>
              <a:rect l="0" t="0" r="r" b="b"/>
              <a:pathLst>
                <a:path w="211" h="220">
                  <a:moveTo>
                    <a:pt x="141" y="0"/>
                  </a:moveTo>
                  <a:lnTo>
                    <a:pt x="0" y="130"/>
                  </a:lnTo>
                  <a:lnTo>
                    <a:pt x="86" y="220"/>
                  </a:lnTo>
                  <a:lnTo>
                    <a:pt x="211" y="38"/>
                  </a:lnTo>
                  <a:lnTo>
                    <a:pt x="141" y="0"/>
                  </a:lnTo>
                  <a:close/>
                </a:path>
              </a:pathLst>
            </a:custGeom>
            <a:solidFill>
              <a:srgbClr val="85CB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7"/>
            <p:cNvSpPr/>
            <p:nvPr/>
          </p:nvSpPr>
          <p:spPr bwMode="auto">
            <a:xfrm>
              <a:off x="3426" y="1365"/>
              <a:ext cx="147" cy="562"/>
            </a:xfrm>
            <a:custGeom>
              <a:avLst/>
              <a:gdLst>
                <a:gd name="T0" fmla="*/ 114 w 147"/>
                <a:gd name="T1" fmla="*/ 0 h 562"/>
                <a:gd name="T2" fmla="*/ 147 w 147"/>
                <a:gd name="T3" fmla="*/ 480 h 562"/>
                <a:gd name="T4" fmla="*/ 74 w 147"/>
                <a:gd name="T5" fmla="*/ 562 h 562"/>
                <a:gd name="T6" fmla="*/ 0 w 147"/>
                <a:gd name="T7" fmla="*/ 480 h 562"/>
                <a:gd name="T8" fmla="*/ 32 w 147"/>
                <a:gd name="T9" fmla="*/ 0 h 562"/>
                <a:gd name="T10" fmla="*/ 114 w 147"/>
                <a:gd name="T11" fmla="*/ 0 h 562"/>
              </a:gdLst>
              <a:ahLst/>
              <a:cxnLst>
                <a:cxn ang="0">
                  <a:pos x="T0" y="T1"/>
                </a:cxn>
                <a:cxn ang="0">
                  <a:pos x="T2" y="T3"/>
                </a:cxn>
                <a:cxn ang="0">
                  <a:pos x="T4" y="T5"/>
                </a:cxn>
                <a:cxn ang="0">
                  <a:pos x="T6" y="T7"/>
                </a:cxn>
                <a:cxn ang="0">
                  <a:pos x="T8" y="T9"/>
                </a:cxn>
                <a:cxn ang="0">
                  <a:pos x="T10" y="T11"/>
                </a:cxn>
              </a:cxnLst>
              <a:rect l="0" t="0" r="r" b="b"/>
              <a:pathLst>
                <a:path w="147" h="562">
                  <a:moveTo>
                    <a:pt x="114" y="0"/>
                  </a:moveTo>
                  <a:lnTo>
                    <a:pt x="147" y="480"/>
                  </a:lnTo>
                  <a:lnTo>
                    <a:pt x="74" y="562"/>
                  </a:lnTo>
                  <a:lnTo>
                    <a:pt x="0" y="480"/>
                  </a:lnTo>
                  <a:lnTo>
                    <a:pt x="32" y="0"/>
                  </a:lnTo>
                  <a:lnTo>
                    <a:pt x="114" y="0"/>
                  </a:lnTo>
                  <a:close/>
                </a:path>
              </a:pathLst>
            </a:custGeom>
            <a:solidFill>
              <a:srgbClr val="4240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8"/>
            <p:cNvSpPr/>
            <p:nvPr/>
          </p:nvSpPr>
          <p:spPr bwMode="auto">
            <a:xfrm>
              <a:off x="2948" y="1137"/>
              <a:ext cx="1104" cy="2055"/>
            </a:xfrm>
            <a:custGeom>
              <a:avLst/>
              <a:gdLst>
                <a:gd name="T0" fmla="*/ 476 w 720"/>
                <a:gd name="T1" fmla="*/ 0 h 1343"/>
                <a:gd name="T2" fmla="*/ 360 w 720"/>
                <a:gd name="T3" fmla="*/ 471 h 1343"/>
                <a:gd name="T4" fmla="*/ 244 w 720"/>
                <a:gd name="T5" fmla="*/ 0 h 1343"/>
                <a:gd name="T6" fmla="*/ 0 w 720"/>
                <a:gd name="T7" fmla="*/ 311 h 1343"/>
                <a:gd name="T8" fmla="*/ 0 w 720"/>
                <a:gd name="T9" fmla="*/ 1343 h 1343"/>
                <a:gd name="T10" fmla="*/ 720 w 720"/>
                <a:gd name="T11" fmla="*/ 1343 h 1343"/>
                <a:gd name="T12" fmla="*/ 720 w 720"/>
                <a:gd name="T13" fmla="*/ 311 h 1343"/>
                <a:gd name="T14" fmla="*/ 476 w 720"/>
                <a:gd name="T15" fmla="*/ 0 h 13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0" h="1343">
                  <a:moveTo>
                    <a:pt x="476" y="0"/>
                  </a:moveTo>
                  <a:cubicBezTo>
                    <a:pt x="360" y="471"/>
                    <a:pt x="360" y="471"/>
                    <a:pt x="360" y="471"/>
                  </a:cubicBezTo>
                  <a:cubicBezTo>
                    <a:pt x="244" y="0"/>
                    <a:pt x="244" y="0"/>
                    <a:pt x="244" y="0"/>
                  </a:cubicBezTo>
                  <a:cubicBezTo>
                    <a:pt x="104" y="34"/>
                    <a:pt x="0" y="160"/>
                    <a:pt x="0" y="311"/>
                  </a:cubicBezTo>
                  <a:cubicBezTo>
                    <a:pt x="0" y="1343"/>
                    <a:pt x="0" y="1343"/>
                    <a:pt x="0" y="1343"/>
                  </a:cubicBezTo>
                  <a:cubicBezTo>
                    <a:pt x="720" y="1343"/>
                    <a:pt x="720" y="1343"/>
                    <a:pt x="720" y="1343"/>
                  </a:cubicBezTo>
                  <a:cubicBezTo>
                    <a:pt x="720" y="311"/>
                    <a:pt x="720" y="311"/>
                    <a:pt x="720" y="311"/>
                  </a:cubicBezTo>
                  <a:cubicBezTo>
                    <a:pt x="720" y="160"/>
                    <a:pt x="616" y="34"/>
                    <a:pt x="476"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9"/>
            <p:cNvSpPr/>
            <p:nvPr/>
          </p:nvSpPr>
          <p:spPr bwMode="auto">
            <a:xfrm>
              <a:off x="3172" y="1137"/>
              <a:ext cx="654" cy="2055"/>
            </a:xfrm>
            <a:custGeom>
              <a:avLst/>
              <a:gdLst>
                <a:gd name="T0" fmla="*/ 539 w 654"/>
                <a:gd name="T1" fmla="*/ 228 h 2055"/>
                <a:gd name="T2" fmla="*/ 654 w 654"/>
                <a:gd name="T3" fmla="*/ 164 h 2055"/>
                <a:gd name="T4" fmla="*/ 506 w 654"/>
                <a:gd name="T5" fmla="*/ 0 h 2055"/>
                <a:gd name="T6" fmla="*/ 334 w 654"/>
                <a:gd name="T7" fmla="*/ 696 h 2055"/>
                <a:gd name="T8" fmla="*/ 322 w 654"/>
                <a:gd name="T9" fmla="*/ 696 h 2055"/>
                <a:gd name="T10" fmla="*/ 150 w 654"/>
                <a:gd name="T11" fmla="*/ 0 h 2055"/>
                <a:gd name="T12" fmla="*/ 0 w 654"/>
                <a:gd name="T13" fmla="*/ 164 h 2055"/>
                <a:gd name="T14" fmla="*/ 116 w 654"/>
                <a:gd name="T15" fmla="*/ 228 h 2055"/>
                <a:gd name="T16" fmla="*/ 52 w 654"/>
                <a:gd name="T17" fmla="*/ 286 h 2055"/>
                <a:gd name="T18" fmla="*/ 316 w 654"/>
                <a:gd name="T19" fmla="*/ 701 h 2055"/>
                <a:gd name="T20" fmla="*/ 316 w 654"/>
                <a:gd name="T21" fmla="*/ 2055 h 2055"/>
                <a:gd name="T22" fmla="*/ 340 w 654"/>
                <a:gd name="T23" fmla="*/ 2055 h 2055"/>
                <a:gd name="T24" fmla="*/ 340 w 654"/>
                <a:gd name="T25" fmla="*/ 701 h 2055"/>
                <a:gd name="T26" fmla="*/ 604 w 654"/>
                <a:gd name="T27" fmla="*/ 286 h 2055"/>
                <a:gd name="T28" fmla="*/ 539 w 654"/>
                <a:gd name="T29" fmla="*/ 228 h 2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4" h="2055">
                  <a:moveTo>
                    <a:pt x="539" y="228"/>
                  </a:moveTo>
                  <a:lnTo>
                    <a:pt x="654" y="164"/>
                  </a:lnTo>
                  <a:lnTo>
                    <a:pt x="506" y="0"/>
                  </a:lnTo>
                  <a:lnTo>
                    <a:pt x="334" y="696"/>
                  </a:lnTo>
                  <a:lnTo>
                    <a:pt x="322" y="696"/>
                  </a:lnTo>
                  <a:lnTo>
                    <a:pt x="150" y="0"/>
                  </a:lnTo>
                  <a:lnTo>
                    <a:pt x="0" y="164"/>
                  </a:lnTo>
                  <a:lnTo>
                    <a:pt x="116" y="228"/>
                  </a:lnTo>
                  <a:lnTo>
                    <a:pt x="52" y="286"/>
                  </a:lnTo>
                  <a:lnTo>
                    <a:pt x="316" y="701"/>
                  </a:lnTo>
                  <a:lnTo>
                    <a:pt x="316" y="2055"/>
                  </a:lnTo>
                  <a:lnTo>
                    <a:pt x="340" y="2055"/>
                  </a:lnTo>
                  <a:lnTo>
                    <a:pt x="340" y="701"/>
                  </a:lnTo>
                  <a:lnTo>
                    <a:pt x="604" y="286"/>
                  </a:lnTo>
                  <a:lnTo>
                    <a:pt x="539" y="228"/>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Rectangle 30"/>
            <p:cNvSpPr>
              <a:spLocks noChangeArrowheads="1"/>
            </p:cNvSpPr>
            <p:nvPr/>
          </p:nvSpPr>
          <p:spPr bwMode="auto">
            <a:xfrm>
              <a:off x="3037" y="2496"/>
              <a:ext cx="365" cy="37"/>
            </a:xfrm>
            <a:prstGeom prst="rect">
              <a:avLst/>
            </a:prstGeom>
            <a:solidFill>
              <a:srgbClr val="E6E7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 name="Rectangle 31"/>
            <p:cNvSpPr>
              <a:spLocks noChangeArrowheads="1"/>
            </p:cNvSpPr>
            <p:nvPr/>
          </p:nvSpPr>
          <p:spPr bwMode="auto">
            <a:xfrm>
              <a:off x="3037" y="2533"/>
              <a:ext cx="365" cy="3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 name="Rectangle 32"/>
            <p:cNvSpPr>
              <a:spLocks noChangeArrowheads="1"/>
            </p:cNvSpPr>
            <p:nvPr/>
          </p:nvSpPr>
          <p:spPr bwMode="auto">
            <a:xfrm>
              <a:off x="3598" y="2496"/>
              <a:ext cx="363" cy="37"/>
            </a:xfrm>
            <a:prstGeom prst="rect">
              <a:avLst/>
            </a:prstGeom>
            <a:solidFill>
              <a:srgbClr val="E6E7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6" name="Rectangle 33"/>
            <p:cNvSpPr>
              <a:spLocks noChangeArrowheads="1"/>
            </p:cNvSpPr>
            <p:nvPr/>
          </p:nvSpPr>
          <p:spPr bwMode="auto">
            <a:xfrm>
              <a:off x="3598" y="2533"/>
              <a:ext cx="363" cy="3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7" name="Freeform 34"/>
            <p:cNvSpPr/>
            <p:nvPr/>
          </p:nvSpPr>
          <p:spPr bwMode="auto">
            <a:xfrm>
              <a:off x="3045" y="1896"/>
              <a:ext cx="928" cy="995"/>
            </a:xfrm>
            <a:custGeom>
              <a:avLst/>
              <a:gdLst>
                <a:gd name="T0" fmla="*/ 530 w 928"/>
                <a:gd name="T1" fmla="*/ 995 h 995"/>
                <a:gd name="T2" fmla="*/ 0 w 928"/>
                <a:gd name="T3" fmla="*/ 689 h 995"/>
                <a:gd name="T4" fmla="*/ 398 w 928"/>
                <a:gd name="T5" fmla="*/ 0 h 995"/>
                <a:gd name="T6" fmla="*/ 928 w 928"/>
                <a:gd name="T7" fmla="*/ 306 h 995"/>
                <a:gd name="T8" fmla="*/ 530 w 928"/>
                <a:gd name="T9" fmla="*/ 995 h 995"/>
              </a:gdLst>
              <a:ahLst/>
              <a:cxnLst>
                <a:cxn ang="0">
                  <a:pos x="T0" y="T1"/>
                </a:cxn>
                <a:cxn ang="0">
                  <a:pos x="T2" y="T3"/>
                </a:cxn>
                <a:cxn ang="0">
                  <a:pos x="T4" y="T5"/>
                </a:cxn>
                <a:cxn ang="0">
                  <a:pos x="T6" y="T7"/>
                </a:cxn>
                <a:cxn ang="0">
                  <a:pos x="T8" y="T9"/>
                </a:cxn>
              </a:cxnLst>
              <a:rect l="0" t="0" r="r" b="b"/>
              <a:pathLst>
                <a:path w="928" h="995">
                  <a:moveTo>
                    <a:pt x="530" y="995"/>
                  </a:moveTo>
                  <a:lnTo>
                    <a:pt x="0" y="689"/>
                  </a:lnTo>
                  <a:lnTo>
                    <a:pt x="398" y="0"/>
                  </a:lnTo>
                  <a:lnTo>
                    <a:pt x="928" y="306"/>
                  </a:lnTo>
                  <a:lnTo>
                    <a:pt x="530" y="995"/>
                  </a:lnTo>
                  <a:close/>
                </a:path>
              </a:pathLst>
            </a:custGeom>
            <a:solidFill>
              <a:srgbClr val="DCC2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5"/>
            <p:cNvSpPr/>
            <p:nvPr/>
          </p:nvSpPr>
          <p:spPr bwMode="auto">
            <a:xfrm>
              <a:off x="3045" y="1896"/>
              <a:ext cx="928" cy="995"/>
            </a:xfrm>
            <a:custGeom>
              <a:avLst/>
              <a:gdLst>
                <a:gd name="T0" fmla="*/ 530 w 928"/>
                <a:gd name="T1" fmla="*/ 995 h 995"/>
                <a:gd name="T2" fmla="*/ 0 w 928"/>
                <a:gd name="T3" fmla="*/ 689 h 995"/>
                <a:gd name="T4" fmla="*/ 398 w 928"/>
                <a:gd name="T5" fmla="*/ 0 h 995"/>
                <a:gd name="T6" fmla="*/ 928 w 928"/>
                <a:gd name="T7" fmla="*/ 306 h 995"/>
                <a:gd name="T8" fmla="*/ 530 w 928"/>
                <a:gd name="T9" fmla="*/ 995 h 995"/>
              </a:gdLst>
              <a:ahLst/>
              <a:cxnLst>
                <a:cxn ang="0">
                  <a:pos x="T0" y="T1"/>
                </a:cxn>
                <a:cxn ang="0">
                  <a:pos x="T2" y="T3"/>
                </a:cxn>
                <a:cxn ang="0">
                  <a:pos x="T4" y="T5"/>
                </a:cxn>
                <a:cxn ang="0">
                  <a:pos x="T6" y="T7"/>
                </a:cxn>
                <a:cxn ang="0">
                  <a:pos x="T8" y="T9"/>
                </a:cxn>
              </a:cxnLst>
              <a:rect l="0" t="0" r="r" b="b"/>
              <a:pathLst>
                <a:path w="928" h="995">
                  <a:moveTo>
                    <a:pt x="530" y="995"/>
                  </a:moveTo>
                  <a:lnTo>
                    <a:pt x="0" y="689"/>
                  </a:lnTo>
                  <a:lnTo>
                    <a:pt x="398" y="0"/>
                  </a:lnTo>
                  <a:lnTo>
                    <a:pt x="928" y="306"/>
                  </a:lnTo>
                  <a:lnTo>
                    <a:pt x="530" y="99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6"/>
            <p:cNvSpPr/>
            <p:nvPr/>
          </p:nvSpPr>
          <p:spPr bwMode="auto">
            <a:xfrm>
              <a:off x="3584" y="1992"/>
              <a:ext cx="224" cy="195"/>
            </a:xfrm>
            <a:custGeom>
              <a:avLst/>
              <a:gdLst>
                <a:gd name="T0" fmla="*/ 133 w 224"/>
                <a:gd name="T1" fmla="*/ 195 h 195"/>
                <a:gd name="T2" fmla="*/ 0 w 224"/>
                <a:gd name="T3" fmla="*/ 118 h 195"/>
                <a:gd name="T4" fmla="*/ 25 w 224"/>
                <a:gd name="T5" fmla="*/ 0 h 195"/>
                <a:gd name="T6" fmla="*/ 224 w 224"/>
                <a:gd name="T7" fmla="*/ 114 h 195"/>
                <a:gd name="T8" fmla="*/ 133 w 224"/>
                <a:gd name="T9" fmla="*/ 195 h 195"/>
              </a:gdLst>
              <a:ahLst/>
              <a:cxnLst>
                <a:cxn ang="0">
                  <a:pos x="T0" y="T1"/>
                </a:cxn>
                <a:cxn ang="0">
                  <a:pos x="T2" y="T3"/>
                </a:cxn>
                <a:cxn ang="0">
                  <a:pos x="T4" y="T5"/>
                </a:cxn>
                <a:cxn ang="0">
                  <a:pos x="T6" y="T7"/>
                </a:cxn>
                <a:cxn ang="0">
                  <a:pos x="T8" y="T9"/>
                </a:cxn>
              </a:cxnLst>
              <a:rect l="0" t="0" r="r" b="b"/>
              <a:pathLst>
                <a:path w="224" h="195">
                  <a:moveTo>
                    <a:pt x="133" y="195"/>
                  </a:moveTo>
                  <a:lnTo>
                    <a:pt x="0" y="118"/>
                  </a:lnTo>
                  <a:lnTo>
                    <a:pt x="25" y="0"/>
                  </a:lnTo>
                  <a:lnTo>
                    <a:pt x="224" y="114"/>
                  </a:lnTo>
                  <a:lnTo>
                    <a:pt x="133" y="195"/>
                  </a:ln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7"/>
            <p:cNvSpPr/>
            <p:nvPr/>
          </p:nvSpPr>
          <p:spPr bwMode="auto">
            <a:xfrm>
              <a:off x="3250" y="2350"/>
              <a:ext cx="509" cy="432"/>
            </a:xfrm>
            <a:custGeom>
              <a:avLst/>
              <a:gdLst>
                <a:gd name="T0" fmla="*/ 308 w 332"/>
                <a:gd name="T1" fmla="*/ 229 h 282"/>
                <a:gd name="T2" fmla="*/ 271 w 332"/>
                <a:gd name="T3" fmla="*/ 136 h 282"/>
                <a:gd name="T4" fmla="*/ 317 w 332"/>
                <a:gd name="T5" fmla="*/ 128 h 282"/>
                <a:gd name="T6" fmla="*/ 178 w 332"/>
                <a:gd name="T7" fmla="*/ 67 h 282"/>
                <a:gd name="T8" fmla="*/ 161 w 332"/>
                <a:gd name="T9" fmla="*/ 63 h 282"/>
                <a:gd name="T10" fmla="*/ 65 w 332"/>
                <a:gd name="T11" fmla="*/ 0 h 282"/>
                <a:gd name="T12" fmla="*/ 0 w 332"/>
                <a:gd name="T13" fmla="*/ 101 h 282"/>
                <a:gd name="T14" fmla="*/ 129 w 332"/>
                <a:gd name="T15" fmla="*/ 185 h 282"/>
                <a:gd name="T16" fmla="*/ 178 w 332"/>
                <a:gd name="T17" fmla="*/ 224 h 282"/>
                <a:gd name="T18" fmla="*/ 308 w 332"/>
                <a:gd name="T19" fmla="*/ 229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2" h="282">
                  <a:moveTo>
                    <a:pt x="308" y="229"/>
                  </a:moveTo>
                  <a:cubicBezTo>
                    <a:pt x="332" y="176"/>
                    <a:pt x="324" y="178"/>
                    <a:pt x="271" y="136"/>
                  </a:cubicBezTo>
                  <a:cubicBezTo>
                    <a:pt x="297" y="142"/>
                    <a:pt x="314" y="141"/>
                    <a:pt x="317" y="128"/>
                  </a:cubicBezTo>
                  <a:cubicBezTo>
                    <a:pt x="325" y="100"/>
                    <a:pt x="258" y="90"/>
                    <a:pt x="178" y="67"/>
                  </a:cubicBezTo>
                  <a:cubicBezTo>
                    <a:pt x="172" y="66"/>
                    <a:pt x="166" y="64"/>
                    <a:pt x="161" y="63"/>
                  </a:cubicBezTo>
                  <a:cubicBezTo>
                    <a:pt x="65" y="0"/>
                    <a:pt x="65" y="0"/>
                    <a:pt x="65" y="0"/>
                  </a:cubicBezTo>
                  <a:cubicBezTo>
                    <a:pt x="0" y="101"/>
                    <a:pt x="0" y="101"/>
                    <a:pt x="0" y="101"/>
                  </a:cubicBezTo>
                  <a:cubicBezTo>
                    <a:pt x="129" y="185"/>
                    <a:pt x="129" y="185"/>
                    <a:pt x="129" y="185"/>
                  </a:cubicBezTo>
                  <a:cubicBezTo>
                    <a:pt x="142" y="198"/>
                    <a:pt x="159" y="212"/>
                    <a:pt x="178" y="224"/>
                  </a:cubicBezTo>
                  <a:cubicBezTo>
                    <a:pt x="246" y="269"/>
                    <a:pt x="284" y="282"/>
                    <a:pt x="308" y="229"/>
                  </a:cubicBezTo>
                  <a:close/>
                </a:path>
              </a:pathLst>
            </a:custGeom>
            <a:solidFill>
              <a:srgbClr val="F7CDB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8"/>
            <p:cNvSpPr/>
            <p:nvPr/>
          </p:nvSpPr>
          <p:spPr bwMode="auto">
            <a:xfrm>
              <a:off x="2982" y="1492"/>
              <a:ext cx="294" cy="745"/>
            </a:xfrm>
            <a:custGeom>
              <a:avLst/>
              <a:gdLst>
                <a:gd name="T0" fmla="*/ 158 w 192"/>
                <a:gd name="T1" fmla="*/ 0 h 487"/>
                <a:gd name="T2" fmla="*/ 172 w 192"/>
                <a:gd name="T3" fmla="*/ 487 h 487"/>
                <a:gd name="T4" fmla="*/ 192 w 192"/>
                <a:gd name="T5" fmla="*/ 453 h 487"/>
                <a:gd name="T6" fmla="*/ 158 w 192"/>
                <a:gd name="T7" fmla="*/ 0 h 487"/>
              </a:gdLst>
              <a:ahLst/>
              <a:cxnLst>
                <a:cxn ang="0">
                  <a:pos x="T0" y="T1"/>
                </a:cxn>
                <a:cxn ang="0">
                  <a:pos x="T2" y="T3"/>
                </a:cxn>
                <a:cxn ang="0">
                  <a:pos x="T4" y="T5"/>
                </a:cxn>
                <a:cxn ang="0">
                  <a:pos x="T6" y="T7"/>
                </a:cxn>
              </a:cxnLst>
              <a:rect l="0" t="0" r="r" b="b"/>
              <a:pathLst>
                <a:path w="192" h="487">
                  <a:moveTo>
                    <a:pt x="158" y="0"/>
                  </a:moveTo>
                  <a:cubicBezTo>
                    <a:pt x="0" y="147"/>
                    <a:pt x="63" y="338"/>
                    <a:pt x="172" y="487"/>
                  </a:cubicBezTo>
                  <a:cubicBezTo>
                    <a:pt x="192" y="453"/>
                    <a:pt x="192" y="453"/>
                    <a:pt x="192" y="453"/>
                  </a:cubicBezTo>
                  <a:cubicBezTo>
                    <a:pt x="83" y="319"/>
                    <a:pt x="21" y="147"/>
                    <a:pt x="158" y="0"/>
                  </a:cubicBezTo>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9"/>
            <p:cNvSpPr/>
            <p:nvPr/>
          </p:nvSpPr>
          <p:spPr bwMode="auto">
            <a:xfrm>
              <a:off x="2842" y="1290"/>
              <a:ext cx="583" cy="1279"/>
            </a:xfrm>
            <a:custGeom>
              <a:avLst/>
              <a:gdLst>
                <a:gd name="T0" fmla="*/ 272 w 380"/>
                <a:gd name="T1" fmla="*/ 836 h 836"/>
                <a:gd name="T2" fmla="*/ 2 w 380"/>
                <a:gd name="T3" fmla="*/ 335 h 836"/>
                <a:gd name="T4" fmla="*/ 148 w 380"/>
                <a:gd name="T5" fmla="*/ 0 h 836"/>
                <a:gd name="T6" fmla="*/ 249 w 380"/>
                <a:gd name="T7" fmla="*/ 132 h 836"/>
                <a:gd name="T8" fmla="*/ 249 w 380"/>
                <a:gd name="T9" fmla="*/ 132 h 836"/>
                <a:gd name="T10" fmla="*/ 162 w 380"/>
                <a:gd name="T11" fmla="*/ 339 h 836"/>
                <a:gd name="T12" fmla="*/ 380 w 380"/>
                <a:gd name="T13" fmla="*/ 717 h 836"/>
                <a:gd name="T14" fmla="*/ 272 w 380"/>
                <a:gd name="T15" fmla="*/ 836 h 8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836">
                  <a:moveTo>
                    <a:pt x="272" y="836"/>
                  </a:moveTo>
                  <a:cubicBezTo>
                    <a:pt x="91" y="671"/>
                    <a:pt x="0" y="503"/>
                    <a:pt x="2" y="335"/>
                  </a:cubicBezTo>
                  <a:cubicBezTo>
                    <a:pt x="4" y="136"/>
                    <a:pt x="142" y="5"/>
                    <a:pt x="148" y="0"/>
                  </a:cubicBezTo>
                  <a:cubicBezTo>
                    <a:pt x="249" y="132"/>
                    <a:pt x="249" y="132"/>
                    <a:pt x="249" y="132"/>
                  </a:cubicBezTo>
                  <a:cubicBezTo>
                    <a:pt x="249" y="132"/>
                    <a:pt x="249" y="132"/>
                    <a:pt x="249" y="132"/>
                  </a:cubicBezTo>
                  <a:cubicBezTo>
                    <a:pt x="246" y="135"/>
                    <a:pt x="162" y="212"/>
                    <a:pt x="162" y="339"/>
                  </a:cubicBezTo>
                  <a:cubicBezTo>
                    <a:pt x="162" y="458"/>
                    <a:pt x="235" y="586"/>
                    <a:pt x="380" y="717"/>
                  </a:cubicBezTo>
                  <a:lnTo>
                    <a:pt x="272" y="83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40"/>
            <p:cNvSpPr/>
            <p:nvPr/>
          </p:nvSpPr>
          <p:spPr bwMode="auto">
            <a:xfrm>
              <a:off x="4352" y="1195"/>
              <a:ext cx="507" cy="487"/>
            </a:xfrm>
            <a:custGeom>
              <a:avLst/>
              <a:gdLst>
                <a:gd name="T0" fmla="*/ 307 w 331"/>
                <a:gd name="T1" fmla="*/ 24 h 318"/>
                <a:gd name="T2" fmla="*/ 179 w 331"/>
                <a:gd name="T3" fmla="*/ 61 h 318"/>
                <a:gd name="T4" fmla="*/ 181 w 331"/>
                <a:gd name="T5" fmla="*/ 14 h 318"/>
                <a:gd name="T6" fmla="*/ 91 w 331"/>
                <a:gd name="T7" fmla="*/ 136 h 318"/>
                <a:gd name="T8" fmla="*/ 83 w 331"/>
                <a:gd name="T9" fmla="*/ 152 h 318"/>
                <a:gd name="T10" fmla="*/ 0 w 331"/>
                <a:gd name="T11" fmla="*/ 231 h 318"/>
                <a:gd name="T12" fmla="*/ 83 w 331"/>
                <a:gd name="T13" fmla="*/ 318 h 318"/>
                <a:gd name="T14" fmla="*/ 194 w 331"/>
                <a:gd name="T15" fmla="*/ 211 h 318"/>
                <a:gd name="T16" fmla="*/ 243 w 331"/>
                <a:gd name="T17" fmla="*/ 172 h 318"/>
                <a:gd name="T18" fmla="*/ 307 w 331"/>
                <a:gd name="T19" fmla="*/ 24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1" h="318">
                  <a:moveTo>
                    <a:pt x="307" y="24"/>
                  </a:moveTo>
                  <a:cubicBezTo>
                    <a:pt x="286" y="2"/>
                    <a:pt x="232" y="19"/>
                    <a:pt x="179" y="61"/>
                  </a:cubicBezTo>
                  <a:cubicBezTo>
                    <a:pt x="190" y="37"/>
                    <a:pt x="193" y="21"/>
                    <a:pt x="181" y="14"/>
                  </a:cubicBezTo>
                  <a:cubicBezTo>
                    <a:pt x="156" y="0"/>
                    <a:pt x="131" y="63"/>
                    <a:pt x="91" y="136"/>
                  </a:cubicBezTo>
                  <a:cubicBezTo>
                    <a:pt x="88" y="142"/>
                    <a:pt x="85" y="147"/>
                    <a:pt x="83" y="152"/>
                  </a:cubicBezTo>
                  <a:cubicBezTo>
                    <a:pt x="0" y="231"/>
                    <a:pt x="0" y="231"/>
                    <a:pt x="0" y="231"/>
                  </a:cubicBezTo>
                  <a:cubicBezTo>
                    <a:pt x="83" y="318"/>
                    <a:pt x="83" y="318"/>
                    <a:pt x="83" y="318"/>
                  </a:cubicBezTo>
                  <a:cubicBezTo>
                    <a:pt x="194" y="211"/>
                    <a:pt x="194" y="211"/>
                    <a:pt x="194" y="211"/>
                  </a:cubicBezTo>
                  <a:cubicBezTo>
                    <a:pt x="211" y="201"/>
                    <a:pt x="227" y="188"/>
                    <a:pt x="243" y="172"/>
                  </a:cubicBezTo>
                  <a:cubicBezTo>
                    <a:pt x="303" y="116"/>
                    <a:pt x="331" y="49"/>
                    <a:pt x="307" y="24"/>
                  </a:cubicBezTo>
                  <a:close/>
                </a:path>
              </a:pathLst>
            </a:custGeom>
            <a:solidFill>
              <a:srgbClr val="F7CDB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41"/>
            <p:cNvSpPr/>
            <p:nvPr/>
          </p:nvSpPr>
          <p:spPr bwMode="auto">
            <a:xfrm>
              <a:off x="3934" y="1666"/>
              <a:ext cx="118" cy="233"/>
            </a:xfrm>
            <a:custGeom>
              <a:avLst/>
              <a:gdLst>
                <a:gd name="T0" fmla="*/ 0 w 118"/>
                <a:gd name="T1" fmla="*/ 0 h 233"/>
                <a:gd name="T2" fmla="*/ 118 w 118"/>
                <a:gd name="T3" fmla="*/ 233 h 233"/>
                <a:gd name="T4" fmla="*/ 118 w 118"/>
                <a:gd name="T5" fmla="*/ 63 h 233"/>
                <a:gd name="T6" fmla="*/ 0 w 118"/>
                <a:gd name="T7" fmla="*/ 0 h 233"/>
              </a:gdLst>
              <a:ahLst/>
              <a:cxnLst>
                <a:cxn ang="0">
                  <a:pos x="T0" y="T1"/>
                </a:cxn>
                <a:cxn ang="0">
                  <a:pos x="T2" y="T3"/>
                </a:cxn>
                <a:cxn ang="0">
                  <a:pos x="T4" y="T5"/>
                </a:cxn>
                <a:cxn ang="0">
                  <a:pos x="T6" y="T7"/>
                </a:cxn>
              </a:cxnLst>
              <a:rect l="0" t="0" r="r" b="b"/>
              <a:pathLst>
                <a:path w="118" h="233">
                  <a:moveTo>
                    <a:pt x="0" y="0"/>
                  </a:moveTo>
                  <a:lnTo>
                    <a:pt x="118" y="233"/>
                  </a:lnTo>
                  <a:lnTo>
                    <a:pt x="118" y="63"/>
                  </a:lnTo>
                  <a:lnTo>
                    <a:pt x="0" y="0"/>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42"/>
            <p:cNvSpPr/>
            <p:nvPr/>
          </p:nvSpPr>
          <p:spPr bwMode="auto">
            <a:xfrm>
              <a:off x="3934" y="1666"/>
              <a:ext cx="118" cy="233"/>
            </a:xfrm>
            <a:custGeom>
              <a:avLst/>
              <a:gdLst>
                <a:gd name="T0" fmla="*/ 0 w 118"/>
                <a:gd name="T1" fmla="*/ 0 h 233"/>
                <a:gd name="T2" fmla="*/ 118 w 118"/>
                <a:gd name="T3" fmla="*/ 233 h 233"/>
                <a:gd name="T4" fmla="*/ 118 w 118"/>
                <a:gd name="T5" fmla="*/ 63 h 233"/>
                <a:gd name="T6" fmla="*/ 0 w 118"/>
                <a:gd name="T7" fmla="*/ 0 h 233"/>
              </a:gdLst>
              <a:ahLst/>
              <a:cxnLst>
                <a:cxn ang="0">
                  <a:pos x="T0" y="T1"/>
                </a:cxn>
                <a:cxn ang="0">
                  <a:pos x="T2" y="T3"/>
                </a:cxn>
                <a:cxn ang="0">
                  <a:pos x="T4" y="T5"/>
                </a:cxn>
                <a:cxn ang="0">
                  <a:pos x="T6" y="T7"/>
                </a:cxn>
              </a:cxnLst>
              <a:rect l="0" t="0" r="r" b="b"/>
              <a:pathLst>
                <a:path w="118" h="233">
                  <a:moveTo>
                    <a:pt x="0" y="0"/>
                  </a:moveTo>
                  <a:lnTo>
                    <a:pt x="118" y="233"/>
                  </a:lnTo>
                  <a:lnTo>
                    <a:pt x="118" y="6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43"/>
            <p:cNvSpPr/>
            <p:nvPr/>
          </p:nvSpPr>
          <p:spPr bwMode="auto">
            <a:xfrm>
              <a:off x="3911" y="1270"/>
              <a:ext cx="721" cy="669"/>
            </a:xfrm>
            <a:custGeom>
              <a:avLst/>
              <a:gdLst>
                <a:gd name="T0" fmla="*/ 217 w 471"/>
                <a:gd name="T1" fmla="*/ 437 h 437"/>
                <a:gd name="T2" fmla="*/ 217 w 471"/>
                <a:gd name="T3" fmla="*/ 437 h 437"/>
                <a:gd name="T4" fmla="*/ 158 w 471"/>
                <a:gd name="T5" fmla="*/ 411 h 437"/>
                <a:gd name="T6" fmla="*/ 15 w 471"/>
                <a:gd name="T7" fmla="*/ 259 h 437"/>
                <a:gd name="T8" fmla="*/ 0 w 471"/>
                <a:gd name="T9" fmla="*/ 0 h 437"/>
                <a:gd name="T10" fmla="*/ 218 w 471"/>
                <a:gd name="T11" fmla="*/ 240 h 437"/>
                <a:gd name="T12" fmla="*/ 354 w 471"/>
                <a:gd name="T13" fmla="*/ 94 h 437"/>
                <a:gd name="T14" fmla="*/ 471 w 471"/>
                <a:gd name="T15" fmla="*/ 203 h 437"/>
                <a:gd name="T16" fmla="*/ 275 w 471"/>
                <a:gd name="T17" fmla="*/ 412 h 437"/>
                <a:gd name="T18" fmla="*/ 217 w 471"/>
                <a:gd name="T19" fmla="*/ 437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1" h="437">
                  <a:moveTo>
                    <a:pt x="217" y="437"/>
                  </a:moveTo>
                  <a:cubicBezTo>
                    <a:pt x="217" y="437"/>
                    <a:pt x="217" y="437"/>
                    <a:pt x="217" y="437"/>
                  </a:cubicBezTo>
                  <a:cubicBezTo>
                    <a:pt x="194" y="437"/>
                    <a:pt x="173" y="428"/>
                    <a:pt x="158" y="411"/>
                  </a:cubicBezTo>
                  <a:cubicBezTo>
                    <a:pt x="15" y="259"/>
                    <a:pt x="15" y="259"/>
                    <a:pt x="15" y="259"/>
                  </a:cubicBezTo>
                  <a:cubicBezTo>
                    <a:pt x="0" y="0"/>
                    <a:pt x="0" y="0"/>
                    <a:pt x="0" y="0"/>
                  </a:cubicBezTo>
                  <a:cubicBezTo>
                    <a:pt x="218" y="240"/>
                    <a:pt x="218" y="240"/>
                    <a:pt x="218" y="240"/>
                  </a:cubicBezTo>
                  <a:cubicBezTo>
                    <a:pt x="354" y="94"/>
                    <a:pt x="354" y="94"/>
                    <a:pt x="354" y="94"/>
                  </a:cubicBezTo>
                  <a:cubicBezTo>
                    <a:pt x="471" y="203"/>
                    <a:pt x="471" y="203"/>
                    <a:pt x="471" y="203"/>
                  </a:cubicBezTo>
                  <a:cubicBezTo>
                    <a:pt x="275" y="412"/>
                    <a:pt x="275" y="412"/>
                    <a:pt x="275" y="412"/>
                  </a:cubicBezTo>
                  <a:cubicBezTo>
                    <a:pt x="260" y="428"/>
                    <a:pt x="239" y="437"/>
                    <a:pt x="217" y="4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44"/>
            <p:cNvSpPr/>
            <p:nvPr/>
          </p:nvSpPr>
          <p:spPr bwMode="auto">
            <a:xfrm>
              <a:off x="3641" y="1096"/>
              <a:ext cx="161" cy="339"/>
            </a:xfrm>
            <a:custGeom>
              <a:avLst/>
              <a:gdLst>
                <a:gd name="T0" fmla="*/ 104 w 105"/>
                <a:gd name="T1" fmla="*/ 213 h 222"/>
                <a:gd name="T2" fmla="*/ 0 w 105"/>
                <a:gd name="T3" fmla="*/ 0 h 222"/>
                <a:gd name="T4" fmla="*/ 0 w 105"/>
                <a:gd name="T5" fmla="*/ 17 h 222"/>
                <a:gd name="T6" fmla="*/ 88 w 105"/>
                <a:gd name="T7" fmla="*/ 214 h 222"/>
                <a:gd name="T8" fmla="*/ 89 w 105"/>
                <a:gd name="T9" fmla="*/ 222 h 222"/>
                <a:gd name="T10" fmla="*/ 105 w 105"/>
                <a:gd name="T11" fmla="*/ 221 h 222"/>
                <a:gd name="T12" fmla="*/ 104 w 105"/>
                <a:gd name="T13" fmla="*/ 213 h 222"/>
              </a:gdLst>
              <a:ahLst/>
              <a:cxnLst>
                <a:cxn ang="0">
                  <a:pos x="T0" y="T1"/>
                </a:cxn>
                <a:cxn ang="0">
                  <a:pos x="T2" y="T3"/>
                </a:cxn>
                <a:cxn ang="0">
                  <a:pos x="T4" y="T5"/>
                </a:cxn>
                <a:cxn ang="0">
                  <a:pos x="T6" y="T7"/>
                </a:cxn>
                <a:cxn ang="0">
                  <a:pos x="T8" y="T9"/>
                </a:cxn>
                <a:cxn ang="0">
                  <a:pos x="T10" y="T11"/>
                </a:cxn>
                <a:cxn ang="0">
                  <a:pos x="T12" y="T13"/>
                </a:cxn>
              </a:cxnLst>
              <a:rect l="0" t="0" r="r" b="b"/>
              <a:pathLst>
                <a:path w="105" h="222">
                  <a:moveTo>
                    <a:pt x="104" y="213"/>
                  </a:moveTo>
                  <a:cubicBezTo>
                    <a:pt x="104" y="205"/>
                    <a:pt x="95" y="26"/>
                    <a:pt x="0" y="0"/>
                  </a:cubicBezTo>
                  <a:cubicBezTo>
                    <a:pt x="0" y="17"/>
                    <a:pt x="0" y="17"/>
                    <a:pt x="0" y="17"/>
                  </a:cubicBezTo>
                  <a:cubicBezTo>
                    <a:pt x="80" y="44"/>
                    <a:pt x="88" y="212"/>
                    <a:pt x="88" y="214"/>
                  </a:cubicBezTo>
                  <a:cubicBezTo>
                    <a:pt x="89" y="222"/>
                    <a:pt x="89" y="222"/>
                    <a:pt x="89" y="222"/>
                  </a:cubicBezTo>
                  <a:cubicBezTo>
                    <a:pt x="105" y="221"/>
                    <a:pt x="105" y="221"/>
                    <a:pt x="105" y="221"/>
                  </a:cubicBezTo>
                  <a:lnTo>
                    <a:pt x="104" y="213"/>
                  </a:ln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45"/>
            <p:cNvSpPr/>
            <p:nvPr/>
          </p:nvSpPr>
          <p:spPr bwMode="auto">
            <a:xfrm>
              <a:off x="3126" y="1093"/>
              <a:ext cx="233" cy="673"/>
            </a:xfrm>
            <a:custGeom>
              <a:avLst/>
              <a:gdLst>
                <a:gd name="T0" fmla="*/ 152 w 152"/>
                <a:gd name="T1" fmla="*/ 17 h 440"/>
                <a:gd name="T2" fmla="*/ 152 w 152"/>
                <a:gd name="T3" fmla="*/ 0 h 440"/>
                <a:gd name="T4" fmla="*/ 149 w 152"/>
                <a:gd name="T5" fmla="*/ 1 h 440"/>
                <a:gd name="T6" fmla="*/ 62 w 152"/>
                <a:gd name="T7" fmla="*/ 432 h 440"/>
                <a:gd name="T8" fmla="*/ 63 w 152"/>
                <a:gd name="T9" fmla="*/ 440 h 440"/>
                <a:gd name="T10" fmla="*/ 79 w 152"/>
                <a:gd name="T11" fmla="*/ 437 h 440"/>
                <a:gd name="T12" fmla="*/ 78 w 152"/>
                <a:gd name="T13" fmla="*/ 429 h 440"/>
                <a:gd name="T14" fmla="*/ 152 w 152"/>
                <a:gd name="T15" fmla="*/ 17 h 4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440">
                  <a:moveTo>
                    <a:pt x="152" y="17"/>
                  </a:moveTo>
                  <a:cubicBezTo>
                    <a:pt x="152" y="0"/>
                    <a:pt x="152" y="0"/>
                    <a:pt x="152" y="0"/>
                  </a:cubicBezTo>
                  <a:cubicBezTo>
                    <a:pt x="149" y="1"/>
                    <a:pt x="149" y="1"/>
                    <a:pt x="149" y="1"/>
                  </a:cubicBezTo>
                  <a:cubicBezTo>
                    <a:pt x="0" y="50"/>
                    <a:pt x="59" y="417"/>
                    <a:pt x="62" y="432"/>
                  </a:cubicBezTo>
                  <a:cubicBezTo>
                    <a:pt x="63" y="440"/>
                    <a:pt x="63" y="440"/>
                    <a:pt x="63" y="440"/>
                  </a:cubicBezTo>
                  <a:cubicBezTo>
                    <a:pt x="79" y="437"/>
                    <a:pt x="79" y="437"/>
                    <a:pt x="79" y="437"/>
                  </a:cubicBezTo>
                  <a:cubicBezTo>
                    <a:pt x="78" y="429"/>
                    <a:pt x="78" y="429"/>
                    <a:pt x="78" y="429"/>
                  </a:cubicBezTo>
                  <a:cubicBezTo>
                    <a:pt x="77" y="426"/>
                    <a:pt x="19" y="66"/>
                    <a:pt x="152" y="17"/>
                  </a:cubicBezTo>
                  <a:close/>
                </a:path>
              </a:pathLst>
            </a:custGeom>
            <a:solidFill>
              <a:srgbClr val="A9A9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6"/>
            <p:cNvSpPr>
              <a:spLocks noEditPoints="1"/>
            </p:cNvSpPr>
            <p:nvPr/>
          </p:nvSpPr>
          <p:spPr bwMode="auto">
            <a:xfrm>
              <a:off x="3662" y="1409"/>
              <a:ext cx="252" cy="420"/>
            </a:xfrm>
            <a:custGeom>
              <a:avLst/>
              <a:gdLst>
                <a:gd name="T0" fmla="*/ 137 w 164"/>
                <a:gd name="T1" fmla="*/ 259 h 274"/>
                <a:gd name="T2" fmla="*/ 96 w 164"/>
                <a:gd name="T3" fmla="*/ 245 h 274"/>
                <a:gd name="T4" fmla="*/ 161 w 164"/>
                <a:gd name="T5" fmla="*/ 90 h 274"/>
                <a:gd name="T6" fmla="*/ 82 w 164"/>
                <a:gd name="T7" fmla="*/ 0 h 274"/>
                <a:gd name="T8" fmla="*/ 3 w 164"/>
                <a:gd name="T9" fmla="*/ 90 h 274"/>
                <a:gd name="T10" fmla="*/ 69 w 164"/>
                <a:gd name="T11" fmla="*/ 245 h 274"/>
                <a:gd name="T12" fmla="*/ 27 w 164"/>
                <a:gd name="T13" fmla="*/ 259 h 274"/>
                <a:gd name="T14" fmla="*/ 20 w 164"/>
                <a:gd name="T15" fmla="*/ 267 h 274"/>
                <a:gd name="T16" fmla="*/ 28 w 164"/>
                <a:gd name="T17" fmla="*/ 274 h 274"/>
                <a:gd name="T18" fmla="*/ 29 w 164"/>
                <a:gd name="T19" fmla="*/ 274 h 274"/>
                <a:gd name="T20" fmla="*/ 82 w 164"/>
                <a:gd name="T21" fmla="*/ 255 h 274"/>
                <a:gd name="T22" fmla="*/ 136 w 164"/>
                <a:gd name="T23" fmla="*/ 274 h 274"/>
                <a:gd name="T24" fmla="*/ 136 w 164"/>
                <a:gd name="T25" fmla="*/ 274 h 274"/>
                <a:gd name="T26" fmla="*/ 144 w 164"/>
                <a:gd name="T27" fmla="*/ 267 h 274"/>
                <a:gd name="T28" fmla="*/ 137 w 164"/>
                <a:gd name="T29" fmla="*/ 259 h 274"/>
                <a:gd name="T30" fmla="*/ 19 w 164"/>
                <a:gd name="T31" fmla="*/ 90 h 274"/>
                <a:gd name="T32" fmla="*/ 82 w 164"/>
                <a:gd name="T33" fmla="*/ 16 h 274"/>
                <a:gd name="T34" fmla="*/ 146 w 164"/>
                <a:gd name="T35" fmla="*/ 90 h 274"/>
                <a:gd name="T36" fmla="*/ 82 w 164"/>
                <a:gd name="T37" fmla="*/ 236 h 274"/>
                <a:gd name="T38" fmla="*/ 19 w 164"/>
                <a:gd name="T39" fmla="*/ 9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74">
                  <a:moveTo>
                    <a:pt x="137" y="259"/>
                  </a:moveTo>
                  <a:cubicBezTo>
                    <a:pt x="122" y="257"/>
                    <a:pt x="109" y="252"/>
                    <a:pt x="96" y="245"/>
                  </a:cubicBezTo>
                  <a:cubicBezTo>
                    <a:pt x="140" y="209"/>
                    <a:pt x="164" y="145"/>
                    <a:pt x="161" y="90"/>
                  </a:cubicBezTo>
                  <a:cubicBezTo>
                    <a:pt x="159" y="35"/>
                    <a:pt x="128" y="0"/>
                    <a:pt x="82" y="0"/>
                  </a:cubicBezTo>
                  <a:cubicBezTo>
                    <a:pt x="36" y="0"/>
                    <a:pt x="6" y="35"/>
                    <a:pt x="3" y="90"/>
                  </a:cubicBezTo>
                  <a:cubicBezTo>
                    <a:pt x="0" y="145"/>
                    <a:pt x="25" y="209"/>
                    <a:pt x="69" y="245"/>
                  </a:cubicBezTo>
                  <a:cubicBezTo>
                    <a:pt x="56" y="252"/>
                    <a:pt x="42" y="257"/>
                    <a:pt x="27" y="259"/>
                  </a:cubicBezTo>
                  <a:cubicBezTo>
                    <a:pt x="23" y="259"/>
                    <a:pt x="20" y="263"/>
                    <a:pt x="20" y="267"/>
                  </a:cubicBezTo>
                  <a:cubicBezTo>
                    <a:pt x="21" y="271"/>
                    <a:pt x="24" y="274"/>
                    <a:pt x="28" y="274"/>
                  </a:cubicBezTo>
                  <a:cubicBezTo>
                    <a:pt x="29" y="274"/>
                    <a:pt x="29" y="274"/>
                    <a:pt x="29" y="274"/>
                  </a:cubicBezTo>
                  <a:cubicBezTo>
                    <a:pt x="49" y="272"/>
                    <a:pt x="66" y="265"/>
                    <a:pt x="82" y="255"/>
                  </a:cubicBezTo>
                  <a:cubicBezTo>
                    <a:pt x="98" y="265"/>
                    <a:pt x="116" y="272"/>
                    <a:pt x="136" y="274"/>
                  </a:cubicBezTo>
                  <a:cubicBezTo>
                    <a:pt x="136" y="274"/>
                    <a:pt x="136" y="274"/>
                    <a:pt x="136" y="274"/>
                  </a:cubicBezTo>
                  <a:cubicBezTo>
                    <a:pt x="140" y="274"/>
                    <a:pt x="144" y="271"/>
                    <a:pt x="144" y="267"/>
                  </a:cubicBezTo>
                  <a:cubicBezTo>
                    <a:pt x="145" y="263"/>
                    <a:pt x="142" y="259"/>
                    <a:pt x="137" y="259"/>
                  </a:cubicBezTo>
                  <a:close/>
                  <a:moveTo>
                    <a:pt x="19" y="90"/>
                  </a:moveTo>
                  <a:cubicBezTo>
                    <a:pt x="20" y="68"/>
                    <a:pt x="29" y="16"/>
                    <a:pt x="82" y="16"/>
                  </a:cubicBezTo>
                  <a:cubicBezTo>
                    <a:pt x="136" y="16"/>
                    <a:pt x="144" y="68"/>
                    <a:pt x="146" y="90"/>
                  </a:cubicBezTo>
                  <a:cubicBezTo>
                    <a:pt x="148" y="143"/>
                    <a:pt x="124" y="204"/>
                    <a:pt x="82" y="236"/>
                  </a:cubicBezTo>
                  <a:cubicBezTo>
                    <a:pt x="40" y="204"/>
                    <a:pt x="16" y="143"/>
                    <a:pt x="19" y="9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47"/>
            <p:cNvSpPr/>
            <p:nvPr/>
          </p:nvSpPr>
          <p:spPr bwMode="auto">
            <a:xfrm>
              <a:off x="3852" y="1798"/>
              <a:ext cx="77" cy="38"/>
            </a:xfrm>
            <a:custGeom>
              <a:avLst/>
              <a:gdLst>
                <a:gd name="T0" fmla="*/ 25 w 50"/>
                <a:gd name="T1" fmla="*/ 25 h 25"/>
                <a:gd name="T2" fmla="*/ 11 w 50"/>
                <a:gd name="T3" fmla="*/ 24 h 25"/>
                <a:gd name="T4" fmla="*/ 0 w 50"/>
                <a:gd name="T5" fmla="*/ 11 h 25"/>
                <a:gd name="T6" fmla="*/ 14 w 50"/>
                <a:gd name="T7" fmla="*/ 1 h 25"/>
                <a:gd name="T8" fmla="*/ 36 w 50"/>
                <a:gd name="T9" fmla="*/ 1 h 25"/>
                <a:gd name="T10" fmla="*/ 50 w 50"/>
                <a:gd name="T11" fmla="*/ 11 h 25"/>
                <a:gd name="T12" fmla="*/ 39 w 50"/>
                <a:gd name="T13" fmla="*/ 24 h 25"/>
                <a:gd name="T14" fmla="*/ 25 w 50"/>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25">
                  <a:moveTo>
                    <a:pt x="25" y="25"/>
                  </a:moveTo>
                  <a:cubicBezTo>
                    <a:pt x="20" y="25"/>
                    <a:pt x="16" y="25"/>
                    <a:pt x="11" y="24"/>
                  </a:cubicBezTo>
                  <a:cubicBezTo>
                    <a:pt x="5" y="24"/>
                    <a:pt x="0" y="18"/>
                    <a:pt x="0" y="11"/>
                  </a:cubicBezTo>
                  <a:cubicBezTo>
                    <a:pt x="1" y="5"/>
                    <a:pt x="7" y="0"/>
                    <a:pt x="14" y="1"/>
                  </a:cubicBezTo>
                  <a:cubicBezTo>
                    <a:pt x="21" y="1"/>
                    <a:pt x="29" y="1"/>
                    <a:pt x="36" y="1"/>
                  </a:cubicBezTo>
                  <a:cubicBezTo>
                    <a:pt x="43" y="0"/>
                    <a:pt x="49" y="5"/>
                    <a:pt x="50" y="11"/>
                  </a:cubicBezTo>
                  <a:cubicBezTo>
                    <a:pt x="50" y="18"/>
                    <a:pt x="46" y="24"/>
                    <a:pt x="39" y="24"/>
                  </a:cubicBezTo>
                  <a:cubicBezTo>
                    <a:pt x="34" y="25"/>
                    <a:pt x="30" y="25"/>
                    <a:pt x="25" y="25"/>
                  </a:cubicBezTo>
                  <a:close/>
                </a:path>
              </a:pathLst>
            </a:custGeom>
            <a:solidFill>
              <a:srgbClr val="4240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48"/>
            <p:cNvSpPr/>
            <p:nvPr/>
          </p:nvSpPr>
          <p:spPr bwMode="auto">
            <a:xfrm>
              <a:off x="3647" y="1798"/>
              <a:ext cx="78" cy="38"/>
            </a:xfrm>
            <a:custGeom>
              <a:avLst/>
              <a:gdLst>
                <a:gd name="T0" fmla="*/ 26 w 51"/>
                <a:gd name="T1" fmla="*/ 25 h 25"/>
                <a:gd name="T2" fmla="*/ 12 w 51"/>
                <a:gd name="T3" fmla="*/ 24 h 25"/>
                <a:gd name="T4" fmla="*/ 1 w 51"/>
                <a:gd name="T5" fmla="*/ 11 h 25"/>
                <a:gd name="T6" fmla="*/ 14 w 51"/>
                <a:gd name="T7" fmla="*/ 1 h 25"/>
                <a:gd name="T8" fmla="*/ 37 w 51"/>
                <a:gd name="T9" fmla="*/ 1 h 25"/>
                <a:gd name="T10" fmla="*/ 50 w 51"/>
                <a:gd name="T11" fmla="*/ 11 h 25"/>
                <a:gd name="T12" fmla="*/ 40 w 51"/>
                <a:gd name="T13" fmla="*/ 24 h 25"/>
                <a:gd name="T14" fmla="*/ 26 w 51"/>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25">
                  <a:moveTo>
                    <a:pt x="26" y="25"/>
                  </a:moveTo>
                  <a:cubicBezTo>
                    <a:pt x="21" y="25"/>
                    <a:pt x="16" y="25"/>
                    <a:pt x="12" y="24"/>
                  </a:cubicBezTo>
                  <a:cubicBezTo>
                    <a:pt x="5" y="24"/>
                    <a:pt x="0" y="18"/>
                    <a:pt x="1" y="11"/>
                  </a:cubicBezTo>
                  <a:cubicBezTo>
                    <a:pt x="2" y="5"/>
                    <a:pt x="8" y="0"/>
                    <a:pt x="14" y="1"/>
                  </a:cubicBezTo>
                  <a:cubicBezTo>
                    <a:pt x="22" y="1"/>
                    <a:pt x="30" y="1"/>
                    <a:pt x="37" y="1"/>
                  </a:cubicBezTo>
                  <a:cubicBezTo>
                    <a:pt x="43" y="0"/>
                    <a:pt x="49" y="5"/>
                    <a:pt x="50" y="11"/>
                  </a:cubicBezTo>
                  <a:cubicBezTo>
                    <a:pt x="51" y="18"/>
                    <a:pt x="46" y="24"/>
                    <a:pt x="40" y="24"/>
                  </a:cubicBezTo>
                  <a:cubicBezTo>
                    <a:pt x="35" y="25"/>
                    <a:pt x="30" y="25"/>
                    <a:pt x="26" y="25"/>
                  </a:cubicBezTo>
                  <a:close/>
                </a:path>
              </a:pathLst>
            </a:custGeom>
            <a:solidFill>
              <a:srgbClr val="4240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Oval 49"/>
            <p:cNvSpPr>
              <a:spLocks noChangeArrowheads="1"/>
            </p:cNvSpPr>
            <p:nvPr/>
          </p:nvSpPr>
          <p:spPr bwMode="auto">
            <a:xfrm>
              <a:off x="3160" y="1682"/>
              <a:ext cx="147" cy="147"/>
            </a:xfrm>
            <a:prstGeom prst="ellipse">
              <a:avLst/>
            </a:pr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50"/>
            <p:cNvSpPr>
              <a:spLocks noEditPoints="1"/>
            </p:cNvSpPr>
            <p:nvPr/>
          </p:nvSpPr>
          <p:spPr bwMode="auto">
            <a:xfrm>
              <a:off x="3135" y="1657"/>
              <a:ext cx="196" cy="196"/>
            </a:xfrm>
            <a:custGeom>
              <a:avLst/>
              <a:gdLst>
                <a:gd name="T0" fmla="*/ 64 w 128"/>
                <a:gd name="T1" fmla="*/ 16 h 128"/>
                <a:gd name="T2" fmla="*/ 112 w 128"/>
                <a:gd name="T3" fmla="*/ 64 h 128"/>
                <a:gd name="T4" fmla="*/ 64 w 128"/>
                <a:gd name="T5" fmla="*/ 112 h 128"/>
                <a:gd name="T6" fmla="*/ 16 w 128"/>
                <a:gd name="T7" fmla="*/ 64 h 128"/>
                <a:gd name="T8" fmla="*/ 64 w 128"/>
                <a:gd name="T9" fmla="*/ 16 h 128"/>
                <a:gd name="T10" fmla="*/ 64 w 128"/>
                <a:gd name="T11" fmla="*/ 0 h 128"/>
                <a:gd name="T12" fmla="*/ 0 w 128"/>
                <a:gd name="T13" fmla="*/ 64 h 128"/>
                <a:gd name="T14" fmla="*/ 64 w 128"/>
                <a:gd name="T15" fmla="*/ 128 h 128"/>
                <a:gd name="T16" fmla="*/ 128 w 128"/>
                <a:gd name="T17" fmla="*/ 64 h 128"/>
                <a:gd name="T18" fmla="*/ 64 w 128"/>
                <a:gd name="T19"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8">
                  <a:moveTo>
                    <a:pt x="64" y="16"/>
                  </a:moveTo>
                  <a:cubicBezTo>
                    <a:pt x="90" y="16"/>
                    <a:pt x="112" y="37"/>
                    <a:pt x="112" y="64"/>
                  </a:cubicBezTo>
                  <a:cubicBezTo>
                    <a:pt x="112" y="91"/>
                    <a:pt x="90" y="112"/>
                    <a:pt x="64" y="112"/>
                  </a:cubicBezTo>
                  <a:cubicBezTo>
                    <a:pt x="37" y="112"/>
                    <a:pt x="16" y="91"/>
                    <a:pt x="16" y="64"/>
                  </a:cubicBezTo>
                  <a:cubicBezTo>
                    <a:pt x="16" y="37"/>
                    <a:pt x="37" y="16"/>
                    <a:pt x="64" y="16"/>
                  </a:cubicBezTo>
                  <a:moveTo>
                    <a:pt x="64" y="0"/>
                  </a:moveTo>
                  <a:cubicBezTo>
                    <a:pt x="28" y="0"/>
                    <a:pt x="0" y="29"/>
                    <a:pt x="0" y="64"/>
                  </a:cubicBezTo>
                  <a:cubicBezTo>
                    <a:pt x="0" y="99"/>
                    <a:pt x="28" y="128"/>
                    <a:pt x="64" y="128"/>
                  </a:cubicBezTo>
                  <a:cubicBezTo>
                    <a:pt x="99" y="128"/>
                    <a:pt x="128" y="99"/>
                    <a:pt x="128" y="64"/>
                  </a:cubicBezTo>
                  <a:cubicBezTo>
                    <a:pt x="128" y="29"/>
                    <a:pt x="99" y="0"/>
                    <a:pt x="64" y="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Oval 51"/>
            <p:cNvSpPr>
              <a:spLocks noChangeArrowheads="1"/>
            </p:cNvSpPr>
            <p:nvPr/>
          </p:nvSpPr>
          <p:spPr bwMode="auto">
            <a:xfrm>
              <a:off x="3180" y="1703"/>
              <a:ext cx="105" cy="104"/>
            </a:xfrm>
            <a:prstGeom prst="ellipse">
              <a:avLst/>
            </a:pr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52"/>
            <p:cNvSpPr/>
            <p:nvPr/>
          </p:nvSpPr>
          <p:spPr bwMode="auto">
            <a:xfrm>
              <a:off x="3193" y="119"/>
              <a:ext cx="613" cy="931"/>
            </a:xfrm>
            <a:custGeom>
              <a:avLst/>
              <a:gdLst>
                <a:gd name="T0" fmla="*/ 200 w 400"/>
                <a:gd name="T1" fmla="*/ 0 h 608"/>
                <a:gd name="T2" fmla="*/ 0 w 400"/>
                <a:gd name="T3" fmla="*/ 200 h 608"/>
                <a:gd name="T4" fmla="*/ 0 w 400"/>
                <a:gd name="T5" fmla="*/ 408 h 608"/>
                <a:gd name="T6" fmla="*/ 200 w 400"/>
                <a:gd name="T7" fmla="*/ 608 h 608"/>
                <a:gd name="T8" fmla="*/ 400 w 400"/>
                <a:gd name="T9" fmla="*/ 408 h 608"/>
                <a:gd name="T10" fmla="*/ 400 w 400"/>
                <a:gd name="T11" fmla="*/ 200 h 608"/>
                <a:gd name="T12" fmla="*/ 200 w 400"/>
                <a:gd name="T13" fmla="*/ 0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200" y="0"/>
                  </a:moveTo>
                  <a:cubicBezTo>
                    <a:pt x="89" y="0"/>
                    <a:pt x="0" y="89"/>
                    <a:pt x="0" y="200"/>
                  </a:cubicBezTo>
                  <a:cubicBezTo>
                    <a:pt x="0" y="408"/>
                    <a:pt x="0" y="408"/>
                    <a:pt x="0" y="408"/>
                  </a:cubicBezTo>
                  <a:cubicBezTo>
                    <a:pt x="0" y="518"/>
                    <a:pt x="89" y="608"/>
                    <a:pt x="200" y="608"/>
                  </a:cubicBezTo>
                  <a:cubicBezTo>
                    <a:pt x="310" y="608"/>
                    <a:pt x="400" y="518"/>
                    <a:pt x="400" y="408"/>
                  </a:cubicBezTo>
                  <a:cubicBezTo>
                    <a:pt x="400" y="200"/>
                    <a:pt x="400" y="200"/>
                    <a:pt x="400" y="200"/>
                  </a:cubicBezTo>
                  <a:cubicBezTo>
                    <a:pt x="400" y="89"/>
                    <a:pt x="310" y="0"/>
                    <a:pt x="200" y="0"/>
                  </a:cubicBezTo>
                </a:path>
              </a:pathLst>
            </a:custGeom>
            <a:solidFill>
              <a:srgbClr val="F7CDB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53"/>
            <p:cNvSpPr/>
            <p:nvPr/>
          </p:nvSpPr>
          <p:spPr bwMode="auto">
            <a:xfrm>
              <a:off x="3109" y="0"/>
              <a:ext cx="780" cy="704"/>
            </a:xfrm>
            <a:custGeom>
              <a:avLst/>
              <a:gdLst>
                <a:gd name="T0" fmla="*/ 472 w 509"/>
                <a:gd name="T1" fmla="*/ 130 h 460"/>
                <a:gd name="T2" fmla="*/ 494 w 509"/>
                <a:gd name="T3" fmla="*/ 55 h 460"/>
                <a:gd name="T4" fmla="*/ 382 w 509"/>
                <a:gd name="T5" fmla="*/ 30 h 460"/>
                <a:gd name="T6" fmla="*/ 255 w 509"/>
                <a:gd name="T7" fmla="*/ 1 h 460"/>
                <a:gd name="T8" fmla="*/ 38 w 509"/>
                <a:gd name="T9" fmla="*/ 130 h 460"/>
                <a:gd name="T10" fmla="*/ 55 w 509"/>
                <a:gd name="T11" fmla="*/ 454 h 460"/>
                <a:gd name="T12" fmla="*/ 57 w 509"/>
                <a:gd name="T13" fmla="*/ 460 h 460"/>
                <a:gd name="T14" fmla="*/ 54 w 509"/>
                <a:gd name="T15" fmla="*/ 432 h 460"/>
                <a:gd name="T16" fmla="*/ 58 w 509"/>
                <a:gd name="T17" fmla="*/ 332 h 460"/>
                <a:gd name="T18" fmla="*/ 100 w 509"/>
                <a:gd name="T19" fmla="*/ 208 h 460"/>
                <a:gd name="T20" fmla="*/ 255 w 509"/>
                <a:gd name="T21" fmla="*/ 227 h 460"/>
                <a:gd name="T22" fmla="*/ 409 w 509"/>
                <a:gd name="T23" fmla="*/ 208 h 460"/>
                <a:gd name="T24" fmla="*/ 451 w 509"/>
                <a:gd name="T25" fmla="*/ 332 h 460"/>
                <a:gd name="T26" fmla="*/ 456 w 509"/>
                <a:gd name="T27" fmla="*/ 432 h 460"/>
                <a:gd name="T28" fmla="*/ 452 w 509"/>
                <a:gd name="T29" fmla="*/ 460 h 460"/>
                <a:gd name="T30" fmla="*/ 454 w 509"/>
                <a:gd name="T31" fmla="*/ 454 h 460"/>
                <a:gd name="T32" fmla="*/ 472 w 509"/>
                <a:gd name="T33" fmla="*/ 13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9" h="460">
                  <a:moveTo>
                    <a:pt x="472" y="130"/>
                  </a:moveTo>
                  <a:cubicBezTo>
                    <a:pt x="485" y="109"/>
                    <a:pt x="495" y="84"/>
                    <a:pt x="494" y="55"/>
                  </a:cubicBezTo>
                  <a:cubicBezTo>
                    <a:pt x="445" y="55"/>
                    <a:pt x="401" y="38"/>
                    <a:pt x="382" y="30"/>
                  </a:cubicBezTo>
                  <a:cubicBezTo>
                    <a:pt x="346" y="10"/>
                    <a:pt x="310" y="0"/>
                    <a:pt x="255" y="1"/>
                  </a:cubicBezTo>
                  <a:cubicBezTo>
                    <a:pt x="87" y="1"/>
                    <a:pt x="38" y="130"/>
                    <a:pt x="38" y="130"/>
                  </a:cubicBezTo>
                  <a:cubicBezTo>
                    <a:pt x="0" y="219"/>
                    <a:pt x="11" y="341"/>
                    <a:pt x="55" y="454"/>
                  </a:cubicBezTo>
                  <a:cubicBezTo>
                    <a:pt x="56" y="456"/>
                    <a:pt x="57" y="458"/>
                    <a:pt x="57" y="460"/>
                  </a:cubicBezTo>
                  <a:cubicBezTo>
                    <a:pt x="56" y="451"/>
                    <a:pt x="54" y="442"/>
                    <a:pt x="54" y="432"/>
                  </a:cubicBezTo>
                  <a:cubicBezTo>
                    <a:pt x="54" y="396"/>
                    <a:pt x="54" y="328"/>
                    <a:pt x="58" y="332"/>
                  </a:cubicBezTo>
                  <a:cubicBezTo>
                    <a:pt x="92" y="287"/>
                    <a:pt x="100" y="208"/>
                    <a:pt x="100" y="208"/>
                  </a:cubicBezTo>
                  <a:cubicBezTo>
                    <a:pt x="100" y="208"/>
                    <a:pt x="171" y="224"/>
                    <a:pt x="255" y="227"/>
                  </a:cubicBezTo>
                  <a:cubicBezTo>
                    <a:pt x="338" y="224"/>
                    <a:pt x="409" y="208"/>
                    <a:pt x="409" y="208"/>
                  </a:cubicBezTo>
                  <a:cubicBezTo>
                    <a:pt x="409" y="208"/>
                    <a:pt x="417" y="287"/>
                    <a:pt x="451" y="332"/>
                  </a:cubicBezTo>
                  <a:cubicBezTo>
                    <a:pt x="456" y="328"/>
                    <a:pt x="455" y="396"/>
                    <a:pt x="456" y="432"/>
                  </a:cubicBezTo>
                  <a:cubicBezTo>
                    <a:pt x="455" y="442"/>
                    <a:pt x="454" y="451"/>
                    <a:pt x="452" y="460"/>
                  </a:cubicBezTo>
                  <a:cubicBezTo>
                    <a:pt x="453" y="458"/>
                    <a:pt x="454" y="456"/>
                    <a:pt x="454" y="454"/>
                  </a:cubicBezTo>
                  <a:cubicBezTo>
                    <a:pt x="499" y="341"/>
                    <a:pt x="509" y="219"/>
                    <a:pt x="472" y="130"/>
                  </a:cubicBezTo>
                </a:path>
              </a:pathLst>
            </a:custGeom>
            <a:solidFill>
              <a:srgbClr val="3C241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54"/>
            <p:cNvSpPr/>
            <p:nvPr/>
          </p:nvSpPr>
          <p:spPr bwMode="auto">
            <a:xfrm>
              <a:off x="3310" y="542"/>
              <a:ext cx="98" cy="98"/>
            </a:xfrm>
            <a:custGeom>
              <a:avLst/>
              <a:gdLst>
                <a:gd name="T0" fmla="*/ 32 w 64"/>
                <a:gd name="T1" fmla="*/ 0 h 64"/>
                <a:gd name="T2" fmla="*/ 31 w 64"/>
                <a:gd name="T3" fmla="*/ 1 h 64"/>
                <a:gd name="T4" fmla="*/ 0 w 64"/>
                <a:gd name="T5" fmla="*/ 33 h 64"/>
                <a:gd name="T6" fmla="*/ 32 w 64"/>
                <a:gd name="T7" fmla="*/ 64 h 64"/>
                <a:gd name="T8" fmla="*/ 33 w 64"/>
                <a:gd name="T9" fmla="*/ 64 h 64"/>
                <a:gd name="T10" fmla="*/ 63 w 64"/>
                <a:gd name="T11" fmla="*/ 31 h 64"/>
                <a:gd name="T12" fmla="*/ 32 w 64"/>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64" h="64">
                  <a:moveTo>
                    <a:pt x="32" y="0"/>
                  </a:moveTo>
                  <a:cubicBezTo>
                    <a:pt x="31" y="0"/>
                    <a:pt x="31" y="0"/>
                    <a:pt x="31" y="1"/>
                  </a:cubicBezTo>
                  <a:cubicBezTo>
                    <a:pt x="13" y="1"/>
                    <a:pt x="0" y="16"/>
                    <a:pt x="0" y="33"/>
                  </a:cubicBezTo>
                  <a:cubicBezTo>
                    <a:pt x="1" y="50"/>
                    <a:pt x="15" y="64"/>
                    <a:pt x="32" y="64"/>
                  </a:cubicBezTo>
                  <a:cubicBezTo>
                    <a:pt x="32" y="64"/>
                    <a:pt x="32" y="64"/>
                    <a:pt x="33" y="64"/>
                  </a:cubicBezTo>
                  <a:cubicBezTo>
                    <a:pt x="50" y="63"/>
                    <a:pt x="64" y="48"/>
                    <a:pt x="63" y="31"/>
                  </a:cubicBezTo>
                  <a:cubicBezTo>
                    <a:pt x="63" y="14"/>
                    <a:pt x="49" y="0"/>
                    <a:pt x="32" y="0"/>
                  </a:cubicBezTo>
                </a:path>
              </a:pathLst>
            </a:custGeom>
            <a:solidFill>
              <a:srgbClr val="EFA5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55"/>
            <p:cNvSpPr/>
            <p:nvPr/>
          </p:nvSpPr>
          <p:spPr bwMode="auto">
            <a:xfrm>
              <a:off x="3310" y="529"/>
              <a:ext cx="98" cy="98"/>
            </a:xfrm>
            <a:custGeom>
              <a:avLst/>
              <a:gdLst>
                <a:gd name="T0" fmla="*/ 63 w 64"/>
                <a:gd name="T1" fmla="*/ 31 h 64"/>
                <a:gd name="T2" fmla="*/ 33 w 64"/>
                <a:gd name="T3" fmla="*/ 64 h 64"/>
                <a:gd name="T4" fmla="*/ 0 w 64"/>
                <a:gd name="T5" fmla="*/ 33 h 64"/>
                <a:gd name="T6" fmla="*/ 31 w 64"/>
                <a:gd name="T7" fmla="*/ 1 h 64"/>
                <a:gd name="T8" fmla="*/ 63 w 64"/>
                <a:gd name="T9" fmla="*/ 31 h 64"/>
              </a:gdLst>
              <a:ahLst/>
              <a:cxnLst>
                <a:cxn ang="0">
                  <a:pos x="T0" y="T1"/>
                </a:cxn>
                <a:cxn ang="0">
                  <a:pos x="T2" y="T3"/>
                </a:cxn>
                <a:cxn ang="0">
                  <a:pos x="T4" y="T5"/>
                </a:cxn>
                <a:cxn ang="0">
                  <a:pos x="T6" y="T7"/>
                </a:cxn>
                <a:cxn ang="0">
                  <a:pos x="T8" y="T9"/>
                </a:cxn>
              </a:cxnLst>
              <a:rect l="0" t="0" r="r" b="b"/>
              <a:pathLst>
                <a:path w="64" h="64">
                  <a:moveTo>
                    <a:pt x="63" y="31"/>
                  </a:moveTo>
                  <a:cubicBezTo>
                    <a:pt x="64" y="48"/>
                    <a:pt x="50" y="63"/>
                    <a:pt x="33" y="64"/>
                  </a:cubicBezTo>
                  <a:cubicBezTo>
                    <a:pt x="15" y="64"/>
                    <a:pt x="1" y="51"/>
                    <a:pt x="0" y="33"/>
                  </a:cubicBezTo>
                  <a:cubicBezTo>
                    <a:pt x="0" y="16"/>
                    <a:pt x="13" y="1"/>
                    <a:pt x="31" y="1"/>
                  </a:cubicBezTo>
                  <a:cubicBezTo>
                    <a:pt x="48" y="0"/>
                    <a:pt x="63" y="14"/>
                    <a:pt x="63" y="31"/>
                  </a:cubicBezTo>
                  <a:close/>
                </a:path>
              </a:pathLst>
            </a:custGeom>
            <a:solidFill>
              <a:srgbClr val="3C241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56"/>
            <p:cNvSpPr/>
            <p:nvPr/>
          </p:nvSpPr>
          <p:spPr bwMode="auto">
            <a:xfrm>
              <a:off x="3362" y="551"/>
              <a:ext cx="24" cy="24"/>
            </a:xfrm>
            <a:custGeom>
              <a:avLst/>
              <a:gdLst>
                <a:gd name="T0" fmla="*/ 16 w 16"/>
                <a:gd name="T1" fmla="*/ 8 h 16"/>
                <a:gd name="T2" fmla="*/ 9 w 16"/>
                <a:gd name="T3" fmla="*/ 16 h 16"/>
                <a:gd name="T4" fmla="*/ 1 w 16"/>
                <a:gd name="T5" fmla="*/ 9 h 16"/>
                <a:gd name="T6" fmla="*/ 8 w 16"/>
                <a:gd name="T7" fmla="*/ 0 h 16"/>
                <a:gd name="T8" fmla="*/ 16 w 16"/>
                <a:gd name="T9" fmla="*/ 8 h 16"/>
              </a:gdLst>
              <a:ahLst/>
              <a:cxnLst>
                <a:cxn ang="0">
                  <a:pos x="T0" y="T1"/>
                </a:cxn>
                <a:cxn ang="0">
                  <a:pos x="T2" y="T3"/>
                </a:cxn>
                <a:cxn ang="0">
                  <a:pos x="T4" y="T5"/>
                </a:cxn>
                <a:cxn ang="0">
                  <a:pos x="T6" y="T7"/>
                </a:cxn>
                <a:cxn ang="0">
                  <a:pos x="T8" y="T9"/>
                </a:cxn>
              </a:cxnLst>
              <a:rect l="0" t="0" r="r" b="b"/>
              <a:pathLst>
                <a:path w="16" h="16">
                  <a:moveTo>
                    <a:pt x="16" y="8"/>
                  </a:moveTo>
                  <a:cubicBezTo>
                    <a:pt x="16" y="12"/>
                    <a:pt x="13" y="16"/>
                    <a:pt x="9" y="16"/>
                  </a:cubicBezTo>
                  <a:cubicBezTo>
                    <a:pt x="4" y="16"/>
                    <a:pt x="1" y="13"/>
                    <a:pt x="1" y="9"/>
                  </a:cubicBezTo>
                  <a:cubicBezTo>
                    <a:pt x="0" y="4"/>
                    <a:pt x="4" y="0"/>
                    <a:pt x="8" y="0"/>
                  </a:cubicBezTo>
                  <a:cubicBezTo>
                    <a:pt x="12" y="0"/>
                    <a:pt x="16" y="4"/>
                    <a:pt x="16"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57"/>
            <p:cNvSpPr/>
            <p:nvPr/>
          </p:nvSpPr>
          <p:spPr bwMode="auto">
            <a:xfrm>
              <a:off x="3592" y="529"/>
              <a:ext cx="98" cy="98"/>
            </a:xfrm>
            <a:custGeom>
              <a:avLst/>
              <a:gdLst>
                <a:gd name="T0" fmla="*/ 63 w 64"/>
                <a:gd name="T1" fmla="*/ 31 h 64"/>
                <a:gd name="T2" fmla="*/ 33 w 64"/>
                <a:gd name="T3" fmla="*/ 64 h 64"/>
                <a:gd name="T4" fmla="*/ 0 w 64"/>
                <a:gd name="T5" fmla="*/ 33 h 64"/>
                <a:gd name="T6" fmla="*/ 31 w 64"/>
                <a:gd name="T7" fmla="*/ 1 h 64"/>
                <a:gd name="T8" fmla="*/ 63 w 64"/>
                <a:gd name="T9" fmla="*/ 31 h 64"/>
              </a:gdLst>
              <a:ahLst/>
              <a:cxnLst>
                <a:cxn ang="0">
                  <a:pos x="T0" y="T1"/>
                </a:cxn>
                <a:cxn ang="0">
                  <a:pos x="T2" y="T3"/>
                </a:cxn>
                <a:cxn ang="0">
                  <a:pos x="T4" y="T5"/>
                </a:cxn>
                <a:cxn ang="0">
                  <a:pos x="T6" y="T7"/>
                </a:cxn>
                <a:cxn ang="0">
                  <a:pos x="T8" y="T9"/>
                </a:cxn>
              </a:cxnLst>
              <a:rect l="0" t="0" r="r" b="b"/>
              <a:pathLst>
                <a:path w="64" h="64">
                  <a:moveTo>
                    <a:pt x="63" y="31"/>
                  </a:moveTo>
                  <a:cubicBezTo>
                    <a:pt x="64" y="48"/>
                    <a:pt x="50" y="63"/>
                    <a:pt x="33" y="64"/>
                  </a:cubicBezTo>
                  <a:cubicBezTo>
                    <a:pt x="15" y="64"/>
                    <a:pt x="1" y="51"/>
                    <a:pt x="0" y="33"/>
                  </a:cubicBezTo>
                  <a:cubicBezTo>
                    <a:pt x="0" y="16"/>
                    <a:pt x="13" y="1"/>
                    <a:pt x="31" y="1"/>
                  </a:cubicBezTo>
                  <a:cubicBezTo>
                    <a:pt x="48" y="0"/>
                    <a:pt x="63" y="14"/>
                    <a:pt x="63" y="31"/>
                  </a:cubicBezTo>
                </a:path>
              </a:pathLst>
            </a:custGeom>
            <a:solidFill>
              <a:srgbClr val="3C241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58"/>
            <p:cNvSpPr/>
            <p:nvPr/>
          </p:nvSpPr>
          <p:spPr bwMode="auto">
            <a:xfrm>
              <a:off x="3644" y="551"/>
              <a:ext cx="24" cy="24"/>
            </a:xfrm>
            <a:custGeom>
              <a:avLst/>
              <a:gdLst>
                <a:gd name="T0" fmla="*/ 16 w 16"/>
                <a:gd name="T1" fmla="*/ 8 h 16"/>
                <a:gd name="T2" fmla="*/ 9 w 16"/>
                <a:gd name="T3" fmla="*/ 16 h 16"/>
                <a:gd name="T4" fmla="*/ 1 w 16"/>
                <a:gd name="T5" fmla="*/ 9 h 16"/>
                <a:gd name="T6" fmla="*/ 8 w 16"/>
                <a:gd name="T7" fmla="*/ 0 h 16"/>
                <a:gd name="T8" fmla="*/ 16 w 16"/>
                <a:gd name="T9" fmla="*/ 8 h 16"/>
              </a:gdLst>
              <a:ahLst/>
              <a:cxnLst>
                <a:cxn ang="0">
                  <a:pos x="T0" y="T1"/>
                </a:cxn>
                <a:cxn ang="0">
                  <a:pos x="T2" y="T3"/>
                </a:cxn>
                <a:cxn ang="0">
                  <a:pos x="T4" y="T5"/>
                </a:cxn>
                <a:cxn ang="0">
                  <a:pos x="T6" y="T7"/>
                </a:cxn>
                <a:cxn ang="0">
                  <a:pos x="T8" y="T9"/>
                </a:cxn>
              </a:cxnLst>
              <a:rect l="0" t="0" r="r" b="b"/>
              <a:pathLst>
                <a:path w="16" h="16">
                  <a:moveTo>
                    <a:pt x="16" y="8"/>
                  </a:moveTo>
                  <a:cubicBezTo>
                    <a:pt x="16" y="12"/>
                    <a:pt x="13" y="16"/>
                    <a:pt x="9" y="16"/>
                  </a:cubicBezTo>
                  <a:cubicBezTo>
                    <a:pt x="4" y="16"/>
                    <a:pt x="1" y="13"/>
                    <a:pt x="1" y="9"/>
                  </a:cubicBezTo>
                  <a:cubicBezTo>
                    <a:pt x="0" y="4"/>
                    <a:pt x="4" y="0"/>
                    <a:pt x="8" y="0"/>
                  </a:cubicBezTo>
                  <a:cubicBezTo>
                    <a:pt x="12" y="0"/>
                    <a:pt x="16" y="4"/>
                    <a:pt x="16" y="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59"/>
            <p:cNvSpPr/>
            <p:nvPr/>
          </p:nvSpPr>
          <p:spPr bwMode="auto">
            <a:xfrm>
              <a:off x="3132" y="552"/>
              <a:ext cx="123" cy="187"/>
            </a:xfrm>
            <a:custGeom>
              <a:avLst/>
              <a:gdLst>
                <a:gd name="T0" fmla="*/ 40 w 80"/>
                <a:gd name="T1" fmla="*/ 0 h 122"/>
                <a:gd name="T2" fmla="*/ 0 w 80"/>
                <a:gd name="T3" fmla="*/ 40 h 122"/>
                <a:gd name="T4" fmla="*/ 0 w 80"/>
                <a:gd name="T5" fmla="*/ 82 h 122"/>
                <a:gd name="T6" fmla="*/ 40 w 80"/>
                <a:gd name="T7" fmla="*/ 122 h 122"/>
                <a:gd name="T8" fmla="*/ 80 w 80"/>
                <a:gd name="T9" fmla="*/ 82 h 122"/>
                <a:gd name="T10" fmla="*/ 80 w 80"/>
                <a:gd name="T11" fmla="*/ 40 h 122"/>
                <a:gd name="T12" fmla="*/ 40 w 80"/>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80" h="122">
                  <a:moveTo>
                    <a:pt x="40" y="0"/>
                  </a:moveTo>
                  <a:cubicBezTo>
                    <a:pt x="18" y="0"/>
                    <a:pt x="0" y="18"/>
                    <a:pt x="0" y="40"/>
                  </a:cubicBezTo>
                  <a:cubicBezTo>
                    <a:pt x="0" y="82"/>
                    <a:pt x="0" y="82"/>
                    <a:pt x="0" y="82"/>
                  </a:cubicBezTo>
                  <a:cubicBezTo>
                    <a:pt x="0" y="104"/>
                    <a:pt x="18" y="122"/>
                    <a:pt x="40" y="122"/>
                  </a:cubicBezTo>
                  <a:cubicBezTo>
                    <a:pt x="62" y="122"/>
                    <a:pt x="80" y="104"/>
                    <a:pt x="80" y="82"/>
                  </a:cubicBezTo>
                  <a:cubicBezTo>
                    <a:pt x="80" y="40"/>
                    <a:pt x="80" y="40"/>
                    <a:pt x="80" y="40"/>
                  </a:cubicBezTo>
                  <a:cubicBezTo>
                    <a:pt x="80" y="18"/>
                    <a:pt x="62" y="0"/>
                    <a:pt x="40" y="0"/>
                  </a:cubicBezTo>
                  <a:close/>
                </a:path>
              </a:pathLst>
            </a:custGeom>
            <a:solidFill>
              <a:srgbClr val="F7CDB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60"/>
            <p:cNvSpPr/>
            <p:nvPr/>
          </p:nvSpPr>
          <p:spPr bwMode="auto">
            <a:xfrm>
              <a:off x="3745" y="552"/>
              <a:ext cx="123" cy="187"/>
            </a:xfrm>
            <a:custGeom>
              <a:avLst/>
              <a:gdLst>
                <a:gd name="T0" fmla="*/ 40 w 80"/>
                <a:gd name="T1" fmla="*/ 0 h 122"/>
                <a:gd name="T2" fmla="*/ 0 w 80"/>
                <a:gd name="T3" fmla="*/ 40 h 122"/>
                <a:gd name="T4" fmla="*/ 0 w 80"/>
                <a:gd name="T5" fmla="*/ 82 h 122"/>
                <a:gd name="T6" fmla="*/ 40 w 80"/>
                <a:gd name="T7" fmla="*/ 122 h 122"/>
                <a:gd name="T8" fmla="*/ 80 w 80"/>
                <a:gd name="T9" fmla="*/ 82 h 122"/>
                <a:gd name="T10" fmla="*/ 80 w 80"/>
                <a:gd name="T11" fmla="*/ 40 h 122"/>
                <a:gd name="T12" fmla="*/ 40 w 80"/>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80" h="122">
                  <a:moveTo>
                    <a:pt x="40" y="0"/>
                  </a:moveTo>
                  <a:cubicBezTo>
                    <a:pt x="18" y="0"/>
                    <a:pt x="0" y="18"/>
                    <a:pt x="0" y="40"/>
                  </a:cubicBezTo>
                  <a:cubicBezTo>
                    <a:pt x="0" y="82"/>
                    <a:pt x="0" y="82"/>
                    <a:pt x="0" y="82"/>
                  </a:cubicBezTo>
                  <a:cubicBezTo>
                    <a:pt x="0" y="104"/>
                    <a:pt x="18" y="122"/>
                    <a:pt x="40" y="122"/>
                  </a:cubicBezTo>
                  <a:cubicBezTo>
                    <a:pt x="62" y="122"/>
                    <a:pt x="80" y="104"/>
                    <a:pt x="80" y="82"/>
                  </a:cubicBezTo>
                  <a:cubicBezTo>
                    <a:pt x="80" y="40"/>
                    <a:pt x="80" y="40"/>
                    <a:pt x="80" y="40"/>
                  </a:cubicBezTo>
                  <a:cubicBezTo>
                    <a:pt x="80" y="18"/>
                    <a:pt x="62" y="0"/>
                    <a:pt x="40" y="0"/>
                  </a:cubicBezTo>
                </a:path>
              </a:pathLst>
            </a:custGeom>
            <a:solidFill>
              <a:srgbClr val="F7CDB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61"/>
            <p:cNvSpPr>
              <a:spLocks noEditPoints="1"/>
            </p:cNvSpPr>
            <p:nvPr/>
          </p:nvSpPr>
          <p:spPr bwMode="auto">
            <a:xfrm>
              <a:off x="3426" y="318"/>
              <a:ext cx="380" cy="732"/>
            </a:xfrm>
            <a:custGeom>
              <a:avLst/>
              <a:gdLst>
                <a:gd name="T0" fmla="*/ 108 w 248"/>
                <a:gd name="T1" fmla="*/ 174 h 478"/>
                <a:gd name="T2" fmla="*/ 108 w 248"/>
                <a:gd name="T3" fmla="*/ 171 h 478"/>
                <a:gd name="T4" fmla="*/ 139 w 248"/>
                <a:gd name="T5" fmla="*/ 139 h 478"/>
                <a:gd name="T6" fmla="*/ 140 w 248"/>
                <a:gd name="T7" fmla="*/ 138 h 478"/>
                <a:gd name="T8" fmla="*/ 171 w 248"/>
                <a:gd name="T9" fmla="*/ 169 h 478"/>
                <a:gd name="T10" fmla="*/ 171 w 248"/>
                <a:gd name="T11" fmla="*/ 174 h 478"/>
                <a:gd name="T12" fmla="*/ 171 w 248"/>
                <a:gd name="T13" fmla="*/ 177 h 478"/>
                <a:gd name="T14" fmla="*/ 141 w 248"/>
                <a:gd name="T15" fmla="*/ 210 h 478"/>
                <a:gd name="T16" fmla="*/ 140 w 248"/>
                <a:gd name="T17" fmla="*/ 210 h 478"/>
                <a:gd name="T18" fmla="*/ 108 w 248"/>
                <a:gd name="T19" fmla="*/ 179 h 478"/>
                <a:gd name="T20" fmla="*/ 108 w 248"/>
                <a:gd name="T21" fmla="*/ 174 h 478"/>
                <a:gd name="T22" fmla="*/ 202 w 248"/>
                <a:gd name="T23" fmla="*/ 0 h 478"/>
                <a:gd name="T24" fmla="*/ 48 w 248"/>
                <a:gd name="T25" fmla="*/ 19 h 478"/>
                <a:gd name="T26" fmla="*/ 48 w 248"/>
                <a:gd name="T27" fmla="*/ 154 h 478"/>
                <a:gd name="T28" fmla="*/ 0 w 248"/>
                <a:gd name="T29" fmla="*/ 306 h 478"/>
                <a:gd name="T30" fmla="*/ 48 w 248"/>
                <a:gd name="T31" fmla="*/ 306 h 478"/>
                <a:gd name="T32" fmla="*/ 48 w 248"/>
                <a:gd name="T33" fmla="*/ 478 h 478"/>
                <a:gd name="T34" fmla="*/ 248 w 248"/>
                <a:gd name="T35" fmla="*/ 278 h 478"/>
                <a:gd name="T36" fmla="*/ 248 w 248"/>
                <a:gd name="T37" fmla="*/ 275 h 478"/>
                <a:gd name="T38" fmla="*/ 208 w 248"/>
                <a:gd name="T39" fmla="*/ 235 h 478"/>
                <a:gd name="T40" fmla="*/ 208 w 248"/>
                <a:gd name="T41" fmla="*/ 193 h 478"/>
                <a:gd name="T42" fmla="*/ 248 w 248"/>
                <a:gd name="T43" fmla="*/ 153 h 478"/>
                <a:gd name="T44" fmla="*/ 248 w 248"/>
                <a:gd name="T45" fmla="*/ 148 h 478"/>
                <a:gd name="T46" fmla="*/ 245 w 248"/>
                <a:gd name="T47" fmla="*/ 124 h 478"/>
                <a:gd name="T48" fmla="*/ 244 w 248"/>
                <a:gd name="T49" fmla="*/ 124 h 478"/>
                <a:gd name="T50" fmla="*/ 244 w 248"/>
                <a:gd name="T51" fmla="*/ 124 h 478"/>
                <a:gd name="T52" fmla="*/ 202 w 248"/>
                <a:gd name="T53" fmla="*/ 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8" h="478">
                  <a:moveTo>
                    <a:pt x="108" y="174"/>
                  </a:moveTo>
                  <a:cubicBezTo>
                    <a:pt x="108" y="173"/>
                    <a:pt x="108" y="172"/>
                    <a:pt x="108" y="171"/>
                  </a:cubicBezTo>
                  <a:cubicBezTo>
                    <a:pt x="108" y="154"/>
                    <a:pt x="121" y="139"/>
                    <a:pt x="139" y="139"/>
                  </a:cubicBezTo>
                  <a:cubicBezTo>
                    <a:pt x="139" y="138"/>
                    <a:pt x="139" y="138"/>
                    <a:pt x="140" y="138"/>
                  </a:cubicBezTo>
                  <a:cubicBezTo>
                    <a:pt x="157" y="138"/>
                    <a:pt x="171" y="152"/>
                    <a:pt x="171" y="169"/>
                  </a:cubicBezTo>
                  <a:cubicBezTo>
                    <a:pt x="171" y="171"/>
                    <a:pt x="171" y="172"/>
                    <a:pt x="171" y="174"/>
                  </a:cubicBezTo>
                  <a:cubicBezTo>
                    <a:pt x="171" y="175"/>
                    <a:pt x="171" y="176"/>
                    <a:pt x="171" y="177"/>
                  </a:cubicBezTo>
                  <a:cubicBezTo>
                    <a:pt x="172" y="194"/>
                    <a:pt x="158" y="209"/>
                    <a:pt x="141" y="210"/>
                  </a:cubicBezTo>
                  <a:cubicBezTo>
                    <a:pt x="140" y="210"/>
                    <a:pt x="140" y="210"/>
                    <a:pt x="140" y="210"/>
                  </a:cubicBezTo>
                  <a:cubicBezTo>
                    <a:pt x="123" y="210"/>
                    <a:pt x="109" y="196"/>
                    <a:pt x="108" y="179"/>
                  </a:cubicBezTo>
                  <a:cubicBezTo>
                    <a:pt x="108" y="177"/>
                    <a:pt x="108" y="176"/>
                    <a:pt x="108" y="174"/>
                  </a:cubicBezTo>
                  <a:moveTo>
                    <a:pt x="202" y="0"/>
                  </a:moveTo>
                  <a:cubicBezTo>
                    <a:pt x="202" y="0"/>
                    <a:pt x="131" y="16"/>
                    <a:pt x="48" y="19"/>
                  </a:cubicBezTo>
                  <a:cubicBezTo>
                    <a:pt x="48" y="154"/>
                    <a:pt x="48" y="154"/>
                    <a:pt x="48" y="154"/>
                  </a:cubicBezTo>
                  <a:cubicBezTo>
                    <a:pt x="19" y="216"/>
                    <a:pt x="0" y="306"/>
                    <a:pt x="0" y="306"/>
                  </a:cubicBezTo>
                  <a:cubicBezTo>
                    <a:pt x="48" y="306"/>
                    <a:pt x="48" y="306"/>
                    <a:pt x="48" y="306"/>
                  </a:cubicBezTo>
                  <a:cubicBezTo>
                    <a:pt x="48" y="478"/>
                    <a:pt x="48" y="478"/>
                    <a:pt x="48" y="478"/>
                  </a:cubicBezTo>
                  <a:cubicBezTo>
                    <a:pt x="158" y="478"/>
                    <a:pt x="248" y="388"/>
                    <a:pt x="248" y="278"/>
                  </a:cubicBezTo>
                  <a:cubicBezTo>
                    <a:pt x="248" y="275"/>
                    <a:pt x="248" y="275"/>
                    <a:pt x="248" y="275"/>
                  </a:cubicBezTo>
                  <a:cubicBezTo>
                    <a:pt x="226" y="275"/>
                    <a:pt x="208" y="257"/>
                    <a:pt x="208" y="235"/>
                  </a:cubicBezTo>
                  <a:cubicBezTo>
                    <a:pt x="208" y="193"/>
                    <a:pt x="208" y="193"/>
                    <a:pt x="208" y="193"/>
                  </a:cubicBezTo>
                  <a:cubicBezTo>
                    <a:pt x="208" y="171"/>
                    <a:pt x="226" y="153"/>
                    <a:pt x="248" y="153"/>
                  </a:cubicBezTo>
                  <a:cubicBezTo>
                    <a:pt x="248" y="148"/>
                    <a:pt x="248" y="148"/>
                    <a:pt x="248" y="148"/>
                  </a:cubicBezTo>
                  <a:cubicBezTo>
                    <a:pt x="247" y="134"/>
                    <a:pt x="246" y="124"/>
                    <a:pt x="245" y="124"/>
                  </a:cubicBezTo>
                  <a:cubicBezTo>
                    <a:pt x="244" y="124"/>
                    <a:pt x="244" y="124"/>
                    <a:pt x="244" y="124"/>
                  </a:cubicBezTo>
                  <a:cubicBezTo>
                    <a:pt x="244" y="124"/>
                    <a:pt x="244" y="124"/>
                    <a:pt x="244" y="124"/>
                  </a:cubicBezTo>
                  <a:cubicBezTo>
                    <a:pt x="210" y="79"/>
                    <a:pt x="202" y="0"/>
                    <a:pt x="202" y="0"/>
                  </a:cubicBezTo>
                </a:path>
              </a:pathLst>
            </a:custGeom>
            <a:solidFill>
              <a:srgbClr val="F2B5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62"/>
            <p:cNvSpPr/>
            <p:nvPr/>
          </p:nvSpPr>
          <p:spPr bwMode="auto">
            <a:xfrm>
              <a:off x="3500" y="318"/>
              <a:ext cx="300" cy="190"/>
            </a:xfrm>
            <a:custGeom>
              <a:avLst/>
              <a:gdLst>
                <a:gd name="T0" fmla="*/ 154 w 196"/>
                <a:gd name="T1" fmla="*/ 0 h 124"/>
                <a:gd name="T2" fmla="*/ 0 w 196"/>
                <a:gd name="T3" fmla="*/ 19 h 124"/>
                <a:gd name="T4" fmla="*/ 0 w 196"/>
                <a:gd name="T5" fmla="*/ 19 h 124"/>
                <a:gd name="T6" fmla="*/ 154 w 196"/>
                <a:gd name="T7" fmla="*/ 0 h 124"/>
                <a:gd name="T8" fmla="*/ 196 w 196"/>
                <a:gd name="T9" fmla="*/ 124 h 124"/>
                <a:gd name="T10" fmla="*/ 196 w 196"/>
                <a:gd name="T11" fmla="*/ 124 h 124"/>
                <a:gd name="T12" fmla="*/ 196 w 196"/>
                <a:gd name="T13" fmla="*/ 124 h 124"/>
                <a:gd name="T14" fmla="*/ 154 w 196"/>
                <a:gd name="T15" fmla="*/ 0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124">
                  <a:moveTo>
                    <a:pt x="154" y="0"/>
                  </a:moveTo>
                  <a:cubicBezTo>
                    <a:pt x="154" y="0"/>
                    <a:pt x="83" y="16"/>
                    <a:pt x="0" y="19"/>
                  </a:cubicBezTo>
                  <a:cubicBezTo>
                    <a:pt x="0" y="19"/>
                    <a:pt x="0" y="19"/>
                    <a:pt x="0" y="19"/>
                  </a:cubicBezTo>
                  <a:cubicBezTo>
                    <a:pt x="83" y="16"/>
                    <a:pt x="154" y="0"/>
                    <a:pt x="154" y="0"/>
                  </a:cubicBezTo>
                  <a:cubicBezTo>
                    <a:pt x="154" y="0"/>
                    <a:pt x="162" y="79"/>
                    <a:pt x="196" y="124"/>
                  </a:cubicBezTo>
                  <a:cubicBezTo>
                    <a:pt x="196" y="124"/>
                    <a:pt x="196" y="124"/>
                    <a:pt x="196" y="124"/>
                  </a:cubicBezTo>
                  <a:cubicBezTo>
                    <a:pt x="196" y="124"/>
                    <a:pt x="196" y="124"/>
                    <a:pt x="196" y="124"/>
                  </a:cubicBezTo>
                  <a:cubicBezTo>
                    <a:pt x="162" y="79"/>
                    <a:pt x="154" y="0"/>
                    <a:pt x="154" y="0"/>
                  </a:cubicBezTo>
                </a:path>
              </a:pathLst>
            </a:custGeom>
            <a:solidFill>
              <a:srgbClr val="3B20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63"/>
            <p:cNvSpPr/>
            <p:nvPr/>
          </p:nvSpPr>
          <p:spPr bwMode="auto">
            <a:xfrm>
              <a:off x="3592" y="585"/>
              <a:ext cx="98" cy="55"/>
            </a:xfrm>
            <a:custGeom>
              <a:avLst/>
              <a:gdLst>
                <a:gd name="T0" fmla="*/ 0 w 64"/>
                <a:gd name="T1" fmla="*/ 0 h 36"/>
                <a:gd name="T2" fmla="*/ 0 w 64"/>
                <a:gd name="T3" fmla="*/ 5 h 36"/>
                <a:gd name="T4" fmla="*/ 32 w 64"/>
                <a:gd name="T5" fmla="*/ 36 h 36"/>
                <a:gd name="T6" fmla="*/ 33 w 64"/>
                <a:gd name="T7" fmla="*/ 36 h 36"/>
                <a:gd name="T8" fmla="*/ 63 w 64"/>
                <a:gd name="T9" fmla="*/ 3 h 36"/>
                <a:gd name="T10" fmla="*/ 63 w 64"/>
                <a:gd name="T11" fmla="*/ 0 h 36"/>
                <a:gd name="T12" fmla="*/ 33 w 64"/>
                <a:gd name="T13" fmla="*/ 28 h 36"/>
                <a:gd name="T14" fmla="*/ 32 w 64"/>
                <a:gd name="T15" fmla="*/ 28 h 36"/>
                <a:gd name="T16" fmla="*/ 0 w 64"/>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36">
                  <a:moveTo>
                    <a:pt x="0" y="0"/>
                  </a:moveTo>
                  <a:cubicBezTo>
                    <a:pt x="0" y="2"/>
                    <a:pt x="0" y="3"/>
                    <a:pt x="0" y="5"/>
                  </a:cubicBezTo>
                  <a:cubicBezTo>
                    <a:pt x="1" y="22"/>
                    <a:pt x="15" y="36"/>
                    <a:pt x="32" y="36"/>
                  </a:cubicBezTo>
                  <a:cubicBezTo>
                    <a:pt x="32" y="36"/>
                    <a:pt x="32" y="36"/>
                    <a:pt x="33" y="36"/>
                  </a:cubicBezTo>
                  <a:cubicBezTo>
                    <a:pt x="50" y="35"/>
                    <a:pt x="64" y="20"/>
                    <a:pt x="63" y="3"/>
                  </a:cubicBezTo>
                  <a:cubicBezTo>
                    <a:pt x="63" y="2"/>
                    <a:pt x="63" y="1"/>
                    <a:pt x="63" y="0"/>
                  </a:cubicBezTo>
                  <a:cubicBezTo>
                    <a:pt x="61" y="15"/>
                    <a:pt x="48" y="27"/>
                    <a:pt x="33" y="28"/>
                  </a:cubicBezTo>
                  <a:cubicBezTo>
                    <a:pt x="32" y="28"/>
                    <a:pt x="32" y="28"/>
                    <a:pt x="32" y="28"/>
                  </a:cubicBezTo>
                  <a:cubicBezTo>
                    <a:pt x="16" y="28"/>
                    <a:pt x="2" y="16"/>
                    <a:pt x="0" y="0"/>
                  </a:cubicBezTo>
                </a:path>
              </a:pathLst>
            </a:custGeom>
            <a:solidFill>
              <a:srgbClr val="EB92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64"/>
            <p:cNvSpPr>
              <a:spLocks noEditPoints="1"/>
            </p:cNvSpPr>
            <p:nvPr/>
          </p:nvSpPr>
          <p:spPr bwMode="auto">
            <a:xfrm>
              <a:off x="3592" y="529"/>
              <a:ext cx="96" cy="98"/>
            </a:xfrm>
            <a:custGeom>
              <a:avLst/>
              <a:gdLst>
                <a:gd name="T0" fmla="*/ 42 w 63"/>
                <a:gd name="T1" fmla="*/ 30 h 64"/>
                <a:gd name="T2" fmla="*/ 35 w 63"/>
                <a:gd name="T3" fmla="*/ 23 h 64"/>
                <a:gd name="T4" fmla="*/ 42 w 63"/>
                <a:gd name="T5" fmla="*/ 14 h 64"/>
                <a:gd name="T6" fmla="*/ 42 w 63"/>
                <a:gd name="T7" fmla="*/ 14 h 64"/>
                <a:gd name="T8" fmla="*/ 50 w 63"/>
                <a:gd name="T9" fmla="*/ 22 h 64"/>
                <a:gd name="T10" fmla="*/ 43 w 63"/>
                <a:gd name="T11" fmla="*/ 30 h 64"/>
                <a:gd name="T12" fmla="*/ 42 w 63"/>
                <a:gd name="T13" fmla="*/ 30 h 64"/>
                <a:gd name="T14" fmla="*/ 32 w 63"/>
                <a:gd name="T15" fmla="*/ 0 h 64"/>
                <a:gd name="T16" fmla="*/ 31 w 63"/>
                <a:gd name="T17" fmla="*/ 1 h 64"/>
                <a:gd name="T18" fmla="*/ 0 w 63"/>
                <a:gd name="T19" fmla="*/ 33 h 64"/>
                <a:gd name="T20" fmla="*/ 0 w 63"/>
                <a:gd name="T21" fmla="*/ 36 h 64"/>
                <a:gd name="T22" fmla="*/ 32 w 63"/>
                <a:gd name="T23" fmla="*/ 64 h 64"/>
                <a:gd name="T24" fmla="*/ 33 w 63"/>
                <a:gd name="T25" fmla="*/ 64 h 64"/>
                <a:gd name="T26" fmla="*/ 63 w 63"/>
                <a:gd name="T27" fmla="*/ 36 h 64"/>
                <a:gd name="T28" fmla="*/ 63 w 63"/>
                <a:gd name="T29" fmla="*/ 31 h 64"/>
                <a:gd name="T30" fmla="*/ 32 w 63"/>
                <a:gd name="T3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 h="64">
                  <a:moveTo>
                    <a:pt x="42" y="30"/>
                  </a:moveTo>
                  <a:cubicBezTo>
                    <a:pt x="38" y="30"/>
                    <a:pt x="35" y="27"/>
                    <a:pt x="35" y="23"/>
                  </a:cubicBezTo>
                  <a:cubicBezTo>
                    <a:pt x="34" y="18"/>
                    <a:pt x="38" y="14"/>
                    <a:pt x="42" y="14"/>
                  </a:cubicBezTo>
                  <a:cubicBezTo>
                    <a:pt x="42" y="14"/>
                    <a:pt x="42" y="14"/>
                    <a:pt x="42" y="14"/>
                  </a:cubicBezTo>
                  <a:cubicBezTo>
                    <a:pt x="47" y="14"/>
                    <a:pt x="50" y="18"/>
                    <a:pt x="50" y="22"/>
                  </a:cubicBezTo>
                  <a:cubicBezTo>
                    <a:pt x="50" y="26"/>
                    <a:pt x="47" y="30"/>
                    <a:pt x="43" y="30"/>
                  </a:cubicBezTo>
                  <a:cubicBezTo>
                    <a:pt x="43" y="30"/>
                    <a:pt x="43" y="30"/>
                    <a:pt x="42" y="30"/>
                  </a:cubicBezTo>
                  <a:moveTo>
                    <a:pt x="32" y="0"/>
                  </a:moveTo>
                  <a:cubicBezTo>
                    <a:pt x="31" y="0"/>
                    <a:pt x="31" y="0"/>
                    <a:pt x="31" y="1"/>
                  </a:cubicBezTo>
                  <a:cubicBezTo>
                    <a:pt x="13" y="1"/>
                    <a:pt x="0" y="16"/>
                    <a:pt x="0" y="33"/>
                  </a:cubicBezTo>
                  <a:cubicBezTo>
                    <a:pt x="0" y="34"/>
                    <a:pt x="0" y="35"/>
                    <a:pt x="0" y="36"/>
                  </a:cubicBezTo>
                  <a:cubicBezTo>
                    <a:pt x="2" y="52"/>
                    <a:pt x="16" y="64"/>
                    <a:pt x="32" y="64"/>
                  </a:cubicBezTo>
                  <a:cubicBezTo>
                    <a:pt x="32" y="64"/>
                    <a:pt x="32" y="64"/>
                    <a:pt x="33" y="64"/>
                  </a:cubicBezTo>
                  <a:cubicBezTo>
                    <a:pt x="48" y="63"/>
                    <a:pt x="61" y="51"/>
                    <a:pt x="63" y="36"/>
                  </a:cubicBezTo>
                  <a:cubicBezTo>
                    <a:pt x="63" y="34"/>
                    <a:pt x="63" y="33"/>
                    <a:pt x="63" y="31"/>
                  </a:cubicBezTo>
                  <a:cubicBezTo>
                    <a:pt x="63" y="14"/>
                    <a:pt x="49" y="0"/>
                    <a:pt x="32" y="0"/>
                  </a:cubicBezTo>
                </a:path>
              </a:pathLst>
            </a:custGeom>
            <a:solidFill>
              <a:srgbClr val="3B20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65"/>
            <p:cNvSpPr/>
            <p:nvPr/>
          </p:nvSpPr>
          <p:spPr bwMode="auto">
            <a:xfrm>
              <a:off x="3644" y="551"/>
              <a:ext cx="24" cy="24"/>
            </a:xfrm>
            <a:custGeom>
              <a:avLst/>
              <a:gdLst>
                <a:gd name="T0" fmla="*/ 8 w 16"/>
                <a:gd name="T1" fmla="*/ 0 h 16"/>
                <a:gd name="T2" fmla="*/ 8 w 16"/>
                <a:gd name="T3" fmla="*/ 0 h 16"/>
                <a:gd name="T4" fmla="*/ 1 w 16"/>
                <a:gd name="T5" fmla="*/ 9 h 16"/>
                <a:gd name="T6" fmla="*/ 8 w 16"/>
                <a:gd name="T7" fmla="*/ 16 h 16"/>
                <a:gd name="T8" fmla="*/ 9 w 16"/>
                <a:gd name="T9" fmla="*/ 16 h 16"/>
                <a:gd name="T10" fmla="*/ 16 w 16"/>
                <a:gd name="T11" fmla="*/ 8 h 16"/>
                <a:gd name="T12" fmla="*/ 8 w 16"/>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8" y="0"/>
                  </a:moveTo>
                  <a:cubicBezTo>
                    <a:pt x="8" y="0"/>
                    <a:pt x="8" y="0"/>
                    <a:pt x="8" y="0"/>
                  </a:cubicBezTo>
                  <a:cubicBezTo>
                    <a:pt x="4" y="0"/>
                    <a:pt x="0" y="4"/>
                    <a:pt x="1" y="9"/>
                  </a:cubicBezTo>
                  <a:cubicBezTo>
                    <a:pt x="1" y="13"/>
                    <a:pt x="4" y="16"/>
                    <a:pt x="8" y="16"/>
                  </a:cubicBezTo>
                  <a:cubicBezTo>
                    <a:pt x="9" y="16"/>
                    <a:pt x="9" y="16"/>
                    <a:pt x="9" y="16"/>
                  </a:cubicBezTo>
                  <a:cubicBezTo>
                    <a:pt x="13" y="16"/>
                    <a:pt x="16" y="12"/>
                    <a:pt x="16" y="8"/>
                  </a:cubicBezTo>
                  <a:cubicBezTo>
                    <a:pt x="16" y="4"/>
                    <a:pt x="13" y="0"/>
                    <a:pt x="8" y="0"/>
                  </a:cubicBezTo>
                </a:path>
              </a:pathLst>
            </a:custGeom>
            <a:solidFill>
              <a:srgbClr val="FAE1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66"/>
            <p:cNvSpPr>
              <a:spLocks noEditPoints="1"/>
            </p:cNvSpPr>
            <p:nvPr/>
          </p:nvSpPr>
          <p:spPr bwMode="auto">
            <a:xfrm>
              <a:off x="3868" y="614"/>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FAE1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67"/>
            <p:cNvSpPr/>
            <p:nvPr/>
          </p:nvSpPr>
          <p:spPr bwMode="auto">
            <a:xfrm>
              <a:off x="3745" y="552"/>
              <a:ext cx="123" cy="187"/>
            </a:xfrm>
            <a:custGeom>
              <a:avLst/>
              <a:gdLst>
                <a:gd name="T0" fmla="*/ 40 w 80"/>
                <a:gd name="T1" fmla="*/ 0 h 122"/>
                <a:gd name="T2" fmla="*/ 40 w 80"/>
                <a:gd name="T3" fmla="*/ 0 h 122"/>
                <a:gd name="T4" fmla="*/ 0 w 80"/>
                <a:gd name="T5" fmla="*/ 40 h 122"/>
                <a:gd name="T6" fmla="*/ 0 w 80"/>
                <a:gd name="T7" fmla="*/ 82 h 122"/>
                <a:gd name="T8" fmla="*/ 40 w 80"/>
                <a:gd name="T9" fmla="*/ 122 h 122"/>
                <a:gd name="T10" fmla="*/ 40 w 80"/>
                <a:gd name="T11" fmla="*/ 122 h 122"/>
                <a:gd name="T12" fmla="*/ 40 w 80"/>
                <a:gd name="T13" fmla="*/ 122 h 122"/>
                <a:gd name="T14" fmla="*/ 80 w 80"/>
                <a:gd name="T15" fmla="*/ 82 h 122"/>
                <a:gd name="T16" fmla="*/ 80 w 80"/>
                <a:gd name="T17" fmla="*/ 40 h 122"/>
                <a:gd name="T18" fmla="*/ 80 w 80"/>
                <a:gd name="T19" fmla="*/ 40 h 122"/>
                <a:gd name="T20" fmla="*/ 80 w 80"/>
                <a:gd name="T21" fmla="*/ 40 h 122"/>
                <a:gd name="T22" fmla="*/ 80 w 80"/>
                <a:gd name="T23" fmla="*/ 40 h 122"/>
                <a:gd name="T24" fmla="*/ 80 w 80"/>
                <a:gd name="T25" fmla="*/ 40 h 122"/>
                <a:gd name="T26" fmla="*/ 80 w 80"/>
                <a:gd name="T27" fmla="*/ 40 h 122"/>
                <a:gd name="T28" fmla="*/ 66 w 80"/>
                <a:gd name="T29" fmla="*/ 10 h 122"/>
                <a:gd name="T30" fmla="*/ 40 w 80"/>
                <a:gd name="T31" fmla="*/ 0 h 122"/>
                <a:gd name="T32" fmla="*/ 40 w 80"/>
                <a:gd name="T33" fmla="*/ 0 h 122"/>
                <a:gd name="T34" fmla="*/ 40 w 80"/>
                <a:gd name="T35"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22">
                  <a:moveTo>
                    <a:pt x="40" y="0"/>
                  </a:moveTo>
                  <a:cubicBezTo>
                    <a:pt x="40" y="0"/>
                    <a:pt x="40" y="0"/>
                    <a:pt x="40" y="0"/>
                  </a:cubicBezTo>
                  <a:cubicBezTo>
                    <a:pt x="18" y="0"/>
                    <a:pt x="0" y="18"/>
                    <a:pt x="0" y="40"/>
                  </a:cubicBezTo>
                  <a:cubicBezTo>
                    <a:pt x="0" y="82"/>
                    <a:pt x="0" y="82"/>
                    <a:pt x="0" y="82"/>
                  </a:cubicBezTo>
                  <a:cubicBezTo>
                    <a:pt x="0" y="104"/>
                    <a:pt x="18" y="122"/>
                    <a:pt x="40" y="122"/>
                  </a:cubicBezTo>
                  <a:cubicBezTo>
                    <a:pt x="40" y="122"/>
                    <a:pt x="40" y="122"/>
                    <a:pt x="40" y="122"/>
                  </a:cubicBezTo>
                  <a:cubicBezTo>
                    <a:pt x="40" y="122"/>
                    <a:pt x="40" y="122"/>
                    <a:pt x="40" y="122"/>
                  </a:cubicBezTo>
                  <a:cubicBezTo>
                    <a:pt x="62" y="122"/>
                    <a:pt x="80" y="104"/>
                    <a:pt x="80" y="82"/>
                  </a:cubicBezTo>
                  <a:cubicBezTo>
                    <a:pt x="80" y="40"/>
                    <a:pt x="80" y="40"/>
                    <a:pt x="80" y="40"/>
                  </a:cubicBezTo>
                  <a:cubicBezTo>
                    <a:pt x="80" y="40"/>
                    <a:pt x="80" y="40"/>
                    <a:pt x="80" y="40"/>
                  </a:cubicBezTo>
                  <a:cubicBezTo>
                    <a:pt x="80" y="40"/>
                    <a:pt x="80" y="40"/>
                    <a:pt x="80" y="40"/>
                  </a:cubicBezTo>
                  <a:cubicBezTo>
                    <a:pt x="80" y="40"/>
                    <a:pt x="80" y="40"/>
                    <a:pt x="80" y="40"/>
                  </a:cubicBezTo>
                  <a:cubicBezTo>
                    <a:pt x="80" y="40"/>
                    <a:pt x="80" y="40"/>
                    <a:pt x="80" y="40"/>
                  </a:cubicBezTo>
                  <a:cubicBezTo>
                    <a:pt x="80" y="40"/>
                    <a:pt x="80" y="40"/>
                    <a:pt x="80" y="40"/>
                  </a:cubicBezTo>
                  <a:cubicBezTo>
                    <a:pt x="80" y="28"/>
                    <a:pt x="74" y="17"/>
                    <a:pt x="66" y="10"/>
                  </a:cubicBezTo>
                  <a:cubicBezTo>
                    <a:pt x="59" y="4"/>
                    <a:pt x="50" y="0"/>
                    <a:pt x="40" y="0"/>
                  </a:cubicBezTo>
                  <a:cubicBezTo>
                    <a:pt x="40" y="0"/>
                    <a:pt x="40" y="0"/>
                    <a:pt x="40" y="0"/>
                  </a:cubicBezTo>
                  <a:cubicBezTo>
                    <a:pt x="40" y="0"/>
                    <a:pt x="40" y="0"/>
                    <a:pt x="40" y="0"/>
                  </a:cubicBezTo>
                </a:path>
              </a:pathLst>
            </a:custGeom>
            <a:solidFill>
              <a:srgbClr val="F2B5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68"/>
            <p:cNvSpPr>
              <a:spLocks noEditPoints="1"/>
            </p:cNvSpPr>
            <p:nvPr/>
          </p:nvSpPr>
          <p:spPr bwMode="auto">
            <a:xfrm>
              <a:off x="3180" y="493"/>
              <a:ext cx="639" cy="196"/>
            </a:xfrm>
            <a:custGeom>
              <a:avLst/>
              <a:gdLst>
                <a:gd name="T0" fmla="*/ 407 w 417"/>
                <a:gd name="T1" fmla="*/ 31 h 128"/>
                <a:gd name="T2" fmla="*/ 380 w 417"/>
                <a:gd name="T3" fmla="*/ 36 h 128"/>
                <a:gd name="T4" fmla="*/ 341 w 417"/>
                <a:gd name="T5" fmla="*/ 0 h 128"/>
                <a:gd name="T6" fmla="*/ 261 w 417"/>
                <a:gd name="T7" fmla="*/ 0 h 128"/>
                <a:gd name="T8" fmla="*/ 221 w 417"/>
                <a:gd name="T9" fmla="*/ 38 h 128"/>
                <a:gd name="T10" fmla="*/ 197 w 417"/>
                <a:gd name="T11" fmla="*/ 38 h 128"/>
                <a:gd name="T12" fmla="*/ 157 w 417"/>
                <a:gd name="T13" fmla="*/ 0 h 128"/>
                <a:gd name="T14" fmla="*/ 77 w 417"/>
                <a:gd name="T15" fmla="*/ 0 h 128"/>
                <a:gd name="T16" fmla="*/ 37 w 417"/>
                <a:gd name="T17" fmla="*/ 36 h 128"/>
                <a:gd name="T18" fmla="*/ 10 w 417"/>
                <a:gd name="T19" fmla="*/ 31 h 128"/>
                <a:gd name="T20" fmla="*/ 1 w 417"/>
                <a:gd name="T21" fmla="*/ 38 h 128"/>
                <a:gd name="T22" fmla="*/ 7 w 417"/>
                <a:gd name="T23" fmla="*/ 47 h 128"/>
                <a:gd name="T24" fmla="*/ 39 w 417"/>
                <a:gd name="T25" fmla="*/ 53 h 128"/>
                <a:gd name="T26" fmla="*/ 45 w 417"/>
                <a:gd name="T27" fmla="*/ 89 h 128"/>
                <a:gd name="T28" fmla="*/ 85 w 417"/>
                <a:gd name="T29" fmla="*/ 128 h 128"/>
                <a:gd name="T30" fmla="*/ 149 w 417"/>
                <a:gd name="T31" fmla="*/ 128 h 128"/>
                <a:gd name="T32" fmla="*/ 189 w 417"/>
                <a:gd name="T33" fmla="*/ 89 h 128"/>
                <a:gd name="T34" fmla="*/ 194 w 417"/>
                <a:gd name="T35" fmla="*/ 54 h 128"/>
                <a:gd name="T36" fmla="*/ 223 w 417"/>
                <a:gd name="T37" fmla="*/ 54 h 128"/>
                <a:gd name="T38" fmla="*/ 229 w 417"/>
                <a:gd name="T39" fmla="*/ 89 h 128"/>
                <a:gd name="T40" fmla="*/ 269 w 417"/>
                <a:gd name="T41" fmla="*/ 128 h 128"/>
                <a:gd name="T42" fmla="*/ 333 w 417"/>
                <a:gd name="T43" fmla="*/ 128 h 128"/>
                <a:gd name="T44" fmla="*/ 373 w 417"/>
                <a:gd name="T45" fmla="*/ 89 h 128"/>
                <a:gd name="T46" fmla="*/ 379 w 417"/>
                <a:gd name="T47" fmla="*/ 53 h 128"/>
                <a:gd name="T48" fmla="*/ 410 w 417"/>
                <a:gd name="T49" fmla="*/ 47 h 128"/>
                <a:gd name="T50" fmla="*/ 417 w 417"/>
                <a:gd name="T51" fmla="*/ 38 h 128"/>
                <a:gd name="T52" fmla="*/ 407 w 417"/>
                <a:gd name="T53" fmla="*/ 31 h 128"/>
                <a:gd name="T54" fmla="*/ 173 w 417"/>
                <a:gd name="T55" fmla="*/ 87 h 128"/>
                <a:gd name="T56" fmla="*/ 173 w 417"/>
                <a:gd name="T57" fmla="*/ 88 h 128"/>
                <a:gd name="T58" fmla="*/ 149 w 417"/>
                <a:gd name="T59" fmla="*/ 112 h 128"/>
                <a:gd name="T60" fmla="*/ 85 w 417"/>
                <a:gd name="T61" fmla="*/ 112 h 128"/>
                <a:gd name="T62" fmla="*/ 61 w 417"/>
                <a:gd name="T63" fmla="*/ 88 h 128"/>
                <a:gd name="T64" fmla="*/ 54 w 417"/>
                <a:gd name="T65" fmla="*/ 47 h 128"/>
                <a:gd name="T66" fmla="*/ 53 w 417"/>
                <a:gd name="T67" fmla="*/ 43 h 128"/>
                <a:gd name="T68" fmla="*/ 53 w 417"/>
                <a:gd name="T69" fmla="*/ 39 h 128"/>
                <a:gd name="T70" fmla="*/ 77 w 417"/>
                <a:gd name="T71" fmla="*/ 16 h 128"/>
                <a:gd name="T72" fmla="*/ 157 w 417"/>
                <a:gd name="T73" fmla="*/ 16 h 128"/>
                <a:gd name="T74" fmla="*/ 181 w 417"/>
                <a:gd name="T75" fmla="*/ 39 h 128"/>
                <a:gd name="T76" fmla="*/ 173 w 417"/>
                <a:gd name="T77" fmla="*/ 87 h 128"/>
                <a:gd name="T78" fmla="*/ 357 w 417"/>
                <a:gd name="T79" fmla="*/ 87 h 128"/>
                <a:gd name="T80" fmla="*/ 357 w 417"/>
                <a:gd name="T81" fmla="*/ 88 h 128"/>
                <a:gd name="T82" fmla="*/ 333 w 417"/>
                <a:gd name="T83" fmla="*/ 112 h 128"/>
                <a:gd name="T84" fmla="*/ 269 w 417"/>
                <a:gd name="T85" fmla="*/ 112 h 128"/>
                <a:gd name="T86" fmla="*/ 245 w 417"/>
                <a:gd name="T87" fmla="*/ 88 h 128"/>
                <a:gd name="T88" fmla="*/ 237 w 417"/>
                <a:gd name="T89" fmla="*/ 39 h 128"/>
                <a:gd name="T90" fmla="*/ 261 w 417"/>
                <a:gd name="T91" fmla="*/ 16 h 128"/>
                <a:gd name="T92" fmla="*/ 341 w 417"/>
                <a:gd name="T93" fmla="*/ 16 h 128"/>
                <a:gd name="T94" fmla="*/ 365 w 417"/>
                <a:gd name="T95" fmla="*/ 39 h 128"/>
                <a:gd name="T96" fmla="*/ 364 w 417"/>
                <a:gd name="T97" fmla="*/ 43 h 128"/>
                <a:gd name="T98" fmla="*/ 363 w 417"/>
                <a:gd name="T99" fmla="*/ 47 h 128"/>
                <a:gd name="T100" fmla="*/ 357 w 417"/>
                <a:gd name="T101" fmla="*/ 8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17" h="128">
                  <a:moveTo>
                    <a:pt x="407" y="31"/>
                  </a:moveTo>
                  <a:cubicBezTo>
                    <a:pt x="380" y="36"/>
                    <a:pt x="380" y="36"/>
                    <a:pt x="380" y="36"/>
                  </a:cubicBezTo>
                  <a:cubicBezTo>
                    <a:pt x="378" y="16"/>
                    <a:pt x="361" y="0"/>
                    <a:pt x="341" y="0"/>
                  </a:cubicBezTo>
                  <a:cubicBezTo>
                    <a:pt x="261" y="0"/>
                    <a:pt x="261" y="0"/>
                    <a:pt x="261" y="0"/>
                  </a:cubicBezTo>
                  <a:cubicBezTo>
                    <a:pt x="239" y="0"/>
                    <a:pt x="222" y="17"/>
                    <a:pt x="221" y="38"/>
                  </a:cubicBezTo>
                  <a:cubicBezTo>
                    <a:pt x="197" y="38"/>
                    <a:pt x="197" y="38"/>
                    <a:pt x="197" y="38"/>
                  </a:cubicBezTo>
                  <a:cubicBezTo>
                    <a:pt x="196" y="17"/>
                    <a:pt x="178" y="0"/>
                    <a:pt x="157" y="0"/>
                  </a:cubicBezTo>
                  <a:cubicBezTo>
                    <a:pt x="77" y="0"/>
                    <a:pt x="77" y="0"/>
                    <a:pt x="77" y="0"/>
                  </a:cubicBezTo>
                  <a:cubicBezTo>
                    <a:pt x="56" y="0"/>
                    <a:pt x="39" y="16"/>
                    <a:pt x="37" y="36"/>
                  </a:cubicBezTo>
                  <a:cubicBezTo>
                    <a:pt x="10" y="31"/>
                    <a:pt x="10" y="31"/>
                    <a:pt x="10" y="31"/>
                  </a:cubicBezTo>
                  <a:cubicBezTo>
                    <a:pt x="6" y="30"/>
                    <a:pt x="2" y="33"/>
                    <a:pt x="1" y="38"/>
                  </a:cubicBezTo>
                  <a:cubicBezTo>
                    <a:pt x="0" y="42"/>
                    <a:pt x="3" y="46"/>
                    <a:pt x="7" y="47"/>
                  </a:cubicBezTo>
                  <a:cubicBezTo>
                    <a:pt x="39" y="53"/>
                    <a:pt x="39" y="53"/>
                    <a:pt x="39" y="53"/>
                  </a:cubicBezTo>
                  <a:cubicBezTo>
                    <a:pt x="45" y="89"/>
                    <a:pt x="45" y="89"/>
                    <a:pt x="45" y="89"/>
                  </a:cubicBezTo>
                  <a:cubicBezTo>
                    <a:pt x="45" y="111"/>
                    <a:pt x="63" y="128"/>
                    <a:pt x="85" y="128"/>
                  </a:cubicBezTo>
                  <a:cubicBezTo>
                    <a:pt x="149" y="128"/>
                    <a:pt x="149" y="128"/>
                    <a:pt x="149" y="128"/>
                  </a:cubicBezTo>
                  <a:cubicBezTo>
                    <a:pt x="171" y="128"/>
                    <a:pt x="188" y="111"/>
                    <a:pt x="189" y="89"/>
                  </a:cubicBezTo>
                  <a:cubicBezTo>
                    <a:pt x="194" y="54"/>
                    <a:pt x="194" y="54"/>
                    <a:pt x="194" y="54"/>
                  </a:cubicBezTo>
                  <a:cubicBezTo>
                    <a:pt x="223" y="54"/>
                    <a:pt x="223" y="54"/>
                    <a:pt x="223" y="54"/>
                  </a:cubicBezTo>
                  <a:cubicBezTo>
                    <a:pt x="229" y="89"/>
                    <a:pt x="229" y="89"/>
                    <a:pt x="229" y="89"/>
                  </a:cubicBezTo>
                  <a:cubicBezTo>
                    <a:pt x="229" y="111"/>
                    <a:pt x="247" y="128"/>
                    <a:pt x="269" y="128"/>
                  </a:cubicBezTo>
                  <a:cubicBezTo>
                    <a:pt x="333" y="128"/>
                    <a:pt x="333" y="128"/>
                    <a:pt x="333" y="128"/>
                  </a:cubicBezTo>
                  <a:cubicBezTo>
                    <a:pt x="355" y="128"/>
                    <a:pt x="372" y="111"/>
                    <a:pt x="373" y="89"/>
                  </a:cubicBezTo>
                  <a:cubicBezTo>
                    <a:pt x="379" y="53"/>
                    <a:pt x="379" y="53"/>
                    <a:pt x="379" y="53"/>
                  </a:cubicBezTo>
                  <a:cubicBezTo>
                    <a:pt x="410" y="47"/>
                    <a:pt x="410" y="47"/>
                    <a:pt x="410" y="47"/>
                  </a:cubicBezTo>
                  <a:cubicBezTo>
                    <a:pt x="415" y="46"/>
                    <a:pt x="417" y="42"/>
                    <a:pt x="417" y="38"/>
                  </a:cubicBezTo>
                  <a:cubicBezTo>
                    <a:pt x="416" y="33"/>
                    <a:pt x="412" y="30"/>
                    <a:pt x="407" y="31"/>
                  </a:cubicBezTo>
                  <a:close/>
                  <a:moveTo>
                    <a:pt x="173" y="87"/>
                  </a:moveTo>
                  <a:cubicBezTo>
                    <a:pt x="173" y="88"/>
                    <a:pt x="173" y="88"/>
                    <a:pt x="173" y="88"/>
                  </a:cubicBezTo>
                  <a:cubicBezTo>
                    <a:pt x="173" y="101"/>
                    <a:pt x="162" y="112"/>
                    <a:pt x="149" y="112"/>
                  </a:cubicBezTo>
                  <a:cubicBezTo>
                    <a:pt x="85" y="112"/>
                    <a:pt x="85" y="112"/>
                    <a:pt x="85" y="112"/>
                  </a:cubicBezTo>
                  <a:cubicBezTo>
                    <a:pt x="71" y="112"/>
                    <a:pt x="61" y="101"/>
                    <a:pt x="61" y="88"/>
                  </a:cubicBezTo>
                  <a:cubicBezTo>
                    <a:pt x="54" y="47"/>
                    <a:pt x="54" y="47"/>
                    <a:pt x="54" y="47"/>
                  </a:cubicBezTo>
                  <a:cubicBezTo>
                    <a:pt x="54" y="46"/>
                    <a:pt x="54" y="44"/>
                    <a:pt x="53" y="43"/>
                  </a:cubicBezTo>
                  <a:cubicBezTo>
                    <a:pt x="53" y="39"/>
                    <a:pt x="53" y="39"/>
                    <a:pt x="53" y="39"/>
                  </a:cubicBezTo>
                  <a:cubicBezTo>
                    <a:pt x="53" y="27"/>
                    <a:pt x="64" y="16"/>
                    <a:pt x="77" y="16"/>
                  </a:cubicBezTo>
                  <a:cubicBezTo>
                    <a:pt x="157" y="16"/>
                    <a:pt x="157" y="16"/>
                    <a:pt x="157" y="16"/>
                  </a:cubicBezTo>
                  <a:cubicBezTo>
                    <a:pt x="170" y="16"/>
                    <a:pt x="180" y="27"/>
                    <a:pt x="181" y="39"/>
                  </a:cubicBezTo>
                  <a:lnTo>
                    <a:pt x="173" y="87"/>
                  </a:lnTo>
                  <a:close/>
                  <a:moveTo>
                    <a:pt x="357" y="87"/>
                  </a:moveTo>
                  <a:cubicBezTo>
                    <a:pt x="357" y="88"/>
                    <a:pt x="357" y="88"/>
                    <a:pt x="357" y="88"/>
                  </a:cubicBezTo>
                  <a:cubicBezTo>
                    <a:pt x="357" y="101"/>
                    <a:pt x="346" y="112"/>
                    <a:pt x="333" y="112"/>
                  </a:cubicBezTo>
                  <a:cubicBezTo>
                    <a:pt x="269" y="112"/>
                    <a:pt x="269" y="112"/>
                    <a:pt x="269" y="112"/>
                  </a:cubicBezTo>
                  <a:cubicBezTo>
                    <a:pt x="255" y="112"/>
                    <a:pt x="245" y="101"/>
                    <a:pt x="245" y="88"/>
                  </a:cubicBezTo>
                  <a:cubicBezTo>
                    <a:pt x="237" y="39"/>
                    <a:pt x="237" y="39"/>
                    <a:pt x="237" y="39"/>
                  </a:cubicBezTo>
                  <a:cubicBezTo>
                    <a:pt x="237" y="27"/>
                    <a:pt x="248" y="16"/>
                    <a:pt x="261" y="16"/>
                  </a:cubicBezTo>
                  <a:cubicBezTo>
                    <a:pt x="341" y="16"/>
                    <a:pt x="341" y="16"/>
                    <a:pt x="341" y="16"/>
                  </a:cubicBezTo>
                  <a:cubicBezTo>
                    <a:pt x="354" y="16"/>
                    <a:pt x="364" y="27"/>
                    <a:pt x="365" y="39"/>
                  </a:cubicBezTo>
                  <a:cubicBezTo>
                    <a:pt x="364" y="43"/>
                    <a:pt x="364" y="43"/>
                    <a:pt x="364" y="43"/>
                  </a:cubicBezTo>
                  <a:cubicBezTo>
                    <a:pt x="364" y="44"/>
                    <a:pt x="363" y="45"/>
                    <a:pt x="363" y="47"/>
                  </a:cubicBezTo>
                  <a:lnTo>
                    <a:pt x="357" y="8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5" name="Group 9"/>
          <p:cNvGrpSpPr>
            <a:grpSpLocks noChangeAspect="1"/>
          </p:cNvGrpSpPr>
          <p:nvPr/>
        </p:nvGrpSpPr>
        <p:grpSpPr bwMode="auto">
          <a:xfrm>
            <a:off x="10190024" y="5019039"/>
            <a:ext cx="893041" cy="1092624"/>
            <a:chOff x="3576" y="-270"/>
            <a:chExt cx="264" cy="323"/>
          </a:xfrm>
        </p:grpSpPr>
        <p:sp>
          <p:nvSpPr>
            <p:cNvPr id="76" name="Freeform 10"/>
            <p:cNvSpPr/>
            <p:nvPr/>
          </p:nvSpPr>
          <p:spPr bwMode="auto">
            <a:xfrm>
              <a:off x="3726" y="-188"/>
              <a:ext cx="97" cy="140"/>
            </a:xfrm>
            <a:custGeom>
              <a:avLst/>
              <a:gdLst>
                <a:gd name="T0" fmla="*/ 1 w 40"/>
                <a:gd name="T1" fmla="*/ 12 h 58"/>
                <a:gd name="T2" fmla="*/ 23 w 40"/>
                <a:gd name="T3" fmla="*/ 2 h 58"/>
                <a:gd name="T4" fmla="*/ 35 w 40"/>
                <a:gd name="T5" fmla="*/ 36 h 58"/>
                <a:gd name="T6" fmla="*/ 18 w 40"/>
                <a:gd name="T7" fmla="*/ 58 h 58"/>
                <a:gd name="T8" fmla="*/ 8 w 40"/>
                <a:gd name="T9" fmla="*/ 48 h 58"/>
                <a:gd name="T10" fmla="*/ 0 w 40"/>
                <a:gd name="T11" fmla="*/ 30 h 58"/>
              </a:gdLst>
              <a:ahLst/>
              <a:cxnLst>
                <a:cxn ang="0">
                  <a:pos x="T0" y="T1"/>
                </a:cxn>
                <a:cxn ang="0">
                  <a:pos x="T2" y="T3"/>
                </a:cxn>
                <a:cxn ang="0">
                  <a:pos x="T4" y="T5"/>
                </a:cxn>
                <a:cxn ang="0">
                  <a:pos x="T6" y="T7"/>
                </a:cxn>
                <a:cxn ang="0">
                  <a:pos x="T8" y="T9"/>
                </a:cxn>
                <a:cxn ang="0">
                  <a:pos x="T10" y="T11"/>
                </a:cxn>
              </a:cxnLst>
              <a:rect l="0" t="0" r="r" b="b"/>
              <a:pathLst>
                <a:path w="40" h="58">
                  <a:moveTo>
                    <a:pt x="1" y="12"/>
                  </a:moveTo>
                  <a:cubicBezTo>
                    <a:pt x="8" y="6"/>
                    <a:pt x="16" y="2"/>
                    <a:pt x="23" y="2"/>
                  </a:cubicBezTo>
                  <a:cubicBezTo>
                    <a:pt x="40" y="0"/>
                    <a:pt x="40" y="24"/>
                    <a:pt x="35" y="36"/>
                  </a:cubicBezTo>
                  <a:cubicBezTo>
                    <a:pt x="32" y="45"/>
                    <a:pt x="24" y="57"/>
                    <a:pt x="18" y="58"/>
                  </a:cubicBezTo>
                  <a:cubicBezTo>
                    <a:pt x="14" y="58"/>
                    <a:pt x="7" y="56"/>
                    <a:pt x="8" y="48"/>
                  </a:cubicBezTo>
                  <a:cubicBezTo>
                    <a:pt x="9" y="39"/>
                    <a:pt x="5" y="34"/>
                    <a:pt x="0" y="30"/>
                  </a:cubicBezTo>
                </a:path>
              </a:pathLst>
            </a:custGeom>
            <a:noFill/>
            <a:ln w="22225" cap="rnd">
              <a:solidFill>
                <a:srgbClr val="FF652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7" name="Freeform 11"/>
            <p:cNvSpPr/>
            <p:nvPr/>
          </p:nvSpPr>
          <p:spPr bwMode="auto">
            <a:xfrm>
              <a:off x="3593" y="-147"/>
              <a:ext cx="129" cy="135"/>
            </a:xfrm>
            <a:custGeom>
              <a:avLst/>
              <a:gdLst>
                <a:gd name="T0" fmla="*/ 51 w 53"/>
                <a:gd name="T1" fmla="*/ 15 h 56"/>
                <a:gd name="T2" fmla="*/ 49 w 53"/>
                <a:gd name="T3" fmla="*/ 41 h 56"/>
                <a:gd name="T4" fmla="*/ 14 w 53"/>
                <a:gd name="T5" fmla="*/ 35 h 56"/>
                <a:gd name="T6" fmla="*/ 4 w 53"/>
                <a:gd name="T7" fmla="*/ 8 h 56"/>
                <a:gd name="T8" fmla="*/ 16 w 53"/>
                <a:gd name="T9" fmla="*/ 5 h 56"/>
                <a:gd name="T10" fmla="*/ 37 w 53"/>
                <a:gd name="T11" fmla="*/ 7 h 56"/>
              </a:gdLst>
              <a:ahLst/>
              <a:cxnLst>
                <a:cxn ang="0">
                  <a:pos x="T0" y="T1"/>
                </a:cxn>
                <a:cxn ang="0">
                  <a:pos x="T2" y="T3"/>
                </a:cxn>
                <a:cxn ang="0">
                  <a:pos x="T4" y="T5"/>
                </a:cxn>
                <a:cxn ang="0">
                  <a:pos x="T6" y="T7"/>
                </a:cxn>
                <a:cxn ang="0">
                  <a:pos x="T8" y="T9"/>
                </a:cxn>
                <a:cxn ang="0">
                  <a:pos x="T10" y="T11"/>
                </a:cxn>
              </a:cxnLst>
              <a:rect l="0" t="0" r="r" b="b"/>
              <a:pathLst>
                <a:path w="53" h="56">
                  <a:moveTo>
                    <a:pt x="51" y="15"/>
                  </a:moveTo>
                  <a:cubicBezTo>
                    <a:pt x="53" y="24"/>
                    <a:pt x="53" y="34"/>
                    <a:pt x="49" y="41"/>
                  </a:cubicBezTo>
                  <a:cubicBezTo>
                    <a:pt x="42" y="56"/>
                    <a:pt x="21" y="44"/>
                    <a:pt x="14" y="35"/>
                  </a:cubicBezTo>
                  <a:cubicBezTo>
                    <a:pt x="7" y="27"/>
                    <a:pt x="0" y="14"/>
                    <a:pt x="4" y="8"/>
                  </a:cubicBezTo>
                  <a:cubicBezTo>
                    <a:pt x="5" y="5"/>
                    <a:pt x="10" y="0"/>
                    <a:pt x="16" y="5"/>
                  </a:cubicBezTo>
                  <a:cubicBezTo>
                    <a:pt x="24" y="11"/>
                    <a:pt x="31" y="9"/>
                    <a:pt x="37" y="7"/>
                  </a:cubicBezTo>
                </a:path>
              </a:pathLst>
            </a:custGeom>
            <a:noFill/>
            <a:ln w="22225" cap="rnd">
              <a:solidFill>
                <a:srgbClr val="FF652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8" name="Freeform 12"/>
            <p:cNvSpPr/>
            <p:nvPr/>
          </p:nvSpPr>
          <p:spPr bwMode="auto">
            <a:xfrm>
              <a:off x="3608" y="-245"/>
              <a:ext cx="155" cy="103"/>
            </a:xfrm>
            <a:custGeom>
              <a:avLst/>
              <a:gdLst>
                <a:gd name="T0" fmla="*/ 30 w 64"/>
                <a:gd name="T1" fmla="*/ 43 h 43"/>
                <a:gd name="T2" fmla="*/ 9 w 64"/>
                <a:gd name="T3" fmla="*/ 28 h 43"/>
                <a:gd name="T4" fmla="*/ 32 w 64"/>
                <a:gd name="T5" fmla="*/ 1 h 43"/>
                <a:gd name="T6" fmla="*/ 60 w 64"/>
                <a:gd name="T7" fmla="*/ 6 h 43"/>
                <a:gd name="T8" fmla="*/ 57 w 64"/>
                <a:gd name="T9" fmla="*/ 18 h 43"/>
                <a:gd name="T10" fmla="*/ 45 w 64"/>
                <a:gd name="T11" fmla="*/ 33 h 43"/>
              </a:gdLst>
              <a:ahLst/>
              <a:cxnLst>
                <a:cxn ang="0">
                  <a:pos x="T0" y="T1"/>
                </a:cxn>
                <a:cxn ang="0">
                  <a:pos x="T2" y="T3"/>
                </a:cxn>
                <a:cxn ang="0">
                  <a:pos x="T4" y="T5"/>
                </a:cxn>
                <a:cxn ang="0">
                  <a:pos x="T6" y="T7"/>
                </a:cxn>
                <a:cxn ang="0">
                  <a:pos x="T8" y="T9"/>
                </a:cxn>
                <a:cxn ang="0">
                  <a:pos x="T10" y="T11"/>
                </a:cxn>
              </a:cxnLst>
              <a:rect l="0" t="0" r="r" b="b"/>
              <a:pathLst>
                <a:path w="64" h="43">
                  <a:moveTo>
                    <a:pt x="30" y="43"/>
                  </a:moveTo>
                  <a:cubicBezTo>
                    <a:pt x="21" y="40"/>
                    <a:pt x="13" y="35"/>
                    <a:pt x="9" y="28"/>
                  </a:cubicBezTo>
                  <a:cubicBezTo>
                    <a:pt x="0" y="15"/>
                    <a:pt x="20" y="3"/>
                    <a:pt x="32" y="1"/>
                  </a:cubicBezTo>
                  <a:cubicBezTo>
                    <a:pt x="42" y="0"/>
                    <a:pt x="57" y="0"/>
                    <a:pt x="60" y="6"/>
                  </a:cubicBezTo>
                  <a:cubicBezTo>
                    <a:pt x="62" y="8"/>
                    <a:pt x="64" y="15"/>
                    <a:pt x="57" y="18"/>
                  </a:cubicBezTo>
                  <a:cubicBezTo>
                    <a:pt x="48" y="22"/>
                    <a:pt x="46" y="28"/>
                    <a:pt x="45" y="33"/>
                  </a:cubicBezTo>
                </a:path>
              </a:pathLst>
            </a:custGeom>
            <a:noFill/>
            <a:ln w="22225" cap="rnd">
              <a:solidFill>
                <a:srgbClr val="FF652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9" name="Freeform 13"/>
            <p:cNvSpPr/>
            <p:nvPr/>
          </p:nvSpPr>
          <p:spPr bwMode="auto">
            <a:xfrm>
              <a:off x="3576" y="-270"/>
              <a:ext cx="264" cy="263"/>
            </a:xfrm>
            <a:custGeom>
              <a:avLst/>
              <a:gdLst>
                <a:gd name="T0" fmla="*/ 55 w 109"/>
                <a:gd name="T1" fmla="*/ 0 h 109"/>
                <a:gd name="T2" fmla="*/ 93 w 109"/>
                <a:gd name="T3" fmla="*/ 16 h 109"/>
                <a:gd name="T4" fmla="*/ 109 w 109"/>
                <a:gd name="T5" fmla="*/ 55 h 109"/>
                <a:gd name="T6" fmla="*/ 93 w 109"/>
                <a:gd name="T7" fmla="*/ 93 h 109"/>
                <a:gd name="T8" fmla="*/ 55 w 109"/>
                <a:gd name="T9" fmla="*/ 109 h 109"/>
                <a:gd name="T10" fmla="*/ 16 w 109"/>
                <a:gd name="T11" fmla="*/ 93 h 109"/>
                <a:gd name="T12" fmla="*/ 0 w 109"/>
                <a:gd name="T13" fmla="*/ 55 h 109"/>
                <a:gd name="T14" fmla="*/ 16 w 109"/>
                <a:gd name="T15" fmla="*/ 16 h 109"/>
                <a:gd name="T16" fmla="*/ 55 w 109"/>
                <a:gd name="T1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109">
                  <a:moveTo>
                    <a:pt x="55" y="0"/>
                  </a:moveTo>
                  <a:cubicBezTo>
                    <a:pt x="70" y="0"/>
                    <a:pt x="83" y="6"/>
                    <a:pt x="93" y="16"/>
                  </a:cubicBezTo>
                  <a:cubicBezTo>
                    <a:pt x="103" y="26"/>
                    <a:pt x="109" y="40"/>
                    <a:pt x="109" y="55"/>
                  </a:cubicBezTo>
                  <a:cubicBezTo>
                    <a:pt x="109" y="70"/>
                    <a:pt x="103" y="83"/>
                    <a:pt x="93" y="93"/>
                  </a:cubicBezTo>
                  <a:cubicBezTo>
                    <a:pt x="83" y="103"/>
                    <a:pt x="70" y="109"/>
                    <a:pt x="55" y="109"/>
                  </a:cubicBezTo>
                  <a:cubicBezTo>
                    <a:pt x="40" y="109"/>
                    <a:pt x="26" y="103"/>
                    <a:pt x="16" y="93"/>
                  </a:cubicBezTo>
                  <a:cubicBezTo>
                    <a:pt x="6" y="83"/>
                    <a:pt x="0" y="70"/>
                    <a:pt x="0" y="55"/>
                  </a:cubicBezTo>
                  <a:cubicBezTo>
                    <a:pt x="0" y="40"/>
                    <a:pt x="6" y="26"/>
                    <a:pt x="16" y="16"/>
                  </a:cubicBezTo>
                  <a:cubicBezTo>
                    <a:pt x="26" y="6"/>
                    <a:pt x="40" y="0"/>
                    <a:pt x="55" y="0"/>
                  </a:cubicBezTo>
                  <a:close/>
                </a:path>
              </a:pathLst>
            </a:custGeom>
            <a:noFill/>
            <a:ln w="22225" cap="rnd">
              <a:solidFill>
                <a:srgbClr val="FF652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0" name="Oval 14"/>
            <p:cNvSpPr>
              <a:spLocks noChangeArrowheads="1"/>
            </p:cNvSpPr>
            <p:nvPr/>
          </p:nvSpPr>
          <p:spPr bwMode="auto">
            <a:xfrm>
              <a:off x="3702" y="-144"/>
              <a:ext cx="15" cy="14"/>
            </a:xfrm>
            <a:prstGeom prst="ellipse">
              <a:avLst/>
            </a:prstGeom>
            <a:noFill/>
            <a:ln w="22225" cap="rnd">
              <a:solidFill>
                <a:srgbClr val="FF652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1" name="Freeform 15"/>
            <p:cNvSpPr/>
            <p:nvPr/>
          </p:nvSpPr>
          <p:spPr bwMode="auto">
            <a:xfrm>
              <a:off x="3605" y="-4"/>
              <a:ext cx="209" cy="57"/>
            </a:xfrm>
            <a:custGeom>
              <a:avLst/>
              <a:gdLst>
                <a:gd name="T0" fmla="*/ 48 w 86"/>
                <a:gd name="T1" fmla="*/ 0 h 24"/>
                <a:gd name="T2" fmla="*/ 56 w 86"/>
                <a:gd name="T3" fmla="*/ 13 h 24"/>
                <a:gd name="T4" fmla="*/ 81 w 86"/>
                <a:gd name="T5" fmla="*/ 15 h 24"/>
                <a:gd name="T6" fmla="*/ 86 w 86"/>
                <a:gd name="T7" fmla="*/ 19 h 24"/>
                <a:gd name="T8" fmla="*/ 86 w 86"/>
                <a:gd name="T9" fmla="*/ 19 h 24"/>
                <a:gd name="T10" fmla="*/ 81 w 86"/>
                <a:gd name="T11" fmla="*/ 24 h 24"/>
                <a:gd name="T12" fmla="*/ 4 w 86"/>
                <a:gd name="T13" fmla="*/ 24 h 24"/>
                <a:gd name="T14" fmla="*/ 0 w 86"/>
                <a:gd name="T15" fmla="*/ 19 h 24"/>
                <a:gd name="T16" fmla="*/ 0 w 86"/>
                <a:gd name="T17" fmla="*/ 19 h 24"/>
                <a:gd name="T18" fmla="*/ 1 w 86"/>
                <a:gd name="T19" fmla="*/ 16 h 24"/>
                <a:gd name="T20" fmla="*/ 4 w 86"/>
                <a:gd name="T21" fmla="*/ 15 h 24"/>
                <a:gd name="T22" fmla="*/ 30 w 86"/>
                <a:gd name="T23" fmla="*/ 13 h 24"/>
                <a:gd name="T24" fmla="*/ 39 w 86"/>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24">
                  <a:moveTo>
                    <a:pt x="48" y="0"/>
                  </a:moveTo>
                  <a:cubicBezTo>
                    <a:pt x="49" y="6"/>
                    <a:pt x="51" y="10"/>
                    <a:pt x="56" y="13"/>
                  </a:cubicBezTo>
                  <a:cubicBezTo>
                    <a:pt x="62" y="15"/>
                    <a:pt x="73" y="15"/>
                    <a:pt x="81" y="15"/>
                  </a:cubicBezTo>
                  <a:cubicBezTo>
                    <a:pt x="84" y="15"/>
                    <a:pt x="86" y="17"/>
                    <a:pt x="86" y="19"/>
                  </a:cubicBezTo>
                  <a:cubicBezTo>
                    <a:pt x="86" y="19"/>
                    <a:pt x="86" y="19"/>
                    <a:pt x="86" y="19"/>
                  </a:cubicBezTo>
                  <a:cubicBezTo>
                    <a:pt x="86" y="22"/>
                    <a:pt x="84" y="24"/>
                    <a:pt x="81" y="24"/>
                  </a:cubicBezTo>
                  <a:cubicBezTo>
                    <a:pt x="4" y="24"/>
                    <a:pt x="4" y="24"/>
                    <a:pt x="4" y="24"/>
                  </a:cubicBezTo>
                  <a:cubicBezTo>
                    <a:pt x="2" y="24"/>
                    <a:pt x="0" y="22"/>
                    <a:pt x="0" y="19"/>
                  </a:cubicBezTo>
                  <a:cubicBezTo>
                    <a:pt x="0" y="19"/>
                    <a:pt x="0" y="19"/>
                    <a:pt x="0" y="19"/>
                  </a:cubicBezTo>
                  <a:cubicBezTo>
                    <a:pt x="0" y="18"/>
                    <a:pt x="0" y="17"/>
                    <a:pt x="1" y="16"/>
                  </a:cubicBezTo>
                  <a:cubicBezTo>
                    <a:pt x="2" y="15"/>
                    <a:pt x="3" y="15"/>
                    <a:pt x="4" y="15"/>
                  </a:cubicBezTo>
                  <a:cubicBezTo>
                    <a:pt x="13" y="15"/>
                    <a:pt x="23" y="15"/>
                    <a:pt x="30" y="13"/>
                  </a:cubicBezTo>
                  <a:cubicBezTo>
                    <a:pt x="36" y="11"/>
                    <a:pt x="37" y="6"/>
                    <a:pt x="39" y="0"/>
                  </a:cubicBezTo>
                </a:path>
              </a:pathLst>
            </a:custGeom>
            <a:noFill/>
            <a:ln w="22225" cap="rnd">
              <a:solidFill>
                <a:srgbClr val="FF652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2" name="Oval 16"/>
            <p:cNvSpPr>
              <a:spLocks noChangeArrowheads="1"/>
            </p:cNvSpPr>
            <p:nvPr/>
          </p:nvSpPr>
          <p:spPr bwMode="auto">
            <a:xfrm>
              <a:off x="3680" y="-166"/>
              <a:ext cx="59" cy="56"/>
            </a:xfrm>
            <a:prstGeom prst="ellipse">
              <a:avLst/>
            </a:prstGeom>
            <a:noFill/>
            <a:ln w="22225" cap="rnd">
              <a:solidFill>
                <a:srgbClr val="FF652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93" name="矩形 92"/>
          <p:cNvSpPr/>
          <p:nvPr/>
        </p:nvSpPr>
        <p:spPr>
          <a:xfrm>
            <a:off x="2813537" y="1254370"/>
            <a:ext cx="304800" cy="304800"/>
          </a:xfrm>
          <a:prstGeom prst="rect">
            <a:avLst/>
          </a:prstGeom>
          <a:gradFill>
            <a:gsLst>
              <a:gs pos="0">
                <a:srgbClr val="FF7E2D"/>
              </a:gs>
              <a:gs pos="53000">
                <a:srgbClr val="FF652F"/>
              </a:gs>
              <a:gs pos="100000">
                <a:srgbClr val="FF473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矩形 94"/>
          <p:cNvSpPr/>
          <p:nvPr/>
        </p:nvSpPr>
        <p:spPr>
          <a:xfrm>
            <a:off x="8499232" y="3634044"/>
            <a:ext cx="2168768" cy="1384995"/>
          </a:xfrm>
          <a:prstGeom prst="rect">
            <a:avLst/>
          </a:prstGeom>
          <a:noFill/>
        </p:spPr>
        <p:txBody>
          <a:bodyPr wrap="square" rtlCol="0">
            <a:spAutoFit/>
          </a:bodyPr>
          <a:lstStyle/>
          <a:p>
            <a:r>
              <a:rPr lang="zh-CN" altLang="zh-CN" sz="1400">
                <a:latin typeface="微软雅黑" panose="020B0503020204020204" pitchFamily="34" charset="-122"/>
                <a:ea typeface="微软雅黑" panose="020B0503020204020204" pitchFamily="34" charset="-122"/>
              </a:rPr>
              <a:t>起病迅速，主要表现为头昏、头痛、多汗、口满、恶心，呕吐，继而皮肤湿冷、血压下降、心律素乱、轻度脱水，体温稍高或正常。</a:t>
            </a:r>
            <a:endParaRPr lang="zh-CN" altLang="zh-CN" sz="1400">
              <a:latin typeface="微软雅黑" panose="020B0503020204020204" pitchFamily="34" charset="-122"/>
              <a:ea typeface="微软雅黑" panose="020B0503020204020204" pitchFamily="34" charset="-122"/>
            </a:endParaRPr>
          </a:p>
        </p:txBody>
      </p:sp>
      <p:sp>
        <p:nvSpPr>
          <p:cNvPr id="96" name="矩形 95"/>
          <p:cNvSpPr/>
          <p:nvPr/>
        </p:nvSpPr>
        <p:spPr>
          <a:xfrm>
            <a:off x="5756029" y="3635551"/>
            <a:ext cx="2157047" cy="1600438"/>
          </a:xfrm>
          <a:prstGeom prst="rect">
            <a:avLst/>
          </a:prstGeom>
          <a:noFill/>
        </p:spPr>
        <p:txBody>
          <a:bodyPr wrap="square" rtlCol="0">
            <a:spAutoFit/>
          </a:bodyPr>
          <a:lstStyle/>
          <a:p>
            <a:r>
              <a:rPr lang="zh-CN" altLang="zh-CN" sz="1400">
                <a:latin typeface="微软雅黑" panose="020B0503020204020204" pitchFamily="34" charset="-122"/>
                <a:ea typeface="微软雅黑" panose="020B0503020204020204" pitchFamily="34" charset="-122"/>
              </a:rPr>
              <a:t>主要表现为明显的肌痉挛，伴有收缩痛好发于活动较多的四肢肌肉及腹肌等，尤以腓肠肌为著、常呈对称性。时而发作，时而缓解。愿者意识清，体温一般正常，</a:t>
            </a:r>
            <a:endParaRPr lang="zh-CN" altLang="en-US" sz="1400">
              <a:latin typeface="微软雅黑" panose="020B0503020204020204" pitchFamily="34" charset="-122"/>
              <a:ea typeface="微软雅黑" panose="020B0503020204020204" pitchFamily="34" charset="-122"/>
            </a:endParaRPr>
          </a:p>
        </p:txBody>
      </p:sp>
      <p:grpSp>
        <p:nvGrpSpPr>
          <p:cNvPr id="113" name="组合 112"/>
          <p:cNvGrpSpPr/>
          <p:nvPr/>
        </p:nvGrpSpPr>
        <p:grpSpPr>
          <a:xfrm>
            <a:off x="3540370" y="2919047"/>
            <a:ext cx="1430215" cy="408874"/>
            <a:chOff x="3540370" y="2919047"/>
            <a:chExt cx="1430215" cy="408874"/>
          </a:xfrm>
        </p:grpSpPr>
        <p:sp>
          <p:nvSpPr>
            <p:cNvPr id="100" name="圆角矩形 99"/>
            <p:cNvSpPr/>
            <p:nvPr/>
          </p:nvSpPr>
          <p:spPr>
            <a:xfrm>
              <a:off x="3540370" y="2919047"/>
              <a:ext cx="1430215" cy="398584"/>
            </a:xfrm>
            <a:prstGeom prst="roundRect">
              <a:avLst>
                <a:gd name="adj" fmla="val 50000"/>
              </a:avLst>
            </a:prstGeom>
            <a:gradFill>
              <a:gsLst>
                <a:gs pos="0">
                  <a:srgbClr val="FF7E2D"/>
                </a:gs>
                <a:gs pos="53000">
                  <a:srgbClr val="FF652F"/>
                </a:gs>
                <a:gs pos="100000">
                  <a:srgbClr val="FF473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矩形 96"/>
            <p:cNvSpPr/>
            <p:nvPr/>
          </p:nvSpPr>
          <p:spPr>
            <a:xfrm>
              <a:off x="3781726" y="2927811"/>
              <a:ext cx="954107" cy="400110"/>
            </a:xfrm>
            <a:prstGeom prst="rect">
              <a:avLst/>
            </a:prstGeom>
          </p:spPr>
          <p:txBody>
            <a:bodyPr wrap="none">
              <a:spAutoFit/>
            </a:bodyPr>
            <a:lstStyle/>
            <a:p>
              <a:r>
                <a:rPr lang="zh-CN" altLang="zh-CN" sz="2000" b="1">
                  <a:solidFill>
                    <a:schemeClr val="bg1"/>
                  </a:solidFill>
                  <a:latin typeface="微软雅黑" panose="020B0503020204020204" pitchFamily="34" charset="-122"/>
                  <a:ea typeface="微软雅黑" panose="020B0503020204020204" pitchFamily="34" charset="-122"/>
                </a:rPr>
                <a:t>热射痛</a:t>
              </a:r>
              <a:endParaRPr lang="zh-CN" altLang="en-US" sz="2000" b="1">
                <a:solidFill>
                  <a:schemeClr val="bg1"/>
                </a:solidFill>
              </a:endParaRPr>
            </a:p>
          </p:txBody>
        </p:sp>
      </p:grpSp>
      <p:grpSp>
        <p:nvGrpSpPr>
          <p:cNvPr id="114" name="组合 113"/>
          <p:cNvGrpSpPr/>
          <p:nvPr/>
        </p:nvGrpSpPr>
        <p:grpSpPr>
          <a:xfrm>
            <a:off x="6090139" y="2919047"/>
            <a:ext cx="1430215" cy="408874"/>
            <a:chOff x="6090139" y="2919047"/>
            <a:chExt cx="1430215" cy="408874"/>
          </a:xfrm>
        </p:grpSpPr>
        <p:sp>
          <p:nvSpPr>
            <p:cNvPr id="101" name="圆角矩形 100"/>
            <p:cNvSpPr/>
            <p:nvPr/>
          </p:nvSpPr>
          <p:spPr>
            <a:xfrm>
              <a:off x="6090139" y="2919047"/>
              <a:ext cx="1430215" cy="398584"/>
            </a:xfrm>
            <a:prstGeom prst="roundRect">
              <a:avLst>
                <a:gd name="adj" fmla="val 50000"/>
              </a:avLst>
            </a:prstGeom>
            <a:gradFill>
              <a:gsLst>
                <a:gs pos="0">
                  <a:srgbClr val="FF7E2D"/>
                </a:gs>
                <a:gs pos="53000">
                  <a:srgbClr val="FF652F"/>
                </a:gs>
                <a:gs pos="100000">
                  <a:srgbClr val="FF473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8" name="矩形 97"/>
            <p:cNvSpPr/>
            <p:nvPr/>
          </p:nvSpPr>
          <p:spPr>
            <a:xfrm>
              <a:off x="6372524" y="2927811"/>
              <a:ext cx="954107" cy="400110"/>
            </a:xfrm>
            <a:prstGeom prst="rect">
              <a:avLst/>
            </a:prstGeom>
          </p:spPr>
          <p:txBody>
            <a:bodyPr wrap="none">
              <a:spAutoFit/>
            </a:bodyPr>
            <a:lstStyle/>
            <a:p>
              <a:r>
                <a:rPr lang="zh-CN" altLang="zh-CN" sz="2000" b="1">
                  <a:solidFill>
                    <a:schemeClr val="bg1"/>
                  </a:solidFill>
                  <a:latin typeface="微软雅黑" panose="020B0503020204020204" pitchFamily="34" charset="-122"/>
                  <a:ea typeface="微软雅黑" panose="020B0503020204020204" pitchFamily="34" charset="-122"/>
                </a:rPr>
                <a:t>热痉挛</a:t>
              </a:r>
              <a:endParaRPr lang="zh-CN" altLang="en-US" sz="2000" b="1">
                <a:solidFill>
                  <a:schemeClr val="bg1"/>
                </a:solidFill>
                <a:latin typeface="微软雅黑" panose="020B0503020204020204" pitchFamily="34" charset="-122"/>
                <a:ea typeface="微软雅黑" panose="020B0503020204020204" pitchFamily="34" charset="-122"/>
              </a:endParaRPr>
            </a:p>
          </p:txBody>
        </p:sp>
      </p:grpSp>
      <p:grpSp>
        <p:nvGrpSpPr>
          <p:cNvPr id="115" name="组合 114"/>
          <p:cNvGrpSpPr/>
          <p:nvPr/>
        </p:nvGrpSpPr>
        <p:grpSpPr>
          <a:xfrm>
            <a:off x="8639909" y="2919047"/>
            <a:ext cx="1430215" cy="408874"/>
            <a:chOff x="8639909" y="2919047"/>
            <a:chExt cx="1430215" cy="408874"/>
          </a:xfrm>
        </p:grpSpPr>
        <p:sp>
          <p:nvSpPr>
            <p:cNvPr id="102" name="圆角矩形 101"/>
            <p:cNvSpPr/>
            <p:nvPr/>
          </p:nvSpPr>
          <p:spPr>
            <a:xfrm>
              <a:off x="8639909" y="2919047"/>
              <a:ext cx="1430215" cy="398584"/>
            </a:xfrm>
            <a:prstGeom prst="roundRect">
              <a:avLst>
                <a:gd name="adj" fmla="val 50000"/>
              </a:avLst>
            </a:prstGeom>
            <a:gradFill>
              <a:gsLst>
                <a:gs pos="0">
                  <a:srgbClr val="FF7E2D"/>
                </a:gs>
                <a:gs pos="53000">
                  <a:srgbClr val="FF652F"/>
                </a:gs>
                <a:gs pos="100000">
                  <a:srgbClr val="FF473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矩形 98"/>
            <p:cNvSpPr/>
            <p:nvPr/>
          </p:nvSpPr>
          <p:spPr>
            <a:xfrm>
              <a:off x="8916434" y="2927811"/>
              <a:ext cx="954107" cy="400110"/>
            </a:xfrm>
            <a:prstGeom prst="rect">
              <a:avLst/>
            </a:prstGeom>
          </p:spPr>
          <p:txBody>
            <a:bodyPr wrap="none">
              <a:spAutoFit/>
            </a:bodyPr>
            <a:lstStyle/>
            <a:p>
              <a:r>
                <a:rPr lang="zh-CN" altLang="zh-CN" sz="2000" b="1">
                  <a:solidFill>
                    <a:schemeClr val="bg1"/>
                  </a:solidFill>
                  <a:latin typeface="微软雅黑" panose="020B0503020204020204" pitchFamily="34" charset="-122"/>
                  <a:ea typeface="微软雅黑" panose="020B0503020204020204" pitchFamily="34" charset="-122"/>
                </a:rPr>
                <a:t>热衰竭</a:t>
              </a:r>
              <a:endParaRPr lang="zh-CN" altLang="en-US" sz="2000" b="1">
                <a:solidFill>
                  <a:schemeClr val="bg1"/>
                </a:solidFill>
              </a:endParaRPr>
            </a:p>
          </p:txBody>
        </p:sp>
      </p:grpSp>
      <p:cxnSp>
        <p:nvCxnSpPr>
          <p:cNvPr id="107" name="直接连接符 106"/>
          <p:cNvCxnSpPr/>
          <p:nvPr/>
        </p:nvCxnSpPr>
        <p:spPr>
          <a:xfrm>
            <a:off x="5521569" y="3493476"/>
            <a:ext cx="0" cy="169984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a:off x="8241323" y="3470029"/>
            <a:ext cx="0" cy="169984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par>
                                <p:cTn id="8" presetID="53" presetClass="entr" presetSubtype="16" fill="hold" grpId="0" nodeType="withEffect">
                                  <p:stCondLst>
                                    <p:cond delay="1500"/>
                                  </p:stCondLst>
                                  <p:childTnLst>
                                    <p:set>
                                      <p:cBhvr>
                                        <p:cTn id="9" dur="1" fill="hold">
                                          <p:stCondLst>
                                            <p:cond delay="0"/>
                                          </p:stCondLst>
                                        </p:cTn>
                                        <p:tgtEl>
                                          <p:spTgt spid="93"/>
                                        </p:tgtEl>
                                        <p:attrNameLst>
                                          <p:attrName>style.visibility</p:attrName>
                                        </p:attrNameLst>
                                      </p:cBhvr>
                                      <p:to>
                                        <p:strVal val="visible"/>
                                      </p:to>
                                    </p:set>
                                    <p:anim calcmode="lin" valueType="num">
                                      <p:cBhvr>
                                        <p:cTn id="10" dur="500" fill="hold"/>
                                        <p:tgtEl>
                                          <p:spTgt spid="93"/>
                                        </p:tgtEl>
                                        <p:attrNameLst>
                                          <p:attrName>ppt_w</p:attrName>
                                        </p:attrNameLst>
                                      </p:cBhvr>
                                      <p:tavLst>
                                        <p:tav tm="0">
                                          <p:val>
                                            <p:fltVal val="0"/>
                                          </p:val>
                                        </p:tav>
                                        <p:tav tm="100000">
                                          <p:val>
                                            <p:strVal val="#ppt_w"/>
                                          </p:val>
                                        </p:tav>
                                      </p:tavLst>
                                    </p:anim>
                                    <p:anim calcmode="lin" valueType="num">
                                      <p:cBhvr>
                                        <p:cTn id="11" dur="500" fill="hold"/>
                                        <p:tgtEl>
                                          <p:spTgt spid="93"/>
                                        </p:tgtEl>
                                        <p:attrNameLst>
                                          <p:attrName>ppt_h</p:attrName>
                                        </p:attrNameLst>
                                      </p:cBhvr>
                                      <p:tavLst>
                                        <p:tav tm="0">
                                          <p:val>
                                            <p:fltVal val="0"/>
                                          </p:val>
                                        </p:tav>
                                        <p:tav tm="100000">
                                          <p:val>
                                            <p:strVal val="#ppt_h"/>
                                          </p:val>
                                        </p:tav>
                                      </p:tavLst>
                                    </p:anim>
                                    <p:animEffect transition="in" filter="fade">
                                      <p:cBhvr>
                                        <p:cTn id="12" dur="500"/>
                                        <p:tgtEl>
                                          <p:spTgt spid="93"/>
                                        </p:tgtEl>
                                      </p:cBhvr>
                                    </p:animEffect>
                                  </p:childTnLst>
                                </p:cTn>
                              </p:par>
                              <p:par>
                                <p:cTn id="13" presetID="2" presetClass="entr" presetSubtype="2" fill="hold" grpId="0" nodeType="withEffect">
                                  <p:stCondLst>
                                    <p:cond delay="2000"/>
                                  </p:stCondLst>
                                  <p:iterate type="lt">
                                    <p:tmPct val="10000"/>
                                  </p:iterate>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1+#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2500"/>
                                  </p:stCondLst>
                                  <p:childTnLst>
                                    <p:set>
                                      <p:cBhvr>
                                        <p:cTn id="18" dur="1" fill="hold">
                                          <p:stCondLst>
                                            <p:cond delay="0"/>
                                          </p:stCondLst>
                                        </p:cTn>
                                        <p:tgtEl>
                                          <p:spTgt spid="112"/>
                                        </p:tgtEl>
                                        <p:attrNameLst>
                                          <p:attrName>style.visibility</p:attrName>
                                        </p:attrNameLst>
                                      </p:cBhvr>
                                      <p:to>
                                        <p:strVal val="visible"/>
                                      </p:to>
                                    </p:set>
                                    <p:animEffect transition="in" filter="fade">
                                      <p:cBhvr>
                                        <p:cTn id="19" dur="1000"/>
                                        <p:tgtEl>
                                          <p:spTgt spid="112"/>
                                        </p:tgtEl>
                                      </p:cBhvr>
                                    </p:animEffect>
                                    <p:anim calcmode="lin" valueType="num">
                                      <p:cBhvr>
                                        <p:cTn id="20" dur="1000" fill="hold"/>
                                        <p:tgtEl>
                                          <p:spTgt spid="112"/>
                                        </p:tgtEl>
                                        <p:attrNameLst>
                                          <p:attrName>ppt_x</p:attrName>
                                        </p:attrNameLst>
                                      </p:cBhvr>
                                      <p:tavLst>
                                        <p:tav tm="0">
                                          <p:val>
                                            <p:strVal val="#ppt_x"/>
                                          </p:val>
                                        </p:tav>
                                        <p:tav tm="100000">
                                          <p:val>
                                            <p:strVal val="#ppt_x"/>
                                          </p:val>
                                        </p:tav>
                                      </p:tavLst>
                                    </p:anim>
                                    <p:anim calcmode="lin" valueType="num">
                                      <p:cBhvr>
                                        <p:cTn id="21" dur="1000" fill="hold"/>
                                        <p:tgtEl>
                                          <p:spTgt spid="11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3000"/>
                                  </p:stCondLst>
                                  <p:childTnLst>
                                    <p:set>
                                      <p:cBhvr>
                                        <p:cTn id="23" dur="1" fill="hold">
                                          <p:stCondLst>
                                            <p:cond delay="0"/>
                                          </p:stCondLst>
                                        </p:cTn>
                                        <p:tgtEl>
                                          <p:spTgt spid="105"/>
                                        </p:tgtEl>
                                        <p:attrNameLst>
                                          <p:attrName>style.visibility</p:attrName>
                                        </p:attrNameLst>
                                      </p:cBhvr>
                                      <p:to>
                                        <p:strVal val="visible"/>
                                      </p:to>
                                    </p:set>
                                    <p:animEffect transition="in" filter="fade">
                                      <p:cBhvr>
                                        <p:cTn id="24" dur="1000"/>
                                        <p:tgtEl>
                                          <p:spTgt spid="105"/>
                                        </p:tgtEl>
                                      </p:cBhvr>
                                    </p:animEffect>
                                    <p:anim calcmode="lin" valueType="num">
                                      <p:cBhvr>
                                        <p:cTn id="25" dur="1000" fill="hold"/>
                                        <p:tgtEl>
                                          <p:spTgt spid="105"/>
                                        </p:tgtEl>
                                        <p:attrNameLst>
                                          <p:attrName>ppt_x</p:attrName>
                                        </p:attrNameLst>
                                      </p:cBhvr>
                                      <p:tavLst>
                                        <p:tav tm="0">
                                          <p:val>
                                            <p:strVal val="#ppt_x"/>
                                          </p:val>
                                        </p:tav>
                                        <p:tav tm="100000">
                                          <p:val>
                                            <p:strVal val="#ppt_x"/>
                                          </p:val>
                                        </p:tav>
                                      </p:tavLst>
                                    </p:anim>
                                    <p:anim calcmode="lin" valueType="num">
                                      <p:cBhvr>
                                        <p:cTn id="26" dur="1000" fill="hold"/>
                                        <p:tgtEl>
                                          <p:spTgt spid="105"/>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3500"/>
                                  </p:stCondLst>
                                  <p:childTnLst>
                                    <p:set>
                                      <p:cBhvr>
                                        <p:cTn id="28" dur="1" fill="hold">
                                          <p:stCondLst>
                                            <p:cond delay="0"/>
                                          </p:stCondLst>
                                        </p:cTn>
                                        <p:tgtEl>
                                          <p:spTgt spid="113"/>
                                        </p:tgtEl>
                                        <p:attrNameLst>
                                          <p:attrName>style.visibility</p:attrName>
                                        </p:attrNameLst>
                                      </p:cBhvr>
                                      <p:to>
                                        <p:strVal val="visible"/>
                                      </p:to>
                                    </p:set>
                                    <p:animEffect transition="in" filter="fade">
                                      <p:cBhvr>
                                        <p:cTn id="29" dur="1000"/>
                                        <p:tgtEl>
                                          <p:spTgt spid="113"/>
                                        </p:tgtEl>
                                      </p:cBhvr>
                                    </p:animEffect>
                                    <p:anim calcmode="lin" valueType="num">
                                      <p:cBhvr>
                                        <p:cTn id="30" dur="1000" fill="hold"/>
                                        <p:tgtEl>
                                          <p:spTgt spid="113"/>
                                        </p:tgtEl>
                                        <p:attrNameLst>
                                          <p:attrName>ppt_x</p:attrName>
                                        </p:attrNameLst>
                                      </p:cBhvr>
                                      <p:tavLst>
                                        <p:tav tm="0">
                                          <p:val>
                                            <p:strVal val="#ppt_x"/>
                                          </p:val>
                                        </p:tav>
                                        <p:tav tm="100000">
                                          <p:val>
                                            <p:strVal val="#ppt_x"/>
                                          </p:val>
                                        </p:tav>
                                      </p:tavLst>
                                    </p:anim>
                                    <p:anim calcmode="lin" valueType="num">
                                      <p:cBhvr>
                                        <p:cTn id="31" dur="1000" fill="hold"/>
                                        <p:tgtEl>
                                          <p:spTgt spid="113"/>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4000"/>
                                  </p:stCondLst>
                                  <p:childTnLst>
                                    <p:set>
                                      <p:cBhvr>
                                        <p:cTn id="33" dur="1" fill="hold">
                                          <p:stCondLst>
                                            <p:cond delay="0"/>
                                          </p:stCondLst>
                                        </p:cTn>
                                        <p:tgtEl>
                                          <p:spTgt spid="114"/>
                                        </p:tgtEl>
                                        <p:attrNameLst>
                                          <p:attrName>style.visibility</p:attrName>
                                        </p:attrNameLst>
                                      </p:cBhvr>
                                      <p:to>
                                        <p:strVal val="visible"/>
                                      </p:to>
                                    </p:set>
                                    <p:animEffect transition="in" filter="fade">
                                      <p:cBhvr>
                                        <p:cTn id="34" dur="1000"/>
                                        <p:tgtEl>
                                          <p:spTgt spid="114"/>
                                        </p:tgtEl>
                                      </p:cBhvr>
                                    </p:animEffect>
                                    <p:anim calcmode="lin" valueType="num">
                                      <p:cBhvr>
                                        <p:cTn id="35" dur="1000" fill="hold"/>
                                        <p:tgtEl>
                                          <p:spTgt spid="114"/>
                                        </p:tgtEl>
                                        <p:attrNameLst>
                                          <p:attrName>ppt_x</p:attrName>
                                        </p:attrNameLst>
                                      </p:cBhvr>
                                      <p:tavLst>
                                        <p:tav tm="0">
                                          <p:val>
                                            <p:strVal val="#ppt_x"/>
                                          </p:val>
                                        </p:tav>
                                        <p:tav tm="100000">
                                          <p:val>
                                            <p:strVal val="#ppt_x"/>
                                          </p:val>
                                        </p:tav>
                                      </p:tavLst>
                                    </p:anim>
                                    <p:anim calcmode="lin" valueType="num">
                                      <p:cBhvr>
                                        <p:cTn id="36" dur="1000" fill="hold"/>
                                        <p:tgtEl>
                                          <p:spTgt spid="114"/>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450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par>
                                <p:cTn id="42" presetID="2" presetClass="entr" presetSubtype="4" fill="hold" nodeType="withEffect">
                                  <p:stCondLst>
                                    <p:cond delay="5500"/>
                                  </p:stCondLst>
                                  <p:childTnLst>
                                    <p:set>
                                      <p:cBhvr>
                                        <p:cTn id="43" dur="1" fill="hold">
                                          <p:stCondLst>
                                            <p:cond delay="0"/>
                                          </p:stCondLst>
                                        </p:cTn>
                                        <p:tgtEl>
                                          <p:spTgt spid="107"/>
                                        </p:tgtEl>
                                        <p:attrNameLst>
                                          <p:attrName>style.visibility</p:attrName>
                                        </p:attrNameLst>
                                      </p:cBhvr>
                                      <p:to>
                                        <p:strVal val="visible"/>
                                      </p:to>
                                    </p:set>
                                    <p:anim calcmode="lin" valueType="num">
                                      <p:cBhvr additive="base">
                                        <p:cTn id="44" dur="500" fill="hold"/>
                                        <p:tgtEl>
                                          <p:spTgt spid="107"/>
                                        </p:tgtEl>
                                        <p:attrNameLst>
                                          <p:attrName>ppt_x</p:attrName>
                                        </p:attrNameLst>
                                      </p:cBhvr>
                                      <p:tavLst>
                                        <p:tav tm="0">
                                          <p:val>
                                            <p:strVal val="#ppt_x"/>
                                          </p:val>
                                        </p:tav>
                                        <p:tav tm="100000">
                                          <p:val>
                                            <p:strVal val="#ppt_x"/>
                                          </p:val>
                                        </p:tav>
                                      </p:tavLst>
                                    </p:anim>
                                    <p:anim calcmode="lin" valueType="num">
                                      <p:cBhvr additive="base">
                                        <p:cTn id="45" dur="500" fill="hold"/>
                                        <p:tgtEl>
                                          <p:spTgt spid="107"/>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5500"/>
                                  </p:stCondLst>
                                  <p:childTnLst>
                                    <p:set>
                                      <p:cBhvr>
                                        <p:cTn id="47" dur="1" fill="hold">
                                          <p:stCondLst>
                                            <p:cond delay="0"/>
                                          </p:stCondLst>
                                        </p:cTn>
                                        <p:tgtEl>
                                          <p:spTgt spid="109"/>
                                        </p:tgtEl>
                                        <p:attrNameLst>
                                          <p:attrName>style.visibility</p:attrName>
                                        </p:attrNameLst>
                                      </p:cBhvr>
                                      <p:to>
                                        <p:strVal val="visible"/>
                                      </p:to>
                                    </p:set>
                                    <p:anim calcmode="lin" valueType="num">
                                      <p:cBhvr additive="base">
                                        <p:cTn id="48" dur="500" fill="hold"/>
                                        <p:tgtEl>
                                          <p:spTgt spid="109"/>
                                        </p:tgtEl>
                                        <p:attrNameLst>
                                          <p:attrName>ppt_x</p:attrName>
                                        </p:attrNameLst>
                                      </p:cBhvr>
                                      <p:tavLst>
                                        <p:tav tm="0">
                                          <p:val>
                                            <p:strVal val="#ppt_x"/>
                                          </p:val>
                                        </p:tav>
                                        <p:tav tm="100000">
                                          <p:val>
                                            <p:strVal val="#ppt_x"/>
                                          </p:val>
                                        </p:tav>
                                      </p:tavLst>
                                    </p:anim>
                                    <p:anim calcmode="lin" valueType="num">
                                      <p:cBhvr additive="base">
                                        <p:cTn id="49" dur="500" fill="hold"/>
                                        <p:tgtEl>
                                          <p:spTgt spid="109"/>
                                        </p:tgtEl>
                                        <p:attrNameLst>
                                          <p:attrName>ppt_y</p:attrName>
                                        </p:attrNameLst>
                                      </p:cBhvr>
                                      <p:tavLst>
                                        <p:tav tm="0">
                                          <p:val>
                                            <p:strVal val="1+#ppt_h/2"/>
                                          </p:val>
                                        </p:tav>
                                        <p:tav tm="100000">
                                          <p:val>
                                            <p:strVal val="#ppt_y"/>
                                          </p:val>
                                        </p:tav>
                                      </p:tavLst>
                                    </p:anim>
                                  </p:childTnLst>
                                </p:cTn>
                              </p:par>
                              <p:par>
                                <p:cTn id="50" presetID="22" presetClass="entr" presetSubtype="1" fill="hold" grpId="0" nodeType="withEffect">
                                  <p:stCondLst>
                                    <p:cond delay="6000"/>
                                  </p:stCondLst>
                                  <p:childTnLst>
                                    <p:set>
                                      <p:cBhvr>
                                        <p:cTn id="51" dur="1" fill="hold">
                                          <p:stCondLst>
                                            <p:cond delay="0"/>
                                          </p:stCondLst>
                                        </p:cTn>
                                        <p:tgtEl>
                                          <p:spTgt spid="2"/>
                                        </p:tgtEl>
                                        <p:attrNameLst>
                                          <p:attrName>style.visibility</p:attrName>
                                        </p:attrNameLst>
                                      </p:cBhvr>
                                      <p:to>
                                        <p:strVal val="visible"/>
                                      </p:to>
                                    </p:set>
                                    <p:animEffect transition="in" filter="wipe(up)">
                                      <p:cBhvr>
                                        <p:cTn id="52" dur="1250"/>
                                        <p:tgtEl>
                                          <p:spTgt spid="2"/>
                                        </p:tgtEl>
                                      </p:cBhvr>
                                    </p:animEffect>
                                  </p:childTnLst>
                                </p:cTn>
                              </p:par>
                              <p:par>
                                <p:cTn id="53" presetID="22" presetClass="entr" presetSubtype="1" fill="hold" grpId="0" nodeType="withEffect">
                                  <p:stCondLst>
                                    <p:cond delay="6500"/>
                                  </p:stCondLst>
                                  <p:childTnLst>
                                    <p:set>
                                      <p:cBhvr>
                                        <p:cTn id="54" dur="1" fill="hold">
                                          <p:stCondLst>
                                            <p:cond delay="0"/>
                                          </p:stCondLst>
                                        </p:cTn>
                                        <p:tgtEl>
                                          <p:spTgt spid="96"/>
                                        </p:tgtEl>
                                        <p:attrNameLst>
                                          <p:attrName>style.visibility</p:attrName>
                                        </p:attrNameLst>
                                      </p:cBhvr>
                                      <p:to>
                                        <p:strVal val="visible"/>
                                      </p:to>
                                    </p:set>
                                    <p:animEffect transition="in" filter="wipe(up)">
                                      <p:cBhvr>
                                        <p:cTn id="55" dur="1250"/>
                                        <p:tgtEl>
                                          <p:spTgt spid="96"/>
                                        </p:tgtEl>
                                      </p:cBhvr>
                                    </p:animEffect>
                                  </p:childTnLst>
                                </p:cTn>
                              </p:par>
                              <p:par>
                                <p:cTn id="56" presetID="22" presetClass="entr" presetSubtype="1" fill="hold" grpId="0" nodeType="withEffect">
                                  <p:stCondLst>
                                    <p:cond delay="7000"/>
                                  </p:stCondLst>
                                  <p:childTnLst>
                                    <p:set>
                                      <p:cBhvr>
                                        <p:cTn id="57" dur="1" fill="hold">
                                          <p:stCondLst>
                                            <p:cond delay="0"/>
                                          </p:stCondLst>
                                        </p:cTn>
                                        <p:tgtEl>
                                          <p:spTgt spid="95"/>
                                        </p:tgtEl>
                                        <p:attrNameLst>
                                          <p:attrName>style.visibility</p:attrName>
                                        </p:attrNameLst>
                                      </p:cBhvr>
                                      <p:to>
                                        <p:strVal val="visible"/>
                                      </p:to>
                                    </p:set>
                                    <p:animEffect transition="in" filter="wipe(up)">
                                      <p:cBhvr>
                                        <p:cTn id="58" dur="1250"/>
                                        <p:tgtEl>
                                          <p:spTgt spid="95"/>
                                        </p:tgtEl>
                                      </p:cBhvr>
                                    </p:animEffect>
                                  </p:childTnLst>
                                </p:cTn>
                              </p:par>
                              <p:par>
                                <p:cTn id="59" presetID="10" presetClass="entr" presetSubtype="0" fill="hold" nodeType="withEffect">
                                  <p:stCondLst>
                                    <p:cond delay="8250"/>
                                  </p:stCondLst>
                                  <p:childTnLst>
                                    <p:set>
                                      <p:cBhvr>
                                        <p:cTn id="60" dur="1" fill="hold">
                                          <p:stCondLst>
                                            <p:cond delay="0"/>
                                          </p:stCondLst>
                                        </p:cTn>
                                        <p:tgtEl>
                                          <p:spTgt spid="75"/>
                                        </p:tgtEl>
                                        <p:attrNameLst>
                                          <p:attrName>style.visibility</p:attrName>
                                        </p:attrNameLst>
                                      </p:cBhvr>
                                      <p:to>
                                        <p:strVal val="visible"/>
                                      </p:to>
                                    </p:set>
                                    <p:animEffect transition="in" filter="fade">
                                      <p:cBhvr>
                                        <p:cTn id="61"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2" grpId="0"/>
      <p:bldP spid="3" grpId="0"/>
      <p:bldP spid="93" grpId="0" animBg="1"/>
      <p:bldP spid="95" grpId="0"/>
      <p:bldP spid="9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a:off x="2667000" y="-2667000"/>
            <a:ext cx="6858000" cy="12192000"/>
          </a:xfrm>
          <a:prstGeom prst="rect">
            <a:avLst/>
          </a:prstGeom>
        </p:spPr>
      </p:pic>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107563" y="4650040"/>
            <a:ext cx="1360560" cy="3276600"/>
          </a:xfrm>
          <a:prstGeom prst="rect">
            <a:avLst/>
          </a:prstGeom>
        </p:spPr>
      </p:pic>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673668" y="95653"/>
            <a:ext cx="1504951" cy="1313644"/>
          </a:xfrm>
          <a:prstGeom prst="rect">
            <a:avLst/>
          </a:prstGeom>
        </p:spPr>
      </p:pic>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7623683" y="5709300"/>
            <a:ext cx="1592838" cy="1390359"/>
          </a:xfrm>
          <a:prstGeom prst="rect">
            <a:avLst/>
          </a:prstGeom>
        </p:spPr>
      </p:pic>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53500" y="5170943"/>
            <a:ext cx="3714750" cy="2029956"/>
          </a:xfrm>
          <a:prstGeom prst="rect">
            <a:avLst/>
          </a:prstGeom>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9538574" y="-623470"/>
            <a:ext cx="2029956" cy="3276895"/>
          </a:xfrm>
          <a:prstGeom prst="rect">
            <a:avLst/>
          </a:prstGeom>
        </p:spPr>
      </p:pic>
      <p:pic>
        <p:nvPicPr>
          <p:cNvPr id="21" name="图片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3013911" y="-2397307"/>
            <a:ext cx="6455916" cy="11601175"/>
          </a:xfrm>
          <a:prstGeom prst="rect">
            <a:avLst/>
          </a:prstGeom>
        </p:spPr>
      </p:pic>
      <p:sp>
        <p:nvSpPr>
          <p:cNvPr id="59" name="文本框 58"/>
          <p:cNvSpPr txBox="1"/>
          <p:nvPr/>
        </p:nvSpPr>
        <p:spPr>
          <a:xfrm>
            <a:off x="1223705" y="1124466"/>
            <a:ext cx="5399510" cy="3046988"/>
          </a:xfrm>
          <a:prstGeom prst="rect">
            <a:avLst/>
          </a:prstGeom>
          <a:noFill/>
        </p:spPr>
        <p:txBody>
          <a:bodyPr wrap="square" rtlCol="0">
            <a:spAutoFit/>
          </a:bodyPr>
          <a:lstStyle/>
          <a:p>
            <a:pPr algn="ctr"/>
            <a:r>
              <a:rPr lang="en-US" altLang="zh-CN" sz="7200" b="1" dirty="0">
                <a:gradFill>
                  <a:gsLst>
                    <a:gs pos="0">
                      <a:srgbClr val="FF7E2D"/>
                    </a:gs>
                    <a:gs pos="51000">
                      <a:srgbClr val="FF652F"/>
                    </a:gs>
                    <a:gs pos="100000">
                      <a:srgbClr val="FF4732"/>
                    </a:gs>
                  </a:gsLst>
                  <a:lin ang="5400000" scaled="1"/>
                </a:gradFill>
                <a:latin typeface="微软雅黑" panose="020B0503020204020204" pitchFamily="34" charset="-122"/>
                <a:ea typeface="微软雅黑" panose="020B0503020204020204" pitchFamily="34" charset="-122"/>
              </a:rPr>
              <a:t>PART 07</a:t>
            </a:r>
            <a:endParaRPr lang="en-US" altLang="zh-CN" sz="7200" b="1" dirty="0">
              <a:gradFill>
                <a:gsLst>
                  <a:gs pos="0">
                    <a:srgbClr val="FF7E2D"/>
                  </a:gs>
                  <a:gs pos="51000">
                    <a:srgbClr val="FF652F"/>
                  </a:gs>
                  <a:gs pos="100000">
                    <a:srgbClr val="FF4732"/>
                  </a:gs>
                </a:gsLst>
                <a:lin ang="5400000" scaled="1"/>
              </a:gradFill>
              <a:latin typeface="微软雅黑" panose="020B0503020204020204" pitchFamily="34" charset="-122"/>
              <a:ea typeface="微软雅黑" panose="020B0503020204020204" pitchFamily="34" charset="-122"/>
            </a:endParaRPr>
          </a:p>
          <a:p>
            <a:pPr algn="ctr"/>
            <a:r>
              <a:rPr lang="zh-CN" altLang="en-US" sz="6000" b="1" dirty="0">
                <a:gradFill>
                  <a:gsLst>
                    <a:gs pos="0">
                      <a:srgbClr val="FF7E2D"/>
                    </a:gs>
                    <a:gs pos="51000">
                      <a:srgbClr val="FF652F"/>
                    </a:gs>
                    <a:gs pos="100000">
                      <a:srgbClr val="FF4732"/>
                    </a:gs>
                  </a:gsLst>
                  <a:lin ang="5400000" scaled="1"/>
                </a:gradFill>
                <a:latin typeface="微软雅黑" panose="020B0503020204020204" pitchFamily="34" charset="-122"/>
                <a:ea typeface="微软雅黑" panose="020B0503020204020204" pitchFamily="34" charset="-122"/>
              </a:rPr>
              <a:t>高温中暑事件应急处理流程</a:t>
            </a:r>
            <a:endParaRPr lang="zh-CN" altLang="en-US" sz="6000" b="1" dirty="0">
              <a:gradFill>
                <a:gsLst>
                  <a:gs pos="0">
                    <a:srgbClr val="FF7E2D"/>
                  </a:gs>
                  <a:gs pos="51000">
                    <a:srgbClr val="FF652F"/>
                  </a:gs>
                  <a:gs pos="100000">
                    <a:srgbClr val="FF4732"/>
                  </a:gs>
                </a:gsLst>
                <a:lin ang="5400000" scaled="1"/>
              </a:gradFill>
              <a:latin typeface="微软雅黑" panose="020B0503020204020204" pitchFamily="34" charset="-122"/>
              <a:ea typeface="微软雅黑" panose="020B0503020204020204" pitchFamily="34" charset="-122"/>
            </a:endParaRPr>
          </a:p>
        </p:txBody>
      </p:sp>
      <p:grpSp>
        <p:nvGrpSpPr>
          <p:cNvPr id="60" name="组合 59"/>
          <p:cNvGrpSpPr/>
          <p:nvPr/>
        </p:nvGrpSpPr>
        <p:grpSpPr>
          <a:xfrm>
            <a:off x="2750908" y="4137523"/>
            <a:ext cx="2123519" cy="2150817"/>
            <a:chOff x="1469294" y="832341"/>
            <a:chExt cx="2231069" cy="3024554"/>
          </a:xfrm>
        </p:grpSpPr>
        <p:sp>
          <p:nvSpPr>
            <p:cNvPr id="61" name="Freeform 5"/>
            <p:cNvSpPr/>
            <p:nvPr/>
          </p:nvSpPr>
          <p:spPr bwMode="auto">
            <a:xfrm>
              <a:off x="3097004" y="3183694"/>
              <a:ext cx="100883" cy="593658"/>
            </a:xfrm>
            <a:custGeom>
              <a:avLst/>
              <a:gdLst>
                <a:gd name="T0" fmla="*/ 22 w 22"/>
                <a:gd name="T1" fmla="*/ 10 h 129"/>
                <a:gd name="T2" fmla="*/ 22 w 22"/>
                <a:gd name="T3" fmla="*/ 129 h 129"/>
                <a:gd name="T4" fmla="*/ 0 w 22"/>
                <a:gd name="T5" fmla="*/ 129 h 129"/>
                <a:gd name="T6" fmla="*/ 0 w 22"/>
                <a:gd name="T7" fmla="*/ 0 h 129"/>
                <a:gd name="T8" fmla="*/ 0 w 22"/>
                <a:gd name="T9" fmla="*/ 0 h 129"/>
                <a:gd name="T10" fmla="*/ 22 w 22"/>
                <a:gd name="T11" fmla="*/ 10 h 129"/>
              </a:gdLst>
              <a:ahLst/>
              <a:cxnLst>
                <a:cxn ang="0">
                  <a:pos x="T0" y="T1"/>
                </a:cxn>
                <a:cxn ang="0">
                  <a:pos x="T2" y="T3"/>
                </a:cxn>
                <a:cxn ang="0">
                  <a:pos x="T4" y="T5"/>
                </a:cxn>
                <a:cxn ang="0">
                  <a:pos x="T6" y="T7"/>
                </a:cxn>
                <a:cxn ang="0">
                  <a:pos x="T8" y="T9"/>
                </a:cxn>
                <a:cxn ang="0">
                  <a:pos x="T10" y="T11"/>
                </a:cxn>
              </a:cxnLst>
              <a:rect l="0" t="0" r="r" b="b"/>
              <a:pathLst>
                <a:path w="22" h="129">
                  <a:moveTo>
                    <a:pt x="22" y="10"/>
                  </a:moveTo>
                  <a:cubicBezTo>
                    <a:pt x="22" y="129"/>
                    <a:pt x="22" y="129"/>
                    <a:pt x="22" y="129"/>
                  </a:cubicBezTo>
                  <a:cubicBezTo>
                    <a:pt x="0" y="129"/>
                    <a:pt x="0" y="129"/>
                    <a:pt x="0" y="129"/>
                  </a:cubicBezTo>
                  <a:cubicBezTo>
                    <a:pt x="0" y="0"/>
                    <a:pt x="0" y="0"/>
                    <a:pt x="0" y="0"/>
                  </a:cubicBezTo>
                  <a:cubicBezTo>
                    <a:pt x="0" y="0"/>
                    <a:pt x="0" y="0"/>
                    <a:pt x="0" y="0"/>
                  </a:cubicBezTo>
                  <a:cubicBezTo>
                    <a:pt x="8" y="3"/>
                    <a:pt x="15" y="6"/>
                    <a:pt x="22" y="10"/>
                  </a:cubicBezTo>
                  <a:close/>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6"/>
            <p:cNvSpPr/>
            <p:nvPr/>
          </p:nvSpPr>
          <p:spPr bwMode="auto">
            <a:xfrm>
              <a:off x="1971770" y="3183694"/>
              <a:ext cx="100883" cy="593658"/>
            </a:xfrm>
            <a:custGeom>
              <a:avLst/>
              <a:gdLst>
                <a:gd name="T0" fmla="*/ 22 w 22"/>
                <a:gd name="T1" fmla="*/ 0 h 129"/>
                <a:gd name="T2" fmla="*/ 22 w 22"/>
                <a:gd name="T3" fmla="*/ 129 h 129"/>
                <a:gd name="T4" fmla="*/ 0 w 22"/>
                <a:gd name="T5" fmla="*/ 129 h 129"/>
                <a:gd name="T6" fmla="*/ 0 w 22"/>
                <a:gd name="T7" fmla="*/ 10 h 129"/>
                <a:gd name="T8" fmla="*/ 22 w 22"/>
                <a:gd name="T9" fmla="*/ 0 h 129"/>
                <a:gd name="T10" fmla="*/ 22 w 22"/>
                <a:gd name="T11" fmla="*/ 0 h 129"/>
              </a:gdLst>
              <a:ahLst/>
              <a:cxnLst>
                <a:cxn ang="0">
                  <a:pos x="T0" y="T1"/>
                </a:cxn>
                <a:cxn ang="0">
                  <a:pos x="T2" y="T3"/>
                </a:cxn>
                <a:cxn ang="0">
                  <a:pos x="T4" y="T5"/>
                </a:cxn>
                <a:cxn ang="0">
                  <a:pos x="T6" y="T7"/>
                </a:cxn>
                <a:cxn ang="0">
                  <a:pos x="T8" y="T9"/>
                </a:cxn>
                <a:cxn ang="0">
                  <a:pos x="T10" y="T11"/>
                </a:cxn>
              </a:cxnLst>
              <a:rect l="0" t="0" r="r" b="b"/>
              <a:pathLst>
                <a:path w="22" h="129">
                  <a:moveTo>
                    <a:pt x="22" y="0"/>
                  </a:moveTo>
                  <a:cubicBezTo>
                    <a:pt x="22" y="129"/>
                    <a:pt x="22" y="129"/>
                    <a:pt x="22" y="129"/>
                  </a:cubicBezTo>
                  <a:cubicBezTo>
                    <a:pt x="0" y="129"/>
                    <a:pt x="0" y="129"/>
                    <a:pt x="0" y="129"/>
                  </a:cubicBezTo>
                  <a:cubicBezTo>
                    <a:pt x="0" y="10"/>
                    <a:pt x="0" y="10"/>
                    <a:pt x="0" y="10"/>
                  </a:cubicBezTo>
                  <a:cubicBezTo>
                    <a:pt x="7" y="7"/>
                    <a:pt x="14" y="3"/>
                    <a:pt x="22" y="0"/>
                  </a:cubicBezTo>
                  <a:cubicBezTo>
                    <a:pt x="22" y="0"/>
                    <a:pt x="22" y="0"/>
                    <a:pt x="22" y="0"/>
                  </a:cubicBezTo>
                  <a:close/>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7"/>
            <p:cNvSpPr/>
            <p:nvPr/>
          </p:nvSpPr>
          <p:spPr bwMode="auto">
            <a:xfrm>
              <a:off x="3277430" y="3276817"/>
              <a:ext cx="87303" cy="500536"/>
            </a:xfrm>
            <a:custGeom>
              <a:avLst/>
              <a:gdLst>
                <a:gd name="T0" fmla="*/ 19 w 19"/>
                <a:gd name="T1" fmla="*/ 109 h 109"/>
                <a:gd name="T2" fmla="*/ 0 w 19"/>
                <a:gd name="T3" fmla="*/ 109 h 109"/>
                <a:gd name="T4" fmla="*/ 0 w 19"/>
                <a:gd name="T5" fmla="*/ 0 h 109"/>
                <a:gd name="T6" fmla="*/ 9 w 19"/>
                <a:gd name="T7" fmla="*/ 5 h 109"/>
                <a:gd name="T8" fmla="*/ 9 w 19"/>
                <a:gd name="T9" fmla="*/ 6 h 109"/>
                <a:gd name="T10" fmla="*/ 19 w 19"/>
                <a:gd name="T11" fmla="*/ 109 h 109"/>
              </a:gdLst>
              <a:ahLst/>
              <a:cxnLst>
                <a:cxn ang="0">
                  <a:pos x="T0" y="T1"/>
                </a:cxn>
                <a:cxn ang="0">
                  <a:pos x="T2" y="T3"/>
                </a:cxn>
                <a:cxn ang="0">
                  <a:pos x="T4" y="T5"/>
                </a:cxn>
                <a:cxn ang="0">
                  <a:pos x="T6" y="T7"/>
                </a:cxn>
                <a:cxn ang="0">
                  <a:pos x="T8" y="T9"/>
                </a:cxn>
                <a:cxn ang="0">
                  <a:pos x="T10" y="T11"/>
                </a:cxn>
              </a:cxnLst>
              <a:rect l="0" t="0" r="r" b="b"/>
              <a:pathLst>
                <a:path w="19" h="109">
                  <a:moveTo>
                    <a:pt x="19" y="109"/>
                  </a:moveTo>
                  <a:cubicBezTo>
                    <a:pt x="0" y="109"/>
                    <a:pt x="0" y="109"/>
                    <a:pt x="0" y="109"/>
                  </a:cubicBezTo>
                  <a:cubicBezTo>
                    <a:pt x="0" y="0"/>
                    <a:pt x="0" y="0"/>
                    <a:pt x="0" y="0"/>
                  </a:cubicBezTo>
                  <a:cubicBezTo>
                    <a:pt x="3" y="1"/>
                    <a:pt x="6" y="3"/>
                    <a:pt x="9" y="5"/>
                  </a:cubicBezTo>
                  <a:cubicBezTo>
                    <a:pt x="9" y="5"/>
                    <a:pt x="9" y="5"/>
                    <a:pt x="9" y="6"/>
                  </a:cubicBezTo>
                  <a:cubicBezTo>
                    <a:pt x="8" y="41"/>
                    <a:pt x="11" y="75"/>
                    <a:pt x="19" y="109"/>
                  </a:cubicBezTo>
                  <a:close/>
                </a:path>
              </a:pathLst>
            </a:custGeom>
            <a:solidFill>
              <a:srgbClr val="FBB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8"/>
            <p:cNvSpPr/>
            <p:nvPr/>
          </p:nvSpPr>
          <p:spPr bwMode="auto">
            <a:xfrm>
              <a:off x="2631390" y="3203095"/>
              <a:ext cx="388012" cy="574258"/>
            </a:xfrm>
            <a:custGeom>
              <a:avLst/>
              <a:gdLst>
                <a:gd name="T0" fmla="*/ 200 w 200"/>
                <a:gd name="T1" fmla="*/ 0 h 296"/>
                <a:gd name="T2" fmla="*/ 200 w 200"/>
                <a:gd name="T3" fmla="*/ 296 h 296"/>
                <a:gd name="T4" fmla="*/ 0 w 200"/>
                <a:gd name="T5" fmla="*/ 296 h 296"/>
                <a:gd name="T6" fmla="*/ 200 w 200"/>
                <a:gd name="T7" fmla="*/ 0 h 296"/>
              </a:gdLst>
              <a:ahLst/>
              <a:cxnLst>
                <a:cxn ang="0">
                  <a:pos x="T0" y="T1"/>
                </a:cxn>
                <a:cxn ang="0">
                  <a:pos x="T2" y="T3"/>
                </a:cxn>
                <a:cxn ang="0">
                  <a:pos x="T4" y="T5"/>
                </a:cxn>
                <a:cxn ang="0">
                  <a:pos x="T6" y="T7"/>
                </a:cxn>
              </a:cxnLst>
              <a:rect l="0" t="0" r="r" b="b"/>
              <a:pathLst>
                <a:path w="200" h="296">
                  <a:moveTo>
                    <a:pt x="200" y="0"/>
                  </a:moveTo>
                  <a:lnTo>
                    <a:pt x="200" y="296"/>
                  </a:lnTo>
                  <a:lnTo>
                    <a:pt x="0" y="296"/>
                  </a:lnTo>
                  <a:lnTo>
                    <a:pt x="200" y="0"/>
                  </a:lnTo>
                  <a:close/>
                </a:path>
              </a:pathLst>
            </a:custGeom>
            <a:solidFill>
              <a:srgbClr val="FBB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9"/>
            <p:cNvSpPr>
              <a:spLocks noEditPoints="1"/>
            </p:cNvSpPr>
            <p:nvPr/>
          </p:nvSpPr>
          <p:spPr bwMode="auto">
            <a:xfrm>
              <a:off x="1469294" y="832341"/>
              <a:ext cx="2231069" cy="3024554"/>
            </a:xfrm>
            <a:custGeom>
              <a:avLst/>
              <a:gdLst>
                <a:gd name="T0" fmla="*/ 325 w 484"/>
                <a:gd name="T1" fmla="*/ 456 h 657"/>
                <a:gd name="T2" fmla="*/ 380 w 484"/>
                <a:gd name="T3" fmla="*/ 335 h 657"/>
                <a:gd name="T4" fmla="*/ 398 w 484"/>
                <a:gd name="T5" fmla="*/ 233 h 657"/>
                <a:gd name="T6" fmla="*/ 413 w 484"/>
                <a:gd name="T7" fmla="*/ 194 h 657"/>
                <a:gd name="T8" fmla="*/ 414 w 484"/>
                <a:gd name="T9" fmla="*/ 174 h 657"/>
                <a:gd name="T10" fmla="*/ 359 w 484"/>
                <a:gd name="T11" fmla="*/ 55 h 657"/>
                <a:gd name="T12" fmla="*/ 345 w 484"/>
                <a:gd name="T13" fmla="*/ 46 h 657"/>
                <a:gd name="T14" fmla="*/ 232 w 484"/>
                <a:gd name="T15" fmla="*/ 7 h 657"/>
                <a:gd name="T16" fmla="*/ 139 w 484"/>
                <a:gd name="T17" fmla="*/ 44 h 657"/>
                <a:gd name="T18" fmla="*/ 120 w 484"/>
                <a:gd name="T19" fmla="*/ 61 h 657"/>
                <a:gd name="T20" fmla="*/ 74 w 484"/>
                <a:gd name="T21" fmla="*/ 174 h 657"/>
                <a:gd name="T22" fmla="*/ 64 w 484"/>
                <a:gd name="T23" fmla="*/ 186 h 657"/>
                <a:gd name="T24" fmla="*/ 86 w 484"/>
                <a:gd name="T25" fmla="*/ 233 h 657"/>
                <a:gd name="T26" fmla="*/ 106 w 484"/>
                <a:gd name="T27" fmla="*/ 335 h 657"/>
                <a:gd name="T28" fmla="*/ 162 w 484"/>
                <a:gd name="T29" fmla="*/ 456 h 657"/>
                <a:gd name="T30" fmla="*/ 1 w 484"/>
                <a:gd name="T31" fmla="*/ 640 h 657"/>
                <a:gd name="T32" fmla="*/ 484 w 484"/>
                <a:gd name="T33" fmla="*/ 657 h 657"/>
                <a:gd name="T34" fmla="*/ 314 w 484"/>
                <a:gd name="T35" fmla="*/ 493 h 657"/>
                <a:gd name="T36" fmla="*/ 294 w 484"/>
                <a:gd name="T37" fmla="*/ 473 h 657"/>
                <a:gd name="T38" fmla="*/ 243 w 484"/>
                <a:gd name="T39" fmla="*/ 516 h 657"/>
                <a:gd name="T40" fmla="*/ 206 w 484"/>
                <a:gd name="T41" fmla="*/ 465 h 657"/>
                <a:gd name="T42" fmla="*/ 269 w 484"/>
                <a:gd name="T43" fmla="*/ 477 h 657"/>
                <a:gd name="T44" fmla="*/ 380 w 484"/>
                <a:gd name="T45" fmla="*/ 315 h 657"/>
                <a:gd name="T46" fmla="*/ 401 w 484"/>
                <a:gd name="T47" fmla="*/ 286 h 657"/>
                <a:gd name="T48" fmla="*/ 337 w 484"/>
                <a:gd name="T49" fmla="*/ 60 h 657"/>
                <a:gd name="T50" fmla="*/ 312 w 484"/>
                <a:gd name="T51" fmla="*/ 139 h 657"/>
                <a:gd name="T52" fmla="*/ 322 w 484"/>
                <a:gd name="T53" fmla="*/ 150 h 657"/>
                <a:gd name="T54" fmla="*/ 251 w 484"/>
                <a:gd name="T55" fmla="*/ 145 h 657"/>
                <a:gd name="T56" fmla="*/ 178 w 484"/>
                <a:gd name="T57" fmla="*/ 142 h 657"/>
                <a:gd name="T58" fmla="*/ 234 w 484"/>
                <a:gd name="T59" fmla="*/ 25 h 657"/>
                <a:gd name="T60" fmla="*/ 179 w 484"/>
                <a:gd name="T61" fmla="*/ 148 h 657"/>
                <a:gd name="T62" fmla="*/ 94 w 484"/>
                <a:gd name="T63" fmla="*/ 165 h 657"/>
                <a:gd name="T64" fmla="*/ 104 w 484"/>
                <a:gd name="T65" fmla="*/ 247 h 657"/>
                <a:gd name="T66" fmla="*/ 84 w 484"/>
                <a:gd name="T67" fmla="*/ 286 h 657"/>
                <a:gd name="T68" fmla="*/ 301 w 484"/>
                <a:gd name="T69" fmla="*/ 165 h 657"/>
                <a:gd name="T70" fmla="*/ 327 w 484"/>
                <a:gd name="T71" fmla="*/ 205 h 657"/>
                <a:gd name="T72" fmla="*/ 93 w 484"/>
                <a:gd name="T73" fmla="*/ 187 h 657"/>
                <a:gd name="T74" fmla="*/ 123 w 484"/>
                <a:gd name="T75" fmla="*/ 373 h 657"/>
                <a:gd name="T76" fmla="*/ 147 w 484"/>
                <a:gd name="T77" fmla="*/ 221 h 657"/>
                <a:gd name="T78" fmla="*/ 243 w 484"/>
                <a:gd name="T79" fmla="*/ 230 h 657"/>
                <a:gd name="T80" fmla="*/ 339 w 484"/>
                <a:gd name="T81" fmla="*/ 221 h 657"/>
                <a:gd name="T82" fmla="*/ 363 w 484"/>
                <a:gd name="T83" fmla="*/ 373 h 657"/>
                <a:gd name="T84" fmla="*/ 223 w 484"/>
                <a:gd name="T85" fmla="*/ 450 h 657"/>
                <a:gd name="T86" fmla="*/ 218 w 484"/>
                <a:gd name="T87" fmla="*/ 507 h 657"/>
                <a:gd name="T88" fmla="*/ 191 w 484"/>
                <a:gd name="T89" fmla="*/ 473 h 657"/>
                <a:gd name="T90" fmla="*/ 67 w 484"/>
                <a:gd name="T91" fmla="*/ 549 h 657"/>
                <a:gd name="T92" fmla="*/ 74 w 484"/>
                <a:gd name="T93" fmla="*/ 640 h 657"/>
                <a:gd name="T94" fmla="*/ 92 w 484"/>
                <a:gd name="T95" fmla="*/ 531 h 657"/>
                <a:gd name="T96" fmla="*/ 131 w 484"/>
                <a:gd name="T97" fmla="*/ 640 h 657"/>
                <a:gd name="T98" fmla="*/ 131 w 484"/>
                <a:gd name="T99" fmla="*/ 511 h 657"/>
                <a:gd name="T100" fmla="*/ 148 w 484"/>
                <a:gd name="T101" fmla="*/ 515 h 657"/>
                <a:gd name="T102" fmla="*/ 171 w 484"/>
                <a:gd name="T103" fmla="*/ 519 h 657"/>
                <a:gd name="T104" fmla="*/ 203 w 484"/>
                <a:gd name="T105" fmla="*/ 544 h 657"/>
                <a:gd name="T106" fmla="*/ 233 w 484"/>
                <a:gd name="T107" fmla="*/ 537 h 657"/>
                <a:gd name="T108" fmla="*/ 281 w 484"/>
                <a:gd name="T109" fmla="*/ 543 h 657"/>
                <a:gd name="T110" fmla="*/ 295 w 484"/>
                <a:gd name="T111" fmla="*/ 543 h 657"/>
                <a:gd name="T112" fmla="*/ 171 w 484"/>
                <a:gd name="T113" fmla="*/ 519 h 657"/>
                <a:gd name="T114" fmla="*/ 336 w 484"/>
                <a:gd name="T115" fmla="*/ 515 h 657"/>
                <a:gd name="T116" fmla="*/ 353 w 484"/>
                <a:gd name="T117" fmla="*/ 640 h 657"/>
                <a:gd name="T118" fmla="*/ 375 w 484"/>
                <a:gd name="T119" fmla="*/ 521 h 657"/>
                <a:gd name="T120" fmla="*/ 392 w 484"/>
                <a:gd name="T121" fmla="*/ 531 h 657"/>
                <a:gd name="T122" fmla="*/ 411 w 484"/>
                <a:gd name="T123" fmla="*/ 640 h 657"/>
                <a:gd name="T124" fmla="*/ 418 w 484"/>
                <a:gd name="T125" fmla="*/ 54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84" h="657">
                  <a:moveTo>
                    <a:pt x="330" y="485"/>
                  </a:moveTo>
                  <a:cubicBezTo>
                    <a:pt x="322" y="477"/>
                    <a:pt x="314" y="468"/>
                    <a:pt x="305" y="461"/>
                  </a:cubicBezTo>
                  <a:cubicBezTo>
                    <a:pt x="312" y="459"/>
                    <a:pt x="319" y="458"/>
                    <a:pt x="325" y="456"/>
                  </a:cubicBezTo>
                  <a:cubicBezTo>
                    <a:pt x="341" y="451"/>
                    <a:pt x="357" y="442"/>
                    <a:pt x="368" y="429"/>
                  </a:cubicBezTo>
                  <a:cubicBezTo>
                    <a:pt x="381" y="413"/>
                    <a:pt x="380" y="393"/>
                    <a:pt x="380" y="374"/>
                  </a:cubicBezTo>
                  <a:cubicBezTo>
                    <a:pt x="380" y="335"/>
                    <a:pt x="380" y="335"/>
                    <a:pt x="380" y="335"/>
                  </a:cubicBezTo>
                  <a:cubicBezTo>
                    <a:pt x="381" y="334"/>
                    <a:pt x="382" y="334"/>
                    <a:pt x="383" y="333"/>
                  </a:cubicBezTo>
                  <a:cubicBezTo>
                    <a:pt x="404" y="321"/>
                    <a:pt x="422" y="295"/>
                    <a:pt x="420" y="269"/>
                  </a:cubicBezTo>
                  <a:cubicBezTo>
                    <a:pt x="419" y="255"/>
                    <a:pt x="411" y="239"/>
                    <a:pt x="398" y="233"/>
                  </a:cubicBezTo>
                  <a:cubicBezTo>
                    <a:pt x="399" y="232"/>
                    <a:pt x="399" y="231"/>
                    <a:pt x="399" y="230"/>
                  </a:cubicBezTo>
                  <a:cubicBezTo>
                    <a:pt x="399" y="203"/>
                    <a:pt x="399" y="203"/>
                    <a:pt x="399" y="203"/>
                  </a:cubicBezTo>
                  <a:cubicBezTo>
                    <a:pt x="404" y="200"/>
                    <a:pt x="408" y="197"/>
                    <a:pt x="413" y="194"/>
                  </a:cubicBezTo>
                  <a:cubicBezTo>
                    <a:pt x="415" y="193"/>
                    <a:pt x="417" y="191"/>
                    <a:pt x="418" y="189"/>
                  </a:cubicBezTo>
                  <a:cubicBezTo>
                    <a:pt x="422" y="185"/>
                    <a:pt x="422" y="179"/>
                    <a:pt x="417" y="176"/>
                  </a:cubicBezTo>
                  <a:cubicBezTo>
                    <a:pt x="416" y="175"/>
                    <a:pt x="415" y="175"/>
                    <a:pt x="414" y="174"/>
                  </a:cubicBezTo>
                  <a:cubicBezTo>
                    <a:pt x="412" y="173"/>
                    <a:pt x="411" y="173"/>
                    <a:pt x="409" y="172"/>
                  </a:cubicBezTo>
                  <a:cubicBezTo>
                    <a:pt x="409" y="131"/>
                    <a:pt x="396" y="90"/>
                    <a:pt x="366" y="61"/>
                  </a:cubicBezTo>
                  <a:cubicBezTo>
                    <a:pt x="364" y="59"/>
                    <a:pt x="361" y="57"/>
                    <a:pt x="359" y="55"/>
                  </a:cubicBezTo>
                  <a:cubicBezTo>
                    <a:pt x="361" y="52"/>
                    <a:pt x="361" y="52"/>
                    <a:pt x="361" y="52"/>
                  </a:cubicBezTo>
                  <a:cubicBezTo>
                    <a:pt x="365" y="45"/>
                    <a:pt x="350" y="37"/>
                    <a:pt x="346" y="44"/>
                  </a:cubicBezTo>
                  <a:cubicBezTo>
                    <a:pt x="345" y="46"/>
                    <a:pt x="345" y="46"/>
                    <a:pt x="345" y="46"/>
                  </a:cubicBezTo>
                  <a:cubicBezTo>
                    <a:pt x="331" y="38"/>
                    <a:pt x="315" y="32"/>
                    <a:pt x="299" y="27"/>
                  </a:cubicBezTo>
                  <a:cubicBezTo>
                    <a:pt x="287" y="22"/>
                    <a:pt x="275" y="18"/>
                    <a:pt x="263" y="12"/>
                  </a:cubicBezTo>
                  <a:cubicBezTo>
                    <a:pt x="250" y="6"/>
                    <a:pt x="245" y="0"/>
                    <a:pt x="232" y="7"/>
                  </a:cubicBezTo>
                  <a:cubicBezTo>
                    <a:pt x="219" y="14"/>
                    <a:pt x="207" y="19"/>
                    <a:pt x="193" y="24"/>
                  </a:cubicBezTo>
                  <a:cubicBezTo>
                    <a:pt x="175" y="31"/>
                    <a:pt x="157" y="36"/>
                    <a:pt x="140" y="46"/>
                  </a:cubicBezTo>
                  <a:cubicBezTo>
                    <a:pt x="139" y="44"/>
                    <a:pt x="139" y="44"/>
                    <a:pt x="139" y="44"/>
                  </a:cubicBezTo>
                  <a:cubicBezTo>
                    <a:pt x="135" y="37"/>
                    <a:pt x="121" y="45"/>
                    <a:pt x="124" y="52"/>
                  </a:cubicBezTo>
                  <a:cubicBezTo>
                    <a:pt x="126" y="55"/>
                    <a:pt x="126" y="55"/>
                    <a:pt x="126" y="55"/>
                  </a:cubicBezTo>
                  <a:cubicBezTo>
                    <a:pt x="124" y="57"/>
                    <a:pt x="122" y="59"/>
                    <a:pt x="120" y="61"/>
                  </a:cubicBezTo>
                  <a:cubicBezTo>
                    <a:pt x="92" y="88"/>
                    <a:pt x="79" y="125"/>
                    <a:pt x="77" y="162"/>
                  </a:cubicBezTo>
                  <a:cubicBezTo>
                    <a:pt x="76" y="165"/>
                    <a:pt x="77" y="171"/>
                    <a:pt x="76" y="173"/>
                  </a:cubicBezTo>
                  <a:cubicBezTo>
                    <a:pt x="75" y="173"/>
                    <a:pt x="74" y="174"/>
                    <a:pt x="74" y="174"/>
                  </a:cubicBezTo>
                  <a:cubicBezTo>
                    <a:pt x="71" y="176"/>
                    <a:pt x="68" y="178"/>
                    <a:pt x="66" y="180"/>
                  </a:cubicBezTo>
                  <a:cubicBezTo>
                    <a:pt x="65" y="181"/>
                    <a:pt x="65" y="182"/>
                    <a:pt x="64" y="183"/>
                  </a:cubicBezTo>
                  <a:cubicBezTo>
                    <a:pt x="64" y="184"/>
                    <a:pt x="64" y="185"/>
                    <a:pt x="64" y="186"/>
                  </a:cubicBezTo>
                  <a:cubicBezTo>
                    <a:pt x="65" y="189"/>
                    <a:pt x="68" y="192"/>
                    <a:pt x="72" y="194"/>
                  </a:cubicBezTo>
                  <a:cubicBezTo>
                    <a:pt x="76" y="197"/>
                    <a:pt x="81" y="200"/>
                    <a:pt x="86" y="203"/>
                  </a:cubicBezTo>
                  <a:cubicBezTo>
                    <a:pt x="86" y="233"/>
                    <a:pt x="86" y="233"/>
                    <a:pt x="86" y="233"/>
                  </a:cubicBezTo>
                  <a:cubicBezTo>
                    <a:pt x="74" y="240"/>
                    <a:pt x="66" y="255"/>
                    <a:pt x="65" y="269"/>
                  </a:cubicBezTo>
                  <a:cubicBezTo>
                    <a:pt x="63" y="295"/>
                    <a:pt x="81" y="321"/>
                    <a:pt x="102" y="333"/>
                  </a:cubicBezTo>
                  <a:cubicBezTo>
                    <a:pt x="104" y="334"/>
                    <a:pt x="105" y="335"/>
                    <a:pt x="106" y="335"/>
                  </a:cubicBezTo>
                  <a:cubicBezTo>
                    <a:pt x="106" y="374"/>
                    <a:pt x="106" y="374"/>
                    <a:pt x="106" y="374"/>
                  </a:cubicBezTo>
                  <a:cubicBezTo>
                    <a:pt x="107" y="394"/>
                    <a:pt x="106" y="413"/>
                    <a:pt x="118" y="429"/>
                  </a:cubicBezTo>
                  <a:cubicBezTo>
                    <a:pt x="129" y="443"/>
                    <a:pt x="145" y="452"/>
                    <a:pt x="162" y="456"/>
                  </a:cubicBezTo>
                  <a:cubicBezTo>
                    <a:pt x="168" y="458"/>
                    <a:pt x="174" y="460"/>
                    <a:pt x="180" y="461"/>
                  </a:cubicBezTo>
                  <a:cubicBezTo>
                    <a:pt x="171" y="468"/>
                    <a:pt x="163" y="477"/>
                    <a:pt x="155" y="485"/>
                  </a:cubicBezTo>
                  <a:cubicBezTo>
                    <a:pt x="68" y="509"/>
                    <a:pt x="5" y="569"/>
                    <a:pt x="1" y="640"/>
                  </a:cubicBezTo>
                  <a:cubicBezTo>
                    <a:pt x="0" y="640"/>
                    <a:pt x="0" y="640"/>
                    <a:pt x="0" y="640"/>
                  </a:cubicBezTo>
                  <a:cubicBezTo>
                    <a:pt x="0" y="657"/>
                    <a:pt x="0" y="657"/>
                    <a:pt x="0" y="657"/>
                  </a:cubicBezTo>
                  <a:cubicBezTo>
                    <a:pt x="484" y="657"/>
                    <a:pt x="484" y="657"/>
                    <a:pt x="484" y="657"/>
                  </a:cubicBezTo>
                  <a:cubicBezTo>
                    <a:pt x="484" y="637"/>
                    <a:pt x="484" y="637"/>
                    <a:pt x="484" y="637"/>
                  </a:cubicBezTo>
                  <a:cubicBezTo>
                    <a:pt x="478" y="568"/>
                    <a:pt x="416" y="509"/>
                    <a:pt x="330" y="485"/>
                  </a:cubicBezTo>
                  <a:close/>
                  <a:moveTo>
                    <a:pt x="314" y="493"/>
                  </a:moveTo>
                  <a:cubicBezTo>
                    <a:pt x="304" y="503"/>
                    <a:pt x="296" y="514"/>
                    <a:pt x="287" y="526"/>
                  </a:cubicBezTo>
                  <a:cubicBezTo>
                    <a:pt x="281" y="519"/>
                    <a:pt x="274" y="513"/>
                    <a:pt x="267" y="507"/>
                  </a:cubicBezTo>
                  <a:cubicBezTo>
                    <a:pt x="276" y="496"/>
                    <a:pt x="285" y="484"/>
                    <a:pt x="294" y="473"/>
                  </a:cubicBezTo>
                  <a:cubicBezTo>
                    <a:pt x="301" y="479"/>
                    <a:pt x="307" y="486"/>
                    <a:pt x="314" y="493"/>
                  </a:cubicBezTo>
                  <a:close/>
                  <a:moveTo>
                    <a:pt x="258" y="491"/>
                  </a:moveTo>
                  <a:cubicBezTo>
                    <a:pt x="252" y="499"/>
                    <a:pt x="246" y="506"/>
                    <a:pt x="243" y="516"/>
                  </a:cubicBezTo>
                  <a:cubicBezTo>
                    <a:pt x="240" y="506"/>
                    <a:pt x="233" y="500"/>
                    <a:pt x="227" y="492"/>
                  </a:cubicBezTo>
                  <a:cubicBezTo>
                    <a:pt x="224" y="487"/>
                    <a:pt x="220" y="483"/>
                    <a:pt x="217" y="478"/>
                  </a:cubicBezTo>
                  <a:cubicBezTo>
                    <a:pt x="215" y="476"/>
                    <a:pt x="208" y="465"/>
                    <a:pt x="206" y="465"/>
                  </a:cubicBezTo>
                  <a:cubicBezTo>
                    <a:pt x="224" y="467"/>
                    <a:pt x="243" y="467"/>
                    <a:pt x="261" y="466"/>
                  </a:cubicBezTo>
                  <a:cubicBezTo>
                    <a:pt x="267" y="466"/>
                    <a:pt x="273" y="466"/>
                    <a:pt x="279" y="465"/>
                  </a:cubicBezTo>
                  <a:cubicBezTo>
                    <a:pt x="277" y="465"/>
                    <a:pt x="271" y="475"/>
                    <a:pt x="269" y="477"/>
                  </a:cubicBezTo>
                  <a:cubicBezTo>
                    <a:pt x="265" y="482"/>
                    <a:pt x="262" y="486"/>
                    <a:pt x="258" y="491"/>
                  </a:cubicBezTo>
                  <a:close/>
                  <a:moveTo>
                    <a:pt x="401" y="286"/>
                  </a:moveTo>
                  <a:cubicBezTo>
                    <a:pt x="398" y="297"/>
                    <a:pt x="389" y="308"/>
                    <a:pt x="380" y="315"/>
                  </a:cubicBezTo>
                  <a:cubicBezTo>
                    <a:pt x="380" y="247"/>
                    <a:pt x="380" y="247"/>
                    <a:pt x="380" y="247"/>
                  </a:cubicBezTo>
                  <a:cubicBezTo>
                    <a:pt x="380" y="247"/>
                    <a:pt x="381" y="247"/>
                    <a:pt x="381" y="247"/>
                  </a:cubicBezTo>
                  <a:cubicBezTo>
                    <a:pt x="403" y="240"/>
                    <a:pt x="405" y="275"/>
                    <a:pt x="401" y="286"/>
                  </a:cubicBezTo>
                  <a:close/>
                  <a:moveTo>
                    <a:pt x="251" y="145"/>
                  </a:moveTo>
                  <a:cubicBezTo>
                    <a:pt x="251" y="25"/>
                    <a:pt x="251" y="25"/>
                    <a:pt x="251" y="25"/>
                  </a:cubicBezTo>
                  <a:cubicBezTo>
                    <a:pt x="279" y="39"/>
                    <a:pt x="311" y="44"/>
                    <a:pt x="337" y="60"/>
                  </a:cubicBezTo>
                  <a:cubicBezTo>
                    <a:pt x="298" y="131"/>
                    <a:pt x="298" y="131"/>
                    <a:pt x="298" y="131"/>
                  </a:cubicBezTo>
                  <a:cubicBezTo>
                    <a:pt x="295" y="136"/>
                    <a:pt x="301" y="141"/>
                    <a:pt x="307" y="142"/>
                  </a:cubicBezTo>
                  <a:cubicBezTo>
                    <a:pt x="309" y="142"/>
                    <a:pt x="311" y="141"/>
                    <a:pt x="312" y="139"/>
                  </a:cubicBezTo>
                  <a:cubicBezTo>
                    <a:pt x="351" y="71"/>
                    <a:pt x="351" y="71"/>
                    <a:pt x="351" y="71"/>
                  </a:cubicBezTo>
                  <a:cubicBezTo>
                    <a:pt x="378" y="95"/>
                    <a:pt x="390" y="129"/>
                    <a:pt x="392" y="165"/>
                  </a:cubicBezTo>
                  <a:cubicBezTo>
                    <a:pt x="369" y="157"/>
                    <a:pt x="345" y="153"/>
                    <a:pt x="322" y="150"/>
                  </a:cubicBezTo>
                  <a:cubicBezTo>
                    <a:pt x="316" y="149"/>
                    <a:pt x="311" y="149"/>
                    <a:pt x="306" y="148"/>
                  </a:cubicBezTo>
                  <a:cubicBezTo>
                    <a:pt x="288" y="147"/>
                    <a:pt x="269" y="146"/>
                    <a:pt x="251" y="145"/>
                  </a:cubicBezTo>
                  <a:cubicBezTo>
                    <a:pt x="251" y="145"/>
                    <a:pt x="251" y="145"/>
                    <a:pt x="251" y="145"/>
                  </a:cubicBezTo>
                  <a:close/>
                  <a:moveTo>
                    <a:pt x="135" y="71"/>
                  </a:moveTo>
                  <a:cubicBezTo>
                    <a:pt x="173" y="139"/>
                    <a:pt x="173" y="139"/>
                    <a:pt x="173" y="139"/>
                  </a:cubicBezTo>
                  <a:cubicBezTo>
                    <a:pt x="174" y="141"/>
                    <a:pt x="176" y="142"/>
                    <a:pt x="178" y="142"/>
                  </a:cubicBezTo>
                  <a:cubicBezTo>
                    <a:pt x="184" y="141"/>
                    <a:pt x="190" y="136"/>
                    <a:pt x="188" y="131"/>
                  </a:cubicBezTo>
                  <a:cubicBezTo>
                    <a:pt x="148" y="60"/>
                    <a:pt x="148" y="60"/>
                    <a:pt x="148" y="60"/>
                  </a:cubicBezTo>
                  <a:cubicBezTo>
                    <a:pt x="175" y="44"/>
                    <a:pt x="207" y="39"/>
                    <a:pt x="234" y="25"/>
                  </a:cubicBezTo>
                  <a:cubicBezTo>
                    <a:pt x="234" y="145"/>
                    <a:pt x="234" y="145"/>
                    <a:pt x="234" y="145"/>
                  </a:cubicBezTo>
                  <a:cubicBezTo>
                    <a:pt x="234" y="145"/>
                    <a:pt x="234" y="145"/>
                    <a:pt x="234" y="145"/>
                  </a:cubicBezTo>
                  <a:cubicBezTo>
                    <a:pt x="216" y="146"/>
                    <a:pt x="197" y="147"/>
                    <a:pt x="179" y="148"/>
                  </a:cubicBezTo>
                  <a:cubicBezTo>
                    <a:pt x="169" y="149"/>
                    <a:pt x="160" y="150"/>
                    <a:pt x="150" y="152"/>
                  </a:cubicBezTo>
                  <a:cubicBezTo>
                    <a:pt x="131" y="154"/>
                    <a:pt x="113" y="158"/>
                    <a:pt x="96" y="164"/>
                  </a:cubicBezTo>
                  <a:cubicBezTo>
                    <a:pt x="95" y="164"/>
                    <a:pt x="94" y="164"/>
                    <a:pt x="94" y="165"/>
                  </a:cubicBezTo>
                  <a:cubicBezTo>
                    <a:pt x="95" y="129"/>
                    <a:pt x="108" y="94"/>
                    <a:pt x="135" y="71"/>
                  </a:cubicBezTo>
                  <a:close/>
                  <a:moveTo>
                    <a:pt x="84" y="286"/>
                  </a:moveTo>
                  <a:cubicBezTo>
                    <a:pt x="80" y="275"/>
                    <a:pt x="82" y="240"/>
                    <a:pt x="104" y="247"/>
                  </a:cubicBezTo>
                  <a:cubicBezTo>
                    <a:pt x="105" y="247"/>
                    <a:pt x="105" y="247"/>
                    <a:pt x="106" y="247"/>
                  </a:cubicBezTo>
                  <a:cubicBezTo>
                    <a:pt x="106" y="316"/>
                    <a:pt x="106" y="316"/>
                    <a:pt x="106" y="316"/>
                  </a:cubicBezTo>
                  <a:cubicBezTo>
                    <a:pt x="96" y="309"/>
                    <a:pt x="88" y="297"/>
                    <a:pt x="84" y="286"/>
                  </a:cubicBezTo>
                  <a:close/>
                  <a:moveTo>
                    <a:pt x="93" y="187"/>
                  </a:moveTo>
                  <a:cubicBezTo>
                    <a:pt x="93" y="186"/>
                    <a:pt x="93" y="185"/>
                    <a:pt x="93" y="184"/>
                  </a:cubicBezTo>
                  <a:cubicBezTo>
                    <a:pt x="159" y="162"/>
                    <a:pt x="231" y="160"/>
                    <a:pt x="301" y="165"/>
                  </a:cubicBezTo>
                  <a:cubicBezTo>
                    <a:pt x="332" y="167"/>
                    <a:pt x="364" y="171"/>
                    <a:pt x="392" y="184"/>
                  </a:cubicBezTo>
                  <a:cubicBezTo>
                    <a:pt x="392" y="185"/>
                    <a:pt x="392" y="186"/>
                    <a:pt x="392" y="187"/>
                  </a:cubicBezTo>
                  <a:cubicBezTo>
                    <a:pt x="374" y="198"/>
                    <a:pt x="347" y="202"/>
                    <a:pt x="327" y="205"/>
                  </a:cubicBezTo>
                  <a:cubicBezTo>
                    <a:pt x="299" y="211"/>
                    <a:pt x="271" y="213"/>
                    <a:pt x="243" y="213"/>
                  </a:cubicBezTo>
                  <a:cubicBezTo>
                    <a:pt x="214" y="213"/>
                    <a:pt x="186" y="211"/>
                    <a:pt x="158" y="205"/>
                  </a:cubicBezTo>
                  <a:cubicBezTo>
                    <a:pt x="138" y="202"/>
                    <a:pt x="111" y="198"/>
                    <a:pt x="93" y="187"/>
                  </a:cubicBezTo>
                  <a:close/>
                  <a:moveTo>
                    <a:pt x="165" y="441"/>
                  </a:moveTo>
                  <a:cubicBezTo>
                    <a:pt x="155" y="438"/>
                    <a:pt x="145" y="434"/>
                    <a:pt x="137" y="427"/>
                  </a:cubicBezTo>
                  <a:cubicBezTo>
                    <a:pt x="121" y="414"/>
                    <a:pt x="123" y="392"/>
                    <a:pt x="123" y="373"/>
                  </a:cubicBezTo>
                  <a:cubicBezTo>
                    <a:pt x="123" y="336"/>
                    <a:pt x="123" y="300"/>
                    <a:pt x="123" y="263"/>
                  </a:cubicBezTo>
                  <a:cubicBezTo>
                    <a:pt x="123" y="216"/>
                    <a:pt x="123" y="216"/>
                    <a:pt x="123" y="216"/>
                  </a:cubicBezTo>
                  <a:cubicBezTo>
                    <a:pt x="131" y="218"/>
                    <a:pt x="139" y="219"/>
                    <a:pt x="147" y="221"/>
                  </a:cubicBezTo>
                  <a:cubicBezTo>
                    <a:pt x="177" y="227"/>
                    <a:pt x="207" y="230"/>
                    <a:pt x="238" y="230"/>
                  </a:cubicBezTo>
                  <a:cubicBezTo>
                    <a:pt x="238" y="230"/>
                    <a:pt x="238" y="230"/>
                    <a:pt x="239" y="230"/>
                  </a:cubicBezTo>
                  <a:cubicBezTo>
                    <a:pt x="240" y="230"/>
                    <a:pt x="241" y="230"/>
                    <a:pt x="243" y="230"/>
                  </a:cubicBezTo>
                  <a:cubicBezTo>
                    <a:pt x="244" y="230"/>
                    <a:pt x="245" y="230"/>
                    <a:pt x="247" y="230"/>
                  </a:cubicBezTo>
                  <a:cubicBezTo>
                    <a:pt x="247" y="230"/>
                    <a:pt x="247" y="230"/>
                    <a:pt x="247" y="230"/>
                  </a:cubicBezTo>
                  <a:cubicBezTo>
                    <a:pt x="278" y="230"/>
                    <a:pt x="308" y="227"/>
                    <a:pt x="339" y="221"/>
                  </a:cubicBezTo>
                  <a:cubicBezTo>
                    <a:pt x="346" y="219"/>
                    <a:pt x="354" y="218"/>
                    <a:pt x="362" y="216"/>
                  </a:cubicBezTo>
                  <a:cubicBezTo>
                    <a:pt x="363" y="262"/>
                    <a:pt x="363" y="262"/>
                    <a:pt x="363" y="262"/>
                  </a:cubicBezTo>
                  <a:cubicBezTo>
                    <a:pt x="363" y="299"/>
                    <a:pt x="363" y="336"/>
                    <a:pt x="363" y="373"/>
                  </a:cubicBezTo>
                  <a:cubicBezTo>
                    <a:pt x="363" y="391"/>
                    <a:pt x="365" y="413"/>
                    <a:pt x="350" y="426"/>
                  </a:cubicBezTo>
                  <a:cubicBezTo>
                    <a:pt x="342" y="433"/>
                    <a:pt x="332" y="437"/>
                    <a:pt x="322" y="440"/>
                  </a:cubicBezTo>
                  <a:cubicBezTo>
                    <a:pt x="291" y="450"/>
                    <a:pt x="256" y="451"/>
                    <a:pt x="223" y="450"/>
                  </a:cubicBezTo>
                  <a:cubicBezTo>
                    <a:pt x="204" y="449"/>
                    <a:pt x="184" y="447"/>
                    <a:pt x="165" y="441"/>
                  </a:cubicBezTo>
                  <a:close/>
                  <a:moveTo>
                    <a:pt x="191" y="473"/>
                  </a:moveTo>
                  <a:cubicBezTo>
                    <a:pt x="200" y="484"/>
                    <a:pt x="209" y="496"/>
                    <a:pt x="218" y="507"/>
                  </a:cubicBezTo>
                  <a:cubicBezTo>
                    <a:pt x="211" y="513"/>
                    <a:pt x="204" y="519"/>
                    <a:pt x="198" y="526"/>
                  </a:cubicBezTo>
                  <a:cubicBezTo>
                    <a:pt x="189" y="514"/>
                    <a:pt x="181" y="503"/>
                    <a:pt x="171" y="493"/>
                  </a:cubicBezTo>
                  <a:cubicBezTo>
                    <a:pt x="178" y="486"/>
                    <a:pt x="184" y="479"/>
                    <a:pt x="191" y="473"/>
                  </a:cubicBezTo>
                  <a:close/>
                  <a:moveTo>
                    <a:pt x="56" y="640"/>
                  </a:moveTo>
                  <a:cubicBezTo>
                    <a:pt x="18" y="640"/>
                    <a:pt x="18" y="640"/>
                    <a:pt x="18" y="640"/>
                  </a:cubicBezTo>
                  <a:cubicBezTo>
                    <a:pt x="20" y="606"/>
                    <a:pt x="38" y="574"/>
                    <a:pt x="67" y="549"/>
                  </a:cubicBezTo>
                  <a:cubicBezTo>
                    <a:pt x="67" y="580"/>
                    <a:pt x="64" y="610"/>
                    <a:pt x="56" y="640"/>
                  </a:cubicBezTo>
                  <a:close/>
                  <a:moveTo>
                    <a:pt x="92" y="640"/>
                  </a:moveTo>
                  <a:cubicBezTo>
                    <a:pt x="74" y="640"/>
                    <a:pt x="74" y="640"/>
                    <a:pt x="74" y="640"/>
                  </a:cubicBezTo>
                  <a:cubicBezTo>
                    <a:pt x="82" y="606"/>
                    <a:pt x="85" y="572"/>
                    <a:pt x="84" y="537"/>
                  </a:cubicBezTo>
                  <a:cubicBezTo>
                    <a:pt x="84" y="536"/>
                    <a:pt x="84" y="536"/>
                    <a:pt x="84" y="536"/>
                  </a:cubicBezTo>
                  <a:cubicBezTo>
                    <a:pt x="87" y="534"/>
                    <a:pt x="89" y="533"/>
                    <a:pt x="92" y="531"/>
                  </a:cubicBezTo>
                  <a:lnTo>
                    <a:pt x="92" y="640"/>
                  </a:lnTo>
                  <a:close/>
                  <a:moveTo>
                    <a:pt x="131" y="511"/>
                  </a:moveTo>
                  <a:cubicBezTo>
                    <a:pt x="131" y="640"/>
                    <a:pt x="131" y="640"/>
                    <a:pt x="131" y="640"/>
                  </a:cubicBezTo>
                  <a:cubicBezTo>
                    <a:pt x="109" y="640"/>
                    <a:pt x="109" y="640"/>
                    <a:pt x="109" y="640"/>
                  </a:cubicBezTo>
                  <a:cubicBezTo>
                    <a:pt x="109" y="521"/>
                    <a:pt x="109" y="521"/>
                    <a:pt x="109" y="521"/>
                  </a:cubicBezTo>
                  <a:cubicBezTo>
                    <a:pt x="116" y="518"/>
                    <a:pt x="123" y="514"/>
                    <a:pt x="131" y="511"/>
                  </a:cubicBezTo>
                  <a:cubicBezTo>
                    <a:pt x="131" y="511"/>
                    <a:pt x="131" y="511"/>
                    <a:pt x="131" y="511"/>
                  </a:cubicBezTo>
                  <a:close/>
                  <a:moveTo>
                    <a:pt x="148" y="640"/>
                  </a:moveTo>
                  <a:cubicBezTo>
                    <a:pt x="148" y="515"/>
                    <a:pt x="148" y="515"/>
                    <a:pt x="148" y="515"/>
                  </a:cubicBezTo>
                  <a:cubicBezTo>
                    <a:pt x="232" y="640"/>
                    <a:pt x="232" y="640"/>
                    <a:pt x="232" y="640"/>
                  </a:cubicBezTo>
                  <a:lnTo>
                    <a:pt x="148" y="640"/>
                  </a:lnTo>
                  <a:close/>
                  <a:moveTo>
                    <a:pt x="171" y="519"/>
                  </a:moveTo>
                  <a:cubicBezTo>
                    <a:pt x="177" y="526"/>
                    <a:pt x="183" y="534"/>
                    <a:pt x="189" y="543"/>
                  </a:cubicBezTo>
                  <a:cubicBezTo>
                    <a:pt x="191" y="545"/>
                    <a:pt x="194" y="546"/>
                    <a:pt x="196" y="546"/>
                  </a:cubicBezTo>
                  <a:cubicBezTo>
                    <a:pt x="198" y="546"/>
                    <a:pt x="201" y="546"/>
                    <a:pt x="203" y="544"/>
                  </a:cubicBezTo>
                  <a:cubicBezTo>
                    <a:pt x="203" y="544"/>
                    <a:pt x="203" y="544"/>
                    <a:pt x="204" y="543"/>
                  </a:cubicBezTo>
                  <a:cubicBezTo>
                    <a:pt x="211" y="536"/>
                    <a:pt x="219" y="529"/>
                    <a:pt x="227" y="522"/>
                  </a:cubicBezTo>
                  <a:cubicBezTo>
                    <a:pt x="229" y="527"/>
                    <a:pt x="231" y="532"/>
                    <a:pt x="233" y="537"/>
                  </a:cubicBezTo>
                  <a:cubicBezTo>
                    <a:pt x="235" y="542"/>
                    <a:pt x="241" y="544"/>
                    <a:pt x="246" y="543"/>
                  </a:cubicBezTo>
                  <a:cubicBezTo>
                    <a:pt x="254" y="541"/>
                    <a:pt x="256" y="529"/>
                    <a:pt x="259" y="522"/>
                  </a:cubicBezTo>
                  <a:cubicBezTo>
                    <a:pt x="266" y="529"/>
                    <a:pt x="274" y="536"/>
                    <a:pt x="281" y="543"/>
                  </a:cubicBezTo>
                  <a:cubicBezTo>
                    <a:pt x="282" y="544"/>
                    <a:pt x="282" y="544"/>
                    <a:pt x="282" y="544"/>
                  </a:cubicBezTo>
                  <a:cubicBezTo>
                    <a:pt x="284" y="546"/>
                    <a:pt x="287" y="546"/>
                    <a:pt x="289" y="546"/>
                  </a:cubicBezTo>
                  <a:cubicBezTo>
                    <a:pt x="291" y="546"/>
                    <a:pt x="294" y="545"/>
                    <a:pt x="295" y="543"/>
                  </a:cubicBezTo>
                  <a:cubicBezTo>
                    <a:pt x="300" y="536"/>
                    <a:pt x="305" y="529"/>
                    <a:pt x="310" y="523"/>
                  </a:cubicBezTo>
                  <a:cubicBezTo>
                    <a:pt x="242" y="625"/>
                    <a:pt x="242" y="625"/>
                    <a:pt x="242" y="625"/>
                  </a:cubicBezTo>
                  <a:lnTo>
                    <a:pt x="171" y="519"/>
                  </a:lnTo>
                  <a:close/>
                  <a:moveTo>
                    <a:pt x="336" y="640"/>
                  </a:moveTo>
                  <a:cubicBezTo>
                    <a:pt x="252" y="640"/>
                    <a:pt x="252" y="640"/>
                    <a:pt x="252" y="640"/>
                  </a:cubicBezTo>
                  <a:cubicBezTo>
                    <a:pt x="336" y="515"/>
                    <a:pt x="336" y="515"/>
                    <a:pt x="336" y="515"/>
                  </a:cubicBezTo>
                  <a:lnTo>
                    <a:pt x="336" y="640"/>
                  </a:lnTo>
                  <a:close/>
                  <a:moveTo>
                    <a:pt x="375" y="640"/>
                  </a:moveTo>
                  <a:cubicBezTo>
                    <a:pt x="353" y="640"/>
                    <a:pt x="353" y="640"/>
                    <a:pt x="353" y="640"/>
                  </a:cubicBezTo>
                  <a:cubicBezTo>
                    <a:pt x="353" y="511"/>
                    <a:pt x="353" y="511"/>
                    <a:pt x="353" y="511"/>
                  </a:cubicBezTo>
                  <a:cubicBezTo>
                    <a:pt x="353" y="511"/>
                    <a:pt x="353" y="511"/>
                    <a:pt x="353" y="511"/>
                  </a:cubicBezTo>
                  <a:cubicBezTo>
                    <a:pt x="361" y="514"/>
                    <a:pt x="368" y="517"/>
                    <a:pt x="375" y="521"/>
                  </a:cubicBezTo>
                  <a:lnTo>
                    <a:pt x="375" y="640"/>
                  </a:lnTo>
                  <a:close/>
                  <a:moveTo>
                    <a:pt x="392" y="640"/>
                  </a:moveTo>
                  <a:cubicBezTo>
                    <a:pt x="392" y="531"/>
                    <a:pt x="392" y="531"/>
                    <a:pt x="392" y="531"/>
                  </a:cubicBezTo>
                  <a:cubicBezTo>
                    <a:pt x="395" y="532"/>
                    <a:pt x="398" y="534"/>
                    <a:pt x="401" y="536"/>
                  </a:cubicBezTo>
                  <a:cubicBezTo>
                    <a:pt x="401" y="536"/>
                    <a:pt x="401" y="536"/>
                    <a:pt x="401" y="537"/>
                  </a:cubicBezTo>
                  <a:cubicBezTo>
                    <a:pt x="400" y="572"/>
                    <a:pt x="403" y="606"/>
                    <a:pt x="411" y="640"/>
                  </a:cubicBezTo>
                  <a:lnTo>
                    <a:pt x="392" y="640"/>
                  </a:lnTo>
                  <a:close/>
                  <a:moveTo>
                    <a:pt x="428" y="640"/>
                  </a:moveTo>
                  <a:cubicBezTo>
                    <a:pt x="421" y="610"/>
                    <a:pt x="417" y="580"/>
                    <a:pt x="418" y="549"/>
                  </a:cubicBezTo>
                  <a:cubicBezTo>
                    <a:pt x="447" y="574"/>
                    <a:pt x="465" y="606"/>
                    <a:pt x="467" y="640"/>
                  </a:cubicBezTo>
                  <a:lnTo>
                    <a:pt x="428" y="64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0"/>
            <p:cNvSpPr/>
            <p:nvPr/>
          </p:nvSpPr>
          <p:spPr bwMode="auto">
            <a:xfrm>
              <a:off x="3391893" y="3358300"/>
              <a:ext cx="230867" cy="419053"/>
            </a:xfrm>
            <a:custGeom>
              <a:avLst/>
              <a:gdLst>
                <a:gd name="T0" fmla="*/ 50 w 50"/>
                <a:gd name="T1" fmla="*/ 91 h 91"/>
                <a:gd name="T2" fmla="*/ 11 w 50"/>
                <a:gd name="T3" fmla="*/ 91 h 91"/>
                <a:gd name="T4" fmla="*/ 1 w 50"/>
                <a:gd name="T5" fmla="*/ 0 h 91"/>
                <a:gd name="T6" fmla="*/ 50 w 50"/>
                <a:gd name="T7" fmla="*/ 91 h 91"/>
              </a:gdLst>
              <a:ahLst/>
              <a:cxnLst>
                <a:cxn ang="0">
                  <a:pos x="T0" y="T1"/>
                </a:cxn>
                <a:cxn ang="0">
                  <a:pos x="T2" y="T3"/>
                </a:cxn>
                <a:cxn ang="0">
                  <a:pos x="T4" y="T5"/>
                </a:cxn>
                <a:cxn ang="0">
                  <a:pos x="T6" y="T7"/>
                </a:cxn>
              </a:cxnLst>
              <a:rect l="0" t="0" r="r" b="b"/>
              <a:pathLst>
                <a:path w="50" h="91">
                  <a:moveTo>
                    <a:pt x="50" y="91"/>
                  </a:moveTo>
                  <a:cubicBezTo>
                    <a:pt x="11" y="91"/>
                    <a:pt x="11" y="91"/>
                    <a:pt x="11" y="91"/>
                  </a:cubicBezTo>
                  <a:cubicBezTo>
                    <a:pt x="4" y="61"/>
                    <a:pt x="0" y="31"/>
                    <a:pt x="1" y="0"/>
                  </a:cubicBezTo>
                  <a:cubicBezTo>
                    <a:pt x="30" y="25"/>
                    <a:pt x="48" y="57"/>
                    <a:pt x="50" y="91"/>
                  </a:cubicBezTo>
                  <a:close/>
                </a:path>
              </a:pathLst>
            </a:custGeom>
            <a:solidFill>
              <a:srgbClr val="376E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1"/>
            <p:cNvSpPr/>
            <p:nvPr/>
          </p:nvSpPr>
          <p:spPr bwMode="auto">
            <a:xfrm>
              <a:off x="3221168" y="1936235"/>
              <a:ext cx="116404" cy="345331"/>
            </a:xfrm>
            <a:custGeom>
              <a:avLst/>
              <a:gdLst>
                <a:gd name="T0" fmla="*/ 1 w 25"/>
                <a:gd name="T1" fmla="*/ 7 h 75"/>
                <a:gd name="T2" fmla="*/ 21 w 25"/>
                <a:gd name="T3" fmla="*/ 46 h 75"/>
                <a:gd name="T4" fmla="*/ 0 w 25"/>
                <a:gd name="T5" fmla="*/ 75 h 75"/>
                <a:gd name="T6" fmla="*/ 0 w 25"/>
                <a:gd name="T7" fmla="*/ 7 h 75"/>
                <a:gd name="T8" fmla="*/ 1 w 25"/>
                <a:gd name="T9" fmla="*/ 7 h 75"/>
              </a:gdLst>
              <a:ahLst/>
              <a:cxnLst>
                <a:cxn ang="0">
                  <a:pos x="T0" y="T1"/>
                </a:cxn>
                <a:cxn ang="0">
                  <a:pos x="T2" y="T3"/>
                </a:cxn>
                <a:cxn ang="0">
                  <a:pos x="T4" y="T5"/>
                </a:cxn>
                <a:cxn ang="0">
                  <a:pos x="T6" y="T7"/>
                </a:cxn>
                <a:cxn ang="0">
                  <a:pos x="T8" y="T9"/>
                </a:cxn>
              </a:cxnLst>
              <a:rect l="0" t="0" r="r" b="b"/>
              <a:pathLst>
                <a:path w="25" h="75">
                  <a:moveTo>
                    <a:pt x="1" y="7"/>
                  </a:moveTo>
                  <a:cubicBezTo>
                    <a:pt x="23" y="0"/>
                    <a:pt x="25" y="35"/>
                    <a:pt x="21" y="46"/>
                  </a:cubicBezTo>
                  <a:cubicBezTo>
                    <a:pt x="18" y="57"/>
                    <a:pt x="9" y="68"/>
                    <a:pt x="0" y="75"/>
                  </a:cubicBezTo>
                  <a:cubicBezTo>
                    <a:pt x="0" y="7"/>
                    <a:pt x="0" y="7"/>
                    <a:pt x="0" y="7"/>
                  </a:cubicBezTo>
                  <a:cubicBezTo>
                    <a:pt x="0" y="7"/>
                    <a:pt x="1" y="7"/>
                    <a:pt x="1" y="7"/>
                  </a:cubicBezTo>
                  <a:close/>
                </a:path>
              </a:pathLst>
            </a:custGeom>
            <a:solidFill>
              <a:srgbClr val="E4B6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2"/>
            <p:cNvSpPr/>
            <p:nvPr/>
          </p:nvSpPr>
          <p:spPr bwMode="auto">
            <a:xfrm>
              <a:off x="1898047" y="1567624"/>
              <a:ext cx="1379383" cy="244448"/>
            </a:xfrm>
            <a:custGeom>
              <a:avLst/>
              <a:gdLst>
                <a:gd name="T0" fmla="*/ 299 w 299"/>
                <a:gd name="T1" fmla="*/ 24 h 53"/>
                <a:gd name="T2" fmla="*/ 299 w 299"/>
                <a:gd name="T3" fmla="*/ 27 h 53"/>
                <a:gd name="T4" fmla="*/ 234 w 299"/>
                <a:gd name="T5" fmla="*/ 45 h 53"/>
                <a:gd name="T6" fmla="*/ 150 w 299"/>
                <a:gd name="T7" fmla="*/ 53 h 53"/>
                <a:gd name="T8" fmla="*/ 65 w 299"/>
                <a:gd name="T9" fmla="*/ 45 h 53"/>
                <a:gd name="T10" fmla="*/ 0 w 299"/>
                <a:gd name="T11" fmla="*/ 27 h 53"/>
                <a:gd name="T12" fmla="*/ 0 w 299"/>
                <a:gd name="T13" fmla="*/ 24 h 53"/>
                <a:gd name="T14" fmla="*/ 208 w 299"/>
                <a:gd name="T15" fmla="*/ 5 h 53"/>
                <a:gd name="T16" fmla="*/ 299 w 299"/>
                <a:gd name="T17" fmla="*/ 2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 h="53">
                  <a:moveTo>
                    <a:pt x="299" y="24"/>
                  </a:moveTo>
                  <a:cubicBezTo>
                    <a:pt x="299" y="25"/>
                    <a:pt x="299" y="26"/>
                    <a:pt x="299" y="27"/>
                  </a:cubicBezTo>
                  <a:cubicBezTo>
                    <a:pt x="281" y="38"/>
                    <a:pt x="254" y="42"/>
                    <a:pt x="234" y="45"/>
                  </a:cubicBezTo>
                  <a:cubicBezTo>
                    <a:pt x="206" y="51"/>
                    <a:pt x="178" y="53"/>
                    <a:pt x="150" y="53"/>
                  </a:cubicBezTo>
                  <a:cubicBezTo>
                    <a:pt x="121" y="53"/>
                    <a:pt x="93" y="51"/>
                    <a:pt x="65" y="45"/>
                  </a:cubicBezTo>
                  <a:cubicBezTo>
                    <a:pt x="45" y="42"/>
                    <a:pt x="18" y="38"/>
                    <a:pt x="0" y="27"/>
                  </a:cubicBezTo>
                  <a:cubicBezTo>
                    <a:pt x="0" y="26"/>
                    <a:pt x="0" y="25"/>
                    <a:pt x="0" y="24"/>
                  </a:cubicBezTo>
                  <a:cubicBezTo>
                    <a:pt x="66" y="2"/>
                    <a:pt x="138" y="0"/>
                    <a:pt x="208" y="5"/>
                  </a:cubicBezTo>
                  <a:cubicBezTo>
                    <a:pt x="239" y="7"/>
                    <a:pt x="271" y="11"/>
                    <a:pt x="299" y="24"/>
                  </a:cubicBezTo>
                  <a:close/>
                </a:path>
              </a:pathLst>
            </a:custGeom>
            <a:solidFill>
              <a:srgbClr val="E09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3"/>
            <p:cNvSpPr/>
            <p:nvPr/>
          </p:nvSpPr>
          <p:spPr bwMode="auto">
            <a:xfrm>
              <a:off x="2879718" y="1158271"/>
              <a:ext cx="397712" cy="432633"/>
            </a:xfrm>
            <a:custGeom>
              <a:avLst/>
              <a:gdLst>
                <a:gd name="T0" fmla="*/ 45 w 86"/>
                <a:gd name="T1" fmla="*/ 0 h 94"/>
                <a:gd name="T2" fmla="*/ 86 w 86"/>
                <a:gd name="T3" fmla="*/ 94 h 94"/>
                <a:gd name="T4" fmla="*/ 16 w 86"/>
                <a:gd name="T5" fmla="*/ 79 h 94"/>
                <a:gd name="T6" fmla="*/ 0 w 86"/>
                <a:gd name="T7" fmla="*/ 77 h 94"/>
                <a:gd name="T8" fmla="*/ 1 w 86"/>
                <a:gd name="T9" fmla="*/ 71 h 94"/>
                <a:gd name="T10" fmla="*/ 6 w 86"/>
                <a:gd name="T11" fmla="*/ 68 h 94"/>
                <a:gd name="T12" fmla="*/ 45 w 86"/>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86" h="94">
                  <a:moveTo>
                    <a:pt x="45" y="0"/>
                  </a:moveTo>
                  <a:cubicBezTo>
                    <a:pt x="72" y="24"/>
                    <a:pt x="84" y="58"/>
                    <a:pt x="86" y="94"/>
                  </a:cubicBezTo>
                  <a:cubicBezTo>
                    <a:pt x="63" y="86"/>
                    <a:pt x="39" y="82"/>
                    <a:pt x="16" y="79"/>
                  </a:cubicBezTo>
                  <a:cubicBezTo>
                    <a:pt x="10" y="78"/>
                    <a:pt x="5" y="78"/>
                    <a:pt x="0" y="77"/>
                  </a:cubicBezTo>
                  <a:cubicBezTo>
                    <a:pt x="1" y="71"/>
                    <a:pt x="1" y="71"/>
                    <a:pt x="1" y="71"/>
                  </a:cubicBezTo>
                  <a:cubicBezTo>
                    <a:pt x="3" y="71"/>
                    <a:pt x="5" y="70"/>
                    <a:pt x="6" y="68"/>
                  </a:cubicBezTo>
                  <a:lnTo>
                    <a:pt x="45"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4"/>
            <p:cNvSpPr/>
            <p:nvPr/>
          </p:nvSpPr>
          <p:spPr bwMode="auto">
            <a:xfrm>
              <a:off x="2026091" y="1825652"/>
              <a:ext cx="1125235" cy="1082554"/>
            </a:xfrm>
            <a:custGeom>
              <a:avLst/>
              <a:gdLst>
                <a:gd name="T0" fmla="*/ 242 w 244"/>
                <a:gd name="T1" fmla="*/ 157 h 235"/>
                <a:gd name="T2" fmla="*/ 229 w 244"/>
                <a:gd name="T3" fmla="*/ 210 h 235"/>
                <a:gd name="T4" fmla="*/ 201 w 244"/>
                <a:gd name="T5" fmla="*/ 224 h 235"/>
                <a:gd name="T6" fmla="*/ 102 w 244"/>
                <a:gd name="T7" fmla="*/ 234 h 235"/>
                <a:gd name="T8" fmla="*/ 44 w 244"/>
                <a:gd name="T9" fmla="*/ 225 h 235"/>
                <a:gd name="T10" fmla="*/ 16 w 244"/>
                <a:gd name="T11" fmla="*/ 211 h 235"/>
                <a:gd name="T12" fmla="*/ 2 w 244"/>
                <a:gd name="T13" fmla="*/ 157 h 235"/>
                <a:gd name="T14" fmla="*/ 2 w 244"/>
                <a:gd name="T15" fmla="*/ 47 h 235"/>
                <a:gd name="T16" fmla="*/ 2 w 244"/>
                <a:gd name="T17" fmla="*/ 0 h 235"/>
                <a:gd name="T18" fmla="*/ 26 w 244"/>
                <a:gd name="T19" fmla="*/ 5 h 235"/>
                <a:gd name="T20" fmla="*/ 117 w 244"/>
                <a:gd name="T21" fmla="*/ 14 h 235"/>
                <a:gd name="T22" fmla="*/ 118 w 244"/>
                <a:gd name="T23" fmla="*/ 14 h 235"/>
                <a:gd name="T24" fmla="*/ 122 w 244"/>
                <a:gd name="T25" fmla="*/ 14 h 235"/>
                <a:gd name="T26" fmla="*/ 126 w 244"/>
                <a:gd name="T27" fmla="*/ 14 h 235"/>
                <a:gd name="T28" fmla="*/ 126 w 244"/>
                <a:gd name="T29" fmla="*/ 14 h 235"/>
                <a:gd name="T30" fmla="*/ 218 w 244"/>
                <a:gd name="T31" fmla="*/ 5 h 235"/>
                <a:gd name="T32" fmla="*/ 241 w 244"/>
                <a:gd name="T33" fmla="*/ 0 h 235"/>
                <a:gd name="T34" fmla="*/ 242 w 244"/>
                <a:gd name="T35" fmla="*/ 46 h 235"/>
                <a:gd name="T36" fmla="*/ 242 w 244"/>
                <a:gd name="T37" fmla="*/ 15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4" h="235">
                  <a:moveTo>
                    <a:pt x="242" y="157"/>
                  </a:moveTo>
                  <a:cubicBezTo>
                    <a:pt x="242" y="175"/>
                    <a:pt x="244" y="197"/>
                    <a:pt x="229" y="210"/>
                  </a:cubicBezTo>
                  <a:cubicBezTo>
                    <a:pt x="221" y="217"/>
                    <a:pt x="211" y="221"/>
                    <a:pt x="201" y="224"/>
                  </a:cubicBezTo>
                  <a:cubicBezTo>
                    <a:pt x="170" y="234"/>
                    <a:pt x="135" y="235"/>
                    <a:pt x="102" y="234"/>
                  </a:cubicBezTo>
                  <a:cubicBezTo>
                    <a:pt x="83" y="233"/>
                    <a:pt x="63" y="231"/>
                    <a:pt x="44" y="225"/>
                  </a:cubicBezTo>
                  <a:cubicBezTo>
                    <a:pt x="34" y="222"/>
                    <a:pt x="24" y="218"/>
                    <a:pt x="16" y="211"/>
                  </a:cubicBezTo>
                  <a:cubicBezTo>
                    <a:pt x="0" y="198"/>
                    <a:pt x="2" y="176"/>
                    <a:pt x="2" y="157"/>
                  </a:cubicBezTo>
                  <a:cubicBezTo>
                    <a:pt x="2" y="120"/>
                    <a:pt x="2" y="84"/>
                    <a:pt x="2" y="47"/>
                  </a:cubicBezTo>
                  <a:cubicBezTo>
                    <a:pt x="2" y="0"/>
                    <a:pt x="2" y="0"/>
                    <a:pt x="2" y="0"/>
                  </a:cubicBezTo>
                  <a:cubicBezTo>
                    <a:pt x="10" y="2"/>
                    <a:pt x="18" y="3"/>
                    <a:pt x="26" y="5"/>
                  </a:cubicBezTo>
                  <a:cubicBezTo>
                    <a:pt x="56" y="11"/>
                    <a:pt x="86" y="14"/>
                    <a:pt x="117" y="14"/>
                  </a:cubicBezTo>
                  <a:cubicBezTo>
                    <a:pt x="117" y="14"/>
                    <a:pt x="117" y="14"/>
                    <a:pt x="118" y="14"/>
                  </a:cubicBezTo>
                  <a:cubicBezTo>
                    <a:pt x="119" y="14"/>
                    <a:pt x="120" y="14"/>
                    <a:pt x="122" y="14"/>
                  </a:cubicBezTo>
                  <a:cubicBezTo>
                    <a:pt x="123" y="14"/>
                    <a:pt x="124" y="14"/>
                    <a:pt x="126" y="14"/>
                  </a:cubicBezTo>
                  <a:cubicBezTo>
                    <a:pt x="126" y="14"/>
                    <a:pt x="126" y="14"/>
                    <a:pt x="126" y="14"/>
                  </a:cubicBezTo>
                  <a:cubicBezTo>
                    <a:pt x="157" y="14"/>
                    <a:pt x="187" y="11"/>
                    <a:pt x="218" y="5"/>
                  </a:cubicBezTo>
                  <a:cubicBezTo>
                    <a:pt x="225" y="3"/>
                    <a:pt x="233" y="2"/>
                    <a:pt x="241" y="0"/>
                  </a:cubicBezTo>
                  <a:cubicBezTo>
                    <a:pt x="242" y="46"/>
                    <a:pt x="242" y="46"/>
                    <a:pt x="242" y="46"/>
                  </a:cubicBezTo>
                  <a:cubicBezTo>
                    <a:pt x="242" y="83"/>
                    <a:pt x="242" y="120"/>
                    <a:pt x="242" y="157"/>
                  </a:cubicBezTo>
                  <a:close/>
                </a:path>
              </a:pathLst>
            </a:custGeom>
            <a:solidFill>
              <a:srgbClr val="E4B6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5"/>
            <p:cNvSpPr/>
            <p:nvPr/>
          </p:nvSpPr>
          <p:spPr bwMode="auto">
            <a:xfrm>
              <a:off x="2625570" y="946805"/>
              <a:ext cx="397712" cy="566498"/>
            </a:xfrm>
            <a:custGeom>
              <a:avLst/>
              <a:gdLst>
                <a:gd name="T0" fmla="*/ 86 w 86"/>
                <a:gd name="T1" fmla="*/ 35 h 123"/>
                <a:gd name="T2" fmla="*/ 47 w 86"/>
                <a:gd name="T3" fmla="*/ 106 h 123"/>
                <a:gd name="T4" fmla="*/ 56 w 86"/>
                <a:gd name="T5" fmla="*/ 117 h 123"/>
                <a:gd name="T6" fmla="*/ 55 w 86"/>
                <a:gd name="T7" fmla="*/ 123 h 123"/>
                <a:gd name="T8" fmla="*/ 0 w 86"/>
                <a:gd name="T9" fmla="*/ 120 h 123"/>
                <a:gd name="T10" fmla="*/ 0 w 86"/>
                <a:gd name="T11" fmla="*/ 120 h 123"/>
                <a:gd name="T12" fmla="*/ 0 w 86"/>
                <a:gd name="T13" fmla="*/ 0 h 123"/>
                <a:gd name="T14" fmla="*/ 86 w 86"/>
                <a:gd name="T15" fmla="*/ 35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23">
                  <a:moveTo>
                    <a:pt x="86" y="35"/>
                  </a:moveTo>
                  <a:cubicBezTo>
                    <a:pt x="47" y="106"/>
                    <a:pt x="47" y="106"/>
                    <a:pt x="47" y="106"/>
                  </a:cubicBezTo>
                  <a:cubicBezTo>
                    <a:pt x="44" y="111"/>
                    <a:pt x="50" y="116"/>
                    <a:pt x="56" y="117"/>
                  </a:cubicBezTo>
                  <a:cubicBezTo>
                    <a:pt x="55" y="123"/>
                    <a:pt x="55" y="123"/>
                    <a:pt x="55" y="123"/>
                  </a:cubicBezTo>
                  <a:cubicBezTo>
                    <a:pt x="37" y="122"/>
                    <a:pt x="18" y="121"/>
                    <a:pt x="0" y="120"/>
                  </a:cubicBezTo>
                  <a:cubicBezTo>
                    <a:pt x="0" y="120"/>
                    <a:pt x="0" y="120"/>
                    <a:pt x="0" y="120"/>
                  </a:cubicBezTo>
                  <a:cubicBezTo>
                    <a:pt x="0" y="0"/>
                    <a:pt x="0" y="0"/>
                    <a:pt x="0" y="0"/>
                  </a:cubicBezTo>
                  <a:cubicBezTo>
                    <a:pt x="28" y="14"/>
                    <a:pt x="60" y="19"/>
                    <a:pt x="86" y="35"/>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6"/>
            <p:cNvSpPr/>
            <p:nvPr/>
          </p:nvSpPr>
          <p:spPr bwMode="auto">
            <a:xfrm>
              <a:off x="2256958" y="3220555"/>
              <a:ext cx="642160" cy="488895"/>
            </a:xfrm>
            <a:custGeom>
              <a:avLst/>
              <a:gdLst>
                <a:gd name="T0" fmla="*/ 139 w 139"/>
                <a:gd name="T1" fmla="*/ 4 h 106"/>
                <a:gd name="T2" fmla="*/ 71 w 139"/>
                <a:gd name="T3" fmla="*/ 106 h 106"/>
                <a:gd name="T4" fmla="*/ 0 w 139"/>
                <a:gd name="T5" fmla="*/ 0 h 106"/>
                <a:gd name="T6" fmla="*/ 18 w 139"/>
                <a:gd name="T7" fmla="*/ 24 h 106"/>
                <a:gd name="T8" fmla="*/ 25 w 139"/>
                <a:gd name="T9" fmla="*/ 27 h 106"/>
                <a:gd name="T10" fmla="*/ 32 w 139"/>
                <a:gd name="T11" fmla="*/ 25 h 106"/>
                <a:gd name="T12" fmla="*/ 33 w 139"/>
                <a:gd name="T13" fmla="*/ 24 h 106"/>
                <a:gd name="T14" fmla="*/ 56 w 139"/>
                <a:gd name="T15" fmla="*/ 3 h 106"/>
                <a:gd name="T16" fmla="*/ 62 w 139"/>
                <a:gd name="T17" fmla="*/ 18 h 106"/>
                <a:gd name="T18" fmla="*/ 75 w 139"/>
                <a:gd name="T19" fmla="*/ 24 h 106"/>
                <a:gd name="T20" fmla="*/ 88 w 139"/>
                <a:gd name="T21" fmla="*/ 3 h 106"/>
                <a:gd name="T22" fmla="*/ 110 w 139"/>
                <a:gd name="T23" fmla="*/ 24 h 106"/>
                <a:gd name="T24" fmla="*/ 111 w 139"/>
                <a:gd name="T25" fmla="*/ 25 h 106"/>
                <a:gd name="T26" fmla="*/ 118 w 139"/>
                <a:gd name="T27" fmla="*/ 27 h 106"/>
                <a:gd name="T28" fmla="*/ 124 w 139"/>
                <a:gd name="T29" fmla="*/ 24 h 106"/>
                <a:gd name="T30" fmla="*/ 139 w 139"/>
                <a:gd name="T31" fmla="*/ 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 h="106">
                  <a:moveTo>
                    <a:pt x="139" y="4"/>
                  </a:moveTo>
                  <a:cubicBezTo>
                    <a:pt x="71" y="106"/>
                    <a:pt x="71" y="106"/>
                    <a:pt x="71" y="106"/>
                  </a:cubicBezTo>
                  <a:cubicBezTo>
                    <a:pt x="0" y="0"/>
                    <a:pt x="0" y="0"/>
                    <a:pt x="0" y="0"/>
                  </a:cubicBezTo>
                  <a:cubicBezTo>
                    <a:pt x="6" y="7"/>
                    <a:pt x="12" y="15"/>
                    <a:pt x="18" y="24"/>
                  </a:cubicBezTo>
                  <a:cubicBezTo>
                    <a:pt x="20" y="26"/>
                    <a:pt x="23" y="27"/>
                    <a:pt x="25" y="27"/>
                  </a:cubicBezTo>
                  <a:cubicBezTo>
                    <a:pt x="27" y="27"/>
                    <a:pt x="30" y="27"/>
                    <a:pt x="32" y="25"/>
                  </a:cubicBezTo>
                  <a:cubicBezTo>
                    <a:pt x="32" y="25"/>
                    <a:pt x="32" y="25"/>
                    <a:pt x="33" y="24"/>
                  </a:cubicBezTo>
                  <a:cubicBezTo>
                    <a:pt x="40" y="17"/>
                    <a:pt x="48" y="10"/>
                    <a:pt x="56" y="3"/>
                  </a:cubicBezTo>
                  <a:cubicBezTo>
                    <a:pt x="58" y="8"/>
                    <a:pt x="60" y="13"/>
                    <a:pt x="62" y="18"/>
                  </a:cubicBezTo>
                  <a:cubicBezTo>
                    <a:pt x="64" y="23"/>
                    <a:pt x="70" y="25"/>
                    <a:pt x="75" y="24"/>
                  </a:cubicBezTo>
                  <a:cubicBezTo>
                    <a:pt x="83" y="22"/>
                    <a:pt x="85" y="10"/>
                    <a:pt x="88" y="3"/>
                  </a:cubicBezTo>
                  <a:cubicBezTo>
                    <a:pt x="95" y="10"/>
                    <a:pt x="103" y="17"/>
                    <a:pt x="110" y="24"/>
                  </a:cubicBezTo>
                  <a:cubicBezTo>
                    <a:pt x="111" y="25"/>
                    <a:pt x="111" y="25"/>
                    <a:pt x="111" y="25"/>
                  </a:cubicBezTo>
                  <a:cubicBezTo>
                    <a:pt x="113" y="27"/>
                    <a:pt x="116" y="27"/>
                    <a:pt x="118" y="27"/>
                  </a:cubicBezTo>
                  <a:cubicBezTo>
                    <a:pt x="120" y="27"/>
                    <a:pt x="123" y="26"/>
                    <a:pt x="124" y="24"/>
                  </a:cubicBezTo>
                  <a:cubicBezTo>
                    <a:pt x="129" y="17"/>
                    <a:pt x="134" y="10"/>
                    <a:pt x="139" y="4"/>
                  </a:cubicBezTo>
                  <a:close/>
                </a:path>
              </a:pathLst>
            </a:custGeom>
            <a:solidFill>
              <a:srgbClr val="376E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7"/>
            <p:cNvSpPr/>
            <p:nvPr/>
          </p:nvSpPr>
          <p:spPr bwMode="auto">
            <a:xfrm>
              <a:off x="2701232" y="3009089"/>
              <a:ext cx="215347" cy="244448"/>
            </a:xfrm>
            <a:custGeom>
              <a:avLst/>
              <a:gdLst>
                <a:gd name="T0" fmla="*/ 27 w 47"/>
                <a:gd name="T1" fmla="*/ 0 h 53"/>
                <a:gd name="T2" fmla="*/ 47 w 47"/>
                <a:gd name="T3" fmla="*/ 20 h 53"/>
                <a:gd name="T4" fmla="*/ 20 w 47"/>
                <a:gd name="T5" fmla="*/ 53 h 53"/>
                <a:gd name="T6" fmla="*/ 0 w 47"/>
                <a:gd name="T7" fmla="*/ 34 h 53"/>
                <a:gd name="T8" fmla="*/ 27 w 47"/>
                <a:gd name="T9" fmla="*/ 0 h 53"/>
              </a:gdLst>
              <a:ahLst/>
              <a:cxnLst>
                <a:cxn ang="0">
                  <a:pos x="T0" y="T1"/>
                </a:cxn>
                <a:cxn ang="0">
                  <a:pos x="T2" y="T3"/>
                </a:cxn>
                <a:cxn ang="0">
                  <a:pos x="T4" y="T5"/>
                </a:cxn>
                <a:cxn ang="0">
                  <a:pos x="T6" y="T7"/>
                </a:cxn>
                <a:cxn ang="0">
                  <a:pos x="T8" y="T9"/>
                </a:cxn>
              </a:cxnLst>
              <a:rect l="0" t="0" r="r" b="b"/>
              <a:pathLst>
                <a:path w="47" h="53">
                  <a:moveTo>
                    <a:pt x="27" y="0"/>
                  </a:moveTo>
                  <a:cubicBezTo>
                    <a:pt x="34" y="6"/>
                    <a:pt x="40" y="13"/>
                    <a:pt x="47" y="20"/>
                  </a:cubicBezTo>
                  <a:cubicBezTo>
                    <a:pt x="37" y="30"/>
                    <a:pt x="29" y="41"/>
                    <a:pt x="20" y="53"/>
                  </a:cubicBezTo>
                  <a:cubicBezTo>
                    <a:pt x="14" y="46"/>
                    <a:pt x="7" y="40"/>
                    <a:pt x="0" y="34"/>
                  </a:cubicBezTo>
                  <a:cubicBezTo>
                    <a:pt x="9" y="23"/>
                    <a:pt x="18" y="11"/>
                    <a:pt x="27" y="0"/>
                  </a:cubicBezTo>
                  <a:close/>
                </a:path>
              </a:pathLst>
            </a:custGeom>
            <a:solidFill>
              <a:srgbClr val="376E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8"/>
            <p:cNvSpPr/>
            <p:nvPr/>
          </p:nvSpPr>
          <p:spPr bwMode="auto">
            <a:xfrm>
              <a:off x="2419923" y="2972228"/>
              <a:ext cx="335630" cy="234747"/>
            </a:xfrm>
            <a:custGeom>
              <a:avLst/>
              <a:gdLst>
                <a:gd name="T0" fmla="*/ 73 w 73"/>
                <a:gd name="T1" fmla="*/ 0 h 51"/>
                <a:gd name="T2" fmla="*/ 63 w 73"/>
                <a:gd name="T3" fmla="*/ 12 h 51"/>
                <a:gd name="T4" fmla="*/ 52 w 73"/>
                <a:gd name="T5" fmla="*/ 26 h 51"/>
                <a:gd name="T6" fmla="*/ 37 w 73"/>
                <a:gd name="T7" fmla="*/ 51 h 51"/>
                <a:gd name="T8" fmla="*/ 21 w 73"/>
                <a:gd name="T9" fmla="*/ 27 h 51"/>
                <a:gd name="T10" fmla="*/ 11 w 73"/>
                <a:gd name="T11" fmla="*/ 13 h 51"/>
                <a:gd name="T12" fmla="*/ 0 w 73"/>
                <a:gd name="T13" fmla="*/ 0 h 51"/>
                <a:gd name="T14" fmla="*/ 55 w 73"/>
                <a:gd name="T15" fmla="*/ 1 h 51"/>
                <a:gd name="T16" fmla="*/ 73 w 73"/>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51">
                  <a:moveTo>
                    <a:pt x="73" y="0"/>
                  </a:moveTo>
                  <a:cubicBezTo>
                    <a:pt x="71" y="0"/>
                    <a:pt x="65" y="10"/>
                    <a:pt x="63" y="12"/>
                  </a:cubicBezTo>
                  <a:cubicBezTo>
                    <a:pt x="59" y="17"/>
                    <a:pt x="56" y="21"/>
                    <a:pt x="52" y="26"/>
                  </a:cubicBezTo>
                  <a:cubicBezTo>
                    <a:pt x="46" y="34"/>
                    <a:pt x="40" y="41"/>
                    <a:pt x="37" y="51"/>
                  </a:cubicBezTo>
                  <a:cubicBezTo>
                    <a:pt x="34" y="41"/>
                    <a:pt x="27" y="35"/>
                    <a:pt x="21" y="27"/>
                  </a:cubicBezTo>
                  <a:cubicBezTo>
                    <a:pt x="18" y="22"/>
                    <a:pt x="14" y="18"/>
                    <a:pt x="11" y="13"/>
                  </a:cubicBezTo>
                  <a:cubicBezTo>
                    <a:pt x="9" y="11"/>
                    <a:pt x="2" y="0"/>
                    <a:pt x="0" y="0"/>
                  </a:cubicBezTo>
                  <a:cubicBezTo>
                    <a:pt x="18" y="2"/>
                    <a:pt x="37" y="2"/>
                    <a:pt x="55" y="1"/>
                  </a:cubicBezTo>
                  <a:cubicBezTo>
                    <a:pt x="61" y="1"/>
                    <a:pt x="67" y="1"/>
                    <a:pt x="73" y="0"/>
                  </a:cubicBezTo>
                  <a:close/>
                </a:path>
              </a:pathLst>
            </a:custGeom>
            <a:solidFill>
              <a:srgbClr val="B088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9"/>
            <p:cNvSpPr/>
            <p:nvPr/>
          </p:nvSpPr>
          <p:spPr bwMode="auto">
            <a:xfrm>
              <a:off x="2152195" y="946805"/>
              <a:ext cx="395772" cy="566498"/>
            </a:xfrm>
            <a:custGeom>
              <a:avLst/>
              <a:gdLst>
                <a:gd name="T0" fmla="*/ 86 w 86"/>
                <a:gd name="T1" fmla="*/ 120 h 123"/>
                <a:gd name="T2" fmla="*/ 86 w 86"/>
                <a:gd name="T3" fmla="*/ 120 h 123"/>
                <a:gd name="T4" fmla="*/ 31 w 86"/>
                <a:gd name="T5" fmla="*/ 123 h 123"/>
                <a:gd name="T6" fmla="*/ 30 w 86"/>
                <a:gd name="T7" fmla="*/ 117 h 123"/>
                <a:gd name="T8" fmla="*/ 40 w 86"/>
                <a:gd name="T9" fmla="*/ 106 h 123"/>
                <a:gd name="T10" fmla="*/ 0 w 86"/>
                <a:gd name="T11" fmla="*/ 35 h 123"/>
                <a:gd name="T12" fmla="*/ 86 w 86"/>
                <a:gd name="T13" fmla="*/ 0 h 123"/>
                <a:gd name="T14" fmla="*/ 86 w 86"/>
                <a:gd name="T15" fmla="*/ 120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23">
                  <a:moveTo>
                    <a:pt x="86" y="120"/>
                  </a:moveTo>
                  <a:cubicBezTo>
                    <a:pt x="86" y="120"/>
                    <a:pt x="86" y="120"/>
                    <a:pt x="86" y="120"/>
                  </a:cubicBezTo>
                  <a:cubicBezTo>
                    <a:pt x="68" y="121"/>
                    <a:pt x="49" y="122"/>
                    <a:pt x="31" y="123"/>
                  </a:cubicBezTo>
                  <a:cubicBezTo>
                    <a:pt x="30" y="117"/>
                    <a:pt x="30" y="117"/>
                    <a:pt x="30" y="117"/>
                  </a:cubicBezTo>
                  <a:cubicBezTo>
                    <a:pt x="36" y="116"/>
                    <a:pt x="42" y="111"/>
                    <a:pt x="40" y="106"/>
                  </a:cubicBezTo>
                  <a:cubicBezTo>
                    <a:pt x="0" y="35"/>
                    <a:pt x="0" y="35"/>
                    <a:pt x="0" y="35"/>
                  </a:cubicBezTo>
                  <a:cubicBezTo>
                    <a:pt x="27" y="19"/>
                    <a:pt x="59" y="14"/>
                    <a:pt x="86" y="0"/>
                  </a:cubicBezTo>
                  <a:lnTo>
                    <a:pt x="86" y="12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20"/>
            <p:cNvSpPr/>
            <p:nvPr/>
          </p:nvSpPr>
          <p:spPr bwMode="auto">
            <a:xfrm>
              <a:off x="2152195" y="3203095"/>
              <a:ext cx="386072" cy="574258"/>
            </a:xfrm>
            <a:custGeom>
              <a:avLst/>
              <a:gdLst>
                <a:gd name="T0" fmla="*/ 0 w 199"/>
                <a:gd name="T1" fmla="*/ 0 h 296"/>
                <a:gd name="T2" fmla="*/ 199 w 199"/>
                <a:gd name="T3" fmla="*/ 296 h 296"/>
                <a:gd name="T4" fmla="*/ 0 w 199"/>
                <a:gd name="T5" fmla="*/ 296 h 296"/>
                <a:gd name="T6" fmla="*/ 0 w 199"/>
                <a:gd name="T7" fmla="*/ 0 h 296"/>
              </a:gdLst>
              <a:ahLst/>
              <a:cxnLst>
                <a:cxn ang="0">
                  <a:pos x="T0" y="T1"/>
                </a:cxn>
                <a:cxn ang="0">
                  <a:pos x="T2" y="T3"/>
                </a:cxn>
                <a:cxn ang="0">
                  <a:pos x="T4" y="T5"/>
                </a:cxn>
                <a:cxn ang="0">
                  <a:pos x="T6" y="T7"/>
                </a:cxn>
              </a:cxnLst>
              <a:rect l="0" t="0" r="r" b="b"/>
              <a:pathLst>
                <a:path w="199" h="296">
                  <a:moveTo>
                    <a:pt x="0" y="0"/>
                  </a:moveTo>
                  <a:lnTo>
                    <a:pt x="199" y="296"/>
                  </a:lnTo>
                  <a:lnTo>
                    <a:pt x="0" y="296"/>
                  </a:lnTo>
                  <a:lnTo>
                    <a:pt x="0" y="0"/>
                  </a:lnTo>
                  <a:close/>
                </a:path>
              </a:pathLst>
            </a:custGeom>
            <a:solidFill>
              <a:srgbClr val="FBB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21"/>
            <p:cNvSpPr/>
            <p:nvPr/>
          </p:nvSpPr>
          <p:spPr bwMode="auto">
            <a:xfrm>
              <a:off x="2256958" y="3009089"/>
              <a:ext cx="217287" cy="244448"/>
            </a:xfrm>
            <a:custGeom>
              <a:avLst/>
              <a:gdLst>
                <a:gd name="T0" fmla="*/ 47 w 47"/>
                <a:gd name="T1" fmla="*/ 34 h 53"/>
                <a:gd name="T2" fmla="*/ 27 w 47"/>
                <a:gd name="T3" fmla="*/ 53 h 53"/>
                <a:gd name="T4" fmla="*/ 0 w 47"/>
                <a:gd name="T5" fmla="*/ 20 h 53"/>
                <a:gd name="T6" fmla="*/ 20 w 47"/>
                <a:gd name="T7" fmla="*/ 0 h 53"/>
                <a:gd name="T8" fmla="*/ 47 w 47"/>
                <a:gd name="T9" fmla="*/ 34 h 53"/>
              </a:gdLst>
              <a:ahLst/>
              <a:cxnLst>
                <a:cxn ang="0">
                  <a:pos x="T0" y="T1"/>
                </a:cxn>
                <a:cxn ang="0">
                  <a:pos x="T2" y="T3"/>
                </a:cxn>
                <a:cxn ang="0">
                  <a:pos x="T4" y="T5"/>
                </a:cxn>
                <a:cxn ang="0">
                  <a:pos x="T6" y="T7"/>
                </a:cxn>
                <a:cxn ang="0">
                  <a:pos x="T8" y="T9"/>
                </a:cxn>
              </a:cxnLst>
              <a:rect l="0" t="0" r="r" b="b"/>
              <a:pathLst>
                <a:path w="47" h="53">
                  <a:moveTo>
                    <a:pt x="47" y="34"/>
                  </a:moveTo>
                  <a:cubicBezTo>
                    <a:pt x="40" y="40"/>
                    <a:pt x="33" y="46"/>
                    <a:pt x="27" y="53"/>
                  </a:cubicBezTo>
                  <a:cubicBezTo>
                    <a:pt x="18" y="41"/>
                    <a:pt x="10" y="30"/>
                    <a:pt x="0" y="20"/>
                  </a:cubicBezTo>
                  <a:cubicBezTo>
                    <a:pt x="7" y="13"/>
                    <a:pt x="13" y="6"/>
                    <a:pt x="20" y="0"/>
                  </a:cubicBezTo>
                  <a:cubicBezTo>
                    <a:pt x="29" y="11"/>
                    <a:pt x="38" y="23"/>
                    <a:pt x="47" y="34"/>
                  </a:cubicBezTo>
                  <a:close/>
                </a:path>
              </a:pathLst>
            </a:custGeom>
            <a:solidFill>
              <a:srgbClr val="376E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2"/>
            <p:cNvSpPr/>
            <p:nvPr/>
          </p:nvSpPr>
          <p:spPr bwMode="auto">
            <a:xfrm>
              <a:off x="1901927" y="1158271"/>
              <a:ext cx="391892" cy="432633"/>
            </a:xfrm>
            <a:custGeom>
              <a:avLst/>
              <a:gdLst>
                <a:gd name="T0" fmla="*/ 84 w 85"/>
                <a:gd name="T1" fmla="*/ 71 h 94"/>
                <a:gd name="T2" fmla="*/ 85 w 85"/>
                <a:gd name="T3" fmla="*/ 77 h 94"/>
                <a:gd name="T4" fmla="*/ 56 w 85"/>
                <a:gd name="T5" fmla="*/ 81 h 94"/>
                <a:gd name="T6" fmla="*/ 2 w 85"/>
                <a:gd name="T7" fmla="*/ 93 h 94"/>
                <a:gd name="T8" fmla="*/ 0 w 85"/>
                <a:gd name="T9" fmla="*/ 94 h 94"/>
                <a:gd name="T10" fmla="*/ 41 w 85"/>
                <a:gd name="T11" fmla="*/ 0 h 94"/>
                <a:gd name="T12" fmla="*/ 79 w 85"/>
                <a:gd name="T13" fmla="*/ 68 h 94"/>
                <a:gd name="T14" fmla="*/ 84 w 85"/>
                <a:gd name="T15" fmla="*/ 71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94">
                  <a:moveTo>
                    <a:pt x="84" y="71"/>
                  </a:moveTo>
                  <a:cubicBezTo>
                    <a:pt x="85" y="77"/>
                    <a:pt x="85" y="77"/>
                    <a:pt x="85" y="77"/>
                  </a:cubicBezTo>
                  <a:cubicBezTo>
                    <a:pt x="75" y="78"/>
                    <a:pt x="66" y="79"/>
                    <a:pt x="56" y="81"/>
                  </a:cubicBezTo>
                  <a:cubicBezTo>
                    <a:pt x="37" y="83"/>
                    <a:pt x="19" y="87"/>
                    <a:pt x="2" y="93"/>
                  </a:cubicBezTo>
                  <a:cubicBezTo>
                    <a:pt x="1" y="93"/>
                    <a:pt x="0" y="93"/>
                    <a:pt x="0" y="94"/>
                  </a:cubicBezTo>
                  <a:cubicBezTo>
                    <a:pt x="1" y="58"/>
                    <a:pt x="14" y="23"/>
                    <a:pt x="41" y="0"/>
                  </a:cubicBezTo>
                  <a:cubicBezTo>
                    <a:pt x="79" y="68"/>
                    <a:pt x="79" y="68"/>
                    <a:pt x="79" y="68"/>
                  </a:cubicBezTo>
                  <a:cubicBezTo>
                    <a:pt x="80" y="70"/>
                    <a:pt x="82" y="71"/>
                    <a:pt x="84" y="71"/>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3"/>
            <p:cNvSpPr/>
            <p:nvPr/>
          </p:nvSpPr>
          <p:spPr bwMode="auto">
            <a:xfrm>
              <a:off x="1837905" y="1936235"/>
              <a:ext cx="120284" cy="349211"/>
            </a:xfrm>
            <a:custGeom>
              <a:avLst/>
              <a:gdLst>
                <a:gd name="T0" fmla="*/ 26 w 26"/>
                <a:gd name="T1" fmla="*/ 7 h 76"/>
                <a:gd name="T2" fmla="*/ 26 w 26"/>
                <a:gd name="T3" fmla="*/ 76 h 76"/>
                <a:gd name="T4" fmla="*/ 4 w 26"/>
                <a:gd name="T5" fmla="*/ 46 h 76"/>
                <a:gd name="T6" fmla="*/ 24 w 26"/>
                <a:gd name="T7" fmla="*/ 7 h 76"/>
                <a:gd name="T8" fmla="*/ 26 w 26"/>
                <a:gd name="T9" fmla="*/ 7 h 76"/>
              </a:gdLst>
              <a:ahLst/>
              <a:cxnLst>
                <a:cxn ang="0">
                  <a:pos x="T0" y="T1"/>
                </a:cxn>
                <a:cxn ang="0">
                  <a:pos x="T2" y="T3"/>
                </a:cxn>
                <a:cxn ang="0">
                  <a:pos x="T4" y="T5"/>
                </a:cxn>
                <a:cxn ang="0">
                  <a:pos x="T6" y="T7"/>
                </a:cxn>
                <a:cxn ang="0">
                  <a:pos x="T8" y="T9"/>
                </a:cxn>
              </a:cxnLst>
              <a:rect l="0" t="0" r="r" b="b"/>
              <a:pathLst>
                <a:path w="26" h="76">
                  <a:moveTo>
                    <a:pt x="26" y="7"/>
                  </a:moveTo>
                  <a:cubicBezTo>
                    <a:pt x="26" y="76"/>
                    <a:pt x="26" y="76"/>
                    <a:pt x="26" y="76"/>
                  </a:cubicBezTo>
                  <a:cubicBezTo>
                    <a:pt x="16" y="69"/>
                    <a:pt x="8" y="57"/>
                    <a:pt x="4" y="46"/>
                  </a:cubicBezTo>
                  <a:cubicBezTo>
                    <a:pt x="0" y="35"/>
                    <a:pt x="2" y="0"/>
                    <a:pt x="24" y="7"/>
                  </a:cubicBezTo>
                  <a:cubicBezTo>
                    <a:pt x="25" y="7"/>
                    <a:pt x="25" y="7"/>
                    <a:pt x="26" y="7"/>
                  </a:cubicBezTo>
                  <a:close/>
                </a:path>
              </a:pathLst>
            </a:custGeom>
            <a:solidFill>
              <a:srgbClr val="E4B6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4"/>
            <p:cNvSpPr/>
            <p:nvPr/>
          </p:nvSpPr>
          <p:spPr bwMode="auto">
            <a:xfrm>
              <a:off x="1810745" y="3276817"/>
              <a:ext cx="83423" cy="500536"/>
            </a:xfrm>
            <a:custGeom>
              <a:avLst/>
              <a:gdLst>
                <a:gd name="T0" fmla="*/ 18 w 18"/>
                <a:gd name="T1" fmla="*/ 0 h 109"/>
                <a:gd name="T2" fmla="*/ 18 w 18"/>
                <a:gd name="T3" fmla="*/ 109 h 109"/>
                <a:gd name="T4" fmla="*/ 0 w 18"/>
                <a:gd name="T5" fmla="*/ 109 h 109"/>
                <a:gd name="T6" fmla="*/ 10 w 18"/>
                <a:gd name="T7" fmla="*/ 6 h 109"/>
                <a:gd name="T8" fmla="*/ 10 w 18"/>
                <a:gd name="T9" fmla="*/ 5 h 109"/>
                <a:gd name="T10" fmla="*/ 18 w 18"/>
                <a:gd name="T11" fmla="*/ 0 h 109"/>
              </a:gdLst>
              <a:ahLst/>
              <a:cxnLst>
                <a:cxn ang="0">
                  <a:pos x="T0" y="T1"/>
                </a:cxn>
                <a:cxn ang="0">
                  <a:pos x="T2" y="T3"/>
                </a:cxn>
                <a:cxn ang="0">
                  <a:pos x="T4" y="T5"/>
                </a:cxn>
                <a:cxn ang="0">
                  <a:pos x="T6" y="T7"/>
                </a:cxn>
                <a:cxn ang="0">
                  <a:pos x="T8" y="T9"/>
                </a:cxn>
                <a:cxn ang="0">
                  <a:pos x="T10" y="T11"/>
                </a:cxn>
              </a:cxnLst>
              <a:rect l="0" t="0" r="r" b="b"/>
              <a:pathLst>
                <a:path w="18" h="109">
                  <a:moveTo>
                    <a:pt x="18" y="0"/>
                  </a:moveTo>
                  <a:cubicBezTo>
                    <a:pt x="18" y="109"/>
                    <a:pt x="18" y="109"/>
                    <a:pt x="18" y="109"/>
                  </a:cubicBezTo>
                  <a:cubicBezTo>
                    <a:pt x="0" y="109"/>
                    <a:pt x="0" y="109"/>
                    <a:pt x="0" y="109"/>
                  </a:cubicBezTo>
                  <a:cubicBezTo>
                    <a:pt x="8" y="75"/>
                    <a:pt x="11" y="41"/>
                    <a:pt x="10" y="6"/>
                  </a:cubicBezTo>
                  <a:cubicBezTo>
                    <a:pt x="10" y="5"/>
                    <a:pt x="10" y="5"/>
                    <a:pt x="10" y="5"/>
                  </a:cubicBezTo>
                  <a:cubicBezTo>
                    <a:pt x="13" y="3"/>
                    <a:pt x="15" y="2"/>
                    <a:pt x="18" y="0"/>
                  </a:cubicBezTo>
                  <a:close/>
                </a:path>
              </a:pathLst>
            </a:custGeom>
            <a:solidFill>
              <a:srgbClr val="FBB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5"/>
            <p:cNvSpPr/>
            <p:nvPr/>
          </p:nvSpPr>
          <p:spPr bwMode="auto">
            <a:xfrm>
              <a:off x="1552717" y="3358300"/>
              <a:ext cx="225047" cy="419053"/>
            </a:xfrm>
            <a:custGeom>
              <a:avLst/>
              <a:gdLst>
                <a:gd name="T0" fmla="*/ 49 w 49"/>
                <a:gd name="T1" fmla="*/ 0 h 91"/>
                <a:gd name="T2" fmla="*/ 38 w 49"/>
                <a:gd name="T3" fmla="*/ 91 h 91"/>
                <a:gd name="T4" fmla="*/ 0 w 49"/>
                <a:gd name="T5" fmla="*/ 91 h 91"/>
                <a:gd name="T6" fmla="*/ 49 w 49"/>
                <a:gd name="T7" fmla="*/ 0 h 91"/>
              </a:gdLst>
              <a:ahLst/>
              <a:cxnLst>
                <a:cxn ang="0">
                  <a:pos x="T0" y="T1"/>
                </a:cxn>
                <a:cxn ang="0">
                  <a:pos x="T2" y="T3"/>
                </a:cxn>
                <a:cxn ang="0">
                  <a:pos x="T4" y="T5"/>
                </a:cxn>
                <a:cxn ang="0">
                  <a:pos x="T6" y="T7"/>
                </a:cxn>
              </a:cxnLst>
              <a:rect l="0" t="0" r="r" b="b"/>
              <a:pathLst>
                <a:path w="49" h="91">
                  <a:moveTo>
                    <a:pt x="49" y="0"/>
                  </a:moveTo>
                  <a:cubicBezTo>
                    <a:pt x="49" y="31"/>
                    <a:pt x="46" y="61"/>
                    <a:pt x="38" y="91"/>
                  </a:cubicBezTo>
                  <a:cubicBezTo>
                    <a:pt x="0" y="91"/>
                    <a:pt x="0" y="91"/>
                    <a:pt x="0" y="91"/>
                  </a:cubicBezTo>
                  <a:cubicBezTo>
                    <a:pt x="2" y="57"/>
                    <a:pt x="20" y="25"/>
                    <a:pt x="49" y="0"/>
                  </a:cubicBezTo>
                  <a:close/>
                </a:path>
              </a:pathLst>
            </a:custGeom>
            <a:solidFill>
              <a:srgbClr val="376E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6" name="组合 35"/>
          <p:cNvGrpSpPr/>
          <p:nvPr/>
        </p:nvGrpSpPr>
        <p:grpSpPr>
          <a:xfrm>
            <a:off x="6305676" y="798422"/>
            <a:ext cx="5069312" cy="4950992"/>
            <a:chOff x="6305676" y="798422"/>
            <a:chExt cx="5069312" cy="4950992"/>
          </a:xfrm>
        </p:grpSpPr>
        <p:grpSp>
          <p:nvGrpSpPr>
            <p:cNvPr id="37" name="组合 36"/>
            <p:cNvGrpSpPr/>
            <p:nvPr/>
          </p:nvGrpSpPr>
          <p:grpSpPr>
            <a:xfrm>
              <a:off x="6305676" y="798422"/>
              <a:ext cx="5069312" cy="4950992"/>
              <a:chOff x="6322125" y="778075"/>
              <a:chExt cx="4605417" cy="4467025"/>
            </a:xfrm>
          </p:grpSpPr>
          <p:pic>
            <p:nvPicPr>
              <p:cNvPr id="41" name="图片 40"/>
              <p:cNvPicPr>
                <a:picLocks noChangeAspect="1"/>
              </p:cNvPicPr>
              <p:nvPr/>
            </p:nvPicPr>
            <p:blipFill rotWithShape="1">
              <a:blip r:embed="rId8" cstate="print">
                <a:extLst>
                  <a:ext uri="{28A0092B-C50C-407E-A947-70E740481C1C}">
                    <a14:useLocalDpi xmlns:a14="http://schemas.microsoft.com/office/drawing/2010/main" val="0"/>
                  </a:ext>
                </a:extLst>
              </a:blip>
              <a:srcRect b="24261"/>
              <a:stretch>
                <a:fillRect/>
              </a:stretch>
            </p:blipFill>
            <p:spPr>
              <a:xfrm>
                <a:off x="6322125" y="778075"/>
                <a:ext cx="4605417" cy="3168606"/>
              </a:xfrm>
              <a:prstGeom prst="rect">
                <a:avLst/>
              </a:prstGeom>
            </p:spPr>
          </p:pic>
          <p:pic>
            <p:nvPicPr>
              <p:cNvPr id="42" name="图片 41"/>
              <p:cNvPicPr>
                <a:picLocks noChangeAspect="1"/>
              </p:cNvPicPr>
              <p:nvPr/>
            </p:nvPicPr>
            <p:blipFill rotWithShape="1">
              <a:blip r:embed="rId9" cstate="print">
                <a:extLst>
                  <a:ext uri="{28A0092B-C50C-407E-A947-70E740481C1C}">
                    <a14:useLocalDpi xmlns:a14="http://schemas.microsoft.com/office/drawing/2010/main" val="0"/>
                  </a:ext>
                </a:extLst>
              </a:blip>
              <a:srcRect b="24044"/>
              <a:stretch>
                <a:fillRect/>
              </a:stretch>
            </p:blipFill>
            <p:spPr>
              <a:xfrm flipV="1">
                <a:off x="6322125" y="2067450"/>
                <a:ext cx="4605416" cy="3177650"/>
              </a:xfrm>
              <a:prstGeom prst="rect">
                <a:avLst/>
              </a:prstGeom>
            </p:spPr>
          </p:pic>
        </p:grpSp>
        <p:sp>
          <p:nvSpPr>
            <p:cNvPr id="38" name="文本框 37"/>
            <p:cNvSpPr txBox="1"/>
            <p:nvPr/>
          </p:nvSpPr>
          <p:spPr>
            <a:xfrm>
              <a:off x="9530099" y="3963965"/>
              <a:ext cx="595035" cy="492443"/>
            </a:xfrm>
            <a:prstGeom prst="rect">
              <a:avLst/>
            </a:prstGeom>
            <a:noFill/>
          </p:spPr>
          <p:txBody>
            <a:bodyPr wrap="none" rtlCol="0">
              <a:spAutoFit/>
            </a:bodyPr>
            <a:lstStyle/>
            <a:p>
              <a:r>
                <a:rPr lang="en-US" altLang="zh-CN" sz="2600" b="1" dirty="0">
                  <a:latin typeface="微软雅黑" panose="020B0503020204020204" pitchFamily="34" charset="-122"/>
                  <a:ea typeface="微软雅黑" panose="020B0503020204020204" pitchFamily="34" charset="-122"/>
                </a:rPr>
                <a:t>60</a:t>
              </a:r>
              <a:endParaRPr lang="zh-CN" altLang="en-US" sz="2600" b="1" dirty="0">
                <a:latin typeface="微软雅黑" panose="020B0503020204020204" pitchFamily="34" charset="-122"/>
                <a:ea typeface="微软雅黑" panose="020B0503020204020204" pitchFamily="34" charset="-122"/>
              </a:endParaRPr>
            </a:p>
          </p:txBody>
        </p:sp>
        <p:sp>
          <p:nvSpPr>
            <p:cNvPr id="39" name="文本框 38"/>
            <p:cNvSpPr txBox="1"/>
            <p:nvPr/>
          </p:nvSpPr>
          <p:spPr>
            <a:xfrm>
              <a:off x="8685818" y="4333511"/>
              <a:ext cx="595035" cy="492443"/>
            </a:xfrm>
            <a:prstGeom prst="rect">
              <a:avLst/>
            </a:prstGeom>
            <a:noFill/>
          </p:spPr>
          <p:txBody>
            <a:bodyPr wrap="none" rtlCol="0">
              <a:spAutoFit/>
            </a:bodyPr>
            <a:lstStyle/>
            <a:p>
              <a:r>
                <a:rPr lang="en-US" altLang="zh-CN" sz="2600" b="1" dirty="0">
                  <a:latin typeface="微软雅黑" panose="020B0503020204020204" pitchFamily="34" charset="-122"/>
                  <a:ea typeface="微软雅黑" panose="020B0503020204020204" pitchFamily="34" charset="-122"/>
                </a:rPr>
                <a:t>70</a:t>
              </a:r>
              <a:endParaRPr lang="zh-CN" altLang="en-US" sz="2600" b="1" dirty="0">
                <a:latin typeface="微软雅黑" panose="020B0503020204020204" pitchFamily="34" charset="-122"/>
                <a:ea typeface="微软雅黑" panose="020B0503020204020204" pitchFamily="34" charset="-122"/>
              </a:endParaRPr>
            </a:p>
          </p:txBody>
        </p:sp>
        <p:sp>
          <p:nvSpPr>
            <p:cNvPr id="40" name="文本框 39"/>
            <p:cNvSpPr txBox="1"/>
            <p:nvPr/>
          </p:nvSpPr>
          <p:spPr>
            <a:xfrm>
              <a:off x="7790737" y="3979409"/>
              <a:ext cx="595035" cy="492443"/>
            </a:xfrm>
            <a:prstGeom prst="rect">
              <a:avLst/>
            </a:prstGeom>
            <a:noFill/>
          </p:spPr>
          <p:txBody>
            <a:bodyPr wrap="none" rtlCol="0">
              <a:spAutoFit/>
            </a:bodyPr>
            <a:lstStyle/>
            <a:p>
              <a:r>
                <a:rPr lang="en-US" altLang="zh-CN" sz="2600" b="1" dirty="0">
                  <a:latin typeface="微软雅黑" panose="020B0503020204020204" pitchFamily="34" charset="-122"/>
                  <a:ea typeface="微软雅黑" panose="020B0503020204020204" pitchFamily="34" charset="-122"/>
                </a:rPr>
                <a:t>80</a:t>
              </a:r>
              <a:endParaRPr lang="zh-CN" altLang="en-US" sz="2600" b="1"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1250"/>
                                  </p:stCondLst>
                                  <p:iterate type="lt">
                                    <p:tmPct val="10000"/>
                                  </p:iterate>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1+#ppt_w/2"/>
                                          </p:val>
                                        </p:tav>
                                        <p:tav tm="100000">
                                          <p:val>
                                            <p:strVal val="#ppt_x"/>
                                          </p:val>
                                        </p:tav>
                                      </p:tavLst>
                                    </p:anim>
                                    <p:anim calcmode="lin" valueType="num">
                                      <p:cBhvr additive="base">
                                        <p:cTn id="8" dur="500" fill="hold"/>
                                        <p:tgtEl>
                                          <p:spTgt spid="59"/>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300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75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184031" y="2297723"/>
            <a:ext cx="9966569" cy="3480777"/>
            <a:chOff x="1184031" y="2297723"/>
            <a:chExt cx="10081846" cy="3810000"/>
          </a:xfrm>
        </p:grpSpPr>
        <p:sp>
          <p:nvSpPr>
            <p:cNvPr id="40" name="矩形 39"/>
            <p:cNvSpPr/>
            <p:nvPr/>
          </p:nvSpPr>
          <p:spPr>
            <a:xfrm>
              <a:off x="1395046" y="5732585"/>
              <a:ext cx="9624646" cy="375138"/>
            </a:xfrm>
            <a:prstGeom prst="rect">
              <a:avLst/>
            </a:prstGeom>
            <a:solidFill>
              <a:schemeClr val="bg1"/>
            </a:solidFill>
            <a:ln>
              <a:noFill/>
            </a:ln>
            <a:effectLst>
              <a:outerShdw blurRad="1524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1184031" y="2297723"/>
              <a:ext cx="10081846" cy="381000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2" name="文本框 1"/>
          <p:cNvSpPr txBox="1"/>
          <p:nvPr/>
        </p:nvSpPr>
        <p:spPr>
          <a:xfrm>
            <a:off x="4108961" y="4590450"/>
            <a:ext cx="6113562" cy="830997"/>
          </a:xfrm>
          <a:prstGeom prst="rect">
            <a:avLst/>
          </a:prstGeom>
          <a:noFill/>
        </p:spPr>
        <p:txBody>
          <a:bodyPr wrap="square" rtlCol="0">
            <a:spAutoFit/>
          </a:bodyPr>
          <a:lstStyle>
            <a:defPPr>
              <a:defRPr lang="zh-CN"/>
            </a:defPPr>
            <a:lvl1pPr>
              <a:lnSpc>
                <a:spcPct val="150000"/>
              </a:lnSpc>
              <a:defRPr>
                <a:latin typeface="微软雅黑" panose="020B0503020204020204" pitchFamily="34" charset="-122"/>
                <a:ea typeface="微软雅黑" panose="020B0503020204020204" pitchFamily="34" charset="-122"/>
              </a:defRPr>
            </a:lvl1pPr>
          </a:lstStyle>
          <a:p>
            <a:r>
              <a:rPr lang="zh-CN" altLang="zh-CN" sz="1600"/>
              <a:t>事件发生——通知值班人员一项目部经理（或协调业主）安排车辆送医院救治一一处理和善后工作。</a:t>
            </a:r>
            <a:endParaRPr lang="zh-CN" altLang="zh-CN" sz="1600"/>
          </a:p>
        </p:txBody>
      </p:sp>
      <p:grpSp>
        <p:nvGrpSpPr>
          <p:cNvPr id="8" name="组合 7"/>
          <p:cNvGrpSpPr/>
          <p:nvPr/>
        </p:nvGrpSpPr>
        <p:grpSpPr>
          <a:xfrm>
            <a:off x="1617785" y="1727899"/>
            <a:ext cx="4079514" cy="921516"/>
            <a:chOff x="1617785" y="1727899"/>
            <a:chExt cx="4079514" cy="921516"/>
          </a:xfrm>
        </p:grpSpPr>
        <p:sp>
          <p:nvSpPr>
            <p:cNvPr id="35" name="矩形 34"/>
            <p:cNvSpPr/>
            <p:nvPr/>
          </p:nvSpPr>
          <p:spPr>
            <a:xfrm>
              <a:off x="1617785" y="1969477"/>
              <a:ext cx="4021015" cy="679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921906" y="1727899"/>
              <a:ext cx="3775393" cy="824136"/>
            </a:xfrm>
            <a:prstGeom prst="rect">
              <a:avLst/>
            </a:prstGeom>
          </p:spPr>
          <p:txBody>
            <a:bodyPr wrap="none">
              <a:spAutoFit/>
            </a:bodyPr>
            <a:lstStyle/>
            <a:p>
              <a:pPr>
                <a:lnSpc>
                  <a:spcPct val="200000"/>
                </a:lnSpc>
              </a:pPr>
              <a:r>
                <a:rPr lang="zh-CN" altLang="zh-CN" sz="2800" b="1">
                  <a:latin typeface="微软雅黑" panose="020B0503020204020204" pitchFamily="34" charset="-122"/>
                  <a:ea typeface="微软雅黑" panose="020B0503020204020204" pitchFamily="34" charset="-122"/>
                </a:rPr>
                <a:t>正常工作时间及假日：</a:t>
              </a:r>
              <a:endParaRPr lang="zh-CN" altLang="zh-CN" sz="2800" b="1">
                <a:latin typeface="微软雅黑" panose="020B0503020204020204" pitchFamily="34" charset="-122"/>
                <a:ea typeface="微软雅黑" panose="020B0503020204020204" pitchFamily="34" charset="-122"/>
              </a:endParaRPr>
            </a:p>
          </p:txBody>
        </p:sp>
      </p:grpSp>
      <p:grpSp>
        <p:nvGrpSpPr>
          <p:cNvPr id="5" name="Group 4"/>
          <p:cNvGrpSpPr>
            <a:grpSpLocks noChangeAspect="1"/>
          </p:cNvGrpSpPr>
          <p:nvPr/>
        </p:nvGrpSpPr>
        <p:grpSpPr bwMode="auto">
          <a:xfrm>
            <a:off x="1818176" y="4594471"/>
            <a:ext cx="512762" cy="434975"/>
            <a:chOff x="-627" y="1816"/>
            <a:chExt cx="323" cy="274"/>
          </a:xfrm>
        </p:grpSpPr>
        <p:sp>
          <p:nvSpPr>
            <p:cNvPr id="13" name="Freeform 5"/>
            <p:cNvSpPr/>
            <p:nvPr/>
          </p:nvSpPr>
          <p:spPr bwMode="auto">
            <a:xfrm>
              <a:off x="-533" y="1911"/>
              <a:ext cx="137" cy="140"/>
            </a:xfrm>
            <a:custGeom>
              <a:avLst/>
              <a:gdLst>
                <a:gd name="T0" fmla="*/ 0 w 57"/>
                <a:gd name="T1" fmla="*/ 34 h 58"/>
                <a:gd name="T2" fmla="*/ 0 w 57"/>
                <a:gd name="T3" fmla="*/ 23 h 58"/>
                <a:gd name="T4" fmla="*/ 4 w 57"/>
                <a:gd name="T5" fmla="*/ 19 h 58"/>
                <a:gd name="T6" fmla="*/ 18 w 57"/>
                <a:gd name="T7" fmla="*/ 19 h 58"/>
                <a:gd name="T8" fmla="*/ 18 w 57"/>
                <a:gd name="T9" fmla="*/ 5 h 58"/>
                <a:gd name="T10" fmla="*/ 23 w 57"/>
                <a:gd name="T11" fmla="*/ 0 h 58"/>
                <a:gd name="T12" fmla="*/ 34 w 57"/>
                <a:gd name="T13" fmla="*/ 0 h 58"/>
                <a:gd name="T14" fmla="*/ 38 w 57"/>
                <a:gd name="T15" fmla="*/ 5 h 58"/>
                <a:gd name="T16" fmla="*/ 38 w 57"/>
                <a:gd name="T17" fmla="*/ 19 h 58"/>
                <a:gd name="T18" fmla="*/ 53 w 57"/>
                <a:gd name="T19" fmla="*/ 19 h 58"/>
                <a:gd name="T20" fmla="*/ 57 w 57"/>
                <a:gd name="T21" fmla="*/ 23 h 58"/>
                <a:gd name="T22" fmla="*/ 57 w 57"/>
                <a:gd name="T23" fmla="*/ 34 h 58"/>
                <a:gd name="T24" fmla="*/ 53 w 57"/>
                <a:gd name="T25" fmla="*/ 39 h 58"/>
                <a:gd name="T26" fmla="*/ 38 w 57"/>
                <a:gd name="T27" fmla="*/ 39 h 58"/>
                <a:gd name="T28" fmla="*/ 38 w 57"/>
                <a:gd name="T29" fmla="*/ 53 h 58"/>
                <a:gd name="T30" fmla="*/ 34 w 57"/>
                <a:gd name="T31" fmla="*/ 58 h 58"/>
                <a:gd name="T32" fmla="*/ 23 w 57"/>
                <a:gd name="T33" fmla="*/ 58 h 58"/>
                <a:gd name="T34" fmla="*/ 18 w 57"/>
                <a:gd name="T35" fmla="*/ 53 h 58"/>
                <a:gd name="T36" fmla="*/ 18 w 57"/>
                <a:gd name="T37" fmla="*/ 39 h 58"/>
                <a:gd name="T38" fmla="*/ 4 w 57"/>
                <a:gd name="T39" fmla="*/ 39 h 58"/>
                <a:gd name="T40" fmla="*/ 0 w 57"/>
                <a:gd name="T41" fmla="*/ 3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58">
                  <a:moveTo>
                    <a:pt x="0" y="34"/>
                  </a:moveTo>
                  <a:cubicBezTo>
                    <a:pt x="0" y="23"/>
                    <a:pt x="0" y="23"/>
                    <a:pt x="0" y="23"/>
                  </a:cubicBezTo>
                  <a:cubicBezTo>
                    <a:pt x="0" y="21"/>
                    <a:pt x="2" y="19"/>
                    <a:pt x="4" y="19"/>
                  </a:cubicBezTo>
                  <a:cubicBezTo>
                    <a:pt x="18" y="19"/>
                    <a:pt x="18" y="19"/>
                    <a:pt x="18" y="19"/>
                  </a:cubicBezTo>
                  <a:cubicBezTo>
                    <a:pt x="18" y="5"/>
                    <a:pt x="18" y="5"/>
                    <a:pt x="18" y="5"/>
                  </a:cubicBezTo>
                  <a:cubicBezTo>
                    <a:pt x="18" y="2"/>
                    <a:pt x="20" y="0"/>
                    <a:pt x="23" y="0"/>
                  </a:cubicBezTo>
                  <a:cubicBezTo>
                    <a:pt x="34" y="0"/>
                    <a:pt x="34" y="0"/>
                    <a:pt x="34" y="0"/>
                  </a:cubicBezTo>
                  <a:cubicBezTo>
                    <a:pt x="36" y="0"/>
                    <a:pt x="38" y="2"/>
                    <a:pt x="38" y="5"/>
                  </a:cubicBezTo>
                  <a:cubicBezTo>
                    <a:pt x="38" y="19"/>
                    <a:pt x="38" y="19"/>
                    <a:pt x="38" y="19"/>
                  </a:cubicBezTo>
                  <a:cubicBezTo>
                    <a:pt x="53" y="19"/>
                    <a:pt x="53" y="19"/>
                    <a:pt x="53" y="19"/>
                  </a:cubicBezTo>
                  <a:cubicBezTo>
                    <a:pt x="55" y="19"/>
                    <a:pt x="57" y="21"/>
                    <a:pt x="57" y="23"/>
                  </a:cubicBezTo>
                  <a:cubicBezTo>
                    <a:pt x="57" y="34"/>
                    <a:pt x="57" y="34"/>
                    <a:pt x="57" y="34"/>
                  </a:cubicBezTo>
                  <a:cubicBezTo>
                    <a:pt x="57" y="37"/>
                    <a:pt x="55" y="39"/>
                    <a:pt x="53" y="39"/>
                  </a:cubicBezTo>
                  <a:cubicBezTo>
                    <a:pt x="38" y="39"/>
                    <a:pt x="38" y="39"/>
                    <a:pt x="38" y="39"/>
                  </a:cubicBezTo>
                  <a:cubicBezTo>
                    <a:pt x="38" y="53"/>
                    <a:pt x="38" y="53"/>
                    <a:pt x="38" y="53"/>
                  </a:cubicBezTo>
                  <a:cubicBezTo>
                    <a:pt x="38" y="56"/>
                    <a:pt x="36" y="58"/>
                    <a:pt x="34" y="58"/>
                  </a:cubicBezTo>
                  <a:cubicBezTo>
                    <a:pt x="23" y="58"/>
                    <a:pt x="23" y="58"/>
                    <a:pt x="23" y="58"/>
                  </a:cubicBezTo>
                  <a:cubicBezTo>
                    <a:pt x="20" y="58"/>
                    <a:pt x="18" y="56"/>
                    <a:pt x="18" y="53"/>
                  </a:cubicBezTo>
                  <a:cubicBezTo>
                    <a:pt x="18" y="39"/>
                    <a:pt x="18" y="39"/>
                    <a:pt x="18" y="39"/>
                  </a:cubicBezTo>
                  <a:cubicBezTo>
                    <a:pt x="4" y="39"/>
                    <a:pt x="4" y="39"/>
                    <a:pt x="4" y="39"/>
                  </a:cubicBezTo>
                  <a:cubicBezTo>
                    <a:pt x="2" y="39"/>
                    <a:pt x="0" y="37"/>
                    <a:pt x="0" y="34"/>
                  </a:cubicBezTo>
                  <a:close/>
                </a:path>
              </a:pathLst>
            </a:custGeom>
            <a:noFill/>
            <a:ln w="22225" cap="rnd">
              <a:solidFill>
                <a:srgbClr val="FF473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 name="Freeform 6"/>
            <p:cNvSpPr/>
            <p:nvPr/>
          </p:nvSpPr>
          <p:spPr bwMode="auto">
            <a:xfrm>
              <a:off x="-627" y="1816"/>
              <a:ext cx="323" cy="114"/>
            </a:xfrm>
            <a:custGeom>
              <a:avLst/>
              <a:gdLst>
                <a:gd name="T0" fmla="*/ 134 w 134"/>
                <a:gd name="T1" fmla="*/ 29 h 47"/>
                <a:gd name="T2" fmla="*/ 132 w 134"/>
                <a:gd name="T3" fmla="*/ 43 h 47"/>
                <a:gd name="T4" fmla="*/ 127 w 134"/>
                <a:gd name="T5" fmla="*/ 47 h 47"/>
                <a:gd name="T6" fmla="*/ 127 w 134"/>
                <a:gd name="T7" fmla="*/ 47 h 47"/>
                <a:gd name="T8" fmla="*/ 127 w 134"/>
                <a:gd name="T9" fmla="*/ 47 h 47"/>
                <a:gd name="T10" fmla="*/ 127 w 134"/>
                <a:gd name="T11" fmla="*/ 47 h 47"/>
                <a:gd name="T12" fmla="*/ 103 w 134"/>
                <a:gd name="T13" fmla="*/ 43 h 47"/>
                <a:gd name="T14" fmla="*/ 99 w 134"/>
                <a:gd name="T15" fmla="*/ 38 h 47"/>
                <a:gd name="T16" fmla="*/ 87 w 134"/>
                <a:gd name="T17" fmla="*/ 19 h 47"/>
                <a:gd name="T18" fmla="*/ 67 w 134"/>
                <a:gd name="T19" fmla="*/ 17 h 47"/>
                <a:gd name="T20" fmla="*/ 67 w 134"/>
                <a:gd name="T21" fmla="*/ 17 h 47"/>
                <a:gd name="T22" fmla="*/ 67 w 134"/>
                <a:gd name="T23" fmla="*/ 17 h 47"/>
                <a:gd name="T24" fmla="*/ 67 w 134"/>
                <a:gd name="T25" fmla="*/ 17 h 47"/>
                <a:gd name="T26" fmla="*/ 67 w 134"/>
                <a:gd name="T27" fmla="*/ 17 h 47"/>
                <a:gd name="T28" fmla="*/ 67 w 134"/>
                <a:gd name="T29" fmla="*/ 17 h 47"/>
                <a:gd name="T30" fmla="*/ 67 w 134"/>
                <a:gd name="T31" fmla="*/ 17 h 47"/>
                <a:gd name="T32" fmla="*/ 67 w 134"/>
                <a:gd name="T33" fmla="*/ 17 h 47"/>
                <a:gd name="T34" fmla="*/ 47 w 134"/>
                <a:gd name="T35" fmla="*/ 19 h 47"/>
                <a:gd name="T36" fmla="*/ 36 w 134"/>
                <a:gd name="T37" fmla="*/ 38 h 47"/>
                <a:gd name="T38" fmla="*/ 32 w 134"/>
                <a:gd name="T39" fmla="*/ 43 h 47"/>
                <a:gd name="T40" fmla="*/ 8 w 134"/>
                <a:gd name="T41" fmla="*/ 47 h 47"/>
                <a:gd name="T42" fmla="*/ 7 w 134"/>
                <a:gd name="T43" fmla="*/ 47 h 47"/>
                <a:gd name="T44" fmla="*/ 7 w 134"/>
                <a:gd name="T45" fmla="*/ 47 h 47"/>
                <a:gd name="T46" fmla="*/ 7 w 134"/>
                <a:gd name="T47" fmla="*/ 47 h 47"/>
                <a:gd name="T48" fmla="*/ 3 w 134"/>
                <a:gd name="T49" fmla="*/ 43 h 47"/>
                <a:gd name="T50" fmla="*/ 0 w 134"/>
                <a:gd name="T51" fmla="*/ 29 h 47"/>
                <a:gd name="T52" fmla="*/ 0 w 134"/>
                <a:gd name="T53" fmla="*/ 27 h 47"/>
                <a:gd name="T54" fmla="*/ 67 w 134"/>
                <a:gd name="T55" fmla="*/ 0 h 47"/>
                <a:gd name="T56" fmla="*/ 134 w 134"/>
                <a:gd name="T57" fmla="*/ 27 h 47"/>
                <a:gd name="T58" fmla="*/ 134 w 134"/>
                <a:gd name="T59" fmla="*/ 2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4" h="47">
                  <a:moveTo>
                    <a:pt x="134" y="29"/>
                  </a:moveTo>
                  <a:cubicBezTo>
                    <a:pt x="132" y="43"/>
                    <a:pt x="132" y="43"/>
                    <a:pt x="132" y="43"/>
                  </a:cubicBezTo>
                  <a:cubicBezTo>
                    <a:pt x="132" y="45"/>
                    <a:pt x="130" y="47"/>
                    <a:pt x="127" y="47"/>
                  </a:cubicBezTo>
                  <a:cubicBezTo>
                    <a:pt x="127" y="47"/>
                    <a:pt x="127" y="47"/>
                    <a:pt x="127" y="47"/>
                  </a:cubicBezTo>
                  <a:cubicBezTo>
                    <a:pt x="127" y="47"/>
                    <a:pt x="127" y="47"/>
                    <a:pt x="127" y="47"/>
                  </a:cubicBezTo>
                  <a:cubicBezTo>
                    <a:pt x="127" y="47"/>
                    <a:pt x="127" y="47"/>
                    <a:pt x="127" y="47"/>
                  </a:cubicBezTo>
                  <a:cubicBezTo>
                    <a:pt x="103" y="43"/>
                    <a:pt x="103" y="43"/>
                    <a:pt x="103" y="43"/>
                  </a:cubicBezTo>
                  <a:cubicBezTo>
                    <a:pt x="100" y="43"/>
                    <a:pt x="98" y="41"/>
                    <a:pt x="99" y="38"/>
                  </a:cubicBezTo>
                  <a:cubicBezTo>
                    <a:pt x="101" y="25"/>
                    <a:pt x="105" y="23"/>
                    <a:pt x="87" y="19"/>
                  </a:cubicBezTo>
                  <a:cubicBezTo>
                    <a:pt x="79" y="18"/>
                    <a:pt x="69" y="17"/>
                    <a:pt x="67" y="17"/>
                  </a:cubicBezTo>
                  <a:cubicBezTo>
                    <a:pt x="67" y="17"/>
                    <a:pt x="67" y="17"/>
                    <a:pt x="67" y="17"/>
                  </a:cubicBezTo>
                  <a:cubicBezTo>
                    <a:pt x="67" y="17"/>
                    <a:pt x="67" y="17"/>
                    <a:pt x="67" y="17"/>
                  </a:cubicBezTo>
                  <a:cubicBezTo>
                    <a:pt x="67" y="17"/>
                    <a:pt x="67" y="17"/>
                    <a:pt x="67" y="17"/>
                  </a:cubicBezTo>
                  <a:cubicBezTo>
                    <a:pt x="67" y="17"/>
                    <a:pt x="67" y="17"/>
                    <a:pt x="67" y="17"/>
                  </a:cubicBezTo>
                  <a:cubicBezTo>
                    <a:pt x="67" y="17"/>
                    <a:pt x="67" y="17"/>
                    <a:pt x="67" y="17"/>
                  </a:cubicBezTo>
                  <a:cubicBezTo>
                    <a:pt x="67" y="17"/>
                    <a:pt x="67" y="17"/>
                    <a:pt x="67" y="17"/>
                  </a:cubicBezTo>
                  <a:cubicBezTo>
                    <a:pt x="67" y="17"/>
                    <a:pt x="67" y="17"/>
                    <a:pt x="67" y="17"/>
                  </a:cubicBezTo>
                  <a:cubicBezTo>
                    <a:pt x="66" y="17"/>
                    <a:pt x="56" y="18"/>
                    <a:pt x="47" y="19"/>
                  </a:cubicBezTo>
                  <a:cubicBezTo>
                    <a:pt x="30" y="23"/>
                    <a:pt x="34" y="25"/>
                    <a:pt x="36" y="38"/>
                  </a:cubicBezTo>
                  <a:cubicBezTo>
                    <a:pt x="36" y="41"/>
                    <a:pt x="34" y="43"/>
                    <a:pt x="32" y="43"/>
                  </a:cubicBezTo>
                  <a:cubicBezTo>
                    <a:pt x="8" y="47"/>
                    <a:pt x="8" y="47"/>
                    <a:pt x="8" y="47"/>
                  </a:cubicBezTo>
                  <a:cubicBezTo>
                    <a:pt x="8" y="47"/>
                    <a:pt x="7" y="47"/>
                    <a:pt x="7" y="47"/>
                  </a:cubicBezTo>
                  <a:cubicBezTo>
                    <a:pt x="7" y="47"/>
                    <a:pt x="7" y="47"/>
                    <a:pt x="7" y="47"/>
                  </a:cubicBezTo>
                  <a:cubicBezTo>
                    <a:pt x="7" y="47"/>
                    <a:pt x="7" y="47"/>
                    <a:pt x="7" y="47"/>
                  </a:cubicBezTo>
                  <a:cubicBezTo>
                    <a:pt x="5" y="47"/>
                    <a:pt x="3" y="45"/>
                    <a:pt x="3" y="43"/>
                  </a:cubicBezTo>
                  <a:cubicBezTo>
                    <a:pt x="0" y="29"/>
                    <a:pt x="0" y="29"/>
                    <a:pt x="0" y="29"/>
                  </a:cubicBezTo>
                  <a:cubicBezTo>
                    <a:pt x="0" y="28"/>
                    <a:pt x="0" y="28"/>
                    <a:pt x="0" y="27"/>
                  </a:cubicBezTo>
                  <a:cubicBezTo>
                    <a:pt x="1" y="11"/>
                    <a:pt x="34" y="1"/>
                    <a:pt x="67" y="0"/>
                  </a:cubicBezTo>
                  <a:cubicBezTo>
                    <a:pt x="101" y="1"/>
                    <a:pt x="134" y="11"/>
                    <a:pt x="134" y="27"/>
                  </a:cubicBezTo>
                  <a:cubicBezTo>
                    <a:pt x="134" y="28"/>
                    <a:pt x="134" y="28"/>
                    <a:pt x="134" y="29"/>
                  </a:cubicBezTo>
                  <a:close/>
                </a:path>
              </a:pathLst>
            </a:custGeom>
            <a:noFill/>
            <a:ln w="22225" cap="flat">
              <a:solidFill>
                <a:srgbClr val="FF473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5" name="Freeform 7"/>
            <p:cNvSpPr/>
            <p:nvPr/>
          </p:nvSpPr>
          <p:spPr bwMode="auto">
            <a:xfrm>
              <a:off x="-591" y="1950"/>
              <a:ext cx="253" cy="140"/>
            </a:xfrm>
            <a:custGeom>
              <a:avLst/>
              <a:gdLst>
                <a:gd name="T0" fmla="*/ 95 w 105"/>
                <a:gd name="T1" fmla="*/ 0 h 58"/>
                <a:gd name="T2" fmla="*/ 105 w 105"/>
                <a:gd name="T3" fmla="*/ 33 h 58"/>
                <a:gd name="T4" fmla="*/ 105 w 105"/>
                <a:gd name="T5" fmla="*/ 44 h 58"/>
                <a:gd name="T6" fmla="*/ 92 w 105"/>
                <a:gd name="T7" fmla="*/ 58 h 58"/>
                <a:gd name="T8" fmla="*/ 12 w 105"/>
                <a:gd name="T9" fmla="*/ 58 h 58"/>
                <a:gd name="T10" fmla="*/ 0 w 105"/>
                <a:gd name="T11" fmla="*/ 44 h 58"/>
                <a:gd name="T12" fmla="*/ 0 w 105"/>
                <a:gd name="T13" fmla="*/ 33 h 58"/>
                <a:gd name="T14" fmla="*/ 10 w 105"/>
                <a:gd name="T15" fmla="*/ 0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58">
                  <a:moveTo>
                    <a:pt x="95" y="0"/>
                  </a:moveTo>
                  <a:cubicBezTo>
                    <a:pt x="100" y="13"/>
                    <a:pt x="105" y="29"/>
                    <a:pt x="105" y="33"/>
                  </a:cubicBezTo>
                  <a:cubicBezTo>
                    <a:pt x="105" y="44"/>
                    <a:pt x="105" y="44"/>
                    <a:pt x="105" y="44"/>
                  </a:cubicBezTo>
                  <a:cubicBezTo>
                    <a:pt x="105" y="52"/>
                    <a:pt x="99" y="58"/>
                    <a:pt x="92" y="58"/>
                  </a:cubicBezTo>
                  <a:cubicBezTo>
                    <a:pt x="12" y="58"/>
                    <a:pt x="12" y="58"/>
                    <a:pt x="12" y="58"/>
                  </a:cubicBezTo>
                  <a:cubicBezTo>
                    <a:pt x="5" y="58"/>
                    <a:pt x="0" y="52"/>
                    <a:pt x="0" y="44"/>
                  </a:cubicBezTo>
                  <a:cubicBezTo>
                    <a:pt x="0" y="33"/>
                    <a:pt x="0" y="33"/>
                    <a:pt x="0" y="33"/>
                  </a:cubicBezTo>
                  <a:cubicBezTo>
                    <a:pt x="0" y="29"/>
                    <a:pt x="5" y="13"/>
                    <a:pt x="10" y="0"/>
                  </a:cubicBezTo>
                </a:path>
              </a:pathLst>
            </a:custGeom>
            <a:noFill/>
            <a:ln w="22225" cap="rnd">
              <a:solidFill>
                <a:srgbClr val="FF473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nvGrpSpPr>
          <p:cNvPr id="17" name="Group 10"/>
          <p:cNvGrpSpPr>
            <a:grpSpLocks noChangeAspect="1"/>
          </p:cNvGrpSpPr>
          <p:nvPr/>
        </p:nvGrpSpPr>
        <p:grpSpPr bwMode="auto">
          <a:xfrm>
            <a:off x="1783372" y="3064852"/>
            <a:ext cx="512763" cy="520700"/>
            <a:chOff x="-900" y="1650"/>
            <a:chExt cx="323" cy="328"/>
          </a:xfrm>
        </p:grpSpPr>
        <p:sp>
          <p:nvSpPr>
            <p:cNvPr id="19" name="Line 11"/>
            <p:cNvSpPr>
              <a:spLocks noChangeShapeType="1"/>
            </p:cNvSpPr>
            <p:nvPr/>
          </p:nvSpPr>
          <p:spPr bwMode="auto">
            <a:xfrm>
              <a:off x="-789" y="1802"/>
              <a:ext cx="0" cy="51"/>
            </a:xfrm>
            <a:prstGeom prst="line">
              <a:avLst/>
            </a:prstGeom>
            <a:noFill/>
            <a:ln w="23813" cap="rnd">
              <a:solidFill>
                <a:srgbClr val="FF4732"/>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0" name="Line 12"/>
            <p:cNvSpPr>
              <a:spLocks noChangeShapeType="1"/>
            </p:cNvSpPr>
            <p:nvPr/>
          </p:nvSpPr>
          <p:spPr bwMode="auto">
            <a:xfrm>
              <a:off x="-816" y="1829"/>
              <a:ext cx="51" cy="0"/>
            </a:xfrm>
            <a:prstGeom prst="line">
              <a:avLst/>
            </a:prstGeom>
            <a:noFill/>
            <a:ln w="23813" cap="rnd">
              <a:solidFill>
                <a:srgbClr val="FF4732"/>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1" name="Freeform 13"/>
            <p:cNvSpPr/>
            <p:nvPr/>
          </p:nvSpPr>
          <p:spPr bwMode="auto">
            <a:xfrm>
              <a:off x="-900" y="1749"/>
              <a:ext cx="323" cy="183"/>
            </a:xfrm>
            <a:custGeom>
              <a:avLst/>
              <a:gdLst>
                <a:gd name="T0" fmla="*/ 100 w 134"/>
                <a:gd name="T1" fmla="*/ 0 h 76"/>
                <a:gd name="T2" fmla="*/ 129 w 134"/>
                <a:gd name="T3" fmla="*/ 24 h 76"/>
                <a:gd name="T4" fmla="*/ 134 w 134"/>
                <a:gd name="T5" fmla="*/ 43 h 76"/>
                <a:gd name="T6" fmla="*/ 134 w 134"/>
                <a:gd name="T7" fmla="*/ 71 h 76"/>
                <a:gd name="T8" fmla="*/ 128 w 134"/>
                <a:gd name="T9" fmla="*/ 76 h 76"/>
                <a:gd name="T10" fmla="*/ 125 w 134"/>
                <a:gd name="T11" fmla="*/ 76 h 76"/>
                <a:gd name="T12" fmla="*/ 103 w 134"/>
                <a:gd name="T13" fmla="*/ 60 h 76"/>
                <a:gd name="T14" fmla="*/ 82 w 134"/>
                <a:gd name="T15" fmla="*/ 76 h 76"/>
                <a:gd name="T16" fmla="*/ 52 w 134"/>
                <a:gd name="T17" fmla="*/ 76 h 76"/>
                <a:gd name="T18" fmla="*/ 30 w 134"/>
                <a:gd name="T19" fmla="*/ 60 h 76"/>
                <a:gd name="T20" fmla="*/ 9 w 134"/>
                <a:gd name="T21" fmla="*/ 76 h 76"/>
                <a:gd name="T22" fmla="*/ 6 w 134"/>
                <a:gd name="T23" fmla="*/ 76 h 76"/>
                <a:gd name="T24" fmla="*/ 0 w 134"/>
                <a:gd name="T25" fmla="*/ 71 h 76"/>
                <a:gd name="T26" fmla="*/ 0 w 134"/>
                <a:gd name="T27" fmla="*/ 6 h 76"/>
                <a:gd name="T28" fmla="*/ 6 w 134"/>
                <a:gd name="T29" fmla="*/ 0 h 76"/>
                <a:gd name="T30" fmla="*/ 100 w 134"/>
                <a:gd name="T3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4" h="76">
                  <a:moveTo>
                    <a:pt x="100" y="0"/>
                  </a:moveTo>
                  <a:cubicBezTo>
                    <a:pt x="108" y="0"/>
                    <a:pt x="124" y="18"/>
                    <a:pt x="129" y="24"/>
                  </a:cubicBezTo>
                  <a:cubicBezTo>
                    <a:pt x="132" y="28"/>
                    <a:pt x="134" y="37"/>
                    <a:pt x="134" y="43"/>
                  </a:cubicBezTo>
                  <a:cubicBezTo>
                    <a:pt x="134" y="71"/>
                    <a:pt x="134" y="71"/>
                    <a:pt x="134" y="71"/>
                  </a:cubicBezTo>
                  <a:cubicBezTo>
                    <a:pt x="134" y="74"/>
                    <a:pt x="131" y="76"/>
                    <a:pt x="128" y="76"/>
                  </a:cubicBezTo>
                  <a:cubicBezTo>
                    <a:pt x="125" y="76"/>
                    <a:pt x="125" y="76"/>
                    <a:pt x="125" y="76"/>
                  </a:cubicBezTo>
                  <a:cubicBezTo>
                    <a:pt x="122" y="67"/>
                    <a:pt x="114" y="60"/>
                    <a:pt x="103" y="60"/>
                  </a:cubicBezTo>
                  <a:cubicBezTo>
                    <a:pt x="93" y="60"/>
                    <a:pt x="85" y="67"/>
                    <a:pt x="82" y="76"/>
                  </a:cubicBezTo>
                  <a:cubicBezTo>
                    <a:pt x="52" y="76"/>
                    <a:pt x="52" y="76"/>
                    <a:pt x="52" y="76"/>
                  </a:cubicBezTo>
                  <a:cubicBezTo>
                    <a:pt x="49" y="67"/>
                    <a:pt x="41" y="60"/>
                    <a:pt x="30" y="60"/>
                  </a:cubicBezTo>
                  <a:cubicBezTo>
                    <a:pt x="20" y="60"/>
                    <a:pt x="11" y="67"/>
                    <a:pt x="9" y="76"/>
                  </a:cubicBezTo>
                  <a:cubicBezTo>
                    <a:pt x="6" y="76"/>
                    <a:pt x="6" y="76"/>
                    <a:pt x="6" y="76"/>
                  </a:cubicBezTo>
                  <a:cubicBezTo>
                    <a:pt x="3" y="76"/>
                    <a:pt x="0" y="74"/>
                    <a:pt x="0" y="71"/>
                  </a:cubicBezTo>
                  <a:cubicBezTo>
                    <a:pt x="0" y="6"/>
                    <a:pt x="0" y="6"/>
                    <a:pt x="0" y="6"/>
                  </a:cubicBezTo>
                  <a:cubicBezTo>
                    <a:pt x="0" y="3"/>
                    <a:pt x="3" y="0"/>
                    <a:pt x="6" y="0"/>
                  </a:cubicBezTo>
                  <a:cubicBezTo>
                    <a:pt x="56" y="0"/>
                    <a:pt x="75" y="1"/>
                    <a:pt x="100" y="0"/>
                  </a:cubicBezTo>
                  <a:close/>
                </a:path>
              </a:pathLst>
            </a:custGeom>
            <a:noFill/>
            <a:ln w="23813" cap="rnd">
              <a:solidFill>
                <a:srgbClr val="FF473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2" name="Oval 14"/>
            <p:cNvSpPr>
              <a:spLocks noChangeArrowheads="1"/>
            </p:cNvSpPr>
            <p:nvPr/>
          </p:nvSpPr>
          <p:spPr bwMode="auto">
            <a:xfrm>
              <a:off x="-678" y="1923"/>
              <a:ext cx="55" cy="55"/>
            </a:xfrm>
            <a:prstGeom prst="ellipse">
              <a:avLst/>
            </a:prstGeom>
            <a:noFill/>
            <a:ln w="23813" cap="rnd">
              <a:solidFill>
                <a:srgbClr val="FF473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3" name="Oval 15"/>
            <p:cNvSpPr>
              <a:spLocks noChangeArrowheads="1"/>
            </p:cNvSpPr>
            <p:nvPr/>
          </p:nvSpPr>
          <p:spPr bwMode="auto">
            <a:xfrm>
              <a:off x="-854" y="1923"/>
              <a:ext cx="55" cy="55"/>
            </a:xfrm>
            <a:prstGeom prst="ellipse">
              <a:avLst/>
            </a:prstGeom>
            <a:noFill/>
            <a:ln w="23813" cap="rnd">
              <a:solidFill>
                <a:srgbClr val="FF473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4" name="Freeform 16"/>
            <p:cNvSpPr/>
            <p:nvPr/>
          </p:nvSpPr>
          <p:spPr bwMode="auto">
            <a:xfrm>
              <a:off x="-681" y="1749"/>
              <a:ext cx="102" cy="99"/>
            </a:xfrm>
            <a:custGeom>
              <a:avLst/>
              <a:gdLst>
                <a:gd name="T0" fmla="*/ 0 w 42"/>
                <a:gd name="T1" fmla="*/ 0 h 41"/>
                <a:gd name="T2" fmla="*/ 0 w 42"/>
                <a:gd name="T3" fmla="*/ 35 h 41"/>
                <a:gd name="T4" fmla="*/ 6 w 42"/>
                <a:gd name="T5" fmla="*/ 41 h 41"/>
                <a:gd name="T6" fmla="*/ 42 w 42"/>
                <a:gd name="T7" fmla="*/ 41 h 41"/>
              </a:gdLst>
              <a:ahLst/>
              <a:cxnLst>
                <a:cxn ang="0">
                  <a:pos x="T0" y="T1"/>
                </a:cxn>
                <a:cxn ang="0">
                  <a:pos x="T2" y="T3"/>
                </a:cxn>
                <a:cxn ang="0">
                  <a:pos x="T4" y="T5"/>
                </a:cxn>
                <a:cxn ang="0">
                  <a:pos x="T6" y="T7"/>
                </a:cxn>
              </a:cxnLst>
              <a:rect l="0" t="0" r="r" b="b"/>
              <a:pathLst>
                <a:path w="42" h="41">
                  <a:moveTo>
                    <a:pt x="0" y="0"/>
                  </a:moveTo>
                  <a:cubicBezTo>
                    <a:pt x="0" y="35"/>
                    <a:pt x="0" y="35"/>
                    <a:pt x="0" y="35"/>
                  </a:cubicBezTo>
                  <a:cubicBezTo>
                    <a:pt x="0" y="38"/>
                    <a:pt x="2" y="41"/>
                    <a:pt x="6" y="41"/>
                  </a:cubicBezTo>
                  <a:cubicBezTo>
                    <a:pt x="20" y="41"/>
                    <a:pt x="32" y="41"/>
                    <a:pt x="42" y="41"/>
                  </a:cubicBezTo>
                </a:path>
              </a:pathLst>
            </a:custGeom>
            <a:noFill/>
            <a:ln w="23813" cap="rnd">
              <a:solidFill>
                <a:srgbClr val="FF473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5" name="Freeform 17"/>
            <p:cNvSpPr/>
            <p:nvPr/>
          </p:nvSpPr>
          <p:spPr bwMode="auto">
            <a:xfrm>
              <a:off x="-727" y="1706"/>
              <a:ext cx="44" cy="43"/>
            </a:xfrm>
            <a:custGeom>
              <a:avLst/>
              <a:gdLst>
                <a:gd name="T0" fmla="*/ 9 w 18"/>
                <a:gd name="T1" fmla="*/ 0 h 18"/>
                <a:gd name="T2" fmla="*/ 9 w 18"/>
                <a:gd name="T3" fmla="*/ 0 h 18"/>
                <a:gd name="T4" fmla="*/ 18 w 18"/>
                <a:gd name="T5" fmla="*/ 9 h 18"/>
                <a:gd name="T6" fmla="*/ 18 w 18"/>
                <a:gd name="T7" fmla="*/ 18 h 18"/>
                <a:gd name="T8" fmla="*/ 0 w 18"/>
                <a:gd name="T9" fmla="*/ 18 h 18"/>
                <a:gd name="T10" fmla="*/ 0 w 18"/>
                <a:gd name="T11" fmla="*/ 9 h 18"/>
                <a:gd name="T12" fmla="*/ 9 w 18"/>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18" h="18">
                  <a:moveTo>
                    <a:pt x="9" y="0"/>
                  </a:moveTo>
                  <a:cubicBezTo>
                    <a:pt x="9" y="0"/>
                    <a:pt x="9" y="0"/>
                    <a:pt x="9" y="0"/>
                  </a:cubicBezTo>
                  <a:cubicBezTo>
                    <a:pt x="14" y="0"/>
                    <a:pt x="18" y="4"/>
                    <a:pt x="18" y="9"/>
                  </a:cubicBezTo>
                  <a:cubicBezTo>
                    <a:pt x="18" y="18"/>
                    <a:pt x="18" y="18"/>
                    <a:pt x="18" y="18"/>
                  </a:cubicBezTo>
                  <a:cubicBezTo>
                    <a:pt x="0" y="18"/>
                    <a:pt x="0" y="18"/>
                    <a:pt x="0" y="18"/>
                  </a:cubicBezTo>
                  <a:cubicBezTo>
                    <a:pt x="0" y="9"/>
                    <a:pt x="0" y="9"/>
                    <a:pt x="0" y="9"/>
                  </a:cubicBezTo>
                  <a:cubicBezTo>
                    <a:pt x="0" y="4"/>
                    <a:pt x="4" y="0"/>
                    <a:pt x="9" y="0"/>
                  </a:cubicBezTo>
                  <a:close/>
                </a:path>
              </a:pathLst>
            </a:custGeom>
            <a:noFill/>
            <a:ln w="23813" cap="rnd">
              <a:solidFill>
                <a:srgbClr val="FF473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6" name="Line 18"/>
            <p:cNvSpPr>
              <a:spLocks noChangeShapeType="1"/>
            </p:cNvSpPr>
            <p:nvPr/>
          </p:nvSpPr>
          <p:spPr bwMode="auto">
            <a:xfrm>
              <a:off x="-705" y="1650"/>
              <a:ext cx="0" cy="27"/>
            </a:xfrm>
            <a:prstGeom prst="line">
              <a:avLst/>
            </a:prstGeom>
            <a:noFill/>
            <a:ln w="23813" cap="rnd">
              <a:solidFill>
                <a:srgbClr val="FF4732"/>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7" name="Line 19"/>
            <p:cNvSpPr>
              <a:spLocks noChangeShapeType="1"/>
            </p:cNvSpPr>
            <p:nvPr/>
          </p:nvSpPr>
          <p:spPr bwMode="auto">
            <a:xfrm>
              <a:off x="-753" y="1670"/>
              <a:ext cx="17" cy="19"/>
            </a:xfrm>
            <a:prstGeom prst="line">
              <a:avLst/>
            </a:prstGeom>
            <a:noFill/>
            <a:ln w="23813" cap="rnd">
              <a:solidFill>
                <a:srgbClr val="FF4732"/>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8" name="Line 20"/>
            <p:cNvSpPr>
              <a:spLocks noChangeShapeType="1"/>
            </p:cNvSpPr>
            <p:nvPr/>
          </p:nvSpPr>
          <p:spPr bwMode="auto">
            <a:xfrm>
              <a:off x="-780" y="1713"/>
              <a:ext cx="27" cy="5"/>
            </a:xfrm>
            <a:prstGeom prst="line">
              <a:avLst/>
            </a:prstGeom>
            <a:noFill/>
            <a:ln w="23813" cap="rnd">
              <a:solidFill>
                <a:srgbClr val="FF4732"/>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9" name="Line 21"/>
            <p:cNvSpPr>
              <a:spLocks noChangeShapeType="1"/>
            </p:cNvSpPr>
            <p:nvPr/>
          </p:nvSpPr>
          <p:spPr bwMode="auto">
            <a:xfrm flipH="1">
              <a:off x="-673" y="1670"/>
              <a:ext cx="16" cy="19"/>
            </a:xfrm>
            <a:prstGeom prst="line">
              <a:avLst/>
            </a:prstGeom>
            <a:noFill/>
            <a:ln w="23813" cap="rnd">
              <a:solidFill>
                <a:srgbClr val="FF4732"/>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0" name="Line 22"/>
            <p:cNvSpPr>
              <a:spLocks noChangeShapeType="1"/>
            </p:cNvSpPr>
            <p:nvPr/>
          </p:nvSpPr>
          <p:spPr bwMode="auto">
            <a:xfrm flipH="1">
              <a:off x="-657" y="1713"/>
              <a:ext cx="27" cy="5"/>
            </a:xfrm>
            <a:prstGeom prst="line">
              <a:avLst/>
            </a:prstGeom>
            <a:noFill/>
            <a:ln w="23813" cap="rnd">
              <a:solidFill>
                <a:srgbClr val="FF4732"/>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sp>
        <p:nvSpPr>
          <p:cNvPr id="31" name="矩形 30"/>
          <p:cNvSpPr/>
          <p:nvPr/>
        </p:nvSpPr>
        <p:spPr>
          <a:xfrm>
            <a:off x="4056184" y="3039851"/>
            <a:ext cx="6178062" cy="830997"/>
          </a:xfrm>
          <a:prstGeom prst="rect">
            <a:avLst/>
          </a:prstGeom>
          <a:noFill/>
        </p:spPr>
        <p:txBody>
          <a:bodyPr wrap="square" rtlCol="0">
            <a:spAutoFit/>
          </a:bodyPr>
          <a:lstStyle/>
          <a:p>
            <a:pPr>
              <a:lnSpc>
                <a:spcPct val="150000"/>
              </a:lnSpc>
            </a:pPr>
            <a:r>
              <a:rPr lang="zh-CN" altLang="zh-CN" sz="1600">
                <a:latin typeface="微软雅黑" panose="020B0503020204020204" pitchFamily="34" charset="-122"/>
                <a:ea typeface="微软雅黑" panose="020B0503020204020204" pitchFamily="34" charset="-122"/>
              </a:rPr>
              <a:t>事件发生——通知有关领导－办公室（或协调业主）一一安排车辆送医院救治一一处理和善后工作。</a:t>
            </a:r>
            <a:endParaRPr lang="zh-CN" altLang="zh-CN" sz="1600">
              <a:latin typeface="微软雅黑" panose="020B0503020204020204" pitchFamily="34" charset="-122"/>
              <a:ea typeface="微软雅黑" panose="020B0503020204020204" pitchFamily="34" charset="-122"/>
            </a:endParaRPr>
          </a:p>
        </p:txBody>
      </p:sp>
      <p:sp>
        <p:nvSpPr>
          <p:cNvPr id="32" name="矩形 31"/>
          <p:cNvSpPr/>
          <p:nvPr/>
        </p:nvSpPr>
        <p:spPr>
          <a:xfrm>
            <a:off x="2609418" y="4254697"/>
            <a:ext cx="1692951" cy="954107"/>
          </a:xfrm>
          <a:prstGeom prst="rect">
            <a:avLst/>
          </a:prstGeom>
          <a:noFill/>
        </p:spPr>
        <p:txBody>
          <a:bodyPr wrap="square" rtlCol="0">
            <a:spAutoFit/>
          </a:bodyPr>
          <a:lstStyle/>
          <a:p>
            <a:pPr>
              <a:lnSpc>
                <a:spcPct val="200000"/>
              </a:lnSpc>
            </a:pPr>
            <a:r>
              <a:rPr lang="zh-CN" altLang="zh-CN" sz="2800" b="1">
                <a:latin typeface="微软雅黑" panose="020B0503020204020204" pitchFamily="34" charset="-122"/>
                <a:ea typeface="微软雅黑" panose="020B0503020204020204" pitchFamily="34" charset="-122"/>
              </a:rPr>
              <a:t>夜</a:t>
            </a:r>
            <a:r>
              <a:rPr lang="en-US" altLang="zh-CN" sz="2800" b="1">
                <a:latin typeface="微软雅黑" panose="020B0503020204020204" pitchFamily="34" charset="-122"/>
                <a:ea typeface="微软雅黑" panose="020B0503020204020204" pitchFamily="34" charset="-122"/>
              </a:rPr>
              <a:t>  </a:t>
            </a:r>
            <a:r>
              <a:rPr lang="zh-CN" altLang="zh-CN" sz="2800" b="1">
                <a:latin typeface="微软雅黑" panose="020B0503020204020204" pitchFamily="34" charset="-122"/>
                <a:ea typeface="微软雅黑" panose="020B0503020204020204" pitchFamily="34" charset="-122"/>
              </a:rPr>
              <a:t>间：</a:t>
            </a:r>
            <a:endParaRPr lang="zh-CN" altLang="zh-CN" sz="2800" b="1">
              <a:latin typeface="微软雅黑" panose="020B0503020204020204" pitchFamily="34" charset="-122"/>
              <a:ea typeface="微软雅黑" panose="020B0503020204020204" pitchFamily="34" charset="-122"/>
            </a:endParaRPr>
          </a:p>
        </p:txBody>
      </p:sp>
      <p:sp>
        <p:nvSpPr>
          <p:cNvPr id="33" name="矩形 32"/>
          <p:cNvSpPr/>
          <p:nvPr/>
        </p:nvSpPr>
        <p:spPr>
          <a:xfrm>
            <a:off x="2468741" y="2765866"/>
            <a:ext cx="1692951" cy="954107"/>
          </a:xfrm>
          <a:prstGeom prst="rect">
            <a:avLst/>
          </a:prstGeom>
          <a:noFill/>
        </p:spPr>
        <p:txBody>
          <a:bodyPr wrap="square" rtlCol="0">
            <a:spAutoFit/>
          </a:bodyPr>
          <a:lstStyle/>
          <a:p>
            <a:pPr>
              <a:lnSpc>
                <a:spcPct val="200000"/>
              </a:lnSpc>
            </a:pPr>
            <a:r>
              <a:rPr lang="zh-CN" altLang="en-US" sz="2800" b="1">
                <a:latin typeface="微软雅黑" panose="020B0503020204020204" pitchFamily="34" charset="-122"/>
                <a:ea typeface="微软雅黑" panose="020B0503020204020204" pitchFamily="34" charset="-122"/>
              </a:rPr>
              <a:t>白  天</a:t>
            </a:r>
            <a:r>
              <a:rPr lang="zh-CN" altLang="zh-CN" sz="2800" b="1">
                <a:latin typeface="微软雅黑" panose="020B0503020204020204" pitchFamily="34" charset="-122"/>
                <a:ea typeface="微软雅黑" panose="020B0503020204020204" pitchFamily="34" charset="-122"/>
              </a:rPr>
              <a:t>：</a:t>
            </a:r>
            <a:endParaRPr lang="zh-CN" altLang="zh-CN" sz="2800" b="1">
              <a:latin typeface="微软雅黑" panose="020B0503020204020204" pitchFamily="34" charset="-122"/>
              <a:ea typeface="微软雅黑" panose="020B0503020204020204" pitchFamily="34" charset="-122"/>
            </a:endParaRPr>
          </a:p>
        </p:txBody>
      </p:sp>
      <p:cxnSp>
        <p:nvCxnSpPr>
          <p:cNvPr id="37" name="直接连接符 36"/>
          <p:cNvCxnSpPr/>
          <p:nvPr/>
        </p:nvCxnSpPr>
        <p:spPr>
          <a:xfrm>
            <a:off x="2732743" y="4172782"/>
            <a:ext cx="73738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2619164" y="643368"/>
            <a:ext cx="7650930" cy="707886"/>
          </a:xfrm>
          <a:prstGeom prst="rect">
            <a:avLst/>
          </a:prstGeom>
          <a:noFill/>
        </p:spPr>
        <p:txBody>
          <a:bodyPr wrap="square" rtlCol="0">
            <a:spAutoFit/>
          </a:bodyPr>
          <a:lstStyle/>
          <a:p>
            <a:r>
              <a:rPr lang="zh-CN" altLang="en-US" sz="4000" b="1" dirty="0">
                <a:latin typeface="微软雅黑" panose="020B0503020204020204" pitchFamily="34" charset="-122"/>
                <a:ea typeface="微软雅黑" panose="020B0503020204020204" pitchFamily="34" charset="-122"/>
              </a:rPr>
              <a:t>高温中暑事件应急处理流程</a:t>
            </a:r>
            <a:endParaRPr lang="zh-CN" altLang="en-US" sz="4000" b="1" dirty="0">
              <a:latin typeface="微软雅黑" panose="020B0503020204020204" pitchFamily="34" charset="-122"/>
              <a:ea typeface="微软雅黑" panose="020B0503020204020204" pitchFamily="34" charset="-122"/>
            </a:endParaRPr>
          </a:p>
        </p:txBody>
      </p:sp>
      <p:sp>
        <p:nvSpPr>
          <p:cNvPr id="38" name="文本框 37"/>
          <p:cNvSpPr txBox="1"/>
          <p:nvPr/>
        </p:nvSpPr>
        <p:spPr>
          <a:xfrm>
            <a:off x="1225796" y="435009"/>
            <a:ext cx="1374094" cy="1631216"/>
          </a:xfrm>
          <a:prstGeom prst="rect">
            <a:avLst/>
          </a:prstGeom>
          <a:noFill/>
        </p:spPr>
        <p:txBody>
          <a:bodyPr wrap="none" rtlCol="0">
            <a:spAutoFit/>
          </a:bodyPr>
          <a:lstStyle/>
          <a:p>
            <a:r>
              <a:rPr lang="en-US" altLang="zh-CN" sz="10000" dirty="0">
                <a:gradFill>
                  <a:gsLst>
                    <a:gs pos="0">
                      <a:srgbClr val="FF7E2D"/>
                    </a:gs>
                    <a:gs pos="53000">
                      <a:srgbClr val="FF652F"/>
                    </a:gs>
                    <a:gs pos="100000">
                      <a:srgbClr val="FF4732"/>
                    </a:gs>
                  </a:gsLst>
                  <a:lin ang="5400000" scaled="1"/>
                </a:gradFill>
                <a:latin typeface="Impact" panose="020B0806030902050204" pitchFamily="34" charset="0"/>
              </a:rPr>
              <a:t>07</a:t>
            </a:r>
            <a:endParaRPr lang="zh-CN" altLang="en-US" sz="10000" dirty="0">
              <a:gradFill>
                <a:gsLst>
                  <a:gs pos="0">
                    <a:srgbClr val="FF7E2D"/>
                  </a:gs>
                  <a:gs pos="53000">
                    <a:srgbClr val="FF652F"/>
                  </a:gs>
                  <a:gs pos="100000">
                    <a:srgbClr val="FF4732"/>
                  </a:gs>
                </a:gsLst>
                <a:lin ang="5400000" scaled="1"/>
              </a:gradFill>
              <a:latin typeface="Impact" panose="020B0806030902050204" pitchFamily="34" charset="0"/>
            </a:endParaRPr>
          </a:p>
        </p:txBody>
      </p:sp>
      <p:sp>
        <p:nvSpPr>
          <p:cNvPr id="39" name="矩形 38"/>
          <p:cNvSpPr/>
          <p:nvPr/>
        </p:nvSpPr>
        <p:spPr>
          <a:xfrm>
            <a:off x="2699852" y="1322357"/>
            <a:ext cx="6088548" cy="401783"/>
          </a:xfrm>
          <a:prstGeom prst="rect">
            <a:avLst/>
          </a:prstGeom>
          <a:gradFill>
            <a:gsLst>
              <a:gs pos="0">
                <a:srgbClr val="FF7E2D"/>
              </a:gs>
              <a:gs pos="53000">
                <a:srgbClr val="FF652F"/>
              </a:gs>
              <a:gs pos="100000">
                <a:srgbClr val="FF473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7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2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2" presetClass="entr" presetSubtype="2" fill="hold" nodeType="withEffect">
                                  <p:stCondLst>
                                    <p:cond delay="3250"/>
                                  </p:stCondLst>
                                  <p:childTnLst>
                                    <p:set>
                                      <p:cBhvr>
                                        <p:cTn id="16" dur="1" fill="hold">
                                          <p:stCondLst>
                                            <p:cond delay="0"/>
                                          </p:stCondLst>
                                        </p:cTn>
                                        <p:tgtEl>
                                          <p:spTgt spid="37"/>
                                        </p:tgtEl>
                                        <p:attrNameLst>
                                          <p:attrName>style.visibility</p:attrName>
                                        </p:attrNameLst>
                                      </p:cBhvr>
                                      <p:to>
                                        <p:strVal val="visible"/>
                                      </p:to>
                                    </p:set>
                                    <p:anim calcmode="lin" valueType="num">
                                      <p:cBhvr additive="base">
                                        <p:cTn id="17" dur="500" fill="hold"/>
                                        <p:tgtEl>
                                          <p:spTgt spid="37"/>
                                        </p:tgtEl>
                                        <p:attrNameLst>
                                          <p:attrName>ppt_x</p:attrName>
                                        </p:attrNameLst>
                                      </p:cBhvr>
                                      <p:tavLst>
                                        <p:tav tm="0">
                                          <p:val>
                                            <p:strVal val="1+#ppt_w/2"/>
                                          </p:val>
                                        </p:tav>
                                        <p:tav tm="100000">
                                          <p:val>
                                            <p:strVal val="#ppt_x"/>
                                          </p:val>
                                        </p:tav>
                                      </p:tavLst>
                                    </p:anim>
                                    <p:anim calcmode="lin" valueType="num">
                                      <p:cBhvr additive="base">
                                        <p:cTn id="18" dur="500" fill="hold"/>
                                        <p:tgtEl>
                                          <p:spTgt spid="37"/>
                                        </p:tgtEl>
                                        <p:attrNameLst>
                                          <p:attrName>ppt_y</p:attrName>
                                        </p:attrNameLst>
                                      </p:cBhvr>
                                      <p:tavLst>
                                        <p:tav tm="0">
                                          <p:val>
                                            <p:strVal val="#ppt_y"/>
                                          </p:val>
                                        </p:tav>
                                        <p:tav tm="100000">
                                          <p:val>
                                            <p:strVal val="#ppt_y"/>
                                          </p:val>
                                        </p:tav>
                                      </p:tavLst>
                                    </p:anim>
                                  </p:childTnLst>
                                </p:cTn>
                              </p:par>
                              <p:par>
                                <p:cTn id="19" presetID="10" presetClass="entr" presetSubtype="0" fill="hold" nodeType="withEffect">
                                  <p:stCondLst>
                                    <p:cond delay="375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22" presetClass="entr" presetSubtype="8" fill="hold" grpId="0" nodeType="withEffect">
                                  <p:stCondLst>
                                    <p:cond delay="4250"/>
                                  </p:stCondLst>
                                  <p:childTnLst>
                                    <p:set>
                                      <p:cBhvr>
                                        <p:cTn id="23" dur="1" fill="hold">
                                          <p:stCondLst>
                                            <p:cond delay="0"/>
                                          </p:stCondLst>
                                        </p:cTn>
                                        <p:tgtEl>
                                          <p:spTgt spid="33"/>
                                        </p:tgtEl>
                                        <p:attrNameLst>
                                          <p:attrName>style.visibility</p:attrName>
                                        </p:attrNameLst>
                                      </p:cBhvr>
                                      <p:to>
                                        <p:strVal val="visible"/>
                                      </p:to>
                                    </p:set>
                                    <p:animEffect transition="in" filter="wipe(left)">
                                      <p:cBhvr>
                                        <p:cTn id="24" dur="750"/>
                                        <p:tgtEl>
                                          <p:spTgt spid="33"/>
                                        </p:tgtEl>
                                      </p:cBhvr>
                                    </p:animEffect>
                                  </p:childTnLst>
                                </p:cTn>
                              </p:par>
                              <p:par>
                                <p:cTn id="25" presetID="42" presetClass="entr" presetSubtype="0" fill="hold" grpId="0" nodeType="withEffect">
                                  <p:stCondLst>
                                    <p:cond delay="475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1000"/>
                                        <p:tgtEl>
                                          <p:spTgt spid="31"/>
                                        </p:tgtEl>
                                      </p:cBhvr>
                                    </p:animEffect>
                                    <p:anim calcmode="lin" valueType="num">
                                      <p:cBhvr>
                                        <p:cTn id="28" dur="1000" fill="hold"/>
                                        <p:tgtEl>
                                          <p:spTgt spid="31"/>
                                        </p:tgtEl>
                                        <p:attrNameLst>
                                          <p:attrName>ppt_x</p:attrName>
                                        </p:attrNameLst>
                                      </p:cBhvr>
                                      <p:tavLst>
                                        <p:tav tm="0">
                                          <p:val>
                                            <p:strVal val="#ppt_x"/>
                                          </p:val>
                                        </p:tav>
                                        <p:tav tm="100000">
                                          <p:val>
                                            <p:strVal val="#ppt_x"/>
                                          </p:val>
                                        </p:tav>
                                      </p:tavLst>
                                    </p:anim>
                                    <p:anim calcmode="lin" valueType="num">
                                      <p:cBhvr>
                                        <p:cTn id="29" dur="1000" fill="hold"/>
                                        <p:tgtEl>
                                          <p:spTgt spid="31"/>
                                        </p:tgtEl>
                                        <p:attrNameLst>
                                          <p:attrName>ppt_y</p:attrName>
                                        </p:attrNameLst>
                                      </p:cBhvr>
                                      <p:tavLst>
                                        <p:tav tm="0">
                                          <p:val>
                                            <p:strVal val="#ppt_y+.1"/>
                                          </p:val>
                                        </p:tav>
                                        <p:tav tm="100000">
                                          <p:val>
                                            <p:strVal val="#ppt_y"/>
                                          </p:val>
                                        </p:tav>
                                      </p:tavLst>
                                    </p:anim>
                                  </p:childTnLst>
                                </p:cTn>
                              </p:par>
                              <p:par>
                                <p:cTn id="30" presetID="10" presetClass="entr" presetSubtype="0" fill="hold" nodeType="withEffect">
                                  <p:stCondLst>
                                    <p:cond delay="575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par>
                                <p:cTn id="33" presetID="22" presetClass="entr" presetSubtype="8" fill="hold" grpId="0" nodeType="withEffect">
                                  <p:stCondLst>
                                    <p:cond delay="6250"/>
                                  </p:stCondLst>
                                  <p:childTnLst>
                                    <p:set>
                                      <p:cBhvr>
                                        <p:cTn id="34" dur="1" fill="hold">
                                          <p:stCondLst>
                                            <p:cond delay="0"/>
                                          </p:stCondLst>
                                        </p:cTn>
                                        <p:tgtEl>
                                          <p:spTgt spid="32"/>
                                        </p:tgtEl>
                                        <p:attrNameLst>
                                          <p:attrName>style.visibility</p:attrName>
                                        </p:attrNameLst>
                                      </p:cBhvr>
                                      <p:to>
                                        <p:strVal val="visible"/>
                                      </p:to>
                                    </p:set>
                                    <p:animEffect transition="in" filter="wipe(left)">
                                      <p:cBhvr>
                                        <p:cTn id="35" dur="750"/>
                                        <p:tgtEl>
                                          <p:spTgt spid="32"/>
                                        </p:tgtEl>
                                      </p:cBhvr>
                                    </p:animEffect>
                                  </p:childTnLst>
                                </p:cTn>
                              </p:par>
                              <p:par>
                                <p:cTn id="36" presetID="42" presetClass="entr" presetSubtype="0" fill="hold" grpId="0" nodeType="withEffect">
                                  <p:stCondLst>
                                    <p:cond delay="675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1000"/>
                                        <p:tgtEl>
                                          <p:spTgt spid="2"/>
                                        </p:tgtEl>
                                      </p:cBhvr>
                                    </p:animEffect>
                                    <p:anim calcmode="lin" valueType="num">
                                      <p:cBhvr>
                                        <p:cTn id="39" dur="1000" fill="hold"/>
                                        <p:tgtEl>
                                          <p:spTgt spid="2"/>
                                        </p:tgtEl>
                                        <p:attrNameLst>
                                          <p:attrName>ppt_x</p:attrName>
                                        </p:attrNameLst>
                                      </p:cBhvr>
                                      <p:tavLst>
                                        <p:tav tm="0">
                                          <p:val>
                                            <p:strVal val="#ppt_x"/>
                                          </p:val>
                                        </p:tav>
                                        <p:tav tm="100000">
                                          <p:val>
                                            <p:strVal val="#ppt_x"/>
                                          </p:val>
                                        </p:tav>
                                      </p:tavLst>
                                    </p:anim>
                                    <p:anim calcmode="lin" valueType="num">
                                      <p:cBhvr>
                                        <p:cTn id="40" dur="1000" fill="hold"/>
                                        <p:tgtEl>
                                          <p:spTgt spid="2"/>
                                        </p:tgtEl>
                                        <p:attrNameLst>
                                          <p:attrName>ppt_y</p:attrName>
                                        </p:attrNameLst>
                                      </p:cBhvr>
                                      <p:tavLst>
                                        <p:tav tm="0">
                                          <p:val>
                                            <p:strVal val="#ppt_y+.1"/>
                                          </p:val>
                                        </p:tav>
                                        <p:tav tm="100000">
                                          <p:val>
                                            <p:strVal val="#ppt_y"/>
                                          </p:val>
                                        </p:tav>
                                      </p:tavLst>
                                    </p:anim>
                                  </p:childTnLst>
                                </p:cTn>
                              </p:par>
                              <p:par>
                                <p:cTn id="41" presetID="2" presetClass="entr" presetSubtype="2" fill="hold" grpId="0" nodeType="withEffect">
                                  <p:stCondLst>
                                    <p:cond delay="1000"/>
                                  </p:stCondLst>
                                  <p:iterate type="lt">
                                    <p:tmPct val="10000"/>
                                  </p:iterate>
                                  <p:childTnLst>
                                    <p:set>
                                      <p:cBhvr>
                                        <p:cTn id="42" dur="1" fill="hold">
                                          <p:stCondLst>
                                            <p:cond delay="0"/>
                                          </p:stCondLst>
                                        </p:cTn>
                                        <p:tgtEl>
                                          <p:spTgt spid="36"/>
                                        </p:tgtEl>
                                        <p:attrNameLst>
                                          <p:attrName>style.visibility</p:attrName>
                                        </p:attrNameLst>
                                      </p:cBhvr>
                                      <p:to>
                                        <p:strVal val="visible"/>
                                      </p:to>
                                    </p:set>
                                    <p:anim calcmode="lin" valueType="num">
                                      <p:cBhvr additive="base">
                                        <p:cTn id="43" dur="500" fill="hold"/>
                                        <p:tgtEl>
                                          <p:spTgt spid="36"/>
                                        </p:tgtEl>
                                        <p:attrNameLst>
                                          <p:attrName>ppt_x</p:attrName>
                                        </p:attrNameLst>
                                      </p:cBhvr>
                                      <p:tavLst>
                                        <p:tav tm="0">
                                          <p:val>
                                            <p:strVal val="1+#ppt_w/2"/>
                                          </p:val>
                                        </p:tav>
                                        <p:tav tm="100000">
                                          <p:val>
                                            <p:strVal val="#ppt_x"/>
                                          </p:val>
                                        </p:tav>
                                      </p:tavLst>
                                    </p:anim>
                                    <p:anim calcmode="lin" valueType="num">
                                      <p:cBhvr additive="base">
                                        <p:cTn id="44" dur="500" fill="hold"/>
                                        <p:tgtEl>
                                          <p:spTgt spid="36"/>
                                        </p:tgtEl>
                                        <p:attrNameLst>
                                          <p:attrName>ppt_y</p:attrName>
                                        </p:attrNameLst>
                                      </p:cBhvr>
                                      <p:tavLst>
                                        <p:tav tm="0">
                                          <p:val>
                                            <p:strVal val="#ppt_y"/>
                                          </p:val>
                                        </p:tav>
                                        <p:tav tm="100000">
                                          <p:val>
                                            <p:strVal val="#ppt_y"/>
                                          </p:val>
                                        </p:tav>
                                      </p:tavLst>
                                    </p:anim>
                                  </p:childTnLst>
                                </p:cTn>
                              </p:par>
                              <p:par>
                                <p:cTn id="45" presetID="22" presetClass="entr" presetSubtype="8" fill="hold" grpId="0" nodeType="withEffect">
                                  <p:stCondLst>
                                    <p:cond delay="1000"/>
                                  </p:stCondLst>
                                  <p:childTnLst>
                                    <p:set>
                                      <p:cBhvr>
                                        <p:cTn id="46" dur="1" fill="hold">
                                          <p:stCondLst>
                                            <p:cond delay="0"/>
                                          </p:stCondLst>
                                        </p:cTn>
                                        <p:tgtEl>
                                          <p:spTgt spid="39"/>
                                        </p:tgtEl>
                                        <p:attrNameLst>
                                          <p:attrName>style.visibility</p:attrName>
                                        </p:attrNameLst>
                                      </p:cBhvr>
                                      <p:to>
                                        <p:strVal val="visible"/>
                                      </p:to>
                                    </p:set>
                                    <p:animEffect transition="in" filter="wipe(left)">
                                      <p:cBhvr>
                                        <p:cTn id="4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1" grpId="0"/>
      <p:bldP spid="32" grpId="0"/>
      <p:bldP spid="33" grpId="0"/>
      <p:bldP spid="36" grpId="0"/>
      <p:bldP spid="3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a:off x="2667000" y="-2667000"/>
            <a:ext cx="6858000" cy="12192000"/>
          </a:xfrm>
          <a:prstGeom prst="rect">
            <a:avLst/>
          </a:prstGeom>
        </p:spPr>
      </p:pic>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107563" y="4650040"/>
            <a:ext cx="1360560" cy="3276600"/>
          </a:xfrm>
          <a:prstGeom prst="rect">
            <a:avLst/>
          </a:prstGeom>
        </p:spPr>
      </p:pic>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673668" y="95653"/>
            <a:ext cx="1504951" cy="1313644"/>
          </a:xfrm>
          <a:prstGeom prst="rect">
            <a:avLst/>
          </a:prstGeom>
        </p:spPr>
      </p:pic>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7623683" y="5709300"/>
            <a:ext cx="1592838" cy="1390359"/>
          </a:xfrm>
          <a:prstGeom prst="rect">
            <a:avLst/>
          </a:prstGeom>
        </p:spPr>
      </p:pic>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53500" y="5170943"/>
            <a:ext cx="3714750" cy="2029956"/>
          </a:xfrm>
          <a:prstGeom prst="rect">
            <a:avLst/>
          </a:prstGeom>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9538574" y="-623470"/>
            <a:ext cx="2029956" cy="3276895"/>
          </a:xfrm>
          <a:prstGeom prst="rect">
            <a:avLst/>
          </a:prstGeom>
        </p:spPr>
      </p:pic>
      <p:pic>
        <p:nvPicPr>
          <p:cNvPr id="21" name="图片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3013911" y="-2397307"/>
            <a:ext cx="6455916" cy="11601175"/>
          </a:xfrm>
          <a:prstGeom prst="rect">
            <a:avLst/>
          </a:prstGeom>
        </p:spPr>
      </p:pic>
      <p:sp>
        <p:nvSpPr>
          <p:cNvPr id="59" name="文本框 58"/>
          <p:cNvSpPr txBox="1"/>
          <p:nvPr/>
        </p:nvSpPr>
        <p:spPr>
          <a:xfrm>
            <a:off x="1112912" y="1759408"/>
            <a:ext cx="5399510" cy="2123658"/>
          </a:xfrm>
          <a:prstGeom prst="rect">
            <a:avLst/>
          </a:prstGeom>
          <a:noFill/>
        </p:spPr>
        <p:txBody>
          <a:bodyPr wrap="square" rtlCol="0">
            <a:spAutoFit/>
          </a:bodyPr>
          <a:lstStyle/>
          <a:p>
            <a:pPr algn="ctr"/>
            <a:r>
              <a:rPr lang="en-US" altLang="zh-CN" sz="7200" b="1" dirty="0">
                <a:gradFill>
                  <a:gsLst>
                    <a:gs pos="0">
                      <a:srgbClr val="FF7E2D"/>
                    </a:gs>
                    <a:gs pos="51000">
                      <a:srgbClr val="FF652F"/>
                    </a:gs>
                    <a:gs pos="100000">
                      <a:srgbClr val="FF4732"/>
                    </a:gs>
                  </a:gsLst>
                  <a:lin ang="5400000" scaled="1"/>
                </a:gradFill>
                <a:latin typeface="微软雅黑" panose="020B0503020204020204" pitchFamily="34" charset="-122"/>
                <a:ea typeface="微软雅黑" panose="020B0503020204020204" pitchFamily="34" charset="-122"/>
              </a:rPr>
              <a:t>PART 08</a:t>
            </a:r>
            <a:endParaRPr lang="en-US" altLang="zh-CN" sz="7200" b="1" dirty="0">
              <a:gradFill>
                <a:gsLst>
                  <a:gs pos="0">
                    <a:srgbClr val="FF7E2D"/>
                  </a:gs>
                  <a:gs pos="51000">
                    <a:srgbClr val="FF652F"/>
                  </a:gs>
                  <a:gs pos="100000">
                    <a:srgbClr val="FF4732"/>
                  </a:gs>
                </a:gsLst>
                <a:lin ang="5400000" scaled="1"/>
              </a:gradFill>
              <a:latin typeface="微软雅黑" panose="020B0503020204020204" pitchFamily="34" charset="-122"/>
              <a:ea typeface="微软雅黑" panose="020B0503020204020204" pitchFamily="34" charset="-122"/>
            </a:endParaRPr>
          </a:p>
          <a:p>
            <a:pPr algn="ctr"/>
            <a:r>
              <a:rPr lang="zh-CN" altLang="en-US" sz="6000" b="1" dirty="0">
                <a:gradFill>
                  <a:gsLst>
                    <a:gs pos="0">
                      <a:srgbClr val="FF7E2D"/>
                    </a:gs>
                    <a:gs pos="51000">
                      <a:srgbClr val="FF652F"/>
                    </a:gs>
                    <a:gs pos="100000">
                      <a:srgbClr val="FF4732"/>
                    </a:gs>
                  </a:gsLst>
                  <a:lin ang="5400000" scaled="1"/>
                </a:gradFill>
                <a:latin typeface="微软雅黑" panose="020B0503020204020204" pitchFamily="34" charset="-122"/>
                <a:ea typeface="微软雅黑" panose="020B0503020204020204" pitchFamily="34" charset="-122"/>
              </a:rPr>
              <a:t>善后处理工作</a:t>
            </a:r>
            <a:endParaRPr lang="zh-CN" altLang="en-US" sz="6000" b="1" dirty="0">
              <a:gradFill>
                <a:gsLst>
                  <a:gs pos="0">
                    <a:srgbClr val="FF7E2D"/>
                  </a:gs>
                  <a:gs pos="51000">
                    <a:srgbClr val="FF652F"/>
                  </a:gs>
                  <a:gs pos="100000">
                    <a:srgbClr val="FF4732"/>
                  </a:gs>
                </a:gsLst>
                <a:lin ang="5400000" scaled="1"/>
              </a:gradFill>
              <a:latin typeface="微软雅黑" panose="020B0503020204020204" pitchFamily="34" charset="-122"/>
              <a:ea typeface="微软雅黑" panose="020B0503020204020204" pitchFamily="34" charset="-122"/>
            </a:endParaRPr>
          </a:p>
        </p:txBody>
      </p:sp>
      <p:grpSp>
        <p:nvGrpSpPr>
          <p:cNvPr id="60" name="组合 59"/>
          <p:cNvGrpSpPr/>
          <p:nvPr/>
        </p:nvGrpSpPr>
        <p:grpSpPr>
          <a:xfrm>
            <a:off x="2750908" y="4137523"/>
            <a:ext cx="2123519" cy="2150817"/>
            <a:chOff x="1469294" y="832341"/>
            <a:chExt cx="2231069" cy="3024554"/>
          </a:xfrm>
        </p:grpSpPr>
        <p:sp>
          <p:nvSpPr>
            <p:cNvPr id="61" name="Freeform 5"/>
            <p:cNvSpPr/>
            <p:nvPr/>
          </p:nvSpPr>
          <p:spPr bwMode="auto">
            <a:xfrm>
              <a:off x="3097004" y="3183694"/>
              <a:ext cx="100883" cy="593658"/>
            </a:xfrm>
            <a:custGeom>
              <a:avLst/>
              <a:gdLst>
                <a:gd name="T0" fmla="*/ 22 w 22"/>
                <a:gd name="T1" fmla="*/ 10 h 129"/>
                <a:gd name="T2" fmla="*/ 22 w 22"/>
                <a:gd name="T3" fmla="*/ 129 h 129"/>
                <a:gd name="T4" fmla="*/ 0 w 22"/>
                <a:gd name="T5" fmla="*/ 129 h 129"/>
                <a:gd name="T6" fmla="*/ 0 w 22"/>
                <a:gd name="T7" fmla="*/ 0 h 129"/>
                <a:gd name="T8" fmla="*/ 0 w 22"/>
                <a:gd name="T9" fmla="*/ 0 h 129"/>
                <a:gd name="T10" fmla="*/ 22 w 22"/>
                <a:gd name="T11" fmla="*/ 10 h 129"/>
              </a:gdLst>
              <a:ahLst/>
              <a:cxnLst>
                <a:cxn ang="0">
                  <a:pos x="T0" y="T1"/>
                </a:cxn>
                <a:cxn ang="0">
                  <a:pos x="T2" y="T3"/>
                </a:cxn>
                <a:cxn ang="0">
                  <a:pos x="T4" y="T5"/>
                </a:cxn>
                <a:cxn ang="0">
                  <a:pos x="T6" y="T7"/>
                </a:cxn>
                <a:cxn ang="0">
                  <a:pos x="T8" y="T9"/>
                </a:cxn>
                <a:cxn ang="0">
                  <a:pos x="T10" y="T11"/>
                </a:cxn>
              </a:cxnLst>
              <a:rect l="0" t="0" r="r" b="b"/>
              <a:pathLst>
                <a:path w="22" h="129">
                  <a:moveTo>
                    <a:pt x="22" y="10"/>
                  </a:moveTo>
                  <a:cubicBezTo>
                    <a:pt x="22" y="129"/>
                    <a:pt x="22" y="129"/>
                    <a:pt x="22" y="129"/>
                  </a:cubicBezTo>
                  <a:cubicBezTo>
                    <a:pt x="0" y="129"/>
                    <a:pt x="0" y="129"/>
                    <a:pt x="0" y="129"/>
                  </a:cubicBezTo>
                  <a:cubicBezTo>
                    <a:pt x="0" y="0"/>
                    <a:pt x="0" y="0"/>
                    <a:pt x="0" y="0"/>
                  </a:cubicBezTo>
                  <a:cubicBezTo>
                    <a:pt x="0" y="0"/>
                    <a:pt x="0" y="0"/>
                    <a:pt x="0" y="0"/>
                  </a:cubicBezTo>
                  <a:cubicBezTo>
                    <a:pt x="8" y="3"/>
                    <a:pt x="15" y="6"/>
                    <a:pt x="22" y="10"/>
                  </a:cubicBezTo>
                  <a:close/>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6"/>
            <p:cNvSpPr/>
            <p:nvPr/>
          </p:nvSpPr>
          <p:spPr bwMode="auto">
            <a:xfrm>
              <a:off x="1971770" y="3183694"/>
              <a:ext cx="100883" cy="593658"/>
            </a:xfrm>
            <a:custGeom>
              <a:avLst/>
              <a:gdLst>
                <a:gd name="T0" fmla="*/ 22 w 22"/>
                <a:gd name="T1" fmla="*/ 0 h 129"/>
                <a:gd name="T2" fmla="*/ 22 w 22"/>
                <a:gd name="T3" fmla="*/ 129 h 129"/>
                <a:gd name="T4" fmla="*/ 0 w 22"/>
                <a:gd name="T5" fmla="*/ 129 h 129"/>
                <a:gd name="T6" fmla="*/ 0 w 22"/>
                <a:gd name="T7" fmla="*/ 10 h 129"/>
                <a:gd name="T8" fmla="*/ 22 w 22"/>
                <a:gd name="T9" fmla="*/ 0 h 129"/>
                <a:gd name="T10" fmla="*/ 22 w 22"/>
                <a:gd name="T11" fmla="*/ 0 h 129"/>
              </a:gdLst>
              <a:ahLst/>
              <a:cxnLst>
                <a:cxn ang="0">
                  <a:pos x="T0" y="T1"/>
                </a:cxn>
                <a:cxn ang="0">
                  <a:pos x="T2" y="T3"/>
                </a:cxn>
                <a:cxn ang="0">
                  <a:pos x="T4" y="T5"/>
                </a:cxn>
                <a:cxn ang="0">
                  <a:pos x="T6" y="T7"/>
                </a:cxn>
                <a:cxn ang="0">
                  <a:pos x="T8" y="T9"/>
                </a:cxn>
                <a:cxn ang="0">
                  <a:pos x="T10" y="T11"/>
                </a:cxn>
              </a:cxnLst>
              <a:rect l="0" t="0" r="r" b="b"/>
              <a:pathLst>
                <a:path w="22" h="129">
                  <a:moveTo>
                    <a:pt x="22" y="0"/>
                  </a:moveTo>
                  <a:cubicBezTo>
                    <a:pt x="22" y="129"/>
                    <a:pt x="22" y="129"/>
                    <a:pt x="22" y="129"/>
                  </a:cubicBezTo>
                  <a:cubicBezTo>
                    <a:pt x="0" y="129"/>
                    <a:pt x="0" y="129"/>
                    <a:pt x="0" y="129"/>
                  </a:cubicBezTo>
                  <a:cubicBezTo>
                    <a:pt x="0" y="10"/>
                    <a:pt x="0" y="10"/>
                    <a:pt x="0" y="10"/>
                  </a:cubicBezTo>
                  <a:cubicBezTo>
                    <a:pt x="7" y="7"/>
                    <a:pt x="14" y="3"/>
                    <a:pt x="22" y="0"/>
                  </a:cubicBezTo>
                  <a:cubicBezTo>
                    <a:pt x="22" y="0"/>
                    <a:pt x="22" y="0"/>
                    <a:pt x="22" y="0"/>
                  </a:cubicBezTo>
                  <a:close/>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7"/>
            <p:cNvSpPr/>
            <p:nvPr/>
          </p:nvSpPr>
          <p:spPr bwMode="auto">
            <a:xfrm>
              <a:off x="3277430" y="3276817"/>
              <a:ext cx="87303" cy="500536"/>
            </a:xfrm>
            <a:custGeom>
              <a:avLst/>
              <a:gdLst>
                <a:gd name="T0" fmla="*/ 19 w 19"/>
                <a:gd name="T1" fmla="*/ 109 h 109"/>
                <a:gd name="T2" fmla="*/ 0 w 19"/>
                <a:gd name="T3" fmla="*/ 109 h 109"/>
                <a:gd name="T4" fmla="*/ 0 w 19"/>
                <a:gd name="T5" fmla="*/ 0 h 109"/>
                <a:gd name="T6" fmla="*/ 9 w 19"/>
                <a:gd name="T7" fmla="*/ 5 h 109"/>
                <a:gd name="T8" fmla="*/ 9 w 19"/>
                <a:gd name="T9" fmla="*/ 6 h 109"/>
                <a:gd name="T10" fmla="*/ 19 w 19"/>
                <a:gd name="T11" fmla="*/ 109 h 109"/>
              </a:gdLst>
              <a:ahLst/>
              <a:cxnLst>
                <a:cxn ang="0">
                  <a:pos x="T0" y="T1"/>
                </a:cxn>
                <a:cxn ang="0">
                  <a:pos x="T2" y="T3"/>
                </a:cxn>
                <a:cxn ang="0">
                  <a:pos x="T4" y="T5"/>
                </a:cxn>
                <a:cxn ang="0">
                  <a:pos x="T6" y="T7"/>
                </a:cxn>
                <a:cxn ang="0">
                  <a:pos x="T8" y="T9"/>
                </a:cxn>
                <a:cxn ang="0">
                  <a:pos x="T10" y="T11"/>
                </a:cxn>
              </a:cxnLst>
              <a:rect l="0" t="0" r="r" b="b"/>
              <a:pathLst>
                <a:path w="19" h="109">
                  <a:moveTo>
                    <a:pt x="19" y="109"/>
                  </a:moveTo>
                  <a:cubicBezTo>
                    <a:pt x="0" y="109"/>
                    <a:pt x="0" y="109"/>
                    <a:pt x="0" y="109"/>
                  </a:cubicBezTo>
                  <a:cubicBezTo>
                    <a:pt x="0" y="0"/>
                    <a:pt x="0" y="0"/>
                    <a:pt x="0" y="0"/>
                  </a:cubicBezTo>
                  <a:cubicBezTo>
                    <a:pt x="3" y="1"/>
                    <a:pt x="6" y="3"/>
                    <a:pt x="9" y="5"/>
                  </a:cubicBezTo>
                  <a:cubicBezTo>
                    <a:pt x="9" y="5"/>
                    <a:pt x="9" y="5"/>
                    <a:pt x="9" y="6"/>
                  </a:cubicBezTo>
                  <a:cubicBezTo>
                    <a:pt x="8" y="41"/>
                    <a:pt x="11" y="75"/>
                    <a:pt x="19" y="109"/>
                  </a:cubicBezTo>
                  <a:close/>
                </a:path>
              </a:pathLst>
            </a:custGeom>
            <a:solidFill>
              <a:srgbClr val="FBB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8"/>
            <p:cNvSpPr/>
            <p:nvPr/>
          </p:nvSpPr>
          <p:spPr bwMode="auto">
            <a:xfrm>
              <a:off x="2631390" y="3203095"/>
              <a:ext cx="388012" cy="574258"/>
            </a:xfrm>
            <a:custGeom>
              <a:avLst/>
              <a:gdLst>
                <a:gd name="T0" fmla="*/ 200 w 200"/>
                <a:gd name="T1" fmla="*/ 0 h 296"/>
                <a:gd name="T2" fmla="*/ 200 w 200"/>
                <a:gd name="T3" fmla="*/ 296 h 296"/>
                <a:gd name="T4" fmla="*/ 0 w 200"/>
                <a:gd name="T5" fmla="*/ 296 h 296"/>
                <a:gd name="T6" fmla="*/ 200 w 200"/>
                <a:gd name="T7" fmla="*/ 0 h 296"/>
              </a:gdLst>
              <a:ahLst/>
              <a:cxnLst>
                <a:cxn ang="0">
                  <a:pos x="T0" y="T1"/>
                </a:cxn>
                <a:cxn ang="0">
                  <a:pos x="T2" y="T3"/>
                </a:cxn>
                <a:cxn ang="0">
                  <a:pos x="T4" y="T5"/>
                </a:cxn>
                <a:cxn ang="0">
                  <a:pos x="T6" y="T7"/>
                </a:cxn>
              </a:cxnLst>
              <a:rect l="0" t="0" r="r" b="b"/>
              <a:pathLst>
                <a:path w="200" h="296">
                  <a:moveTo>
                    <a:pt x="200" y="0"/>
                  </a:moveTo>
                  <a:lnTo>
                    <a:pt x="200" y="296"/>
                  </a:lnTo>
                  <a:lnTo>
                    <a:pt x="0" y="296"/>
                  </a:lnTo>
                  <a:lnTo>
                    <a:pt x="200" y="0"/>
                  </a:lnTo>
                  <a:close/>
                </a:path>
              </a:pathLst>
            </a:custGeom>
            <a:solidFill>
              <a:srgbClr val="FBB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9"/>
            <p:cNvSpPr>
              <a:spLocks noEditPoints="1"/>
            </p:cNvSpPr>
            <p:nvPr/>
          </p:nvSpPr>
          <p:spPr bwMode="auto">
            <a:xfrm>
              <a:off x="1469294" y="832341"/>
              <a:ext cx="2231069" cy="3024554"/>
            </a:xfrm>
            <a:custGeom>
              <a:avLst/>
              <a:gdLst>
                <a:gd name="T0" fmla="*/ 325 w 484"/>
                <a:gd name="T1" fmla="*/ 456 h 657"/>
                <a:gd name="T2" fmla="*/ 380 w 484"/>
                <a:gd name="T3" fmla="*/ 335 h 657"/>
                <a:gd name="T4" fmla="*/ 398 w 484"/>
                <a:gd name="T5" fmla="*/ 233 h 657"/>
                <a:gd name="T6" fmla="*/ 413 w 484"/>
                <a:gd name="T7" fmla="*/ 194 h 657"/>
                <a:gd name="T8" fmla="*/ 414 w 484"/>
                <a:gd name="T9" fmla="*/ 174 h 657"/>
                <a:gd name="T10" fmla="*/ 359 w 484"/>
                <a:gd name="T11" fmla="*/ 55 h 657"/>
                <a:gd name="T12" fmla="*/ 345 w 484"/>
                <a:gd name="T13" fmla="*/ 46 h 657"/>
                <a:gd name="T14" fmla="*/ 232 w 484"/>
                <a:gd name="T15" fmla="*/ 7 h 657"/>
                <a:gd name="T16" fmla="*/ 139 w 484"/>
                <a:gd name="T17" fmla="*/ 44 h 657"/>
                <a:gd name="T18" fmla="*/ 120 w 484"/>
                <a:gd name="T19" fmla="*/ 61 h 657"/>
                <a:gd name="T20" fmla="*/ 74 w 484"/>
                <a:gd name="T21" fmla="*/ 174 h 657"/>
                <a:gd name="T22" fmla="*/ 64 w 484"/>
                <a:gd name="T23" fmla="*/ 186 h 657"/>
                <a:gd name="T24" fmla="*/ 86 w 484"/>
                <a:gd name="T25" fmla="*/ 233 h 657"/>
                <a:gd name="T26" fmla="*/ 106 w 484"/>
                <a:gd name="T27" fmla="*/ 335 h 657"/>
                <a:gd name="T28" fmla="*/ 162 w 484"/>
                <a:gd name="T29" fmla="*/ 456 h 657"/>
                <a:gd name="T30" fmla="*/ 1 w 484"/>
                <a:gd name="T31" fmla="*/ 640 h 657"/>
                <a:gd name="T32" fmla="*/ 484 w 484"/>
                <a:gd name="T33" fmla="*/ 657 h 657"/>
                <a:gd name="T34" fmla="*/ 314 w 484"/>
                <a:gd name="T35" fmla="*/ 493 h 657"/>
                <a:gd name="T36" fmla="*/ 294 w 484"/>
                <a:gd name="T37" fmla="*/ 473 h 657"/>
                <a:gd name="T38" fmla="*/ 243 w 484"/>
                <a:gd name="T39" fmla="*/ 516 h 657"/>
                <a:gd name="T40" fmla="*/ 206 w 484"/>
                <a:gd name="T41" fmla="*/ 465 h 657"/>
                <a:gd name="T42" fmla="*/ 269 w 484"/>
                <a:gd name="T43" fmla="*/ 477 h 657"/>
                <a:gd name="T44" fmla="*/ 380 w 484"/>
                <a:gd name="T45" fmla="*/ 315 h 657"/>
                <a:gd name="T46" fmla="*/ 401 w 484"/>
                <a:gd name="T47" fmla="*/ 286 h 657"/>
                <a:gd name="T48" fmla="*/ 337 w 484"/>
                <a:gd name="T49" fmla="*/ 60 h 657"/>
                <a:gd name="T50" fmla="*/ 312 w 484"/>
                <a:gd name="T51" fmla="*/ 139 h 657"/>
                <a:gd name="T52" fmla="*/ 322 w 484"/>
                <a:gd name="T53" fmla="*/ 150 h 657"/>
                <a:gd name="T54" fmla="*/ 251 w 484"/>
                <a:gd name="T55" fmla="*/ 145 h 657"/>
                <a:gd name="T56" fmla="*/ 178 w 484"/>
                <a:gd name="T57" fmla="*/ 142 h 657"/>
                <a:gd name="T58" fmla="*/ 234 w 484"/>
                <a:gd name="T59" fmla="*/ 25 h 657"/>
                <a:gd name="T60" fmla="*/ 179 w 484"/>
                <a:gd name="T61" fmla="*/ 148 h 657"/>
                <a:gd name="T62" fmla="*/ 94 w 484"/>
                <a:gd name="T63" fmla="*/ 165 h 657"/>
                <a:gd name="T64" fmla="*/ 104 w 484"/>
                <a:gd name="T65" fmla="*/ 247 h 657"/>
                <a:gd name="T66" fmla="*/ 84 w 484"/>
                <a:gd name="T67" fmla="*/ 286 h 657"/>
                <a:gd name="T68" fmla="*/ 301 w 484"/>
                <a:gd name="T69" fmla="*/ 165 h 657"/>
                <a:gd name="T70" fmla="*/ 327 w 484"/>
                <a:gd name="T71" fmla="*/ 205 h 657"/>
                <a:gd name="T72" fmla="*/ 93 w 484"/>
                <a:gd name="T73" fmla="*/ 187 h 657"/>
                <a:gd name="T74" fmla="*/ 123 w 484"/>
                <a:gd name="T75" fmla="*/ 373 h 657"/>
                <a:gd name="T76" fmla="*/ 147 w 484"/>
                <a:gd name="T77" fmla="*/ 221 h 657"/>
                <a:gd name="T78" fmla="*/ 243 w 484"/>
                <a:gd name="T79" fmla="*/ 230 h 657"/>
                <a:gd name="T80" fmla="*/ 339 w 484"/>
                <a:gd name="T81" fmla="*/ 221 h 657"/>
                <a:gd name="T82" fmla="*/ 363 w 484"/>
                <a:gd name="T83" fmla="*/ 373 h 657"/>
                <a:gd name="T84" fmla="*/ 223 w 484"/>
                <a:gd name="T85" fmla="*/ 450 h 657"/>
                <a:gd name="T86" fmla="*/ 218 w 484"/>
                <a:gd name="T87" fmla="*/ 507 h 657"/>
                <a:gd name="T88" fmla="*/ 191 w 484"/>
                <a:gd name="T89" fmla="*/ 473 h 657"/>
                <a:gd name="T90" fmla="*/ 67 w 484"/>
                <a:gd name="T91" fmla="*/ 549 h 657"/>
                <a:gd name="T92" fmla="*/ 74 w 484"/>
                <a:gd name="T93" fmla="*/ 640 h 657"/>
                <a:gd name="T94" fmla="*/ 92 w 484"/>
                <a:gd name="T95" fmla="*/ 531 h 657"/>
                <a:gd name="T96" fmla="*/ 131 w 484"/>
                <a:gd name="T97" fmla="*/ 640 h 657"/>
                <a:gd name="T98" fmla="*/ 131 w 484"/>
                <a:gd name="T99" fmla="*/ 511 h 657"/>
                <a:gd name="T100" fmla="*/ 148 w 484"/>
                <a:gd name="T101" fmla="*/ 515 h 657"/>
                <a:gd name="T102" fmla="*/ 171 w 484"/>
                <a:gd name="T103" fmla="*/ 519 h 657"/>
                <a:gd name="T104" fmla="*/ 203 w 484"/>
                <a:gd name="T105" fmla="*/ 544 h 657"/>
                <a:gd name="T106" fmla="*/ 233 w 484"/>
                <a:gd name="T107" fmla="*/ 537 h 657"/>
                <a:gd name="T108" fmla="*/ 281 w 484"/>
                <a:gd name="T109" fmla="*/ 543 h 657"/>
                <a:gd name="T110" fmla="*/ 295 w 484"/>
                <a:gd name="T111" fmla="*/ 543 h 657"/>
                <a:gd name="T112" fmla="*/ 171 w 484"/>
                <a:gd name="T113" fmla="*/ 519 h 657"/>
                <a:gd name="T114" fmla="*/ 336 w 484"/>
                <a:gd name="T115" fmla="*/ 515 h 657"/>
                <a:gd name="T116" fmla="*/ 353 w 484"/>
                <a:gd name="T117" fmla="*/ 640 h 657"/>
                <a:gd name="T118" fmla="*/ 375 w 484"/>
                <a:gd name="T119" fmla="*/ 521 h 657"/>
                <a:gd name="T120" fmla="*/ 392 w 484"/>
                <a:gd name="T121" fmla="*/ 531 h 657"/>
                <a:gd name="T122" fmla="*/ 411 w 484"/>
                <a:gd name="T123" fmla="*/ 640 h 657"/>
                <a:gd name="T124" fmla="*/ 418 w 484"/>
                <a:gd name="T125" fmla="*/ 54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84" h="657">
                  <a:moveTo>
                    <a:pt x="330" y="485"/>
                  </a:moveTo>
                  <a:cubicBezTo>
                    <a:pt x="322" y="477"/>
                    <a:pt x="314" y="468"/>
                    <a:pt x="305" y="461"/>
                  </a:cubicBezTo>
                  <a:cubicBezTo>
                    <a:pt x="312" y="459"/>
                    <a:pt x="319" y="458"/>
                    <a:pt x="325" y="456"/>
                  </a:cubicBezTo>
                  <a:cubicBezTo>
                    <a:pt x="341" y="451"/>
                    <a:pt x="357" y="442"/>
                    <a:pt x="368" y="429"/>
                  </a:cubicBezTo>
                  <a:cubicBezTo>
                    <a:pt x="381" y="413"/>
                    <a:pt x="380" y="393"/>
                    <a:pt x="380" y="374"/>
                  </a:cubicBezTo>
                  <a:cubicBezTo>
                    <a:pt x="380" y="335"/>
                    <a:pt x="380" y="335"/>
                    <a:pt x="380" y="335"/>
                  </a:cubicBezTo>
                  <a:cubicBezTo>
                    <a:pt x="381" y="334"/>
                    <a:pt x="382" y="334"/>
                    <a:pt x="383" y="333"/>
                  </a:cubicBezTo>
                  <a:cubicBezTo>
                    <a:pt x="404" y="321"/>
                    <a:pt x="422" y="295"/>
                    <a:pt x="420" y="269"/>
                  </a:cubicBezTo>
                  <a:cubicBezTo>
                    <a:pt x="419" y="255"/>
                    <a:pt x="411" y="239"/>
                    <a:pt x="398" y="233"/>
                  </a:cubicBezTo>
                  <a:cubicBezTo>
                    <a:pt x="399" y="232"/>
                    <a:pt x="399" y="231"/>
                    <a:pt x="399" y="230"/>
                  </a:cubicBezTo>
                  <a:cubicBezTo>
                    <a:pt x="399" y="203"/>
                    <a:pt x="399" y="203"/>
                    <a:pt x="399" y="203"/>
                  </a:cubicBezTo>
                  <a:cubicBezTo>
                    <a:pt x="404" y="200"/>
                    <a:pt x="408" y="197"/>
                    <a:pt x="413" y="194"/>
                  </a:cubicBezTo>
                  <a:cubicBezTo>
                    <a:pt x="415" y="193"/>
                    <a:pt x="417" y="191"/>
                    <a:pt x="418" y="189"/>
                  </a:cubicBezTo>
                  <a:cubicBezTo>
                    <a:pt x="422" y="185"/>
                    <a:pt x="422" y="179"/>
                    <a:pt x="417" y="176"/>
                  </a:cubicBezTo>
                  <a:cubicBezTo>
                    <a:pt x="416" y="175"/>
                    <a:pt x="415" y="175"/>
                    <a:pt x="414" y="174"/>
                  </a:cubicBezTo>
                  <a:cubicBezTo>
                    <a:pt x="412" y="173"/>
                    <a:pt x="411" y="173"/>
                    <a:pt x="409" y="172"/>
                  </a:cubicBezTo>
                  <a:cubicBezTo>
                    <a:pt x="409" y="131"/>
                    <a:pt x="396" y="90"/>
                    <a:pt x="366" y="61"/>
                  </a:cubicBezTo>
                  <a:cubicBezTo>
                    <a:pt x="364" y="59"/>
                    <a:pt x="361" y="57"/>
                    <a:pt x="359" y="55"/>
                  </a:cubicBezTo>
                  <a:cubicBezTo>
                    <a:pt x="361" y="52"/>
                    <a:pt x="361" y="52"/>
                    <a:pt x="361" y="52"/>
                  </a:cubicBezTo>
                  <a:cubicBezTo>
                    <a:pt x="365" y="45"/>
                    <a:pt x="350" y="37"/>
                    <a:pt x="346" y="44"/>
                  </a:cubicBezTo>
                  <a:cubicBezTo>
                    <a:pt x="345" y="46"/>
                    <a:pt x="345" y="46"/>
                    <a:pt x="345" y="46"/>
                  </a:cubicBezTo>
                  <a:cubicBezTo>
                    <a:pt x="331" y="38"/>
                    <a:pt x="315" y="32"/>
                    <a:pt x="299" y="27"/>
                  </a:cubicBezTo>
                  <a:cubicBezTo>
                    <a:pt x="287" y="22"/>
                    <a:pt x="275" y="18"/>
                    <a:pt x="263" y="12"/>
                  </a:cubicBezTo>
                  <a:cubicBezTo>
                    <a:pt x="250" y="6"/>
                    <a:pt x="245" y="0"/>
                    <a:pt x="232" y="7"/>
                  </a:cubicBezTo>
                  <a:cubicBezTo>
                    <a:pt x="219" y="14"/>
                    <a:pt x="207" y="19"/>
                    <a:pt x="193" y="24"/>
                  </a:cubicBezTo>
                  <a:cubicBezTo>
                    <a:pt x="175" y="31"/>
                    <a:pt x="157" y="36"/>
                    <a:pt x="140" y="46"/>
                  </a:cubicBezTo>
                  <a:cubicBezTo>
                    <a:pt x="139" y="44"/>
                    <a:pt x="139" y="44"/>
                    <a:pt x="139" y="44"/>
                  </a:cubicBezTo>
                  <a:cubicBezTo>
                    <a:pt x="135" y="37"/>
                    <a:pt x="121" y="45"/>
                    <a:pt x="124" y="52"/>
                  </a:cubicBezTo>
                  <a:cubicBezTo>
                    <a:pt x="126" y="55"/>
                    <a:pt x="126" y="55"/>
                    <a:pt x="126" y="55"/>
                  </a:cubicBezTo>
                  <a:cubicBezTo>
                    <a:pt x="124" y="57"/>
                    <a:pt x="122" y="59"/>
                    <a:pt x="120" y="61"/>
                  </a:cubicBezTo>
                  <a:cubicBezTo>
                    <a:pt x="92" y="88"/>
                    <a:pt x="79" y="125"/>
                    <a:pt x="77" y="162"/>
                  </a:cubicBezTo>
                  <a:cubicBezTo>
                    <a:pt x="76" y="165"/>
                    <a:pt x="77" y="171"/>
                    <a:pt x="76" y="173"/>
                  </a:cubicBezTo>
                  <a:cubicBezTo>
                    <a:pt x="75" y="173"/>
                    <a:pt x="74" y="174"/>
                    <a:pt x="74" y="174"/>
                  </a:cubicBezTo>
                  <a:cubicBezTo>
                    <a:pt x="71" y="176"/>
                    <a:pt x="68" y="178"/>
                    <a:pt x="66" y="180"/>
                  </a:cubicBezTo>
                  <a:cubicBezTo>
                    <a:pt x="65" y="181"/>
                    <a:pt x="65" y="182"/>
                    <a:pt x="64" y="183"/>
                  </a:cubicBezTo>
                  <a:cubicBezTo>
                    <a:pt x="64" y="184"/>
                    <a:pt x="64" y="185"/>
                    <a:pt x="64" y="186"/>
                  </a:cubicBezTo>
                  <a:cubicBezTo>
                    <a:pt x="65" y="189"/>
                    <a:pt x="68" y="192"/>
                    <a:pt x="72" y="194"/>
                  </a:cubicBezTo>
                  <a:cubicBezTo>
                    <a:pt x="76" y="197"/>
                    <a:pt x="81" y="200"/>
                    <a:pt x="86" y="203"/>
                  </a:cubicBezTo>
                  <a:cubicBezTo>
                    <a:pt x="86" y="233"/>
                    <a:pt x="86" y="233"/>
                    <a:pt x="86" y="233"/>
                  </a:cubicBezTo>
                  <a:cubicBezTo>
                    <a:pt x="74" y="240"/>
                    <a:pt x="66" y="255"/>
                    <a:pt x="65" y="269"/>
                  </a:cubicBezTo>
                  <a:cubicBezTo>
                    <a:pt x="63" y="295"/>
                    <a:pt x="81" y="321"/>
                    <a:pt x="102" y="333"/>
                  </a:cubicBezTo>
                  <a:cubicBezTo>
                    <a:pt x="104" y="334"/>
                    <a:pt x="105" y="335"/>
                    <a:pt x="106" y="335"/>
                  </a:cubicBezTo>
                  <a:cubicBezTo>
                    <a:pt x="106" y="374"/>
                    <a:pt x="106" y="374"/>
                    <a:pt x="106" y="374"/>
                  </a:cubicBezTo>
                  <a:cubicBezTo>
                    <a:pt x="107" y="394"/>
                    <a:pt x="106" y="413"/>
                    <a:pt x="118" y="429"/>
                  </a:cubicBezTo>
                  <a:cubicBezTo>
                    <a:pt x="129" y="443"/>
                    <a:pt x="145" y="452"/>
                    <a:pt x="162" y="456"/>
                  </a:cubicBezTo>
                  <a:cubicBezTo>
                    <a:pt x="168" y="458"/>
                    <a:pt x="174" y="460"/>
                    <a:pt x="180" y="461"/>
                  </a:cubicBezTo>
                  <a:cubicBezTo>
                    <a:pt x="171" y="468"/>
                    <a:pt x="163" y="477"/>
                    <a:pt x="155" y="485"/>
                  </a:cubicBezTo>
                  <a:cubicBezTo>
                    <a:pt x="68" y="509"/>
                    <a:pt x="5" y="569"/>
                    <a:pt x="1" y="640"/>
                  </a:cubicBezTo>
                  <a:cubicBezTo>
                    <a:pt x="0" y="640"/>
                    <a:pt x="0" y="640"/>
                    <a:pt x="0" y="640"/>
                  </a:cubicBezTo>
                  <a:cubicBezTo>
                    <a:pt x="0" y="657"/>
                    <a:pt x="0" y="657"/>
                    <a:pt x="0" y="657"/>
                  </a:cubicBezTo>
                  <a:cubicBezTo>
                    <a:pt x="484" y="657"/>
                    <a:pt x="484" y="657"/>
                    <a:pt x="484" y="657"/>
                  </a:cubicBezTo>
                  <a:cubicBezTo>
                    <a:pt x="484" y="637"/>
                    <a:pt x="484" y="637"/>
                    <a:pt x="484" y="637"/>
                  </a:cubicBezTo>
                  <a:cubicBezTo>
                    <a:pt x="478" y="568"/>
                    <a:pt x="416" y="509"/>
                    <a:pt x="330" y="485"/>
                  </a:cubicBezTo>
                  <a:close/>
                  <a:moveTo>
                    <a:pt x="314" y="493"/>
                  </a:moveTo>
                  <a:cubicBezTo>
                    <a:pt x="304" y="503"/>
                    <a:pt x="296" y="514"/>
                    <a:pt x="287" y="526"/>
                  </a:cubicBezTo>
                  <a:cubicBezTo>
                    <a:pt x="281" y="519"/>
                    <a:pt x="274" y="513"/>
                    <a:pt x="267" y="507"/>
                  </a:cubicBezTo>
                  <a:cubicBezTo>
                    <a:pt x="276" y="496"/>
                    <a:pt x="285" y="484"/>
                    <a:pt x="294" y="473"/>
                  </a:cubicBezTo>
                  <a:cubicBezTo>
                    <a:pt x="301" y="479"/>
                    <a:pt x="307" y="486"/>
                    <a:pt x="314" y="493"/>
                  </a:cubicBezTo>
                  <a:close/>
                  <a:moveTo>
                    <a:pt x="258" y="491"/>
                  </a:moveTo>
                  <a:cubicBezTo>
                    <a:pt x="252" y="499"/>
                    <a:pt x="246" y="506"/>
                    <a:pt x="243" y="516"/>
                  </a:cubicBezTo>
                  <a:cubicBezTo>
                    <a:pt x="240" y="506"/>
                    <a:pt x="233" y="500"/>
                    <a:pt x="227" y="492"/>
                  </a:cubicBezTo>
                  <a:cubicBezTo>
                    <a:pt x="224" y="487"/>
                    <a:pt x="220" y="483"/>
                    <a:pt x="217" y="478"/>
                  </a:cubicBezTo>
                  <a:cubicBezTo>
                    <a:pt x="215" y="476"/>
                    <a:pt x="208" y="465"/>
                    <a:pt x="206" y="465"/>
                  </a:cubicBezTo>
                  <a:cubicBezTo>
                    <a:pt x="224" y="467"/>
                    <a:pt x="243" y="467"/>
                    <a:pt x="261" y="466"/>
                  </a:cubicBezTo>
                  <a:cubicBezTo>
                    <a:pt x="267" y="466"/>
                    <a:pt x="273" y="466"/>
                    <a:pt x="279" y="465"/>
                  </a:cubicBezTo>
                  <a:cubicBezTo>
                    <a:pt x="277" y="465"/>
                    <a:pt x="271" y="475"/>
                    <a:pt x="269" y="477"/>
                  </a:cubicBezTo>
                  <a:cubicBezTo>
                    <a:pt x="265" y="482"/>
                    <a:pt x="262" y="486"/>
                    <a:pt x="258" y="491"/>
                  </a:cubicBezTo>
                  <a:close/>
                  <a:moveTo>
                    <a:pt x="401" y="286"/>
                  </a:moveTo>
                  <a:cubicBezTo>
                    <a:pt x="398" y="297"/>
                    <a:pt x="389" y="308"/>
                    <a:pt x="380" y="315"/>
                  </a:cubicBezTo>
                  <a:cubicBezTo>
                    <a:pt x="380" y="247"/>
                    <a:pt x="380" y="247"/>
                    <a:pt x="380" y="247"/>
                  </a:cubicBezTo>
                  <a:cubicBezTo>
                    <a:pt x="380" y="247"/>
                    <a:pt x="381" y="247"/>
                    <a:pt x="381" y="247"/>
                  </a:cubicBezTo>
                  <a:cubicBezTo>
                    <a:pt x="403" y="240"/>
                    <a:pt x="405" y="275"/>
                    <a:pt x="401" y="286"/>
                  </a:cubicBezTo>
                  <a:close/>
                  <a:moveTo>
                    <a:pt x="251" y="145"/>
                  </a:moveTo>
                  <a:cubicBezTo>
                    <a:pt x="251" y="25"/>
                    <a:pt x="251" y="25"/>
                    <a:pt x="251" y="25"/>
                  </a:cubicBezTo>
                  <a:cubicBezTo>
                    <a:pt x="279" y="39"/>
                    <a:pt x="311" y="44"/>
                    <a:pt x="337" y="60"/>
                  </a:cubicBezTo>
                  <a:cubicBezTo>
                    <a:pt x="298" y="131"/>
                    <a:pt x="298" y="131"/>
                    <a:pt x="298" y="131"/>
                  </a:cubicBezTo>
                  <a:cubicBezTo>
                    <a:pt x="295" y="136"/>
                    <a:pt x="301" y="141"/>
                    <a:pt x="307" y="142"/>
                  </a:cubicBezTo>
                  <a:cubicBezTo>
                    <a:pt x="309" y="142"/>
                    <a:pt x="311" y="141"/>
                    <a:pt x="312" y="139"/>
                  </a:cubicBezTo>
                  <a:cubicBezTo>
                    <a:pt x="351" y="71"/>
                    <a:pt x="351" y="71"/>
                    <a:pt x="351" y="71"/>
                  </a:cubicBezTo>
                  <a:cubicBezTo>
                    <a:pt x="378" y="95"/>
                    <a:pt x="390" y="129"/>
                    <a:pt x="392" y="165"/>
                  </a:cubicBezTo>
                  <a:cubicBezTo>
                    <a:pt x="369" y="157"/>
                    <a:pt x="345" y="153"/>
                    <a:pt x="322" y="150"/>
                  </a:cubicBezTo>
                  <a:cubicBezTo>
                    <a:pt x="316" y="149"/>
                    <a:pt x="311" y="149"/>
                    <a:pt x="306" y="148"/>
                  </a:cubicBezTo>
                  <a:cubicBezTo>
                    <a:pt x="288" y="147"/>
                    <a:pt x="269" y="146"/>
                    <a:pt x="251" y="145"/>
                  </a:cubicBezTo>
                  <a:cubicBezTo>
                    <a:pt x="251" y="145"/>
                    <a:pt x="251" y="145"/>
                    <a:pt x="251" y="145"/>
                  </a:cubicBezTo>
                  <a:close/>
                  <a:moveTo>
                    <a:pt x="135" y="71"/>
                  </a:moveTo>
                  <a:cubicBezTo>
                    <a:pt x="173" y="139"/>
                    <a:pt x="173" y="139"/>
                    <a:pt x="173" y="139"/>
                  </a:cubicBezTo>
                  <a:cubicBezTo>
                    <a:pt x="174" y="141"/>
                    <a:pt x="176" y="142"/>
                    <a:pt x="178" y="142"/>
                  </a:cubicBezTo>
                  <a:cubicBezTo>
                    <a:pt x="184" y="141"/>
                    <a:pt x="190" y="136"/>
                    <a:pt x="188" y="131"/>
                  </a:cubicBezTo>
                  <a:cubicBezTo>
                    <a:pt x="148" y="60"/>
                    <a:pt x="148" y="60"/>
                    <a:pt x="148" y="60"/>
                  </a:cubicBezTo>
                  <a:cubicBezTo>
                    <a:pt x="175" y="44"/>
                    <a:pt x="207" y="39"/>
                    <a:pt x="234" y="25"/>
                  </a:cubicBezTo>
                  <a:cubicBezTo>
                    <a:pt x="234" y="145"/>
                    <a:pt x="234" y="145"/>
                    <a:pt x="234" y="145"/>
                  </a:cubicBezTo>
                  <a:cubicBezTo>
                    <a:pt x="234" y="145"/>
                    <a:pt x="234" y="145"/>
                    <a:pt x="234" y="145"/>
                  </a:cubicBezTo>
                  <a:cubicBezTo>
                    <a:pt x="216" y="146"/>
                    <a:pt x="197" y="147"/>
                    <a:pt x="179" y="148"/>
                  </a:cubicBezTo>
                  <a:cubicBezTo>
                    <a:pt x="169" y="149"/>
                    <a:pt x="160" y="150"/>
                    <a:pt x="150" y="152"/>
                  </a:cubicBezTo>
                  <a:cubicBezTo>
                    <a:pt x="131" y="154"/>
                    <a:pt x="113" y="158"/>
                    <a:pt x="96" y="164"/>
                  </a:cubicBezTo>
                  <a:cubicBezTo>
                    <a:pt x="95" y="164"/>
                    <a:pt x="94" y="164"/>
                    <a:pt x="94" y="165"/>
                  </a:cubicBezTo>
                  <a:cubicBezTo>
                    <a:pt x="95" y="129"/>
                    <a:pt x="108" y="94"/>
                    <a:pt x="135" y="71"/>
                  </a:cubicBezTo>
                  <a:close/>
                  <a:moveTo>
                    <a:pt x="84" y="286"/>
                  </a:moveTo>
                  <a:cubicBezTo>
                    <a:pt x="80" y="275"/>
                    <a:pt x="82" y="240"/>
                    <a:pt x="104" y="247"/>
                  </a:cubicBezTo>
                  <a:cubicBezTo>
                    <a:pt x="105" y="247"/>
                    <a:pt x="105" y="247"/>
                    <a:pt x="106" y="247"/>
                  </a:cubicBezTo>
                  <a:cubicBezTo>
                    <a:pt x="106" y="316"/>
                    <a:pt x="106" y="316"/>
                    <a:pt x="106" y="316"/>
                  </a:cubicBezTo>
                  <a:cubicBezTo>
                    <a:pt x="96" y="309"/>
                    <a:pt x="88" y="297"/>
                    <a:pt x="84" y="286"/>
                  </a:cubicBezTo>
                  <a:close/>
                  <a:moveTo>
                    <a:pt x="93" y="187"/>
                  </a:moveTo>
                  <a:cubicBezTo>
                    <a:pt x="93" y="186"/>
                    <a:pt x="93" y="185"/>
                    <a:pt x="93" y="184"/>
                  </a:cubicBezTo>
                  <a:cubicBezTo>
                    <a:pt x="159" y="162"/>
                    <a:pt x="231" y="160"/>
                    <a:pt x="301" y="165"/>
                  </a:cubicBezTo>
                  <a:cubicBezTo>
                    <a:pt x="332" y="167"/>
                    <a:pt x="364" y="171"/>
                    <a:pt x="392" y="184"/>
                  </a:cubicBezTo>
                  <a:cubicBezTo>
                    <a:pt x="392" y="185"/>
                    <a:pt x="392" y="186"/>
                    <a:pt x="392" y="187"/>
                  </a:cubicBezTo>
                  <a:cubicBezTo>
                    <a:pt x="374" y="198"/>
                    <a:pt x="347" y="202"/>
                    <a:pt x="327" y="205"/>
                  </a:cubicBezTo>
                  <a:cubicBezTo>
                    <a:pt x="299" y="211"/>
                    <a:pt x="271" y="213"/>
                    <a:pt x="243" y="213"/>
                  </a:cubicBezTo>
                  <a:cubicBezTo>
                    <a:pt x="214" y="213"/>
                    <a:pt x="186" y="211"/>
                    <a:pt x="158" y="205"/>
                  </a:cubicBezTo>
                  <a:cubicBezTo>
                    <a:pt x="138" y="202"/>
                    <a:pt x="111" y="198"/>
                    <a:pt x="93" y="187"/>
                  </a:cubicBezTo>
                  <a:close/>
                  <a:moveTo>
                    <a:pt x="165" y="441"/>
                  </a:moveTo>
                  <a:cubicBezTo>
                    <a:pt x="155" y="438"/>
                    <a:pt x="145" y="434"/>
                    <a:pt x="137" y="427"/>
                  </a:cubicBezTo>
                  <a:cubicBezTo>
                    <a:pt x="121" y="414"/>
                    <a:pt x="123" y="392"/>
                    <a:pt x="123" y="373"/>
                  </a:cubicBezTo>
                  <a:cubicBezTo>
                    <a:pt x="123" y="336"/>
                    <a:pt x="123" y="300"/>
                    <a:pt x="123" y="263"/>
                  </a:cubicBezTo>
                  <a:cubicBezTo>
                    <a:pt x="123" y="216"/>
                    <a:pt x="123" y="216"/>
                    <a:pt x="123" y="216"/>
                  </a:cubicBezTo>
                  <a:cubicBezTo>
                    <a:pt x="131" y="218"/>
                    <a:pt x="139" y="219"/>
                    <a:pt x="147" y="221"/>
                  </a:cubicBezTo>
                  <a:cubicBezTo>
                    <a:pt x="177" y="227"/>
                    <a:pt x="207" y="230"/>
                    <a:pt x="238" y="230"/>
                  </a:cubicBezTo>
                  <a:cubicBezTo>
                    <a:pt x="238" y="230"/>
                    <a:pt x="238" y="230"/>
                    <a:pt x="239" y="230"/>
                  </a:cubicBezTo>
                  <a:cubicBezTo>
                    <a:pt x="240" y="230"/>
                    <a:pt x="241" y="230"/>
                    <a:pt x="243" y="230"/>
                  </a:cubicBezTo>
                  <a:cubicBezTo>
                    <a:pt x="244" y="230"/>
                    <a:pt x="245" y="230"/>
                    <a:pt x="247" y="230"/>
                  </a:cubicBezTo>
                  <a:cubicBezTo>
                    <a:pt x="247" y="230"/>
                    <a:pt x="247" y="230"/>
                    <a:pt x="247" y="230"/>
                  </a:cubicBezTo>
                  <a:cubicBezTo>
                    <a:pt x="278" y="230"/>
                    <a:pt x="308" y="227"/>
                    <a:pt x="339" y="221"/>
                  </a:cubicBezTo>
                  <a:cubicBezTo>
                    <a:pt x="346" y="219"/>
                    <a:pt x="354" y="218"/>
                    <a:pt x="362" y="216"/>
                  </a:cubicBezTo>
                  <a:cubicBezTo>
                    <a:pt x="363" y="262"/>
                    <a:pt x="363" y="262"/>
                    <a:pt x="363" y="262"/>
                  </a:cubicBezTo>
                  <a:cubicBezTo>
                    <a:pt x="363" y="299"/>
                    <a:pt x="363" y="336"/>
                    <a:pt x="363" y="373"/>
                  </a:cubicBezTo>
                  <a:cubicBezTo>
                    <a:pt x="363" y="391"/>
                    <a:pt x="365" y="413"/>
                    <a:pt x="350" y="426"/>
                  </a:cubicBezTo>
                  <a:cubicBezTo>
                    <a:pt x="342" y="433"/>
                    <a:pt x="332" y="437"/>
                    <a:pt x="322" y="440"/>
                  </a:cubicBezTo>
                  <a:cubicBezTo>
                    <a:pt x="291" y="450"/>
                    <a:pt x="256" y="451"/>
                    <a:pt x="223" y="450"/>
                  </a:cubicBezTo>
                  <a:cubicBezTo>
                    <a:pt x="204" y="449"/>
                    <a:pt x="184" y="447"/>
                    <a:pt x="165" y="441"/>
                  </a:cubicBezTo>
                  <a:close/>
                  <a:moveTo>
                    <a:pt x="191" y="473"/>
                  </a:moveTo>
                  <a:cubicBezTo>
                    <a:pt x="200" y="484"/>
                    <a:pt x="209" y="496"/>
                    <a:pt x="218" y="507"/>
                  </a:cubicBezTo>
                  <a:cubicBezTo>
                    <a:pt x="211" y="513"/>
                    <a:pt x="204" y="519"/>
                    <a:pt x="198" y="526"/>
                  </a:cubicBezTo>
                  <a:cubicBezTo>
                    <a:pt x="189" y="514"/>
                    <a:pt x="181" y="503"/>
                    <a:pt x="171" y="493"/>
                  </a:cubicBezTo>
                  <a:cubicBezTo>
                    <a:pt x="178" y="486"/>
                    <a:pt x="184" y="479"/>
                    <a:pt x="191" y="473"/>
                  </a:cubicBezTo>
                  <a:close/>
                  <a:moveTo>
                    <a:pt x="56" y="640"/>
                  </a:moveTo>
                  <a:cubicBezTo>
                    <a:pt x="18" y="640"/>
                    <a:pt x="18" y="640"/>
                    <a:pt x="18" y="640"/>
                  </a:cubicBezTo>
                  <a:cubicBezTo>
                    <a:pt x="20" y="606"/>
                    <a:pt x="38" y="574"/>
                    <a:pt x="67" y="549"/>
                  </a:cubicBezTo>
                  <a:cubicBezTo>
                    <a:pt x="67" y="580"/>
                    <a:pt x="64" y="610"/>
                    <a:pt x="56" y="640"/>
                  </a:cubicBezTo>
                  <a:close/>
                  <a:moveTo>
                    <a:pt x="92" y="640"/>
                  </a:moveTo>
                  <a:cubicBezTo>
                    <a:pt x="74" y="640"/>
                    <a:pt x="74" y="640"/>
                    <a:pt x="74" y="640"/>
                  </a:cubicBezTo>
                  <a:cubicBezTo>
                    <a:pt x="82" y="606"/>
                    <a:pt x="85" y="572"/>
                    <a:pt x="84" y="537"/>
                  </a:cubicBezTo>
                  <a:cubicBezTo>
                    <a:pt x="84" y="536"/>
                    <a:pt x="84" y="536"/>
                    <a:pt x="84" y="536"/>
                  </a:cubicBezTo>
                  <a:cubicBezTo>
                    <a:pt x="87" y="534"/>
                    <a:pt x="89" y="533"/>
                    <a:pt x="92" y="531"/>
                  </a:cubicBezTo>
                  <a:lnTo>
                    <a:pt x="92" y="640"/>
                  </a:lnTo>
                  <a:close/>
                  <a:moveTo>
                    <a:pt x="131" y="511"/>
                  </a:moveTo>
                  <a:cubicBezTo>
                    <a:pt x="131" y="640"/>
                    <a:pt x="131" y="640"/>
                    <a:pt x="131" y="640"/>
                  </a:cubicBezTo>
                  <a:cubicBezTo>
                    <a:pt x="109" y="640"/>
                    <a:pt x="109" y="640"/>
                    <a:pt x="109" y="640"/>
                  </a:cubicBezTo>
                  <a:cubicBezTo>
                    <a:pt x="109" y="521"/>
                    <a:pt x="109" y="521"/>
                    <a:pt x="109" y="521"/>
                  </a:cubicBezTo>
                  <a:cubicBezTo>
                    <a:pt x="116" y="518"/>
                    <a:pt x="123" y="514"/>
                    <a:pt x="131" y="511"/>
                  </a:cubicBezTo>
                  <a:cubicBezTo>
                    <a:pt x="131" y="511"/>
                    <a:pt x="131" y="511"/>
                    <a:pt x="131" y="511"/>
                  </a:cubicBezTo>
                  <a:close/>
                  <a:moveTo>
                    <a:pt x="148" y="640"/>
                  </a:moveTo>
                  <a:cubicBezTo>
                    <a:pt x="148" y="515"/>
                    <a:pt x="148" y="515"/>
                    <a:pt x="148" y="515"/>
                  </a:cubicBezTo>
                  <a:cubicBezTo>
                    <a:pt x="232" y="640"/>
                    <a:pt x="232" y="640"/>
                    <a:pt x="232" y="640"/>
                  </a:cubicBezTo>
                  <a:lnTo>
                    <a:pt x="148" y="640"/>
                  </a:lnTo>
                  <a:close/>
                  <a:moveTo>
                    <a:pt x="171" y="519"/>
                  </a:moveTo>
                  <a:cubicBezTo>
                    <a:pt x="177" y="526"/>
                    <a:pt x="183" y="534"/>
                    <a:pt x="189" y="543"/>
                  </a:cubicBezTo>
                  <a:cubicBezTo>
                    <a:pt x="191" y="545"/>
                    <a:pt x="194" y="546"/>
                    <a:pt x="196" y="546"/>
                  </a:cubicBezTo>
                  <a:cubicBezTo>
                    <a:pt x="198" y="546"/>
                    <a:pt x="201" y="546"/>
                    <a:pt x="203" y="544"/>
                  </a:cubicBezTo>
                  <a:cubicBezTo>
                    <a:pt x="203" y="544"/>
                    <a:pt x="203" y="544"/>
                    <a:pt x="204" y="543"/>
                  </a:cubicBezTo>
                  <a:cubicBezTo>
                    <a:pt x="211" y="536"/>
                    <a:pt x="219" y="529"/>
                    <a:pt x="227" y="522"/>
                  </a:cubicBezTo>
                  <a:cubicBezTo>
                    <a:pt x="229" y="527"/>
                    <a:pt x="231" y="532"/>
                    <a:pt x="233" y="537"/>
                  </a:cubicBezTo>
                  <a:cubicBezTo>
                    <a:pt x="235" y="542"/>
                    <a:pt x="241" y="544"/>
                    <a:pt x="246" y="543"/>
                  </a:cubicBezTo>
                  <a:cubicBezTo>
                    <a:pt x="254" y="541"/>
                    <a:pt x="256" y="529"/>
                    <a:pt x="259" y="522"/>
                  </a:cubicBezTo>
                  <a:cubicBezTo>
                    <a:pt x="266" y="529"/>
                    <a:pt x="274" y="536"/>
                    <a:pt x="281" y="543"/>
                  </a:cubicBezTo>
                  <a:cubicBezTo>
                    <a:pt x="282" y="544"/>
                    <a:pt x="282" y="544"/>
                    <a:pt x="282" y="544"/>
                  </a:cubicBezTo>
                  <a:cubicBezTo>
                    <a:pt x="284" y="546"/>
                    <a:pt x="287" y="546"/>
                    <a:pt x="289" y="546"/>
                  </a:cubicBezTo>
                  <a:cubicBezTo>
                    <a:pt x="291" y="546"/>
                    <a:pt x="294" y="545"/>
                    <a:pt x="295" y="543"/>
                  </a:cubicBezTo>
                  <a:cubicBezTo>
                    <a:pt x="300" y="536"/>
                    <a:pt x="305" y="529"/>
                    <a:pt x="310" y="523"/>
                  </a:cubicBezTo>
                  <a:cubicBezTo>
                    <a:pt x="242" y="625"/>
                    <a:pt x="242" y="625"/>
                    <a:pt x="242" y="625"/>
                  </a:cubicBezTo>
                  <a:lnTo>
                    <a:pt x="171" y="519"/>
                  </a:lnTo>
                  <a:close/>
                  <a:moveTo>
                    <a:pt x="336" y="640"/>
                  </a:moveTo>
                  <a:cubicBezTo>
                    <a:pt x="252" y="640"/>
                    <a:pt x="252" y="640"/>
                    <a:pt x="252" y="640"/>
                  </a:cubicBezTo>
                  <a:cubicBezTo>
                    <a:pt x="336" y="515"/>
                    <a:pt x="336" y="515"/>
                    <a:pt x="336" y="515"/>
                  </a:cubicBezTo>
                  <a:lnTo>
                    <a:pt x="336" y="640"/>
                  </a:lnTo>
                  <a:close/>
                  <a:moveTo>
                    <a:pt x="375" y="640"/>
                  </a:moveTo>
                  <a:cubicBezTo>
                    <a:pt x="353" y="640"/>
                    <a:pt x="353" y="640"/>
                    <a:pt x="353" y="640"/>
                  </a:cubicBezTo>
                  <a:cubicBezTo>
                    <a:pt x="353" y="511"/>
                    <a:pt x="353" y="511"/>
                    <a:pt x="353" y="511"/>
                  </a:cubicBezTo>
                  <a:cubicBezTo>
                    <a:pt x="353" y="511"/>
                    <a:pt x="353" y="511"/>
                    <a:pt x="353" y="511"/>
                  </a:cubicBezTo>
                  <a:cubicBezTo>
                    <a:pt x="361" y="514"/>
                    <a:pt x="368" y="517"/>
                    <a:pt x="375" y="521"/>
                  </a:cubicBezTo>
                  <a:lnTo>
                    <a:pt x="375" y="640"/>
                  </a:lnTo>
                  <a:close/>
                  <a:moveTo>
                    <a:pt x="392" y="640"/>
                  </a:moveTo>
                  <a:cubicBezTo>
                    <a:pt x="392" y="531"/>
                    <a:pt x="392" y="531"/>
                    <a:pt x="392" y="531"/>
                  </a:cubicBezTo>
                  <a:cubicBezTo>
                    <a:pt x="395" y="532"/>
                    <a:pt x="398" y="534"/>
                    <a:pt x="401" y="536"/>
                  </a:cubicBezTo>
                  <a:cubicBezTo>
                    <a:pt x="401" y="536"/>
                    <a:pt x="401" y="536"/>
                    <a:pt x="401" y="537"/>
                  </a:cubicBezTo>
                  <a:cubicBezTo>
                    <a:pt x="400" y="572"/>
                    <a:pt x="403" y="606"/>
                    <a:pt x="411" y="640"/>
                  </a:cubicBezTo>
                  <a:lnTo>
                    <a:pt x="392" y="640"/>
                  </a:lnTo>
                  <a:close/>
                  <a:moveTo>
                    <a:pt x="428" y="640"/>
                  </a:moveTo>
                  <a:cubicBezTo>
                    <a:pt x="421" y="610"/>
                    <a:pt x="417" y="580"/>
                    <a:pt x="418" y="549"/>
                  </a:cubicBezTo>
                  <a:cubicBezTo>
                    <a:pt x="447" y="574"/>
                    <a:pt x="465" y="606"/>
                    <a:pt x="467" y="640"/>
                  </a:cubicBezTo>
                  <a:lnTo>
                    <a:pt x="428" y="64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0"/>
            <p:cNvSpPr/>
            <p:nvPr/>
          </p:nvSpPr>
          <p:spPr bwMode="auto">
            <a:xfrm>
              <a:off x="3391893" y="3358300"/>
              <a:ext cx="230867" cy="419053"/>
            </a:xfrm>
            <a:custGeom>
              <a:avLst/>
              <a:gdLst>
                <a:gd name="T0" fmla="*/ 50 w 50"/>
                <a:gd name="T1" fmla="*/ 91 h 91"/>
                <a:gd name="T2" fmla="*/ 11 w 50"/>
                <a:gd name="T3" fmla="*/ 91 h 91"/>
                <a:gd name="T4" fmla="*/ 1 w 50"/>
                <a:gd name="T5" fmla="*/ 0 h 91"/>
                <a:gd name="T6" fmla="*/ 50 w 50"/>
                <a:gd name="T7" fmla="*/ 91 h 91"/>
              </a:gdLst>
              <a:ahLst/>
              <a:cxnLst>
                <a:cxn ang="0">
                  <a:pos x="T0" y="T1"/>
                </a:cxn>
                <a:cxn ang="0">
                  <a:pos x="T2" y="T3"/>
                </a:cxn>
                <a:cxn ang="0">
                  <a:pos x="T4" y="T5"/>
                </a:cxn>
                <a:cxn ang="0">
                  <a:pos x="T6" y="T7"/>
                </a:cxn>
              </a:cxnLst>
              <a:rect l="0" t="0" r="r" b="b"/>
              <a:pathLst>
                <a:path w="50" h="91">
                  <a:moveTo>
                    <a:pt x="50" y="91"/>
                  </a:moveTo>
                  <a:cubicBezTo>
                    <a:pt x="11" y="91"/>
                    <a:pt x="11" y="91"/>
                    <a:pt x="11" y="91"/>
                  </a:cubicBezTo>
                  <a:cubicBezTo>
                    <a:pt x="4" y="61"/>
                    <a:pt x="0" y="31"/>
                    <a:pt x="1" y="0"/>
                  </a:cubicBezTo>
                  <a:cubicBezTo>
                    <a:pt x="30" y="25"/>
                    <a:pt x="48" y="57"/>
                    <a:pt x="50" y="91"/>
                  </a:cubicBezTo>
                  <a:close/>
                </a:path>
              </a:pathLst>
            </a:custGeom>
            <a:solidFill>
              <a:srgbClr val="376E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1"/>
            <p:cNvSpPr/>
            <p:nvPr/>
          </p:nvSpPr>
          <p:spPr bwMode="auto">
            <a:xfrm>
              <a:off x="3221168" y="1936235"/>
              <a:ext cx="116404" cy="345331"/>
            </a:xfrm>
            <a:custGeom>
              <a:avLst/>
              <a:gdLst>
                <a:gd name="T0" fmla="*/ 1 w 25"/>
                <a:gd name="T1" fmla="*/ 7 h 75"/>
                <a:gd name="T2" fmla="*/ 21 w 25"/>
                <a:gd name="T3" fmla="*/ 46 h 75"/>
                <a:gd name="T4" fmla="*/ 0 w 25"/>
                <a:gd name="T5" fmla="*/ 75 h 75"/>
                <a:gd name="T6" fmla="*/ 0 w 25"/>
                <a:gd name="T7" fmla="*/ 7 h 75"/>
                <a:gd name="T8" fmla="*/ 1 w 25"/>
                <a:gd name="T9" fmla="*/ 7 h 75"/>
              </a:gdLst>
              <a:ahLst/>
              <a:cxnLst>
                <a:cxn ang="0">
                  <a:pos x="T0" y="T1"/>
                </a:cxn>
                <a:cxn ang="0">
                  <a:pos x="T2" y="T3"/>
                </a:cxn>
                <a:cxn ang="0">
                  <a:pos x="T4" y="T5"/>
                </a:cxn>
                <a:cxn ang="0">
                  <a:pos x="T6" y="T7"/>
                </a:cxn>
                <a:cxn ang="0">
                  <a:pos x="T8" y="T9"/>
                </a:cxn>
              </a:cxnLst>
              <a:rect l="0" t="0" r="r" b="b"/>
              <a:pathLst>
                <a:path w="25" h="75">
                  <a:moveTo>
                    <a:pt x="1" y="7"/>
                  </a:moveTo>
                  <a:cubicBezTo>
                    <a:pt x="23" y="0"/>
                    <a:pt x="25" y="35"/>
                    <a:pt x="21" y="46"/>
                  </a:cubicBezTo>
                  <a:cubicBezTo>
                    <a:pt x="18" y="57"/>
                    <a:pt x="9" y="68"/>
                    <a:pt x="0" y="75"/>
                  </a:cubicBezTo>
                  <a:cubicBezTo>
                    <a:pt x="0" y="7"/>
                    <a:pt x="0" y="7"/>
                    <a:pt x="0" y="7"/>
                  </a:cubicBezTo>
                  <a:cubicBezTo>
                    <a:pt x="0" y="7"/>
                    <a:pt x="1" y="7"/>
                    <a:pt x="1" y="7"/>
                  </a:cubicBezTo>
                  <a:close/>
                </a:path>
              </a:pathLst>
            </a:custGeom>
            <a:solidFill>
              <a:srgbClr val="E4B6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2"/>
            <p:cNvSpPr/>
            <p:nvPr/>
          </p:nvSpPr>
          <p:spPr bwMode="auto">
            <a:xfrm>
              <a:off x="1898047" y="1567624"/>
              <a:ext cx="1379383" cy="244448"/>
            </a:xfrm>
            <a:custGeom>
              <a:avLst/>
              <a:gdLst>
                <a:gd name="T0" fmla="*/ 299 w 299"/>
                <a:gd name="T1" fmla="*/ 24 h 53"/>
                <a:gd name="T2" fmla="*/ 299 w 299"/>
                <a:gd name="T3" fmla="*/ 27 h 53"/>
                <a:gd name="T4" fmla="*/ 234 w 299"/>
                <a:gd name="T5" fmla="*/ 45 h 53"/>
                <a:gd name="T6" fmla="*/ 150 w 299"/>
                <a:gd name="T7" fmla="*/ 53 h 53"/>
                <a:gd name="T8" fmla="*/ 65 w 299"/>
                <a:gd name="T9" fmla="*/ 45 h 53"/>
                <a:gd name="T10" fmla="*/ 0 w 299"/>
                <a:gd name="T11" fmla="*/ 27 h 53"/>
                <a:gd name="T12" fmla="*/ 0 w 299"/>
                <a:gd name="T13" fmla="*/ 24 h 53"/>
                <a:gd name="T14" fmla="*/ 208 w 299"/>
                <a:gd name="T15" fmla="*/ 5 h 53"/>
                <a:gd name="T16" fmla="*/ 299 w 299"/>
                <a:gd name="T17" fmla="*/ 2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 h="53">
                  <a:moveTo>
                    <a:pt x="299" y="24"/>
                  </a:moveTo>
                  <a:cubicBezTo>
                    <a:pt x="299" y="25"/>
                    <a:pt x="299" y="26"/>
                    <a:pt x="299" y="27"/>
                  </a:cubicBezTo>
                  <a:cubicBezTo>
                    <a:pt x="281" y="38"/>
                    <a:pt x="254" y="42"/>
                    <a:pt x="234" y="45"/>
                  </a:cubicBezTo>
                  <a:cubicBezTo>
                    <a:pt x="206" y="51"/>
                    <a:pt x="178" y="53"/>
                    <a:pt x="150" y="53"/>
                  </a:cubicBezTo>
                  <a:cubicBezTo>
                    <a:pt x="121" y="53"/>
                    <a:pt x="93" y="51"/>
                    <a:pt x="65" y="45"/>
                  </a:cubicBezTo>
                  <a:cubicBezTo>
                    <a:pt x="45" y="42"/>
                    <a:pt x="18" y="38"/>
                    <a:pt x="0" y="27"/>
                  </a:cubicBezTo>
                  <a:cubicBezTo>
                    <a:pt x="0" y="26"/>
                    <a:pt x="0" y="25"/>
                    <a:pt x="0" y="24"/>
                  </a:cubicBezTo>
                  <a:cubicBezTo>
                    <a:pt x="66" y="2"/>
                    <a:pt x="138" y="0"/>
                    <a:pt x="208" y="5"/>
                  </a:cubicBezTo>
                  <a:cubicBezTo>
                    <a:pt x="239" y="7"/>
                    <a:pt x="271" y="11"/>
                    <a:pt x="299" y="24"/>
                  </a:cubicBezTo>
                  <a:close/>
                </a:path>
              </a:pathLst>
            </a:custGeom>
            <a:solidFill>
              <a:srgbClr val="E09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3"/>
            <p:cNvSpPr/>
            <p:nvPr/>
          </p:nvSpPr>
          <p:spPr bwMode="auto">
            <a:xfrm>
              <a:off x="2879718" y="1158271"/>
              <a:ext cx="397712" cy="432633"/>
            </a:xfrm>
            <a:custGeom>
              <a:avLst/>
              <a:gdLst>
                <a:gd name="T0" fmla="*/ 45 w 86"/>
                <a:gd name="T1" fmla="*/ 0 h 94"/>
                <a:gd name="T2" fmla="*/ 86 w 86"/>
                <a:gd name="T3" fmla="*/ 94 h 94"/>
                <a:gd name="T4" fmla="*/ 16 w 86"/>
                <a:gd name="T5" fmla="*/ 79 h 94"/>
                <a:gd name="T6" fmla="*/ 0 w 86"/>
                <a:gd name="T7" fmla="*/ 77 h 94"/>
                <a:gd name="T8" fmla="*/ 1 w 86"/>
                <a:gd name="T9" fmla="*/ 71 h 94"/>
                <a:gd name="T10" fmla="*/ 6 w 86"/>
                <a:gd name="T11" fmla="*/ 68 h 94"/>
                <a:gd name="T12" fmla="*/ 45 w 86"/>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86" h="94">
                  <a:moveTo>
                    <a:pt x="45" y="0"/>
                  </a:moveTo>
                  <a:cubicBezTo>
                    <a:pt x="72" y="24"/>
                    <a:pt x="84" y="58"/>
                    <a:pt x="86" y="94"/>
                  </a:cubicBezTo>
                  <a:cubicBezTo>
                    <a:pt x="63" y="86"/>
                    <a:pt x="39" y="82"/>
                    <a:pt x="16" y="79"/>
                  </a:cubicBezTo>
                  <a:cubicBezTo>
                    <a:pt x="10" y="78"/>
                    <a:pt x="5" y="78"/>
                    <a:pt x="0" y="77"/>
                  </a:cubicBezTo>
                  <a:cubicBezTo>
                    <a:pt x="1" y="71"/>
                    <a:pt x="1" y="71"/>
                    <a:pt x="1" y="71"/>
                  </a:cubicBezTo>
                  <a:cubicBezTo>
                    <a:pt x="3" y="71"/>
                    <a:pt x="5" y="70"/>
                    <a:pt x="6" y="68"/>
                  </a:cubicBezTo>
                  <a:lnTo>
                    <a:pt x="45"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4"/>
            <p:cNvSpPr/>
            <p:nvPr/>
          </p:nvSpPr>
          <p:spPr bwMode="auto">
            <a:xfrm>
              <a:off x="2026091" y="1825652"/>
              <a:ext cx="1125235" cy="1082554"/>
            </a:xfrm>
            <a:custGeom>
              <a:avLst/>
              <a:gdLst>
                <a:gd name="T0" fmla="*/ 242 w 244"/>
                <a:gd name="T1" fmla="*/ 157 h 235"/>
                <a:gd name="T2" fmla="*/ 229 w 244"/>
                <a:gd name="T3" fmla="*/ 210 h 235"/>
                <a:gd name="T4" fmla="*/ 201 w 244"/>
                <a:gd name="T5" fmla="*/ 224 h 235"/>
                <a:gd name="T6" fmla="*/ 102 w 244"/>
                <a:gd name="T7" fmla="*/ 234 h 235"/>
                <a:gd name="T8" fmla="*/ 44 w 244"/>
                <a:gd name="T9" fmla="*/ 225 h 235"/>
                <a:gd name="T10" fmla="*/ 16 w 244"/>
                <a:gd name="T11" fmla="*/ 211 h 235"/>
                <a:gd name="T12" fmla="*/ 2 w 244"/>
                <a:gd name="T13" fmla="*/ 157 h 235"/>
                <a:gd name="T14" fmla="*/ 2 w 244"/>
                <a:gd name="T15" fmla="*/ 47 h 235"/>
                <a:gd name="T16" fmla="*/ 2 w 244"/>
                <a:gd name="T17" fmla="*/ 0 h 235"/>
                <a:gd name="T18" fmla="*/ 26 w 244"/>
                <a:gd name="T19" fmla="*/ 5 h 235"/>
                <a:gd name="T20" fmla="*/ 117 w 244"/>
                <a:gd name="T21" fmla="*/ 14 h 235"/>
                <a:gd name="T22" fmla="*/ 118 w 244"/>
                <a:gd name="T23" fmla="*/ 14 h 235"/>
                <a:gd name="T24" fmla="*/ 122 w 244"/>
                <a:gd name="T25" fmla="*/ 14 h 235"/>
                <a:gd name="T26" fmla="*/ 126 w 244"/>
                <a:gd name="T27" fmla="*/ 14 h 235"/>
                <a:gd name="T28" fmla="*/ 126 w 244"/>
                <a:gd name="T29" fmla="*/ 14 h 235"/>
                <a:gd name="T30" fmla="*/ 218 w 244"/>
                <a:gd name="T31" fmla="*/ 5 h 235"/>
                <a:gd name="T32" fmla="*/ 241 w 244"/>
                <a:gd name="T33" fmla="*/ 0 h 235"/>
                <a:gd name="T34" fmla="*/ 242 w 244"/>
                <a:gd name="T35" fmla="*/ 46 h 235"/>
                <a:gd name="T36" fmla="*/ 242 w 244"/>
                <a:gd name="T37" fmla="*/ 15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4" h="235">
                  <a:moveTo>
                    <a:pt x="242" y="157"/>
                  </a:moveTo>
                  <a:cubicBezTo>
                    <a:pt x="242" y="175"/>
                    <a:pt x="244" y="197"/>
                    <a:pt x="229" y="210"/>
                  </a:cubicBezTo>
                  <a:cubicBezTo>
                    <a:pt x="221" y="217"/>
                    <a:pt x="211" y="221"/>
                    <a:pt x="201" y="224"/>
                  </a:cubicBezTo>
                  <a:cubicBezTo>
                    <a:pt x="170" y="234"/>
                    <a:pt x="135" y="235"/>
                    <a:pt x="102" y="234"/>
                  </a:cubicBezTo>
                  <a:cubicBezTo>
                    <a:pt x="83" y="233"/>
                    <a:pt x="63" y="231"/>
                    <a:pt x="44" y="225"/>
                  </a:cubicBezTo>
                  <a:cubicBezTo>
                    <a:pt x="34" y="222"/>
                    <a:pt x="24" y="218"/>
                    <a:pt x="16" y="211"/>
                  </a:cubicBezTo>
                  <a:cubicBezTo>
                    <a:pt x="0" y="198"/>
                    <a:pt x="2" y="176"/>
                    <a:pt x="2" y="157"/>
                  </a:cubicBezTo>
                  <a:cubicBezTo>
                    <a:pt x="2" y="120"/>
                    <a:pt x="2" y="84"/>
                    <a:pt x="2" y="47"/>
                  </a:cubicBezTo>
                  <a:cubicBezTo>
                    <a:pt x="2" y="0"/>
                    <a:pt x="2" y="0"/>
                    <a:pt x="2" y="0"/>
                  </a:cubicBezTo>
                  <a:cubicBezTo>
                    <a:pt x="10" y="2"/>
                    <a:pt x="18" y="3"/>
                    <a:pt x="26" y="5"/>
                  </a:cubicBezTo>
                  <a:cubicBezTo>
                    <a:pt x="56" y="11"/>
                    <a:pt x="86" y="14"/>
                    <a:pt x="117" y="14"/>
                  </a:cubicBezTo>
                  <a:cubicBezTo>
                    <a:pt x="117" y="14"/>
                    <a:pt x="117" y="14"/>
                    <a:pt x="118" y="14"/>
                  </a:cubicBezTo>
                  <a:cubicBezTo>
                    <a:pt x="119" y="14"/>
                    <a:pt x="120" y="14"/>
                    <a:pt x="122" y="14"/>
                  </a:cubicBezTo>
                  <a:cubicBezTo>
                    <a:pt x="123" y="14"/>
                    <a:pt x="124" y="14"/>
                    <a:pt x="126" y="14"/>
                  </a:cubicBezTo>
                  <a:cubicBezTo>
                    <a:pt x="126" y="14"/>
                    <a:pt x="126" y="14"/>
                    <a:pt x="126" y="14"/>
                  </a:cubicBezTo>
                  <a:cubicBezTo>
                    <a:pt x="157" y="14"/>
                    <a:pt x="187" y="11"/>
                    <a:pt x="218" y="5"/>
                  </a:cubicBezTo>
                  <a:cubicBezTo>
                    <a:pt x="225" y="3"/>
                    <a:pt x="233" y="2"/>
                    <a:pt x="241" y="0"/>
                  </a:cubicBezTo>
                  <a:cubicBezTo>
                    <a:pt x="242" y="46"/>
                    <a:pt x="242" y="46"/>
                    <a:pt x="242" y="46"/>
                  </a:cubicBezTo>
                  <a:cubicBezTo>
                    <a:pt x="242" y="83"/>
                    <a:pt x="242" y="120"/>
                    <a:pt x="242" y="157"/>
                  </a:cubicBezTo>
                  <a:close/>
                </a:path>
              </a:pathLst>
            </a:custGeom>
            <a:solidFill>
              <a:srgbClr val="E4B6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5"/>
            <p:cNvSpPr/>
            <p:nvPr/>
          </p:nvSpPr>
          <p:spPr bwMode="auto">
            <a:xfrm>
              <a:off x="2625570" y="946805"/>
              <a:ext cx="397712" cy="566498"/>
            </a:xfrm>
            <a:custGeom>
              <a:avLst/>
              <a:gdLst>
                <a:gd name="T0" fmla="*/ 86 w 86"/>
                <a:gd name="T1" fmla="*/ 35 h 123"/>
                <a:gd name="T2" fmla="*/ 47 w 86"/>
                <a:gd name="T3" fmla="*/ 106 h 123"/>
                <a:gd name="T4" fmla="*/ 56 w 86"/>
                <a:gd name="T5" fmla="*/ 117 h 123"/>
                <a:gd name="T6" fmla="*/ 55 w 86"/>
                <a:gd name="T7" fmla="*/ 123 h 123"/>
                <a:gd name="T8" fmla="*/ 0 w 86"/>
                <a:gd name="T9" fmla="*/ 120 h 123"/>
                <a:gd name="T10" fmla="*/ 0 w 86"/>
                <a:gd name="T11" fmla="*/ 120 h 123"/>
                <a:gd name="T12" fmla="*/ 0 w 86"/>
                <a:gd name="T13" fmla="*/ 0 h 123"/>
                <a:gd name="T14" fmla="*/ 86 w 86"/>
                <a:gd name="T15" fmla="*/ 35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23">
                  <a:moveTo>
                    <a:pt x="86" y="35"/>
                  </a:moveTo>
                  <a:cubicBezTo>
                    <a:pt x="47" y="106"/>
                    <a:pt x="47" y="106"/>
                    <a:pt x="47" y="106"/>
                  </a:cubicBezTo>
                  <a:cubicBezTo>
                    <a:pt x="44" y="111"/>
                    <a:pt x="50" y="116"/>
                    <a:pt x="56" y="117"/>
                  </a:cubicBezTo>
                  <a:cubicBezTo>
                    <a:pt x="55" y="123"/>
                    <a:pt x="55" y="123"/>
                    <a:pt x="55" y="123"/>
                  </a:cubicBezTo>
                  <a:cubicBezTo>
                    <a:pt x="37" y="122"/>
                    <a:pt x="18" y="121"/>
                    <a:pt x="0" y="120"/>
                  </a:cubicBezTo>
                  <a:cubicBezTo>
                    <a:pt x="0" y="120"/>
                    <a:pt x="0" y="120"/>
                    <a:pt x="0" y="120"/>
                  </a:cubicBezTo>
                  <a:cubicBezTo>
                    <a:pt x="0" y="0"/>
                    <a:pt x="0" y="0"/>
                    <a:pt x="0" y="0"/>
                  </a:cubicBezTo>
                  <a:cubicBezTo>
                    <a:pt x="28" y="14"/>
                    <a:pt x="60" y="19"/>
                    <a:pt x="86" y="35"/>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6"/>
            <p:cNvSpPr/>
            <p:nvPr/>
          </p:nvSpPr>
          <p:spPr bwMode="auto">
            <a:xfrm>
              <a:off x="2256958" y="3220555"/>
              <a:ext cx="642160" cy="488895"/>
            </a:xfrm>
            <a:custGeom>
              <a:avLst/>
              <a:gdLst>
                <a:gd name="T0" fmla="*/ 139 w 139"/>
                <a:gd name="T1" fmla="*/ 4 h 106"/>
                <a:gd name="T2" fmla="*/ 71 w 139"/>
                <a:gd name="T3" fmla="*/ 106 h 106"/>
                <a:gd name="T4" fmla="*/ 0 w 139"/>
                <a:gd name="T5" fmla="*/ 0 h 106"/>
                <a:gd name="T6" fmla="*/ 18 w 139"/>
                <a:gd name="T7" fmla="*/ 24 h 106"/>
                <a:gd name="T8" fmla="*/ 25 w 139"/>
                <a:gd name="T9" fmla="*/ 27 h 106"/>
                <a:gd name="T10" fmla="*/ 32 w 139"/>
                <a:gd name="T11" fmla="*/ 25 h 106"/>
                <a:gd name="T12" fmla="*/ 33 w 139"/>
                <a:gd name="T13" fmla="*/ 24 h 106"/>
                <a:gd name="T14" fmla="*/ 56 w 139"/>
                <a:gd name="T15" fmla="*/ 3 h 106"/>
                <a:gd name="T16" fmla="*/ 62 w 139"/>
                <a:gd name="T17" fmla="*/ 18 h 106"/>
                <a:gd name="T18" fmla="*/ 75 w 139"/>
                <a:gd name="T19" fmla="*/ 24 h 106"/>
                <a:gd name="T20" fmla="*/ 88 w 139"/>
                <a:gd name="T21" fmla="*/ 3 h 106"/>
                <a:gd name="T22" fmla="*/ 110 w 139"/>
                <a:gd name="T23" fmla="*/ 24 h 106"/>
                <a:gd name="T24" fmla="*/ 111 w 139"/>
                <a:gd name="T25" fmla="*/ 25 h 106"/>
                <a:gd name="T26" fmla="*/ 118 w 139"/>
                <a:gd name="T27" fmla="*/ 27 h 106"/>
                <a:gd name="T28" fmla="*/ 124 w 139"/>
                <a:gd name="T29" fmla="*/ 24 h 106"/>
                <a:gd name="T30" fmla="*/ 139 w 139"/>
                <a:gd name="T31" fmla="*/ 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 h="106">
                  <a:moveTo>
                    <a:pt x="139" y="4"/>
                  </a:moveTo>
                  <a:cubicBezTo>
                    <a:pt x="71" y="106"/>
                    <a:pt x="71" y="106"/>
                    <a:pt x="71" y="106"/>
                  </a:cubicBezTo>
                  <a:cubicBezTo>
                    <a:pt x="0" y="0"/>
                    <a:pt x="0" y="0"/>
                    <a:pt x="0" y="0"/>
                  </a:cubicBezTo>
                  <a:cubicBezTo>
                    <a:pt x="6" y="7"/>
                    <a:pt x="12" y="15"/>
                    <a:pt x="18" y="24"/>
                  </a:cubicBezTo>
                  <a:cubicBezTo>
                    <a:pt x="20" y="26"/>
                    <a:pt x="23" y="27"/>
                    <a:pt x="25" y="27"/>
                  </a:cubicBezTo>
                  <a:cubicBezTo>
                    <a:pt x="27" y="27"/>
                    <a:pt x="30" y="27"/>
                    <a:pt x="32" y="25"/>
                  </a:cubicBezTo>
                  <a:cubicBezTo>
                    <a:pt x="32" y="25"/>
                    <a:pt x="32" y="25"/>
                    <a:pt x="33" y="24"/>
                  </a:cubicBezTo>
                  <a:cubicBezTo>
                    <a:pt x="40" y="17"/>
                    <a:pt x="48" y="10"/>
                    <a:pt x="56" y="3"/>
                  </a:cubicBezTo>
                  <a:cubicBezTo>
                    <a:pt x="58" y="8"/>
                    <a:pt x="60" y="13"/>
                    <a:pt x="62" y="18"/>
                  </a:cubicBezTo>
                  <a:cubicBezTo>
                    <a:pt x="64" y="23"/>
                    <a:pt x="70" y="25"/>
                    <a:pt x="75" y="24"/>
                  </a:cubicBezTo>
                  <a:cubicBezTo>
                    <a:pt x="83" y="22"/>
                    <a:pt x="85" y="10"/>
                    <a:pt x="88" y="3"/>
                  </a:cubicBezTo>
                  <a:cubicBezTo>
                    <a:pt x="95" y="10"/>
                    <a:pt x="103" y="17"/>
                    <a:pt x="110" y="24"/>
                  </a:cubicBezTo>
                  <a:cubicBezTo>
                    <a:pt x="111" y="25"/>
                    <a:pt x="111" y="25"/>
                    <a:pt x="111" y="25"/>
                  </a:cubicBezTo>
                  <a:cubicBezTo>
                    <a:pt x="113" y="27"/>
                    <a:pt x="116" y="27"/>
                    <a:pt x="118" y="27"/>
                  </a:cubicBezTo>
                  <a:cubicBezTo>
                    <a:pt x="120" y="27"/>
                    <a:pt x="123" y="26"/>
                    <a:pt x="124" y="24"/>
                  </a:cubicBezTo>
                  <a:cubicBezTo>
                    <a:pt x="129" y="17"/>
                    <a:pt x="134" y="10"/>
                    <a:pt x="139" y="4"/>
                  </a:cubicBezTo>
                  <a:close/>
                </a:path>
              </a:pathLst>
            </a:custGeom>
            <a:solidFill>
              <a:srgbClr val="376E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7"/>
            <p:cNvSpPr/>
            <p:nvPr/>
          </p:nvSpPr>
          <p:spPr bwMode="auto">
            <a:xfrm>
              <a:off x="2701232" y="3009089"/>
              <a:ext cx="215347" cy="244448"/>
            </a:xfrm>
            <a:custGeom>
              <a:avLst/>
              <a:gdLst>
                <a:gd name="T0" fmla="*/ 27 w 47"/>
                <a:gd name="T1" fmla="*/ 0 h 53"/>
                <a:gd name="T2" fmla="*/ 47 w 47"/>
                <a:gd name="T3" fmla="*/ 20 h 53"/>
                <a:gd name="T4" fmla="*/ 20 w 47"/>
                <a:gd name="T5" fmla="*/ 53 h 53"/>
                <a:gd name="T6" fmla="*/ 0 w 47"/>
                <a:gd name="T7" fmla="*/ 34 h 53"/>
                <a:gd name="T8" fmla="*/ 27 w 47"/>
                <a:gd name="T9" fmla="*/ 0 h 53"/>
              </a:gdLst>
              <a:ahLst/>
              <a:cxnLst>
                <a:cxn ang="0">
                  <a:pos x="T0" y="T1"/>
                </a:cxn>
                <a:cxn ang="0">
                  <a:pos x="T2" y="T3"/>
                </a:cxn>
                <a:cxn ang="0">
                  <a:pos x="T4" y="T5"/>
                </a:cxn>
                <a:cxn ang="0">
                  <a:pos x="T6" y="T7"/>
                </a:cxn>
                <a:cxn ang="0">
                  <a:pos x="T8" y="T9"/>
                </a:cxn>
              </a:cxnLst>
              <a:rect l="0" t="0" r="r" b="b"/>
              <a:pathLst>
                <a:path w="47" h="53">
                  <a:moveTo>
                    <a:pt x="27" y="0"/>
                  </a:moveTo>
                  <a:cubicBezTo>
                    <a:pt x="34" y="6"/>
                    <a:pt x="40" y="13"/>
                    <a:pt x="47" y="20"/>
                  </a:cubicBezTo>
                  <a:cubicBezTo>
                    <a:pt x="37" y="30"/>
                    <a:pt x="29" y="41"/>
                    <a:pt x="20" y="53"/>
                  </a:cubicBezTo>
                  <a:cubicBezTo>
                    <a:pt x="14" y="46"/>
                    <a:pt x="7" y="40"/>
                    <a:pt x="0" y="34"/>
                  </a:cubicBezTo>
                  <a:cubicBezTo>
                    <a:pt x="9" y="23"/>
                    <a:pt x="18" y="11"/>
                    <a:pt x="27" y="0"/>
                  </a:cubicBezTo>
                  <a:close/>
                </a:path>
              </a:pathLst>
            </a:custGeom>
            <a:solidFill>
              <a:srgbClr val="376E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8"/>
            <p:cNvSpPr/>
            <p:nvPr/>
          </p:nvSpPr>
          <p:spPr bwMode="auto">
            <a:xfrm>
              <a:off x="2419923" y="2972228"/>
              <a:ext cx="335630" cy="234747"/>
            </a:xfrm>
            <a:custGeom>
              <a:avLst/>
              <a:gdLst>
                <a:gd name="T0" fmla="*/ 73 w 73"/>
                <a:gd name="T1" fmla="*/ 0 h 51"/>
                <a:gd name="T2" fmla="*/ 63 w 73"/>
                <a:gd name="T3" fmla="*/ 12 h 51"/>
                <a:gd name="T4" fmla="*/ 52 w 73"/>
                <a:gd name="T5" fmla="*/ 26 h 51"/>
                <a:gd name="T6" fmla="*/ 37 w 73"/>
                <a:gd name="T7" fmla="*/ 51 h 51"/>
                <a:gd name="T8" fmla="*/ 21 w 73"/>
                <a:gd name="T9" fmla="*/ 27 h 51"/>
                <a:gd name="T10" fmla="*/ 11 w 73"/>
                <a:gd name="T11" fmla="*/ 13 h 51"/>
                <a:gd name="T12" fmla="*/ 0 w 73"/>
                <a:gd name="T13" fmla="*/ 0 h 51"/>
                <a:gd name="T14" fmla="*/ 55 w 73"/>
                <a:gd name="T15" fmla="*/ 1 h 51"/>
                <a:gd name="T16" fmla="*/ 73 w 73"/>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51">
                  <a:moveTo>
                    <a:pt x="73" y="0"/>
                  </a:moveTo>
                  <a:cubicBezTo>
                    <a:pt x="71" y="0"/>
                    <a:pt x="65" y="10"/>
                    <a:pt x="63" y="12"/>
                  </a:cubicBezTo>
                  <a:cubicBezTo>
                    <a:pt x="59" y="17"/>
                    <a:pt x="56" y="21"/>
                    <a:pt x="52" y="26"/>
                  </a:cubicBezTo>
                  <a:cubicBezTo>
                    <a:pt x="46" y="34"/>
                    <a:pt x="40" y="41"/>
                    <a:pt x="37" y="51"/>
                  </a:cubicBezTo>
                  <a:cubicBezTo>
                    <a:pt x="34" y="41"/>
                    <a:pt x="27" y="35"/>
                    <a:pt x="21" y="27"/>
                  </a:cubicBezTo>
                  <a:cubicBezTo>
                    <a:pt x="18" y="22"/>
                    <a:pt x="14" y="18"/>
                    <a:pt x="11" y="13"/>
                  </a:cubicBezTo>
                  <a:cubicBezTo>
                    <a:pt x="9" y="11"/>
                    <a:pt x="2" y="0"/>
                    <a:pt x="0" y="0"/>
                  </a:cubicBezTo>
                  <a:cubicBezTo>
                    <a:pt x="18" y="2"/>
                    <a:pt x="37" y="2"/>
                    <a:pt x="55" y="1"/>
                  </a:cubicBezTo>
                  <a:cubicBezTo>
                    <a:pt x="61" y="1"/>
                    <a:pt x="67" y="1"/>
                    <a:pt x="73" y="0"/>
                  </a:cubicBezTo>
                  <a:close/>
                </a:path>
              </a:pathLst>
            </a:custGeom>
            <a:solidFill>
              <a:srgbClr val="B088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9"/>
            <p:cNvSpPr/>
            <p:nvPr/>
          </p:nvSpPr>
          <p:spPr bwMode="auto">
            <a:xfrm>
              <a:off x="2152195" y="946805"/>
              <a:ext cx="395772" cy="566498"/>
            </a:xfrm>
            <a:custGeom>
              <a:avLst/>
              <a:gdLst>
                <a:gd name="T0" fmla="*/ 86 w 86"/>
                <a:gd name="T1" fmla="*/ 120 h 123"/>
                <a:gd name="T2" fmla="*/ 86 w 86"/>
                <a:gd name="T3" fmla="*/ 120 h 123"/>
                <a:gd name="T4" fmla="*/ 31 w 86"/>
                <a:gd name="T5" fmla="*/ 123 h 123"/>
                <a:gd name="T6" fmla="*/ 30 w 86"/>
                <a:gd name="T7" fmla="*/ 117 h 123"/>
                <a:gd name="T8" fmla="*/ 40 w 86"/>
                <a:gd name="T9" fmla="*/ 106 h 123"/>
                <a:gd name="T10" fmla="*/ 0 w 86"/>
                <a:gd name="T11" fmla="*/ 35 h 123"/>
                <a:gd name="T12" fmla="*/ 86 w 86"/>
                <a:gd name="T13" fmla="*/ 0 h 123"/>
                <a:gd name="T14" fmla="*/ 86 w 86"/>
                <a:gd name="T15" fmla="*/ 120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23">
                  <a:moveTo>
                    <a:pt x="86" y="120"/>
                  </a:moveTo>
                  <a:cubicBezTo>
                    <a:pt x="86" y="120"/>
                    <a:pt x="86" y="120"/>
                    <a:pt x="86" y="120"/>
                  </a:cubicBezTo>
                  <a:cubicBezTo>
                    <a:pt x="68" y="121"/>
                    <a:pt x="49" y="122"/>
                    <a:pt x="31" y="123"/>
                  </a:cubicBezTo>
                  <a:cubicBezTo>
                    <a:pt x="30" y="117"/>
                    <a:pt x="30" y="117"/>
                    <a:pt x="30" y="117"/>
                  </a:cubicBezTo>
                  <a:cubicBezTo>
                    <a:pt x="36" y="116"/>
                    <a:pt x="42" y="111"/>
                    <a:pt x="40" y="106"/>
                  </a:cubicBezTo>
                  <a:cubicBezTo>
                    <a:pt x="0" y="35"/>
                    <a:pt x="0" y="35"/>
                    <a:pt x="0" y="35"/>
                  </a:cubicBezTo>
                  <a:cubicBezTo>
                    <a:pt x="27" y="19"/>
                    <a:pt x="59" y="14"/>
                    <a:pt x="86" y="0"/>
                  </a:cubicBezTo>
                  <a:lnTo>
                    <a:pt x="86" y="12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20"/>
            <p:cNvSpPr/>
            <p:nvPr/>
          </p:nvSpPr>
          <p:spPr bwMode="auto">
            <a:xfrm>
              <a:off x="2152195" y="3203095"/>
              <a:ext cx="386072" cy="574258"/>
            </a:xfrm>
            <a:custGeom>
              <a:avLst/>
              <a:gdLst>
                <a:gd name="T0" fmla="*/ 0 w 199"/>
                <a:gd name="T1" fmla="*/ 0 h 296"/>
                <a:gd name="T2" fmla="*/ 199 w 199"/>
                <a:gd name="T3" fmla="*/ 296 h 296"/>
                <a:gd name="T4" fmla="*/ 0 w 199"/>
                <a:gd name="T5" fmla="*/ 296 h 296"/>
                <a:gd name="T6" fmla="*/ 0 w 199"/>
                <a:gd name="T7" fmla="*/ 0 h 296"/>
              </a:gdLst>
              <a:ahLst/>
              <a:cxnLst>
                <a:cxn ang="0">
                  <a:pos x="T0" y="T1"/>
                </a:cxn>
                <a:cxn ang="0">
                  <a:pos x="T2" y="T3"/>
                </a:cxn>
                <a:cxn ang="0">
                  <a:pos x="T4" y="T5"/>
                </a:cxn>
                <a:cxn ang="0">
                  <a:pos x="T6" y="T7"/>
                </a:cxn>
              </a:cxnLst>
              <a:rect l="0" t="0" r="r" b="b"/>
              <a:pathLst>
                <a:path w="199" h="296">
                  <a:moveTo>
                    <a:pt x="0" y="0"/>
                  </a:moveTo>
                  <a:lnTo>
                    <a:pt x="199" y="296"/>
                  </a:lnTo>
                  <a:lnTo>
                    <a:pt x="0" y="296"/>
                  </a:lnTo>
                  <a:lnTo>
                    <a:pt x="0" y="0"/>
                  </a:lnTo>
                  <a:close/>
                </a:path>
              </a:pathLst>
            </a:custGeom>
            <a:solidFill>
              <a:srgbClr val="FBB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21"/>
            <p:cNvSpPr/>
            <p:nvPr/>
          </p:nvSpPr>
          <p:spPr bwMode="auto">
            <a:xfrm>
              <a:off x="2256958" y="3009089"/>
              <a:ext cx="217287" cy="244448"/>
            </a:xfrm>
            <a:custGeom>
              <a:avLst/>
              <a:gdLst>
                <a:gd name="T0" fmla="*/ 47 w 47"/>
                <a:gd name="T1" fmla="*/ 34 h 53"/>
                <a:gd name="T2" fmla="*/ 27 w 47"/>
                <a:gd name="T3" fmla="*/ 53 h 53"/>
                <a:gd name="T4" fmla="*/ 0 w 47"/>
                <a:gd name="T5" fmla="*/ 20 h 53"/>
                <a:gd name="T6" fmla="*/ 20 w 47"/>
                <a:gd name="T7" fmla="*/ 0 h 53"/>
                <a:gd name="T8" fmla="*/ 47 w 47"/>
                <a:gd name="T9" fmla="*/ 34 h 53"/>
              </a:gdLst>
              <a:ahLst/>
              <a:cxnLst>
                <a:cxn ang="0">
                  <a:pos x="T0" y="T1"/>
                </a:cxn>
                <a:cxn ang="0">
                  <a:pos x="T2" y="T3"/>
                </a:cxn>
                <a:cxn ang="0">
                  <a:pos x="T4" y="T5"/>
                </a:cxn>
                <a:cxn ang="0">
                  <a:pos x="T6" y="T7"/>
                </a:cxn>
                <a:cxn ang="0">
                  <a:pos x="T8" y="T9"/>
                </a:cxn>
              </a:cxnLst>
              <a:rect l="0" t="0" r="r" b="b"/>
              <a:pathLst>
                <a:path w="47" h="53">
                  <a:moveTo>
                    <a:pt x="47" y="34"/>
                  </a:moveTo>
                  <a:cubicBezTo>
                    <a:pt x="40" y="40"/>
                    <a:pt x="33" y="46"/>
                    <a:pt x="27" y="53"/>
                  </a:cubicBezTo>
                  <a:cubicBezTo>
                    <a:pt x="18" y="41"/>
                    <a:pt x="10" y="30"/>
                    <a:pt x="0" y="20"/>
                  </a:cubicBezTo>
                  <a:cubicBezTo>
                    <a:pt x="7" y="13"/>
                    <a:pt x="13" y="6"/>
                    <a:pt x="20" y="0"/>
                  </a:cubicBezTo>
                  <a:cubicBezTo>
                    <a:pt x="29" y="11"/>
                    <a:pt x="38" y="23"/>
                    <a:pt x="47" y="34"/>
                  </a:cubicBezTo>
                  <a:close/>
                </a:path>
              </a:pathLst>
            </a:custGeom>
            <a:solidFill>
              <a:srgbClr val="376E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2"/>
            <p:cNvSpPr/>
            <p:nvPr/>
          </p:nvSpPr>
          <p:spPr bwMode="auto">
            <a:xfrm>
              <a:off x="1901927" y="1158271"/>
              <a:ext cx="391892" cy="432633"/>
            </a:xfrm>
            <a:custGeom>
              <a:avLst/>
              <a:gdLst>
                <a:gd name="T0" fmla="*/ 84 w 85"/>
                <a:gd name="T1" fmla="*/ 71 h 94"/>
                <a:gd name="T2" fmla="*/ 85 w 85"/>
                <a:gd name="T3" fmla="*/ 77 h 94"/>
                <a:gd name="T4" fmla="*/ 56 w 85"/>
                <a:gd name="T5" fmla="*/ 81 h 94"/>
                <a:gd name="T6" fmla="*/ 2 w 85"/>
                <a:gd name="T7" fmla="*/ 93 h 94"/>
                <a:gd name="T8" fmla="*/ 0 w 85"/>
                <a:gd name="T9" fmla="*/ 94 h 94"/>
                <a:gd name="T10" fmla="*/ 41 w 85"/>
                <a:gd name="T11" fmla="*/ 0 h 94"/>
                <a:gd name="T12" fmla="*/ 79 w 85"/>
                <a:gd name="T13" fmla="*/ 68 h 94"/>
                <a:gd name="T14" fmla="*/ 84 w 85"/>
                <a:gd name="T15" fmla="*/ 71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94">
                  <a:moveTo>
                    <a:pt x="84" y="71"/>
                  </a:moveTo>
                  <a:cubicBezTo>
                    <a:pt x="85" y="77"/>
                    <a:pt x="85" y="77"/>
                    <a:pt x="85" y="77"/>
                  </a:cubicBezTo>
                  <a:cubicBezTo>
                    <a:pt x="75" y="78"/>
                    <a:pt x="66" y="79"/>
                    <a:pt x="56" y="81"/>
                  </a:cubicBezTo>
                  <a:cubicBezTo>
                    <a:pt x="37" y="83"/>
                    <a:pt x="19" y="87"/>
                    <a:pt x="2" y="93"/>
                  </a:cubicBezTo>
                  <a:cubicBezTo>
                    <a:pt x="1" y="93"/>
                    <a:pt x="0" y="93"/>
                    <a:pt x="0" y="94"/>
                  </a:cubicBezTo>
                  <a:cubicBezTo>
                    <a:pt x="1" y="58"/>
                    <a:pt x="14" y="23"/>
                    <a:pt x="41" y="0"/>
                  </a:cubicBezTo>
                  <a:cubicBezTo>
                    <a:pt x="79" y="68"/>
                    <a:pt x="79" y="68"/>
                    <a:pt x="79" y="68"/>
                  </a:cubicBezTo>
                  <a:cubicBezTo>
                    <a:pt x="80" y="70"/>
                    <a:pt x="82" y="71"/>
                    <a:pt x="84" y="71"/>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3"/>
            <p:cNvSpPr/>
            <p:nvPr/>
          </p:nvSpPr>
          <p:spPr bwMode="auto">
            <a:xfrm>
              <a:off x="1837905" y="1936235"/>
              <a:ext cx="120284" cy="349211"/>
            </a:xfrm>
            <a:custGeom>
              <a:avLst/>
              <a:gdLst>
                <a:gd name="T0" fmla="*/ 26 w 26"/>
                <a:gd name="T1" fmla="*/ 7 h 76"/>
                <a:gd name="T2" fmla="*/ 26 w 26"/>
                <a:gd name="T3" fmla="*/ 76 h 76"/>
                <a:gd name="T4" fmla="*/ 4 w 26"/>
                <a:gd name="T5" fmla="*/ 46 h 76"/>
                <a:gd name="T6" fmla="*/ 24 w 26"/>
                <a:gd name="T7" fmla="*/ 7 h 76"/>
                <a:gd name="T8" fmla="*/ 26 w 26"/>
                <a:gd name="T9" fmla="*/ 7 h 76"/>
              </a:gdLst>
              <a:ahLst/>
              <a:cxnLst>
                <a:cxn ang="0">
                  <a:pos x="T0" y="T1"/>
                </a:cxn>
                <a:cxn ang="0">
                  <a:pos x="T2" y="T3"/>
                </a:cxn>
                <a:cxn ang="0">
                  <a:pos x="T4" y="T5"/>
                </a:cxn>
                <a:cxn ang="0">
                  <a:pos x="T6" y="T7"/>
                </a:cxn>
                <a:cxn ang="0">
                  <a:pos x="T8" y="T9"/>
                </a:cxn>
              </a:cxnLst>
              <a:rect l="0" t="0" r="r" b="b"/>
              <a:pathLst>
                <a:path w="26" h="76">
                  <a:moveTo>
                    <a:pt x="26" y="7"/>
                  </a:moveTo>
                  <a:cubicBezTo>
                    <a:pt x="26" y="76"/>
                    <a:pt x="26" y="76"/>
                    <a:pt x="26" y="76"/>
                  </a:cubicBezTo>
                  <a:cubicBezTo>
                    <a:pt x="16" y="69"/>
                    <a:pt x="8" y="57"/>
                    <a:pt x="4" y="46"/>
                  </a:cubicBezTo>
                  <a:cubicBezTo>
                    <a:pt x="0" y="35"/>
                    <a:pt x="2" y="0"/>
                    <a:pt x="24" y="7"/>
                  </a:cubicBezTo>
                  <a:cubicBezTo>
                    <a:pt x="25" y="7"/>
                    <a:pt x="25" y="7"/>
                    <a:pt x="26" y="7"/>
                  </a:cubicBezTo>
                  <a:close/>
                </a:path>
              </a:pathLst>
            </a:custGeom>
            <a:solidFill>
              <a:srgbClr val="E4B6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4"/>
            <p:cNvSpPr/>
            <p:nvPr/>
          </p:nvSpPr>
          <p:spPr bwMode="auto">
            <a:xfrm>
              <a:off x="1810745" y="3276817"/>
              <a:ext cx="83423" cy="500536"/>
            </a:xfrm>
            <a:custGeom>
              <a:avLst/>
              <a:gdLst>
                <a:gd name="T0" fmla="*/ 18 w 18"/>
                <a:gd name="T1" fmla="*/ 0 h 109"/>
                <a:gd name="T2" fmla="*/ 18 w 18"/>
                <a:gd name="T3" fmla="*/ 109 h 109"/>
                <a:gd name="T4" fmla="*/ 0 w 18"/>
                <a:gd name="T5" fmla="*/ 109 h 109"/>
                <a:gd name="T6" fmla="*/ 10 w 18"/>
                <a:gd name="T7" fmla="*/ 6 h 109"/>
                <a:gd name="T8" fmla="*/ 10 w 18"/>
                <a:gd name="T9" fmla="*/ 5 h 109"/>
                <a:gd name="T10" fmla="*/ 18 w 18"/>
                <a:gd name="T11" fmla="*/ 0 h 109"/>
              </a:gdLst>
              <a:ahLst/>
              <a:cxnLst>
                <a:cxn ang="0">
                  <a:pos x="T0" y="T1"/>
                </a:cxn>
                <a:cxn ang="0">
                  <a:pos x="T2" y="T3"/>
                </a:cxn>
                <a:cxn ang="0">
                  <a:pos x="T4" y="T5"/>
                </a:cxn>
                <a:cxn ang="0">
                  <a:pos x="T6" y="T7"/>
                </a:cxn>
                <a:cxn ang="0">
                  <a:pos x="T8" y="T9"/>
                </a:cxn>
                <a:cxn ang="0">
                  <a:pos x="T10" y="T11"/>
                </a:cxn>
              </a:cxnLst>
              <a:rect l="0" t="0" r="r" b="b"/>
              <a:pathLst>
                <a:path w="18" h="109">
                  <a:moveTo>
                    <a:pt x="18" y="0"/>
                  </a:moveTo>
                  <a:cubicBezTo>
                    <a:pt x="18" y="109"/>
                    <a:pt x="18" y="109"/>
                    <a:pt x="18" y="109"/>
                  </a:cubicBezTo>
                  <a:cubicBezTo>
                    <a:pt x="0" y="109"/>
                    <a:pt x="0" y="109"/>
                    <a:pt x="0" y="109"/>
                  </a:cubicBezTo>
                  <a:cubicBezTo>
                    <a:pt x="8" y="75"/>
                    <a:pt x="11" y="41"/>
                    <a:pt x="10" y="6"/>
                  </a:cubicBezTo>
                  <a:cubicBezTo>
                    <a:pt x="10" y="5"/>
                    <a:pt x="10" y="5"/>
                    <a:pt x="10" y="5"/>
                  </a:cubicBezTo>
                  <a:cubicBezTo>
                    <a:pt x="13" y="3"/>
                    <a:pt x="15" y="2"/>
                    <a:pt x="18" y="0"/>
                  </a:cubicBezTo>
                  <a:close/>
                </a:path>
              </a:pathLst>
            </a:custGeom>
            <a:solidFill>
              <a:srgbClr val="FBB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5"/>
            <p:cNvSpPr/>
            <p:nvPr/>
          </p:nvSpPr>
          <p:spPr bwMode="auto">
            <a:xfrm>
              <a:off x="1552717" y="3358300"/>
              <a:ext cx="225047" cy="419053"/>
            </a:xfrm>
            <a:custGeom>
              <a:avLst/>
              <a:gdLst>
                <a:gd name="T0" fmla="*/ 49 w 49"/>
                <a:gd name="T1" fmla="*/ 0 h 91"/>
                <a:gd name="T2" fmla="*/ 38 w 49"/>
                <a:gd name="T3" fmla="*/ 91 h 91"/>
                <a:gd name="T4" fmla="*/ 0 w 49"/>
                <a:gd name="T5" fmla="*/ 91 h 91"/>
                <a:gd name="T6" fmla="*/ 49 w 49"/>
                <a:gd name="T7" fmla="*/ 0 h 91"/>
              </a:gdLst>
              <a:ahLst/>
              <a:cxnLst>
                <a:cxn ang="0">
                  <a:pos x="T0" y="T1"/>
                </a:cxn>
                <a:cxn ang="0">
                  <a:pos x="T2" y="T3"/>
                </a:cxn>
                <a:cxn ang="0">
                  <a:pos x="T4" y="T5"/>
                </a:cxn>
                <a:cxn ang="0">
                  <a:pos x="T6" y="T7"/>
                </a:cxn>
              </a:cxnLst>
              <a:rect l="0" t="0" r="r" b="b"/>
              <a:pathLst>
                <a:path w="49" h="91">
                  <a:moveTo>
                    <a:pt x="49" y="0"/>
                  </a:moveTo>
                  <a:cubicBezTo>
                    <a:pt x="49" y="31"/>
                    <a:pt x="46" y="61"/>
                    <a:pt x="38" y="91"/>
                  </a:cubicBezTo>
                  <a:cubicBezTo>
                    <a:pt x="0" y="91"/>
                    <a:pt x="0" y="91"/>
                    <a:pt x="0" y="91"/>
                  </a:cubicBezTo>
                  <a:cubicBezTo>
                    <a:pt x="2" y="57"/>
                    <a:pt x="20" y="25"/>
                    <a:pt x="49" y="0"/>
                  </a:cubicBezTo>
                  <a:close/>
                </a:path>
              </a:pathLst>
            </a:custGeom>
            <a:solidFill>
              <a:srgbClr val="376E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6" name="组合 35"/>
          <p:cNvGrpSpPr/>
          <p:nvPr/>
        </p:nvGrpSpPr>
        <p:grpSpPr>
          <a:xfrm>
            <a:off x="6305676" y="798422"/>
            <a:ext cx="5069312" cy="4950992"/>
            <a:chOff x="6305676" y="798422"/>
            <a:chExt cx="5069312" cy="4950992"/>
          </a:xfrm>
        </p:grpSpPr>
        <p:grpSp>
          <p:nvGrpSpPr>
            <p:cNvPr id="37" name="组合 36"/>
            <p:cNvGrpSpPr/>
            <p:nvPr/>
          </p:nvGrpSpPr>
          <p:grpSpPr>
            <a:xfrm>
              <a:off x="6305676" y="798422"/>
              <a:ext cx="5069312" cy="4950992"/>
              <a:chOff x="6322125" y="778075"/>
              <a:chExt cx="4605417" cy="4467025"/>
            </a:xfrm>
          </p:grpSpPr>
          <p:pic>
            <p:nvPicPr>
              <p:cNvPr id="41" name="图片 40"/>
              <p:cNvPicPr>
                <a:picLocks noChangeAspect="1"/>
              </p:cNvPicPr>
              <p:nvPr/>
            </p:nvPicPr>
            <p:blipFill rotWithShape="1">
              <a:blip r:embed="rId8" cstate="print">
                <a:extLst>
                  <a:ext uri="{28A0092B-C50C-407E-A947-70E740481C1C}">
                    <a14:useLocalDpi xmlns:a14="http://schemas.microsoft.com/office/drawing/2010/main" val="0"/>
                  </a:ext>
                </a:extLst>
              </a:blip>
              <a:srcRect b="24261"/>
              <a:stretch>
                <a:fillRect/>
              </a:stretch>
            </p:blipFill>
            <p:spPr>
              <a:xfrm>
                <a:off x="6322125" y="778075"/>
                <a:ext cx="4605417" cy="3168606"/>
              </a:xfrm>
              <a:prstGeom prst="rect">
                <a:avLst/>
              </a:prstGeom>
            </p:spPr>
          </p:pic>
          <p:pic>
            <p:nvPicPr>
              <p:cNvPr id="42" name="图片 41"/>
              <p:cNvPicPr>
                <a:picLocks noChangeAspect="1"/>
              </p:cNvPicPr>
              <p:nvPr/>
            </p:nvPicPr>
            <p:blipFill rotWithShape="1">
              <a:blip r:embed="rId9" cstate="print">
                <a:extLst>
                  <a:ext uri="{28A0092B-C50C-407E-A947-70E740481C1C}">
                    <a14:useLocalDpi xmlns:a14="http://schemas.microsoft.com/office/drawing/2010/main" val="0"/>
                  </a:ext>
                </a:extLst>
              </a:blip>
              <a:srcRect b="24044"/>
              <a:stretch>
                <a:fillRect/>
              </a:stretch>
            </p:blipFill>
            <p:spPr>
              <a:xfrm flipV="1">
                <a:off x="6322125" y="2067450"/>
                <a:ext cx="4605416" cy="3177650"/>
              </a:xfrm>
              <a:prstGeom prst="rect">
                <a:avLst/>
              </a:prstGeom>
            </p:spPr>
          </p:pic>
        </p:grpSp>
        <p:sp>
          <p:nvSpPr>
            <p:cNvPr id="38" name="文本框 37"/>
            <p:cNvSpPr txBox="1"/>
            <p:nvPr/>
          </p:nvSpPr>
          <p:spPr>
            <a:xfrm>
              <a:off x="9530099" y="3963965"/>
              <a:ext cx="595035" cy="492443"/>
            </a:xfrm>
            <a:prstGeom prst="rect">
              <a:avLst/>
            </a:prstGeom>
            <a:noFill/>
          </p:spPr>
          <p:txBody>
            <a:bodyPr wrap="none" rtlCol="0">
              <a:spAutoFit/>
            </a:bodyPr>
            <a:lstStyle/>
            <a:p>
              <a:r>
                <a:rPr lang="en-US" altLang="zh-CN" sz="2600" b="1" dirty="0">
                  <a:latin typeface="微软雅黑" panose="020B0503020204020204" pitchFamily="34" charset="-122"/>
                  <a:ea typeface="微软雅黑" panose="020B0503020204020204" pitchFamily="34" charset="-122"/>
                </a:rPr>
                <a:t>60</a:t>
              </a:r>
              <a:endParaRPr lang="zh-CN" altLang="en-US" sz="2600" b="1" dirty="0">
                <a:latin typeface="微软雅黑" panose="020B0503020204020204" pitchFamily="34" charset="-122"/>
                <a:ea typeface="微软雅黑" panose="020B0503020204020204" pitchFamily="34" charset="-122"/>
              </a:endParaRPr>
            </a:p>
          </p:txBody>
        </p:sp>
        <p:sp>
          <p:nvSpPr>
            <p:cNvPr id="39" name="文本框 38"/>
            <p:cNvSpPr txBox="1"/>
            <p:nvPr/>
          </p:nvSpPr>
          <p:spPr>
            <a:xfrm>
              <a:off x="8685818" y="4333511"/>
              <a:ext cx="595035" cy="492443"/>
            </a:xfrm>
            <a:prstGeom prst="rect">
              <a:avLst/>
            </a:prstGeom>
            <a:noFill/>
          </p:spPr>
          <p:txBody>
            <a:bodyPr wrap="none" rtlCol="0">
              <a:spAutoFit/>
            </a:bodyPr>
            <a:lstStyle/>
            <a:p>
              <a:r>
                <a:rPr lang="en-US" altLang="zh-CN" sz="2600" b="1" dirty="0">
                  <a:latin typeface="微软雅黑" panose="020B0503020204020204" pitchFamily="34" charset="-122"/>
                  <a:ea typeface="微软雅黑" panose="020B0503020204020204" pitchFamily="34" charset="-122"/>
                </a:rPr>
                <a:t>70</a:t>
              </a:r>
              <a:endParaRPr lang="zh-CN" altLang="en-US" sz="2600" b="1" dirty="0">
                <a:latin typeface="微软雅黑" panose="020B0503020204020204" pitchFamily="34" charset="-122"/>
                <a:ea typeface="微软雅黑" panose="020B0503020204020204" pitchFamily="34" charset="-122"/>
              </a:endParaRPr>
            </a:p>
          </p:txBody>
        </p:sp>
        <p:sp>
          <p:nvSpPr>
            <p:cNvPr id="40" name="文本框 39"/>
            <p:cNvSpPr txBox="1"/>
            <p:nvPr/>
          </p:nvSpPr>
          <p:spPr>
            <a:xfrm>
              <a:off x="7790737" y="3979409"/>
              <a:ext cx="595035" cy="492443"/>
            </a:xfrm>
            <a:prstGeom prst="rect">
              <a:avLst/>
            </a:prstGeom>
            <a:noFill/>
          </p:spPr>
          <p:txBody>
            <a:bodyPr wrap="none" rtlCol="0">
              <a:spAutoFit/>
            </a:bodyPr>
            <a:lstStyle/>
            <a:p>
              <a:r>
                <a:rPr lang="en-US" altLang="zh-CN" sz="2600" b="1" dirty="0">
                  <a:latin typeface="微软雅黑" panose="020B0503020204020204" pitchFamily="34" charset="-122"/>
                  <a:ea typeface="微软雅黑" panose="020B0503020204020204" pitchFamily="34" charset="-122"/>
                </a:rPr>
                <a:t>80</a:t>
              </a:r>
              <a:endParaRPr lang="zh-CN" altLang="en-US" sz="2600" b="1"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1250"/>
                                  </p:stCondLst>
                                  <p:iterate type="lt">
                                    <p:tmPct val="10000"/>
                                  </p:iterate>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1+#ppt_w/2"/>
                                          </p:val>
                                        </p:tav>
                                        <p:tav tm="100000">
                                          <p:val>
                                            <p:strVal val="#ppt_x"/>
                                          </p:val>
                                        </p:tav>
                                      </p:tavLst>
                                    </p:anim>
                                    <p:anim calcmode="lin" valueType="num">
                                      <p:cBhvr additive="base">
                                        <p:cTn id="8" dur="500" fill="hold"/>
                                        <p:tgtEl>
                                          <p:spTgt spid="59"/>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300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75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026889" y="3335799"/>
            <a:ext cx="4163705" cy="1384995"/>
          </a:xfrm>
          <a:prstGeom prst="rect">
            <a:avLst/>
          </a:prstGeom>
          <a:noFill/>
        </p:spPr>
        <p:txBody>
          <a:bodyPr wrap="square" rtlCol="0">
            <a:spAutoFit/>
          </a:bodyPr>
          <a:lstStyle>
            <a:defPPr>
              <a:defRPr lang="zh-CN"/>
            </a:defPPr>
            <a:lvl1pPr>
              <a:lnSpc>
                <a:spcPct val="150000"/>
              </a:lnSpc>
              <a:defRPr>
                <a:latin typeface="微软雅黑" panose="020B0503020204020204" pitchFamily="34" charset="-122"/>
                <a:ea typeface="微软雅黑" panose="020B0503020204020204" pitchFamily="34" charset="-122"/>
              </a:defRPr>
            </a:lvl1pPr>
          </a:lstStyle>
          <a:p>
            <a:r>
              <a:rPr lang="zh-CN" altLang="zh-CN" sz="1400"/>
              <a:t>采取针对性强的防范措施，加强对各班组的宣传，教育，使每人都掌握夏季施工过程中的注意事项，做到每人都憶得保护自己；懂得救护他人，总结经验教训，杜绝同类事件的再次发生。</a:t>
            </a:r>
            <a:endParaRPr lang="zh-CN" altLang="zh-CN" sz="1400"/>
          </a:p>
        </p:txBody>
      </p:sp>
      <p:grpSp>
        <p:nvGrpSpPr>
          <p:cNvPr id="17" name="组合 16"/>
          <p:cNvGrpSpPr/>
          <p:nvPr/>
        </p:nvGrpSpPr>
        <p:grpSpPr>
          <a:xfrm>
            <a:off x="1486507" y="2280745"/>
            <a:ext cx="4956336" cy="2984938"/>
            <a:chOff x="1486507" y="2280745"/>
            <a:chExt cx="4956336" cy="2984938"/>
          </a:xfrm>
        </p:grpSpPr>
        <p:sp>
          <p:nvSpPr>
            <p:cNvPr id="13" name="矩形 12"/>
            <p:cNvSpPr/>
            <p:nvPr/>
          </p:nvSpPr>
          <p:spPr>
            <a:xfrm>
              <a:off x="1486507" y="2702155"/>
              <a:ext cx="4956336" cy="2563528"/>
            </a:xfrm>
            <a:prstGeom prst="rect">
              <a:avLst/>
            </a:prstGeom>
            <a:noFill/>
            <a:ln>
              <a:solidFill>
                <a:srgbClr val="FF47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2207173" y="2280745"/>
              <a:ext cx="3373821" cy="935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579897" y="2285265"/>
              <a:ext cx="3074671" cy="830997"/>
            </a:xfrm>
            <a:prstGeom prst="rect">
              <a:avLst/>
            </a:prstGeom>
            <a:noFill/>
          </p:spPr>
          <p:txBody>
            <a:bodyPr wrap="square" rtlCol="0">
              <a:spAutoFit/>
            </a:bodyPr>
            <a:lstStyle/>
            <a:p>
              <a:pPr>
                <a:lnSpc>
                  <a:spcPct val="150000"/>
                </a:lnSpc>
              </a:pPr>
              <a:r>
                <a:rPr lang="zh-CN" altLang="zh-CN" sz="1600" b="1">
                  <a:latin typeface="微软雅黑" panose="020B0503020204020204" pitchFamily="34" charset="-122"/>
                  <a:ea typeface="微软雅黑" panose="020B0503020204020204" pitchFamily="34" charset="-122"/>
                </a:rPr>
                <a:t>根据事故“四不放过”原则，</a:t>
              </a:r>
              <a:endParaRPr lang="en-US" altLang="zh-CN" sz="1600" b="1">
                <a:latin typeface="微软雅黑" panose="020B0503020204020204" pitchFamily="34" charset="-122"/>
                <a:ea typeface="微软雅黑" panose="020B0503020204020204" pitchFamily="34" charset="-122"/>
              </a:endParaRPr>
            </a:p>
            <a:p>
              <a:pPr>
                <a:lnSpc>
                  <a:spcPct val="150000"/>
                </a:lnSpc>
              </a:pPr>
              <a:r>
                <a:rPr lang="zh-CN" altLang="zh-CN" sz="1600" b="1">
                  <a:latin typeface="微软雅黑" panose="020B0503020204020204" pitchFamily="34" charset="-122"/>
                  <a:ea typeface="微软雅黑" panose="020B0503020204020204" pitchFamily="34" charset="-122"/>
                </a:rPr>
                <a:t>认真做好事故的调查处理工作，</a:t>
              </a:r>
              <a:endParaRPr lang="zh-CN" altLang="en-US" sz="1600" b="1">
                <a:latin typeface="微软雅黑" panose="020B0503020204020204" pitchFamily="34" charset="-122"/>
                <a:ea typeface="微软雅黑" panose="020B0503020204020204" pitchFamily="34" charset="-122"/>
              </a:endParaRPr>
            </a:p>
          </p:txBody>
        </p:sp>
      </p:gr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691239" y="990994"/>
            <a:ext cx="3250031" cy="2167364"/>
          </a:xfrm>
          <a:prstGeom prst="rect">
            <a:avLst/>
          </a:prstGeom>
        </p:spPr>
      </p:pic>
      <p:pic>
        <p:nvPicPr>
          <p:cNvPr id="15" name="图片 14"/>
          <p:cNvPicPr>
            <a:picLocks noChangeAspect="1"/>
          </p:cNvPicPr>
          <p:nvPr/>
        </p:nvPicPr>
        <p:blipFill rotWithShape="1">
          <a:blip r:embed="rId2" cstate="print">
            <a:extLst>
              <a:ext uri="{28A0092B-C50C-407E-A947-70E740481C1C}">
                <a14:useLocalDpi xmlns:a14="http://schemas.microsoft.com/office/drawing/2010/main" val="0"/>
              </a:ext>
            </a:extLst>
          </a:blip>
          <a:srcRect l="11495" t="9808" r="5402" b="11877"/>
          <a:stretch>
            <a:fillRect/>
          </a:stretch>
        </p:blipFill>
        <p:spPr>
          <a:xfrm>
            <a:off x="7714593" y="3447595"/>
            <a:ext cx="3226676" cy="2280541"/>
          </a:xfrm>
          <a:prstGeom prst="rect">
            <a:avLst/>
          </a:prstGeom>
        </p:spPr>
      </p:pic>
      <p:sp>
        <p:nvSpPr>
          <p:cNvPr id="18" name="文本框 17"/>
          <p:cNvSpPr txBox="1"/>
          <p:nvPr/>
        </p:nvSpPr>
        <p:spPr>
          <a:xfrm>
            <a:off x="2619164" y="643368"/>
            <a:ext cx="3373821" cy="707886"/>
          </a:xfrm>
          <a:prstGeom prst="rect">
            <a:avLst/>
          </a:prstGeom>
          <a:noFill/>
        </p:spPr>
        <p:txBody>
          <a:bodyPr wrap="square" rtlCol="0">
            <a:spAutoFit/>
          </a:bodyPr>
          <a:lstStyle/>
          <a:p>
            <a:r>
              <a:rPr lang="zh-CN" altLang="zh-CN" sz="4000" b="1" dirty="0">
                <a:latin typeface="微软雅黑" panose="020B0503020204020204" pitchFamily="34" charset="-122"/>
                <a:ea typeface="微软雅黑" panose="020B0503020204020204" pitchFamily="34" charset="-122"/>
              </a:rPr>
              <a:t>善后处理工作</a:t>
            </a:r>
            <a:endParaRPr lang="zh-CN" altLang="zh-CN" sz="4000" b="1" dirty="0">
              <a:latin typeface="微软雅黑" panose="020B0503020204020204" pitchFamily="34" charset="-122"/>
              <a:ea typeface="微软雅黑" panose="020B0503020204020204" pitchFamily="34" charset="-122"/>
            </a:endParaRPr>
          </a:p>
        </p:txBody>
      </p:sp>
      <p:sp>
        <p:nvSpPr>
          <p:cNvPr id="19" name="文本框 18"/>
          <p:cNvSpPr txBox="1"/>
          <p:nvPr/>
        </p:nvSpPr>
        <p:spPr>
          <a:xfrm>
            <a:off x="1225796" y="435009"/>
            <a:ext cx="1558440" cy="1631216"/>
          </a:xfrm>
          <a:prstGeom prst="rect">
            <a:avLst/>
          </a:prstGeom>
          <a:noFill/>
        </p:spPr>
        <p:txBody>
          <a:bodyPr wrap="none" rtlCol="0">
            <a:spAutoFit/>
          </a:bodyPr>
          <a:lstStyle/>
          <a:p>
            <a:r>
              <a:rPr lang="en-US" altLang="zh-CN" sz="10000" dirty="0">
                <a:gradFill>
                  <a:gsLst>
                    <a:gs pos="0">
                      <a:srgbClr val="FF7E2D"/>
                    </a:gs>
                    <a:gs pos="53000">
                      <a:srgbClr val="FF652F"/>
                    </a:gs>
                    <a:gs pos="100000">
                      <a:srgbClr val="FF4732"/>
                    </a:gs>
                  </a:gsLst>
                  <a:lin ang="5400000" scaled="1"/>
                </a:gradFill>
                <a:latin typeface="Impact" panose="020B0806030902050204" pitchFamily="34" charset="0"/>
              </a:rPr>
              <a:t>08</a:t>
            </a:r>
            <a:endParaRPr lang="zh-CN" altLang="en-US" sz="10000" dirty="0">
              <a:gradFill>
                <a:gsLst>
                  <a:gs pos="0">
                    <a:srgbClr val="FF7E2D"/>
                  </a:gs>
                  <a:gs pos="53000">
                    <a:srgbClr val="FF652F"/>
                  </a:gs>
                  <a:gs pos="100000">
                    <a:srgbClr val="FF4732"/>
                  </a:gs>
                </a:gsLst>
                <a:lin ang="5400000" scaled="1"/>
              </a:gradFill>
              <a:latin typeface="Impact" panose="020B0806030902050204" pitchFamily="34" charset="0"/>
            </a:endParaRPr>
          </a:p>
        </p:txBody>
      </p:sp>
      <p:sp>
        <p:nvSpPr>
          <p:cNvPr id="20" name="矩形 19"/>
          <p:cNvSpPr/>
          <p:nvPr/>
        </p:nvSpPr>
        <p:spPr>
          <a:xfrm>
            <a:off x="2699852" y="1322357"/>
            <a:ext cx="3074671" cy="401783"/>
          </a:xfrm>
          <a:prstGeom prst="rect">
            <a:avLst/>
          </a:prstGeom>
          <a:gradFill>
            <a:gsLst>
              <a:gs pos="0">
                <a:srgbClr val="FF7E2D"/>
              </a:gs>
              <a:gs pos="53000">
                <a:srgbClr val="FF652F"/>
              </a:gs>
              <a:gs pos="100000">
                <a:srgbClr val="FF473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22" presetClass="entr" presetSubtype="1" fill="hold" grpId="0" nodeType="withEffect">
                                  <p:stCondLst>
                                    <p:cond delay="200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1000"/>
                                        <p:tgtEl>
                                          <p:spTgt spid="2"/>
                                        </p:tgtEl>
                                      </p:cBhvr>
                                    </p:animEffect>
                                  </p:childTnLst>
                                </p:cTn>
                              </p:par>
                              <p:par>
                                <p:cTn id="13" presetID="10" presetClass="entr" presetSubtype="0" fill="hold" nodeType="withEffect">
                                  <p:stCondLst>
                                    <p:cond delay="30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350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2" presetClass="entr" presetSubtype="2" fill="hold" grpId="0" nodeType="withEffect">
                                  <p:stCondLst>
                                    <p:cond delay="1000"/>
                                  </p:stCondLst>
                                  <p:iterate type="lt">
                                    <p:tmPct val="10000"/>
                                  </p:iterate>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1+#ppt_w/2"/>
                                          </p:val>
                                        </p:tav>
                                        <p:tav tm="100000">
                                          <p:val>
                                            <p:strVal val="#ppt_x"/>
                                          </p:val>
                                        </p:tav>
                                      </p:tavLst>
                                    </p:anim>
                                    <p:anim calcmode="lin" valueType="num">
                                      <p:cBhvr additive="base">
                                        <p:cTn id="22" dur="500" fill="hold"/>
                                        <p:tgtEl>
                                          <p:spTgt spid="18"/>
                                        </p:tgtEl>
                                        <p:attrNameLst>
                                          <p:attrName>ppt_y</p:attrName>
                                        </p:attrNameLst>
                                      </p:cBhvr>
                                      <p:tavLst>
                                        <p:tav tm="0">
                                          <p:val>
                                            <p:strVal val="#ppt_y"/>
                                          </p:val>
                                        </p:tav>
                                        <p:tav tm="100000">
                                          <p:val>
                                            <p:strVal val="#ppt_y"/>
                                          </p:val>
                                        </p:tav>
                                      </p:tavLst>
                                    </p:anim>
                                  </p:childTnLst>
                                </p:cTn>
                              </p:par>
                              <p:par>
                                <p:cTn id="23" presetID="22" presetClass="entr" presetSubtype="8" fill="hold" grpId="0" nodeType="withEffect">
                                  <p:stCondLst>
                                    <p:cond delay="100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a:off x="2667000" y="-2667000"/>
            <a:ext cx="6858000" cy="12192000"/>
          </a:xfrm>
          <a:prstGeom prst="rect">
            <a:avLst/>
          </a:prstGeom>
        </p:spPr>
      </p:pic>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107563" y="4650040"/>
            <a:ext cx="1360560" cy="3276600"/>
          </a:xfrm>
          <a:prstGeom prst="rect">
            <a:avLst/>
          </a:prstGeom>
        </p:spPr>
      </p:pic>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673668" y="95653"/>
            <a:ext cx="1504951" cy="1313644"/>
          </a:xfrm>
          <a:prstGeom prst="rect">
            <a:avLst/>
          </a:prstGeom>
        </p:spPr>
      </p:pic>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7623683" y="5709300"/>
            <a:ext cx="1592838" cy="1390359"/>
          </a:xfrm>
          <a:prstGeom prst="rect">
            <a:avLst/>
          </a:prstGeom>
        </p:spPr>
      </p:pic>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53500" y="5170943"/>
            <a:ext cx="3714750" cy="2029956"/>
          </a:xfrm>
          <a:prstGeom prst="rect">
            <a:avLst/>
          </a:prstGeom>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9538574" y="-623470"/>
            <a:ext cx="2029956" cy="3276895"/>
          </a:xfrm>
          <a:prstGeom prst="rect">
            <a:avLst/>
          </a:prstGeom>
        </p:spPr>
      </p:pic>
      <p:pic>
        <p:nvPicPr>
          <p:cNvPr id="21" name="图片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3013911" y="-2397307"/>
            <a:ext cx="6455916" cy="11601175"/>
          </a:xfrm>
          <a:prstGeom prst="rect">
            <a:avLst/>
          </a:prstGeom>
        </p:spPr>
      </p:pic>
      <p:sp>
        <p:nvSpPr>
          <p:cNvPr id="59" name="文本框 58"/>
          <p:cNvSpPr txBox="1"/>
          <p:nvPr/>
        </p:nvSpPr>
        <p:spPr>
          <a:xfrm>
            <a:off x="1112912" y="1759408"/>
            <a:ext cx="5399510" cy="2123658"/>
          </a:xfrm>
          <a:prstGeom prst="rect">
            <a:avLst/>
          </a:prstGeom>
          <a:noFill/>
        </p:spPr>
        <p:txBody>
          <a:bodyPr wrap="square" rtlCol="0">
            <a:spAutoFit/>
          </a:bodyPr>
          <a:lstStyle/>
          <a:p>
            <a:pPr algn="ctr"/>
            <a:r>
              <a:rPr lang="en-US" altLang="zh-CN" sz="7200" b="1" dirty="0">
                <a:gradFill>
                  <a:gsLst>
                    <a:gs pos="0">
                      <a:srgbClr val="FF7E2D"/>
                    </a:gs>
                    <a:gs pos="51000">
                      <a:srgbClr val="FF652F"/>
                    </a:gs>
                    <a:gs pos="100000">
                      <a:srgbClr val="FF4732"/>
                    </a:gs>
                  </a:gsLst>
                  <a:lin ang="5400000" scaled="1"/>
                </a:gradFill>
                <a:latin typeface="微软雅黑" panose="020B0503020204020204" pitchFamily="34" charset="-122"/>
                <a:ea typeface="微软雅黑" panose="020B0503020204020204" pitchFamily="34" charset="-122"/>
              </a:rPr>
              <a:t>PART 09</a:t>
            </a:r>
            <a:endParaRPr lang="en-US" altLang="zh-CN" sz="7200" b="1" dirty="0">
              <a:gradFill>
                <a:gsLst>
                  <a:gs pos="0">
                    <a:srgbClr val="FF7E2D"/>
                  </a:gs>
                  <a:gs pos="51000">
                    <a:srgbClr val="FF652F"/>
                  </a:gs>
                  <a:gs pos="100000">
                    <a:srgbClr val="FF4732"/>
                  </a:gs>
                </a:gsLst>
                <a:lin ang="5400000" scaled="1"/>
              </a:gradFill>
              <a:latin typeface="微软雅黑" panose="020B0503020204020204" pitchFamily="34" charset="-122"/>
              <a:ea typeface="微软雅黑" panose="020B0503020204020204" pitchFamily="34" charset="-122"/>
            </a:endParaRPr>
          </a:p>
          <a:p>
            <a:pPr algn="ctr"/>
            <a:r>
              <a:rPr lang="zh-CN" altLang="en-US" sz="6000" b="1" dirty="0">
                <a:gradFill>
                  <a:gsLst>
                    <a:gs pos="0">
                      <a:srgbClr val="FF7E2D"/>
                    </a:gs>
                    <a:gs pos="51000">
                      <a:srgbClr val="FF652F"/>
                    </a:gs>
                    <a:gs pos="100000">
                      <a:srgbClr val="FF4732"/>
                    </a:gs>
                  </a:gsLst>
                  <a:lin ang="5400000" scaled="1"/>
                </a:gradFill>
                <a:latin typeface="微软雅黑" panose="020B0503020204020204" pitchFamily="34" charset="-122"/>
                <a:ea typeface="微软雅黑" panose="020B0503020204020204" pitchFamily="34" charset="-122"/>
              </a:rPr>
              <a:t>具体防范措施</a:t>
            </a:r>
            <a:endParaRPr lang="zh-CN" altLang="en-US" sz="6000" b="1" dirty="0">
              <a:gradFill>
                <a:gsLst>
                  <a:gs pos="0">
                    <a:srgbClr val="FF7E2D"/>
                  </a:gs>
                  <a:gs pos="51000">
                    <a:srgbClr val="FF652F"/>
                  </a:gs>
                  <a:gs pos="100000">
                    <a:srgbClr val="FF4732"/>
                  </a:gs>
                </a:gsLst>
                <a:lin ang="5400000" scaled="1"/>
              </a:gradFill>
              <a:latin typeface="微软雅黑" panose="020B0503020204020204" pitchFamily="34" charset="-122"/>
              <a:ea typeface="微软雅黑" panose="020B0503020204020204" pitchFamily="34" charset="-122"/>
            </a:endParaRPr>
          </a:p>
        </p:txBody>
      </p:sp>
      <p:grpSp>
        <p:nvGrpSpPr>
          <p:cNvPr id="60" name="组合 59"/>
          <p:cNvGrpSpPr/>
          <p:nvPr/>
        </p:nvGrpSpPr>
        <p:grpSpPr>
          <a:xfrm>
            <a:off x="2750908" y="4137523"/>
            <a:ext cx="2123519" cy="2150817"/>
            <a:chOff x="1469294" y="832341"/>
            <a:chExt cx="2231069" cy="3024554"/>
          </a:xfrm>
        </p:grpSpPr>
        <p:sp>
          <p:nvSpPr>
            <p:cNvPr id="61" name="Freeform 5"/>
            <p:cNvSpPr/>
            <p:nvPr/>
          </p:nvSpPr>
          <p:spPr bwMode="auto">
            <a:xfrm>
              <a:off x="3097004" y="3183694"/>
              <a:ext cx="100883" cy="593658"/>
            </a:xfrm>
            <a:custGeom>
              <a:avLst/>
              <a:gdLst>
                <a:gd name="T0" fmla="*/ 22 w 22"/>
                <a:gd name="T1" fmla="*/ 10 h 129"/>
                <a:gd name="T2" fmla="*/ 22 w 22"/>
                <a:gd name="T3" fmla="*/ 129 h 129"/>
                <a:gd name="T4" fmla="*/ 0 w 22"/>
                <a:gd name="T5" fmla="*/ 129 h 129"/>
                <a:gd name="T6" fmla="*/ 0 w 22"/>
                <a:gd name="T7" fmla="*/ 0 h 129"/>
                <a:gd name="T8" fmla="*/ 0 w 22"/>
                <a:gd name="T9" fmla="*/ 0 h 129"/>
                <a:gd name="T10" fmla="*/ 22 w 22"/>
                <a:gd name="T11" fmla="*/ 10 h 129"/>
              </a:gdLst>
              <a:ahLst/>
              <a:cxnLst>
                <a:cxn ang="0">
                  <a:pos x="T0" y="T1"/>
                </a:cxn>
                <a:cxn ang="0">
                  <a:pos x="T2" y="T3"/>
                </a:cxn>
                <a:cxn ang="0">
                  <a:pos x="T4" y="T5"/>
                </a:cxn>
                <a:cxn ang="0">
                  <a:pos x="T6" y="T7"/>
                </a:cxn>
                <a:cxn ang="0">
                  <a:pos x="T8" y="T9"/>
                </a:cxn>
                <a:cxn ang="0">
                  <a:pos x="T10" y="T11"/>
                </a:cxn>
              </a:cxnLst>
              <a:rect l="0" t="0" r="r" b="b"/>
              <a:pathLst>
                <a:path w="22" h="129">
                  <a:moveTo>
                    <a:pt x="22" y="10"/>
                  </a:moveTo>
                  <a:cubicBezTo>
                    <a:pt x="22" y="129"/>
                    <a:pt x="22" y="129"/>
                    <a:pt x="22" y="129"/>
                  </a:cubicBezTo>
                  <a:cubicBezTo>
                    <a:pt x="0" y="129"/>
                    <a:pt x="0" y="129"/>
                    <a:pt x="0" y="129"/>
                  </a:cubicBezTo>
                  <a:cubicBezTo>
                    <a:pt x="0" y="0"/>
                    <a:pt x="0" y="0"/>
                    <a:pt x="0" y="0"/>
                  </a:cubicBezTo>
                  <a:cubicBezTo>
                    <a:pt x="0" y="0"/>
                    <a:pt x="0" y="0"/>
                    <a:pt x="0" y="0"/>
                  </a:cubicBezTo>
                  <a:cubicBezTo>
                    <a:pt x="8" y="3"/>
                    <a:pt x="15" y="6"/>
                    <a:pt x="22" y="10"/>
                  </a:cubicBezTo>
                  <a:close/>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6"/>
            <p:cNvSpPr/>
            <p:nvPr/>
          </p:nvSpPr>
          <p:spPr bwMode="auto">
            <a:xfrm>
              <a:off x="1971770" y="3183694"/>
              <a:ext cx="100883" cy="593658"/>
            </a:xfrm>
            <a:custGeom>
              <a:avLst/>
              <a:gdLst>
                <a:gd name="T0" fmla="*/ 22 w 22"/>
                <a:gd name="T1" fmla="*/ 0 h 129"/>
                <a:gd name="T2" fmla="*/ 22 w 22"/>
                <a:gd name="T3" fmla="*/ 129 h 129"/>
                <a:gd name="T4" fmla="*/ 0 w 22"/>
                <a:gd name="T5" fmla="*/ 129 h 129"/>
                <a:gd name="T6" fmla="*/ 0 w 22"/>
                <a:gd name="T7" fmla="*/ 10 h 129"/>
                <a:gd name="T8" fmla="*/ 22 w 22"/>
                <a:gd name="T9" fmla="*/ 0 h 129"/>
                <a:gd name="T10" fmla="*/ 22 w 22"/>
                <a:gd name="T11" fmla="*/ 0 h 129"/>
              </a:gdLst>
              <a:ahLst/>
              <a:cxnLst>
                <a:cxn ang="0">
                  <a:pos x="T0" y="T1"/>
                </a:cxn>
                <a:cxn ang="0">
                  <a:pos x="T2" y="T3"/>
                </a:cxn>
                <a:cxn ang="0">
                  <a:pos x="T4" y="T5"/>
                </a:cxn>
                <a:cxn ang="0">
                  <a:pos x="T6" y="T7"/>
                </a:cxn>
                <a:cxn ang="0">
                  <a:pos x="T8" y="T9"/>
                </a:cxn>
                <a:cxn ang="0">
                  <a:pos x="T10" y="T11"/>
                </a:cxn>
              </a:cxnLst>
              <a:rect l="0" t="0" r="r" b="b"/>
              <a:pathLst>
                <a:path w="22" h="129">
                  <a:moveTo>
                    <a:pt x="22" y="0"/>
                  </a:moveTo>
                  <a:cubicBezTo>
                    <a:pt x="22" y="129"/>
                    <a:pt x="22" y="129"/>
                    <a:pt x="22" y="129"/>
                  </a:cubicBezTo>
                  <a:cubicBezTo>
                    <a:pt x="0" y="129"/>
                    <a:pt x="0" y="129"/>
                    <a:pt x="0" y="129"/>
                  </a:cubicBezTo>
                  <a:cubicBezTo>
                    <a:pt x="0" y="10"/>
                    <a:pt x="0" y="10"/>
                    <a:pt x="0" y="10"/>
                  </a:cubicBezTo>
                  <a:cubicBezTo>
                    <a:pt x="7" y="7"/>
                    <a:pt x="14" y="3"/>
                    <a:pt x="22" y="0"/>
                  </a:cubicBezTo>
                  <a:cubicBezTo>
                    <a:pt x="22" y="0"/>
                    <a:pt x="22" y="0"/>
                    <a:pt x="22" y="0"/>
                  </a:cubicBezTo>
                  <a:close/>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7"/>
            <p:cNvSpPr/>
            <p:nvPr/>
          </p:nvSpPr>
          <p:spPr bwMode="auto">
            <a:xfrm>
              <a:off x="3277430" y="3276817"/>
              <a:ext cx="87303" cy="500536"/>
            </a:xfrm>
            <a:custGeom>
              <a:avLst/>
              <a:gdLst>
                <a:gd name="T0" fmla="*/ 19 w 19"/>
                <a:gd name="T1" fmla="*/ 109 h 109"/>
                <a:gd name="T2" fmla="*/ 0 w 19"/>
                <a:gd name="T3" fmla="*/ 109 h 109"/>
                <a:gd name="T4" fmla="*/ 0 w 19"/>
                <a:gd name="T5" fmla="*/ 0 h 109"/>
                <a:gd name="T6" fmla="*/ 9 w 19"/>
                <a:gd name="T7" fmla="*/ 5 h 109"/>
                <a:gd name="T8" fmla="*/ 9 w 19"/>
                <a:gd name="T9" fmla="*/ 6 h 109"/>
                <a:gd name="T10" fmla="*/ 19 w 19"/>
                <a:gd name="T11" fmla="*/ 109 h 109"/>
              </a:gdLst>
              <a:ahLst/>
              <a:cxnLst>
                <a:cxn ang="0">
                  <a:pos x="T0" y="T1"/>
                </a:cxn>
                <a:cxn ang="0">
                  <a:pos x="T2" y="T3"/>
                </a:cxn>
                <a:cxn ang="0">
                  <a:pos x="T4" y="T5"/>
                </a:cxn>
                <a:cxn ang="0">
                  <a:pos x="T6" y="T7"/>
                </a:cxn>
                <a:cxn ang="0">
                  <a:pos x="T8" y="T9"/>
                </a:cxn>
                <a:cxn ang="0">
                  <a:pos x="T10" y="T11"/>
                </a:cxn>
              </a:cxnLst>
              <a:rect l="0" t="0" r="r" b="b"/>
              <a:pathLst>
                <a:path w="19" h="109">
                  <a:moveTo>
                    <a:pt x="19" y="109"/>
                  </a:moveTo>
                  <a:cubicBezTo>
                    <a:pt x="0" y="109"/>
                    <a:pt x="0" y="109"/>
                    <a:pt x="0" y="109"/>
                  </a:cubicBezTo>
                  <a:cubicBezTo>
                    <a:pt x="0" y="0"/>
                    <a:pt x="0" y="0"/>
                    <a:pt x="0" y="0"/>
                  </a:cubicBezTo>
                  <a:cubicBezTo>
                    <a:pt x="3" y="1"/>
                    <a:pt x="6" y="3"/>
                    <a:pt x="9" y="5"/>
                  </a:cubicBezTo>
                  <a:cubicBezTo>
                    <a:pt x="9" y="5"/>
                    <a:pt x="9" y="5"/>
                    <a:pt x="9" y="6"/>
                  </a:cubicBezTo>
                  <a:cubicBezTo>
                    <a:pt x="8" y="41"/>
                    <a:pt x="11" y="75"/>
                    <a:pt x="19" y="109"/>
                  </a:cubicBezTo>
                  <a:close/>
                </a:path>
              </a:pathLst>
            </a:custGeom>
            <a:solidFill>
              <a:srgbClr val="FBB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8"/>
            <p:cNvSpPr/>
            <p:nvPr/>
          </p:nvSpPr>
          <p:spPr bwMode="auto">
            <a:xfrm>
              <a:off x="2631390" y="3203095"/>
              <a:ext cx="388012" cy="574258"/>
            </a:xfrm>
            <a:custGeom>
              <a:avLst/>
              <a:gdLst>
                <a:gd name="T0" fmla="*/ 200 w 200"/>
                <a:gd name="T1" fmla="*/ 0 h 296"/>
                <a:gd name="T2" fmla="*/ 200 w 200"/>
                <a:gd name="T3" fmla="*/ 296 h 296"/>
                <a:gd name="T4" fmla="*/ 0 w 200"/>
                <a:gd name="T5" fmla="*/ 296 h 296"/>
                <a:gd name="T6" fmla="*/ 200 w 200"/>
                <a:gd name="T7" fmla="*/ 0 h 296"/>
              </a:gdLst>
              <a:ahLst/>
              <a:cxnLst>
                <a:cxn ang="0">
                  <a:pos x="T0" y="T1"/>
                </a:cxn>
                <a:cxn ang="0">
                  <a:pos x="T2" y="T3"/>
                </a:cxn>
                <a:cxn ang="0">
                  <a:pos x="T4" y="T5"/>
                </a:cxn>
                <a:cxn ang="0">
                  <a:pos x="T6" y="T7"/>
                </a:cxn>
              </a:cxnLst>
              <a:rect l="0" t="0" r="r" b="b"/>
              <a:pathLst>
                <a:path w="200" h="296">
                  <a:moveTo>
                    <a:pt x="200" y="0"/>
                  </a:moveTo>
                  <a:lnTo>
                    <a:pt x="200" y="296"/>
                  </a:lnTo>
                  <a:lnTo>
                    <a:pt x="0" y="296"/>
                  </a:lnTo>
                  <a:lnTo>
                    <a:pt x="200" y="0"/>
                  </a:lnTo>
                  <a:close/>
                </a:path>
              </a:pathLst>
            </a:custGeom>
            <a:solidFill>
              <a:srgbClr val="FBB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9"/>
            <p:cNvSpPr>
              <a:spLocks noEditPoints="1"/>
            </p:cNvSpPr>
            <p:nvPr/>
          </p:nvSpPr>
          <p:spPr bwMode="auto">
            <a:xfrm>
              <a:off x="1469294" y="832341"/>
              <a:ext cx="2231069" cy="3024554"/>
            </a:xfrm>
            <a:custGeom>
              <a:avLst/>
              <a:gdLst>
                <a:gd name="T0" fmla="*/ 325 w 484"/>
                <a:gd name="T1" fmla="*/ 456 h 657"/>
                <a:gd name="T2" fmla="*/ 380 w 484"/>
                <a:gd name="T3" fmla="*/ 335 h 657"/>
                <a:gd name="T4" fmla="*/ 398 w 484"/>
                <a:gd name="T5" fmla="*/ 233 h 657"/>
                <a:gd name="T6" fmla="*/ 413 w 484"/>
                <a:gd name="T7" fmla="*/ 194 h 657"/>
                <a:gd name="T8" fmla="*/ 414 w 484"/>
                <a:gd name="T9" fmla="*/ 174 h 657"/>
                <a:gd name="T10" fmla="*/ 359 w 484"/>
                <a:gd name="T11" fmla="*/ 55 h 657"/>
                <a:gd name="T12" fmla="*/ 345 w 484"/>
                <a:gd name="T13" fmla="*/ 46 h 657"/>
                <a:gd name="T14" fmla="*/ 232 w 484"/>
                <a:gd name="T15" fmla="*/ 7 h 657"/>
                <a:gd name="T16" fmla="*/ 139 w 484"/>
                <a:gd name="T17" fmla="*/ 44 h 657"/>
                <a:gd name="T18" fmla="*/ 120 w 484"/>
                <a:gd name="T19" fmla="*/ 61 h 657"/>
                <a:gd name="T20" fmla="*/ 74 w 484"/>
                <a:gd name="T21" fmla="*/ 174 h 657"/>
                <a:gd name="T22" fmla="*/ 64 w 484"/>
                <a:gd name="T23" fmla="*/ 186 h 657"/>
                <a:gd name="T24" fmla="*/ 86 w 484"/>
                <a:gd name="T25" fmla="*/ 233 h 657"/>
                <a:gd name="T26" fmla="*/ 106 w 484"/>
                <a:gd name="T27" fmla="*/ 335 h 657"/>
                <a:gd name="T28" fmla="*/ 162 w 484"/>
                <a:gd name="T29" fmla="*/ 456 h 657"/>
                <a:gd name="T30" fmla="*/ 1 w 484"/>
                <a:gd name="T31" fmla="*/ 640 h 657"/>
                <a:gd name="T32" fmla="*/ 484 w 484"/>
                <a:gd name="T33" fmla="*/ 657 h 657"/>
                <a:gd name="T34" fmla="*/ 314 w 484"/>
                <a:gd name="T35" fmla="*/ 493 h 657"/>
                <a:gd name="T36" fmla="*/ 294 w 484"/>
                <a:gd name="T37" fmla="*/ 473 h 657"/>
                <a:gd name="T38" fmla="*/ 243 w 484"/>
                <a:gd name="T39" fmla="*/ 516 h 657"/>
                <a:gd name="T40" fmla="*/ 206 w 484"/>
                <a:gd name="T41" fmla="*/ 465 h 657"/>
                <a:gd name="T42" fmla="*/ 269 w 484"/>
                <a:gd name="T43" fmla="*/ 477 h 657"/>
                <a:gd name="T44" fmla="*/ 380 w 484"/>
                <a:gd name="T45" fmla="*/ 315 h 657"/>
                <a:gd name="T46" fmla="*/ 401 w 484"/>
                <a:gd name="T47" fmla="*/ 286 h 657"/>
                <a:gd name="T48" fmla="*/ 337 w 484"/>
                <a:gd name="T49" fmla="*/ 60 h 657"/>
                <a:gd name="T50" fmla="*/ 312 w 484"/>
                <a:gd name="T51" fmla="*/ 139 h 657"/>
                <a:gd name="T52" fmla="*/ 322 w 484"/>
                <a:gd name="T53" fmla="*/ 150 h 657"/>
                <a:gd name="T54" fmla="*/ 251 w 484"/>
                <a:gd name="T55" fmla="*/ 145 h 657"/>
                <a:gd name="T56" fmla="*/ 178 w 484"/>
                <a:gd name="T57" fmla="*/ 142 h 657"/>
                <a:gd name="T58" fmla="*/ 234 w 484"/>
                <a:gd name="T59" fmla="*/ 25 h 657"/>
                <a:gd name="T60" fmla="*/ 179 w 484"/>
                <a:gd name="T61" fmla="*/ 148 h 657"/>
                <a:gd name="T62" fmla="*/ 94 w 484"/>
                <a:gd name="T63" fmla="*/ 165 h 657"/>
                <a:gd name="T64" fmla="*/ 104 w 484"/>
                <a:gd name="T65" fmla="*/ 247 h 657"/>
                <a:gd name="T66" fmla="*/ 84 w 484"/>
                <a:gd name="T67" fmla="*/ 286 h 657"/>
                <a:gd name="T68" fmla="*/ 301 w 484"/>
                <a:gd name="T69" fmla="*/ 165 h 657"/>
                <a:gd name="T70" fmla="*/ 327 w 484"/>
                <a:gd name="T71" fmla="*/ 205 h 657"/>
                <a:gd name="T72" fmla="*/ 93 w 484"/>
                <a:gd name="T73" fmla="*/ 187 h 657"/>
                <a:gd name="T74" fmla="*/ 123 w 484"/>
                <a:gd name="T75" fmla="*/ 373 h 657"/>
                <a:gd name="T76" fmla="*/ 147 w 484"/>
                <a:gd name="T77" fmla="*/ 221 h 657"/>
                <a:gd name="T78" fmla="*/ 243 w 484"/>
                <a:gd name="T79" fmla="*/ 230 h 657"/>
                <a:gd name="T80" fmla="*/ 339 w 484"/>
                <a:gd name="T81" fmla="*/ 221 h 657"/>
                <a:gd name="T82" fmla="*/ 363 w 484"/>
                <a:gd name="T83" fmla="*/ 373 h 657"/>
                <a:gd name="T84" fmla="*/ 223 w 484"/>
                <a:gd name="T85" fmla="*/ 450 h 657"/>
                <a:gd name="T86" fmla="*/ 218 w 484"/>
                <a:gd name="T87" fmla="*/ 507 h 657"/>
                <a:gd name="T88" fmla="*/ 191 w 484"/>
                <a:gd name="T89" fmla="*/ 473 h 657"/>
                <a:gd name="T90" fmla="*/ 67 w 484"/>
                <a:gd name="T91" fmla="*/ 549 h 657"/>
                <a:gd name="T92" fmla="*/ 74 w 484"/>
                <a:gd name="T93" fmla="*/ 640 h 657"/>
                <a:gd name="T94" fmla="*/ 92 w 484"/>
                <a:gd name="T95" fmla="*/ 531 h 657"/>
                <a:gd name="T96" fmla="*/ 131 w 484"/>
                <a:gd name="T97" fmla="*/ 640 h 657"/>
                <a:gd name="T98" fmla="*/ 131 w 484"/>
                <a:gd name="T99" fmla="*/ 511 h 657"/>
                <a:gd name="T100" fmla="*/ 148 w 484"/>
                <a:gd name="T101" fmla="*/ 515 h 657"/>
                <a:gd name="T102" fmla="*/ 171 w 484"/>
                <a:gd name="T103" fmla="*/ 519 h 657"/>
                <a:gd name="T104" fmla="*/ 203 w 484"/>
                <a:gd name="T105" fmla="*/ 544 h 657"/>
                <a:gd name="T106" fmla="*/ 233 w 484"/>
                <a:gd name="T107" fmla="*/ 537 h 657"/>
                <a:gd name="T108" fmla="*/ 281 w 484"/>
                <a:gd name="T109" fmla="*/ 543 h 657"/>
                <a:gd name="T110" fmla="*/ 295 w 484"/>
                <a:gd name="T111" fmla="*/ 543 h 657"/>
                <a:gd name="T112" fmla="*/ 171 w 484"/>
                <a:gd name="T113" fmla="*/ 519 h 657"/>
                <a:gd name="T114" fmla="*/ 336 w 484"/>
                <a:gd name="T115" fmla="*/ 515 h 657"/>
                <a:gd name="T116" fmla="*/ 353 w 484"/>
                <a:gd name="T117" fmla="*/ 640 h 657"/>
                <a:gd name="T118" fmla="*/ 375 w 484"/>
                <a:gd name="T119" fmla="*/ 521 h 657"/>
                <a:gd name="T120" fmla="*/ 392 w 484"/>
                <a:gd name="T121" fmla="*/ 531 h 657"/>
                <a:gd name="T122" fmla="*/ 411 w 484"/>
                <a:gd name="T123" fmla="*/ 640 h 657"/>
                <a:gd name="T124" fmla="*/ 418 w 484"/>
                <a:gd name="T125" fmla="*/ 54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84" h="657">
                  <a:moveTo>
                    <a:pt x="330" y="485"/>
                  </a:moveTo>
                  <a:cubicBezTo>
                    <a:pt x="322" y="477"/>
                    <a:pt x="314" y="468"/>
                    <a:pt x="305" y="461"/>
                  </a:cubicBezTo>
                  <a:cubicBezTo>
                    <a:pt x="312" y="459"/>
                    <a:pt x="319" y="458"/>
                    <a:pt x="325" y="456"/>
                  </a:cubicBezTo>
                  <a:cubicBezTo>
                    <a:pt x="341" y="451"/>
                    <a:pt x="357" y="442"/>
                    <a:pt x="368" y="429"/>
                  </a:cubicBezTo>
                  <a:cubicBezTo>
                    <a:pt x="381" y="413"/>
                    <a:pt x="380" y="393"/>
                    <a:pt x="380" y="374"/>
                  </a:cubicBezTo>
                  <a:cubicBezTo>
                    <a:pt x="380" y="335"/>
                    <a:pt x="380" y="335"/>
                    <a:pt x="380" y="335"/>
                  </a:cubicBezTo>
                  <a:cubicBezTo>
                    <a:pt x="381" y="334"/>
                    <a:pt x="382" y="334"/>
                    <a:pt x="383" y="333"/>
                  </a:cubicBezTo>
                  <a:cubicBezTo>
                    <a:pt x="404" y="321"/>
                    <a:pt x="422" y="295"/>
                    <a:pt x="420" y="269"/>
                  </a:cubicBezTo>
                  <a:cubicBezTo>
                    <a:pt x="419" y="255"/>
                    <a:pt x="411" y="239"/>
                    <a:pt x="398" y="233"/>
                  </a:cubicBezTo>
                  <a:cubicBezTo>
                    <a:pt x="399" y="232"/>
                    <a:pt x="399" y="231"/>
                    <a:pt x="399" y="230"/>
                  </a:cubicBezTo>
                  <a:cubicBezTo>
                    <a:pt x="399" y="203"/>
                    <a:pt x="399" y="203"/>
                    <a:pt x="399" y="203"/>
                  </a:cubicBezTo>
                  <a:cubicBezTo>
                    <a:pt x="404" y="200"/>
                    <a:pt x="408" y="197"/>
                    <a:pt x="413" y="194"/>
                  </a:cubicBezTo>
                  <a:cubicBezTo>
                    <a:pt x="415" y="193"/>
                    <a:pt x="417" y="191"/>
                    <a:pt x="418" y="189"/>
                  </a:cubicBezTo>
                  <a:cubicBezTo>
                    <a:pt x="422" y="185"/>
                    <a:pt x="422" y="179"/>
                    <a:pt x="417" y="176"/>
                  </a:cubicBezTo>
                  <a:cubicBezTo>
                    <a:pt x="416" y="175"/>
                    <a:pt x="415" y="175"/>
                    <a:pt x="414" y="174"/>
                  </a:cubicBezTo>
                  <a:cubicBezTo>
                    <a:pt x="412" y="173"/>
                    <a:pt x="411" y="173"/>
                    <a:pt x="409" y="172"/>
                  </a:cubicBezTo>
                  <a:cubicBezTo>
                    <a:pt x="409" y="131"/>
                    <a:pt x="396" y="90"/>
                    <a:pt x="366" y="61"/>
                  </a:cubicBezTo>
                  <a:cubicBezTo>
                    <a:pt x="364" y="59"/>
                    <a:pt x="361" y="57"/>
                    <a:pt x="359" y="55"/>
                  </a:cubicBezTo>
                  <a:cubicBezTo>
                    <a:pt x="361" y="52"/>
                    <a:pt x="361" y="52"/>
                    <a:pt x="361" y="52"/>
                  </a:cubicBezTo>
                  <a:cubicBezTo>
                    <a:pt x="365" y="45"/>
                    <a:pt x="350" y="37"/>
                    <a:pt x="346" y="44"/>
                  </a:cubicBezTo>
                  <a:cubicBezTo>
                    <a:pt x="345" y="46"/>
                    <a:pt x="345" y="46"/>
                    <a:pt x="345" y="46"/>
                  </a:cubicBezTo>
                  <a:cubicBezTo>
                    <a:pt x="331" y="38"/>
                    <a:pt x="315" y="32"/>
                    <a:pt x="299" y="27"/>
                  </a:cubicBezTo>
                  <a:cubicBezTo>
                    <a:pt x="287" y="22"/>
                    <a:pt x="275" y="18"/>
                    <a:pt x="263" y="12"/>
                  </a:cubicBezTo>
                  <a:cubicBezTo>
                    <a:pt x="250" y="6"/>
                    <a:pt x="245" y="0"/>
                    <a:pt x="232" y="7"/>
                  </a:cubicBezTo>
                  <a:cubicBezTo>
                    <a:pt x="219" y="14"/>
                    <a:pt x="207" y="19"/>
                    <a:pt x="193" y="24"/>
                  </a:cubicBezTo>
                  <a:cubicBezTo>
                    <a:pt x="175" y="31"/>
                    <a:pt x="157" y="36"/>
                    <a:pt x="140" y="46"/>
                  </a:cubicBezTo>
                  <a:cubicBezTo>
                    <a:pt x="139" y="44"/>
                    <a:pt x="139" y="44"/>
                    <a:pt x="139" y="44"/>
                  </a:cubicBezTo>
                  <a:cubicBezTo>
                    <a:pt x="135" y="37"/>
                    <a:pt x="121" y="45"/>
                    <a:pt x="124" y="52"/>
                  </a:cubicBezTo>
                  <a:cubicBezTo>
                    <a:pt x="126" y="55"/>
                    <a:pt x="126" y="55"/>
                    <a:pt x="126" y="55"/>
                  </a:cubicBezTo>
                  <a:cubicBezTo>
                    <a:pt x="124" y="57"/>
                    <a:pt x="122" y="59"/>
                    <a:pt x="120" y="61"/>
                  </a:cubicBezTo>
                  <a:cubicBezTo>
                    <a:pt x="92" y="88"/>
                    <a:pt x="79" y="125"/>
                    <a:pt x="77" y="162"/>
                  </a:cubicBezTo>
                  <a:cubicBezTo>
                    <a:pt x="76" y="165"/>
                    <a:pt x="77" y="171"/>
                    <a:pt x="76" y="173"/>
                  </a:cubicBezTo>
                  <a:cubicBezTo>
                    <a:pt x="75" y="173"/>
                    <a:pt x="74" y="174"/>
                    <a:pt x="74" y="174"/>
                  </a:cubicBezTo>
                  <a:cubicBezTo>
                    <a:pt x="71" y="176"/>
                    <a:pt x="68" y="178"/>
                    <a:pt x="66" y="180"/>
                  </a:cubicBezTo>
                  <a:cubicBezTo>
                    <a:pt x="65" y="181"/>
                    <a:pt x="65" y="182"/>
                    <a:pt x="64" y="183"/>
                  </a:cubicBezTo>
                  <a:cubicBezTo>
                    <a:pt x="64" y="184"/>
                    <a:pt x="64" y="185"/>
                    <a:pt x="64" y="186"/>
                  </a:cubicBezTo>
                  <a:cubicBezTo>
                    <a:pt x="65" y="189"/>
                    <a:pt x="68" y="192"/>
                    <a:pt x="72" y="194"/>
                  </a:cubicBezTo>
                  <a:cubicBezTo>
                    <a:pt x="76" y="197"/>
                    <a:pt x="81" y="200"/>
                    <a:pt x="86" y="203"/>
                  </a:cubicBezTo>
                  <a:cubicBezTo>
                    <a:pt x="86" y="233"/>
                    <a:pt x="86" y="233"/>
                    <a:pt x="86" y="233"/>
                  </a:cubicBezTo>
                  <a:cubicBezTo>
                    <a:pt x="74" y="240"/>
                    <a:pt x="66" y="255"/>
                    <a:pt x="65" y="269"/>
                  </a:cubicBezTo>
                  <a:cubicBezTo>
                    <a:pt x="63" y="295"/>
                    <a:pt x="81" y="321"/>
                    <a:pt x="102" y="333"/>
                  </a:cubicBezTo>
                  <a:cubicBezTo>
                    <a:pt x="104" y="334"/>
                    <a:pt x="105" y="335"/>
                    <a:pt x="106" y="335"/>
                  </a:cubicBezTo>
                  <a:cubicBezTo>
                    <a:pt x="106" y="374"/>
                    <a:pt x="106" y="374"/>
                    <a:pt x="106" y="374"/>
                  </a:cubicBezTo>
                  <a:cubicBezTo>
                    <a:pt x="107" y="394"/>
                    <a:pt x="106" y="413"/>
                    <a:pt x="118" y="429"/>
                  </a:cubicBezTo>
                  <a:cubicBezTo>
                    <a:pt x="129" y="443"/>
                    <a:pt x="145" y="452"/>
                    <a:pt x="162" y="456"/>
                  </a:cubicBezTo>
                  <a:cubicBezTo>
                    <a:pt x="168" y="458"/>
                    <a:pt x="174" y="460"/>
                    <a:pt x="180" y="461"/>
                  </a:cubicBezTo>
                  <a:cubicBezTo>
                    <a:pt x="171" y="468"/>
                    <a:pt x="163" y="477"/>
                    <a:pt x="155" y="485"/>
                  </a:cubicBezTo>
                  <a:cubicBezTo>
                    <a:pt x="68" y="509"/>
                    <a:pt x="5" y="569"/>
                    <a:pt x="1" y="640"/>
                  </a:cubicBezTo>
                  <a:cubicBezTo>
                    <a:pt x="0" y="640"/>
                    <a:pt x="0" y="640"/>
                    <a:pt x="0" y="640"/>
                  </a:cubicBezTo>
                  <a:cubicBezTo>
                    <a:pt x="0" y="657"/>
                    <a:pt x="0" y="657"/>
                    <a:pt x="0" y="657"/>
                  </a:cubicBezTo>
                  <a:cubicBezTo>
                    <a:pt x="484" y="657"/>
                    <a:pt x="484" y="657"/>
                    <a:pt x="484" y="657"/>
                  </a:cubicBezTo>
                  <a:cubicBezTo>
                    <a:pt x="484" y="637"/>
                    <a:pt x="484" y="637"/>
                    <a:pt x="484" y="637"/>
                  </a:cubicBezTo>
                  <a:cubicBezTo>
                    <a:pt x="478" y="568"/>
                    <a:pt x="416" y="509"/>
                    <a:pt x="330" y="485"/>
                  </a:cubicBezTo>
                  <a:close/>
                  <a:moveTo>
                    <a:pt x="314" y="493"/>
                  </a:moveTo>
                  <a:cubicBezTo>
                    <a:pt x="304" y="503"/>
                    <a:pt x="296" y="514"/>
                    <a:pt x="287" y="526"/>
                  </a:cubicBezTo>
                  <a:cubicBezTo>
                    <a:pt x="281" y="519"/>
                    <a:pt x="274" y="513"/>
                    <a:pt x="267" y="507"/>
                  </a:cubicBezTo>
                  <a:cubicBezTo>
                    <a:pt x="276" y="496"/>
                    <a:pt x="285" y="484"/>
                    <a:pt x="294" y="473"/>
                  </a:cubicBezTo>
                  <a:cubicBezTo>
                    <a:pt x="301" y="479"/>
                    <a:pt x="307" y="486"/>
                    <a:pt x="314" y="493"/>
                  </a:cubicBezTo>
                  <a:close/>
                  <a:moveTo>
                    <a:pt x="258" y="491"/>
                  </a:moveTo>
                  <a:cubicBezTo>
                    <a:pt x="252" y="499"/>
                    <a:pt x="246" y="506"/>
                    <a:pt x="243" y="516"/>
                  </a:cubicBezTo>
                  <a:cubicBezTo>
                    <a:pt x="240" y="506"/>
                    <a:pt x="233" y="500"/>
                    <a:pt x="227" y="492"/>
                  </a:cubicBezTo>
                  <a:cubicBezTo>
                    <a:pt x="224" y="487"/>
                    <a:pt x="220" y="483"/>
                    <a:pt x="217" y="478"/>
                  </a:cubicBezTo>
                  <a:cubicBezTo>
                    <a:pt x="215" y="476"/>
                    <a:pt x="208" y="465"/>
                    <a:pt x="206" y="465"/>
                  </a:cubicBezTo>
                  <a:cubicBezTo>
                    <a:pt x="224" y="467"/>
                    <a:pt x="243" y="467"/>
                    <a:pt x="261" y="466"/>
                  </a:cubicBezTo>
                  <a:cubicBezTo>
                    <a:pt x="267" y="466"/>
                    <a:pt x="273" y="466"/>
                    <a:pt x="279" y="465"/>
                  </a:cubicBezTo>
                  <a:cubicBezTo>
                    <a:pt x="277" y="465"/>
                    <a:pt x="271" y="475"/>
                    <a:pt x="269" y="477"/>
                  </a:cubicBezTo>
                  <a:cubicBezTo>
                    <a:pt x="265" y="482"/>
                    <a:pt x="262" y="486"/>
                    <a:pt x="258" y="491"/>
                  </a:cubicBezTo>
                  <a:close/>
                  <a:moveTo>
                    <a:pt x="401" y="286"/>
                  </a:moveTo>
                  <a:cubicBezTo>
                    <a:pt x="398" y="297"/>
                    <a:pt x="389" y="308"/>
                    <a:pt x="380" y="315"/>
                  </a:cubicBezTo>
                  <a:cubicBezTo>
                    <a:pt x="380" y="247"/>
                    <a:pt x="380" y="247"/>
                    <a:pt x="380" y="247"/>
                  </a:cubicBezTo>
                  <a:cubicBezTo>
                    <a:pt x="380" y="247"/>
                    <a:pt x="381" y="247"/>
                    <a:pt x="381" y="247"/>
                  </a:cubicBezTo>
                  <a:cubicBezTo>
                    <a:pt x="403" y="240"/>
                    <a:pt x="405" y="275"/>
                    <a:pt x="401" y="286"/>
                  </a:cubicBezTo>
                  <a:close/>
                  <a:moveTo>
                    <a:pt x="251" y="145"/>
                  </a:moveTo>
                  <a:cubicBezTo>
                    <a:pt x="251" y="25"/>
                    <a:pt x="251" y="25"/>
                    <a:pt x="251" y="25"/>
                  </a:cubicBezTo>
                  <a:cubicBezTo>
                    <a:pt x="279" y="39"/>
                    <a:pt x="311" y="44"/>
                    <a:pt x="337" y="60"/>
                  </a:cubicBezTo>
                  <a:cubicBezTo>
                    <a:pt x="298" y="131"/>
                    <a:pt x="298" y="131"/>
                    <a:pt x="298" y="131"/>
                  </a:cubicBezTo>
                  <a:cubicBezTo>
                    <a:pt x="295" y="136"/>
                    <a:pt x="301" y="141"/>
                    <a:pt x="307" y="142"/>
                  </a:cubicBezTo>
                  <a:cubicBezTo>
                    <a:pt x="309" y="142"/>
                    <a:pt x="311" y="141"/>
                    <a:pt x="312" y="139"/>
                  </a:cubicBezTo>
                  <a:cubicBezTo>
                    <a:pt x="351" y="71"/>
                    <a:pt x="351" y="71"/>
                    <a:pt x="351" y="71"/>
                  </a:cubicBezTo>
                  <a:cubicBezTo>
                    <a:pt x="378" y="95"/>
                    <a:pt x="390" y="129"/>
                    <a:pt x="392" y="165"/>
                  </a:cubicBezTo>
                  <a:cubicBezTo>
                    <a:pt x="369" y="157"/>
                    <a:pt x="345" y="153"/>
                    <a:pt x="322" y="150"/>
                  </a:cubicBezTo>
                  <a:cubicBezTo>
                    <a:pt x="316" y="149"/>
                    <a:pt x="311" y="149"/>
                    <a:pt x="306" y="148"/>
                  </a:cubicBezTo>
                  <a:cubicBezTo>
                    <a:pt x="288" y="147"/>
                    <a:pt x="269" y="146"/>
                    <a:pt x="251" y="145"/>
                  </a:cubicBezTo>
                  <a:cubicBezTo>
                    <a:pt x="251" y="145"/>
                    <a:pt x="251" y="145"/>
                    <a:pt x="251" y="145"/>
                  </a:cubicBezTo>
                  <a:close/>
                  <a:moveTo>
                    <a:pt x="135" y="71"/>
                  </a:moveTo>
                  <a:cubicBezTo>
                    <a:pt x="173" y="139"/>
                    <a:pt x="173" y="139"/>
                    <a:pt x="173" y="139"/>
                  </a:cubicBezTo>
                  <a:cubicBezTo>
                    <a:pt x="174" y="141"/>
                    <a:pt x="176" y="142"/>
                    <a:pt x="178" y="142"/>
                  </a:cubicBezTo>
                  <a:cubicBezTo>
                    <a:pt x="184" y="141"/>
                    <a:pt x="190" y="136"/>
                    <a:pt x="188" y="131"/>
                  </a:cubicBezTo>
                  <a:cubicBezTo>
                    <a:pt x="148" y="60"/>
                    <a:pt x="148" y="60"/>
                    <a:pt x="148" y="60"/>
                  </a:cubicBezTo>
                  <a:cubicBezTo>
                    <a:pt x="175" y="44"/>
                    <a:pt x="207" y="39"/>
                    <a:pt x="234" y="25"/>
                  </a:cubicBezTo>
                  <a:cubicBezTo>
                    <a:pt x="234" y="145"/>
                    <a:pt x="234" y="145"/>
                    <a:pt x="234" y="145"/>
                  </a:cubicBezTo>
                  <a:cubicBezTo>
                    <a:pt x="234" y="145"/>
                    <a:pt x="234" y="145"/>
                    <a:pt x="234" y="145"/>
                  </a:cubicBezTo>
                  <a:cubicBezTo>
                    <a:pt x="216" y="146"/>
                    <a:pt x="197" y="147"/>
                    <a:pt x="179" y="148"/>
                  </a:cubicBezTo>
                  <a:cubicBezTo>
                    <a:pt x="169" y="149"/>
                    <a:pt x="160" y="150"/>
                    <a:pt x="150" y="152"/>
                  </a:cubicBezTo>
                  <a:cubicBezTo>
                    <a:pt x="131" y="154"/>
                    <a:pt x="113" y="158"/>
                    <a:pt x="96" y="164"/>
                  </a:cubicBezTo>
                  <a:cubicBezTo>
                    <a:pt x="95" y="164"/>
                    <a:pt x="94" y="164"/>
                    <a:pt x="94" y="165"/>
                  </a:cubicBezTo>
                  <a:cubicBezTo>
                    <a:pt x="95" y="129"/>
                    <a:pt x="108" y="94"/>
                    <a:pt x="135" y="71"/>
                  </a:cubicBezTo>
                  <a:close/>
                  <a:moveTo>
                    <a:pt x="84" y="286"/>
                  </a:moveTo>
                  <a:cubicBezTo>
                    <a:pt x="80" y="275"/>
                    <a:pt x="82" y="240"/>
                    <a:pt x="104" y="247"/>
                  </a:cubicBezTo>
                  <a:cubicBezTo>
                    <a:pt x="105" y="247"/>
                    <a:pt x="105" y="247"/>
                    <a:pt x="106" y="247"/>
                  </a:cubicBezTo>
                  <a:cubicBezTo>
                    <a:pt x="106" y="316"/>
                    <a:pt x="106" y="316"/>
                    <a:pt x="106" y="316"/>
                  </a:cubicBezTo>
                  <a:cubicBezTo>
                    <a:pt x="96" y="309"/>
                    <a:pt x="88" y="297"/>
                    <a:pt x="84" y="286"/>
                  </a:cubicBezTo>
                  <a:close/>
                  <a:moveTo>
                    <a:pt x="93" y="187"/>
                  </a:moveTo>
                  <a:cubicBezTo>
                    <a:pt x="93" y="186"/>
                    <a:pt x="93" y="185"/>
                    <a:pt x="93" y="184"/>
                  </a:cubicBezTo>
                  <a:cubicBezTo>
                    <a:pt x="159" y="162"/>
                    <a:pt x="231" y="160"/>
                    <a:pt x="301" y="165"/>
                  </a:cubicBezTo>
                  <a:cubicBezTo>
                    <a:pt x="332" y="167"/>
                    <a:pt x="364" y="171"/>
                    <a:pt x="392" y="184"/>
                  </a:cubicBezTo>
                  <a:cubicBezTo>
                    <a:pt x="392" y="185"/>
                    <a:pt x="392" y="186"/>
                    <a:pt x="392" y="187"/>
                  </a:cubicBezTo>
                  <a:cubicBezTo>
                    <a:pt x="374" y="198"/>
                    <a:pt x="347" y="202"/>
                    <a:pt x="327" y="205"/>
                  </a:cubicBezTo>
                  <a:cubicBezTo>
                    <a:pt x="299" y="211"/>
                    <a:pt x="271" y="213"/>
                    <a:pt x="243" y="213"/>
                  </a:cubicBezTo>
                  <a:cubicBezTo>
                    <a:pt x="214" y="213"/>
                    <a:pt x="186" y="211"/>
                    <a:pt x="158" y="205"/>
                  </a:cubicBezTo>
                  <a:cubicBezTo>
                    <a:pt x="138" y="202"/>
                    <a:pt x="111" y="198"/>
                    <a:pt x="93" y="187"/>
                  </a:cubicBezTo>
                  <a:close/>
                  <a:moveTo>
                    <a:pt x="165" y="441"/>
                  </a:moveTo>
                  <a:cubicBezTo>
                    <a:pt x="155" y="438"/>
                    <a:pt x="145" y="434"/>
                    <a:pt x="137" y="427"/>
                  </a:cubicBezTo>
                  <a:cubicBezTo>
                    <a:pt x="121" y="414"/>
                    <a:pt x="123" y="392"/>
                    <a:pt x="123" y="373"/>
                  </a:cubicBezTo>
                  <a:cubicBezTo>
                    <a:pt x="123" y="336"/>
                    <a:pt x="123" y="300"/>
                    <a:pt x="123" y="263"/>
                  </a:cubicBezTo>
                  <a:cubicBezTo>
                    <a:pt x="123" y="216"/>
                    <a:pt x="123" y="216"/>
                    <a:pt x="123" y="216"/>
                  </a:cubicBezTo>
                  <a:cubicBezTo>
                    <a:pt x="131" y="218"/>
                    <a:pt x="139" y="219"/>
                    <a:pt x="147" y="221"/>
                  </a:cubicBezTo>
                  <a:cubicBezTo>
                    <a:pt x="177" y="227"/>
                    <a:pt x="207" y="230"/>
                    <a:pt x="238" y="230"/>
                  </a:cubicBezTo>
                  <a:cubicBezTo>
                    <a:pt x="238" y="230"/>
                    <a:pt x="238" y="230"/>
                    <a:pt x="239" y="230"/>
                  </a:cubicBezTo>
                  <a:cubicBezTo>
                    <a:pt x="240" y="230"/>
                    <a:pt x="241" y="230"/>
                    <a:pt x="243" y="230"/>
                  </a:cubicBezTo>
                  <a:cubicBezTo>
                    <a:pt x="244" y="230"/>
                    <a:pt x="245" y="230"/>
                    <a:pt x="247" y="230"/>
                  </a:cubicBezTo>
                  <a:cubicBezTo>
                    <a:pt x="247" y="230"/>
                    <a:pt x="247" y="230"/>
                    <a:pt x="247" y="230"/>
                  </a:cubicBezTo>
                  <a:cubicBezTo>
                    <a:pt x="278" y="230"/>
                    <a:pt x="308" y="227"/>
                    <a:pt x="339" y="221"/>
                  </a:cubicBezTo>
                  <a:cubicBezTo>
                    <a:pt x="346" y="219"/>
                    <a:pt x="354" y="218"/>
                    <a:pt x="362" y="216"/>
                  </a:cubicBezTo>
                  <a:cubicBezTo>
                    <a:pt x="363" y="262"/>
                    <a:pt x="363" y="262"/>
                    <a:pt x="363" y="262"/>
                  </a:cubicBezTo>
                  <a:cubicBezTo>
                    <a:pt x="363" y="299"/>
                    <a:pt x="363" y="336"/>
                    <a:pt x="363" y="373"/>
                  </a:cubicBezTo>
                  <a:cubicBezTo>
                    <a:pt x="363" y="391"/>
                    <a:pt x="365" y="413"/>
                    <a:pt x="350" y="426"/>
                  </a:cubicBezTo>
                  <a:cubicBezTo>
                    <a:pt x="342" y="433"/>
                    <a:pt x="332" y="437"/>
                    <a:pt x="322" y="440"/>
                  </a:cubicBezTo>
                  <a:cubicBezTo>
                    <a:pt x="291" y="450"/>
                    <a:pt x="256" y="451"/>
                    <a:pt x="223" y="450"/>
                  </a:cubicBezTo>
                  <a:cubicBezTo>
                    <a:pt x="204" y="449"/>
                    <a:pt x="184" y="447"/>
                    <a:pt x="165" y="441"/>
                  </a:cubicBezTo>
                  <a:close/>
                  <a:moveTo>
                    <a:pt x="191" y="473"/>
                  </a:moveTo>
                  <a:cubicBezTo>
                    <a:pt x="200" y="484"/>
                    <a:pt x="209" y="496"/>
                    <a:pt x="218" y="507"/>
                  </a:cubicBezTo>
                  <a:cubicBezTo>
                    <a:pt x="211" y="513"/>
                    <a:pt x="204" y="519"/>
                    <a:pt x="198" y="526"/>
                  </a:cubicBezTo>
                  <a:cubicBezTo>
                    <a:pt x="189" y="514"/>
                    <a:pt x="181" y="503"/>
                    <a:pt x="171" y="493"/>
                  </a:cubicBezTo>
                  <a:cubicBezTo>
                    <a:pt x="178" y="486"/>
                    <a:pt x="184" y="479"/>
                    <a:pt x="191" y="473"/>
                  </a:cubicBezTo>
                  <a:close/>
                  <a:moveTo>
                    <a:pt x="56" y="640"/>
                  </a:moveTo>
                  <a:cubicBezTo>
                    <a:pt x="18" y="640"/>
                    <a:pt x="18" y="640"/>
                    <a:pt x="18" y="640"/>
                  </a:cubicBezTo>
                  <a:cubicBezTo>
                    <a:pt x="20" y="606"/>
                    <a:pt x="38" y="574"/>
                    <a:pt x="67" y="549"/>
                  </a:cubicBezTo>
                  <a:cubicBezTo>
                    <a:pt x="67" y="580"/>
                    <a:pt x="64" y="610"/>
                    <a:pt x="56" y="640"/>
                  </a:cubicBezTo>
                  <a:close/>
                  <a:moveTo>
                    <a:pt x="92" y="640"/>
                  </a:moveTo>
                  <a:cubicBezTo>
                    <a:pt x="74" y="640"/>
                    <a:pt x="74" y="640"/>
                    <a:pt x="74" y="640"/>
                  </a:cubicBezTo>
                  <a:cubicBezTo>
                    <a:pt x="82" y="606"/>
                    <a:pt x="85" y="572"/>
                    <a:pt x="84" y="537"/>
                  </a:cubicBezTo>
                  <a:cubicBezTo>
                    <a:pt x="84" y="536"/>
                    <a:pt x="84" y="536"/>
                    <a:pt x="84" y="536"/>
                  </a:cubicBezTo>
                  <a:cubicBezTo>
                    <a:pt x="87" y="534"/>
                    <a:pt x="89" y="533"/>
                    <a:pt x="92" y="531"/>
                  </a:cubicBezTo>
                  <a:lnTo>
                    <a:pt x="92" y="640"/>
                  </a:lnTo>
                  <a:close/>
                  <a:moveTo>
                    <a:pt x="131" y="511"/>
                  </a:moveTo>
                  <a:cubicBezTo>
                    <a:pt x="131" y="640"/>
                    <a:pt x="131" y="640"/>
                    <a:pt x="131" y="640"/>
                  </a:cubicBezTo>
                  <a:cubicBezTo>
                    <a:pt x="109" y="640"/>
                    <a:pt x="109" y="640"/>
                    <a:pt x="109" y="640"/>
                  </a:cubicBezTo>
                  <a:cubicBezTo>
                    <a:pt x="109" y="521"/>
                    <a:pt x="109" y="521"/>
                    <a:pt x="109" y="521"/>
                  </a:cubicBezTo>
                  <a:cubicBezTo>
                    <a:pt x="116" y="518"/>
                    <a:pt x="123" y="514"/>
                    <a:pt x="131" y="511"/>
                  </a:cubicBezTo>
                  <a:cubicBezTo>
                    <a:pt x="131" y="511"/>
                    <a:pt x="131" y="511"/>
                    <a:pt x="131" y="511"/>
                  </a:cubicBezTo>
                  <a:close/>
                  <a:moveTo>
                    <a:pt x="148" y="640"/>
                  </a:moveTo>
                  <a:cubicBezTo>
                    <a:pt x="148" y="515"/>
                    <a:pt x="148" y="515"/>
                    <a:pt x="148" y="515"/>
                  </a:cubicBezTo>
                  <a:cubicBezTo>
                    <a:pt x="232" y="640"/>
                    <a:pt x="232" y="640"/>
                    <a:pt x="232" y="640"/>
                  </a:cubicBezTo>
                  <a:lnTo>
                    <a:pt x="148" y="640"/>
                  </a:lnTo>
                  <a:close/>
                  <a:moveTo>
                    <a:pt x="171" y="519"/>
                  </a:moveTo>
                  <a:cubicBezTo>
                    <a:pt x="177" y="526"/>
                    <a:pt x="183" y="534"/>
                    <a:pt x="189" y="543"/>
                  </a:cubicBezTo>
                  <a:cubicBezTo>
                    <a:pt x="191" y="545"/>
                    <a:pt x="194" y="546"/>
                    <a:pt x="196" y="546"/>
                  </a:cubicBezTo>
                  <a:cubicBezTo>
                    <a:pt x="198" y="546"/>
                    <a:pt x="201" y="546"/>
                    <a:pt x="203" y="544"/>
                  </a:cubicBezTo>
                  <a:cubicBezTo>
                    <a:pt x="203" y="544"/>
                    <a:pt x="203" y="544"/>
                    <a:pt x="204" y="543"/>
                  </a:cubicBezTo>
                  <a:cubicBezTo>
                    <a:pt x="211" y="536"/>
                    <a:pt x="219" y="529"/>
                    <a:pt x="227" y="522"/>
                  </a:cubicBezTo>
                  <a:cubicBezTo>
                    <a:pt x="229" y="527"/>
                    <a:pt x="231" y="532"/>
                    <a:pt x="233" y="537"/>
                  </a:cubicBezTo>
                  <a:cubicBezTo>
                    <a:pt x="235" y="542"/>
                    <a:pt x="241" y="544"/>
                    <a:pt x="246" y="543"/>
                  </a:cubicBezTo>
                  <a:cubicBezTo>
                    <a:pt x="254" y="541"/>
                    <a:pt x="256" y="529"/>
                    <a:pt x="259" y="522"/>
                  </a:cubicBezTo>
                  <a:cubicBezTo>
                    <a:pt x="266" y="529"/>
                    <a:pt x="274" y="536"/>
                    <a:pt x="281" y="543"/>
                  </a:cubicBezTo>
                  <a:cubicBezTo>
                    <a:pt x="282" y="544"/>
                    <a:pt x="282" y="544"/>
                    <a:pt x="282" y="544"/>
                  </a:cubicBezTo>
                  <a:cubicBezTo>
                    <a:pt x="284" y="546"/>
                    <a:pt x="287" y="546"/>
                    <a:pt x="289" y="546"/>
                  </a:cubicBezTo>
                  <a:cubicBezTo>
                    <a:pt x="291" y="546"/>
                    <a:pt x="294" y="545"/>
                    <a:pt x="295" y="543"/>
                  </a:cubicBezTo>
                  <a:cubicBezTo>
                    <a:pt x="300" y="536"/>
                    <a:pt x="305" y="529"/>
                    <a:pt x="310" y="523"/>
                  </a:cubicBezTo>
                  <a:cubicBezTo>
                    <a:pt x="242" y="625"/>
                    <a:pt x="242" y="625"/>
                    <a:pt x="242" y="625"/>
                  </a:cubicBezTo>
                  <a:lnTo>
                    <a:pt x="171" y="519"/>
                  </a:lnTo>
                  <a:close/>
                  <a:moveTo>
                    <a:pt x="336" y="640"/>
                  </a:moveTo>
                  <a:cubicBezTo>
                    <a:pt x="252" y="640"/>
                    <a:pt x="252" y="640"/>
                    <a:pt x="252" y="640"/>
                  </a:cubicBezTo>
                  <a:cubicBezTo>
                    <a:pt x="336" y="515"/>
                    <a:pt x="336" y="515"/>
                    <a:pt x="336" y="515"/>
                  </a:cubicBezTo>
                  <a:lnTo>
                    <a:pt x="336" y="640"/>
                  </a:lnTo>
                  <a:close/>
                  <a:moveTo>
                    <a:pt x="375" y="640"/>
                  </a:moveTo>
                  <a:cubicBezTo>
                    <a:pt x="353" y="640"/>
                    <a:pt x="353" y="640"/>
                    <a:pt x="353" y="640"/>
                  </a:cubicBezTo>
                  <a:cubicBezTo>
                    <a:pt x="353" y="511"/>
                    <a:pt x="353" y="511"/>
                    <a:pt x="353" y="511"/>
                  </a:cubicBezTo>
                  <a:cubicBezTo>
                    <a:pt x="353" y="511"/>
                    <a:pt x="353" y="511"/>
                    <a:pt x="353" y="511"/>
                  </a:cubicBezTo>
                  <a:cubicBezTo>
                    <a:pt x="361" y="514"/>
                    <a:pt x="368" y="517"/>
                    <a:pt x="375" y="521"/>
                  </a:cubicBezTo>
                  <a:lnTo>
                    <a:pt x="375" y="640"/>
                  </a:lnTo>
                  <a:close/>
                  <a:moveTo>
                    <a:pt x="392" y="640"/>
                  </a:moveTo>
                  <a:cubicBezTo>
                    <a:pt x="392" y="531"/>
                    <a:pt x="392" y="531"/>
                    <a:pt x="392" y="531"/>
                  </a:cubicBezTo>
                  <a:cubicBezTo>
                    <a:pt x="395" y="532"/>
                    <a:pt x="398" y="534"/>
                    <a:pt x="401" y="536"/>
                  </a:cubicBezTo>
                  <a:cubicBezTo>
                    <a:pt x="401" y="536"/>
                    <a:pt x="401" y="536"/>
                    <a:pt x="401" y="537"/>
                  </a:cubicBezTo>
                  <a:cubicBezTo>
                    <a:pt x="400" y="572"/>
                    <a:pt x="403" y="606"/>
                    <a:pt x="411" y="640"/>
                  </a:cubicBezTo>
                  <a:lnTo>
                    <a:pt x="392" y="640"/>
                  </a:lnTo>
                  <a:close/>
                  <a:moveTo>
                    <a:pt x="428" y="640"/>
                  </a:moveTo>
                  <a:cubicBezTo>
                    <a:pt x="421" y="610"/>
                    <a:pt x="417" y="580"/>
                    <a:pt x="418" y="549"/>
                  </a:cubicBezTo>
                  <a:cubicBezTo>
                    <a:pt x="447" y="574"/>
                    <a:pt x="465" y="606"/>
                    <a:pt x="467" y="640"/>
                  </a:cubicBezTo>
                  <a:lnTo>
                    <a:pt x="428" y="64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0"/>
            <p:cNvSpPr/>
            <p:nvPr/>
          </p:nvSpPr>
          <p:spPr bwMode="auto">
            <a:xfrm>
              <a:off x="3391893" y="3358300"/>
              <a:ext cx="230867" cy="419053"/>
            </a:xfrm>
            <a:custGeom>
              <a:avLst/>
              <a:gdLst>
                <a:gd name="T0" fmla="*/ 50 w 50"/>
                <a:gd name="T1" fmla="*/ 91 h 91"/>
                <a:gd name="T2" fmla="*/ 11 w 50"/>
                <a:gd name="T3" fmla="*/ 91 h 91"/>
                <a:gd name="T4" fmla="*/ 1 w 50"/>
                <a:gd name="T5" fmla="*/ 0 h 91"/>
                <a:gd name="T6" fmla="*/ 50 w 50"/>
                <a:gd name="T7" fmla="*/ 91 h 91"/>
              </a:gdLst>
              <a:ahLst/>
              <a:cxnLst>
                <a:cxn ang="0">
                  <a:pos x="T0" y="T1"/>
                </a:cxn>
                <a:cxn ang="0">
                  <a:pos x="T2" y="T3"/>
                </a:cxn>
                <a:cxn ang="0">
                  <a:pos x="T4" y="T5"/>
                </a:cxn>
                <a:cxn ang="0">
                  <a:pos x="T6" y="T7"/>
                </a:cxn>
              </a:cxnLst>
              <a:rect l="0" t="0" r="r" b="b"/>
              <a:pathLst>
                <a:path w="50" h="91">
                  <a:moveTo>
                    <a:pt x="50" y="91"/>
                  </a:moveTo>
                  <a:cubicBezTo>
                    <a:pt x="11" y="91"/>
                    <a:pt x="11" y="91"/>
                    <a:pt x="11" y="91"/>
                  </a:cubicBezTo>
                  <a:cubicBezTo>
                    <a:pt x="4" y="61"/>
                    <a:pt x="0" y="31"/>
                    <a:pt x="1" y="0"/>
                  </a:cubicBezTo>
                  <a:cubicBezTo>
                    <a:pt x="30" y="25"/>
                    <a:pt x="48" y="57"/>
                    <a:pt x="50" y="91"/>
                  </a:cubicBezTo>
                  <a:close/>
                </a:path>
              </a:pathLst>
            </a:custGeom>
            <a:solidFill>
              <a:srgbClr val="376E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1"/>
            <p:cNvSpPr/>
            <p:nvPr/>
          </p:nvSpPr>
          <p:spPr bwMode="auto">
            <a:xfrm>
              <a:off x="3221168" y="1936235"/>
              <a:ext cx="116404" cy="345331"/>
            </a:xfrm>
            <a:custGeom>
              <a:avLst/>
              <a:gdLst>
                <a:gd name="T0" fmla="*/ 1 w 25"/>
                <a:gd name="T1" fmla="*/ 7 h 75"/>
                <a:gd name="T2" fmla="*/ 21 w 25"/>
                <a:gd name="T3" fmla="*/ 46 h 75"/>
                <a:gd name="T4" fmla="*/ 0 w 25"/>
                <a:gd name="T5" fmla="*/ 75 h 75"/>
                <a:gd name="T6" fmla="*/ 0 w 25"/>
                <a:gd name="T7" fmla="*/ 7 h 75"/>
                <a:gd name="T8" fmla="*/ 1 w 25"/>
                <a:gd name="T9" fmla="*/ 7 h 75"/>
              </a:gdLst>
              <a:ahLst/>
              <a:cxnLst>
                <a:cxn ang="0">
                  <a:pos x="T0" y="T1"/>
                </a:cxn>
                <a:cxn ang="0">
                  <a:pos x="T2" y="T3"/>
                </a:cxn>
                <a:cxn ang="0">
                  <a:pos x="T4" y="T5"/>
                </a:cxn>
                <a:cxn ang="0">
                  <a:pos x="T6" y="T7"/>
                </a:cxn>
                <a:cxn ang="0">
                  <a:pos x="T8" y="T9"/>
                </a:cxn>
              </a:cxnLst>
              <a:rect l="0" t="0" r="r" b="b"/>
              <a:pathLst>
                <a:path w="25" h="75">
                  <a:moveTo>
                    <a:pt x="1" y="7"/>
                  </a:moveTo>
                  <a:cubicBezTo>
                    <a:pt x="23" y="0"/>
                    <a:pt x="25" y="35"/>
                    <a:pt x="21" y="46"/>
                  </a:cubicBezTo>
                  <a:cubicBezTo>
                    <a:pt x="18" y="57"/>
                    <a:pt x="9" y="68"/>
                    <a:pt x="0" y="75"/>
                  </a:cubicBezTo>
                  <a:cubicBezTo>
                    <a:pt x="0" y="7"/>
                    <a:pt x="0" y="7"/>
                    <a:pt x="0" y="7"/>
                  </a:cubicBezTo>
                  <a:cubicBezTo>
                    <a:pt x="0" y="7"/>
                    <a:pt x="1" y="7"/>
                    <a:pt x="1" y="7"/>
                  </a:cubicBezTo>
                  <a:close/>
                </a:path>
              </a:pathLst>
            </a:custGeom>
            <a:solidFill>
              <a:srgbClr val="E4B6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2"/>
            <p:cNvSpPr/>
            <p:nvPr/>
          </p:nvSpPr>
          <p:spPr bwMode="auto">
            <a:xfrm>
              <a:off x="1898047" y="1567624"/>
              <a:ext cx="1379383" cy="244448"/>
            </a:xfrm>
            <a:custGeom>
              <a:avLst/>
              <a:gdLst>
                <a:gd name="T0" fmla="*/ 299 w 299"/>
                <a:gd name="T1" fmla="*/ 24 h 53"/>
                <a:gd name="T2" fmla="*/ 299 w 299"/>
                <a:gd name="T3" fmla="*/ 27 h 53"/>
                <a:gd name="T4" fmla="*/ 234 w 299"/>
                <a:gd name="T5" fmla="*/ 45 h 53"/>
                <a:gd name="T6" fmla="*/ 150 w 299"/>
                <a:gd name="T7" fmla="*/ 53 h 53"/>
                <a:gd name="T8" fmla="*/ 65 w 299"/>
                <a:gd name="T9" fmla="*/ 45 h 53"/>
                <a:gd name="T10" fmla="*/ 0 w 299"/>
                <a:gd name="T11" fmla="*/ 27 h 53"/>
                <a:gd name="T12" fmla="*/ 0 w 299"/>
                <a:gd name="T13" fmla="*/ 24 h 53"/>
                <a:gd name="T14" fmla="*/ 208 w 299"/>
                <a:gd name="T15" fmla="*/ 5 h 53"/>
                <a:gd name="T16" fmla="*/ 299 w 299"/>
                <a:gd name="T17" fmla="*/ 2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 h="53">
                  <a:moveTo>
                    <a:pt x="299" y="24"/>
                  </a:moveTo>
                  <a:cubicBezTo>
                    <a:pt x="299" y="25"/>
                    <a:pt x="299" y="26"/>
                    <a:pt x="299" y="27"/>
                  </a:cubicBezTo>
                  <a:cubicBezTo>
                    <a:pt x="281" y="38"/>
                    <a:pt x="254" y="42"/>
                    <a:pt x="234" y="45"/>
                  </a:cubicBezTo>
                  <a:cubicBezTo>
                    <a:pt x="206" y="51"/>
                    <a:pt x="178" y="53"/>
                    <a:pt x="150" y="53"/>
                  </a:cubicBezTo>
                  <a:cubicBezTo>
                    <a:pt x="121" y="53"/>
                    <a:pt x="93" y="51"/>
                    <a:pt x="65" y="45"/>
                  </a:cubicBezTo>
                  <a:cubicBezTo>
                    <a:pt x="45" y="42"/>
                    <a:pt x="18" y="38"/>
                    <a:pt x="0" y="27"/>
                  </a:cubicBezTo>
                  <a:cubicBezTo>
                    <a:pt x="0" y="26"/>
                    <a:pt x="0" y="25"/>
                    <a:pt x="0" y="24"/>
                  </a:cubicBezTo>
                  <a:cubicBezTo>
                    <a:pt x="66" y="2"/>
                    <a:pt x="138" y="0"/>
                    <a:pt x="208" y="5"/>
                  </a:cubicBezTo>
                  <a:cubicBezTo>
                    <a:pt x="239" y="7"/>
                    <a:pt x="271" y="11"/>
                    <a:pt x="299" y="24"/>
                  </a:cubicBezTo>
                  <a:close/>
                </a:path>
              </a:pathLst>
            </a:custGeom>
            <a:solidFill>
              <a:srgbClr val="E09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3"/>
            <p:cNvSpPr/>
            <p:nvPr/>
          </p:nvSpPr>
          <p:spPr bwMode="auto">
            <a:xfrm>
              <a:off x="2879718" y="1158271"/>
              <a:ext cx="397712" cy="432633"/>
            </a:xfrm>
            <a:custGeom>
              <a:avLst/>
              <a:gdLst>
                <a:gd name="T0" fmla="*/ 45 w 86"/>
                <a:gd name="T1" fmla="*/ 0 h 94"/>
                <a:gd name="T2" fmla="*/ 86 w 86"/>
                <a:gd name="T3" fmla="*/ 94 h 94"/>
                <a:gd name="T4" fmla="*/ 16 w 86"/>
                <a:gd name="T5" fmla="*/ 79 h 94"/>
                <a:gd name="T6" fmla="*/ 0 w 86"/>
                <a:gd name="T7" fmla="*/ 77 h 94"/>
                <a:gd name="T8" fmla="*/ 1 w 86"/>
                <a:gd name="T9" fmla="*/ 71 h 94"/>
                <a:gd name="T10" fmla="*/ 6 w 86"/>
                <a:gd name="T11" fmla="*/ 68 h 94"/>
                <a:gd name="T12" fmla="*/ 45 w 86"/>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86" h="94">
                  <a:moveTo>
                    <a:pt x="45" y="0"/>
                  </a:moveTo>
                  <a:cubicBezTo>
                    <a:pt x="72" y="24"/>
                    <a:pt x="84" y="58"/>
                    <a:pt x="86" y="94"/>
                  </a:cubicBezTo>
                  <a:cubicBezTo>
                    <a:pt x="63" y="86"/>
                    <a:pt x="39" y="82"/>
                    <a:pt x="16" y="79"/>
                  </a:cubicBezTo>
                  <a:cubicBezTo>
                    <a:pt x="10" y="78"/>
                    <a:pt x="5" y="78"/>
                    <a:pt x="0" y="77"/>
                  </a:cubicBezTo>
                  <a:cubicBezTo>
                    <a:pt x="1" y="71"/>
                    <a:pt x="1" y="71"/>
                    <a:pt x="1" y="71"/>
                  </a:cubicBezTo>
                  <a:cubicBezTo>
                    <a:pt x="3" y="71"/>
                    <a:pt x="5" y="70"/>
                    <a:pt x="6" y="68"/>
                  </a:cubicBezTo>
                  <a:lnTo>
                    <a:pt x="45"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4"/>
            <p:cNvSpPr/>
            <p:nvPr/>
          </p:nvSpPr>
          <p:spPr bwMode="auto">
            <a:xfrm>
              <a:off x="2026091" y="1825652"/>
              <a:ext cx="1125235" cy="1082554"/>
            </a:xfrm>
            <a:custGeom>
              <a:avLst/>
              <a:gdLst>
                <a:gd name="T0" fmla="*/ 242 w 244"/>
                <a:gd name="T1" fmla="*/ 157 h 235"/>
                <a:gd name="T2" fmla="*/ 229 w 244"/>
                <a:gd name="T3" fmla="*/ 210 h 235"/>
                <a:gd name="T4" fmla="*/ 201 w 244"/>
                <a:gd name="T5" fmla="*/ 224 h 235"/>
                <a:gd name="T6" fmla="*/ 102 w 244"/>
                <a:gd name="T7" fmla="*/ 234 h 235"/>
                <a:gd name="T8" fmla="*/ 44 w 244"/>
                <a:gd name="T9" fmla="*/ 225 h 235"/>
                <a:gd name="T10" fmla="*/ 16 w 244"/>
                <a:gd name="T11" fmla="*/ 211 h 235"/>
                <a:gd name="T12" fmla="*/ 2 w 244"/>
                <a:gd name="T13" fmla="*/ 157 h 235"/>
                <a:gd name="T14" fmla="*/ 2 w 244"/>
                <a:gd name="T15" fmla="*/ 47 h 235"/>
                <a:gd name="T16" fmla="*/ 2 w 244"/>
                <a:gd name="T17" fmla="*/ 0 h 235"/>
                <a:gd name="T18" fmla="*/ 26 w 244"/>
                <a:gd name="T19" fmla="*/ 5 h 235"/>
                <a:gd name="T20" fmla="*/ 117 w 244"/>
                <a:gd name="T21" fmla="*/ 14 h 235"/>
                <a:gd name="T22" fmla="*/ 118 w 244"/>
                <a:gd name="T23" fmla="*/ 14 h 235"/>
                <a:gd name="T24" fmla="*/ 122 w 244"/>
                <a:gd name="T25" fmla="*/ 14 h 235"/>
                <a:gd name="T26" fmla="*/ 126 w 244"/>
                <a:gd name="T27" fmla="*/ 14 h 235"/>
                <a:gd name="T28" fmla="*/ 126 w 244"/>
                <a:gd name="T29" fmla="*/ 14 h 235"/>
                <a:gd name="T30" fmla="*/ 218 w 244"/>
                <a:gd name="T31" fmla="*/ 5 h 235"/>
                <a:gd name="T32" fmla="*/ 241 w 244"/>
                <a:gd name="T33" fmla="*/ 0 h 235"/>
                <a:gd name="T34" fmla="*/ 242 w 244"/>
                <a:gd name="T35" fmla="*/ 46 h 235"/>
                <a:gd name="T36" fmla="*/ 242 w 244"/>
                <a:gd name="T37" fmla="*/ 15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4" h="235">
                  <a:moveTo>
                    <a:pt x="242" y="157"/>
                  </a:moveTo>
                  <a:cubicBezTo>
                    <a:pt x="242" y="175"/>
                    <a:pt x="244" y="197"/>
                    <a:pt x="229" y="210"/>
                  </a:cubicBezTo>
                  <a:cubicBezTo>
                    <a:pt x="221" y="217"/>
                    <a:pt x="211" y="221"/>
                    <a:pt x="201" y="224"/>
                  </a:cubicBezTo>
                  <a:cubicBezTo>
                    <a:pt x="170" y="234"/>
                    <a:pt x="135" y="235"/>
                    <a:pt x="102" y="234"/>
                  </a:cubicBezTo>
                  <a:cubicBezTo>
                    <a:pt x="83" y="233"/>
                    <a:pt x="63" y="231"/>
                    <a:pt x="44" y="225"/>
                  </a:cubicBezTo>
                  <a:cubicBezTo>
                    <a:pt x="34" y="222"/>
                    <a:pt x="24" y="218"/>
                    <a:pt x="16" y="211"/>
                  </a:cubicBezTo>
                  <a:cubicBezTo>
                    <a:pt x="0" y="198"/>
                    <a:pt x="2" y="176"/>
                    <a:pt x="2" y="157"/>
                  </a:cubicBezTo>
                  <a:cubicBezTo>
                    <a:pt x="2" y="120"/>
                    <a:pt x="2" y="84"/>
                    <a:pt x="2" y="47"/>
                  </a:cubicBezTo>
                  <a:cubicBezTo>
                    <a:pt x="2" y="0"/>
                    <a:pt x="2" y="0"/>
                    <a:pt x="2" y="0"/>
                  </a:cubicBezTo>
                  <a:cubicBezTo>
                    <a:pt x="10" y="2"/>
                    <a:pt x="18" y="3"/>
                    <a:pt x="26" y="5"/>
                  </a:cubicBezTo>
                  <a:cubicBezTo>
                    <a:pt x="56" y="11"/>
                    <a:pt x="86" y="14"/>
                    <a:pt x="117" y="14"/>
                  </a:cubicBezTo>
                  <a:cubicBezTo>
                    <a:pt x="117" y="14"/>
                    <a:pt x="117" y="14"/>
                    <a:pt x="118" y="14"/>
                  </a:cubicBezTo>
                  <a:cubicBezTo>
                    <a:pt x="119" y="14"/>
                    <a:pt x="120" y="14"/>
                    <a:pt x="122" y="14"/>
                  </a:cubicBezTo>
                  <a:cubicBezTo>
                    <a:pt x="123" y="14"/>
                    <a:pt x="124" y="14"/>
                    <a:pt x="126" y="14"/>
                  </a:cubicBezTo>
                  <a:cubicBezTo>
                    <a:pt x="126" y="14"/>
                    <a:pt x="126" y="14"/>
                    <a:pt x="126" y="14"/>
                  </a:cubicBezTo>
                  <a:cubicBezTo>
                    <a:pt x="157" y="14"/>
                    <a:pt x="187" y="11"/>
                    <a:pt x="218" y="5"/>
                  </a:cubicBezTo>
                  <a:cubicBezTo>
                    <a:pt x="225" y="3"/>
                    <a:pt x="233" y="2"/>
                    <a:pt x="241" y="0"/>
                  </a:cubicBezTo>
                  <a:cubicBezTo>
                    <a:pt x="242" y="46"/>
                    <a:pt x="242" y="46"/>
                    <a:pt x="242" y="46"/>
                  </a:cubicBezTo>
                  <a:cubicBezTo>
                    <a:pt x="242" y="83"/>
                    <a:pt x="242" y="120"/>
                    <a:pt x="242" y="157"/>
                  </a:cubicBezTo>
                  <a:close/>
                </a:path>
              </a:pathLst>
            </a:custGeom>
            <a:solidFill>
              <a:srgbClr val="E4B6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5"/>
            <p:cNvSpPr/>
            <p:nvPr/>
          </p:nvSpPr>
          <p:spPr bwMode="auto">
            <a:xfrm>
              <a:off x="2625570" y="946805"/>
              <a:ext cx="397712" cy="566498"/>
            </a:xfrm>
            <a:custGeom>
              <a:avLst/>
              <a:gdLst>
                <a:gd name="T0" fmla="*/ 86 w 86"/>
                <a:gd name="T1" fmla="*/ 35 h 123"/>
                <a:gd name="T2" fmla="*/ 47 w 86"/>
                <a:gd name="T3" fmla="*/ 106 h 123"/>
                <a:gd name="T4" fmla="*/ 56 w 86"/>
                <a:gd name="T5" fmla="*/ 117 h 123"/>
                <a:gd name="T6" fmla="*/ 55 w 86"/>
                <a:gd name="T7" fmla="*/ 123 h 123"/>
                <a:gd name="T8" fmla="*/ 0 w 86"/>
                <a:gd name="T9" fmla="*/ 120 h 123"/>
                <a:gd name="T10" fmla="*/ 0 w 86"/>
                <a:gd name="T11" fmla="*/ 120 h 123"/>
                <a:gd name="T12" fmla="*/ 0 w 86"/>
                <a:gd name="T13" fmla="*/ 0 h 123"/>
                <a:gd name="T14" fmla="*/ 86 w 86"/>
                <a:gd name="T15" fmla="*/ 35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23">
                  <a:moveTo>
                    <a:pt x="86" y="35"/>
                  </a:moveTo>
                  <a:cubicBezTo>
                    <a:pt x="47" y="106"/>
                    <a:pt x="47" y="106"/>
                    <a:pt x="47" y="106"/>
                  </a:cubicBezTo>
                  <a:cubicBezTo>
                    <a:pt x="44" y="111"/>
                    <a:pt x="50" y="116"/>
                    <a:pt x="56" y="117"/>
                  </a:cubicBezTo>
                  <a:cubicBezTo>
                    <a:pt x="55" y="123"/>
                    <a:pt x="55" y="123"/>
                    <a:pt x="55" y="123"/>
                  </a:cubicBezTo>
                  <a:cubicBezTo>
                    <a:pt x="37" y="122"/>
                    <a:pt x="18" y="121"/>
                    <a:pt x="0" y="120"/>
                  </a:cubicBezTo>
                  <a:cubicBezTo>
                    <a:pt x="0" y="120"/>
                    <a:pt x="0" y="120"/>
                    <a:pt x="0" y="120"/>
                  </a:cubicBezTo>
                  <a:cubicBezTo>
                    <a:pt x="0" y="0"/>
                    <a:pt x="0" y="0"/>
                    <a:pt x="0" y="0"/>
                  </a:cubicBezTo>
                  <a:cubicBezTo>
                    <a:pt x="28" y="14"/>
                    <a:pt x="60" y="19"/>
                    <a:pt x="86" y="35"/>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6"/>
            <p:cNvSpPr/>
            <p:nvPr/>
          </p:nvSpPr>
          <p:spPr bwMode="auto">
            <a:xfrm>
              <a:off x="2256958" y="3220555"/>
              <a:ext cx="642160" cy="488895"/>
            </a:xfrm>
            <a:custGeom>
              <a:avLst/>
              <a:gdLst>
                <a:gd name="T0" fmla="*/ 139 w 139"/>
                <a:gd name="T1" fmla="*/ 4 h 106"/>
                <a:gd name="T2" fmla="*/ 71 w 139"/>
                <a:gd name="T3" fmla="*/ 106 h 106"/>
                <a:gd name="T4" fmla="*/ 0 w 139"/>
                <a:gd name="T5" fmla="*/ 0 h 106"/>
                <a:gd name="T6" fmla="*/ 18 w 139"/>
                <a:gd name="T7" fmla="*/ 24 h 106"/>
                <a:gd name="T8" fmla="*/ 25 w 139"/>
                <a:gd name="T9" fmla="*/ 27 h 106"/>
                <a:gd name="T10" fmla="*/ 32 w 139"/>
                <a:gd name="T11" fmla="*/ 25 h 106"/>
                <a:gd name="T12" fmla="*/ 33 w 139"/>
                <a:gd name="T13" fmla="*/ 24 h 106"/>
                <a:gd name="T14" fmla="*/ 56 w 139"/>
                <a:gd name="T15" fmla="*/ 3 h 106"/>
                <a:gd name="T16" fmla="*/ 62 w 139"/>
                <a:gd name="T17" fmla="*/ 18 h 106"/>
                <a:gd name="T18" fmla="*/ 75 w 139"/>
                <a:gd name="T19" fmla="*/ 24 h 106"/>
                <a:gd name="T20" fmla="*/ 88 w 139"/>
                <a:gd name="T21" fmla="*/ 3 h 106"/>
                <a:gd name="T22" fmla="*/ 110 w 139"/>
                <a:gd name="T23" fmla="*/ 24 h 106"/>
                <a:gd name="T24" fmla="*/ 111 w 139"/>
                <a:gd name="T25" fmla="*/ 25 h 106"/>
                <a:gd name="T26" fmla="*/ 118 w 139"/>
                <a:gd name="T27" fmla="*/ 27 h 106"/>
                <a:gd name="T28" fmla="*/ 124 w 139"/>
                <a:gd name="T29" fmla="*/ 24 h 106"/>
                <a:gd name="T30" fmla="*/ 139 w 139"/>
                <a:gd name="T31" fmla="*/ 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 h="106">
                  <a:moveTo>
                    <a:pt x="139" y="4"/>
                  </a:moveTo>
                  <a:cubicBezTo>
                    <a:pt x="71" y="106"/>
                    <a:pt x="71" y="106"/>
                    <a:pt x="71" y="106"/>
                  </a:cubicBezTo>
                  <a:cubicBezTo>
                    <a:pt x="0" y="0"/>
                    <a:pt x="0" y="0"/>
                    <a:pt x="0" y="0"/>
                  </a:cubicBezTo>
                  <a:cubicBezTo>
                    <a:pt x="6" y="7"/>
                    <a:pt x="12" y="15"/>
                    <a:pt x="18" y="24"/>
                  </a:cubicBezTo>
                  <a:cubicBezTo>
                    <a:pt x="20" y="26"/>
                    <a:pt x="23" y="27"/>
                    <a:pt x="25" y="27"/>
                  </a:cubicBezTo>
                  <a:cubicBezTo>
                    <a:pt x="27" y="27"/>
                    <a:pt x="30" y="27"/>
                    <a:pt x="32" y="25"/>
                  </a:cubicBezTo>
                  <a:cubicBezTo>
                    <a:pt x="32" y="25"/>
                    <a:pt x="32" y="25"/>
                    <a:pt x="33" y="24"/>
                  </a:cubicBezTo>
                  <a:cubicBezTo>
                    <a:pt x="40" y="17"/>
                    <a:pt x="48" y="10"/>
                    <a:pt x="56" y="3"/>
                  </a:cubicBezTo>
                  <a:cubicBezTo>
                    <a:pt x="58" y="8"/>
                    <a:pt x="60" y="13"/>
                    <a:pt x="62" y="18"/>
                  </a:cubicBezTo>
                  <a:cubicBezTo>
                    <a:pt x="64" y="23"/>
                    <a:pt x="70" y="25"/>
                    <a:pt x="75" y="24"/>
                  </a:cubicBezTo>
                  <a:cubicBezTo>
                    <a:pt x="83" y="22"/>
                    <a:pt x="85" y="10"/>
                    <a:pt x="88" y="3"/>
                  </a:cubicBezTo>
                  <a:cubicBezTo>
                    <a:pt x="95" y="10"/>
                    <a:pt x="103" y="17"/>
                    <a:pt x="110" y="24"/>
                  </a:cubicBezTo>
                  <a:cubicBezTo>
                    <a:pt x="111" y="25"/>
                    <a:pt x="111" y="25"/>
                    <a:pt x="111" y="25"/>
                  </a:cubicBezTo>
                  <a:cubicBezTo>
                    <a:pt x="113" y="27"/>
                    <a:pt x="116" y="27"/>
                    <a:pt x="118" y="27"/>
                  </a:cubicBezTo>
                  <a:cubicBezTo>
                    <a:pt x="120" y="27"/>
                    <a:pt x="123" y="26"/>
                    <a:pt x="124" y="24"/>
                  </a:cubicBezTo>
                  <a:cubicBezTo>
                    <a:pt x="129" y="17"/>
                    <a:pt x="134" y="10"/>
                    <a:pt x="139" y="4"/>
                  </a:cubicBezTo>
                  <a:close/>
                </a:path>
              </a:pathLst>
            </a:custGeom>
            <a:solidFill>
              <a:srgbClr val="376E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7"/>
            <p:cNvSpPr/>
            <p:nvPr/>
          </p:nvSpPr>
          <p:spPr bwMode="auto">
            <a:xfrm>
              <a:off x="2701232" y="3009089"/>
              <a:ext cx="215347" cy="244448"/>
            </a:xfrm>
            <a:custGeom>
              <a:avLst/>
              <a:gdLst>
                <a:gd name="T0" fmla="*/ 27 w 47"/>
                <a:gd name="T1" fmla="*/ 0 h 53"/>
                <a:gd name="T2" fmla="*/ 47 w 47"/>
                <a:gd name="T3" fmla="*/ 20 h 53"/>
                <a:gd name="T4" fmla="*/ 20 w 47"/>
                <a:gd name="T5" fmla="*/ 53 h 53"/>
                <a:gd name="T6" fmla="*/ 0 w 47"/>
                <a:gd name="T7" fmla="*/ 34 h 53"/>
                <a:gd name="T8" fmla="*/ 27 w 47"/>
                <a:gd name="T9" fmla="*/ 0 h 53"/>
              </a:gdLst>
              <a:ahLst/>
              <a:cxnLst>
                <a:cxn ang="0">
                  <a:pos x="T0" y="T1"/>
                </a:cxn>
                <a:cxn ang="0">
                  <a:pos x="T2" y="T3"/>
                </a:cxn>
                <a:cxn ang="0">
                  <a:pos x="T4" y="T5"/>
                </a:cxn>
                <a:cxn ang="0">
                  <a:pos x="T6" y="T7"/>
                </a:cxn>
                <a:cxn ang="0">
                  <a:pos x="T8" y="T9"/>
                </a:cxn>
              </a:cxnLst>
              <a:rect l="0" t="0" r="r" b="b"/>
              <a:pathLst>
                <a:path w="47" h="53">
                  <a:moveTo>
                    <a:pt x="27" y="0"/>
                  </a:moveTo>
                  <a:cubicBezTo>
                    <a:pt x="34" y="6"/>
                    <a:pt x="40" y="13"/>
                    <a:pt x="47" y="20"/>
                  </a:cubicBezTo>
                  <a:cubicBezTo>
                    <a:pt x="37" y="30"/>
                    <a:pt x="29" y="41"/>
                    <a:pt x="20" y="53"/>
                  </a:cubicBezTo>
                  <a:cubicBezTo>
                    <a:pt x="14" y="46"/>
                    <a:pt x="7" y="40"/>
                    <a:pt x="0" y="34"/>
                  </a:cubicBezTo>
                  <a:cubicBezTo>
                    <a:pt x="9" y="23"/>
                    <a:pt x="18" y="11"/>
                    <a:pt x="27" y="0"/>
                  </a:cubicBezTo>
                  <a:close/>
                </a:path>
              </a:pathLst>
            </a:custGeom>
            <a:solidFill>
              <a:srgbClr val="376E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8"/>
            <p:cNvSpPr/>
            <p:nvPr/>
          </p:nvSpPr>
          <p:spPr bwMode="auto">
            <a:xfrm>
              <a:off x="2419923" y="2972228"/>
              <a:ext cx="335630" cy="234747"/>
            </a:xfrm>
            <a:custGeom>
              <a:avLst/>
              <a:gdLst>
                <a:gd name="T0" fmla="*/ 73 w 73"/>
                <a:gd name="T1" fmla="*/ 0 h 51"/>
                <a:gd name="T2" fmla="*/ 63 w 73"/>
                <a:gd name="T3" fmla="*/ 12 h 51"/>
                <a:gd name="T4" fmla="*/ 52 w 73"/>
                <a:gd name="T5" fmla="*/ 26 h 51"/>
                <a:gd name="T6" fmla="*/ 37 w 73"/>
                <a:gd name="T7" fmla="*/ 51 h 51"/>
                <a:gd name="T8" fmla="*/ 21 w 73"/>
                <a:gd name="T9" fmla="*/ 27 h 51"/>
                <a:gd name="T10" fmla="*/ 11 w 73"/>
                <a:gd name="T11" fmla="*/ 13 h 51"/>
                <a:gd name="T12" fmla="*/ 0 w 73"/>
                <a:gd name="T13" fmla="*/ 0 h 51"/>
                <a:gd name="T14" fmla="*/ 55 w 73"/>
                <a:gd name="T15" fmla="*/ 1 h 51"/>
                <a:gd name="T16" fmla="*/ 73 w 73"/>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51">
                  <a:moveTo>
                    <a:pt x="73" y="0"/>
                  </a:moveTo>
                  <a:cubicBezTo>
                    <a:pt x="71" y="0"/>
                    <a:pt x="65" y="10"/>
                    <a:pt x="63" y="12"/>
                  </a:cubicBezTo>
                  <a:cubicBezTo>
                    <a:pt x="59" y="17"/>
                    <a:pt x="56" y="21"/>
                    <a:pt x="52" y="26"/>
                  </a:cubicBezTo>
                  <a:cubicBezTo>
                    <a:pt x="46" y="34"/>
                    <a:pt x="40" y="41"/>
                    <a:pt x="37" y="51"/>
                  </a:cubicBezTo>
                  <a:cubicBezTo>
                    <a:pt x="34" y="41"/>
                    <a:pt x="27" y="35"/>
                    <a:pt x="21" y="27"/>
                  </a:cubicBezTo>
                  <a:cubicBezTo>
                    <a:pt x="18" y="22"/>
                    <a:pt x="14" y="18"/>
                    <a:pt x="11" y="13"/>
                  </a:cubicBezTo>
                  <a:cubicBezTo>
                    <a:pt x="9" y="11"/>
                    <a:pt x="2" y="0"/>
                    <a:pt x="0" y="0"/>
                  </a:cubicBezTo>
                  <a:cubicBezTo>
                    <a:pt x="18" y="2"/>
                    <a:pt x="37" y="2"/>
                    <a:pt x="55" y="1"/>
                  </a:cubicBezTo>
                  <a:cubicBezTo>
                    <a:pt x="61" y="1"/>
                    <a:pt x="67" y="1"/>
                    <a:pt x="73" y="0"/>
                  </a:cubicBezTo>
                  <a:close/>
                </a:path>
              </a:pathLst>
            </a:custGeom>
            <a:solidFill>
              <a:srgbClr val="B088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9"/>
            <p:cNvSpPr/>
            <p:nvPr/>
          </p:nvSpPr>
          <p:spPr bwMode="auto">
            <a:xfrm>
              <a:off x="2152195" y="946805"/>
              <a:ext cx="395772" cy="566498"/>
            </a:xfrm>
            <a:custGeom>
              <a:avLst/>
              <a:gdLst>
                <a:gd name="T0" fmla="*/ 86 w 86"/>
                <a:gd name="T1" fmla="*/ 120 h 123"/>
                <a:gd name="T2" fmla="*/ 86 w 86"/>
                <a:gd name="T3" fmla="*/ 120 h 123"/>
                <a:gd name="T4" fmla="*/ 31 w 86"/>
                <a:gd name="T5" fmla="*/ 123 h 123"/>
                <a:gd name="T6" fmla="*/ 30 w 86"/>
                <a:gd name="T7" fmla="*/ 117 h 123"/>
                <a:gd name="T8" fmla="*/ 40 w 86"/>
                <a:gd name="T9" fmla="*/ 106 h 123"/>
                <a:gd name="T10" fmla="*/ 0 w 86"/>
                <a:gd name="T11" fmla="*/ 35 h 123"/>
                <a:gd name="T12" fmla="*/ 86 w 86"/>
                <a:gd name="T13" fmla="*/ 0 h 123"/>
                <a:gd name="T14" fmla="*/ 86 w 86"/>
                <a:gd name="T15" fmla="*/ 120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23">
                  <a:moveTo>
                    <a:pt x="86" y="120"/>
                  </a:moveTo>
                  <a:cubicBezTo>
                    <a:pt x="86" y="120"/>
                    <a:pt x="86" y="120"/>
                    <a:pt x="86" y="120"/>
                  </a:cubicBezTo>
                  <a:cubicBezTo>
                    <a:pt x="68" y="121"/>
                    <a:pt x="49" y="122"/>
                    <a:pt x="31" y="123"/>
                  </a:cubicBezTo>
                  <a:cubicBezTo>
                    <a:pt x="30" y="117"/>
                    <a:pt x="30" y="117"/>
                    <a:pt x="30" y="117"/>
                  </a:cubicBezTo>
                  <a:cubicBezTo>
                    <a:pt x="36" y="116"/>
                    <a:pt x="42" y="111"/>
                    <a:pt x="40" y="106"/>
                  </a:cubicBezTo>
                  <a:cubicBezTo>
                    <a:pt x="0" y="35"/>
                    <a:pt x="0" y="35"/>
                    <a:pt x="0" y="35"/>
                  </a:cubicBezTo>
                  <a:cubicBezTo>
                    <a:pt x="27" y="19"/>
                    <a:pt x="59" y="14"/>
                    <a:pt x="86" y="0"/>
                  </a:cubicBezTo>
                  <a:lnTo>
                    <a:pt x="86" y="12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20"/>
            <p:cNvSpPr/>
            <p:nvPr/>
          </p:nvSpPr>
          <p:spPr bwMode="auto">
            <a:xfrm>
              <a:off x="2152195" y="3203095"/>
              <a:ext cx="386072" cy="574258"/>
            </a:xfrm>
            <a:custGeom>
              <a:avLst/>
              <a:gdLst>
                <a:gd name="T0" fmla="*/ 0 w 199"/>
                <a:gd name="T1" fmla="*/ 0 h 296"/>
                <a:gd name="T2" fmla="*/ 199 w 199"/>
                <a:gd name="T3" fmla="*/ 296 h 296"/>
                <a:gd name="T4" fmla="*/ 0 w 199"/>
                <a:gd name="T5" fmla="*/ 296 h 296"/>
                <a:gd name="T6" fmla="*/ 0 w 199"/>
                <a:gd name="T7" fmla="*/ 0 h 296"/>
              </a:gdLst>
              <a:ahLst/>
              <a:cxnLst>
                <a:cxn ang="0">
                  <a:pos x="T0" y="T1"/>
                </a:cxn>
                <a:cxn ang="0">
                  <a:pos x="T2" y="T3"/>
                </a:cxn>
                <a:cxn ang="0">
                  <a:pos x="T4" y="T5"/>
                </a:cxn>
                <a:cxn ang="0">
                  <a:pos x="T6" y="T7"/>
                </a:cxn>
              </a:cxnLst>
              <a:rect l="0" t="0" r="r" b="b"/>
              <a:pathLst>
                <a:path w="199" h="296">
                  <a:moveTo>
                    <a:pt x="0" y="0"/>
                  </a:moveTo>
                  <a:lnTo>
                    <a:pt x="199" y="296"/>
                  </a:lnTo>
                  <a:lnTo>
                    <a:pt x="0" y="296"/>
                  </a:lnTo>
                  <a:lnTo>
                    <a:pt x="0" y="0"/>
                  </a:lnTo>
                  <a:close/>
                </a:path>
              </a:pathLst>
            </a:custGeom>
            <a:solidFill>
              <a:srgbClr val="FBB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21"/>
            <p:cNvSpPr/>
            <p:nvPr/>
          </p:nvSpPr>
          <p:spPr bwMode="auto">
            <a:xfrm>
              <a:off x="2256958" y="3009089"/>
              <a:ext cx="217287" cy="244448"/>
            </a:xfrm>
            <a:custGeom>
              <a:avLst/>
              <a:gdLst>
                <a:gd name="T0" fmla="*/ 47 w 47"/>
                <a:gd name="T1" fmla="*/ 34 h 53"/>
                <a:gd name="T2" fmla="*/ 27 w 47"/>
                <a:gd name="T3" fmla="*/ 53 h 53"/>
                <a:gd name="T4" fmla="*/ 0 w 47"/>
                <a:gd name="T5" fmla="*/ 20 h 53"/>
                <a:gd name="T6" fmla="*/ 20 w 47"/>
                <a:gd name="T7" fmla="*/ 0 h 53"/>
                <a:gd name="T8" fmla="*/ 47 w 47"/>
                <a:gd name="T9" fmla="*/ 34 h 53"/>
              </a:gdLst>
              <a:ahLst/>
              <a:cxnLst>
                <a:cxn ang="0">
                  <a:pos x="T0" y="T1"/>
                </a:cxn>
                <a:cxn ang="0">
                  <a:pos x="T2" y="T3"/>
                </a:cxn>
                <a:cxn ang="0">
                  <a:pos x="T4" y="T5"/>
                </a:cxn>
                <a:cxn ang="0">
                  <a:pos x="T6" y="T7"/>
                </a:cxn>
                <a:cxn ang="0">
                  <a:pos x="T8" y="T9"/>
                </a:cxn>
              </a:cxnLst>
              <a:rect l="0" t="0" r="r" b="b"/>
              <a:pathLst>
                <a:path w="47" h="53">
                  <a:moveTo>
                    <a:pt x="47" y="34"/>
                  </a:moveTo>
                  <a:cubicBezTo>
                    <a:pt x="40" y="40"/>
                    <a:pt x="33" y="46"/>
                    <a:pt x="27" y="53"/>
                  </a:cubicBezTo>
                  <a:cubicBezTo>
                    <a:pt x="18" y="41"/>
                    <a:pt x="10" y="30"/>
                    <a:pt x="0" y="20"/>
                  </a:cubicBezTo>
                  <a:cubicBezTo>
                    <a:pt x="7" y="13"/>
                    <a:pt x="13" y="6"/>
                    <a:pt x="20" y="0"/>
                  </a:cubicBezTo>
                  <a:cubicBezTo>
                    <a:pt x="29" y="11"/>
                    <a:pt x="38" y="23"/>
                    <a:pt x="47" y="34"/>
                  </a:cubicBezTo>
                  <a:close/>
                </a:path>
              </a:pathLst>
            </a:custGeom>
            <a:solidFill>
              <a:srgbClr val="376E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2"/>
            <p:cNvSpPr/>
            <p:nvPr/>
          </p:nvSpPr>
          <p:spPr bwMode="auto">
            <a:xfrm>
              <a:off x="1901927" y="1158271"/>
              <a:ext cx="391892" cy="432633"/>
            </a:xfrm>
            <a:custGeom>
              <a:avLst/>
              <a:gdLst>
                <a:gd name="T0" fmla="*/ 84 w 85"/>
                <a:gd name="T1" fmla="*/ 71 h 94"/>
                <a:gd name="T2" fmla="*/ 85 w 85"/>
                <a:gd name="T3" fmla="*/ 77 h 94"/>
                <a:gd name="T4" fmla="*/ 56 w 85"/>
                <a:gd name="T5" fmla="*/ 81 h 94"/>
                <a:gd name="T6" fmla="*/ 2 w 85"/>
                <a:gd name="T7" fmla="*/ 93 h 94"/>
                <a:gd name="T8" fmla="*/ 0 w 85"/>
                <a:gd name="T9" fmla="*/ 94 h 94"/>
                <a:gd name="T10" fmla="*/ 41 w 85"/>
                <a:gd name="T11" fmla="*/ 0 h 94"/>
                <a:gd name="T12" fmla="*/ 79 w 85"/>
                <a:gd name="T13" fmla="*/ 68 h 94"/>
                <a:gd name="T14" fmla="*/ 84 w 85"/>
                <a:gd name="T15" fmla="*/ 71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94">
                  <a:moveTo>
                    <a:pt x="84" y="71"/>
                  </a:moveTo>
                  <a:cubicBezTo>
                    <a:pt x="85" y="77"/>
                    <a:pt x="85" y="77"/>
                    <a:pt x="85" y="77"/>
                  </a:cubicBezTo>
                  <a:cubicBezTo>
                    <a:pt x="75" y="78"/>
                    <a:pt x="66" y="79"/>
                    <a:pt x="56" y="81"/>
                  </a:cubicBezTo>
                  <a:cubicBezTo>
                    <a:pt x="37" y="83"/>
                    <a:pt x="19" y="87"/>
                    <a:pt x="2" y="93"/>
                  </a:cubicBezTo>
                  <a:cubicBezTo>
                    <a:pt x="1" y="93"/>
                    <a:pt x="0" y="93"/>
                    <a:pt x="0" y="94"/>
                  </a:cubicBezTo>
                  <a:cubicBezTo>
                    <a:pt x="1" y="58"/>
                    <a:pt x="14" y="23"/>
                    <a:pt x="41" y="0"/>
                  </a:cubicBezTo>
                  <a:cubicBezTo>
                    <a:pt x="79" y="68"/>
                    <a:pt x="79" y="68"/>
                    <a:pt x="79" y="68"/>
                  </a:cubicBezTo>
                  <a:cubicBezTo>
                    <a:pt x="80" y="70"/>
                    <a:pt x="82" y="71"/>
                    <a:pt x="84" y="71"/>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3"/>
            <p:cNvSpPr/>
            <p:nvPr/>
          </p:nvSpPr>
          <p:spPr bwMode="auto">
            <a:xfrm>
              <a:off x="1837905" y="1936235"/>
              <a:ext cx="120284" cy="349211"/>
            </a:xfrm>
            <a:custGeom>
              <a:avLst/>
              <a:gdLst>
                <a:gd name="T0" fmla="*/ 26 w 26"/>
                <a:gd name="T1" fmla="*/ 7 h 76"/>
                <a:gd name="T2" fmla="*/ 26 w 26"/>
                <a:gd name="T3" fmla="*/ 76 h 76"/>
                <a:gd name="T4" fmla="*/ 4 w 26"/>
                <a:gd name="T5" fmla="*/ 46 h 76"/>
                <a:gd name="T6" fmla="*/ 24 w 26"/>
                <a:gd name="T7" fmla="*/ 7 h 76"/>
                <a:gd name="T8" fmla="*/ 26 w 26"/>
                <a:gd name="T9" fmla="*/ 7 h 76"/>
              </a:gdLst>
              <a:ahLst/>
              <a:cxnLst>
                <a:cxn ang="0">
                  <a:pos x="T0" y="T1"/>
                </a:cxn>
                <a:cxn ang="0">
                  <a:pos x="T2" y="T3"/>
                </a:cxn>
                <a:cxn ang="0">
                  <a:pos x="T4" y="T5"/>
                </a:cxn>
                <a:cxn ang="0">
                  <a:pos x="T6" y="T7"/>
                </a:cxn>
                <a:cxn ang="0">
                  <a:pos x="T8" y="T9"/>
                </a:cxn>
              </a:cxnLst>
              <a:rect l="0" t="0" r="r" b="b"/>
              <a:pathLst>
                <a:path w="26" h="76">
                  <a:moveTo>
                    <a:pt x="26" y="7"/>
                  </a:moveTo>
                  <a:cubicBezTo>
                    <a:pt x="26" y="76"/>
                    <a:pt x="26" y="76"/>
                    <a:pt x="26" y="76"/>
                  </a:cubicBezTo>
                  <a:cubicBezTo>
                    <a:pt x="16" y="69"/>
                    <a:pt x="8" y="57"/>
                    <a:pt x="4" y="46"/>
                  </a:cubicBezTo>
                  <a:cubicBezTo>
                    <a:pt x="0" y="35"/>
                    <a:pt x="2" y="0"/>
                    <a:pt x="24" y="7"/>
                  </a:cubicBezTo>
                  <a:cubicBezTo>
                    <a:pt x="25" y="7"/>
                    <a:pt x="25" y="7"/>
                    <a:pt x="26" y="7"/>
                  </a:cubicBezTo>
                  <a:close/>
                </a:path>
              </a:pathLst>
            </a:custGeom>
            <a:solidFill>
              <a:srgbClr val="E4B6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4"/>
            <p:cNvSpPr/>
            <p:nvPr/>
          </p:nvSpPr>
          <p:spPr bwMode="auto">
            <a:xfrm>
              <a:off x="1810745" y="3276817"/>
              <a:ext cx="83423" cy="500536"/>
            </a:xfrm>
            <a:custGeom>
              <a:avLst/>
              <a:gdLst>
                <a:gd name="T0" fmla="*/ 18 w 18"/>
                <a:gd name="T1" fmla="*/ 0 h 109"/>
                <a:gd name="T2" fmla="*/ 18 w 18"/>
                <a:gd name="T3" fmla="*/ 109 h 109"/>
                <a:gd name="T4" fmla="*/ 0 w 18"/>
                <a:gd name="T5" fmla="*/ 109 h 109"/>
                <a:gd name="T6" fmla="*/ 10 w 18"/>
                <a:gd name="T7" fmla="*/ 6 h 109"/>
                <a:gd name="T8" fmla="*/ 10 w 18"/>
                <a:gd name="T9" fmla="*/ 5 h 109"/>
                <a:gd name="T10" fmla="*/ 18 w 18"/>
                <a:gd name="T11" fmla="*/ 0 h 109"/>
              </a:gdLst>
              <a:ahLst/>
              <a:cxnLst>
                <a:cxn ang="0">
                  <a:pos x="T0" y="T1"/>
                </a:cxn>
                <a:cxn ang="0">
                  <a:pos x="T2" y="T3"/>
                </a:cxn>
                <a:cxn ang="0">
                  <a:pos x="T4" y="T5"/>
                </a:cxn>
                <a:cxn ang="0">
                  <a:pos x="T6" y="T7"/>
                </a:cxn>
                <a:cxn ang="0">
                  <a:pos x="T8" y="T9"/>
                </a:cxn>
                <a:cxn ang="0">
                  <a:pos x="T10" y="T11"/>
                </a:cxn>
              </a:cxnLst>
              <a:rect l="0" t="0" r="r" b="b"/>
              <a:pathLst>
                <a:path w="18" h="109">
                  <a:moveTo>
                    <a:pt x="18" y="0"/>
                  </a:moveTo>
                  <a:cubicBezTo>
                    <a:pt x="18" y="109"/>
                    <a:pt x="18" y="109"/>
                    <a:pt x="18" y="109"/>
                  </a:cubicBezTo>
                  <a:cubicBezTo>
                    <a:pt x="0" y="109"/>
                    <a:pt x="0" y="109"/>
                    <a:pt x="0" y="109"/>
                  </a:cubicBezTo>
                  <a:cubicBezTo>
                    <a:pt x="8" y="75"/>
                    <a:pt x="11" y="41"/>
                    <a:pt x="10" y="6"/>
                  </a:cubicBezTo>
                  <a:cubicBezTo>
                    <a:pt x="10" y="5"/>
                    <a:pt x="10" y="5"/>
                    <a:pt x="10" y="5"/>
                  </a:cubicBezTo>
                  <a:cubicBezTo>
                    <a:pt x="13" y="3"/>
                    <a:pt x="15" y="2"/>
                    <a:pt x="18" y="0"/>
                  </a:cubicBezTo>
                  <a:close/>
                </a:path>
              </a:pathLst>
            </a:custGeom>
            <a:solidFill>
              <a:srgbClr val="FBB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5"/>
            <p:cNvSpPr/>
            <p:nvPr/>
          </p:nvSpPr>
          <p:spPr bwMode="auto">
            <a:xfrm>
              <a:off x="1552717" y="3358300"/>
              <a:ext cx="225047" cy="419053"/>
            </a:xfrm>
            <a:custGeom>
              <a:avLst/>
              <a:gdLst>
                <a:gd name="T0" fmla="*/ 49 w 49"/>
                <a:gd name="T1" fmla="*/ 0 h 91"/>
                <a:gd name="T2" fmla="*/ 38 w 49"/>
                <a:gd name="T3" fmla="*/ 91 h 91"/>
                <a:gd name="T4" fmla="*/ 0 w 49"/>
                <a:gd name="T5" fmla="*/ 91 h 91"/>
                <a:gd name="T6" fmla="*/ 49 w 49"/>
                <a:gd name="T7" fmla="*/ 0 h 91"/>
              </a:gdLst>
              <a:ahLst/>
              <a:cxnLst>
                <a:cxn ang="0">
                  <a:pos x="T0" y="T1"/>
                </a:cxn>
                <a:cxn ang="0">
                  <a:pos x="T2" y="T3"/>
                </a:cxn>
                <a:cxn ang="0">
                  <a:pos x="T4" y="T5"/>
                </a:cxn>
                <a:cxn ang="0">
                  <a:pos x="T6" y="T7"/>
                </a:cxn>
              </a:cxnLst>
              <a:rect l="0" t="0" r="r" b="b"/>
              <a:pathLst>
                <a:path w="49" h="91">
                  <a:moveTo>
                    <a:pt x="49" y="0"/>
                  </a:moveTo>
                  <a:cubicBezTo>
                    <a:pt x="49" y="31"/>
                    <a:pt x="46" y="61"/>
                    <a:pt x="38" y="91"/>
                  </a:cubicBezTo>
                  <a:cubicBezTo>
                    <a:pt x="0" y="91"/>
                    <a:pt x="0" y="91"/>
                    <a:pt x="0" y="91"/>
                  </a:cubicBezTo>
                  <a:cubicBezTo>
                    <a:pt x="2" y="57"/>
                    <a:pt x="20" y="25"/>
                    <a:pt x="49" y="0"/>
                  </a:cubicBezTo>
                  <a:close/>
                </a:path>
              </a:pathLst>
            </a:custGeom>
            <a:solidFill>
              <a:srgbClr val="376E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6" name="组合 35"/>
          <p:cNvGrpSpPr/>
          <p:nvPr/>
        </p:nvGrpSpPr>
        <p:grpSpPr>
          <a:xfrm>
            <a:off x="6305676" y="798422"/>
            <a:ext cx="5069312" cy="4950992"/>
            <a:chOff x="6305676" y="798422"/>
            <a:chExt cx="5069312" cy="4950992"/>
          </a:xfrm>
        </p:grpSpPr>
        <p:grpSp>
          <p:nvGrpSpPr>
            <p:cNvPr id="37" name="组合 36"/>
            <p:cNvGrpSpPr/>
            <p:nvPr/>
          </p:nvGrpSpPr>
          <p:grpSpPr>
            <a:xfrm>
              <a:off x="6305676" y="798422"/>
              <a:ext cx="5069312" cy="4950992"/>
              <a:chOff x="6322125" y="778075"/>
              <a:chExt cx="4605417" cy="4467025"/>
            </a:xfrm>
          </p:grpSpPr>
          <p:pic>
            <p:nvPicPr>
              <p:cNvPr id="41" name="图片 40"/>
              <p:cNvPicPr>
                <a:picLocks noChangeAspect="1"/>
              </p:cNvPicPr>
              <p:nvPr/>
            </p:nvPicPr>
            <p:blipFill rotWithShape="1">
              <a:blip r:embed="rId8" cstate="print">
                <a:extLst>
                  <a:ext uri="{28A0092B-C50C-407E-A947-70E740481C1C}">
                    <a14:useLocalDpi xmlns:a14="http://schemas.microsoft.com/office/drawing/2010/main" val="0"/>
                  </a:ext>
                </a:extLst>
              </a:blip>
              <a:srcRect b="24261"/>
              <a:stretch>
                <a:fillRect/>
              </a:stretch>
            </p:blipFill>
            <p:spPr>
              <a:xfrm>
                <a:off x="6322125" y="778075"/>
                <a:ext cx="4605417" cy="3168606"/>
              </a:xfrm>
              <a:prstGeom prst="rect">
                <a:avLst/>
              </a:prstGeom>
            </p:spPr>
          </p:pic>
          <p:pic>
            <p:nvPicPr>
              <p:cNvPr id="42" name="图片 41"/>
              <p:cNvPicPr>
                <a:picLocks noChangeAspect="1"/>
              </p:cNvPicPr>
              <p:nvPr/>
            </p:nvPicPr>
            <p:blipFill rotWithShape="1">
              <a:blip r:embed="rId9" cstate="print">
                <a:extLst>
                  <a:ext uri="{28A0092B-C50C-407E-A947-70E740481C1C}">
                    <a14:useLocalDpi xmlns:a14="http://schemas.microsoft.com/office/drawing/2010/main" val="0"/>
                  </a:ext>
                </a:extLst>
              </a:blip>
              <a:srcRect b="24044"/>
              <a:stretch>
                <a:fillRect/>
              </a:stretch>
            </p:blipFill>
            <p:spPr>
              <a:xfrm flipV="1">
                <a:off x="6322125" y="2067450"/>
                <a:ext cx="4605416" cy="3177650"/>
              </a:xfrm>
              <a:prstGeom prst="rect">
                <a:avLst/>
              </a:prstGeom>
            </p:spPr>
          </p:pic>
        </p:grpSp>
        <p:sp>
          <p:nvSpPr>
            <p:cNvPr id="38" name="文本框 37"/>
            <p:cNvSpPr txBox="1"/>
            <p:nvPr/>
          </p:nvSpPr>
          <p:spPr>
            <a:xfrm>
              <a:off x="9530099" y="3963965"/>
              <a:ext cx="595035" cy="492443"/>
            </a:xfrm>
            <a:prstGeom prst="rect">
              <a:avLst/>
            </a:prstGeom>
            <a:noFill/>
          </p:spPr>
          <p:txBody>
            <a:bodyPr wrap="none" rtlCol="0">
              <a:spAutoFit/>
            </a:bodyPr>
            <a:lstStyle/>
            <a:p>
              <a:r>
                <a:rPr lang="en-US" altLang="zh-CN" sz="2600" b="1" dirty="0">
                  <a:latin typeface="微软雅黑" panose="020B0503020204020204" pitchFamily="34" charset="-122"/>
                  <a:ea typeface="微软雅黑" panose="020B0503020204020204" pitchFamily="34" charset="-122"/>
                </a:rPr>
                <a:t>60</a:t>
              </a:r>
              <a:endParaRPr lang="zh-CN" altLang="en-US" sz="2600" b="1" dirty="0">
                <a:latin typeface="微软雅黑" panose="020B0503020204020204" pitchFamily="34" charset="-122"/>
                <a:ea typeface="微软雅黑" panose="020B0503020204020204" pitchFamily="34" charset="-122"/>
              </a:endParaRPr>
            </a:p>
          </p:txBody>
        </p:sp>
        <p:sp>
          <p:nvSpPr>
            <p:cNvPr id="39" name="文本框 38"/>
            <p:cNvSpPr txBox="1"/>
            <p:nvPr/>
          </p:nvSpPr>
          <p:spPr>
            <a:xfrm>
              <a:off x="8685818" y="4333511"/>
              <a:ext cx="595035" cy="492443"/>
            </a:xfrm>
            <a:prstGeom prst="rect">
              <a:avLst/>
            </a:prstGeom>
            <a:noFill/>
          </p:spPr>
          <p:txBody>
            <a:bodyPr wrap="none" rtlCol="0">
              <a:spAutoFit/>
            </a:bodyPr>
            <a:lstStyle/>
            <a:p>
              <a:r>
                <a:rPr lang="en-US" altLang="zh-CN" sz="2600" b="1" dirty="0">
                  <a:latin typeface="微软雅黑" panose="020B0503020204020204" pitchFamily="34" charset="-122"/>
                  <a:ea typeface="微软雅黑" panose="020B0503020204020204" pitchFamily="34" charset="-122"/>
                </a:rPr>
                <a:t>70</a:t>
              </a:r>
              <a:endParaRPr lang="zh-CN" altLang="en-US" sz="2600" b="1" dirty="0">
                <a:latin typeface="微软雅黑" panose="020B0503020204020204" pitchFamily="34" charset="-122"/>
                <a:ea typeface="微软雅黑" panose="020B0503020204020204" pitchFamily="34" charset="-122"/>
              </a:endParaRPr>
            </a:p>
          </p:txBody>
        </p:sp>
        <p:sp>
          <p:nvSpPr>
            <p:cNvPr id="40" name="文本框 39"/>
            <p:cNvSpPr txBox="1"/>
            <p:nvPr/>
          </p:nvSpPr>
          <p:spPr>
            <a:xfrm>
              <a:off x="7790737" y="3979409"/>
              <a:ext cx="595035" cy="492443"/>
            </a:xfrm>
            <a:prstGeom prst="rect">
              <a:avLst/>
            </a:prstGeom>
            <a:noFill/>
          </p:spPr>
          <p:txBody>
            <a:bodyPr wrap="none" rtlCol="0">
              <a:spAutoFit/>
            </a:bodyPr>
            <a:lstStyle/>
            <a:p>
              <a:r>
                <a:rPr lang="en-US" altLang="zh-CN" sz="2600" b="1" dirty="0">
                  <a:latin typeface="微软雅黑" panose="020B0503020204020204" pitchFamily="34" charset="-122"/>
                  <a:ea typeface="微软雅黑" panose="020B0503020204020204" pitchFamily="34" charset="-122"/>
                </a:rPr>
                <a:t>80</a:t>
              </a:r>
              <a:endParaRPr lang="zh-CN" altLang="en-US" sz="2600" b="1"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1250"/>
                                  </p:stCondLst>
                                  <p:iterate type="lt">
                                    <p:tmPct val="10000"/>
                                  </p:iterate>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1+#ppt_w/2"/>
                                          </p:val>
                                        </p:tav>
                                        <p:tav tm="100000">
                                          <p:val>
                                            <p:strVal val="#ppt_x"/>
                                          </p:val>
                                        </p:tav>
                                      </p:tavLst>
                                    </p:anim>
                                    <p:anim calcmode="lin" valueType="num">
                                      <p:cBhvr additive="base">
                                        <p:cTn id="8" dur="500" fill="hold"/>
                                        <p:tgtEl>
                                          <p:spTgt spid="59"/>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300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75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191842" y="2393499"/>
            <a:ext cx="7194803" cy="704232"/>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由各板块项目部在高温季节到来之前，在施工现场设置温度计，并对每天的天气情况进行收集、处理，然后上报项目部防暑减温保障小组，依具体情况采取相应的安全防范措施</a:t>
            </a:r>
            <a:endParaRPr lang="zh-CN" altLang="en-US" sz="1400"/>
          </a:p>
        </p:txBody>
      </p:sp>
      <p:sp>
        <p:nvSpPr>
          <p:cNvPr id="7" name="矩形 6"/>
          <p:cNvSpPr/>
          <p:nvPr/>
        </p:nvSpPr>
        <p:spPr>
          <a:xfrm>
            <a:off x="3191842" y="3616955"/>
            <a:ext cx="6878278" cy="738664"/>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当室外气温高于</a:t>
            </a:r>
            <a:r>
              <a:rPr lang="en-US" altLang="zh-CN" sz="1400">
                <a:latin typeface="微软雅黑" panose="020B0503020204020204" pitchFamily="34" charset="-122"/>
                <a:ea typeface="微软雅黑" panose="020B0503020204020204" pitchFamily="34" charset="-122"/>
              </a:rPr>
              <a:t>39C</a:t>
            </a:r>
            <a:r>
              <a:rPr lang="zh-CN" altLang="zh-CN" sz="1400">
                <a:latin typeface="微软雅黑" panose="020B0503020204020204" pitchFamily="34" charset="-122"/>
                <a:ea typeface="微软雅黑" panose="020B0503020204020204" pitchFamily="34" charset="-122"/>
              </a:rPr>
              <a:t>时，项目部应对各班组进行施。工降温专项安全交底，令其各班组停止现场施工作业。</a:t>
            </a:r>
            <a:endParaRPr lang="zh-CN" altLang="zh-CN" sz="1400">
              <a:latin typeface="微软雅黑" panose="020B0503020204020204" pitchFamily="34" charset="-122"/>
              <a:ea typeface="微软雅黑" panose="020B0503020204020204" pitchFamily="34" charset="-122"/>
            </a:endParaRPr>
          </a:p>
        </p:txBody>
      </p:sp>
      <p:sp>
        <p:nvSpPr>
          <p:cNvPr id="8" name="矩形 7"/>
          <p:cNvSpPr/>
          <p:nvPr/>
        </p:nvSpPr>
        <p:spPr>
          <a:xfrm>
            <a:off x="3191842" y="4908613"/>
            <a:ext cx="5509214" cy="307777"/>
          </a:xfrm>
          <a:prstGeom prst="rect">
            <a:avLst/>
          </a:prstGeom>
        </p:spPr>
        <p:txBody>
          <a:bodyPr wrap="square">
            <a:spAutoFit/>
          </a:bodyPr>
          <a:lstStyle/>
          <a:p>
            <a:r>
              <a:rPr lang="zh-CN" altLang="zh-CN" sz="1400">
                <a:latin typeface="微软雅黑" panose="020B0503020204020204" pitchFamily="34" charset="-122"/>
                <a:ea typeface="微软雅黑" panose="020B0503020204020204" pitchFamily="34" charset="-122"/>
              </a:rPr>
              <a:t>后勤保障小组，应能随时保证作业人员现场的饮水、紧急药品。</a:t>
            </a:r>
            <a:endParaRPr lang="zh-CN" altLang="zh-CN" sz="1400">
              <a:latin typeface="微软雅黑" panose="020B0503020204020204" pitchFamily="34" charset="-122"/>
              <a:ea typeface="微软雅黑" panose="020B0503020204020204" pitchFamily="34" charset="-122"/>
            </a:endParaRPr>
          </a:p>
        </p:txBody>
      </p:sp>
      <p:grpSp>
        <p:nvGrpSpPr>
          <p:cNvPr id="4" name="组合 3"/>
          <p:cNvGrpSpPr/>
          <p:nvPr/>
        </p:nvGrpSpPr>
        <p:grpSpPr>
          <a:xfrm>
            <a:off x="2631831" y="2708028"/>
            <a:ext cx="140677" cy="2426678"/>
            <a:chOff x="2631831" y="2708028"/>
            <a:chExt cx="140677" cy="2426678"/>
          </a:xfrm>
        </p:grpSpPr>
        <p:sp>
          <p:nvSpPr>
            <p:cNvPr id="23" name="椭圆 22"/>
            <p:cNvSpPr/>
            <p:nvPr/>
          </p:nvSpPr>
          <p:spPr>
            <a:xfrm>
              <a:off x="2631831" y="4994029"/>
              <a:ext cx="140677" cy="140677"/>
            </a:xfrm>
            <a:prstGeom prst="ellipse">
              <a:avLst/>
            </a:prstGeom>
            <a:solidFill>
              <a:schemeClr val="bg1">
                <a:lumMod val="95000"/>
              </a:schemeClr>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2631831" y="3974122"/>
              <a:ext cx="140677" cy="140677"/>
            </a:xfrm>
            <a:prstGeom prst="ellipse">
              <a:avLst/>
            </a:prstGeom>
            <a:solidFill>
              <a:schemeClr val="bg1">
                <a:lumMod val="95000"/>
              </a:schemeClr>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2631831" y="2708028"/>
              <a:ext cx="140677" cy="140677"/>
            </a:xfrm>
            <a:prstGeom prst="ellipse">
              <a:avLst/>
            </a:prstGeom>
            <a:solidFill>
              <a:schemeClr val="bg1">
                <a:lumMod val="95000"/>
              </a:schemeClr>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1" name="直接连接符 50"/>
            <p:cNvCxnSpPr/>
            <p:nvPr/>
          </p:nvCxnSpPr>
          <p:spPr>
            <a:xfrm>
              <a:off x="2719754" y="2942492"/>
              <a:ext cx="0" cy="8909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2719754" y="4220308"/>
              <a:ext cx="0" cy="6564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54" name="文本框 53"/>
          <p:cNvSpPr txBox="1"/>
          <p:nvPr/>
        </p:nvSpPr>
        <p:spPr>
          <a:xfrm>
            <a:off x="2060175" y="2538958"/>
            <a:ext cx="420308" cy="400110"/>
          </a:xfrm>
          <a:prstGeom prst="rect">
            <a:avLst/>
          </a:prstGeom>
          <a:noFill/>
        </p:spPr>
        <p:txBody>
          <a:bodyPr wrap="none" rtlCol="0">
            <a:spAutoFit/>
          </a:bodyPr>
          <a:lstStyle/>
          <a:p>
            <a:r>
              <a:rPr lang="en-US" altLang="zh-CN" sz="2000" b="1" i="1" dirty="0">
                <a:ln>
                  <a:solidFill>
                    <a:srgbClr val="FF652F"/>
                  </a:solidFill>
                </a:ln>
                <a:noFill/>
                <a:latin typeface="Impact" panose="020B0806030902050204" pitchFamily="34" charset="0"/>
              </a:rPr>
              <a:t>01</a:t>
            </a:r>
            <a:endParaRPr lang="zh-CN" altLang="en-US" sz="2000" b="1" i="1" dirty="0">
              <a:ln>
                <a:solidFill>
                  <a:srgbClr val="FF652F"/>
                </a:solidFill>
              </a:ln>
              <a:noFill/>
              <a:latin typeface="Impact" panose="020B0806030902050204" pitchFamily="34" charset="0"/>
            </a:endParaRPr>
          </a:p>
        </p:txBody>
      </p:sp>
      <p:sp>
        <p:nvSpPr>
          <p:cNvPr id="56" name="文本框 55"/>
          <p:cNvSpPr txBox="1"/>
          <p:nvPr/>
        </p:nvSpPr>
        <p:spPr>
          <a:xfrm>
            <a:off x="2036728" y="3805050"/>
            <a:ext cx="450764" cy="400110"/>
          </a:xfrm>
          <a:prstGeom prst="rect">
            <a:avLst/>
          </a:prstGeom>
          <a:noFill/>
        </p:spPr>
        <p:txBody>
          <a:bodyPr wrap="none" rtlCol="0">
            <a:spAutoFit/>
          </a:bodyPr>
          <a:lstStyle/>
          <a:p>
            <a:r>
              <a:rPr lang="en-US" altLang="zh-CN" sz="2000" b="1" i="1">
                <a:ln>
                  <a:solidFill>
                    <a:srgbClr val="FF652F"/>
                  </a:solidFill>
                </a:ln>
                <a:noFill/>
                <a:latin typeface="Impact" panose="020B0806030902050204" pitchFamily="34" charset="0"/>
              </a:rPr>
              <a:t>02</a:t>
            </a:r>
            <a:endParaRPr lang="zh-CN" altLang="en-US" sz="2000" b="1" i="1">
              <a:ln>
                <a:solidFill>
                  <a:srgbClr val="FF652F"/>
                </a:solidFill>
              </a:ln>
              <a:noFill/>
              <a:latin typeface="Impact" panose="020B0806030902050204" pitchFamily="34" charset="0"/>
            </a:endParaRPr>
          </a:p>
        </p:txBody>
      </p:sp>
      <p:sp>
        <p:nvSpPr>
          <p:cNvPr id="57" name="文本框 56"/>
          <p:cNvSpPr txBox="1"/>
          <p:nvPr/>
        </p:nvSpPr>
        <p:spPr>
          <a:xfrm>
            <a:off x="2048451" y="4871850"/>
            <a:ext cx="458780" cy="400110"/>
          </a:xfrm>
          <a:prstGeom prst="rect">
            <a:avLst/>
          </a:prstGeom>
          <a:noFill/>
        </p:spPr>
        <p:txBody>
          <a:bodyPr wrap="none" rtlCol="0">
            <a:spAutoFit/>
          </a:bodyPr>
          <a:lstStyle/>
          <a:p>
            <a:r>
              <a:rPr lang="en-US" altLang="zh-CN" sz="2000" b="1" i="1">
                <a:ln>
                  <a:solidFill>
                    <a:srgbClr val="FF652F"/>
                  </a:solidFill>
                </a:ln>
                <a:noFill/>
                <a:latin typeface="Impact" panose="020B0806030902050204" pitchFamily="34" charset="0"/>
              </a:rPr>
              <a:t>03</a:t>
            </a:r>
            <a:endParaRPr lang="zh-CN" altLang="en-US" sz="2000" b="1" i="1">
              <a:ln>
                <a:solidFill>
                  <a:srgbClr val="FF652F"/>
                </a:solidFill>
              </a:ln>
              <a:noFill/>
              <a:latin typeface="Impact" panose="020B0806030902050204" pitchFamily="34" charset="0"/>
            </a:endParaRPr>
          </a:p>
        </p:txBody>
      </p:sp>
      <p:sp>
        <p:nvSpPr>
          <p:cNvPr id="19" name="Freeform 14"/>
          <p:cNvSpPr>
            <a:spLocks noEditPoints="1"/>
          </p:cNvSpPr>
          <p:nvPr/>
        </p:nvSpPr>
        <p:spPr bwMode="auto">
          <a:xfrm>
            <a:off x="8293103" y="4144108"/>
            <a:ext cx="3090436" cy="2139920"/>
          </a:xfrm>
          <a:custGeom>
            <a:avLst/>
            <a:gdLst>
              <a:gd name="T0" fmla="*/ 4 w 290"/>
              <a:gd name="T1" fmla="*/ 38 h 217"/>
              <a:gd name="T2" fmla="*/ 7 w 290"/>
              <a:gd name="T3" fmla="*/ 134 h 217"/>
              <a:gd name="T4" fmla="*/ 7 w 290"/>
              <a:gd name="T5" fmla="*/ 140 h 217"/>
              <a:gd name="T6" fmla="*/ 5 w 290"/>
              <a:gd name="T7" fmla="*/ 163 h 217"/>
              <a:gd name="T8" fmla="*/ 13 w 290"/>
              <a:gd name="T9" fmla="*/ 153 h 217"/>
              <a:gd name="T10" fmla="*/ 6 w 290"/>
              <a:gd name="T11" fmla="*/ 161 h 217"/>
              <a:gd name="T12" fmla="*/ 9 w 290"/>
              <a:gd name="T13" fmla="*/ 150 h 217"/>
              <a:gd name="T14" fmla="*/ 15 w 290"/>
              <a:gd name="T15" fmla="*/ 134 h 217"/>
              <a:gd name="T16" fmla="*/ 140 w 290"/>
              <a:gd name="T17" fmla="*/ 59 h 217"/>
              <a:gd name="T18" fmla="*/ 155 w 290"/>
              <a:gd name="T19" fmla="*/ 200 h 217"/>
              <a:gd name="T20" fmla="*/ 132 w 290"/>
              <a:gd name="T21" fmla="*/ 207 h 217"/>
              <a:gd name="T22" fmla="*/ 238 w 290"/>
              <a:gd name="T23" fmla="*/ 207 h 217"/>
              <a:gd name="T24" fmla="*/ 217 w 290"/>
              <a:gd name="T25" fmla="*/ 200 h 217"/>
              <a:gd name="T26" fmla="*/ 260 w 290"/>
              <a:gd name="T27" fmla="*/ 86 h 217"/>
              <a:gd name="T28" fmla="*/ 290 w 290"/>
              <a:gd name="T29" fmla="*/ 59 h 217"/>
              <a:gd name="T30" fmla="*/ 7 w 290"/>
              <a:gd name="T31" fmla="*/ 137 h 217"/>
              <a:gd name="T32" fmla="*/ 12 w 290"/>
              <a:gd name="T33" fmla="*/ 137 h 217"/>
              <a:gd name="T34" fmla="*/ 10 w 290"/>
              <a:gd name="T35" fmla="*/ 137 h 217"/>
              <a:gd name="T36" fmla="*/ 122 w 290"/>
              <a:gd name="T37" fmla="*/ 24 h 217"/>
              <a:gd name="T38" fmla="*/ 188 w 290"/>
              <a:gd name="T39" fmla="*/ 25 h 217"/>
              <a:gd name="T40" fmla="*/ 158 w 290"/>
              <a:gd name="T41" fmla="*/ 29 h 217"/>
              <a:gd name="T42" fmla="*/ 205 w 290"/>
              <a:gd name="T43" fmla="*/ 156 h 217"/>
              <a:gd name="T44" fmla="*/ 167 w 290"/>
              <a:gd name="T45" fmla="*/ 161 h 217"/>
              <a:gd name="T46" fmla="*/ 167 w 290"/>
              <a:gd name="T47" fmla="*/ 154 h 217"/>
              <a:gd name="T48" fmla="*/ 205 w 290"/>
              <a:gd name="T49" fmla="*/ 152 h 217"/>
              <a:gd name="T50" fmla="*/ 167 w 290"/>
              <a:gd name="T51" fmla="*/ 113 h 217"/>
              <a:gd name="T52" fmla="*/ 167 w 290"/>
              <a:gd name="T53" fmla="*/ 109 h 217"/>
              <a:gd name="T54" fmla="*/ 205 w 290"/>
              <a:gd name="T55" fmla="*/ 107 h 217"/>
              <a:gd name="T56" fmla="*/ 167 w 290"/>
              <a:gd name="T57" fmla="*/ 98 h 217"/>
              <a:gd name="T58" fmla="*/ 205 w 290"/>
              <a:gd name="T59" fmla="*/ 102 h 217"/>
              <a:gd name="T60" fmla="*/ 188 w 290"/>
              <a:gd name="T61" fmla="*/ 79 h 217"/>
              <a:gd name="T62" fmla="*/ 188 w 290"/>
              <a:gd name="T63" fmla="*/ 79 h 217"/>
              <a:gd name="T64" fmla="*/ 203 w 290"/>
              <a:gd name="T65" fmla="*/ 61 h 217"/>
              <a:gd name="T66" fmla="*/ 167 w 290"/>
              <a:gd name="T67" fmla="*/ 94 h 217"/>
              <a:gd name="T68" fmla="*/ 181 w 290"/>
              <a:gd name="T69" fmla="*/ 178 h 217"/>
              <a:gd name="T70" fmla="*/ 181 w 290"/>
              <a:gd name="T71" fmla="*/ 178 h 217"/>
              <a:gd name="T72" fmla="*/ 167 w 290"/>
              <a:gd name="T73" fmla="*/ 197 h 217"/>
              <a:gd name="T74" fmla="*/ 186 w 290"/>
              <a:gd name="T75" fmla="*/ 178 h 217"/>
              <a:gd name="T76" fmla="*/ 186 w 290"/>
              <a:gd name="T77" fmla="*/ 178 h 217"/>
              <a:gd name="T78" fmla="*/ 205 w 290"/>
              <a:gd name="T79" fmla="*/ 112 h 217"/>
              <a:gd name="T80" fmla="*/ 206 w 290"/>
              <a:gd name="T81" fmla="*/ 31 h 217"/>
              <a:gd name="T82" fmla="*/ 195 w 290"/>
              <a:gd name="T83" fmla="*/ 18 h 217"/>
              <a:gd name="T84" fmla="*/ 195 w 290"/>
              <a:gd name="T85" fmla="*/ 18 h 217"/>
              <a:gd name="T86" fmla="*/ 155 w 290"/>
              <a:gd name="T87" fmla="*/ 49 h 217"/>
              <a:gd name="T88" fmla="*/ 13 w 290"/>
              <a:gd name="T89" fmla="*/ 50 h 217"/>
              <a:gd name="T90" fmla="*/ 215 w 290"/>
              <a:gd name="T91" fmla="*/ 31 h 217"/>
              <a:gd name="T92" fmla="*/ 217 w 290"/>
              <a:gd name="T93" fmla="*/ 5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0" h="217">
                <a:moveTo>
                  <a:pt x="290" y="39"/>
                </a:moveTo>
                <a:cubicBezTo>
                  <a:pt x="199" y="0"/>
                  <a:pt x="199" y="0"/>
                  <a:pt x="199" y="0"/>
                </a:cubicBezTo>
                <a:cubicBezTo>
                  <a:pt x="4" y="38"/>
                  <a:pt x="4" y="38"/>
                  <a:pt x="4" y="38"/>
                </a:cubicBezTo>
                <a:cubicBezTo>
                  <a:pt x="4" y="59"/>
                  <a:pt x="4" y="59"/>
                  <a:pt x="4" y="59"/>
                </a:cubicBezTo>
                <a:cubicBezTo>
                  <a:pt x="7" y="59"/>
                  <a:pt x="7" y="59"/>
                  <a:pt x="7" y="59"/>
                </a:cubicBezTo>
                <a:cubicBezTo>
                  <a:pt x="7" y="134"/>
                  <a:pt x="7" y="134"/>
                  <a:pt x="7" y="134"/>
                </a:cubicBezTo>
                <a:cubicBezTo>
                  <a:pt x="1" y="134"/>
                  <a:pt x="1" y="134"/>
                  <a:pt x="1" y="134"/>
                </a:cubicBezTo>
                <a:cubicBezTo>
                  <a:pt x="1" y="140"/>
                  <a:pt x="1" y="140"/>
                  <a:pt x="1" y="140"/>
                </a:cubicBezTo>
                <a:cubicBezTo>
                  <a:pt x="7" y="140"/>
                  <a:pt x="7" y="140"/>
                  <a:pt x="7" y="140"/>
                </a:cubicBezTo>
                <a:cubicBezTo>
                  <a:pt x="6" y="148"/>
                  <a:pt x="6" y="148"/>
                  <a:pt x="6" y="148"/>
                </a:cubicBezTo>
                <a:cubicBezTo>
                  <a:pt x="5" y="149"/>
                  <a:pt x="0" y="152"/>
                  <a:pt x="0" y="156"/>
                </a:cubicBezTo>
                <a:cubicBezTo>
                  <a:pt x="0" y="159"/>
                  <a:pt x="1" y="161"/>
                  <a:pt x="5" y="163"/>
                </a:cubicBezTo>
                <a:cubicBezTo>
                  <a:pt x="6" y="164"/>
                  <a:pt x="8" y="165"/>
                  <a:pt x="11" y="165"/>
                </a:cubicBezTo>
                <a:cubicBezTo>
                  <a:pt x="12" y="165"/>
                  <a:pt x="13" y="165"/>
                  <a:pt x="13" y="165"/>
                </a:cubicBezTo>
                <a:cubicBezTo>
                  <a:pt x="16" y="162"/>
                  <a:pt x="14" y="154"/>
                  <a:pt x="13" y="153"/>
                </a:cubicBezTo>
                <a:cubicBezTo>
                  <a:pt x="11" y="154"/>
                  <a:pt x="11" y="154"/>
                  <a:pt x="11" y="154"/>
                </a:cubicBezTo>
                <a:cubicBezTo>
                  <a:pt x="12" y="157"/>
                  <a:pt x="12" y="161"/>
                  <a:pt x="11" y="162"/>
                </a:cubicBezTo>
                <a:cubicBezTo>
                  <a:pt x="11" y="162"/>
                  <a:pt x="10" y="163"/>
                  <a:pt x="6" y="161"/>
                </a:cubicBezTo>
                <a:cubicBezTo>
                  <a:pt x="4" y="159"/>
                  <a:pt x="3" y="158"/>
                  <a:pt x="3" y="156"/>
                </a:cubicBezTo>
                <a:cubicBezTo>
                  <a:pt x="3" y="154"/>
                  <a:pt x="7" y="151"/>
                  <a:pt x="8" y="150"/>
                </a:cubicBezTo>
                <a:cubicBezTo>
                  <a:pt x="9" y="150"/>
                  <a:pt x="9" y="150"/>
                  <a:pt x="9" y="150"/>
                </a:cubicBezTo>
                <a:cubicBezTo>
                  <a:pt x="10" y="140"/>
                  <a:pt x="10" y="140"/>
                  <a:pt x="10" y="140"/>
                </a:cubicBezTo>
                <a:cubicBezTo>
                  <a:pt x="15" y="140"/>
                  <a:pt x="15" y="140"/>
                  <a:pt x="15" y="140"/>
                </a:cubicBezTo>
                <a:cubicBezTo>
                  <a:pt x="15" y="134"/>
                  <a:pt x="15" y="134"/>
                  <a:pt x="15" y="134"/>
                </a:cubicBezTo>
                <a:cubicBezTo>
                  <a:pt x="10" y="134"/>
                  <a:pt x="10" y="134"/>
                  <a:pt x="10" y="134"/>
                </a:cubicBezTo>
                <a:cubicBezTo>
                  <a:pt x="10" y="59"/>
                  <a:pt x="10" y="59"/>
                  <a:pt x="10" y="59"/>
                </a:cubicBezTo>
                <a:cubicBezTo>
                  <a:pt x="140" y="59"/>
                  <a:pt x="140" y="59"/>
                  <a:pt x="140" y="59"/>
                </a:cubicBezTo>
                <a:cubicBezTo>
                  <a:pt x="140" y="68"/>
                  <a:pt x="140" y="68"/>
                  <a:pt x="140" y="68"/>
                </a:cubicBezTo>
                <a:cubicBezTo>
                  <a:pt x="155" y="68"/>
                  <a:pt x="155" y="68"/>
                  <a:pt x="155" y="68"/>
                </a:cubicBezTo>
                <a:cubicBezTo>
                  <a:pt x="155" y="200"/>
                  <a:pt x="155" y="200"/>
                  <a:pt x="155" y="200"/>
                </a:cubicBezTo>
                <a:cubicBezTo>
                  <a:pt x="143" y="200"/>
                  <a:pt x="143" y="200"/>
                  <a:pt x="143" y="200"/>
                </a:cubicBezTo>
                <a:cubicBezTo>
                  <a:pt x="143" y="207"/>
                  <a:pt x="143" y="207"/>
                  <a:pt x="143" y="207"/>
                </a:cubicBezTo>
                <a:cubicBezTo>
                  <a:pt x="132" y="207"/>
                  <a:pt x="132" y="207"/>
                  <a:pt x="132" y="207"/>
                </a:cubicBezTo>
                <a:cubicBezTo>
                  <a:pt x="132" y="217"/>
                  <a:pt x="132" y="217"/>
                  <a:pt x="132" y="217"/>
                </a:cubicBezTo>
                <a:cubicBezTo>
                  <a:pt x="238" y="217"/>
                  <a:pt x="238" y="217"/>
                  <a:pt x="238" y="217"/>
                </a:cubicBezTo>
                <a:cubicBezTo>
                  <a:pt x="238" y="207"/>
                  <a:pt x="238" y="207"/>
                  <a:pt x="238" y="207"/>
                </a:cubicBezTo>
                <a:cubicBezTo>
                  <a:pt x="229" y="207"/>
                  <a:pt x="229" y="207"/>
                  <a:pt x="229" y="207"/>
                </a:cubicBezTo>
                <a:cubicBezTo>
                  <a:pt x="229" y="200"/>
                  <a:pt x="229" y="200"/>
                  <a:pt x="229" y="200"/>
                </a:cubicBezTo>
                <a:cubicBezTo>
                  <a:pt x="217" y="200"/>
                  <a:pt x="217" y="200"/>
                  <a:pt x="217" y="200"/>
                </a:cubicBezTo>
                <a:cubicBezTo>
                  <a:pt x="217" y="59"/>
                  <a:pt x="217" y="59"/>
                  <a:pt x="217" y="59"/>
                </a:cubicBezTo>
                <a:cubicBezTo>
                  <a:pt x="260" y="59"/>
                  <a:pt x="260" y="59"/>
                  <a:pt x="260" y="59"/>
                </a:cubicBezTo>
                <a:cubicBezTo>
                  <a:pt x="260" y="86"/>
                  <a:pt x="260" y="86"/>
                  <a:pt x="260" y="86"/>
                </a:cubicBezTo>
                <a:cubicBezTo>
                  <a:pt x="287" y="86"/>
                  <a:pt x="287" y="86"/>
                  <a:pt x="287" y="86"/>
                </a:cubicBezTo>
                <a:cubicBezTo>
                  <a:pt x="287" y="59"/>
                  <a:pt x="287" y="59"/>
                  <a:pt x="287" y="59"/>
                </a:cubicBezTo>
                <a:cubicBezTo>
                  <a:pt x="290" y="59"/>
                  <a:pt x="290" y="59"/>
                  <a:pt x="290" y="59"/>
                </a:cubicBezTo>
                <a:lnTo>
                  <a:pt x="290" y="39"/>
                </a:lnTo>
                <a:close/>
                <a:moveTo>
                  <a:pt x="4" y="137"/>
                </a:moveTo>
                <a:cubicBezTo>
                  <a:pt x="7" y="137"/>
                  <a:pt x="7" y="137"/>
                  <a:pt x="7" y="137"/>
                </a:cubicBezTo>
                <a:cubicBezTo>
                  <a:pt x="7" y="137"/>
                  <a:pt x="7" y="137"/>
                  <a:pt x="7" y="137"/>
                </a:cubicBezTo>
                <a:cubicBezTo>
                  <a:pt x="4" y="137"/>
                  <a:pt x="4" y="137"/>
                  <a:pt x="4" y="137"/>
                </a:cubicBezTo>
                <a:close/>
                <a:moveTo>
                  <a:pt x="12" y="137"/>
                </a:moveTo>
                <a:cubicBezTo>
                  <a:pt x="12" y="137"/>
                  <a:pt x="12" y="137"/>
                  <a:pt x="12" y="137"/>
                </a:cubicBezTo>
                <a:cubicBezTo>
                  <a:pt x="10" y="137"/>
                  <a:pt x="10" y="137"/>
                  <a:pt x="10" y="137"/>
                </a:cubicBezTo>
                <a:cubicBezTo>
                  <a:pt x="10" y="137"/>
                  <a:pt x="10" y="137"/>
                  <a:pt x="10" y="137"/>
                </a:cubicBezTo>
                <a:lnTo>
                  <a:pt x="12" y="137"/>
                </a:lnTo>
                <a:close/>
                <a:moveTo>
                  <a:pt x="185" y="17"/>
                </a:moveTo>
                <a:cubicBezTo>
                  <a:pt x="122" y="24"/>
                  <a:pt x="122" y="24"/>
                  <a:pt x="122" y="24"/>
                </a:cubicBezTo>
                <a:cubicBezTo>
                  <a:pt x="189" y="11"/>
                  <a:pt x="189" y="11"/>
                  <a:pt x="189" y="11"/>
                </a:cubicBezTo>
                <a:lnTo>
                  <a:pt x="185" y="17"/>
                </a:lnTo>
                <a:close/>
                <a:moveTo>
                  <a:pt x="188" y="25"/>
                </a:moveTo>
                <a:cubicBezTo>
                  <a:pt x="204" y="29"/>
                  <a:pt x="204" y="29"/>
                  <a:pt x="204" y="29"/>
                </a:cubicBezTo>
                <a:cubicBezTo>
                  <a:pt x="158" y="48"/>
                  <a:pt x="158" y="48"/>
                  <a:pt x="158" y="48"/>
                </a:cubicBezTo>
                <a:cubicBezTo>
                  <a:pt x="158" y="29"/>
                  <a:pt x="158" y="29"/>
                  <a:pt x="158" y="29"/>
                </a:cubicBezTo>
                <a:lnTo>
                  <a:pt x="188" y="25"/>
                </a:lnTo>
                <a:close/>
                <a:moveTo>
                  <a:pt x="167" y="157"/>
                </a:moveTo>
                <a:cubicBezTo>
                  <a:pt x="205" y="156"/>
                  <a:pt x="205" y="156"/>
                  <a:pt x="205" y="156"/>
                </a:cubicBezTo>
                <a:cubicBezTo>
                  <a:pt x="205" y="157"/>
                  <a:pt x="205" y="157"/>
                  <a:pt x="205" y="157"/>
                </a:cubicBezTo>
                <a:cubicBezTo>
                  <a:pt x="184" y="176"/>
                  <a:pt x="184" y="176"/>
                  <a:pt x="184" y="176"/>
                </a:cubicBezTo>
                <a:cubicBezTo>
                  <a:pt x="167" y="161"/>
                  <a:pt x="167" y="161"/>
                  <a:pt x="167" y="161"/>
                </a:cubicBezTo>
                <a:lnTo>
                  <a:pt x="167" y="157"/>
                </a:lnTo>
                <a:close/>
                <a:moveTo>
                  <a:pt x="205" y="153"/>
                </a:moveTo>
                <a:cubicBezTo>
                  <a:pt x="167" y="154"/>
                  <a:pt x="167" y="154"/>
                  <a:pt x="167" y="154"/>
                </a:cubicBezTo>
                <a:cubicBezTo>
                  <a:pt x="167" y="150"/>
                  <a:pt x="167" y="150"/>
                  <a:pt x="167" y="150"/>
                </a:cubicBezTo>
                <a:cubicBezTo>
                  <a:pt x="185" y="132"/>
                  <a:pt x="185" y="132"/>
                  <a:pt x="185" y="132"/>
                </a:cubicBezTo>
                <a:cubicBezTo>
                  <a:pt x="205" y="152"/>
                  <a:pt x="205" y="152"/>
                  <a:pt x="205" y="152"/>
                </a:cubicBezTo>
                <a:lnTo>
                  <a:pt x="205" y="153"/>
                </a:lnTo>
                <a:close/>
                <a:moveTo>
                  <a:pt x="167" y="145"/>
                </a:moveTo>
                <a:cubicBezTo>
                  <a:pt x="167" y="113"/>
                  <a:pt x="167" y="113"/>
                  <a:pt x="167" y="113"/>
                </a:cubicBezTo>
                <a:cubicBezTo>
                  <a:pt x="183" y="130"/>
                  <a:pt x="183" y="130"/>
                  <a:pt x="183" y="130"/>
                </a:cubicBezTo>
                <a:lnTo>
                  <a:pt x="167" y="145"/>
                </a:lnTo>
                <a:close/>
                <a:moveTo>
                  <a:pt x="167" y="109"/>
                </a:moveTo>
                <a:cubicBezTo>
                  <a:pt x="167" y="105"/>
                  <a:pt x="167" y="105"/>
                  <a:pt x="167" y="105"/>
                </a:cubicBezTo>
                <a:cubicBezTo>
                  <a:pt x="205" y="105"/>
                  <a:pt x="205" y="105"/>
                  <a:pt x="205" y="105"/>
                </a:cubicBezTo>
                <a:cubicBezTo>
                  <a:pt x="205" y="107"/>
                  <a:pt x="205" y="107"/>
                  <a:pt x="205" y="107"/>
                </a:cubicBezTo>
                <a:cubicBezTo>
                  <a:pt x="185" y="127"/>
                  <a:pt x="185" y="127"/>
                  <a:pt x="185" y="127"/>
                </a:cubicBezTo>
                <a:lnTo>
                  <a:pt x="167" y="109"/>
                </a:lnTo>
                <a:close/>
                <a:moveTo>
                  <a:pt x="167" y="98"/>
                </a:moveTo>
                <a:cubicBezTo>
                  <a:pt x="185" y="81"/>
                  <a:pt x="185" y="81"/>
                  <a:pt x="185" y="81"/>
                </a:cubicBezTo>
                <a:cubicBezTo>
                  <a:pt x="205" y="100"/>
                  <a:pt x="205" y="100"/>
                  <a:pt x="205" y="100"/>
                </a:cubicBezTo>
                <a:cubicBezTo>
                  <a:pt x="205" y="102"/>
                  <a:pt x="205" y="102"/>
                  <a:pt x="205" y="102"/>
                </a:cubicBezTo>
                <a:cubicBezTo>
                  <a:pt x="167" y="102"/>
                  <a:pt x="167" y="102"/>
                  <a:pt x="167" y="102"/>
                </a:cubicBezTo>
                <a:lnTo>
                  <a:pt x="167" y="98"/>
                </a:lnTo>
                <a:close/>
                <a:moveTo>
                  <a:pt x="188" y="79"/>
                </a:moveTo>
                <a:cubicBezTo>
                  <a:pt x="205" y="63"/>
                  <a:pt x="205" y="63"/>
                  <a:pt x="205" y="63"/>
                </a:cubicBezTo>
                <a:cubicBezTo>
                  <a:pt x="205" y="96"/>
                  <a:pt x="205" y="96"/>
                  <a:pt x="205" y="96"/>
                </a:cubicBezTo>
                <a:lnTo>
                  <a:pt x="188" y="79"/>
                </a:lnTo>
                <a:close/>
                <a:moveTo>
                  <a:pt x="186" y="77"/>
                </a:moveTo>
                <a:cubicBezTo>
                  <a:pt x="169" y="61"/>
                  <a:pt x="169" y="61"/>
                  <a:pt x="169" y="61"/>
                </a:cubicBezTo>
                <a:cubicBezTo>
                  <a:pt x="203" y="61"/>
                  <a:pt x="203" y="61"/>
                  <a:pt x="203" y="61"/>
                </a:cubicBezTo>
                <a:lnTo>
                  <a:pt x="186" y="77"/>
                </a:lnTo>
                <a:close/>
                <a:moveTo>
                  <a:pt x="183" y="79"/>
                </a:moveTo>
                <a:cubicBezTo>
                  <a:pt x="167" y="94"/>
                  <a:pt x="167" y="94"/>
                  <a:pt x="167" y="94"/>
                </a:cubicBezTo>
                <a:cubicBezTo>
                  <a:pt x="167" y="63"/>
                  <a:pt x="167" y="63"/>
                  <a:pt x="167" y="63"/>
                </a:cubicBezTo>
                <a:lnTo>
                  <a:pt x="183" y="79"/>
                </a:lnTo>
                <a:close/>
                <a:moveTo>
                  <a:pt x="181" y="178"/>
                </a:moveTo>
                <a:cubicBezTo>
                  <a:pt x="167" y="192"/>
                  <a:pt x="167" y="192"/>
                  <a:pt x="167" y="192"/>
                </a:cubicBezTo>
                <a:cubicBezTo>
                  <a:pt x="167" y="165"/>
                  <a:pt x="167" y="165"/>
                  <a:pt x="167" y="165"/>
                </a:cubicBezTo>
                <a:lnTo>
                  <a:pt x="181" y="178"/>
                </a:lnTo>
                <a:close/>
                <a:moveTo>
                  <a:pt x="184" y="180"/>
                </a:moveTo>
                <a:cubicBezTo>
                  <a:pt x="202" y="197"/>
                  <a:pt x="202" y="197"/>
                  <a:pt x="202" y="197"/>
                </a:cubicBezTo>
                <a:cubicBezTo>
                  <a:pt x="167" y="197"/>
                  <a:pt x="167" y="197"/>
                  <a:pt x="167" y="197"/>
                </a:cubicBezTo>
                <a:cubicBezTo>
                  <a:pt x="167" y="196"/>
                  <a:pt x="167" y="196"/>
                  <a:pt x="167" y="196"/>
                </a:cubicBezTo>
                <a:lnTo>
                  <a:pt x="184" y="180"/>
                </a:lnTo>
                <a:close/>
                <a:moveTo>
                  <a:pt x="186" y="178"/>
                </a:moveTo>
                <a:cubicBezTo>
                  <a:pt x="205" y="161"/>
                  <a:pt x="205" y="161"/>
                  <a:pt x="205" y="161"/>
                </a:cubicBezTo>
                <a:cubicBezTo>
                  <a:pt x="205" y="196"/>
                  <a:pt x="205" y="196"/>
                  <a:pt x="205" y="196"/>
                </a:cubicBezTo>
                <a:lnTo>
                  <a:pt x="186" y="178"/>
                </a:lnTo>
                <a:close/>
                <a:moveTo>
                  <a:pt x="205" y="148"/>
                </a:moveTo>
                <a:cubicBezTo>
                  <a:pt x="187" y="130"/>
                  <a:pt x="187" y="130"/>
                  <a:pt x="187" y="130"/>
                </a:cubicBezTo>
                <a:cubicBezTo>
                  <a:pt x="205" y="112"/>
                  <a:pt x="205" y="112"/>
                  <a:pt x="205" y="112"/>
                </a:cubicBezTo>
                <a:lnTo>
                  <a:pt x="205" y="148"/>
                </a:lnTo>
                <a:close/>
                <a:moveTo>
                  <a:pt x="164" y="49"/>
                </a:moveTo>
                <a:cubicBezTo>
                  <a:pt x="206" y="31"/>
                  <a:pt x="206" y="31"/>
                  <a:pt x="206" y="31"/>
                </a:cubicBezTo>
                <a:cubicBezTo>
                  <a:pt x="206" y="49"/>
                  <a:pt x="206" y="49"/>
                  <a:pt x="206" y="49"/>
                </a:cubicBezTo>
                <a:lnTo>
                  <a:pt x="164" y="49"/>
                </a:lnTo>
                <a:close/>
                <a:moveTo>
                  <a:pt x="195" y="18"/>
                </a:moveTo>
                <a:cubicBezTo>
                  <a:pt x="200" y="10"/>
                  <a:pt x="200" y="10"/>
                  <a:pt x="200" y="10"/>
                </a:cubicBezTo>
                <a:cubicBezTo>
                  <a:pt x="241" y="28"/>
                  <a:pt x="241" y="28"/>
                  <a:pt x="241" y="28"/>
                </a:cubicBezTo>
                <a:lnTo>
                  <a:pt x="195" y="18"/>
                </a:lnTo>
                <a:close/>
                <a:moveTo>
                  <a:pt x="13" y="45"/>
                </a:moveTo>
                <a:cubicBezTo>
                  <a:pt x="155" y="29"/>
                  <a:pt x="155" y="29"/>
                  <a:pt x="155" y="29"/>
                </a:cubicBezTo>
                <a:cubicBezTo>
                  <a:pt x="155" y="49"/>
                  <a:pt x="155" y="49"/>
                  <a:pt x="155" y="49"/>
                </a:cubicBezTo>
                <a:cubicBezTo>
                  <a:pt x="155" y="49"/>
                  <a:pt x="155" y="49"/>
                  <a:pt x="155" y="49"/>
                </a:cubicBezTo>
                <a:cubicBezTo>
                  <a:pt x="155" y="50"/>
                  <a:pt x="155" y="50"/>
                  <a:pt x="155" y="50"/>
                </a:cubicBezTo>
                <a:cubicBezTo>
                  <a:pt x="13" y="50"/>
                  <a:pt x="13" y="50"/>
                  <a:pt x="13" y="50"/>
                </a:cubicBezTo>
                <a:lnTo>
                  <a:pt x="13" y="45"/>
                </a:lnTo>
                <a:close/>
                <a:moveTo>
                  <a:pt x="215" y="49"/>
                </a:moveTo>
                <a:cubicBezTo>
                  <a:pt x="215" y="31"/>
                  <a:pt x="215" y="31"/>
                  <a:pt x="215" y="31"/>
                </a:cubicBezTo>
                <a:cubicBezTo>
                  <a:pt x="281" y="45"/>
                  <a:pt x="281" y="45"/>
                  <a:pt x="281" y="45"/>
                </a:cubicBezTo>
                <a:cubicBezTo>
                  <a:pt x="281" y="50"/>
                  <a:pt x="281" y="50"/>
                  <a:pt x="281" y="50"/>
                </a:cubicBezTo>
                <a:cubicBezTo>
                  <a:pt x="217" y="50"/>
                  <a:pt x="217" y="50"/>
                  <a:pt x="217" y="50"/>
                </a:cubicBezTo>
                <a:cubicBezTo>
                  <a:pt x="217" y="49"/>
                  <a:pt x="217" y="49"/>
                  <a:pt x="217" y="49"/>
                </a:cubicBezTo>
                <a:lnTo>
                  <a:pt x="215" y="49"/>
                </a:lnTo>
                <a:close/>
              </a:path>
            </a:pathLst>
          </a:custGeom>
          <a:gradFill>
            <a:gsLst>
              <a:gs pos="0">
                <a:srgbClr val="FF7E2D"/>
              </a:gs>
              <a:gs pos="53000">
                <a:srgbClr val="FF652F"/>
              </a:gs>
              <a:gs pos="100000">
                <a:srgbClr val="FF4732"/>
              </a:gs>
            </a:gsLst>
            <a:lin ang="5400000" scaled="1"/>
          </a:gradFill>
          <a:ln>
            <a:noFill/>
          </a:ln>
        </p:spPr>
        <p:txBody>
          <a:bodyPr vert="horz" wrap="square" lIns="91440" tIns="45720" rIns="91440" bIns="45720" numCol="1" anchor="t" anchorCtr="0" compatLnSpc="1"/>
          <a:lstStyle/>
          <a:p>
            <a:endParaRPr lang="zh-CN" altLang="en-US">
              <a:gradFill>
                <a:gsLst>
                  <a:gs pos="0">
                    <a:srgbClr val="FF7E2D"/>
                  </a:gs>
                  <a:gs pos="53000">
                    <a:srgbClr val="FF652F"/>
                  </a:gs>
                  <a:gs pos="100000">
                    <a:srgbClr val="FF4732"/>
                  </a:gs>
                </a:gsLst>
                <a:lin ang="5400000" scaled="1"/>
              </a:gradFill>
            </a:endParaRPr>
          </a:p>
        </p:txBody>
      </p:sp>
      <p:sp>
        <p:nvSpPr>
          <p:cNvPr id="20" name="文本框 19"/>
          <p:cNvSpPr txBox="1"/>
          <p:nvPr/>
        </p:nvSpPr>
        <p:spPr>
          <a:xfrm>
            <a:off x="2619164" y="643368"/>
            <a:ext cx="3373821" cy="707886"/>
          </a:xfrm>
          <a:prstGeom prst="rect">
            <a:avLst/>
          </a:prstGeom>
          <a:noFill/>
        </p:spPr>
        <p:txBody>
          <a:bodyPr wrap="square" rtlCol="0">
            <a:spAutoFit/>
          </a:bodyPr>
          <a:lstStyle/>
          <a:p>
            <a:r>
              <a:rPr lang="zh-CN" altLang="zh-CN" sz="4000" b="1" dirty="0">
                <a:latin typeface="微软雅黑" panose="020B0503020204020204" pitchFamily="34" charset="-122"/>
                <a:ea typeface="微软雅黑" panose="020B0503020204020204" pitchFamily="34" charset="-122"/>
              </a:rPr>
              <a:t>具体防范措施</a:t>
            </a:r>
            <a:endParaRPr lang="zh-CN" altLang="zh-CN" sz="4000" b="1" dirty="0">
              <a:latin typeface="微软雅黑" panose="020B0503020204020204" pitchFamily="34" charset="-122"/>
              <a:ea typeface="微软雅黑" panose="020B0503020204020204" pitchFamily="34" charset="-122"/>
            </a:endParaRPr>
          </a:p>
        </p:txBody>
      </p:sp>
      <p:sp>
        <p:nvSpPr>
          <p:cNvPr id="21" name="文本框 20"/>
          <p:cNvSpPr txBox="1"/>
          <p:nvPr/>
        </p:nvSpPr>
        <p:spPr>
          <a:xfrm>
            <a:off x="1225796" y="435009"/>
            <a:ext cx="1558440" cy="1631216"/>
          </a:xfrm>
          <a:prstGeom prst="rect">
            <a:avLst/>
          </a:prstGeom>
          <a:noFill/>
        </p:spPr>
        <p:txBody>
          <a:bodyPr wrap="none" rtlCol="0">
            <a:spAutoFit/>
          </a:bodyPr>
          <a:lstStyle/>
          <a:p>
            <a:r>
              <a:rPr lang="en-US" altLang="zh-CN" sz="10000" dirty="0">
                <a:gradFill>
                  <a:gsLst>
                    <a:gs pos="0">
                      <a:srgbClr val="FF7E2D"/>
                    </a:gs>
                    <a:gs pos="53000">
                      <a:srgbClr val="FF652F"/>
                    </a:gs>
                    <a:gs pos="100000">
                      <a:srgbClr val="FF4732"/>
                    </a:gs>
                  </a:gsLst>
                  <a:lin ang="5400000" scaled="1"/>
                </a:gradFill>
                <a:latin typeface="Impact" panose="020B0806030902050204" pitchFamily="34" charset="0"/>
              </a:rPr>
              <a:t>08</a:t>
            </a:r>
            <a:endParaRPr lang="zh-CN" altLang="en-US" sz="10000" dirty="0">
              <a:gradFill>
                <a:gsLst>
                  <a:gs pos="0">
                    <a:srgbClr val="FF7E2D"/>
                  </a:gs>
                  <a:gs pos="53000">
                    <a:srgbClr val="FF652F"/>
                  </a:gs>
                  <a:gs pos="100000">
                    <a:srgbClr val="FF4732"/>
                  </a:gs>
                </a:gsLst>
                <a:lin ang="5400000" scaled="1"/>
              </a:gradFill>
              <a:latin typeface="Impact" panose="020B0806030902050204" pitchFamily="34" charset="0"/>
            </a:endParaRPr>
          </a:p>
        </p:txBody>
      </p:sp>
      <p:sp>
        <p:nvSpPr>
          <p:cNvPr id="22" name="矩形 21"/>
          <p:cNvSpPr/>
          <p:nvPr/>
        </p:nvSpPr>
        <p:spPr>
          <a:xfrm>
            <a:off x="2699852" y="1322357"/>
            <a:ext cx="3074671" cy="401783"/>
          </a:xfrm>
          <a:prstGeom prst="rect">
            <a:avLst/>
          </a:prstGeom>
          <a:gradFill>
            <a:gsLst>
              <a:gs pos="0">
                <a:srgbClr val="FF7E2D"/>
              </a:gs>
              <a:gs pos="53000">
                <a:srgbClr val="FF652F"/>
              </a:gs>
              <a:gs pos="100000">
                <a:srgbClr val="FF473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225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par>
                                <p:cTn id="8" presetID="53" presetClass="entr" presetSubtype="16" fill="hold" grpId="0" nodeType="withEffect">
                                  <p:stCondLst>
                                    <p:cond delay="3250"/>
                                  </p:stCondLst>
                                  <p:childTnLst>
                                    <p:set>
                                      <p:cBhvr>
                                        <p:cTn id="9" dur="1" fill="hold">
                                          <p:stCondLst>
                                            <p:cond delay="0"/>
                                          </p:stCondLst>
                                        </p:cTn>
                                        <p:tgtEl>
                                          <p:spTgt spid="54"/>
                                        </p:tgtEl>
                                        <p:attrNameLst>
                                          <p:attrName>style.visibility</p:attrName>
                                        </p:attrNameLst>
                                      </p:cBhvr>
                                      <p:to>
                                        <p:strVal val="visible"/>
                                      </p:to>
                                    </p:set>
                                    <p:anim calcmode="lin" valueType="num">
                                      <p:cBhvr>
                                        <p:cTn id="10" dur="500" fill="hold"/>
                                        <p:tgtEl>
                                          <p:spTgt spid="54"/>
                                        </p:tgtEl>
                                        <p:attrNameLst>
                                          <p:attrName>ppt_w</p:attrName>
                                        </p:attrNameLst>
                                      </p:cBhvr>
                                      <p:tavLst>
                                        <p:tav tm="0">
                                          <p:val>
                                            <p:fltVal val="0"/>
                                          </p:val>
                                        </p:tav>
                                        <p:tav tm="100000">
                                          <p:val>
                                            <p:strVal val="#ppt_w"/>
                                          </p:val>
                                        </p:tav>
                                      </p:tavLst>
                                    </p:anim>
                                    <p:anim calcmode="lin" valueType="num">
                                      <p:cBhvr>
                                        <p:cTn id="11" dur="500" fill="hold"/>
                                        <p:tgtEl>
                                          <p:spTgt spid="54"/>
                                        </p:tgtEl>
                                        <p:attrNameLst>
                                          <p:attrName>ppt_h</p:attrName>
                                        </p:attrNameLst>
                                      </p:cBhvr>
                                      <p:tavLst>
                                        <p:tav tm="0">
                                          <p:val>
                                            <p:fltVal val="0"/>
                                          </p:val>
                                        </p:tav>
                                        <p:tav tm="100000">
                                          <p:val>
                                            <p:strVal val="#ppt_h"/>
                                          </p:val>
                                        </p:tav>
                                      </p:tavLst>
                                    </p:anim>
                                    <p:animEffect transition="in" filter="fade">
                                      <p:cBhvr>
                                        <p:cTn id="12" dur="500"/>
                                        <p:tgtEl>
                                          <p:spTgt spid="54"/>
                                        </p:tgtEl>
                                      </p:cBhvr>
                                    </p:animEffect>
                                  </p:childTnLst>
                                </p:cTn>
                              </p:par>
                              <p:par>
                                <p:cTn id="13" presetID="53" presetClass="entr" presetSubtype="16" fill="hold" grpId="0" nodeType="withEffect">
                                  <p:stCondLst>
                                    <p:cond delay="3500"/>
                                  </p:stCondLst>
                                  <p:childTnLst>
                                    <p:set>
                                      <p:cBhvr>
                                        <p:cTn id="14" dur="1" fill="hold">
                                          <p:stCondLst>
                                            <p:cond delay="0"/>
                                          </p:stCondLst>
                                        </p:cTn>
                                        <p:tgtEl>
                                          <p:spTgt spid="56"/>
                                        </p:tgtEl>
                                        <p:attrNameLst>
                                          <p:attrName>style.visibility</p:attrName>
                                        </p:attrNameLst>
                                      </p:cBhvr>
                                      <p:to>
                                        <p:strVal val="visible"/>
                                      </p:to>
                                    </p:set>
                                    <p:anim calcmode="lin" valueType="num">
                                      <p:cBhvr>
                                        <p:cTn id="15" dur="500" fill="hold"/>
                                        <p:tgtEl>
                                          <p:spTgt spid="56"/>
                                        </p:tgtEl>
                                        <p:attrNameLst>
                                          <p:attrName>ppt_w</p:attrName>
                                        </p:attrNameLst>
                                      </p:cBhvr>
                                      <p:tavLst>
                                        <p:tav tm="0">
                                          <p:val>
                                            <p:fltVal val="0"/>
                                          </p:val>
                                        </p:tav>
                                        <p:tav tm="100000">
                                          <p:val>
                                            <p:strVal val="#ppt_w"/>
                                          </p:val>
                                        </p:tav>
                                      </p:tavLst>
                                    </p:anim>
                                    <p:anim calcmode="lin" valueType="num">
                                      <p:cBhvr>
                                        <p:cTn id="16" dur="500" fill="hold"/>
                                        <p:tgtEl>
                                          <p:spTgt spid="56"/>
                                        </p:tgtEl>
                                        <p:attrNameLst>
                                          <p:attrName>ppt_h</p:attrName>
                                        </p:attrNameLst>
                                      </p:cBhvr>
                                      <p:tavLst>
                                        <p:tav tm="0">
                                          <p:val>
                                            <p:fltVal val="0"/>
                                          </p:val>
                                        </p:tav>
                                        <p:tav tm="100000">
                                          <p:val>
                                            <p:strVal val="#ppt_h"/>
                                          </p:val>
                                        </p:tav>
                                      </p:tavLst>
                                    </p:anim>
                                    <p:animEffect transition="in" filter="fade">
                                      <p:cBhvr>
                                        <p:cTn id="17" dur="500"/>
                                        <p:tgtEl>
                                          <p:spTgt spid="56"/>
                                        </p:tgtEl>
                                      </p:cBhvr>
                                    </p:animEffect>
                                  </p:childTnLst>
                                </p:cTn>
                              </p:par>
                              <p:par>
                                <p:cTn id="18" presetID="53" presetClass="entr" presetSubtype="16" fill="hold" grpId="0" nodeType="withEffect">
                                  <p:stCondLst>
                                    <p:cond delay="3750"/>
                                  </p:stCondLst>
                                  <p:childTnLst>
                                    <p:set>
                                      <p:cBhvr>
                                        <p:cTn id="19" dur="1" fill="hold">
                                          <p:stCondLst>
                                            <p:cond delay="0"/>
                                          </p:stCondLst>
                                        </p:cTn>
                                        <p:tgtEl>
                                          <p:spTgt spid="57"/>
                                        </p:tgtEl>
                                        <p:attrNameLst>
                                          <p:attrName>style.visibility</p:attrName>
                                        </p:attrNameLst>
                                      </p:cBhvr>
                                      <p:to>
                                        <p:strVal val="visible"/>
                                      </p:to>
                                    </p:set>
                                    <p:anim calcmode="lin" valueType="num">
                                      <p:cBhvr>
                                        <p:cTn id="20" dur="500" fill="hold"/>
                                        <p:tgtEl>
                                          <p:spTgt spid="57"/>
                                        </p:tgtEl>
                                        <p:attrNameLst>
                                          <p:attrName>ppt_w</p:attrName>
                                        </p:attrNameLst>
                                      </p:cBhvr>
                                      <p:tavLst>
                                        <p:tav tm="0">
                                          <p:val>
                                            <p:fltVal val="0"/>
                                          </p:val>
                                        </p:tav>
                                        <p:tav tm="100000">
                                          <p:val>
                                            <p:strVal val="#ppt_w"/>
                                          </p:val>
                                        </p:tav>
                                      </p:tavLst>
                                    </p:anim>
                                    <p:anim calcmode="lin" valueType="num">
                                      <p:cBhvr>
                                        <p:cTn id="21" dur="500" fill="hold"/>
                                        <p:tgtEl>
                                          <p:spTgt spid="57"/>
                                        </p:tgtEl>
                                        <p:attrNameLst>
                                          <p:attrName>ppt_h</p:attrName>
                                        </p:attrNameLst>
                                      </p:cBhvr>
                                      <p:tavLst>
                                        <p:tav tm="0">
                                          <p:val>
                                            <p:fltVal val="0"/>
                                          </p:val>
                                        </p:tav>
                                        <p:tav tm="100000">
                                          <p:val>
                                            <p:strVal val="#ppt_h"/>
                                          </p:val>
                                        </p:tav>
                                      </p:tavLst>
                                    </p:anim>
                                    <p:animEffect transition="in" filter="fade">
                                      <p:cBhvr>
                                        <p:cTn id="22" dur="500"/>
                                        <p:tgtEl>
                                          <p:spTgt spid="57"/>
                                        </p:tgtEl>
                                      </p:cBhvr>
                                    </p:animEffect>
                                  </p:childTnLst>
                                </p:cTn>
                              </p:par>
                              <p:par>
                                <p:cTn id="23" presetID="42" presetClass="entr" presetSubtype="0" fill="hold" grpId="0" nodeType="withEffect">
                                  <p:stCondLst>
                                    <p:cond delay="375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425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475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par>
                                <p:cTn id="38" presetID="22" presetClass="entr" presetSubtype="4" fill="hold" grpId="0" nodeType="withEffect">
                                  <p:stCondLst>
                                    <p:cond delay="1500"/>
                                  </p:stCondLst>
                                  <p:childTnLst>
                                    <p:set>
                                      <p:cBhvr>
                                        <p:cTn id="39" dur="1" fill="hold">
                                          <p:stCondLst>
                                            <p:cond delay="0"/>
                                          </p:stCondLst>
                                        </p:cTn>
                                        <p:tgtEl>
                                          <p:spTgt spid="19"/>
                                        </p:tgtEl>
                                        <p:attrNameLst>
                                          <p:attrName>style.visibility</p:attrName>
                                        </p:attrNameLst>
                                      </p:cBhvr>
                                      <p:to>
                                        <p:strVal val="visible"/>
                                      </p:to>
                                    </p:set>
                                    <p:animEffect transition="in" filter="wipe(down)">
                                      <p:cBhvr>
                                        <p:cTn id="40" dur="1000"/>
                                        <p:tgtEl>
                                          <p:spTgt spid="19"/>
                                        </p:tgtEl>
                                      </p:cBhvr>
                                    </p:animEffect>
                                  </p:childTnLst>
                                </p:cTn>
                              </p:par>
                              <p:par>
                                <p:cTn id="41" presetID="2" presetClass="entr" presetSubtype="2" fill="hold" grpId="0" nodeType="withEffect">
                                  <p:stCondLst>
                                    <p:cond delay="1000"/>
                                  </p:stCondLst>
                                  <p:iterate type="lt">
                                    <p:tmPct val="10000"/>
                                  </p:iterate>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par>
                                <p:cTn id="45" presetID="22" presetClass="entr" presetSubtype="8" fill="hold" grpId="0" nodeType="withEffect">
                                  <p:stCondLst>
                                    <p:cond delay="100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54" grpId="0"/>
      <p:bldP spid="56" grpId="0"/>
      <p:bldP spid="57" grpId="0"/>
      <p:bldP spid="19" grpId="0" animBg="1"/>
      <p:bldP spid="20" grpId="0"/>
      <p:bldP spid="2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166674" y="1604391"/>
            <a:ext cx="7091018" cy="1384995"/>
          </a:xfrm>
          <a:prstGeom prst="rect">
            <a:avLst/>
          </a:prstGeom>
          <a:noFill/>
        </p:spPr>
        <p:txBody>
          <a:bodyPr wrap="square" rtlCol="0">
            <a:spAutoFit/>
          </a:bodyPr>
          <a:lstStyle/>
          <a:p>
            <a:pPr>
              <a:lnSpc>
                <a:spcPct val="150000"/>
              </a:lnSpc>
            </a:pPr>
            <a:r>
              <a:rPr lang="zh-CN" altLang="zh-CN" sz="1400">
                <a:latin typeface="微软雅黑" panose="020B0503020204020204" pitchFamily="34" charset="-122"/>
                <a:ea typeface="微软雅黑" panose="020B0503020204020204" pitchFamily="34" charset="-122"/>
              </a:rPr>
              <a:t>由防暑降温应急救援机构依据当年的气温情况制定出一套合理、有效的“人员作息时间表”避开每天气温的最高时间（</a:t>
            </a:r>
            <a:r>
              <a:rPr lang="en-US" altLang="zh-CN" sz="1400">
                <a:latin typeface="微软雅黑" panose="020B0503020204020204" pitchFamily="34" charset="-122"/>
                <a:ea typeface="微软雅黑" panose="020B0503020204020204" pitchFamily="34" charset="-122"/>
              </a:rPr>
              <a:t>13</a:t>
            </a:r>
            <a:r>
              <a:rPr lang="zh-CN" altLang="zh-CN" sz="1400">
                <a:latin typeface="微软雅黑" panose="020B0503020204020204" pitchFamily="34" charset="-122"/>
                <a:ea typeface="微软雅黑" panose="020B0503020204020204" pitchFamily="34" charset="-122"/>
              </a:rPr>
              <a:t>：</a:t>
            </a:r>
            <a:r>
              <a:rPr lang="en-US" altLang="zh-CN" sz="1400">
                <a:latin typeface="微软雅黑" panose="020B0503020204020204" pitchFamily="34" charset="-122"/>
                <a:ea typeface="微软雅黑" panose="020B0503020204020204" pitchFamily="34" charset="-122"/>
              </a:rPr>
              <a:t>00</a:t>
            </a:r>
            <a:r>
              <a:rPr lang="zh-CN" altLang="zh-CN" sz="1400">
                <a:latin typeface="微软雅黑" panose="020B0503020204020204" pitchFamily="34" charset="-122"/>
                <a:ea typeface="微软雅黑" panose="020B0503020204020204" pitchFamily="34" charset="-122"/>
              </a:rPr>
              <a:t>～</a:t>
            </a:r>
            <a:r>
              <a:rPr lang="en-US" altLang="zh-CN" sz="1400">
                <a:latin typeface="微软雅黑" panose="020B0503020204020204" pitchFamily="34" charset="-122"/>
                <a:ea typeface="微软雅黑" panose="020B0503020204020204" pitchFamily="34" charset="-122"/>
              </a:rPr>
              <a:t>14</a:t>
            </a:r>
            <a:r>
              <a:rPr lang="zh-CN" altLang="zh-CN" sz="1400">
                <a:latin typeface="微软雅黑" panose="020B0503020204020204" pitchFamily="34" charset="-122"/>
                <a:ea typeface="微软雅黑" panose="020B0503020204020204" pitchFamily="34" charset="-122"/>
              </a:rPr>
              <a:t>：</a:t>
            </a:r>
            <a:r>
              <a:rPr lang="en-US" altLang="zh-CN" sz="1400">
                <a:latin typeface="微软雅黑" panose="020B0503020204020204" pitchFamily="34" charset="-122"/>
                <a:ea typeface="微软雅黑" panose="020B0503020204020204" pitchFamily="34" charset="-122"/>
              </a:rPr>
              <a:t>00</a:t>
            </a:r>
            <a:r>
              <a:rPr lang="zh-CN" altLang="zh-CN" sz="1400">
                <a:latin typeface="微软雅黑" panose="020B0503020204020204" pitchFamily="34" charset="-122"/>
                <a:ea typeface="微软雅黑" panose="020B0503020204020204" pitchFamily="34" charset="-122"/>
              </a:rPr>
              <a:t>）段进行施工作业，经安委会讨论，特制定公司夏季（依据各市历年高温月为</a:t>
            </a:r>
            <a:r>
              <a:rPr lang="en-US" altLang="zh-CN" sz="1400">
                <a:latin typeface="微软雅黑" panose="020B0503020204020204" pitchFamily="34" charset="-122"/>
                <a:ea typeface="微软雅黑" panose="020B0503020204020204" pitchFamily="34" charset="-122"/>
              </a:rPr>
              <a:t>7</a:t>
            </a:r>
            <a:r>
              <a:rPr lang="zh-CN" altLang="zh-CN" sz="1400">
                <a:latin typeface="微软雅黑" panose="020B0503020204020204" pitchFamily="34" charset="-122"/>
                <a:ea typeface="微软雅黑" panose="020B0503020204020204" pitchFamily="34" charset="-122"/>
              </a:rPr>
              <a:t>月－</a:t>
            </a:r>
            <a:r>
              <a:rPr lang="en-US" altLang="zh-CN" sz="1400">
                <a:latin typeface="微软雅黑" panose="020B0503020204020204" pitchFamily="34" charset="-122"/>
                <a:ea typeface="微软雅黑" panose="020B0503020204020204" pitchFamily="34" charset="-122"/>
              </a:rPr>
              <a:t>9</a:t>
            </a:r>
            <a:r>
              <a:rPr lang="zh-CN" altLang="zh-CN" sz="1400">
                <a:latin typeface="微软雅黑" panose="020B0503020204020204" pitchFamily="34" charset="-122"/>
                <a:ea typeface="微软雅黑" panose="020B0503020204020204" pitchFamily="34" charset="-122"/>
              </a:rPr>
              <a:t>月，特殊城市另定）施工作息时间表，具体如下各板块下属项目部当地气温超过</a:t>
            </a:r>
            <a:r>
              <a:rPr lang="en-US" altLang="zh-CN" sz="1400">
                <a:latin typeface="微软雅黑" panose="020B0503020204020204" pitchFamily="34" charset="-122"/>
                <a:ea typeface="微软雅黑" panose="020B0503020204020204" pitchFamily="34" charset="-122"/>
              </a:rPr>
              <a:t>35</a:t>
            </a:r>
            <a:r>
              <a:rPr lang="zh-CN" altLang="zh-CN" sz="1400">
                <a:latin typeface="微软雅黑" panose="020B0503020204020204" pitchFamily="34" charset="-122"/>
                <a:ea typeface="微软雅黑" panose="020B0503020204020204" pitchFamily="34" charset="-122"/>
              </a:rPr>
              <a:t>度时，</a:t>
            </a:r>
            <a:endParaRPr lang="zh-CN" altLang="zh-CN" sz="1400">
              <a:latin typeface="微软雅黑" panose="020B0503020204020204" pitchFamily="34" charset="-122"/>
              <a:ea typeface="微软雅黑" panose="020B0503020204020204" pitchFamily="34" charset="-122"/>
            </a:endParaRPr>
          </a:p>
        </p:txBody>
      </p:sp>
      <p:sp>
        <p:nvSpPr>
          <p:cNvPr id="34" name="矩形 33"/>
          <p:cNvSpPr/>
          <p:nvPr/>
        </p:nvSpPr>
        <p:spPr>
          <a:xfrm>
            <a:off x="1512277" y="1019908"/>
            <a:ext cx="9378461" cy="4794737"/>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631831" y="1735015"/>
            <a:ext cx="140677" cy="140677"/>
          </a:xfrm>
          <a:prstGeom prst="ellipse">
            <a:avLst/>
          </a:prstGeom>
          <a:solidFill>
            <a:schemeClr val="bg1">
              <a:lumMod val="95000"/>
            </a:schemeClr>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2048451" y="1612836"/>
            <a:ext cx="450764" cy="400110"/>
          </a:xfrm>
          <a:prstGeom prst="rect">
            <a:avLst/>
          </a:prstGeom>
          <a:noFill/>
        </p:spPr>
        <p:txBody>
          <a:bodyPr wrap="none" rtlCol="0">
            <a:spAutoFit/>
          </a:bodyPr>
          <a:lstStyle/>
          <a:p>
            <a:r>
              <a:rPr lang="en-US" altLang="zh-CN" sz="2000" b="1" i="1" dirty="0">
                <a:ln>
                  <a:solidFill>
                    <a:srgbClr val="FF4732"/>
                  </a:solidFill>
                </a:ln>
                <a:noFill/>
                <a:latin typeface="Impact" panose="020B0806030902050204" pitchFamily="34" charset="0"/>
              </a:rPr>
              <a:t>04</a:t>
            </a:r>
            <a:endParaRPr lang="zh-CN" altLang="en-US" sz="2000" b="1" i="1" dirty="0">
              <a:ln>
                <a:solidFill>
                  <a:srgbClr val="FF4732"/>
                </a:solidFill>
              </a:ln>
              <a:noFill/>
              <a:latin typeface="Impact" panose="020B0806030902050204" pitchFamily="34" charset="0"/>
            </a:endParaRPr>
          </a:p>
        </p:txBody>
      </p:sp>
      <p:grpSp>
        <p:nvGrpSpPr>
          <p:cNvPr id="3" name="组合 2"/>
          <p:cNvGrpSpPr/>
          <p:nvPr/>
        </p:nvGrpSpPr>
        <p:grpSpPr>
          <a:xfrm>
            <a:off x="3176954" y="3024554"/>
            <a:ext cx="7069015" cy="820615"/>
            <a:chOff x="3176954" y="3024554"/>
            <a:chExt cx="7069015" cy="820615"/>
          </a:xfrm>
        </p:grpSpPr>
        <p:sp>
          <p:nvSpPr>
            <p:cNvPr id="39" name="矩形 38"/>
            <p:cNvSpPr/>
            <p:nvPr/>
          </p:nvSpPr>
          <p:spPr>
            <a:xfrm>
              <a:off x="3176954" y="3024554"/>
              <a:ext cx="7069015" cy="820615"/>
            </a:xfrm>
            <a:prstGeom prst="rect">
              <a:avLst/>
            </a:prstGeom>
            <a:gradFill>
              <a:gsLst>
                <a:gs pos="0">
                  <a:srgbClr val="FF7E2D"/>
                </a:gs>
                <a:gs pos="53000">
                  <a:srgbClr val="FF652F"/>
                </a:gs>
                <a:gs pos="100000">
                  <a:srgbClr val="FF473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6600092" y="3061120"/>
              <a:ext cx="3352800" cy="738664"/>
            </a:xfrm>
            <a:prstGeom prst="rect">
              <a:avLst/>
            </a:prstGeom>
          </p:spPr>
          <p:txBody>
            <a:bodyPr wrap="square">
              <a:spAutoFit/>
            </a:bodyPr>
            <a:lstStyle/>
            <a:p>
              <a:pPr>
                <a:lnSpc>
                  <a:spcPct val="150000"/>
                </a:lnSpc>
              </a:pPr>
              <a:r>
                <a:rPr lang="zh-CN" altLang="zh-CN" sz="1400">
                  <a:solidFill>
                    <a:schemeClr val="bg1"/>
                  </a:solidFill>
                  <a:latin typeface="微软雅黑" panose="020B0503020204020204" pitchFamily="34" charset="-122"/>
                  <a:ea typeface="微软雅黑" panose="020B0503020204020204" pitchFamily="34" charset="-122"/>
                </a:rPr>
                <a:t>上午：</a:t>
              </a:r>
              <a:r>
                <a:rPr lang="en-US" altLang="zh-CN" sz="1400">
                  <a:solidFill>
                    <a:schemeClr val="bg1"/>
                  </a:solidFill>
                  <a:latin typeface="微软雅黑" panose="020B0503020204020204" pitchFamily="34" charset="-122"/>
                  <a:ea typeface="微软雅黑" panose="020B0503020204020204" pitchFamily="34" charset="-122"/>
                </a:rPr>
                <a:t>6</a:t>
              </a:r>
              <a:r>
                <a:rPr lang="zh-CN" altLang="zh-CN" sz="1400">
                  <a:solidFill>
                    <a:schemeClr val="bg1"/>
                  </a:solidFill>
                  <a:latin typeface="微软雅黑" panose="020B0503020204020204" pitchFamily="34" charset="-122"/>
                  <a:ea typeface="微软雅黑" panose="020B0503020204020204" pitchFamily="34" charset="-122"/>
                </a:rPr>
                <a:t>：</a:t>
              </a:r>
              <a:r>
                <a:rPr lang="en-US" altLang="zh-CN" sz="1400">
                  <a:solidFill>
                    <a:schemeClr val="bg1"/>
                  </a:solidFill>
                  <a:latin typeface="微软雅黑" panose="020B0503020204020204" pitchFamily="34" charset="-122"/>
                  <a:ea typeface="微软雅黑" panose="020B0503020204020204" pitchFamily="34" charset="-122"/>
                </a:rPr>
                <a:t>00</a:t>
              </a:r>
              <a:r>
                <a:rPr lang="zh-CN" altLang="zh-CN" sz="1400">
                  <a:solidFill>
                    <a:schemeClr val="bg1"/>
                  </a:solidFill>
                  <a:latin typeface="微软雅黑" panose="020B0503020204020204" pitchFamily="34" charset="-122"/>
                  <a:ea typeface="微软雅黑" panose="020B0503020204020204" pitchFamily="34" charset="-122"/>
                </a:rPr>
                <a:t>－</a:t>
              </a:r>
              <a:r>
                <a:rPr lang="en-US" altLang="zh-CN" sz="1400">
                  <a:solidFill>
                    <a:schemeClr val="bg1"/>
                  </a:solidFill>
                  <a:latin typeface="微软雅黑" panose="020B0503020204020204" pitchFamily="34" charset="-122"/>
                  <a:ea typeface="微软雅黑" panose="020B0503020204020204" pitchFamily="34" charset="-122"/>
                </a:rPr>
                <a:t>10</a:t>
              </a:r>
              <a:r>
                <a:rPr lang="zh-CN" altLang="zh-CN" sz="1400">
                  <a:solidFill>
                    <a:schemeClr val="bg1"/>
                  </a:solidFill>
                  <a:latin typeface="微软雅黑" panose="020B0503020204020204" pitchFamily="34" charset="-122"/>
                  <a:ea typeface="微软雅黑" panose="020B0503020204020204" pitchFamily="34" charset="-122"/>
                </a:rPr>
                <a:t>：</a:t>
              </a:r>
              <a:r>
                <a:rPr lang="en-US" altLang="zh-CN" sz="1400">
                  <a:solidFill>
                    <a:schemeClr val="bg1"/>
                  </a:solidFill>
                  <a:latin typeface="微软雅黑" panose="020B0503020204020204" pitchFamily="34" charset="-122"/>
                  <a:ea typeface="微软雅黑" panose="020B0503020204020204" pitchFamily="34" charset="-122"/>
                </a:rPr>
                <a:t>00</a:t>
              </a:r>
              <a:r>
                <a:rPr lang="zh-CN" altLang="zh-CN" sz="1400">
                  <a:solidFill>
                    <a:schemeClr val="bg1"/>
                  </a:solidFill>
                  <a:latin typeface="微软雅黑" panose="020B0503020204020204" pitchFamily="34" charset="-122"/>
                  <a:ea typeface="微软雅黑" panose="020B0503020204020204" pitchFamily="34" charset="-122"/>
                </a:rPr>
                <a:t>（四个小时）</a:t>
              </a:r>
              <a:endParaRPr lang="zh-CN" altLang="zh-CN" sz="140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zh-CN" sz="1400">
                  <a:solidFill>
                    <a:schemeClr val="bg1"/>
                  </a:solidFill>
                  <a:latin typeface="微软雅黑" panose="020B0503020204020204" pitchFamily="34" charset="-122"/>
                  <a:ea typeface="微软雅黑" panose="020B0503020204020204" pitchFamily="34" charset="-122"/>
                </a:rPr>
                <a:t>下午：</a:t>
              </a:r>
              <a:r>
                <a:rPr lang="en-US" altLang="zh-CN" sz="1400">
                  <a:solidFill>
                    <a:schemeClr val="bg1"/>
                  </a:solidFill>
                  <a:latin typeface="微软雅黑" panose="020B0503020204020204" pitchFamily="34" charset="-122"/>
                  <a:ea typeface="微软雅黑" panose="020B0503020204020204" pitchFamily="34" charset="-122"/>
                </a:rPr>
                <a:t>15</a:t>
              </a:r>
              <a:r>
                <a:rPr lang="zh-CN" altLang="zh-CN" sz="1400">
                  <a:solidFill>
                    <a:schemeClr val="bg1"/>
                  </a:solidFill>
                  <a:latin typeface="微软雅黑" panose="020B0503020204020204" pitchFamily="34" charset="-122"/>
                  <a:ea typeface="微软雅黑" panose="020B0503020204020204" pitchFamily="34" charset="-122"/>
                </a:rPr>
                <a:t>：</a:t>
              </a:r>
              <a:r>
                <a:rPr lang="en-US" altLang="zh-CN" sz="1400">
                  <a:solidFill>
                    <a:schemeClr val="bg1"/>
                  </a:solidFill>
                  <a:latin typeface="微软雅黑" panose="020B0503020204020204" pitchFamily="34" charset="-122"/>
                  <a:ea typeface="微软雅黑" panose="020B0503020204020204" pitchFamily="34" charset="-122"/>
                </a:rPr>
                <a:t>00</a:t>
              </a:r>
              <a:r>
                <a:rPr lang="zh-CN" altLang="zh-CN" sz="1400">
                  <a:solidFill>
                    <a:schemeClr val="bg1"/>
                  </a:solidFill>
                  <a:latin typeface="微软雅黑" panose="020B0503020204020204" pitchFamily="34" charset="-122"/>
                  <a:ea typeface="微软雅黑" panose="020B0503020204020204" pitchFamily="34" charset="-122"/>
                </a:rPr>
                <a:t>－</a:t>
              </a:r>
              <a:r>
                <a:rPr lang="en-US" altLang="zh-CN" sz="1400">
                  <a:solidFill>
                    <a:schemeClr val="bg1"/>
                  </a:solidFill>
                  <a:latin typeface="微软雅黑" panose="020B0503020204020204" pitchFamily="34" charset="-122"/>
                  <a:ea typeface="微软雅黑" panose="020B0503020204020204" pitchFamily="34" charset="-122"/>
                </a:rPr>
                <a:t>19</a:t>
              </a:r>
              <a:r>
                <a:rPr lang="zh-CN" altLang="zh-CN" sz="1400">
                  <a:solidFill>
                    <a:schemeClr val="bg1"/>
                  </a:solidFill>
                  <a:latin typeface="微软雅黑" panose="020B0503020204020204" pitchFamily="34" charset="-122"/>
                  <a:ea typeface="微软雅黑" panose="020B0503020204020204" pitchFamily="34" charset="-122"/>
                </a:rPr>
                <a:t>：</a:t>
              </a:r>
              <a:r>
                <a:rPr lang="en-US" altLang="zh-CN" sz="1400">
                  <a:solidFill>
                    <a:schemeClr val="bg1"/>
                  </a:solidFill>
                  <a:latin typeface="微软雅黑" panose="020B0503020204020204" pitchFamily="34" charset="-122"/>
                  <a:ea typeface="微软雅黑" panose="020B0503020204020204" pitchFamily="34" charset="-122"/>
                </a:rPr>
                <a:t>00</a:t>
              </a:r>
              <a:r>
                <a:rPr lang="zh-CN" altLang="zh-CN" sz="1400">
                  <a:solidFill>
                    <a:schemeClr val="bg1"/>
                  </a:solidFill>
                  <a:latin typeface="微软雅黑" panose="020B0503020204020204" pitchFamily="34" charset="-122"/>
                  <a:ea typeface="微软雅黑" panose="020B0503020204020204" pitchFamily="34" charset="-122"/>
                </a:rPr>
                <a:t>（四个小时）</a:t>
              </a:r>
              <a:endParaRPr lang="zh-CN" altLang="zh-CN" sz="1400">
                <a:solidFill>
                  <a:schemeClr val="bg1"/>
                </a:solidFill>
                <a:latin typeface="微软雅黑" panose="020B0503020204020204" pitchFamily="34" charset="-122"/>
                <a:ea typeface="微软雅黑" panose="020B0503020204020204" pitchFamily="34" charset="-122"/>
              </a:endParaRPr>
            </a:p>
          </p:txBody>
        </p:sp>
        <p:sp>
          <p:nvSpPr>
            <p:cNvPr id="38" name="矩形 37"/>
            <p:cNvSpPr/>
            <p:nvPr/>
          </p:nvSpPr>
          <p:spPr>
            <a:xfrm>
              <a:off x="3444550" y="3151639"/>
              <a:ext cx="2723823" cy="458908"/>
            </a:xfrm>
            <a:prstGeom prst="rect">
              <a:avLst/>
            </a:prstGeom>
          </p:spPr>
          <p:txBody>
            <a:bodyPr wrap="none">
              <a:spAutoFit/>
            </a:bodyPr>
            <a:lstStyle/>
            <a:p>
              <a:pPr>
                <a:lnSpc>
                  <a:spcPct val="150000"/>
                </a:lnSpc>
              </a:pPr>
              <a:r>
                <a:rPr lang="zh-CN" altLang="zh-CN" b="1">
                  <a:solidFill>
                    <a:schemeClr val="bg1"/>
                  </a:solidFill>
                  <a:latin typeface="微软雅黑" panose="020B0503020204020204" pitchFamily="34" charset="-122"/>
                  <a:ea typeface="微软雅黑" panose="020B0503020204020204" pitchFamily="34" charset="-122"/>
                </a:rPr>
                <a:t>调整现场人员作息时间：</a:t>
              </a:r>
              <a:endParaRPr lang="zh-CN" altLang="zh-CN" b="1">
                <a:solidFill>
                  <a:schemeClr val="bg1"/>
                </a:solidFill>
                <a:latin typeface="微软雅黑" panose="020B0503020204020204" pitchFamily="34" charset="-122"/>
                <a:ea typeface="微软雅黑" panose="020B0503020204020204" pitchFamily="34" charset="-122"/>
              </a:endParaRPr>
            </a:p>
          </p:txBody>
        </p:sp>
        <p:cxnSp>
          <p:nvCxnSpPr>
            <p:cNvPr id="41" name="直接连接符 40"/>
            <p:cNvCxnSpPr/>
            <p:nvPr/>
          </p:nvCxnSpPr>
          <p:spPr>
            <a:xfrm>
              <a:off x="6342185" y="3141784"/>
              <a:ext cx="0" cy="52753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2" name="直接连接符 41"/>
          <p:cNvCxnSpPr/>
          <p:nvPr/>
        </p:nvCxnSpPr>
        <p:spPr>
          <a:xfrm>
            <a:off x="2719754" y="2039815"/>
            <a:ext cx="0" cy="250873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3120239" y="4497396"/>
            <a:ext cx="7102285" cy="738664"/>
          </a:xfrm>
          <a:prstGeom prst="rect">
            <a:avLst/>
          </a:prstGeom>
          <a:noFill/>
        </p:spPr>
        <p:txBody>
          <a:bodyPr wrap="square" rtlCol="0">
            <a:spAutoFit/>
          </a:bodyPr>
          <a:lstStyle/>
          <a:p>
            <a:pPr>
              <a:lnSpc>
                <a:spcPct val="150000"/>
              </a:lnSpc>
            </a:pPr>
            <a:r>
              <a:rPr lang="zh-CN" altLang="zh-CN" sz="1400">
                <a:latin typeface="微软雅黑" panose="020B0503020204020204" pitchFamily="34" charset="-122"/>
                <a:ea typeface="微软雅黑" panose="020B0503020204020204" pitchFamily="34" charset="-122"/>
              </a:rPr>
              <a:t>分别在每天上午</a:t>
            </a:r>
            <a:r>
              <a:rPr lang="en-US" altLang="zh-CN" sz="1400">
                <a:latin typeface="微软雅黑" panose="020B0503020204020204" pitchFamily="34" charset="-122"/>
                <a:ea typeface="微软雅黑" panose="020B0503020204020204" pitchFamily="34" charset="-122"/>
              </a:rPr>
              <a:t>10</a:t>
            </a:r>
            <a:r>
              <a:rPr lang="zh-CN" altLang="zh-CN" sz="1400">
                <a:latin typeface="微软雅黑" panose="020B0503020204020204" pitchFamily="34" charset="-122"/>
                <a:ea typeface="微软雅黑" panose="020B0503020204020204" pitchFamily="34" charset="-122"/>
              </a:rPr>
              <a:t>：</a:t>
            </a:r>
            <a:r>
              <a:rPr lang="en-US" altLang="zh-CN" sz="1400">
                <a:latin typeface="微软雅黑" panose="020B0503020204020204" pitchFamily="34" charset="-122"/>
                <a:ea typeface="微软雅黑" panose="020B0503020204020204" pitchFamily="34" charset="-122"/>
              </a:rPr>
              <a:t>30</a:t>
            </a:r>
            <a:r>
              <a:rPr lang="zh-CN" altLang="zh-CN" sz="1400">
                <a:latin typeface="微软雅黑" panose="020B0503020204020204" pitchFamily="34" charset="-122"/>
                <a:ea typeface="微软雅黑" panose="020B0503020204020204" pitchFamily="34" charset="-122"/>
              </a:rPr>
              <a:t>分和下午</a:t>
            </a:r>
            <a:r>
              <a:rPr lang="en-US" altLang="zh-CN" sz="1400">
                <a:latin typeface="微软雅黑" panose="020B0503020204020204" pitchFamily="34" charset="-122"/>
                <a:ea typeface="微软雅黑" panose="020B0503020204020204" pitchFamily="34" charset="-122"/>
              </a:rPr>
              <a:t>2</a:t>
            </a:r>
            <a:r>
              <a:rPr lang="zh-CN" altLang="zh-CN" sz="1400">
                <a:latin typeface="微软雅黑" panose="020B0503020204020204" pitchFamily="34" charset="-122"/>
                <a:ea typeface="微软雅黑" panose="020B0503020204020204" pitchFamily="34" charset="-122"/>
              </a:rPr>
              <a:t>点钟，每天中午免费向员工供应两桶紫菜蛋汤。具体由各项目部负责落实。</a:t>
            </a:r>
            <a:endParaRPr lang="zh-CN" altLang="zh-CN" sz="1400">
              <a:latin typeface="微软雅黑" panose="020B0503020204020204" pitchFamily="34" charset="-122"/>
              <a:ea typeface="微软雅黑" panose="020B0503020204020204" pitchFamily="34" charset="-122"/>
            </a:endParaRPr>
          </a:p>
        </p:txBody>
      </p:sp>
      <p:sp>
        <p:nvSpPr>
          <p:cNvPr id="45" name="文本框 44"/>
          <p:cNvSpPr txBox="1"/>
          <p:nvPr/>
        </p:nvSpPr>
        <p:spPr>
          <a:xfrm>
            <a:off x="2060174" y="4508435"/>
            <a:ext cx="460382" cy="400110"/>
          </a:xfrm>
          <a:prstGeom prst="rect">
            <a:avLst/>
          </a:prstGeom>
          <a:noFill/>
        </p:spPr>
        <p:txBody>
          <a:bodyPr wrap="none" rtlCol="0">
            <a:spAutoFit/>
          </a:bodyPr>
          <a:lstStyle/>
          <a:p>
            <a:r>
              <a:rPr lang="en-US" altLang="zh-CN" sz="2000" b="1" i="1">
                <a:ln>
                  <a:solidFill>
                    <a:srgbClr val="FF4732"/>
                  </a:solidFill>
                </a:ln>
                <a:noFill/>
                <a:latin typeface="Impact" panose="020B0806030902050204" pitchFamily="34" charset="0"/>
              </a:rPr>
              <a:t>05</a:t>
            </a:r>
            <a:endParaRPr lang="zh-CN" altLang="en-US" sz="2000" b="1" i="1">
              <a:ln>
                <a:solidFill>
                  <a:srgbClr val="FF4732"/>
                </a:solidFill>
              </a:ln>
              <a:noFill/>
              <a:latin typeface="Impact" panose="020B0806030902050204" pitchFamily="34" charset="0"/>
            </a:endParaRPr>
          </a:p>
        </p:txBody>
      </p:sp>
      <p:sp>
        <p:nvSpPr>
          <p:cNvPr id="46" name="椭圆 45"/>
          <p:cNvSpPr/>
          <p:nvPr/>
        </p:nvSpPr>
        <p:spPr>
          <a:xfrm>
            <a:off x="2631831" y="4654060"/>
            <a:ext cx="140677" cy="140677"/>
          </a:xfrm>
          <a:prstGeom prst="ellipse">
            <a:avLst/>
          </a:prstGeom>
          <a:solidFill>
            <a:schemeClr val="bg1">
              <a:lumMod val="95000"/>
            </a:schemeClr>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75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par>
                                <p:cTn id="15" presetID="22" presetClass="entr" presetSubtype="1" fill="hold" nodeType="withEffect">
                                  <p:stCondLst>
                                    <p:cond delay="1250"/>
                                  </p:stCondLst>
                                  <p:childTnLst>
                                    <p:set>
                                      <p:cBhvr>
                                        <p:cTn id="16" dur="1" fill="hold">
                                          <p:stCondLst>
                                            <p:cond delay="0"/>
                                          </p:stCondLst>
                                        </p:cTn>
                                        <p:tgtEl>
                                          <p:spTgt spid="42"/>
                                        </p:tgtEl>
                                        <p:attrNameLst>
                                          <p:attrName>style.visibility</p:attrName>
                                        </p:attrNameLst>
                                      </p:cBhvr>
                                      <p:to>
                                        <p:strVal val="visible"/>
                                      </p:to>
                                    </p:set>
                                    <p:animEffect transition="in" filter="wipe(up)">
                                      <p:cBhvr>
                                        <p:cTn id="17" dur="500"/>
                                        <p:tgtEl>
                                          <p:spTgt spid="42"/>
                                        </p:tgtEl>
                                      </p:cBhvr>
                                    </p:animEffect>
                                  </p:childTnLst>
                                </p:cTn>
                              </p:par>
                              <p:par>
                                <p:cTn id="18" presetID="53" presetClass="entr" presetSubtype="16" fill="hold" grpId="0" nodeType="withEffect">
                                  <p:stCondLst>
                                    <p:cond delay="1750"/>
                                  </p:stCondLst>
                                  <p:childTnLst>
                                    <p:set>
                                      <p:cBhvr>
                                        <p:cTn id="19" dur="1" fill="hold">
                                          <p:stCondLst>
                                            <p:cond delay="0"/>
                                          </p:stCondLst>
                                        </p:cTn>
                                        <p:tgtEl>
                                          <p:spTgt spid="46"/>
                                        </p:tgtEl>
                                        <p:attrNameLst>
                                          <p:attrName>style.visibility</p:attrName>
                                        </p:attrNameLst>
                                      </p:cBhvr>
                                      <p:to>
                                        <p:strVal val="visible"/>
                                      </p:to>
                                    </p:set>
                                    <p:anim calcmode="lin" valueType="num">
                                      <p:cBhvr>
                                        <p:cTn id="20" dur="500" fill="hold"/>
                                        <p:tgtEl>
                                          <p:spTgt spid="46"/>
                                        </p:tgtEl>
                                        <p:attrNameLst>
                                          <p:attrName>ppt_w</p:attrName>
                                        </p:attrNameLst>
                                      </p:cBhvr>
                                      <p:tavLst>
                                        <p:tav tm="0">
                                          <p:val>
                                            <p:fltVal val="0"/>
                                          </p:val>
                                        </p:tav>
                                        <p:tav tm="100000">
                                          <p:val>
                                            <p:strVal val="#ppt_w"/>
                                          </p:val>
                                        </p:tav>
                                      </p:tavLst>
                                    </p:anim>
                                    <p:anim calcmode="lin" valueType="num">
                                      <p:cBhvr>
                                        <p:cTn id="21" dur="500" fill="hold"/>
                                        <p:tgtEl>
                                          <p:spTgt spid="46"/>
                                        </p:tgtEl>
                                        <p:attrNameLst>
                                          <p:attrName>ppt_h</p:attrName>
                                        </p:attrNameLst>
                                      </p:cBhvr>
                                      <p:tavLst>
                                        <p:tav tm="0">
                                          <p:val>
                                            <p:fltVal val="0"/>
                                          </p:val>
                                        </p:tav>
                                        <p:tav tm="100000">
                                          <p:val>
                                            <p:strVal val="#ppt_h"/>
                                          </p:val>
                                        </p:tav>
                                      </p:tavLst>
                                    </p:anim>
                                    <p:animEffect transition="in" filter="fade">
                                      <p:cBhvr>
                                        <p:cTn id="22" dur="500"/>
                                        <p:tgtEl>
                                          <p:spTgt spid="46"/>
                                        </p:tgtEl>
                                      </p:cBhvr>
                                    </p:animEffect>
                                  </p:childTnLst>
                                </p:cTn>
                              </p:par>
                              <p:par>
                                <p:cTn id="23" presetID="53" presetClass="entr" presetSubtype="16" fill="hold" grpId="0" nodeType="withEffect">
                                  <p:stCondLst>
                                    <p:cond delay="2250"/>
                                  </p:stCondLst>
                                  <p:childTnLst>
                                    <p:set>
                                      <p:cBhvr>
                                        <p:cTn id="24" dur="1" fill="hold">
                                          <p:stCondLst>
                                            <p:cond delay="0"/>
                                          </p:stCondLst>
                                        </p:cTn>
                                        <p:tgtEl>
                                          <p:spTgt spid="36"/>
                                        </p:tgtEl>
                                        <p:attrNameLst>
                                          <p:attrName>style.visibility</p:attrName>
                                        </p:attrNameLst>
                                      </p:cBhvr>
                                      <p:to>
                                        <p:strVal val="visible"/>
                                      </p:to>
                                    </p:set>
                                    <p:anim calcmode="lin" valueType="num">
                                      <p:cBhvr>
                                        <p:cTn id="25" dur="500" fill="hold"/>
                                        <p:tgtEl>
                                          <p:spTgt spid="36"/>
                                        </p:tgtEl>
                                        <p:attrNameLst>
                                          <p:attrName>ppt_w</p:attrName>
                                        </p:attrNameLst>
                                      </p:cBhvr>
                                      <p:tavLst>
                                        <p:tav tm="0">
                                          <p:val>
                                            <p:fltVal val="0"/>
                                          </p:val>
                                        </p:tav>
                                        <p:tav tm="100000">
                                          <p:val>
                                            <p:strVal val="#ppt_w"/>
                                          </p:val>
                                        </p:tav>
                                      </p:tavLst>
                                    </p:anim>
                                    <p:anim calcmode="lin" valueType="num">
                                      <p:cBhvr>
                                        <p:cTn id="26" dur="500" fill="hold"/>
                                        <p:tgtEl>
                                          <p:spTgt spid="36"/>
                                        </p:tgtEl>
                                        <p:attrNameLst>
                                          <p:attrName>ppt_h</p:attrName>
                                        </p:attrNameLst>
                                      </p:cBhvr>
                                      <p:tavLst>
                                        <p:tav tm="0">
                                          <p:val>
                                            <p:fltVal val="0"/>
                                          </p:val>
                                        </p:tav>
                                        <p:tav tm="100000">
                                          <p:val>
                                            <p:strVal val="#ppt_h"/>
                                          </p:val>
                                        </p:tav>
                                      </p:tavLst>
                                    </p:anim>
                                    <p:animEffect transition="in" filter="fade">
                                      <p:cBhvr>
                                        <p:cTn id="27" dur="500"/>
                                        <p:tgtEl>
                                          <p:spTgt spid="36"/>
                                        </p:tgtEl>
                                      </p:cBhvr>
                                    </p:animEffect>
                                  </p:childTnLst>
                                </p:cTn>
                              </p:par>
                              <p:par>
                                <p:cTn id="28" presetID="22" presetClass="entr" presetSubtype="1" fill="hold" grpId="0" nodeType="withEffect">
                                  <p:stCondLst>
                                    <p:cond delay="2750"/>
                                  </p:stCondLst>
                                  <p:childTnLst>
                                    <p:set>
                                      <p:cBhvr>
                                        <p:cTn id="29" dur="1" fill="hold">
                                          <p:stCondLst>
                                            <p:cond delay="0"/>
                                          </p:stCondLst>
                                        </p:cTn>
                                        <p:tgtEl>
                                          <p:spTgt spid="2"/>
                                        </p:tgtEl>
                                        <p:attrNameLst>
                                          <p:attrName>style.visibility</p:attrName>
                                        </p:attrNameLst>
                                      </p:cBhvr>
                                      <p:to>
                                        <p:strVal val="visible"/>
                                      </p:to>
                                    </p:set>
                                    <p:animEffect transition="in" filter="wipe(up)">
                                      <p:cBhvr>
                                        <p:cTn id="30" dur="1250"/>
                                        <p:tgtEl>
                                          <p:spTgt spid="2"/>
                                        </p:tgtEl>
                                      </p:cBhvr>
                                    </p:animEffect>
                                  </p:childTnLst>
                                </p:cTn>
                              </p:par>
                              <p:par>
                                <p:cTn id="31" presetID="42" presetClass="entr" presetSubtype="0" fill="hold" nodeType="withEffect">
                                  <p:stCondLst>
                                    <p:cond delay="350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par>
                                <p:cTn id="36" presetID="53" presetClass="entr" presetSubtype="16" fill="hold" grpId="0" nodeType="withEffect">
                                  <p:stCondLst>
                                    <p:cond delay="450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22" presetClass="entr" presetSubtype="1" fill="hold" grpId="0" nodeType="withEffect">
                                  <p:stCondLst>
                                    <p:cond delay="5000"/>
                                  </p:stCondLst>
                                  <p:childTnLst>
                                    <p:set>
                                      <p:cBhvr>
                                        <p:cTn id="42" dur="1" fill="hold">
                                          <p:stCondLst>
                                            <p:cond delay="0"/>
                                          </p:stCondLst>
                                        </p:cTn>
                                        <p:tgtEl>
                                          <p:spTgt spid="44"/>
                                        </p:tgtEl>
                                        <p:attrNameLst>
                                          <p:attrName>style.visibility</p:attrName>
                                        </p:attrNameLst>
                                      </p:cBhvr>
                                      <p:to>
                                        <p:strVal val="visible"/>
                                      </p:to>
                                    </p:set>
                                    <p:animEffect transition="in" filter="wipe(up)">
                                      <p:cBhvr>
                                        <p:cTn id="43"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4" grpId="0" animBg="1"/>
      <p:bldP spid="35" grpId="0" animBg="1"/>
      <p:bldP spid="36" grpId="0"/>
      <p:bldP spid="44" grpId="0"/>
      <p:bldP spid="45" grpId="0"/>
      <p:bldP spid="4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a:off x="2667000" y="-2667000"/>
            <a:ext cx="6858000" cy="12192000"/>
          </a:xfrm>
          <a:prstGeom prst="rect">
            <a:avLst/>
          </a:prstGeom>
        </p:spPr>
      </p:pic>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107563" y="4650040"/>
            <a:ext cx="1360560" cy="3276600"/>
          </a:xfrm>
          <a:prstGeom prst="rect">
            <a:avLst/>
          </a:prstGeom>
        </p:spPr>
      </p:pic>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673668" y="95653"/>
            <a:ext cx="1504951" cy="1313644"/>
          </a:xfrm>
          <a:prstGeom prst="rect">
            <a:avLst/>
          </a:prstGeom>
        </p:spPr>
      </p:pic>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7623683" y="5709300"/>
            <a:ext cx="1592838" cy="1390359"/>
          </a:xfrm>
          <a:prstGeom prst="rect">
            <a:avLst/>
          </a:prstGeom>
        </p:spPr>
      </p:pic>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53500" y="5170943"/>
            <a:ext cx="3714750" cy="2029956"/>
          </a:xfrm>
          <a:prstGeom prst="rect">
            <a:avLst/>
          </a:prstGeom>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9538574" y="-623470"/>
            <a:ext cx="2029956" cy="3276895"/>
          </a:xfrm>
          <a:prstGeom prst="rect">
            <a:avLst/>
          </a:prstGeom>
        </p:spPr>
      </p:pic>
      <p:pic>
        <p:nvPicPr>
          <p:cNvPr id="21" name="图片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3013911" y="-2397307"/>
            <a:ext cx="6455916" cy="11601175"/>
          </a:xfrm>
          <a:prstGeom prst="rect">
            <a:avLst/>
          </a:prstGeom>
        </p:spPr>
      </p:pic>
      <p:sp>
        <p:nvSpPr>
          <p:cNvPr id="59" name="文本框 58"/>
          <p:cNvSpPr txBox="1"/>
          <p:nvPr/>
        </p:nvSpPr>
        <p:spPr>
          <a:xfrm>
            <a:off x="1620336" y="1638357"/>
            <a:ext cx="4017871" cy="2308324"/>
          </a:xfrm>
          <a:prstGeom prst="rect">
            <a:avLst/>
          </a:prstGeom>
          <a:noFill/>
        </p:spPr>
        <p:txBody>
          <a:bodyPr wrap="square" rtlCol="0">
            <a:spAutoFit/>
          </a:bodyPr>
          <a:lstStyle/>
          <a:p>
            <a:r>
              <a:rPr lang="en-US" altLang="zh-CN" sz="7200" b="1" dirty="0">
                <a:gradFill>
                  <a:gsLst>
                    <a:gs pos="0">
                      <a:srgbClr val="FF7E2D"/>
                    </a:gs>
                    <a:gs pos="51000">
                      <a:srgbClr val="FF652F"/>
                    </a:gs>
                    <a:gs pos="100000">
                      <a:srgbClr val="FF4732"/>
                    </a:gs>
                  </a:gsLst>
                  <a:lin ang="5400000" scaled="1"/>
                </a:gradFill>
                <a:latin typeface="微软雅黑" panose="020B0503020204020204" pitchFamily="34" charset="-122"/>
                <a:ea typeface="微软雅黑" panose="020B0503020204020204" pitchFamily="34" charset="-122"/>
              </a:rPr>
              <a:t>PART 01</a:t>
            </a:r>
            <a:endParaRPr lang="en-US" altLang="zh-CN" sz="7200" b="1" dirty="0">
              <a:gradFill>
                <a:gsLst>
                  <a:gs pos="0">
                    <a:srgbClr val="FF7E2D"/>
                  </a:gs>
                  <a:gs pos="51000">
                    <a:srgbClr val="FF652F"/>
                  </a:gs>
                  <a:gs pos="100000">
                    <a:srgbClr val="FF4732"/>
                  </a:gs>
                </a:gsLst>
                <a:lin ang="5400000" scaled="1"/>
              </a:gradFill>
              <a:latin typeface="微软雅黑" panose="020B0503020204020204" pitchFamily="34" charset="-122"/>
              <a:ea typeface="微软雅黑" panose="020B0503020204020204" pitchFamily="34" charset="-122"/>
            </a:endParaRPr>
          </a:p>
          <a:p>
            <a:pPr algn="dist"/>
            <a:r>
              <a:rPr lang="zh-CN" altLang="en-US" sz="7200" b="1" dirty="0">
                <a:gradFill>
                  <a:gsLst>
                    <a:gs pos="0">
                      <a:srgbClr val="FF7E2D"/>
                    </a:gs>
                    <a:gs pos="51000">
                      <a:srgbClr val="FF652F"/>
                    </a:gs>
                    <a:gs pos="100000">
                      <a:srgbClr val="FF4732"/>
                    </a:gs>
                  </a:gsLst>
                  <a:lin ang="5400000" scaled="1"/>
                </a:gradFill>
                <a:latin typeface="微软雅黑" panose="020B0503020204020204" pitchFamily="34" charset="-122"/>
                <a:ea typeface="微软雅黑" panose="020B0503020204020204" pitchFamily="34" charset="-122"/>
              </a:rPr>
              <a:t>目 的</a:t>
            </a:r>
            <a:endParaRPr lang="en-US" altLang="zh-CN" sz="7200" b="1" dirty="0">
              <a:gradFill>
                <a:gsLst>
                  <a:gs pos="0">
                    <a:srgbClr val="FF7E2D"/>
                  </a:gs>
                  <a:gs pos="51000">
                    <a:srgbClr val="FF652F"/>
                  </a:gs>
                  <a:gs pos="100000">
                    <a:srgbClr val="FF4732"/>
                  </a:gs>
                </a:gsLst>
                <a:lin ang="5400000" scaled="1"/>
              </a:gradFill>
              <a:latin typeface="微软雅黑" panose="020B0503020204020204" pitchFamily="34" charset="-122"/>
              <a:ea typeface="微软雅黑" panose="020B0503020204020204" pitchFamily="34" charset="-122"/>
            </a:endParaRPr>
          </a:p>
        </p:txBody>
      </p:sp>
      <p:grpSp>
        <p:nvGrpSpPr>
          <p:cNvPr id="60" name="组合 59"/>
          <p:cNvGrpSpPr/>
          <p:nvPr/>
        </p:nvGrpSpPr>
        <p:grpSpPr>
          <a:xfrm>
            <a:off x="2364383" y="4144234"/>
            <a:ext cx="2123519" cy="2150817"/>
            <a:chOff x="1469294" y="832341"/>
            <a:chExt cx="2231069" cy="3024554"/>
          </a:xfrm>
        </p:grpSpPr>
        <p:sp>
          <p:nvSpPr>
            <p:cNvPr id="61" name="Freeform 5"/>
            <p:cNvSpPr/>
            <p:nvPr/>
          </p:nvSpPr>
          <p:spPr bwMode="auto">
            <a:xfrm>
              <a:off x="3097004" y="3183694"/>
              <a:ext cx="100883" cy="593658"/>
            </a:xfrm>
            <a:custGeom>
              <a:avLst/>
              <a:gdLst>
                <a:gd name="T0" fmla="*/ 22 w 22"/>
                <a:gd name="T1" fmla="*/ 10 h 129"/>
                <a:gd name="T2" fmla="*/ 22 w 22"/>
                <a:gd name="T3" fmla="*/ 129 h 129"/>
                <a:gd name="T4" fmla="*/ 0 w 22"/>
                <a:gd name="T5" fmla="*/ 129 h 129"/>
                <a:gd name="T6" fmla="*/ 0 w 22"/>
                <a:gd name="T7" fmla="*/ 0 h 129"/>
                <a:gd name="T8" fmla="*/ 0 w 22"/>
                <a:gd name="T9" fmla="*/ 0 h 129"/>
                <a:gd name="T10" fmla="*/ 22 w 22"/>
                <a:gd name="T11" fmla="*/ 10 h 129"/>
              </a:gdLst>
              <a:ahLst/>
              <a:cxnLst>
                <a:cxn ang="0">
                  <a:pos x="T0" y="T1"/>
                </a:cxn>
                <a:cxn ang="0">
                  <a:pos x="T2" y="T3"/>
                </a:cxn>
                <a:cxn ang="0">
                  <a:pos x="T4" y="T5"/>
                </a:cxn>
                <a:cxn ang="0">
                  <a:pos x="T6" y="T7"/>
                </a:cxn>
                <a:cxn ang="0">
                  <a:pos x="T8" y="T9"/>
                </a:cxn>
                <a:cxn ang="0">
                  <a:pos x="T10" y="T11"/>
                </a:cxn>
              </a:cxnLst>
              <a:rect l="0" t="0" r="r" b="b"/>
              <a:pathLst>
                <a:path w="22" h="129">
                  <a:moveTo>
                    <a:pt x="22" y="10"/>
                  </a:moveTo>
                  <a:cubicBezTo>
                    <a:pt x="22" y="129"/>
                    <a:pt x="22" y="129"/>
                    <a:pt x="22" y="129"/>
                  </a:cubicBezTo>
                  <a:cubicBezTo>
                    <a:pt x="0" y="129"/>
                    <a:pt x="0" y="129"/>
                    <a:pt x="0" y="129"/>
                  </a:cubicBezTo>
                  <a:cubicBezTo>
                    <a:pt x="0" y="0"/>
                    <a:pt x="0" y="0"/>
                    <a:pt x="0" y="0"/>
                  </a:cubicBezTo>
                  <a:cubicBezTo>
                    <a:pt x="0" y="0"/>
                    <a:pt x="0" y="0"/>
                    <a:pt x="0" y="0"/>
                  </a:cubicBezTo>
                  <a:cubicBezTo>
                    <a:pt x="8" y="3"/>
                    <a:pt x="15" y="6"/>
                    <a:pt x="22" y="10"/>
                  </a:cubicBezTo>
                  <a:close/>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6"/>
            <p:cNvSpPr/>
            <p:nvPr/>
          </p:nvSpPr>
          <p:spPr bwMode="auto">
            <a:xfrm>
              <a:off x="1971770" y="3183694"/>
              <a:ext cx="100883" cy="593658"/>
            </a:xfrm>
            <a:custGeom>
              <a:avLst/>
              <a:gdLst>
                <a:gd name="T0" fmla="*/ 22 w 22"/>
                <a:gd name="T1" fmla="*/ 0 h 129"/>
                <a:gd name="T2" fmla="*/ 22 w 22"/>
                <a:gd name="T3" fmla="*/ 129 h 129"/>
                <a:gd name="T4" fmla="*/ 0 w 22"/>
                <a:gd name="T5" fmla="*/ 129 h 129"/>
                <a:gd name="T6" fmla="*/ 0 w 22"/>
                <a:gd name="T7" fmla="*/ 10 h 129"/>
                <a:gd name="T8" fmla="*/ 22 w 22"/>
                <a:gd name="T9" fmla="*/ 0 h 129"/>
                <a:gd name="T10" fmla="*/ 22 w 22"/>
                <a:gd name="T11" fmla="*/ 0 h 129"/>
              </a:gdLst>
              <a:ahLst/>
              <a:cxnLst>
                <a:cxn ang="0">
                  <a:pos x="T0" y="T1"/>
                </a:cxn>
                <a:cxn ang="0">
                  <a:pos x="T2" y="T3"/>
                </a:cxn>
                <a:cxn ang="0">
                  <a:pos x="T4" y="T5"/>
                </a:cxn>
                <a:cxn ang="0">
                  <a:pos x="T6" y="T7"/>
                </a:cxn>
                <a:cxn ang="0">
                  <a:pos x="T8" y="T9"/>
                </a:cxn>
                <a:cxn ang="0">
                  <a:pos x="T10" y="T11"/>
                </a:cxn>
              </a:cxnLst>
              <a:rect l="0" t="0" r="r" b="b"/>
              <a:pathLst>
                <a:path w="22" h="129">
                  <a:moveTo>
                    <a:pt x="22" y="0"/>
                  </a:moveTo>
                  <a:cubicBezTo>
                    <a:pt x="22" y="129"/>
                    <a:pt x="22" y="129"/>
                    <a:pt x="22" y="129"/>
                  </a:cubicBezTo>
                  <a:cubicBezTo>
                    <a:pt x="0" y="129"/>
                    <a:pt x="0" y="129"/>
                    <a:pt x="0" y="129"/>
                  </a:cubicBezTo>
                  <a:cubicBezTo>
                    <a:pt x="0" y="10"/>
                    <a:pt x="0" y="10"/>
                    <a:pt x="0" y="10"/>
                  </a:cubicBezTo>
                  <a:cubicBezTo>
                    <a:pt x="7" y="7"/>
                    <a:pt x="14" y="3"/>
                    <a:pt x="22" y="0"/>
                  </a:cubicBezTo>
                  <a:cubicBezTo>
                    <a:pt x="22" y="0"/>
                    <a:pt x="22" y="0"/>
                    <a:pt x="22" y="0"/>
                  </a:cubicBezTo>
                  <a:close/>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7"/>
            <p:cNvSpPr/>
            <p:nvPr/>
          </p:nvSpPr>
          <p:spPr bwMode="auto">
            <a:xfrm>
              <a:off x="3277430" y="3276817"/>
              <a:ext cx="87303" cy="500536"/>
            </a:xfrm>
            <a:custGeom>
              <a:avLst/>
              <a:gdLst>
                <a:gd name="T0" fmla="*/ 19 w 19"/>
                <a:gd name="T1" fmla="*/ 109 h 109"/>
                <a:gd name="T2" fmla="*/ 0 w 19"/>
                <a:gd name="T3" fmla="*/ 109 h 109"/>
                <a:gd name="T4" fmla="*/ 0 w 19"/>
                <a:gd name="T5" fmla="*/ 0 h 109"/>
                <a:gd name="T6" fmla="*/ 9 w 19"/>
                <a:gd name="T7" fmla="*/ 5 h 109"/>
                <a:gd name="T8" fmla="*/ 9 w 19"/>
                <a:gd name="T9" fmla="*/ 6 h 109"/>
                <a:gd name="T10" fmla="*/ 19 w 19"/>
                <a:gd name="T11" fmla="*/ 109 h 109"/>
              </a:gdLst>
              <a:ahLst/>
              <a:cxnLst>
                <a:cxn ang="0">
                  <a:pos x="T0" y="T1"/>
                </a:cxn>
                <a:cxn ang="0">
                  <a:pos x="T2" y="T3"/>
                </a:cxn>
                <a:cxn ang="0">
                  <a:pos x="T4" y="T5"/>
                </a:cxn>
                <a:cxn ang="0">
                  <a:pos x="T6" y="T7"/>
                </a:cxn>
                <a:cxn ang="0">
                  <a:pos x="T8" y="T9"/>
                </a:cxn>
                <a:cxn ang="0">
                  <a:pos x="T10" y="T11"/>
                </a:cxn>
              </a:cxnLst>
              <a:rect l="0" t="0" r="r" b="b"/>
              <a:pathLst>
                <a:path w="19" h="109">
                  <a:moveTo>
                    <a:pt x="19" y="109"/>
                  </a:moveTo>
                  <a:cubicBezTo>
                    <a:pt x="0" y="109"/>
                    <a:pt x="0" y="109"/>
                    <a:pt x="0" y="109"/>
                  </a:cubicBezTo>
                  <a:cubicBezTo>
                    <a:pt x="0" y="0"/>
                    <a:pt x="0" y="0"/>
                    <a:pt x="0" y="0"/>
                  </a:cubicBezTo>
                  <a:cubicBezTo>
                    <a:pt x="3" y="1"/>
                    <a:pt x="6" y="3"/>
                    <a:pt x="9" y="5"/>
                  </a:cubicBezTo>
                  <a:cubicBezTo>
                    <a:pt x="9" y="5"/>
                    <a:pt x="9" y="5"/>
                    <a:pt x="9" y="6"/>
                  </a:cubicBezTo>
                  <a:cubicBezTo>
                    <a:pt x="8" y="41"/>
                    <a:pt x="11" y="75"/>
                    <a:pt x="19" y="109"/>
                  </a:cubicBezTo>
                  <a:close/>
                </a:path>
              </a:pathLst>
            </a:custGeom>
            <a:solidFill>
              <a:srgbClr val="FBB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8"/>
            <p:cNvSpPr/>
            <p:nvPr/>
          </p:nvSpPr>
          <p:spPr bwMode="auto">
            <a:xfrm>
              <a:off x="2631390" y="3203095"/>
              <a:ext cx="388012" cy="574258"/>
            </a:xfrm>
            <a:custGeom>
              <a:avLst/>
              <a:gdLst>
                <a:gd name="T0" fmla="*/ 200 w 200"/>
                <a:gd name="T1" fmla="*/ 0 h 296"/>
                <a:gd name="T2" fmla="*/ 200 w 200"/>
                <a:gd name="T3" fmla="*/ 296 h 296"/>
                <a:gd name="T4" fmla="*/ 0 w 200"/>
                <a:gd name="T5" fmla="*/ 296 h 296"/>
                <a:gd name="T6" fmla="*/ 200 w 200"/>
                <a:gd name="T7" fmla="*/ 0 h 296"/>
              </a:gdLst>
              <a:ahLst/>
              <a:cxnLst>
                <a:cxn ang="0">
                  <a:pos x="T0" y="T1"/>
                </a:cxn>
                <a:cxn ang="0">
                  <a:pos x="T2" y="T3"/>
                </a:cxn>
                <a:cxn ang="0">
                  <a:pos x="T4" y="T5"/>
                </a:cxn>
                <a:cxn ang="0">
                  <a:pos x="T6" y="T7"/>
                </a:cxn>
              </a:cxnLst>
              <a:rect l="0" t="0" r="r" b="b"/>
              <a:pathLst>
                <a:path w="200" h="296">
                  <a:moveTo>
                    <a:pt x="200" y="0"/>
                  </a:moveTo>
                  <a:lnTo>
                    <a:pt x="200" y="296"/>
                  </a:lnTo>
                  <a:lnTo>
                    <a:pt x="0" y="296"/>
                  </a:lnTo>
                  <a:lnTo>
                    <a:pt x="200" y="0"/>
                  </a:lnTo>
                  <a:close/>
                </a:path>
              </a:pathLst>
            </a:custGeom>
            <a:solidFill>
              <a:srgbClr val="FBB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9"/>
            <p:cNvSpPr>
              <a:spLocks noEditPoints="1"/>
            </p:cNvSpPr>
            <p:nvPr/>
          </p:nvSpPr>
          <p:spPr bwMode="auto">
            <a:xfrm>
              <a:off x="1469294" y="832341"/>
              <a:ext cx="2231069" cy="3024554"/>
            </a:xfrm>
            <a:custGeom>
              <a:avLst/>
              <a:gdLst>
                <a:gd name="T0" fmla="*/ 325 w 484"/>
                <a:gd name="T1" fmla="*/ 456 h 657"/>
                <a:gd name="T2" fmla="*/ 380 w 484"/>
                <a:gd name="T3" fmla="*/ 335 h 657"/>
                <a:gd name="T4" fmla="*/ 398 w 484"/>
                <a:gd name="T5" fmla="*/ 233 h 657"/>
                <a:gd name="T6" fmla="*/ 413 w 484"/>
                <a:gd name="T7" fmla="*/ 194 h 657"/>
                <a:gd name="T8" fmla="*/ 414 w 484"/>
                <a:gd name="T9" fmla="*/ 174 h 657"/>
                <a:gd name="T10" fmla="*/ 359 w 484"/>
                <a:gd name="T11" fmla="*/ 55 h 657"/>
                <a:gd name="T12" fmla="*/ 345 w 484"/>
                <a:gd name="T13" fmla="*/ 46 h 657"/>
                <a:gd name="T14" fmla="*/ 232 w 484"/>
                <a:gd name="T15" fmla="*/ 7 h 657"/>
                <a:gd name="T16" fmla="*/ 139 w 484"/>
                <a:gd name="T17" fmla="*/ 44 h 657"/>
                <a:gd name="T18" fmla="*/ 120 w 484"/>
                <a:gd name="T19" fmla="*/ 61 h 657"/>
                <a:gd name="T20" fmla="*/ 74 w 484"/>
                <a:gd name="T21" fmla="*/ 174 h 657"/>
                <a:gd name="T22" fmla="*/ 64 w 484"/>
                <a:gd name="T23" fmla="*/ 186 h 657"/>
                <a:gd name="T24" fmla="*/ 86 w 484"/>
                <a:gd name="T25" fmla="*/ 233 h 657"/>
                <a:gd name="T26" fmla="*/ 106 w 484"/>
                <a:gd name="T27" fmla="*/ 335 h 657"/>
                <a:gd name="T28" fmla="*/ 162 w 484"/>
                <a:gd name="T29" fmla="*/ 456 h 657"/>
                <a:gd name="T30" fmla="*/ 1 w 484"/>
                <a:gd name="T31" fmla="*/ 640 h 657"/>
                <a:gd name="T32" fmla="*/ 484 w 484"/>
                <a:gd name="T33" fmla="*/ 657 h 657"/>
                <a:gd name="T34" fmla="*/ 314 w 484"/>
                <a:gd name="T35" fmla="*/ 493 h 657"/>
                <a:gd name="T36" fmla="*/ 294 w 484"/>
                <a:gd name="T37" fmla="*/ 473 h 657"/>
                <a:gd name="T38" fmla="*/ 243 w 484"/>
                <a:gd name="T39" fmla="*/ 516 h 657"/>
                <a:gd name="T40" fmla="*/ 206 w 484"/>
                <a:gd name="T41" fmla="*/ 465 h 657"/>
                <a:gd name="T42" fmla="*/ 269 w 484"/>
                <a:gd name="T43" fmla="*/ 477 h 657"/>
                <a:gd name="T44" fmla="*/ 380 w 484"/>
                <a:gd name="T45" fmla="*/ 315 h 657"/>
                <a:gd name="T46" fmla="*/ 401 w 484"/>
                <a:gd name="T47" fmla="*/ 286 h 657"/>
                <a:gd name="T48" fmla="*/ 337 w 484"/>
                <a:gd name="T49" fmla="*/ 60 h 657"/>
                <a:gd name="T50" fmla="*/ 312 w 484"/>
                <a:gd name="T51" fmla="*/ 139 h 657"/>
                <a:gd name="T52" fmla="*/ 322 w 484"/>
                <a:gd name="T53" fmla="*/ 150 h 657"/>
                <a:gd name="T54" fmla="*/ 251 w 484"/>
                <a:gd name="T55" fmla="*/ 145 h 657"/>
                <a:gd name="T56" fmla="*/ 178 w 484"/>
                <a:gd name="T57" fmla="*/ 142 h 657"/>
                <a:gd name="T58" fmla="*/ 234 w 484"/>
                <a:gd name="T59" fmla="*/ 25 h 657"/>
                <a:gd name="T60" fmla="*/ 179 w 484"/>
                <a:gd name="T61" fmla="*/ 148 h 657"/>
                <a:gd name="T62" fmla="*/ 94 w 484"/>
                <a:gd name="T63" fmla="*/ 165 h 657"/>
                <a:gd name="T64" fmla="*/ 104 w 484"/>
                <a:gd name="T65" fmla="*/ 247 h 657"/>
                <a:gd name="T66" fmla="*/ 84 w 484"/>
                <a:gd name="T67" fmla="*/ 286 h 657"/>
                <a:gd name="T68" fmla="*/ 301 w 484"/>
                <a:gd name="T69" fmla="*/ 165 h 657"/>
                <a:gd name="T70" fmla="*/ 327 w 484"/>
                <a:gd name="T71" fmla="*/ 205 h 657"/>
                <a:gd name="T72" fmla="*/ 93 w 484"/>
                <a:gd name="T73" fmla="*/ 187 h 657"/>
                <a:gd name="T74" fmla="*/ 123 w 484"/>
                <a:gd name="T75" fmla="*/ 373 h 657"/>
                <a:gd name="T76" fmla="*/ 147 w 484"/>
                <a:gd name="T77" fmla="*/ 221 h 657"/>
                <a:gd name="T78" fmla="*/ 243 w 484"/>
                <a:gd name="T79" fmla="*/ 230 h 657"/>
                <a:gd name="T80" fmla="*/ 339 w 484"/>
                <a:gd name="T81" fmla="*/ 221 h 657"/>
                <a:gd name="T82" fmla="*/ 363 w 484"/>
                <a:gd name="T83" fmla="*/ 373 h 657"/>
                <a:gd name="T84" fmla="*/ 223 w 484"/>
                <a:gd name="T85" fmla="*/ 450 h 657"/>
                <a:gd name="T86" fmla="*/ 218 w 484"/>
                <a:gd name="T87" fmla="*/ 507 h 657"/>
                <a:gd name="T88" fmla="*/ 191 w 484"/>
                <a:gd name="T89" fmla="*/ 473 h 657"/>
                <a:gd name="T90" fmla="*/ 67 w 484"/>
                <a:gd name="T91" fmla="*/ 549 h 657"/>
                <a:gd name="T92" fmla="*/ 74 w 484"/>
                <a:gd name="T93" fmla="*/ 640 h 657"/>
                <a:gd name="T94" fmla="*/ 92 w 484"/>
                <a:gd name="T95" fmla="*/ 531 h 657"/>
                <a:gd name="T96" fmla="*/ 131 w 484"/>
                <a:gd name="T97" fmla="*/ 640 h 657"/>
                <a:gd name="T98" fmla="*/ 131 w 484"/>
                <a:gd name="T99" fmla="*/ 511 h 657"/>
                <a:gd name="T100" fmla="*/ 148 w 484"/>
                <a:gd name="T101" fmla="*/ 515 h 657"/>
                <a:gd name="T102" fmla="*/ 171 w 484"/>
                <a:gd name="T103" fmla="*/ 519 h 657"/>
                <a:gd name="T104" fmla="*/ 203 w 484"/>
                <a:gd name="T105" fmla="*/ 544 h 657"/>
                <a:gd name="T106" fmla="*/ 233 w 484"/>
                <a:gd name="T107" fmla="*/ 537 h 657"/>
                <a:gd name="T108" fmla="*/ 281 w 484"/>
                <a:gd name="T109" fmla="*/ 543 h 657"/>
                <a:gd name="T110" fmla="*/ 295 w 484"/>
                <a:gd name="T111" fmla="*/ 543 h 657"/>
                <a:gd name="T112" fmla="*/ 171 w 484"/>
                <a:gd name="T113" fmla="*/ 519 h 657"/>
                <a:gd name="T114" fmla="*/ 336 w 484"/>
                <a:gd name="T115" fmla="*/ 515 h 657"/>
                <a:gd name="T116" fmla="*/ 353 w 484"/>
                <a:gd name="T117" fmla="*/ 640 h 657"/>
                <a:gd name="T118" fmla="*/ 375 w 484"/>
                <a:gd name="T119" fmla="*/ 521 h 657"/>
                <a:gd name="T120" fmla="*/ 392 w 484"/>
                <a:gd name="T121" fmla="*/ 531 h 657"/>
                <a:gd name="T122" fmla="*/ 411 w 484"/>
                <a:gd name="T123" fmla="*/ 640 h 657"/>
                <a:gd name="T124" fmla="*/ 418 w 484"/>
                <a:gd name="T125" fmla="*/ 54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84" h="657">
                  <a:moveTo>
                    <a:pt x="330" y="485"/>
                  </a:moveTo>
                  <a:cubicBezTo>
                    <a:pt x="322" y="477"/>
                    <a:pt x="314" y="468"/>
                    <a:pt x="305" y="461"/>
                  </a:cubicBezTo>
                  <a:cubicBezTo>
                    <a:pt x="312" y="459"/>
                    <a:pt x="319" y="458"/>
                    <a:pt x="325" y="456"/>
                  </a:cubicBezTo>
                  <a:cubicBezTo>
                    <a:pt x="341" y="451"/>
                    <a:pt x="357" y="442"/>
                    <a:pt x="368" y="429"/>
                  </a:cubicBezTo>
                  <a:cubicBezTo>
                    <a:pt x="381" y="413"/>
                    <a:pt x="380" y="393"/>
                    <a:pt x="380" y="374"/>
                  </a:cubicBezTo>
                  <a:cubicBezTo>
                    <a:pt x="380" y="335"/>
                    <a:pt x="380" y="335"/>
                    <a:pt x="380" y="335"/>
                  </a:cubicBezTo>
                  <a:cubicBezTo>
                    <a:pt x="381" y="334"/>
                    <a:pt x="382" y="334"/>
                    <a:pt x="383" y="333"/>
                  </a:cubicBezTo>
                  <a:cubicBezTo>
                    <a:pt x="404" y="321"/>
                    <a:pt x="422" y="295"/>
                    <a:pt x="420" y="269"/>
                  </a:cubicBezTo>
                  <a:cubicBezTo>
                    <a:pt x="419" y="255"/>
                    <a:pt x="411" y="239"/>
                    <a:pt x="398" y="233"/>
                  </a:cubicBezTo>
                  <a:cubicBezTo>
                    <a:pt x="399" y="232"/>
                    <a:pt x="399" y="231"/>
                    <a:pt x="399" y="230"/>
                  </a:cubicBezTo>
                  <a:cubicBezTo>
                    <a:pt x="399" y="203"/>
                    <a:pt x="399" y="203"/>
                    <a:pt x="399" y="203"/>
                  </a:cubicBezTo>
                  <a:cubicBezTo>
                    <a:pt x="404" y="200"/>
                    <a:pt x="408" y="197"/>
                    <a:pt x="413" y="194"/>
                  </a:cubicBezTo>
                  <a:cubicBezTo>
                    <a:pt x="415" y="193"/>
                    <a:pt x="417" y="191"/>
                    <a:pt x="418" y="189"/>
                  </a:cubicBezTo>
                  <a:cubicBezTo>
                    <a:pt x="422" y="185"/>
                    <a:pt x="422" y="179"/>
                    <a:pt x="417" y="176"/>
                  </a:cubicBezTo>
                  <a:cubicBezTo>
                    <a:pt x="416" y="175"/>
                    <a:pt x="415" y="175"/>
                    <a:pt x="414" y="174"/>
                  </a:cubicBezTo>
                  <a:cubicBezTo>
                    <a:pt x="412" y="173"/>
                    <a:pt x="411" y="173"/>
                    <a:pt x="409" y="172"/>
                  </a:cubicBezTo>
                  <a:cubicBezTo>
                    <a:pt x="409" y="131"/>
                    <a:pt x="396" y="90"/>
                    <a:pt x="366" y="61"/>
                  </a:cubicBezTo>
                  <a:cubicBezTo>
                    <a:pt x="364" y="59"/>
                    <a:pt x="361" y="57"/>
                    <a:pt x="359" y="55"/>
                  </a:cubicBezTo>
                  <a:cubicBezTo>
                    <a:pt x="361" y="52"/>
                    <a:pt x="361" y="52"/>
                    <a:pt x="361" y="52"/>
                  </a:cubicBezTo>
                  <a:cubicBezTo>
                    <a:pt x="365" y="45"/>
                    <a:pt x="350" y="37"/>
                    <a:pt x="346" y="44"/>
                  </a:cubicBezTo>
                  <a:cubicBezTo>
                    <a:pt x="345" y="46"/>
                    <a:pt x="345" y="46"/>
                    <a:pt x="345" y="46"/>
                  </a:cubicBezTo>
                  <a:cubicBezTo>
                    <a:pt x="331" y="38"/>
                    <a:pt x="315" y="32"/>
                    <a:pt x="299" y="27"/>
                  </a:cubicBezTo>
                  <a:cubicBezTo>
                    <a:pt x="287" y="22"/>
                    <a:pt x="275" y="18"/>
                    <a:pt x="263" y="12"/>
                  </a:cubicBezTo>
                  <a:cubicBezTo>
                    <a:pt x="250" y="6"/>
                    <a:pt x="245" y="0"/>
                    <a:pt x="232" y="7"/>
                  </a:cubicBezTo>
                  <a:cubicBezTo>
                    <a:pt x="219" y="14"/>
                    <a:pt x="207" y="19"/>
                    <a:pt x="193" y="24"/>
                  </a:cubicBezTo>
                  <a:cubicBezTo>
                    <a:pt x="175" y="31"/>
                    <a:pt x="157" y="36"/>
                    <a:pt x="140" y="46"/>
                  </a:cubicBezTo>
                  <a:cubicBezTo>
                    <a:pt x="139" y="44"/>
                    <a:pt x="139" y="44"/>
                    <a:pt x="139" y="44"/>
                  </a:cubicBezTo>
                  <a:cubicBezTo>
                    <a:pt x="135" y="37"/>
                    <a:pt x="121" y="45"/>
                    <a:pt x="124" y="52"/>
                  </a:cubicBezTo>
                  <a:cubicBezTo>
                    <a:pt x="126" y="55"/>
                    <a:pt x="126" y="55"/>
                    <a:pt x="126" y="55"/>
                  </a:cubicBezTo>
                  <a:cubicBezTo>
                    <a:pt x="124" y="57"/>
                    <a:pt x="122" y="59"/>
                    <a:pt x="120" y="61"/>
                  </a:cubicBezTo>
                  <a:cubicBezTo>
                    <a:pt x="92" y="88"/>
                    <a:pt x="79" y="125"/>
                    <a:pt x="77" y="162"/>
                  </a:cubicBezTo>
                  <a:cubicBezTo>
                    <a:pt x="76" y="165"/>
                    <a:pt x="77" y="171"/>
                    <a:pt x="76" y="173"/>
                  </a:cubicBezTo>
                  <a:cubicBezTo>
                    <a:pt x="75" y="173"/>
                    <a:pt x="74" y="174"/>
                    <a:pt x="74" y="174"/>
                  </a:cubicBezTo>
                  <a:cubicBezTo>
                    <a:pt x="71" y="176"/>
                    <a:pt x="68" y="178"/>
                    <a:pt x="66" y="180"/>
                  </a:cubicBezTo>
                  <a:cubicBezTo>
                    <a:pt x="65" y="181"/>
                    <a:pt x="65" y="182"/>
                    <a:pt x="64" y="183"/>
                  </a:cubicBezTo>
                  <a:cubicBezTo>
                    <a:pt x="64" y="184"/>
                    <a:pt x="64" y="185"/>
                    <a:pt x="64" y="186"/>
                  </a:cubicBezTo>
                  <a:cubicBezTo>
                    <a:pt x="65" y="189"/>
                    <a:pt x="68" y="192"/>
                    <a:pt x="72" y="194"/>
                  </a:cubicBezTo>
                  <a:cubicBezTo>
                    <a:pt x="76" y="197"/>
                    <a:pt x="81" y="200"/>
                    <a:pt x="86" y="203"/>
                  </a:cubicBezTo>
                  <a:cubicBezTo>
                    <a:pt x="86" y="233"/>
                    <a:pt x="86" y="233"/>
                    <a:pt x="86" y="233"/>
                  </a:cubicBezTo>
                  <a:cubicBezTo>
                    <a:pt x="74" y="240"/>
                    <a:pt x="66" y="255"/>
                    <a:pt x="65" y="269"/>
                  </a:cubicBezTo>
                  <a:cubicBezTo>
                    <a:pt x="63" y="295"/>
                    <a:pt x="81" y="321"/>
                    <a:pt x="102" y="333"/>
                  </a:cubicBezTo>
                  <a:cubicBezTo>
                    <a:pt x="104" y="334"/>
                    <a:pt x="105" y="335"/>
                    <a:pt x="106" y="335"/>
                  </a:cubicBezTo>
                  <a:cubicBezTo>
                    <a:pt x="106" y="374"/>
                    <a:pt x="106" y="374"/>
                    <a:pt x="106" y="374"/>
                  </a:cubicBezTo>
                  <a:cubicBezTo>
                    <a:pt x="107" y="394"/>
                    <a:pt x="106" y="413"/>
                    <a:pt x="118" y="429"/>
                  </a:cubicBezTo>
                  <a:cubicBezTo>
                    <a:pt x="129" y="443"/>
                    <a:pt x="145" y="452"/>
                    <a:pt x="162" y="456"/>
                  </a:cubicBezTo>
                  <a:cubicBezTo>
                    <a:pt x="168" y="458"/>
                    <a:pt x="174" y="460"/>
                    <a:pt x="180" y="461"/>
                  </a:cubicBezTo>
                  <a:cubicBezTo>
                    <a:pt x="171" y="468"/>
                    <a:pt x="163" y="477"/>
                    <a:pt x="155" y="485"/>
                  </a:cubicBezTo>
                  <a:cubicBezTo>
                    <a:pt x="68" y="509"/>
                    <a:pt x="5" y="569"/>
                    <a:pt x="1" y="640"/>
                  </a:cubicBezTo>
                  <a:cubicBezTo>
                    <a:pt x="0" y="640"/>
                    <a:pt x="0" y="640"/>
                    <a:pt x="0" y="640"/>
                  </a:cubicBezTo>
                  <a:cubicBezTo>
                    <a:pt x="0" y="657"/>
                    <a:pt x="0" y="657"/>
                    <a:pt x="0" y="657"/>
                  </a:cubicBezTo>
                  <a:cubicBezTo>
                    <a:pt x="484" y="657"/>
                    <a:pt x="484" y="657"/>
                    <a:pt x="484" y="657"/>
                  </a:cubicBezTo>
                  <a:cubicBezTo>
                    <a:pt x="484" y="637"/>
                    <a:pt x="484" y="637"/>
                    <a:pt x="484" y="637"/>
                  </a:cubicBezTo>
                  <a:cubicBezTo>
                    <a:pt x="478" y="568"/>
                    <a:pt x="416" y="509"/>
                    <a:pt x="330" y="485"/>
                  </a:cubicBezTo>
                  <a:close/>
                  <a:moveTo>
                    <a:pt x="314" y="493"/>
                  </a:moveTo>
                  <a:cubicBezTo>
                    <a:pt x="304" y="503"/>
                    <a:pt x="296" y="514"/>
                    <a:pt x="287" y="526"/>
                  </a:cubicBezTo>
                  <a:cubicBezTo>
                    <a:pt x="281" y="519"/>
                    <a:pt x="274" y="513"/>
                    <a:pt x="267" y="507"/>
                  </a:cubicBezTo>
                  <a:cubicBezTo>
                    <a:pt x="276" y="496"/>
                    <a:pt x="285" y="484"/>
                    <a:pt x="294" y="473"/>
                  </a:cubicBezTo>
                  <a:cubicBezTo>
                    <a:pt x="301" y="479"/>
                    <a:pt x="307" y="486"/>
                    <a:pt x="314" y="493"/>
                  </a:cubicBezTo>
                  <a:close/>
                  <a:moveTo>
                    <a:pt x="258" y="491"/>
                  </a:moveTo>
                  <a:cubicBezTo>
                    <a:pt x="252" y="499"/>
                    <a:pt x="246" y="506"/>
                    <a:pt x="243" y="516"/>
                  </a:cubicBezTo>
                  <a:cubicBezTo>
                    <a:pt x="240" y="506"/>
                    <a:pt x="233" y="500"/>
                    <a:pt x="227" y="492"/>
                  </a:cubicBezTo>
                  <a:cubicBezTo>
                    <a:pt x="224" y="487"/>
                    <a:pt x="220" y="483"/>
                    <a:pt x="217" y="478"/>
                  </a:cubicBezTo>
                  <a:cubicBezTo>
                    <a:pt x="215" y="476"/>
                    <a:pt x="208" y="465"/>
                    <a:pt x="206" y="465"/>
                  </a:cubicBezTo>
                  <a:cubicBezTo>
                    <a:pt x="224" y="467"/>
                    <a:pt x="243" y="467"/>
                    <a:pt x="261" y="466"/>
                  </a:cubicBezTo>
                  <a:cubicBezTo>
                    <a:pt x="267" y="466"/>
                    <a:pt x="273" y="466"/>
                    <a:pt x="279" y="465"/>
                  </a:cubicBezTo>
                  <a:cubicBezTo>
                    <a:pt x="277" y="465"/>
                    <a:pt x="271" y="475"/>
                    <a:pt x="269" y="477"/>
                  </a:cubicBezTo>
                  <a:cubicBezTo>
                    <a:pt x="265" y="482"/>
                    <a:pt x="262" y="486"/>
                    <a:pt x="258" y="491"/>
                  </a:cubicBezTo>
                  <a:close/>
                  <a:moveTo>
                    <a:pt x="401" y="286"/>
                  </a:moveTo>
                  <a:cubicBezTo>
                    <a:pt x="398" y="297"/>
                    <a:pt x="389" y="308"/>
                    <a:pt x="380" y="315"/>
                  </a:cubicBezTo>
                  <a:cubicBezTo>
                    <a:pt x="380" y="247"/>
                    <a:pt x="380" y="247"/>
                    <a:pt x="380" y="247"/>
                  </a:cubicBezTo>
                  <a:cubicBezTo>
                    <a:pt x="380" y="247"/>
                    <a:pt x="381" y="247"/>
                    <a:pt x="381" y="247"/>
                  </a:cubicBezTo>
                  <a:cubicBezTo>
                    <a:pt x="403" y="240"/>
                    <a:pt x="405" y="275"/>
                    <a:pt x="401" y="286"/>
                  </a:cubicBezTo>
                  <a:close/>
                  <a:moveTo>
                    <a:pt x="251" y="145"/>
                  </a:moveTo>
                  <a:cubicBezTo>
                    <a:pt x="251" y="25"/>
                    <a:pt x="251" y="25"/>
                    <a:pt x="251" y="25"/>
                  </a:cubicBezTo>
                  <a:cubicBezTo>
                    <a:pt x="279" y="39"/>
                    <a:pt x="311" y="44"/>
                    <a:pt x="337" y="60"/>
                  </a:cubicBezTo>
                  <a:cubicBezTo>
                    <a:pt x="298" y="131"/>
                    <a:pt x="298" y="131"/>
                    <a:pt x="298" y="131"/>
                  </a:cubicBezTo>
                  <a:cubicBezTo>
                    <a:pt x="295" y="136"/>
                    <a:pt x="301" y="141"/>
                    <a:pt x="307" y="142"/>
                  </a:cubicBezTo>
                  <a:cubicBezTo>
                    <a:pt x="309" y="142"/>
                    <a:pt x="311" y="141"/>
                    <a:pt x="312" y="139"/>
                  </a:cubicBezTo>
                  <a:cubicBezTo>
                    <a:pt x="351" y="71"/>
                    <a:pt x="351" y="71"/>
                    <a:pt x="351" y="71"/>
                  </a:cubicBezTo>
                  <a:cubicBezTo>
                    <a:pt x="378" y="95"/>
                    <a:pt x="390" y="129"/>
                    <a:pt x="392" y="165"/>
                  </a:cubicBezTo>
                  <a:cubicBezTo>
                    <a:pt x="369" y="157"/>
                    <a:pt x="345" y="153"/>
                    <a:pt x="322" y="150"/>
                  </a:cubicBezTo>
                  <a:cubicBezTo>
                    <a:pt x="316" y="149"/>
                    <a:pt x="311" y="149"/>
                    <a:pt x="306" y="148"/>
                  </a:cubicBezTo>
                  <a:cubicBezTo>
                    <a:pt x="288" y="147"/>
                    <a:pt x="269" y="146"/>
                    <a:pt x="251" y="145"/>
                  </a:cubicBezTo>
                  <a:cubicBezTo>
                    <a:pt x="251" y="145"/>
                    <a:pt x="251" y="145"/>
                    <a:pt x="251" y="145"/>
                  </a:cubicBezTo>
                  <a:close/>
                  <a:moveTo>
                    <a:pt x="135" y="71"/>
                  </a:moveTo>
                  <a:cubicBezTo>
                    <a:pt x="173" y="139"/>
                    <a:pt x="173" y="139"/>
                    <a:pt x="173" y="139"/>
                  </a:cubicBezTo>
                  <a:cubicBezTo>
                    <a:pt x="174" y="141"/>
                    <a:pt x="176" y="142"/>
                    <a:pt x="178" y="142"/>
                  </a:cubicBezTo>
                  <a:cubicBezTo>
                    <a:pt x="184" y="141"/>
                    <a:pt x="190" y="136"/>
                    <a:pt x="188" y="131"/>
                  </a:cubicBezTo>
                  <a:cubicBezTo>
                    <a:pt x="148" y="60"/>
                    <a:pt x="148" y="60"/>
                    <a:pt x="148" y="60"/>
                  </a:cubicBezTo>
                  <a:cubicBezTo>
                    <a:pt x="175" y="44"/>
                    <a:pt x="207" y="39"/>
                    <a:pt x="234" y="25"/>
                  </a:cubicBezTo>
                  <a:cubicBezTo>
                    <a:pt x="234" y="145"/>
                    <a:pt x="234" y="145"/>
                    <a:pt x="234" y="145"/>
                  </a:cubicBezTo>
                  <a:cubicBezTo>
                    <a:pt x="234" y="145"/>
                    <a:pt x="234" y="145"/>
                    <a:pt x="234" y="145"/>
                  </a:cubicBezTo>
                  <a:cubicBezTo>
                    <a:pt x="216" y="146"/>
                    <a:pt x="197" y="147"/>
                    <a:pt x="179" y="148"/>
                  </a:cubicBezTo>
                  <a:cubicBezTo>
                    <a:pt x="169" y="149"/>
                    <a:pt x="160" y="150"/>
                    <a:pt x="150" y="152"/>
                  </a:cubicBezTo>
                  <a:cubicBezTo>
                    <a:pt x="131" y="154"/>
                    <a:pt x="113" y="158"/>
                    <a:pt x="96" y="164"/>
                  </a:cubicBezTo>
                  <a:cubicBezTo>
                    <a:pt x="95" y="164"/>
                    <a:pt x="94" y="164"/>
                    <a:pt x="94" y="165"/>
                  </a:cubicBezTo>
                  <a:cubicBezTo>
                    <a:pt x="95" y="129"/>
                    <a:pt x="108" y="94"/>
                    <a:pt x="135" y="71"/>
                  </a:cubicBezTo>
                  <a:close/>
                  <a:moveTo>
                    <a:pt x="84" y="286"/>
                  </a:moveTo>
                  <a:cubicBezTo>
                    <a:pt x="80" y="275"/>
                    <a:pt x="82" y="240"/>
                    <a:pt x="104" y="247"/>
                  </a:cubicBezTo>
                  <a:cubicBezTo>
                    <a:pt x="105" y="247"/>
                    <a:pt x="105" y="247"/>
                    <a:pt x="106" y="247"/>
                  </a:cubicBezTo>
                  <a:cubicBezTo>
                    <a:pt x="106" y="316"/>
                    <a:pt x="106" y="316"/>
                    <a:pt x="106" y="316"/>
                  </a:cubicBezTo>
                  <a:cubicBezTo>
                    <a:pt x="96" y="309"/>
                    <a:pt x="88" y="297"/>
                    <a:pt x="84" y="286"/>
                  </a:cubicBezTo>
                  <a:close/>
                  <a:moveTo>
                    <a:pt x="93" y="187"/>
                  </a:moveTo>
                  <a:cubicBezTo>
                    <a:pt x="93" y="186"/>
                    <a:pt x="93" y="185"/>
                    <a:pt x="93" y="184"/>
                  </a:cubicBezTo>
                  <a:cubicBezTo>
                    <a:pt x="159" y="162"/>
                    <a:pt x="231" y="160"/>
                    <a:pt x="301" y="165"/>
                  </a:cubicBezTo>
                  <a:cubicBezTo>
                    <a:pt x="332" y="167"/>
                    <a:pt x="364" y="171"/>
                    <a:pt x="392" y="184"/>
                  </a:cubicBezTo>
                  <a:cubicBezTo>
                    <a:pt x="392" y="185"/>
                    <a:pt x="392" y="186"/>
                    <a:pt x="392" y="187"/>
                  </a:cubicBezTo>
                  <a:cubicBezTo>
                    <a:pt x="374" y="198"/>
                    <a:pt x="347" y="202"/>
                    <a:pt x="327" y="205"/>
                  </a:cubicBezTo>
                  <a:cubicBezTo>
                    <a:pt x="299" y="211"/>
                    <a:pt x="271" y="213"/>
                    <a:pt x="243" y="213"/>
                  </a:cubicBezTo>
                  <a:cubicBezTo>
                    <a:pt x="214" y="213"/>
                    <a:pt x="186" y="211"/>
                    <a:pt x="158" y="205"/>
                  </a:cubicBezTo>
                  <a:cubicBezTo>
                    <a:pt x="138" y="202"/>
                    <a:pt x="111" y="198"/>
                    <a:pt x="93" y="187"/>
                  </a:cubicBezTo>
                  <a:close/>
                  <a:moveTo>
                    <a:pt x="165" y="441"/>
                  </a:moveTo>
                  <a:cubicBezTo>
                    <a:pt x="155" y="438"/>
                    <a:pt x="145" y="434"/>
                    <a:pt x="137" y="427"/>
                  </a:cubicBezTo>
                  <a:cubicBezTo>
                    <a:pt x="121" y="414"/>
                    <a:pt x="123" y="392"/>
                    <a:pt x="123" y="373"/>
                  </a:cubicBezTo>
                  <a:cubicBezTo>
                    <a:pt x="123" y="336"/>
                    <a:pt x="123" y="300"/>
                    <a:pt x="123" y="263"/>
                  </a:cubicBezTo>
                  <a:cubicBezTo>
                    <a:pt x="123" y="216"/>
                    <a:pt x="123" y="216"/>
                    <a:pt x="123" y="216"/>
                  </a:cubicBezTo>
                  <a:cubicBezTo>
                    <a:pt x="131" y="218"/>
                    <a:pt x="139" y="219"/>
                    <a:pt x="147" y="221"/>
                  </a:cubicBezTo>
                  <a:cubicBezTo>
                    <a:pt x="177" y="227"/>
                    <a:pt x="207" y="230"/>
                    <a:pt x="238" y="230"/>
                  </a:cubicBezTo>
                  <a:cubicBezTo>
                    <a:pt x="238" y="230"/>
                    <a:pt x="238" y="230"/>
                    <a:pt x="239" y="230"/>
                  </a:cubicBezTo>
                  <a:cubicBezTo>
                    <a:pt x="240" y="230"/>
                    <a:pt x="241" y="230"/>
                    <a:pt x="243" y="230"/>
                  </a:cubicBezTo>
                  <a:cubicBezTo>
                    <a:pt x="244" y="230"/>
                    <a:pt x="245" y="230"/>
                    <a:pt x="247" y="230"/>
                  </a:cubicBezTo>
                  <a:cubicBezTo>
                    <a:pt x="247" y="230"/>
                    <a:pt x="247" y="230"/>
                    <a:pt x="247" y="230"/>
                  </a:cubicBezTo>
                  <a:cubicBezTo>
                    <a:pt x="278" y="230"/>
                    <a:pt x="308" y="227"/>
                    <a:pt x="339" y="221"/>
                  </a:cubicBezTo>
                  <a:cubicBezTo>
                    <a:pt x="346" y="219"/>
                    <a:pt x="354" y="218"/>
                    <a:pt x="362" y="216"/>
                  </a:cubicBezTo>
                  <a:cubicBezTo>
                    <a:pt x="363" y="262"/>
                    <a:pt x="363" y="262"/>
                    <a:pt x="363" y="262"/>
                  </a:cubicBezTo>
                  <a:cubicBezTo>
                    <a:pt x="363" y="299"/>
                    <a:pt x="363" y="336"/>
                    <a:pt x="363" y="373"/>
                  </a:cubicBezTo>
                  <a:cubicBezTo>
                    <a:pt x="363" y="391"/>
                    <a:pt x="365" y="413"/>
                    <a:pt x="350" y="426"/>
                  </a:cubicBezTo>
                  <a:cubicBezTo>
                    <a:pt x="342" y="433"/>
                    <a:pt x="332" y="437"/>
                    <a:pt x="322" y="440"/>
                  </a:cubicBezTo>
                  <a:cubicBezTo>
                    <a:pt x="291" y="450"/>
                    <a:pt x="256" y="451"/>
                    <a:pt x="223" y="450"/>
                  </a:cubicBezTo>
                  <a:cubicBezTo>
                    <a:pt x="204" y="449"/>
                    <a:pt x="184" y="447"/>
                    <a:pt x="165" y="441"/>
                  </a:cubicBezTo>
                  <a:close/>
                  <a:moveTo>
                    <a:pt x="191" y="473"/>
                  </a:moveTo>
                  <a:cubicBezTo>
                    <a:pt x="200" y="484"/>
                    <a:pt x="209" y="496"/>
                    <a:pt x="218" y="507"/>
                  </a:cubicBezTo>
                  <a:cubicBezTo>
                    <a:pt x="211" y="513"/>
                    <a:pt x="204" y="519"/>
                    <a:pt x="198" y="526"/>
                  </a:cubicBezTo>
                  <a:cubicBezTo>
                    <a:pt x="189" y="514"/>
                    <a:pt x="181" y="503"/>
                    <a:pt x="171" y="493"/>
                  </a:cubicBezTo>
                  <a:cubicBezTo>
                    <a:pt x="178" y="486"/>
                    <a:pt x="184" y="479"/>
                    <a:pt x="191" y="473"/>
                  </a:cubicBezTo>
                  <a:close/>
                  <a:moveTo>
                    <a:pt x="56" y="640"/>
                  </a:moveTo>
                  <a:cubicBezTo>
                    <a:pt x="18" y="640"/>
                    <a:pt x="18" y="640"/>
                    <a:pt x="18" y="640"/>
                  </a:cubicBezTo>
                  <a:cubicBezTo>
                    <a:pt x="20" y="606"/>
                    <a:pt x="38" y="574"/>
                    <a:pt x="67" y="549"/>
                  </a:cubicBezTo>
                  <a:cubicBezTo>
                    <a:pt x="67" y="580"/>
                    <a:pt x="64" y="610"/>
                    <a:pt x="56" y="640"/>
                  </a:cubicBezTo>
                  <a:close/>
                  <a:moveTo>
                    <a:pt x="92" y="640"/>
                  </a:moveTo>
                  <a:cubicBezTo>
                    <a:pt x="74" y="640"/>
                    <a:pt x="74" y="640"/>
                    <a:pt x="74" y="640"/>
                  </a:cubicBezTo>
                  <a:cubicBezTo>
                    <a:pt x="82" y="606"/>
                    <a:pt x="85" y="572"/>
                    <a:pt x="84" y="537"/>
                  </a:cubicBezTo>
                  <a:cubicBezTo>
                    <a:pt x="84" y="536"/>
                    <a:pt x="84" y="536"/>
                    <a:pt x="84" y="536"/>
                  </a:cubicBezTo>
                  <a:cubicBezTo>
                    <a:pt x="87" y="534"/>
                    <a:pt x="89" y="533"/>
                    <a:pt x="92" y="531"/>
                  </a:cubicBezTo>
                  <a:lnTo>
                    <a:pt x="92" y="640"/>
                  </a:lnTo>
                  <a:close/>
                  <a:moveTo>
                    <a:pt x="131" y="511"/>
                  </a:moveTo>
                  <a:cubicBezTo>
                    <a:pt x="131" y="640"/>
                    <a:pt x="131" y="640"/>
                    <a:pt x="131" y="640"/>
                  </a:cubicBezTo>
                  <a:cubicBezTo>
                    <a:pt x="109" y="640"/>
                    <a:pt x="109" y="640"/>
                    <a:pt x="109" y="640"/>
                  </a:cubicBezTo>
                  <a:cubicBezTo>
                    <a:pt x="109" y="521"/>
                    <a:pt x="109" y="521"/>
                    <a:pt x="109" y="521"/>
                  </a:cubicBezTo>
                  <a:cubicBezTo>
                    <a:pt x="116" y="518"/>
                    <a:pt x="123" y="514"/>
                    <a:pt x="131" y="511"/>
                  </a:cubicBezTo>
                  <a:cubicBezTo>
                    <a:pt x="131" y="511"/>
                    <a:pt x="131" y="511"/>
                    <a:pt x="131" y="511"/>
                  </a:cubicBezTo>
                  <a:close/>
                  <a:moveTo>
                    <a:pt x="148" y="640"/>
                  </a:moveTo>
                  <a:cubicBezTo>
                    <a:pt x="148" y="515"/>
                    <a:pt x="148" y="515"/>
                    <a:pt x="148" y="515"/>
                  </a:cubicBezTo>
                  <a:cubicBezTo>
                    <a:pt x="232" y="640"/>
                    <a:pt x="232" y="640"/>
                    <a:pt x="232" y="640"/>
                  </a:cubicBezTo>
                  <a:lnTo>
                    <a:pt x="148" y="640"/>
                  </a:lnTo>
                  <a:close/>
                  <a:moveTo>
                    <a:pt x="171" y="519"/>
                  </a:moveTo>
                  <a:cubicBezTo>
                    <a:pt x="177" y="526"/>
                    <a:pt x="183" y="534"/>
                    <a:pt x="189" y="543"/>
                  </a:cubicBezTo>
                  <a:cubicBezTo>
                    <a:pt x="191" y="545"/>
                    <a:pt x="194" y="546"/>
                    <a:pt x="196" y="546"/>
                  </a:cubicBezTo>
                  <a:cubicBezTo>
                    <a:pt x="198" y="546"/>
                    <a:pt x="201" y="546"/>
                    <a:pt x="203" y="544"/>
                  </a:cubicBezTo>
                  <a:cubicBezTo>
                    <a:pt x="203" y="544"/>
                    <a:pt x="203" y="544"/>
                    <a:pt x="204" y="543"/>
                  </a:cubicBezTo>
                  <a:cubicBezTo>
                    <a:pt x="211" y="536"/>
                    <a:pt x="219" y="529"/>
                    <a:pt x="227" y="522"/>
                  </a:cubicBezTo>
                  <a:cubicBezTo>
                    <a:pt x="229" y="527"/>
                    <a:pt x="231" y="532"/>
                    <a:pt x="233" y="537"/>
                  </a:cubicBezTo>
                  <a:cubicBezTo>
                    <a:pt x="235" y="542"/>
                    <a:pt x="241" y="544"/>
                    <a:pt x="246" y="543"/>
                  </a:cubicBezTo>
                  <a:cubicBezTo>
                    <a:pt x="254" y="541"/>
                    <a:pt x="256" y="529"/>
                    <a:pt x="259" y="522"/>
                  </a:cubicBezTo>
                  <a:cubicBezTo>
                    <a:pt x="266" y="529"/>
                    <a:pt x="274" y="536"/>
                    <a:pt x="281" y="543"/>
                  </a:cubicBezTo>
                  <a:cubicBezTo>
                    <a:pt x="282" y="544"/>
                    <a:pt x="282" y="544"/>
                    <a:pt x="282" y="544"/>
                  </a:cubicBezTo>
                  <a:cubicBezTo>
                    <a:pt x="284" y="546"/>
                    <a:pt x="287" y="546"/>
                    <a:pt x="289" y="546"/>
                  </a:cubicBezTo>
                  <a:cubicBezTo>
                    <a:pt x="291" y="546"/>
                    <a:pt x="294" y="545"/>
                    <a:pt x="295" y="543"/>
                  </a:cubicBezTo>
                  <a:cubicBezTo>
                    <a:pt x="300" y="536"/>
                    <a:pt x="305" y="529"/>
                    <a:pt x="310" y="523"/>
                  </a:cubicBezTo>
                  <a:cubicBezTo>
                    <a:pt x="242" y="625"/>
                    <a:pt x="242" y="625"/>
                    <a:pt x="242" y="625"/>
                  </a:cubicBezTo>
                  <a:lnTo>
                    <a:pt x="171" y="519"/>
                  </a:lnTo>
                  <a:close/>
                  <a:moveTo>
                    <a:pt x="336" y="640"/>
                  </a:moveTo>
                  <a:cubicBezTo>
                    <a:pt x="252" y="640"/>
                    <a:pt x="252" y="640"/>
                    <a:pt x="252" y="640"/>
                  </a:cubicBezTo>
                  <a:cubicBezTo>
                    <a:pt x="336" y="515"/>
                    <a:pt x="336" y="515"/>
                    <a:pt x="336" y="515"/>
                  </a:cubicBezTo>
                  <a:lnTo>
                    <a:pt x="336" y="640"/>
                  </a:lnTo>
                  <a:close/>
                  <a:moveTo>
                    <a:pt x="375" y="640"/>
                  </a:moveTo>
                  <a:cubicBezTo>
                    <a:pt x="353" y="640"/>
                    <a:pt x="353" y="640"/>
                    <a:pt x="353" y="640"/>
                  </a:cubicBezTo>
                  <a:cubicBezTo>
                    <a:pt x="353" y="511"/>
                    <a:pt x="353" y="511"/>
                    <a:pt x="353" y="511"/>
                  </a:cubicBezTo>
                  <a:cubicBezTo>
                    <a:pt x="353" y="511"/>
                    <a:pt x="353" y="511"/>
                    <a:pt x="353" y="511"/>
                  </a:cubicBezTo>
                  <a:cubicBezTo>
                    <a:pt x="361" y="514"/>
                    <a:pt x="368" y="517"/>
                    <a:pt x="375" y="521"/>
                  </a:cubicBezTo>
                  <a:lnTo>
                    <a:pt x="375" y="640"/>
                  </a:lnTo>
                  <a:close/>
                  <a:moveTo>
                    <a:pt x="392" y="640"/>
                  </a:moveTo>
                  <a:cubicBezTo>
                    <a:pt x="392" y="531"/>
                    <a:pt x="392" y="531"/>
                    <a:pt x="392" y="531"/>
                  </a:cubicBezTo>
                  <a:cubicBezTo>
                    <a:pt x="395" y="532"/>
                    <a:pt x="398" y="534"/>
                    <a:pt x="401" y="536"/>
                  </a:cubicBezTo>
                  <a:cubicBezTo>
                    <a:pt x="401" y="536"/>
                    <a:pt x="401" y="536"/>
                    <a:pt x="401" y="537"/>
                  </a:cubicBezTo>
                  <a:cubicBezTo>
                    <a:pt x="400" y="572"/>
                    <a:pt x="403" y="606"/>
                    <a:pt x="411" y="640"/>
                  </a:cubicBezTo>
                  <a:lnTo>
                    <a:pt x="392" y="640"/>
                  </a:lnTo>
                  <a:close/>
                  <a:moveTo>
                    <a:pt x="428" y="640"/>
                  </a:moveTo>
                  <a:cubicBezTo>
                    <a:pt x="421" y="610"/>
                    <a:pt x="417" y="580"/>
                    <a:pt x="418" y="549"/>
                  </a:cubicBezTo>
                  <a:cubicBezTo>
                    <a:pt x="447" y="574"/>
                    <a:pt x="465" y="606"/>
                    <a:pt x="467" y="640"/>
                  </a:cubicBezTo>
                  <a:lnTo>
                    <a:pt x="428" y="64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0"/>
            <p:cNvSpPr/>
            <p:nvPr/>
          </p:nvSpPr>
          <p:spPr bwMode="auto">
            <a:xfrm>
              <a:off x="3391893" y="3358300"/>
              <a:ext cx="230867" cy="419053"/>
            </a:xfrm>
            <a:custGeom>
              <a:avLst/>
              <a:gdLst>
                <a:gd name="T0" fmla="*/ 50 w 50"/>
                <a:gd name="T1" fmla="*/ 91 h 91"/>
                <a:gd name="T2" fmla="*/ 11 w 50"/>
                <a:gd name="T3" fmla="*/ 91 h 91"/>
                <a:gd name="T4" fmla="*/ 1 w 50"/>
                <a:gd name="T5" fmla="*/ 0 h 91"/>
                <a:gd name="T6" fmla="*/ 50 w 50"/>
                <a:gd name="T7" fmla="*/ 91 h 91"/>
              </a:gdLst>
              <a:ahLst/>
              <a:cxnLst>
                <a:cxn ang="0">
                  <a:pos x="T0" y="T1"/>
                </a:cxn>
                <a:cxn ang="0">
                  <a:pos x="T2" y="T3"/>
                </a:cxn>
                <a:cxn ang="0">
                  <a:pos x="T4" y="T5"/>
                </a:cxn>
                <a:cxn ang="0">
                  <a:pos x="T6" y="T7"/>
                </a:cxn>
              </a:cxnLst>
              <a:rect l="0" t="0" r="r" b="b"/>
              <a:pathLst>
                <a:path w="50" h="91">
                  <a:moveTo>
                    <a:pt x="50" y="91"/>
                  </a:moveTo>
                  <a:cubicBezTo>
                    <a:pt x="11" y="91"/>
                    <a:pt x="11" y="91"/>
                    <a:pt x="11" y="91"/>
                  </a:cubicBezTo>
                  <a:cubicBezTo>
                    <a:pt x="4" y="61"/>
                    <a:pt x="0" y="31"/>
                    <a:pt x="1" y="0"/>
                  </a:cubicBezTo>
                  <a:cubicBezTo>
                    <a:pt x="30" y="25"/>
                    <a:pt x="48" y="57"/>
                    <a:pt x="50" y="91"/>
                  </a:cubicBezTo>
                  <a:close/>
                </a:path>
              </a:pathLst>
            </a:custGeom>
            <a:solidFill>
              <a:srgbClr val="376E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1"/>
            <p:cNvSpPr/>
            <p:nvPr/>
          </p:nvSpPr>
          <p:spPr bwMode="auto">
            <a:xfrm>
              <a:off x="3221168" y="1936235"/>
              <a:ext cx="116404" cy="345331"/>
            </a:xfrm>
            <a:custGeom>
              <a:avLst/>
              <a:gdLst>
                <a:gd name="T0" fmla="*/ 1 w 25"/>
                <a:gd name="T1" fmla="*/ 7 h 75"/>
                <a:gd name="T2" fmla="*/ 21 w 25"/>
                <a:gd name="T3" fmla="*/ 46 h 75"/>
                <a:gd name="T4" fmla="*/ 0 w 25"/>
                <a:gd name="T5" fmla="*/ 75 h 75"/>
                <a:gd name="T6" fmla="*/ 0 w 25"/>
                <a:gd name="T7" fmla="*/ 7 h 75"/>
                <a:gd name="T8" fmla="*/ 1 w 25"/>
                <a:gd name="T9" fmla="*/ 7 h 75"/>
              </a:gdLst>
              <a:ahLst/>
              <a:cxnLst>
                <a:cxn ang="0">
                  <a:pos x="T0" y="T1"/>
                </a:cxn>
                <a:cxn ang="0">
                  <a:pos x="T2" y="T3"/>
                </a:cxn>
                <a:cxn ang="0">
                  <a:pos x="T4" y="T5"/>
                </a:cxn>
                <a:cxn ang="0">
                  <a:pos x="T6" y="T7"/>
                </a:cxn>
                <a:cxn ang="0">
                  <a:pos x="T8" y="T9"/>
                </a:cxn>
              </a:cxnLst>
              <a:rect l="0" t="0" r="r" b="b"/>
              <a:pathLst>
                <a:path w="25" h="75">
                  <a:moveTo>
                    <a:pt x="1" y="7"/>
                  </a:moveTo>
                  <a:cubicBezTo>
                    <a:pt x="23" y="0"/>
                    <a:pt x="25" y="35"/>
                    <a:pt x="21" y="46"/>
                  </a:cubicBezTo>
                  <a:cubicBezTo>
                    <a:pt x="18" y="57"/>
                    <a:pt x="9" y="68"/>
                    <a:pt x="0" y="75"/>
                  </a:cubicBezTo>
                  <a:cubicBezTo>
                    <a:pt x="0" y="7"/>
                    <a:pt x="0" y="7"/>
                    <a:pt x="0" y="7"/>
                  </a:cubicBezTo>
                  <a:cubicBezTo>
                    <a:pt x="0" y="7"/>
                    <a:pt x="1" y="7"/>
                    <a:pt x="1" y="7"/>
                  </a:cubicBezTo>
                  <a:close/>
                </a:path>
              </a:pathLst>
            </a:custGeom>
            <a:solidFill>
              <a:srgbClr val="E4B6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2"/>
            <p:cNvSpPr/>
            <p:nvPr/>
          </p:nvSpPr>
          <p:spPr bwMode="auto">
            <a:xfrm>
              <a:off x="1898047" y="1567624"/>
              <a:ext cx="1379383" cy="244448"/>
            </a:xfrm>
            <a:custGeom>
              <a:avLst/>
              <a:gdLst>
                <a:gd name="T0" fmla="*/ 299 w 299"/>
                <a:gd name="T1" fmla="*/ 24 h 53"/>
                <a:gd name="T2" fmla="*/ 299 w 299"/>
                <a:gd name="T3" fmla="*/ 27 h 53"/>
                <a:gd name="T4" fmla="*/ 234 w 299"/>
                <a:gd name="T5" fmla="*/ 45 h 53"/>
                <a:gd name="T6" fmla="*/ 150 w 299"/>
                <a:gd name="T7" fmla="*/ 53 h 53"/>
                <a:gd name="T8" fmla="*/ 65 w 299"/>
                <a:gd name="T9" fmla="*/ 45 h 53"/>
                <a:gd name="T10" fmla="*/ 0 w 299"/>
                <a:gd name="T11" fmla="*/ 27 h 53"/>
                <a:gd name="T12" fmla="*/ 0 w 299"/>
                <a:gd name="T13" fmla="*/ 24 h 53"/>
                <a:gd name="T14" fmla="*/ 208 w 299"/>
                <a:gd name="T15" fmla="*/ 5 h 53"/>
                <a:gd name="T16" fmla="*/ 299 w 299"/>
                <a:gd name="T17" fmla="*/ 2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 h="53">
                  <a:moveTo>
                    <a:pt x="299" y="24"/>
                  </a:moveTo>
                  <a:cubicBezTo>
                    <a:pt x="299" y="25"/>
                    <a:pt x="299" y="26"/>
                    <a:pt x="299" y="27"/>
                  </a:cubicBezTo>
                  <a:cubicBezTo>
                    <a:pt x="281" y="38"/>
                    <a:pt x="254" y="42"/>
                    <a:pt x="234" y="45"/>
                  </a:cubicBezTo>
                  <a:cubicBezTo>
                    <a:pt x="206" y="51"/>
                    <a:pt x="178" y="53"/>
                    <a:pt x="150" y="53"/>
                  </a:cubicBezTo>
                  <a:cubicBezTo>
                    <a:pt x="121" y="53"/>
                    <a:pt x="93" y="51"/>
                    <a:pt x="65" y="45"/>
                  </a:cubicBezTo>
                  <a:cubicBezTo>
                    <a:pt x="45" y="42"/>
                    <a:pt x="18" y="38"/>
                    <a:pt x="0" y="27"/>
                  </a:cubicBezTo>
                  <a:cubicBezTo>
                    <a:pt x="0" y="26"/>
                    <a:pt x="0" y="25"/>
                    <a:pt x="0" y="24"/>
                  </a:cubicBezTo>
                  <a:cubicBezTo>
                    <a:pt x="66" y="2"/>
                    <a:pt x="138" y="0"/>
                    <a:pt x="208" y="5"/>
                  </a:cubicBezTo>
                  <a:cubicBezTo>
                    <a:pt x="239" y="7"/>
                    <a:pt x="271" y="11"/>
                    <a:pt x="299" y="24"/>
                  </a:cubicBezTo>
                  <a:close/>
                </a:path>
              </a:pathLst>
            </a:custGeom>
            <a:solidFill>
              <a:srgbClr val="E09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3"/>
            <p:cNvSpPr/>
            <p:nvPr/>
          </p:nvSpPr>
          <p:spPr bwMode="auto">
            <a:xfrm>
              <a:off x="2879718" y="1158271"/>
              <a:ext cx="397712" cy="432633"/>
            </a:xfrm>
            <a:custGeom>
              <a:avLst/>
              <a:gdLst>
                <a:gd name="T0" fmla="*/ 45 w 86"/>
                <a:gd name="T1" fmla="*/ 0 h 94"/>
                <a:gd name="T2" fmla="*/ 86 w 86"/>
                <a:gd name="T3" fmla="*/ 94 h 94"/>
                <a:gd name="T4" fmla="*/ 16 w 86"/>
                <a:gd name="T5" fmla="*/ 79 h 94"/>
                <a:gd name="T6" fmla="*/ 0 w 86"/>
                <a:gd name="T7" fmla="*/ 77 h 94"/>
                <a:gd name="T8" fmla="*/ 1 w 86"/>
                <a:gd name="T9" fmla="*/ 71 h 94"/>
                <a:gd name="T10" fmla="*/ 6 w 86"/>
                <a:gd name="T11" fmla="*/ 68 h 94"/>
                <a:gd name="T12" fmla="*/ 45 w 86"/>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86" h="94">
                  <a:moveTo>
                    <a:pt x="45" y="0"/>
                  </a:moveTo>
                  <a:cubicBezTo>
                    <a:pt x="72" y="24"/>
                    <a:pt x="84" y="58"/>
                    <a:pt x="86" y="94"/>
                  </a:cubicBezTo>
                  <a:cubicBezTo>
                    <a:pt x="63" y="86"/>
                    <a:pt x="39" y="82"/>
                    <a:pt x="16" y="79"/>
                  </a:cubicBezTo>
                  <a:cubicBezTo>
                    <a:pt x="10" y="78"/>
                    <a:pt x="5" y="78"/>
                    <a:pt x="0" y="77"/>
                  </a:cubicBezTo>
                  <a:cubicBezTo>
                    <a:pt x="1" y="71"/>
                    <a:pt x="1" y="71"/>
                    <a:pt x="1" y="71"/>
                  </a:cubicBezTo>
                  <a:cubicBezTo>
                    <a:pt x="3" y="71"/>
                    <a:pt x="5" y="70"/>
                    <a:pt x="6" y="68"/>
                  </a:cubicBezTo>
                  <a:lnTo>
                    <a:pt x="45"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4"/>
            <p:cNvSpPr/>
            <p:nvPr/>
          </p:nvSpPr>
          <p:spPr bwMode="auto">
            <a:xfrm>
              <a:off x="2026091" y="1825652"/>
              <a:ext cx="1125235" cy="1082554"/>
            </a:xfrm>
            <a:custGeom>
              <a:avLst/>
              <a:gdLst>
                <a:gd name="T0" fmla="*/ 242 w 244"/>
                <a:gd name="T1" fmla="*/ 157 h 235"/>
                <a:gd name="T2" fmla="*/ 229 w 244"/>
                <a:gd name="T3" fmla="*/ 210 h 235"/>
                <a:gd name="T4" fmla="*/ 201 w 244"/>
                <a:gd name="T5" fmla="*/ 224 h 235"/>
                <a:gd name="T6" fmla="*/ 102 w 244"/>
                <a:gd name="T7" fmla="*/ 234 h 235"/>
                <a:gd name="T8" fmla="*/ 44 w 244"/>
                <a:gd name="T9" fmla="*/ 225 h 235"/>
                <a:gd name="T10" fmla="*/ 16 w 244"/>
                <a:gd name="T11" fmla="*/ 211 h 235"/>
                <a:gd name="T12" fmla="*/ 2 w 244"/>
                <a:gd name="T13" fmla="*/ 157 h 235"/>
                <a:gd name="T14" fmla="*/ 2 w 244"/>
                <a:gd name="T15" fmla="*/ 47 h 235"/>
                <a:gd name="T16" fmla="*/ 2 w 244"/>
                <a:gd name="T17" fmla="*/ 0 h 235"/>
                <a:gd name="T18" fmla="*/ 26 w 244"/>
                <a:gd name="T19" fmla="*/ 5 h 235"/>
                <a:gd name="T20" fmla="*/ 117 w 244"/>
                <a:gd name="T21" fmla="*/ 14 h 235"/>
                <a:gd name="T22" fmla="*/ 118 w 244"/>
                <a:gd name="T23" fmla="*/ 14 h 235"/>
                <a:gd name="T24" fmla="*/ 122 w 244"/>
                <a:gd name="T25" fmla="*/ 14 h 235"/>
                <a:gd name="T26" fmla="*/ 126 w 244"/>
                <a:gd name="T27" fmla="*/ 14 h 235"/>
                <a:gd name="T28" fmla="*/ 126 w 244"/>
                <a:gd name="T29" fmla="*/ 14 h 235"/>
                <a:gd name="T30" fmla="*/ 218 w 244"/>
                <a:gd name="T31" fmla="*/ 5 h 235"/>
                <a:gd name="T32" fmla="*/ 241 w 244"/>
                <a:gd name="T33" fmla="*/ 0 h 235"/>
                <a:gd name="T34" fmla="*/ 242 w 244"/>
                <a:gd name="T35" fmla="*/ 46 h 235"/>
                <a:gd name="T36" fmla="*/ 242 w 244"/>
                <a:gd name="T37" fmla="*/ 15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4" h="235">
                  <a:moveTo>
                    <a:pt x="242" y="157"/>
                  </a:moveTo>
                  <a:cubicBezTo>
                    <a:pt x="242" y="175"/>
                    <a:pt x="244" y="197"/>
                    <a:pt x="229" y="210"/>
                  </a:cubicBezTo>
                  <a:cubicBezTo>
                    <a:pt x="221" y="217"/>
                    <a:pt x="211" y="221"/>
                    <a:pt x="201" y="224"/>
                  </a:cubicBezTo>
                  <a:cubicBezTo>
                    <a:pt x="170" y="234"/>
                    <a:pt x="135" y="235"/>
                    <a:pt x="102" y="234"/>
                  </a:cubicBezTo>
                  <a:cubicBezTo>
                    <a:pt x="83" y="233"/>
                    <a:pt x="63" y="231"/>
                    <a:pt x="44" y="225"/>
                  </a:cubicBezTo>
                  <a:cubicBezTo>
                    <a:pt x="34" y="222"/>
                    <a:pt x="24" y="218"/>
                    <a:pt x="16" y="211"/>
                  </a:cubicBezTo>
                  <a:cubicBezTo>
                    <a:pt x="0" y="198"/>
                    <a:pt x="2" y="176"/>
                    <a:pt x="2" y="157"/>
                  </a:cubicBezTo>
                  <a:cubicBezTo>
                    <a:pt x="2" y="120"/>
                    <a:pt x="2" y="84"/>
                    <a:pt x="2" y="47"/>
                  </a:cubicBezTo>
                  <a:cubicBezTo>
                    <a:pt x="2" y="0"/>
                    <a:pt x="2" y="0"/>
                    <a:pt x="2" y="0"/>
                  </a:cubicBezTo>
                  <a:cubicBezTo>
                    <a:pt x="10" y="2"/>
                    <a:pt x="18" y="3"/>
                    <a:pt x="26" y="5"/>
                  </a:cubicBezTo>
                  <a:cubicBezTo>
                    <a:pt x="56" y="11"/>
                    <a:pt x="86" y="14"/>
                    <a:pt x="117" y="14"/>
                  </a:cubicBezTo>
                  <a:cubicBezTo>
                    <a:pt x="117" y="14"/>
                    <a:pt x="117" y="14"/>
                    <a:pt x="118" y="14"/>
                  </a:cubicBezTo>
                  <a:cubicBezTo>
                    <a:pt x="119" y="14"/>
                    <a:pt x="120" y="14"/>
                    <a:pt x="122" y="14"/>
                  </a:cubicBezTo>
                  <a:cubicBezTo>
                    <a:pt x="123" y="14"/>
                    <a:pt x="124" y="14"/>
                    <a:pt x="126" y="14"/>
                  </a:cubicBezTo>
                  <a:cubicBezTo>
                    <a:pt x="126" y="14"/>
                    <a:pt x="126" y="14"/>
                    <a:pt x="126" y="14"/>
                  </a:cubicBezTo>
                  <a:cubicBezTo>
                    <a:pt x="157" y="14"/>
                    <a:pt x="187" y="11"/>
                    <a:pt x="218" y="5"/>
                  </a:cubicBezTo>
                  <a:cubicBezTo>
                    <a:pt x="225" y="3"/>
                    <a:pt x="233" y="2"/>
                    <a:pt x="241" y="0"/>
                  </a:cubicBezTo>
                  <a:cubicBezTo>
                    <a:pt x="242" y="46"/>
                    <a:pt x="242" y="46"/>
                    <a:pt x="242" y="46"/>
                  </a:cubicBezTo>
                  <a:cubicBezTo>
                    <a:pt x="242" y="83"/>
                    <a:pt x="242" y="120"/>
                    <a:pt x="242" y="157"/>
                  </a:cubicBezTo>
                  <a:close/>
                </a:path>
              </a:pathLst>
            </a:custGeom>
            <a:solidFill>
              <a:srgbClr val="E4B6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5"/>
            <p:cNvSpPr/>
            <p:nvPr/>
          </p:nvSpPr>
          <p:spPr bwMode="auto">
            <a:xfrm>
              <a:off x="2625570" y="946805"/>
              <a:ext cx="397712" cy="566498"/>
            </a:xfrm>
            <a:custGeom>
              <a:avLst/>
              <a:gdLst>
                <a:gd name="T0" fmla="*/ 86 w 86"/>
                <a:gd name="T1" fmla="*/ 35 h 123"/>
                <a:gd name="T2" fmla="*/ 47 w 86"/>
                <a:gd name="T3" fmla="*/ 106 h 123"/>
                <a:gd name="T4" fmla="*/ 56 w 86"/>
                <a:gd name="T5" fmla="*/ 117 h 123"/>
                <a:gd name="T6" fmla="*/ 55 w 86"/>
                <a:gd name="T7" fmla="*/ 123 h 123"/>
                <a:gd name="T8" fmla="*/ 0 w 86"/>
                <a:gd name="T9" fmla="*/ 120 h 123"/>
                <a:gd name="T10" fmla="*/ 0 w 86"/>
                <a:gd name="T11" fmla="*/ 120 h 123"/>
                <a:gd name="T12" fmla="*/ 0 w 86"/>
                <a:gd name="T13" fmla="*/ 0 h 123"/>
                <a:gd name="T14" fmla="*/ 86 w 86"/>
                <a:gd name="T15" fmla="*/ 35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23">
                  <a:moveTo>
                    <a:pt x="86" y="35"/>
                  </a:moveTo>
                  <a:cubicBezTo>
                    <a:pt x="47" y="106"/>
                    <a:pt x="47" y="106"/>
                    <a:pt x="47" y="106"/>
                  </a:cubicBezTo>
                  <a:cubicBezTo>
                    <a:pt x="44" y="111"/>
                    <a:pt x="50" y="116"/>
                    <a:pt x="56" y="117"/>
                  </a:cubicBezTo>
                  <a:cubicBezTo>
                    <a:pt x="55" y="123"/>
                    <a:pt x="55" y="123"/>
                    <a:pt x="55" y="123"/>
                  </a:cubicBezTo>
                  <a:cubicBezTo>
                    <a:pt x="37" y="122"/>
                    <a:pt x="18" y="121"/>
                    <a:pt x="0" y="120"/>
                  </a:cubicBezTo>
                  <a:cubicBezTo>
                    <a:pt x="0" y="120"/>
                    <a:pt x="0" y="120"/>
                    <a:pt x="0" y="120"/>
                  </a:cubicBezTo>
                  <a:cubicBezTo>
                    <a:pt x="0" y="0"/>
                    <a:pt x="0" y="0"/>
                    <a:pt x="0" y="0"/>
                  </a:cubicBezTo>
                  <a:cubicBezTo>
                    <a:pt x="28" y="14"/>
                    <a:pt x="60" y="19"/>
                    <a:pt x="86" y="35"/>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6"/>
            <p:cNvSpPr/>
            <p:nvPr/>
          </p:nvSpPr>
          <p:spPr bwMode="auto">
            <a:xfrm>
              <a:off x="2256958" y="3220555"/>
              <a:ext cx="642160" cy="488895"/>
            </a:xfrm>
            <a:custGeom>
              <a:avLst/>
              <a:gdLst>
                <a:gd name="T0" fmla="*/ 139 w 139"/>
                <a:gd name="T1" fmla="*/ 4 h 106"/>
                <a:gd name="T2" fmla="*/ 71 w 139"/>
                <a:gd name="T3" fmla="*/ 106 h 106"/>
                <a:gd name="T4" fmla="*/ 0 w 139"/>
                <a:gd name="T5" fmla="*/ 0 h 106"/>
                <a:gd name="T6" fmla="*/ 18 w 139"/>
                <a:gd name="T7" fmla="*/ 24 h 106"/>
                <a:gd name="T8" fmla="*/ 25 w 139"/>
                <a:gd name="T9" fmla="*/ 27 h 106"/>
                <a:gd name="T10" fmla="*/ 32 w 139"/>
                <a:gd name="T11" fmla="*/ 25 h 106"/>
                <a:gd name="T12" fmla="*/ 33 w 139"/>
                <a:gd name="T13" fmla="*/ 24 h 106"/>
                <a:gd name="T14" fmla="*/ 56 w 139"/>
                <a:gd name="T15" fmla="*/ 3 h 106"/>
                <a:gd name="T16" fmla="*/ 62 w 139"/>
                <a:gd name="T17" fmla="*/ 18 h 106"/>
                <a:gd name="T18" fmla="*/ 75 w 139"/>
                <a:gd name="T19" fmla="*/ 24 h 106"/>
                <a:gd name="T20" fmla="*/ 88 w 139"/>
                <a:gd name="T21" fmla="*/ 3 h 106"/>
                <a:gd name="T22" fmla="*/ 110 w 139"/>
                <a:gd name="T23" fmla="*/ 24 h 106"/>
                <a:gd name="T24" fmla="*/ 111 w 139"/>
                <a:gd name="T25" fmla="*/ 25 h 106"/>
                <a:gd name="T26" fmla="*/ 118 w 139"/>
                <a:gd name="T27" fmla="*/ 27 h 106"/>
                <a:gd name="T28" fmla="*/ 124 w 139"/>
                <a:gd name="T29" fmla="*/ 24 h 106"/>
                <a:gd name="T30" fmla="*/ 139 w 139"/>
                <a:gd name="T31" fmla="*/ 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 h="106">
                  <a:moveTo>
                    <a:pt x="139" y="4"/>
                  </a:moveTo>
                  <a:cubicBezTo>
                    <a:pt x="71" y="106"/>
                    <a:pt x="71" y="106"/>
                    <a:pt x="71" y="106"/>
                  </a:cubicBezTo>
                  <a:cubicBezTo>
                    <a:pt x="0" y="0"/>
                    <a:pt x="0" y="0"/>
                    <a:pt x="0" y="0"/>
                  </a:cubicBezTo>
                  <a:cubicBezTo>
                    <a:pt x="6" y="7"/>
                    <a:pt x="12" y="15"/>
                    <a:pt x="18" y="24"/>
                  </a:cubicBezTo>
                  <a:cubicBezTo>
                    <a:pt x="20" y="26"/>
                    <a:pt x="23" y="27"/>
                    <a:pt x="25" y="27"/>
                  </a:cubicBezTo>
                  <a:cubicBezTo>
                    <a:pt x="27" y="27"/>
                    <a:pt x="30" y="27"/>
                    <a:pt x="32" y="25"/>
                  </a:cubicBezTo>
                  <a:cubicBezTo>
                    <a:pt x="32" y="25"/>
                    <a:pt x="32" y="25"/>
                    <a:pt x="33" y="24"/>
                  </a:cubicBezTo>
                  <a:cubicBezTo>
                    <a:pt x="40" y="17"/>
                    <a:pt x="48" y="10"/>
                    <a:pt x="56" y="3"/>
                  </a:cubicBezTo>
                  <a:cubicBezTo>
                    <a:pt x="58" y="8"/>
                    <a:pt x="60" y="13"/>
                    <a:pt x="62" y="18"/>
                  </a:cubicBezTo>
                  <a:cubicBezTo>
                    <a:pt x="64" y="23"/>
                    <a:pt x="70" y="25"/>
                    <a:pt x="75" y="24"/>
                  </a:cubicBezTo>
                  <a:cubicBezTo>
                    <a:pt x="83" y="22"/>
                    <a:pt x="85" y="10"/>
                    <a:pt x="88" y="3"/>
                  </a:cubicBezTo>
                  <a:cubicBezTo>
                    <a:pt x="95" y="10"/>
                    <a:pt x="103" y="17"/>
                    <a:pt x="110" y="24"/>
                  </a:cubicBezTo>
                  <a:cubicBezTo>
                    <a:pt x="111" y="25"/>
                    <a:pt x="111" y="25"/>
                    <a:pt x="111" y="25"/>
                  </a:cubicBezTo>
                  <a:cubicBezTo>
                    <a:pt x="113" y="27"/>
                    <a:pt x="116" y="27"/>
                    <a:pt x="118" y="27"/>
                  </a:cubicBezTo>
                  <a:cubicBezTo>
                    <a:pt x="120" y="27"/>
                    <a:pt x="123" y="26"/>
                    <a:pt x="124" y="24"/>
                  </a:cubicBezTo>
                  <a:cubicBezTo>
                    <a:pt x="129" y="17"/>
                    <a:pt x="134" y="10"/>
                    <a:pt x="139" y="4"/>
                  </a:cubicBezTo>
                  <a:close/>
                </a:path>
              </a:pathLst>
            </a:custGeom>
            <a:solidFill>
              <a:srgbClr val="376E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7"/>
            <p:cNvSpPr/>
            <p:nvPr/>
          </p:nvSpPr>
          <p:spPr bwMode="auto">
            <a:xfrm>
              <a:off x="2701232" y="3009089"/>
              <a:ext cx="215347" cy="244448"/>
            </a:xfrm>
            <a:custGeom>
              <a:avLst/>
              <a:gdLst>
                <a:gd name="T0" fmla="*/ 27 w 47"/>
                <a:gd name="T1" fmla="*/ 0 h 53"/>
                <a:gd name="T2" fmla="*/ 47 w 47"/>
                <a:gd name="T3" fmla="*/ 20 h 53"/>
                <a:gd name="T4" fmla="*/ 20 w 47"/>
                <a:gd name="T5" fmla="*/ 53 h 53"/>
                <a:gd name="T6" fmla="*/ 0 w 47"/>
                <a:gd name="T7" fmla="*/ 34 h 53"/>
                <a:gd name="T8" fmla="*/ 27 w 47"/>
                <a:gd name="T9" fmla="*/ 0 h 53"/>
              </a:gdLst>
              <a:ahLst/>
              <a:cxnLst>
                <a:cxn ang="0">
                  <a:pos x="T0" y="T1"/>
                </a:cxn>
                <a:cxn ang="0">
                  <a:pos x="T2" y="T3"/>
                </a:cxn>
                <a:cxn ang="0">
                  <a:pos x="T4" y="T5"/>
                </a:cxn>
                <a:cxn ang="0">
                  <a:pos x="T6" y="T7"/>
                </a:cxn>
                <a:cxn ang="0">
                  <a:pos x="T8" y="T9"/>
                </a:cxn>
              </a:cxnLst>
              <a:rect l="0" t="0" r="r" b="b"/>
              <a:pathLst>
                <a:path w="47" h="53">
                  <a:moveTo>
                    <a:pt x="27" y="0"/>
                  </a:moveTo>
                  <a:cubicBezTo>
                    <a:pt x="34" y="6"/>
                    <a:pt x="40" y="13"/>
                    <a:pt x="47" y="20"/>
                  </a:cubicBezTo>
                  <a:cubicBezTo>
                    <a:pt x="37" y="30"/>
                    <a:pt x="29" y="41"/>
                    <a:pt x="20" y="53"/>
                  </a:cubicBezTo>
                  <a:cubicBezTo>
                    <a:pt x="14" y="46"/>
                    <a:pt x="7" y="40"/>
                    <a:pt x="0" y="34"/>
                  </a:cubicBezTo>
                  <a:cubicBezTo>
                    <a:pt x="9" y="23"/>
                    <a:pt x="18" y="11"/>
                    <a:pt x="27" y="0"/>
                  </a:cubicBezTo>
                  <a:close/>
                </a:path>
              </a:pathLst>
            </a:custGeom>
            <a:solidFill>
              <a:srgbClr val="376E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8"/>
            <p:cNvSpPr/>
            <p:nvPr/>
          </p:nvSpPr>
          <p:spPr bwMode="auto">
            <a:xfrm>
              <a:off x="2419923" y="2972228"/>
              <a:ext cx="335630" cy="234747"/>
            </a:xfrm>
            <a:custGeom>
              <a:avLst/>
              <a:gdLst>
                <a:gd name="T0" fmla="*/ 73 w 73"/>
                <a:gd name="T1" fmla="*/ 0 h 51"/>
                <a:gd name="T2" fmla="*/ 63 w 73"/>
                <a:gd name="T3" fmla="*/ 12 h 51"/>
                <a:gd name="T4" fmla="*/ 52 w 73"/>
                <a:gd name="T5" fmla="*/ 26 h 51"/>
                <a:gd name="T6" fmla="*/ 37 w 73"/>
                <a:gd name="T7" fmla="*/ 51 h 51"/>
                <a:gd name="T8" fmla="*/ 21 w 73"/>
                <a:gd name="T9" fmla="*/ 27 h 51"/>
                <a:gd name="T10" fmla="*/ 11 w 73"/>
                <a:gd name="T11" fmla="*/ 13 h 51"/>
                <a:gd name="T12" fmla="*/ 0 w 73"/>
                <a:gd name="T13" fmla="*/ 0 h 51"/>
                <a:gd name="T14" fmla="*/ 55 w 73"/>
                <a:gd name="T15" fmla="*/ 1 h 51"/>
                <a:gd name="T16" fmla="*/ 73 w 73"/>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51">
                  <a:moveTo>
                    <a:pt x="73" y="0"/>
                  </a:moveTo>
                  <a:cubicBezTo>
                    <a:pt x="71" y="0"/>
                    <a:pt x="65" y="10"/>
                    <a:pt x="63" y="12"/>
                  </a:cubicBezTo>
                  <a:cubicBezTo>
                    <a:pt x="59" y="17"/>
                    <a:pt x="56" y="21"/>
                    <a:pt x="52" y="26"/>
                  </a:cubicBezTo>
                  <a:cubicBezTo>
                    <a:pt x="46" y="34"/>
                    <a:pt x="40" y="41"/>
                    <a:pt x="37" y="51"/>
                  </a:cubicBezTo>
                  <a:cubicBezTo>
                    <a:pt x="34" y="41"/>
                    <a:pt x="27" y="35"/>
                    <a:pt x="21" y="27"/>
                  </a:cubicBezTo>
                  <a:cubicBezTo>
                    <a:pt x="18" y="22"/>
                    <a:pt x="14" y="18"/>
                    <a:pt x="11" y="13"/>
                  </a:cubicBezTo>
                  <a:cubicBezTo>
                    <a:pt x="9" y="11"/>
                    <a:pt x="2" y="0"/>
                    <a:pt x="0" y="0"/>
                  </a:cubicBezTo>
                  <a:cubicBezTo>
                    <a:pt x="18" y="2"/>
                    <a:pt x="37" y="2"/>
                    <a:pt x="55" y="1"/>
                  </a:cubicBezTo>
                  <a:cubicBezTo>
                    <a:pt x="61" y="1"/>
                    <a:pt x="67" y="1"/>
                    <a:pt x="73" y="0"/>
                  </a:cubicBezTo>
                  <a:close/>
                </a:path>
              </a:pathLst>
            </a:custGeom>
            <a:solidFill>
              <a:srgbClr val="B088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9"/>
            <p:cNvSpPr/>
            <p:nvPr/>
          </p:nvSpPr>
          <p:spPr bwMode="auto">
            <a:xfrm>
              <a:off x="2152195" y="946805"/>
              <a:ext cx="395772" cy="566498"/>
            </a:xfrm>
            <a:custGeom>
              <a:avLst/>
              <a:gdLst>
                <a:gd name="T0" fmla="*/ 86 w 86"/>
                <a:gd name="T1" fmla="*/ 120 h 123"/>
                <a:gd name="T2" fmla="*/ 86 w 86"/>
                <a:gd name="T3" fmla="*/ 120 h 123"/>
                <a:gd name="T4" fmla="*/ 31 w 86"/>
                <a:gd name="T5" fmla="*/ 123 h 123"/>
                <a:gd name="T6" fmla="*/ 30 w 86"/>
                <a:gd name="T7" fmla="*/ 117 h 123"/>
                <a:gd name="T8" fmla="*/ 40 w 86"/>
                <a:gd name="T9" fmla="*/ 106 h 123"/>
                <a:gd name="T10" fmla="*/ 0 w 86"/>
                <a:gd name="T11" fmla="*/ 35 h 123"/>
                <a:gd name="T12" fmla="*/ 86 w 86"/>
                <a:gd name="T13" fmla="*/ 0 h 123"/>
                <a:gd name="T14" fmla="*/ 86 w 86"/>
                <a:gd name="T15" fmla="*/ 120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23">
                  <a:moveTo>
                    <a:pt x="86" y="120"/>
                  </a:moveTo>
                  <a:cubicBezTo>
                    <a:pt x="86" y="120"/>
                    <a:pt x="86" y="120"/>
                    <a:pt x="86" y="120"/>
                  </a:cubicBezTo>
                  <a:cubicBezTo>
                    <a:pt x="68" y="121"/>
                    <a:pt x="49" y="122"/>
                    <a:pt x="31" y="123"/>
                  </a:cubicBezTo>
                  <a:cubicBezTo>
                    <a:pt x="30" y="117"/>
                    <a:pt x="30" y="117"/>
                    <a:pt x="30" y="117"/>
                  </a:cubicBezTo>
                  <a:cubicBezTo>
                    <a:pt x="36" y="116"/>
                    <a:pt x="42" y="111"/>
                    <a:pt x="40" y="106"/>
                  </a:cubicBezTo>
                  <a:cubicBezTo>
                    <a:pt x="0" y="35"/>
                    <a:pt x="0" y="35"/>
                    <a:pt x="0" y="35"/>
                  </a:cubicBezTo>
                  <a:cubicBezTo>
                    <a:pt x="27" y="19"/>
                    <a:pt x="59" y="14"/>
                    <a:pt x="86" y="0"/>
                  </a:cubicBezTo>
                  <a:lnTo>
                    <a:pt x="86" y="12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20"/>
            <p:cNvSpPr/>
            <p:nvPr/>
          </p:nvSpPr>
          <p:spPr bwMode="auto">
            <a:xfrm>
              <a:off x="2152195" y="3203095"/>
              <a:ext cx="386072" cy="574258"/>
            </a:xfrm>
            <a:custGeom>
              <a:avLst/>
              <a:gdLst>
                <a:gd name="T0" fmla="*/ 0 w 199"/>
                <a:gd name="T1" fmla="*/ 0 h 296"/>
                <a:gd name="T2" fmla="*/ 199 w 199"/>
                <a:gd name="T3" fmla="*/ 296 h 296"/>
                <a:gd name="T4" fmla="*/ 0 w 199"/>
                <a:gd name="T5" fmla="*/ 296 h 296"/>
                <a:gd name="T6" fmla="*/ 0 w 199"/>
                <a:gd name="T7" fmla="*/ 0 h 296"/>
              </a:gdLst>
              <a:ahLst/>
              <a:cxnLst>
                <a:cxn ang="0">
                  <a:pos x="T0" y="T1"/>
                </a:cxn>
                <a:cxn ang="0">
                  <a:pos x="T2" y="T3"/>
                </a:cxn>
                <a:cxn ang="0">
                  <a:pos x="T4" y="T5"/>
                </a:cxn>
                <a:cxn ang="0">
                  <a:pos x="T6" y="T7"/>
                </a:cxn>
              </a:cxnLst>
              <a:rect l="0" t="0" r="r" b="b"/>
              <a:pathLst>
                <a:path w="199" h="296">
                  <a:moveTo>
                    <a:pt x="0" y="0"/>
                  </a:moveTo>
                  <a:lnTo>
                    <a:pt x="199" y="296"/>
                  </a:lnTo>
                  <a:lnTo>
                    <a:pt x="0" y="296"/>
                  </a:lnTo>
                  <a:lnTo>
                    <a:pt x="0" y="0"/>
                  </a:lnTo>
                  <a:close/>
                </a:path>
              </a:pathLst>
            </a:custGeom>
            <a:solidFill>
              <a:srgbClr val="FBB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21"/>
            <p:cNvSpPr/>
            <p:nvPr/>
          </p:nvSpPr>
          <p:spPr bwMode="auto">
            <a:xfrm>
              <a:off x="2256958" y="3009089"/>
              <a:ext cx="217287" cy="244448"/>
            </a:xfrm>
            <a:custGeom>
              <a:avLst/>
              <a:gdLst>
                <a:gd name="T0" fmla="*/ 47 w 47"/>
                <a:gd name="T1" fmla="*/ 34 h 53"/>
                <a:gd name="T2" fmla="*/ 27 w 47"/>
                <a:gd name="T3" fmla="*/ 53 h 53"/>
                <a:gd name="T4" fmla="*/ 0 w 47"/>
                <a:gd name="T5" fmla="*/ 20 h 53"/>
                <a:gd name="T6" fmla="*/ 20 w 47"/>
                <a:gd name="T7" fmla="*/ 0 h 53"/>
                <a:gd name="T8" fmla="*/ 47 w 47"/>
                <a:gd name="T9" fmla="*/ 34 h 53"/>
              </a:gdLst>
              <a:ahLst/>
              <a:cxnLst>
                <a:cxn ang="0">
                  <a:pos x="T0" y="T1"/>
                </a:cxn>
                <a:cxn ang="0">
                  <a:pos x="T2" y="T3"/>
                </a:cxn>
                <a:cxn ang="0">
                  <a:pos x="T4" y="T5"/>
                </a:cxn>
                <a:cxn ang="0">
                  <a:pos x="T6" y="T7"/>
                </a:cxn>
                <a:cxn ang="0">
                  <a:pos x="T8" y="T9"/>
                </a:cxn>
              </a:cxnLst>
              <a:rect l="0" t="0" r="r" b="b"/>
              <a:pathLst>
                <a:path w="47" h="53">
                  <a:moveTo>
                    <a:pt x="47" y="34"/>
                  </a:moveTo>
                  <a:cubicBezTo>
                    <a:pt x="40" y="40"/>
                    <a:pt x="33" y="46"/>
                    <a:pt x="27" y="53"/>
                  </a:cubicBezTo>
                  <a:cubicBezTo>
                    <a:pt x="18" y="41"/>
                    <a:pt x="10" y="30"/>
                    <a:pt x="0" y="20"/>
                  </a:cubicBezTo>
                  <a:cubicBezTo>
                    <a:pt x="7" y="13"/>
                    <a:pt x="13" y="6"/>
                    <a:pt x="20" y="0"/>
                  </a:cubicBezTo>
                  <a:cubicBezTo>
                    <a:pt x="29" y="11"/>
                    <a:pt x="38" y="23"/>
                    <a:pt x="47" y="34"/>
                  </a:cubicBezTo>
                  <a:close/>
                </a:path>
              </a:pathLst>
            </a:custGeom>
            <a:solidFill>
              <a:srgbClr val="376E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2"/>
            <p:cNvSpPr/>
            <p:nvPr/>
          </p:nvSpPr>
          <p:spPr bwMode="auto">
            <a:xfrm>
              <a:off x="1901927" y="1158271"/>
              <a:ext cx="391892" cy="432633"/>
            </a:xfrm>
            <a:custGeom>
              <a:avLst/>
              <a:gdLst>
                <a:gd name="T0" fmla="*/ 84 w 85"/>
                <a:gd name="T1" fmla="*/ 71 h 94"/>
                <a:gd name="T2" fmla="*/ 85 w 85"/>
                <a:gd name="T3" fmla="*/ 77 h 94"/>
                <a:gd name="T4" fmla="*/ 56 w 85"/>
                <a:gd name="T5" fmla="*/ 81 h 94"/>
                <a:gd name="T6" fmla="*/ 2 w 85"/>
                <a:gd name="T7" fmla="*/ 93 h 94"/>
                <a:gd name="T8" fmla="*/ 0 w 85"/>
                <a:gd name="T9" fmla="*/ 94 h 94"/>
                <a:gd name="T10" fmla="*/ 41 w 85"/>
                <a:gd name="T11" fmla="*/ 0 h 94"/>
                <a:gd name="T12" fmla="*/ 79 w 85"/>
                <a:gd name="T13" fmla="*/ 68 h 94"/>
                <a:gd name="T14" fmla="*/ 84 w 85"/>
                <a:gd name="T15" fmla="*/ 71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94">
                  <a:moveTo>
                    <a:pt x="84" y="71"/>
                  </a:moveTo>
                  <a:cubicBezTo>
                    <a:pt x="85" y="77"/>
                    <a:pt x="85" y="77"/>
                    <a:pt x="85" y="77"/>
                  </a:cubicBezTo>
                  <a:cubicBezTo>
                    <a:pt x="75" y="78"/>
                    <a:pt x="66" y="79"/>
                    <a:pt x="56" y="81"/>
                  </a:cubicBezTo>
                  <a:cubicBezTo>
                    <a:pt x="37" y="83"/>
                    <a:pt x="19" y="87"/>
                    <a:pt x="2" y="93"/>
                  </a:cubicBezTo>
                  <a:cubicBezTo>
                    <a:pt x="1" y="93"/>
                    <a:pt x="0" y="93"/>
                    <a:pt x="0" y="94"/>
                  </a:cubicBezTo>
                  <a:cubicBezTo>
                    <a:pt x="1" y="58"/>
                    <a:pt x="14" y="23"/>
                    <a:pt x="41" y="0"/>
                  </a:cubicBezTo>
                  <a:cubicBezTo>
                    <a:pt x="79" y="68"/>
                    <a:pt x="79" y="68"/>
                    <a:pt x="79" y="68"/>
                  </a:cubicBezTo>
                  <a:cubicBezTo>
                    <a:pt x="80" y="70"/>
                    <a:pt x="82" y="71"/>
                    <a:pt x="84" y="71"/>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3"/>
            <p:cNvSpPr/>
            <p:nvPr/>
          </p:nvSpPr>
          <p:spPr bwMode="auto">
            <a:xfrm>
              <a:off x="1837905" y="1936235"/>
              <a:ext cx="120284" cy="349211"/>
            </a:xfrm>
            <a:custGeom>
              <a:avLst/>
              <a:gdLst>
                <a:gd name="T0" fmla="*/ 26 w 26"/>
                <a:gd name="T1" fmla="*/ 7 h 76"/>
                <a:gd name="T2" fmla="*/ 26 w 26"/>
                <a:gd name="T3" fmla="*/ 76 h 76"/>
                <a:gd name="T4" fmla="*/ 4 w 26"/>
                <a:gd name="T5" fmla="*/ 46 h 76"/>
                <a:gd name="T6" fmla="*/ 24 w 26"/>
                <a:gd name="T7" fmla="*/ 7 h 76"/>
                <a:gd name="T8" fmla="*/ 26 w 26"/>
                <a:gd name="T9" fmla="*/ 7 h 76"/>
              </a:gdLst>
              <a:ahLst/>
              <a:cxnLst>
                <a:cxn ang="0">
                  <a:pos x="T0" y="T1"/>
                </a:cxn>
                <a:cxn ang="0">
                  <a:pos x="T2" y="T3"/>
                </a:cxn>
                <a:cxn ang="0">
                  <a:pos x="T4" y="T5"/>
                </a:cxn>
                <a:cxn ang="0">
                  <a:pos x="T6" y="T7"/>
                </a:cxn>
                <a:cxn ang="0">
                  <a:pos x="T8" y="T9"/>
                </a:cxn>
              </a:cxnLst>
              <a:rect l="0" t="0" r="r" b="b"/>
              <a:pathLst>
                <a:path w="26" h="76">
                  <a:moveTo>
                    <a:pt x="26" y="7"/>
                  </a:moveTo>
                  <a:cubicBezTo>
                    <a:pt x="26" y="76"/>
                    <a:pt x="26" y="76"/>
                    <a:pt x="26" y="76"/>
                  </a:cubicBezTo>
                  <a:cubicBezTo>
                    <a:pt x="16" y="69"/>
                    <a:pt x="8" y="57"/>
                    <a:pt x="4" y="46"/>
                  </a:cubicBezTo>
                  <a:cubicBezTo>
                    <a:pt x="0" y="35"/>
                    <a:pt x="2" y="0"/>
                    <a:pt x="24" y="7"/>
                  </a:cubicBezTo>
                  <a:cubicBezTo>
                    <a:pt x="25" y="7"/>
                    <a:pt x="25" y="7"/>
                    <a:pt x="26" y="7"/>
                  </a:cubicBezTo>
                  <a:close/>
                </a:path>
              </a:pathLst>
            </a:custGeom>
            <a:solidFill>
              <a:srgbClr val="E4B6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4"/>
            <p:cNvSpPr/>
            <p:nvPr/>
          </p:nvSpPr>
          <p:spPr bwMode="auto">
            <a:xfrm>
              <a:off x="1810745" y="3276817"/>
              <a:ext cx="83423" cy="500536"/>
            </a:xfrm>
            <a:custGeom>
              <a:avLst/>
              <a:gdLst>
                <a:gd name="T0" fmla="*/ 18 w 18"/>
                <a:gd name="T1" fmla="*/ 0 h 109"/>
                <a:gd name="T2" fmla="*/ 18 w 18"/>
                <a:gd name="T3" fmla="*/ 109 h 109"/>
                <a:gd name="T4" fmla="*/ 0 w 18"/>
                <a:gd name="T5" fmla="*/ 109 h 109"/>
                <a:gd name="T6" fmla="*/ 10 w 18"/>
                <a:gd name="T7" fmla="*/ 6 h 109"/>
                <a:gd name="T8" fmla="*/ 10 w 18"/>
                <a:gd name="T9" fmla="*/ 5 h 109"/>
                <a:gd name="T10" fmla="*/ 18 w 18"/>
                <a:gd name="T11" fmla="*/ 0 h 109"/>
              </a:gdLst>
              <a:ahLst/>
              <a:cxnLst>
                <a:cxn ang="0">
                  <a:pos x="T0" y="T1"/>
                </a:cxn>
                <a:cxn ang="0">
                  <a:pos x="T2" y="T3"/>
                </a:cxn>
                <a:cxn ang="0">
                  <a:pos x="T4" y="T5"/>
                </a:cxn>
                <a:cxn ang="0">
                  <a:pos x="T6" y="T7"/>
                </a:cxn>
                <a:cxn ang="0">
                  <a:pos x="T8" y="T9"/>
                </a:cxn>
                <a:cxn ang="0">
                  <a:pos x="T10" y="T11"/>
                </a:cxn>
              </a:cxnLst>
              <a:rect l="0" t="0" r="r" b="b"/>
              <a:pathLst>
                <a:path w="18" h="109">
                  <a:moveTo>
                    <a:pt x="18" y="0"/>
                  </a:moveTo>
                  <a:cubicBezTo>
                    <a:pt x="18" y="109"/>
                    <a:pt x="18" y="109"/>
                    <a:pt x="18" y="109"/>
                  </a:cubicBezTo>
                  <a:cubicBezTo>
                    <a:pt x="0" y="109"/>
                    <a:pt x="0" y="109"/>
                    <a:pt x="0" y="109"/>
                  </a:cubicBezTo>
                  <a:cubicBezTo>
                    <a:pt x="8" y="75"/>
                    <a:pt x="11" y="41"/>
                    <a:pt x="10" y="6"/>
                  </a:cubicBezTo>
                  <a:cubicBezTo>
                    <a:pt x="10" y="5"/>
                    <a:pt x="10" y="5"/>
                    <a:pt x="10" y="5"/>
                  </a:cubicBezTo>
                  <a:cubicBezTo>
                    <a:pt x="13" y="3"/>
                    <a:pt x="15" y="2"/>
                    <a:pt x="18" y="0"/>
                  </a:cubicBezTo>
                  <a:close/>
                </a:path>
              </a:pathLst>
            </a:custGeom>
            <a:solidFill>
              <a:srgbClr val="FBB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5"/>
            <p:cNvSpPr/>
            <p:nvPr/>
          </p:nvSpPr>
          <p:spPr bwMode="auto">
            <a:xfrm>
              <a:off x="1552717" y="3358300"/>
              <a:ext cx="225047" cy="419053"/>
            </a:xfrm>
            <a:custGeom>
              <a:avLst/>
              <a:gdLst>
                <a:gd name="T0" fmla="*/ 49 w 49"/>
                <a:gd name="T1" fmla="*/ 0 h 91"/>
                <a:gd name="T2" fmla="*/ 38 w 49"/>
                <a:gd name="T3" fmla="*/ 91 h 91"/>
                <a:gd name="T4" fmla="*/ 0 w 49"/>
                <a:gd name="T5" fmla="*/ 91 h 91"/>
                <a:gd name="T6" fmla="*/ 49 w 49"/>
                <a:gd name="T7" fmla="*/ 0 h 91"/>
              </a:gdLst>
              <a:ahLst/>
              <a:cxnLst>
                <a:cxn ang="0">
                  <a:pos x="T0" y="T1"/>
                </a:cxn>
                <a:cxn ang="0">
                  <a:pos x="T2" y="T3"/>
                </a:cxn>
                <a:cxn ang="0">
                  <a:pos x="T4" y="T5"/>
                </a:cxn>
                <a:cxn ang="0">
                  <a:pos x="T6" y="T7"/>
                </a:cxn>
              </a:cxnLst>
              <a:rect l="0" t="0" r="r" b="b"/>
              <a:pathLst>
                <a:path w="49" h="91">
                  <a:moveTo>
                    <a:pt x="49" y="0"/>
                  </a:moveTo>
                  <a:cubicBezTo>
                    <a:pt x="49" y="31"/>
                    <a:pt x="46" y="61"/>
                    <a:pt x="38" y="91"/>
                  </a:cubicBezTo>
                  <a:cubicBezTo>
                    <a:pt x="0" y="91"/>
                    <a:pt x="0" y="91"/>
                    <a:pt x="0" y="91"/>
                  </a:cubicBezTo>
                  <a:cubicBezTo>
                    <a:pt x="2" y="57"/>
                    <a:pt x="20" y="25"/>
                    <a:pt x="49" y="0"/>
                  </a:cubicBezTo>
                  <a:close/>
                </a:path>
              </a:pathLst>
            </a:custGeom>
            <a:solidFill>
              <a:srgbClr val="376E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6" name="组合 15"/>
          <p:cNvGrpSpPr/>
          <p:nvPr/>
        </p:nvGrpSpPr>
        <p:grpSpPr>
          <a:xfrm>
            <a:off x="6305676" y="798422"/>
            <a:ext cx="5069312" cy="4950992"/>
            <a:chOff x="6305676" y="798422"/>
            <a:chExt cx="5069312" cy="4950992"/>
          </a:xfrm>
        </p:grpSpPr>
        <p:grpSp>
          <p:nvGrpSpPr>
            <p:cNvPr id="12" name="组合 11"/>
            <p:cNvGrpSpPr/>
            <p:nvPr/>
          </p:nvGrpSpPr>
          <p:grpSpPr>
            <a:xfrm>
              <a:off x="6305676" y="798422"/>
              <a:ext cx="5069312" cy="4950992"/>
              <a:chOff x="6322125" y="778075"/>
              <a:chExt cx="4605417" cy="4467025"/>
            </a:xfrm>
          </p:grpSpPr>
          <p:pic>
            <p:nvPicPr>
              <p:cNvPr id="6" name="图片 5"/>
              <p:cNvPicPr>
                <a:picLocks noChangeAspect="1"/>
              </p:cNvPicPr>
              <p:nvPr/>
            </p:nvPicPr>
            <p:blipFill rotWithShape="1">
              <a:blip r:embed="rId8" cstate="print">
                <a:extLst>
                  <a:ext uri="{28A0092B-C50C-407E-A947-70E740481C1C}">
                    <a14:useLocalDpi xmlns:a14="http://schemas.microsoft.com/office/drawing/2010/main" val="0"/>
                  </a:ext>
                </a:extLst>
              </a:blip>
              <a:srcRect b="24261"/>
              <a:stretch>
                <a:fillRect/>
              </a:stretch>
            </p:blipFill>
            <p:spPr>
              <a:xfrm>
                <a:off x="6322125" y="778075"/>
                <a:ext cx="4605417" cy="3168606"/>
              </a:xfrm>
              <a:prstGeom prst="rect">
                <a:avLst/>
              </a:prstGeom>
            </p:spPr>
          </p:pic>
          <p:pic>
            <p:nvPicPr>
              <p:cNvPr id="11" name="图片 10"/>
              <p:cNvPicPr>
                <a:picLocks noChangeAspect="1"/>
              </p:cNvPicPr>
              <p:nvPr/>
            </p:nvPicPr>
            <p:blipFill rotWithShape="1">
              <a:blip r:embed="rId9" cstate="print">
                <a:extLst>
                  <a:ext uri="{28A0092B-C50C-407E-A947-70E740481C1C}">
                    <a14:useLocalDpi xmlns:a14="http://schemas.microsoft.com/office/drawing/2010/main" val="0"/>
                  </a:ext>
                </a:extLst>
              </a:blip>
              <a:srcRect b="24044"/>
              <a:stretch>
                <a:fillRect/>
              </a:stretch>
            </p:blipFill>
            <p:spPr>
              <a:xfrm flipV="1">
                <a:off x="6322125" y="2067450"/>
                <a:ext cx="4605416" cy="3177650"/>
              </a:xfrm>
              <a:prstGeom prst="rect">
                <a:avLst/>
              </a:prstGeom>
            </p:spPr>
          </p:pic>
        </p:grpSp>
        <p:sp>
          <p:nvSpPr>
            <p:cNvPr id="14" name="文本框 13"/>
            <p:cNvSpPr txBox="1"/>
            <p:nvPr/>
          </p:nvSpPr>
          <p:spPr>
            <a:xfrm>
              <a:off x="9530099" y="3963965"/>
              <a:ext cx="595035" cy="492443"/>
            </a:xfrm>
            <a:prstGeom prst="rect">
              <a:avLst/>
            </a:prstGeom>
            <a:noFill/>
          </p:spPr>
          <p:txBody>
            <a:bodyPr wrap="none" rtlCol="0">
              <a:spAutoFit/>
            </a:bodyPr>
            <a:lstStyle/>
            <a:p>
              <a:r>
                <a:rPr lang="en-US" altLang="zh-CN" sz="2600" b="1" dirty="0">
                  <a:latin typeface="微软雅黑" panose="020B0503020204020204" pitchFamily="34" charset="-122"/>
                  <a:ea typeface="微软雅黑" panose="020B0503020204020204" pitchFamily="34" charset="-122"/>
                </a:rPr>
                <a:t>60</a:t>
              </a:r>
              <a:endParaRPr lang="zh-CN" altLang="en-US" sz="2600" b="1" dirty="0">
                <a:latin typeface="微软雅黑" panose="020B0503020204020204" pitchFamily="34" charset="-122"/>
                <a:ea typeface="微软雅黑" panose="020B0503020204020204" pitchFamily="34" charset="-122"/>
              </a:endParaRPr>
            </a:p>
          </p:txBody>
        </p:sp>
        <p:sp>
          <p:nvSpPr>
            <p:cNvPr id="119" name="文本框 118"/>
            <p:cNvSpPr txBox="1"/>
            <p:nvPr/>
          </p:nvSpPr>
          <p:spPr>
            <a:xfrm>
              <a:off x="8685818" y="4333511"/>
              <a:ext cx="595035" cy="492443"/>
            </a:xfrm>
            <a:prstGeom prst="rect">
              <a:avLst/>
            </a:prstGeom>
            <a:noFill/>
          </p:spPr>
          <p:txBody>
            <a:bodyPr wrap="none" rtlCol="0">
              <a:spAutoFit/>
            </a:bodyPr>
            <a:lstStyle/>
            <a:p>
              <a:r>
                <a:rPr lang="en-US" altLang="zh-CN" sz="2600" b="1" dirty="0">
                  <a:latin typeface="微软雅黑" panose="020B0503020204020204" pitchFamily="34" charset="-122"/>
                  <a:ea typeface="微软雅黑" panose="020B0503020204020204" pitchFamily="34" charset="-122"/>
                </a:rPr>
                <a:t>70</a:t>
              </a:r>
              <a:endParaRPr lang="zh-CN" altLang="en-US" sz="2600" b="1" dirty="0">
                <a:latin typeface="微软雅黑" panose="020B0503020204020204" pitchFamily="34" charset="-122"/>
                <a:ea typeface="微软雅黑" panose="020B0503020204020204" pitchFamily="34" charset="-122"/>
              </a:endParaRPr>
            </a:p>
          </p:txBody>
        </p:sp>
        <p:sp>
          <p:nvSpPr>
            <p:cNvPr id="120" name="文本框 119"/>
            <p:cNvSpPr txBox="1"/>
            <p:nvPr/>
          </p:nvSpPr>
          <p:spPr>
            <a:xfrm>
              <a:off x="7790737" y="3979409"/>
              <a:ext cx="595035" cy="492443"/>
            </a:xfrm>
            <a:prstGeom prst="rect">
              <a:avLst/>
            </a:prstGeom>
            <a:noFill/>
          </p:spPr>
          <p:txBody>
            <a:bodyPr wrap="none" rtlCol="0">
              <a:spAutoFit/>
            </a:bodyPr>
            <a:lstStyle/>
            <a:p>
              <a:r>
                <a:rPr lang="en-US" altLang="zh-CN" sz="2600" b="1" dirty="0">
                  <a:latin typeface="微软雅黑" panose="020B0503020204020204" pitchFamily="34" charset="-122"/>
                  <a:ea typeface="微软雅黑" panose="020B0503020204020204" pitchFamily="34" charset="-122"/>
                </a:rPr>
                <a:t>80</a:t>
              </a:r>
              <a:endParaRPr lang="zh-CN" altLang="en-US" sz="2600" b="1"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1250"/>
                                  </p:stCondLst>
                                  <p:iterate type="lt">
                                    <p:tmPct val="10000"/>
                                  </p:iterate>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1+#ppt_w/2"/>
                                          </p:val>
                                        </p:tav>
                                        <p:tav tm="100000">
                                          <p:val>
                                            <p:strVal val="#ppt_x"/>
                                          </p:val>
                                        </p:tav>
                                      </p:tavLst>
                                    </p:anim>
                                    <p:anim calcmode="lin" valueType="num">
                                      <p:cBhvr additive="base">
                                        <p:cTn id="8" dur="500" fill="hold"/>
                                        <p:tgtEl>
                                          <p:spTgt spid="59"/>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300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75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977026" y="2418636"/>
            <a:ext cx="7283517" cy="1061829"/>
          </a:xfrm>
          <a:prstGeom prst="rect">
            <a:avLst/>
          </a:prstGeom>
          <a:noFill/>
        </p:spPr>
        <p:txBody>
          <a:bodyPr wrap="square" rtlCol="0">
            <a:spAutoFit/>
          </a:bodyPr>
          <a:lstStyle>
            <a:defPPr>
              <a:defRPr lang="zh-CN"/>
            </a:defPPr>
            <a:lvl1pPr>
              <a:defRPr sz="1400">
                <a:latin typeface="微软雅黑" panose="020B0503020204020204" pitchFamily="34" charset="-122"/>
                <a:ea typeface="微软雅黑" panose="020B0503020204020204" pitchFamily="34" charset="-122"/>
              </a:defRPr>
            </a:lvl1pPr>
          </a:lstStyle>
          <a:p>
            <a:pPr>
              <a:lnSpc>
                <a:spcPct val="150000"/>
              </a:lnSpc>
            </a:pPr>
            <a:r>
              <a:rPr lang="zh-CN" altLang="zh-CN"/>
              <a:t>对各板块下属项日部各班组进行安全教育，增强作业人员对各种情况的应急处理能力。加强对夏季施工安全宣传工作，使每人都了解、掌握防暑降温的安全小常识，提高作业人员在实践中的应变能力与处理能力等。</a:t>
            </a:r>
            <a:endParaRPr lang="zh-CN" altLang="zh-CN"/>
          </a:p>
        </p:txBody>
      </p:sp>
      <p:sp>
        <p:nvSpPr>
          <p:cNvPr id="4" name="矩形 3"/>
          <p:cNvSpPr/>
          <p:nvPr/>
        </p:nvSpPr>
        <p:spPr>
          <a:xfrm>
            <a:off x="2977027" y="1430661"/>
            <a:ext cx="7304112" cy="738664"/>
          </a:xfrm>
          <a:prstGeom prst="rect">
            <a:avLst/>
          </a:prstGeom>
          <a:noFill/>
        </p:spPr>
        <p:txBody>
          <a:bodyPr wrap="square" rtlCol="0">
            <a:spAutoFit/>
          </a:bodyPr>
          <a:lstStyle/>
          <a:p>
            <a:pPr>
              <a:lnSpc>
                <a:spcPct val="150000"/>
              </a:lnSpc>
            </a:pPr>
            <a:r>
              <a:rPr lang="zh-CN" altLang="zh-CN" sz="1400">
                <a:latin typeface="微软雅黑" panose="020B0503020204020204" pitchFamily="34" charset="-122"/>
                <a:ea typeface="微软雅黑" panose="020B0503020204020204" pitchFamily="34" charset="-122"/>
              </a:rPr>
              <a:t>各板块重点工序和重点高温岗位配备降温风扇，每天上午</a:t>
            </a:r>
            <a:r>
              <a:rPr lang="en-US" altLang="zh-CN" sz="1400">
                <a:latin typeface="微软雅黑" panose="020B0503020204020204" pitchFamily="34" charset="-122"/>
                <a:ea typeface="微软雅黑" panose="020B0503020204020204" pitchFamily="34" charset="-122"/>
              </a:rPr>
              <a:t>10</a:t>
            </a:r>
            <a:r>
              <a:rPr lang="zh-CN" altLang="zh-CN" sz="1400">
                <a:latin typeface="微软雅黑" panose="020B0503020204020204" pitchFamily="34" charset="-122"/>
                <a:ea typeface="微软雅黑" panose="020B0503020204020204" pitchFamily="34" charset="-122"/>
              </a:rPr>
              <a:t>：</a:t>
            </a:r>
            <a:r>
              <a:rPr lang="en-US" altLang="zh-CN" sz="1400">
                <a:latin typeface="微软雅黑" panose="020B0503020204020204" pitchFamily="34" charset="-122"/>
                <a:ea typeface="微软雅黑" panose="020B0503020204020204" pitchFamily="34" charset="-122"/>
              </a:rPr>
              <a:t>30</a:t>
            </a:r>
            <a:r>
              <a:rPr lang="zh-CN" altLang="zh-CN" sz="1400">
                <a:latin typeface="微软雅黑" panose="020B0503020204020204" pitchFamily="34" charset="-122"/>
                <a:ea typeface="微软雅黑" panose="020B0503020204020204" pitchFamily="34" charset="-122"/>
              </a:rPr>
              <a:t>分和下午</a:t>
            </a:r>
            <a:r>
              <a:rPr lang="en-US" altLang="zh-CN" sz="1400">
                <a:latin typeface="微软雅黑" panose="020B0503020204020204" pitchFamily="34" charset="-122"/>
                <a:ea typeface="微软雅黑" panose="020B0503020204020204" pitchFamily="34" charset="-122"/>
              </a:rPr>
              <a:t>2</a:t>
            </a:r>
            <a:r>
              <a:rPr lang="zh-CN" altLang="zh-CN" sz="1400">
                <a:latin typeface="微软雅黑" panose="020B0503020204020204" pitchFamily="34" charset="-122"/>
                <a:ea typeface="微软雅黑" panose="020B0503020204020204" pitchFamily="34" charset="-122"/>
              </a:rPr>
              <a:t>：</a:t>
            </a:r>
            <a:r>
              <a:rPr lang="en-US" altLang="zh-CN" sz="1400">
                <a:latin typeface="微软雅黑" panose="020B0503020204020204" pitchFamily="34" charset="-122"/>
                <a:ea typeface="微软雅黑" panose="020B0503020204020204" pitchFamily="34" charset="-122"/>
              </a:rPr>
              <a:t>30</a:t>
            </a:r>
            <a:r>
              <a:rPr lang="zh-CN" altLang="zh-CN" sz="1400">
                <a:latin typeface="微软雅黑" panose="020B0503020204020204" pitchFamily="34" charset="-122"/>
                <a:ea typeface="微软雅黑" panose="020B0503020204020204" pitchFamily="34" charset="-122"/>
              </a:rPr>
              <a:t>分安排员工到阴凉通风处休息</a:t>
            </a:r>
            <a:r>
              <a:rPr lang="en-US" altLang="zh-CN" sz="1400">
                <a:latin typeface="微软雅黑" panose="020B0503020204020204" pitchFamily="34" charset="-122"/>
                <a:ea typeface="微软雅黑" panose="020B0503020204020204" pitchFamily="34" charset="-122"/>
              </a:rPr>
              <a:t>20</a:t>
            </a:r>
            <a:r>
              <a:rPr lang="zh-CN" altLang="zh-CN" sz="1400">
                <a:latin typeface="微软雅黑" panose="020B0503020204020204" pitchFamily="34" charset="-122"/>
                <a:ea typeface="微软雅黑" panose="020B0503020204020204" pitchFamily="34" charset="-122"/>
              </a:rPr>
              <a:t>分钟</a:t>
            </a:r>
            <a:endParaRPr lang="zh-CN" altLang="zh-CN" sz="1400">
              <a:latin typeface="微软雅黑" panose="020B0503020204020204" pitchFamily="34" charset="-122"/>
              <a:ea typeface="微软雅黑" panose="020B0503020204020204" pitchFamily="34" charset="-122"/>
            </a:endParaRPr>
          </a:p>
        </p:txBody>
      </p:sp>
      <p:sp>
        <p:nvSpPr>
          <p:cNvPr id="5" name="矩形 4"/>
          <p:cNvSpPr/>
          <p:nvPr/>
        </p:nvSpPr>
        <p:spPr>
          <a:xfrm>
            <a:off x="2977026" y="4773596"/>
            <a:ext cx="7382013" cy="738664"/>
          </a:xfrm>
          <a:prstGeom prst="rect">
            <a:avLst/>
          </a:prstGeom>
          <a:noFill/>
        </p:spPr>
        <p:txBody>
          <a:bodyPr wrap="square" rtlCol="0">
            <a:spAutoFit/>
          </a:bodyPr>
          <a:lstStyle/>
          <a:p>
            <a:pPr>
              <a:lnSpc>
                <a:spcPct val="150000"/>
              </a:lnSpc>
            </a:pPr>
            <a:r>
              <a:rPr lang="zh-CN" altLang="zh-CN" sz="1400">
                <a:latin typeface="微软雅黑" panose="020B0503020204020204" pitchFamily="34" charset="-122"/>
                <a:ea typeface="微软雅黑" panose="020B0503020204020204" pitchFamily="34" charset="-122"/>
              </a:rPr>
              <a:t>各板块结合自身施工实际，安排时间组织一次高温中暑应急救援演练活动，教育员工正确掌握中暑救援方法。</a:t>
            </a:r>
            <a:endParaRPr lang="zh-CN" altLang="zh-CN" sz="1400">
              <a:latin typeface="微软雅黑" panose="020B0503020204020204" pitchFamily="34" charset="-122"/>
              <a:ea typeface="微软雅黑" panose="020B0503020204020204" pitchFamily="34" charset="-122"/>
            </a:endParaRPr>
          </a:p>
        </p:txBody>
      </p:sp>
      <p:sp>
        <p:nvSpPr>
          <p:cNvPr id="6" name="矩形 5"/>
          <p:cNvSpPr/>
          <p:nvPr/>
        </p:nvSpPr>
        <p:spPr>
          <a:xfrm>
            <a:off x="2977026" y="3686341"/>
            <a:ext cx="7325656" cy="738664"/>
          </a:xfrm>
          <a:prstGeom prst="rect">
            <a:avLst/>
          </a:prstGeom>
          <a:noFill/>
        </p:spPr>
        <p:txBody>
          <a:bodyPr wrap="square" rtlCol="0">
            <a:spAutoFit/>
          </a:bodyPr>
          <a:lstStyle/>
          <a:p>
            <a:pPr>
              <a:lnSpc>
                <a:spcPct val="150000"/>
              </a:lnSpc>
            </a:pPr>
            <a:r>
              <a:rPr lang="zh-CN" altLang="zh-CN" sz="1400">
                <a:latin typeface="微软雅黑" panose="020B0503020204020204" pitchFamily="34" charset="-122"/>
                <a:ea typeface="微软雅黑" panose="020B0503020204020204" pitchFamily="34" charset="-122"/>
              </a:rPr>
              <a:t>对各板块下属项目部内部设置专职医护人员，加强项目内部的医疗救护宣传，保障人员的生命、营造一个人性化的施工现场。</a:t>
            </a:r>
            <a:endParaRPr lang="zh-CN" altLang="zh-CN" sz="1400">
              <a:latin typeface="微软雅黑" panose="020B0503020204020204" pitchFamily="34" charset="-122"/>
              <a:ea typeface="微软雅黑" panose="020B0503020204020204" pitchFamily="34" charset="-122"/>
            </a:endParaRPr>
          </a:p>
        </p:txBody>
      </p:sp>
      <p:sp>
        <p:nvSpPr>
          <p:cNvPr id="7" name="矩形 6"/>
          <p:cNvSpPr/>
          <p:nvPr/>
        </p:nvSpPr>
        <p:spPr>
          <a:xfrm>
            <a:off x="1512277" y="1019908"/>
            <a:ext cx="9378461" cy="4794737"/>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2025005" y="1448711"/>
            <a:ext cx="461986" cy="400110"/>
          </a:xfrm>
          <a:prstGeom prst="rect">
            <a:avLst/>
          </a:prstGeom>
          <a:noFill/>
        </p:spPr>
        <p:txBody>
          <a:bodyPr wrap="none" rtlCol="0">
            <a:spAutoFit/>
          </a:bodyPr>
          <a:lstStyle/>
          <a:p>
            <a:r>
              <a:rPr lang="en-US" altLang="zh-CN" sz="2000" b="1" i="1">
                <a:ln>
                  <a:solidFill>
                    <a:srgbClr val="FF652F"/>
                  </a:solidFill>
                </a:ln>
                <a:noFill/>
                <a:latin typeface="Impact" panose="020B0806030902050204" pitchFamily="34" charset="0"/>
              </a:rPr>
              <a:t>06</a:t>
            </a:r>
            <a:endParaRPr lang="zh-CN" altLang="en-US" sz="2000" b="1" i="1">
              <a:ln>
                <a:solidFill>
                  <a:srgbClr val="FF652F"/>
                </a:solidFill>
              </a:ln>
              <a:noFill/>
              <a:latin typeface="Impact" panose="020B0806030902050204" pitchFamily="34" charset="0"/>
            </a:endParaRPr>
          </a:p>
        </p:txBody>
      </p:sp>
      <p:sp>
        <p:nvSpPr>
          <p:cNvPr id="14" name="文本框 13"/>
          <p:cNvSpPr txBox="1"/>
          <p:nvPr/>
        </p:nvSpPr>
        <p:spPr>
          <a:xfrm>
            <a:off x="2001558" y="2492065"/>
            <a:ext cx="423514" cy="400110"/>
          </a:xfrm>
          <a:prstGeom prst="rect">
            <a:avLst/>
          </a:prstGeom>
          <a:noFill/>
        </p:spPr>
        <p:txBody>
          <a:bodyPr wrap="none" rtlCol="0">
            <a:spAutoFit/>
          </a:bodyPr>
          <a:lstStyle/>
          <a:p>
            <a:r>
              <a:rPr lang="en-US" altLang="zh-CN" sz="2000" b="1" i="1">
                <a:ln>
                  <a:solidFill>
                    <a:srgbClr val="FF652F"/>
                  </a:solidFill>
                </a:ln>
                <a:noFill/>
                <a:latin typeface="Impact" panose="020B0806030902050204" pitchFamily="34" charset="0"/>
              </a:rPr>
              <a:t>07</a:t>
            </a:r>
            <a:endParaRPr lang="zh-CN" altLang="en-US" sz="2000" b="1" i="1">
              <a:ln>
                <a:solidFill>
                  <a:srgbClr val="FF652F"/>
                </a:solidFill>
              </a:ln>
              <a:noFill/>
              <a:latin typeface="Impact" panose="020B0806030902050204" pitchFamily="34" charset="0"/>
            </a:endParaRPr>
          </a:p>
        </p:txBody>
      </p:sp>
      <p:sp>
        <p:nvSpPr>
          <p:cNvPr id="15" name="文本框 14"/>
          <p:cNvSpPr txBox="1"/>
          <p:nvPr/>
        </p:nvSpPr>
        <p:spPr>
          <a:xfrm>
            <a:off x="2013281" y="3687820"/>
            <a:ext cx="460382" cy="400110"/>
          </a:xfrm>
          <a:prstGeom prst="rect">
            <a:avLst/>
          </a:prstGeom>
          <a:noFill/>
        </p:spPr>
        <p:txBody>
          <a:bodyPr wrap="none" rtlCol="0">
            <a:spAutoFit/>
          </a:bodyPr>
          <a:lstStyle/>
          <a:p>
            <a:r>
              <a:rPr lang="en-US" altLang="zh-CN" sz="2000" b="1" i="1">
                <a:ln>
                  <a:solidFill>
                    <a:srgbClr val="FF652F"/>
                  </a:solidFill>
                </a:ln>
                <a:noFill/>
                <a:latin typeface="Impact" panose="020B0806030902050204" pitchFamily="34" charset="0"/>
              </a:rPr>
              <a:t>08</a:t>
            </a:r>
            <a:endParaRPr lang="zh-CN" altLang="en-US" sz="2000" b="1" i="1">
              <a:ln>
                <a:solidFill>
                  <a:srgbClr val="FF652F"/>
                </a:solidFill>
              </a:ln>
              <a:noFill/>
              <a:latin typeface="Impact" panose="020B0806030902050204" pitchFamily="34" charset="0"/>
            </a:endParaRPr>
          </a:p>
        </p:txBody>
      </p:sp>
      <p:sp>
        <p:nvSpPr>
          <p:cNvPr id="19" name="文本框 18"/>
          <p:cNvSpPr txBox="1"/>
          <p:nvPr/>
        </p:nvSpPr>
        <p:spPr>
          <a:xfrm>
            <a:off x="1978112" y="4778066"/>
            <a:ext cx="461986" cy="400110"/>
          </a:xfrm>
          <a:prstGeom prst="rect">
            <a:avLst/>
          </a:prstGeom>
          <a:noFill/>
        </p:spPr>
        <p:txBody>
          <a:bodyPr wrap="none" rtlCol="0">
            <a:spAutoFit/>
          </a:bodyPr>
          <a:lstStyle/>
          <a:p>
            <a:r>
              <a:rPr lang="en-US" altLang="zh-CN" sz="2000" b="1" i="1">
                <a:ln>
                  <a:solidFill>
                    <a:srgbClr val="FF652F"/>
                  </a:solidFill>
                </a:ln>
                <a:noFill/>
                <a:latin typeface="Impact" panose="020B0806030902050204" pitchFamily="34" charset="0"/>
              </a:rPr>
              <a:t>09</a:t>
            </a:r>
            <a:endParaRPr lang="zh-CN" altLang="en-US" sz="2000" b="1" i="1">
              <a:ln>
                <a:solidFill>
                  <a:srgbClr val="FF652F"/>
                </a:solidFill>
              </a:ln>
              <a:noFill/>
              <a:latin typeface="Impact" panose="020B0806030902050204" pitchFamily="34" charset="0"/>
            </a:endParaRPr>
          </a:p>
        </p:txBody>
      </p:sp>
      <p:grpSp>
        <p:nvGrpSpPr>
          <p:cNvPr id="3" name="组合 2"/>
          <p:cNvGrpSpPr/>
          <p:nvPr/>
        </p:nvGrpSpPr>
        <p:grpSpPr>
          <a:xfrm>
            <a:off x="2608384" y="1617781"/>
            <a:ext cx="152400" cy="3434862"/>
            <a:chOff x="2608384" y="1617781"/>
            <a:chExt cx="152400" cy="3434862"/>
          </a:xfrm>
        </p:grpSpPr>
        <p:sp>
          <p:nvSpPr>
            <p:cNvPr id="8" name="椭圆 7"/>
            <p:cNvSpPr/>
            <p:nvPr/>
          </p:nvSpPr>
          <p:spPr>
            <a:xfrm>
              <a:off x="2608384" y="3809998"/>
              <a:ext cx="140677" cy="140677"/>
            </a:xfrm>
            <a:prstGeom prst="ellipse">
              <a:avLst/>
            </a:prstGeom>
            <a:solidFill>
              <a:schemeClr val="bg1">
                <a:lumMod val="95000"/>
              </a:schemeClr>
            </a:solidFill>
            <a:ln>
              <a:solidFill>
                <a:srgbClr val="FF47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2608384" y="2625967"/>
              <a:ext cx="140677" cy="140677"/>
            </a:xfrm>
            <a:prstGeom prst="ellipse">
              <a:avLst/>
            </a:prstGeom>
            <a:solidFill>
              <a:schemeClr val="bg1">
                <a:lumMod val="95000"/>
              </a:schemeClr>
            </a:solidFill>
            <a:ln>
              <a:solidFill>
                <a:srgbClr val="FF47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2608384" y="1617781"/>
              <a:ext cx="140677" cy="140677"/>
            </a:xfrm>
            <a:prstGeom prst="ellipse">
              <a:avLst/>
            </a:prstGeom>
            <a:solidFill>
              <a:schemeClr val="bg1">
                <a:lumMod val="95000"/>
              </a:schemeClr>
            </a:solidFill>
            <a:ln>
              <a:solidFill>
                <a:srgbClr val="FF47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p:nvPr/>
          </p:nvCxnSpPr>
          <p:spPr>
            <a:xfrm>
              <a:off x="2684584" y="1852245"/>
              <a:ext cx="0" cy="64477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684584" y="2872154"/>
              <a:ext cx="0" cy="82061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2684584" y="4032739"/>
              <a:ext cx="0" cy="82061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2620107" y="4911966"/>
              <a:ext cx="140677" cy="140677"/>
            </a:xfrm>
            <a:prstGeom prst="ellipse">
              <a:avLst/>
            </a:prstGeom>
            <a:solidFill>
              <a:schemeClr val="bg1">
                <a:lumMod val="95000"/>
              </a:schemeClr>
            </a:solidFill>
            <a:ln>
              <a:solidFill>
                <a:srgbClr val="FF47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22" presetClass="entr" presetSubtype="1" fill="hold" nodeType="withEffect">
                                  <p:stCondLst>
                                    <p:cond delay="50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1250"/>
                                        <p:tgtEl>
                                          <p:spTgt spid="3"/>
                                        </p:tgtEl>
                                      </p:cBhvr>
                                    </p:animEffect>
                                  </p:childTnLst>
                                </p:cTn>
                              </p:par>
                              <p:par>
                                <p:cTn id="13" presetID="53" presetClass="entr" presetSubtype="16" fill="hold" grpId="0" nodeType="withEffect">
                                  <p:stCondLst>
                                    <p:cond delay="175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42" presetClass="entr" presetSubtype="0" fill="hold" grpId="0" nodeType="withEffect">
                                  <p:stCondLst>
                                    <p:cond delay="1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53" presetClass="entr" presetSubtype="16" fill="hold" grpId="0" nodeType="withEffect">
                                  <p:stCondLst>
                                    <p:cond delay="225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Effect transition="in" filter="fade">
                                      <p:cBhvr>
                                        <p:cTn id="27" dur="500"/>
                                        <p:tgtEl>
                                          <p:spTgt spid="14"/>
                                        </p:tgtEl>
                                      </p:cBhvr>
                                    </p:animEffect>
                                  </p:childTnLst>
                                </p:cTn>
                              </p:par>
                              <p:par>
                                <p:cTn id="28" presetID="22" presetClass="entr" presetSubtype="1" fill="hold" grpId="0" nodeType="withEffect">
                                  <p:stCondLst>
                                    <p:cond delay="2250"/>
                                  </p:stCondLst>
                                  <p:childTnLst>
                                    <p:set>
                                      <p:cBhvr>
                                        <p:cTn id="29" dur="1" fill="hold">
                                          <p:stCondLst>
                                            <p:cond delay="0"/>
                                          </p:stCondLst>
                                        </p:cTn>
                                        <p:tgtEl>
                                          <p:spTgt spid="2"/>
                                        </p:tgtEl>
                                        <p:attrNameLst>
                                          <p:attrName>style.visibility</p:attrName>
                                        </p:attrNameLst>
                                      </p:cBhvr>
                                      <p:to>
                                        <p:strVal val="visible"/>
                                      </p:to>
                                    </p:set>
                                    <p:animEffect transition="in" filter="wipe(up)">
                                      <p:cBhvr>
                                        <p:cTn id="30" dur="1000"/>
                                        <p:tgtEl>
                                          <p:spTgt spid="2"/>
                                        </p:tgtEl>
                                      </p:cBhvr>
                                    </p:animEffect>
                                  </p:childTnLst>
                                </p:cTn>
                              </p:par>
                              <p:par>
                                <p:cTn id="31" presetID="53" presetClass="entr" presetSubtype="16" fill="hold" grpId="0" nodeType="withEffect">
                                  <p:stCondLst>
                                    <p:cond delay="275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par>
                                <p:cTn id="36" presetID="42" presetClass="entr" presetSubtype="0" fill="hold" grpId="0" nodeType="withEffect">
                                  <p:stCondLst>
                                    <p:cond delay="275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anim calcmode="lin" valueType="num">
                                      <p:cBhvr>
                                        <p:cTn id="39" dur="1000" fill="hold"/>
                                        <p:tgtEl>
                                          <p:spTgt spid="6"/>
                                        </p:tgtEl>
                                        <p:attrNameLst>
                                          <p:attrName>ppt_x</p:attrName>
                                        </p:attrNameLst>
                                      </p:cBhvr>
                                      <p:tavLst>
                                        <p:tav tm="0">
                                          <p:val>
                                            <p:strVal val="#ppt_x"/>
                                          </p:val>
                                        </p:tav>
                                        <p:tav tm="100000">
                                          <p:val>
                                            <p:strVal val="#ppt_x"/>
                                          </p:val>
                                        </p:tav>
                                      </p:tavLst>
                                    </p:anim>
                                    <p:anim calcmode="lin" valueType="num">
                                      <p:cBhvr>
                                        <p:cTn id="40" dur="1000" fill="hold"/>
                                        <p:tgtEl>
                                          <p:spTgt spid="6"/>
                                        </p:tgtEl>
                                        <p:attrNameLst>
                                          <p:attrName>ppt_y</p:attrName>
                                        </p:attrNameLst>
                                      </p:cBhvr>
                                      <p:tavLst>
                                        <p:tav tm="0">
                                          <p:val>
                                            <p:strVal val="#ppt_y+.1"/>
                                          </p:val>
                                        </p:tav>
                                        <p:tav tm="100000">
                                          <p:val>
                                            <p:strVal val="#ppt_y"/>
                                          </p:val>
                                        </p:tav>
                                      </p:tavLst>
                                    </p:anim>
                                  </p:childTnLst>
                                </p:cTn>
                              </p:par>
                              <p:par>
                                <p:cTn id="41" presetID="53" presetClass="entr" presetSubtype="16" fill="hold" grpId="0" nodeType="withEffect">
                                  <p:stCondLst>
                                    <p:cond delay="350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par>
                                <p:cTn id="46" presetID="47" presetClass="entr" presetSubtype="0" fill="hold" grpId="0" nodeType="withEffect">
                                  <p:stCondLst>
                                    <p:cond delay="375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1000"/>
                                        <p:tgtEl>
                                          <p:spTgt spid="5"/>
                                        </p:tgtEl>
                                      </p:cBhvr>
                                    </p:animEffect>
                                    <p:anim calcmode="lin" valueType="num">
                                      <p:cBhvr>
                                        <p:cTn id="49" dur="1000" fill="hold"/>
                                        <p:tgtEl>
                                          <p:spTgt spid="5"/>
                                        </p:tgtEl>
                                        <p:attrNameLst>
                                          <p:attrName>ppt_x</p:attrName>
                                        </p:attrNameLst>
                                      </p:cBhvr>
                                      <p:tavLst>
                                        <p:tav tm="0">
                                          <p:val>
                                            <p:strVal val="#ppt_x"/>
                                          </p:val>
                                        </p:tav>
                                        <p:tav tm="100000">
                                          <p:val>
                                            <p:strVal val="#ppt_x"/>
                                          </p:val>
                                        </p:tav>
                                      </p:tavLst>
                                    </p:anim>
                                    <p:anim calcmode="lin" valueType="num">
                                      <p:cBhvr>
                                        <p:cTn id="5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animBg="1"/>
      <p:bldP spid="13" grpId="0"/>
      <p:bldP spid="14" grpId="0"/>
      <p:bldP spid="15"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a:off x="2667000" y="-2667000"/>
            <a:ext cx="6858000" cy="12192000"/>
          </a:xfrm>
          <a:prstGeom prst="rect">
            <a:avLst/>
          </a:prstGeom>
        </p:spPr>
      </p:pic>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107563" y="4650040"/>
            <a:ext cx="1360560" cy="3276600"/>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62200"/>
            <a:ext cx="1899251" cy="2447924"/>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2673668" y="95653"/>
            <a:ext cx="1504951" cy="1313644"/>
          </a:xfrm>
          <a:prstGeom prst="rect">
            <a:avLst/>
          </a:prstGeom>
        </p:spPr>
      </p:pic>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7623683" y="5709300"/>
            <a:ext cx="1592838" cy="1390359"/>
          </a:xfrm>
          <a:prstGeom prst="rect">
            <a:avLst/>
          </a:prstGeom>
        </p:spPr>
      </p:pic>
      <p:pic>
        <p:nvPicPr>
          <p:cNvPr id="17" name="图片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53500" y="5170943"/>
            <a:ext cx="3714750" cy="2029956"/>
          </a:xfrm>
          <a:prstGeom prst="rect">
            <a:avLst/>
          </a:prstGeom>
        </p:spPr>
      </p:pic>
      <p:pic>
        <p:nvPicPr>
          <p:cNvPr id="19" name="图片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9538574" y="-623470"/>
            <a:ext cx="2029956" cy="3276895"/>
          </a:xfrm>
          <a:prstGeom prst="rect">
            <a:avLst/>
          </a:prstGeom>
        </p:spPr>
      </p:pic>
      <p:pic>
        <p:nvPicPr>
          <p:cNvPr id="21" name="图片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6200000">
            <a:off x="2994861" y="-2345062"/>
            <a:ext cx="6455916" cy="11601175"/>
          </a:xfrm>
          <a:prstGeom prst="rect">
            <a:avLst/>
          </a:prstGeom>
        </p:spPr>
      </p:pic>
      <p:grpSp>
        <p:nvGrpSpPr>
          <p:cNvPr id="58" name="组合 57"/>
          <p:cNvGrpSpPr/>
          <p:nvPr/>
        </p:nvGrpSpPr>
        <p:grpSpPr>
          <a:xfrm>
            <a:off x="6711697" y="4606869"/>
            <a:ext cx="1652745" cy="1736255"/>
            <a:chOff x="9441200" y="1273231"/>
            <a:chExt cx="1238523" cy="1361504"/>
          </a:xfrm>
          <a:gradFill>
            <a:gsLst>
              <a:gs pos="0">
                <a:srgbClr val="FF7E2D"/>
              </a:gs>
              <a:gs pos="51000">
                <a:srgbClr val="FF652F"/>
              </a:gs>
              <a:gs pos="100000">
                <a:srgbClr val="FF4732"/>
              </a:gs>
            </a:gsLst>
            <a:lin ang="5400000" scaled="1"/>
          </a:gradFill>
        </p:grpSpPr>
        <p:sp>
          <p:nvSpPr>
            <p:cNvPr id="59" name="Rectangle 81"/>
            <p:cNvSpPr>
              <a:spLocks noChangeArrowheads="1"/>
            </p:cNvSpPr>
            <p:nvPr/>
          </p:nvSpPr>
          <p:spPr bwMode="auto">
            <a:xfrm>
              <a:off x="9441200" y="2113882"/>
              <a:ext cx="229391" cy="520853"/>
            </a:xfrm>
            <a:prstGeom prst="rect">
              <a:avLst/>
            </a:prstGeom>
            <a:grpFill/>
            <a:ln>
              <a:noFill/>
            </a:ln>
          </p:spPr>
          <p:txBody>
            <a:bodyPr vert="horz" wrap="square" lIns="91440" tIns="45720" rIns="91440" bIns="45720" numCol="1" anchor="t" anchorCtr="0" compatLnSpc="1"/>
            <a:lstStyle/>
            <a:p>
              <a:endParaRPr lang="zh-CN" altLang="en-US"/>
            </a:p>
          </p:txBody>
        </p:sp>
        <p:sp>
          <p:nvSpPr>
            <p:cNvPr id="60" name="Rectangle 82"/>
            <p:cNvSpPr>
              <a:spLocks noChangeArrowheads="1"/>
            </p:cNvSpPr>
            <p:nvPr/>
          </p:nvSpPr>
          <p:spPr bwMode="auto">
            <a:xfrm>
              <a:off x="9554957" y="2258263"/>
              <a:ext cx="591019" cy="376472"/>
            </a:xfrm>
            <a:prstGeom prst="rect">
              <a:avLst/>
            </a:prstGeom>
            <a:grpFill/>
            <a:ln>
              <a:noFill/>
            </a:ln>
          </p:spPr>
          <p:txBody>
            <a:bodyPr vert="horz" wrap="square" lIns="91440" tIns="45720" rIns="91440" bIns="45720" numCol="1" anchor="t" anchorCtr="0" compatLnSpc="1"/>
            <a:lstStyle/>
            <a:p>
              <a:endParaRPr lang="zh-CN" altLang="en-US"/>
            </a:p>
          </p:txBody>
        </p:sp>
        <p:sp>
          <p:nvSpPr>
            <p:cNvPr id="61" name="Freeform 86"/>
            <p:cNvSpPr>
              <a:spLocks noEditPoints="1"/>
            </p:cNvSpPr>
            <p:nvPr/>
          </p:nvSpPr>
          <p:spPr bwMode="auto">
            <a:xfrm>
              <a:off x="9770255" y="1273231"/>
              <a:ext cx="909468" cy="1285940"/>
            </a:xfrm>
            <a:custGeom>
              <a:avLst/>
              <a:gdLst>
                <a:gd name="T0" fmla="*/ 292 w 302"/>
                <a:gd name="T1" fmla="*/ 84 h 427"/>
                <a:gd name="T2" fmla="*/ 242 w 302"/>
                <a:gd name="T3" fmla="*/ 52 h 427"/>
                <a:gd name="T4" fmla="*/ 197 w 302"/>
                <a:gd name="T5" fmla="*/ 56 h 427"/>
                <a:gd name="T6" fmla="*/ 185 w 302"/>
                <a:gd name="T7" fmla="*/ 53 h 427"/>
                <a:gd name="T8" fmla="*/ 180 w 302"/>
                <a:gd name="T9" fmla="*/ 38 h 427"/>
                <a:gd name="T10" fmla="*/ 183 w 302"/>
                <a:gd name="T11" fmla="*/ 30 h 427"/>
                <a:gd name="T12" fmla="*/ 175 w 302"/>
                <a:gd name="T13" fmla="*/ 22 h 427"/>
                <a:gd name="T14" fmla="*/ 131 w 302"/>
                <a:gd name="T15" fmla="*/ 12 h 427"/>
                <a:gd name="T16" fmla="*/ 122 w 302"/>
                <a:gd name="T17" fmla="*/ 60 h 427"/>
                <a:gd name="T18" fmla="*/ 121 w 302"/>
                <a:gd name="T19" fmla="*/ 78 h 427"/>
                <a:gd name="T20" fmla="*/ 142 w 302"/>
                <a:gd name="T21" fmla="*/ 81 h 427"/>
                <a:gd name="T22" fmla="*/ 150 w 302"/>
                <a:gd name="T23" fmla="*/ 94 h 427"/>
                <a:gd name="T24" fmla="*/ 147 w 302"/>
                <a:gd name="T25" fmla="*/ 127 h 427"/>
                <a:gd name="T26" fmla="*/ 148 w 302"/>
                <a:gd name="T27" fmla="*/ 184 h 427"/>
                <a:gd name="T28" fmla="*/ 154 w 302"/>
                <a:gd name="T29" fmla="*/ 211 h 427"/>
                <a:gd name="T30" fmla="*/ 152 w 302"/>
                <a:gd name="T31" fmla="*/ 245 h 427"/>
                <a:gd name="T32" fmla="*/ 150 w 302"/>
                <a:gd name="T33" fmla="*/ 264 h 427"/>
                <a:gd name="T34" fmla="*/ 0 w 302"/>
                <a:gd name="T35" fmla="*/ 367 h 427"/>
                <a:gd name="T36" fmla="*/ 5 w 302"/>
                <a:gd name="T37" fmla="*/ 376 h 427"/>
                <a:gd name="T38" fmla="*/ 30 w 302"/>
                <a:gd name="T39" fmla="*/ 360 h 427"/>
                <a:gd name="T40" fmla="*/ 155 w 302"/>
                <a:gd name="T41" fmla="*/ 271 h 427"/>
                <a:gd name="T42" fmla="*/ 161 w 302"/>
                <a:gd name="T43" fmla="*/ 273 h 427"/>
                <a:gd name="T44" fmla="*/ 177 w 302"/>
                <a:gd name="T45" fmla="*/ 259 h 427"/>
                <a:gd name="T46" fmla="*/ 176 w 302"/>
                <a:gd name="T47" fmla="*/ 229 h 427"/>
                <a:gd name="T48" fmla="*/ 176 w 302"/>
                <a:gd name="T49" fmla="*/ 174 h 427"/>
                <a:gd name="T50" fmla="*/ 172 w 302"/>
                <a:gd name="T51" fmla="*/ 140 h 427"/>
                <a:gd name="T52" fmla="*/ 183 w 302"/>
                <a:gd name="T53" fmla="*/ 158 h 427"/>
                <a:gd name="T54" fmla="*/ 186 w 302"/>
                <a:gd name="T55" fmla="*/ 201 h 427"/>
                <a:gd name="T56" fmla="*/ 183 w 302"/>
                <a:gd name="T57" fmla="*/ 254 h 427"/>
                <a:gd name="T58" fmla="*/ 177 w 302"/>
                <a:gd name="T59" fmla="*/ 323 h 427"/>
                <a:gd name="T60" fmla="*/ 167 w 302"/>
                <a:gd name="T61" fmla="*/ 368 h 427"/>
                <a:gd name="T62" fmla="*/ 160 w 302"/>
                <a:gd name="T63" fmla="*/ 397 h 427"/>
                <a:gd name="T64" fmla="*/ 147 w 302"/>
                <a:gd name="T65" fmla="*/ 418 h 427"/>
                <a:gd name="T66" fmla="*/ 181 w 302"/>
                <a:gd name="T67" fmla="*/ 412 h 427"/>
                <a:gd name="T68" fmla="*/ 199 w 302"/>
                <a:gd name="T69" fmla="*/ 408 h 427"/>
                <a:gd name="T70" fmla="*/ 199 w 302"/>
                <a:gd name="T71" fmla="*/ 390 h 427"/>
                <a:gd name="T72" fmla="*/ 201 w 302"/>
                <a:gd name="T73" fmla="*/ 362 h 427"/>
                <a:gd name="T74" fmla="*/ 212 w 302"/>
                <a:gd name="T75" fmla="*/ 334 h 427"/>
                <a:gd name="T76" fmla="*/ 223 w 302"/>
                <a:gd name="T77" fmla="*/ 271 h 427"/>
                <a:gd name="T78" fmla="*/ 234 w 302"/>
                <a:gd name="T79" fmla="*/ 229 h 427"/>
                <a:gd name="T80" fmla="*/ 244 w 302"/>
                <a:gd name="T81" fmla="*/ 250 h 427"/>
                <a:gd name="T82" fmla="*/ 252 w 302"/>
                <a:gd name="T83" fmla="*/ 301 h 427"/>
                <a:gd name="T84" fmla="*/ 254 w 302"/>
                <a:gd name="T85" fmla="*/ 363 h 427"/>
                <a:gd name="T86" fmla="*/ 260 w 302"/>
                <a:gd name="T87" fmla="*/ 402 h 427"/>
                <a:gd name="T88" fmla="*/ 272 w 302"/>
                <a:gd name="T89" fmla="*/ 426 h 427"/>
                <a:gd name="T90" fmla="*/ 287 w 302"/>
                <a:gd name="T91" fmla="*/ 412 h 427"/>
                <a:gd name="T92" fmla="*/ 287 w 302"/>
                <a:gd name="T93" fmla="*/ 392 h 427"/>
                <a:gd name="T94" fmla="*/ 288 w 302"/>
                <a:gd name="T95" fmla="*/ 359 h 427"/>
                <a:gd name="T96" fmla="*/ 290 w 302"/>
                <a:gd name="T97" fmla="*/ 259 h 427"/>
                <a:gd name="T98" fmla="*/ 284 w 302"/>
                <a:gd name="T99" fmla="*/ 190 h 427"/>
                <a:gd name="T100" fmla="*/ 295 w 302"/>
                <a:gd name="T101" fmla="*/ 182 h 427"/>
                <a:gd name="T102" fmla="*/ 299 w 302"/>
                <a:gd name="T103" fmla="*/ 162 h 427"/>
                <a:gd name="T104" fmla="*/ 302 w 302"/>
                <a:gd name="T105" fmla="*/ 115 h 427"/>
                <a:gd name="T106" fmla="*/ 292 w 302"/>
                <a:gd name="T107" fmla="*/ 84 h 427"/>
                <a:gd name="T108" fmla="*/ 278 w 302"/>
                <a:gd name="T109" fmla="*/ 155 h 427"/>
                <a:gd name="T110" fmla="*/ 272 w 302"/>
                <a:gd name="T111" fmla="*/ 137 h 427"/>
                <a:gd name="T112" fmla="*/ 262 w 302"/>
                <a:gd name="T113" fmla="*/ 118 h 427"/>
                <a:gd name="T114" fmla="*/ 256 w 302"/>
                <a:gd name="T115" fmla="*/ 97 h 427"/>
                <a:gd name="T116" fmla="*/ 274 w 302"/>
                <a:gd name="T117" fmla="*/ 105 h 427"/>
                <a:gd name="T118" fmla="*/ 281 w 302"/>
                <a:gd name="T119" fmla="*/ 138 h 427"/>
                <a:gd name="T120" fmla="*/ 278 w 302"/>
                <a:gd name="T121" fmla="*/ 155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2" h="427">
                  <a:moveTo>
                    <a:pt x="292" y="84"/>
                  </a:moveTo>
                  <a:cubicBezTo>
                    <a:pt x="283" y="78"/>
                    <a:pt x="250" y="57"/>
                    <a:pt x="242" y="52"/>
                  </a:cubicBezTo>
                  <a:cubicBezTo>
                    <a:pt x="234" y="47"/>
                    <a:pt x="204" y="53"/>
                    <a:pt x="197" y="56"/>
                  </a:cubicBezTo>
                  <a:cubicBezTo>
                    <a:pt x="190" y="58"/>
                    <a:pt x="185" y="59"/>
                    <a:pt x="185" y="53"/>
                  </a:cubicBezTo>
                  <a:cubicBezTo>
                    <a:pt x="185" y="47"/>
                    <a:pt x="180" y="38"/>
                    <a:pt x="180" y="38"/>
                  </a:cubicBezTo>
                  <a:cubicBezTo>
                    <a:pt x="180" y="38"/>
                    <a:pt x="183" y="34"/>
                    <a:pt x="183" y="30"/>
                  </a:cubicBezTo>
                  <a:cubicBezTo>
                    <a:pt x="183" y="25"/>
                    <a:pt x="175" y="22"/>
                    <a:pt x="175" y="22"/>
                  </a:cubicBezTo>
                  <a:cubicBezTo>
                    <a:pt x="170" y="17"/>
                    <a:pt x="155" y="0"/>
                    <a:pt x="131" y="12"/>
                  </a:cubicBezTo>
                  <a:cubicBezTo>
                    <a:pt x="108" y="30"/>
                    <a:pt x="122" y="60"/>
                    <a:pt x="122" y="60"/>
                  </a:cubicBezTo>
                  <a:cubicBezTo>
                    <a:pt x="122" y="60"/>
                    <a:pt x="119" y="69"/>
                    <a:pt x="121" y="78"/>
                  </a:cubicBezTo>
                  <a:cubicBezTo>
                    <a:pt x="123" y="86"/>
                    <a:pt x="142" y="81"/>
                    <a:pt x="142" y="81"/>
                  </a:cubicBezTo>
                  <a:cubicBezTo>
                    <a:pt x="140" y="86"/>
                    <a:pt x="150" y="94"/>
                    <a:pt x="150" y="94"/>
                  </a:cubicBezTo>
                  <a:cubicBezTo>
                    <a:pt x="144" y="99"/>
                    <a:pt x="145" y="121"/>
                    <a:pt x="147" y="127"/>
                  </a:cubicBezTo>
                  <a:cubicBezTo>
                    <a:pt x="149" y="133"/>
                    <a:pt x="147" y="176"/>
                    <a:pt x="148" y="184"/>
                  </a:cubicBezTo>
                  <a:cubicBezTo>
                    <a:pt x="149" y="193"/>
                    <a:pt x="152" y="203"/>
                    <a:pt x="154" y="211"/>
                  </a:cubicBezTo>
                  <a:cubicBezTo>
                    <a:pt x="157" y="219"/>
                    <a:pt x="157" y="237"/>
                    <a:pt x="152" y="245"/>
                  </a:cubicBezTo>
                  <a:cubicBezTo>
                    <a:pt x="147" y="253"/>
                    <a:pt x="150" y="264"/>
                    <a:pt x="150" y="264"/>
                  </a:cubicBezTo>
                  <a:cubicBezTo>
                    <a:pt x="0" y="367"/>
                    <a:pt x="0" y="367"/>
                    <a:pt x="0" y="367"/>
                  </a:cubicBezTo>
                  <a:cubicBezTo>
                    <a:pt x="5" y="376"/>
                    <a:pt x="5" y="376"/>
                    <a:pt x="5" y="376"/>
                  </a:cubicBezTo>
                  <a:cubicBezTo>
                    <a:pt x="30" y="360"/>
                    <a:pt x="30" y="360"/>
                    <a:pt x="30" y="360"/>
                  </a:cubicBezTo>
                  <a:cubicBezTo>
                    <a:pt x="155" y="271"/>
                    <a:pt x="155" y="271"/>
                    <a:pt x="155" y="271"/>
                  </a:cubicBezTo>
                  <a:cubicBezTo>
                    <a:pt x="155" y="271"/>
                    <a:pt x="156" y="274"/>
                    <a:pt x="161" y="273"/>
                  </a:cubicBezTo>
                  <a:cubicBezTo>
                    <a:pt x="166" y="272"/>
                    <a:pt x="176" y="263"/>
                    <a:pt x="177" y="259"/>
                  </a:cubicBezTo>
                  <a:cubicBezTo>
                    <a:pt x="179" y="254"/>
                    <a:pt x="176" y="238"/>
                    <a:pt x="176" y="229"/>
                  </a:cubicBezTo>
                  <a:cubicBezTo>
                    <a:pt x="176" y="220"/>
                    <a:pt x="177" y="195"/>
                    <a:pt x="176" y="174"/>
                  </a:cubicBezTo>
                  <a:cubicBezTo>
                    <a:pt x="175" y="154"/>
                    <a:pt x="171" y="148"/>
                    <a:pt x="172" y="140"/>
                  </a:cubicBezTo>
                  <a:cubicBezTo>
                    <a:pt x="174" y="132"/>
                    <a:pt x="182" y="150"/>
                    <a:pt x="183" y="158"/>
                  </a:cubicBezTo>
                  <a:cubicBezTo>
                    <a:pt x="184" y="166"/>
                    <a:pt x="187" y="193"/>
                    <a:pt x="186" y="201"/>
                  </a:cubicBezTo>
                  <a:cubicBezTo>
                    <a:pt x="185" y="208"/>
                    <a:pt x="183" y="254"/>
                    <a:pt x="183" y="254"/>
                  </a:cubicBezTo>
                  <a:cubicBezTo>
                    <a:pt x="183" y="254"/>
                    <a:pt x="180" y="312"/>
                    <a:pt x="177" y="323"/>
                  </a:cubicBezTo>
                  <a:cubicBezTo>
                    <a:pt x="174" y="333"/>
                    <a:pt x="172" y="359"/>
                    <a:pt x="167" y="368"/>
                  </a:cubicBezTo>
                  <a:cubicBezTo>
                    <a:pt x="163" y="376"/>
                    <a:pt x="164" y="383"/>
                    <a:pt x="160" y="397"/>
                  </a:cubicBezTo>
                  <a:cubicBezTo>
                    <a:pt x="156" y="410"/>
                    <a:pt x="140" y="413"/>
                    <a:pt x="147" y="418"/>
                  </a:cubicBezTo>
                  <a:cubicBezTo>
                    <a:pt x="154" y="422"/>
                    <a:pt x="172" y="416"/>
                    <a:pt x="181" y="412"/>
                  </a:cubicBezTo>
                  <a:cubicBezTo>
                    <a:pt x="189" y="408"/>
                    <a:pt x="192" y="412"/>
                    <a:pt x="199" y="408"/>
                  </a:cubicBezTo>
                  <a:cubicBezTo>
                    <a:pt x="205" y="405"/>
                    <a:pt x="200" y="397"/>
                    <a:pt x="199" y="390"/>
                  </a:cubicBezTo>
                  <a:cubicBezTo>
                    <a:pt x="199" y="383"/>
                    <a:pt x="201" y="369"/>
                    <a:pt x="201" y="362"/>
                  </a:cubicBezTo>
                  <a:cubicBezTo>
                    <a:pt x="202" y="356"/>
                    <a:pt x="210" y="349"/>
                    <a:pt x="212" y="334"/>
                  </a:cubicBezTo>
                  <a:cubicBezTo>
                    <a:pt x="214" y="318"/>
                    <a:pt x="221" y="280"/>
                    <a:pt x="223" y="271"/>
                  </a:cubicBezTo>
                  <a:cubicBezTo>
                    <a:pt x="226" y="262"/>
                    <a:pt x="231" y="232"/>
                    <a:pt x="234" y="229"/>
                  </a:cubicBezTo>
                  <a:cubicBezTo>
                    <a:pt x="237" y="226"/>
                    <a:pt x="241" y="241"/>
                    <a:pt x="244" y="250"/>
                  </a:cubicBezTo>
                  <a:cubicBezTo>
                    <a:pt x="247" y="259"/>
                    <a:pt x="249" y="286"/>
                    <a:pt x="252" y="301"/>
                  </a:cubicBezTo>
                  <a:cubicBezTo>
                    <a:pt x="255" y="315"/>
                    <a:pt x="254" y="333"/>
                    <a:pt x="254" y="363"/>
                  </a:cubicBezTo>
                  <a:cubicBezTo>
                    <a:pt x="254" y="394"/>
                    <a:pt x="262" y="386"/>
                    <a:pt x="260" y="402"/>
                  </a:cubicBezTo>
                  <a:cubicBezTo>
                    <a:pt x="257" y="419"/>
                    <a:pt x="260" y="425"/>
                    <a:pt x="272" y="426"/>
                  </a:cubicBezTo>
                  <a:cubicBezTo>
                    <a:pt x="284" y="427"/>
                    <a:pt x="289" y="419"/>
                    <a:pt x="287" y="412"/>
                  </a:cubicBezTo>
                  <a:cubicBezTo>
                    <a:pt x="285" y="406"/>
                    <a:pt x="284" y="394"/>
                    <a:pt x="287" y="392"/>
                  </a:cubicBezTo>
                  <a:cubicBezTo>
                    <a:pt x="289" y="391"/>
                    <a:pt x="285" y="378"/>
                    <a:pt x="288" y="359"/>
                  </a:cubicBezTo>
                  <a:cubicBezTo>
                    <a:pt x="291" y="341"/>
                    <a:pt x="291" y="272"/>
                    <a:pt x="290" y="259"/>
                  </a:cubicBezTo>
                  <a:cubicBezTo>
                    <a:pt x="290" y="247"/>
                    <a:pt x="282" y="190"/>
                    <a:pt x="284" y="190"/>
                  </a:cubicBezTo>
                  <a:cubicBezTo>
                    <a:pt x="286" y="189"/>
                    <a:pt x="290" y="188"/>
                    <a:pt x="295" y="182"/>
                  </a:cubicBezTo>
                  <a:cubicBezTo>
                    <a:pt x="300" y="177"/>
                    <a:pt x="299" y="169"/>
                    <a:pt x="299" y="162"/>
                  </a:cubicBezTo>
                  <a:cubicBezTo>
                    <a:pt x="299" y="156"/>
                    <a:pt x="301" y="136"/>
                    <a:pt x="302" y="115"/>
                  </a:cubicBezTo>
                  <a:cubicBezTo>
                    <a:pt x="302" y="93"/>
                    <a:pt x="300" y="90"/>
                    <a:pt x="292" y="84"/>
                  </a:cubicBezTo>
                  <a:close/>
                  <a:moveTo>
                    <a:pt x="278" y="155"/>
                  </a:moveTo>
                  <a:cubicBezTo>
                    <a:pt x="276" y="153"/>
                    <a:pt x="272" y="140"/>
                    <a:pt x="272" y="137"/>
                  </a:cubicBezTo>
                  <a:cubicBezTo>
                    <a:pt x="273" y="134"/>
                    <a:pt x="268" y="132"/>
                    <a:pt x="262" y="118"/>
                  </a:cubicBezTo>
                  <a:cubicBezTo>
                    <a:pt x="257" y="104"/>
                    <a:pt x="256" y="97"/>
                    <a:pt x="256" y="97"/>
                  </a:cubicBezTo>
                  <a:cubicBezTo>
                    <a:pt x="257" y="94"/>
                    <a:pt x="269" y="101"/>
                    <a:pt x="274" y="105"/>
                  </a:cubicBezTo>
                  <a:cubicBezTo>
                    <a:pt x="279" y="108"/>
                    <a:pt x="280" y="118"/>
                    <a:pt x="281" y="138"/>
                  </a:cubicBezTo>
                  <a:cubicBezTo>
                    <a:pt x="282" y="158"/>
                    <a:pt x="279" y="158"/>
                    <a:pt x="278" y="155"/>
                  </a:cubicBezTo>
                  <a:close/>
                </a:path>
              </a:pathLst>
            </a:custGeom>
            <a:grpFill/>
            <a:ln>
              <a:noFill/>
            </a:ln>
          </p:spPr>
          <p:txBody>
            <a:bodyPr vert="horz" wrap="square" lIns="91440" tIns="45720" rIns="91440" bIns="45720" numCol="1" anchor="t" anchorCtr="0" compatLnSpc="1"/>
            <a:lstStyle/>
            <a:p>
              <a:endParaRPr lang="zh-CN" altLang="en-US"/>
            </a:p>
          </p:txBody>
        </p:sp>
      </p:grpSp>
      <p:pic>
        <p:nvPicPr>
          <p:cNvPr id="120" name="图片 119"/>
          <p:cNvPicPr>
            <a:picLocks noChangeAspect="1"/>
          </p:cNvPicPr>
          <p:nvPr/>
        </p:nvPicPr>
        <p:blipFill rotWithShape="1">
          <a:blip r:embed="rId9"/>
          <a:srcRect b="30081"/>
          <a:stretch>
            <a:fillRect/>
          </a:stretch>
        </p:blipFill>
        <p:spPr>
          <a:xfrm>
            <a:off x="7222955" y="1664379"/>
            <a:ext cx="4206791" cy="4694831"/>
          </a:xfrm>
          <a:prstGeom prst="rect">
            <a:avLst/>
          </a:prstGeom>
        </p:spPr>
      </p:pic>
      <p:grpSp>
        <p:nvGrpSpPr>
          <p:cNvPr id="62" name="组合 61"/>
          <p:cNvGrpSpPr/>
          <p:nvPr/>
        </p:nvGrpSpPr>
        <p:grpSpPr>
          <a:xfrm>
            <a:off x="872631" y="2181176"/>
            <a:ext cx="1191797" cy="1280979"/>
            <a:chOff x="1469294" y="832341"/>
            <a:chExt cx="2231069" cy="3024554"/>
          </a:xfrm>
        </p:grpSpPr>
        <p:sp>
          <p:nvSpPr>
            <p:cNvPr id="63" name="Freeform 5"/>
            <p:cNvSpPr/>
            <p:nvPr/>
          </p:nvSpPr>
          <p:spPr bwMode="auto">
            <a:xfrm>
              <a:off x="3097004" y="3183694"/>
              <a:ext cx="100883" cy="593658"/>
            </a:xfrm>
            <a:custGeom>
              <a:avLst/>
              <a:gdLst>
                <a:gd name="T0" fmla="*/ 22 w 22"/>
                <a:gd name="T1" fmla="*/ 10 h 129"/>
                <a:gd name="T2" fmla="*/ 22 w 22"/>
                <a:gd name="T3" fmla="*/ 129 h 129"/>
                <a:gd name="T4" fmla="*/ 0 w 22"/>
                <a:gd name="T5" fmla="*/ 129 h 129"/>
                <a:gd name="T6" fmla="*/ 0 w 22"/>
                <a:gd name="T7" fmla="*/ 0 h 129"/>
                <a:gd name="T8" fmla="*/ 0 w 22"/>
                <a:gd name="T9" fmla="*/ 0 h 129"/>
                <a:gd name="T10" fmla="*/ 22 w 22"/>
                <a:gd name="T11" fmla="*/ 10 h 129"/>
              </a:gdLst>
              <a:ahLst/>
              <a:cxnLst>
                <a:cxn ang="0">
                  <a:pos x="T0" y="T1"/>
                </a:cxn>
                <a:cxn ang="0">
                  <a:pos x="T2" y="T3"/>
                </a:cxn>
                <a:cxn ang="0">
                  <a:pos x="T4" y="T5"/>
                </a:cxn>
                <a:cxn ang="0">
                  <a:pos x="T6" y="T7"/>
                </a:cxn>
                <a:cxn ang="0">
                  <a:pos x="T8" y="T9"/>
                </a:cxn>
                <a:cxn ang="0">
                  <a:pos x="T10" y="T11"/>
                </a:cxn>
              </a:cxnLst>
              <a:rect l="0" t="0" r="r" b="b"/>
              <a:pathLst>
                <a:path w="22" h="129">
                  <a:moveTo>
                    <a:pt x="22" y="10"/>
                  </a:moveTo>
                  <a:cubicBezTo>
                    <a:pt x="22" y="129"/>
                    <a:pt x="22" y="129"/>
                    <a:pt x="22" y="129"/>
                  </a:cubicBezTo>
                  <a:cubicBezTo>
                    <a:pt x="0" y="129"/>
                    <a:pt x="0" y="129"/>
                    <a:pt x="0" y="129"/>
                  </a:cubicBezTo>
                  <a:cubicBezTo>
                    <a:pt x="0" y="0"/>
                    <a:pt x="0" y="0"/>
                    <a:pt x="0" y="0"/>
                  </a:cubicBezTo>
                  <a:cubicBezTo>
                    <a:pt x="0" y="0"/>
                    <a:pt x="0" y="0"/>
                    <a:pt x="0" y="0"/>
                  </a:cubicBezTo>
                  <a:cubicBezTo>
                    <a:pt x="8" y="3"/>
                    <a:pt x="15" y="6"/>
                    <a:pt x="22" y="10"/>
                  </a:cubicBezTo>
                  <a:close/>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6"/>
            <p:cNvSpPr/>
            <p:nvPr/>
          </p:nvSpPr>
          <p:spPr bwMode="auto">
            <a:xfrm>
              <a:off x="1971770" y="3183694"/>
              <a:ext cx="100883" cy="593658"/>
            </a:xfrm>
            <a:custGeom>
              <a:avLst/>
              <a:gdLst>
                <a:gd name="T0" fmla="*/ 22 w 22"/>
                <a:gd name="T1" fmla="*/ 0 h 129"/>
                <a:gd name="T2" fmla="*/ 22 w 22"/>
                <a:gd name="T3" fmla="*/ 129 h 129"/>
                <a:gd name="T4" fmla="*/ 0 w 22"/>
                <a:gd name="T5" fmla="*/ 129 h 129"/>
                <a:gd name="T6" fmla="*/ 0 w 22"/>
                <a:gd name="T7" fmla="*/ 10 h 129"/>
                <a:gd name="T8" fmla="*/ 22 w 22"/>
                <a:gd name="T9" fmla="*/ 0 h 129"/>
                <a:gd name="T10" fmla="*/ 22 w 22"/>
                <a:gd name="T11" fmla="*/ 0 h 129"/>
              </a:gdLst>
              <a:ahLst/>
              <a:cxnLst>
                <a:cxn ang="0">
                  <a:pos x="T0" y="T1"/>
                </a:cxn>
                <a:cxn ang="0">
                  <a:pos x="T2" y="T3"/>
                </a:cxn>
                <a:cxn ang="0">
                  <a:pos x="T4" y="T5"/>
                </a:cxn>
                <a:cxn ang="0">
                  <a:pos x="T6" y="T7"/>
                </a:cxn>
                <a:cxn ang="0">
                  <a:pos x="T8" y="T9"/>
                </a:cxn>
                <a:cxn ang="0">
                  <a:pos x="T10" y="T11"/>
                </a:cxn>
              </a:cxnLst>
              <a:rect l="0" t="0" r="r" b="b"/>
              <a:pathLst>
                <a:path w="22" h="129">
                  <a:moveTo>
                    <a:pt x="22" y="0"/>
                  </a:moveTo>
                  <a:cubicBezTo>
                    <a:pt x="22" y="129"/>
                    <a:pt x="22" y="129"/>
                    <a:pt x="22" y="129"/>
                  </a:cubicBezTo>
                  <a:cubicBezTo>
                    <a:pt x="0" y="129"/>
                    <a:pt x="0" y="129"/>
                    <a:pt x="0" y="129"/>
                  </a:cubicBezTo>
                  <a:cubicBezTo>
                    <a:pt x="0" y="10"/>
                    <a:pt x="0" y="10"/>
                    <a:pt x="0" y="10"/>
                  </a:cubicBezTo>
                  <a:cubicBezTo>
                    <a:pt x="7" y="7"/>
                    <a:pt x="14" y="3"/>
                    <a:pt x="22" y="0"/>
                  </a:cubicBezTo>
                  <a:cubicBezTo>
                    <a:pt x="22" y="0"/>
                    <a:pt x="22" y="0"/>
                    <a:pt x="22" y="0"/>
                  </a:cubicBezTo>
                  <a:close/>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7"/>
            <p:cNvSpPr/>
            <p:nvPr/>
          </p:nvSpPr>
          <p:spPr bwMode="auto">
            <a:xfrm>
              <a:off x="3277430" y="3276817"/>
              <a:ext cx="87303" cy="500536"/>
            </a:xfrm>
            <a:custGeom>
              <a:avLst/>
              <a:gdLst>
                <a:gd name="T0" fmla="*/ 19 w 19"/>
                <a:gd name="T1" fmla="*/ 109 h 109"/>
                <a:gd name="T2" fmla="*/ 0 w 19"/>
                <a:gd name="T3" fmla="*/ 109 h 109"/>
                <a:gd name="T4" fmla="*/ 0 w 19"/>
                <a:gd name="T5" fmla="*/ 0 h 109"/>
                <a:gd name="T6" fmla="*/ 9 w 19"/>
                <a:gd name="T7" fmla="*/ 5 h 109"/>
                <a:gd name="T8" fmla="*/ 9 w 19"/>
                <a:gd name="T9" fmla="*/ 6 h 109"/>
                <a:gd name="T10" fmla="*/ 19 w 19"/>
                <a:gd name="T11" fmla="*/ 109 h 109"/>
              </a:gdLst>
              <a:ahLst/>
              <a:cxnLst>
                <a:cxn ang="0">
                  <a:pos x="T0" y="T1"/>
                </a:cxn>
                <a:cxn ang="0">
                  <a:pos x="T2" y="T3"/>
                </a:cxn>
                <a:cxn ang="0">
                  <a:pos x="T4" y="T5"/>
                </a:cxn>
                <a:cxn ang="0">
                  <a:pos x="T6" y="T7"/>
                </a:cxn>
                <a:cxn ang="0">
                  <a:pos x="T8" y="T9"/>
                </a:cxn>
                <a:cxn ang="0">
                  <a:pos x="T10" y="T11"/>
                </a:cxn>
              </a:cxnLst>
              <a:rect l="0" t="0" r="r" b="b"/>
              <a:pathLst>
                <a:path w="19" h="109">
                  <a:moveTo>
                    <a:pt x="19" y="109"/>
                  </a:moveTo>
                  <a:cubicBezTo>
                    <a:pt x="0" y="109"/>
                    <a:pt x="0" y="109"/>
                    <a:pt x="0" y="109"/>
                  </a:cubicBezTo>
                  <a:cubicBezTo>
                    <a:pt x="0" y="0"/>
                    <a:pt x="0" y="0"/>
                    <a:pt x="0" y="0"/>
                  </a:cubicBezTo>
                  <a:cubicBezTo>
                    <a:pt x="3" y="1"/>
                    <a:pt x="6" y="3"/>
                    <a:pt x="9" y="5"/>
                  </a:cubicBezTo>
                  <a:cubicBezTo>
                    <a:pt x="9" y="5"/>
                    <a:pt x="9" y="5"/>
                    <a:pt x="9" y="6"/>
                  </a:cubicBezTo>
                  <a:cubicBezTo>
                    <a:pt x="8" y="41"/>
                    <a:pt x="11" y="75"/>
                    <a:pt x="19" y="109"/>
                  </a:cubicBezTo>
                  <a:close/>
                </a:path>
              </a:pathLst>
            </a:custGeom>
            <a:solidFill>
              <a:srgbClr val="FBB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8"/>
            <p:cNvSpPr/>
            <p:nvPr/>
          </p:nvSpPr>
          <p:spPr bwMode="auto">
            <a:xfrm>
              <a:off x="2631390" y="3203095"/>
              <a:ext cx="388012" cy="574258"/>
            </a:xfrm>
            <a:custGeom>
              <a:avLst/>
              <a:gdLst>
                <a:gd name="T0" fmla="*/ 200 w 200"/>
                <a:gd name="T1" fmla="*/ 0 h 296"/>
                <a:gd name="T2" fmla="*/ 200 w 200"/>
                <a:gd name="T3" fmla="*/ 296 h 296"/>
                <a:gd name="T4" fmla="*/ 0 w 200"/>
                <a:gd name="T5" fmla="*/ 296 h 296"/>
                <a:gd name="T6" fmla="*/ 200 w 200"/>
                <a:gd name="T7" fmla="*/ 0 h 296"/>
              </a:gdLst>
              <a:ahLst/>
              <a:cxnLst>
                <a:cxn ang="0">
                  <a:pos x="T0" y="T1"/>
                </a:cxn>
                <a:cxn ang="0">
                  <a:pos x="T2" y="T3"/>
                </a:cxn>
                <a:cxn ang="0">
                  <a:pos x="T4" y="T5"/>
                </a:cxn>
                <a:cxn ang="0">
                  <a:pos x="T6" y="T7"/>
                </a:cxn>
              </a:cxnLst>
              <a:rect l="0" t="0" r="r" b="b"/>
              <a:pathLst>
                <a:path w="200" h="296">
                  <a:moveTo>
                    <a:pt x="200" y="0"/>
                  </a:moveTo>
                  <a:lnTo>
                    <a:pt x="200" y="296"/>
                  </a:lnTo>
                  <a:lnTo>
                    <a:pt x="0" y="296"/>
                  </a:lnTo>
                  <a:lnTo>
                    <a:pt x="200" y="0"/>
                  </a:lnTo>
                  <a:close/>
                </a:path>
              </a:pathLst>
            </a:custGeom>
            <a:solidFill>
              <a:srgbClr val="FBB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9"/>
            <p:cNvSpPr>
              <a:spLocks noEditPoints="1"/>
            </p:cNvSpPr>
            <p:nvPr/>
          </p:nvSpPr>
          <p:spPr bwMode="auto">
            <a:xfrm>
              <a:off x="1469294" y="832341"/>
              <a:ext cx="2231069" cy="3024554"/>
            </a:xfrm>
            <a:custGeom>
              <a:avLst/>
              <a:gdLst>
                <a:gd name="T0" fmla="*/ 325 w 484"/>
                <a:gd name="T1" fmla="*/ 456 h 657"/>
                <a:gd name="T2" fmla="*/ 380 w 484"/>
                <a:gd name="T3" fmla="*/ 335 h 657"/>
                <a:gd name="T4" fmla="*/ 398 w 484"/>
                <a:gd name="T5" fmla="*/ 233 h 657"/>
                <a:gd name="T6" fmla="*/ 413 w 484"/>
                <a:gd name="T7" fmla="*/ 194 h 657"/>
                <a:gd name="T8" fmla="*/ 414 w 484"/>
                <a:gd name="T9" fmla="*/ 174 h 657"/>
                <a:gd name="T10" fmla="*/ 359 w 484"/>
                <a:gd name="T11" fmla="*/ 55 h 657"/>
                <a:gd name="T12" fmla="*/ 345 w 484"/>
                <a:gd name="T13" fmla="*/ 46 h 657"/>
                <a:gd name="T14" fmla="*/ 232 w 484"/>
                <a:gd name="T15" fmla="*/ 7 h 657"/>
                <a:gd name="T16" fmla="*/ 139 w 484"/>
                <a:gd name="T17" fmla="*/ 44 h 657"/>
                <a:gd name="T18" fmla="*/ 120 w 484"/>
                <a:gd name="T19" fmla="*/ 61 h 657"/>
                <a:gd name="T20" fmla="*/ 74 w 484"/>
                <a:gd name="T21" fmla="*/ 174 h 657"/>
                <a:gd name="T22" fmla="*/ 64 w 484"/>
                <a:gd name="T23" fmla="*/ 186 h 657"/>
                <a:gd name="T24" fmla="*/ 86 w 484"/>
                <a:gd name="T25" fmla="*/ 233 h 657"/>
                <a:gd name="T26" fmla="*/ 106 w 484"/>
                <a:gd name="T27" fmla="*/ 335 h 657"/>
                <a:gd name="T28" fmla="*/ 162 w 484"/>
                <a:gd name="T29" fmla="*/ 456 h 657"/>
                <a:gd name="T30" fmla="*/ 1 w 484"/>
                <a:gd name="T31" fmla="*/ 640 h 657"/>
                <a:gd name="T32" fmla="*/ 484 w 484"/>
                <a:gd name="T33" fmla="*/ 657 h 657"/>
                <a:gd name="T34" fmla="*/ 314 w 484"/>
                <a:gd name="T35" fmla="*/ 493 h 657"/>
                <a:gd name="T36" fmla="*/ 294 w 484"/>
                <a:gd name="T37" fmla="*/ 473 h 657"/>
                <a:gd name="T38" fmla="*/ 243 w 484"/>
                <a:gd name="T39" fmla="*/ 516 h 657"/>
                <a:gd name="T40" fmla="*/ 206 w 484"/>
                <a:gd name="T41" fmla="*/ 465 h 657"/>
                <a:gd name="T42" fmla="*/ 269 w 484"/>
                <a:gd name="T43" fmla="*/ 477 h 657"/>
                <a:gd name="T44" fmla="*/ 380 w 484"/>
                <a:gd name="T45" fmla="*/ 315 h 657"/>
                <a:gd name="T46" fmla="*/ 401 w 484"/>
                <a:gd name="T47" fmla="*/ 286 h 657"/>
                <a:gd name="T48" fmla="*/ 337 w 484"/>
                <a:gd name="T49" fmla="*/ 60 h 657"/>
                <a:gd name="T50" fmla="*/ 312 w 484"/>
                <a:gd name="T51" fmla="*/ 139 h 657"/>
                <a:gd name="T52" fmla="*/ 322 w 484"/>
                <a:gd name="T53" fmla="*/ 150 h 657"/>
                <a:gd name="T54" fmla="*/ 251 w 484"/>
                <a:gd name="T55" fmla="*/ 145 h 657"/>
                <a:gd name="T56" fmla="*/ 178 w 484"/>
                <a:gd name="T57" fmla="*/ 142 h 657"/>
                <a:gd name="T58" fmla="*/ 234 w 484"/>
                <a:gd name="T59" fmla="*/ 25 h 657"/>
                <a:gd name="T60" fmla="*/ 179 w 484"/>
                <a:gd name="T61" fmla="*/ 148 h 657"/>
                <a:gd name="T62" fmla="*/ 94 w 484"/>
                <a:gd name="T63" fmla="*/ 165 h 657"/>
                <a:gd name="T64" fmla="*/ 104 w 484"/>
                <a:gd name="T65" fmla="*/ 247 h 657"/>
                <a:gd name="T66" fmla="*/ 84 w 484"/>
                <a:gd name="T67" fmla="*/ 286 h 657"/>
                <a:gd name="T68" fmla="*/ 301 w 484"/>
                <a:gd name="T69" fmla="*/ 165 h 657"/>
                <a:gd name="T70" fmla="*/ 327 w 484"/>
                <a:gd name="T71" fmla="*/ 205 h 657"/>
                <a:gd name="T72" fmla="*/ 93 w 484"/>
                <a:gd name="T73" fmla="*/ 187 h 657"/>
                <a:gd name="T74" fmla="*/ 123 w 484"/>
                <a:gd name="T75" fmla="*/ 373 h 657"/>
                <a:gd name="T76" fmla="*/ 147 w 484"/>
                <a:gd name="T77" fmla="*/ 221 h 657"/>
                <a:gd name="T78" fmla="*/ 243 w 484"/>
                <a:gd name="T79" fmla="*/ 230 h 657"/>
                <a:gd name="T80" fmla="*/ 339 w 484"/>
                <a:gd name="T81" fmla="*/ 221 h 657"/>
                <a:gd name="T82" fmla="*/ 363 w 484"/>
                <a:gd name="T83" fmla="*/ 373 h 657"/>
                <a:gd name="T84" fmla="*/ 223 w 484"/>
                <a:gd name="T85" fmla="*/ 450 h 657"/>
                <a:gd name="T86" fmla="*/ 218 w 484"/>
                <a:gd name="T87" fmla="*/ 507 h 657"/>
                <a:gd name="T88" fmla="*/ 191 w 484"/>
                <a:gd name="T89" fmla="*/ 473 h 657"/>
                <a:gd name="T90" fmla="*/ 67 w 484"/>
                <a:gd name="T91" fmla="*/ 549 h 657"/>
                <a:gd name="T92" fmla="*/ 74 w 484"/>
                <a:gd name="T93" fmla="*/ 640 h 657"/>
                <a:gd name="T94" fmla="*/ 92 w 484"/>
                <a:gd name="T95" fmla="*/ 531 h 657"/>
                <a:gd name="T96" fmla="*/ 131 w 484"/>
                <a:gd name="T97" fmla="*/ 640 h 657"/>
                <a:gd name="T98" fmla="*/ 131 w 484"/>
                <a:gd name="T99" fmla="*/ 511 h 657"/>
                <a:gd name="T100" fmla="*/ 148 w 484"/>
                <a:gd name="T101" fmla="*/ 515 h 657"/>
                <a:gd name="T102" fmla="*/ 171 w 484"/>
                <a:gd name="T103" fmla="*/ 519 h 657"/>
                <a:gd name="T104" fmla="*/ 203 w 484"/>
                <a:gd name="T105" fmla="*/ 544 h 657"/>
                <a:gd name="T106" fmla="*/ 233 w 484"/>
                <a:gd name="T107" fmla="*/ 537 h 657"/>
                <a:gd name="T108" fmla="*/ 281 w 484"/>
                <a:gd name="T109" fmla="*/ 543 h 657"/>
                <a:gd name="T110" fmla="*/ 295 w 484"/>
                <a:gd name="T111" fmla="*/ 543 h 657"/>
                <a:gd name="T112" fmla="*/ 171 w 484"/>
                <a:gd name="T113" fmla="*/ 519 h 657"/>
                <a:gd name="T114" fmla="*/ 336 w 484"/>
                <a:gd name="T115" fmla="*/ 515 h 657"/>
                <a:gd name="T116" fmla="*/ 353 w 484"/>
                <a:gd name="T117" fmla="*/ 640 h 657"/>
                <a:gd name="T118" fmla="*/ 375 w 484"/>
                <a:gd name="T119" fmla="*/ 521 h 657"/>
                <a:gd name="T120" fmla="*/ 392 w 484"/>
                <a:gd name="T121" fmla="*/ 531 h 657"/>
                <a:gd name="T122" fmla="*/ 411 w 484"/>
                <a:gd name="T123" fmla="*/ 640 h 657"/>
                <a:gd name="T124" fmla="*/ 418 w 484"/>
                <a:gd name="T125" fmla="*/ 54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84" h="657">
                  <a:moveTo>
                    <a:pt x="330" y="485"/>
                  </a:moveTo>
                  <a:cubicBezTo>
                    <a:pt x="322" y="477"/>
                    <a:pt x="314" y="468"/>
                    <a:pt x="305" y="461"/>
                  </a:cubicBezTo>
                  <a:cubicBezTo>
                    <a:pt x="312" y="459"/>
                    <a:pt x="319" y="458"/>
                    <a:pt x="325" y="456"/>
                  </a:cubicBezTo>
                  <a:cubicBezTo>
                    <a:pt x="341" y="451"/>
                    <a:pt x="357" y="442"/>
                    <a:pt x="368" y="429"/>
                  </a:cubicBezTo>
                  <a:cubicBezTo>
                    <a:pt x="381" y="413"/>
                    <a:pt x="380" y="393"/>
                    <a:pt x="380" y="374"/>
                  </a:cubicBezTo>
                  <a:cubicBezTo>
                    <a:pt x="380" y="335"/>
                    <a:pt x="380" y="335"/>
                    <a:pt x="380" y="335"/>
                  </a:cubicBezTo>
                  <a:cubicBezTo>
                    <a:pt x="381" y="334"/>
                    <a:pt x="382" y="334"/>
                    <a:pt x="383" y="333"/>
                  </a:cubicBezTo>
                  <a:cubicBezTo>
                    <a:pt x="404" y="321"/>
                    <a:pt x="422" y="295"/>
                    <a:pt x="420" y="269"/>
                  </a:cubicBezTo>
                  <a:cubicBezTo>
                    <a:pt x="419" y="255"/>
                    <a:pt x="411" y="239"/>
                    <a:pt x="398" y="233"/>
                  </a:cubicBezTo>
                  <a:cubicBezTo>
                    <a:pt x="399" y="232"/>
                    <a:pt x="399" y="231"/>
                    <a:pt x="399" y="230"/>
                  </a:cubicBezTo>
                  <a:cubicBezTo>
                    <a:pt x="399" y="203"/>
                    <a:pt x="399" y="203"/>
                    <a:pt x="399" y="203"/>
                  </a:cubicBezTo>
                  <a:cubicBezTo>
                    <a:pt x="404" y="200"/>
                    <a:pt x="408" y="197"/>
                    <a:pt x="413" y="194"/>
                  </a:cubicBezTo>
                  <a:cubicBezTo>
                    <a:pt x="415" y="193"/>
                    <a:pt x="417" y="191"/>
                    <a:pt x="418" y="189"/>
                  </a:cubicBezTo>
                  <a:cubicBezTo>
                    <a:pt x="422" y="185"/>
                    <a:pt x="422" y="179"/>
                    <a:pt x="417" y="176"/>
                  </a:cubicBezTo>
                  <a:cubicBezTo>
                    <a:pt x="416" y="175"/>
                    <a:pt x="415" y="175"/>
                    <a:pt x="414" y="174"/>
                  </a:cubicBezTo>
                  <a:cubicBezTo>
                    <a:pt x="412" y="173"/>
                    <a:pt x="411" y="173"/>
                    <a:pt x="409" y="172"/>
                  </a:cubicBezTo>
                  <a:cubicBezTo>
                    <a:pt x="409" y="131"/>
                    <a:pt x="396" y="90"/>
                    <a:pt x="366" y="61"/>
                  </a:cubicBezTo>
                  <a:cubicBezTo>
                    <a:pt x="364" y="59"/>
                    <a:pt x="361" y="57"/>
                    <a:pt x="359" y="55"/>
                  </a:cubicBezTo>
                  <a:cubicBezTo>
                    <a:pt x="361" y="52"/>
                    <a:pt x="361" y="52"/>
                    <a:pt x="361" y="52"/>
                  </a:cubicBezTo>
                  <a:cubicBezTo>
                    <a:pt x="365" y="45"/>
                    <a:pt x="350" y="37"/>
                    <a:pt x="346" y="44"/>
                  </a:cubicBezTo>
                  <a:cubicBezTo>
                    <a:pt x="345" y="46"/>
                    <a:pt x="345" y="46"/>
                    <a:pt x="345" y="46"/>
                  </a:cubicBezTo>
                  <a:cubicBezTo>
                    <a:pt x="331" y="38"/>
                    <a:pt x="315" y="32"/>
                    <a:pt x="299" y="27"/>
                  </a:cubicBezTo>
                  <a:cubicBezTo>
                    <a:pt x="287" y="22"/>
                    <a:pt x="275" y="18"/>
                    <a:pt x="263" y="12"/>
                  </a:cubicBezTo>
                  <a:cubicBezTo>
                    <a:pt x="250" y="6"/>
                    <a:pt x="245" y="0"/>
                    <a:pt x="232" y="7"/>
                  </a:cubicBezTo>
                  <a:cubicBezTo>
                    <a:pt x="219" y="14"/>
                    <a:pt x="207" y="19"/>
                    <a:pt x="193" y="24"/>
                  </a:cubicBezTo>
                  <a:cubicBezTo>
                    <a:pt x="175" y="31"/>
                    <a:pt x="157" y="36"/>
                    <a:pt x="140" y="46"/>
                  </a:cubicBezTo>
                  <a:cubicBezTo>
                    <a:pt x="139" y="44"/>
                    <a:pt x="139" y="44"/>
                    <a:pt x="139" y="44"/>
                  </a:cubicBezTo>
                  <a:cubicBezTo>
                    <a:pt x="135" y="37"/>
                    <a:pt x="121" y="45"/>
                    <a:pt x="124" y="52"/>
                  </a:cubicBezTo>
                  <a:cubicBezTo>
                    <a:pt x="126" y="55"/>
                    <a:pt x="126" y="55"/>
                    <a:pt x="126" y="55"/>
                  </a:cubicBezTo>
                  <a:cubicBezTo>
                    <a:pt x="124" y="57"/>
                    <a:pt x="122" y="59"/>
                    <a:pt x="120" y="61"/>
                  </a:cubicBezTo>
                  <a:cubicBezTo>
                    <a:pt x="92" y="88"/>
                    <a:pt x="79" y="125"/>
                    <a:pt x="77" y="162"/>
                  </a:cubicBezTo>
                  <a:cubicBezTo>
                    <a:pt x="76" y="165"/>
                    <a:pt x="77" y="171"/>
                    <a:pt x="76" y="173"/>
                  </a:cubicBezTo>
                  <a:cubicBezTo>
                    <a:pt x="75" y="173"/>
                    <a:pt x="74" y="174"/>
                    <a:pt x="74" y="174"/>
                  </a:cubicBezTo>
                  <a:cubicBezTo>
                    <a:pt x="71" y="176"/>
                    <a:pt x="68" y="178"/>
                    <a:pt x="66" y="180"/>
                  </a:cubicBezTo>
                  <a:cubicBezTo>
                    <a:pt x="65" y="181"/>
                    <a:pt x="65" y="182"/>
                    <a:pt x="64" y="183"/>
                  </a:cubicBezTo>
                  <a:cubicBezTo>
                    <a:pt x="64" y="184"/>
                    <a:pt x="64" y="185"/>
                    <a:pt x="64" y="186"/>
                  </a:cubicBezTo>
                  <a:cubicBezTo>
                    <a:pt x="65" y="189"/>
                    <a:pt x="68" y="192"/>
                    <a:pt x="72" y="194"/>
                  </a:cubicBezTo>
                  <a:cubicBezTo>
                    <a:pt x="76" y="197"/>
                    <a:pt x="81" y="200"/>
                    <a:pt x="86" y="203"/>
                  </a:cubicBezTo>
                  <a:cubicBezTo>
                    <a:pt x="86" y="233"/>
                    <a:pt x="86" y="233"/>
                    <a:pt x="86" y="233"/>
                  </a:cubicBezTo>
                  <a:cubicBezTo>
                    <a:pt x="74" y="240"/>
                    <a:pt x="66" y="255"/>
                    <a:pt x="65" y="269"/>
                  </a:cubicBezTo>
                  <a:cubicBezTo>
                    <a:pt x="63" y="295"/>
                    <a:pt x="81" y="321"/>
                    <a:pt x="102" y="333"/>
                  </a:cubicBezTo>
                  <a:cubicBezTo>
                    <a:pt x="104" y="334"/>
                    <a:pt x="105" y="335"/>
                    <a:pt x="106" y="335"/>
                  </a:cubicBezTo>
                  <a:cubicBezTo>
                    <a:pt x="106" y="374"/>
                    <a:pt x="106" y="374"/>
                    <a:pt x="106" y="374"/>
                  </a:cubicBezTo>
                  <a:cubicBezTo>
                    <a:pt x="107" y="394"/>
                    <a:pt x="106" y="413"/>
                    <a:pt x="118" y="429"/>
                  </a:cubicBezTo>
                  <a:cubicBezTo>
                    <a:pt x="129" y="443"/>
                    <a:pt x="145" y="452"/>
                    <a:pt x="162" y="456"/>
                  </a:cubicBezTo>
                  <a:cubicBezTo>
                    <a:pt x="168" y="458"/>
                    <a:pt x="174" y="460"/>
                    <a:pt x="180" y="461"/>
                  </a:cubicBezTo>
                  <a:cubicBezTo>
                    <a:pt x="171" y="468"/>
                    <a:pt x="163" y="477"/>
                    <a:pt x="155" y="485"/>
                  </a:cubicBezTo>
                  <a:cubicBezTo>
                    <a:pt x="68" y="509"/>
                    <a:pt x="5" y="569"/>
                    <a:pt x="1" y="640"/>
                  </a:cubicBezTo>
                  <a:cubicBezTo>
                    <a:pt x="0" y="640"/>
                    <a:pt x="0" y="640"/>
                    <a:pt x="0" y="640"/>
                  </a:cubicBezTo>
                  <a:cubicBezTo>
                    <a:pt x="0" y="657"/>
                    <a:pt x="0" y="657"/>
                    <a:pt x="0" y="657"/>
                  </a:cubicBezTo>
                  <a:cubicBezTo>
                    <a:pt x="484" y="657"/>
                    <a:pt x="484" y="657"/>
                    <a:pt x="484" y="657"/>
                  </a:cubicBezTo>
                  <a:cubicBezTo>
                    <a:pt x="484" y="637"/>
                    <a:pt x="484" y="637"/>
                    <a:pt x="484" y="637"/>
                  </a:cubicBezTo>
                  <a:cubicBezTo>
                    <a:pt x="478" y="568"/>
                    <a:pt x="416" y="509"/>
                    <a:pt x="330" y="485"/>
                  </a:cubicBezTo>
                  <a:close/>
                  <a:moveTo>
                    <a:pt x="314" y="493"/>
                  </a:moveTo>
                  <a:cubicBezTo>
                    <a:pt x="304" y="503"/>
                    <a:pt x="296" y="514"/>
                    <a:pt x="287" y="526"/>
                  </a:cubicBezTo>
                  <a:cubicBezTo>
                    <a:pt x="281" y="519"/>
                    <a:pt x="274" y="513"/>
                    <a:pt x="267" y="507"/>
                  </a:cubicBezTo>
                  <a:cubicBezTo>
                    <a:pt x="276" y="496"/>
                    <a:pt x="285" y="484"/>
                    <a:pt x="294" y="473"/>
                  </a:cubicBezTo>
                  <a:cubicBezTo>
                    <a:pt x="301" y="479"/>
                    <a:pt x="307" y="486"/>
                    <a:pt x="314" y="493"/>
                  </a:cubicBezTo>
                  <a:close/>
                  <a:moveTo>
                    <a:pt x="258" y="491"/>
                  </a:moveTo>
                  <a:cubicBezTo>
                    <a:pt x="252" y="499"/>
                    <a:pt x="246" y="506"/>
                    <a:pt x="243" y="516"/>
                  </a:cubicBezTo>
                  <a:cubicBezTo>
                    <a:pt x="240" y="506"/>
                    <a:pt x="233" y="500"/>
                    <a:pt x="227" y="492"/>
                  </a:cubicBezTo>
                  <a:cubicBezTo>
                    <a:pt x="224" y="487"/>
                    <a:pt x="220" y="483"/>
                    <a:pt x="217" y="478"/>
                  </a:cubicBezTo>
                  <a:cubicBezTo>
                    <a:pt x="215" y="476"/>
                    <a:pt x="208" y="465"/>
                    <a:pt x="206" y="465"/>
                  </a:cubicBezTo>
                  <a:cubicBezTo>
                    <a:pt x="224" y="467"/>
                    <a:pt x="243" y="467"/>
                    <a:pt x="261" y="466"/>
                  </a:cubicBezTo>
                  <a:cubicBezTo>
                    <a:pt x="267" y="466"/>
                    <a:pt x="273" y="466"/>
                    <a:pt x="279" y="465"/>
                  </a:cubicBezTo>
                  <a:cubicBezTo>
                    <a:pt x="277" y="465"/>
                    <a:pt x="271" y="475"/>
                    <a:pt x="269" y="477"/>
                  </a:cubicBezTo>
                  <a:cubicBezTo>
                    <a:pt x="265" y="482"/>
                    <a:pt x="262" y="486"/>
                    <a:pt x="258" y="491"/>
                  </a:cubicBezTo>
                  <a:close/>
                  <a:moveTo>
                    <a:pt x="401" y="286"/>
                  </a:moveTo>
                  <a:cubicBezTo>
                    <a:pt x="398" y="297"/>
                    <a:pt x="389" y="308"/>
                    <a:pt x="380" y="315"/>
                  </a:cubicBezTo>
                  <a:cubicBezTo>
                    <a:pt x="380" y="247"/>
                    <a:pt x="380" y="247"/>
                    <a:pt x="380" y="247"/>
                  </a:cubicBezTo>
                  <a:cubicBezTo>
                    <a:pt x="380" y="247"/>
                    <a:pt x="381" y="247"/>
                    <a:pt x="381" y="247"/>
                  </a:cubicBezTo>
                  <a:cubicBezTo>
                    <a:pt x="403" y="240"/>
                    <a:pt x="405" y="275"/>
                    <a:pt x="401" y="286"/>
                  </a:cubicBezTo>
                  <a:close/>
                  <a:moveTo>
                    <a:pt x="251" y="145"/>
                  </a:moveTo>
                  <a:cubicBezTo>
                    <a:pt x="251" y="25"/>
                    <a:pt x="251" y="25"/>
                    <a:pt x="251" y="25"/>
                  </a:cubicBezTo>
                  <a:cubicBezTo>
                    <a:pt x="279" y="39"/>
                    <a:pt x="311" y="44"/>
                    <a:pt x="337" y="60"/>
                  </a:cubicBezTo>
                  <a:cubicBezTo>
                    <a:pt x="298" y="131"/>
                    <a:pt x="298" y="131"/>
                    <a:pt x="298" y="131"/>
                  </a:cubicBezTo>
                  <a:cubicBezTo>
                    <a:pt x="295" y="136"/>
                    <a:pt x="301" y="141"/>
                    <a:pt x="307" y="142"/>
                  </a:cubicBezTo>
                  <a:cubicBezTo>
                    <a:pt x="309" y="142"/>
                    <a:pt x="311" y="141"/>
                    <a:pt x="312" y="139"/>
                  </a:cubicBezTo>
                  <a:cubicBezTo>
                    <a:pt x="351" y="71"/>
                    <a:pt x="351" y="71"/>
                    <a:pt x="351" y="71"/>
                  </a:cubicBezTo>
                  <a:cubicBezTo>
                    <a:pt x="378" y="95"/>
                    <a:pt x="390" y="129"/>
                    <a:pt x="392" y="165"/>
                  </a:cubicBezTo>
                  <a:cubicBezTo>
                    <a:pt x="369" y="157"/>
                    <a:pt x="345" y="153"/>
                    <a:pt x="322" y="150"/>
                  </a:cubicBezTo>
                  <a:cubicBezTo>
                    <a:pt x="316" y="149"/>
                    <a:pt x="311" y="149"/>
                    <a:pt x="306" y="148"/>
                  </a:cubicBezTo>
                  <a:cubicBezTo>
                    <a:pt x="288" y="147"/>
                    <a:pt x="269" y="146"/>
                    <a:pt x="251" y="145"/>
                  </a:cubicBezTo>
                  <a:cubicBezTo>
                    <a:pt x="251" y="145"/>
                    <a:pt x="251" y="145"/>
                    <a:pt x="251" y="145"/>
                  </a:cubicBezTo>
                  <a:close/>
                  <a:moveTo>
                    <a:pt x="135" y="71"/>
                  </a:moveTo>
                  <a:cubicBezTo>
                    <a:pt x="173" y="139"/>
                    <a:pt x="173" y="139"/>
                    <a:pt x="173" y="139"/>
                  </a:cubicBezTo>
                  <a:cubicBezTo>
                    <a:pt x="174" y="141"/>
                    <a:pt x="176" y="142"/>
                    <a:pt x="178" y="142"/>
                  </a:cubicBezTo>
                  <a:cubicBezTo>
                    <a:pt x="184" y="141"/>
                    <a:pt x="190" y="136"/>
                    <a:pt x="188" y="131"/>
                  </a:cubicBezTo>
                  <a:cubicBezTo>
                    <a:pt x="148" y="60"/>
                    <a:pt x="148" y="60"/>
                    <a:pt x="148" y="60"/>
                  </a:cubicBezTo>
                  <a:cubicBezTo>
                    <a:pt x="175" y="44"/>
                    <a:pt x="207" y="39"/>
                    <a:pt x="234" y="25"/>
                  </a:cubicBezTo>
                  <a:cubicBezTo>
                    <a:pt x="234" y="145"/>
                    <a:pt x="234" y="145"/>
                    <a:pt x="234" y="145"/>
                  </a:cubicBezTo>
                  <a:cubicBezTo>
                    <a:pt x="234" y="145"/>
                    <a:pt x="234" y="145"/>
                    <a:pt x="234" y="145"/>
                  </a:cubicBezTo>
                  <a:cubicBezTo>
                    <a:pt x="216" y="146"/>
                    <a:pt x="197" y="147"/>
                    <a:pt x="179" y="148"/>
                  </a:cubicBezTo>
                  <a:cubicBezTo>
                    <a:pt x="169" y="149"/>
                    <a:pt x="160" y="150"/>
                    <a:pt x="150" y="152"/>
                  </a:cubicBezTo>
                  <a:cubicBezTo>
                    <a:pt x="131" y="154"/>
                    <a:pt x="113" y="158"/>
                    <a:pt x="96" y="164"/>
                  </a:cubicBezTo>
                  <a:cubicBezTo>
                    <a:pt x="95" y="164"/>
                    <a:pt x="94" y="164"/>
                    <a:pt x="94" y="165"/>
                  </a:cubicBezTo>
                  <a:cubicBezTo>
                    <a:pt x="95" y="129"/>
                    <a:pt x="108" y="94"/>
                    <a:pt x="135" y="71"/>
                  </a:cubicBezTo>
                  <a:close/>
                  <a:moveTo>
                    <a:pt x="84" y="286"/>
                  </a:moveTo>
                  <a:cubicBezTo>
                    <a:pt x="80" y="275"/>
                    <a:pt x="82" y="240"/>
                    <a:pt x="104" y="247"/>
                  </a:cubicBezTo>
                  <a:cubicBezTo>
                    <a:pt x="105" y="247"/>
                    <a:pt x="105" y="247"/>
                    <a:pt x="106" y="247"/>
                  </a:cubicBezTo>
                  <a:cubicBezTo>
                    <a:pt x="106" y="316"/>
                    <a:pt x="106" y="316"/>
                    <a:pt x="106" y="316"/>
                  </a:cubicBezTo>
                  <a:cubicBezTo>
                    <a:pt x="96" y="309"/>
                    <a:pt x="88" y="297"/>
                    <a:pt x="84" y="286"/>
                  </a:cubicBezTo>
                  <a:close/>
                  <a:moveTo>
                    <a:pt x="93" y="187"/>
                  </a:moveTo>
                  <a:cubicBezTo>
                    <a:pt x="93" y="186"/>
                    <a:pt x="93" y="185"/>
                    <a:pt x="93" y="184"/>
                  </a:cubicBezTo>
                  <a:cubicBezTo>
                    <a:pt x="159" y="162"/>
                    <a:pt x="231" y="160"/>
                    <a:pt x="301" y="165"/>
                  </a:cubicBezTo>
                  <a:cubicBezTo>
                    <a:pt x="332" y="167"/>
                    <a:pt x="364" y="171"/>
                    <a:pt x="392" y="184"/>
                  </a:cubicBezTo>
                  <a:cubicBezTo>
                    <a:pt x="392" y="185"/>
                    <a:pt x="392" y="186"/>
                    <a:pt x="392" y="187"/>
                  </a:cubicBezTo>
                  <a:cubicBezTo>
                    <a:pt x="374" y="198"/>
                    <a:pt x="347" y="202"/>
                    <a:pt x="327" y="205"/>
                  </a:cubicBezTo>
                  <a:cubicBezTo>
                    <a:pt x="299" y="211"/>
                    <a:pt x="271" y="213"/>
                    <a:pt x="243" y="213"/>
                  </a:cubicBezTo>
                  <a:cubicBezTo>
                    <a:pt x="214" y="213"/>
                    <a:pt x="186" y="211"/>
                    <a:pt x="158" y="205"/>
                  </a:cubicBezTo>
                  <a:cubicBezTo>
                    <a:pt x="138" y="202"/>
                    <a:pt x="111" y="198"/>
                    <a:pt x="93" y="187"/>
                  </a:cubicBezTo>
                  <a:close/>
                  <a:moveTo>
                    <a:pt x="165" y="441"/>
                  </a:moveTo>
                  <a:cubicBezTo>
                    <a:pt x="155" y="438"/>
                    <a:pt x="145" y="434"/>
                    <a:pt x="137" y="427"/>
                  </a:cubicBezTo>
                  <a:cubicBezTo>
                    <a:pt x="121" y="414"/>
                    <a:pt x="123" y="392"/>
                    <a:pt x="123" y="373"/>
                  </a:cubicBezTo>
                  <a:cubicBezTo>
                    <a:pt x="123" y="336"/>
                    <a:pt x="123" y="300"/>
                    <a:pt x="123" y="263"/>
                  </a:cubicBezTo>
                  <a:cubicBezTo>
                    <a:pt x="123" y="216"/>
                    <a:pt x="123" y="216"/>
                    <a:pt x="123" y="216"/>
                  </a:cubicBezTo>
                  <a:cubicBezTo>
                    <a:pt x="131" y="218"/>
                    <a:pt x="139" y="219"/>
                    <a:pt x="147" y="221"/>
                  </a:cubicBezTo>
                  <a:cubicBezTo>
                    <a:pt x="177" y="227"/>
                    <a:pt x="207" y="230"/>
                    <a:pt x="238" y="230"/>
                  </a:cubicBezTo>
                  <a:cubicBezTo>
                    <a:pt x="238" y="230"/>
                    <a:pt x="238" y="230"/>
                    <a:pt x="239" y="230"/>
                  </a:cubicBezTo>
                  <a:cubicBezTo>
                    <a:pt x="240" y="230"/>
                    <a:pt x="241" y="230"/>
                    <a:pt x="243" y="230"/>
                  </a:cubicBezTo>
                  <a:cubicBezTo>
                    <a:pt x="244" y="230"/>
                    <a:pt x="245" y="230"/>
                    <a:pt x="247" y="230"/>
                  </a:cubicBezTo>
                  <a:cubicBezTo>
                    <a:pt x="247" y="230"/>
                    <a:pt x="247" y="230"/>
                    <a:pt x="247" y="230"/>
                  </a:cubicBezTo>
                  <a:cubicBezTo>
                    <a:pt x="278" y="230"/>
                    <a:pt x="308" y="227"/>
                    <a:pt x="339" y="221"/>
                  </a:cubicBezTo>
                  <a:cubicBezTo>
                    <a:pt x="346" y="219"/>
                    <a:pt x="354" y="218"/>
                    <a:pt x="362" y="216"/>
                  </a:cubicBezTo>
                  <a:cubicBezTo>
                    <a:pt x="363" y="262"/>
                    <a:pt x="363" y="262"/>
                    <a:pt x="363" y="262"/>
                  </a:cubicBezTo>
                  <a:cubicBezTo>
                    <a:pt x="363" y="299"/>
                    <a:pt x="363" y="336"/>
                    <a:pt x="363" y="373"/>
                  </a:cubicBezTo>
                  <a:cubicBezTo>
                    <a:pt x="363" y="391"/>
                    <a:pt x="365" y="413"/>
                    <a:pt x="350" y="426"/>
                  </a:cubicBezTo>
                  <a:cubicBezTo>
                    <a:pt x="342" y="433"/>
                    <a:pt x="332" y="437"/>
                    <a:pt x="322" y="440"/>
                  </a:cubicBezTo>
                  <a:cubicBezTo>
                    <a:pt x="291" y="450"/>
                    <a:pt x="256" y="451"/>
                    <a:pt x="223" y="450"/>
                  </a:cubicBezTo>
                  <a:cubicBezTo>
                    <a:pt x="204" y="449"/>
                    <a:pt x="184" y="447"/>
                    <a:pt x="165" y="441"/>
                  </a:cubicBezTo>
                  <a:close/>
                  <a:moveTo>
                    <a:pt x="191" y="473"/>
                  </a:moveTo>
                  <a:cubicBezTo>
                    <a:pt x="200" y="484"/>
                    <a:pt x="209" y="496"/>
                    <a:pt x="218" y="507"/>
                  </a:cubicBezTo>
                  <a:cubicBezTo>
                    <a:pt x="211" y="513"/>
                    <a:pt x="204" y="519"/>
                    <a:pt x="198" y="526"/>
                  </a:cubicBezTo>
                  <a:cubicBezTo>
                    <a:pt x="189" y="514"/>
                    <a:pt x="181" y="503"/>
                    <a:pt x="171" y="493"/>
                  </a:cubicBezTo>
                  <a:cubicBezTo>
                    <a:pt x="178" y="486"/>
                    <a:pt x="184" y="479"/>
                    <a:pt x="191" y="473"/>
                  </a:cubicBezTo>
                  <a:close/>
                  <a:moveTo>
                    <a:pt x="56" y="640"/>
                  </a:moveTo>
                  <a:cubicBezTo>
                    <a:pt x="18" y="640"/>
                    <a:pt x="18" y="640"/>
                    <a:pt x="18" y="640"/>
                  </a:cubicBezTo>
                  <a:cubicBezTo>
                    <a:pt x="20" y="606"/>
                    <a:pt x="38" y="574"/>
                    <a:pt x="67" y="549"/>
                  </a:cubicBezTo>
                  <a:cubicBezTo>
                    <a:pt x="67" y="580"/>
                    <a:pt x="64" y="610"/>
                    <a:pt x="56" y="640"/>
                  </a:cubicBezTo>
                  <a:close/>
                  <a:moveTo>
                    <a:pt x="92" y="640"/>
                  </a:moveTo>
                  <a:cubicBezTo>
                    <a:pt x="74" y="640"/>
                    <a:pt x="74" y="640"/>
                    <a:pt x="74" y="640"/>
                  </a:cubicBezTo>
                  <a:cubicBezTo>
                    <a:pt x="82" y="606"/>
                    <a:pt x="85" y="572"/>
                    <a:pt x="84" y="537"/>
                  </a:cubicBezTo>
                  <a:cubicBezTo>
                    <a:pt x="84" y="536"/>
                    <a:pt x="84" y="536"/>
                    <a:pt x="84" y="536"/>
                  </a:cubicBezTo>
                  <a:cubicBezTo>
                    <a:pt x="87" y="534"/>
                    <a:pt x="89" y="533"/>
                    <a:pt x="92" y="531"/>
                  </a:cubicBezTo>
                  <a:lnTo>
                    <a:pt x="92" y="640"/>
                  </a:lnTo>
                  <a:close/>
                  <a:moveTo>
                    <a:pt x="131" y="511"/>
                  </a:moveTo>
                  <a:cubicBezTo>
                    <a:pt x="131" y="640"/>
                    <a:pt x="131" y="640"/>
                    <a:pt x="131" y="640"/>
                  </a:cubicBezTo>
                  <a:cubicBezTo>
                    <a:pt x="109" y="640"/>
                    <a:pt x="109" y="640"/>
                    <a:pt x="109" y="640"/>
                  </a:cubicBezTo>
                  <a:cubicBezTo>
                    <a:pt x="109" y="521"/>
                    <a:pt x="109" y="521"/>
                    <a:pt x="109" y="521"/>
                  </a:cubicBezTo>
                  <a:cubicBezTo>
                    <a:pt x="116" y="518"/>
                    <a:pt x="123" y="514"/>
                    <a:pt x="131" y="511"/>
                  </a:cubicBezTo>
                  <a:cubicBezTo>
                    <a:pt x="131" y="511"/>
                    <a:pt x="131" y="511"/>
                    <a:pt x="131" y="511"/>
                  </a:cubicBezTo>
                  <a:close/>
                  <a:moveTo>
                    <a:pt x="148" y="640"/>
                  </a:moveTo>
                  <a:cubicBezTo>
                    <a:pt x="148" y="515"/>
                    <a:pt x="148" y="515"/>
                    <a:pt x="148" y="515"/>
                  </a:cubicBezTo>
                  <a:cubicBezTo>
                    <a:pt x="232" y="640"/>
                    <a:pt x="232" y="640"/>
                    <a:pt x="232" y="640"/>
                  </a:cubicBezTo>
                  <a:lnTo>
                    <a:pt x="148" y="640"/>
                  </a:lnTo>
                  <a:close/>
                  <a:moveTo>
                    <a:pt x="171" y="519"/>
                  </a:moveTo>
                  <a:cubicBezTo>
                    <a:pt x="177" y="526"/>
                    <a:pt x="183" y="534"/>
                    <a:pt x="189" y="543"/>
                  </a:cubicBezTo>
                  <a:cubicBezTo>
                    <a:pt x="191" y="545"/>
                    <a:pt x="194" y="546"/>
                    <a:pt x="196" y="546"/>
                  </a:cubicBezTo>
                  <a:cubicBezTo>
                    <a:pt x="198" y="546"/>
                    <a:pt x="201" y="546"/>
                    <a:pt x="203" y="544"/>
                  </a:cubicBezTo>
                  <a:cubicBezTo>
                    <a:pt x="203" y="544"/>
                    <a:pt x="203" y="544"/>
                    <a:pt x="204" y="543"/>
                  </a:cubicBezTo>
                  <a:cubicBezTo>
                    <a:pt x="211" y="536"/>
                    <a:pt x="219" y="529"/>
                    <a:pt x="227" y="522"/>
                  </a:cubicBezTo>
                  <a:cubicBezTo>
                    <a:pt x="229" y="527"/>
                    <a:pt x="231" y="532"/>
                    <a:pt x="233" y="537"/>
                  </a:cubicBezTo>
                  <a:cubicBezTo>
                    <a:pt x="235" y="542"/>
                    <a:pt x="241" y="544"/>
                    <a:pt x="246" y="543"/>
                  </a:cubicBezTo>
                  <a:cubicBezTo>
                    <a:pt x="254" y="541"/>
                    <a:pt x="256" y="529"/>
                    <a:pt x="259" y="522"/>
                  </a:cubicBezTo>
                  <a:cubicBezTo>
                    <a:pt x="266" y="529"/>
                    <a:pt x="274" y="536"/>
                    <a:pt x="281" y="543"/>
                  </a:cubicBezTo>
                  <a:cubicBezTo>
                    <a:pt x="282" y="544"/>
                    <a:pt x="282" y="544"/>
                    <a:pt x="282" y="544"/>
                  </a:cubicBezTo>
                  <a:cubicBezTo>
                    <a:pt x="284" y="546"/>
                    <a:pt x="287" y="546"/>
                    <a:pt x="289" y="546"/>
                  </a:cubicBezTo>
                  <a:cubicBezTo>
                    <a:pt x="291" y="546"/>
                    <a:pt x="294" y="545"/>
                    <a:pt x="295" y="543"/>
                  </a:cubicBezTo>
                  <a:cubicBezTo>
                    <a:pt x="300" y="536"/>
                    <a:pt x="305" y="529"/>
                    <a:pt x="310" y="523"/>
                  </a:cubicBezTo>
                  <a:cubicBezTo>
                    <a:pt x="242" y="625"/>
                    <a:pt x="242" y="625"/>
                    <a:pt x="242" y="625"/>
                  </a:cubicBezTo>
                  <a:lnTo>
                    <a:pt x="171" y="519"/>
                  </a:lnTo>
                  <a:close/>
                  <a:moveTo>
                    <a:pt x="336" y="640"/>
                  </a:moveTo>
                  <a:cubicBezTo>
                    <a:pt x="252" y="640"/>
                    <a:pt x="252" y="640"/>
                    <a:pt x="252" y="640"/>
                  </a:cubicBezTo>
                  <a:cubicBezTo>
                    <a:pt x="336" y="515"/>
                    <a:pt x="336" y="515"/>
                    <a:pt x="336" y="515"/>
                  </a:cubicBezTo>
                  <a:lnTo>
                    <a:pt x="336" y="640"/>
                  </a:lnTo>
                  <a:close/>
                  <a:moveTo>
                    <a:pt x="375" y="640"/>
                  </a:moveTo>
                  <a:cubicBezTo>
                    <a:pt x="353" y="640"/>
                    <a:pt x="353" y="640"/>
                    <a:pt x="353" y="640"/>
                  </a:cubicBezTo>
                  <a:cubicBezTo>
                    <a:pt x="353" y="511"/>
                    <a:pt x="353" y="511"/>
                    <a:pt x="353" y="511"/>
                  </a:cubicBezTo>
                  <a:cubicBezTo>
                    <a:pt x="353" y="511"/>
                    <a:pt x="353" y="511"/>
                    <a:pt x="353" y="511"/>
                  </a:cubicBezTo>
                  <a:cubicBezTo>
                    <a:pt x="361" y="514"/>
                    <a:pt x="368" y="517"/>
                    <a:pt x="375" y="521"/>
                  </a:cubicBezTo>
                  <a:lnTo>
                    <a:pt x="375" y="640"/>
                  </a:lnTo>
                  <a:close/>
                  <a:moveTo>
                    <a:pt x="392" y="640"/>
                  </a:moveTo>
                  <a:cubicBezTo>
                    <a:pt x="392" y="531"/>
                    <a:pt x="392" y="531"/>
                    <a:pt x="392" y="531"/>
                  </a:cubicBezTo>
                  <a:cubicBezTo>
                    <a:pt x="395" y="532"/>
                    <a:pt x="398" y="534"/>
                    <a:pt x="401" y="536"/>
                  </a:cubicBezTo>
                  <a:cubicBezTo>
                    <a:pt x="401" y="536"/>
                    <a:pt x="401" y="536"/>
                    <a:pt x="401" y="537"/>
                  </a:cubicBezTo>
                  <a:cubicBezTo>
                    <a:pt x="400" y="572"/>
                    <a:pt x="403" y="606"/>
                    <a:pt x="411" y="640"/>
                  </a:cubicBezTo>
                  <a:lnTo>
                    <a:pt x="392" y="640"/>
                  </a:lnTo>
                  <a:close/>
                  <a:moveTo>
                    <a:pt x="428" y="640"/>
                  </a:moveTo>
                  <a:cubicBezTo>
                    <a:pt x="421" y="610"/>
                    <a:pt x="417" y="580"/>
                    <a:pt x="418" y="549"/>
                  </a:cubicBezTo>
                  <a:cubicBezTo>
                    <a:pt x="447" y="574"/>
                    <a:pt x="465" y="606"/>
                    <a:pt x="467" y="640"/>
                  </a:cubicBezTo>
                  <a:lnTo>
                    <a:pt x="428" y="64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0"/>
            <p:cNvSpPr/>
            <p:nvPr/>
          </p:nvSpPr>
          <p:spPr bwMode="auto">
            <a:xfrm>
              <a:off x="3391893" y="3358300"/>
              <a:ext cx="230867" cy="419053"/>
            </a:xfrm>
            <a:custGeom>
              <a:avLst/>
              <a:gdLst>
                <a:gd name="T0" fmla="*/ 50 w 50"/>
                <a:gd name="T1" fmla="*/ 91 h 91"/>
                <a:gd name="T2" fmla="*/ 11 w 50"/>
                <a:gd name="T3" fmla="*/ 91 h 91"/>
                <a:gd name="T4" fmla="*/ 1 w 50"/>
                <a:gd name="T5" fmla="*/ 0 h 91"/>
                <a:gd name="T6" fmla="*/ 50 w 50"/>
                <a:gd name="T7" fmla="*/ 91 h 91"/>
              </a:gdLst>
              <a:ahLst/>
              <a:cxnLst>
                <a:cxn ang="0">
                  <a:pos x="T0" y="T1"/>
                </a:cxn>
                <a:cxn ang="0">
                  <a:pos x="T2" y="T3"/>
                </a:cxn>
                <a:cxn ang="0">
                  <a:pos x="T4" y="T5"/>
                </a:cxn>
                <a:cxn ang="0">
                  <a:pos x="T6" y="T7"/>
                </a:cxn>
              </a:cxnLst>
              <a:rect l="0" t="0" r="r" b="b"/>
              <a:pathLst>
                <a:path w="50" h="91">
                  <a:moveTo>
                    <a:pt x="50" y="91"/>
                  </a:moveTo>
                  <a:cubicBezTo>
                    <a:pt x="11" y="91"/>
                    <a:pt x="11" y="91"/>
                    <a:pt x="11" y="91"/>
                  </a:cubicBezTo>
                  <a:cubicBezTo>
                    <a:pt x="4" y="61"/>
                    <a:pt x="0" y="31"/>
                    <a:pt x="1" y="0"/>
                  </a:cubicBezTo>
                  <a:cubicBezTo>
                    <a:pt x="30" y="25"/>
                    <a:pt x="48" y="57"/>
                    <a:pt x="50" y="91"/>
                  </a:cubicBezTo>
                  <a:close/>
                </a:path>
              </a:pathLst>
            </a:custGeom>
            <a:solidFill>
              <a:srgbClr val="376E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1"/>
            <p:cNvSpPr/>
            <p:nvPr/>
          </p:nvSpPr>
          <p:spPr bwMode="auto">
            <a:xfrm>
              <a:off x="3221168" y="1936235"/>
              <a:ext cx="116404" cy="345331"/>
            </a:xfrm>
            <a:custGeom>
              <a:avLst/>
              <a:gdLst>
                <a:gd name="T0" fmla="*/ 1 w 25"/>
                <a:gd name="T1" fmla="*/ 7 h 75"/>
                <a:gd name="T2" fmla="*/ 21 w 25"/>
                <a:gd name="T3" fmla="*/ 46 h 75"/>
                <a:gd name="T4" fmla="*/ 0 w 25"/>
                <a:gd name="T5" fmla="*/ 75 h 75"/>
                <a:gd name="T6" fmla="*/ 0 w 25"/>
                <a:gd name="T7" fmla="*/ 7 h 75"/>
                <a:gd name="T8" fmla="*/ 1 w 25"/>
                <a:gd name="T9" fmla="*/ 7 h 75"/>
              </a:gdLst>
              <a:ahLst/>
              <a:cxnLst>
                <a:cxn ang="0">
                  <a:pos x="T0" y="T1"/>
                </a:cxn>
                <a:cxn ang="0">
                  <a:pos x="T2" y="T3"/>
                </a:cxn>
                <a:cxn ang="0">
                  <a:pos x="T4" y="T5"/>
                </a:cxn>
                <a:cxn ang="0">
                  <a:pos x="T6" y="T7"/>
                </a:cxn>
                <a:cxn ang="0">
                  <a:pos x="T8" y="T9"/>
                </a:cxn>
              </a:cxnLst>
              <a:rect l="0" t="0" r="r" b="b"/>
              <a:pathLst>
                <a:path w="25" h="75">
                  <a:moveTo>
                    <a:pt x="1" y="7"/>
                  </a:moveTo>
                  <a:cubicBezTo>
                    <a:pt x="23" y="0"/>
                    <a:pt x="25" y="35"/>
                    <a:pt x="21" y="46"/>
                  </a:cubicBezTo>
                  <a:cubicBezTo>
                    <a:pt x="18" y="57"/>
                    <a:pt x="9" y="68"/>
                    <a:pt x="0" y="75"/>
                  </a:cubicBezTo>
                  <a:cubicBezTo>
                    <a:pt x="0" y="7"/>
                    <a:pt x="0" y="7"/>
                    <a:pt x="0" y="7"/>
                  </a:cubicBezTo>
                  <a:cubicBezTo>
                    <a:pt x="0" y="7"/>
                    <a:pt x="1" y="7"/>
                    <a:pt x="1" y="7"/>
                  </a:cubicBezTo>
                  <a:close/>
                </a:path>
              </a:pathLst>
            </a:custGeom>
            <a:solidFill>
              <a:srgbClr val="E4B6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2"/>
            <p:cNvSpPr/>
            <p:nvPr/>
          </p:nvSpPr>
          <p:spPr bwMode="auto">
            <a:xfrm>
              <a:off x="1898047" y="1567624"/>
              <a:ext cx="1379383" cy="244448"/>
            </a:xfrm>
            <a:custGeom>
              <a:avLst/>
              <a:gdLst>
                <a:gd name="T0" fmla="*/ 299 w 299"/>
                <a:gd name="T1" fmla="*/ 24 h 53"/>
                <a:gd name="T2" fmla="*/ 299 w 299"/>
                <a:gd name="T3" fmla="*/ 27 h 53"/>
                <a:gd name="T4" fmla="*/ 234 w 299"/>
                <a:gd name="T5" fmla="*/ 45 h 53"/>
                <a:gd name="T6" fmla="*/ 150 w 299"/>
                <a:gd name="T7" fmla="*/ 53 h 53"/>
                <a:gd name="T8" fmla="*/ 65 w 299"/>
                <a:gd name="T9" fmla="*/ 45 h 53"/>
                <a:gd name="T10" fmla="*/ 0 w 299"/>
                <a:gd name="T11" fmla="*/ 27 h 53"/>
                <a:gd name="T12" fmla="*/ 0 w 299"/>
                <a:gd name="T13" fmla="*/ 24 h 53"/>
                <a:gd name="T14" fmla="*/ 208 w 299"/>
                <a:gd name="T15" fmla="*/ 5 h 53"/>
                <a:gd name="T16" fmla="*/ 299 w 299"/>
                <a:gd name="T17" fmla="*/ 2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 h="53">
                  <a:moveTo>
                    <a:pt x="299" y="24"/>
                  </a:moveTo>
                  <a:cubicBezTo>
                    <a:pt x="299" y="25"/>
                    <a:pt x="299" y="26"/>
                    <a:pt x="299" y="27"/>
                  </a:cubicBezTo>
                  <a:cubicBezTo>
                    <a:pt x="281" y="38"/>
                    <a:pt x="254" y="42"/>
                    <a:pt x="234" y="45"/>
                  </a:cubicBezTo>
                  <a:cubicBezTo>
                    <a:pt x="206" y="51"/>
                    <a:pt x="178" y="53"/>
                    <a:pt x="150" y="53"/>
                  </a:cubicBezTo>
                  <a:cubicBezTo>
                    <a:pt x="121" y="53"/>
                    <a:pt x="93" y="51"/>
                    <a:pt x="65" y="45"/>
                  </a:cubicBezTo>
                  <a:cubicBezTo>
                    <a:pt x="45" y="42"/>
                    <a:pt x="18" y="38"/>
                    <a:pt x="0" y="27"/>
                  </a:cubicBezTo>
                  <a:cubicBezTo>
                    <a:pt x="0" y="26"/>
                    <a:pt x="0" y="25"/>
                    <a:pt x="0" y="24"/>
                  </a:cubicBezTo>
                  <a:cubicBezTo>
                    <a:pt x="66" y="2"/>
                    <a:pt x="138" y="0"/>
                    <a:pt x="208" y="5"/>
                  </a:cubicBezTo>
                  <a:cubicBezTo>
                    <a:pt x="239" y="7"/>
                    <a:pt x="271" y="11"/>
                    <a:pt x="299" y="24"/>
                  </a:cubicBezTo>
                  <a:close/>
                </a:path>
              </a:pathLst>
            </a:custGeom>
            <a:solidFill>
              <a:srgbClr val="E09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3"/>
            <p:cNvSpPr/>
            <p:nvPr/>
          </p:nvSpPr>
          <p:spPr bwMode="auto">
            <a:xfrm>
              <a:off x="2879718" y="1158271"/>
              <a:ext cx="397712" cy="432633"/>
            </a:xfrm>
            <a:custGeom>
              <a:avLst/>
              <a:gdLst>
                <a:gd name="T0" fmla="*/ 45 w 86"/>
                <a:gd name="T1" fmla="*/ 0 h 94"/>
                <a:gd name="T2" fmla="*/ 86 w 86"/>
                <a:gd name="T3" fmla="*/ 94 h 94"/>
                <a:gd name="T4" fmla="*/ 16 w 86"/>
                <a:gd name="T5" fmla="*/ 79 h 94"/>
                <a:gd name="T6" fmla="*/ 0 w 86"/>
                <a:gd name="T7" fmla="*/ 77 h 94"/>
                <a:gd name="T8" fmla="*/ 1 w 86"/>
                <a:gd name="T9" fmla="*/ 71 h 94"/>
                <a:gd name="T10" fmla="*/ 6 w 86"/>
                <a:gd name="T11" fmla="*/ 68 h 94"/>
                <a:gd name="T12" fmla="*/ 45 w 86"/>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86" h="94">
                  <a:moveTo>
                    <a:pt x="45" y="0"/>
                  </a:moveTo>
                  <a:cubicBezTo>
                    <a:pt x="72" y="24"/>
                    <a:pt x="84" y="58"/>
                    <a:pt x="86" y="94"/>
                  </a:cubicBezTo>
                  <a:cubicBezTo>
                    <a:pt x="63" y="86"/>
                    <a:pt x="39" y="82"/>
                    <a:pt x="16" y="79"/>
                  </a:cubicBezTo>
                  <a:cubicBezTo>
                    <a:pt x="10" y="78"/>
                    <a:pt x="5" y="78"/>
                    <a:pt x="0" y="77"/>
                  </a:cubicBezTo>
                  <a:cubicBezTo>
                    <a:pt x="1" y="71"/>
                    <a:pt x="1" y="71"/>
                    <a:pt x="1" y="71"/>
                  </a:cubicBezTo>
                  <a:cubicBezTo>
                    <a:pt x="3" y="71"/>
                    <a:pt x="5" y="70"/>
                    <a:pt x="6" y="68"/>
                  </a:cubicBezTo>
                  <a:lnTo>
                    <a:pt x="45"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4"/>
            <p:cNvSpPr/>
            <p:nvPr/>
          </p:nvSpPr>
          <p:spPr bwMode="auto">
            <a:xfrm>
              <a:off x="2026091" y="1825652"/>
              <a:ext cx="1125235" cy="1082554"/>
            </a:xfrm>
            <a:custGeom>
              <a:avLst/>
              <a:gdLst>
                <a:gd name="T0" fmla="*/ 242 w 244"/>
                <a:gd name="T1" fmla="*/ 157 h 235"/>
                <a:gd name="T2" fmla="*/ 229 w 244"/>
                <a:gd name="T3" fmla="*/ 210 h 235"/>
                <a:gd name="T4" fmla="*/ 201 w 244"/>
                <a:gd name="T5" fmla="*/ 224 h 235"/>
                <a:gd name="T6" fmla="*/ 102 w 244"/>
                <a:gd name="T7" fmla="*/ 234 h 235"/>
                <a:gd name="T8" fmla="*/ 44 w 244"/>
                <a:gd name="T9" fmla="*/ 225 h 235"/>
                <a:gd name="T10" fmla="*/ 16 w 244"/>
                <a:gd name="T11" fmla="*/ 211 h 235"/>
                <a:gd name="T12" fmla="*/ 2 w 244"/>
                <a:gd name="T13" fmla="*/ 157 h 235"/>
                <a:gd name="T14" fmla="*/ 2 w 244"/>
                <a:gd name="T15" fmla="*/ 47 h 235"/>
                <a:gd name="T16" fmla="*/ 2 w 244"/>
                <a:gd name="T17" fmla="*/ 0 h 235"/>
                <a:gd name="T18" fmla="*/ 26 w 244"/>
                <a:gd name="T19" fmla="*/ 5 h 235"/>
                <a:gd name="T20" fmla="*/ 117 w 244"/>
                <a:gd name="T21" fmla="*/ 14 h 235"/>
                <a:gd name="T22" fmla="*/ 118 w 244"/>
                <a:gd name="T23" fmla="*/ 14 h 235"/>
                <a:gd name="T24" fmla="*/ 122 w 244"/>
                <a:gd name="T25" fmla="*/ 14 h 235"/>
                <a:gd name="T26" fmla="*/ 126 w 244"/>
                <a:gd name="T27" fmla="*/ 14 h 235"/>
                <a:gd name="T28" fmla="*/ 126 w 244"/>
                <a:gd name="T29" fmla="*/ 14 h 235"/>
                <a:gd name="T30" fmla="*/ 218 w 244"/>
                <a:gd name="T31" fmla="*/ 5 h 235"/>
                <a:gd name="T32" fmla="*/ 241 w 244"/>
                <a:gd name="T33" fmla="*/ 0 h 235"/>
                <a:gd name="T34" fmla="*/ 242 w 244"/>
                <a:gd name="T35" fmla="*/ 46 h 235"/>
                <a:gd name="T36" fmla="*/ 242 w 244"/>
                <a:gd name="T37" fmla="*/ 15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4" h="235">
                  <a:moveTo>
                    <a:pt x="242" y="157"/>
                  </a:moveTo>
                  <a:cubicBezTo>
                    <a:pt x="242" y="175"/>
                    <a:pt x="244" y="197"/>
                    <a:pt x="229" y="210"/>
                  </a:cubicBezTo>
                  <a:cubicBezTo>
                    <a:pt x="221" y="217"/>
                    <a:pt x="211" y="221"/>
                    <a:pt x="201" y="224"/>
                  </a:cubicBezTo>
                  <a:cubicBezTo>
                    <a:pt x="170" y="234"/>
                    <a:pt x="135" y="235"/>
                    <a:pt x="102" y="234"/>
                  </a:cubicBezTo>
                  <a:cubicBezTo>
                    <a:pt x="83" y="233"/>
                    <a:pt x="63" y="231"/>
                    <a:pt x="44" y="225"/>
                  </a:cubicBezTo>
                  <a:cubicBezTo>
                    <a:pt x="34" y="222"/>
                    <a:pt x="24" y="218"/>
                    <a:pt x="16" y="211"/>
                  </a:cubicBezTo>
                  <a:cubicBezTo>
                    <a:pt x="0" y="198"/>
                    <a:pt x="2" y="176"/>
                    <a:pt x="2" y="157"/>
                  </a:cubicBezTo>
                  <a:cubicBezTo>
                    <a:pt x="2" y="120"/>
                    <a:pt x="2" y="84"/>
                    <a:pt x="2" y="47"/>
                  </a:cubicBezTo>
                  <a:cubicBezTo>
                    <a:pt x="2" y="0"/>
                    <a:pt x="2" y="0"/>
                    <a:pt x="2" y="0"/>
                  </a:cubicBezTo>
                  <a:cubicBezTo>
                    <a:pt x="10" y="2"/>
                    <a:pt x="18" y="3"/>
                    <a:pt x="26" y="5"/>
                  </a:cubicBezTo>
                  <a:cubicBezTo>
                    <a:pt x="56" y="11"/>
                    <a:pt x="86" y="14"/>
                    <a:pt x="117" y="14"/>
                  </a:cubicBezTo>
                  <a:cubicBezTo>
                    <a:pt x="117" y="14"/>
                    <a:pt x="117" y="14"/>
                    <a:pt x="118" y="14"/>
                  </a:cubicBezTo>
                  <a:cubicBezTo>
                    <a:pt x="119" y="14"/>
                    <a:pt x="120" y="14"/>
                    <a:pt x="122" y="14"/>
                  </a:cubicBezTo>
                  <a:cubicBezTo>
                    <a:pt x="123" y="14"/>
                    <a:pt x="124" y="14"/>
                    <a:pt x="126" y="14"/>
                  </a:cubicBezTo>
                  <a:cubicBezTo>
                    <a:pt x="126" y="14"/>
                    <a:pt x="126" y="14"/>
                    <a:pt x="126" y="14"/>
                  </a:cubicBezTo>
                  <a:cubicBezTo>
                    <a:pt x="157" y="14"/>
                    <a:pt x="187" y="11"/>
                    <a:pt x="218" y="5"/>
                  </a:cubicBezTo>
                  <a:cubicBezTo>
                    <a:pt x="225" y="3"/>
                    <a:pt x="233" y="2"/>
                    <a:pt x="241" y="0"/>
                  </a:cubicBezTo>
                  <a:cubicBezTo>
                    <a:pt x="242" y="46"/>
                    <a:pt x="242" y="46"/>
                    <a:pt x="242" y="46"/>
                  </a:cubicBezTo>
                  <a:cubicBezTo>
                    <a:pt x="242" y="83"/>
                    <a:pt x="242" y="120"/>
                    <a:pt x="242" y="157"/>
                  </a:cubicBezTo>
                  <a:close/>
                </a:path>
              </a:pathLst>
            </a:custGeom>
            <a:solidFill>
              <a:srgbClr val="E4B6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5"/>
            <p:cNvSpPr/>
            <p:nvPr/>
          </p:nvSpPr>
          <p:spPr bwMode="auto">
            <a:xfrm>
              <a:off x="2625570" y="946805"/>
              <a:ext cx="397712" cy="566498"/>
            </a:xfrm>
            <a:custGeom>
              <a:avLst/>
              <a:gdLst>
                <a:gd name="T0" fmla="*/ 86 w 86"/>
                <a:gd name="T1" fmla="*/ 35 h 123"/>
                <a:gd name="T2" fmla="*/ 47 w 86"/>
                <a:gd name="T3" fmla="*/ 106 h 123"/>
                <a:gd name="T4" fmla="*/ 56 w 86"/>
                <a:gd name="T5" fmla="*/ 117 h 123"/>
                <a:gd name="T6" fmla="*/ 55 w 86"/>
                <a:gd name="T7" fmla="*/ 123 h 123"/>
                <a:gd name="T8" fmla="*/ 0 w 86"/>
                <a:gd name="T9" fmla="*/ 120 h 123"/>
                <a:gd name="T10" fmla="*/ 0 w 86"/>
                <a:gd name="T11" fmla="*/ 120 h 123"/>
                <a:gd name="T12" fmla="*/ 0 w 86"/>
                <a:gd name="T13" fmla="*/ 0 h 123"/>
                <a:gd name="T14" fmla="*/ 86 w 86"/>
                <a:gd name="T15" fmla="*/ 35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23">
                  <a:moveTo>
                    <a:pt x="86" y="35"/>
                  </a:moveTo>
                  <a:cubicBezTo>
                    <a:pt x="47" y="106"/>
                    <a:pt x="47" y="106"/>
                    <a:pt x="47" y="106"/>
                  </a:cubicBezTo>
                  <a:cubicBezTo>
                    <a:pt x="44" y="111"/>
                    <a:pt x="50" y="116"/>
                    <a:pt x="56" y="117"/>
                  </a:cubicBezTo>
                  <a:cubicBezTo>
                    <a:pt x="55" y="123"/>
                    <a:pt x="55" y="123"/>
                    <a:pt x="55" y="123"/>
                  </a:cubicBezTo>
                  <a:cubicBezTo>
                    <a:pt x="37" y="122"/>
                    <a:pt x="18" y="121"/>
                    <a:pt x="0" y="120"/>
                  </a:cubicBezTo>
                  <a:cubicBezTo>
                    <a:pt x="0" y="120"/>
                    <a:pt x="0" y="120"/>
                    <a:pt x="0" y="120"/>
                  </a:cubicBezTo>
                  <a:cubicBezTo>
                    <a:pt x="0" y="0"/>
                    <a:pt x="0" y="0"/>
                    <a:pt x="0" y="0"/>
                  </a:cubicBezTo>
                  <a:cubicBezTo>
                    <a:pt x="28" y="14"/>
                    <a:pt x="60" y="19"/>
                    <a:pt x="86" y="35"/>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6"/>
            <p:cNvSpPr/>
            <p:nvPr/>
          </p:nvSpPr>
          <p:spPr bwMode="auto">
            <a:xfrm>
              <a:off x="2256958" y="3220555"/>
              <a:ext cx="642160" cy="488895"/>
            </a:xfrm>
            <a:custGeom>
              <a:avLst/>
              <a:gdLst>
                <a:gd name="T0" fmla="*/ 139 w 139"/>
                <a:gd name="T1" fmla="*/ 4 h 106"/>
                <a:gd name="T2" fmla="*/ 71 w 139"/>
                <a:gd name="T3" fmla="*/ 106 h 106"/>
                <a:gd name="T4" fmla="*/ 0 w 139"/>
                <a:gd name="T5" fmla="*/ 0 h 106"/>
                <a:gd name="T6" fmla="*/ 18 w 139"/>
                <a:gd name="T7" fmla="*/ 24 h 106"/>
                <a:gd name="T8" fmla="*/ 25 w 139"/>
                <a:gd name="T9" fmla="*/ 27 h 106"/>
                <a:gd name="T10" fmla="*/ 32 w 139"/>
                <a:gd name="T11" fmla="*/ 25 h 106"/>
                <a:gd name="T12" fmla="*/ 33 w 139"/>
                <a:gd name="T13" fmla="*/ 24 h 106"/>
                <a:gd name="T14" fmla="*/ 56 w 139"/>
                <a:gd name="T15" fmla="*/ 3 h 106"/>
                <a:gd name="T16" fmla="*/ 62 w 139"/>
                <a:gd name="T17" fmla="*/ 18 h 106"/>
                <a:gd name="T18" fmla="*/ 75 w 139"/>
                <a:gd name="T19" fmla="*/ 24 h 106"/>
                <a:gd name="T20" fmla="*/ 88 w 139"/>
                <a:gd name="T21" fmla="*/ 3 h 106"/>
                <a:gd name="T22" fmla="*/ 110 w 139"/>
                <a:gd name="T23" fmla="*/ 24 h 106"/>
                <a:gd name="T24" fmla="*/ 111 w 139"/>
                <a:gd name="T25" fmla="*/ 25 h 106"/>
                <a:gd name="T26" fmla="*/ 118 w 139"/>
                <a:gd name="T27" fmla="*/ 27 h 106"/>
                <a:gd name="T28" fmla="*/ 124 w 139"/>
                <a:gd name="T29" fmla="*/ 24 h 106"/>
                <a:gd name="T30" fmla="*/ 139 w 139"/>
                <a:gd name="T31" fmla="*/ 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 h="106">
                  <a:moveTo>
                    <a:pt x="139" y="4"/>
                  </a:moveTo>
                  <a:cubicBezTo>
                    <a:pt x="71" y="106"/>
                    <a:pt x="71" y="106"/>
                    <a:pt x="71" y="106"/>
                  </a:cubicBezTo>
                  <a:cubicBezTo>
                    <a:pt x="0" y="0"/>
                    <a:pt x="0" y="0"/>
                    <a:pt x="0" y="0"/>
                  </a:cubicBezTo>
                  <a:cubicBezTo>
                    <a:pt x="6" y="7"/>
                    <a:pt x="12" y="15"/>
                    <a:pt x="18" y="24"/>
                  </a:cubicBezTo>
                  <a:cubicBezTo>
                    <a:pt x="20" y="26"/>
                    <a:pt x="23" y="27"/>
                    <a:pt x="25" y="27"/>
                  </a:cubicBezTo>
                  <a:cubicBezTo>
                    <a:pt x="27" y="27"/>
                    <a:pt x="30" y="27"/>
                    <a:pt x="32" y="25"/>
                  </a:cubicBezTo>
                  <a:cubicBezTo>
                    <a:pt x="32" y="25"/>
                    <a:pt x="32" y="25"/>
                    <a:pt x="33" y="24"/>
                  </a:cubicBezTo>
                  <a:cubicBezTo>
                    <a:pt x="40" y="17"/>
                    <a:pt x="48" y="10"/>
                    <a:pt x="56" y="3"/>
                  </a:cubicBezTo>
                  <a:cubicBezTo>
                    <a:pt x="58" y="8"/>
                    <a:pt x="60" y="13"/>
                    <a:pt x="62" y="18"/>
                  </a:cubicBezTo>
                  <a:cubicBezTo>
                    <a:pt x="64" y="23"/>
                    <a:pt x="70" y="25"/>
                    <a:pt x="75" y="24"/>
                  </a:cubicBezTo>
                  <a:cubicBezTo>
                    <a:pt x="83" y="22"/>
                    <a:pt x="85" y="10"/>
                    <a:pt x="88" y="3"/>
                  </a:cubicBezTo>
                  <a:cubicBezTo>
                    <a:pt x="95" y="10"/>
                    <a:pt x="103" y="17"/>
                    <a:pt x="110" y="24"/>
                  </a:cubicBezTo>
                  <a:cubicBezTo>
                    <a:pt x="111" y="25"/>
                    <a:pt x="111" y="25"/>
                    <a:pt x="111" y="25"/>
                  </a:cubicBezTo>
                  <a:cubicBezTo>
                    <a:pt x="113" y="27"/>
                    <a:pt x="116" y="27"/>
                    <a:pt x="118" y="27"/>
                  </a:cubicBezTo>
                  <a:cubicBezTo>
                    <a:pt x="120" y="27"/>
                    <a:pt x="123" y="26"/>
                    <a:pt x="124" y="24"/>
                  </a:cubicBezTo>
                  <a:cubicBezTo>
                    <a:pt x="129" y="17"/>
                    <a:pt x="134" y="10"/>
                    <a:pt x="139" y="4"/>
                  </a:cubicBezTo>
                  <a:close/>
                </a:path>
              </a:pathLst>
            </a:custGeom>
            <a:solidFill>
              <a:srgbClr val="376E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7"/>
            <p:cNvSpPr/>
            <p:nvPr/>
          </p:nvSpPr>
          <p:spPr bwMode="auto">
            <a:xfrm>
              <a:off x="2701232" y="3009089"/>
              <a:ext cx="215347" cy="244448"/>
            </a:xfrm>
            <a:custGeom>
              <a:avLst/>
              <a:gdLst>
                <a:gd name="T0" fmla="*/ 27 w 47"/>
                <a:gd name="T1" fmla="*/ 0 h 53"/>
                <a:gd name="T2" fmla="*/ 47 w 47"/>
                <a:gd name="T3" fmla="*/ 20 h 53"/>
                <a:gd name="T4" fmla="*/ 20 w 47"/>
                <a:gd name="T5" fmla="*/ 53 h 53"/>
                <a:gd name="T6" fmla="*/ 0 w 47"/>
                <a:gd name="T7" fmla="*/ 34 h 53"/>
                <a:gd name="T8" fmla="*/ 27 w 47"/>
                <a:gd name="T9" fmla="*/ 0 h 53"/>
              </a:gdLst>
              <a:ahLst/>
              <a:cxnLst>
                <a:cxn ang="0">
                  <a:pos x="T0" y="T1"/>
                </a:cxn>
                <a:cxn ang="0">
                  <a:pos x="T2" y="T3"/>
                </a:cxn>
                <a:cxn ang="0">
                  <a:pos x="T4" y="T5"/>
                </a:cxn>
                <a:cxn ang="0">
                  <a:pos x="T6" y="T7"/>
                </a:cxn>
                <a:cxn ang="0">
                  <a:pos x="T8" y="T9"/>
                </a:cxn>
              </a:cxnLst>
              <a:rect l="0" t="0" r="r" b="b"/>
              <a:pathLst>
                <a:path w="47" h="53">
                  <a:moveTo>
                    <a:pt x="27" y="0"/>
                  </a:moveTo>
                  <a:cubicBezTo>
                    <a:pt x="34" y="6"/>
                    <a:pt x="40" y="13"/>
                    <a:pt x="47" y="20"/>
                  </a:cubicBezTo>
                  <a:cubicBezTo>
                    <a:pt x="37" y="30"/>
                    <a:pt x="29" y="41"/>
                    <a:pt x="20" y="53"/>
                  </a:cubicBezTo>
                  <a:cubicBezTo>
                    <a:pt x="14" y="46"/>
                    <a:pt x="7" y="40"/>
                    <a:pt x="0" y="34"/>
                  </a:cubicBezTo>
                  <a:cubicBezTo>
                    <a:pt x="9" y="23"/>
                    <a:pt x="18" y="11"/>
                    <a:pt x="27" y="0"/>
                  </a:cubicBezTo>
                  <a:close/>
                </a:path>
              </a:pathLst>
            </a:custGeom>
            <a:solidFill>
              <a:srgbClr val="376E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8"/>
            <p:cNvSpPr/>
            <p:nvPr/>
          </p:nvSpPr>
          <p:spPr bwMode="auto">
            <a:xfrm>
              <a:off x="2419923" y="2972228"/>
              <a:ext cx="335630" cy="234747"/>
            </a:xfrm>
            <a:custGeom>
              <a:avLst/>
              <a:gdLst>
                <a:gd name="T0" fmla="*/ 73 w 73"/>
                <a:gd name="T1" fmla="*/ 0 h 51"/>
                <a:gd name="T2" fmla="*/ 63 w 73"/>
                <a:gd name="T3" fmla="*/ 12 h 51"/>
                <a:gd name="T4" fmla="*/ 52 w 73"/>
                <a:gd name="T5" fmla="*/ 26 h 51"/>
                <a:gd name="T6" fmla="*/ 37 w 73"/>
                <a:gd name="T7" fmla="*/ 51 h 51"/>
                <a:gd name="T8" fmla="*/ 21 w 73"/>
                <a:gd name="T9" fmla="*/ 27 h 51"/>
                <a:gd name="T10" fmla="*/ 11 w 73"/>
                <a:gd name="T11" fmla="*/ 13 h 51"/>
                <a:gd name="T12" fmla="*/ 0 w 73"/>
                <a:gd name="T13" fmla="*/ 0 h 51"/>
                <a:gd name="T14" fmla="*/ 55 w 73"/>
                <a:gd name="T15" fmla="*/ 1 h 51"/>
                <a:gd name="T16" fmla="*/ 73 w 73"/>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51">
                  <a:moveTo>
                    <a:pt x="73" y="0"/>
                  </a:moveTo>
                  <a:cubicBezTo>
                    <a:pt x="71" y="0"/>
                    <a:pt x="65" y="10"/>
                    <a:pt x="63" y="12"/>
                  </a:cubicBezTo>
                  <a:cubicBezTo>
                    <a:pt x="59" y="17"/>
                    <a:pt x="56" y="21"/>
                    <a:pt x="52" y="26"/>
                  </a:cubicBezTo>
                  <a:cubicBezTo>
                    <a:pt x="46" y="34"/>
                    <a:pt x="40" y="41"/>
                    <a:pt x="37" y="51"/>
                  </a:cubicBezTo>
                  <a:cubicBezTo>
                    <a:pt x="34" y="41"/>
                    <a:pt x="27" y="35"/>
                    <a:pt x="21" y="27"/>
                  </a:cubicBezTo>
                  <a:cubicBezTo>
                    <a:pt x="18" y="22"/>
                    <a:pt x="14" y="18"/>
                    <a:pt x="11" y="13"/>
                  </a:cubicBezTo>
                  <a:cubicBezTo>
                    <a:pt x="9" y="11"/>
                    <a:pt x="2" y="0"/>
                    <a:pt x="0" y="0"/>
                  </a:cubicBezTo>
                  <a:cubicBezTo>
                    <a:pt x="18" y="2"/>
                    <a:pt x="37" y="2"/>
                    <a:pt x="55" y="1"/>
                  </a:cubicBezTo>
                  <a:cubicBezTo>
                    <a:pt x="61" y="1"/>
                    <a:pt x="67" y="1"/>
                    <a:pt x="73" y="0"/>
                  </a:cubicBezTo>
                  <a:close/>
                </a:path>
              </a:pathLst>
            </a:custGeom>
            <a:solidFill>
              <a:srgbClr val="B088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9"/>
            <p:cNvSpPr/>
            <p:nvPr/>
          </p:nvSpPr>
          <p:spPr bwMode="auto">
            <a:xfrm>
              <a:off x="2152195" y="946805"/>
              <a:ext cx="395772" cy="566498"/>
            </a:xfrm>
            <a:custGeom>
              <a:avLst/>
              <a:gdLst>
                <a:gd name="T0" fmla="*/ 86 w 86"/>
                <a:gd name="T1" fmla="*/ 120 h 123"/>
                <a:gd name="T2" fmla="*/ 86 w 86"/>
                <a:gd name="T3" fmla="*/ 120 h 123"/>
                <a:gd name="T4" fmla="*/ 31 w 86"/>
                <a:gd name="T5" fmla="*/ 123 h 123"/>
                <a:gd name="T6" fmla="*/ 30 w 86"/>
                <a:gd name="T7" fmla="*/ 117 h 123"/>
                <a:gd name="T8" fmla="*/ 40 w 86"/>
                <a:gd name="T9" fmla="*/ 106 h 123"/>
                <a:gd name="T10" fmla="*/ 0 w 86"/>
                <a:gd name="T11" fmla="*/ 35 h 123"/>
                <a:gd name="T12" fmla="*/ 86 w 86"/>
                <a:gd name="T13" fmla="*/ 0 h 123"/>
                <a:gd name="T14" fmla="*/ 86 w 86"/>
                <a:gd name="T15" fmla="*/ 120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23">
                  <a:moveTo>
                    <a:pt x="86" y="120"/>
                  </a:moveTo>
                  <a:cubicBezTo>
                    <a:pt x="86" y="120"/>
                    <a:pt x="86" y="120"/>
                    <a:pt x="86" y="120"/>
                  </a:cubicBezTo>
                  <a:cubicBezTo>
                    <a:pt x="68" y="121"/>
                    <a:pt x="49" y="122"/>
                    <a:pt x="31" y="123"/>
                  </a:cubicBezTo>
                  <a:cubicBezTo>
                    <a:pt x="30" y="117"/>
                    <a:pt x="30" y="117"/>
                    <a:pt x="30" y="117"/>
                  </a:cubicBezTo>
                  <a:cubicBezTo>
                    <a:pt x="36" y="116"/>
                    <a:pt x="42" y="111"/>
                    <a:pt x="40" y="106"/>
                  </a:cubicBezTo>
                  <a:cubicBezTo>
                    <a:pt x="0" y="35"/>
                    <a:pt x="0" y="35"/>
                    <a:pt x="0" y="35"/>
                  </a:cubicBezTo>
                  <a:cubicBezTo>
                    <a:pt x="27" y="19"/>
                    <a:pt x="59" y="14"/>
                    <a:pt x="86" y="0"/>
                  </a:cubicBezTo>
                  <a:lnTo>
                    <a:pt x="86" y="12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0"/>
            <p:cNvSpPr/>
            <p:nvPr/>
          </p:nvSpPr>
          <p:spPr bwMode="auto">
            <a:xfrm>
              <a:off x="2152195" y="3203095"/>
              <a:ext cx="386072" cy="574258"/>
            </a:xfrm>
            <a:custGeom>
              <a:avLst/>
              <a:gdLst>
                <a:gd name="T0" fmla="*/ 0 w 199"/>
                <a:gd name="T1" fmla="*/ 0 h 296"/>
                <a:gd name="T2" fmla="*/ 199 w 199"/>
                <a:gd name="T3" fmla="*/ 296 h 296"/>
                <a:gd name="T4" fmla="*/ 0 w 199"/>
                <a:gd name="T5" fmla="*/ 296 h 296"/>
                <a:gd name="T6" fmla="*/ 0 w 199"/>
                <a:gd name="T7" fmla="*/ 0 h 296"/>
              </a:gdLst>
              <a:ahLst/>
              <a:cxnLst>
                <a:cxn ang="0">
                  <a:pos x="T0" y="T1"/>
                </a:cxn>
                <a:cxn ang="0">
                  <a:pos x="T2" y="T3"/>
                </a:cxn>
                <a:cxn ang="0">
                  <a:pos x="T4" y="T5"/>
                </a:cxn>
                <a:cxn ang="0">
                  <a:pos x="T6" y="T7"/>
                </a:cxn>
              </a:cxnLst>
              <a:rect l="0" t="0" r="r" b="b"/>
              <a:pathLst>
                <a:path w="199" h="296">
                  <a:moveTo>
                    <a:pt x="0" y="0"/>
                  </a:moveTo>
                  <a:lnTo>
                    <a:pt x="199" y="296"/>
                  </a:lnTo>
                  <a:lnTo>
                    <a:pt x="0" y="296"/>
                  </a:lnTo>
                  <a:lnTo>
                    <a:pt x="0" y="0"/>
                  </a:lnTo>
                  <a:close/>
                </a:path>
              </a:pathLst>
            </a:custGeom>
            <a:solidFill>
              <a:srgbClr val="FBB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1"/>
            <p:cNvSpPr/>
            <p:nvPr/>
          </p:nvSpPr>
          <p:spPr bwMode="auto">
            <a:xfrm>
              <a:off x="2256958" y="3009089"/>
              <a:ext cx="217287" cy="244448"/>
            </a:xfrm>
            <a:custGeom>
              <a:avLst/>
              <a:gdLst>
                <a:gd name="T0" fmla="*/ 47 w 47"/>
                <a:gd name="T1" fmla="*/ 34 h 53"/>
                <a:gd name="T2" fmla="*/ 27 w 47"/>
                <a:gd name="T3" fmla="*/ 53 h 53"/>
                <a:gd name="T4" fmla="*/ 0 w 47"/>
                <a:gd name="T5" fmla="*/ 20 h 53"/>
                <a:gd name="T6" fmla="*/ 20 w 47"/>
                <a:gd name="T7" fmla="*/ 0 h 53"/>
                <a:gd name="T8" fmla="*/ 47 w 47"/>
                <a:gd name="T9" fmla="*/ 34 h 53"/>
              </a:gdLst>
              <a:ahLst/>
              <a:cxnLst>
                <a:cxn ang="0">
                  <a:pos x="T0" y="T1"/>
                </a:cxn>
                <a:cxn ang="0">
                  <a:pos x="T2" y="T3"/>
                </a:cxn>
                <a:cxn ang="0">
                  <a:pos x="T4" y="T5"/>
                </a:cxn>
                <a:cxn ang="0">
                  <a:pos x="T6" y="T7"/>
                </a:cxn>
                <a:cxn ang="0">
                  <a:pos x="T8" y="T9"/>
                </a:cxn>
              </a:cxnLst>
              <a:rect l="0" t="0" r="r" b="b"/>
              <a:pathLst>
                <a:path w="47" h="53">
                  <a:moveTo>
                    <a:pt x="47" y="34"/>
                  </a:moveTo>
                  <a:cubicBezTo>
                    <a:pt x="40" y="40"/>
                    <a:pt x="33" y="46"/>
                    <a:pt x="27" y="53"/>
                  </a:cubicBezTo>
                  <a:cubicBezTo>
                    <a:pt x="18" y="41"/>
                    <a:pt x="10" y="30"/>
                    <a:pt x="0" y="20"/>
                  </a:cubicBezTo>
                  <a:cubicBezTo>
                    <a:pt x="7" y="13"/>
                    <a:pt x="13" y="6"/>
                    <a:pt x="20" y="0"/>
                  </a:cubicBezTo>
                  <a:cubicBezTo>
                    <a:pt x="29" y="11"/>
                    <a:pt x="38" y="23"/>
                    <a:pt x="47" y="34"/>
                  </a:cubicBezTo>
                  <a:close/>
                </a:path>
              </a:pathLst>
            </a:custGeom>
            <a:solidFill>
              <a:srgbClr val="376E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2"/>
            <p:cNvSpPr/>
            <p:nvPr/>
          </p:nvSpPr>
          <p:spPr bwMode="auto">
            <a:xfrm>
              <a:off x="1901927" y="1158271"/>
              <a:ext cx="391892" cy="432633"/>
            </a:xfrm>
            <a:custGeom>
              <a:avLst/>
              <a:gdLst>
                <a:gd name="T0" fmla="*/ 84 w 85"/>
                <a:gd name="T1" fmla="*/ 71 h 94"/>
                <a:gd name="T2" fmla="*/ 85 w 85"/>
                <a:gd name="T3" fmla="*/ 77 h 94"/>
                <a:gd name="T4" fmla="*/ 56 w 85"/>
                <a:gd name="T5" fmla="*/ 81 h 94"/>
                <a:gd name="T6" fmla="*/ 2 w 85"/>
                <a:gd name="T7" fmla="*/ 93 h 94"/>
                <a:gd name="T8" fmla="*/ 0 w 85"/>
                <a:gd name="T9" fmla="*/ 94 h 94"/>
                <a:gd name="T10" fmla="*/ 41 w 85"/>
                <a:gd name="T11" fmla="*/ 0 h 94"/>
                <a:gd name="T12" fmla="*/ 79 w 85"/>
                <a:gd name="T13" fmla="*/ 68 h 94"/>
                <a:gd name="T14" fmla="*/ 84 w 85"/>
                <a:gd name="T15" fmla="*/ 71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94">
                  <a:moveTo>
                    <a:pt x="84" y="71"/>
                  </a:moveTo>
                  <a:cubicBezTo>
                    <a:pt x="85" y="77"/>
                    <a:pt x="85" y="77"/>
                    <a:pt x="85" y="77"/>
                  </a:cubicBezTo>
                  <a:cubicBezTo>
                    <a:pt x="75" y="78"/>
                    <a:pt x="66" y="79"/>
                    <a:pt x="56" y="81"/>
                  </a:cubicBezTo>
                  <a:cubicBezTo>
                    <a:pt x="37" y="83"/>
                    <a:pt x="19" y="87"/>
                    <a:pt x="2" y="93"/>
                  </a:cubicBezTo>
                  <a:cubicBezTo>
                    <a:pt x="1" y="93"/>
                    <a:pt x="0" y="93"/>
                    <a:pt x="0" y="94"/>
                  </a:cubicBezTo>
                  <a:cubicBezTo>
                    <a:pt x="1" y="58"/>
                    <a:pt x="14" y="23"/>
                    <a:pt x="41" y="0"/>
                  </a:cubicBezTo>
                  <a:cubicBezTo>
                    <a:pt x="79" y="68"/>
                    <a:pt x="79" y="68"/>
                    <a:pt x="79" y="68"/>
                  </a:cubicBezTo>
                  <a:cubicBezTo>
                    <a:pt x="80" y="70"/>
                    <a:pt x="82" y="71"/>
                    <a:pt x="84" y="71"/>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3"/>
            <p:cNvSpPr/>
            <p:nvPr/>
          </p:nvSpPr>
          <p:spPr bwMode="auto">
            <a:xfrm>
              <a:off x="1837905" y="1936235"/>
              <a:ext cx="120284" cy="349211"/>
            </a:xfrm>
            <a:custGeom>
              <a:avLst/>
              <a:gdLst>
                <a:gd name="T0" fmla="*/ 26 w 26"/>
                <a:gd name="T1" fmla="*/ 7 h 76"/>
                <a:gd name="T2" fmla="*/ 26 w 26"/>
                <a:gd name="T3" fmla="*/ 76 h 76"/>
                <a:gd name="T4" fmla="*/ 4 w 26"/>
                <a:gd name="T5" fmla="*/ 46 h 76"/>
                <a:gd name="T6" fmla="*/ 24 w 26"/>
                <a:gd name="T7" fmla="*/ 7 h 76"/>
                <a:gd name="T8" fmla="*/ 26 w 26"/>
                <a:gd name="T9" fmla="*/ 7 h 76"/>
              </a:gdLst>
              <a:ahLst/>
              <a:cxnLst>
                <a:cxn ang="0">
                  <a:pos x="T0" y="T1"/>
                </a:cxn>
                <a:cxn ang="0">
                  <a:pos x="T2" y="T3"/>
                </a:cxn>
                <a:cxn ang="0">
                  <a:pos x="T4" y="T5"/>
                </a:cxn>
                <a:cxn ang="0">
                  <a:pos x="T6" y="T7"/>
                </a:cxn>
                <a:cxn ang="0">
                  <a:pos x="T8" y="T9"/>
                </a:cxn>
              </a:cxnLst>
              <a:rect l="0" t="0" r="r" b="b"/>
              <a:pathLst>
                <a:path w="26" h="76">
                  <a:moveTo>
                    <a:pt x="26" y="7"/>
                  </a:moveTo>
                  <a:cubicBezTo>
                    <a:pt x="26" y="76"/>
                    <a:pt x="26" y="76"/>
                    <a:pt x="26" y="76"/>
                  </a:cubicBezTo>
                  <a:cubicBezTo>
                    <a:pt x="16" y="69"/>
                    <a:pt x="8" y="57"/>
                    <a:pt x="4" y="46"/>
                  </a:cubicBezTo>
                  <a:cubicBezTo>
                    <a:pt x="0" y="35"/>
                    <a:pt x="2" y="0"/>
                    <a:pt x="24" y="7"/>
                  </a:cubicBezTo>
                  <a:cubicBezTo>
                    <a:pt x="25" y="7"/>
                    <a:pt x="25" y="7"/>
                    <a:pt x="26" y="7"/>
                  </a:cubicBezTo>
                  <a:close/>
                </a:path>
              </a:pathLst>
            </a:custGeom>
            <a:solidFill>
              <a:srgbClr val="E4B6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4"/>
            <p:cNvSpPr/>
            <p:nvPr/>
          </p:nvSpPr>
          <p:spPr bwMode="auto">
            <a:xfrm>
              <a:off x="1810745" y="3276817"/>
              <a:ext cx="83423" cy="500536"/>
            </a:xfrm>
            <a:custGeom>
              <a:avLst/>
              <a:gdLst>
                <a:gd name="T0" fmla="*/ 18 w 18"/>
                <a:gd name="T1" fmla="*/ 0 h 109"/>
                <a:gd name="T2" fmla="*/ 18 w 18"/>
                <a:gd name="T3" fmla="*/ 109 h 109"/>
                <a:gd name="T4" fmla="*/ 0 w 18"/>
                <a:gd name="T5" fmla="*/ 109 h 109"/>
                <a:gd name="T6" fmla="*/ 10 w 18"/>
                <a:gd name="T7" fmla="*/ 6 h 109"/>
                <a:gd name="T8" fmla="*/ 10 w 18"/>
                <a:gd name="T9" fmla="*/ 5 h 109"/>
                <a:gd name="T10" fmla="*/ 18 w 18"/>
                <a:gd name="T11" fmla="*/ 0 h 109"/>
              </a:gdLst>
              <a:ahLst/>
              <a:cxnLst>
                <a:cxn ang="0">
                  <a:pos x="T0" y="T1"/>
                </a:cxn>
                <a:cxn ang="0">
                  <a:pos x="T2" y="T3"/>
                </a:cxn>
                <a:cxn ang="0">
                  <a:pos x="T4" y="T5"/>
                </a:cxn>
                <a:cxn ang="0">
                  <a:pos x="T6" y="T7"/>
                </a:cxn>
                <a:cxn ang="0">
                  <a:pos x="T8" y="T9"/>
                </a:cxn>
                <a:cxn ang="0">
                  <a:pos x="T10" y="T11"/>
                </a:cxn>
              </a:cxnLst>
              <a:rect l="0" t="0" r="r" b="b"/>
              <a:pathLst>
                <a:path w="18" h="109">
                  <a:moveTo>
                    <a:pt x="18" y="0"/>
                  </a:moveTo>
                  <a:cubicBezTo>
                    <a:pt x="18" y="109"/>
                    <a:pt x="18" y="109"/>
                    <a:pt x="18" y="109"/>
                  </a:cubicBezTo>
                  <a:cubicBezTo>
                    <a:pt x="0" y="109"/>
                    <a:pt x="0" y="109"/>
                    <a:pt x="0" y="109"/>
                  </a:cubicBezTo>
                  <a:cubicBezTo>
                    <a:pt x="8" y="75"/>
                    <a:pt x="11" y="41"/>
                    <a:pt x="10" y="6"/>
                  </a:cubicBezTo>
                  <a:cubicBezTo>
                    <a:pt x="10" y="5"/>
                    <a:pt x="10" y="5"/>
                    <a:pt x="10" y="5"/>
                  </a:cubicBezTo>
                  <a:cubicBezTo>
                    <a:pt x="13" y="3"/>
                    <a:pt x="15" y="2"/>
                    <a:pt x="18" y="0"/>
                  </a:cubicBezTo>
                  <a:close/>
                </a:path>
              </a:pathLst>
            </a:custGeom>
            <a:solidFill>
              <a:srgbClr val="FBB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5"/>
            <p:cNvSpPr/>
            <p:nvPr/>
          </p:nvSpPr>
          <p:spPr bwMode="auto">
            <a:xfrm>
              <a:off x="1552717" y="3358300"/>
              <a:ext cx="225047" cy="419053"/>
            </a:xfrm>
            <a:custGeom>
              <a:avLst/>
              <a:gdLst>
                <a:gd name="T0" fmla="*/ 49 w 49"/>
                <a:gd name="T1" fmla="*/ 0 h 91"/>
                <a:gd name="T2" fmla="*/ 38 w 49"/>
                <a:gd name="T3" fmla="*/ 91 h 91"/>
                <a:gd name="T4" fmla="*/ 0 w 49"/>
                <a:gd name="T5" fmla="*/ 91 h 91"/>
                <a:gd name="T6" fmla="*/ 49 w 49"/>
                <a:gd name="T7" fmla="*/ 0 h 91"/>
              </a:gdLst>
              <a:ahLst/>
              <a:cxnLst>
                <a:cxn ang="0">
                  <a:pos x="T0" y="T1"/>
                </a:cxn>
                <a:cxn ang="0">
                  <a:pos x="T2" y="T3"/>
                </a:cxn>
                <a:cxn ang="0">
                  <a:pos x="T4" y="T5"/>
                </a:cxn>
                <a:cxn ang="0">
                  <a:pos x="T6" y="T7"/>
                </a:cxn>
              </a:cxnLst>
              <a:rect l="0" t="0" r="r" b="b"/>
              <a:pathLst>
                <a:path w="49" h="91">
                  <a:moveTo>
                    <a:pt x="49" y="0"/>
                  </a:moveTo>
                  <a:cubicBezTo>
                    <a:pt x="49" y="31"/>
                    <a:pt x="46" y="61"/>
                    <a:pt x="38" y="91"/>
                  </a:cubicBezTo>
                  <a:cubicBezTo>
                    <a:pt x="0" y="91"/>
                    <a:pt x="0" y="91"/>
                    <a:pt x="0" y="91"/>
                  </a:cubicBezTo>
                  <a:cubicBezTo>
                    <a:pt x="2" y="57"/>
                    <a:pt x="20" y="25"/>
                    <a:pt x="49" y="0"/>
                  </a:cubicBezTo>
                  <a:close/>
                </a:path>
              </a:pathLst>
            </a:custGeom>
            <a:solidFill>
              <a:srgbClr val="376E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122" name="图片 1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98756" y="730301"/>
            <a:ext cx="1566552" cy="1499354"/>
          </a:xfrm>
          <a:prstGeom prst="rect">
            <a:avLst/>
          </a:prstGeom>
        </p:spPr>
      </p:pic>
      <p:grpSp>
        <p:nvGrpSpPr>
          <p:cNvPr id="123" name="组合 122"/>
          <p:cNvGrpSpPr/>
          <p:nvPr/>
        </p:nvGrpSpPr>
        <p:grpSpPr>
          <a:xfrm>
            <a:off x="634469" y="2103155"/>
            <a:ext cx="7501373" cy="3052336"/>
            <a:chOff x="2979057" y="1903593"/>
            <a:chExt cx="7501373" cy="3052336"/>
          </a:xfrm>
        </p:grpSpPr>
        <p:sp>
          <p:nvSpPr>
            <p:cNvPr id="124" name="文本框 123"/>
            <p:cNvSpPr txBox="1"/>
            <p:nvPr/>
          </p:nvSpPr>
          <p:spPr>
            <a:xfrm flipH="1">
              <a:off x="2979057" y="1903593"/>
              <a:ext cx="7501373" cy="3046988"/>
            </a:xfrm>
            <a:prstGeom prst="rect">
              <a:avLst/>
            </a:prstGeom>
            <a:noFill/>
          </p:spPr>
          <p:txBody>
            <a:bodyPr wrap="square" rtlCol="0">
              <a:spAutoFit/>
            </a:bodyPr>
            <a:lstStyle/>
            <a:p>
              <a:r>
                <a:rPr lang="zh-CN" altLang="en-US" sz="9600" b="1" dirty="0">
                  <a:ln w="101600">
                    <a:solidFill>
                      <a:schemeClr val="tx1"/>
                    </a:solidFill>
                  </a:ln>
                  <a:latin typeface="微软雅黑" panose="020B0503020204020204" pitchFamily="34" charset="-122"/>
                  <a:ea typeface="微软雅黑" panose="020B0503020204020204" pitchFamily="34" charset="-122"/>
                </a:rPr>
                <a:t>    高温防暑</a:t>
              </a:r>
              <a:endParaRPr lang="en-US" altLang="zh-CN" sz="9600" b="1" dirty="0">
                <a:ln w="101600">
                  <a:solidFill>
                    <a:schemeClr val="tx1"/>
                  </a:solidFill>
                </a:ln>
                <a:latin typeface="微软雅黑" panose="020B0503020204020204" pitchFamily="34" charset="-122"/>
                <a:ea typeface="微软雅黑" panose="020B0503020204020204" pitchFamily="34" charset="-122"/>
              </a:endParaRPr>
            </a:p>
            <a:p>
              <a:r>
                <a:rPr lang="zh-CN" altLang="en-US" sz="9600" b="1" dirty="0">
                  <a:ln w="101600">
                    <a:solidFill>
                      <a:schemeClr val="tx1"/>
                    </a:solidFill>
                  </a:ln>
                  <a:latin typeface="微软雅黑" panose="020B0503020204020204" pitchFamily="34" charset="-122"/>
                  <a:ea typeface="微软雅黑" panose="020B0503020204020204" pitchFamily="34" charset="-122"/>
                </a:rPr>
                <a:t>  应急预案</a:t>
              </a:r>
              <a:endParaRPr lang="zh-CN" altLang="en-US" sz="9600" b="1" dirty="0">
                <a:ln w="101600">
                  <a:solidFill>
                    <a:schemeClr val="tx1"/>
                  </a:solidFill>
                </a:ln>
                <a:latin typeface="微软雅黑" panose="020B0503020204020204" pitchFamily="34" charset="-122"/>
                <a:ea typeface="微软雅黑" panose="020B0503020204020204" pitchFamily="34" charset="-122"/>
              </a:endParaRPr>
            </a:p>
          </p:txBody>
        </p:sp>
        <p:sp>
          <p:nvSpPr>
            <p:cNvPr id="125" name="文本框 124"/>
            <p:cNvSpPr txBox="1"/>
            <p:nvPr/>
          </p:nvSpPr>
          <p:spPr>
            <a:xfrm flipH="1">
              <a:off x="3009624" y="1908941"/>
              <a:ext cx="7060265" cy="3046988"/>
            </a:xfrm>
            <a:prstGeom prst="rect">
              <a:avLst/>
            </a:prstGeom>
            <a:noFill/>
          </p:spPr>
          <p:txBody>
            <a:bodyPr wrap="square" rtlCol="0">
              <a:spAutoFit/>
            </a:bodyPr>
            <a:lstStyle/>
            <a:p>
              <a:r>
                <a:rPr lang="zh-CN" altLang="en-US" sz="9600" b="1" dirty="0">
                  <a:gradFill>
                    <a:gsLst>
                      <a:gs pos="0">
                        <a:srgbClr val="FF7E2D"/>
                      </a:gs>
                      <a:gs pos="51000">
                        <a:srgbClr val="FF652F"/>
                      </a:gs>
                      <a:gs pos="100000">
                        <a:srgbClr val="FF4732"/>
                      </a:gs>
                    </a:gsLst>
                    <a:lin ang="5400000" scaled="1"/>
                  </a:gradFill>
                  <a:latin typeface="微软雅黑" panose="020B0503020204020204" pitchFamily="34" charset="-122"/>
                  <a:ea typeface="微软雅黑" panose="020B0503020204020204" pitchFamily="34" charset="-122"/>
                </a:rPr>
                <a:t>    高温防暑</a:t>
              </a:r>
              <a:endParaRPr lang="en-US" altLang="zh-CN" sz="9600" b="1" dirty="0">
                <a:gradFill>
                  <a:gsLst>
                    <a:gs pos="0">
                      <a:srgbClr val="FF7E2D"/>
                    </a:gs>
                    <a:gs pos="51000">
                      <a:srgbClr val="FF652F"/>
                    </a:gs>
                    <a:gs pos="100000">
                      <a:srgbClr val="FF4732"/>
                    </a:gs>
                  </a:gsLst>
                  <a:lin ang="5400000" scaled="1"/>
                </a:gradFill>
                <a:latin typeface="微软雅黑" panose="020B0503020204020204" pitchFamily="34" charset="-122"/>
                <a:ea typeface="微软雅黑" panose="020B0503020204020204" pitchFamily="34" charset="-122"/>
              </a:endParaRPr>
            </a:p>
            <a:p>
              <a:r>
                <a:rPr lang="zh-CN" altLang="en-US" sz="9600" b="1" dirty="0">
                  <a:gradFill>
                    <a:gsLst>
                      <a:gs pos="0">
                        <a:srgbClr val="FF7E2D"/>
                      </a:gs>
                      <a:gs pos="51000">
                        <a:srgbClr val="FF652F"/>
                      </a:gs>
                      <a:gs pos="100000">
                        <a:srgbClr val="FF4732"/>
                      </a:gs>
                    </a:gsLst>
                    <a:lin ang="5400000" scaled="1"/>
                  </a:gradFill>
                  <a:latin typeface="微软雅黑" panose="020B0503020204020204" pitchFamily="34" charset="-122"/>
                  <a:ea typeface="微软雅黑" panose="020B0503020204020204" pitchFamily="34" charset="-122"/>
                </a:rPr>
                <a:t>  应急预案</a:t>
              </a:r>
              <a:endParaRPr lang="zh-CN" altLang="en-US" sz="9600" b="1" dirty="0">
                <a:gradFill>
                  <a:gsLst>
                    <a:gs pos="0">
                      <a:srgbClr val="FF7E2D"/>
                    </a:gs>
                    <a:gs pos="51000">
                      <a:srgbClr val="FF652F"/>
                    </a:gs>
                    <a:gs pos="100000">
                      <a:srgbClr val="FF4732"/>
                    </a:gs>
                  </a:gsLst>
                  <a:lin ang="5400000" scaled="1"/>
                </a:gradFill>
                <a:latin typeface="微软雅黑" panose="020B0503020204020204" pitchFamily="34" charset="-122"/>
                <a:ea typeface="微软雅黑" panose="020B0503020204020204" pitchFamily="34" charset="-122"/>
              </a:endParaRPr>
            </a:p>
          </p:txBody>
        </p:sp>
      </p:grpSp>
      <p:grpSp>
        <p:nvGrpSpPr>
          <p:cNvPr id="126" name="Group 4"/>
          <p:cNvGrpSpPr>
            <a:grpSpLocks noChangeAspect="1"/>
          </p:cNvGrpSpPr>
          <p:nvPr/>
        </p:nvGrpSpPr>
        <p:grpSpPr bwMode="auto">
          <a:xfrm>
            <a:off x="1045915" y="5416784"/>
            <a:ext cx="2112814" cy="271562"/>
            <a:chOff x="3131" y="2069"/>
            <a:chExt cx="1416" cy="182"/>
          </a:xfrm>
          <a:gradFill>
            <a:gsLst>
              <a:gs pos="0">
                <a:srgbClr val="FF7E2D"/>
              </a:gs>
              <a:gs pos="51000">
                <a:srgbClr val="FF652F"/>
              </a:gs>
              <a:gs pos="100000">
                <a:srgbClr val="FF4732"/>
              </a:gs>
            </a:gsLst>
            <a:lin ang="5400000" scaled="1"/>
          </a:gradFill>
        </p:grpSpPr>
        <p:sp>
          <p:nvSpPr>
            <p:cNvPr id="127" name="Freeform 5"/>
            <p:cNvSpPr/>
            <p:nvPr/>
          </p:nvSpPr>
          <p:spPr bwMode="auto">
            <a:xfrm>
              <a:off x="3131" y="2069"/>
              <a:ext cx="1416" cy="79"/>
            </a:xfrm>
            <a:custGeom>
              <a:avLst/>
              <a:gdLst>
                <a:gd name="T0" fmla="*/ 577 w 596"/>
                <a:gd name="T1" fmla="*/ 5 h 32"/>
                <a:gd name="T2" fmla="*/ 553 w 596"/>
                <a:gd name="T3" fmla="*/ 14 h 32"/>
                <a:gd name="T4" fmla="*/ 541 w 596"/>
                <a:gd name="T5" fmla="*/ 11 h 32"/>
                <a:gd name="T6" fmla="*/ 510 w 596"/>
                <a:gd name="T7" fmla="*/ 0 h 32"/>
                <a:gd name="T8" fmla="*/ 486 w 596"/>
                <a:gd name="T9" fmla="*/ 8 h 32"/>
                <a:gd name="T10" fmla="*/ 456 w 596"/>
                <a:gd name="T11" fmla="*/ 11 h 32"/>
                <a:gd name="T12" fmla="*/ 426 w 596"/>
                <a:gd name="T13" fmla="*/ 0 h 32"/>
                <a:gd name="T14" fmla="*/ 425 w 596"/>
                <a:gd name="T15" fmla="*/ 0 h 32"/>
                <a:gd name="T16" fmla="*/ 406 w 596"/>
                <a:gd name="T17" fmla="*/ 5 h 32"/>
                <a:gd name="T18" fmla="*/ 383 w 596"/>
                <a:gd name="T19" fmla="*/ 14 h 32"/>
                <a:gd name="T20" fmla="*/ 371 w 596"/>
                <a:gd name="T21" fmla="*/ 11 h 32"/>
                <a:gd name="T22" fmla="*/ 340 w 596"/>
                <a:gd name="T23" fmla="*/ 0 h 32"/>
                <a:gd name="T24" fmla="*/ 340 w 596"/>
                <a:gd name="T25" fmla="*/ 0 h 32"/>
                <a:gd name="T26" fmla="*/ 321 w 596"/>
                <a:gd name="T27" fmla="*/ 5 h 32"/>
                <a:gd name="T28" fmla="*/ 304 w 596"/>
                <a:gd name="T29" fmla="*/ 13 h 32"/>
                <a:gd name="T30" fmla="*/ 292 w 596"/>
                <a:gd name="T31" fmla="*/ 13 h 32"/>
                <a:gd name="T32" fmla="*/ 255 w 596"/>
                <a:gd name="T33" fmla="*/ 0 h 32"/>
                <a:gd name="T34" fmla="*/ 243 w 596"/>
                <a:gd name="T35" fmla="*/ 2 h 32"/>
                <a:gd name="T36" fmla="*/ 219 w 596"/>
                <a:gd name="T37" fmla="*/ 13 h 32"/>
                <a:gd name="T38" fmla="*/ 189 w 596"/>
                <a:gd name="T39" fmla="*/ 5 h 32"/>
                <a:gd name="T40" fmla="*/ 175 w 596"/>
                <a:gd name="T41" fmla="*/ 0 h 32"/>
                <a:gd name="T42" fmla="*/ 171 w 596"/>
                <a:gd name="T43" fmla="*/ 0 h 32"/>
                <a:gd name="T44" fmla="*/ 151 w 596"/>
                <a:gd name="T45" fmla="*/ 5 h 32"/>
                <a:gd name="T46" fmla="*/ 128 w 596"/>
                <a:gd name="T47" fmla="*/ 14 h 32"/>
                <a:gd name="T48" fmla="*/ 85 w 596"/>
                <a:gd name="T49" fmla="*/ 0 h 32"/>
                <a:gd name="T50" fmla="*/ 61 w 596"/>
                <a:gd name="T51" fmla="*/ 8 h 32"/>
                <a:gd name="T52" fmla="*/ 30 w 596"/>
                <a:gd name="T53" fmla="*/ 11 h 32"/>
                <a:gd name="T54" fmla="*/ 0 w 596"/>
                <a:gd name="T55" fmla="*/ 19 h 32"/>
                <a:gd name="T56" fmla="*/ 42 w 596"/>
                <a:gd name="T57" fmla="*/ 32 h 32"/>
                <a:gd name="T58" fmla="*/ 67 w 596"/>
                <a:gd name="T59" fmla="*/ 24 h 32"/>
                <a:gd name="T60" fmla="*/ 97 w 596"/>
                <a:gd name="T61" fmla="*/ 21 h 32"/>
                <a:gd name="T62" fmla="*/ 140 w 596"/>
                <a:gd name="T63" fmla="*/ 30 h 32"/>
                <a:gd name="T64" fmla="*/ 170 w 596"/>
                <a:gd name="T65" fmla="*/ 19 h 32"/>
                <a:gd name="T66" fmla="*/ 182 w 596"/>
                <a:gd name="T67" fmla="*/ 21 h 32"/>
                <a:gd name="T68" fmla="*/ 213 w 596"/>
                <a:gd name="T69" fmla="*/ 32 h 32"/>
                <a:gd name="T70" fmla="*/ 231 w 596"/>
                <a:gd name="T71" fmla="*/ 27 h 32"/>
                <a:gd name="T72" fmla="*/ 255 w 596"/>
                <a:gd name="T73" fmla="*/ 19 h 32"/>
                <a:gd name="T74" fmla="*/ 267 w 596"/>
                <a:gd name="T75" fmla="*/ 21 h 32"/>
                <a:gd name="T76" fmla="*/ 298 w 596"/>
                <a:gd name="T77" fmla="*/ 32 h 32"/>
                <a:gd name="T78" fmla="*/ 298 w 596"/>
                <a:gd name="T79" fmla="*/ 32 h 32"/>
                <a:gd name="T80" fmla="*/ 334 w 596"/>
                <a:gd name="T81" fmla="*/ 19 h 32"/>
                <a:gd name="T82" fmla="*/ 364 w 596"/>
                <a:gd name="T83" fmla="*/ 28 h 32"/>
                <a:gd name="T84" fmla="*/ 383 w 596"/>
                <a:gd name="T85" fmla="*/ 32 h 32"/>
                <a:gd name="T86" fmla="*/ 407 w 596"/>
                <a:gd name="T87" fmla="*/ 24 h 32"/>
                <a:gd name="T88" fmla="*/ 426 w 596"/>
                <a:gd name="T89" fmla="*/ 19 h 32"/>
                <a:gd name="T90" fmla="*/ 468 w 596"/>
                <a:gd name="T91" fmla="*/ 32 h 32"/>
                <a:gd name="T92" fmla="*/ 480 w 596"/>
                <a:gd name="T93" fmla="*/ 30 h 32"/>
                <a:gd name="T94" fmla="*/ 510 w 596"/>
                <a:gd name="T95" fmla="*/ 19 h 32"/>
                <a:gd name="T96" fmla="*/ 553 w 596"/>
                <a:gd name="T97" fmla="*/ 32 h 32"/>
                <a:gd name="T98" fmla="*/ 577 w 596"/>
                <a:gd name="T99" fmla="*/ 24 h 32"/>
                <a:gd name="T100" fmla="*/ 596 w 596"/>
                <a:gd name="T101"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96" h="32">
                  <a:moveTo>
                    <a:pt x="595" y="0"/>
                  </a:moveTo>
                  <a:cubicBezTo>
                    <a:pt x="591" y="0"/>
                    <a:pt x="587" y="1"/>
                    <a:pt x="583" y="2"/>
                  </a:cubicBezTo>
                  <a:cubicBezTo>
                    <a:pt x="581" y="3"/>
                    <a:pt x="579" y="4"/>
                    <a:pt x="577" y="5"/>
                  </a:cubicBezTo>
                  <a:cubicBezTo>
                    <a:pt x="575" y="6"/>
                    <a:pt x="573" y="7"/>
                    <a:pt x="571" y="8"/>
                  </a:cubicBezTo>
                  <a:cubicBezTo>
                    <a:pt x="567" y="11"/>
                    <a:pt x="563" y="12"/>
                    <a:pt x="559" y="13"/>
                  </a:cubicBezTo>
                  <a:cubicBezTo>
                    <a:pt x="557" y="14"/>
                    <a:pt x="555" y="14"/>
                    <a:pt x="553" y="14"/>
                  </a:cubicBezTo>
                  <a:cubicBezTo>
                    <a:pt x="552" y="14"/>
                    <a:pt x="552" y="14"/>
                    <a:pt x="552" y="14"/>
                  </a:cubicBezTo>
                  <a:cubicBezTo>
                    <a:pt x="552" y="14"/>
                    <a:pt x="552" y="14"/>
                    <a:pt x="552" y="14"/>
                  </a:cubicBezTo>
                  <a:cubicBezTo>
                    <a:pt x="548" y="14"/>
                    <a:pt x="544" y="13"/>
                    <a:pt x="541" y="11"/>
                  </a:cubicBezTo>
                  <a:cubicBezTo>
                    <a:pt x="537" y="10"/>
                    <a:pt x="533" y="7"/>
                    <a:pt x="529" y="5"/>
                  </a:cubicBezTo>
                  <a:cubicBezTo>
                    <a:pt x="523" y="2"/>
                    <a:pt x="517" y="0"/>
                    <a:pt x="510" y="0"/>
                  </a:cubicBezTo>
                  <a:cubicBezTo>
                    <a:pt x="510" y="0"/>
                    <a:pt x="510" y="0"/>
                    <a:pt x="510" y="0"/>
                  </a:cubicBezTo>
                  <a:cubicBezTo>
                    <a:pt x="510" y="0"/>
                    <a:pt x="510" y="0"/>
                    <a:pt x="510" y="0"/>
                  </a:cubicBezTo>
                  <a:cubicBezTo>
                    <a:pt x="506" y="0"/>
                    <a:pt x="502" y="1"/>
                    <a:pt x="498" y="2"/>
                  </a:cubicBezTo>
                  <a:cubicBezTo>
                    <a:pt x="494" y="4"/>
                    <a:pt x="490" y="6"/>
                    <a:pt x="486" y="8"/>
                  </a:cubicBezTo>
                  <a:cubicBezTo>
                    <a:pt x="482" y="11"/>
                    <a:pt x="478" y="12"/>
                    <a:pt x="474" y="13"/>
                  </a:cubicBezTo>
                  <a:cubicBezTo>
                    <a:pt x="472" y="13"/>
                    <a:pt x="470" y="14"/>
                    <a:pt x="468" y="14"/>
                  </a:cubicBezTo>
                  <a:cubicBezTo>
                    <a:pt x="464" y="14"/>
                    <a:pt x="460" y="13"/>
                    <a:pt x="456" y="11"/>
                  </a:cubicBezTo>
                  <a:cubicBezTo>
                    <a:pt x="452" y="10"/>
                    <a:pt x="448" y="7"/>
                    <a:pt x="444" y="5"/>
                  </a:cubicBezTo>
                  <a:cubicBezTo>
                    <a:pt x="438" y="2"/>
                    <a:pt x="432" y="0"/>
                    <a:pt x="426" y="0"/>
                  </a:cubicBezTo>
                  <a:cubicBezTo>
                    <a:pt x="426" y="0"/>
                    <a:pt x="426" y="0"/>
                    <a:pt x="426" y="0"/>
                  </a:cubicBezTo>
                  <a:cubicBezTo>
                    <a:pt x="426" y="0"/>
                    <a:pt x="426" y="0"/>
                    <a:pt x="425" y="0"/>
                  </a:cubicBezTo>
                  <a:cubicBezTo>
                    <a:pt x="425" y="0"/>
                    <a:pt x="425" y="0"/>
                    <a:pt x="425" y="0"/>
                  </a:cubicBezTo>
                  <a:cubicBezTo>
                    <a:pt x="425" y="0"/>
                    <a:pt x="425" y="0"/>
                    <a:pt x="425" y="0"/>
                  </a:cubicBezTo>
                  <a:cubicBezTo>
                    <a:pt x="425" y="0"/>
                    <a:pt x="425" y="0"/>
                    <a:pt x="425" y="0"/>
                  </a:cubicBezTo>
                  <a:cubicBezTo>
                    <a:pt x="421" y="0"/>
                    <a:pt x="417" y="1"/>
                    <a:pt x="413" y="2"/>
                  </a:cubicBezTo>
                  <a:cubicBezTo>
                    <a:pt x="410" y="3"/>
                    <a:pt x="408" y="4"/>
                    <a:pt x="406" y="5"/>
                  </a:cubicBezTo>
                  <a:cubicBezTo>
                    <a:pt x="404" y="6"/>
                    <a:pt x="403" y="7"/>
                    <a:pt x="401" y="8"/>
                  </a:cubicBezTo>
                  <a:cubicBezTo>
                    <a:pt x="397" y="11"/>
                    <a:pt x="393" y="12"/>
                    <a:pt x="389" y="13"/>
                  </a:cubicBezTo>
                  <a:cubicBezTo>
                    <a:pt x="387" y="13"/>
                    <a:pt x="385" y="14"/>
                    <a:pt x="383" y="14"/>
                  </a:cubicBezTo>
                  <a:cubicBezTo>
                    <a:pt x="382" y="14"/>
                    <a:pt x="381" y="13"/>
                    <a:pt x="379" y="13"/>
                  </a:cubicBezTo>
                  <a:cubicBezTo>
                    <a:pt x="378" y="13"/>
                    <a:pt x="377" y="13"/>
                    <a:pt x="376" y="13"/>
                  </a:cubicBezTo>
                  <a:cubicBezTo>
                    <a:pt x="374" y="13"/>
                    <a:pt x="372" y="12"/>
                    <a:pt x="371" y="11"/>
                  </a:cubicBezTo>
                  <a:cubicBezTo>
                    <a:pt x="367" y="10"/>
                    <a:pt x="363" y="7"/>
                    <a:pt x="359" y="5"/>
                  </a:cubicBezTo>
                  <a:cubicBezTo>
                    <a:pt x="353" y="2"/>
                    <a:pt x="347" y="0"/>
                    <a:pt x="340" y="0"/>
                  </a:cubicBezTo>
                  <a:cubicBezTo>
                    <a:pt x="340" y="0"/>
                    <a:pt x="340" y="0"/>
                    <a:pt x="340" y="0"/>
                  </a:cubicBezTo>
                  <a:cubicBezTo>
                    <a:pt x="340" y="0"/>
                    <a:pt x="340" y="0"/>
                    <a:pt x="340" y="0"/>
                  </a:cubicBezTo>
                  <a:cubicBezTo>
                    <a:pt x="340" y="0"/>
                    <a:pt x="340" y="0"/>
                    <a:pt x="340" y="0"/>
                  </a:cubicBezTo>
                  <a:cubicBezTo>
                    <a:pt x="340" y="0"/>
                    <a:pt x="340" y="0"/>
                    <a:pt x="340" y="0"/>
                  </a:cubicBezTo>
                  <a:cubicBezTo>
                    <a:pt x="336" y="0"/>
                    <a:pt x="332" y="1"/>
                    <a:pt x="328" y="2"/>
                  </a:cubicBezTo>
                  <a:cubicBezTo>
                    <a:pt x="326" y="3"/>
                    <a:pt x="325" y="3"/>
                    <a:pt x="324" y="4"/>
                  </a:cubicBezTo>
                  <a:cubicBezTo>
                    <a:pt x="323" y="4"/>
                    <a:pt x="322" y="5"/>
                    <a:pt x="321" y="5"/>
                  </a:cubicBezTo>
                  <a:cubicBezTo>
                    <a:pt x="320" y="5"/>
                    <a:pt x="319" y="6"/>
                    <a:pt x="318" y="7"/>
                  </a:cubicBezTo>
                  <a:cubicBezTo>
                    <a:pt x="317" y="7"/>
                    <a:pt x="316" y="8"/>
                    <a:pt x="316" y="8"/>
                  </a:cubicBezTo>
                  <a:cubicBezTo>
                    <a:pt x="312" y="11"/>
                    <a:pt x="308" y="12"/>
                    <a:pt x="304" y="13"/>
                  </a:cubicBezTo>
                  <a:cubicBezTo>
                    <a:pt x="302" y="13"/>
                    <a:pt x="300" y="14"/>
                    <a:pt x="298" y="14"/>
                  </a:cubicBezTo>
                  <a:cubicBezTo>
                    <a:pt x="296" y="14"/>
                    <a:pt x="294" y="13"/>
                    <a:pt x="293" y="13"/>
                  </a:cubicBezTo>
                  <a:cubicBezTo>
                    <a:pt x="292" y="13"/>
                    <a:pt x="292" y="13"/>
                    <a:pt x="292" y="13"/>
                  </a:cubicBezTo>
                  <a:cubicBezTo>
                    <a:pt x="290" y="13"/>
                    <a:pt x="287" y="12"/>
                    <a:pt x="285" y="11"/>
                  </a:cubicBezTo>
                  <a:cubicBezTo>
                    <a:pt x="282" y="10"/>
                    <a:pt x="278" y="7"/>
                    <a:pt x="274" y="5"/>
                  </a:cubicBezTo>
                  <a:cubicBezTo>
                    <a:pt x="268" y="2"/>
                    <a:pt x="261" y="0"/>
                    <a:pt x="255" y="0"/>
                  </a:cubicBezTo>
                  <a:cubicBezTo>
                    <a:pt x="255" y="0"/>
                    <a:pt x="255" y="0"/>
                    <a:pt x="255" y="0"/>
                  </a:cubicBezTo>
                  <a:cubicBezTo>
                    <a:pt x="255" y="0"/>
                    <a:pt x="255" y="0"/>
                    <a:pt x="255" y="0"/>
                  </a:cubicBezTo>
                  <a:cubicBezTo>
                    <a:pt x="251" y="0"/>
                    <a:pt x="247" y="1"/>
                    <a:pt x="243" y="2"/>
                  </a:cubicBezTo>
                  <a:cubicBezTo>
                    <a:pt x="241" y="3"/>
                    <a:pt x="238" y="4"/>
                    <a:pt x="236" y="5"/>
                  </a:cubicBezTo>
                  <a:cubicBezTo>
                    <a:pt x="234" y="6"/>
                    <a:pt x="233" y="7"/>
                    <a:pt x="231" y="8"/>
                  </a:cubicBezTo>
                  <a:cubicBezTo>
                    <a:pt x="227" y="11"/>
                    <a:pt x="223" y="12"/>
                    <a:pt x="219" y="13"/>
                  </a:cubicBezTo>
                  <a:cubicBezTo>
                    <a:pt x="217" y="14"/>
                    <a:pt x="215" y="14"/>
                    <a:pt x="213" y="14"/>
                  </a:cubicBezTo>
                  <a:cubicBezTo>
                    <a:pt x="209" y="14"/>
                    <a:pt x="204" y="13"/>
                    <a:pt x="200" y="11"/>
                  </a:cubicBezTo>
                  <a:cubicBezTo>
                    <a:pt x="196" y="10"/>
                    <a:pt x="193" y="7"/>
                    <a:pt x="189" y="5"/>
                  </a:cubicBezTo>
                  <a:cubicBezTo>
                    <a:pt x="186" y="3"/>
                    <a:pt x="183" y="2"/>
                    <a:pt x="180" y="1"/>
                  </a:cubicBezTo>
                  <a:cubicBezTo>
                    <a:pt x="179" y="1"/>
                    <a:pt x="179" y="1"/>
                    <a:pt x="178" y="1"/>
                  </a:cubicBezTo>
                  <a:cubicBezTo>
                    <a:pt x="177" y="1"/>
                    <a:pt x="176" y="1"/>
                    <a:pt x="175" y="0"/>
                  </a:cubicBezTo>
                  <a:cubicBezTo>
                    <a:pt x="174" y="0"/>
                    <a:pt x="173" y="0"/>
                    <a:pt x="172" y="0"/>
                  </a:cubicBezTo>
                  <a:cubicBezTo>
                    <a:pt x="172" y="0"/>
                    <a:pt x="171" y="0"/>
                    <a:pt x="171" y="0"/>
                  </a:cubicBezTo>
                  <a:cubicBezTo>
                    <a:pt x="171" y="0"/>
                    <a:pt x="171" y="0"/>
                    <a:pt x="171" y="0"/>
                  </a:cubicBezTo>
                  <a:cubicBezTo>
                    <a:pt x="170" y="0"/>
                    <a:pt x="170" y="0"/>
                    <a:pt x="170" y="0"/>
                  </a:cubicBezTo>
                  <a:cubicBezTo>
                    <a:pt x="166" y="0"/>
                    <a:pt x="162" y="1"/>
                    <a:pt x="158" y="2"/>
                  </a:cubicBezTo>
                  <a:cubicBezTo>
                    <a:pt x="155" y="3"/>
                    <a:pt x="153" y="4"/>
                    <a:pt x="151" y="5"/>
                  </a:cubicBezTo>
                  <a:cubicBezTo>
                    <a:pt x="149" y="6"/>
                    <a:pt x="147" y="7"/>
                    <a:pt x="146" y="8"/>
                  </a:cubicBezTo>
                  <a:cubicBezTo>
                    <a:pt x="142" y="11"/>
                    <a:pt x="138" y="12"/>
                    <a:pt x="134" y="13"/>
                  </a:cubicBezTo>
                  <a:cubicBezTo>
                    <a:pt x="132" y="14"/>
                    <a:pt x="130" y="14"/>
                    <a:pt x="128" y="14"/>
                  </a:cubicBezTo>
                  <a:cubicBezTo>
                    <a:pt x="123" y="14"/>
                    <a:pt x="119" y="13"/>
                    <a:pt x="115" y="11"/>
                  </a:cubicBezTo>
                  <a:cubicBezTo>
                    <a:pt x="111" y="10"/>
                    <a:pt x="108" y="7"/>
                    <a:pt x="104" y="5"/>
                  </a:cubicBezTo>
                  <a:cubicBezTo>
                    <a:pt x="98" y="2"/>
                    <a:pt x="91" y="0"/>
                    <a:pt x="85" y="0"/>
                  </a:cubicBezTo>
                  <a:cubicBezTo>
                    <a:pt x="81" y="0"/>
                    <a:pt x="77" y="1"/>
                    <a:pt x="72" y="2"/>
                  </a:cubicBezTo>
                  <a:cubicBezTo>
                    <a:pt x="70" y="3"/>
                    <a:pt x="68" y="4"/>
                    <a:pt x="66" y="5"/>
                  </a:cubicBezTo>
                  <a:cubicBezTo>
                    <a:pt x="64" y="6"/>
                    <a:pt x="63" y="7"/>
                    <a:pt x="61" y="8"/>
                  </a:cubicBezTo>
                  <a:cubicBezTo>
                    <a:pt x="57" y="11"/>
                    <a:pt x="53" y="12"/>
                    <a:pt x="49" y="13"/>
                  </a:cubicBezTo>
                  <a:cubicBezTo>
                    <a:pt x="47" y="14"/>
                    <a:pt x="45" y="14"/>
                    <a:pt x="42" y="14"/>
                  </a:cubicBezTo>
                  <a:cubicBezTo>
                    <a:pt x="38" y="14"/>
                    <a:pt x="34" y="13"/>
                    <a:pt x="30" y="11"/>
                  </a:cubicBezTo>
                  <a:cubicBezTo>
                    <a:pt x="26" y="10"/>
                    <a:pt x="23" y="7"/>
                    <a:pt x="19" y="5"/>
                  </a:cubicBezTo>
                  <a:cubicBezTo>
                    <a:pt x="13" y="2"/>
                    <a:pt x="7" y="0"/>
                    <a:pt x="0" y="0"/>
                  </a:cubicBezTo>
                  <a:cubicBezTo>
                    <a:pt x="0" y="19"/>
                    <a:pt x="0" y="19"/>
                    <a:pt x="0" y="19"/>
                  </a:cubicBezTo>
                  <a:cubicBezTo>
                    <a:pt x="4" y="19"/>
                    <a:pt x="8" y="20"/>
                    <a:pt x="12" y="21"/>
                  </a:cubicBezTo>
                  <a:cubicBezTo>
                    <a:pt x="16" y="23"/>
                    <a:pt x="20" y="25"/>
                    <a:pt x="24" y="28"/>
                  </a:cubicBezTo>
                  <a:cubicBezTo>
                    <a:pt x="30" y="31"/>
                    <a:pt x="36" y="32"/>
                    <a:pt x="42" y="32"/>
                  </a:cubicBezTo>
                  <a:cubicBezTo>
                    <a:pt x="47" y="32"/>
                    <a:pt x="51" y="32"/>
                    <a:pt x="55" y="30"/>
                  </a:cubicBezTo>
                  <a:cubicBezTo>
                    <a:pt x="57" y="29"/>
                    <a:pt x="59" y="29"/>
                    <a:pt x="61" y="27"/>
                  </a:cubicBezTo>
                  <a:cubicBezTo>
                    <a:pt x="63" y="26"/>
                    <a:pt x="65" y="25"/>
                    <a:pt x="67" y="24"/>
                  </a:cubicBezTo>
                  <a:cubicBezTo>
                    <a:pt x="71" y="22"/>
                    <a:pt x="75" y="20"/>
                    <a:pt x="79" y="19"/>
                  </a:cubicBezTo>
                  <a:cubicBezTo>
                    <a:pt x="81" y="19"/>
                    <a:pt x="83" y="19"/>
                    <a:pt x="85" y="19"/>
                  </a:cubicBezTo>
                  <a:cubicBezTo>
                    <a:pt x="89" y="19"/>
                    <a:pt x="93" y="20"/>
                    <a:pt x="97" y="21"/>
                  </a:cubicBezTo>
                  <a:cubicBezTo>
                    <a:pt x="101" y="23"/>
                    <a:pt x="105" y="25"/>
                    <a:pt x="109" y="28"/>
                  </a:cubicBezTo>
                  <a:cubicBezTo>
                    <a:pt x="115" y="31"/>
                    <a:pt x="121" y="32"/>
                    <a:pt x="128" y="32"/>
                  </a:cubicBezTo>
                  <a:cubicBezTo>
                    <a:pt x="132" y="32"/>
                    <a:pt x="136" y="32"/>
                    <a:pt x="140" y="30"/>
                  </a:cubicBezTo>
                  <a:cubicBezTo>
                    <a:pt x="144" y="29"/>
                    <a:pt x="148" y="26"/>
                    <a:pt x="152" y="24"/>
                  </a:cubicBezTo>
                  <a:cubicBezTo>
                    <a:pt x="156" y="22"/>
                    <a:pt x="160" y="20"/>
                    <a:pt x="164" y="19"/>
                  </a:cubicBezTo>
                  <a:cubicBezTo>
                    <a:pt x="166" y="19"/>
                    <a:pt x="168" y="19"/>
                    <a:pt x="170" y="19"/>
                  </a:cubicBezTo>
                  <a:cubicBezTo>
                    <a:pt x="171" y="19"/>
                    <a:pt x="172" y="19"/>
                    <a:pt x="173" y="19"/>
                  </a:cubicBezTo>
                  <a:cubicBezTo>
                    <a:pt x="174" y="19"/>
                    <a:pt x="175" y="19"/>
                    <a:pt x="176" y="19"/>
                  </a:cubicBezTo>
                  <a:cubicBezTo>
                    <a:pt x="178" y="20"/>
                    <a:pt x="180" y="20"/>
                    <a:pt x="182" y="21"/>
                  </a:cubicBezTo>
                  <a:cubicBezTo>
                    <a:pt x="186" y="23"/>
                    <a:pt x="190" y="25"/>
                    <a:pt x="194" y="28"/>
                  </a:cubicBezTo>
                  <a:cubicBezTo>
                    <a:pt x="200" y="31"/>
                    <a:pt x="206" y="32"/>
                    <a:pt x="213" y="32"/>
                  </a:cubicBezTo>
                  <a:cubicBezTo>
                    <a:pt x="213" y="32"/>
                    <a:pt x="213" y="32"/>
                    <a:pt x="213" y="32"/>
                  </a:cubicBezTo>
                  <a:cubicBezTo>
                    <a:pt x="213" y="32"/>
                    <a:pt x="213" y="32"/>
                    <a:pt x="213" y="32"/>
                  </a:cubicBezTo>
                  <a:cubicBezTo>
                    <a:pt x="217" y="32"/>
                    <a:pt x="221" y="32"/>
                    <a:pt x="225" y="30"/>
                  </a:cubicBezTo>
                  <a:cubicBezTo>
                    <a:pt x="227" y="29"/>
                    <a:pt x="229" y="29"/>
                    <a:pt x="231" y="27"/>
                  </a:cubicBezTo>
                  <a:cubicBezTo>
                    <a:pt x="233" y="26"/>
                    <a:pt x="235" y="25"/>
                    <a:pt x="237" y="24"/>
                  </a:cubicBezTo>
                  <a:cubicBezTo>
                    <a:pt x="241" y="22"/>
                    <a:pt x="245" y="20"/>
                    <a:pt x="249" y="19"/>
                  </a:cubicBezTo>
                  <a:cubicBezTo>
                    <a:pt x="251" y="19"/>
                    <a:pt x="253" y="19"/>
                    <a:pt x="255" y="19"/>
                  </a:cubicBezTo>
                  <a:cubicBezTo>
                    <a:pt x="255" y="19"/>
                    <a:pt x="255" y="19"/>
                    <a:pt x="255" y="19"/>
                  </a:cubicBezTo>
                  <a:cubicBezTo>
                    <a:pt x="256" y="19"/>
                    <a:pt x="257" y="19"/>
                    <a:pt x="257" y="19"/>
                  </a:cubicBezTo>
                  <a:cubicBezTo>
                    <a:pt x="261" y="19"/>
                    <a:pt x="264" y="20"/>
                    <a:pt x="267" y="21"/>
                  </a:cubicBezTo>
                  <a:cubicBezTo>
                    <a:pt x="271" y="23"/>
                    <a:pt x="275" y="25"/>
                    <a:pt x="279" y="28"/>
                  </a:cubicBezTo>
                  <a:cubicBezTo>
                    <a:pt x="285" y="31"/>
                    <a:pt x="291" y="32"/>
                    <a:pt x="297" y="32"/>
                  </a:cubicBezTo>
                  <a:cubicBezTo>
                    <a:pt x="298" y="32"/>
                    <a:pt x="298" y="32"/>
                    <a:pt x="298" y="32"/>
                  </a:cubicBezTo>
                  <a:cubicBezTo>
                    <a:pt x="298" y="32"/>
                    <a:pt x="298" y="32"/>
                    <a:pt x="298" y="32"/>
                  </a:cubicBezTo>
                  <a:cubicBezTo>
                    <a:pt x="298" y="32"/>
                    <a:pt x="298" y="32"/>
                    <a:pt x="298" y="32"/>
                  </a:cubicBezTo>
                  <a:cubicBezTo>
                    <a:pt x="298" y="32"/>
                    <a:pt x="298" y="32"/>
                    <a:pt x="298" y="32"/>
                  </a:cubicBezTo>
                  <a:cubicBezTo>
                    <a:pt x="302" y="32"/>
                    <a:pt x="306" y="32"/>
                    <a:pt x="310" y="30"/>
                  </a:cubicBezTo>
                  <a:cubicBezTo>
                    <a:pt x="314" y="29"/>
                    <a:pt x="318" y="26"/>
                    <a:pt x="322" y="24"/>
                  </a:cubicBezTo>
                  <a:cubicBezTo>
                    <a:pt x="326" y="22"/>
                    <a:pt x="330" y="20"/>
                    <a:pt x="334" y="19"/>
                  </a:cubicBezTo>
                  <a:cubicBezTo>
                    <a:pt x="336" y="19"/>
                    <a:pt x="338" y="19"/>
                    <a:pt x="340" y="19"/>
                  </a:cubicBezTo>
                  <a:cubicBezTo>
                    <a:pt x="344" y="19"/>
                    <a:pt x="348" y="20"/>
                    <a:pt x="352" y="21"/>
                  </a:cubicBezTo>
                  <a:cubicBezTo>
                    <a:pt x="356" y="23"/>
                    <a:pt x="360" y="25"/>
                    <a:pt x="364" y="28"/>
                  </a:cubicBezTo>
                  <a:cubicBezTo>
                    <a:pt x="370" y="31"/>
                    <a:pt x="376" y="32"/>
                    <a:pt x="383" y="32"/>
                  </a:cubicBezTo>
                  <a:cubicBezTo>
                    <a:pt x="383" y="32"/>
                    <a:pt x="383" y="32"/>
                    <a:pt x="383" y="32"/>
                  </a:cubicBezTo>
                  <a:cubicBezTo>
                    <a:pt x="383" y="32"/>
                    <a:pt x="383" y="32"/>
                    <a:pt x="383" y="32"/>
                  </a:cubicBezTo>
                  <a:cubicBezTo>
                    <a:pt x="387" y="32"/>
                    <a:pt x="391" y="32"/>
                    <a:pt x="395" y="30"/>
                  </a:cubicBezTo>
                  <a:cubicBezTo>
                    <a:pt x="397" y="29"/>
                    <a:pt x="399" y="29"/>
                    <a:pt x="401" y="27"/>
                  </a:cubicBezTo>
                  <a:cubicBezTo>
                    <a:pt x="403" y="26"/>
                    <a:pt x="405" y="25"/>
                    <a:pt x="407" y="24"/>
                  </a:cubicBezTo>
                  <a:cubicBezTo>
                    <a:pt x="411" y="22"/>
                    <a:pt x="415" y="20"/>
                    <a:pt x="419" y="19"/>
                  </a:cubicBezTo>
                  <a:cubicBezTo>
                    <a:pt x="421" y="19"/>
                    <a:pt x="423" y="19"/>
                    <a:pt x="425" y="19"/>
                  </a:cubicBezTo>
                  <a:cubicBezTo>
                    <a:pt x="426" y="19"/>
                    <a:pt x="426" y="19"/>
                    <a:pt x="426" y="19"/>
                  </a:cubicBezTo>
                  <a:cubicBezTo>
                    <a:pt x="430" y="19"/>
                    <a:pt x="434" y="20"/>
                    <a:pt x="437" y="21"/>
                  </a:cubicBezTo>
                  <a:cubicBezTo>
                    <a:pt x="441" y="23"/>
                    <a:pt x="445" y="25"/>
                    <a:pt x="449" y="28"/>
                  </a:cubicBezTo>
                  <a:cubicBezTo>
                    <a:pt x="455" y="31"/>
                    <a:pt x="461" y="32"/>
                    <a:pt x="468" y="32"/>
                  </a:cubicBezTo>
                  <a:cubicBezTo>
                    <a:pt x="468" y="32"/>
                    <a:pt x="468" y="32"/>
                    <a:pt x="468" y="32"/>
                  </a:cubicBezTo>
                  <a:cubicBezTo>
                    <a:pt x="468" y="32"/>
                    <a:pt x="468" y="32"/>
                    <a:pt x="468" y="32"/>
                  </a:cubicBezTo>
                  <a:cubicBezTo>
                    <a:pt x="472" y="32"/>
                    <a:pt x="476" y="32"/>
                    <a:pt x="480" y="30"/>
                  </a:cubicBezTo>
                  <a:cubicBezTo>
                    <a:pt x="484" y="29"/>
                    <a:pt x="488" y="26"/>
                    <a:pt x="492" y="24"/>
                  </a:cubicBezTo>
                  <a:cubicBezTo>
                    <a:pt x="496" y="22"/>
                    <a:pt x="500" y="20"/>
                    <a:pt x="504" y="19"/>
                  </a:cubicBezTo>
                  <a:cubicBezTo>
                    <a:pt x="506" y="19"/>
                    <a:pt x="508" y="19"/>
                    <a:pt x="510" y="19"/>
                  </a:cubicBezTo>
                  <a:cubicBezTo>
                    <a:pt x="514" y="19"/>
                    <a:pt x="518" y="20"/>
                    <a:pt x="522" y="21"/>
                  </a:cubicBezTo>
                  <a:cubicBezTo>
                    <a:pt x="526" y="23"/>
                    <a:pt x="530" y="25"/>
                    <a:pt x="534" y="28"/>
                  </a:cubicBezTo>
                  <a:cubicBezTo>
                    <a:pt x="540" y="31"/>
                    <a:pt x="546" y="32"/>
                    <a:pt x="553" y="32"/>
                  </a:cubicBezTo>
                  <a:cubicBezTo>
                    <a:pt x="557" y="32"/>
                    <a:pt x="561" y="32"/>
                    <a:pt x="565" y="30"/>
                  </a:cubicBezTo>
                  <a:cubicBezTo>
                    <a:pt x="567" y="29"/>
                    <a:pt x="569" y="29"/>
                    <a:pt x="571" y="27"/>
                  </a:cubicBezTo>
                  <a:cubicBezTo>
                    <a:pt x="573" y="26"/>
                    <a:pt x="575" y="25"/>
                    <a:pt x="577" y="24"/>
                  </a:cubicBezTo>
                  <a:cubicBezTo>
                    <a:pt x="581" y="22"/>
                    <a:pt x="585" y="20"/>
                    <a:pt x="589" y="19"/>
                  </a:cubicBezTo>
                  <a:cubicBezTo>
                    <a:pt x="591" y="19"/>
                    <a:pt x="593" y="19"/>
                    <a:pt x="595" y="19"/>
                  </a:cubicBezTo>
                  <a:cubicBezTo>
                    <a:pt x="596" y="19"/>
                    <a:pt x="596" y="19"/>
                    <a:pt x="596" y="19"/>
                  </a:cubicBezTo>
                  <a:cubicBezTo>
                    <a:pt x="596" y="0"/>
                    <a:pt x="596" y="0"/>
                    <a:pt x="596" y="0"/>
                  </a:cubicBezTo>
                  <a:cubicBezTo>
                    <a:pt x="596" y="0"/>
                    <a:pt x="596" y="0"/>
                    <a:pt x="59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6"/>
            <p:cNvSpPr/>
            <p:nvPr/>
          </p:nvSpPr>
          <p:spPr bwMode="auto">
            <a:xfrm>
              <a:off x="3131" y="2172"/>
              <a:ext cx="1416" cy="79"/>
            </a:xfrm>
            <a:custGeom>
              <a:avLst/>
              <a:gdLst>
                <a:gd name="T0" fmla="*/ 577 w 596"/>
                <a:gd name="T1" fmla="*/ 5 h 32"/>
                <a:gd name="T2" fmla="*/ 553 w 596"/>
                <a:gd name="T3" fmla="*/ 14 h 32"/>
                <a:gd name="T4" fmla="*/ 541 w 596"/>
                <a:gd name="T5" fmla="*/ 11 h 32"/>
                <a:gd name="T6" fmla="*/ 510 w 596"/>
                <a:gd name="T7" fmla="*/ 0 h 32"/>
                <a:gd name="T8" fmla="*/ 486 w 596"/>
                <a:gd name="T9" fmla="*/ 8 h 32"/>
                <a:gd name="T10" fmla="*/ 456 w 596"/>
                <a:gd name="T11" fmla="*/ 11 h 32"/>
                <a:gd name="T12" fmla="*/ 426 w 596"/>
                <a:gd name="T13" fmla="*/ 0 h 32"/>
                <a:gd name="T14" fmla="*/ 425 w 596"/>
                <a:gd name="T15" fmla="*/ 0 h 32"/>
                <a:gd name="T16" fmla="*/ 406 w 596"/>
                <a:gd name="T17" fmla="*/ 5 h 32"/>
                <a:gd name="T18" fmla="*/ 383 w 596"/>
                <a:gd name="T19" fmla="*/ 14 h 32"/>
                <a:gd name="T20" fmla="*/ 371 w 596"/>
                <a:gd name="T21" fmla="*/ 11 h 32"/>
                <a:gd name="T22" fmla="*/ 340 w 596"/>
                <a:gd name="T23" fmla="*/ 0 h 32"/>
                <a:gd name="T24" fmla="*/ 340 w 596"/>
                <a:gd name="T25" fmla="*/ 0 h 32"/>
                <a:gd name="T26" fmla="*/ 321 w 596"/>
                <a:gd name="T27" fmla="*/ 5 h 32"/>
                <a:gd name="T28" fmla="*/ 304 w 596"/>
                <a:gd name="T29" fmla="*/ 13 h 32"/>
                <a:gd name="T30" fmla="*/ 292 w 596"/>
                <a:gd name="T31" fmla="*/ 13 h 32"/>
                <a:gd name="T32" fmla="*/ 255 w 596"/>
                <a:gd name="T33" fmla="*/ 0 h 32"/>
                <a:gd name="T34" fmla="*/ 243 w 596"/>
                <a:gd name="T35" fmla="*/ 2 h 32"/>
                <a:gd name="T36" fmla="*/ 219 w 596"/>
                <a:gd name="T37" fmla="*/ 13 h 32"/>
                <a:gd name="T38" fmla="*/ 189 w 596"/>
                <a:gd name="T39" fmla="*/ 5 h 32"/>
                <a:gd name="T40" fmla="*/ 175 w 596"/>
                <a:gd name="T41" fmla="*/ 0 h 32"/>
                <a:gd name="T42" fmla="*/ 171 w 596"/>
                <a:gd name="T43" fmla="*/ 0 h 32"/>
                <a:gd name="T44" fmla="*/ 151 w 596"/>
                <a:gd name="T45" fmla="*/ 5 h 32"/>
                <a:gd name="T46" fmla="*/ 128 w 596"/>
                <a:gd name="T47" fmla="*/ 14 h 32"/>
                <a:gd name="T48" fmla="*/ 85 w 596"/>
                <a:gd name="T49" fmla="*/ 0 h 32"/>
                <a:gd name="T50" fmla="*/ 61 w 596"/>
                <a:gd name="T51" fmla="*/ 8 h 32"/>
                <a:gd name="T52" fmla="*/ 30 w 596"/>
                <a:gd name="T53" fmla="*/ 11 h 32"/>
                <a:gd name="T54" fmla="*/ 0 w 596"/>
                <a:gd name="T55" fmla="*/ 19 h 32"/>
                <a:gd name="T56" fmla="*/ 42 w 596"/>
                <a:gd name="T57" fmla="*/ 32 h 32"/>
                <a:gd name="T58" fmla="*/ 67 w 596"/>
                <a:gd name="T59" fmla="*/ 24 h 32"/>
                <a:gd name="T60" fmla="*/ 97 w 596"/>
                <a:gd name="T61" fmla="*/ 21 h 32"/>
                <a:gd name="T62" fmla="*/ 140 w 596"/>
                <a:gd name="T63" fmla="*/ 30 h 32"/>
                <a:gd name="T64" fmla="*/ 170 w 596"/>
                <a:gd name="T65" fmla="*/ 19 h 32"/>
                <a:gd name="T66" fmla="*/ 182 w 596"/>
                <a:gd name="T67" fmla="*/ 21 h 32"/>
                <a:gd name="T68" fmla="*/ 213 w 596"/>
                <a:gd name="T69" fmla="*/ 32 h 32"/>
                <a:gd name="T70" fmla="*/ 231 w 596"/>
                <a:gd name="T71" fmla="*/ 27 h 32"/>
                <a:gd name="T72" fmla="*/ 255 w 596"/>
                <a:gd name="T73" fmla="*/ 19 h 32"/>
                <a:gd name="T74" fmla="*/ 267 w 596"/>
                <a:gd name="T75" fmla="*/ 21 h 32"/>
                <a:gd name="T76" fmla="*/ 298 w 596"/>
                <a:gd name="T77" fmla="*/ 32 h 32"/>
                <a:gd name="T78" fmla="*/ 298 w 596"/>
                <a:gd name="T79" fmla="*/ 32 h 32"/>
                <a:gd name="T80" fmla="*/ 334 w 596"/>
                <a:gd name="T81" fmla="*/ 19 h 32"/>
                <a:gd name="T82" fmla="*/ 364 w 596"/>
                <a:gd name="T83" fmla="*/ 28 h 32"/>
                <a:gd name="T84" fmla="*/ 383 w 596"/>
                <a:gd name="T85" fmla="*/ 32 h 32"/>
                <a:gd name="T86" fmla="*/ 407 w 596"/>
                <a:gd name="T87" fmla="*/ 24 h 32"/>
                <a:gd name="T88" fmla="*/ 426 w 596"/>
                <a:gd name="T89" fmla="*/ 19 h 32"/>
                <a:gd name="T90" fmla="*/ 468 w 596"/>
                <a:gd name="T91" fmla="*/ 32 h 32"/>
                <a:gd name="T92" fmla="*/ 480 w 596"/>
                <a:gd name="T93" fmla="*/ 30 h 32"/>
                <a:gd name="T94" fmla="*/ 510 w 596"/>
                <a:gd name="T95" fmla="*/ 19 h 32"/>
                <a:gd name="T96" fmla="*/ 553 w 596"/>
                <a:gd name="T97" fmla="*/ 32 h 32"/>
                <a:gd name="T98" fmla="*/ 577 w 596"/>
                <a:gd name="T99" fmla="*/ 24 h 32"/>
                <a:gd name="T100" fmla="*/ 596 w 596"/>
                <a:gd name="T101"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96" h="32">
                  <a:moveTo>
                    <a:pt x="595" y="0"/>
                  </a:moveTo>
                  <a:cubicBezTo>
                    <a:pt x="591" y="0"/>
                    <a:pt x="587" y="1"/>
                    <a:pt x="583" y="2"/>
                  </a:cubicBezTo>
                  <a:cubicBezTo>
                    <a:pt x="581" y="3"/>
                    <a:pt x="579" y="4"/>
                    <a:pt x="577" y="5"/>
                  </a:cubicBezTo>
                  <a:cubicBezTo>
                    <a:pt x="575" y="6"/>
                    <a:pt x="573" y="7"/>
                    <a:pt x="571" y="8"/>
                  </a:cubicBezTo>
                  <a:cubicBezTo>
                    <a:pt x="567" y="11"/>
                    <a:pt x="563" y="12"/>
                    <a:pt x="559" y="13"/>
                  </a:cubicBezTo>
                  <a:cubicBezTo>
                    <a:pt x="557" y="14"/>
                    <a:pt x="555" y="14"/>
                    <a:pt x="553" y="14"/>
                  </a:cubicBezTo>
                  <a:cubicBezTo>
                    <a:pt x="552" y="14"/>
                    <a:pt x="552" y="14"/>
                    <a:pt x="552" y="14"/>
                  </a:cubicBezTo>
                  <a:cubicBezTo>
                    <a:pt x="552" y="14"/>
                    <a:pt x="552" y="14"/>
                    <a:pt x="552" y="14"/>
                  </a:cubicBezTo>
                  <a:cubicBezTo>
                    <a:pt x="548" y="14"/>
                    <a:pt x="544" y="13"/>
                    <a:pt x="541" y="11"/>
                  </a:cubicBezTo>
                  <a:cubicBezTo>
                    <a:pt x="537" y="10"/>
                    <a:pt x="533" y="7"/>
                    <a:pt x="529" y="5"/>
                  </a:cubicBezTo>
                  <a:cubicBezTo>
                    <a:pt x="523" y="2"/>
                    <a:pt x="517" y="0"/>
                    <a:pt x="510" y="0"/>
                  </a:cubicBezTo>
                  <a:cubicBezTo>
                    <a:pt x="510" y="0"/>
                    <a:pt x="510" y="0"/>
                    <a:pt x="510" y="0"/>
                  </a:cubicBezTo>
                  <a:cubicBezTo>
                    <a:pt x="510" y="0"/>
                    <a:pt x="510" y="0"/>
                    <a:pt x="510" y="0"/>
                  </a:cubicBezTo>
                  <a:cubicBezTo>
                    <a:pt x="506" y="0"/>
                    <a:pt x="502" y="1"/>
                    <a:pt x="498" y="2"/>
                  </a:cubicBezTo>
                  <a:cubicBezTo>
                    <a:pt x="494" y="4"/>
                    <a:pt x="490" y="6"/>
                    <a:pt x="486" y="8"/>
                  </a:cubicBezTo>
                  <a:cubicBezTo>
                    <a:pt x="482" y="11"/>
                    <a:pt x="478" y="12"/>
                    <a:pt x="474" y="13"/>
                  </a:cubicBezTo>
                  <a:cubicBezTo>
                    <a:pt x="472" y="13"/>
                    <a:pt x="470" y="14"/>
                    <a:pt x="468" y="14"/>
                  </a:cubicBezTo>
                  <a:cubicBezTo>
                    <a:pt x="464" y="14"/>
                    <a:pt x="460" y="13"/>
                    <a:pt x="456" y="11"/>
                  </a:cubicBezTo>
                  <a:cubicBezTo>
                    <a:pt x="452" y="10"/>
                    <a:pt x="448" y="7"/>
                    <a:pt x="444" y="5"/>
                  </a:cubicBezTo>
                  <a:cubicBezTo>
                    <a:pt x="438" y="2"/>
                    <a:pt x="432" y="0"/>
                    <a:pt x="426" y="0"/>
                  </a:cubicBezTo>
                  <a:cubicBezTo>
                    <a:pt x="426" y="0"/>
                    <a:pt x="426" y="0"/>
                    <a:pt x="426" y="0"/>
                  </a:cubicBezTo>
                  <a:cubicBezTo>
                    <a:pt x="426" y="0"/>
                    <a:pt x="426" y="0"/>
                    <a:pt x="425" y="0"/>
                  </a:cubicBezTo>
                  <a:cubicBezTo>
                    <a:pt x="425" y="0"/>
                    <a:pt x="425" y="0"/>
                    <a:pt x="425" y="0"/>
                  </a:cubicBezTo>
                  <a:cubicBezTo>
                    <a:pt x="425" y="0"/>
                    <a:pt x="425" y="0"/>
                    <a:pt x="425" y="0"/>
                  </a:cubicBezTo>
                  <a:cubicBezTo>
                    <a:pt x="425" y="0"/>
                    <a:pt x="425" y="0"/>
                    <a:pt x="425" y="0"/>
                  </a:cubicBezTo>
                  <a:cubicBezTo>
                    <a:pt x="421" y="0"/>
                    <a:pt x="417" y="1"/>
                    <a:pt x="413" y="2"/>
                  </a:cubicBezTo>
                  <a:cubicBezTo>
                    <a:pt x="410" y="3"/>
                    <a:pt x="408" y="4"/>
                    <a:pt x="406" y="5"/>
                  </a:cubicBezTo>
                  <a:cubicBezTo>
                    <a:pt x="404" y="6"/>
                    <a:pt x="403" y="7"/>
                    <a:pt x="401" y="8"/>
                  </a:cubicBezTo>
                  <a:cubicBezTo>
                    <a:pt x="397" y="11"/>
                    <a:pt x="393" y="12"/>
                    <a:pt x="389" y="13"/>
                  </a:cubicBezTo>
                  <a:cubicBezTo>
                    <a:pt x="387" y="13"/>
                    <a:pt x="385" y="14"/>
                    <a:pt x="383" y="14"/>
                  </a:cubicBezTo>
                  <a:cubicBezTo>
                    <a:pt x="382" y="14"/>
                    <a:pt x="381" y="13"/>
                    <a:pt x="379" y="13"/>
                  </a:cubicBezTo>
                  <a:cubicBezTo>
                    <a:pt x="378" y="13"/>
                    <a:pt x="377" y="13"/>
                    <a:pt x="376" y="13"/>
                  </a:cubicBezTo>
                  <a:cubicBezTo>
                    <a:pt x="374" y="13"/>
                    <a:pt x="372" y="12"/>
                    <a:pt x="371" y="11"/>
                  </a:cubicBezTo>
                  <a:cubicBezTo>
                    <a:pt x="367" y="10"/>
                    <a:pt x="363" y="7"/>
                    <a:pt x="359" y="5"/>
                  </a:cubicBezTo>
                  <a:cubicBezTo>
                    <a:pt x="353" y="2"/>
                    <a:pt x="347" y="0"/>
                    <a:pt x="340" y="0"/>
                  </a:cubicBezTo>
                  <a:cubicBezTo>
                    <a:pt x="340" y="0"/>
                    <a:pt x="340" y="0"/>
                    <a:pt x="340" y="0"/>
                  </a:cubicBezTo>
                  <a:cubicBezTo>
                    <a:pt x="340" y="0"/>
                    <a:pt x="340" y="0"/>
                    <a:pt x="340" y="0"/>
                  </a:cubicBezTo>
                  <a:cubicBezTo>
                    <a:pt x="340" y="0"/>
                    <a:pt x="340" y="0"/>
                    <a:pt x="340" y="0"/>
                  </a:cubicBezTo>
                  <a:cubicBezTo>
                    <a:pt x="340" y="0"/>
                    <a:pt x="340" y="0"/>
                    <a:pt x="340" y="0"/>
                  </a:cubicBezTo>
                  <a:cubicBezTo>
                    <a:pt x="336" y="0"/>
                    <a:pt x="332" y="1"/>
                    <a:pt x="328" y="2"/>
                  </a:cubicBezTo>
                  <a:cubicBezTo>
                    <a:pt x="326" y="3"/>
                    <a:pt x="325" y="3"/>
                    <a:pt x="324" y="4"/>
                  </a:cubicBezTo>
                  <a:cubicBezTo>
                    <a:pt x="323" y="4"/>
                    <a:pt x="322" y="5"/>
                    <a:pt x="321" y="5"/>
                  </a:cubicBezTo>
                  <a:cubicBezTo>
                    <a:pt x="320" y="5"/>
                    <a:pt x="319" y="6"/>
                    <a:pt x="318" y="7"/>
                  </a:cubicBezTo>
                  <a:cubicBezTo>
                    <a:pt x="317" y="7"/>
                    <a:pt x="316" y="8"/>
                    <a:pt x="316" y="8"/>
                  </a:cubicBezTo>
                  <a:cubicBezTo>
                    <a:pt x="312" y="11"/>
                    <a:pt x="308" y="12"/>
                    <a:pt x="304" y="13"/>
                  </a:cubicBezTo>
                  <a:cubicBezTo>
                    <a:pt x="302" y="13"/>
                    <a:pt x="300" y="14"/>
                    <a:pt x="298" y="14"/>
                  </a:cubicBezTo>
                  <a:cubicBezTo>
                    <a:pt x="296" y="14"/>
                    <a:pt x="294" y="13"/>
                    <a:pt x="293" y="13"/>
                  </a:cubicBezTo>
                  <a:cubicBezTo>
                    <a:pt x="292" y="13"/>
                    <a:pt x="292" y="13"/>
                    <a:pt x="292" y="13"/>
                  </a:cubicBezTo>
                  <a:cubicBezTo>
                    <a:pt x="290" y="13"/>
                    <a:pt x="287" y="12"/>
                    <a:pt x="285" y="11"/>
                  </a:cubicBezTo>
                  <a:cubicBezTo>
                    <a:pt x="282" y="10"/>
                    <a:pt x="278" y="7"/>
                    <a:pt x="274" y="5"/>
                  </a:cubicBezTo>
                  <a:cubicBezTo>
                    <a:pt x="268" y="2"/>
                    <a:pt x="261" y="0"/>
                    <a:pt x="255" y="0"/>
                  </a:cubicBezTo>
                  <a:cubicBezTo>
                    <a:pt x="255" y="0"/>
                    <a:pt x="255" y="0"/>
                    <a:pt x="255" y="0"/>
                  </a:cubicBezTo>
                  <a:cubicBezTo>
                    <a:pt x="255" y="0"/>
                    <a:pt x="255" y="0"/>
                    <a:pt x="255" y="0"/>
                  </a:cubicBezTo>
                  <a:cubicBezTo>
                    <a:pt x="251" y="0"/>
                    <a:pt x="247" y="1"/>
                    <a:pt x="243" y="2"/>
                  </a:cubicBezTo>
                  <a:cubicBezTo>
                    <a:pt x="241" y="3"/>
                    <a:pt x="238" y="4"/>
                    <a:pt x="236" y="5"/>
                  </a:cubicBezTo>
                  <a:cubicBezTo>
                    <a:pt x="234" y="6"/>
                    <a:pt x="233" y="7"/>
                    <a:pt x="231" y="8"/>
                  </a:cubicBezTo>
                  <a:cubicBezTo>
                    <a:pt x="227" y="11"/>
                    <a:pt x="223" y="12"/>
                    <a:pt x="219" y="13"/>
                  </a:cubicBezTo>
                  <a:cubicBezTo>
                    <a:pt x="217" y="14"/>
                    <a:pt x="215" y="14"/>
                    <a:pt x="213" y="14"/>
                  </a:cubicBezTo>
                  <a:cubicBezTo>
                    <a:pt x="209" y="14"/>
                    <a:pt x="204" y="13"/>
                    <a:pt x="200" y="11"/>
                  </a:cubicBezTo>
                  <a:cubicBezTo>
                    <a:pt x="196" y="10"/>
                    <a:pt x="193" y="7"/>
                    <a:pt x="189" y="5"/>
                  </a:cubicBezTo>
                  <a:cubicBezTo>
                    <a:pt x="186" y="3"/>
                    <a:pt x="183" y="2"/>
                    <a:pt x="180" y="1"/>
                  </a:cubicBezTo>
                  <a:cubicBezTo>
                    <a:pt x="179" y="1"/>
                    <a:pt x="179" y="1"/>
                    <a:pt x="178" y="1"/>
                  </a:cubicBezTo>
                  <a:cubicBezTo>
                    <a:pt x="177" y="1"/>
                    <a:pt x="176" y="1"/>
                    <a:pt x="175" y="0"/>
                  </a:cubicBezTo>
                  <a:cubicBezTo>
                    <a:pt x="174" y="0"/>
                    <a:pt x="173" y="0"/>
                    <a:pt x="172" y="0"/>
                  </a:cubicBezTo>
                  <a:cubicBezTo>
                    <a:pt x="172" y="0"/>
                    <a:pt x="171" y="0"/>
                    <a:pt x="171" y="0"/>
                  </a:cubicBezTo>
                  <a:cubicBezTo>
                    <a:pt x="171" y="0"/>
                    <a:pt x="171" y="0"/>
                    <a:pt x="171" y="0"/>
                  </a:cubicBezTo>
                  <a:cubicBezTo>
                    <a:pt x="170" y="0"/>
                    <a:pt x="170" y="0"/>
                    <a:pt x="170" y="0"/>
                  </a:cubicBezTo>
                  <a:cubicBezTo>
                    <a:pt x="166" y="0"/>
                    <a:pt x="162" y="1"/>
                    <a:pt x="158" y="2"/>
                  </a:cubicBezTo>
                  <a:cubicBezTo>
                    <a:pt x="155" y="3"/>
                    <a:pt x="153" y="4"/>
                    <a:pt x="151" y="5"/>
                  </a:cubicBezTo>
                  <a:cubicBezTo>
                    <a:pt x="149" y="6"/>
                    <a:pt x="147" y="7"/>
                    <a:pt x="146" y="8"/>
                  </a:cubicBezTo>
                  <a:cubicBezTo>
                    <a:pt x="142" y="11"/>
                    <a:pt x="138" y="12"/>
                    <a:pt x="134" y="13"/>
                  </a:cubicBezTo>
                  <a:cubicBezTo>
                    <a:pt x="132" y="14"/>
                    <a:pt x="130" y="14"/>
                    <a:pt x="128" y="14"/>
                  </a:cubicBezTo>
                  <a:cubicBezTo>
                    <a:pt x="123" y="14"/>
                    <a:pt x="119" y="13"/>
                    <a:pt x="115" y="11"/>
                  </a:cubicBezTo>
                  <a:cubicBezTo>
                    <a:pt x="111" y="10"/>
                    <a:pt x="108" y="7"/>
                    <a:pt x="104" y="5"/>
                  </a:cubicBezTo>
                  <a:cubicBezTo>
                    <a:pt x="98" y="2"/>
                    <a:pt x="91" y="0"/>
                    <a:pt x="85" y="0"/>
                  </a:cubicBezTo>
                  <a:cubicBezTo>
                    <a:pt x="81" y="0"/>
                    <a:pt x="77" y="1"/>
                    <a:pt x="72" y="2"/>
                  </a:cubicBezTo>
                  <a:cubicBezTo>
                    <a:pt x="70" y="3"/>
                    <a:pt x="68" y="4"/>
                    <a:pt x="66" y="5"/>
                  </a:cubicBezTo>
                  <a:cubicBezTo>
                    <a:pt x="64" y="6"/>
                    <a:pt x="63" y="7"/>
                    <a:pt x="61" y="8"/>
                  </a:cubicBezTo>
                  <a:cubicBezTo>
                    <a:pt x="57" y="11"/>
                    <a:pt x="53" y="12"/>
                    <a:pt x="49" y="13"/>
                  </a:cubicBezTo>
                  <a:cubicBezTo>
                    <a:pt x="47" y="14"/>
                    <a:pt x="45" y="14"/>
                    <a:pt x="42" y="14"/>
                  </a:cubicBezTo>
                  <a:cubicBezTo>
                    <a:pt x="38" y="14"/>
                    <a:pt x="34" y="13"/>
                    <a:pt x="30" y="11"/>
                  </a:cubicBezTo>
                  <a:cubicBezTo>
                    <a:pt x="26" y="10"/>
                    <a:pt x="23" y="7"/>
                    <a:pt x="19" y="5"/>
                  </a:cubicBezTo>
                  <a:cubicBezTo>
                    <a:pt x="13" y="2"/>
                    <a:pt x="7" y="0"/>
                    <a:pt x="0" y="0"/>
                  </a:cubicBezTo>
                  <a:cubicBezTo>
                    <a:pt x="0" y="19"/>
                    <a:pt x="0" y="19"/>
                    <a:pt x="0" y="19"/>
                  </a:cubicBezTo>
                  <a:cubicBezTo>
                    <a:pt x="4" y="19"/>
                    <a:pt x="8" y="20"/>
                    <a:pt x="12" y="21"/>
                  </a:cubicBezTo>
                  <a:cubicBezTo>
                    <a:pt x="16" y="23"/>
                    <a:pt x="20" y="25"/>
                    <a:pt x="24" y="28"/>
                  </a:cubicBezTo>
                  <a:cubicBezTo>
                    <a:pt x="30" y="31"/>
                    <a:pt x="36" y="32"/>
                    <a:pt x="42" y="32"/>
                  </a:cubicBezTo>
                  <a:cubicBezTo>
                    <a:pt x="47" y="32"/>
                    <a:pt x="51" y="32"/>
                    <a:pt x="55" y="30"/>
                  </a:cubicBezTo>
                  <a:cubicBezTo>
                    <a:pt x="57" y="29"/>
                    <a:pt x="59" y="29"/>
                    <a:pt x="61" y="27"/>
                  </a:cubicBezTo>
                  <a:cubicBezTo>
                    <a:pt x="63" y="26"/>
                    <a:pt x="65" y="25"/>
                    <a:pt x="67" y="24"/>
                  </a:cubicBezTo>
                  <a:cubicBezTo>
                    <a:pt x="71" y="22"/>
                    <a:pt x="75" y="20"/>
                    <a:pt x="79" y="19"/>
                  </a:cubicBezTo>
                  <a:cubicBezTo>
                    <a:pt x="81" y="19"/>
                    <a:pt x="83" y="19"/>
                    <a:pt x="85" y="19"/>
                  </a:cubicBezTo>
                  <a:cubicBezTo>
                    <a:pt x="89" y="19"/>
                    <a:pt x="93" y="20"/>
                    <a:pt x="97" y="21"/>
                  </a:cubicBezTo>
                  <a:cubicBezTo>
                    <a:pt x="101" y="23"/>
                    <a:pt x="105" y="25"/>
                    <a:pt x="109" y="28"/>
                  </a:cubicBezTo>
                  <a:cubicBezTo>
                    <a:pt x="115" y="31"/>
                    <a:pt x="121" y="32"/>
                    <a:pt x="128" y="32"/>
                  </a:cubicBezTo>
                  <a:cubicBezTo>
                    <a:pt x="132" y="32"/>
                    <a:pt x="136" y="32"/>
                    <a:pt x="140" y="30"/>
                  </a:cubicBezTo>
                  <a:cubicBezTo>
                    <a:pt x="144" y="29"/>
                    <a:pt x="148" y="26"/>
                    <a:pt x="152" y="24"/>
                  </a:cubicBezTo>
                  <a:cubicBezTo>
                    <a:pt x="156" y="22"/>
                    <a:pt x="160" y="20"/>
                    <a:pt x="164" y="19"/>
                  </a:cubicBezTo>
                  <a:cubicBezTo>
                    <a:pt x="166" y="19"/>
                    <a:pt x="168" y="19"/>
                    <a:pt x="170" y="19"/>
                  </a:cubicBezTo>
                  <a:cubicBezTo>
                    <a:pt x="171" y="19"/>
                    <a:pt x="172" y="19"/>
                    <a:pt x="173" y="19"/>
                  </a:cubicBezTo>
                  <a:cubicBezTo>
                    <a:pt x="174" y="19"/>
                    <a:pt x="175" y="19"/>
                    <a:pt x="176" y="19"/>
                  </a:cubicBezTo>
                  <a:cubicBezTo>
                    <a:pt x="178" y="20"/>
                    <a:pt x="180" y="20"/>
                    <a:pt x="182" y="21"/>
                  </a:cubicBezTo>
                  <a:cubicBezTo>
                    <a:pt x="186" y="23"/>
                    <a:pt x="190" y="25"/>
                    <a:pt x="194" y="28"/>
                  </a:cubicBezTo>
                  <a:cubicBezTo>
                    <a:pt x="200" y="31"/>
                    <a:pt x="206" y="32"/>
                    <a:pt x="213" y="32"/>
                  </a:cubicBezTo>
                  <a:cubicBezTo>
                    <a:pt x="213" y="32"/>
                    <a:pt x="213" y="32"/>
                    <a:pt x="213" y="32"/>
                  </a:cubicBezTo>
                  <a:cubicBezTo>
                    <a:pt x="213" y="32"/>
                    <a:pt x="213" y="32"/>
                    <a:pt x="213" y="32"/>
                  </a:cubicBezTo>
                  <a:cubicBezTo>
                    <a:pt x="217" y="32"/>
                    <a:pt x="221" y="32"/>
                    <a:pt x="225" y="30"/>
                  </a:cubicBezTo>
                  <a:cubicBezTo>
                    <a:pt x="227" y="29"/>
                    <a:pt x="229" y="29"/>
                    <a:pt x="231" y="27"/>
                  </a:cubicBezTo>
                  <a:cubicBezTo>
                    <a:pt x="233" y="26"/>
                    <a:pt x="235" y="25"/>
                    <a:pt x="237" y="24"/>
                  </a:cubicBezTo>
                  <a:cubicBezTo>
                    <a:pt x="241" y="22"/>
                    <a:pt x="245" y="20"/>
                    <a:pt x="249" y="19"/>
                  </a:cubicBezTo>
                  <a:cubicBezTo>
                    <a:pt x="251" y="19"/>
                    <a:pt x="253" y="19"/>
                    <a:pt x="255" y="19"/>
                  </a:cubicBezTo>
                  <a:cubicBezTo>
                    <a:pt x="255" y="19"/>
                    <a:pt x="255" y="19"/>
                    <a:pt x="255" y="19"/>
                  </a:cubicBezTo>
                  <a:cubicBezTo>
                    <a:pt x="256" y="19"/>
                    <a:pt x="257" y="19"/>
                    <a:pt x="257" y="19"/>
                  </a:cubicBezTo>
                  <a:cubicBezTo>
                    <a:pt x="261" y="19"/>
                    <a:pt x="264" y="20"/>
                    <a:pt x="267" y="21"/>
                  </a:cubicBezTo>
                  <a:cubicBezTo>
                    <a:pt x="271" y="23"/>
                    <a:pt x="275" y="25"/>
                    <a:pt x="279" y="28"/>
                  </a:cubicBezTo>
                  <a:cubicBezTo>
                    <a:pt x="285" y="31"/>
                    <a:pt x="291" y="32"/>
                    <a:pt x="297" y="32"/>
                  </a:cubicBezTo>
                  <a:cubicBezTo>
                    <a:pt x="298" y="32"/>
                    <a:pt x="298" y="32"/>
                    <a:pt x="298" y="32"/>
                  </a:cubicBezTo>
                  <a:cubicBezTo>
                    <a:pt x="298" y="32"/>
                    <a:pt x="298" y="32"/>
                    <a:pt x="298" y="32"/>
                  </a:cubicBezTo>
                  <a:cubicBezTo>
                    <a:pt x="298" y="32"/>
                    <a:pt x="298" y="32"/>
                    <a:pt x="298" y="32"/>
                  </a:cubicBezTo>
                  <a:cubicBezTo>
                    <a:pt x="298" y="32"/>
                    <a:pt x="298" y="32"/>
                    <a:pt x="298" y="32"/>
                  </a:cubicBezTo>
                  <a:cubicBezTo>
                    <a:pt x="302" y="32"/>
                    <a:pt x="306" y="32"/>
                    <a:pt x="310" y="30"/>
                  </a:cubicBezTo>
                  <a:cubicBezTo>
                    <a:pt x="314" y="29"/>
                    <a:pt x="318" y="26"/>
                    <a:pt x="322" y="24"/>
                  </a:cubicBezTo>
                  <a:cubicBezTo>
                    <a:pt x="326" y="22"/>
                    <a:pt x="330" y="20"/>
                    <a:pt x="334" y="19"/>
                  </a:cubicBezTo>
                  <a:cubicBezTo>
                    <a:pt x="336" y="19"/>
                    <a:pt x="338" y="19"/>
                    <a:pt x="340" y="19"/>
                  </a:cubicBezTo>
                  <a:cubicBezTo>
                    <a:pt x="344" y="19"/>
                    <a:pt x="348" y="20"/>
                    <a:pt x="352" y="21"/>
                  </a:cubicBezTo>
                  <a:cubicBezTo>
                    <a:pt x="356" y="23"/>
                    <a:pt x="360" y="25"/>
                    <a:pt x="364" y="28"/>
                  </a:cubicBezTo>
                  <a:cubicBezTo>
                    <a:pt x="370" y="31"/>
                    <a:pt x="376" y="32"/>
                    <a:pt x="383" y="32"/>
                  </a:cubicBezTo>
                  <a:cubicBezTo>
                    <a:pt x="383" y="32"/>
                    <a:pt x="383" y="32"/>
                    <a:pt x="383" y="32"/>
                  </a:cubicBezTo>
                  <a:cubicBezTo>
                    <a:pt x="383" y="32"/>
                    <a:pt x="383" y="32"/>
                    <a:pt x="383" y="32"/>
                  </a:cubicBezTo>
                  <a:cubicBezTo>
                    <a:pt x="387" y="32"/>
                    <a:pt x="391" y="32"/>
                    <a:pt x="395" y="30"/>
                  </a:cubicBezTo>
                  <a:cubicBezTo>
                    <a:pt x="397" y="29"/>
                    <a:pt x="399" y="29"/>
                    <a:pt x="401" y="27"/>
                  </a:cubicBezTo>
                  <a:cubicBezTo>
                    <a:pt x="403" y="26"/>
                    <a:pt x="405" y="25"/>
                    <a:pt x="407" y="24"/>
                  </a:cubicBezTo>
                  <a:cubicBezTo>
                    <a:pt x="411" y="22"/>
                    <a:pt x="415" y="20"/>
                    <a:pt x="419" y="19"/>
                  </a:cubicBezTo>
                  <a:cubicBezTo>
                    <a:pt x="421" y="19"/>
                    <a:pt x="423" y="19"/>
                    <a:pt x="425" y="19"/>
                  </a:cubicBezTo>
                  <a:cubicBezTo>
                    <a:pt x="426" y="19"/>
                    <a:pt x="426" y="19"/>
                    <a:pt x="426" y="19"/>
                  </a:cubicBezTo>
                  <a:cubicBezTo>
                    <a:pt x="430" y="19"/>
                    <a:pt x="434" y="20"/>
                    <a:pt x="437" y="21"/>
                  </a:cubicBezTo>
                  <a:cubicBezTo>
                    <a:pt x="441" y="23"/>
                    <a:pt x="445" y="25"/>
                    <a:pt x="449" y="28"/>
                  </a:cubicBezTo>
                  <a:cubicBezTo>
                    <a:pt x="455" y="31"/>
                    <a:pt x="461" y="32"/>
                    <a:pt x="468" y="32"/>
                  </a:cubicBezTo>
                  <a:cubicBezTo>
                    <a:pt x="468" y="32"/>
                    <a:pt x="468" y="32"/>
                    <a:pt x="468" y="32"/>
                  </a:cubicBezTo>
                  <a:cubicBezTo>
                    <a:pt x="468" y="32"/>
                    <a:pt x="468" y="32"/>
                    <a:pt x="468" y="32"/>
                  </a:cubicBezTo>
                  <a:cubicBezTo>
                    <a:pt x="472" y="32"/>
                    <a:pt x="476" y="32"/>
                    <a:pt x="480" y="30"/>
                  </a:cubicBezTo>
                  <a:cubicBezTo>
                    <a:pt x="484" y="29"/>
                    <a:pt x="488" y="26"/>
                    <a:pt x="492" y="24"/>
                  </a:cubicBezTo>
                  <a:cubicBezTo>
                    <a:pt x="496" y="22"/>
                    <a:pt x="500" y="20"/>
                    <a:pt x="504" y="19"/>
                  </a:cubicBezTo>
                  <a:cubicBezTo>
                    <a:pt x="506" y="19"/>
                    <a:pt x="508" y="19"/>
                    <a:pt x="510" y="19"/>
                  </a:cubicBezTo>
                  <a:cubicBezTo>
                    <a:pt x="514" y="19"/>
                    <a:pt x="518" y="20"/>
                    <a:pt x="522" y="21"/>
                  </a:cubicBezTo>
                  <a:cubicBezTo>
                    <a:pt x="526" y="23"/>
                    <a:pt x="530" y="25"/>
                    <a:pt x="534" y="28"/>
                  </a:cubicBezTo>
                  <a:cubicBezTo>
                    <a:pt x="540" y="31"/>
                    <a:pt x="546" y="32"/>
                    <a:pt x="553" y="32"/>
                  </a:cubicBezTo>
                  <a:cubicBezTo>
                    <a:pt x="557" y="32"/>
                    <a:pt x="561" y="32"/>
                    <a:pt x="565" y="30"/>
                  </a:cubicBezTo>
                  <a:cubicBezTo>
                    <a:pt x="567" y="29"/>
                    <a:pt x="569" y="29"/>
                    <a:pt x="571" y="27"/>
                  </a:cubicBezTo>
                  <a:cubicBezTo>
                    <a:pt x="573" y="26"/>
                    <a:pt x="575" y="25"/>
                    <a:pt x="577" y="24"/>
                  </a:cubicBezTo>
                  <a:cubicBezTo>
                    <a:pt x="581" y="22"/>
                    <a:pt x="585" y="20"/>
                    <a:pt x="589" y="19"/>
                  </a:cubicBezTo>
                  <a:cubicBezTo>
                    <a:pt x="591" y="19"/>
                    <a:pt x="593" y="19"/>
                    <a:pt x="595" y="19"/>
                  </a:cubicBezTo>
                  <a:cubicBezTo>
                    <a:pt x="596" y="19"/>
                    <a:pt x="596" y="19"/>
                    <a:pt x="596" y="19"/>
                  </a:cubicBezTo>
                  <a:cubicBezTo>
                    <a:pt x="596" y="0"/>
                    <a:pt x="596" y="0"/>
                    <a:pt x="596" y="0"/>
                  </a:cubicBezTo>
                  <a:cubicBezTo>
                    <a:pt x="596" y="0"/>
                    <a:pt x="596" y="0"/>
                    <a:pt x="59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129" name="024">
            <a:hlinkClick r:id="" action="ppaction://media"/>
          </p:cNvPr>
          <p:cNvPicPr>
            <a:picLocks noChangeAspect="1"/>
          </p:cNvPicPr>
          <p:nvPr>
            <a:audioFile r:link="rId11"/>
            <p:extLst>
              <p:ext uri="{DAA4B4D4-6D71-4841-9C94-3DE7FCFB9230}">
                <p14:media xmlns:p14="http://schemas.microsoft.com/office/powerpoint/2010/main" r:embed="rId12"/>
              </p:ext>
            </p:extLst>
          </p:nvPr>
        </p:nvPicPr>
        <p:blipFill>
          <a:blip r:embed="rId13"/>
          <a:stretch>
            <a:fillRect/>
          </a:stretch>
        </p:blipFill>
        <p:spPr>
          <a:xfrm>
            <a:off x="282081" y="-739123"/>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75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750"/>
                                            <p:tgtEl>
                                              <p:spTgt spid="58"/>
                                            </p:tgtEl>
                                          </p:cBhvr>
                                        </p:animEffect>
                                      </p:childTnLst>
                                    </p:cTn>
                                  </p:par>
                                  <p:par>
                                    <p:cTn id="8" presetID="10" presetClass="entr" presetSubtype="0" fill="hold" nodeType="withEffect">
                                      <p:stCondLst>
                                        <p:cond delay="3000"/>
                                      </p:stCondLst>
                                      <p:childTnLst>
                                        <p:set>
                                          <p:cBhvr>
                                            <p:cTn id="9" dur="1" fill="hold">
                                              <p:stCondLst>
                                                <p:cond delay="0"/>
                                              </p:stCondLst>
                                            </p:cTn>
                                            <p:tgtEl>
                                              <p:spTgt spid="62"/>
                                            </p:tgtEl>
                                            <p:attrNameLst>
                                              <p:attrName>style.visibility</p:attrName>
                                            </p:attrNameLst>
                                          </p:cBhvr>
                                          <p:to>
                                            <p:strVal val="visible"/>
                                          </p:to>
                                        </p:set>
                                        <p:animEffect transition="in" filter="fade">
                                          <p:cBhvr>
                                            <p:cTn id="10" dur="750"/>
                                            <p:tgtEl>
                                              <p:spTgt spid="62"/>
                                            </p:tgtEl>
                                          </p:cBhvr>
                                        </p:animEffect>
                                      </p:childTnLst>
                                    </p:cTn>
                                  </p:par>
                                  <p:par>
                                    <p:cTn id="11" presetID="2" presetClass="entr" presetSubtype="8" fill="hold" nodeType="withEffect" p14:presetBounceEnd="30000">
                                      <p:stCondLst>
                                        <p:cond delay="3750"/>
                                      </p:stCondLst>
                                      <p:childTnLst>
                                        <p:set>
                                          <p:cBhvr>
                                            <p:cTn id="12" dur="1" fill="hold">
                                              <p:stCondLst>
                                                <p:cond delay="0"/>
                                              </p:stCondLst>
                                            </p:cTn>
                                            <p:tgtEl>
                                              <p:spTgt spid="123"/>
                                            </p:tgtEl>
                                            <p:attrNameLst>
                                              <p:attrName>style.visibility</p:attrName>
                                            </p:attrNameLst>
                                          </p:cBhvr>
                                          <p:to>
                                            <p:strVal val="visible"/>
                                          </p:to>
                                        </p:set>
                                        <p:anim calcmode="lin" valueType="num" p14:bounceEnd="30000">
                                          <p:cBhvr additive="base">
                                            <p:cTn id="13" dur="750" fill="hold"/>
                                            <p:tgtEl>
                                              <p:spTgt spid="123"/>
                                            </p:tgtEl>
                                            <p:attrNameLst>
                                              <p:attrName>ppt_x</p:attrName>
                                            </p:attrNameLst>
                                          </p:cBhvr>
                                          <p:tavLst>
                                            <p:tav tm="0">
                                              <p:val>
                                                <p:strVal val="0-#ppt_w/2"/>
                                              </p:val>
                                            </p:tav>
                                            <p:tav tm="100000">
                                              <p:val>
                                                <p:strVal val="#ppt_x"/>
                                              </p:val>
                                            </p:tav>
                                          </p:tavLst>
                                        </p:anim>
                                        <p:anim calcmode="lin" valueType="num" p14:bounceEnd="30000">
                                          <p:cBhvr additive="base">
                                            <p:cTn id="14" dur="750" fill="hold"/>
                                            <p:tgtEl>
                                              <p:spTgt spid="123"/>
                                            </p:tgtEl>
                                            <p:attrNameLst>
                                              <p:attrName>ppt_y</p:attrName>
                                            </p:attrNameLst>
                                          </p:cBhvr>
                                          <p:tavLst>
                                            <p:tav tm="0">
                                              <p:val>
                                                <p:strVal val="#ppt_y"/>
                                              </p:val>
                                            </p:tav>
                                            <p:tav tm="100000">
                                              <p:val>
                                                <p:strVal val="#ppt_y"/>
                                              </p:val>
                                            </p:tav>
                                          </p:tavLst>
                                        </p:anim>
                                      </p:childTnLst>
                                    </p:cTn>
                                  </p:par>
                                  <p:par>
                                    <p:cTn id="15" presetID="47" presetClass="entr" presetSubtype="0" fill="hold" nodeType="withEffect">
                                      <p:stCondLst>
                                        <p:cond delay="4500"/>
                                      </p:stCondLst>
                                      <p:childTnLst>
                                        <p:set>
                                          <p:cBhvr>
                                            <p:cTn id="16" dur="1" fill="hold">
                                              <p:stCondLst>
                                                <p:cond delay="0"/>
                                              </p:stCondLst>
                                            </p:cTn>
                                            <p:tgtEl>
                                              <p:spTgt spid="126"/>
                                            </p:tgtEl>
                                            <p:attrNameLst>
                                              <p:attrName>style.visibility</p:attrName>
                                            </p:attrNameLst>
                                          </p:cBhvr>
                                          <p:to>
                                            <p:strVal val="visible"/>
                                          </p:to>
                                        </p:set>
                                        <p:animEffect transition="in" filter="fade">
                                          <p:cBhvr>
                                            <p:cTn id="17" dur="1000"/>
                                            <p:tgtEl>
                                              <p:spTgt spid="126"/>
                                            </p:tgtEl>
                                          </p:cBhvr>
                                        </p:animEffect>
                                        <p:anim calcmode="lin" valueType="num">
                                          <p:cBhvr>
                                            <p:cTn id="18" dur="1000" fill="hold"/>
                                            <p:tgtEl>
                                              <p:spTgt spid="126"/>
                                            </p:tgtEl>
                                            <p:attrNameLst>
                                              <p:attrName>ppt_x</p:attrName>
                                            </p:attrNameLst>
                                          </p:cBhvr>
                                          <p:tavLst>
                                            <p:tav tm="0">
                                              <p:val>
                                                <p:strVal val="#ppt_x"/>
                                              </p:val>
                                            </p:tav>
                                            <p:tav tm="100000">
                                              <p:val>
                                                <p:strVal val="#ppt_x"/>
                                              </p:val>
                                            </p:tav>
                                          </p:tavLst>
                                        </p:anim>
                                        <p:anim calcmode="lin" valueType="num">
                                          <p:cBhvr>
                                            <p:cTn id="19" dur="1000" fill="hold"/>
                                            <p:tgtEl>
                                              <p:spTgt spid="126"/>
                                            </p:tgtEl>
                                            <p:attrNameLst>
                                              <p:attrName>ppt_y</p:attrName>
                                            </p:attrNameLst>
                                          </p:cBhvr>
                                          <p:tavLst>
                                            <p:tav tm="0">
                                              <p:val>
                                                <p:strVal val="#ppt_y-.1"/>
                                              </p:val>
                                            </p:tav>
                                            <p:tav tm="100000">
                                              <p:val>
                                                <p:strVal val="#ppt_y"/>
                                              </p:val>
                                            </p:tav>
                                          </p:tavLst>
                                        </p:anim>
                                      </p:childTnLst>
                                    </p:cTn>
                                  </p:par>
                                  <p:par>
                                    <p:cTn id="20" presetID="1" presetClass="mediacall" presetSubtype="0" fill="hold" nodeType="withEffect">
                                      <p:stCondLst>
                                        <p:cond delay="0"/>
                                      </p:stCondLst>
                                      <p:childTnLst>
                                        <p:cmd type="call" cmd="playFrom(0.0)">
                                          <p:cBhvr>
                                            <p:cTn id="21" dur="1" fill="hold"/>
                                            <p:tgtEl>
                                              <p:spTgt spid="12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50">
                    <p:cTn id="22" fill="hold" display="0">
                      <p:stCondLst>
                        <p:cond delay="indefinite"/>
                      </p:stCondLst>
                      <p:endCondLst>
                        <p:cond evt="onStopAudio" delay="0">
                          <p:tgtEl>
                            <p:sldTgt/>
                          </p:tgtEl>
                        </p:cond>
                      </p:endCondLst>
                    </p:cTn>
                    <p:tgtEl>
                      <p:spTgt spid="129"/>
                    </p:tgtEl>
                  </p:cMediaNode>
                </p:audio>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75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750"/>
                                            <p:tgtEl>
                                              <p:spTgt spid="58"/>
                                            </p:tgtEl>
                                          </p:cBhvr>
                                        </p:animEffect>
                                      </p:childTnLst>
                                    </p:cTn>
                                  </p:par>
                                  <p:par>
                                    <p:cTn id="8" presetID="10" presetClass="entr" presetSubtype="0" fill="hold" nodeType="withEffect">
                                      <p:stCondLst>
                                        <p:cond delay="3000"/>
                                      </p:stCondLst>
                                      <p:childTnLst>
                                        <p:set>
                                          <p:cBhvr>
                                            <p:cTn id="9" dur="1" fill="hold">
                                              <p:stCondLst>
                                                <p:cond delay="0"/>
                                              </p:stCondLst>
                                            </p:cTn>
                                            <p:tgtEl>
                                              <p:spTgt spid="62"/>
                                            </p:tgtEl>
                                            <p:attrNameLst>
                                              <p:attrName>style.visibility</p:attrName>
                                            </p:attrNameLst>
                                          </p:cBhvr>
                                          <p:to>
                                            <p:strVal val="visible"/>
                                          </p:to>
                                        </p:set>
                                        <p:animEffect transition="in" filter="fade">
                                          <p:cBhvr>
                                            <p:cTn id="10" dur="750"/>
                                            <p:tgtEl>
                                              <p:spTgt spid="62"/>
                                            </p:tgtEl>
                                          </p:cBhvr>
                                        </p:animEffect>
                                      </p:childTnLst>
                                    </p:cTn>
                                  </p:par>
                                  <p:par>
                                    <p:cTn id="11" presetID="2" presetClass="entr" presetSubtype="8" fill="hold" nodeType="withEffect">
                                      <p:stCondLst>
                                        <p:cond delay="3750"/>
                                      </p:stCondLst>
                                      <p:childTnLst>
                                        <p:set>
                                          <p:cBhvr>
                                            <p:cTn id="12" dur="1" fill="hold">
                                              <p:stCondLst>
                                                <p:cond delay="0"/>
                                              </p:stCondLst>
                                            </p:cTn>
                                            <p:tgtEl>
                                              <p:spTgt spid="123"/>
                                            </p:tgtEl>
                                            <p:attrNameLst>
                                              <p:attrName>style.visibility</p:attrName>
                                            </p:attrNameLst>
                                          </p:cBhvr>
                                          <p:to>
                                            <p:strVal val="visible"/>
                                          </p:to>
                                        </p:set>
                                        <p:anim calcmode="lin" valueType="num">
                                          <p:cBhvr additive="base">
                                            <p:cTn id="13" dur="750" fill="hold"/>
                                            <p:tgtEl>
                                              <p:spTgt spid="123"/>
                                            </p:tgtEl>
                                            <p:attrNameLst>
                                              <p:attrName>ppt_x</p:attrName>
                                            </p:attrNameLst>
                                          </p:cBhvr>
                                          <p:tavLst>
                                            <p:tav tm="0">
                                              <p:val>
                                                <p:strVal val="0-#ppt_w/2"/>
                                              </p:val>
                                            </p:tav>
                                            <p:tav tm="100000">
                                              <p:val>
                                                <p:strVal val="#ppt_x"/>
                                              </p:val>
                                            </p:tav>
                                          </p:tavLst>
                                        </p:anim>
                                        <p:anim calcmode="lin" valueType="num">
                                          <p:cBhvr additive="base">
                                            <p:cTn id="14" dur="750" fill="hold"/>
                                            <p:tgtEl>
                                              <p:spTgt spid="123"/>
                                            </p:tgtEl>
                                            <p:attrNameLst>
                                              <p:attrName>ppt_y</p:attrName>
                                            </p:attrNameLst>
                                          </p:cBhvr>
                                          <p:tavLst>
                                            <p:tav tm="0">
                                              <p:val>
                                                <p:strVal val="#ppt_y"/>
                                              </p:val>
                                            </p:tav>
                                            <p:tav tm="100000">
                                              <p:val>
                                                <p:strVal val="#ppt_y"/>
                                              </p:val>
                                            </p:tav>
                                          </p:tavLst>
                                        </p:anim>
                                      </p:childTnLst>
                                    </p:cTn>
                                  </p:par>
                                  <p:par>
                                    <p:cTn id="15" presetID="47" presetClass="entr" presetSubtype="0" fill="hold" nodeType="withEffect">
                                      <p:stCondLst>
                                        <p:cond delay="4500"/>
                                      </p:stCondLst>
                                      <p:childTnLst>
                                        <p:set>
                                          <p:cBhvr>
                                            <p:cTn id="16" dur="1" fill="hold">
                                              <p:stCondLst>
                                                <p:cond delay="0"/>
                                              </p:stCondLst>
                                            </p:cTn>
                                            <p:tgtEl>
                                              <p:spTgt spid="126"/>
                                            </p:tgtEl>
                                            <p:attrNameLst>
                                              <p:attrName>style.visibility</p:attrName>
                                            </p:attrNameLst>
                                          </p:cBhvr>
                                          <p:to>
                                            <p:strVal val="visible"/>
                                          </p:to>
                                        </p:set>
                                        <p:animEffect transition="in" filter="fade">
                                          <p:cBhvr>
                                            <p:cTn id="17" dur="1000"/>
                                            <p:tgtEl>
                                              <p:spTgt spid="126"/>
                                            </p:tgtEl>
                                          </p:cBhvr>
                                        </p:animEffect>
                                        <p:anim calcmode="lin" valueType="num">
                                          <p:cBhvr>
                                            <p:cTn id="18" dur="1000" fill="hold"/>
                                            <p:tgtEl>
                                              <p:spTgt spid="126"/>
                                            </p:tgtEl>
                                            <p:attrNameLst>
                                              <p:attrName>ppt_x</p:attrName>
                                            </p:attrNameLst>
                                          </p:cBhvr>
                                          <p:tavLst>
                                            <p:tav tm="0">
                                              <p:val>
                                                <p:strVal val="#ppt_x"/>
                                              </p:val>
                                            </p:tav>
                                            <p:tav tm="100000">
                                              <p:val>
                                                <p:strVal val="#ppt_x"/>
                                              </p:val>
                                            </p:tav>
                                          </p:tavLst>
                                        </p:anim>
                                        <p:anim calcmode="lin" valueType="num">
                                          <p:cBhvr>
                                            <p:cTn id="19" dur="1000" fill="hold"/>
                                            <p:tgtEl>
                                              <p:spTgt spid="126"/>
                                            </p:tgtEl>
                                            <p:attrNameLst>
                                              <p:attrName>ppt_y</p:attrName>
                                            </p:attrNameLst>
                                          </p:cBhvr>
                                          <p:tavLst>
                                            <p:tav tm="0">
                                              <p:val>
                                                <p:strVal val="#ppt_y-.1"/>
                                              </p:val>
                                            </p:tav>
                                            <p:tav tm="100000">
                                              <p:val>
                                                <p:strVal val="#ppt_y"/>
                                              </p:val>
                                            </p:tav>
                                          </p:tavLst>
                                        </p:anim>
                                      </p:childTnLst>
                                    </p:cTn>
                                  </p:par>
                                  <p:par>
                                    <p:cTn id="20" presetID="1" presetClass="mediacall" presetSubtype="0" fill="hold" nodeType="withEffect">
                                      <p:stCondLst>
                                        <p:cond delay="0"/>
                                      </p:stCondLst>
                                      <p:childTnLst>
                                        <p:cmd type="call" cmd="playFrom(0.0)">
                                          <p:cBhvr>
                                            <p:cTn id="21" dur="1" fill="hold"/>
                                            <p:tgtEl>
                                              <p:spTgt spid="12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50">
                    <p:cTn id="22" fill="hold" display="0">
                      <p:stCondLst>
                        <p:cond delay="indefinite"/>
                      </p:stCondLst>
                      <p:endCondLst>
                        <p:cond evt="onStopAudio" delay="0">
                          <p:tgtEl>
                            <p:sldTgt/>
                          </p:tgtEl>
                        </p:cond>
                      </p:endCondLst>
                    </p:cTn>
                    <p:tgtEl>
                      <p:spTgt spid="129"/>
                    </p:tgtEl>
                  </p:cMediaNode>
                </p:audio>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2006311" y="2242254"/>
            <a:ext cx="8179377" cy="293429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593764" y="592568"/>
            <a:ext cx="1781257" cy="830997"/>
          </a:xfrm>
          <a:prstGeom prst="rect">
            <a:avLst/>
          </a:prstGeom>
          <a:noFill/>
        </p:spPr>
        <p:txBody>
          <a:bodyPr wrap="none" rtlCol="0">
            <a:spAutoFit/>
          </a:bodyPr>
          <a:lstStyle/>
          <a:p>
            <a:r>
              <a:rPr lang="zh-CN" altLang="zh-CN" sz="4800" b="1" dirty="0">
                <a:latin typeface="微软雅黑" panose="020B0503020204020204" pitchFamily="34" charset="-122"/>
                <a:ea typeface="微软雅黑" panose="020B0503020204020204" pitchFamily="34" charset="-122"/>
              </a:rPr>
              <a:t>目</a:t>
            </a:r>
            <a:r>
              <a:rPr lang="en-US" altLang="zh-CN" sz="4800" b="1" dirty="0">
                <a:latin typeface="微软雅黑" panose="020B0503020204020204" pitchFamily="34" charset="-122"/>
                <a:ea typeface="微软雅黑" panose="020B0503020204020204" pitchFamily="34" charset="-122"/>
              </a:rPr>
              <a:t>  </a:t>
            </a:r>
            <a:r>
              <a:rPr lang="zh-CN" altLang="zh-CN" sz="4800" b="1" dirty="0">
                <a:latin typeface="微软雅黑" panose="020B0503020204020204" pitchFamily="34" charset="-122"/>
                <a:ea typeface="微软雅黑" panose="020B0503020204020204" pitchFamily="34" charset="-122"/>
              </a:rPr>
              <a:t>的</a:t>
            </a:r>
            <a:endParaRPr lang="zh-CN" altLang="zh-CN" sz="4800" b="1" dirty="0">
              <a:latin typeface="微软雅黑" panose="020B0503020204020204" pitchFamily="34" charset="-122"/>
              <a:ea typeface="微软雅黑" panose="020B0503020204020204" pitchFamily="34" charset="-122"/>
            </a:endParaRPr>
          </a:p>
        </p:txBody>
      </p:sp>
      <p:sp>
        <p:nvSpPr>
          <p:cNvPr id="3" name="文本框 2"/>
          <p:cNvSpPr txBox="1"/>
          <p:nvPr/>
        </p:nvSpPr>
        <p:spPr>
          <a:xfrm>
            <a:off x="2447426" y="2334650"/>
            <a:ext cx="6675582" cy="2224776"/>
          </a:xfrm>
          <a:prstGeom prst="rect">
            <a:avLst/>
          </a:prstGeom>
          <a:noFill/>
        </p:spPr>
        <p:txBody>
          <a:bodyPr wrap="square" rtlCol="0">
            <a:spAutoFit/>
          </a:bodyPr>
          <a:lstStyle/>
          <a:p>
            <a:pPr>
              <a:lnSpc>
                <a:spcPct val="200000"/>
              </a:lnSpc>
            </a:pPr>
            <a:r>
              <a:rPr lang="zh-CN" altLang="zh-CN">
                <a:latin typeface="微软雅黑" panose="020B0503020204020204" pitchFamily="34" charset="-122"/>
                <a:ea typeface="微软雅黑" panose="020B0503020204020204" pitchFamily="34" charset="-122"/>
              </a:rPr>
              <a:t>为预防公司各板块员工在高温气候环境下作业出现中暑现象，保证各板块施工现场生产顺利进行，确保员工在施工中出现中暑等紧急情况时，能迅速有效的启动应急求救援工作，最大限度地保障员工的身体和生命安全特制定本预案。</a:t>
            </a:r>
            <a:endParaRPr lang="zh-CN" altLang="zh-CN">
              <a:latin typeface="微软雅黑" panose="020B0503020204020204" pitchFamily="34" charset="-122"/>
              <a:ea typeface="微软雅黑" panose="020B0503020204020204" pitchFamily="34" charset="-122"/>
            </a:endParaRPr>
          </a:p>
        </p:txBody>
      </p:sp>
      <p:sp>
        <p:nvSpPr>
          <p:cNvPr id="45" name="文本框 44"/>
          <p:cNvSpPr txBox="1"/>
          <p:nvPr/>
        </p:nvSpPr>
        <p:spPr>
          <a:xfrm>
            <a:off x="1225796" y="435009"/>
            <a:ext cx="1361270" cy="1631216"/>
          </a:xfrm>
          <a:prstGeom prst="rect">
            <a:avLst/>
          </a:prstGeom>
          <a:noFill/>
        </p:spPr>
        <p:txBody>
          <a:bodyPr wrap="none" rtlCol="0">
            <a:spAutoFit/>
          </a:bodyPr>
          <a:lstStyle/>
          <a:p>
            <a:r>
              <a:rPr lang="en-US" altLang="zh-CN" sz="10000" dirty="0">
                <a:gradFill>
                  <a:gsLst>
                    <a:gs pos="0">
                      <a:srgbClr val="FF7E2D"/>
                    </a:gs>
                    <a:gs pos="53000">
                      <a:srgbClr val="FF652F"/>
                    </a:gs>
                    <a:gs pos="100000">
                      <a:srgbClr val="FF4732"/>
                    </a:gs>
                  </a:gsLst>
                  <a:lin ang="5400000" scaled="1"/>
                </a:gradFill>
                <a:latin typeface="Impact" panose="020B0806030902050204" pitchFamily="34" charset="0"/>
              </a:rPr>
              <a:t>01</a:t>
            </a:r>
            <a:endParaRPr lang="zh-CN" altLang="en-US" sz="10000" dirty="0">
              <a:gradFill>
                <a:gsLst>
                  <a:gs pos="0">
                    <a:srgbClr val="FF7E2D"/>
                  </a:gs>
                  <a:gs pos="53000">
                    <a:srgbClr val="FF652F"/>
                  </a:gs>
                  <a:gs pos="100000">
                    <a:srgbClr val="FF4732"/>
                  </a:gs>
                </a:gsLst>
                <a:lin ang="5400000" scaled="1"/>
              </a:gradFill>
              <a:latin typeface="Impact" panose="020B0806030902050204" pitchFamily="34" charset="0"/>
            </a:endParaRPr>
          </a:p>
        </p:txBody>
      </p:sp>
      <p:sp>
        <p:nvSpPr>
          <p:cNvPr id="47" name="矩形 46"/>
          <p:cNvSpPr/>
          <p:nvPr/>
        </p:nvSpPr>
        <p:spPr>
          <a:xfrm>
            <a:off x="2674452" y="1411257"/>
            <a:ext cx="1620982" cy="401783"/>
          </a:xfrm>
          <a:prstGeom prst="rect">
            <a:avLst/>
          </a:prstGeom>
          <a:gradFill>
            <a:gsLst>
              <a:gs pos="0">
                <a:srgbClr val="FF7E2D"/>
              </a:gs>
              <a:gs pos="53000">
                <a:srgbClr val="FF652F"/>
              </a:gs>
              <a:gs pos="100000">
                <a:srgbClr val="FF473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Group 4"/>
          <p:cNvGrpSpPr>
            <a:grpSpLocks noChangeAspect="1"/>
          </p:cNvGrpSpPr>
          <p:nvPr/>
        </p:nvGrpSpPr>
        <p:grpSpPr bwMode="auto">
          <a:xfrm>
            <a:off x="8586578" y="3991810"/>
            <a:ext cx="2135541" cy="2040460"/>
            <a:chOff x="1719" y="133"/>
            <a:chExt cx="4245" cy="4056"/>
          </a:xfrm>
        </p:grpSpPr>
        <p:sp>
          <p:nvSpPr>
            <p:cNvPr id="12" name="Oval 5"/>
            <p:cNvSpPr>
              <a:spLocks noChangeArrowheads="1"/>
            </p:cNvSpPr>
            <p:nvPr/>
          </p:nvSpPr>
          <p:spPr bwMode="auto">
            <a:xfrm>
              <a:off x="1719" y="133"/>
              <a:ext cx="4055" cy="4056"/>
            </a:xfrm>
            <a:prstGeom prst="ellipse">
              <a:avLst/>
            </a:prstGeom>
            <a:solidFill>
              <a:schemeClr val="bg1"/>
            </a:solidFill>
            <a:ln>
              <a:noFill/>
            </a:ln>
            <a:effectLst>
              <a:outerShdw blurRad="127000" dist="38100" dir="2700000" algn="tl" rotWithShape="0">
                <a:prstClr val="black">
                  <a:alpha val="18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Oval 6"/>
            <p:cNvSpPr>
              <a:spLocks noChangeArrowheads="1"/>
            </p:cNvSpPr>
            <p:nvPr/>
          </p:nvSpPr>
          <p:spPr bwMode="auto">
            <a:xfrm>
              <a:off x="1849" y="263"/>
              <a:ext cx="3798" cy="3796"/>
            </a:xfrm>
            <a:prstGeom prst="ellipse">
              <a:avLst/>
            </a:prstGeom>
            <a:gradFill>
              <a:gsLst>
                <a:gs pos="0">
                  <a:srgbClr val="FF7E2D"/>
                </a:gs>
                <a:gs pos="53000">
                  <a:srgbClr val="FF652F"/>
                </a:gs>
                <a:gs pos="100000">
                  <a:srgbClr val="FF4732"/>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Oval 7"/>
            <p:cNvSpPr>
              <a:spLocks noChangeArrowheads="1"/>
            </p:cNvSpPr>
            <p:nvPr/>
          </p:nvSpPr>
          <p:spPr bwMode="auto">
            <a:xfrm>
              <a:off x="2324" y="736"/>
              <a:ext cx="2847" cy="2850"/>
            </a:xfrm>
            <a:prstGeom prst="ellipse">
              <a:avLst/>
            </a:prstGeom>
            <a:solidFill>
              <a:srgbClr val="F2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Oval 8"/>
            <p:cNvSpPr>
              <a:spLocks noChangeArrowheads="1"/>
            </p:cNvSpPr>
            <p:nvPr/>
          </p:nvSpPr>
          <p:spPr bwMode="auto">
            <a:xfrm>
              <a:off x="2795" y="1210"/>
              <a:ext cx="1905" cy="1903"/>
            </a:xfrm>
            <a:prstGeom prst="ellipse">
              <a:avLst/>
            </a:prstGeom>
            <a:gradFill>
              <a:gsLst>
                <a:gs pos="0">
                  <a:srgbClr val="FF7E2D"/>
                </a:gs>
                <a:gs pos="53000">
                  <a:srgbClr val="FF652F"/>
                </a:gs>
                <a:gs pos="100000">
                  <a:srgbClr val="FF4732"/>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Oval 9"/>
            <p:cNvSpPr>
              <a:spLocks noChangeArrowheads="1"/>
            </p:cNvSpPr>
            <p:nvPr/>
          </p:nvSpPr>
          <p:spPr bwMode="auto">
            <a:xfrm>
              <a:off x="3422" y="1835"/>
              <a:ext cx="651" cy="653"/>
            </a:xfrm>
            <a:prstGeom prst="ellipse">
              <a:avLst/>
            </a:prstGeom>
            <a:solidFill>
              <a:srgbClr val="F2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0"/>
            <p:cNvSpPr/>
            <p:nvPr/>
          </p:nvSpPr>
          <p:spPr bwMode="auto">
            <a:xfrm>
              <a:off x="3699" y="1849"/>
              <a:ext cx="573" cy="397"/>
            </a:xfrm>
            <a:custGeom>
              <a:avLst/>
              <a:gdLst>
                <a:gd name="T0" fmla="*/ 126 w 242"/>
                <a:gd name="T1" fmla="*/ 47 h 168"/>
                <a:gd name="T2" fmla="*/ 124 w 242"/>
                <a:gd name="T3" fmla="*/ 48 h 168"/>
                <a:gd name="T4" fmla="*/ 10 w 242"/>
                <a:gd name="T5" fmla="*/ 139 h 168"/>
                <a:gd name="T6" fmla="*/ 24 w 242"/>
                <a:gd name="T7" fmla="*/ 163 h 168"/>
                <a:gd name="T8" fmla="*/ 160 w 242"/>
                <a:gd name="T9" fmla="*/ 110 h 168"/>
                <a:gd name="T10" fmla="*/ 162 w 242"/>
                <a:gd name="T11" fmla="*/ 109 h 168"/>
                <a:gd name="T12" fmla="*/ 242 w 242"/>
                <a:gd name="T13" fmla="*/ 65 h 168"/>
                <a:gd name="T14" fmla="*/ 204 w 242"/>
                <a:gd name="T15" fmla="*/ 0 h 168"/>
                <a:gd name="T16" fmla="*/ 126 w 242"/>
                <a:gd name="T17" fmla="*/ 47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2" h="168">
                  <a:moveTo>
                    <a:pt x="126" y="47"/>
                  </a:moveTo>
                  <a:cubicBezTo>
                    <a:pt x="125" y="47"/>
                    <a:pt x="125" y="47"/>
                    <a:pt x="124" y="48"/>
                  </a:cubicBezTo>
                  <a:cubicBezTo>
                    <a:pt x="10" y="139"/>
                    <a:pt x="10" y="139"/>
                    <a:pt x="10" y="139"/>
                  </a:cubicBezTo>
                  <a:cubicBezTo>
                    <a:pt x="0" y="148"/>
                    <a:pt x="12" y="168"/>
                    <a:pt x="24" y="163"/>
                  </a:cubicBezTo>
                  <a:cubicBezTo>
                    <a:pt x="160" y="110"/>
                    <a:pt x="160" y="110"/>
                    <a:pt x="160" y="110"/>
                  </a:cubicBezTo>
                  <a:cubicBezTo>
                    <a:pt x="161" y="110"/>
                    <a:pt x="162" y="109"/>
                    <a:pt x="162" y="109"/>
                  </a:cubicBezTo>
                  <a:cubicBezTo>
                    <a:pt x="242" y="65"/>
                    <a:pt x="242" y="65"/>
                    <a:pt x="242" y="65"/>
                  </a:cubicBezTo>
                  <a:cubicBezTo>
                    <a:pt x="204" y="0"/>
                    <a:pt x="204" y="0"/>
                    <a:pt x="204" y="0"/>
                  </a:cubicBezTo>
                  <a:lnTo>
                    <a:pt x="126" y="47"/>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1"/>
            <p:cNvSpPr/>
            <p:nvPr/>
          </p:nvSpPr>
          <p:spPr bwMode="auto">
            <a:xfrm>
              <a:off x="4161" y="1539"/>
              <a:ext cx="577" cy="513"/>
            </a:xfrm>
            <a:custGeom>
              <a:avLst/>
              <a:gdLst>
                <a:gd name="T0" fmla="*/ 7 w 244"/>
                <a:gd name="T1" fmla="*/ 125 h 217"/>
                <a:gd name="T2" fmla="*/ 10 w 244"/>
                <a:gd name="T3" fmla="*/ 130 h 217"/>
                <a:gd name="T4" fmla="*/ 9 w 244"/>
                <a:gd name="T5" fmla="*/ 131 h 217"/>
                <a:gd name="T6" fmla="*/ 47 w 244"/>
                <a:gd name="T7" fmla="*/ 196 h 217"/>
                <a:gd name="T8" fmla="*/ 48 w 244"/>
                <a:gd name="T9" fmla="*/ 195 h 217"/>
                <a:gd name="T10" fmla="*/ 51 w 244"/>
                <a:gd name="T11" fmla="*/ 200 h 217"/>
                <a:gd name="T12" fmla="*/ 80 w 244"/>
                <a:gd name="T13" fmla="*/ 212 h 217"/>
                <a:gd name="T14" fmla="*/ 233 w 244"/>
                <a:gd name="T15" fmla="*/ 123 h 217"/>
                <a:gd name="T16" fmla="*/ 238 w 244"/>
                <a:gd name="T17" fmla="*/ 92 h 217"/>
                <a:gd name="T18" fmla="*/ 237 w 244"/>
                <a:gd name="T19" fmla="*/ 90 h 217"/>
                <a:gd name="T20" fmla="*/ 238 w 244"/>
                <a:gd name="T21" fmla="*/ 90 h 217"/>
                <a:gd name="T22" fmla="*/ 196 w 244"/>
                <a:gd name="T23" fmla="*/ 18 h 217"/>
                <a:gd name="T24" fmla="*/ 195 w 244"/>
                <a:gd name="T25" fmla="*/ 19 h 217"/>
                <a:gd name="T26" fmla="*/ 194 w 244"/>
                <a:gd name="T27" fmla="*/ 17 h 217"/>
                <a:gd name="T28" fmla="*/ 164 w 244"/>
                <a:gd name="T29" fmla="*/ 6 h 217"/>
                <a:gd name="T30" fmla="*/ 12 w 244"/>
                <a:gd name="T31" fmla="*/ 94 h 217"/>
                <a:gd name="T32" fmla="*/ 7 w 244"/>
                <a:gd name="T33" fmla="*/ 12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4" h="217">
                  <a:moveTo>
                    <a:pt x="7" y="125"/>
                  </a:moveTo>
                  <a:cubicBezTo>
                    <a:pt x="10" y="130"/>
                    <a:pt x="10" y="130"/>
                    <a:pt x="10" y="130"/>
                  </a:cubicBezTo>
                  <a:cubicBezTo>
                    <a:pt x="9" y="131"/>
                    <a:pt x="9" y="131"/>
                    <a:pt x="9" y="131"/>
                  </a:cubicBezTo>
                  <a:cubicBezTo>
                    <a:pt x="47" y="196"/>
                    <a:pt x="47" y="196"/>
                    <a:pt x="47" y="196"/>
                  </a:cubicBezTo>
                  <a:cubicBezTo>
                    <a:pt x="48" y="195"/>
                    <a:pt x="48" y="195"/>
                    <a:pt x="48" y="195"/>
                  </a:cubicBezTo>
                  <a:cubicBezTo>
                    <a:pt x="51" y="200"/>
                    <a:pt x="51" y="200"/>
                    <a:pt x="51" y="200"/>
                  </a:cubicBezTo>
                  <a:cubicBezTo>
                    <a:pt x="57" y="212"/>
                    <a:pt x="71" y="217"/>
                    <a:pt x="80" y="212"/>
                  </a:cubicBezTo>
                  <a:cubicBezTo>
                    <a:pt x="233" y="123"/>
                    <a:pt x="233" y="123"/>
                    <a:pt x="233" y="123"/>
                  </a:cubicBezTo>
                  <a:cubicBezTo>
                    <a:pt x="242" y="117"/>
                    <a:pt x="244" y="103"/>
                    <a:pt x="238" y="92"/>
                  </a:cubicBezTo>
                  <a:cubicBezTo>
                    <a:pt x="237" y="90"/>
                    <a:pt x="237" y="90"/>
                    <a:pt x="237" y="90"/>
                  </a:cubicBezTo>
                  <a:cubicBezTo>
                    <a:pt x="238" y="90"/>
                    <a:pt x="238" y="90"/>
                    <a:pt x="238" y="90"/>
                  </a:cubicBezTo>
                  <a:cubicBezTo>
                    <a:pt x="196" y="18"/>
                    <a:pt x="196" y="18"/>
                    <a:pt x="196" y="18"/>
                  </a:cubicBezTo>
                  <a:cubicBezTo>
                    <a:pt x="195" y="19"/>
                    <a:pt x="195" y="19"/>
                    <a:pt x="195" y="19"/>
                  </a:cubicBezTo>
                  <a:cubicBezTo>
                    <a:pt x="194" y="17"/>
                    <a:pt x="194" y="17"/>
                    <a:pt x="194" y="17"/>
                  </a:cubicBezTo>
                  <a:cubicBezTo>
                    <a:pt x="187" y="5"/>
                    <a:pt x="174" y="0"/>
                    <a:pt x="164" y="6"/>
                  </a:cubicBezTo>
                  <a:cubicBezTo>
                    <a:pt x="12" y="94"/>
                    <a:pt x="12" y="94"/>
                    <a:pt x="12" y="94"/>
                  </a:cubicBezTo>
                  <a:cubicBezTo>
                    <a:pt x="3" y="99"/>
                    <a:pt x="0" y="113"/>
                    <a:pt x="7" y="125"/>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2"/>
            <p:cNvSpPr/>
            <p:nvPr/>
          </p:nvSpPr>
          <p:spPr bwMode="auto">
            <a:xfrm>
              <a:off x="4624" y="1285"/>
              <a:ext cx="606" cy="467"/>
            </a:xfrm>
            <a:custGeom>
              <a:avLst/>
              <a:gdLst>
                <a:gd name="T0" fmla="*/ 42 w 256"/>
                <a:gd name="T1" fmla="*/ 197 h 197"/>
                <a:gd name="T2" fmla="*/ 256 w 256"/>
                <a:gd name="T3" fmla="*/ 78 h 197"/>
                <a:gd name="T4" fmla="*/ 241 w 256"/>
                <a:gd name="T5" fmla="*/ 72 h 197"/>
                <a:gd name="T6" fmla="*/ 215 w 256"/>
                <a:gd name="T7" fmla="*/ 48 h 197"/>
                <a:gd name="T8" fmla="*/ 208 w 256"/>
                <a:gd name="T9" fmla="*/ 14 h 197"/>
                <a:gd name="T10" fmla="*/ 209 w 256"/>
                <a:gd name="T11" fmla="*/ 0 h 197"/>
                <a:gd name="T12" fmla="*/ 0 w 256"/>
                <a:gd name="T13" fmla="*/ 125 h 197"/>
                <a:gd name="T14" fmla="*/ 42 w 256"/>
                <a:gd name="T15" fmla="*/ 197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197">
                  <a:moveTo>
                    <a:pt x="42" y="197"/>
                  </a:moveTo>
                  <a:cubicBezTo>
                    <a:pt x="256" y="78"/>
                    <a:pt x="256" y="78"/>
                    <a:pt x="256" y="78"/>
                  </a:cubicBezTo>
                  <a:cubicBezTo>
                    <a:pt x="241" y="72"/>
                    <a:pt x="241" y="72"/>
                    <a:pt x="241" y="72"/>
                  </a:cubicBezTo>
                  <a:cubicBezTo>
                    <a:pt x="230" y="67"/>
                    <a:pt x="221" y="59"/>
                    <a:pt x="215" y="48"/>
                  </a:cubicBezTo>
                  <a:cubicBezTo>
                    <a:pt x="209" y="38"/>
                    <a:pt x="206" y="26"/>
                    <a:pt x="208" y="14"/>
                  </a:cubicBezTo>
                  <a:cubicBezTo>
                    <a:pt x="209" y="0"/>
                    <a:pt x="209" y="0"/>
                    <a:pt x="209" y="0"/>
                  </a:cubicBezTo>
                  <a:cubicBezTo>
                    <a:pt x="0" y="125"/>
                    <a:pt x="0" y="125"/>
                    <a:pt x="0" y="125"/>
                  </a:cubicBezTo>
                  <a:lnTo>
                    <a:pt x="42" y="197"/>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3"/>
            <p:cNvSpPr/>
            <p:nvPr/>
          </p:nvSpPr>
          <p:spPr bwMode="auto">
            <a:xfrm>
              <a:off x="5055" y="751"/>
              <a:ext cx="909" cy="835"/>
            </a:xfrm>
            <a:custGeom>
              <a:avLst/>
              <a:gdLst>
                <a:gd name="T0" fmla="*/ 6 w 384"/>
                <a:gd name="T1" fmla="*/ 236 h 353"/>
                <a:gd name="T2" fmla="*/ 0 w 384"/>
                <a:gd name="T3" fmla="*/ 293 h 353"/>
                <a:gd name="T4" fmla="*/ 54 w 384"/>
                <a:gd name="T5" fmla="*/ 317 h 353"/>
                <a:gd name="T6" fmla="*/ 133 w 384"/>
                <a:gd name="T7" fmla="*/ 351 h 353"/>
                <a:gd name="T8" fmla="*/ 147 w 384"/>
                <a:gd name="T9" fmla="*/ 350 h 353"/>
                <a:gd name="T10" fmla="*/ 375 w 384"/>
                <a:gd name="T11" fmla="*/ 218 h 353"/>
                <a:gd name="T12" fmla="*/ 379 w 384"/>
                <a:gd name="T13" fmla="*/ 193 h 353"/>
                <a:gd name="T14" fmla="*/ 369 w 384"/>
                <a:gd name="T15" fmla="*/ 184 h 353"/>
                <a:gd name="T16" fmla="*/ 281 w 384"/>
                <a:gd name="T17" fmla="*/ 146 h 353"/>
                <a:gd name="T18" fmla="*/ 270 w 384"/>
                <a:gd name="T19" fmla="*/ 136 h 353"/>
                <a:gd name="T20" fmla="*/ 267 w 384"/>
                <a:gd name="T21" fmla="*/ 123 h 353"/>
                <a:gd name="T22" fmla="*/ 278 w 384"/>
                <a:gd name="T23" fmla="*/ 28 h 353"/>
                <a:gd name="T24" fmla="*/ 275 w 384"/>
                <a:gd name="T25" fmla="*/ 14 h 353"/>
                <a:gd name="T26" fmla="*/ 251 w 384"/>
                <a:gd name="T27" fmla="*/ 5 h 353"/>
                <a:gd name="T28" fmla="*/ 23 w 384"/>
                <a:gd name="T29" fmla="*/ 137 h 353"/>
                <a:gd name="T30" fmla="*/ 16 w 384"/>
                <a:gd name="T31" fmla="*/ 148 h 353"/>
                <a:gd name="T32" fmla="*/ 6 w 384"/>
                <a:gd name="T33" fmla="*/ 236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4" h="353">
                  <a:moveTo>
                    <a:pt x="6" y="236"/>
                  </a:moveTo>
                  <a:cubicBezTo>
                    <a:pt x="0" y="293"/>
                    <a:pt x="0" y="293"/>
                    <a:pt x="0" y="293"/>
                  </a:cubicBezTo>
                  <a:cubicBezTo>
                    <a:pt x="54" y="317"/>
                    <a:pt x="54" y="317"/>
                    <a:pt x="54" y="317"/>
                  </a:cubicBezTo>
                  <a:cubicBezTo>
                    <a:pt x="133" y="351"/>
                    <a:pt x="133" y="351"/>
                    <a:pt x="133" y="351"/>
                  </a:cubicBezTo>
                  <a:cubicBezTo>
                    <a:pt x="138" y="353"/>
                    <a:pt x="143" y="352"/>
                    <a:pt x="147" y="350"/>
                  </a:cubicBezTo>
                  <a:cubicBezTo>
                    <a:pt x="375" y="218"/>
                    <a:pt x="375" y="218"/>
                    <a:pt x="375" y="218"/>
                  </a:cubicBezTo>
                  <a:cubicBezTo>
                    <a:pt x="383" y="213"/>
                    <a:pt x="384" y="202"/>
                    <a:pt x="379" y="193"/>
                  </a:cubicBezTo>
                  <a:cubicBezTo>
                    <a:pt x="377" y="189"/>
                    <a:pt x="373" y="186"/>
                    <a:pt x="369" y="184"/>
                  </a:cubicBezTo>
                  <a:cubicBezTo>
                    <a:pt x="281" y="146"/>
                    <a:pt x="281" y="146"/>
                    <a:pt x="281" y="146"/>
                  </a:cubicBezTo>
                  <a:cubicBezTo>
                    <a:pt x="276" y="144"/>
                    <a:pt x="273" y="141"/>
                    <a:pt x="270" y="136"/>
                  </a:cubicBezTo>
                  <a:cubicBezTo>
                    <a:pt x="268" y="132"/>
                    <a:pt x="267" y="128"/>
                    <a:pt x="267" y="123"/>
                  </a:cubicBezTo>
                  <a:cubicBezTo>
                    <a:pt x="278" y="28"/>
                    <a:pt x="278" y="28"/>
                    <a:pt x="278" y="28"/>
                  </a:cubicBezTo>
                  <a:cubicBezTo>
                    <a:pt x="279" y="23"/>
                    <a:pt x="278" y="18"/>
                    <a:pt x="275" y="14"/>
                  </a:cubicBezTo>
                  <a:cubicBezTo>
                    <a:pt x="270" y="5"/>
                    <a:pt x="260" y="0"/>
                    <a:pt x="251" y="5"/>
                  </a:cubicBezTo>
                  <a:cubicBezTo>
                    <a:pt x="23" y="137"/>
                    <a:pt x="23" y="137"/>
                    <a:pt x="23" y="137"/>
                  </a:cubicBezTo>
                  <a:cubicBezTo>
                    <a:pt x="20" y="139"/>
                    <a:pt x="17" y="143"/>
                    <a:pt x="16" y="148"/>
                  </a:cubicBezTo>
                  <a:lnTo>
                    <a:pt x="6" y="236"/>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1000"/>
                                  </p:stCondLst>
                                  <p:childTnLst>
                                    <p:set>
                                      <p:cBhvr>
                                        <p:cTn id="10" dur="1" fill="hold">
                                          <p:stCondLst>
                                            <p:cond delay="0"/>
                                          </p:stCondLst>
                                        </p:cTn>
                                        <p:tgtEl>
                                          <p:spTgt spid="47"/>
                                        </p:tgtEl>
                                        <p:attrNameLst>
                                          <p:attrName>style.visibility</p:attrName>
                                        </p:attrNameLst>
                                      </p:cBhvr>
                                      <p:to>
                                        <p:strVal val="visible"/>
                                      </p:to>
                                    </p:set>
                                    <p:animEffect transition="in" filter="wipe(left)">
                                      <p:cBhvr>
                                        <p:cTn id="11" dur="500"/>
                                        <p:tgtEl>
                                          <p:spTgt spid="47"/>
                                        </p:tgtEl>
                                      </p:cBhvr>
                                    </p:animEffect>
                                  </p:childTnLst>
                                </p:cTn>
                              </p:par>
                              <p:par>
                                <p:cTn id="12" presetID="10" presetClass="entr" presetSubtype="0" fill="hold" nodeType="withEffect">
                                  <p:stCondLst>
                                    <p:cond delay="150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750"/>
                                        <p:tgtEl>
                                          <p:spTgt spid="10"/>
                                        </p:tgtEl>
                                      </p:cBhvr>
                                    </p:animEffect>
                                  </p:childTnLst>
                                </p:cTn>
                              </p:par>
                              <p:par>
                                <p:cTn id="15" presetID="42" presetClass="entr" presetSubtype="0" fill="hold" grpId="0" nodeType="withEffect">
                                  <p:stCondLst>
                                    <p:cond delay="200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par>
                                <p:cTn id="20" presetID="22" presetClass="entr" presetSubtype="1" fill="hold" grpId="0" nodeType="withEffect">
                                  <p:stCondLst>
                                    <p:cond delay="250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2" grpId="0"/>
      <p:bldP spid="3" grpId="0"/>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a:off x="2667000" y="-2667000"/>
            <a:ext cx="6858000" cy="12192000"/>
          </a:xfrm>
          <a:prstGeom prst="rect">
            <a:avLst/>
          </a:prstGeom>
        </p:spPr>
      </p:pic>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107563" y="4650040"/>
            <a:ext cx="1360560" cy="3276600"/>
          </a:xfrm>
          <a:prstGeom prst="rect">
            <a:avLst/>
          </a:prstGeom>
        </p:spPr>
      </p:pic>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673668" y="95653"/>
            <a:ext cx="1504951" cy="1313644"/>
          </a:xfrm>
          <a:prstGeom prst="rect">
            <a:avLst/>
          </a:prstGeom>
        </p:spPr>
      </p:pic>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7623683" y="5709300"/>
            <a:ext cx="1592838" cy="1390359"/>
          </a:xfrm>
          <a:prstGeom prst="rect">
            <a:avLst/>
          </a:prstGeom>
        </p:spPr>
      </p:pic>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53500" y="5170943"/>
            <a:ext cx="3714750" cy="2029956"/>
          </a:xfrm>
          <a:prstGeom prst="rect">
            <a:avLst/>
          </a:prstGeom>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9538574" y="-623470"/>
            <a:ext cx="2029956" cy="3276895"/>
          </a:xfrm>
          <a:prstGeom prst="rect">
            <a:avLst/>
          </a:prstGeom>
        </p:spPr>
      </p:pic>
      <p:pic>
        <p:nvPicPr>
          <p:cNvPr id="21" name="图片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3013911" y="-2397307"/>
            <a:ext cx="6455916" cy="11601175"/>
          </a:xfrm>
          <a:prstGeom prst="rect">
            <a:avLst/>
          </a:prstGeom>
        </p:spPr>
      </p:pic>
      <p:sp>
        <p:nvSpPr>
          <p:cNvPr id="59" name="文本框 58"/>
          <p:cNvSpPr txBox="1"/>
          <p:nvPr/>
        </p:nvSpPr>
        <p:spPr>
          <a:xfrm>
            <a:off x="238696" y="1668029"/>
            <a:ext cx="7109616" cy="2123658"/>
          </a:xfrm>
          <a:prstGeom prst="rect">
            <a:avLst/>
          </a:prstGeom>
          <a:noFill/>
        </p:spPr>
        <p:txBody>
          <a:bodyPr wrap="square" rtlCol="0">
            <a:spAutoFit/>
          </a:bodyPr>
          <a:lstStyle/>
          <a:p>
            <a:pPr algn="ctr"/>
            <a:r>
              <a:rPr lang="en-US" altLang="zh-CN" sz="7200" b="1" dirty="0">
                <a:gradFill>
                  <a:gsLst>
                    <a:gs pos="0">
                      <a:srgbClr val="FF7E2D"/>
                    </a:gs>
                    <a:gs pos="51000">
                      <a:srgbClr val="FF652F"/>
                    </a:gs>
                    <a:gs pos="100000">
                      <a:srgbClr val="FF4732"/>
                    </a:gs>
                  </a:gsLst>
                  <a:lin ang="5400000" scaled="1"/>
                </a:gradFill>
                <a:latin typeface="微软雅黑" panose="020B0503020204020204" pitchFamily="34" charset="-122"/>
                <a:ea typeface="微软雅黑" panose="020B0503020204020204" pitchFamily="34" charset="-122"/>
              </a:rPr>
              <a:t>PART 02</a:t>
            </a:r>
            <a:endParaRPr lang="en-US" altLang="zh-CN" sz="7200" b="1" dirty="0">
              <a:gradFill>
                <a:gsLst>
                  <a:gs pos="0">
                    <a:srgbClr val="FF7E2D"/>
                  </a:gs>
                  <a:gs pos="51000">
                    <a:srgbClr val="FF652F"/>
                  </a:gs>
                  <a:gs pos="100000">
                    <a:srgbClr val="FF4732"/>
                  </a:gs>
                </a:gsLst>
                <a:lin ang="5400000" scaled="1"/>
              </a:gradFill>
              <a:latin typeface="微软雅黑" panose="020B0503020204020204" pitchFamily="34" charset="-122"/>
              <a:ea typeface="微软雅黑" panose="020B0503020204020204" pitchFamily="34" charset="-122"/>
            </a:endParaRPr>
          </a:p>
          <a:p>
            <a:pPr algn="ctr"/>
            <a:r>
              <a:rPr lang="zh-CN" altLang="en-US" sz="6000" b="1" dirty="0">
                <a:gradFill>
                  <a:gsLst>
                    <a:gs pos="0">
                      <a:srgbClr val="FF7E2D"/>
                    </a:gs>
                    <a:gs pos="51000">
                      <a:srgbClr val="FF652F"/>
                    </a:gs>
                    <a:gs pos="100000">
                      <a:srgbClr val="FF4732"/>
                    </a:gs>
                  </a:gsLst>
                  <a:lin ang="5400000" scaled="1"/>
                </a:gradFill>
                <a:latin typeface="微软雅黑" panose="020B0503020204020204" pitchFamily="34" charset="-122"/>
                <a:ea typeface="微软雅黑" panose="020B0503020204020204" pitchFamily="34" charset="-122"/>
              </a:rPr>
              <a:t>职责及适用范围</a:t>
            </a:r>
            <a:endParaRPr lang="zh-CN" altLang="en-US" sz="6000" b="1" dirty="0">
              <a:gradFill>
                <a:gsLst>
                  <a:gs pos="0">
                    <a:srgbClr val="FF7E2D"/>
                  </a:gs>
                  <a:gs pos="51000">
                    <a:srgbClr val="FF652F"/>
                  </a:gs>
                  <a:gs pos="100000">
                    <a:srgbClr val="FF4732"/>
                  </a:gs>
                </a:gsLst>
                <a:lin ang="5400000" scaled="1"/>
              </a:gradFill>
              <a:latin typeface="微软雅黑" panose="020B0503020204020204" pitchFamily="34" charset="-122"/>
              <a:ea typeface="微软雅黑" panose="020B0503020204020204" pitchFamily="34" charset="-122"/>
            </a:endParaRPr>
          </a:p>
        </p:txBody>
      </p:sp>
      <p:grpSp>
        <p:nvGrpSpPr>
          <p:cNvPr id="60" name="组合 59"/>
          <p:cNvGrpSpPr/>
          <p:nvPr/>
        </p:nvGrpSpPr>
        <p:grpSpPr>
          <a:xfrm>
            <a:off x="2750908" y="4137523"/>
            <a:ext cx="2123519" cy="2150817"/>
            <a:chOff x="1469294" y="832341"/>
            <a:chExt cx="2231069" cy="3024554"/>
          </a:xfrm>
        </p:grpSpPr>
        <p:sp>
          <p:nvSpPr>
            <p:cNvPr id="61" name="Freeform 5"/>
            <p:cNvSpPr/>
            <p:nvPr/>
          </p:nvSpPr>
          <p:spPr bwMode="auto">
            <a:xfrm>
              <a:off x="3097004" y="3183694"/>
              <a:ext cx="100883" cy="593658"/>
            </a:xfrm>
            <a:custGeom>
              <a:avLst/>
              <a:gdLst>
                <a:gd name="T0" fmla="*/ 22 w 22"/>
                <a:gd name="T1" fmla="*/ 10 h 129"/>
                <a:gd name="T2" fmla="*/ 22 w 22"/>
                <a:gd name="T3" fmla="*/ 129 h 129"/>
                <a:gd name="T4" fmla="*/ 0 w 22"/>
                <a:gd name="T5" fmla="*/ 129 h 129"/>
                <a:gd name="T6" fmla="*/ 0 w 22"/>
                <a:gd name="T7" fmla="*/ 0 h 129"/>
                <a:gd name="T8" fmla="*/ 0 w 22"/>
                <a:gd name="T9" fmla="*/ 0 h 129"/>
                <a:gd name="T10" fmla="*/ 22 w 22"/>
                <a:gd name="T11" fmla="*/ 10 h 129"/>
              </a:gdLst>
              <a:ahLst/>
              <a:cxnLst>
                <a:cxn ang="0">
                  <a:pos x="T0" y="T1"/>
                </a:cxn>
                <a:cxn ang="0">
                  <a:pos x="T2" y="T3"/>
                </a:cxn>
                <a:cxn ang="0">
                  <a:pos x="T4" y="T5"/>
                </a:cxn>
                <a:cxn ang="0">
                  <a:pos x="T6" y="T7"/>
                </a:cxn>
                <a:cxn ang="0">
                  <a:pos x="T8" y="T9"/>
                </a:cxn>
                <a:cxn ang="0">
                  <a:pos x="T10" y="T11"/>
                </a:cxn>
              </a:cxnLst>
              <a:rect l="0" t="0" r="r" b="b"/>
              <a:pathLst>
                <a:path w="22" h="129">
                  <a:moveTo>
                    <a:pt x="22" y="10"/>
                  </a:moveTo>
                  <a:cubicBezTo>
                    <a:pt x="22" y="129"/>
                    <a:pt x="22" y="129"/>
                    <a:pt x="22" y="129"/>
                  </a:cubicBezTo>
                  <a:cubicBezTo>
                    <a:pt x="0" y="129"/>
                    <a:pt x="0" y="129"/>
                    <a:pt x="0" y="129"/>
                  </a:cubicBezTo>
                  <a:cubicBezTo>
                    <a:pt x="0" y="0"/>
                    <a:pt x="0" y="0"/>
                    <a:pt x="0" y="0"/>
                  </a:cubicBezTo>
                  <a:cubicBezTo>
                    <a:pt x="0" y="0"/>
                    <a:pt x="0" y="0"/>
                    <a:pt x="0" y="0"/>
                  </a:cubicBezTo>
                  <a:cubicBezTo>
                    <a:pt x="8" y="3"/>
                    <a:pt x="15" y="6"/>
                    <a:pt x="22" y="10"/>
                  </a:cubicBezTo>
                  <a:close/>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6"/>
            <p:cNvSpPr/>
            <p:nvPr/>
          </p:nvSpPr>
          <p:spPr bwMode="auto">
            <a:xfrm>
              <a:off x="1971770" y="3183694"/>
              <a:ext cx="100883" cy="593658"/>
            </a:xfrm>
            <a:custGeom>
              <a:avLst/>
              <a:gdLst>
                <a:gd name="T0" fmla="*/ 22 w 22"/>
                <a:gd name="T1" fmla="*/ 0 h 129"/>
                <a:gd name="T2" fmla="*/ 22 w 22"/>
                <a:gd name="T3" fmla="*/ 129 h 129"/>
                <a:gd name="T4" fmla="*/ 0 w 22"/>
                <a:gd name="T5" fmla="*/ 129 h 129"/>
                <a:gd name="T6" fmla="*/ 0 w 22"/>
                <a:gd name="T7" fmla="*/ 10 h 129"/>
                <a:gd name="T8" fmla="*/ 22 w 22"/>
                <a:gd name="T9" fmla="*/ 0 h 129"/>
                <a:gd name="T10" fmla="*/ 22 w 22"/>
                <a:gd name="T11" fmla="*/ 0 h 129"/>
              </a:gdLst>
              <a:ahLst/>
              <a:cxnLst>
                <a:cxn ang="0">
                  <a:pos x="T0" y="T1"/>
                </a:cxn>
                <a:cxn ang="0">
                  <a:pos x="T2" y="T3"/>
                </a:cxn>
                <a:cxn ang="0">
                  <a:pos x="T4" y="T5"/>
                </a:cxn>
                <a:cxn ang="0">
                  <a:pos x="T6" y="T7"/>
                </a:cxn>
                <a:cxn ang="0">
                  <a:pos x="T8" y="T9"/>
                </a:cxn>
                <a:cxn ang="0">
                  <a:pos x="T10" y="T11"/>
                </a:cxn>
              </a:cxnLst>
              <a:rect l="0" t="0" r="r" b="b"/>
              <a:pathLst>
                <a:path w="22" h="129">
                  <a:moveTo>
                    <a:pt x="22" y="0"/>
                  </a:moveTo>
                  <a:cubicBezTo>
                    <a:pt x="22" y="129"/>
                    <a:pt x="22" y="129"/>
                    <a:pt x="22" y="129"/>
                  </a:cubicBezTo>
                  <a:cubicBezTo>
                    <a:pt x="0" y="129"/>
                    <a:pt x="0" y="129"/>
                    <a:pt x="0" y="129"/>
                  </a:cubicBezTo>
                  <a:cubicBezTo>
                    <a:pt x="0" y="10"/>
                    <a:pt x="0" y="10"/>
                    <a:pt x="0" y="10"/>
                  </a:cubicBezTo>
                  <a:cubicBezTo>
                    <a:pt x="7" y="7"/>
                    <a:pt x="14" y="3"/>
                    <a:pt x="22" y="0"/>
                  </a:cubicBezTo>
                  <a:cubicBezTo>
                    <a:pt x="22" y="0"/>
                    <a:pt x="22" y="0"/>
                    <a:pt x="22" y="0"/>
                  </a:cubicBezTo>
                  <a:close/>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7"/>
            <p:cNvSpPr/>
            <p:nvPr/>
          </p:nvSpPr>
          <p:spPr bwMode="auto">
            <a:xfrm>
              <a:off x="3277430" y="3276817"/>
              <a:ext cx="87303" cy="500536"/>
            </a:xfrm>
            <a:custGeom>
              <a:avLst/>
              <a:gdLst>
                <a:gd name="T0" fmla="*/ 19 w 19"/>
                <a:gd name="T1" fmla="*/ 109 h 109"/>
                <a:gd name="T2" fmla="*/ 0 w 19"/>
                <a:gd name="T3" fmla="*/ 109 h 109"/>
                <a:gd name="T4" fmla="*/ 0 w 19"/>
                <a:gd name="T5" fmla="*/ 0 h 109"/>
                <a:gd name="T6" fmla="*/ 9 w 19"/>
                <a:gd name="T7" fmla="*/ 5 h 109"/>
                <a:gd name="T8" fmla="*/ 9 w 19"/>
                <a:gd name="T9" fmla="*/ 6 h 109"/>
                <a:gd name="T10" fmla="*/ 19 w 19"/>
                <a:gd name="T11" fmla="*/ 109 h 109"/>
              </a:gdLst>
              <a:ahLst/>
              <a:cxnLst>
                <a:cxn ang="0">
                  <a:pos x="T0" y="T1"/>
                </a:cxn>
                <a:cxn ang="0">
                  <a:pos x="T2" y="T3"/>
                </a:cxn>
                <a:cxn ang="0">
                  <a:pos x="T4" y="T5"/>
                </a:cxn>
                <a:cxn ang="0">
                  <a:pos x="T6" y="T7"/>
                </a:cxn>
                <a:cxn ang="0">
                  <a:pos x="T8" y="T9"/>
                </a:cxn>
                <a:cxn ang="0">
                  <a:pos x="T10" y="T11"/>
                </a:cxn>
              </a:cxnLst>
              <a:rect l="0" t="0" r="r" b="b"/>
              <a:pathLst>
                <a:path w="19" h="109">
                  <a:moveTo>
                    <a:pt x="19" y="109"/>
                  </a:moveTo>
                  <a:cubicBezTo>
                    <a:pt x="0" y="109"/>
                    <a:pt x="0" y="109"/>
                    <a:pt x="0" y="109"/>
                  </a:cubicBezTo>
                  <a:cubicBezTo>
                    <a:pt x="0" y="0"/>
                    <a:pt x="0" y="0"/>
                    <a:pt x="0" y="0"/>
                  </a:cubicBezTo>
                  <a:cubicBezTo>
                    <a:pt x="3" y="1"/>
                    <a:pt x="6" y="3"/>
                    <a:pt x="9" y="5"/>
                  </a:cubicBezTo>
                  <a:cubicBezTo>
                    <a:pt x="9" y="5"/>
                    <a:pt x="9" y="5"/>
                    <a:pt x="9" y="6"/>
                  </a:cubicBezTo>
                  <a:cubicBezTo>
                    <a:pt x="8" y="41"/>
                    <a:pt x="11" y="75"/>
                    <a:pt x="19" y="109"/>
                  </a:cubicBezTo>
                  <a:close/>
                </a:path>
              </a:pathLst>
            </a:custGeom>
            <a:solidFill>
              <a:srgbClr val="FBB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8"/>
            <p:cNvSpPr/>
            <p:nvPr/>
          </p:nvSpPr>
          <p:spPr bwMode="auto">
            <a:xfrm>
              <a:off x="2631390" y="3203095"/>
              <a:ext cx="388012" cy="574258"/>
            </a:xfrm>
            <a:custGeom>
              <a:avLst/>
              <a:gdLst>
                <a:gd name="T0" fmla="*/ 200 w 200"/>
                <a:gd name="T1" fmla="*/ 0 h 296"/>
                <a:gd name="T2" fmla="*/ 200 w 200"/>
                <a:gd name="T3" fmla="*/ 296 h 296"/>
                <a:gd name="T4" fmla="*/ 0 w 200"/>
                <a:gd name="T5" fmla="*/ 296 h 296"/>
                <a:gd name="T6" fmla="*/ 200 w 200"/>
                <a:gd name="T7" fmla="*/ 0 h 296"/>
              </a:gdLst>
              <a:ahLst/>
              <a:cxnLst>
                <a:cxn ang="0">
                  <a:pos x="T0" y="T1"/>
                </a:cxn>
                <a:cxn ang="0">
                  <a:pos x="T2" y="T3"/>
                </a:cxn>
                <a:cxn ang="0">
                  <a:pos x="T4" y="T5"/>
                </a:cxn>
                <a:cxn ang="0">
                  <a:pos x="T6" y="T7"/>
                </a:cxn>
              </a:cxnLst>
              <a:rect l="0" t="0" r="r" b="b"/>
              <a:pathLst>
                <a:path w="200" h="296">
                  <a:moveTo>
                    <a:pt x="200" y="0"/>
                  </a:moveTo>
                  <a:lnTo>
                    <a:pt x="200" y="296"/>
                  </a:lnTo>
                  <a:lnTo>
                    <a:pt x="0" y="296"/>
                  </a:lnTo>
                  <a:lnTo>
                    <a:pt x="200" y="0"/>
                  </a:lnTo>
                  <a:close/>
                </a:path>
              </a:pathLst>
            </a:custGeom>
            <a:solidFill>
              <a:srgbClr val="FBB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9"/>
            <p:cNvSpPr>
              <a:spLocks noEditPoints="1"/>
            </p:cNvSpPr>
            <p:nvPr/>
          </p:nvSpPr>
          <p:spPr bwMode="auto">
            <a:xfrm>
              <a:off x="1469294" y="832341"/>
              <a:ext cx="2231069" cy="3024554"/>
            </a:xfrm>
            <a:custGeom>
              <a:avLst/>
              <a:gdLst>
                <a:gd name="T0" fmla="*/ 325 w 484"/>
                <a:gd name="T1" fmla="*/ 456 h 657"/>
                <a:gd name="T2" fmla="*/ 380 w 484"/>
                <a:gd name="T3" fmla="*/ 335 h 657"/>
                <a:gd name="T4" fmla="*/ 398 w 484"/>
                <a:gd name="T5" fmla="*/ 233 h 657"/>
                <a:gd name="T6" fmla="*/ 413 w 484"/>
                <a:gd name="T7" fmla="*/ 194 h 657"/>
                <a:gd name="T8" fmla="*/ 414 w 484"/>
                <a:gd name="T9" fmla="*/ 174 h 657"/>
                <a:gd name="T10" fmla="*/ 359 w 484"/>
                <a:gd name="T11" fmla="*/ 55 h 657"/>
                <a:gd name="T12" fmla="*/ 345 w 484"/>
                <a:gd name="T13" fmla="*/ 46 h 657"/>
                <a:gd name="T14" fmla="*/ 232 w 484"/>
                <a:gd name="T15" fmla="*/ 7 h 657"/>
                <a:gd name="T16" fmla="*/ 139 w 484"/>
                <a:gd name="T17" fmla="*/ 44 h 657"/>
                <a:gd name="T18" fmla="*/ 120 w 484"/>
                <a:gd name="T19" fmla="*/ 61 h 657"/>
                <a:gd name="T20" fmla="*/ 74 w 484"/>
                <a:gd name="T21" fmla="*/ 174 h 657"/>
                <a:gd name="T22" fmla="*/ 64 w 484"/>
                <a:gd name="T23" fmla="*/ 186 h 657"/>
                <a:gd name="T24" fmla="*/ 86 w 484"/>
                <a:gd name="T25" fmla="*/ 233 h 657"/>
                <a:gd name="T26" fmla="*/ 106 w 484"/>
                <a:gd name="T27" fmla="*/ 335 h 657"/>
                <a:gd name="T28" fmla="*/ 162 w 484"/>
                <a:gd name="T29" fmla="*/ 456 h 657"/>
                <a:gd name="T30" fmla="*/ 1 w 484"/>
                <a:gd name="T31" fmla="*/ 640 h 657"/>
                <a:gd name="T32" fmla="*/ 484 w 484"/>
                <a:gd name="T33" fmla="*/ 657 h 657"/>
                <a:gd name="T34" fmla="*/ 314 w 484"/>
                <a:gd name="T35" fmla="*/ 493 h 657"/>
                <a:gd name="T36" fmla="*/ 294 w 484"/>
                <a:gd name="T37" fmla="*/ 473 h 657"/>
                <a:gd name="T38" fmla="*/ 243 w 484"/>
                <a:gd name="T39" fmla="*/ 516 h 657"/>
                <a:gd name="T40" fmla="*/ 206 w 484"/>
                <a:gd name="T41" fmla="*/ 465 h 657"/>
                <a:gd name="T42" fmla="*/ 269 w 484"/>
                <a:gd name="T43" fmla="*/ 477 h 657"/>
                <a:gd name="T44" fmla="*/ 380 w 484"/>
                <a:gd name="T45" fmla="*/ 315 h 657"/>
                <a:gd name="T46" fmla="*/ 401 w 484"/>
                <a:gd name="T47" fmla="*/ 286 h 657"/>
                <a:gd name="T48" fmla="*/ 337 w 484"/>
                <a:gd name="T49" fmla="*/ 60 h 657"/>
                <a:gd name="T50" fmla="*/ 312 w 484"/>
                <a:gd name="T51" fmla="*/ 139 h 657"/>
                <a:gd name="T52" fmla="*/ 322 w 484"/>
                <a:gd name="T53" fmla="*/ 150 h 657"/>
                <a:gd name="T54" fmla="*/ 251 w 484"/>
                <a:gd name="T55" fmla="*/ 145 h 657"/>
                <a:gd name="T56" fmla="*/ 178 w 484"/>
                <a:gd name="T57" fmla="*/ 142 h 657"/>
                <a:gd name="T58" fmla="*/ 234 w 484"/>
                <a:gd name="T59" fmla="*/ 25 h 657"/>
                <a:gd name="T60" fmla="*/ 179 w 484"/>
                <a:gd name="T61" fmla="*/ 148 h 657"/>
                <a:gd name="T62" fmla="*/ 94 w 484"/>
                <a:gd name="T63" fmla="*/ 165 h 657"/>
                <a:gd name="T64" fmla="*/ 104 w 484"/>
                <a:gd name="T65" fmla="*/ 247 h 657"/>
                <a:gd name="T66" fmla="*/ 84 w 484"/>
                <a:gd name="T67" fmla="*/ 286 h 657"/>
                <a:gd name="T68" fmla="*/ 301 w 484"/>
                <a:gd name="T69" fmla="*/ 165 h 657"/>
                <a:gd name="T70" fmla="*/ 327 w 484"/>
                <a:gd name="T71" fmla="*/ 205 h 657"/>
                <a:gd name="T72" fmla="*/ 93 w 484"/>
                <a:gd name="T73" fmla="*/ 187 h 657"/>
                <a:gd name="T74" fmla="*/ 123 w 484"/>
                <a:gd name="T75" fmla="*/ 373 h 657"/>
                <a:gd name="T76" fmla="*/ 147 w 484"/>
                <a:gd name="T77" fmla="*/ 221 h 657"/>
                <a:gd name="T78" fmla="*/ 243 w 484"/>
                <a:gd name="T79" fmla="*/ 230 h 657"/>
                <a:gd name="T80" fmla="*/ 339 w 484"/>
                <a:gd name="T81" fmla="*/ 221 h 657"/>
                <a:gd name="T82" fmla="*/ 363 w 484"/>
                <a:gd name="T83" fmla="*/ 373 h 657"/>
                <a:gd name="T84" fmla="*/ 223 w 484"/>
                <a:gd name="T85" fmla="*/ 450 h 657"/>
                <a:gd name="T86" fmla="*/ 218 w 484"/>
                <a:gd name="T87" fmla="*/ 507 h 657"/>
                <a:gd name="T88" fmla="*/ 191 w 484"/>
                <a:gd name="T89" fmla="*/ 473 h 657"/>
                <a:gd name="T90" fmla="*/ 67 w 484"/>
                <a:gd name="T91" fmla="*/ 549 h 657"/>
                <a:gd name="T92" fmla="*/ 74 w 484"/>
                <a:gd name="T93" fmla="*/ 640 h 657"/>
                <a:gd name="T94" fmla="*/ 92 w 484"/>
                <a:gd name="T95" fmla="*/ 531 h 657"/>
                <a:gd name="T96" fmla="*/ 131 w 484"/>
                <a:gd name="T97" fmla="*/ 640 h 657"/>
                <a:gd name="T98" fmla="*/ 131 w 484"/>
                <a:gd name="T99" fmla="*/ 511 h 657"/>
                <a:gd name="T100" fmla="*/ 148 w 484"/>
                <a:gd name="T101" fmla="*/ 515 h 657"/>
                <a:gd name="T102" fmla="*/ 171 w 484"/>
                <a:gd name="T103" fmla="*/ 519 h 657"/>
                <a:gd name="T104" fmla="*/ 203 w 484"/>
                <a:gd name="T105" fmla="*/ 544 h 657"/>
                <a:gd name="T106" fmla="*/ 233 w 484"/>
                <a:gd name="T107" fmla="*/ 537 h 657"/>
                <a:gd name="T108" fmla="*/ 281 w 484"/>
                <a:gd name="T109" fmla="*/ 543 h 657"/>
                <a:gd name="T110" fmla="*/ 295 w 484"/>
                <a:gd name="T111" fmla="*/ 543 h 657"/>
                <a:gd name="T112" fmla="*/ 171 w 484"/>
                <a:gd name="T113" fmla="*/ 519 h 657"/>
                <a:gd name="T114" fmla="*/ 336 w 484"/>
                <a:gd name="T115" fmla="*/ 515 h 657"/>
                <a:gd name="T116" fmla="*/ 353 w 484"/>
                <a:gd name="T117" fmla="*/ 640 h 657"/>
                <a:gd name="T118" fmla="*/ 375 w 484"/>
                <a:gd name="T119" fmla="*/ 521 h 657"/>
                <a:gd name="T120" fmla="*/ 392 w 484"/>
                <a:gd name="T121" fmla="*/ 531 h 657"/>
                <a:gd name="T122" fmla="*/ 411 w 484"/>
                <a:gd name="T123" fmla="*/ 640 h 657"/>
                <a:gd name="T124" fmla="*/ 418 w 484"/>
                <a:gd name="T125" fmla="*/ 54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84" h="657">
                  <a:moveTo>
                    <a:pt x="330" y="485"/>
                  </a:moveTo>
                  <a:cubicBezTo>
                    <a:pt x="322" y="477"/>
                    <a:pt x="314" y="468"/>
                    <a:pt x="305" y="461"/>
                  </a:cubicBezTo>
                  <a:cubicBezTo>
                    <a:pt x="312" y="459"/>
                    <a:pt x="319" y="458"/>
                    <a:pt x="325" y="456"/>
                  </a:cubicBezTo>
                  <a:cubicBezTo>
                    <a:pt x="341" y="451"/>
                    <a:pt x="357" y="442"/>
                    <a:pt x="368" y="429"/>
                  </a:cubicBezTo>
                  <a:cubicBezTo>
                    <a:pt x="381" y="413"/>
                    <a:pt x="380" y="393"/>
                    <a:pt x="380" y="374"/>
                  </a:cubicBezTo>
                  <a:cubicBezTo>
                    <a:pt x="380" y="335"/>
                    <a:pt x="380" y="335"/>
                    <a:pt x="380" y="335"/>
                  </a:cubicBezTo>
                  <a:cubicBezTo>
                    <a:pt x="381" y="334"/>
                    <a:pt x="382" y="334"/>
                    <a:pt x="383" y="333"/>
                  </a:cubicBezTo>
                  <a:cubicBezTo>
                    <a:pt x="404" y="321"/>
                    <a:pt x="422" y="295"/>
                    <a:pt x="420" y="269"/>
                  </a:cubicBezTo>
                  <a:cubicBezTo>
                    <a:pt x="419" y="255"/>
                    <a:pt x="411" y="239"/>
                    <a:pt x="398" y="233"/>
                  </a:cubicBezTo>
                  <a:cubicBezTo>
                    <a:pt x="399" y="232"/>
                    <a:pt x="399" y="231"/>
                    <a:pt x="399" y="230"/>
                  </a:cubicBezTo>
                  <a:cubicBezTo>
                    <a:pt x="399" y="203"/>
                    <a:pt x="399" y="203"/>
                    <a:pt x="399" y="203"/>
                  </a:cubicBezTo>
                  <a:cubicBezTo>
                    <a:pt x="404" y="200"/>
                    <a:pt x="408" y="197"/>
                    <a:pt x="413" y="194"/>
                  </a:cubicBezTo>
                  <a:cubicBezTo>
                    <a:pt x="415" y="193"/>
                    <a:pt x="417" y="191"/>
                    <a:pt x="418" y="189"/>
                  </a:cubicBezTo>
                  <a:cubicBezTo>
                    <a:pt x="422" y="185"/>
                    <a:pt x="422" y="179"/>
                    <a:pt x="417" y="176"/>
                  </a:cubicBezTo>
                  <a:cubicBezTo>
                    <a:pt x="416" y="175"/>
                    <a:pt x="415" y="175"/>
                    <a:pt x="414" y="174"/>
                  </a:cubicBezTo>
                  <a:cubicBezTo>
                    <a:pt x="412" y="173"/>
                    <a:pt x="411" y="173"/>
                    <a:pt x="409" y="172"/>
                  </a:cubicBezTo>
                  <a:cubicBezTo>
                    <a:pt x="409" y="131"/>
                    <a:pt x="396" y="90"/>
                    <a:pt x="366" y="61"/>
                  </a:cubicBezTo>
                  <a:cubicBezTo>
                    <a:pt x="364" y="59"/>
                    <a:pt x="361" y="57"/>
                    <a:pt x="359" y="55"/>
                  </a:cubicBezTo>
                  <a:cubicBezTo>
                    <a:pt x="361" y="52"/>
                    <a:pt x="361" y="52"/>
                    <a:pt x="361" y="52"/>
                  </a:cubicBezTo>
                  <a:cubicBezTo>
                    <a:pt x="365" y="45"/>
                    <a:pt x="350" y="37"/>
                    <a:pt x="346" y="44"/>
                  </a:cubicBezTo>
                  <a:cubicBezTo>
                    <a:pt x="345" y="46"/>
                    <a:pt x="345" y="46"/>
                    <a:pt x="345" y="46"/>
                  </a:cubicBezTo>
                  <a:cubicBezTo>
                    <a:pt x="331" y="38"/>
                    <a:pt x="315" y="32"/>
                    <a:pt x="299" y="27"/>
                  </a:cubicBezTo>
                  <a:cubicBezTo>
                    <a:pt x="287" y="22"/>
                    <a:pt x="275" y="18"/>
                    <a:pt x="263" y="12"/>
                  </a:cubicBezTo>
                  <a:cubicBezTo>
                    <a:pt x="250" y="6"/>
                    <a:pt x="245" y="0"/>
                    <a:pt x="232" y="7"/>
                  </a:cubicBezTo>
                  <a:cubicBezTo>
                    <a:pt x="219" y="14"/>
                    <a:pt x="207" y="19"/>
                    <a:pt x="193" y="24"/>
                  </a:cubicBezTo>
                  <a:cubicBezTo>
                    <a:pt x="175" y="31"/>
                    <a:pt x="157" y="36"/>
                    <a:pt x="140" y="46"/>
                  </a:cubicBezTo>
                  <a:cubicBezTo>
                    <a:pt x="139" y="44"/>
                    <a:pt x="139" y="44"/>
                    <a:pt x="139" y="44"/>
                  </a:cubicBezTo>
                  <a:cubicBezTo>
                    <a:pt x="135" y="37"/>
                    <a:pt x="121" y="45"/>
                    <a:pt x="124" y="52"/>
                  </a:cubicBezTo>
                  <a:cubicBezTo>
                    <a:pt x="126" y="55"/>
                    <a:pt x="126" y="55"/>
                    <a:pt x="126" y="55"/>
                  </a:cubicBezTo>
                  <a:cubicBezTo>
                    <a:pt x="124" y="57"/>
                    <a:pt x="122" y="59"/>
                    <a:pt x="120" y="61"/>
                  </a:cubicBezTo>
                  <a:cubicBezTo>
                    <a:pt x="92" y="88"/>
                    <a:pt x="79" y="125"/>
                    <a:pt x="77" y="162"/>
                  </a:cubicBezTo>
                  <a:cubicBezTo>
                    <a:pt x="76" y="165"/>
                    <a:pt x="77" y="171"/>
                    <a:pt x="76" y="173"/>
                  </a:cubicBezTo>
                  <a:cubicBezTo>
                    <a:pt x="75" y="173"/>
                    <a:pt x="74" y="174"/>
                    <a:pt x="74" y="174"/>
                  </a:cubicBezTo>
                  <a:cubicBezTo>
                    <a:pt x="71" y="176"/>
                    <a:pt x="68" y="178"/>
                    <a:pt x="66" y="180"/>
                  </a:cubicBezTo>
                  <a:cubicBezTo>
                    <a:pt x="65" y="181"/>
                    <a:pt x="65" y="182"/>
                    <a:pt x="64" y="183"/>
                  </a:cubicBezTo>
                  <a:cubicBezTo>
                    <a:pt x="64" y="184"/>
                    <a:pt x="64" y="185"/>
                    <a:pt x="64" y="186"/>
                  </a:cubicBezTo>
                  <a:cubicBezTo>
                    <a:pt x="65" y="189"/>
                    <a:pt x="68" y="192"/>
                    <a:pt x="72" y="194"/>
                  </a:cubicBezTo>
                  <a:cubicBezTo>
                    <a:pt x="76" y="197"/>
                    <a:pt x="81" y="200"/>
                    <a:pt x="86" y="203"/>
                  </a:cubicBezTo>
                  <a:cubicBezTo>
                    <a:pt x="86" y="233"/>
                    <a:pt x="86" y="233"/>
                    <a:pt x="86" y="233"/>
                  </a:cubicBezTo>
                  <a:cubicBezTo>
                    <a:pt x="74" y="240"/>
                    <a:pt x="66" y="255"/>
                    <a:pt x="65" y="269"/>
                  </a:cubicBezTo>
                  <a:cubicBezTo>
                    <a:pt x="63" y="295"/>
                    <a:pt x="81" y="321"/>
                    <a:pt x="102" y="333"/>
                  </a:cubicBezTo>
                  <a:cubicBezTo>
                    <a:pt x="104" y="334"/>
                    <a:pt x="105" y="335"/>
                    <a:pt x="106" y="335"/>
                  </a:cubicBezTo>
                  <a:cubicBezTo>
                    <a:pt x="106" y="374"/>
                    <a:pt x="106" y="374"/>
                    <a:pt x="106" y="374"/>
                  </a:cubicBezTo>
                  <a:cubicBezTo>
                    <a:pt x="107" y="394"/>
                    <a:pt x="106" y="413"/>
                    <a:pt x="118" y="429"/>
                  </a:cubicBezTo>
                  <a:cubicBezTo>
                    <a:pt x="129" y="443"/>
                    <a:pt x="145" y="452"/>
                    <a:pt x="162" y="456"/>
                  </a:cubicBezTo>
                  <a:cubicBezTo>
                    <a:pt x="168" y="458"/>
                    <a:pt x="174" y="460"/>
                    <a:pt x="180" y="461"/>
                  </a:cubicBezTo>
                  <a:cubicBezTo>
                    <a:pt x="171" y="468"/>
                    <a:pt x="163" y="477"/>
                    <a:pt x="155" y="485"/>
                  </a:cubicBezTo>
                  <a:cubicBezTo>
                    <a:pt x="68" y="509"/>
                    <a:pt x="5" y="569"/>
                    <a:pt x="1" y="640"/>
                  </a:cubicBezTo>
                  <a:cubicBezTo>
                    <a:pt x="0" y="640"/>
                    <a:pt x="0" y="640"/>
                    <a:pt x="0" y="640"/>
                  </a:cubicBezTo>
                  <a:cubicBezTo>
                    <a:pt x="0" y="657"/>
                    <a:pt x="0" y="657"/>
                    <a:pt x="0" y="657"/>
                  </a:cubicBezTo>
                  <a:cubicBezTo>
                    <a:pt x="484" y="657"/>
                    <a:pt x="484" y="657"/>
                    <a:pt x="484" y="657"/>
                  </a:cubicBezTo>
                  <a:cubicBezTo>
                    <a:pt x="484" y="637"/>
                    <a:pt x="484" y="637"/>
                    <a:pt x="484" y="637"/>
                  </a:cubicBezTo>
                  <a:cubicBezTo>
                    <a:pt x="478" y="568"/>
                    <a:pt x="416" y="509"/>
                    <a:pt x="330" y="485"/>
                  </a:cubicBezTo>
                  <a:close/>
                  <a:moveTo>
                    <a:pt x="314" y="493"/>
                  </a:moveTo>
                  <a:cubicBezTo>
                    <a:pt x="304" y="503"/>
                    <a:pt x="296" y="514"/>
                    <a:pt x="287" y="526"/>
                  </a:cubicBezTo>
                  <a:cubicBezTo>
                    <a:pt x="281" y="519"/>
                    <a:pt x="274" y="513"/>
                    <a:pt x="267" y="507"/>
                  </a:cubicBezTo>
                  <a:cubicBezTo>
                    <a:pt x="276" y="496"/>
                    <a:pt x="285" y="484"/>
                    <a:pt x="294" y="473"/>
                  </a:cubicBezTo>
                  <a:cubicBezTo>
                    <a:pt x="301" y="479"/>
                    <a:pt x="307" y="486"/>
                    <a:pt x="314" y="493"/>
                  </a:cubicBezTo>
                  <a:close/>
                  <a:moveTo>
                    <a:pt x="258" y="491"/>
                  </a:moveTo>
                  <a:cubicBezTo>
                    <a:pt x="252" y="499"/>
                    <a:pt x="246" y="506"/>
                    <a:pt x="243" y="516"/>
                  </a:cubicBezTo>
                  <a:cubicBezTo>
                    <a:pt x="240" y="506"/>
                    <a:pt x="233" y="500"/>
                    <a:pt x="227" y="492"/>
                  </a:cubicBezTo>
                  <a:cubicBezTo>
                    <a:pt x="224" y="487"/>
                    <a:pt x="220" y="483"/>
                    <a:pt x="217" y="478"/>
                  </a:cubicBezTo>
                  <a:cubicBezTo>
                    <a:pt x="215" y="476"/>
                    <a:pt x="208" y="465"/>
                    <a:pt x="206" y="465"/>
                  </a:cubicBezTo>
                  <a:cubicBezTo>
                    <a:pt x="224" y="467"/>
                    <a:pt x="243" y="467"/>
                    <a:pt x="261" y="466"/>
                  </a:cubicBezTo>
                  <a:cubicBezTo>
                    <a:pt x="267" y="466"/>
                    <a:pt x="273" y="466"/>
                    <a:pt x="279" y="465"/>
                  </a:cubicBezTo>
                  <a:cubicBezTo>
                    <a:pt x="277" y="465"/>
                    <a:pt x="271" y="475"/>
                    <a:pt x="269" y="477"/>
                  </a:cubicBezTo>
                  <a:cubicBezTo>
                    <a:pt x="265" y="482"/>
                    <a:pt x="262" y="486"/>
                    <a:pt x="258" y="491"/>
                  </a:cubicBezTo>
                  <a:close/>
                  <a:moveTo>
                    <a:pt x="401" y="286"/>
                  </a:moveTo>
                  <a:cubicBezTo>
                    <a:pt x="398" y="297"/>
                    <a:pt x="389" y="308"/>
                    <a:pt x="380" y="315"/>
                  </a:cubicBezTo>
                  <a:cubicBezTo>
                    <a:pt x="380" y="247"/>
                    <a:pt x="380" y="247"/>
                    <a:pt x="380" y="247"/>
                  </a:cubicBezTo>
                  <a:cubicBezTo>
                    <a:pt x="380" y="247"/>
                    <a:pt x="381" y="247"/>
                    <a:pt x="381" y="247"/>
                  </a:cubicBezTo>
                  <a:cubicBezTo>
                    <a:pt x="403" y="240"/>
                    <a:pt x="405" y="275"/>
                    <a:pt x="401" y="286"/>
                  </a:cubicBezTo>
                  <a:close/>
                  <a:moveTo>
                    <a:pt x="251" y="145"/>
                  </a:moveTo>
                  <a:cubicBezTo>
                    <a:pt x="251" y="25"/>
                    <a:pt x="251" y="25"/>
                    <a:pt x="251" y="25"/>
                  </a:cubicBezTo>
                  <a:cubicBezTo>
                    <a:pt x="279" y="39"/>
                    <a:pt x="311" y="44"/>
                    <a:pt x="337" y="60"/>
                  </a:cubicBezTo>
                  <a:cubicBezTo>
                    <a:pt x="298" y="131"/>
                    <a:pt x="298" y="131"/>
                    <a:pt x="298" y="131"/>
                  </a:cubicBezTo>
                  <a:cubicBezTo>
                    <a:pt x="295" y="136"/>
                    <a:pt x="301" y="141"/>
                    <a:pt x="307" y="142"/>
                  </a:cubicBezTo>
                  <a:cubicBezTo>
                    <a:pt x="309" y="142"/>
                    <a:pt x="311" y="141"/>
                    <a:pt x="312" y="139"/>
                  </a:cubicBezTo>
                  <a:cubicBezTo>
                    <a:pt x="351" y="71"/>
                    <a:pt x="351" y="71"/>
                    <a:pt x="351" y="71"/>
                  </a:cubicBezTo>
                  <a:cubicBezTo>
                    <a:pt x="378" y="95"/>
                    <a:pt x="390" y="129"/>
                    <a:pt x="392" y="165"/>
                  </a:cubicBezTo>
                  <a:cubicBezTo>
                    <a:pt x="369" y="157"/>
                    <a:pt x="345" y="153"/>
                    <a:pt x="322" y="150"/>
                  </a:cubicBezTo>
                  <a:cubicBezTo>
                    <a:pt x="316" y="149"/>
                    <a:pt x="311" y="149"/>
                    <a:pt x="306" y="148"/>
                  </a:cubicBezTo>
                  <a:cubicBezTo>
                    <a:pt x="288" y="147"/>
                    <a:pt x="269" y="146"/>
                    <a:pt x="251" y="145"/>
                  </a:cubicBezTo>
                  <a:cubicBezTo>
                    <a:pt x="251" y="145"/>
                    <a:pt x="251" y="145"/>
                    <a:pt x="251" y="145"/>
                  </a:cubicBezTo>
                  <a:close/>
                  <a:moveTo>
                    <a:pt x="135" y="71"/>
                  </a:moveTo>
                  <a:cubicBezTo>
                    <a:pt x="173" y="139"/>
                    <a:pt x="173" y="139"/>
                    <a:pt x="173" y="139"/>
                  </a:cubicBezTo>
                  <a:cubicBezTo>
                    <a:pt x="174" y="141"/>
                    <a:pt x="176" y="142"/>
                    <a:pt x="178" y="142"/>
                  </a:cubicBezTo>
                  <a:cubicBezTo>
                    <a:pt x="184" y="141"/>
                    <a:pt x="190" y="136"/>
                    <a:pt x="188" y="131"/>
                  </a:cubicBezTo>
                  <a:cubicBezTo>
                    <a:pt x="148" y="60"/>
                    <a:pt x="148" y="60"/>
                    <a:pt x="148" y="60"/>
                  </a:cubicBezTo>
                  <a:cubicBezTo>
                    <a:pt x="175" y="44"/>
                    <a:pt x="207" y="39"/>
                    <a:pt x="234" y="25"/>
                  </a:cubicBezTo>
                  <a:cubicBezTo>
                    <a:pt x="234" y="145"/>
                    <a:pt x="234" y="145"/>
                    <a:pt x="234" y="145"/>
                  </a:cubicBezTo>
                  <a:cubicBezTo>
                    <a:pt x="234" y="145"/>
                    <a:pt x="234" y="145"/>
                    <a:pt x="234" y="145"/>
                  </a:cubicBezTo>
                  <a:cubicBezTo>
                    <a:pt x="216" y="146"/>
                    <a:pt x="197" y="147"/>
                    <a:pt x="179" y="148"/>
                  </a:cubicBezTo>
                  <a:cubicBezTo>
                    <a:pt x="169" y="149"/>
                    <a:pt x="160" y="150"/>
                    <a:pt x="150" y="152"/>
                  </a:cubicBezTo>
                  <a:cubicBezTo>
                    <a:pt x="131" y="154"/>
                    <a:pt x="113" y="158"/>
                    <a:pt x="96" y="164"/>
                  </a:cubicBezTo>
                  <a:cubicBezTo>
                    <a:pt x="95" y="164"/>
                    <a:pt x="94" y="164"/>
                    <a:pt x="94" y="165"/>
                  </a:cubicBezTo>
                  <a:cubicBezTo>
                    <a:pt x="95" y="129"/>
                    <a:pt x="108" y="94"/>
                    <a:pt x="135" y="71"/>
                  </a:cubicBezTo>
                  <a:close/>
                  <a:moveTo>
                    <a:pt x="84" y="286"/>
                  </a:moveTo>
                  <a:cubicBezTo>
                    <a:pt x="80" y="275"/>
                    <a:pt x="82" y="240"/>
                    <a:pt x="104" y="247"/>
                  </a:cubicBezTo>
                  <a:cubicBezTo>
                    <a:pt x="105" y="247"/>
                    <a:pt x="105" y="247"/>
                    <a:pt x="106" y="247"/>
                  </a:cubicBezTo>
                  <a:cubicBezTo>
                    <a:pt x="106" y="316"/>
                    <a:pt x="106" y="316"/>
                    <a:pt x="106" y="316"/>
                  </a:cubicBezTo>
                  <a:cubicBezTo>
                    <a:pt x="96" y="309"/>
                    <a:pt x="88" y="297"/>
                    <a:pt x="84" y="286"/>
                  </a:cubicBezTo>
                  <a:close/>
                  <a:moveTo>
                    <a:pt x="93" y="187"/>
                  </a:moveTo>
                  <a:cubicBezTo>
                    <a:pt x="93" y="186"/>
                    <a:pt x="93" y="185"/>
                    <a:pt x="93" y="184"/>
                  </a:cubicBezTo>
                  <a:cubicBezTo>
                    <a:pt x="159" y="162"/>
                    <a:pt x="231" y="160"/>
                    <a:pt x="301" y="165"/>
                  </a:cubicBezTo>
                  <a:cubicBezTo>
                    <a:pt x="332" y="167"/>
                    <a:pt x="364" y="171"/>
                    <a:pt x="392" y="184"/>
                  </a:cubicBezTo>
                  <a:cubicBezTo>
                    <a:pt x="392" y="185"/>
                    <a:pt x="392" y="186"/>
                    <a:pt x="392" y="187"/>
                  </a:cubicBezTo>
                  <a:cubicBezTo>
                    <a:pt x="374" y="198"/>
                    <a:pt x="347" y="202"/>
                    <a:pt x="327" y="205"/>
                  </a:cubicBezTo>
                  <a:cubicBezTo>
                    <a:pt x="299" y="211"/>
                    <a:pt x="271" y="213"/>
                    <a:pt x="243" y="213"/>
                  </a:cubicBezTo>
                  <a:cubicBezTo>
                    <a:pt x="214" y="213"/>
                    <a:pt x="186" y="211"/>
                    <a:pt x="158" y="205"/>
                  </a:cubicBezTo>
                  <a:cubicBezTo>
                    <a:pt x="138" y="202"/>
                    <a:pt x="111" y="198"/>
                    <a:pt x="93" y="187"/>
                  </a:cubicBezTo>
                  <a:close/>
                  <a:moveTo>
                    <a:pt x="165" y="441"/>
                  </a:moveTo>
                  <a:cubicBezTo>
                    <a:pt x="155" y="438"/>
                    <a:pt x="145" y="434"/>
                    <a:pt x="137" y="427"/>
                  </a:cubicBezTo>
                  <a:cubicBezTo>
                    <a:pt x="121" y="414"/>
                    <a:pt x="123" y="392"/>
                    <a:pt x="123" y="373"/>
                  </a:cubicBezTo>
                  <a:cubicBezTo>
                    <a:pt x="123" y="336"/>
                    <a:pt x="123" y="300"/>
                    <a:pt x="123" y="263"/>
                  </a:cubicBezTo>
                  <a:cubicBezTo>
                    <a:pt x="123" y="216"/>
                    <a:pt x="123" y="216"/>
                    <a:pt x="123" y="216"/>
                  </a:cubicBezTo>
                  <a:cubicBezTo>
                    <a:pt x="131" y="218"/>
                    <a:pt x="139" y="219"/>
                    <a:pt x="147" y="221"/>
                  </a:cubicBezTo>
                  <a:cubicBezTo>
                    <a:pt x="177" y="227"/>
                    <a:pt x="207" y="230"/>
                    <a:pt x="238" y="230"/>
                  </a:cubicBezTo>
                  <a:cubicBezTo>
                    <a:pt x="238" y="230"/>
                    <a:pt x="238" y="230"/>
                    <a:pt x="239" y="230"/>
                  </a:cubicBezTo>
                  <a:cubicBezTo>
                    <a:pt x="240" y="230"/>
                    <a:pt x="241" y="230"/>
                    <a:pt x="243" y="230"/>
                  </a:cubicBezTo>
                  <a:cubicBezTo>
                    <a:pt x="244" y="230"/>
                    <a:pt x="245" y="230"/>
                    <a:pt x="247" y="230"/>
                  </a:cubicBezTo>
                  <a:cubicBezTo>
                    <a:pt x="247" y="230"/>
                    <a:pt x="247" y="230"/>
                    <a:pt x="247" y="230"/>
                  </a:cubicBezTo>
                  <a:cubicBezTo>
                    <a:pt x="278" y="230"/>
                    <a:pt x="308" y="227"/>
                    <a:pt x="339" y="221"/>
                  </a:cubicBezTo>
                  <a:cubicBezTo>
                    <a:pt x="346" y="219"/>
                    <a:pt x="354" y="218"/>
                    <a:pt x="362" y="216"/>
                  </a:cubicBezTo>
                  <a:cubicBezTo>
                    <a:pt x="363" y="262"/>
                    <a:pt x="363" y="262"/>
                    <a:pt x="363" y="262"/>
                  </a:cubicBezTo>
                  <a:cubicBezTo>
                    <a:pt x="363" y="299"/>
                    <a:pt x="363" y="336"/>
                    <a:pt x="363" y="373"/>
                  </a:cubicBezTo>
                  <a:cubicBezTo>
                    <a:pt x="363" y="391"/>
                    <a:pt x="365" y="413"/>
                    <a:pt x="350" y="426"/>
                  </a:cubicBezTo>
                  <a:cubicBezTo>
                    <a:pt x="342" y="433"/>
                    <a:pt x="332" y="437"/>
                    <a:pt x="322" y="440"/>
                  </a:cubicBezTo>
                  <a:cubicBezTo>
                    <a:pt x="291" y="450"/>
                    <a:pt x="256" y="451"/>
                    <a:pt x="223" y="450"/>
                  </a:cubicBezTo>
                  <a:cubicBezTo>
                    <a:pt x="204" y="449"/>
                    <a:pt x="184" y="447"/>
                    <a:pt x="165" y="441"/>
                  </a:cubicBezTo>
                  <a:close/>
                  <a:moveTo>
                    <a:pt x="191" y="473"/>
                  </a:moveTo>
                  <a:cubicBezTo>
                    <a:pt x="200" y="484"/>
                    <a:pt x="209" y="496"/>
                    <a:pt x="218" y="507"/>
                  </a:cubicBezTo>
                  <a:cubicBezTo>
                    <a:pt x="211" y="513"/>
                    <a:pt x="204" y="519"/>
                    <a:pt x="198" y="526"/>
                  </a:cubicBezTo>
                  <a:cubicBezTo>
                    <a:pt x="189" y="514"/>
                    <a:pt x="181" y="503"/>
                    <a:pt x="171" y="493"/>
                  </a:cubicBezTo>
                  <a:cubicBezTo>
                    <a:pt x="178" y="486"/>
                    <a:pt x="184" y="479"/>
                    <a:pt x="191" y="473"/>
                  </a:cubicBezTo>
                  <a:close/>
                  <a:moveTo>
                    <a:pt x="56" y="640"/>
                  </a:moveTo>
                  <a:cubicBezTo>
                    <a:pt x="18" y="640"/>
                    <a:pt x="18" y="640"/>
                    <a:pt x="18" y="640"/>
                  </a:cubicBezTo>
                  <a:cubicBezTo>
                    <a:pt x="20" y="606"/>
                    <a:pt x="38" y="574"/>
                    <a:pt x="67" y="549"/>
                  </a:cubicBezTo>
                  <a:cubicBezTo>
                    <a:pt x="67" y="580"/>
                    <a:pt x="64" y="610"/>
                    <a:pt x="56" y="640"/>
                  </a:cubicBezTo>
                  <a:close/>
                  <a:moveTo>
                    <a:pt x="92" y="640"/>
                  </a:moveTo>
                  <a:cubicBezTo>
                    <a:pt x="74" y="640"/>
                    <a:pt x="74" y="640"/>
                    <a:pt x="74" y="640"/>
                  </a:cubicBezTo>
                  <a:cubicBezTo>
                    <a:pt x="82" y="606"/>
                    <a:pt x="85" y="572"/>
                    <a:pt x="84" y="537"/>
                  </a:cubicBezTo>
                  <a:cubicBezTo>
                    <a:pt x="84" y="536"/>
                    <a:pt x="84" y="536"/>
                    <a:pt x="84" y="536"/>
                  </a:cubicBezTo>
                  <a:cubicBezTo>
                    <a:pt x="87" y="534"/>
                    <a:pt x="89" y="533"/>
                    <a:pt x="92" y="531"/>
                  </a:cubicBezTo>
                  <a:lnTo>
                    <a:pt x="92" y="640"/>
                  </a:lnTo>
                  <a:close/>
                  <a:moveTo>
                    <a:pt x="131" y="511"/>
                  </a:moveTo>
                  <a:cubicBezTo>
                    <a:pt x="131" y="640"/>
                    <a:pt x="131" y="640"/>
                    <a:pt x="131" y="640"/>
                  </a:cubicBezTo>
                  <a:cubicBezTo>
                    <a:pt x="109" y="640"/>
                    <a:pt x="109" y="640"/>
                    <a:pt x="109" y="640"/>
                  </a:cubicBezTo>
                  <a:cubicBezTo>
                    <a:pt x="109" y="521"/>
                    <a:pt x="109" y="521"/>
                    <a:pt x="109" y="521"/>
                  </a:cubicBezTo>
                  <a:cubicBezTo>
                    <a:pt x="116" y="518"/>
                    <a:pt x="123" y="514"/>
                    <a:pt x="131" y="511"/>
                  </a:cubicBezTo>
                  <a:cubicBezTo>
                    <a:pt x="131" y="511"/>
                    <a:pt x="131" y="511"/>
                    <a:pt x="131" y="511"/>
                  </a:cubicBezTo>
                  <a:close/>
                  <a:moveTo>
                    <a:pt x="148" y="640"/>
                  </a:moveTo>
                  <a:cubicBezTo>
                    <a:pt x="148" y="515"/>
                    <a:pt x="148" y="515"/>
                    <a:pt x="148" y="515"/>
                  </a:cubicBezTo>
                  <a:cubicBezTo>
                    <a:pt x="232" y="640"/>
                    <a:pt x="232" y="640"/>
                    <a:pt x="232" y="640"/>
                  </a:cubicBezTo>
                  <a:lnTo>
                    <a:pt x="148" y="640"/>
                  </a:lnTo>
                  <a:close/>
                  <a:moveTo>
                    <a:pt x="171" y="519"/>
                  </a:moveTo>
                  <a:cubicBezTo>
                    <a:pt x="177" y="526"/>
                    <a:pt x="183" y="534"/>
                    <a:pt x="189" y="543"/>
                  </a:cubicBezTo>
                  <a:cubicBezTo>
                    <a:pt x="191" y="545"/>
                    <a:pt x="194" y="546"/>
                    <a:pt x="196" y="546"/>
                  </a:cubicBezTo>
                  <a:cubicBezTo>
                    <a:pt x="198" y="546"/>
                    <a:pt x="201" y="546"/>
                    <a:pt x="203" y="544"/>
                  </a:cubicBezTo>
                  <a:cubicBezTo>
                    <a:pt x="203" y="544"/>
                    <a:pt x="203" y="544"/>
                    <a:pt x="204" y="543"/>
                  </a:cubicBezTo>
                  <a:cubicBezTo>
                    <a:pt x="211" y="536"/>
                    <a:pt x="219" y="529"/>
                    <a:pt x="227" y="522"/>
                  </a:cubicBezTo>
                  <a:cubicBezTo>
                    <a:pt x="229" y="527"/>
                    <a:pt x="231" y="532"/>
                    <a:pt x="233" y="537"/>
                  </a:cubicBezTo>
                  <a:cubicBezTo>
                    <a:pt x="235" y="542"/>
                    <a:pt x="241" y="544"/>
                    <a:pt x="246" y="543"/>
                  </a:cubicBezTo>
                  <a:cubicBezTo>
                    <a:pt x="254" y="541"/>
                    <a:pt x="256" y="529"/>
                    <a:pt x="259" y="522"/>
                  </a:cubicBezTo>
                  <a:cubicBezTo>
                    <a:pt x="266" y="529"/>
                    <a:pt x="274" y="536"/>
                    <a:pt x="281" y="543"/>
                  </a:cubicBezTo>
                  <a:cubicBezTo>
                    <a:pt x="282" y="544"/>
                    <a:pt x="282" y="544"/>
                    <a:pt x="282" y="544"/>
                  </a:cubicBezTo>
                  <a:cubicBezTo>
                    <a:pt x="284" y="546"/>
                    <a:pt x="287" y="546"/>
                    <a:pt x="289" y="546"/>
                  </a:cubicBezTo>
                  <a:cubicBezTo>
                    <a:pt x="291" y="546"/>
                    <a:pt x="294" y="545"/>
                    <a:pt x="295" y="543"/>
                  </a:cubicBezTo>
                  <a:cubicBezTo>
                    <a:pt x="300" y="536"/>
                    <a:pt x="305" y="529"/>
                    <a:pt x="310" y="523"/>
                  </a:cubicBezTo>
                  <a:cubicBezTo>
                    <a:pt x="242" y="625"/>
                    <a:pt x="242" y="625"/>
                    <a:pt x="242" y="625"/>
                  </a:cubicBezTo>
                  <a:lnTo>
                    <a:pt x="171" y="519"/>
                  </a:lnTo>
                  <a:close/>
                  <a:moveTo>
                    <a:pt x="336" y="640"/>
                  </a:moveTo>
                  <a:cubicBezTo>
                    <a:pt x="252" y="640"/>
                    <a:pt x="252" y="640"/>
                    <a:pt x="252" y="640"/>
                  </a:cubicBezTo>
                  <a:cubicBezTo>
                    <a:pt x="336" y="515"/>
                    <a:pt x="336" y="515"/>
                    <a:pt x="336" y="515"/>
                  </a:cubicBezTo>
                  <a:lnTo>
                    <a:pt x="336" y="640"/>
                  </a:lnTo>
                  <a:close/>
                  <a:moveTo>
                    <a:pt x="375" y="640"/>
                  </a:moveTo>
                  <a:cubicBezTo>
                    <a:pt x="353" y="640"/>
                    <a:pt x="353" y="640"/>
                    <a:pt x="353" y="640"/>
                  </a:cubicBezTo>
                  <a:cubicBezTo>
                    <a:pt x="353" y="511"/>
                    <a:pt x="353" y="511"/>
                    <a:pt x="353" y="511"/>
                  </a:cubicBezTo>
                  <a:cubicBezTo>
                    <a:pt x="353" y="511"/>
                    <a:pt x="353" y="511"/>
                    <a:pt x="353" y="511"/>
                  </a:cubicBezTo>
                  <a:cubicBezTo>
                    <a:pt x="361" y="514"/>
                    <a:pt x="368" y="517"/>
                    <a:pt x="375" y="521"/>
                  </a:cubicBezTo>
                  <a:lnTo>
                    <a:pt x="375" y="640"/>
                  </a:lnTo>
                  <a:close/>
                  <a:moveTo>
                    <a:pt x="392" y="640"/>
                  </a:moveTo>
                  <a:cubicBezTo>
                    <a:pt x="392" y="531"/>
                    <a:pt x="392" y="531"/>
                    <a:pt x="392" y="531"/>
                  </a:cubicBezTo>
                  <a:cubicBezTo>
                    <a:pt x="395" y="532"/>
                    <a:pt x="398" y="534"/>
                    <a:pt x="401" y="536"/>
                  </a:cubicBezTo>
                  <a:cubicBezTo>
                    <a:pt x="401" y="536"/>
                    <a:pt x="401" y="536"/>
                    <a:pt x="401" y="537"/>
                  </a:cubicBezTo>
                  <a:cubicBezTo>
                    <a:pt x="400" y="572"/>
                    <a:pt x="403" y="606"/>
                    <a:pt x="411" y="640"/>
                  </a:cubicBezTo>
                  <a:lnTo>
                    <a:pt x="392" y="640"/>
                  </a:lnTo>
                  <a:close/>
                  <a:moveTo>
                    <a:pt x="428" y="640"/>
                  </a:moveTo>
                  <a:cubicBezTo>
                    <a:pt x="421" y="610"/>
                    <a:pt x="417" y="580"/>
                    <a:pt x="418" y="549"/>
                  </a:cubicBezTo>
                  <a:cubicBezTo>
                    <a:pt x="447" y="574"/>
                    <a:pt x="465" y="606"/>
                    <a:pt x="467" y="640"/>
                  </a:cubicBezTo>
                  <a:lnTo>
                    <a:pt x="428" y="64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0"/>
            <p:cNvSpPr/>
            <p:nvPr/>
          </p:nvSpPr>
          <p:spPr bwMode="auto">
            <a:xfrm>
              <a:off x="3391893" y="3358300"/>
              <a:ext cx="230867" cy="419053"/>
            </a:xfrm>
            <a:custGeom>
              <a:avLst/>
              <a:gdLst>
                <a:gd name="T0" fmla="*/ 50 w 50"/>
                <a:gd name="T1" fmla="*/ 91 h 91"/>
                <a:gd name="T2" fmla="*/ 11 w 50"/>
                <a:gd name="T3" fmla="*/ 91 h 91"/>
                <a:gd name="T4" fmla="*/ 1 w 50"/>
                <a:gd name="T5" fmla="*/ 0 h 91"/>
                <a:gd name="T6" fmla="*/ 50 w 50"/>
                <a:gd name="T7" fmla="*/ 91 h 91"/>
              </a:gdLst>
              <a:ahLst/>
              <a:cxnLst>
                <a:cxn ang="0">
                  <a:pos x="T0" y="T1"/>
                </a:cxn>
                <a:cxn ang="0">
                  <a:pos x="T2" y="T3"/>
                </a:cxn>
                <a:cxn ang="0">
                  <a:pos x="T4" y="T5"/>
                </a:cxn>
                <a:cxn ang="0">
                  <a:pos x="T6" y="T7"/>
                </a:cxn>
              </a:cxnLst>
              <a:rect l="0" t="0" r="r" b="b"/>
              <a:pathLst>
                <a:path w="50" h="91">
                  <a:moveTo>
                    <a:pt x="50" y="91"/>
                  </a:moveTo>
                  <a:cubicBezTo>
                    <a:pt x="11" y="91"/>
                    <a:pt x="11" y="91"/>
                    <a:pt x="11" y="91"/>
                  </a:cubicBezTo>
                  <a:cubicBezTo>
                    <a:pt x="4" y="61"/>
                    <a:pt x="0" y="31"/>
                    <a:pt x="1" y="0"/>
                  </a:cubicBezTo>
                  <a:cubicBezTo>
                    <a:pt x="30" y="25"/>
                    <a:pt x="48" y="57"/>
                    <a:pt x="50" y="91"/>
                  </a:cubicBezTo>
                  <a:close/>
                </a:path>
              </a:pathLst>
            </a:custGeom>
            <a:solidFill>
              <a:srgbClr val="376E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1"/>
            <p:cNvSpPr/>
            <p:nvPr/>
          </p:nvSpPr>
          <p:spPr bwMode="auto">
            <a:xfrm>
              <a:off x="3221168" y="1936235"/>
              <a:ext cx="116404" cy="345331"/>
            </a:xfrm>
            <a:custGeom>
              <a:avLst/>
              <a:gdLst>
                <a:gd name="T0" fmla="*/ 1 w 25"/>
                <a:gd name="T1" fmla="*/ 7 h 75"/>
                <a:gd name="T2" fmla="*/ 21 w 25"/>
                <a:gd name="T3" fmla="*/ 46 h 75"/>
                <a:gd name="T4" fmla="*/ 0 w 25"/>
                <a:gd name="T5" fmla="*/ 75 h 75"/>
                <a:gd name="T6" fmla="*/ 0 w 25"/>
                <a:gd name="T7" fmla="*/ 7 h 75"/>
                <a:gd name="T8" fmla="*/ 1 w 25"/>
                <a:gd name="T9" fmla="*/ 7 h 75"/>
              </a:gdLst>
              <a:ahLst/>
              <a:cxnLst>
                <a:cxn ang="0">
                  <a:pos x="T0" y="T1"/>
                </a:cxn>
                <a:cxn ang="0">
                  <a:pos x="T2" y="T3"/>
                </a:cxn>
                <a:cxn ang="0">
                  <a:pos x="T4" y="T5"/>
                </a:cxn>
                <a:cxn ang="0">
                  <a:pos x="T6" y="T7"/>
                </a:cxn>
                <a:cxn ang="0">
                  <a:pos x="T8" y="T9"/>
                </a:cxn>
              </a:cxnLst>
              <a:rect l="0" t="0" r="r" b="b"/>
              <a:pathLst>
                <a:path w="25" h="75">
                  <a:moveTo>
                    <a:pt x="1" y="7"/>
                  </a:moveTo>
                  <a:cubicBezTo>
                    <a:pt x="23" y="0"/>
                    <a:pt x="25" y="35"/>
                    <a:pt x="21" y="46"/>
                  </a:cubicBezTo>
                  <a:cubicBezTo>
                    <a:pt x="18" y="57"/>
                    <a:pt x="9" y="68"/>
                    <a:pt x="0" y="75"/>
                  </a:cubicBezTo>
                  <a:cubicBezTo>
                    <a:pt x="0" y="7"/>
                    <a:pt x="0" y="7"/>
                    <a:pt x="0" y="7"/>
                  </a:cubicBezTo>
                  <a:cubicBezTo>
                    <a:pt x="0" y="7"/>
                    <a:pt x="1" y="7"/>
                    <a:pt x="1" y="7"/>
                  </a:cubicBezTo>
                  <a:close/>
                </a:path>
              </a:pathLst>
            </a:custGeom>
            <a:solidFill>
              <a:srgbClr val="E4B6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2"/>
            <p:cNvSpPr/>
            <p:nvPr/>
          </p:nvSpPr>
          <p:spPr bwMode="auto">
            <a:xfrm>
              <a:off x="1898047" y="1567624"/>
              <a:ext cx="1379383" cy="244448"/>
            </a:xfrm>
            <a:custGeom>
              <a:avLst/>
              <a:gdLst>
                <a:gd name="T0" fmla="*/ 299 w 299"/>
                <a:gd name="T1" fmla="*/ 24 h 53"/>
                <a:gd name="T2" fmla="*/ 299 w 299"/>
                <a:gd name="T3" fmla="*/ 27 h 53"/>
                <a:gd name="T4" fmla="*/ 234 w 299"/>
                <a:gd name="T5" fmla="*/ 45 h 53"/>
                <a:gd name="T6" fmla="*/ 150 w 299"/>
                <a:gd name="T7" fmla="*/ 53 h 53"/>
                <a:gd name="T8" fmla="*/ 65 w 299"/>
                <a:gd name="T9" fmla="*/ 45 h 53"/>
                <a:gd name="T10" fmla="*/ 0 w 299"/>
                <a:gd name="T11" fmla="*/ 27 h 53"/>
                <a:gd name="T12" fmla="*/ 0 w 299"/>
                <a:gd name="T13" fmla="*/ 24 h 53"/>
                <a:gd name="T14" fmla="*/ 208 w 299"/>
                <a:gd name="T15" fmla="*/ 5 h 53"/>
                <a:gd name="T16" fmla="*/ 299 w 299"/>
                <a:gd name="T17" fmla="*/ 2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 h="53">
                  <a:moveTo>
                    <a:pt x="299" y="24"/>
                  </a:moveTo>
                  <a:cubicBezTo>
                    <a:pt x="299" y="25"/>
                    <a:pt x="299" y="26"/>
                    <a:pt x="299" y="27"/>
                  </a:cubicBezTo>
                  <a:cubicBezTo>
                    <a:pt x="281" y="38"/>
                    <a:pt x="254" y="42"/>
                    <a:pt x="234" y="45"/>
                  </a:cubicBezTo>
                  <a:cubicBezTo>
                    <a:pt x="206" y="51"/>
                    <a:pt x="178" y="53"/>
                    <a:pt x="150" y="53"/>
                  </a:cubicBezTo>
                  <a:cubicBezTo>
                    <a:pt x="121" y="53"/>
                    <a:pt x="93" y="51"/>
                    <a:pt x="65" y="45"/>
                  </a:cubicBezTo>
                  <a:cubicBezTo>
                    <a:pt x="45" y="42"/>
                    <a:pt x="18" y="38"/>
                    <a:pt x="0" y="27"/>
                  </a:cubicBezTo>
                  <a:cubicBezTo>
                    <a:pt x="0" y="26"/>
                    <a:pt x="0" y="25"/>
                    <a:pt x="0" y="24"/>
                  </a:cubicBezTo>
                  <a:cubicBezTo>
                    <a:pt x="66" y="2"/>
                    <a:pt x="138" y="0"/>
                    <a:pt x="208" y="5"/>
                  </a:cubicBezTo>
                  <a:cubicBezTo>
                    <a:pt x="239" y="7"/>
                    <a:pt x="271" y="11"/>
                    <a:pt x="299" y="24"/>
                  </a:cubicBezTo>
                  <a:close/>
                </a:path>
              </a:pathLst>
            </a:custGeom>
            <a:solidFill>
              <a:srgbClr val="E09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3"/>
            <p:cNvSpPr/>
            <p:nvPr/>
          </p:nvSpPr>
          <p:spPr bwMode="auto">
            <a:xfrm>
              <a:off x="2879718" y="1158271"/>
              <a:ext cx="397712" cy="432633"/>
            </a:xfrm>
            <a:custGeom>
              <a:avLst/>
              <a:gdLst>
                <a:gd name="T0" fmla="*/ 45 w 86"/>
                <a:gd name="T1" fmla="*/ 0 h 94"/>
                <a:gd name="T2" fmla="*/ 86 w 86"/>
                <a:gd name="T3" fmla="*/ 94 h 94"/>
                <a:gd name="T4" fmla="*/ 16 w 86"/>
                <a:gd name="T5" fmla="*/ 79 h 94"/>
                <a:gd name="T6" fmla="*/ 0 w 86"/>
                <a:gd name="T7" fmla="*/ 77 h 94"/>
                <a:gd name="T8" fmla="*/ 1 w 86"/>
                <a:gd name="T9" fmla="*/ 71 h 94"/>
                <a:gd name="T10" fmla="*/ 6 w 86"/>
                <a:gd name="T11" fmla="*/ 68 h 94"/>
                <a:gd name="T12" fmla="*/ 45 w 86"/>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86" h="94">
                  <a:moveTo>
                    <a:pt x="45" y="0"/>
                  </a:moveTo>
                  <a:cubicBezTo>
                    <a:pt x="72" y="24"/>
                    <a:pt x="84" y="58"/>
                    <a:pt x="86" y="94"/>
                  </a:cubicBezTo>
                  <a:cubicBezTo>
                    <a:pt x="63" y="86"/>
                    <a:pt x="39" y="82"/>
                    <a:pt x="16" y="79"/>
                  </a:cubicBezTo>
                  <a:cubicBezTo>
                    <a:pt x="10" y="78"/>
                    <a:pt x="5" y="78"/>
                    <a:pt x="0" y="77"/>
                  </a:cubicBezTo>
                  <a:cubicBezTo>
                    <a:pt x="1" y="71"/>
                    <a:pt x="1" y="71"/>
                    <a:pt x="1" y="71"/>
                  </a:cubicBezTo>
                  <a:cubicBezTo>
                    <a:pt x="3" y="71"/>
                    <a:pt x="5" y="70"/>
                    <a:pt x="6" y="68"/>
                  </a:cubicBezTo>
                  <a:lnTo>
                    <a:pt x="45"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4"/>
            <p:cNvSpPr/>
            <p:nvPr/>
          </p:nvSpPr>
          <p:spPr bwMode="auto">
            <a:xfrm>
              <a:off x="2026091" y="1825652"/>
              <a:ext cx="1125235" cy="1082554"/>
            </a:xfrm>
            <a:custGeom>
              <a:avLst/>
              <a:gdLst>
                <a:gd name="T0" fmla="*/ 242 w 244"/>
                <a:gd name="T1" fmla="*/ 157 h 235"/>
                <a:gd name="T2" fmla="*/ 229 w 244"/>
                <a:gd name="T3" fmla="*/ 210 h 235"/>
                <a:gd name="T4" fmla="*/ 201 w 244"/>
                <a:gd name="T5" fmla="*/ 224 h 235"/>
                <a:gd name="T6" fmla="*/ 102 w 244"/>
                <a:gd name="T7" fmla="*/ 234 h 235"/>
                <a:gd name="T8" fmla="*/ 44 w 244"/>
                <a:gd name="T9" fmla="*/ 225 h 235"/>
                <a:gd name="T10" fmla="*/ 16 w 244"/>
                <a:gd name="T11" fmla="*/ 211 h 235"/>
                <a:gd name="T12" fmla="*/ 2 w 244"/>
                <a:gd name="T13" fmla="*/ 157 h 235"/>
                <a:gd name="T14" fmla="*/ 2 w 244"/>
                <a:gd name="T15" fmla="*/ 47 h 235"/>
                <a:gd name="T16" fmla="*/ 2 w 244"/>
                <a:gd name="T17" fmla="*/ 0 h 235"/>
                <a:gd name="T18" fmla="*/ 26 w 244"/>
                <a:gd name="T19" fmla="*/ 5 h 235"/>
                <a:gd name="T20" fmla="*/ 117 w 244"/>
                <a:gd name="T21" fmla="*/ 14 h 235"/>
                <a:gd name="T22" fmla="*/ 118 w 244"/>
                <a:gd name="T23" fmla="*/ 14 h 235"/>
                <a:gd name="T24" fmla="*/ 122 w 244"/>
                <a:gd name="T25" fmla="*/ 14 h 235"/>
                <a:gd name="T26" fmla="*/ 126 w 244"/>
                <a:gd name="T27" fmla="*/ 14 h 235"/>
                <a:gd name="T28" fmla="*/ 126 w 244"/>
                <a:gd name="T29" fmla="*/ 14 h 235"/>
                <a:gd name="T30" fmla="*/ 218 w 244"/>
                <a:gd name="T31" fmla="*/ 5 h 235"/>
                <a:gd name="T32" fmla="*/ 241 w 244"/>
                <a:gd name="T33" fmla="*/ 0 h 235"/>
                <a:gd name="T34" fmla="*/ 242 w 244"/>
                <a:gd name="T35" fmla="*/ 46 h 235"/>
                <a:gd name="T36" fmla="*/ 242 w 244"/>
                <a:gd name="T37" fmla="*/ 15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4" h="235">
                  <a:moveTo>
                    <a:pt x="242" y="157"/>
                  </a:moveTo>
                  <a:cubicBezTo>
                    <a:pt x="242" y="175"/>
                    <a:pt x="244" y="197"/>
                    <a:pt x="229" y="210"/>
                  </a:cubicBezTo>
                  <a:cubicBezTo>
                    <a:pt x="221" y="217"/>
                    <a:pt x="211" y="221"/>
                    <a:pt x="201" y="224"/>
                  </a:cubicBezTo>
                  <a:cubicBezTo>
                    <a:pt x="170" y="234"/>
                    <a:pt x="135" y="235"/>
                    <a:pt x="102" y="234"/>
                  </a:cubicBezTo>
                  <a:cubicBezTo>
                    <a:pt x="83" y="233"/>
                    <a:pt x="63" y="231"/>
                    <a:pt x="44" y="225"/>
                  </a:cubicBezTo>
                  <a:cubicBezTo>
                    <a:pt x="34" y="222"/>
                    <a:pt x="24" y="218"/>
                    <a:pt x="16" y="211"/>
                  </a:cubicBezTo>
                  <a:cubicBezTo>
                    <a:pt x="0" y="198"/>
                    <a:pt x="2" y="176"/>
                    <a:pt x="2" y="157"/>
                  </a:cubicBezTo>
                  <a:cubicBezTo>
                    <a:pt x="2" y="120"/>
                    <a:pt x="2" y="84"/>
                    <a:pt x="2" y="47"/>
                  </a:cubicBezTo>
                  <a:cubicBezTo>
                    <a:pt x="2" y="0"/>
                    <a:pt x="2" y="0"/>
                    <a:pt x="2" y="0"/>
                  </a:cubicBezTo>
                  <a:cubicBezTo>
                    <a:pt x="10" y="2"/>
                    <a:pt x="18" y="3"/>
                    <a:pt x="26" y="5"/>
                  </a:cubicBezTo>
                  <a:cubicBezTo>
                    <a:pt x="56" y="11"/>
                    <a:pt x="86" y="14"/>
                    <a:pt x="117" y="14"/>
                  </a:cubicBezTo>
                  <a:cubicBezTo>
                    <a:pt x="117" y="14"/>
                    <a:pt x="117" y="14"/>
                    <a:pt x="118" y="14"/>
                  </a:cubicBezTo>
                  <a:cubicBezTo>
                    <a:pt x="119" y="14"/>
                    <a:pt x="120" y="14"/>
                    <a:pt x="122" y="14"/>
                  </a:cubicBezTo>
                  <a:cubicBezTo>
                    <a:pt x="123" y="14"/>
                    <a:pt x="124" y="14"/>
                    <a:pt x="126" y="14"/>
                  </a:cubicBezTo>
                  <a:cubicBezTo>
                    <a:pt x="126" y="14"/>
                    <a:pt x="126" y="14"/>
                    <a:pt x="126" y="14"/>
                  </a:cubicBezTo>
                  <a:cubicBezTo>
                    <a:pt x="157" y="14"/>
                    <a:pt x="187" y="11"/>
                    <a:pt x="218" y="5"/>
                  </a:cubicBezTo>
                  <a:cubicBezTo>
                    <a:pt x="225" y="3"/>
                    <a:pt x="233" y="2"/>
                    <a:pt x="241" y="0"/>
                  </a:cubicBezTo>
                  <a:cubicBezTo>
                    <a:pt x="242" y="46"/>
                    <a:pt x="242" y="46"/>
                    <a:pt x="242" y="46"/>
                  </a:cubicBezTo>
                  <a:cubicBezTo>
                    <a:pt x="242" y="83"/>
                    <a:pt x="242" y="120"/>
                    <a:pt x="242" y="157"/>
                  </a:cubicBezTo>
                  <a:close/>
                </a:path>
              </a:pathLst>
            </a:custGeom>
            <a:solidFill>
              <a:srgbClr val="E4B6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5"/>
            <p:cNvSpPr/>
            <p:nvPr/>
          </p:nvSpPr>
          <p:spPr bwMode="auto">
            <a:xfrm>
              <a:off x="2625570" y="946805"/>
              <a:ext cx="397712" cy="566498"/>
            </a:xfrm>
            <a:custGeom>
              <a:avLst/>
              <a:gdLst>
                <a:gd name="T0" fmla="*/ 86 w 86"/>
                <a:gd name="T1" fmla="*/ 35 h 123"/>
                <a:gd name="T2" fmla="*/ 47 w 86"/>
                <a:gd name="T3" fmla="*/ 106 h 123"/>
                <a:gd name="T4" fmla="*/ 56 w 86"/>
                <a:gd name="T5" fmla="*/ 117 h 123"/>
                <a:gd name="T6" fmla="*/ 55 w 86"/>
                <a:gd name="T7" fmla="*/ 123 h 123"/>
                <a:gd name="T8" fmla="*/ 0 w 86"/>
                <a:gd name="T9" fmla="*/ 120 h 123"/>
                <a:gd name="T10" fmla="*/ 0 w 86"/>
                <a:gd name="T11" fmla="*/ 120 h 123"/>
                <a:gd name="T12" fmla="*/ 0 w 86"/>
                <a:gd name="T13" fmla="*/ 0 h 123"/>
                <a:gd name="T14" fmla="*/ 86 w 86"/>
                <a:gd name="T15" fmla="*/ 35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23">
                  <a:moveTo>
                    <a:pt x="86" y="35"/>
                  </a:moveTo>
                  <a:cubicBezTo>
                    <a:pt x="47" y="106"/>
                    <a:pt x="47" y="106"/>
                    <a:pt x="47" y="106"/>
                  </a:cubicBezTo>
                  <a:cubicBezTo>
                    <a:pt x="44" y="111"/>
                    <a:pt x="50" y="116"/>
                    <a:pt x="56" y="117"/>
                  </a:cubicBezTo>
                  <a:cubicBezTo>
                    <a:pt x="55" y="123"/>
                    <a:pt x="55" y="123"/>
                    <a:pt x="55" y="123"/>
                  </a:cubicBezTo>
                  <a:cubicBezTo>
                    <a:pt x="37" y="122"/>
                    <a:pt x="18" y="121"/>
                    <a:pt x="0" y="120"/>
                  </a:cubicBezTo>
                  <a:cubicBezTo>
                    <a:pt x="0" y="120"/>
                    <a:pt x="0" y="120"/>
                    <a:pt x="0" y="120"/>
                  </a:cubicBezTo>
                  <a:cubicBezTo>
                    <a:pt x="0" y="0"/>
                    <a:pt x="0" y="0"/>
                    <a:pt x="0" y="0"/>
                  </a:cubicBezTo>
                  <a:cubicBezTo>
                    <a:pt x="28" y="14"/>
                    <a:pt x="60" y="19"/>
                    <a:pt x="86" y="35"/>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6"/>
            <p:cNvSpPr/>
            <p:nvPr/>
          </p:nvSpPr>
          <p:spPr bwMode="auto">
            <a:xfrm>
              <a:off x="2256958" y="3220555"/>
              <a:ext cx="642160" cy="488895"/>
            </a:xfrm>
            <a:custGeom>
              <a:avLst/>
              <a:gdLst>
                <a:gd name="T0" fmla="*/ 139 w 139"/>
                <a:gd name="T1" fmla="*/ 4 h 106"/>
                <a:gd name="T2" fmla="*/ 71 w 139"/>
                <a:gd name="T3" fmla="*/ 106 h 106"/>
                <a:gd name="T4" fmla="*/ 0 w 139"/>
                <a:gd name="T5" fmla="*/ 0 h 106"/>
                <a:gd name="T6" fmla="*/ 18 w 139"/>
                <a:gd name="T7" fmla="*/ 24 h 106"/>
                <a:gd name="T8" fmla="*/ 25 w 139"/>
                <a:gd name="T9" fmla="*/ 27 h 106"/>
                <a:gd name="T10" fmla="*/ 32 w 139"/>
                <a:gd name="T11" fmla="*/ 25 h 106"/>
                <a:gd name="T12" fmla="*/ 33 w 139"/>
                <a:gd name="T13" fmla="*/ 24 h 106"/>
                <a:gd name="T14" fmla="*/ 56 w 139"/>
                <a:gd name="T15" fmla="*/ 3 h 106"/>
                <a:gd name="T16" fmla="*/ 62 w 139"/>
                <a:gd name="T17" fmla="*/ 18 h 106"/>
                <a:gd name="T18" fmla="*/ 75 w 139"/>
                <a:gd name="T19" fmla="*/ 24 h 106"/>
                <a:gd name="T20" fmla="*/ 88 w 139"/>
                <a:gd name="T21" fmla="*/ 3 h 106"/>
                <a:gd name="T22" fmla="*/ 110 w 139"/>
                <a:gd name="T23" fmla="*/ 24 h 106"/>
                <a:gd name="T24" fmla="*/ 111 w 139"/>
                <a:gd name="T25" fmla="*/ 25 h 106"/>
                <a:gd name="T26" fmla="*/ 118 w 139"/>
                <a:gd name="T27" fmla="*/ 27 h 106"/>
                <a:gd name="T28" fmla="*/ 124 w 139"/>
                <a:gd name="T29" fmla="*/ 24 h 106"/>
                <a:gd name="T30" fmla="*/ 139 w 139"/>
                <a:gd name="T31" fmla="*/ 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 h="106">
                  <a:moveTo>
                    <a:pt x="139" y="4"/>
                  </a:moveTo>
                  <a:cubicBezTo>
                    <a:pt x="71" y="106"/>
                    <a:pt x="71" y="106"/>
                    <a:pt x="71" y="106"/>
                  </a:cubicBezTo>
                  <a:cubicBezTo>
                    <a:pt x="0" y="0"/>
                    <a:pt x="0" y="0"/>
                    <a:pt x="0" y="0"/>
                  </a:cubicBezTo>
                  <a:cubicBezTo>
                    <a:pt x="6" y="7"/>
                    <a:pt x="12" y="15"/>
                    <a:pt x="18" y="24"/>
                  </a:cubicBezTo>
                  <a:cubicBezTo>
                    <a:pt x="20" y="26"/>
                    <a:pt x="23" y="27"/>
                    <a:pt x="25" y="27"/>
                  </a:cubicBezTo>
                  <a:cubicBezTo>
                    <a:pt x="27" y="27"/>
                    <a:pt x="30" y="27"/>
                    <a:pt x="32" y="25"/>
                  </a:cubicBezTo>
                  <a:cubicBezTo>
                    <a:pt x="32" y="25"/>
                    <a:pt x="32" y="25"/>
                    <a:pt x="33" y="24"/>
                  </a:cubicBezTo>
                  <a:cubicBezTo>
                    <a:pt x="40" y="17"/>
                    <a:pt x="48" y="10"/>
                    <a:pt x="56" y="3"/>
                  </a:cubicBezTo>
                  <a:cubicBezTo>
                    <a:pt x="58" y="8"/>
                    <a:pt x="60" y="13"/>
                    <a:pt x="62" y="18"/>
                  </a:cubicBezTo>
                  <a:cubicBezTo>
                    <a:pt x="64" y="23"/>
                    <a:pt x="70" y="25"/>
                    <a:pt x="75" y="24"/>
                  </a:cubicBezTo>
                  <a:cubicBezTo>
                    <a:pt x="83" y="22"/>
                    <a:pt x="85" y="10"/>
                    <a:pt x="88" y="3"/>
                  </a:cubicBezTo>
                  <a:cubicBezTo>
                    <a:pt x="95" y="10"/>
                    <a:pt x="103" y="17"/>
                    <a:pt x="110" y="24"/>
                  </a:cubicBezTo>
                  <a:cubicBezTo>
                    <a:pt x="111" y="25"/>
                    <a:pt x="111" y="25"/>
                    <a:pt x="111" y="25"/>
                  </a:cubicBezTo>
                  <a:cubicBezTo>
                    <a:pt x="113" y="27"/>
                    <a:pt x="116" y="27"/>
                    <a:pt x="118" y="27"/>
                  </a:cubicBezTo>
                  <a:cubicBezTo>
                    <a:pt x="120" y="27"/>
                    <a:pt x="123" y="26"/>
                    <a:pt x="124" y="24"/>
                  </a:cubicBezTo>
                  <a:cubicBezTo>
                    <a:pt x="129" y="17"/>
                    <a:pt x="134" y="10"/>
                    <a:pt x="139" y="4"/>
                  </a:cubicBezTo>
                  <a:close/>
                </a:path>
              </a:pathLst>
            </a:custGeom>
            <a:solidFill>
              <a:srgbClr val="376E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7"/>
            <p:cNvSpPr/>
            <p:nvPr/>
          </p:nvSpPr>
          <p:spPr bwMode="auto">
            <a:xfrm>
              <a:off x="2701232" y="3009089"/>
              <a:ext cx="215347" cy="244448"/>
            </a:xfrm>
            <a:custGeom>
              <a:avLst/>
              <a:gdLst>
                <a:gd name="T0" fmla="*/ 27 w 47"/>
                <a:gd name="T1" fmla="*/ 0 h 53"/>
                <a:gd name="T2" fmla="*/ 47 w 47"/>
                <a:gd name="T3" fmla="*/ 20 h 53"/>
                <a:gd name="T4" fmla="*/ 20 w 47"/>
                <a:gd name="T5" fmla="*/ 53 h 53"/>
                <a:gd name="T6" fmla="*/ 0 w 47"/>
                <a:gd name="T7" fmla="*/ 34 h 53"/>
                <a:gd name="T8" fmla="*/ 27 w 47"/>
                <a:gd name="T9" fmla="*/ 0 h 53"/>
              </a:gdLst>
              <a:ahLst/>
              <a:cxnLst>
                <a:cxn ang="0">
                  <a:pos x="T0" y="T1"/>
                </a:cxn>
                <a:cxn ang="0">
                  <a:pos x="T2" y="T3"/>
                </a:cxn>
                <a:cxn ang="0">
                  <a:pos x="T4" y="T5"/>
                </a:cxn>
                <a:cxn ang="0">
                  <a:pos x="T6" y="T7"/>
                </a:cxn>
                <a:cxn ang="0">
                  <a:pos x="T8" y="T9"/>
                </a:cxn>
              </a:cxnLst>
              <a:rect l="0" t="0" r="r" b="b"/>
              <a:pathLst>
                <a:path w="47" h="53">
                  <a:moveTo>
                    <a:pt x="27" y="0"/>
                  </a:moveTo>
                  <a:cubicBezTo>
                    <a:pt x="34" y="6"/>
                    <a:pt x="40" y="13"/>
                    <a:pt x="47" y="20"/>
                  </a:cubicBezTo>
                  <a:cubicBezTo>
                    <a:pt x="37" y="30"/>
                    <a:pt x="29" y="41"/>
                    <a:pt x="20" y="53"/>
                  </a:cubicBezTo>
                  <a:cubicBezTo>
                    <a:pt x="14" y="46"/>
                    <a:pt x="7" y="40"/>
                    <a:pt x="0" y="34"/>
                  </a:cubicBezTo>
                  <a:cubicBezTo>
                    <a:pt x="9" y="23"/>
                    <a:pt x="18" y="11"/>
                    <a:pt x="27" y="0"/>
                  </a:cubicBezTo>
                  <a:close/>
                </a:path>
              </a:pathLst>
            </a:custGeom>
            <a:solidFill>
              <a:srgbClr val="376E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8"/>
            <p:cNvSpPr/>
            <p:nvPr/>
          </p:nvSpPr>
          <p:spPr bwMode="auto">
            <a:xfrm>
              <a:off x="2419923" y="2972228"/>
              <a:ext cx="335630" cy="234747"/>
            </a:xfrm>
            <a:custGeom>
              <a:avLst/>
              <a:gdLst>
                <a:gd name="T0" fmla="*/ 73 w 73"/>
                <a:gd name="T1" fmla="*/ 0 h 51"/>
                <a:gd name="T2" fmla="*/ 63 w 73"/>
                <a:gd name="T3" fmla="*/ 12 h 51"/>
                <a:gd name="T4" fmla="*/ 52 w 73"/>
                <a:gd name="T5" fmla="*/ 26 h 51"/>
                <a:gd name="T6" fmla="*/ 37 w 73"/>
                <a:gd name="T7" fmla="*/ 51 h 51"/>
                <a:gd name="T8" fmla="*/ 21 w 73"/>
                <a:gd name="T9" fmla="*/ 27 h 51"/>
                <a:gd name="T10" fmla="*/ 11 w 73"/>
                <a:gd name="T11" fmla="*/ 13 h 51"/>
                <a:gd name="T12" fmla="*/ 0 w 73"/>
                <a:gd name="T13" fmla="*/ 0 h 51"/>
                <a:gd name="T14" fmla="*/ 55 w 73"/>
                <a:gd name="T15" fmla="*/ 1 h 51"/>
                <a:gd name="T16" fmla="*/ 73 w 73"/>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51">
                  <a:moveTo>
                    <a:pt x="73" y="0"/>
                  </a:moveTo>
                  <a:cubicBezTo>
                    <a:pt x="71" y="0"/>
                    <a:pt x="65" y="10"/>
                    <a:pt x="63" y="12"/>
                  </a:cubicBezTo>
                  <a:cubicBezTo>
                    <a:pt x="59" y="17"/>
                    <a:pt x="56" y="21"/>
                    <a:pt x="52" y="26"/>
                  </a:cubicBezTo>
                  <a:cubicBezTo>
                    <a:pt x="46" y="34"/>
                    <a:pt x="40" y="41"/>
                    <a:pt x="37" y="51"/>
                  </a:cubicBezTo>
                  <a:cubicBezTo>
                    <a:pt x="34" y="41"/>
                    <a:pt x="27" y="35"/>
                    <a:pt x="21" y="27"/>
                  </a:cubicBezTo>
                  <a:cubicBezTo>
                    <a:pt x="18" y="22"/>
                    <a:pt x="14" y="18"/>
                    <a:pt x="11" y="13"/>
                  </a:cubicBezTo>
                  <a:cubicBezTo>
                    <a:pt x="9" y="11"/>
                    <a:pt x="2" y="0"/>
                    <a:pt x="0" y="0"/>
                  </a:cubicBezTo>
                  <a:cubicBezTo>
                    <a:pt x="18" y="2"/>
                    <a:pt x="37" y="2"/>
                    <a:pt x="55" y="1"/>
                  </a:cubicBezTo>
                  <a:cubicBezTo>
                    <a:pt x="61" y="1"/>
                    <a:pt x="67" y="1"/>
                    <a:pt x="73" y="0"/>
                  </a:cubicBezTo>
                  <a:close/>
                </a:path>
              </a:pathLst>
            </a:custGeom>
            <a:solidFill>
              <a:srgbClr val="B088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9"/>
            <p:cNvSpPr/>
            <p:nvPr/>
          </p:nvSpPr>
          <p:spPr bwMode="auto">
            <a:xfrm>
              <a:off x="2152195" y="946805"/>
              <a:ext cx="395772" cy="566498"/>
            </a:xfrm>
            <a:custGeom>
              <a:avLst/>
              <a:gdLst>
                <a:gd name="T0" fmla="*/ 86 w 86"/>
                <a:gd name="T1" fmla="*/ 120 h 123"/>
                <a:gd name="T2" fmla="*/ 86 w 86"/>
                <a:gd name="T3" fmla="*/ 120 h 123"/>
                <a:gd name="T4" fmla="*/ 31 w 86"/>
                <a:gd name="T5" fmla="*/ 123 h 123"/>
                <a:gd name="T6" fmla="*/ 30 w 86"/>
                <a:gd name="T7" fmla="*/ 117 h 123"/>
                <a:gd name="T8" fmla="*/ 40 w 86"/>
                <a:gd name="T9" fmla="*/ 106 h 123"/>
                <a:gd name="T10" fmla="*/ 0 w 86"/>
                <a:gd name="T11" fmla="*/ 35 h 123"/>
                <a:gd name="T12" fmla="*/ 86 w 86"/>
                <a:gd name="T13" fmla="*/ 0 h 123"/>
                <a:gd name="T14" fmla="*/ 86 w 86"/>
                <a:gd name="T15" fmla="*/ 120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23">
                  <a:moveTo>
                    <a:pt x="86" y="120"/>
                  </a:moveTo>
                  <a:cubicBezTo>
                    <a:pt x="86" y="120"/>
                    <a:pt x="86" y="120"/>
                    <a:pt x="86" y="120"/>
                  </a:cubicBezTo>
                  <a:cubicBezTo>
                    <a:pt x="68" y="121"/>
                    <a:pt x="49" y="122"/>
                    <a:pt x="31" y="123"/>
                  </a:cubicBezTo>
                  <a:cubicBezTo>
                    <a:pt x="30" y="117"/>
                    <a:pt x="30" y="117"/>
                    <a:pt x="30" y="117"/>
                  </a:cubicBezTo>
                  <a:cubicBezTo>
                    <a:pt x="36" y="116"/>
                    <a:pt x="42" y="111"/>
                    <a:pt x="40" y="106"/>
                  </a:cubicBezTo>
                  <a:cubicBezTo>
                    <a:pt x="0" y="35"/>
                    <a:pt x="0" y="35"/>
                    <a:pt x="0" y="35"/>
                  </a:cubicBezTo>
                  <a:cubicBezTo>
                    <a:pt x="27" y="19"/>
                    <a:pt x="59" y="14"/>
                    <a:pt x="86" y="0"/>
                  </a:cubicBezTo>
                  <a:lnTo>
                    <a:pt x="86" y="12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20"/>
            <p:cNvSpPr/>
            <p:nvPr/>
          </p:nvSpPr>
          <p:spPr bwMode="auto">
            <a:xfrm>
              <a:off x="2152195" y="3203095"/>
              <a:ext cx="386072" cy="574258"/>
            </a:xfrm>
            <a:custGeom>
              <a:avLst/>
              <a:gdLst>
                <a:gd name="T0" fmla="*/ 0 w 199"/>
                <a:gd name="T1" fmla="*/ 0 h 296"/>
                <a:gd name="T2" fmla="*/ 199 w 199"/>
                <a:gd name="T3" fmla="*/ 296 h 296"/>
                <a:gd name="T4" fmla="*/ 0 w 199"/>
                <a:gd name="T5" fmla="*/ 296 h 296"/>
                <a:gd name="T6" fmla="*/ 0 w 199"/>
                <a:gd name="T7" fmla="*/ 0 h 296"/>
              </a:gdLst>
              <a:ahLst/>
              <a:cxnLst>
                <a:cxn ang="0">
                  <a:pos x="T0" y="T1"/>
                </a:cxn>
                <a:cxn ang="0">
                  <a:pos x="T2" y="T3"/>
                </a:cxn>
                <a:cxn ang="0">
                  <a:pos x="T4" y="T5"/>
                </a:cxn>
                <a:cxn ang="0">
                  <a:pos x="T6" y="T7"/>
                </a:cxn>
              </a:cxnLst>
              <a:rect l="0" t="0" r="r" b="b"/>
              <a:pathLst>
                <a:path w="199" h="296">
                  <a:moveTo>
                    <a:pt x="0" y="0"/>
                  </a:moveTo>
                  <a:lnTo>
                    <a:pt x="199" y="296"/>
                  </a:lnTo>
                  <a:lnTo>
                    <a:pt x="0" y="296"/>
                  </a:lnTo>
                  <a:lnTo>
                    <a:pt x="0" y="0"/>
                  </a:lnTo>
                  <a:close/>
                </a:path>
              </a:pathLst>
            </a:custGeom>
            <a:solidFill>
              <a:srgbClr val="FBB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21"/>
            <p:cNvSpPr/>
            <p:nvPr/>
          </p:nvSpPr>
          <p:spPr bwMode="auto">
            <a:xfrm>
              <a:off x="2256958" y="3009089"/>
              <a:ext cx="217287" cy="244448"/>
            </a:xfrm>
            <a:custGeom>
              <a:avLst/>
              <a:gdLst>
                <a:gd name="T0" fmla="*/ 47 w 47"/>
                <a:gd name="T1" fmla="*/ 34 h 53"/>
                <a:gd name="T2" fmla="*/ 27 w 47"/>
                <a:gd name="T3" fmla="*/ 53 h 53"/>
                <a:gd name="T4" fmla="*/ 0 w 47"/>
                <a:gd name="T5" fmla="*/ 20 h 53"/>
                <a:gd name="T6" fmla="*/ 20 w 47"/>
                <a:gd name="T7" fmla="*/ 0 h 53"/>
                <a:gd name="T8" fmla="*/ 47 w 47"/>
                <a:gd name="T9" fmla="*/ 34 h 53"/>
              </a:gdLst>
              <a:ahLst/>
              <a:cxnLst>
                <a:cxn ang="0">
                  <a:pos x="T0" y="T1"/>
                </a:cxn>
                <a:cxn ang="0">
                  <a:pos x="T2" y="T3"/>
                </a:cxn>
                <a:cxn ang="0">
                  <a:pos x="T4" y="T5"/>
                </a:cxn>
                <a:cxn ang="0">
                  <a:pos x="T6" y="T7"/>
                </a:cxn>
                <a:cxn ang="0">
                  <a:pos x="T8" y="T9"/>
                </a:cxn>
              </a:cxnLst>
              <a:rect l="0" t="0" r="r" b="b"/>
              <a:pathLst>
                <a:path w="47" h="53">
                  <a:moveTo>
                    <a:pt x="47" y="34"/>
                  </a:moveTo>
                  <a:cubicBezTo>
                    <a:pt x="40" y="40"/>
                    <a:pt x="33" y="46"/>
                    <a:pt x="27" y="53"/>
                  </a:cubicBezTo>
                  <a:cubicBezTo>
                    <a:pt x="18" y="41"/>
                    <a:pt x="10" y="30"/>
                    <a:pt x="0" y="20"/>
                  </a:cubicBezTo>
                  <a:cubicBezTo>
                    <a:pt x="7" y="13"/>
                    <a:pt x="13" y="6"/>
                    <a:pt x="20" y="0"/>
                  </a:cubicBezTo>
                  <a:cubicBezTo>
                    <a:pt x="29" y="11"/>
                    <a:pt x="38" y="23"/>
                    <a:pt x="47" y="34"/>
                  </a:cubicBezTo>
                  <a:close/>
                </a:path>
              </a:pathLst>
            </a:custGeom>
            <a:solidFill>
              <a:srgbClr val="376E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2"/>
            <p:cNvSpPr/>
            <p:nvPr/>
          </p:nvSpPr>
          <p:spPr bwMode="auto">
            <a:xfrm>
              <a:off x="1901927" y="1158271"/>
              <a:ext cx="391892" cy="432633"/>
            </a:xfrm>
            <a:custGeom>
              <a:avLst/>
              <a:gdLst>
                <a:gd name="T0" fmla="*/ 84 w 85"/>
                <a:gd name="T1" fmla="*/ 71 h 94"/>
                <a:gd name="T2" fmla="*/ 85 w 85"/>
                <a:gd name="T3" fmla="*/ 77 h 94"/>
                <a:gd name="T4" fmla="*/ 56 w 85"/>
                <a:gd name="T5" fmla="*/ 81 h 94"/>
                <a:gd name="T6" fmla="*/ 2 w 85"/>
                <a:gd name="T7" fmla="*/ 93 h 94"/>
                <a:gd name="T8" fmla="*/ 0 w 85"/>
                <a:gd name="T9" fmla="*/ 94 h 94"/>
                <a:gd name="T10" fmla="*/ 41 w 85"/>
                <a:gd name="T11" fmla="*/ 0 h 94"/>
                <a:gd name="T12" fmla="*/ 79 w 85"/>
                <a:gd name="T13" fmla="*/ 68 h 94"/>
                <a:gd name="T14" fmla="*/ 84 w 85"/>
                <a:gd name="T15" fmla="*/ 71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94">
                  <a:moveTo>
                    <a:pt x="84" y="71"/>
                  </a:moveTo>
                  <a:cubicBezTo>
                    <a:pt x="85" y="77"/>
                    <a:pt x="85" y="77"/>
                    <a:pt x="85" y="77"/>
                  </a:cubicBezTo>
                  <a:cubicBezTo>
                    <a:pt x="75" y="78"/>
                    <a:pt x="66" y="79"/>
                    <a:pt x="56" y="81"/>
                  </a:cubicBezTo>
                  <a:cubicBezTo>
                    <a:pt x="37" y="83"/>
                    <a:pt x="19" y="87"/>
                    <a:pt x="2" y="93"/>
                  </a:cubicBezTo>
                  <a:cubicBezTo>
                    <a:pt x="1" y="93"/>
                    <a:pt x="0" y="93"/>
                    <a:pt x="0" y="94"/>
                  </a:cubicBezTo>
                  <a:cubicBezTo>
                    <a:pt x="1" y="58"/>
                    <a:pt x="14" y="23"/>
                    <a:pt x="41" y="0"/>
                  </a:cubicBezTo>
                  <a:cubicBezTo>
                    <a:pt x="79" y="68"/>
                    <a:pt x="79" y="68"/>
                    <a:pt x="79" y="68"/>
                  </a:cubicBezTo>
                  <a:cubicBezTo>
                    <a:pt x="80" y="70"/>
                    <a:pt x="82" y="71"/>
                    <a:pt x="84" y="71"/>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3"/>
            <p:cNvSpPr/>
            <p:nvPr/>
          </p:nvSpPr>
          <p:spPr bwMode="auto">
            <a:xfrm>
              <a:off x="1837905" y="1936235"/>
              <a:ext cx="120284" cy="349211"/>
            </a:xfrm>
            <a:custGeom>
              <a:avLst/>
              <a:gdLst>
                <a:gd name="T0" fmla="*/ 26 w 26"/>
                <a:gd name="T1" fmla="*/ 7 h 76"/>
                <a:gd name="T2" fmla="*/ 26 w 26"/>
                <a:gd name="T3" fmla="*/ 76 h 76"/>
                <a:gd name="T4" fmla="*/ 4 w 26"/>
                <a:gd name="T5" fmla="*/ 46 h 76"/>
                <a:gd name="T6" fmla="*/ 24 w 26"/>
                <a:gd name="T7" fmla="*/ 7 h 76"/>
                <a:gd name="T8" fmla="*/ 26 w 26"/>
                <a:gd name="T9" fmla="*/ 7 h 76"/>
              </a:gdLst>
              <a:ahLst/>
              <a:cxnLst>
                <a:cxn ang="0">
                  <a:pos x="T0" y="T1"/>
                </a:cxn>
                <a:cxn ang="0">
                  <a:pos x="T2" y="T3"/>
                </a:cxn>
                <a:cxn ang="0">
                  <a:pos x="T4" y="T5"/>
                </a:cxn>
                <a:cxn ang="0">
                  <a:pos x="T6" y="T7"/>
                </a:cxn>
                <a:cxn ang="0">
                  <a:pos x="T8" y="T9"/>
                </a:cxn>
              </a:cxnLst>
              <a:rect l="0" t="0" r="r" b="b"/>
              <a:pathLst>
                <a:path w="26" h="76">
                  <a:moveTo>
                    <a:pt x="26" y="7"/>
                  </a:moveTo>
                  <a:cubicBezTo>
                    <a:pt x="26" y="76"/>
                    <a:pt x="26" y="76"/>
                    <a:pt x="26" y="76"/>
                  </a:cubicBezTo>
                  <a:cubicBezTo>
                    <a:pt x="16" y="69"/>
                    <a:pt x="8" y="57"/>
                    <a:pt x="4" y="46"/>
                  </a:cubicBezTo>
                  <a:cubicBezTo>
                    <a:pt x="0" y="35"/>
                    <a:pt x="2" y="0"/>
                    <a:pt x="24" y="7"/>
                  </a:cubicBezTo>
                  <a:cubicBezTo>
                    <a:pt x="25" y="7"/>
                    <a:pt x="25" y="7"/>
                    <a:pt x="26" y="7"/>
                  </a:cubicBezTo>
                  <a:close/>
                </a:path>
              </a:pathLst>
            </a:custGeom>
            <a:solidFill>
              <a:srgbClr val="E4B6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4"/>
            <p:cNvSpPr/>
            <p:nvPr/>
          </p:nvSpPr>
          <p:spPr bwMode="auto">
            <a:xfrm>
              <a:off x="1810745" y="3276817"/>
              <a:ext cx="83423" cy="500536"/>
            </a:xfrm>
            <a:custGeom>
              <a:avLst/>
              <a:gdLst>
                <a:gd name="T0" fmla="*/ 18 w 18"/>
                <a:gd name="T1" fmla="*/ 0 h 109"/>
                <a:gd name="T2" fmla="*/ 18 w 18"/>
                <a:gd name="T3" fmla="*/ 109 h 109"/>
                <a:gd name="T4" fmla="*/ 0 w 18"/>
                <a:gd name="T5" fmla="*/ 109 h 109"/>
                <a:gd name="T6" fmla="*/ 10 w 18"/>
                <a:gd name="T7" fmla="*/ 6 h 109"/>
                <a:gd name="T8" fmla="*/ 10 w 18"/>
                <a:gd name="T9" fmla="*/ 5 h 109"/>
                <a:gd name="T10" fmla="*/ 18 w 18"/>
                <a:gd name="T11" fmla="*/ 0 h 109"/>
              </a:gdLst>
              <a:ahLst/>
              <a:cxnLst>
                <a:cxn ang="0">
                  <a:pos x="T0" y="T1"/>
                </a:cxn>
                <a:cxn ang="0">
                  <a:pos x="T2" y="T3"/>
                </a:cxn>
                <a:cxn ang="0">
                  <a:pos x="T4" y="T5"/>
                </a:cxn>
                <a:cxn ang="0">
                  <a:pos x="T6" y="T7"/>
                </a:cxn>
                <a:cxn ang="0">
                  <a:pos x="T8" y="T9"/>
                </a:cxn>
                <a:cxn ang="0">
                  <a:pos x="T10" y="T11"/>
                </a:cxn>
              </a:cxnLst>
              <a:rect l="0" t="0" r="r" b="b"/>
              <a:pathLst>
                <a:path w="18" h="109">
                  <a:moveTo>
                    <a:pt x="18" y="0"/>
                  </a:moveTo>
                  <a:cubicBezTo>
                    <a:pt x="18" y="109"/>
                    <a:pt x="18" y="109"/>
                    <a:pt x="18" y="109"/>
                  </a:cubicBezTo>
                  <a:cubicBezTo>
                    <a:pt x="0" y="109"/>
                    <a:pt x="0" y="109"/>
                    <a:pt x="0" y="109"/>
                  </a:cubicBezTo>
                  <a:cubicBezTo>
                    <a:pt x="8" y="75"/>
                    <a:pt x="11" y="41"/>
                    <a:pt x="10" y="6"/>
                  </a:cubicBezTo>
                  <a:cubicBezTo>
                    <a:pt x="10" y="5"/>
                    <a:pt x="10" y="5"/>
                    <a:pt x="10" y="5"/>
                  </a:cubicBezTo>
                  <a:cubicBezTo>
                    <a:pt x="13" y="3"/>
                    <a:pt x="15" y="2"/>
                    <a:pt x="18" y="0"/>
                  </a:cubicBezTo>
                  <a:close/>
                </a:path>
              </a:pathLst>
            </a:custGeom>
            <a:solidFill>
              <a:srgbClr val="FBB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5"/>
            <p:cNvSpPr/>
            <p:nvPr/>
          </p:nvSpPr>
          <p:spPr bwMode="auto">
            <a:xfrm>
              <a:off x="1552717" y="3358300"/>
              <a:ext cx="225047" cy="419053"/>
            </a:xfrm>
            <a:custGeom>
              <a:avLst/>
              <a:gdLst>
                <a:gd name="T0" fmla="*/ 49 w 49"/>
                <a:gd name="T1" fmla="*/ 0 h 91"/>
                <a:gd name="T2" fmla="*/ 38 w 49"/>
                <a:gd name="T3" fmla="*/ 91 h 91"/>
                <a:gd name="T4" fmla="*/ 0 w 49"/>
                <a:gd name="T5" fmla="*/ 91 h 91"/>
                <a:gd name="T6" fmla="*/ 49 w 49"/>
                <a:gd name="T7" fmla="*/ 0 h 91"/>
              </a:gdLst>
              <a:ahLst/>
              <a:cxnLst>
                <a:cxn ang="0">
                  <a:pos x="T0" y="T1"/>
                </a:cxn>
                <a:cxn ang="0">
                  <a:pos x="T2" y="T3"/>
                </a:cxn>
                <a:cxn ang="0">
                  <a:pos x="T4" y="T5"/>
                </a:cxn>
                <a:cxn ang="0">
                  <a:pos x="T6" y="T7"/>
                </a:cxn>
              </a:cxnLst>
              <a:rect l="0" t="0" r="r" b="b"/>
              <a:pathLst>
                <a:path w="49" h="91">
                  <a:moveTo>
                    <a:pt x="49" y="0"/>
                  </a:moveTo>
                  <a:cubicBezTo>
                    <a:pt x="49" y="31"/>
                    <a:pt x="46" y="61"/>
                    <a:pt x="38" y="91"/>
                  </a:cubicBezTo>
                  <a:cubicBezTo>
                    <a:pt x="0" y="91"/>
                    <a:pt x="0" y="91"/>
                    <a:pt x="0" y="91"/>
                  </a:cubicBezTo>
                  <a:cubicBezTo>
                    <a:pt x="2" y="57"/>
                    <a:pt x="20" y="25"/>
                    <a:pt x="49" y="0"/>
                  </a:cubicBezTo>
                  <a:close/>
                </a:path>
              </a:pathLst>
            </a:custGeom>
            <a:solidFill>
              <a:srgbClr val="376E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6" name="组合 35"/>
          <p:cNvGrpSpPr/>
          <p:nvPr/>
        </p:nvGrpSpPr>
        <p:grpSpPr>
          <a:xfrm>
            <a:off x="6305676" y="798422"/>
            <a:ext cx="5069312" cy="4950992"/>
            <a:chOff x="6305676" y="798422"/>
            <a:chExt cx="5069312" cy="4950992"/>
          </a:xfrm>
        </p:grpSpPr>
        <p:grpSp>
          <p:nvGrpSpPr>
            <p:cNvPr id="37" name="组合 36"/>
            <p:cNvGrpSpPr/>
            <p:nvPr/>
          </p:nvGrpSpPr>
          <p:grpSpPr>
            <a:xfrm>
              <a:off x="6305676" y="798422"/>
              <a:ext cx="5069312" cy="4950992"/>
              <a:chOff x="6322125" y="778075"/>
              <a:chExt cx="4605417" cy="4467025"/>
            </a:xfrm>
          </p:grpSpPr>
          <p:pic>
            <p:nvPicPr>
              <p:cNvPr id="41" name="图片 40"/>
              <p:cNvPicPr>
                <a:picLocks noChangeAspect="1"/>
              </p:cNvPicPr>
              <p:nvPr/>
            </p:nvPicPr>
            <p:blipFill rotWithShape="1">
              <a:blip r:embed="rId8" cstate="print">
                <a:extLst>
                  <a:ext uri="{28A0092B-C50C-407E-A947-70E740481C1C}">
                    <a14:useLocalDpi xmlns:a14="http://schemas.microsoft.com/office/drawing/2010/main" val="0"/>
                  </a:ext>
                </a:extLst>
              </a:blip>
              <a:srcRect b="24261"/>
              <a:stretch>
                <a:fillRect/>
              </a:stretch>
            </p:blipFill>
            <p:spPr>
              <a:xfrm>
                <a:off x="6322125" y="778075"/>
                <a:ext cx="4605417" cy="3168606"/>
              </a:xfrm>
              <a:prstGeom prst="rect">
                <a:avLst/>
              </a:prstGeom>
            </p:spPr>
          </p:pic>
          <p:pic>
            <p:nvPicPr>
              <p:cNvPr id="42" name="图片 41"/>
              <p:cNvPicPr>
                <a:picLocks noChangeAspect="1"/>
              </p:cNvPicPr>
              <p:nvPr/>
            </p:nvPicPr>
            <p:blipFill rotWithShape="1">
              <a:blip r:embed="rId9" cstate="print">
                <a:extLst>
                  <a:ext uri="{28A0092B-C50C-407E-A947-70E740481C1C}">
                    <a14:useLocalDpi xmlns:a14="http://schemas.microsoft.com/office/drawing/2010/main" val="0"/>
                  </a:ext>
                </a:extLst>
              </a:blip>
              <a:srcRect b="24044"/>
              <a:stretch>
                <a:fillRect/>
              </a:stretch>
            </p:blipFill>
            <p:spPr>
              <a:xfrm flipV="1">
                <a:off x="6322125" y="2067450"/>
                <a:ext cx="4605416" cy="3177650"/>
              </a:xfrm>
              <a:prstGeom prst="rect">
                <a:avLst/>
              </a:prstGeom>
            </p:spPr>
          </p:pic>
        </p:grpSp>
        <p:sp>
          <p:nvSpPr>
            <p:cNvPr id="38" name="文本框 37"/>
            <p:cNvSpPr txBox="1"/>
            <p:nvPr/>
          </p:nvSpPr>
          <p:spPr>
            <a:xfrm>
              <a:off x="9530099" y="3963965"/>
              <a:ext cx="595035" cy="492443"/>
            </a:xfrm>
            <a:prstGeom prst="rect">
              <a:avLst/>
            </a:prstGeom>
            <a:noFill/>
          </p:spPr>
          <p:txBody>
            <a:bodyPr wrap="none" rtlCol="0">
              <a:spAutoFit/>
            </a:bodyPr>
            <a:lstStyle/>
            <a:p>
              <a:r>
                <a:rPr lang="en-US" altLang="zh-CN" sz="2600" b="1" dirty="0">
                  <a:latin typeface="微软雅黑" panose="020B0503020204020204" pitchFamily="34" charset="-122"/>
                  <a:ea typeface="微软雅黑" panose="020B0503020204020204" pitchFamily="34" charset="-122"/>
                </a:rPr>
                <a:t>60</a:t>
              </a:r>
              <a:endParaRPr lang="zh-CN" altLang="en-US" sz="2600" b="1" dirty="0">
                <a:latin typeface="微软雅黑" panose="020B0503020204020204" pitchFamily="34" charset="-122"/>
                <a:ea typeface="微软雅黑" panose="020B0503020204020204" pitchFamily="34" charset="-122"/>
              </a:endParaRPr>
            </a:p>
          </p:txBody>
        </p:sp>
        <p:sp>
          <p:nvSpPr>
            <p:cNvPr id="39" name="文本框 38"/>
            <p:cNvSpPr txBox="1"/>
            <p:nvPr/>
          </p:nvSpPr>
          <p:spPr>
            <a:xfrm>
              <a:off x="8685818" y="4333511"/>
              <a:ext cx="595035" cy="492443"/>
            </a:xfrm>
            <a:prstGeom prst="rect">
              <a:avLst/>
            </a:prstGeom>
            <a:noFill/>
          </p:spPr>
          <p:txBody>
            <a:bodyPr wrap="none" rtlCol="0">
              <a:spAutoFit/>
            </a:bodyPr>
            <a:lstStyle/>
            <a:p>
              <a:r>
                <a:rPr lang="en-US" altLang="zh-CN" sz="2600" b="1" dirty="0">
                  <a:latin typeface="微软雅黑" panose="020B0503020204020204" pitchFamily="34" charset="-122"/>
                  <a:ea typeface="微软雅黑" panose="020B0503020204020204" pitchFamily="34" charset="-122"/>
                </a:rPr>
                <a:t>70</a:t>
              </a:r>
              <a:endParaRPr lang="zh-CN" altLang="en-US" sz="2600" b="1" dirty="0">
                <a:latin typeface="微软雅黑" panose="020B0503020204020204" pitchFamily="34" charset="-122"/>
                <a:ea typeface="微软雅黑" panose="020B0503020204020204" pitchFamily="34" charset="-122"/>
              </a:endParaRPr>
            </a:p>
          </p:txBody>
        </p:sp>
        <p:sp>
          <p:nvSpPr>
            <p:cNvPr id="40" name="文本框 39"/>
            <p:cNvSpPr txBox="1"/>
            <p:nvPr/>
          </p:nvSpPr>
          <p:spPr>
            <a:xfrm>
              <a:off x="7790737" y="3979409"/>
              <a:ext cx="595035" cy="492443"/>
            </a:xfrm>
            <a:prstGeom prst="rect">
              <a:avLst/>
            </a:prstGeom>
            <a:noFill/>
          </p:spPr>
          <p:txBody>
            <a:bodyPr wrap="none" rtlCol="0">
              <a:spAutoFit/>
            </a:bodyPr>
            <a:lstStyle/>
            <a:p>
              <a:r>
                <a:rPr lang="en-US" altLang="zh-CN" sz="2600" b="1" dirty="0">
                  <a:latin typeface="微软雅黑" panose="020B0503020204020204" pitchFamily="34" charset="-122"/>
                  <a:ea typeface="微软雅黑" panose="020B0503020204020204" pitchFamily="34" charset="-122"/>
                </a:rPr>
                <a:t>80</a:t>
              </a:r>
              <a:endParaRPr lang="zh-CN" altLang="en-US" sz="2600" b="1"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1250"/>
                                  </p:stCondLst>
                                  <p:iterate type="lt">
                                    <p:tmPct val="10000"/>
                                  </p:iterate>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1+#ppt_w/2"/>
                                          </p:val>
                                        </p:tav>
                                        <p:tav tm="100000">
                                          <p:val>
                                            <p:strVal val="#ppt_x"/>
                                          </p:val>
                                        </p:tav>
                                      </p:tavLst>
                                    </p:anim>
                                    <p:anim calcmode="lin" valueType="num">
                                      <p:cBhvr additive="base">
                                        <p:cTn id="8" dur="500" fill="hold"/>
                                        <p:tgtEl>
                                          <p:spTgt spid="59"/>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300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75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56840" y="4229456"/>
            <a:ext cx="6194134" cy="1384995"/>
          </a:xfrm>
          <a:prstGeom prst="rect">
            <a:avLst/>
          </a:prstGeom>
          <a:noFill/>
        </p:spPr>
        <p:txBody>
          <a:bodyPr wrap="square" rtlCol="0">
            <a:spAutoFit/>
          </a:bodyPr>
          <a:lstStyle>
            <a:defPPr>
              <a:defRPr lang="zh-CN"/>
            </a:defPPr>
            <a:lvl1pPr>
              <a:lnSpc>
                <a:spcPct val="150000"/>
              </a:lnSpc>
              <a:defRPr>
                <a:latin typeface="微软雅黑" panose="020B0503020204020204" pitchFamily="34" charset="-122"/>
                <a:ea typeface="微软雅黑" panose="020B0503020204020204" pitchFamily="34" charset="-122"/>
              </a:defRPr>
            </a:lvl1pPr>
          </a:lstStyle>
          <a:p>
            <a:r>
              <a:rPr lang="zh-CN" altLang="zh-CN" sz="1400"/>
              <a:t>在施工中出现施工作业人员高温中暑的紧急情况所制定的，保证高温防暑应急资源处于良好的备战状态；而且可以指导应急行动按计划有序进行，防止因行动不力或现场救援工作的混乱而延误事故应急，从而降低人员伤害。本预案适用各板块下属分区、项部所有部门及人员。</a:t>
            </a:r>
            <a:endParaRPr lang="zh-CN" altLang="zh-CN" sz="1400"/>
          </a:p>
        </p:txBody>
      </p:sp>
      <p:sp>
        <p:nvSpPr>
          <p:cNvPr id="6" name="矩形 5"/>
          <p:cNvSpPr/>
          <p:nvPr/>
        </p:nvSpPr>
        <p:spPr>
          <a:xfrm>
            <a:off x="1363065" y="2363982"/>
            <a:ext cx="3057247" cy="523220"/>
          </a:xfrm>
          <a:prstGeom prst="rect">
            <a:avLst/>
          </a:prstGeom>
        </p:spPr>
        <p:txBody>
          <a:bodyPr wrap="none">
            <a:spAutoFit/>
          </a:bodyPr>
          <a:lstStyle/>
          <a:p>
            <a:r>
              <a:rPr lang="zh-CN" altLang="zh-CN" sz="2800" b="1" dirty="0">
                <a:latin typeface="微软雅黑" panose="020B0503020204020204" pitchFamily="34" charset="-122"/>
                <a:ea typeface="微软雅黑" panose="020B0503020204020204" pitchFamily="34" charset="-122"/>
              </a:rPr>
              <a:t>重点防范单位是：</a:t>
            </a:r>
            <a:endParaRPr lang="zh-CN" altLang="zh-CN" sz="2800" b="1" dirty="0">
              <a:latin typeface="微软雅黑" panose="020B0503020204020204" pitchFamily="34" charset="-122"/>
              <a:ea typeface="微软雅黑" panose="020B0503020204020204" pitchFamily="34" charset="-122"/>
            </a:endParaRPr>
          </a:p>
        </p:txBody>
      </p:sp>
      <p:sp>
        <p:nvSpPr>
          <p:cNvPr id="8" name="矩形 7"/>
          <p:cNvSpPr/>
          <p:nvPr/>
        </p:nvSpPr>
        <p:spPr>
          <a:xfrm>
            <a:off x="2891689" y="3319736"/>
            <a:ext cx="4288353" cy="400110"/>
          </a:xfrm>
          <a:prstGeom prst="rect">
            <a:avLst/>
          </a:prstGeom>
        </p:spPr>
        <p:txBody>
          <a:bodyPr wrap="none">
            <a:spAutoFit/>
          </a:bodyPr>
          <a:lstStyle/>
          <a:p>
            <a:r>
              <a:rPr lang="zh-CN" altLang="zh-CN" sz="2000">
                <a:latin typeface="微软雅黑" panose="020B0503020204020204" pitchFamily="34" charset="-122"/>
                <a:ea typeface="微软雅黑" panose="020B0503020204020204" pitchFamily="34" charset="-122"/>
              </a:rPr>
              <a:t>筑炉、土建、设备维修下属项目部，</a:t>
            </a:r>
            <a:endParaRPr lang="zh-CN" altLang="en-US" sz="2000">
              <a:latin typeface="微软雅黑" panose="020B0503020204020204" pitchFamily="34" charset="-122"/>
              <a:ea typeface="微软雅黑" panose="020B0503020204020204" pitchFamily="34" charset="-122"/>
            </a:endParaRPr>
          </a:p>
        </p:txBody>
      </p:sp>
      <p:sp>
        <p:nvSpPr>
          <p:cNvPr id="9" name="矩形 8"/>
          <p:cNvSpPr/>
          <p:nvPr/>
        </p:nvSpPr>
        <p:spPr>
          <a:xfrm>
            <a:off x="1921229" y="3067984"/>
            <a:ext cx="5514108" cy="900546"/>
          </a:xfrm>
          <a:prstGeom prst="rect">
            <a:avLst/>
          </a:prstGeom>
          <a:noFill/>
          <a:ln>
            <a:gradFill>
              <a:gsLst>
                <a:gs pos="0">
                  <a:srgbClr val="FF7E2D"/>
                </a:gs>
                <a:gs pos="56000">
                  <a:srgbClr val="FF652F"/>
                </a:gs>
                <a:gs pos="100000">
                  <a:srgbClr val="FF473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1" name="Group 4"/>
          <p:cNvGrpSpPr>
            <a:grpSpLocks noChangeAspect="1"/>
          </p:cNvGrpSpPr>
          <p:nvPr/>
        </p:nvGrpSpPr>
        <p:grpSpPr bwMode="auto">
          <a:xfrm>
            <a:off x="10059578" y="1068298"/>
            <a:ext cx="1034861" cy="1035822"/>
            <a:chOff x="7042" y="-406"/>
            <a:chExt cx="2154" cy="2156"/>
          </a:xfrm>
          <a:gradFill>
            <a:gsLst>
              <a:gs pos="0">
                <a:srgbClr val="FF7E2D"/>
              </a:gs>
              <a:gs pos="53000">
                <a:srgbClr val="FF652F"/>
              </a:gs>
              <a:gs pos="100000">
                <a:srgbClr val="FF4732"/>
              </a:gs>
            </a:gsLst>
            <a:lin ang="5400000" scaled="1"/>
          </a:gradFill>
        </p:grpSpPr>
        <p:sp>
          <p:nvSpPr>
            <p:cNvPr id="52" name="Freeform 5"/>
            <p:cNvSpPr>
              <a:spLocks noEditPoints="1"/>
            </p:cNvSpPr>
            <p:nvPr/>
          </p:nvSpPr>
          <p:spPr bwMode="auto">
            <a:xfrm>
              <a:off x="7463" y="18"/>
              <a:ext cx="1308" cy="1308"/>
            </a:xfrm>
            <a:custGeom>
              <a:avLst/>
              <a:gdLst>
                <a:gd name="T0" fmla="*/ 276 w 552"/>
                <a:gd name="T1" fmla="*/ 552 h 552"/>
                <a:gd name="T2" fmla="*/ 0 w 552"/>
                <a:gd name="T3" fmla="*/ 276 h 552"/>
                <a:gd name="T4" fmla="*/ 276 w 552"/>
                <a:gd name="T5" fmla="*/ 0 h 552"/>
                <a:gd name="T6" fmla="*/ 552 w 552"/>
                <a:gd name="T7" fmla="*/ 276 h 552"/>
                <a:gd name="T8" fmla="*/ 276 w 552"/>
                <a:gd name="T9" fmla="*/ 552 h 552"/>
                <a:gd name="T10" fmla="*/ 276 w 552"/>
                <a:gd name="T11" fmla="*/ 39 h 552"/>
                <a:gd name="T12" fmla="*/ 40 w 552"/>
                <a:gd name="T13" fmla="*/ 276 h 552"/>
                <a:gd name="T14" fmla="*/ 276 w 552"/>
                <a:gd name="T15" fmla="*/ 512 h 552"/>
                <a:gd name="T16" fmla="*/ 513 w 552"/>
                <a:gd name="T17" fmla="*/ 276 h 552"/>
                <a:gd name="T18" fmla="*/ 276 w 552"/>
                <a:gd name="T19" fmla="*/ 39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2" h="552">
                  <a:moveTo>
                    <a:pt x="276" y="552"/>
                  </a:moveTo>
                  <a:cubicBezTo>
                    <a:pt x="124" y="552"/>
                    <a:pt x="0" y="428"/>
                    <a:pt x="0" y="276"/>
                  </a:cubicBezTo>
                  <a:cubicBezTo>
                    <a:pt x="0" y="124"/>
                    <a:pt x="124" y="0"/>
                    <a:pt x="276" y="0"/>
                  </a:cubicBezTo>
                  <a:cubicBezTo>
                    <a:pt x="428" y="0"/>
                    <a:pt x="552" y="124"/>
                    <a:pt x="552" y="276"/>
                  </a:cubicBezTo>
                  <a:cubicBezTo>
                    <a:pt x="552" y="428"/>
                    <a:pt x="428" y="552"/>
                    <a:pt x="276" y="552"/>
                  </a:cubicBezTo>
                  <a:close/>
                  <a:moveTo>
                    <a:pt x="276" y="39"/>
                  </a:moveTo>
                  <a:cubicBezTo>
                    <a:pt x="146" y="39"/>
                    <a:pt x="40" y="145"/>
                    <a:pt x="40" y="276"/>
                  </a:cubicBezTo>
                  <a:cubicBezTo>
                    <a:pt x="40" y="406"/>
                    <a:pt x="146" y="512"/>
                    <a:pt x="276" y="512"/>
                  </a:cubicBezTo>
                  <a:cubicBezTo>
                    <a:pt x="407" y="512"/>
                    <a:pt x="513" y="406"/>
                    <a:pt x="513" y="276"/>
                  </a:cubicBezTo>
                  <a:cubicBezTo>
                    <a:pt x="513" y="145"/>
                    <a:pt x="407" y="39"/>
                    <a:pt x="276"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6"/>
            <p:cNvSpPr/>
            <p:nvPr/>
          </p:nvSpPr>
          <p:spPr bwMode="auto">
            <a:xfrm>
              <a:off x="8842" y="608"/>
              <a:ext cx="354" cy="128"/>
            </a:xfrm>
            <a:custGeom>
              <a:avLst/>
              <a:gdLst>
                <a:gd name="T0" fmla="*/ 149 w 149"/>
                <a:gd name="T1" fmla="*/ 27 h 54"/>
                <a:gd name="T2" fmla="*/ 93 w 149"/>
                <a:gd name="T3" fmla="*/ 54 h 54"/>
                <a:gd name="T4" fmla="*/ 56 w 149"/>
                <a:gd name="T5" fmla="*/ 54 h 54"/>
                <a:gd name="T6" fmla="*/ 0 w 149"/>
                <a:gd name="T7" fmla="*/ 27 h 54"/>
                <a:gd name="T8" fmla="*/ 56 w 149"/>
                <a:gd name="T9" fmla="*/ 0 h 54"/>
                <a:gd name="T10" fmla="*/ 93 w 149"/>
                <a:gd name="T11" fmla="*/ 0 h 54"/>
                <a:gd name="T12" fmla="*/ 149 w 149"/>
                <a:gd name="T13" fmla="*/ 27 h 54"/>
              </a:gdLst>
              <a:ahLst/>
              <a:cxnLst>
                <a:cxn ang="0">
                  <a:pos x="T0" y="T1"/>
                </a:cxn>
                <a:cxn ang="0">
                  <a:pos x="T2" y="T3"/>
                </a:cxn>
                <a:cxn ang="0">
                  <a:pos x="T4" y="T5"/>
                </a:cxn>
                <a:cxn ang="0">
                  <a:pos x="T6" y="T7"/>
                </a:cxn>
                <a:cxn ang="0">
                  <a:pos x="T8" y="T9"/>
                </a:cxn>
                <a:cxn ang="0">
                  <a:pos x="T10" y="T11"/>
                </a:cxn>
                <a:cxn ang="0">
                  <a:pos x="T12" y="T13"/>
                </a:cxn>
              </a:cxnLst>
              <a:rect l="0" t="0" r="r" b="b"/>
              <a:pathLst>
                <a:path w="149" h="54">
                  <a:moveTo>
                    <a:pt x="149" y="27"/>
                  </a:moveTo>
                  <a:cubicBezTo>
                    <a:pt x="149" y="42"/>
                    <a:pt x="124" y="54"/>
                    <a:pt x="93" y="54"/>
                  </a:cubicBezTo>
                  <a:cubicBezTo>
                    <a:pt x="56" y="54"/>
                    <a:pt x="56" y="54"/>
                    <a:pt x="56" y="54"/>
                  </a:cubicBezTo>
                  <a:cubicBezTo>
                    <a:pt x="25" y="54"/>
                    <a:pt x="0" y="42"/>
                    <a:pt x="0" y="27"/>
                  </a:cubicBezTo>
                  <a:cubicBezTo>
                    <a:pt x="0" y="12"/>
                    <a:pt x="25" y="0"/>
                    <a:pt x="56" y="0"/>
                  </a:cubicBezTo>
                  <a:cubicBezTo>
                    <a:pt x="93" y="0"/>
                    <a:pt x="93" y="0"/>
                    <a:pt x="93" y="0"/>
                  </a:cubicBezTo>
                  <a:cubicBezTo>
                    <a:pt x="124" y="0"/>
                    <a:pt x="149" y="12"/>
                    <a:pt x="149"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7"/>
            <p:cNvSpPr/>
            <p:nvPr/>
          </p:nvSpPr>
          <p:spPr bwMode="auto">
            <a:xfrm>
              <a:off x="7042" y="608"/>
              <a:ext cx="353" cy="128"/>
            </a:xfrm>
            <a:custGeom>
              <a:avLst/>
              <a:gdLst>
                <a:gd name="T0" fmla="*/ 149 w 149"/>
                <a:gd name="T1" fmla="*/ 27 h 54"/>
                <a:gd name="T2" fmla="*/ 93 w 149"/>
                <a:gd name="T3" fmla="*/ 54 h 54"/>
                <a:gd name="T4" fmla="*/ 56 w 149"/>
                <a:gd name="T5" fmla="*/ 54 h 54"/>
                <a:gd name="T6" fmla="*/ 0 w 149"/>
                <a:gd name="T7" fmla="*/ 27 h 54"/>
                <a:gd name="T8" fmla="*/ 56 w 149"/>
                <a:gd name="T9" fmla="*/ 0 h 54"/>
                <a:gd name="T10" fmla="*/ 93 w 149"/>
                <a:gd name="T11" fmla="*/ 0 h 54"/>
                <a:gd name="T12" fmla="*/ 149 w 149"/>
                <a:gd name="T13" fmla="*/ 27 h 54"/>
              </a:gdLst>
              <a:ahLst/>
              <a:cxnLst>
                <a:cxn ang="0">
                  <a:pos x="T0" y="T1"/>
                </a:cxn>
                <a:cxn ang="0">
                  <a:pos x="T2" y="T3"/>
                </a:cxn>
                <a:cxn ang="0">
                  <a:pos x="T4" y="T5"/>
                </a:cxn>
                <a:cxn ang="0">
                  <a:pos x="T6" y="T7"/>
                </a:cxn>
                <a:cxn ang="0">
                  <a:pos x="T8" y="T9"/>
                </a:cxn>
                <a:cxn ang="0">
                  <a:pos x="T10" y="T11"/>
                </a:cxn>
                <a:cxn ang="0">
                  <a:pos x="T12" y="T13"/>
                </a:cxn>
              </a:cxnLst>
              <a:rect l="0" t="0" r="r" b="b"/>
              <a:pathLst>
                <a:path w="149" h="54">
                  <a:moveTo>
                    <a:pt x="149" y="27"/>
                  </a:moveTo>
                  <a:cubicBezTo>
                    <a:pt x="149" y="42"/>
                    <a:pt x="124" y="54"/>
                    <a:pt x="93" y="54"/>
                  </a:cubicBezTo>
                  <a:cubicBezTo>
                    <a:pt x="56" y="54"/>
                    <a:pt x="56" y="54"/>
                    <a:pt x="56" y="54"/>
                  </a:cubicBezTo>
                  <a:cubicBezTo>
                    <a:pt x="25" y="54"/>
                    <a:pt x="0" y="42"/>
                    <a:pt x="0" y="27"/>
                  </a:cubicBezTo>
                  <a:cubicBezTo>
                    <a:pt x="0" y="12"/>
                    <a:pt x="25" y="0"/>
                    <a:pt x="56" y="0"/>
                  </a:cubicBezTo>
                  <a:cubicBezTo>
                    <a:pt x="93" y="0"/>
                    <a:pt x="93" y="0"/>
                    <a:pt x="93" y="0"/>
                  </a:cubicBezTo>
                  <a:cubicBezTo>
                    <a:pt x="124" y="0"/>
                    <a:pt x="149" y="12"/>
                    <a:pt x="149"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8"/>
            <p:cNvSpPr/>
            <p:nvPr/>
          </p:nvSpPr>
          <p:spPr bwMode="auto">
            <a:xfrm>
              <a:off x="8726" y="103"/>
              <a:ext cx="342" cy="237"/>
            </a:xfrm>
            <a:custGeom>
              <a:avLst/>
              <a:gdLst>
                <a:gd name="T0" fmla="*/ 137 w 144"/>
                <a:gd name="T1" fmla="*/ 13 h 100"/>
                <a:gd name="T2" fmla="*/ 102 w 144"/>
                <a:gd name="T3" fmla="*/ 64 h 100"/>
                <a:gd name="T4" fmla="*/ 70 w 144"/>
                <a:gd name="T5" fmla="*/ 83 h 100"/>
                <a:gd name="T6" fmla="*/ 8 w 144"/>
                <a:gd name="T7" fmla="*/ 87 h 100"/>
                <a:gd name="T8" fmla="*/ 43 w 144"/>
                <a:gd name="T9" fmla="*/ 36 h 100"/>
                <a:gd name="T10" fmla="*/ 75 w 144"/>
                <a:gd name="T11" fmla="*/ 17 h 100"/>
                <a:gd name="T12" fmla="*/ 137 w 144"/>
                <a:gd name="T13" fmla="*/ 13 h 100"/>
              </a:gdLst>
              <a:ahLst/>
              <a:cxnLst>
                <a:cxn ang="0">
                  <a:pos x="T0" y="T1"/>
                </a:cxn>
                <a:cxn ang="0">
                  <a:pos x="T2" y="T3"/>
                </a:cxn>
                <a:cxn ang="0">
                  <a:pos x="T4" y="T5"/>
                </a:cxn>
                <a:cxn ang="0">
                  <a:pos x="T6" y="T7"/>
                </a:cxn>
                <a:cxn ang="0">
                  <a:pos x="T8" y="T9"/>
                </a:cxn>
                <a:cxn ang="0">
                  <a:pos x="T10" y="T11"/>
                </a:cxn>
                <a:cxn ang="0">
                  <a:pos x="T12" y="T13"/>
                </a:cxn>
              </a:cxnLst>
              <a:rect l="0" t="0" r="r" b="b"/>
              <a:pathLst>
                <a:path w="144" h="100">
                  <a:moveTo>
                    <a:pt x="137" y="13"/>
                  </a:moveTo>
                  <a:cubicBezTo>
                    <a:pt x="144" y="26"/>
                    <a:pt x="129" y="49"/>
                    <a:pt x="102" y="64"/>
                  </a:cubicBezTo>
                  <a:cubicBezTo>
                    <a:pt x="70" y="83"/>
                    <a:pt x="70" y="83"/>
                    <a:pt x="70" y="83"/>
                  </a:cubicBezTo>
                  <a:cubicBezTo>
                    <a:pt x="43" y="98"/>
                    <a:pt x="15" y="100"/>
                    <a:pt x="8" y="87"/>
                  </a:cubicBezTo>
                  <a:cubicBezTo>
                    <a:pt x="0" y="74"/>
                    <a:pt x="16" y="51"/>
                    <a:pt x="43" y="36"/>
                  </a:cubicBezTo>
                  <a:cubicBezTo>
                    <a:pt x="75" y="17"/>
                    <a:pt x="75" y="17"/>
                    <a:pt x="75" y="17"/>
                  </a:cubicBezTo>
                  <a:cubicBezTo>
                    <a:pt x="102" y="2"/>
                    <a:pt x="129" y="0"/>
                    <a:pt x="13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9"/>
            <p:cNvSpPr/>
            <p:nvPr/>
          </p:nvSpPr>
          <p:spPr bwMode="auto">
            <a:xfrm>
              <a:off x="7167" y="1004"/>
              <a:ext cx="341" cy="237"/>
            </a:xfrm>
            <a:custGeom>
              <a:avLst/>
              <a:gdLst>
                <a:gd name="T0" fmla="*/ 137 w 144"/>
                <a:gd name="T1" fmla="*/ 13 h 100"/>
                <a:gd name="T2" fmla="*/ 102 w 144"/>
                <a:gd name="T3" fmla="*/ 64 h 100"/>
                <a:gd name="T4" fmla="*/ 70 w 144"/>
                <a:gd name="T5" fmla="*/ 83 h 100"/>
                <a:gd name="T6" fmla="*/ 8 w 144"/>
                <a:gd name="T7" fmla="*/ 87 h 100"/>
                <a:gd name="T8" fmla="*/ 43 w 144"/>
                <a:gd name="T9" fmla="*/ 36 h 100"/>
                <a:gd name="T10" fmla="*/ 75 w 144"/>
                <a:gd name="T11" fmla="*/ 17 h 100"/>
                <a:gd name="T12" fmla="*/ 137 w 144"/>
                <a:gd name="T13" fmla="*/ 13 h 100"/>
              </a:gdLst>
              <a:ahLst/>
              <a:cxnLst>
                <a:cxn ang="0">
                  <a:pos x="T0" y="T1"/>
                </a:cxn>
                <a:cxn ang="0">
                  <a:pos x="T2" y="T3"/>
                </a:cxn>
                <a:cxn ang="0">
                  <a:pos x="T4" y="T5"/>
                </a:cxn>
                <a:cxn ang="0">
                  <a:pos x="T6" y="T7"/>
                </a:cxn>
                <a:cxn ang="0">
                  <a:pos x="T8" y="T9"/>
                </a:cxn>
                <a:cxn ang="0">
                  <a:pos x="T10" y="T11"/>
                </a:cxn>
                <a:cxn ang="0">
                  <a:pos x="T12" y="T13"/>
                </a:cxn>
              </a:cxnLst>
              <a:rect l="0" t="0" r="r" b="b"/>
              <a:pathLst>
                <a:path w="144" h="100">
                  <a:moveTo>
                    <a:pt x="137" y="13"/>
                  </a:moveTo>
                  <a:cubicBezTo>
                    <a:pt x="144" y="26"/>
                    <a:pt x="129" y="49"/>
                    <a:pt x="102" y="64"/>
                  </a:cubicBezTo>
                  <a:cubicBezTo>
                    <a:pt x="70" y="83"/>
                    <a:pt x="70" y="83"/>
                    <a:pt x="70" y="83"/>
                  </a:cubicBezTo>
                  <a:cubicBezTo>
                    <a:pt x="43" y="98"/>
                    <a:pt x="15" y="100"/>
                    <a:pt x="8" y="87"/>
                  </a:cubicBezTo>
                  <a:cubicBezTo>
                    <a:pt x="0" y="74"/>
                    <a:pt x="16" y="51"/>
                    <a:pt x="43" y="36"/>
                  </a:cubicBezTo>
                  <a:cubicBezTo>
                    <a:pt x="75" y="17"/>
                    <a:pt x="75" y="17"/>
                    <a:pt x="75" y="17"/>
                  </a:cubicBezTo>
                  <a:cubicBezTo>
                    <a:pt x="101" y="2"/>
                    <a:pt x="129" y="0"/>
                    <a:pt x="13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0"/>
            <p:cNvSpPr/>
            <p:nvPr/>
          </p:nvSpPr>
          <p:spPr bwMode="auto">
            <a:xfrm>
              <a:off x="8449" y="-278"/>
              <a:ext cx="239" cy="341"/>
            </a:xfrm>
            <a:custGeom>
              <a:avLst/>
              <a:gdLst>
                <a:gd name="T0" fmla="*/ 88 w 101"/>
                <a:gd name="T1" fmla="*/ 7 h 144"/>
                <a:gd name="T2" fmla="*/ 83 w 101"/>
                <a:gd name="T3" fmla="*/ 69 h 144"/>
                <a:gd name="T4" fmla="*/ 65 w 101"/>
                <a:gd name="T5" fmla="*/ 101 h 144"/>
                <a:gd name="T6" fmla="*/ 13 w 101"/>
                <a:gd name="T7" fmla="*/ 136 h 144"/>
                <a:gd name="T8" fmla="*/ 17 w 101"/>
                <a:gd name="T9" fmla="*/ 74 h 144"/>
                <a:gd name="T10" fmla="*/ 36 w 101"/>
                <a:gd name="T11" fmla="*/ 42 h 144"/>
                <a:gd name="T12" fmla="*/ 88 w 101"/>
                <a:gd name="T13" fmla="*/ 7 h 144"/>
              </a:gdLst>
              <a:ahLst/>
              <a:cxnLst>
                <a:cxn ang="0">
                  <a:pos x="T0" y="T1"/>
                </a:cxn>
                <a:cxn ang="0">
                  <a:pos x="T2" y="T3"/>
                </a:cxn>
                <a:cxn ang="0">
                  <a:pos x="T4" y="T5"/>
                </a:cxn>
                <a:cxn ang="0">
                  <a:pos x="T6" y="T7"/>
                </a:cxn>
                <a:cxn ang="0">
                  <a:pos x="T8" y="T9"/>
                </a:cxn>
                <a:cxn ang="0">
                  <a:pos x="T10" y="T11"/>
                </a:cxn>
                <a:cxn ang="0">
                  <a:pos x="T12" y="T13"/>
                </a:cxn>
              </a:cxnLst>
              <a:rect l="0" t="0" r="r" b="b"/>
              <a:pathLst>
                <a:path w="101" h="144">
                  <a:moveTo>
                    <a:pt x="88" y="7"/>
                  </a:moveTo>
                  <a:cubicBezTo>
                    <a:pt x="101" y="15"/>
                    <a:pt x="99" y="43"/>
                    <a:pt x="83" y="69"/>
                  </a:cubicBezTo>
                  <a:cubicBezTo>
                    <a:pt x="65" y="101"/>
                    <a:pt x="65" y="101"/>
                    <a:pt x="65" y="101"/>
                  </a:cubicBezTo>
                  <a:cubicBezTo>
                    <a:pt x="49" y="128"/>
                    <a:pt x="26" y="144"/>
                    <a:pt x="13" y="136"/>
                  </a:cubicBezTo>
                  <a:cubicBezTo>
                    <a:pt x="0" y="129"/>
                    <a:pt x="2" y="101"/>
                    <a:pt x="17" y="74"/>
                  </a:cubicBezTo>
                  <a:cubicBezTo>
                    <a:pt x="36" y="42"/>
                    <a:pt x="36" y="42"/>
                    <a:pt x="36" y="42"/>
                  </a:cubicBezTo>
                  <a:cubicBezTo>
                    <a:pt x="51" y="15"/>
                    <a:pt x="75" y="0"/>
                    <a:pt x="8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1"/>
            <p:cNvSpPr/>
            <p:nvPr/>
          </p:nvSpPr>
          <p:spPr bwMode="auto">
            <a:xfrm>
              <a:off x="7549" y="1281"/>
              <a:ext cx="239" cy="341"/>
            </a:xfrm>
            <a:custGeom>
              <a:avLst/>
              <a:gdLst>
                <a:gd name="T0" fmla="*/ 88 w 101"/>
                <a:gd name="T1" fmla="*/ 7 h 144"/>
                <a:gd name="T2" fmla="*/ 83 w 101"/>
                <a:gd name="T3" fmla="*/ 70 h 144"/>
                <a:gd name="T4" fmla="*/ 65 w 101"/>
                <a:gd name="T5" fmla="*/ 102 h 144"/>
                <a:gd name="T6" fmla="*/ 13 w 101"/>
                <a:gd name="T7" fmla="*/ 137 h 144"/>
                <a:gd name="T8" fmla="*/ 17 w 101"/>
                <a:gd name="T9" fmla="*/ 74 h 144"/>
                <a:gd name="T10" fmla="*/ 36 w 101"/>
                <a:gd name="T11" fmla="*/ 42 h 144"/>
                <a:gd name="T12" fmla="*/ 88 w 101"/>
                <a:gd name="T13" fmla="*/ 7 h 144"/>
              </a:gdLst>
              <a:ahLst/>
              <a:cxnLst>
                <a:cxn ang="0">
                  <a:pos x="T0" y="T1"/>
                </a:cxn>
                <a:cxn ang="0">
                  <a:pos x="T2" y="T3"/>
                </a:cxn>
                <a:cxn ang="0">
                  <a:pos x="T4" y="T5"/>
                </a:cxn>
                <a:cxn ang="0">
                  <a:pos x="T6" y="T7"/>
                </a:cxn>
                <a:cxn ang="0">
                  <a:pos x="T8" y="T9"/>
                </a:cxn>
                <a:cxn ang="0">
                  <a:pos x="T10" y="T11"/>
                </a:cxn>
                <a:cxn ang="0">
                  <a:pos x="T12" y="T13"/>
                </a:cxn>
              </a:cxnLst>
              <a:rect l="0" t="0" r="r" b="b"/>
              <a:pathLst>
                <a:path w="101" h="144">
                  <a:moveTo>
                    <a:pt x="88" y="7"/>
                  </a:moveTo>
                  <a:cubicBezTo>
                    <a:pt x="101" y="15"/>
                    <a:pt x="99" y="43"/>
                    <a:pt x="83" y="70"/>
                  </a:cubicBezTo>
                  <a:cubicBezTo>
                    <a:pt x="65" y="102"/>
                    <a:pt x="65" y="102"/>
                    <a:pt x="65" y="102"/>
                  </a:cubicBezTo>
                  <a:cubicBezTo>
                    <a:pt x="49" y="128"/>
                    <a:pt x="26" y="144"/>
                    <a:pt x="13" y="137"/>
                  </a:cubicBezTo>
                  <a:cubicBezTo>
                    <a:pt x="0" y="129"/>
                    <a:pt x="2" y="101"/>
                    <a:pt x="17" y="74"/>
                  </a:cubicBezTo>
                  <a:cubicBezTo>
                    <a:pt x="36" y="42"/>
                    <a:pt x="36" y="42"/>
                    <a:pt x="36" y="42"/>
                  </a:cubicBezTo>
                  <a:cubicBezTo>
                    <a:pt x="51" y="16"/>
                    <a:pt x="75" y="0"/>
                    <a:pt x="8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2"/>
            <p:cNvSpPr/>
            <p:nvPr/>
          </p:nvSpPr>
          <p:spPr bwMode="auto">
            <a:xfrm>
              <a:off x="8053" y="-406"/>
              <a:ext cx="131" cy="353"/>
            </a:xfrm>
            <a:custGeom>
              <a:avLst/>
              <a:gdLst>
                <a:gd name="T0" fmla="*/ 27 w 55"/>
                <a:gd name="T1" fmla="*/ 0 h 149"/>
                <a:gd name="T2" fmla="*/ 55 w 55"/>
                <a:gd name="T3" fmla="*/ 56 h 149"/>
                <a:gd name="T4" fmla="*/ 55 w 55"/>
                <a:gd name="T5" fmla="*/ 93 h 149"/>
                <a:gd name="T6" fmla="*/ 27 w 55"/>
                <a:gd name="T7" fmla="*/ 149 h 149"/>
                <a:gd name="T8" fmla="*/ 0 w 55"/>
                <a:gd name="T9" fmla="*/ 93 h 149"/>
                <a:gd name="T10" fmla="*/ 0 w 55"/>
                <a:gd name="T11" fmla="*/ 56 h 149"/>
                <a:gd name="T12" fmla="*/ 27 w 55"/>
                <a:gd name="T13" fmla="*/ 0 h 149"/>
              </a:gdLst>
              <a:ahLst/>
              <a:cxnLst>
                <a:cxn ang="0">
                  <a:pos x="T0" y="T1"/>
                </a:cxn>
                <a:cxn ang="0">
                  <a:pos x="T2" y="T3"/>
                </a:cxn>
                <a:cxn ang="0">
                  <a:pos x="T4" y="T5"/>
                </a:cxn>
                <a:cxn ang="0">
                  <a:pos x="T6" y="T7"/>
                </a:cxn>
                <a:cxn ang="0">
                  <a:pos x="T8" y="T9"/>
                </a:cxn>
                <a:cxn ang="0">
                  <a:pos x="T10" y="T11"/>
                </a:cxn>
                <a:cxn ang="0">
                  <a:pos x="T12" y="T13"/>
                </a:cxn>
              </a:cxnLst>
              <a:rect l="0" t="0" r="r" b="b"/>
              <a:pathLst>
                <a:path w="55" h="149">
                  <a:moveTo>
                    <a:pt x="27" y="0"/>
                  </a:moveTo>
                  <a:cubicBezTo>
                    <a:pt x="42" y="0"/>
                    <a:pt x="55" y="26"/>
                    <a:pt x="55" y="56"/>
                  </a:cubicBezTo>
                  <a:cubicBezTo>
                    <a:pt x="55" y="93"/>
                    <a:pt x="55" y="93"/>
                    <a:pt x="55" y="93"/>
                  </a:cubicBezTo>
                  <a:cubicBezTo>
                    <a:pt x="55" y="124"/>
                    <a:pt x="42" y="149"/>
                    <a:pt x="27" y="149"/>
                  </a:cubicBezTo>
                  <a:cubicBezTo>
                    <a:pt x="12" y="149"/>
                    <a:pt x="0" y="124"/>
                    <a:pt x="0" y="93"/>
                  </a:cubicBezTo>
                  <a:cubicBezTo>
                    <a:pt x="0" y="56"/>
                    <a:pt x="0" y="56"/>
                    <a:pt x="0" y="56"/>
                  </a:cubicBezTo>
                  <a:cubicBezTo>
                    <a:pt x="0" y="26"/>
                    <a:pt x="12" y="0"/>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3"/>
            <p:cNvSpPr/>
            <p:nvPr/>
          </p:nvSpPr>
          <p:spPr bwMode="auto">
            <a:xfrm>
              <a:off x="8053" y="1395"/>
              <a:ext cx="131" cy="355"/>
            </a:xfrm>
            <a:custGeom>
              <a:avLst/>
              <a:gdLst>
                <a:gd name="T0" fmla="*/ 27 w 55"/>
                <a:gd name="T1" fmla="*/ 0 h 150"/>
                <a:gd name="T2" fmla="*/ 55 w 55"/>
                <a:gd name="T3" fmla="*/ 56 h 150"/>
                <a:gd name="T4" fmla="*/ 55 w 55"/>
                <a:gd name="T5" fmla="*/ 93 h 150"/>
                <a:gd name="T6" fmla="*/ 27 w 55"/>
                <a:gd name="T7" fmla="*/ 150 h 150"/>
                <a:gd name="T8" fmla="*/ 0 w 55"/>
                <a:gd name="T9" fmla="*/ 93 h 150"/>
                <a:gd name="T10" fmla="*/ 0 w 55"/>
                <a:gd name="T11" fmla="*/ 56 h 150"/>
                <a:gd name="T12" fmla="*/ 27 w 55"/>
                <a:gd name="T13" fmla="*/ 0 h 150"/>
              </a:gdLst>
              <a:ahLst/>
              <a:cxnLst>
                <a:cxn ang="0">
                  <a:pos x="T0" y="T1"/>
                </a:cxn>
                <a:cxn ang="0">
                  <a:pos x="T2" y="T3"/>
                </a:cxn>
                <a:cxn ang="0">
                  <a:pos x="T4" y="T5"/>
                </a:cxn>
                <a:cxn ang="0">
                  <a:pos x="T6" y="T7"/>
                </a:cxn>
                <a:cxn ang="0">
                  <a:pos x="T8" y="T9"/>
                </a:cxn>
                <a:cxn ang="0">
                  <a:pos x="T10" y="T11"/>
                </a:cxn>
                <a:cxn ang="0">
                  <a:pos x="T12" y="T13"/>
                </a:cxn>
              </a:cxnLst>
              <a:rect l="0" t="0" r="r" b="b"/>
              <a:pathLst>
                <a:path w="55" h="150">
                  <a:moveTo>
                    <a:pt x="27" y="0"/>
                  </a:moveTo>
                  <a:cubicBezTo>
                    <a:pt x="42" y="0"/>
                    <a:pt x="55" y="26"/>
                    <a:pt x="55" y="56"/>
                  </a:cubicBezTo>
                  <a:cubicBezTo>
                    <a:pt x="55" y="93"/>
                    <a:pt x="55" y="93"/>
                    <a:pt x="55" y="93"/>
                  </a:cubicBezTo>
                  <a:cubicBezTo>
                    <a:pt x="55" y="124"/>
                    <a:pt x="42" y="150"/>
                    <a:pt x="27" y="150"/>
                  </a:cubicBezTo>
                  <a:cubicBezTo>
                    <a:pt x="12" y="150"/>
                    <a:pt x="0" y="124"/>
                    <a:pt x="0" y="93"/>
                  </a:cubicBezTo>
                  <a:cubicBezTo>
                    <a:pt x="0" y="56"/>
                    <a:pt x="0" y="56"/>
                    <a:pt x="0" y="56"/>
                  </a:cubicBezTo>
                  <a:cubicBezTo>
                    <a:pt x="0" y="26"/>
                    <a:pt x="12" y="0"/>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4"/>
            <p:cNvSpPr/>
            <p:nvPr/>
          </p:nvSpPr>
          <p:spPr bwMode="auto">
            <a:xfrm>
              <a:off x="7549" y="-278"/>
              <a:ext cx="239" cy="341"/>
            </a:xfrm>
            <a:custGeom>
              <a:avLst/>
              <a:gdLst>
                <a:gd name="T0" fmla="*/ 13 w 101"/>
                <a:gd name="T1" fmla="*/ 7 h 144"/>
                <a:gd name="T2" fmla="*/ 65 w 101"/>
                <a:gd name="T3" fmla="*/ 42 h 144"/>
                <a:gd name="T4" fmla="*/ 83 w 101"/>
                <a:gd name="T5" fmla="*/ 74 h 144"/>
                <a:gd name="T6" fmla="*/ 88 w 101"/>
                <a:gd name="T7" fmla="*/ 136 h 144"/>
                <a:gd name="T8" fmla="*/ 36 w 101"/>
                <a:gd name="T9" fmla="*/ 101 h 144"/>
                <a:gd name="T10" fmla="*/ 17 w 101"/>
                <a:gd name="T11" fmla="*/ 69 h 144"/>
                <a:gd name="T12" fmla="*/ 13 w 101"/>
                <a:gd name="T13" fmla="*/ 7 h 144"/>
              </a:gdLst>
              <a:ahLst/>
              <a:cxnLst>
                <a:cxn ang="0">
                  <a:pos x="T0" y="T1"/>
                </a:cxn>
                <a:cxn ang="0">
                  <a:pos x="T2" y="T3"/>
                </a:cxn>
                <a:cxn ang="0">
                  <a:pos x="T4" y="T5"/>
                </a:cxn>
                <a:cxn ang="0">
                  <a:pos x="T6" y="T7"/>
                </a:cxn>
                <a:cxn ang="0">
                  <a:pos x="T8" y="T9"/>
                </a:cxn>
                <a:cxn ang="0">
                  <a:pos x="T10" y="T11"/>
                </a:cxn>
                <a:cxn ang="0">
                  <a:pos x="T12" y="T13"/>
                </a:cxn>
              </a:cxnLst>
              <a:rect l="0" t="0" r="r" b="b"/>
              <a:pathLst>
                <a:path w="101" h="144">
                  <a:moveTo>
                    <a:pt x="13" y="7"/>
                  </a:moveTo>
                  <a:cubicBezTo>
                    <a:pt x="26" y="0"/>
                    <a:pt x="49" y="15"/>
                    <a:pt x="65" y="42"/>
                  </a:cubicBezTo>
                  <a:cubicBezTo>
                    <a:pt x="83" y="74"/>
                    <a:pt x="83" y="74"/>
                    <a:pt x="83" y="74"/>
                  </a:cubicBezTo>
                  <a:cubicBezTo>
                    <a:pt x="99" y="101"/>
                    <a:pt x="101" y="129"/>
                    <a:pt x="88" y="136"/>
                  </a:cubicBezTo>
                  <a:cubicBezTo>
                    <a:pt x="75" y="144"/>
                    <a:pt x="51" y="128"/>
                    <a:pt x="36" y="101"/>
                  </a:cubicBezTo>
                  <a:cubicBezTo>
                    <a:pt x="17" y="69"/>
                    <a:pt x="17" y="69"/>
                    <a:pt x="17" y="69"/>
                  </a:cubicBezTo>
                  <a:cubicBezTo>
                    <a:pt x="2" y="43"/>
                    <a:pt x="0" y="15"/>
                    <a:pt x="1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5"/>
            <p:cNvSpPr/>
            <p:nvPr/>
          </p:nvSpPr>
          <p:spPr bwMode="auto">
            <a:xfrm>
              <a:off x="8449" y="1281"/>
              <a:ext cx="239" cy="341"/>
            </a:xfrm>
            <a:custGeom>
              <a:avLst/>
              <a:gdLst>
                <a:gd name="T0" fmla="*/ 13 w 101"/>
                <a:gd name="T1" fmla="*/ 7 h 144"/>
                <a:gd name="T2" fmla="*/ 65 w 101"/>
                <a:gd name="T3" fmla="*/ 42 h 144"/>
                <a:gd name="T4" fmla="*/ 83 w 101"/>
                <a:gd name="T5" fmla="*/ 74 h 144"/>
                <a:gd name="T6" fmla="*/ 88 w 101"/>
                <a:gd name="T7" fmla="*/ 137 h 144"/>
                <a:gd name="T8" fmla="*/ 36 w 101"/>
                <a:gd name="T9" fmla="*/ 102 h 144"/>
                <a:gd name="T10" fmla="*/ 17 w 101"/>
                <a:gd name="T11" fmla="*/ 70 h 144"/>
                <a:gd name="T12" fmla="*/ 13 w 101"/>
                <a:gd name="T13" fmla="*/ 7 h 144"/>
              </a:gdLst>
              <a:ahLst/>
              <a:cxnLst>
                <a:cxn ang="0">
                  <a:pos x="T0" y="T1"/>
                </a:cxn>
                <a:cxn ang="0">
                  <a:pos x="T2" y="T3"/>
                </a:cxn>
                <a:cxn ang="0">
                  <a:pos x="T4" y="T5"/>
                </a:cxn>
                <a:cxn ang="0">
                  <a:pos x="T6" y="T7"/>
                </a:cxn>
                <a:cxn ang="0">
                  <a:pos x="T8" y="T9"/>
                </a:cxn>
                <a:cxn ang="0">
                  <a:pos x="T10" y="T11"/>
                </a:cxn>
                <a:cxn ang="0">
                  <a:pos x="T12" y="T13"/>
                </a:cxn>
              </a:cxnLst>
              <a:rect l="0" t="0" r="r" b="b"/>
              <a:pathLst>
                <a:path w="101" h="144">
                  <a:moveTo>
                    <a:pt x="13" y="7"/>
                  </a:moveTo>
                  <a:cubicBezTo>
                    <a:pt x="26" y="0"/>
                    <a:pt x="49" y="16"/>
                    <a:pt x="65" y="42"/>
                  </a:cubicBezTo>
                  <a:cubicBezTo>
                    <a:pt x="83" y="74"/>
                    <a:pt x="83" y="74"/>
                    <a:pt x="83" y="74"/>
                  </a:cubicBezTo>
                  <a:cubicBezTo>
                    <a:pt x="99" y="101"/>
                    <a:pt x="101" y="129"/>
                    <a:pt x="88" y="137"/>
                  </a:cubicBezTo>
                  <a:cubicBezTo>
                    <a:pt x="75" y="144"/>
                    <a:pt x="51" y="128"/>
                    <a:pt x="36" y="102"/>
                  </a:cubicBezTo>
                  <a:cubicBezTo>
                    <a:pt x="17" y="70"/>
                    <a:pt x="17" y="70"/>
                    <a:pt x="17" y="70"/>
                  </a:cubicBezTo>
                  <a:cubicBezTo>
                    <a:pt x="2" y="43"/>
                    <a:pt x="0" y="15"/>
                    <a:pt x="1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6"/>
            <p:cNvSpPr/>
            <p:nvPr/>
          </p:nvSpPr>
          <p:spPr bwMode="auto">
            <a:xfrm>
              <a:off x="7167" y="103"/>
              <a:ext cx="341" cy="237"/>
            </a:xfrm>
            <a:custGeom>
              <a:avLst/>
              <a:gdLst>
                <a:gd name="T0" fmla="*/ 8 w 144"/>
                <a:gd name="T1" fmla="*/ 13 h 100"/>
                <a:gd name="T2" fmla="*/ 70 w 144"/>
                <a:gd name="T3" fmla="*/ 17 h 100"/>
                <a:gd name="T4" fmla="*/ 102 w 144"/>
                <a:gd name="T5" fmla="*/ 36 h 100"/>
                <a:gd name="T6" fmla="*/ 137 w 144"/>
                <a:gd name="T7" fmla="*/ 87 h 100"/>
                <a:gd name="T8" fmla="*/ 75 w 144"/>
                <a:gd name="T9" fmla="*/ 83 h 100"/>
                <a:gd name="T10" fmla="*/ 43 w 144"/>
                <a:gd name="T11" fmla="*/ 64 h 100"/>
                <a:gd name="T12" fmla="*/ 8 w 144"/>
                <a:gd name="T13" fmla="*/ 13 h 100"/>
              </a:gdLst>
              <a:ahLst/>
              <a:cxnLst>
                <a:cxn ang="0">
                  <a:pos x="T0" y="T1"/>
                </a:cxn>
                <a:cxn ang="0">
                  <a:pos x="T2" y="T3"/>
                </a:cxn>
                <a:cxn ang="0">
                  <a:pos x="T4" y="T5"/>
                </a:cxn>
                <a:cxn ang="0">
                  <a:pos x="T6" y="T7"/>
                </a:cxn>
                <a:cxn ang="0">
                  <a:pos x="T8" y="T9"/>
                </a:cxn>
                <a:cxn ang="0">
                  <a:pos x="T10" y="T11"/>
                </a:cxn>
                <a:cxn ang="0">
                  <a:pos x="T12" y="T13"/>
                </a:cxn>
              </a:cxnLst>
              <a:rect l="0" t="0" r="r" b="b"/>
              <a:pathLst>
                <a:path w="144" h="100">
                  <a:moveTo>
                    <a:pt x="8" y="13"/>
                  </a:moveTo>
                  <a:cubicBezTo>
                    <a:pt x="15" y="0"/>
                    <a:pt x="43" y="2"/>
                    <a:pt x="70" y="17"/>
                  </a:cubicBezTo>
                  <a:cubicBezTo>
                    <a:pt x="102" y="36"/>
                    <a:pt x="102" y="36"/>
                    <a:pt x="102" y="36"/>
                  </a:cubicBezTo>
                  <a:cubicBezTo>
                    <a:pt x="129" y="51"/>
                    <a:pt x="144" y="74"/>
                    <a:pt x="137" y="87"/>
                  </a:cubicBezTo>
                  <a:cubicBezTo>
                    <a:pt x="129" y="100"/>
                    <a:pt x="101" y="98"/>
                    <a:pt x="75" y="83"/>
                  </a:cubicBezTo>
                  <a:cubicBezTo>
                    <a:pt x="43" y="64"/>
                    <a:pt x="43" y="64"/>
                    <a:pt x="43" y="64"/>
                  </a:cubicBezTo>
                  <a:cubicBezTo>
                    <a:pt x="16" y="49"/>
                    <a:pt x="0" y="26"/>
                    <a:pt x="8"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7"/>
            <p:cNvSpPr/>
            <p:nvPr/>
          </p:nvSpPr>
          <p:spPr bwMode="auto">
            <a:xfrm>
              <a:off x="8726" y="1004"/>
              <a:ext cx="342" cy="237"/>
            </a:xfrm>
            <a:custGeom>
              <a:avLst/>
              <a:gdLst>
                <a:gd name="T0" fmla="*/ 8 w 144"/>
                <a:gd name="T1" fmla="*/ 13 h 100"/>
                <a:gd name="T2" fmla="*/ 70 w 144"/>
                <a:gd name="T3" fmla="*/ 17 h 100"/>
                <a:gd name="T4" fmla="*/ 102 w 144"/>
                <a:gd name="T5" fmla="*/ 36 h 100"/>
                <a:gd name="T6" fmla="*/ 137 w 144"/>
                <a:gd name="T7" fmla="*/ 87 h 100"/>
                <a:gd name="T8" fmla="*/ 75 w 144"/>
                <a:gd name="T9" fmla="*/ 83 h 100"/>
                <a:gd name="T10" fmla="*/ 43 w 144"/>
                <a:gd name="T11" fmla="*/ 64 h 100"/>
                <a:gd name="T12" fmla="*/ 8 w 144"/>
                <a:gd name="T13" fmla="*/ 13 h 100"/>
              </a:gdLst>
              <a:ahLst/>
              <a:cxnLst>
                <a:cxn ang="0">
                  <a:pos x="T0" y="T1"/>
                </a:cxn>
                <a:cxn ang="0">
                  <a:pos x="T2" y="T3"/>
                </a:cxn>
                <a:cxn ang="0">
                  <a:pos x="T4" y="T5"/>
                </a:cxn>
                <a:cxn ang="0">
                  <a:pos x="T6" y="T7"/>
                </a:cxn>
                <a:cxn ang="0">
                  <a:pos x="T8" y="T9"/>
                </a:cxn>
                <a:cxn ang="0">
                  <a:pos x="T10" y="T11"/>
                </a:cxn>
                <a:cxn ang="0">
                  <a:pos x="T12" y="T13"/>
                </a:cxn>
              </a:cxnLst>
              <a:rect l="0" t="0" r="r" b="b"/>
              <a:pathLst>
                <a:path w="144" h="100">
                  <a:moveTo>
                    <a:pt x="8" y="13"/>
                  </a:moveTo>
                  <a:cubicBezTo>
                    <a:pt x="15" y="0"/>
                    <a:pt x="43" y="2"/>
                    <a:pt x="70" y="17"/>
                  </a:cubicBezTo>
                  <a:cubicBezTo>
                    <a:pt x="102" y="36"/>
                    <a:pt x="102" y="36"/>
                    <a:pt x="102" y="36"/>
                  </a:cubicBezTo>
                  <a:cubicBezTo>
                    <a:pt x="129" y="51"/>
                    <a:pt x="144" y="74"/>
                    <a:pt x="137" y="87"/>
                  </a:cubicBezTo>
                  <a:cubicBezTo>
                    <a:pt x="129" y="100"/>
                    <a:pt x="101" y="98"/>
                    <a:pt x="75" y="83"/>
                  </a:cubicBezTo>
                  <a:cubicBezTo>
                    <a:pt x="43" y="64"/>
                    <a:pt x="43" y="64"/>
                    <a:pt x="43" y="64"/>
                  </a:cubicBezTo>
                  <a:cubicBezTo>
                    <a:pt x="16" y="49"/>
                    <a:pt x="0" y="26"/>
                    <a:pt x="8"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9" name="组合 108"/>
          <p:cNvGrpSpPr/>
          <p:nvPr/>
        </p:nvGrpSpPr>
        <p:grpSpPr>
          <a:xfrm flipH="1">
            <a:off x="8241737" y="2627795"/>
            <a:ext cx="2794423" cy="3682561"/>
            <a:chOff x="8961948" y="-2182576"/>
            <a:chExt cx="1119898" cy="1631591"/>
          </a:xfrm>
          <a:gradFill>
            <a:gsLst>
              <a:gs pos="0">
                <a:srgbClr val="FF7E2D"/>
              </a:gs>
              <a:gs pos="53000">
                <a:srgbClr val="FF652F"/>
              </a:gs>
              <a:gs pos="100000">
                <a:srgbClr val="FF4732"/>
              </a:gs>
            </a:gsLst>
            <a:lin ang="5400000" scaled="1"/>
          </a:gradFill>
        </p:grpSpPr>
        <p:sp>
          <p:nvSpPr>
            <p:cNvPr id="68" name="Rectangle 7"/>
            <p:cNvSpPr>
              <a:spLocks noChangeArrowheads="1"/>
            </p:cNvSpPr>
            <p:nvPr/>
          </p:nvSpPr>
          <p:spPr bwMode="auto">
            <a:xfrm>
              <a:off x="9397160" y="-1290300"/>
              <a:ext cx="233084" cy="7393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0" name="Rectangle 9"/>
            <p:cNvSpPr>
              <a:spLocks noChangeArrowheads="1"/>
            </p:cNvSpPr>
            <p:nvPr/>
          </p:nvSpPr>
          <p:spPr bwMode="auto">
            <a:xfrm>
              <a:off x="9659380" y="-824131"/>
              <a:ext cx="422466" cy="27314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1" name="Freeform 10"/>
            <p:cNvSpPr/>
            <p:nvPr/>
          </p:nvSpPr>
          <p:spPr bwMode="auto">
            <a:xfrm>
              <a:off x="8961948" y="-2182576"/>
              <a:ext cx="169350" cy="1631591"/>
            </a:xfrm>
            <a:custGeom>
              <a:avLst/>
              <a:gdLst>
                <a:gd name="T0" fmla="*/ 20 w 93"/>
                <a:gd name="T1" fmla="*/ 0 h 896"/>
                <a:gd name="T2" fmla="*/ 74 w 93"/>
                <a:gd name="T3" fmla="*/ 0 h 896"/>
                <a:gd name="T4" fmla="*/ 74 w 93"/>
                <a:gd name="T5" fmla="*/ 626 h 896"/>
                <a:gd name="T6" fmla="*/ 93 w 93"/>
                <a:gd name="T7" fmla="*/ 896 h 896"/>
                <a:gd name="T8" fmla="*/ 0 w 93"/>
                <a:gd name="T9" fmla="*/ 896 h 896"/>
                <a:gd name="T10" fmla="*/ 20 w 93"/>
                <a:gd name="T11" fmla="*/ 626 h 896"/>
                <a:gd name="T12" fmla="*/ 20 w 93"/>
                <a:gd name="T13" fmla="*/ 0 h 896"/>
              </a:gdLst>
              <a:ahLst/>
              <a:cxnLst>
                <a:cxn ang="0">
                  <a:pos x="T0" y="T1"/>
                </a:cxn>
                <a:cxn ang="0">
                  <a:pos x="T2" y="T3"/>
                </a:cxn>
                <a:cxn ang="0">
                  <a:pos x="T4" y="T5"/>
                </a:cxn>
                <a:cxn ang="0">
                  <a:pos x="T6" y="T7"/>
                </a:cxn>
                <a:cxn ang="0">
                  <a:pos x="T8" y="T9"/>
                </a:cxn>
                <a:cxn ang="0">
                  <a:pos x="T10" y="T11"/>
                </a:cxn>
                <a:cxn ang="0">
                  <a:pos x="T12" y="T13"/>
                </a:cxn>
              </a:cxnLst>
              <a:rect l="0" t="0" r="r" b="b"/>
              <a:pathLst>
                <a:path w="93" h="896">
                  <a:moveTo>
                    <a:pt x="20" y="0"/>
                  </a:moveTo>
                  <a:lnTo>
                    <a:pt x="74" y="0"/>
                  </a:lnTo>
                  <a:lnTo>
                    <a:pt x="74" y="626"/>
                  </a:lnTo>
                  <a:lnTo>
                    <a:pt x="93" y="896"/>
                  </a:lnTo>
                  <a:lnTo>
                    <a:pt x="0" y="896"/>
                  </a:lnTo>
                  <a:lnTo>
                    <a:pt x="20" y="626"/>
                  </a:lnTo>
                  <a:lnTo>
                    <a:pt x="2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1"/>
            <p:cNvSpPr/>
            <p:nvPr/>
          </p:nvSpPr>
          <p:spPr bwMode="auto">
            <a:xfrm>
              <a:off x="9819626" y="-1902146"/>
              <a:ext cx="134752" cy="1351161"/>
            </a:xfrm>
            <a:custGeom>
              <a:avLst/>
              <a:gdLst>
                <a:gd name="T0" fmla="*/ 0 w 37"/>
                <a:gd name="T1" fmla="*/ 17 h 371"/>
                <a:gd name="T2" fmla="*/ 18 w 37"/>
                <a:gd name="T3" fmla="*/ 0 h 371"/>
                <a:gd name="T4" fmla="*/ 37 w 37"/>
                <a:gd name="T5" fmla="*/ 17 h 371"/>
                <a:gd name="T6" fmla="*/ 37 w 37"/>
                <a:gd name="T7" fmla="*/ 371 h 371"/>
                <a:gd name="T8" fmla="*/ 0 w 37"/>
                <a:gd name="T9" fmla="*/ 371 h 371"/>
                <a:gd name="T10" fmla="*/ 0 w 37"/>
                <a:gd name="T11" fmla="*/ 17 h 371"/>
              </a:gdLst>
              <a:ahLst/>
              <a:cxnLst>
                <a:cxn ang="0">
                  <a:pos x="T0" y="T1"/>
                </a:cxn>
                <a:cxn ang="0">
                  <a:pos x="T2" y="T3"/>
                </a:cxn>
                <a:cxn ang="0">
                  <a:pos x="T4" y="T5"/>
                </a:cxn>
                <a:cxn ang="0">
                  <a:pos x="T6" y="T7"/>
                </a:cxn>
                <a:cxn ang="0">
                  <a:pos x="T8" y="T9"/>
                </a:cxn>
                <a:cxn ang="0">
                  <a:pos x="T10" y="T11"/>
                </a:cxn>
              </a:cxnLst>
              <a:rect l="0" t="0" r="r" b="b"/>
              <a:pathLst>
                <a:path w="37" h="371">
                  <a:moveTo>
                    <a:pt x="0" y="17"/>
                  </a:moveTo>
                  <a:cubicBezTo>
                    <a:pt x="0" y="4"/>
                    <a:pt x="10" y="0"/>
                    <a:pt x="18" y="0"/>
                  </a:cubicBezTo>
                  <a:cubicBezTo>
                    <a:pt x="26" y="0"/>
                    <a:pt x="37" y="3"/>
                    <a:pt x="37" y="17"/>
                  </a:cubicBezTo>
                  <a:cubicBezTo>
                    <a:pt x="37" y="371"/>
                    <a:pt x="37" y="371"/>
                    <a:pt x="37" y="371"/>
                  </a:cubicBezTo>
                  <a:cubicBezTo>
                    <a:pt x="0" y="371"/>
                    <a:pt x="0" y="371"/>
                    <a:pt x="0" y="371"/>
                  </a:cubicBezTo>
                  <a:lnTo>
                    <a:pt x="0"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2"/>
            <p:cNvSpPr/>
            <p:nvPr/>
          </p:nvSpPr>
          <p:spPr bwMode="auto">
            <a:xfrm>
              <a:off x="9287902" y="-1902146"/>
              <a:ext cx="134752" cy="1351161"/>
            </a:xfrm>
            <a:custGeom>
              <a:avLst/>
              <a:gdLst>
                <a:gd name="T0" fmla="*/ 0 w 37"/>
                <a:gd name="T1" fmla="*/ 17 h 371"/>
                <a:gd name="T2" fmla="*/ 18 w 37"/>
                <a:gd name="T3" fmla="*/ 0 h 371"/>
                <a:gd name="T4" fmla="*/ 37 w 37"/>
                <a:gd name="T5" fmla="*/ 17 h 371"/>
                <a:gd name="T6" fmla="*/ 37 w 37"/>
                <a:gd name="T7" fmla="*/ 371 h 371"/>
                <a:gd name="T8" fmla="*/ 0 w 37"/>
                <a:gd name="T9" fmla="*/ 371 h 371"/>
                <a:gd name="T10" fmla="*/ 0 w 37"/>
                <a:gd name="T11" fmla="*/ 17 h 371"/>
              </a:gdLst>
              <a:ahLst/>
              <a:cxnLst>
                <a:cxn ang="0">
                  <a:pos x="T0" y="T1"/>
                </a:cxn>
                <a:cxn ang="0">
                  <a:pos x="T2" y="T3"/>
                </a:cxn>
                <a:cxn ang="0">
                  <a:pos x="T4" y="T5"/>
                </a:cxn>
                <a:cxn ang="0">
                  <a:pos x="T6" y="T7"/>
                </a:cxn>
                <a:cxn ang="0">
                  <a:pos x="T8" y="T9"/>
                </a:cxn>
                <a:cxn ang="0">
                  <a:pos x="T10" y="T11"/>
                </a:cxn>
              </a:cxnLst>
              <a:rect l="0" t="0" r="r" b="b"/>
              <a:pathLst>
                <a:path w="37" h="371">
                  <a:moveTo>
                    <a:pt x="0" y="17"/>
                  </a:moveTo>
                  <a:cubicBezTo>
                    <a:pt x="0" y="4"/>
                    <a:pt x="11" y="0"/>
                    <a:pt x="18" y="0"/>
                  </a:cubicBezTo>
                  <a:cubicBezTo>
                    <a:pt x="26" y="0"/>
                    <a:pt x="37" y="3"/>
                    <a:pt x="37" y="17"/>
                  </a:cubicBezTo>
                  <a:cubicBezTo>
                    <a:pt x="37" y="371"/>
                    <a:pt x="37" y="371"/>
                    <a:pt x="37" y="371"/>
                  </a:cubicBezTo>
                  <a:cubicBezTo>
                    <a:pt x="0" y="371"/>
                    <a:pt x="0" y="371"/>
                    <a:pt x="0" y="371"/>
                  </a:cubicBezTo>
                  <a:lnTo>
                    <a:pt x="0"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3"/>
            <p:cNvSpPr>
              <a:spLocks noEditPoints="1"/>
            </p:cNvSpPr>
            <p:nvPr/>
          </p:nvSpPr>
          <p:spPr bwMode="auto">
            <a:xfrm>
              <a:off x="9783207" y="-1840233"/>
              <a:ext cx="207591" cy="968757"/>
            </a:xfrm>
            <a:custGeom>
              <a:avLst/>
              <a:gdLst>
                <a:gd name="T0" fmla="*/ 0 w 114"/>
                <a:gd name="T1" fmla="*/ 532 h 532"/>
                <a:gd name="T2" fmla="*/ 0 w 114"/>
                <a:gd name="T3" fmla="*/ 524 h 532"/>
                <a:gd name="T4" fmla="*/ 114 w 114"/>
                <a:gd name="T5" fmla="*/ 524 h 532"/>
                <a:gd name="T6" fmla="*/ 114 w 114"/>
                <a:gd name="T7" fmla="*/ 532 h 532"/>
                <a:gd name="T8" fmla="*/ 0 w 114"/>
                <a:gd name="T9" fmla="*/ 532 h 532"/>
                <a:gd name="T10" fmla="*/ 0 w 114"/>
                <a:gd name="T11" fmla="*/ 532 h 532"/>
                <a:gd name="T12" fmla="*/ 0 w 114"/>
                <a:gd name="T13" fmla="*/ 450 h 532"/>
                <a:gd name="T14" fmla="*/ 0 w 114"/>
                <a:gd name="T15" fmla="*/ 442 h 532"/>
                <a:gd name="T16" fmla="*/ 114 w 114"/>
                <a:gd name="T17" fmla="*/ 442 h 532"/>
                <a:gd name="T18" fmla="*/ 114 w 114"/>
                <a:gd name="T19" fmla="*/ 450 h 532"/>
                <a:gd name="T20" fmla="*/ 0 w 114"/>
                <a:gd name="T21" fmla="*/ 450 h 532"/>
                <a:gd name="T22" fmla="*/ 0 w 114"/>
                <a:gd name="T23" fmla="*/ 450 h 532"/>
                <a:gd name="T24" fmla="*/ 0 w 114"/>
                <a:gd name="T25" fmla="*/ 368 h 532"/>
                <a:gd name="T26" fmla="*/ 0 w 114"/>
                <a:gd name="T27" fmla="*/ 358 h 532"/>
                <a:gd name="T28" fmla="*/ 114 w 114"/>
                <a:gd name="T29" fmla="*/ 358 h 532"/>
                <a:gd name="T30" fmla="*/ 114 w 114"/>
                <a:gd name="T31" fmla="*/ 368 h 532"/>
                <a:gd name="T32" fmla="*/ 0 w 114"/>
                <a:gd name="T33" fmla="*/ 368 h 532"/>
                <a:gd name="T34" fmla="*/ 0 w 114"/>
                <a:gd name="T35" fmla="*/ 368 h 532"/>
                <a:gd name="T36" fmla="*/ 0 w 114"/>
                <a:gd name="T37" fmla="*/ 286 h 532"/>
                <a:gd name="T38" fmla="*/ 0 w 114"/>
                <a:gd name="T39" fmla="*/ 276 h 532"/>
                <a:gd name="T40" fmla="*/ 114 w 114"/>
                <a:gd name="T41" fmla="*/ 276 h 532"/>
                <a:gd name="T42" fmla="*/ 114 w 114"/>
                <a:gd name="T43" fmla="*/ 286 h 532"/>
                <a:gd name="T44" fmla="*/ 0 w 114"/>
                <a:gd name="T45" fmla="*/ 286 h 532"/>
                <a:gd name="T46" fmla="*/ 0 w 114"/>
                <a:gd name="T47" fmla="*/ 286 h 532"/>
                <a:gd name="T48" fmla="*/ 0 w 114"/>
                <a:gd name="T49" fmla="*/ 216 h 532"/>
                <a:gd name="T50" fmla="*/ 0 w 114"/>
                <a:gd name="T51" fmla="*/ 208 h 532"/>
                <a:gd name="T52" fmla="*/ 114 w 114"/>
                <a:gd name="T53" fmla="*/ 208 h 532"/>
                <a:gd name="T54" fmla="*/ 114 w 114"/>
                <a:gd name="T55" fmla="*/ 216 h 532"/>
                <a:gd name="T56" fmla="*/ 0 w 114"/>
                <a:gd name="T57" fmla="*/ 216 h 532"/>
                <a:gd name="T58" fmla="*/ 0 w 114"/>
                <a:gd name="T59" fmla="*/ 216 h 532"/>
                <a:gd name="T60" fmla="*/ 0 w 114"/>
                <a:gd name="T61" fmla="*/ 146 h 532"/>
                <a:gd name="T62" fmla="*/ 0 w 114"/>
                <a:gd name="T63" fmla="*/ 138 h 532"/>
                <a:gd name="T64" fmla="*/ 114 w 114"/>
                <a:gd name="T65" fmla="*/ 138 h 532"/>
                <a:gd name="T66" fmla="*/ 114 w 114"/>
                <a:gd name="T67" fmla="*/ 146 h 532"/>
                <a:gd name="T68" fmla="*/ 0 w 114"/>
                <a:gd name="T69" fmla="*/ 146 h 532"/>
                <a:gd name="T70" fmla="*/ 0 w 114"/>
                <a:gd name="T71" fmla="*/ 146 h 532"/>
                <a:gd name="T72" fmla="*/ 10 w 114"/>
                <a:gd name="T73" fmla="*/ 76 h 532"/>
                <a:gd name="T74" fmla="*/ 10 w 114"/>
                <a:gd name="T75" fmla="*/ 68 h 532"/>
                <a:gd name="T76" fmla="*/ 104 w 114"/>
                <a:gd name="T77" fmla="*/ 68 h 532"/>
                <a:gd name="T78" fmla="*/ 104 w 114"/>
                <a:gd name="T79" fmla="*/ 76 h 532"/>
                <a:gd name="T80" fmla="*/ 10 w 114"/>
                <a:gd name="T81" fmla="*/ 76 h 532"/>
                <a:gd name="T82" fmla="*/ 10 w 114"/>
                <a:gd name="T83" fmla="*/ 76 h 532"/>
                <a:gd name="T84" fmla="*/ 10 w 114"/>
                <a:gd name="T85" fmla="*/ 8 h 532"/>
                <a:gd name="T86" fmla="*/ 10 w 114"/>
                <a:gd name="T87" fmla="*/ 0 h 532"/>
                <a:gd name="T88" fmla="*/ 104 w 114"/>
                <a:gd name="T89" fmla="*/ 0 h 532"/>
                <a:gd name="T90" fmla="*/ 104 w 114"/>
                <a:gd name="T91" fmla="*/ 8 h 532"/>
                <a:gd name="T92" fmla="*/ 10 w 114"/>
                <a:gd name="T93" fmla="*/ 8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4" h="532">
                  <a:moveTo>
                    <a:pt x="0" y="532"/>
                  </a:moveTo>
                  <a:lnTo>
                    <a:pt x="0" y="524"/>
                  </a:lnTo>
                  <a:lnTo>
                    <a:pt x="114" y="524"/>
                  </a:lnTo>
                  <a:lnTo>
                    <a:pt x="114" y="532"/>
                  </a:lnTo>
                  <a:lnTo>
                    <a:pt x="0" y="532"/>
                  </a:lnTo>
                  <a:lnTo>
                    <a:pt x="0" y="532"/>
                  </a:lnTo>
                  <a:close/>
                  <a:moveTo>
                    <a:pt x="0" y="450"/>
                  </a:moveTo>
                  <a:lnTo>
                    <a:pt x="0" y="442"/>
                  </a:lnTo>
                  <a:lnTo>
                    <a:pt x="114" y="442"/>
                  </a:lnTo>
                  <a:lnTo>
                    <a:pt x="114" y="450"/>
                  </a:lnTo>
                  <a:lnTo>
                    <a:pt x="0" y="450"/>
                  </a:lnTo>
                  <a:lnTo>
                    <a:pt x="0" y="450"/>
                  </a:lnTo>
                  <a:close/>
                  <a:moveTo>
                    <a:pt x="0" y="368"/>
                  </a:moveTo>
                  <a:lnTo>
                    <a:pt x="0" y="358"/>
                  </a:lnTo>
                  <a:lnTo>
                    <a:pt x="114" y="358"/>
                  </a:lnTo>
                  <a:lnTo>
                    <a:pt x="114" y="368"/>
                  </a:lnTo>
                  <a:lnTo>
                    <a:pt x="0" y="368"/>
                  </a:lnTo>
                  <a:lnTo>
                    <a:pt x="0" y="368"/>
                  </a:lnTo>
                  <a:close/>
                  <a:moveTo>
                    <a:pt x="0" y="286"/>
                  </a:moveTo>
                  <a:lnTo>
                    <a:pt x="0" y="276"/>
                  </a:lnTo>
                  <a:lnTo>
                    <a:pt x="114" y="276"/>
                  </a:lnTo>
                  <a:lnTo>
                    <a:pt x="114" y="286"/>
                  </a:lnTo>
                  <a:lnTo>
                    <a:pt x="0" y="286"/>
                  </a:lnTo>
                  <a:lnTo>
                    <a:pt x="0" y="286"/>
                  </a:lnTo>
                  <a:close/>
                  <a:moveTo>
                    <a:pt x="0" y="216"/>
                  </a:moveTo>
                  <a:lnTo>
                    <a:pt x="0" y="208"/>
                  </a:lnTo>
                  <a:lnTo>
                    <a:pt x="114" y="208"/>
                  </a:lnTo>
                  <a:lnTo>
                    <a:pt x="114" y="216"/>
                  </a:lnTo>
                  <a:lnTo>
                    <a:pt x="0" y="216"/>
                  </a:lnTo>
                  <a:lnTo>
                    <a:pt x="0" y="216"/>
                  </a:lnTo>
                  <a:close/>
                  <a:moveTo>
                    <a:pt x="0" y="146"/>
                  </a:moveTo>
                  <a:lnTo>
                    <a:pt x="0" y="138"/>
                  </a:lnTo>
                  <a:lnTo>
                    <a:pt x="114" y="138"/>
                  </a:lnTo>
                  <a:lnTo>
                    <a:pt x="114" y="146"/>
                  </a:lnTo>
                  <a:lnTo>
                    <a:pt x="0" y="146"/>
                  </a:lnTo>
                  <a:lnTo>
                    <a:pt x="0" y="146"/>
                  </a:lnTo>
                  <a:close/>
                  <a:moveTo>
                    <a:pt x="10" y="76"/>
                  </a:moveTo>
                  <a:lnTo>
                    <a:pt x="10" y="68"/>
                  </a:lnTo>
                  <a:lnTo>
                    <a:pt x="104" y="68"/>
                  </a:lnTo>
                  <a:lnTo>
                    <a:pt x="104" y="76"/>
                  </a:lnTo>
                  <a:lnTo>
                    <a:pt x="10" y="76"/>
                  </a:lnTo>
                  <a:lnTo>
                    <a:pt x="10" y="76"/>
                  </a:lnTo>
                  <a:close/>
                  <a:moveTo>
                    <a:pt x="10" y="8"/>
                  </a:moveTo>
                  <a:lnTo>
                    <a:pt x="10" y="0"/>
                  </a:lnTo>
                  <a:lnTo>
                    <a:pt x="104" y="0"/>
                  </a:lnTo>
                  <a:lnTo>
                    <a:pt x="104" y="8"/>
                  </a:lnTo>
                  <a:lnTo>
                    <a:pt x="1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4"/>
            <p:cNvSpPr>
              <a:spLocks noEditPoints="1"/>
            </p:cNvSpPr>
            <p:nvPr/>
          </p:nvSpPr>
          <p:spPr bwMode="auto">
            <a:xfrm>
              <a:off x="9255125" y="-1840233"/>
              <a:ext cx="203949" cy="968757"/>
            </a:xfrm>
            <a:custGeom>
              <a:avLst/>
              <a:gdLst>
                <a:gd name="T0" fmla="*/ 0 w 112"/>
                <a:gd name="T1" fmla="*/ 532 h 532"/>
                <a:gd name="T2" fmla="*/ 0 w 112"/>
                <a:gd name="T3" fmla="*/ 524 h 532"/>
                <a:gd name="T4" fmla="*/ 112 w 112"/>
                <a:gd name="T5" fmla="*/ 524 h 532"/>
                <a:gd name="T6" fmla="*/ 112 w 112"/>
                <a:gd name="T7" fmla="*/ 532 h 532"/>
                <a:gd name="T8" fmla="*/ 0 w 112"/>
                <a:gd name="T9" fmla="*/ 532 h 532"/>
                <a:gd name="T10" fmla="*/ 0 w 112"/>
                <a:gd name="T11" fmla="*/ 532 h 532"/>
                <a:gd name="T12" fmla="*/ 0 w 112"/>
                <a:gd name="T13" fmla="*/ 450 h 532"/>
                <a:gd name="T14" fmla="*/ 0 w 112"/>
                <a:gd name="T15" fmla="*/ 442 h 532"/>
                <a:gd name="T16" fmla="*/ 112 w 112"/>
                <a:gd name="T17" fmla="*/ 442 h 532"/>
                <a:gd name="T18" fmla="*/ 112 w 112"/>
                <a:gd name="T19" fmla="*/ 450 h 532"/>
                <a:gd name="T20" fmla="*/ 0 w 112"/>
                <a:gd name="T21" fmla="*/ 450 h 532"/>
                <a:gd name="T22" fmla="*/ 0 w 112"/>
                <a:gd name="T23" fmla="*/ 450 h 532"/>
                <a:gd name="T24" fmla="*/ 0 w 112"/>
                <a:gd name="T25" fmla="*/ 368 h 532"/>
                <a:gd name="T26" fmla="*/ 0 w 112"/>
                <a:gd name="T27" fmla="*/ 358 h 532"/>
                <a:gd name="T28" fmla="*/ 112 w 112"/>
                <a:gd name="T29" fmla="*/ 358 h 532"/>
                <a:gd name="T30" fmla="*/ 112 w 112"/>
                <a:gd name="T31" fmla="*/ 368 h 532"/>
                <a:gd name="T32" fmla="*/ 0 w 112"/>
                <a:gd name="T33" fmla="*/ 368 h 532"/>
                <a:gd name="T34" fmla="*/ 0 w 112"/>
                <a:gd name="T35" fmla="*/ 368 h 532"/>
                <a:gd name="T36" fmla="*/ 0 w 112"/>
                <a:gd name="T37" fmla="*/ 286 h 532"/>
                <a:gd name="T38" fmla="*/ 0 w 112"/>
                <a:gd name="T39" fmla="*/ 276 h 532"/>
                <a:gd name="T40" fmla="*/ 112 w 112"/>
                <a:gd name="T41" fmla="*/ 276 h 532"/>
                <a:gd name="T42" fmla="*/ 112 w 112"/>
                <a:gd name="T43" fmla="*/ 286 h 532"/>
                <a:gd name="T44" fmla="*/ 0 w 112"/>
                <a:gd name="T45" fmla="*/ 286 h 532"/>
                <a:gd name="T46" fmla="*/ 0 w 112"/>
                <a:gd name="T47" fmla="*/ 286 h 532"/>
                <a:gd name="T48" fmla="*/ 0 w 112"/>
                <a:gd name="T49" fmla="*/ 216 h 532"/>
                <a:gd name="T50" fmla="*/ 0 w 112"/>
                <a:gd name="T51" fmla="*/ 208 h 532"/>
                <a:gd name="T52" fmla="*/ 112 w 112"/>
                <a:gd name="T53" fmla="*/ 208 h 532"/>
                <a:gd name="T54" fmla="*/ 112 w 112"/>
                <a:gd name="T55" fmla="*/ 216 h 532"/>
                <a:gd name="T56" fmla="*/ 0 w 112"/>
                <a:gd name="T57" fmla="*/ 216 h 532"/>
                <a:gd name="T58" fmla="*/ 0 w 112"/>
                <a:gd name="T59" fmla="*/ 216 h 532"/>
                <a:gd name="T60" fmla="*/ 0 w 112"/>
                <a:gd name="T61" fmla="*/ 146 h 532"/>
                <a:gd name="T62" fmla="*/ 0 w 112"/>
                <a:gd name="T63" fmla="*/ 138 h 532"/>
                <a:gd name="T64" fmla="*/ 112 w 112"/>
                <a:gd name="T65" fmla="*/ 138 h 532"/>
                <a:gd name="T66" fmla="*/ 112 w 112"/>
                <a:gd name="T67" fmla="*/ 146 h 532"/>
                <a:gd name="T68" fmla="*/ 0 w 112"/>
                <a:gd name="T69" fmla="*/ 146 h 532"/>
                <a:gd name="T70" fmla="*/ 0 w 112"/>
                <a:gd name="T71" fmla="*/ 146 h 532"/>
                <a:gd name="T72" fmla="*/ 8 w 112"/>
                <a:gd name="T73" fmla="*/ 76 h 532"/>
                <a:gd name="T74" fmla="*/ 8 w 112"/>
                <a:gd name="T75" fmla="*/ 68 h 532"/>
                <a:gd name="T76" fmla="*/ 104 w 112"/>
                <a:gd name="T77" fmla="*/ 68 h 532"/>
                <a:gd name="T78" fmla="*/ 104 w 112"/>
                <a:gd name="T79" fmla="*/ 76 h 532"/>
                <a:gd name="T80" fmla="*/ 8 w 112"/>
                <a:gd name="T81" fmla="*/ 76 h 532"/>
                <a:gd name="T82" fmla="*/ 8 w 112"/>
                <a:gd name="T83" fmla="*/ 76 h 532"/>
                <a:gd name="T84" fmla="*/ 8 w 112"/>
                <a:gd name="T85" fmla="*/ 8 h 532"/>
                <a:gd name="T86" fmla="*/ 8 w 112"/>
                <a:gd name="T87" fmla="*/ 0 h 532"/>
                <a:gd name="T88" fmla="*/ 104 w 112"/>
                <a:gd name="T89" fmla="*/ 0 h 532"/>
                <a:gd name="T90" fmla="*/ 104 w 112"/>
                <a:gd name="T91" fmla="*/ 8 h 532"/>
                <a:gd name="T92" fmla="*/ 8 w 112"/>
                <a:gd name="T93" fmla="*/ 8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2" h="532">
                  <a:moveTo>
                    <a:pt x="0" y="532"/>
                  </a:moveTo>
                  <a:lnTo>
                    <a:pt x="0" y="524"/>
                  </a:lnTo>
                  <a:lnTo>
                    <a:pt x="112" y="524"/>
                  </a:lnTo>
                  <a:lnTo>
                    <a:pt x="112" y="532"/>
                  </a:lnTo>
                  <a:lnTo>
                    <a:pt x="0" y="532"/>
                  </a:lnTo>
                  <a:lnTo>
                    <a:pt x="0" y="532"/>
                  </a:lnTo>
                  <a:close/>
                  <a:moveTo>
                    <a:pt x="0" y="450"/>
                  </a:moveTo>
                  <a:lnTo>
                    <a:pt x="0" y="442"/>
                  </a:lnTo>
                  <a:lnTo>
                    <a:pt x="112" y="442"/>
                  </a:lnTo>
                  <a:lnTo>
                    <a:pt x="112" y="450"/>
                  </a:lnTo>
                  <a:lnTo>
                    <a:pt x="0" y="450"/>
                  </a:lnTo>
                  <a:lnTo>
                    <a:pt x="0" y="450"/>
                  </a:lnTo>
                  <a:close/>
                  <a:moveTo>
                    <a:pt x="0" y="368"/>
                  </a:moveTo>
                  <a:lnTo>
                    <a:pt x="0" y="358"/>
                  </a:lnTo>
                  <a:lnTo>
                    <a:pt x="112" y="358"/>
                  </a:lnTo>
                  <a:lnTo>
                    <a:pt x="112" y="368"/>
                  </a:lnTo>
                  <a:lnTo>
                    <a:pt x="0" y="368"/>
                  </a:lnTo>
                  <a:lnTo>
                    <a:pt x="0" y="368"/>
                  </a:lnTo>
                  <a:close/>
                  <a:moveTo>
                    <a:pt x="0" y="286"/>
                  </a:moveTo>
                  <a:lnTo>
                    <a:pt x="0" y="276"/>
                  </a:lnTo>
                  <a:lnTo>
                    <a:pt x="112" y="276"/>
                  </a:lnTo>
                  <a:lnTo>
                    <a:pt x="112" y="286"/>
                  </a:lnTo>
                  <a:lnTo>
                    <a:pt x="0" y="286"/>
                  </a:lnTo>
                  <a:lnTo>
                    <a:pt x="0" y="286"/>
                  </a:lnTo>
                  <a:close/>
                  <a:moveTo>
                    <a:pt x="0" y="216"/>
                  </a:moveTo>
                  <a:lnTo>
                    <a:pt x="0" y="208"/>
                  </a:lnTo>
                  <a:lnTo>
                    <a:pt x="112" y="208"/>
                  </a:lnTo>
                  <a:lnTo>
                    <a:pt x="112" y="216"/>
                  </a:lnTo>
                  <a:lnTo>
                    <a:pt x="0" y="216"/>
                  </a:lnTo>
                  <a:lnTo>
                    <a:pt x="0" y="216"/>
                  </a:lnTo>
                  <a:close/>
                  <a:moveTo>
                    <a:pt x="0" y="146"/>
                  </a:moveTo>
                  <a:lnTo>
                    <a:pt x="0" y="138"/>
                  </a:lnTo>
                  <a:lnTo>
                    <a:pt x="112" y="138"/>
                  </a:lnTo>
                  <a:lnTo>
                    <a:pt x="112" y="146"/>
                  </a:lnTo>
                  <a:lnTo>
                    <a:pt x="0" y="146"/>
                  </a:lnTo>
                  <a:lnTo>
                    <a:pt x="0" y="146"/>
                  </a:lnTo>
                  <a:close/>
                  <a:moveTo>
                    <a:pt x="8" y="76"/>
                  </a:moveTo>
                  <a:lnTo>
                    <a:pt x="8" y="68"/>
                  </a:lnTo>
                  <a:lnTo>
                    <a:pt x="104" y="68"/>
                  </a:lnTo>
                  <a:lnTo>
                    <a:pt x="104" y="76"/>
                  </a:lnTo>
                  <a:lnTo>
                    <a:pt x="8" y="76"/>
                  </a:lnTo>
                  <a:lnTo>
                    <a:pt x="8" y="76"/>
                  </a:lnTo>
                  <a:close/>
                  <a:moveTo>
                    <a:pt x="8" y="8"/>
                  </a:moveTo>
                  <a:lnTo>
                    <a:pt x="8" y="0"/>
                  </a:lnTo>
                  <a:lnTo>
                    <a:pt x="104" y="0"/>
                  </a:lnTo>
                  <a:lnTo>
                    <a:pt x="104" y="8"/>
                  </a:lnTo>
                  <a:lnTo>
                    <a:pt x="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5"/>
            <p:cNvSpPr>
              <a:spLocks noEditPoints="1"/>
            </p:cNvSpPr>
            <p:nvPr/>
          </p:nvSpPr>
          <p:spPr bwMode="auto">
            <a:xfrm>
              <a:off x="9797774" y="-1574371"/>
              <a:ext cx="178455" cy="688327"/>
            </a:xfrm>
            <a:custGeom>
              <a:avLst/>
              <a:gdLst>
                <a:gd name="T0" fmla="*/ 0 w 98"/>
                <a:gd name="T1" fmla="*/ 62 h 378"/>
                <a:gd name="T2" fmla="*/ 74 w 98"/>
                <a:gd name="T3" fmla="*/ 0 h 378"/>
                <a:gd name="T4" fmla="*/ 84 w 98"/>
                <a:gd name="T5" fmla="*/ 0 h 378"/>
                <a:gd name="T6" fmla="*/ 10 w 98"/>
                <a:gd name="T7" fmla="*/ 62 h 378"/>
                <a:gd name="T8" fmla="*/ 0 w 98"/>
                <a:gd name="T9" fmla="*/ 62 h 378"/>
                <a:gd name="T10" fmla="*/ 0 w 98"/>
                <a:gd name="T11" fmla="*/ 62 h 378"/>
                <a:gd name="T12" fmla="*/ 0 w 98"/>
                <a:gd name="T13" fmla="*/ 378 h 378"/>
                <a:gd name="T14" fmla="*/ 88 w 98"/>
                <a:gd name="T15" fmla="*/ 304 h 378"/>
                <a:gd name="T16" fmla="*/ 98 w 98"/>
                <a:gd name="T17" fmla="*/ 304 h 378"/>
                <a:gd name="T18" fmla="*/ 10 w 98"/>
                <a:gd name="T19" fmla="*/ 378 h 378"/>
                <a:gd name="T20" fmla="*/ 0 w 98"/>
                <a:gd name="T21" fmla="*/ 378 h 378"/>
                <a:gd name="T22" fmla="*/ 0 w 98"/>
                <a:gd name="T23" fmla="*/ 378 h 378"/>
                <a:gd name="T24" fmla="*/ 0 w 98"/>
                <a:gd name="T25" fmla="*/ 296 h 378"/>
                <a:gd name="T26" fmla="*/ 88 w 98"/>
                <a:gd name="T27" fmla="*/ 222 h 378"/>
                <a:gd name="T28" fmla="*/ 98 w 98"/>
                <a:gd name="T29" fmla="*/ 222 h 378"/>
                <a:gd name="T30" fmla="*/ 10 w 98"/>
                <a:gd name="T31" fmla="*/ 296 h 378"/>
                <a:gd name="T32" fmla="*/ 0 w 98"/>
                <a:gd name="T33" fmla="*/ 296 h 378"/>
                <a:gd name="T34" fmla="*/ 0 w 98"/>
                <a:gd name="T35" fmla="*/ 296 h 378"/>
                <a:gd name="T36" fmla="*/ 0 w 98"/>
                <a:gd name="T37" fmla="*/ 212 h 378"/>
                <a:gd name="T38" fmla="*/ 88 w 98"/>
                <a:gd name="T39" fmla="*/ 140 h 378"/>
                <a:gd name="T40" fmla="*/ 98 w 98"/>
                <a:gd name="T41" fmla="*/ 140 h 378"/>
                <a:gd name="T42" fmla="*/ 10 w 98"/>
                <a:gd name="T43" fmla="*/ 212 h 378"/>
                <a:gd name="T44" fmla="*/ 0 w 98"/>
                <a:gd name="T45" fmla="*/ 212 h 378"/>
                <a:gd name="T46" fmla="*/ 0 w 98"/>
                <a:gd name="T47" fmla="*/ 212 h 378"/>
                <a:gd name="T48" fmla="*/ 0 w 98"/>
                <a:gd name="T49" fmla="*/ 130 h 378"/>
                <a:gd name="T50" fmla="*/ 74 w 98"/>
                <a:gd name="T51" fmla="*/ 70 h 378"/>
                <a:gd name="T52" fmla="*/ 84 w 98"/>
                <a:gd name="T53" fmla="*/ 70 h 378"/>
                <a:gd name="T54" fmla="*/ 10 w 98"/>
                <a:gd name="T55" fmla="*/ 130 h 378"/>
                <a:gd name="T56" fmla="*/ 0 w 98"/>
                <a:gd name="T57" fmla="*/ 13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378">
                  <a:moveTo>
                    <a:pt x="0" y="62"/>
                  </a:moveTo>
                  <a:lnTo>
                    <a:pt x="74" y="0"/>
                  </a:lnTo>
                  <a:lnTo>
                    <a:pt x="84" y="0"/>
                  </a:lnTo>
                  <a:lnTo>
                    <a:pt x="10" y="62"/>
                  </a:lnTo>
                  <a:lnTo>
                    <a:pt x="0" y="62"/>
                  </a:lnTo>
                  <a:lnTo>
                    <a:pt x="0" y="62"/>
                  </a:lnTo>
                  <a:close/>
                  <a:moveTo>
                    <a:pt x="0" y="378"/>
                  </a:moveTo>
                  <a:lnTo>
                    <a:pt x="88" y="304"/>
                  </a:lnTo>
                  <a:lnTo>
                    <a:pt x="98" y="304"/>
                  </a:lnTo>
                  <a:lnTo>
                    <a:pt x="10" y="378"/>
                  </a:lnTo>
                  <a:lnTo>
                    <a:pt x="0" y="378"/>
                  </a:lnTo>
                  <a:lnTo>
                    <a:pt x="0" y="378"/>
                  </a:lnTo>
                  <a:close/>
                  <a:moveTo>
                    <a:pt x="0" y="296"/>
                  </a:moveTo>
                  <a:lnTo>
                    <a:pt x="88" y="222"/>
                  </a:lnTo>
                  <a:lnTo>
                    <a:pt x="98" y="222"/>
                  </a:lnTo>
                  <a:lnTo>
                    <a:pt x="10" y="296"/>
                  </a:lnTo>
                  <a:lnTo>
                    <a:pt x="0" y="296"/>
                  </a:lnTo>
                  <a:lnTo>
                    <a:pt x="0" y="296"/>
                  </a:lnTo>
                  <a:close/>
                  <a:moveTo>
                    <a:pt x="0" y="212"/>
                  </a:moveTo>
                  <a:lnTo>
                    <a:pt x="88" y="140"/>
                  </a:lnTo>
                  <a:lnTo>
                    <a:pt x="98" y="140"/>
                  </a:lnTo>
                  <a:lnTo>
                    <a:pt x="10" y="212"/>
                  </a:lnTo>
                  <a:lnTo>
                    <a:pt x="0" y="212"/>
                  </a:lnTo>
                  <a:lnTo>
                    <a:pt x="0" y="212"/>
                  </a:lnTo>
                  <a:close/>
                  <a:moveTo>
                    <a:pt x="0" y="130"/>
                  </a:moveTo>
                  <a:lnTo>
                    <a:pt x="74" y="70"/>
                  </a:lnTo>
                  <a:lnTo>
                    <a:pt x="84" y="70"/>
                  </a:lnTo>
                  <a:lnTo>
                    <a:pt x="10" y="130"/>
                  </a:lnTo>
                  <a:lnTo>
                    <a:pt x="0" y="1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6"/>
            <p:cNvSpPr>
              <a:spLocks noEditPoints="1"/>
            </p:cNvSpPr>
            <p:nvPr/>
          </p:nvSpPr>
          <p:spPr bwMode="auto">
            <a:xfrm>
              <a:off x="9255125" y="-1574371"/>
              <a:ext cx="145678" cy="688327"/>
            </a:xfrm>
            <a:custGeom>
              <a:avLst/>
              <a:gdLst>
                <a:gd name="T0" fmla="*/ 0 w 80"/>
                <a:gd name="T1" fmla="*/ 62 h 378"/>
                <a:gd name="T2" fmla="*/ 60 w 80"/>
                <a:gd name="T3" fmla="*/ 0 h 378"/>
                <a:gd name="T4" fmla="*/ 68 w 80"/>
                <a:gd name="T5" fmla="*/ 0 h 378"/>
                <a:gd name="T6" fmla="*/ 8 w 80"/>
                <a:gd name="T7" fmla="*/ 62 h 378"/>
                <a:gd name="T8" fmla="*/ 0 w 80"/>
                <a:gd name="T9" fmla="*/ 62 h 378"/>
                <a:gd name="T10" fmla="*/ 0 w 80"/>
                <a:gd name="T11" fmla="*/ 62 h 378"/>
                <a:gd name="T12" fmla="*/ 0 w 80"/>
                <a:gd name="T13" fmla="*/ 378 h 378"/>
                <a:gd name="T14" fmla="*/ 72 w 80"/>
                <a:gd name="T15" fmla="*/ 304 h 378"/>
                <a:gd name="T16" fmla="*/ 80 w 80"/>
                <a:gd name="T17" fmla="*/ 304 h 378"/>
                <a:gd name="T18" fmla="*/ 8 w 80"/>
                <a:gd name="T19" fmla="*/ 378 h 378"/>
                <a:gd name="T20" fmla="*/ 0 w 80"/>
                <a:gd name="T21" fmla="*/ 378 h 378"/>
                <a:gd name="T22" fmla="*/ 0 w 80"/>
                <a:gd name="T23" fmla="*/ 378 h 378"/>
                <a:gd name="T24" fmla="*/ 0 w 80"/>
                <a:gd name="T25" fmla="*/ 296 h 378"/>
                <a:gd name="T26" fmla="*/ 72 w 80"/>
                <a:gd name="T27" fmla="*/ 222 h 378"/>
                <a:gd name="T28" fmla="*/ 80 w 80"/>
                <a:gd name="T29" fmla="*/ 222 h 378"/>
                <a:gd name="T30" fmla="*/ 8 w 80"/>
                <a:gd name="T31" fmla="*/ 296 h 378"/>
                <a:gd name="T32" fmla="*/ 0 w 80"/>
                <a:gd name="T33" fmla="*/ 296 h 378"/>
                <a:gd name="T34" fmla="*/ 0 w 80"/>
                <a:gd name="T35" fmla="*/ 296 h 378"/>
                <a:gd name="T36" fmla="*/ 0 w 80"/>
                <a:gd name="T37" fmla="*/ 212 h 378"/>
                <a:gd name="T38" fmla="*/ 72 w 80"/>
                <a:gd name="T39" fmla="*/ 140 h 378"/>
                <a:gd name="T40" fmla="*/ 80 w 80"/>
                <a:gd name="T41" fmla="*/ 140 h 378"/>
                <a:gd name="T42" fmla="*/ 8 w 80"/>
                <a:gd name="T43" fmla="*/ 212 h 378"/>
                <a:gd name="T44" fmla="*/ 0 w 80"/>
                <a:gd name="T45" fmla="*/ 212 h 378"/>
                <a:gd name="T46" fmla="*/ 0 w 80"/>
                <a:gd name="T47" fmla="*/ 212 h 378"/>
                <a:gd name="T48" fmla="*/ 0 w 80"/>
                <a:gd name="T49" fmla="*/ 130 h 378"/>
                <a:gd name="T50" fmla="*/ 60 w 80"/>
                <a:gd name="T51" fmla="*/ 70 h 378"/>
                <a:gd name="T52" fmla="*/ 68 w 80"/>
                <a:gd name="T53" fmla="*/ 70 h 378"/>
                <a:gd name="T54" fmla="*/ 8 w 80"/>
                <a:gd name="T55" fmla="*/ 130 h 378"/>
                <a:gd name="T56" fmla="*/ 0 w 80"/>
                <a:gd name="T57" fmla="*/ 13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0" h="378">
                  <a:moveTo>
                    <a:pt x="0" y="62"/>
                  </a:moveTo>
                  <a:lnTo>
                    <a:pt x="60" y="0"/>
                  </a:lnTo>
                  <a:lnTo>
                    <a:pt x="68" y="0"/>
                  </a:lnTo>
                  <a:lnTo>
                    <a:pt x="8" y="62"/>
                  </a:lnTo>
                  <a:lnTo>
                    <a:pt x="0" y="62"/>
                  </a:lnTo>
                  <a:lnTo>
                    <a:pt x="0" y="62"/>
                  </a:lnTo>
                  <a:close/>
                  <a:moveTo>
                    <a:pt x="0" y="378"/>
                  </a:moveTo>
                  <a:lnTo>
                    <a:pt x="72" y="304"/>
                  </a:lnTo>
                  <a:lnTo>
                    <a:pt x="80" y="304"/>
                  </a:lnTo>
                  <a:lnTo>
                    <a:pt x="8" y="378"/>
                  </a:lnTo>
                  <a:lnTo>
                    <a:pt x="0" y="378"/>
                  </a:lnTo>
                  <a:lnTo>
                    <a:pt x="0" y="378"/>
                  </a:lnTo>
                  <a:close/>
                  <a:moveTo>
                    <a:pt x="0" y="296"/>
                  </a:moveTo>
                  <a:lnTo>
                    <a:pt x="72" y="222"/>
                  </a:lnTo>
                  <a:lnTo>
                    <a:pt x="80" y="222"/>
                  </a:lnTo>
                  <a:lnTo>
                    <a:pt x="8" y="296"/>
                  </a:lnTo>
                  <a:lnTo>
                    <a:pt x="0" y="296"/>
                  </a:lnTo>
                  <a:lnTo>
                    <a:pt x="0" y="296"/>
                  </a:lnTo>
                  <a:close/>
                  <a:moveTo>
                    <a:pt x="0" y="212"/>
                  </a:moveTo>
                  <a:lnTo>
                    <a:pt x="72" y="140"/>
                  </a:lnTo>
                  <a:lnTo>
                    <a:pt x="80" y="140"/>
                  </a:lnTo>
                  <a:lnTo>
                    <a:pt x="8" y="212"/>
                  </a:lnTo>
                  <a:lnTo>
                    <a:pt x="0" y="212"/>
                  </a:lnTo>
                  <a:lnTo>
                    <a:pt x="0" y="212"/>
                  </a:lnTo>
                  <a:close/>
                  <a:moveTo>
                    <a:pt x="0" y="130"/>
                  </a:moveTo>
                  <a:lnTo>
                    <a:pt x="60" y="70"/>
                  </a:lnTo>
                  <a:lnTo>
                    <a:pt x="68" y="70"/>
                  </a:lnTo>
                  <a:lnTo>
                    <a:pt x="8" y="130"/>
                  </a:lnTo>
                  <a:lnTo>
                    <a:pt x="0" y="1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33"/>
            <p:cNvSpPr/>
            <p:nvPr/>
          </p:nvSpPr>
          <p:spPr bwMode="auto">
            <a:xfrm>
              <a:off x="9743145" y="-1956775"/>
              <a:ext cx="156604" cy="1405790"/>
            </a:xfrm>
            <a:custGeom>
              <a:avLst/>
              <a:gdLst>
                <a:gd name="T0" fmla="*/ 37 w 43"/>
                <a:gd name="T1" fmla="*/ 17 h 386"/>
                <a:gd name="T2" fmla="*/ 33 w 43"/>
                <a:gd name="T3" fmla="*/ 9 h 386"/>
                <a:gd name="T4" fmla="*/ 33 w 43"/>
                <a:gd name="T5" fmla="*/ 9 h 386"/>
                <a:gd name="T6" fmla="*/ 25 w 43"/>
                <a:gd name="T7" fmla="*/ 6 h 386"/>
                <a:gd name="T8" fmla="*/ 25 w 43"/>
                <a:gd name="T9" fmla="*/ 6 h 386"/>
                <a:gd name="T10" fmla="*/ 17 w 43"/>
                <a:gd name="T11" fmla="*/ 6 h 386"/>
                <a:gd name="T12" fmla="*/ 17 w 43"/>
                <a:gd name="T13" fmla="*/ 6 h 386"/>
                <a:gd name="T14" fmla="*/ 9 w 43"/>
                <a:gd name="T15" fmla="*/ 9 h 386"/>
                <a:gd name="T16" fmla="*/ 6 w 43"/>
                <a:gd name="T17" fmla="*/ 17 h 386"/>
                <a:gd name="T18" fmla="*/ 6 w 43"/>
                <a:gd name="T19" fmla="*/ 17 h 386"/>
                <a:gd name="T20" fmla="*/ 6 w 43"/>
                <a:gd name="T21" fmla="*/ 386 h 386"/>
                <a:gd name="T22" fmla="*/ 0 w 43"/>
                <a:gd name="T23" fmla="*/ 386 h 386"/>
                <a:gd name="T24" fmla="*/ 0 w 43"/>
                <a:gd name="T25" fmla="*/ 17 h 386"/>
                <a:gd name="T26" fmla="*/ 0 w 43"/>
                <a:gd name="T27" fmla="*/ 17 h 386"/>
                <a:gd name="T28" fmla="*/ 5 w 43"/>
                <a:gd name="T29" fmla="*/ 5 h 386"/>
                <a:gd name="T30" fmla="*/ 17 w 43"/>
                <a:gd name="T31" fmla="*/ 0 h 386"/>
                <a:gd name="T32" fmla="*/ 17 w 43"/>
                <a:gd name="T33" fmla="*/ 0 h 386"/>
                <a:gd name="T34" fmla="*/ 25 w 43"/>
                <a:gd name="T35" fmla="*/ 0 h 386"/>
                <a:gd name="T36" fmla="*/ 25 w 43"/>
                <a:gd name="T37" fmla="*/ 0 h 386"/>
                <a:gd name="T38" fmla="*/ 38 w 43"/>
                <a:gd name="T39" fmla="*/ 5 h 386"/>
                <a:gd name="T40" fmla="*/ 38 w 43"/>
                <a:gd name="T41" fmla="*/ 5 h 386"/>
                <a:gd name="T42" fmla="*/ 43 w 43"/>
                <a:gd name="T43" fmla="*/ 17 h 386"/>
                <a:gd name="T44" fmla="*/ 37 w 43"/>
                <a:gd name="T45" fmla="*/ 17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 h="386">
                  <a:moveTo>
                    <a:pt x="37" y="17"/>
                  </a:moveTo>
                  <a:cubicBezTo>
                    <a:pt x="37" y="14"/>
                    <a:pt x="35" y="11"/>
                    <a:pt x="33" y="9"/>
                  </a:cubicBezTo>
                  <a:cubicBezTo>
                    <a:pt x="33" y="9"/>
                    <a:pt x="33" y="9"/>
                    <a:pt x="33" y="9"/>
                  </a:cubicBezTo>
                  <a:cubicBezTo>
                    <a:pt x="31" y="7"/>
                    <a:pt x="28" y="6"/>
                    <a:pt x="25" y="6"/>
                  </a:cubicBezTo>
                  <a:cubicBezTo>
                    <a:pt x="25" y="6"/>
                    <a:pt x="25" y="6"/>
                    <a:pt x="25" y="6"/>
                  </a:cubicBezTo>
                  <a:cubicBezTo>
                    <a:pt x="17" y="6"/>
                    <a:pt x="17" y="6"/>
                    <a:pt x="17" y="6"/>
                  </a:cubicBezTo>
                  <a:cubicBezTo>
                    <a:pt x="17" y="6"/>
                    <a:pt x="17" y="6"/>
                    <a:pt x="17" y="6"/>
                  </a:cubicBezTo>
                  <a:cubicBezTo>
                    <a:pt x="14" y="6"/>
                    <a:pt x="11" y="7"/>
                    <a:pt x="9" y="9"/>
                  </a:cubicBezTo>
                  <a:cubicBezTo>
                    <a:pt x="7" y="11"/>
                    <a:pt x="6" y="14"/>
                    <a:pt x="6" y="17"/>
                  </a:cubicBezTo>
                  <a:cubicBezTo>
                    <a:pt x="6" y="17"/>
                    <a:pt x="6" y="17"/>
                    <a:pt x="6" y="17"/>
                  </a:cubicBezTo>
                  <a:cubicBezTo>
                    <a:pt x="6" y="386"/>
                    <a:pt x="6" y="386"/>
                    <a:pt x="6" y="386"/>
                  </a:cubicBezTo>
                  <a:cubicBezTo>
                    <a:pt x="0" y="386"/>
                    <a:pt x="0" y="386"/>
                    <a:pt x="0" y="386"/>
                  </a:cubicBezTo>
                  <a:cubicBezTo>
                    <a:pt x="0" y="17"/>
                    <a:pt x="0" y="17"/>
                    <a:pt x="0" y="17"/>
                  </a:cubicBezTo>
                  <a:cubicBezTo>
                    <a:pt x="0" y="17"/>
                    <a:pt x="0" y="17"/>
                    <a:pt x="0" y="17"/>
                  </a:cubicBezTo>
                  <a:cubicBezTo>
                    <a:pt x="0" y="12"/>
                    <a:pt x="2" y="8"/>
                    <a:pt x="5" y="5"/>
                  </a:cubicBezTo>
                  <a:cubicBezTo>
                    <a:pt x="8" y="2"/>
                    <a:pt x="12" y="0"/>
                    <a:pt x="17" y="0"/>
                  </a:cubicBezTo>
                  <a:cubicBezTo>
                    <a:pt x="17" y="0"/>
                    <a:pt x="17" y="0"/>
                    <a:pt x="17" y="0"/>
                  </a:cubicBezTo>
                  <a:cubicBezTo>
                    <a:pt x="25" y="0"/>
                    <a:pt x="25" y="0"/>
                    <a:pt x="25" y="0"/>
                  </a:cubicBezTo>
                  <a:cubicBezTo>
                    <a:pt x="25" y="0"/>
                    <a:pt x="25" y="0"/>
                    <a:pt x="25" y="0"/>
                  </a:cubicBezTo>
                  <a:cubicBezTo>
                    <a:pt x="30" y="0"/>
                    <a:pt x="34" y="2"/>
                    <a:pt x="38" y="5"/>
                  </a:cubicBezTo>
                  <a:cubicBezTo>
                    <a:pt x="38" y="5"/>
                    <a:pt x="38" y="5"/>
                    <a:pt x="38" y="5"/>
                  </a:cubicBezTo>
                  <a:cubicBezTo>
                    <a:pt x="41" y="8"/>
                    <a:pt x="43" y="12"/>
                    <a:pt x="43" y="17"/>
                  </a:cubicBezTo>
                  <a:lnTo>
                    <a:pt x="37"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34"/>
            <p:cNvSpPr/>
            <p:nvPr/>
          </p:nvSpPr>
          <p:spPr bwMode="auto">
            <a:xfrm>
              <a:off x="9211421" y="-1956775"/>
              <a:ext cx="156604" cy="1405790"/>
            </a:xfrm>
            <a:custGeom>
              <a:avLst/>
              <a:gdLst>
                <a:gd name="T0" fmla="*/ 37 w 43"/>
                <a:gd name="T1" fmla="*/ 17 h 386"/>
                <a:gd name="T2" fmla="*/ 34 w 43"/>
                <a:gd name="T3" fmla="*/ 9 h 386"/>
                <a:gd name="T4" fmla="*/ 34 w 43"/>
                <a:gd name="T5" fmla="*/ 9 h 386"/>
                <a:gd name="T6" fmla="*/ 25 w 43"/>
                <a:gd name="T7" fmla="*/ 6 h 386"/>
                <a:gd name="T8" fmla="*/ 25 w 43"/>
                <a:gd name="T9" fmla="*/ 6 h 386"/>
                <a:gd name="T10" fmla="*/ 17 w 43"/>
                <a:gd name="T11" fmla="*/ 6 h 386"/>
                <a:gd name="T12" fmla="*/ 17 w 43"/>
                <a:gd name="T13" fmla="*/ 6 h 386"/>
                <a:gd name="T14" fmla="*/ 9 w 43"/>
                <a:gd name="T15" fmla="*/ 9 h 386"/>
                <a:gd name="T16" fmla="*/ 6 w 43"/>
                <a:gd name="T17" fmla="*/ 17 h 386"/>
                <a:gd name="T18" fmla="*/ 6 w 43"/>
                <a:gd name="T19" fmla="*/ 17 h 386"/>
                <a:gd name="T20" fmla="*/ 6 w 43"/>
                <a:gd name="T21" fmla="*/ 386 h 386"/>
                <a:gd name="T22" fmla="*/ 0 w 43"/>
                <a:gd name="T23" fmla="*/ 386 h 386"/>
                <a:gd name="T24" fmla="*/ 0 w 43"/>
                <a:gd name="T25" fmla="*/ 17 h 386"/>
                <a:gd name="T26" fmla="*/ 0 w 43"/>
                <a:gd name="T27" fmla="*/ 17 h 386"/>
                <a:gd name="T28" fmla="*/ 5 w 43"/>
                <a:gd name="T29" fmla="*/ 5 h 386"/>
                <a:gd name="T30" fmla="*/ 17 w 43"/>
                <a:gd name="T31" fmla="*/ 0 h 386"/>
                <a:gd name="T32" fmla="*/ 17 w 43"/>
                <a:gd name="T33" fmla="*/ 0 h 386"/>
                <a:gd name="T34" fmla="*/ 25 w 43"/>
                <a:gd name="T35" fmla="*/ 0 h 386"/>
                <a:gd name="T36" fmla="*/ 25 w 43"/>
                <a:gd name="T37" fmla="*/ 0 h 386"/>
                <a:gd name="T38" fmla="*/ 38 w 43"/>
                <a:gd name="T39" fmla="*/ 5 h 386"/>
                <a:gd name="T40" fmla="*/ 38 w 43"/>
                <a:gd name="T41" fmla="*/ 5 h 386"/>
                <a:gd name="T42" fmla="*/ 43 w 43"/>
                <a:gd name="T43" fmla="*/ 17 h 386"/>
                <a:gd name="T44" fmla="*/ 37 w 43"/>
                <a:gd name="T45" fmla="*/ 17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 h="386">
                  <a:moveTo>
                    <a:pt x="37" y="17"/>
                  </a:moveTo>
                  <a:cubicBezTo>
                    <a:pt x="37" y="14"/>
                    <a:pt x="35" y="11"/>
                    <a:pt x="34" y="9"/>
                  </a:cubicBezTo>
                  <a:cubicBezTo>
                    <a:pt x="34" y="9"/>
                    <a:pt x="34" y="9"/>
                    <a:pt x="34" y="9"/>
                  </a:cubicBezTo>
                  <a:cubicBezTo>
                    <a:pt x="31" y="7"/>
                    <a:pt x="28" y="6"/>
                    <a:pt x="25" y="6"/>
                  </a:cubicBezTo>
                  <a:cubicBezTo>
                    <a:pt x="25" y="6"/>
                    <a:pt x="25" y="6"/>
                    <a:pt x="25" y="6"/>
                  </a:cubicBezTo>
                  <a:cubicBezTo>
                    <a:pt x="17" y="6"/>
                    <a:pt x="17" y="6"/>
                    <a:pt x="17" y="6"/>
                  </a:cubicBezTo>
                  <a:cubicBezTo>
                    <a:pt x="17" y="6"/>
                    <a:pt x="17" y="6"/>
                    <a:pt x="17" y="6"/>
                  </a:cubicBezTo>
                  <a:cubicBezTo>
                    <a:pt x="14" y="6"/>
                    <a:pt x="11" y="7"/>
                    <a:pt x="9" y="9"/>
                  </a:cubicBezTo>
                  <a:cubicBezTo>
                    <a:pt x="7" y="11"/>
                    <a:pt x="6" y="14"/>
                    <a:pt x="6" y="17"/>
                  </a:cubicBezTo>
                  <a:cubicBezTo>
                    <a:pt x="6" y="17"/>
                    <a:pt x="6" y="17"/>
                    <a:pt x="6" y="17"/>
                  </a:cubicBezTo>
                  <a:cubicBezTo>
                    <a:pt x="6" y="386"/>
                    <a:pt x="6" y="386"/>
                    <a:pt x="6" y="386"/>
                  </a:cubicBezTo>
                  <a:cubicBezTo>
                    <a:pt x="0" y="386"/>
                    <a:pt x="0" y="386"/>
                    <a:pt x="0" y="386"/>
                  </a:cubicBezTo>
                  <a:cubicBezTo>
                    <a:pt x="0" y="17"/>
                    <a:pt x="0" y="17"/>
                    <a:pt x="0" y="17"/>
                  </a:cubicBezTo>
                  <a:cubicBezTo>
                    <a:pt x="0" y="17"/>
                    <a:pt x="0" y="17"/>
                    <a:pt x="0" y="17"/>
                  </a:cubicBezTo>
                  <a:cubicBezTo>
                    <a:pt x="0" y="12"/>
                    <a:pt x="2" y="8"/>
                    <a:pt x="5" y="5"/>
                  </a:cubicBezTo>
                  <a:cubicBezTo>
                    <a:pt x="8" y="2"/>
                    <a:pt x="13" y="0"/>
                    <a:pt x="17" y="0"/>
                  </a:cubicBezTo>
                  <a:cubicBezTo>
                    <a:pt x="17" y="0"/>
                    <a:pt x="17" y="0"/>
                    <a:pt x="17" y="0"/>
                  </a:cubicBezTo>
                  <a:cubicBezTo>
                    <a:pt x="25" y="0"/>
                    <a:pt x="25" y="0"/>
                    <a:pt x="25" y="0"/>
                  </a:cubicBezTo>
                  <a:cubicBezTo>
                    <a:pt x="25" y="0"/>
                    <a:pt x="25" y="0"/>
                    <a:pt x="25" y="0"/>
                  </a:cubicBezTo>
                  <a:cubicBezTo>
                    <a:pt x="30" y="0"/>
                    <a:pt x="34" y="2"/>
                    <a:pt x="38" y="5"/>
                  </a:cubicBezTo>
                  <a:cubicBezTo>
                    <a:pt x="38" y="5"/>
                    <a:pt x="38" y="5"/>
                    <a:pt x="38" y="5"/>
                  </a:cubicBezTo>
                  <a:cubicBezTo>
                    <a:pt x="41" y="8"/>
                    <a:pt x="43" y="12"/>
                    <a:pt x="43" y="17"/>
                  </a:cubicBezTo>
                  <a:lnTo>
                    <a:pt x="37"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Rectangle 36"/>
            <p:cNvSpPr>
              <a:spLocks noChangeArrowheads="1"/>
            </p:cNvSpPr>
            <p:nvPr/>
          </p:nvSpPr>
          <p:spPr bwMode="auto">
            <a:xfrm>
              <a:off x="9105805" y="-955241"/>
              <a:ext cx="579069" cy="4042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7" name="Rectangle 37"/>
            <p:cNvSpPr>
              <a:spLocks noChangeArrowheads="1"/>
            </p:cNvSpPr>
            <p:nvPr/>
          </p:nvSpPr>
          <p:spPr bwMode="auto">
            <a:xfrm>
              <a:off x="9012935" y="-769502"/>
              <a:ext cx="515335" cy="21851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8" name="Freeform 38"/>
            <p:cNvSpPr/>
            <p:nvPr/>
          </p:nvSpPr>
          <p:spPr bwMode="auto">
            <a:xfrm>
              <a:off x="9012935" y="-798637"/>
              <a:ext cx="515335" cy="29136"/>
            </a:xfrm>
            <a:custGeom>
              <a:avLst/>
              <a:gdLst>
                <a:gd name="T0" fmla="*/ 0 w 283"/>
                <a:gd name="T1" fmla="*/ 16 h 16"/>
                <a:gd name="T2" fmla="*/ 0 w 283"/>
                <a:gd name="T3" fmla="*/ 0 h 16"/>
                <a:gd name="T4" fmla="*/ 283 w 283"/>
                <a:gd name="T5" fmla="*/ 0 h 16"/>
                <a:gd name="T6" fmla="*/ 283 w 283"/>
                <a:gd name="T7" fmla="*/ 16 h 16"/>
                <a:gd name="T8" fmla="*/ 279 w 283"/>
                <a:gd name="T9" fmla="*/ 16 h 16"/>
                <a:gd name="T10" fmla="*/ 279 w 283"/>
                <a:gd name="T11" fmla="*/ 6 h 16"/>
                <a:gd name="T12" fmla="*/ 237 w 283"/>
                <a:gd name="T13" fmla="*/ 6 h 16"/>
                <a:gd name="T14" fmla="*/ 237 w 283"/>
                <a:gd name="T15" fmla="*/ 16 h 16"/>
                <a:gd name="T16" fmla="*/ 231 w 283"/>
                <a:gd name="T17" fmla="*/ 16 h 16"/>
                <a:gd name="T18" fmla="*/ 231 w 283"/>
                <a:gd name="T19" fmla="*/ 6 h 16"/>
                <a:gd name="T20" fmla="*/ 191 w 283"/>
                <a:gd name="T21" fmla="*/ 6 h 16"/>
                <a:gd name="T22" fmla="*/ 191 w 283"/>
                <a:gd name="T23" fmla="*/ 16 h 16"/>
                <a:gd name="T24" fmla="*/ 185 w 283"/>
                <a:gd name="T25" fmla="*/ 16 h 16"/>
                <a:gd name="T26" fmla="*/ 185 w 283"/>
                <a:gd name="T27" fmla="*/ 6 h 16"/>
                <a:gd name="T28" fmla="*/ 145 w 283"/>
                <a:gd name="T29" fmla="*/ 6 h 16"/>
                <a:gd name="T30" fmla="*/ 145 w 283"/>
                <a:gd name="T31" fmla="*/ 16 h 16"/>
                <a:gd name="T32" fmla="*/ 139 w 283"/>
                <a:gd name="T33" fmla="*/ 16 h 16"/>
                <a:gd name="T34" fmla="*/ 139 w 283"/>
                <a:gd name="T35" fmla="*/ 6 h 16"/>
                <a:gd name="T36" fmla="*/ 99 w 283"/>
                <a:gd name="T37" fmla="*/ 6 h 16"/>
                <a:gd name="T38" fmla="*/ 99 w 283"/>
                <a:gd name="T39" fmla="*/ 16 h 16"/>
                <a:gd name="T40" fmla="*/ 93 w 283"/>
                <a:gd name="T41" fmla="*/ 16 h 16"/>
                <a:gd name="T42" fmla="*/ 93 w 283"/>
                <a:gd name="T43" fmla="*/ 6 h 16"/>
                <a:gd name="T44" fmla="*/ 53 w 283"/>
                <a:gd name="T45" fmla="*/ 6 h 16"/>
                <a:gd name="T46" fmla="*/ 53 w 283"/>
                <a:gd name="T47" fmla="*/ 16 h 16"/>
                <a:gd name="T48" fmla="*/ 46 w 283"/>
                <a:gd name="T49" fmla="*/ 16 h 16"/>
                <a:gd name="T50" fmla="*/ 46 w 283"/>
                <a:gd name="T51" fmla="*/ 6 h 16"/>
                <a:gd name="T52" fmla="*/ 4 w 283"/>
                <a:gd name="T53" fmla="*/ 6 h 16"/>
                <a:gd name="T54" fmla="*/ 4 w 283"/>
                <a:gd name="T55" fmla="*/ 16 h 16"/>
                <a:gd name="T56" fmla="*/ 0 w 283"/>
                <a:gd name="T5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3" h="16">
                  <a:moveTo>
                    <a:pt x="0" y="16"/>
                  </a:moveTo>
                  <a:lnTo>
                    <a:pt x="0" y="0"/>
                  </a:lnTo>
                  <a:lnTo>
                    <a:pt x="283" y="0"/>
                  </a:lnTo>
                  <a:lnTo>
                    <a:pt x="283" y="16"/>
                  </a:lnTo>
                  <a:lnTo>
                    <a:pt x="279" y="16"/>
                  </a:lnTo>
                  <a:lnTo>
                    <a:pt x="279" y="6"/>
                  </a:lnTo>
                  <a:lnTo>
                    <a:pt x="237" y="6"/>
                  </a:lnTo>
                  <a:lnTo>
                    <a:pt x="237" y="16"/>
                  </a:lnTo>
                  <a:lnTo>
                    <a:pt x="231" y="16"/>
                  </a:lnTo>
                  <a:lnTo>
                    <a:pt x="231" y="6"/>
                  </a:lnTo>
                  <a:lnTo>
                    <a:pt x="191" y="6"/>
                  </a:lnTo>
                  <a:lnTo>
                    <a:pt x="191" y="16"/>
                  </a:lnTo>
                  <a:lnTo>
                    <a:pt x="185" y="16"/>
                  </a:lnTo>
                  <a:lnTo>
                    <a:pt x="185" y="6"/>
                  </a:lnTo>
                  <a:lnTo>
                    <a:pt x="145" y="6"/>
                  </a:lnTo>
                  <a:lnTo>
                    <a:pt x="145" y="16"/>
                  </a:lnTo>
                  <a:lnTo>
                    <a:pt x="139" y="16"/>
                  </a:lnTo>
                  <a:lnTo>
                    <a:pt x="139" y="6"/>
                  </a:lnTo>
                  <a:lnTo>
                    <a:pt x="99" y="6"/>
                  </a:lnTo>
                  <a:lnTo>
                    <a:pt x="99" y="16"/>
                  </a:lnTo>
                  <a:lnTo>
                    <a:pt x="93" y="16"/>
                  </a:lnTo>
                  <a:lnTo>
                    <a:pt x="93" y="6"/>
                  </a:lnTo>
                  <a:lnTo>
                    <a:pt x="53" y="6"/>
                  </a:lnTo>
                  <a:lnTo>
                    <a:pt x="53" y="16"/>
                  </a:lnTo>
                  <a:lnTo>
                    <a:pt x="46" y="16"/>
                  </a:lnTo>
                  <a:lnTo>
                    <a:pt x="46" y="6"/>
                  </a:lnTo>
                  <a:lnTo>
                    <a:pt x="4" y="6"/>
                  </a:lnTo>
                  <a:lnTo>
                    <a:pt x="4" y="16"/>
                  </a:lnTo>
                  <a:lnTo>
                    <a:pt x="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39"/>
            <p:cNvSpPr>
              <a:spLocks noEditPoints="1"/>
            </p:cNvSpPr>
            <p:nvPr/>
          </p:nvSpPr>
          <p:spPr bwMode="auto">
            <a:xfrm>
              <a:off x="8998368" y="-2015047"/>
              <a:ext cx="98333" cy="819437"/>
            </a:xfrm>
            <a:custGeom>
              <a:avLst/>
              <a:gdLst>
                <a:gd name="T0" fmla="*/ 0 w 54"/>
                <a:gd name="T1" fmla="*/ 0 h 450"/>
                <a:gd name="T2" fmla="*/ 54 w 54"/>
                <a:gd name="T3" fmla="*/ 0 h 450"/>
                <a:gd name="T4" fmla="*/ 54 w 54"/>
                <a:gd name="T5" fmla="*/ 36 h 450"/>
                <a:gd name="T6" fmla="*/ 0 w 54"/>
                <a:gd name="T7" fmla="*/ 36 h 450"/>
                <a:gd name="T8" fmla="*/ 0 w 54"/>
                <a:gd name="T9" fmla="*/ 0 h 450"/>
                <a:gd name="T10" fmla="*/ 0 w 54"/>
                <a:gd name="T11" fmla="*/ 0 h 450"/>
                <a:gd name="T12" fmla="*/ 0 w 54"/>
                <a:gd name="T13" fmla="*/ 416 h 450"/>
                <a:gd name="T14" fmla="*/ 54 w 54"/>
                <a:gd name="T15" fmla="*/ 416 h 450"/>
                <a:gd name="T16" fmla="*/ 54 w 54"/>
                <a:gd name="T17" fmla="*/ 450 h 450"/>
                <a:gd name="T18" fmla="*/ 0 w 54"/>
                <a:gd name="T19" fmla="*/ 450 h 450"/>
                <a:gd name="T20" fmla="*/ 0 w 54"/>
                <a:gd name="T21" fmla="*/ 416 h 450"/>
                <a:gd name="T22" fmla="*/ 0 w 54"/>
                <a:gd name="T23" fmla="*/ 416 h 450"/>
                <a:gd name="T24" fmla="*/ 0 w 54"/>
                <a:gd name="T25" fmla="*/ 312 h 450"/>
                <a:gd name="T26" fmla="*/ 54 w 54"/>
                <a:gd name="T27" fmla="*/ 312 h 450"/>
                <a:gd name="T28" fmla="*/ 54 w 54"/>
                <a:gd name="T29" fmla="*/ 346 h 450"/>
                <a:gd name="T30" fmla="*/ 0 w 54"/>
                <a:gd name="T31" fmla="*/ 346 h 450"/>
                <a:gd name="T32" fmla="*/ 0 w 54"/>
                <a:gd name="T33" fmla="*/ 312 h 450"/>
                <a:gd name="T34" fmla="*/ 0 w 54"/>
                <a:gd name="T35" fmla="*/ 312 h 450"/>
                <a:gd name="T36" fmla="*/ 0 w 54"/>
                <a:gd name="T37" fmla="*/ 208 h 450"/>
                <a:gd name="T38" fmla="*/ 54 w 54"/>
                <a:gd name="T39" fmla="*/ 208 h 450"/>
                <a:gd name="T40" fmla="*/ 54 w 54"/>
                <a:gd name="T41" fmla="*/ 242 h 450"/>
                <a:gd name="T42" fmla="*/ 0 w 54"/>
                <a:gd name="T43" fmla="*/ 242 h 450"/>
                <a:gd name="T44" fmla="*/ 0 w 54"/>
                <a:gd name="T45" fmla="*/ 208 h 450"/>
                <a:gd name="T46" fmla="*/ 0 w 54"/>
                <a:gd name="T47" fmla="*/ 208 h 450"/>
                <a:gd name="T48" fmla="*/ 0 w 54"/>
                <a:gd name="T49" fmla="*/ 104 h 450"/>
                <a:gd name="T50" fmla="*/ 54 w 54"/>
                <a:gd name="T51" fmla="*/ 104 h 450"/>
                <a:gd name="T52" fmla="*/ 54 w 54"/>
                <a:gd name="T53" fmla="*/ 138 h 450"/>
                <a:gd name="T54" fmla="*/ 0 w 54"/>
                <a:gd name="T55" fmla="*/ 138 h 450"/>
                <a:gd name="T56" fmla="*/ 0 w 54"/>
                <a:gd name="T57" fmla="*/ 104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450">
                  <a:moveTo>
                    <a:pt x="0" y="0"/>
                  </a:moveTo>
                  <a:lnTo>
                    <a:pt x="54" y="0"/>
                  </a:lnTo>
                  <a:lnTo>
                    <a:pt x="54" y="36"/>
                  </a:lnTo>
                  <a:lnTo>
                    <a:pt x="0" y="36"/>
                  </a:lnTo>
                  <a:lnTo>
                    <a:pt x="0" y="0"/>
                  </a:lnTo>
                  <a:lnTo>
                    <a:pt x="0" y="0"/>
                  </a:lnTo>
                  <a:close/>
                  <a:moveTo>
                    <a:pt x="0" y="416"/>
                  </a:moveTo>
                  <a:lnTo>
                    <a:pt x="54" y="416"/>
                  </a:lnTo>
                  <a:lnTo>
                    <a:pt x="54" y="450"/>
                  </a:lnTo>
                  <a:lnTo>
                    <a:pt x="0" y="450"/>
                  </a:lnTo>
                  <a:lnTo>
                    <a:pt x="0" y="416"/>
                  </a:lnTo>
                  <a:lnTo>
                    <a:pt x="0" y="416"/>
                  </a:lnTo>
                  <a:close/>
                  <a:moveTo>
                    <a:pt x="0" y="312"/>
                  </a:moveTo>
                  <a:lnTo>
                    <a:pt x="54" y="312"/>
                  </a:lnTo>
                  <a:lnTo>
                    <a:pt x="54" y="346"/>
                  </a:lnTo>
                  <a:lnTo>
                    <a:pt x="0" y="346"/>
                  </a:lnTo>
                  <a:lnTo>
                    <a:pt x="0" y="312"/>
                  </a:lnTo>
                  <a:lnTo>
                    <a:pt x="0" y="312"/>
                  </a:lnTo>
                  <a:close/>
                  <a:moveTo>
                    <a:pt x="0" y="208"/>
                  </a:moveTo>
                  <a:lnTo>
                    <a:pt x="54" y="208"/>
                  </a:lnTo>
                  <a:lnTo>
                    <a:pt x="54" y="242"/>
                  </a:lnTo>
                  <a:lnTo>
                    <a:pt x="0" y="242"/>
                  </a:lnTo>
                  <a:lnTo>
                    <a:pt x="0" y="208"/>
                  </a:lnTo>
                  <a:lnTo>
                    <a:pt x="0" y="208"/>
                  </a:lnTo>
                  <a:close/>
                  <a:moveTo>
                    <a:pt x="0" y="104"/>
                  </a:moveTo>
                  <a:lnTo>
                    <a:pt x="54" y="104"/>
                  </a:lnTo>
                  <a:lnTo>
                    <a:pt x="54" y="138"/>
                  </a:lnTo>
                  <a:lnTo>
                    <a:pt x="0" y="138"/>
                  </a:lnTo>
                  <a:lnTo>
                    <a:pt x="0"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Oval 48"/>
            <p:cNvSpPr>
              <a:spLocks noChangeArrowheads="1"/>
            </p:cNvSpPr>
            <p:nvPr/>
          </p:nvSpPr>
          <p:spPr bwMode="auto">
            <a:xfrm>
              <a:off x="9375309" y="-678453"/>
              <a:ext cx="94691" cy="9104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5" name="文本框 44"/>
          <p:cNvSpPr txBox="1"/>
          <p:nvPr/>
        </p:nvSpPr>
        <p:spPr>
          <a:xfrm>
            <a:off x="2593764" y="592568"/>
            <a:ext cx="4493538" cy="830997"/>
          </a:xfrm>
          <a:prstGeom prst="rect">
            <a:avLst/>
          </a:prstGeom>
          <a:noFill/>
        </p:spPr>
        <p:txBody>
          <a:bodyPr wrap="none" rtlCol="0">
            <a:spAutoFit/>
          </a:bodyPr>
          <a:lstStyle/>
          <a:p>
            <a:r>
              <a:rPr lang="zh-CN" altLang="zh-CN" sz="4800" b="1" dirty="0">
                <a:latin typeface="微软雅黑" panose="020B0503020204020204" pitchFamily="34" charset="-122"/>
                <a:ea typeface="微软雅黑" panose="020B0503020204020204" pitchFamily="34" charset="-122"/>
              </a:rPr>
              <a:t>职责及适用范围</a:t>
            </a:r>
            <a:endParaRPr lang="zh-CN" altLang="zh-CN" sz="4800" b="1" dirty="0">
              <a:latin typeface="微软雅黑" panose="020B0503020204020204" pitchFamily="34" charset="-122"/>
              <a:ea typeface="微软雅黑" panose="020B0503020204020204" pitchFamily="34" charset="-122"/>
            </a:endParaRPr>
          </a:p>
        </p:txBody>
      </p:sp>
      <p:sp>
        <p:nvSpPr>
          <p:cNvPr id="46" name="文本框 45"/>
          <p:cNvSpPr txBox="1"/>
          <p:nvPr/>
        </p:nvSpPr>
        <p:spPr>
          <a:xfrm>
            <a:off x="1225796" y="435009"/>
            <a:ext cx="1516762" cy="1631216"/>
          </a:xfrm>
          <a:prstGeom prst="rect">
            <a:avLst/>
          </a:prstGeom>
          <a:noFill/>
        </p:spPr>
        <p:txBody>
          <a:bodyPr wrap="none" rtlCol="0">
            <a:spAutoFit/>
          </a:bodyPr>
          <a:lstStyle/>
          <a:p>
            <a:r>
              <a:rPr lang="en-US" altLang="zh-CN" sz="10000" dirty="0">
                <a:gradFill>
                  <a:gsLst>
                    <a:gs pos="0">
                      <a:srgbClr val="FF7E2D"/>
                    </a:gs>
                    <a:gs pos="53000">
                      <a:srgbClr val="FF652F"/>
                    </a:gs>
                    <a:gs pos="100000">
                      <a:srgbClr val="FF4732"/>
                    </a:gs>
                  </a:gsLst>
                  <a:lin ang="5400000" scaled="1"/>
                </a:gradFill>
                <a:latin typeface="Impact" panose="020B0806030902050204" pitchFamily="34" charset="0"/>
              </a:rPr>
              <a:t>02</a:t>
            </a:r>
            <a:endParaRPr lang="zh-CN" altLang="en-US" sz="10000" dirty="0">
              <a:gradFill>
                <a:gsLst>
                  <a:gs pos="0">
                    <a:srgbClr val="FF7E2D"/>
                  </a:gs>
                  <a:gs pos="53000">
                    <a:srgbClr val="FF652F"/>
                  </a:gs>
                  <a:gs pos="100000">
                    <a:srgbClr val="FF4732"/>
                  </a:gs>
                </a:gsLst>
                <a:lin ang="5400000" scaled="1"/>
              </a:gradFill>
              <a:latin typeface="Impact" panose="020B0806030902050204" pitchFamily="34" charset="0"/>
            </a:endParaRPr>
          </a:p>
        </p:txBody>
      </p:sp>
      <p:sp>
        <p:nvSpPr>
          <p:cNvPr id="47" name="矩形 46"/>
          <p:cNvSpPr/>
          <p:nvPr/>
        </p:nvSpPr>
        <p:spPr>
          <a:xfrm>
            <a:off x="2674452" y="1411257"/>
            <a:ext cx="4234348" cy="401783"/>
          </a:xfrm>
          <a:prstGeom prst="rect">
            <a:avLst/>
          </a:prstGeom>
          <a:gradFill>
            <a:gsLst>
              <a:gs pos="0">
                <a:srgbClr val="FF7E2D"/>
              </a:gs>
              <a:gs pos="53000">
                <a:srgbClr val="FF652F"/>
              </a:gs>
              <a:gs pos="100000">
                <a:srgbClr val="FF473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778756" y="1404292"/>
            <a:ext cx="4117344" cy="461665"/>
          </a:xfrm>
          <a:prstGeom prst="rect">
            <a:avLst/>
          </a:prstGeom>
        </p:spPr>
        <p:txBody>
          <a:bodyPr wrap="square">
            <a:spAutoFit/>
          </a:bodyPr>
          <a:lstStyle/>
          <a:p>
            <a:r>
              <a:rPr lang="zh-CN" altLang="zh-CN" sz="1200" dirty="0">
                <a:solidFill>
                  <a:schemeClr val="bg1"/>
                </a:solidFill>
                <a:latin typeface="微软雅黑" panose="020B0503020204020204" pitchFamily="34" charset="-122"/>
                <a:ea typeface="微软雅黑" panose="020B0503020204020204" pitchFamily="34" charset="-122"/>
              </a:rPr>
              <a:t>公司安全管理委员会为预案执行责任</a:t>
            </a:r>
            <a:r>
              <a:rPr lang="en-US" altLang="zh-CN" sz="1200" dirty="0">
                <a:solidFill>
                  <a:schemeClr val="bg1"/>
                </a:solidFill>
                <a:latin typeface="微软雅黑" panose="020B0503020204020204" pitchFamily="34" charset="-122"/>
                <a:ea typeface="微软雅黑" panose="020B0503020204020204" pitchFamily="34" charset="-122"/>
              </a:rPr>
              <a:t>  </a:t>
            </a:r>
            <a:r>
              <a:rPr lang="zh-CN" altLang="zh-CN" sz="1200" dirty="0">
                <a:solidFill>
                  <a:schemeClr val="bg1"/>
                </a:solidFill>
                <a:latin typeface="微软雅黑" panose="020B0503020204020204" pitchFamily="34" charset="-122"/>
                <a:ea typeface="微软雅黑" panose="020B0503020204020204" pitchFamily="34" charset="-122"/>
              </a:rPr>
              <a:t>部门，本预案适用公司所有部门，</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225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750"/>
                                        <p:tgtEl>
                                          <p:spTgt spid="5"/>
                                        </p:tgtEl>
                                      </p:cBhvr>
                                    </p:animEffect>
                                  </p:childTnLst>
                                </p:cTn>
                              </p:par>
                              <p:par>
                                <p:cTn id="8" presetID="10" presetClass="entr" presetSubtype="0" fill="hold" nodeType="withEffect">
                                  <p:stCondLst>
                                    <p:cond delay="3000"/>
                                  </p:stCondLst>
                                  <p:childTnLst>
                                    <p:set>
                                      <p:cBhvr>
                                        <p:cTn id="9" dur="1" fill="hold">
                                          <p:stCondLst>
                                            <p:cond delay="0"/>
                                          </p:stCondLst>
                                        </p:cTn>
                                        <p:tgtEl>
                                          <p:spTgt spid="109"/>
                                        </p:tgtEl>
                                        <p:attrNameLst>
                                          <p:attrName>style.visibility</p:attrName>
                                        </p:attrNameLst>
                                      </p:cBhvr>
                                      <p:to>
                                        <p:strVal val="visible"/>
                                      </p:to>
                                    </p:set>
                                    <p:animEffect transition="in" filter="fade">
                                      <p:cBhvr>
                                        <p:cTn id="10" dur="500"/>
                                        <p:tgtEl>
                                          <p:spTgt spid="109"/>
                                        </p:tgtEl>
                                      </p:cBhvr>
                                    </p:animEffect>
                                  </p:childTnLst>
                                </p:cTn>
                              </p:par>
                              <p:par>
                                <p:cTn id="11" presetID="10" presetClass="entr" presetSubtype="0" fill="hold" nodeType="withEffect">
                                  <p:stCondLst>
                                    <p:cond delay="350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500"/>
                                        <p:tgtEl>
                                          <p:spTgt spid="51"/>
                                        </p:tgtEl>
                                      </p:cBhvr>
                                    </p:animEffect>
                                  </p:childTnLst>
                                </p:cTn>
                              </p:par>
                              <p:par>
                                <p:cTn id="14" presetID="2" presetClass="entr" presetSubtype="2" fill="hold" grpId="0" nodeType="withEffect">
                                  <p:stCondLst>
                                    <p:cond delay="4000"/>
                                  </p:stCondLst>
                                  <p:iterate type="lt">
                                    <p:tmPct val="10000"/>
                                  </p:iterate>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1+#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par>
                                <p:cTn id="18" presetID="42" presetClass="entr" presetSubtype="0" fill="hold" grpId="0" nodeType="withEffect">
                                  <p:stCondLst>
                                    <p:cond delay="450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475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par>
                                <p:cTn id="28" presetID="22" presetClass="entr" presetSubtype="1" fill="hold" grpId="0" nodeType="withEffect">
                                  <p:stCondLst>
                                    <p:cond delay="5500"/>
                                  </p:stCondLst>
                                  <p:childTnLst>
                                    <p:set>
                                      <p:cBhvr>
                                        <p:cTn id="29" dur="1" fill="hold">
                                          <p:stCondLst>
                                            <p:cond delay="0"/>
                                          </p:stCondLst>
                                        </p:cTn>
                                        <p:tgtEl>
                                          <p:spTgt spid="2"/>
                                        </p:tgtEl>
                                        <p:attrNameLst>
                                          <p:attrName>style.visibility</p:attrName>
                                        </p:attrNameLst>
                                      </p:cBhvr>
                                      <p:to>
                                        <p:strVal val="visible"/>
                                      </p:to>
                                    </p:set>
                                    <p:animEffect transition="in" filter="wipe(up)">
                                      <p:cBhvr>
                                        <p:cTn id="30" dur="1000"/>
                                        <p:tgtEl>
                                          <p:spTgt spid="2"/>
                                        </p:tgtEl>
                                      </p:cBhvr>
                                    </p:animEffect>
                                  </p:childTnLst>
                                </p:cTn>
                              </p:par>
                              <p:par>
                                <p:cTn id="31" presetID="2" presetClass="entr" presetSubtype="2" fill="hold" grpId="0" nodeType="withEffect">
                                  <p:stCondLst>
                                    <p:cond delay="1000"/>
                                  </p:stCondLst>
                                  <p:iterate type="lt">
                                    <p:tmPct val="10000"/>
                                  </p:iterate>
                                  <p:childTnLst>
                                    <p:set>
                                      <p:cBhvr>
                                        <p:cTn id="32" dur="1" fill="hold">
                                          <p:stCondLst>
                                            <p:cond delay="0"/>
                                          </p:stCondLst>
                                        </p:cTn>
                                        <p:tgtEl>
                                          <p:spTgt spid="45"/>
                                        </p:tgtEl>
                                        <p:attrNameLst>
                                          <p:attrName>style.visibility</p:attrName>
                                        </p:attrNameLst>
                                      </p:cBhvr>
                                      <p:to>
                                        <p:strVal val="visible"/>
                                      </p:to>
                                    </p:set>
                                    <p:anim calcmode="lin" valueType="num">
                                      <p:cBhvr additive="base">
                                        <p:cTn id="33" dur="500" fill="hold"/>
                                        <p:tgtEl>
                                          <p:spTgt spid="45"/>
                                        </p:tgtEl>
                                        <p:attrNameLst>
                                          <p:attrName>ppt_x</p:attrName>
                                        </p:attrNameLst>
                                      </p:cBhvr>
                                      <p:tavLst>
                                        <p:tav tm="0">
                                          <p:val>
                                            <p:strVal val="1+#ppt_w/2"/>
                                          </p:val>
                                        </p:tav>
                                        <p:tav tm="100000">
                                          <p:val>
                                            <p:strVal val="#ppt_x"/>
                                          </p:val>
                                        </p:tav>
                                      </p:tavLst>
                                    </p:anim>
                                    <p:anim calcmode="lin" valueType="num">
                                      <p:cBhvr additive="base">
                                        <p:cTn id="34" dur="500" fill="hold"/>
                                        <p:tgtEl>
                                          <p:spTgt spid="45"/>
                                        </p:tgtEl>
                                        <p:attrNameLst>
                                          <p:attrName>ppt_y</p:attrName>
                                        </p:attrNameLst>
                                      </p:cBhvr>
                                      <p:tavLst>
                                        <p:tav tm="0">
                                          <p:val>
                                            <p:strVal val="#ppt_y"/>
                                          </p:val>
                                        </p:tav>
                                        <p:tav tm="100000">
                                          <p:val>
                                            <p:strVal val="#ppt_y"/>
                                          </p:val>
                                        </p:tav>
                                      </p:tavLst>
                                    </p:anim>
                                  </p:childTnLst>
                                </p:cTn>
                              </p:par>
                              <p:par>
                                <p:cTn id="35" presetID="22" presetClass="entr" presetSubtype="8" fill="hold" grpId="0" nodeType="withEffect">
                                  <p:stCondLst>
                                    <p:cond delay="1000"/>
                                  </p:stCondLst>
                                  <p:childTnLst>
                                    <p:set>
                                      <p:cBhvr>
                                        <p:cTn id="36" dur="1" fill="hold">
                                          <p:stCondLst>
                                            <p:cond delay="0"/>
                                          </p:stCondLst>
                                        </p:cTn>
                                        <p:tgtEl>
                                          <p:spTgt spid="47"/>
                                        </p:tgtEl>
                                        <p:attrNameLst>
                                          <p:attrName>style.visibility</p:attrName>
                                        </p:attrNameLst>
                                      </p:cBhvr>
                                      <p:to>
                                        <p:strVal val="visible"/>
                                      </p:to>
                                    </p:set>
                                    <p:animEffect transition="in" filter="wipe(left)">
                                      <p:cBhvr>
                                        <p:cTn id="3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P spid="9" grpId="0" animBg="1"/>
      <p:bldP spid="45" grpId="0"/>
      <p:bldP spid="47"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a:off x="2667000" y="-2667000"/>
            <a:ext cx="6858000" cy="12192000"/>
          </a:xfrm>
          <a:prstGeom prst="rect">
            <a:avLst/>
          </a:prstGeom>
        </p:spPr>
      </p:pic>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107563" y="4650040"/>
            <a:ext cx="1360560" cy="3276600"/>
          </a:xfrm>
          <a:prstGeom prst="rect">
            <a:avLst/>
          </a:prstGeom>
        </p:spPr>
      </p:pic>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673668" y="95653"/>
            <a:ext cx="1504951" cy="1313644"/>
          </a:xfrm>
          <a:prstGeom prst="rect">
            <a:avLst/>
          </a:prstGeom>
        </p:spPr>
      </p:pic>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7623683" y="5709300"/>
            <a:ext cx="1592838" cy="1390359"/>
          </a:xfrm>
          <a:prstGeom prst="rect">
            <a:avLst/>
          </a:prstGeom>
        </p:spPr>
      </p:pic>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53500" y="5170943"/>
            <a:ext cx="3714750" cy="2029956"/>
          </a:xfrm>
          <a:prstGeom prst="rect">
            <a:avLst/>
          </a:prstGeom>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9538574" y="-623470"/>
            <a:ext cx="2029956" cy="3276895"/>
          </a:xfrm>
          <a:prstGeom prst="rect">
            <a:avLst/>
          </a:prstGeom>
        </p:spPr>
      </p:pic>
      <p:pic>
        <p:nvPicPr>
          <p:cNvPr id="21" name="图片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3013911" y="-2397307"/>
            <a:ext cx="6455916" cy="11601175"/>
          </a:xfrm>
          <a:prstGeom prst="rect">
            <a:avLst/>
          </a:prstGeom>
        </p:spPr>
      </p:pic>
      <p:sp>
        <p:nvSpPr>
          <p:cNvPr id="59" name="文本框 58"/>
          <p:cNvSpPr txBox="1"/>
          <p:nvPr/>
        </p:nvSpPr>
        <p:spPr>
          <a:xfrm>
            <a:off x="1344793" y="1384680"/>
            <a:ext cx="5013304" cy="2665181"/>
          </a:xfrm>
          <a:prstGeom prst="rect">
            <a:avLst/>
          </a:prstGeom>
          <a:noFill/>
        </p:spPr>
        <p:txBody>
          <a:bodyPr wrap="square" rtlCol="0">
            <a:spAutoFit/>
          </a:bodyPr>
          <a:lstStyle/>
          <a:p>
            <a:pPr algn="ctr"/>
            <a:r>
              <a:rPr lang="en-US" altLang="zh-CN" sz="7200" b="1" dirty="0">
                <a:gradFill>
                  <a:gsLst>
                    <a:gs pos="0">
                      <a:srgbClr val="FF7E2D"/>
                    </a:gs>
                    <a:gs pos="51000">
                      <a:srgbClr val="FF652F"/>
                    </a:gs>
                    <a:gs pos="100000">
                      <a:srgbClr val="FF4732"/>
                    </a:gs>
                  </a:gsLst>
                  <a:lin ang="5400000" scaled="1"/>
                </a:gradFill>
                <a:latin typeface="微软雅黑" panose="020B0503020204020204" pitchFamily="34" charset="-122"/>
                <a:ea typeface="微软雅黑" panose="020B0503020204020204" pitchFamily="34" charset="-122"/>
              </a:rPr>
              <a:t>PART 03</a:t>
            </a:r>
            <a:endParaRPr lang="en-US" altLang="zh-CN" sz="7200" b="1" dirty="0">
              <a:gradFill>
                <a:gsLst>
                  <a:gs pos="0">
                    <a:srgbClr val="FF7E2D"/>
                  </a:gs>
                  <a:gs pos="51000">
                    <a:srgbClr val="FF652F"/>
                  </a:gs>
                  <a:gs pos="100000">
                    <a:srgbClr val="FF4732"/>
                  </a:gs>
                </a:gsLst>
                <a:lin ang="5400000" scaled="1"/>
              </a:gradFill>
              <a:latin typeface="微软雅黑" panose="020B0503020204020204" pitchFamily="34" charset="-122"/>
              <a:ea typeface="微软雅黑" panose="020B0503020204020204" pitchFamily="34" charset="-122"/>
            </a:endParaRPr>
          </a:p>
          <a:p>
            <a:pPr algn="ctr"/>
            <a:r>
              <a:rPr lang="zh-CN" altLang="en-US" sz="4800" b="1" dirty="0">
                <a:gradFill>
                  <a:gsLst>
                    <a:gs pos="0">
                      <a:srgbClr val="FF7E2D"/>
                    </a:gs>
                    <a:gs pos="51000">
                      <a:srgbClr val="FF652F"/>
                    </a:gs>
                    <a:gs pos="100000">
                      <a:srgbClr val="FF4732"/>
                    </a:gs>
                  </a:gsLst>
                  <a:lin ang="5400000" scaled="1"/>
                </a:gradFill>
                <a:latin typeface="微软雅黑" panose="020B0503020204020204" pitchFamily="34" charset="-122"/>
                <a:ea typeface="微软雅黑" panose="020B0503020204020204" pitchFamily="34" charset="-122"/>
              </a:rPr>
              <a:t>成立高温防暑应急预案组织机构</a:t>
            </a:r>
            <a:endParaRPr lang="zh-CN" altLang="en-US" sz="4800" b="1" dirty="0">
              <a:gradFill>
                <a:gsLst>
                  <a:gs pos="0">
                    <a:srgbClr val="FF7E2D"/>
                  </a:gs>
                  <a:gs pos="51000">
                    <a:srgbClr val="FF652F"/>
                  </a:gs>
                  <a:gs pos="100000">
                    <a:srgbClr val="FF4732"/>
                  </a:gs>
                </a:gsLst>
                <a:lin ang="5400000" scaled="1"/>
              </a:gradFill>
              <a:latin typeface="微软雅黑" panose="020B0503020204020204" pitchFamily="34" charset="-122"/>
              <a:ea typeface="微软雅黑" panose="020B0503020204020204" pitchFamily="34" charset="-122"/>
            </a:endParaRPr>
          </a:p>
        </p:txBody>
      </p:sp>
      <p:grpSp>
        <p:nvGrpSpPr>
          <p:cNvPr id="60" name="组合 59"/>
          <p:cNvGrpSpPr/>
          <p:nvPr/>
        </p:nvGrpSpPr>
        <p:grpSpPr>
          <a:xfrm>
            <a:off x="2750908" y="4137523"/>
            <a:ext cx="2123519" cy="2150817"/>
            <a:chOff x="1469294" y="832341"/>
            <a:chExt cx="2231069" cy="3024554"/>
          </a:xfrm>
        </p:grpSpPr>
        <p:sp>
          <p:nvSpPr>
            <p:cNvPr id="61" name="Freeform 5"/>
            <p:cNvSpPr/>
            <p:nvPr/>
          </p:nvSpPr>
          <p:spPr bwMode="auto">
            <a:xfrm>
              <a:off x="3097004" y="3183694"/>
              <a:ext cx="100883" cy="593658"/>
            </a:xfrm>
            <a:custGeom>
              <a:avLst/>
              <a:gdLst>
                <a:gd name="T0" fmla="*/ 22 w 22"/>
                <a:gd name="T1" fmla="*/ 10 h 129"/>
                <a:gd name="T2" fmla="*/ 22 w 22"/>
                <a:gd name="T3" fmla="*/ 129 h 129"/>
                <a:gd name="T4" fmla="*/ 0 w 22"/>
                <a:gd name="T5" fmla="*/ 129 h 129"/>
                <a:gd name="T6" fmla="*/ 0 w 22"/>
                <a:gd name="T7" fmla="*/ 0 h 129"/>
                <a:gd name="T8" fmla="*/ 0 w 22"/>
                <a:gd name="T9" fmla="*/ 0 h 129"/>
                <a:gd name="T10" fmla="*/ 22 w 22"/>
                <a:gd name="T11" fmla="*/ 10 h 129"/>
              </a:gdLst>
              <a:ahLst/>
              <a:cxnLst>
                <a:cxn ang="0">
                  <a:pos x="T0" y="T1"/>
                </a:cxn>
                <a:cxn ang="0">
                  <a:pos x="T2" y="T3"/>
                </a:cxn>
                <a:cxn ang="0">
                  <a:pos x="T4" y="T5"/>
                </a:cxn>
                <a:cxn ang="0">
                  <a:pos x="T6" y="T7"/>
                </a:cxn>
                <a:cxn ang="0">
                  <a:pos x="T8" y="T9"/>
                </a:cxn>
                <a:cxn ang="0">
                  <a:pos x="T10" y="T11"/>
                </a:cxn>
              </a:cxnLst>
              <a:rect l="0" t="0" r="r" b="b"/>
              <a:pathLst>
                <a:path w="22" h="129">
                  <a:moveTo>
                    <a:pt x="22" y="10"/>
                  </a:moveTo>
                  <a:cubicBezTo>
                    <a:pt x="22" y="129"/>
                    <a:pt x="22" y="129"/>
                    <a:pt x="22" y="129"/>
                  </a:cubicBezTo>
                  <a:cubicBezTo>
                    <a:pt x="0" y="129"/>
                    <a:pt x="0" y="129"/>
                    <a:pt x="0" y="129"/>
                  </a:cubicBezTo>
                  <a:cubicBezTo>
                    <a:pt x="0" y="0"/>
                    <a:pt x="0" y="0"/>
                    <a:pt x="0" y="0"/>
                  </a:cubicBezTo>
                  <a:cubicBezTo>
                    <a:pt x="0" y="0"/>
                    <a:pt x="0" y="0"/>
                    <a:pt x="0" y="0"/>
                  </a:cubicBezTo>
                  <a:cubicBezTo>
                    <a:pt x="8" y="3"/>
                    <a:pt x="15" y="6"/>
                    <a:pt x="22" y="10"/>
                  </a:cubicBezTo>
                  <a:close/>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6"/>
            <p:cNvSpPr/>
            <p:nvPr/>
          </p:nvSpPr>
          <p:spPr bwMode="auto">
            <a:xfrm>
              <a:off x="1971770" y="3183694"/>
              <a:ext cx="100883" cy="593658"/>
            </a:xfrm>
            <a:custGeom>
              <a:avLst/>
              <a:gdLst>
                <a:gd name="T0" fmla="*/ 22 w 22"/>
                <a:gd name="T1" fmla="*/ 0 h 129"/>
                <a:gd name="T2" fmla="*/ 22 w 22"/>
                <a:gd name="T3" fmla="*/ 129 h 129"/>
                <a:gd name="T4" fmla="*/ 0 w 22"/>
                <a:gd name="T5" fmla="*/ 129 h 129"/>
                <a:gd name="T6" fmla="*/ 0 w 22"/>
                <a:gd name="T7" fmla="*/ 10 h 129"/>
                <a:gd name="T8" fmla="*/ 22 w 22"/>
                <a:gd name="T9" fmla="*/ 0 h 129"/>
                <a:gd name="T10" fmla="*/ 22 w 22"/>
                <a:gd name="T11" fmla="*/ 0 h 129"/>
              </a:gdLst>
              <a:ahLst/>
              <a:cxnLst>
                <a:cxn ang="0">
                  <a:pos x="T0" y="T1"/>
                </a:cxn>
                <a:cxn ang="0">
                  <a:pos x="T2" y="T3"/>
                </a:cxn>
                <a:cxn ang="0">
                  <a:pos x="T4" y="T5"/>
                </a:cxn>
                <a:cxn ang="0">
                  <a:pos x="T6" y="T7"/>
                </a:cxn>
                <a:cxn ang="0">
                  <a:pos x="T8" y="T9"/>
                </a:cxn>
                <a:cxn ang="0">
                  <a:pos x="T10" y="T11"/>
                </a:cxn>
              </a:cxnLst>
              <a:rect l="0" t="0" r="r" b="b"/>
              <a:pathLst>
                <a:path w="22" h="129">
                  <a:moveTo>
                    <a:pt x="22" y="0"/>
                  </a:moveTo>
                  <a:cubicBezTo>
                    <a:pt x="22" y="129"/>
                    <a:pt x="22" y="129"/>
                    <a:pt x="22" y="129"/>
                  </a:cubicBezTo>
                  <a:cubicBezTo>
                    <a:pt x="0" y="129"/>
                    <a:pt x="0" y="129"/>
                    <a:pt x="0" y="129"/>
                  </a:cubicBezTo>
                  <a:cubicBezTo>
                    <a:pt x="0" y="10"/>
                    <a:pt x="0" y="10"/>
                    <a:pt x="0" y="10"/>
                  </a:cubicBezTo>
                  <a:cubicBezTo>
                    <a:pt x="7" y="7"/>
                    <a:pt x="14" y="3"/>
                    <a:pt x="22" y="0"/>
                  </a:cubicBezTo>
                  <a:cubicBezTo>
                    <a:pt x="22" y="0"/>
                    <a:pt x="22" y="0"/>
                    <a:pt x="22" y="0"/>
                  </a:cubicBezTo>
                  <a:close/>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7"/>
            <p:cNvSpPr/>
            <p:nvPr/>
          </p:nvSpPr>
          <p:spPr bwMode="auto">
            <a:xfrm>
              <a:off x="3277430" y="3276817"/>
              <a:ext cx="87303" cy="500536"/>
            </a:xfrm>
            <a:custGeom>
              <a:avLst/>
              <a:gdLst>
                <a:gd name="T0" fmla="*/ 19 w 19"/>
                <a:gd name="T1" fmla="*/ 109 h 109"/>
                <a:gd name="T2" fmla="*/ 0 w 19"/>
                <a:gd name="T3" fmla="*/ 109 h 109"/>
                <a:gd name="T4" fmla="*/ 0 w 19"/>
                <a:gd name="T5" fmla="*/ 0 h 109"/>
                <a:gd name="T6" fmla="*/ 9 w 19"/>
                <a:gd name="T7" fmla="*/ 5 h 109"/>
                <a:gd name="T8" fmla="*/ 9 w 19"/>
                <a:gd name="T9" fmla="*/ 6 h 109"/>
                <a:gd name="T10" fmla="*/ 19 w 19"/>
                <a:gd name="T11" fmla="*/ 109 h 109"/>
              </a:gdLst>
              <a:ahLst/>
              <a:cxnLst>
                <a:cxn ang="0">
                  <a:pos x="T0" y="T1"/>
                </a:cxn>
                <a:cxn ang="0">
                  <a:pos x="T2" y="T3"/>
                </a:cxn>
                <a:cxn ang="0">
                  <a:pos x="T4" y="T5"/>
                </a:cxn>
                <a:cxn ang="0">
                  <a:pos x="T6" y="T7"/>
                </a:cxn>
                <a:cxn ang="0">
                  <a:pos x="T8" y="T9"/>
                </a:cxn>
                <a:cxn ang="0">
                  <a:pos x="T10" y="T11"/>
                </a:cxn>
              </a:cxnLst>
              <a:rect l="0" t="0" r="r" b="b"/>
              <a:pathLst>
                <a:path w="19" h="109">
                  <a:moveTo>
                    <a:pt x="19" y="109"/>
                  </a:moveTo>
                  <a:cubicBezTo>
                    <a:pt x="0" y="109"/>
                    <a:pt x="0" y="109"/>
                    <a:pt x="0" y="109"/>
                  </a:cubicBezTo>
                  <a:cubicBezTo>
                    <a:pt x="0" y="0"/>
                    <a:pt x="0" y="0"/>
                    <a:pt x="0" y="0"/>
                  </a:cubicBezTo>
                  <a:cubicBezTo>
                    <a:pt x="3" y="1"/>
                    <a:pt x="6" y="3"/>
                    <a:pt x="9" y="5"/>
                  </a:cubicBezTo>
                  <a:cubicBezTo>
                    <a:pt x="9" y="5"/>
                    <a:pt x="9" y="5"/>
                    <a:pt x="9" y="6"/>
                  </a:cubicBezTo>
                  <a:cubicBezTo>
                    <a:pt x="8" y="41"/>
                    <a:pt x="11" y="75"/>
                    <a:pt x="19" y="109"/>
                  </a:cubicBezTo>
                  <a:close/>
                </a:path>
              </a:pathLst>
            </a:custGeom>
            <a:solidFill>
              <a:srgbClr val="FBB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8"/>
            <p:cNvSpPr/>
            <p:nvPr/>
          </p:nvSpPr>
          <p:spPr bwMode="auto">
            <a:xfrm>
              <a:off x="2631390" y="3203095"/>
              <a:ext cx="388012" cy="574258"/>
            </a:xfrm>
            <a:custGeom>
              <a:avLst/>
              <a:gdLst>
                <a:gd name="T0" fmla="*/ 200 w 200"/>
                <a:gd name="T1" fmla="*/ 0 h 296"/>
                <a:gd name="T2" fmla="*/ 200 w 200"/>
                <a:gd name="T3" fmla="*/ 296 h 296"/>
                <a:gd name="T4" fmla="*/ 0 w 200"/>
                <a:gd name="T5" fmla="*/ 296 h 296"/>
                <a:gd name="T6" fmla="*/ 200 w 200"/>
                <a:gd name="T7" fmla="*/ 0 h 296"/>
              </a:gdLst>
              <a:ahLst/>
              <a:cxnLst>
                <a:cxn ang="0">
                  <a:pos x="T0" y="T1"/>
                </a:cxn>
                <a:cxn ang="0">
                  <a:pos x="T2" y="T3"/>
                </a:cxn>
                <a:cxn ang="0">
                  <a:pos x="T4" y="T5"/>
                </a:cxn>
                <a:cxn ang="0">
                  <a:pos x="T6" y="T7"/>
                </a:cxn>
              </a:cxnLst>
              <a:rect l="0" t="0" r="r" b="b"/>
              <a:pathLst>
                <a:path w="200" h="296">
                  <a:moveTo>
                    <a:pt x="200" y="0"/>
                  </a:moveTo>
                  <a:lnTo>
                    <a:pt x="200" y="296"/>
                  </a:lnTo>
                  <a:lnTo>
                    <a:pt x="0" y="296"/>
                  </a:lnTo>
                  <a:lnTo>
                    <a:pt x="200" y="0"/>
                  </a:lnTo>
                  <a:close/>
                </a:path>
              </a:pathLst>
            </a:custGeom>
            <a:solidFill>
              <a:srgbClr val="FBB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9"/>
            <p:cNvSpPr>
              <a:spLocks noEditPoints="1"/>
            </p:cNvSpPr>
            <p:nvPr/>
          </p:nvSpPr>
          <p:spPr bwMode="auto">
            <a:xfrm>
              <a:off x="1469294" y="832341"/>
              <a:ext cx="2231069" cy="3024554"/>
            </a:xfrm>
            <a:custGeom>
              <a:avLst/>
              <a:gdLst>
                <a:gd name="T0" fmla="*/ 325 w 484"/>
                <a:gd name="T1" fmla="*/ 456 h 657"/>
                <a:gd name="T2" fmla="*/ 380 w 484"/>
                <a:gd name="T3" fmla="*/ 335 h 657"/>
                <a:gd name="T4" fmla="*/ 398 w 484"/>
                <a:gd name="T5" fmla="*/ 233 h 657"/>
                <a:gd name="T6" fmla="*/ 413 w 484"/>
                <a:gd name="T7" fmla="*/ 194 h 657"/>
                <a:gd name="T8" fmla="*/ 414 w 484"/>
                <a:gd name="T9" fmla="*/ 174 h 657"/>
                <a:gd name="T10" fmla="*/ 359 w 484"/>
                <a:gd name="T11" fmla="*/ 55 h 657"/>
                <a:gd name="T12" fmla="*/ 345 w 484"/>
                <a:gd name="T13" fmla="*/ 46 h 657"/>
                <a:gd name="T14" fmla="*/ 232 w 484"/>
                <a:gd name="T15" fmla="*/ 7 h 657"/>
                <a:gd name="T16" fmla="*/ 139 w 484"/>
                <a:gd name="T17" fmla="*/ 44 h 657"/>
                <a:gd name="T18" fmla="*/ 120 w 484"/>
                <a:gd name="T19" fmla="*/ 61 h 657"/>
                <a:gd name="T20" fmla="*/ 74 w 484"/>
                <a:gd name="T21" fmla="*/ 174 h 657"/>
                <a:gd name="T22" fmla="*/ 64 w 484"/>
                <a:gd name="T23" fmla="*/ 186 h 657"/>
                <a:gd name="T24" fmla="*/ 86 w 484"/>
                <a:gd name="T25" fmla="*/ 233 h 657"/>
                <a:gd name="T26" fmla="*/ 106 w 484"/>
                <a:gd name="T27" fmla="*/ 335 h 657"/>
                <a:gd name="T28" fmla="*/ 162 w 484"/>
                <a:gd name="T29" fmla="*/ 456 h 657"/>
                <a:gd name="T30" fmla="*/ 1 w 484"/>
                <a:gd name="T31" fmla="*/ 640 h 657"/>
                <a:gd name="T32" fmla="*/ 484 w 484"/>
                <a:gd name="T33" fmla="*/ 657 h 657"/>
                <a:gd name="T34" fmla="*/ 314 w 484"/>
                <a:gd name="T35" fmla="*/ 493 h 657"/>
                <a:gd name="T36" fmla="*/ 294 w 484"/>
                <a:gd name="T37" fmla="*/ 473 h 657"/>
                <a:gd name="T38" fmla="*/ 243 w 484"/>
                <a:gd name="T39" fmla="*/ 516 h 657"/>
                <a:gd name="T40" fmla="*/ 206 w 484"/>
                <a:gd name="T41" fmla="*/ 465 h 657"/>
                <a:gd name="T42" fmla="*/ 269 w 484"/>
                <a:gd name="T43" fmla="*/ 477 h 657"/>
                <a:gd name="T44" fmla="*/ 380 w 484"/>
                <a:gd name="T45" fmla="*/ 315 h 657"/>
                <a:gd name="T46" fmla="*/ 401 w 484"/>
                <a:gd name="T47" fmla="*/ 286 h 657"/>
                <a:gd name="T48" fmla="*/ 337 w 484"/>
                <a:gd name="T49" fmla="*/ 60 h 657"/>
                <a:gd name="T50" fmla="*/ 312 w 484"/>
                <a:gd name="T51" fmla="*/ 139 h 657"/>
                <a:gd name="T52" fmla="*/ 322 w 484"/>
                <a:gd name="T53" fmla="*/ 150 h 657"/>
                <a:gd name="T54" fmla="*/ 251 w 484"/>
                <a:gd name="T55" fmla="*/ 145 h 657"/>
                <a:gd name="T56" fmla="*/ 178 w 484"/>
                <a:gd name="T57" fmla="*/ 142 h 657"/>
                <a:gd name="T58" fmla="*/ 234 w 484"/>
                <a:gd name="T59" fmla="*/ 25 h 657"/>
                <a:gd name="T60" fmla="*/ 179 w 484"/>
                <a:gd name="T61" fmla="*/ 148 h 657"/>
                <a:gd name="T62" fmla="*/ 94 w 484"/>
                <a:gd name="T63" fmla="*/ 165 h 657"/>
                <a:gd name="T64" fmla="*/ 104 w 484"/>
                <a:gd name="T65" fmla="*/ 247 h 657"/>
                <a:gd name="T66" fmla="*/ 84 w 484"/>
                <a:gd name="T67" fmla="*/ 286 h 657"/>
                <a:gd name="T68" fmla="*/ 301 w 484"/>
                <a:gd name="T69" fmla="*/ 165 h 657"/>
                <a:gd name="T70" fmla="*/ 327 w 484"/>
                <a:gd name="T71" fmla="*/ 205 h 657"/>
                <a:gd name="T72" fmla="*/ 93 w 484"/>
                <a:gd name="T73" fmla="*/ 187 h 657"/>
                <a:gd name="T74" fmla="*/ 123 w 484"/>
                <a:gd name="T75" fmla="*/ 373 h 657"/>
                <a:gd name="T76" fmla="*/ 147 w 484"/>
                <a:gd name="T77" fmla="*/ 221 h 657"/>
                <a:gd name="T78" fmla="*/ 243 w 484"/>
                <a:gd name="T79" fmla="*/ 230 h 657"/>
                <a:gd name="T80" fmla="*/ 339 w 484"/>
                <a:gd name="T81" fmla="*/ 221 h 657"/>
                <a:gd name="T82" fmla="*/ 363 w 484"/>
                <a:gd name="T83" fmla="*/ 373 h 657"/>
                <a:gd name="T84" fmla="*/ 223 w 484"/>
                <a:gd name="T85" fmla="*/ 450 h 657"/>
                <a:gd name="T86" fmla="*/ 218 w 484"/>
                <a:gd name="T87" fmla="*/ 507 h 657"/>
                <a:gd name="T88" fmla="*/ 191 w 484"/>
                <a:gd name="T89" fmla="*/ 473 h 657"/>
                <a:gd name="T90" fmla="*/ 67 w 484"/>
                <a:gd name="T91" fmla="*/ 549 h 657"/>
                <a:gd name="T92" fmla="*/ 74 w 484"/>
                <a:gd name="T93" fmla="*/ 640 h 657"/>
                <a:gd name="T94" fmla="*/ 92 w 484"/>
                <a:gd name="T95" fmla="*/ 531 h 657"/>
                <a:gd name="T96" fmla="*/ 131 w 484"/>
                <a:gd name="T97" fmla="*/ 640 h 657"/>
                <a:gd name="T98" fmla="*/ 131 w 484"/>
                <a:gd name="T99" fmla="*/ 511 h 657"/>
                <a:gd name="T100" fmla="*/ 148 w 484"/>
                <a:gd name="T101" fmla="*/ 515 h 657"/>
                <a:gd name="T102" fmla="*/ 171 w 484"/>
                <a:gd name="T103" fmla="*/ 519 h 657"/>
                <a:gd name="T104" fmla="*/ 203 w 484"/>
                <a:gd name="T105" fmla="*/ 544 h 657"/>
                <a:gd name="T106" fmla="*/ 233 w 484"/>
                <a:gd name="T107" fmla="*/ 537 h 657"/>
                <a:gd name="T108" fmla="*/ 281 w 484"/>
                <a:gd name="T109" fmla="*/ 543 h 657"/>
                <a:gd name="T110" fmla="*/ 295 w 484"/>
                <a:gd name="T111" fmla="*/ 543 h 657"/>
                <a:gd name="T112" fmla="*/ 171 w 484"/>
                <a:gd name="T113" fmla="*/ 519 h 657"/>
                <a:gd name="T114" fmla="*/ 336 w 484"/>
                <a:gd name="T115" fmla="*/ 515 h 657"/>
                <a:gd name="T116" fmla="*/ 353 w 484"/>
                <a:gd name="T117" fmla="*/ 640 h 657"/>
                <a:gd name="T118" fmla="*/ 375 w 484"/>
                <a:gd name="T119" fmla="*/ 521 h 657"/>
                <a:gd name="T120" fmla="*/ 392 w 484"/>
                <a:gd name="T121" fmla="*/ 531 h 657"/>
                <a:gd name="T122" fmla="*/ 411 w 484"/>
                <a:gd name="T123" fmla="*/ 640 h 657"/>
                <a:gd name="T124" fmla="*/ 418 w 484"/>
                <a:gd name="T125" fmla="*/ 54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84" h="657">
                  <a:moveTo>
                    <a:pt x="330" y="485"/>
                  </a:moveTo>
                  <a:cubicBezTo>
                    <a:pt x="322" y="477"/>
                    <a:pt x="314" y="468"/>
                    <a:pt x="305" y="461"/>
                  </a:cubicBezTo>
                  <a:cubicBezTo>
                    <a:pt x="312" y="459"/>
                    <a:pt x="319" y="458"/>
                    <a:pt x="325" y="456"/>
                  </a:cubicBezTo>
                  <a:cubicBezTo>
                    <a:pt x="341" y="451"/>
                    <a:pt x="357" y="442"/>
                    <a:pt x="368" y="429"/>
                  </a:cubicBezTo>
                  <a:cubicBezTo>
                    <a:pt x="381" y="413"/>
                    <a:pt x="380" y="393"/>
                    <a:pt x="380" y="374"/>
                  </a:cubicBezTo>
                  <a:cubicBezTo>
                    <a:pt x="380" y="335"/>
                    <a:pt x="380" y="335"/>
                    <a:pt x="380" y="335"/>
                  </a:cubicBezTo>
                  <a:cubicBezTo>
                    <a:pt x="381" y="334"/>
                    <a:pt x="382" y="334"/>
                    <a:pt x="383" y="333"/>
                  </a:cubicBezTo>
                  <a:cubicBezTo>
                    <a:pt x="404" y="321"/>
                    <a:pt x="422" y="295"/>
                    <a:pt x="420" y="269"/>
                  </a:cubicBezTo>
                  <a:cubicBezTo>
                    <a:pt x="419" y="255"/>
                    <a:pt x="411" y="239"/>
                    <a:pt x="398" y="233"/>
                  </a:cubicBezTo>
                  <a:cubicBezTo>
                    <a:pt x="399" y="232"/>
                    <a:pt x="399" y="231"/>
                    <a:pt x="399" y="230"/>
                  </a:cubicBezTo>
                  <a:cubicBezTo>
                    <a:pt x="399" y="203"/>
                    <a:pt x="399" y="203"/>
                    <a:pt x="399" y="203"/>
                  </a:cubicBezTo>
                  <a:cubicBezTo>
                    <a:pt x="404" y="200"/>
                    <a:pt x="408" y="197"/>
                    <a:pt x="413" y="194"/>
                  </a:cubicBezTo>
                  <a:cubicBezTo>
                    <a:pt x="415" y="193"/>
                    <a:pt x="417" y="191"/>
                    <a:pt x="418" y="189"/>
                  </a:cubicBezTo>
                  <a:cubicBezTo>
                    <a:pt x="422" y="185"/>
                    <a:pt x="422" y="179"/>
                    <a:pt x="417" y="176"/>
                  </a:cubicBezTo>
                  <a:cubicBezTo>
                    <a:pt x="416" y="175"/>
                    <a:pt x="415" y="175"/>
                    <a:pt x="414" y="174"/>
                  </a:cubicBezTo>
                  <a:cubicBezTo>
                    <a:pt x="412" y="173"/>
                    <a:pt x="411" y="173"/>
                    <a:pt x="409" y="172"/>
                  </a:cubicBezTo>
                  <a:cubicBezTo>
                    <a:pt x="409" y="131"/>
                    <a:pt x="396" y="90"/>
                    <a:pt x="366" y="61"/>
                  </a:cubicBezTo>
                  <a:cubicBezTo>
                    <a:pt x="364" y="59"/>
                    <a:pt x="361" y="57"/>
                    <a:pt x="359" y="55"/>
                  </a:cubicBezTo>
                  <a:cubicBezTo>
                    <a:pt x="361" y="52"/>
                    <a:pt x="361" y="52"/>
                    <a:pt x="361" y="52"/>
                  </a:cubicBezTo>
                  <a:cubicBezTo>
                    <a:pt x="365" y="45"/>
                    <a:pt x="350" y="37"/>
                    <a:pt x="346" y="44"/>
                  </a:cubicBezTo>
                  <a:cubicBezTo>
                    <a:pt x="345" y="46"/>
                    <a:pt x="345" y="46"/>
                    <a:pt x="345" y="46"/>
                  </a:cubicBezTo>
                  <a:cubicBezTo>
                    <a:pt x="331" y="38"/>
                    <a:pt x="315" y="32"/>
                    <a:pt x="299" y="27"/>
                  </a:cubicBezTo>
                  <a:cubicBezTo>
                    <a:pt x="287" y="22"/>
                    <a:pt x="275" y="18"/>
                    <a:pt x="263" y="12"/>
                  </a:cubicBezTo>
                  <a:cubicBezTo>
                    <a:pt x="250" y="6"/>
                    <a:pt x="245" y="0"/>
                    <a:pt x="232" y="7"/>
                  </a:cubicBezTo>
                  <a:cubicBezTo>
                    <a:pt x="219" y="14"/>
                    <a:pt x="207" y="19"/>
                    <a:pt x="193" y="24"/>
                  </a:cubicBezTo>
                  <a:cubicBezTo>
                    <a:pt x="175" y="31"/>
                    <a:pt x="157" y="36"/>
                    <a:pt x="140" y="46"/>
                  </a:cubicBezTo>
                  <a:cubicBezTo>
                    <a:pt x="139" y="44"/>
                    <a:pt x="139" y="44"/>
                    <a:pt x="139" y="44"/>
                  </a:cubicBezTo>
                  <a:cubicBezTo>
                    <a:pt x="135" y="37"/>
                    <a:pt x="121" y="45"/>
                    <a:pt x="124" y="52"/>
                  </a:cubicBezTo>
                  <a:cubicBezTo>
                    <a:pt x="126" y="55"/>
                    <a:pt x="126" y="55"/>
                    <a:pt x="126" y="55"/>
                  </a:cubicBezTo>
                  <a:cubicBezTo>
                    <a:pt x="124" y="57"/>
                    <a:pt x="122" y="59"/>
                    <a:pt x="120" y="61"/>
                  </a:cubicBezTo>
                  <a:cubicBezTo>
                    <a:pt x="92" y="88"/>
                    <a:pt x="79" y="125"/>
                    <a:pt x="77" y="162"/>
                  </a:cubicBezTo>
                  <a:cubicBezTo>
                    <a:pt x="76" y="165"/>
                    <a:pt x="77" y="171"/>
                    <a:pt x="76" y="173"/>
                  </a:cubicBezTo>
                  <a:cubicBezTo>
                    <a:pt x="75" y="173"/>
                    <a:pt x="74" y="174"/>
                    <a:pt x="74" y="174"/>
                  </a:cubicBezTo>
                  <a:cubicBezTo>
                    <a:pt x="71" y="176"/>
                    <a:pt x="68" y="178"/>
                    <a:pt x="66" y="180"/>
                  </a:cubicBezTo>
                  <a:cubicBezTo>
                    <a:pt x="65" y="181"/>
                    <a:pt x="65" y="182"/>
                    <a:pt x="64" y="183"/>
                  </a:cubicBezTo>
                  <a:cubicBezTo>
                    <a:pt x="64" y="184"/>
                    <a:pt x="64" y="185"/>
                    <a:pt x="64" y="186"/>
                  </a:cubicBezTo>
                  <a:cubicBezTo>
                    <a:pt x="65" y="189"/>
                    <a:pt x="68" y="192"/>
                    <a:pt x="72" y="194"/>
                  </a:cubicBezTo>
                  <a:cubicBezTo>
                    <a:pt x="76" y="197"/>
                    <a:pt x="81" y="200"/>
                    <a:pt x="86" y="203"/>
                  </a:cubicBezTo>
                  <a:cubicBezTo>
                    <a:pt x="86" y="233"/>
                    <a:pt x="86" y="233"/>
                    <a:pt x="86" y="233"/>
                  </a:cubicBezTo>
                  <a:cubicBezTo>
                    <a:pt x="74" y="240"/>
                    <a:pt x="66" y="255"/>
                    <a:pt x="65" y="269"/>
                  </a:cubicBezTo>
                  <a:cubicBezTo>
                    <a:pt x="63" y="295"/>
                    <a:pt x="81" y="321"/>
                    <a:pt x="102" y="333"/>
                  </a:cubicBezTo>
                  <a:cubicBezTo>
                    <a:pt x="104" y="334"/>
                    <a:pt x="105" y="335"/>
                    <a:pt x="106" y="335"/>
                  </a:cubicBezTo>
                  <a:cubicBezTo>
                    <a:pt x="106" y="374"/>
                    <a:pt x="106" y="374"/>
                    <a:pt x="106" y="374"/>
                  </a:cubicBezTo>
                  <a:cubicBezTo>
                    <a:pt x="107" y="394"/>
                    <a:pt x="106" y="413"/>
                    <a:pt x="118" y="429"/>
                  </a:cubicBezTo>
                  <a:cubicBezTo>
                    <a:pt x="129" y="443"/>
                    <a:pt x="145" y="452"/>
                    <a:pt x="162" y="456"/>
                  </a:cubicBezTo>
                  <a:cubicBezTo>
                    <a:pt x="168" y="458"/>
                    <a:pt x="174" y="460"/>
                    <a:pt x="180" y="461"/>
                  </a:cubicBezTo>
                  <a:cubicBezTo>
                    <a:pt x="171" y="468"/>
                    <a:pt x="163" y="477"/>
                    <a:pt x="155" y="485"/>
                  </a:cubicBezTo>
                  <a:cubicBezTo>
                    <a:pt x="68" y="509"/>
                    <a:pt x="5" y="569"/>
                    <a:pt x="1" y="640"/>
                  </a:cubicBezTo>
                  <a:cubicBezTo>
                    <a:pt x="0" y="640"/>
                    <a:pt x="0" y="640"/>
                    <a:pt x="0" y="640"/>
                  </a:cubicBezTo>
                  <a:cubicBezTo>
                    <a:pt x="0" y="657"/>
                    <a:pt x="0" y="657"/>
                    <a:pt x="0" y="657"/>
                  </a:cubicBezTo>
                  <a:cubicBezTo>
                    <a:pt x="484" y="657"/>
                    <a:pt x="484" y="657"/>
                    <a:pt x="484" y="657"/>
                  </a:cubicBezTo>
                  <a:cubicBezTo>
                    <a:pt x="484" y="637"/>
                    <a:pt x="484" y="637"/>
                    <a:pt x="484" y="637"/>
                  </a:cubicBezTo>
                  <a:cubicBezTo>
                    <a:pt x="478" y="568"/>
                    <a:pt x="416" y="509"/>
                    <a:pt x="330" y="485"/>
                  </a:cubicBezTo>
                  <a:close/>
                  <a:moveTo>
                    <a:pt x="314" y="493"/>
                  </a:moveTo>
                  <a:cubicBezTo>
                    <a:pt x="304" y="503"/>
                    <a:pt x="296" y="514"/>
                    <a:pt x="287" y="526"/>
                  </a:cubicBezTo>
                  <a:cubicBezTo>
                    <a:pt x="281" y="519"/>
                    <a:pt x="274" y="513"/>
                    <a:pt x="267" y="507"/>
                  </a:cubicBezTo>
                  <a:cubicBezTo>
                    <a:pt x="276" y="496"/>
                    <a:pt x="285" y="484"/>
                    <a:pt x="294" y="473"/>
                  </a:cubicBezTo>
                  <a:cubicBezTo>
                    <a:pt x="301" y="479"/>
                    <a:pt x="307" y="486"/>
                    <a:pt x="314" y="493"/>
                  </a:cubicBezTo>
                  <a:close/>
                  <a:moveTo>
                    <a:pt x="258" y="491"/>
                  </a:moveTo>
                  <a:cubicBezTo>
                    <a:pt x="252" y="499"/>
                    <a:pt x="246" y="506"/>
                    <a:pt x="243" y="516"/>
                  </a:cubicBezTo>
                  <a:cubicBezTo>
                    <a:pt x="240" y="506"/>
                    <a:pt x="233" y="500"/>
                    <a:pt x="227" y="492"/>
                  </a:cubicBezTo>
                  <a:cubicBezTo>
                    <a:pt x="224" y="487"/>
                    <a:pt x="220" y="483"/>
                    <a:pt x="217" y="478"/>
                  </a:cubicBezTo>
                  <a:cubicBezTo>
                    <a:pt x="215" y="476"/>
                    <a:pt x="208" y="465"/>
                    <a:pt x="206" y="465"/>
                  </a:cubicBezTo>
                  <a:cubicBezTo>
                    <a:pt x="224" y="467"/>
                    <a:pt x="243" y="467"/>
                    <a:pt x="261" y="466"/>
                  </a:cubicBezTo>
                  <a:cubicBezTo>
                    <a:pt x="267" y="466"/>
                    <a:pt x="273" y="466"/>
                    <a:pt x="279" y="465"/>
                  </a:cubicBezTo>
                  <a:cubicBezTo>
                    <a:pt x="277" y="465"/>
                    <a:pt x="271" y="475"/>
                    <a:pt x="269" y="477"/>
                  </a:cubicBezTo>
                  <a:cubicBezTo>
                    <a:pt x="265" y="482"/>
                    <a:pt x="262" y="486"/>
                    <a:pt x="258" y="491"/>
                  </a:cubicBezTo>
                  <a:close/>
                  <a:moveTo>
                    <a:pt x="401" y="286"/>
                  </a:moveTo>
                  <a:cubicBezTo>
                    <a:pt x="398" y="297"/>
                    <a:pt x="389" y="308"/>
                    <a:pt x="380" y="315"/>
                  </a:cubicBezTo>
                  <a:cubicBezTo>
                    <a:pt x="380" y="247"/>
                    <a:pt x="380" y="247"/>
                    <a:pt x="380" y="247"/>
                  </a:cubicBezTo>
                  <a:cubicBezTo>
                    <a:pt x="380" y="247"/>
                    <a:pt x="381" y="247"/>
                    <a:pt x="381" y="247"/>
                  </a:cubicBezTo>
                  <a:cubicBezTo>
                    <a:pt x="403" y="240"/>
                    <a:pt x="405" y="275"/>
                    <a:pt x="401" y="286"/>
                  </a:cubicBezTo>
                  <a:close/>
                  <a:moveTo>
                    <a:pt x="251" y="145"/>
                  </a:moveTo>
                  <a:cubicBezTo>
                    <a:pt x="251" y="25"/>
                    <a:pt x="251" y="25"/>
                    <a:pt x="251" y="25"/>
                  </a:cubicBezTo>
                  <a:cubicBezTo>
                    <a:pt x="279" y="39"/>
                    <a:pt x="311" y="44"/>
                    <a:pt x="337" y="60"/>
                  </a:cubicBezTo>
                  <a:cubicBezTo>
                    <a:pt x="298" y="131"/>
                    <a:pt x="298" y="131"/>
                    <a:pt x="298" y="131"/>
                  </a:cubicBezTo>
                  <a:cubicBezTo>
                    <a:pt x="295" y="136"/>
                    <a:pt x="301" y="141"/>
                    <a:pt x="307" y="142"/>
                  </a:cubicBezTo>
                  <a:cubicBezTo>
                    <a:pt x="309" y="142"/>
                    <a:pt x="311" y="141"/>
                    <a:pt x="312" y="139"/>
                  </a:cubicBezTo>
                  <a:cubicBezTo>
                    <a:pt x="351" y="71"/>
                    <a:pt x="351" y="71"/>
                    <a:pt x="351" y="71"/>
                  </a:cubicBezTo>
                  <a:cubicBezTo>
                    <a:pt x="378" y="95"/>
                    <a:pt x="390" y="129"/>
                    <a:pt x="392" y="165"/>
                  </a:cubicBezTo>
                  <a:cubicBezTo>
                    <a:pt x="369" y="157"/>
                    <a:pt x="345" y="153"/>
                    <a:pt x="322" y="150"/>
                  </a:cubicBezTo>
                  <a:cubicBezTo>
                    <a:pt x="316" y="149"/>
                    <a:pt x="311" y="149"/>
                    <a:pt x="306" y="148"/>
                  </a:cubicBezTo>
                  <a:cubicBezTo>
                    <a:pt x="288" y="147"/>
                    <a:pt x="269" y="146"/>
                    <a:pt x="251" y="145"/>
                  </a:cubicBezTo>
                  <a:cubicBezTo>
                    <a:pt x="251" y="145"/>
                    <a:pt x="251" y="145"/>
                    <a:pt x="251" y="145"/>
                  </a:cubicBezTo>
                  <a:close/>
                  <a:moveTo>
                    <a:pt x="135" y="71"/>
                  </a:moveTo>
                  <a:cubicBezTo>
                    <a:pt x="173" y="139"/>
                    <a:pt x="173" y="139"/>
                    <a:pt x="173" y="139"/>
                  </a:cubicBezTo>
                  <a:cubicBezTo>
                    <a:pt x="174" y="141"/>
                    <a:pt x="176" y="142"/>
                    <a:pt x="178" y="142"/>
                  </a:cubicBezTo>
                  <a:cubicBezTo>
                    <a:pt x="184" y="141"/>
                    <a:pt x="190" y="136"/>
                    <a:pt x="188" y="131"/>
                  </a:cubicBezTo>
                  <a:cubicBezTo>
                    <a:pt x="148" y="60"/>
                    <a:pt x="148" y="60"/>
                    <a:pt x="148" y="60"/>
                  </a:cubicBezTo>
                  <a:cubicBezTo>
                    <a:pt x="175" y="44"/>
                    <a:pt x="207" y="39"/>
                    <a:pt x="234" y="25"/>
                  </a:cubicBezTo>
                  <a:cubicBezTo>
                    <a:pt x="234" y="145"/>
                    <a:pt x="234" y="145"/>
                    <a:pt x="234" y="145"/>
                  </a:cubicBezTo>
                  <a:cubicBezTo>
                    <a:pt x="234" y="145"/>
                    <a:pt x="234" y="145"/>
                    <a:pt x="234" y="145"/>
                  </a:cubicBezTo>
                  <a:cubicBezTo>
                    <a:pt x="216" y="146"/>
                    <a:pt x="197" y="147"/>
                    <a:pt x="179" y="148"/>
                  </a:cubicBezTo>
                  <a:cubicBezTo>
                    <a:pt x="169" y="149"/>
                    <a:pt x="160" y="150"/>
                    <a:pt x="150" y="152"/>
                  </a:cubicBezTo>
                  <a:cubicBezTo>
                    <a:pt x="131" y="154"/>
                    <a:pt x="113" y="158"/>
                    <a:pt x="96" y="164"/>
                  </a:cubicBezTo>
                  <a:cubicBezTo>
                    <a:pt x="95" y="164"/>
                    <a:pt x="94" y="164"/>
                    <a:pt x="94" y="165"/>
                  </a:cubicBezTo>
                  <a:cubicBezTo>
                    <a:pt x="95" y="129"/>
                    <a:pt x="108" y="94"/>
                    <a:pt x="135" y="71"/>
                  </a:cubicBezTo>
                  <a:close/>
                  <a:moveTo>
                    <a:pt x="84" y="286"/>
                  </a:moveTo>
                  <a:cubicBezTo>
                    <a:pt x="80" y="275"/>
                    <a:pt x="82" y="240"/>
                    <a:pt x="104" y="247"/>
                  </a:cubicBezTo>
                  <a:cubicBezTo>
                    <a:pt x="105" y="247"/>
                    <a:pt x="105" y="247"/>
                    <a:pt x="106" y="247"/>
                  </a:cubicBezTo>
                  <a:cubicBezTo>
                    <a:pt x="106" y="316"/>
                    <a:pt x="106" y="316"/>
                    <a:pt x="106" y="316"/>
                  </a:cubicBezTo>
                  <a:cubicBezTo>
                    <a:pt x="96" y="309"/>
                    <a:pt x="88" y="297"/>
                    <a:pt x="84" y="286"/>
                  </a:cubicBezTo>
                  <a:close/>
                  <a:moveTo>
                    <a:pt x="93" y="187"/>
                  </a:moveTo>
                  <a:cubicBezTo>
                    <a:pt x="93" y="186"/>
                    <a:pt x="93" y="185"/>
                    <a:pt x="93" y="184"/>
                  </a:cubicBezTo>
                  <a:cubicBezTo>
                    <a:pt x="159" y="162"/>
                    <a:pt x="231" y="160"/>
                    <a:pt x="301" y="165"/>
                  </a:cubicBezTo>
                  <a:cubicBezTo>
                    <a:pt x="332" y="167"/>
                    <a:pt x="364" y="171"/>
                    <a:pt x="392" y="184"/>
                  </a:cubicBezTo>
                  <a:cubicBezTo>
                    <a:pt x="392" y="185"/>
                    <a:pt x="392" y="186"/>
                    <a:pt x="392" y="187"/>
                  </a:cubicBezTo>
                  <a:cubicBezTo>
                    <a:pt x="374" y="198"/>
                    <a:pt x="347" y="202"/>
                    <a:pt x="327" y="205"/>
                  </a:cubicBezTo>
                  <a:cubicBezTo>
                    <a:pt x="299" y="211"/>
                    <a:pt x="271" y="213"/>
                    <a:pt x="243" y="213"/>
                  </a:cubicBezTo>
                  <a:cubicBezTo>
                    <a:pt x="214" y="213"/>
                    <a:pt x="186" y="211"/>
                    <a:pt x="158" y="205"/>
                  </a:cubicBezTo>
                  <a:cubicBezTo>
                    <a:pt x="138" y="202"/>
                    <a:pt x="111" y="198"/>
                    <a:pt x="93" y="187"/>
                  </a:cubicBezTo>
                  <a:close/>
                  <a:moveTo>
                    <a:pt x="165" y="441"/>
                  </a:moveTo>
                  <a:cubicBezTo>
                    <a:pt x="155" y="438"/>
                    <a:pt x="145" y="434"/>
                    <a:pt x="137" y="427"/>
                  </a:cubicBezTo>
                  <a:cubicBezTo>
                    <a:pt x="121" y="414"/>
                    <a:pt x="123" y="392"/>
                    <a:pt x="123" y="373"/>
                  </a:cubicBezTo>
                  <a:cubicBezTo>
                    <a:pt x="123" y="336"/>
                    <a:pt x="123" y="300"/>
                    <a:pt x="123" y="263"/>
                  </a:cubicBezTo>
                  <a:cubicBezTo>
                    <a:pt x="123" y="216"/>
                    <a:pt x="123" y="216"/>
                    <a:pt x="123" y="216"/>
                  </a:cubicBezTo>
                  <a:cubicBezTo>
                    <a:pt x="131" y="218"/>
                    <a:pt x="139" y="219"/>
                    <a:pt x="147" y="221"/>
                  </a:cubicBezTo>
                  <a:cubicBezTo>
                    <a:pt x="177" y="227"/>
                    <a:pt x="207" y="230"/>
                    <a:pt x="238" y="230"/>
                  </a:cubicBezTo>
                  <a:cubicBezTo>
                    <a:pt x="238" y="230"/>
                    <a:pt x="238" y="230"/>
                    <a:pt x="239" y="230"/>
                  </a:cubicBezTo>
                  <a:cubicBezTo>
                    <a:pt x="240" y="230"/>
                    <a:pt x="241" y="230"/>
                    <a:pt x="243" y="230"/>
                  </a:cubicBezTo>
                  <a:cubicBezTo>
                    <a:pt x="244" y="230"/>
                    <a:pt x="245" y="230"/>
                    <a:pt x="247" y="230"/>
                  </a:cubicBezTo>
                  <a:cubicBezTo>
                    <a:pt x="247" y="230"/>
                    <a:pt x="247" y="230"/>
                    <a:pt x="247" y="230"/>
                  </a:cubicBezTo>
                  <a:cubicBezTo>
                    <a:pt x="278" y="230"/>
                    <a:pt x="308" y="227"/>
                    <a:pt x="339" y="221"/>
                  </a:cubicBezTo>
                  <a:cubicBezTo>
                    <a:pt x="346" y="219"/>
                    <a:pt x="354" y="218"/>
                    <a:pt x="362" y="216"/>
                  </a:cubicBezTo>
                  <a:cubicBezTo>
                    <a:pt x="363" y="262"/>
                    <a:pt x="363" y="262"/>
                    <a:pt x="363" y="262"/>
                  </a:cubicBezTo>
                  <a:cubicBezTo>
                    <a:pt x="363" y="299"/>
                    <a:pt x="363" y="336"/>
                    <a:pt x="363" y="373"/>
                  </a:cubicBezTo>
                  <a:cubicBezTo>
                    <a:pt x="363" y="391"/>
                    <a:pt x="365" y="413"/>
                    <a:pt x="350" y="426"/>
                  </a:cubicBezTo>
                  <a:cubicBezTo>
                    <a:pt x="342" y="433"/>
                    <a:pt x="332" y="437"/>
                    <a:pt x="322" y="440"/>
                  </a:cubicBezTo>
                  <a:cubicBezTo>
                    <a:pt x="291" y="450"/>
                    <a:pt x="256" y="451"/>
                    <a:pt x="223" y="450"/>
                  </a:cubicBezTo>
                  <a:cubicBezTo>
                    <a:pt x="204" y="449"/>
                    <a:pt x="184" y="447"/>
                    <a:pt x="165" y="441"/>
                  </a:cubicBezTo>
                  <a:close/>
                  <a:moveTo>
                    <a:pt x="191" y="473"/>
                  </a:moveTo>
                  <a:cubicBezTo>
                    <a:pt x="200" y="484"/>
                    <a:pt x="209" y="496"/>
                    <a:pt x="218" y="507"/>
                  </a:cubicBezTo>
                  <a:cubicBezTo>
                    <a:pt x="211" y="513"/>
                    <a:pt x="204" y="519"/>
                    <a:pt x="198" y="526"/>
                  </a:cubicBezTo>
                  <a:cubicBezTo>
                    <a:pt x="189" y="514"/>
                    <a:pt x="181" y="503"/>
                    <a:pt x="171" y="493"/>
                  </a:cubicBezTo>
                  <a:cubicBezTo>
                    <a:pt x="178" y="486"/>
                    <a:pt x="184" y="479"/>
                    <a:pt x="191" y="473"/>
                  </a:cubicBezTo>
                  <a:close/>
                  <a:moveTo>
                    <a:pt x="56" y="640"/>
                  </a:moveTo>
                  <a:cubicBezTo>
                    <a:pt x="18" y="640"/>
                    <a:pt x="18" y="640"/>
                    <a:pt x="18" y="640"/>
                  </a:cubicBezTo>
                  <a:cubicBezTo>
                    <a:pt x="20" y="606"/>
                    <a:pt x="38" y="574"/>
                    <a:pt x="67" y="549"/>
                  </a:cubicBezTo>
                  <a:cubicBezTo>
                    <a:pt x="67" y="580"/>
                    <a:pt x="64" y="610"/>
                    <a:pt x="56" y="640"/>
                  </a:cubicBezTo>
                  <a:close/>
                  <a:moveTo>
                    <a:pt x="92" y="640"/>
                  </a:moveTo>
                  <a:cubicBezTo>
                    <a:pt x="74" y="640"/>
                    <a:pt x="74" y="640"/>
                    <a:pt x="74" y="640"/>
                  </a:cubicBezTo>
                  <a:cubicBezTo>
                    <a:pt x="82" y="606"/>
                    <a:pt x="85" y="572"/>
                    <a:pt x="84" y="537"/>
                  </a:cubicBezTo>
                  <a:cubicBezTo>
                    <a:pt x="84" y="536"/>
                    <a:pt x="84" y="536"/>
                    <a:pt x="84" y="536"/>
                  </a:cubicBezTo>
                  <a:cubicBezTo>
                    <a:pt x="87" y="534"/>
                    <a:pt x="89" y="533"/>
                    <a:pt x="92" y="531"/>
                  </a:cubicBezTo>
                  <a:lnTo>
                    <a:pt x="92" y="640"/>
                  </a:lnTo>
                  <a:close/>
                  <a:moveTo>
                    <a:pt x="131" y="511"/>
                  </a:moveTo>
                  <a:cubicBezTo>
                    <a:pt x="131" y="640"/>
                    <a:pt x="131" y="640"/>
                    <a:pt x="131" y="640"/>
                  </a:cubicBezTo>
                  <a:cubicBezTo>
                    <a:pt x="109" y="640"/>
                    <a:pt x="109" y="640"/>
                    <a:pt x="109" y="640"/>
                  </a:cubicBezTo>
                  <a:cubicBezTo>
                    <a:pt x="109" y="521"/>
                    <a:pt x="109" y="521"/>
                    <a:pt x="109" y="521"/>
                  </a:cubicBezTo>
                  <a:cubicBezTo>
                    <a:pt x="116" y="518"/>
                    <a:pt x="123" y="514"/>
                    <a:pt x="131" y="511"/>
                  </a:cubicBezTo>
                  <a:cubicBezTo>
                    <a:pt x="131" y="511"/>
                    <a:pt x="131" y="511"/>
                    <a:pt x="131" y="511"/>
                  </a:cubicBezTo>
                  <a:close/>
                  <a:moveTo>
                    <a:pt x="148" y="640"/>
                  </a:moveTo>
                  <a:cubicBezTo>
                    <a:pt x="148" y="515"/>
                    <a:pt x="148" y="515"/>
                    <a:pt x="148" y="515"/>
                  </a:cubicBezTo>
                  <a:cubicBezTo>
                    <a:pt x="232" y="640"/>
                    <a:pt x="232" y="640"/>
                    <a:pt x="232" y="640"/>
                  </a:cubicBezTo>
                  <a:lnTo>
                    <a:pt x="148" y="640"/>
                  </a:lnTo>
                  <a:close/>
                  <a:moveTo>
                    <a:pt x="171" y="519"/>
                  </a:moveTo>
                  <a:cubicBezTo>
                    <a:pt x="177" y="526"/>
                    <a:pt x="183" y="534"/>
                    <a:pt x="189" y="543"/>
                  </a:cubicBezTo>
                  <a:cubicBezTo>
                    <a:pt x="191" y="545"/>
                    <a:pt x="194" y="546"/>
                    <a:pt x="196" y="546"/>
                  </a:cubicBezTo>
                  <a:cubicBezTo>
                    <a:pt x="198" y="546"/>
                    <a:pt x="201" y="546"/>
                    <a:pt x="203" y="544"/>
                  </a:cubicBezTo>
                  <a:cubicBezTo>
                    <a:pt x="203" y="544"/>
                    <a:pt x="203" y="544"/>
                    <a:pt x="204" y="543"/>
                  </a:cubicBezTo>
                  <a:cubicBezTo>
                    <a:pt x="211" y="536"/>
                    <a:pt x="219" y="529"/>
                    <a:pt x="227" y="522"/>
                  </a:cubicBezTo>
                  <a:cubicBezTo>
                    <a:pt x="229" y="527"/>
                    <a:pt x="231" y="532"/>
                    <a:pt x="233" y="537"/>
                  </a:cubicBezTo>
                  <a:cubicBezTo>
                    <a:pt x="235" y="542"/>
                    <a:pt x="241" y="544"/>
                    <a:pt x="246" y="543"/>
                  </a:cubicBezTo>
                  <a:cubicBezTo>
                    <a:pt x="254" y="541"/>
                    <a:pt x="256" y="529"/>
                    <a:pt x="259" y="522"/>
                  </a:cubicBezTo>
                  <a:cubicBezTo>
                    <a:pt x="266" y="529"/>
                    <a:pt x="274" y="536"/>
                    <a:pt x="281" y="543"/>
                  </a:cubicBezTo>
                  <a:cubicBezTo>
                    <a:pt x="282" y="544"/>
                    <a:pt x="282" y="544"/>
                    <a:pt x="282" y="544"/>
                  </a:cubicBezTo>
                  <a:cubicBezTo>
                    <a:pt x="284" y="546"/>
                    <a:pt x="287" y="546"/>
                    <a:pt x="289" y="546"/>
                  </a:cubicBezTo>
                  <a:cubicBezTo>
                    <a:pt x="291" y="546"/>
                    <a:pt x="294" y="545"/>
                    <a:pt x="295" y="543"/>
                  </a:cubicBezTo>
                  <a:cubicBezTo>
                    <a:pt x="300" y="536"/>
                    <a:pt x="305" y="529"/>
                    <a:pt x="310" y="523"/>
                  </a:cubicBezTo>
                  <a:cubicBezTo>
                    <a:pt x="242" y="625"/>
                    <a:pt x="242" y="625"/>
                    <a:pt x="242" y="625"/>
                  </a:cubicBezTo>
                  <a:lnTo>
                    <a:pt x="171" y="519"/>
                  </a:lnTo>
                  <a:close/>
                  <a:moveTo>
                    <a:pt x="336" y="640"/>
                  </a:moveTo>
                  <a:cubicBezTo>
                    <a:pt x="252" y="640"/>
                    <a:pt x="252" y="640"/>
                    <a:pt x="252" y="640"/>
                  </a:cubicBezTo>
                  <a:cubicBezTo>
                    <a:pt x="336" y="515"/>
                    <a:pt x="336" y="515"/>
                    <a:pt x="336" y="515"/>
                  </a:cubicBezTo>
                  <a:lnTo>
                    <a:pt x="336" y="640"/>
                  </a:lnTo>
                  <a:close/>
                  <a:moveTo>
                    <a:pt x="375" y="640"/>
                  </a:moveTo>
                  <a:cubicBezTo>
                    <a:pt x="353" y="640"/>
                    <a:pt x="353" y="640"/>
                    <a:pt x="353" y="640"/>
                  </a:cubicBezTo>
                  <a:cubicBezTo>
                    <a:pt x="353" y="511"/>
                    <a:pt x="353" y="511"/>
                    <a:pt x="353" y="511"/>
                  </a:cubicBezTo>
                  <a:cubicBezTo>
                    <a:pt x="353" y="511"/>
                    <a:pt x="353" y="511"/>
                    <a:pt x="353" y="511"/>
                  </a:cubicBezTo>
                  <a:cubicBezTo>
                    <a:pt x="361" y="514"/>
                    <a:pt x="368" y="517"/>
                    <a:pt x="375" y="521"/>
                  </a:cubicBezTo>
                  <a:lnTo>
                    <a:pt x="375" y="640"/>
                  </a:lnTo>
                  <a:close/>
                  <a:moveTo>
                    <a:pt x="392" y="640"/>
                  </a:moveTo>
                  <a:cubicBezTo>
                    <a:pt x="392" y="531"/>
                    <a:pt x="392" y="531"/>
                    <a:pt x="392" y="531"/>
                  </a:cubicBezTo>
                  <a:cubicBezTo>
                    <a:pt x="395" y="532"/>
                    <a:pt x="398" y="534"/>
                    <a:pt x="401" y="536"/>
                  </a:cubicBezTo>
                  <a:cubicBezTo>
                    <a:pt x="401" y="536"/>
                    <a:pt x="401" y="536"/>
                    <a:pt x="401" y="537"/>
                  </a:cubicBezTo>
                  <a:cubicBezTo>
                    <a:pt x="400" y="572"/>
                    <a:pt x="403" y="606"/>
                    <a:pt x="411" y="640"/>
                  </a:cubicBezTo>
                  <a:lnTo>
                    <a:pt x="392" y="640"/>
                  </a:lnTo>
                  <a:close/>
                  <a:moveTo>
                    <a:pt x="428" y="640"/>
                  </a:moveTo>
                  <a:cubicBezTo>
                    <a:pt x="421" y="610"/>
                    <a:pt x="417" y="580"/>
                    <a:pt x="418" y="549"/>
                  </a:cubicBezTo>
                  <a:cubicBezTo>
                    <a:pt x="447" y="574"/>
                    <a:pt x="465" y="606"/>
                    <a:pt x="467" y="640"/>
                  </a:cubicBezTo>
                  <a:lnTo>
                    <a:pt x="428" y="64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0"/>
            <p:cNvSpPr/>
            <p:nvPr/>
          </p:nvSpPr>
          <p:spPr bwMode="auto">
            <a:xfrm>
              <a:off x="3391893" y="3358300"/>
              <a:ext cx="230867" cy="419053"/>
            </a:xfrm>
            <a:custGeom>
              <a:avLst/>
              <a:gdLst>
                <a:gd name="T0" fmla="*/ 50 w 50"/>
                <a:gd name="T1" fmla="*/ 91 h 91"/>
                <a:gd name="T2" fmla="*/ 11 w 50"/>
                <a:gd name="T3" fmla="*/ 91 h 91"/>
                <a:gd name="T4" fmla="*/ 1 w 50"/>
                <a:gd name="T5" fmla="*/ 0 h 91"/>
                <a:gd name="T6" fmla="*/ 50 w 50"/>
                <a:gd name="T7" fmla="*/ 91 h 91"/>
              </a:gdLst>
              <a:ahLst/>
              <a:cxnLst>
                <a:cxn ang="0">
                  <a:pos x="T0" y="T1"/>
                </a:cxn>
                <a:cxn ang="0">
                  <a:pos x="T2" y="T3"/>
                </a:cxn>
                <a:cxn ang="0">
                  <a:pos x="T4" y="T5"/>
                </a:cxn>
                <a:cxn ang="0">
                  <a:pos x="T6" y="T7"/>
                </a:cxn>
              </a:cxnLst>
              <a:rect l="0" t="0" r="r" b="b"/>
              <a:pathLst>
                <a:path w="50" h="91">
                  <a:moveTo>
                    <a:pt x="50" y="91"/>
                  </a:moveTo>
                  <a:cubicBezTo>
                    <a:pt x="11" y="91"/>
                    <a:pt x="11" y="91"/>
                    <a:pt x="11" y="91"/>
                  </a:cubicBezTo>
                  <a:cubicBezTo>
                    <a:pt x="4" y="61"/>
                    <a:pt x="0" y="31"/>
                    <a:pt x="1" y="0"/>
                  </a:cubicBezTo>
                  <a:cubicBezTo>
                    <a:pt x="30" y="25"/>
                    <a:pt x="48" y="57"/>
                    <a:pt x="50" y="91"/>
                  </a:cubicBezTo>
                  <a:close/>
                </a:path>
              </a:pathLst>
            </a:custGeom>
            <a:solidFill>
              <a:srgbClr val="376E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1"/>
            <p:cNvSpPr/>
            <p:nvPr/>
          </p:nvSpPr>
          <p:spPr bwMode="auto">
            <a:xfrm>
              <a:off x="3221168" y="1936235"/>
              <a:ext cx="116404" cy="345331"/>
            </a:xfrm>
            <a:custGeom>
              <a:avLst/>
              <a:gdLst>
                <a:gd name="T0" fmla="*/ 1 w 25"/>
                <a:gd name="T1" fmla="*/ 7 h 75"/>
                <a:gd name="T2" fmla="*/ 21 w 25"/>
                <a:gd name="T3" fmla="*/ 46 h 75"/>
                <a:gd name="T4" fmla="*/ 0 w 25"/>
                <a:gd name="T5" fmla="*/ 75 h 75"/>
                <a:gd name="T6" fmla="*/ 0 w 25"/>
                <a:gd name="T7" fmla="*/ 7 h 75"/>
                <a:gd name="T8" fmla="*/ 1 w 25"/>
                <a:gd name="T9" fmla="*/ 7 h 75"/>
              </a:gdLst>
              <a:ahLst/>
              <a:cxnLst>
                <a:cxn ang="0">
                  <a:pos x="T0" y="T1"/>
                </a:cxn>
                <a:cxn ang="0">
                  <a:pos x="T2" y="T3"/>
                </a:cxn>
                <a:cxn ang="0">
                  <a:pos x="T4" y="T5"/>
                </a:cxn>
                <a:cxn ang="0">
                  <a:pos x="T6" y="T7"/>
                </a:cxn>
                <a:cxn ang="0">
                  <a:pos x="T8" y="T9"/>
                </a:cxn>
              </a:cxnLst>
              <a:rect l="0" t="0" r="r" b="b"/>
              <a:pathLst>
                <a:path w="25" h="75">
                  <a:moveTo>
                    <a:pt x="1" y="7"/>
                  </a:moveTo>
                  <a:cubicBezTo>
                    <a:pt x="23" y="0"/>
                    <a:pt x="25" y="35"/>
                    <a:pt x="21" y="46"/>
                  </a:cubicBezTo>
                  <a:cubicBezTo>
                    <a:pt x="18" y="57"/>
                    <a:pt x="9" y="68"/>
                    <a:pt x="0" y="75"/>
                  </a:cubicBezTo>
                  <a:cubicBezTo>
                    <a:pt x="0" y="7"/>
                    <a:pt x="0" y="7"/>
                    <a:pt x="0" y="7"/>
                  </a:cubicBezTo>
                  <a:cubicBezTo>
                    <a:pt x="0" y="7"/>
                    <a:pt x="1" y="7"/>
                    <a:pt x="1" y="7"/>
                  </a:cubicBezTo>
                  <a:close/>
                </a:path>
              </a:pathLst>
            </a:custGeom>
            <a:solidFill>
              <a:srgbClr val="E4B6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2"/>
            <p:cNvSpPr/>
            <p:nvPr/>
          </p:nvSpPr>
          <p:spPr bwMode="auto">
            <a:xfrm>
              <a:off x="1898047" y="1567624"/>
              <a:ext cx="1379383" cy="244448"/>
            </a:xfrm>
            <a:custGeom>
              <a:avLst/>
              <a:gdLst>
                <a:gd name="T0" fmla="*/ 299 w 299"/>
                <a:gd name="T1" fmla="*/ 24 h 53"/>
                <a:gd name="T2" fmla="*/ 299 w 299"/>
                <a:gd name="T3" fmla="*/ 27 h 53"/>
                <a:gd name="T4" fmla="*/ 234 w 299"/>
                <a:gd name="T5" fmla="*/ 45 h 53"/>
                <a:gd name="T6" fmla="*/ 150 w 299"/>
                <a:gd name="T7" fmla="*/ 53 h 53"/>
                <a:gd name="T8" fmla="*/ 65 w 299"/>
                <a:gd name="T9" fmla="*/ 45 h 53"/>
                <a:gd name="T10" fmla="*/ 0 w 299"/>
                <a:gd name="T11" fmla="*/ 27 h 53"/>
                <a:gd name="T12" fmla="*/ 0 w 299"/>
                <a:gd name="T13" fmla="*/ 24 h 53"/>
                <a:gd name="T14" fmla="*/ 208 w 299"/>
                <a:gd name="T15" fmla="*/ 5 h 53"/>
                <a:gd name="T16" fmla="*/ 299 w 299"/>
                <a:gd name="T17" fmla="*/ 2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 h="53">
                  <a:moveTo>
                    <a:pt x="299" y="24"/>
                  </a:moveTo>
                  <a:cubicBezTo>
                    <a:pt x="299" y="25"/>
                    <a:pt x="299" y="26"/>
                    <a:pt x="299" y="27"/>
                  </a:cubicBezTo>
                  <a:cubicBezTo>
                    <a:pt x="281" y="38"/>
                    <a:pt x="254" y="42"/>
                    <a:pt x="234" y="45"/>
                  </a:cubicBezTo>
                  <a:cubicBezTo>
                    <a:pt x="206" y="51"/>
                    <a:pt x="178" y="53"/>
                    <a:pt x="150" y="53"/>
                  </a:cubicBezTo>
                  <a:cubicBezTo>
                    <a:pt x="121" y="53"/>
                    <a:pt x="93" y="51"/>
                    <a:pt x="65" y="45"/>
                  </a:cubicBezTo>
                  <a:cubicBezTo>
                    <a:pt x="45" y="42"/>
                    <a:pt x="18" y="38"/>
                    <a:pt x="0" y="27"/>
                  </a:cubicBezTo>
                  <a:cubicBezTo>
                    <a:pt x="0" y="26"/>
                    <a:pt x="0" y="25"/>
                    <a:pt x="0" y="24"/>
                  </a:cubicBezTo>
                  <a:cubicBezTo>
                    <a:pt x="66" y="2"/>
                    <a:pt x="138" y="0"/>
                    <a:pt x="208" y="5"/>
                  </a:cubicBezTo>
                  <a:cubicBezTo>
                    <a:pt x="239" y="7"/>
                    <a:pt x="271" y="11"/>
                    <a:pt x="299" y="24"/>
                  </a:cubicBezTo>
                  <a:close/>
                </a:path>
              </a:pathLst>
            </a:custGeom>
            <a:solidFill>
              <a:srgbClr val="E09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3"/>
            <p:cNvSpPr/>
            <p:nvPr/>
          </p:nvSpPr>
          <p:spPr bwMode="auto">
            <a:xfrm>
              <a:off x="2879718" y="1158271"/>
              <a:ext cx="397712" cy="432633"/>
            </a:xfrm>
            <a:custGeom>
              <a:avLst/>
              <a:gdLst>
                <a:gd name="T0" fmla="*/ 45 w 86"/>
                <a:gd name="T1" fmla="*/ 0 h 94"/>
                <a:gd name="T2" fmla="*/ 86 w 86"/>
                <a:gd name="T3" fmla="*/ 94 h 94"/>
                <a:gd name="T4" fmla="*/ 16 w 86"/>
                <a:gd name="T5" fmla="*/ 79 h 94"/>
                <a:gd name="T6" fmla="*/ 0 w 86"/>
                <a:gd name="T7" fmla="*/ 77 h 94"/>
                <a:gd name="T8" fmla="*/ 1 w 86"/>
                <a:gd name="T9" fmla="*/ 71 h 94"/>
                <a:gd name="T10" fmla="*/ 6 w 86"/>
                <a:gd name="T11" fmla="*/ 68 h 94"/>
                <a:gd name="T12" fmla="*/ 45 w 86"/>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86" h="94">
                  <a:moveTo>
                    <a:pt x="45" y="0"/>
                  </a:moveTo>
                  <a:cubicBezTo>
                    <a:pt x="72" y="24"/>
                    <a:pt x="84" y="58"/>
                    <a:pt x="86" y="94"/>
                  </a:cubicBezTo>
                  <a:cubicBezTo>
                    <a:pt x="63" y="86"/>
                    <a:pt x="39" y="82"/>
                    <a:pt x="16" y="79"/>
                  </a:cubicBezTo>
                  <a:cubicBezTo>
                    <a:pt x="10" y="78"/>
                    <a:pt x="5" y="78"/>
                    <a:pt x="0" y="77"/>
                  </a:cubicBezTo>
                  <a:cubicBezTo>
                    <a:pt x="1" y="71"/>
                    <a:pt x="1" y="71"/>
                    <a:pt x="1" y="71"/>
                  </a:cubicBezTo>
                  <a:cubicBezTo>
                    <a:pt x="3" y="71"/>
                    <a:pt x="5" y="70"/>
                    <a:pt x="6" y="68"/>
                  </a:cubicBezTo>
                  <a:lnTo>
                    <a:pt x="45"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4"/>
            <p:cNvSpPr/>
            <p:nvPr/>
          </p:nvSpPr>
          <p:spPr bwMode="auto">
            <a:xfrm>
              <a:off x="2026091" y="1825652"/>
              <a:ext cx="1125235" cy="1082554"/>
            </a:xfrm>
            <a:custGeom>
              <a:avLst/>
              <a:gdLst>
                <a:gd name="T0" fmla="*/ 242 w 244"/>
                <a:gd name="T1" fmla="*/ 157 h 235"/>
                <a:gd name="T2" fmla="*/ 229 w 244"/>
                <a:gd name="T3" fmla="*/ 210 h 235"/>
                <a:gd name="T4" fmla="*/ 201 w 244"/>
                <a:gd name="T5" fmla="*/ 224 h 235"/>
                <a:gd name="T6" fmla="*/ 102 w 244"/>
                <a:gd name="T7" fmla="*/ 234 h 235"/>
                <a:gd name="T8" fmla="*/ 44 w 244"/>
                <a:gd name="T9" fmla="*/ 225 h 235"/>
                <a:gd name="T10" fmla="*/ 16 w 244"/>
                <a:gd name="T11" fmla="*/ 211 h 235"/>
                <a:gd name="T12" fmla="*/ 2 w 244"/>
                <a:gd name="T13" fmla="*/ 157 h 235"/>
                <a:gd name="T14" fmla="*/ 2 w 244"/>
                <a:gd name="T15" fmla="*/ 47 h 235"/>
                <a:gd name="T16" fmla="*/ 2 w 244"/>
                <a:gd name="T17" fmla="*/ 0 h 235"/>
                <a:gd name="T18" fmla="*/ 26 w 244"/>
                <a:gd name="T19" fmla="*/ 5 h 235"/>
                <a:gd name="T20" fmla="*/ 117 w 244"/>
                <a:gd name="T21" fmla="*/ 14 h 235"/>
                <a:gd name="T22" fmla="*/ 118 w 244"/>
                <a:gd name="T23" fmla="*/ 14 h 235"/>
                <a:gd name="T24" fmla="*/ 122 w 244"/>
                <a:gd name="T25" fmla="*/ 14 h 235"/>
                <a:gd name="T26" fmla="*/ 126 w 244"/>
                <a:gd name="T27" fmla="*/ 14 h 235"/>
                <a:gd name="T28" fmla="*/ 126 w 244"/>
                <a:gd name="T29" fmla="*/ 14 h 235"/>
                <a:gd name="T30" fmla="*/ 218 w 244"/>
                <a:gd name="T31" fmla="*/ 5 h 235"/>
                <a:gd name="T32" fmla="*/ 241 w 244"/>
                <a:gd name="T33" fmla="*/ 0 h 235"/>
                <a:gd name="T34" fmla="*/ 242 w 244"/>
                <a:gd name="T35" fmla="*/ 46 h 235"/>
                <a:gd name="T36" fmla="*/ 242 w 244"/>
                <a:gd name="T37" fmla="*/ 15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4" h="235">
                  <a:moveTo>
                    <a:pt x="242" y="157"/>
                  </a:moveTo>
                  <a:cubicBezTo>
                    <a:pt x="242" y="175"/>
                    <a:pt x="244" y="197"/>
                    <a:pt x="229" y="210"/>
                  </a:cubicBezTo>
                  <a:cubicBezTo>
                    <a:pt x="221" y="217"/>
                    <a:pt x="211" y="221"/>
                    <a:pt x="201" y="224"/>
                  </a:cubicBezTo>
                  <a:cubicBezTo>
                    <a:pt x="170" y="234"/>
                    <a:pt x="135" y="235"/>
                    <a:pt x="102" y="234"/>
                  </a:cubicBezTo>
                  <a:cubicBezTo>
                    <a:pt x="83" y="233"/>
                    <a:pt x="63" y="231"/>
                    <a:pt x="44" y="225"/>
                  </a:cubicBezTo>
                  <a:cubicBezTo>
                    <a:pt x="34" y="222"/>
                    <a:pt x="24" y="218"/>
                    <a:pt x="16" y="211"/>
                  </a:cubicBezTo>
                  <a:cubicBezTo>
                    <a:pt x="0" y="198"/>
                    <a:pt x="2" y="176"/>
                    <a:pt x="2" y="157"/>
                  </a:cubicBezTo>
                  <a:cubicBezTo>
                    <a:pt x="2" y="120"/>
                    <a:pt x="2" y="84"/>
                    <a:pt x="2" y="47"/>
                  </a:cubicBezTo>
                  <a:cubicBezTo>
                    <a:pt x="2" y="0"/>
                    <a:pt x="2" y="0"/>
                    <a:pt x="2" y="0"/>
                  </a:cubicBezTo>
                  <a:cubicBezTo>
                    <a:pt x="10" y="2"/>
                    <a:pt x="18" y="3"/>
                    <a:pt x="26" y="5"/>
                  </a:cubicBezTo>
                  <a:cubicBezTo>
                    <a:pt x="56" y="11"/>
                    <a:pt x="86" y="14"/>
                    <a:pt x="117" y="14"/>
                  </a:cubicBezTo>
                  <a:cubicBezTo>
                    <a:pt x="117" y="14"/>
                    <a:pt x="117" y="14"/>
                    <a:pt x="118" y="14"/>
                  </a:cubicBezTo>
                  <a:cubicBezTo>
                    <a:pt x="119" y="14"/>
                    <a:pt x="120" y="14"/>
                    <a:pt x="122" y="14"/>
                  </a:cubicBezTo>
                  <a:cubicBezTo>
                    <a:pt x="123" y="14"/>
                    <a:pt x="124" y="14"/>
                    <a:pt x="126" y="14"/>
                  </a:cubicBezTo>
                  <a:cubicBezTo>
                    <a:pt x="126" y="14"/>
                    <a:pt x="126" y="14"/>
                    <a:pt x="126" y="14"/>
                  </a:cubicBezTo>
                  <a:cubicBezTo>
                    <a:pt x="157" y="14"/>
                    <a:pt x="187" y="11"/>
                    <a:pt x="218" y="5"/>
                  </a:cubicBezTo>
                  <a:cubicBezTo>
                    <a:pt x="225" y="3"/>
                    <a:pt x="233" y="2"/>
                    <a:pt x="241" y="0"/>
                  </a:cubicBezTo>
                  <a:cubicBezTo>
                    <a:pt x="242" y="46"/>
                    <a:pt x="242" y="46"/>
                    <a:pt x="242" y="46"/>
                  </a:cubicBezTo>
                  <a:cubicBezTo>
                    <a:pt x="242" y="83"/>
                    <a:pt x="242" y="120"/>
                    <a:pt x="242" y="157"/>
                  </a:cubicBezTo>
                  <a:close/>
                </a:path>
              </a:pathLst>
            </a:custGeom>
            <a:solidFill>
              <a:srgbClr val="E4B6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5"/>
            <p:cNvSpPr/>
            <p:nvPr/>
          </p:nvSpPr>
          <p:spPr bwMode="auto">
            <a:xfrm>
              <a:off x="2625570" y="946805"/>
              <a:ext cx="397712" cy="566498"/>
            </a:xfrm>
            <a:custGeom>
              <a:avLst/>
              <a:gdLst>
                <a:gd name="T0" fmla="*/ 86 w 86"/>
                <a:gd name="T1" fmla="*/ 35 h 123"/>
                <a:gd name="T2" fmla="*/ 47 w 86"/>
                <a:gd name="T3" fmla="*/ 106 h 123"/>
                <a:gd name="T4" fmla="*/ 56 w 86"/>
                <a:gd name="T5" fmla="*/ 117 h 123"/>
                <a:gd name="T6" fmla="*/ 55 w 86"/>
                <a:gd name="T7" fmla="*/ 123 h 123"/>
                <a:gd name="T8" fmla="*/ 0 w 86"/>
                <a:gd name="T9" fmla="*/ 120 h 123"/>
                <a:gd name="T10" fmla="*/ 0 w 86"/>
                <a:gd name="T11" fmla="*/ 120 h 123"/>
                <a:gd name="T12" fmla="*/ 0 w 86"/>
                <a:gd name="T13" fmla="*/ 0 h 123"/>
                <a:gd name="T14" fmla="*/ 86 w 86"/>
                <a:gd name="T15" fmla="*/ 35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23">
                  <a:moveTo>
                    <a:pt x="86" y="35"/>
                  </a:moveTo>
                  <a:cubicBezTo>
                    <a:pt x="47" y="106"/>
                    <a:pt x="47" y="106"/>
                    <a:pt x="47" y="106"/>
                  </a:cubicBezTo>
                  <a:cubicBezTo>
                    <a:pt x="44" y="111"/>
                    <a:pt x="50" y="116"/>
                    <a:pt x="56" y="117"/>
                  </a:cubicBezTo>
                  <a:cubicBezTo>
                    <a:pt x="55" y="123"/>
                    <a:pt x="55" y="123"/>
                    <a:pt x="55" y="123"/>
                  </a:cubicBezTo>
                  <a:cubicBezTo>
                    <a:pt x="37" y="122"/>
                    <a:pt x="18" y="121"/>
                    <a:pt x="0" y="120"/>
                  </a:cubicBezTo>
                  <a:cubicBezTo>
                    <a:pt x="0" y="120"/>
                    <a:pt x="0" y="120"/>
                    <a:pt x="0" y="120"/>
                  </a:cubicBezTo>
                  <a:cubicBezTo>
                    <a:pt x="0" y="0"/>
                    <a:pt x="0" y="0"/>
                    <a:pt x="0" y="0"/>
                  </a:cubicBezTo>
                  <a:cubicBezTo>
                    <a:pt x="28" y="14"/>
                    <a:pt x="60" y="19"/>
                    <a:pt x="86" y="35"/>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6"/>
            <p:cNvSpPr/>
            <p:nvPr/>
          </p:nvSpPr>
          <p:spPr bwMode="auto">
            <a:xfrm>
              <a:off x="2256958" y="3220555"/>
              <a:ext cx="642160" cy="488895"/>
            </a:xfrm>
            <a:custGeom>
              <a:avLst/>
              <a:gdLst>
                <a:gd name="T0" fmla="*/ 139 w 139"/>
                <a:gd name="T1" fmla="*/ 4 h 106"/>
                <a:gd name="T2" fmla="*/ 71 w 139"/>
                <a:gd name="T3" fmla="*/ 106 h 106"/>
                <a:gd name="T4" fmla="*/ 0 w 139"/>
                <a:gd name="T5" fmla="*/ 0 h 106"/>
                <a:gd name="T6" fmla="*/ 18 w 139"/>
                <a:gd name="T7" fmla="*/ 24 h 106"/>
                <a:gd name="T8" fmla="*/ 25 w 139"/>
                <a:gd name="T9" fmla="*/ 27 h 106"/>
                <a:gd name="T10" fmla="*/ 32 w 139"/>
                <a:gd name="T11" fmla="*/ 25 h 106"/>
                <a:gd name="T12" fmla="*/ 33 w 139"/>
                <a:gd name="T13" fmla="*/ 24 h 106"/>
                <a:gd name="T14" fmla="*/ 56 w 139"/>
                <a:gd name="T15" fmla="*/ 3 h 106"/>
                <a:gd name="T16" fmla="*/ 62 w 139"/>
                <a:gd name="T17" fmla="*/ 18 h 106"/>
                <a:gd name="T18" fmla="*/ 75 w 139"/>
                <a:gd name="T19" fmla="*/ 24 h 106"/>
                <a:gd name="T20" fmla="*/ 88 w 139"/>
                <a:gd name="T21" fmla="*/ 3 h 106"/>
                <a:gd name="T22" fmla="*/ 110 w 139"/>
                <a:gd name="T23" fmla="*/ 24 h 106"/>
                <a:gd name="T24" fmla="*/ 111 w 139"/>
                <a:gd name="T25" fmla="*/ 25 h 106"/>
                <a:gd name="T26" fmla="*/ 118 w 139"/>
                <a:gd name="T27" fmla="*/ 27 h 106"/>
                <a:gd name="T28" fmla="*/ 124 w 139"/>
                <a:gd name="T29" fmla="*/ 24 h 106"/>
                <a:gd name="T30" fmla="*/ 139 w 139"/>
                <a:gd name="T31" fmla="*/ 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 h="106">
                  <a:moveTo>
                    <a:pt x="139" y="4"/>
                  </a:moveTo>
                  <a:cubicBezTo>
                    <a:pt x="71" y="106"/>
                    <a:pt x="71" y="106"/>
                    <a:pt x="71" y="106"/>
                  </a:cubicBezTo>
                  <a:cubicBezTo>
                    <a:pt x="0" y="0"/>
                    <a:pt x="0" y="0"/>
                    <a:pt x="0" y="0"/>
                  </a:cubicBezTo>
                  <a:cubicBezTo>
                    <a:pt x="6" y="7"/>
                    <a:pt x="12" y="15"/>
                    <a:pt x="18" y="24"/>
                  </a:cubicBezTo>
                  <a:cubicBezTo>
                    <a:pt x="20" y="26"/>
                    <a:pt x="23" y="27"/>
                    <a:pt x="25" y="27"/>
                  </a:cubicBezTo>
                  <a:cubicBezTo>
                    <a:pt x="27" y="27"/>
                    <a:pt x="30" y="27"/>
                    <a:pt x="32" y="25"/>
                  </a:cubicBezTo>
                  <a:cubicBezTo>
                    <a:pt x="32" y="25"/>
                    <a:pt x="32" y="25"/>
                    <a:pt x="33" y="24"/>
                  </a:cubicBezTo>
                  <a:cubicBezTo>
                    <a:pt x="40" y="17"/>
                    <a:pt x="48" y="10"/>
                    <a:pt x="56" y="3"/>
                  </a:cubicBezTo>
                  <a:cubicBezTo>
                    <a:pt x="58" y="8"/>
                    <a:pt x="60" y="13"/>
                    <a:pt x="62" y="18"/>
                  </a:cubicBezTo>
                  <a:cubicBezTo>
                    <a:pt x="64" y="23"/>
                    <a:pt x="70" y="25"/>
                    <a:pt x="75" y="24"/>
                  </a:cubicBezTo>
                  <a:cubicBezTo>
                    <a:pt x="83" y="22"/>
                    <a:pt x="85" y="10"/>
                    <a:pt x="88" y="3"/>
                  </a:cubicBezTo>
                  <a:cubicBezTo>
                    <a:pt x="95" y="10"/>
                    <a:pt x="103" y="17"/>
                    <a:pt x="110" y="24"/>
                  </a:cubicBezTo>
                  <a:cubicBezTo>
                    <a:pt x="111" y="25"/>
                    <a:pt x="111" y="25"/>
                    <a:pt x="111" y="25"/>
                  </a:cubicBezTo>
                  <a:cubicBezTo>
                    <a:pt x="113" y="27"/>
                    <a:pt x="116" y="27"/>
                    <a:pt x="118" y="27"/>
                  </a:cubicBezTo>
                  <a:cubicBezTo>
                    <a:pt x="120" y="27"/>
                    <a:pt x="123" y="26"/>
                    <a:pt x="124" y="24"/>
                  </a:cubicBezTo>
                  <a:cubicBezTo>
                    <a:pt x="129" y="17"/>
                    <a:pt x="134" y="10"/>
                    <a:pt x="139" y="4"/>
                  </a:cubicBezTo>
                  <a:close/>
                </a:path>
              </a:pathLst>
            </a:custGeom>
            <a:solidFill>
              <a:srgbClr val="376E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7"/>
            <p:cNvSpPr/>
            <p:nvPr/>
          </p:nvSpPr>
          <p:spPr bwMode="auto">
            <a:xfrm>
              <a:off x="2701232" y="3009089"/>
              <a:ext cx="215347" cy="244448"/>
            </a:xfrm>
            <a:custGeom>
              <a:avLst/>
              <a:gdLst>
                <a:gd name="T0" fmla="*/ 27 w 47"/>
                <a:gd name="T1" fmla="*/ 0 h 53"/>
                <a:gd name="T2" fmla="*/ 47 w 47"/>
                <a:gd name="T3" fmla="*/ 20 h 53"/>
                <a:gd name="T4" fmla="*/ 20 w 47"/>
                <a:gd name="T5" fmla="*/ 53 h 53"/>
                <a:gd name="T6" fmla="*/ 0 w 47"/>
                <a:gd name="T7" fmla="*/ 34 h 53"/>
                <a:gd name="T8" fmla="*/ 27 w 47"/>
                <a:gd name="T9" fmla="*/ 0 h 53"/>
              </a:gdLst>
              <a:ahLst/>
              <a:cxnLst>
                <a:cxn ang="0">
                  <a:pos x="T0" y="T1"/>
                </a:cxn>
                <a:cxn ang="0">
                  <a:pos x="T2" y="T3"/>
                </a:cxn>
                <a:cxn ang="0">
                  <a:pos x="T4" y="T5"/>
                </a:cxn>
                <a:cxn ang="0">
                  <a:pos x="T6" y="T7"/>
                </a:cxn>
                <a:cxn ang="0">
                  <a:pos x="T8" y="T9"/>
                </a:cxn>
              </a:cxnLst>
              <a:rect l="0" t="0" r="r" b="b"/>
              <a:pathLst>
                <a:path w="47" h="53">
                  <a:moveTo>
                    <a:pt x="27" y="0"/>
                  </a:moveTo>
                  <a:cubicBezTo>
                    <a:pt x="34" y="6"/>
                    <a:pt x="40" y="13"/>
                    <a:pt x="47" y="20"/>
                  </a:cubicBezTo>
                  <a:cubicBezTo>
                    <a:pt x="37" y="30"/>
                    <a:pt x="29" y="41"/>
                    <a:pt x="20" y="53"/>
                  </a:cubicBezTo>
                  <a:cubicBezTo>
                    <a:pt x="14" y="46"/>
                    <a:pt x="7" y="40"/>
                    <a:pt x="0" y="34"/>
                  </a:cubicBezTo>
                  <a:cubicBezTo>
                    <a:pt x="9" y="23"/>
                    <a:pt x="18" y="11"/>
                    <a:pt x="27" y="0"/>
                  </a:cubicBezTo>
                  <a:close/>
                </a:path>
              </a:pathLst>
            </a:custGeom>
            <a:solidFill>
              <a:srgbClr val="376E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8"/>
            <p:cNvSpPr/>
            <p:nvPr/>
          </p:nvSpPr>
          <p:spPr bwMode="auto">
            <a:xfrm>
              <a:off x="2419923" y="2972228"/>
              <a:ext cx="335630" cy="234747"/>
            </a:xfrm>
            <a:custGeom>
              <a:avLst/>
              <a:gdLst>
                <a:gd name="T0" fmla="*/ 73 w 73"/>
                <a:gd name="T1" fmla="*/ 0 h 51"/>
                <a:gd name="T2" fmla="*/ 63 w 73"/>
                <a:gd name="T3" fmla="*/ 12 h 51"/>
                <a:gd name="T4" fmla="*/ 52 w 73"/>
                <a:gd name="T5" fmla="*/ 26 h 51"/>
                <a:gd name="T6" fmla="*/ 37 w 73"/>
                <a:gd name="T7" fmla="*/ 51 h 51"/>
                <a:gd name="T8" fmla="*/ 21 w 73"/>
                <a:gd name="T9" fmla="*/ 27 h 51"/>
                <a:gd name="T10" fmla="*/ 11 w 73"/>
                <a:gd name="T11" fmla="*/ 13 h 51"/>
                <a:gd name="T12" fmla="*/ 0 w 73"/>
                <a:gd name="T13" fmla="*/ 0 h 51"/>
                <a:gd name="T14" fmla="*/ 55 w 73"/>
                <a:gd name="T15" fmla="*/ 1 h 51"/>
                <a:gd name="T16" fmla="*/ 73 w 73"/>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51">
                  <a:moveTo>
                    <a:pt x="73" y="0"/>
                  </a:moveTo>
                  <a:cubicBezTo>
                    <a:pt x="71" y="0"/>
                    <a:pt x="65" y="10"/>
                    <a:pt x="63" y="12"/>
                  </a:cubicBezTo>
                  <a:cubicBezTo>
                    <a:pt x="59" y="17"/>
                    <a:pt x="56" y="21"/>
                    <a:pt x="52" y="26"/>
                  </a:cubicBezTo>
                  <a:cubicBezTo>
                    <a:pt x="46" y="34"/>
                    <a:pt x="40" y="41"/>
                    <a:pt x="37" y="51"/>
                  </a:cubicBezTo>
                  <a:cubicBezTo>
                    <a:pt x="34" y="41"/>
                    <a:pt x="27" y="35"/>
                    <a:pt x="21" y="27"/>
                  </a:cubicBezTo>
                  <a:cubicBezTo>
                    <a:pt x="18" y="22"/>
                    <a:pt x="14" y="18"/>
                    <a:pt x="11" y="13"/>
                  </a:cubicBezTo>
                  <a:cubicBezTo>
                    <a:pt x="9" y="11"/>
                    <a:pt x="2" y="0"/>
                    <a:pt x="0" y="0"/>
                  </a:cubicBezTo>
                  <a:cubicBezTo>
                    <a:pt x="18" y="2"/>
                    <a:pt x="37" y="2"/>
                    <a:pt x="55" y="1"/>
                  </a:cubicBezTo>
                  <a:cubicBezTo>
                    <a:pt x="61" y="1"/>
                    <a:pt x="67" y="1"/>
                    <a:pt x="73" y="0"/>
                  </a:cubicBezTo>
                  <a:close/>
                </a:path>
              </a:pathLst>
            </a:custGeom>
            <a:solidFill>
              <a:srgbClr val="B088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9"/>
            <p:cNvSpPr/>
            <p:nvPr/>
          </p:nvSpPr>
          <p:spPr bwMode="auto">
            <a:xfrm>
              <a:off x="2152195" y="946805"/>
              <a:ext cx="395772" cy="566498"/>
            </a:xfrm>
            <a:custGeom>
              <a:avLst/>
              <a:gdLst>
                <a:gd name="T0" fmla="*/ 86 w 86"/>
                <a:gd name="T1" fmla="*/ 120 h 123"/>
                <a:gd name="T2" fmla="*/ 86 w 86"/>
                <a:gd name="T3" fmla="*/ 120 h 123"/>
                <a:gd name="T4" fmla="*/ 31 w 86"/>
                <a:gd name="T5" fmla="*/ 123 h 123"/>
                <a:gd name="T6" fmla="*/ 30 w 86"/>
                <a:gd name="T7" fmla="*/ 117 h 123"/>
                <a:gd name="T8" fmla="*/ 40 w 86"/>
                <a:gd name="T9" fmla="*/ 106 h 123"/>
                <a:gd name="T10" fmla="*/ 0 w 86"/>
                <a:gd name="T11" fmla="*/ 35 h 123"/>
                <a:gd name="T12" fmla="*/ 86 w 86"/>
                <a:gd name="T13" fmla="*/ 0 h 123"/>
                <a:gd name="T14" fmla="*/ 86 w 86"/>
                <a:gd name="T15" fmla="*/ 120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23">
                  <a:moveTo>
                    <a:pt x="86" y="120"/>
                  </a:moveTo>
                  <a:cubicBezTo>
                    <a:pt x="86" y="120"/>
                    <a:pt x="86" y="120"/>
                    <a:pt x="86" y="120"/>
                  </a:cubicBezTo>
                  <a:cubicBezTo>
                    <a:pt x="68" y="121"/>
                    <a:pt x="49" y="122"/>
                    <a:pt x="31" y="123"/>
                  </a:cubicBezTo>
                  <a:cubicBezTo>
                    <a:pt x="30" y="117"/>
                    <a:pt x="30" y="117"/>
                    <a:pt x="30" y="117"/>
                  </a:cubicBezTo>
                  <a:cubicBezTo>
                    <a:pt x="36" y="116"/>
                    <a:pt x="42" y="111"/>
                    <a:pt x="40" y="106"/>
                  </a:cubicBezTo>
                  <a:cubicBezTo>
                    <a:pt x="0" y="35"/>
                    <a:pt x="0" y="35"/>
                    <a:pt x="0" y="35"/>
                  </a:cubicBezTo>
                  <a:cubicBezTo>
                    <a:pt x="27" y="19"/>
                    <a:pt x="59" y="14"/>
                    <a:pt x="86" y="0"/>
                  </a:cubicBezTo>
                  <a:lnTo>
                    <a:pt x="86" y="12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20"/>
            <p:cNvSpPr/>
            <p:nvPr/>
          </p:nvSpPr>
          <p:spPr bwMode="auto">
            <a:xfrm>
              <a:off x="2152195" y="3203095"/>
              <a:ext cx="386072" cy="574258"/>
            </a:xfrm>
            <a:custGeom>
              <a:avLst/>
              <a:gdLst>
                <a:gd name="T0" fmla="*/ 0 w 199"/>
                <a:gd name="T1" fmla="*/ 0 h 296"/>
                <a:gd name="T2" fmla="*/ 199 w 199"/>
                <a:gd name="T3" fmla="*/ 296 h 296"/>
                <a:gd name="T4" fmla="*/ 0 w 199"/>
                <a:gd name="T5" fmla="*/ 296 h 296"/>
                <a:gd name="T6" fmla="*/ 0 w 199"/>
                <a:gd name="T7" fmla="*/ 0 h 296"/>
              </a:gdLst>
              <a:ahLst/>
              <a:cxnLst>
                <a:cxn ang="0">
                  <a:pos x="T0" y="T1"/>
                </a:cxn>
                <a:cxn ang="0">
                  <a:pos x="T2" y="T3"/>
                </a:cxn>
                <a:cxn ang="0">
                  <a:pos x="T4" y="T5"/>
                </a:cxn>
                <a:cxn ang="0">
                  <a:pos x="T6" y="T7"/>
                </a:cxn>
              </a:cxnLst>
              <a:rect l="0" t="0" r="r" b="b"/>
              <a:pathLst>
                <a:path w="199" h="296">
                  <a:moveTo>
                    <a:pt x="0" y="0"/>
                  </a:moveTo>
                  <a:lnTo>
                    <a:pt x="199" y="296"/>
                  </a:lnTo>
                  <a:lnTo>
                    <a:pt x="0" y="296"/>
                  </a:lnTo>
                  <a:lnTo>
                    <a:pt x="0" y="0"/>
                  </a:lnTo>
                  <a:close/>
                </a:path>
              </a:pathLst>
            </a:custGeom>
            <a:solidFill>
              <a:srgbClr val="FBB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21"/>
            <p:cNvSpPr/>
            <p:nvPr/>
          </p:nvSpPr>
          <p:spPr bwMode="auto">
            <a:xfrm>
              <a:off x="2256958" y="3009089"/>
              <a:ext cx="217287" cy="244448"/>
            </a:xfrm>
            <a:custGeom>
              <a:avLst/>
              <a:gdLst>
                <a:gd name="T0" fmla="*/ 47 w 47"/>
                <a:gd name="T1" fmla="*/ 34 h 53"/>
                <a:gd name="T2" fmla="*/ 27 w 47"/>
                <a:gd name="T3" fmla="*/ 53 h 53"/>
                <a:gd name="T4" fmla="*/ 0 w 47"/>
                <a:gd name="T5" fmla="*/ 20 h 53"/>
                <a:gd name="T6" fmla="*/ 20 w 47"/>
                <a:gd name="T7" fmla="*/ 0 h 53"/>
                <a:gd name="T8" fmla="*/ 47 w 47"/>
                <a:gd name="T9" fmla="*/ 34 h 53"/>
              </a:gdLst>
              <a:ahLst/>
              <a:cxnLst>
                <a:cxn ang="0">
                  <a:pos x="T0" y="T1"/>
                </a:cxn>
                <a:cxn ang="0">
                  <a:pos x="T2" y="T3"/>
                </a:cxn>
                <a:cxn ang="0">
                  <a:pos x="T4" y="T5"/>
                </a:cxn>
                <a:cxn ang="0">
                  <a:pos x="T6" y="T7"/>
                </a:cxn>
                <a:cxn ang="0">
                  <a:pos x="T8" y="T9"/>
                </a:cxn>
              </a:cxnLst>
              <a:rect l="0" t="0" r="r" b="b"/>
              <a:pathLst>
                <a:path w="47" h="53">
                  <a:moveTo>
                    <a:pt x="47" y="34"/>
                  </a:moveTo>
                  <a:cubicBezTo>
                    <a:pt x="40" y="40"/>
                    <a:pt x="33" y="46"/>
                    <a:pt x="27" y="53"/>
                  </a:cubicBezTo>
                  <a:cubicBezTo>
                    <a:pt x="18" y="41"/>
                    <a:pt x="10" y="30"/>
                    <a:pt x="0" y="20"/>
                  </a:cubicBezTo>
                  <a:cubicBezTo>
                    <a:pt x="7" y="13"/>
                    <a:pt x="13" y="6"/>
                    <a:pt x="20" y="0"/>
                  </a:cubicBezTo>
                  <a:cubicBezTo>
                    <a:pt x="29" y="11"/>
                    <a:pt x="38" y="23"/>
                    <a:pt x="47" y="34"/>
                  </a:cubicBezTo>
                  <a:close/>
                </a:path>
              </a:pathLst>
            </a:custGeom>
            <a:solidFill>
              <a:srgbClr val="376E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2"/>
            <p:cNvSpPr/>
            <p:nvPr/>
          </p:nvSpPr>
          <p:spPr bwMode="auto">
            <a:xfrm>
              <a:off x="1901927" y="1158271"/>
              <a:ext cx="391892" cy="432633"/>
            </a:xfrm>
            <a:custGeom>
              <a:avLst/>
              <a:gdLst>
                <a:gd name="T0" fmla="*/ 84 w 85"/>
                <a:gd name="T1" fmla="*/ 71 h 94"/>
                <a:gd name="T2" fmla="*/ 85 w 85"/>
                <a:gd name="T3" fmla="*/ 77 h 94"/>
                <a:gd name="T4" fmla="*/ 56 w 85"/>
                <a:gd name="T5" fmla="*/ 81 h 94"/>
                <a:gd name="T6" fmla="*/ 2 w 85"/>
                <a:gd name="T7" fmla="*/ 93 h 94"/>
                <a:gd name="T8" fmla="*/ 0 w 85"/>
                <a:gd name="T9" fmla="*/ 94 h 94"/>
                <a:gd name="T10" fmla="*/ 41 w 85"/>
                <a:gd name="T11" fmla="*/ 0 h 94"/>
                <a:gd name="T12" fmla="*/ 79 w 85"/>
                <a:gd name="T13" fmla="*/ 68 h 94"/>
                <a:gd name="T14" fmla="*/ 84 w 85"/>
                <a:gd name="T15" fmla="*/ 71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94">
                  <a:moveTo>
                    <a:pt x="84" y="71"/>
                  </a:moveTo>
                  <a:cubicBezTo>
                    <a:pt x="85" y="77"/>
                    <a:pt x="85" y="77"/>
                    <a:pt x="85" y="77"/>
                  </a:cubicBezTo>
                  <a:cubicBezTo>
                    <a:pt x="75" y="78"/>
                    <a:pt x="66" y="79"/>
                    <a:pt x="56" y="81"/>
                  </a:cubicBezTo>
                  <a:cubicBezTo>
                    <a:pt x="37" y="83"/>
                    <a:pt x="19" y="87"/>
                    <a:pt x="2" y="93"/>
                  </a:cubicBezTo>
                  <a:cubicBezTo>
                    <a:pt x="1" y="93"/>
                    <a:pt x="0" y="93"/>
                    <a:pt x="0" y="94"/>
                  </a:cubicBezTo>
                  <a:cubicBezTo>
                    <a:pt x="1" y="58"/>
                    <a:pt x="14" y="23"/>
                    <a:pt x="41" y="0"/>
                  </a:cubicBezTo>
                  <a:cubicBezTo>
                    <a:pt x="79" y="68"/>
                    <a:pt x="79" y="68"/>
                    <a:pt x="79" y="68"/>
                  </a:cubicBezTo>
                  <a:cubicBezTo>
                    <a:pt x="80" y="70"/>
                    <a:pt x="82" y="71"/>
                    <a:pt x="84" y="71"/>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3"/>
            <p:cNvSpPr/>
            <p:nvPr/>
          </p:nvSpPr>
          <p:spPr bwMode="auto">
            <a:xfrm>
              <a:off x="1837905" y="1936235"/>
              <a:ext cx="120284" cy="349211"/>
            </a:xfrm>
            <a:custGeom>
              <a:avLst/>
              <a:gdLst>
                <a:gd name="T0" fmla="*/ 26 w 26"/>
                <a:gd name="T1" fmla="*/ 7 h 76"/>
                <a:gd name="T2" fmla="*/ 26 w 26"/>
                <a:gd name="T3" fmla="*/ 76 h 76"/>
                <a:gd name="T4" fmla="*/ 4 w 26"/>
                <a:gd name="T5" fmla="*/ 46 h 76"/>
                <a:gd name="T6" fmla="*/ 24 w 26"/>
                <a:gd name="T7" fmla="*/ 7 h 76"/>
                <a:gd name="T8" fmla="*/ 26 w 26"/>
                <a:gd name="T9" fmla="*/ 7 h 76"/>
              </a:gdLst>
              <a:ahLst/>
              <a:cxnLst>
                <a:cxn ang="0">
                  <a:pos x="T0" y="T1"/>
                </a:cxn>
                <a:cxn ang="0">
                  <a:pos x="T2" y="T3"/>
                </a:cxn>
                <a:cxn ang="0">
                  <a:pos x="T4" y="T5"/>
                </a:cxn>
                <a:cxn ang="0">
                  <a:pos x="T6" y="T7"/>
                </a:cxn>
                <a:cxn ang="0">
                  <a:pos x="T8" y="T9"/>
                </a:cxn>
              </a:cxnLst>
              <a:rect l="0" t="0" r="r" b="b"/>
              <a:pathLst>
                <a:path w="26" h="76">
                  <a:moveTo>
                    <a:pt x="26" y="7"/>
                  </a:moveTo>
                  <a:cubicBezTo>
                    <a:pt x="26" y="76"/>
                    <a:pt x="26" y="76"/>
                    <a:pt x="26" y="76"/>
                  </a:cubicBezTo>
                  <a:cubicBezTo>
                    <a:pt x="16" y="69"/>
                    <a:pt x="8" y="57"/>
                    <a:pt x="4" y="46"/>
                  </a:cubicBezTo>
                  <a:cubicBezTo>
                    <a:pt x="0" y="35"/>
                    <a:pt x="2" y="0"/>
                    <a:pt x="24" y="7"/>
                  </a:cubicBezTo>
                  <a:cubicBezTo>
                    <a:pt x="25" y="7"/>
                    <a:pt x="25" y="7"/>
                    <a:pt x="26" y="7"/>
                  </a:cubicBezTo>
                  <a:close/>
                </a:path>
              </a:pathLst>
            </a:custGeom>
            <a:solidFill>
              <a:srgbClr val="E4B6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4"/>
            <p:cNvSpPr/>
            <p:nvPr/>
          </p:nvSpPr>
          <p:spPr bwMode="auto">
            <a:xfrm>
              <a:off x="1810745" y="3276817"/>
              <a:ext cx="83423" cy="500536"/>
            </a:xfrm>
            <a:custGeom>
              <a:avLst/>
              <a:gdLst>
                <a:gd name="T0" fmla="*/ 18 w 18"/>
                <a:gd name="T1" fmla="*/ 0 h 109"/>
                <a:gd name="T2" fmla="*/ 18 w 18"/>
                <a:gd name="T3" fmla="*/ 109 h 109"/>
                <a:gd name="T4" fmla="*/ 0 w 18"/>
                <a:gd name="T5" fmla="*/ 109 h 109"/>
                <a:gd name="T6" fmla="*/ 10 w 18"/>
                <a:gd name="T7" fmla="*/ 6 h 109"/>
                <a:gd name="T8" fmla="*/ 10 w 18"/>
                <a:gd name="T9" fmla="*/ 5 h 109"/>
                <a:gd name="T10" fmla="*/ 18 w 18"/>
                <a:gd name="T11" fmla="*/ 0 h 109"/>
              </a:gdLst>
              <a:ahLst/>
              <a:cxnLst>
                <a:cxn ang="0">
                  <a:pos x="T0" y="T1"/>
                </a:cxn>
                <a:cxn ang="0">
                  <a:pos x="T2" y="T3"/>
                </a:cxn>
                <a:cxn ang="0">
                  <a:pos x="T4" y="T5"/>
                </a:cxn>
                <a:cxn ang="0">
                  <a:pos x="T6" y="T7"/>
                </a:cxn>
                <a:cxn ang="0">
                  <a:pos x="T8" y="T9"/>
                </a:cxn>
                <a:cxn ang="0">
                  <a:pos x="T10" y="T11"/>
                </a:cxn>
              </a:cxnLst>
              <a:rect l="0" t="0" r="r" b="b"/>
              <a:pathLst>
                <a:path w="18" h="109">
                  <a:moveTo>
                    <a:pt x="18" y="0"/>
                  </a:moveTo>
                  <a:cubicBezTo>
                    <a:pt x="18" y="109"/>
                    <a:pt x="18" y="109"/>
                    <a:pt x="18" y="109"/>
                  </a:cubicBezTo>
                  <a:cubicBezTo>
                    <a:pt x="0" y="109"/>
                    <a:pt x="0" y="109"/>
                    <a:pt x="0" y="109"/>
                  </a:cubicBezTo>
                  <a:cubicBezTo>
                    <a:pt x="8" y="75"/>
                    <a:pt x="11" y="41"/>
                    <a:pt x="10" y="6"/>
                  </a:cubicBezTo>
                  <a:cubicBezTo>
                    <a:pt x="10" y="5"/>
                    <a:pt x="10" y="5"/>
                    <a:pt x="10" y="5"/>
                  </a:cubicBezTo>
                  <a:cubicBezTo>
                    <a:pt x="13" y="3"/>
                    <a:pt x="15" y="2"/>
                    <a:pt x="18" y="0"/>
                  </a:cubicBezTo>
                  <a:close/>
                </a:path>
              </a:pathLst>
            </a:custGeom>
            <a:solidFill>
              <a:srgbClr val="FBB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5"/>
            <p:cNvSpPr/>
            <p:nvPr/>
          </p:nvSpPr>
          <p:spPr bwMode="auto">
            <a:xfrm>
              <a:off x="1552717" y="3358300"/>
              <a:ext cx="225047" cy="419053"/>
            </a:xfrm>
            <a:custGeom>
              <a:avLst/>
              <a:gdLst>
                <a:gd name="T0" fmla="*/ 49 w 49"/>
                <a:gd name="T1" fmla="*/ 0 h 91"/>
                <a:gd name="T2" fmla="*/ 38 w 49"/>
                <a:gd name="T3" fmla="*/ 91 h 91"/>
                <a:gd name="T4" fmla="*/ 0 w 49"/>
                <a:gd name="T5" fmla="*/ 91 h 91"/>
                <a:gd name="T6" fmla="*/ 49 w 49"/>
                <a:gd name="T7" fmla="*/ 0 h 91"/>
              </a:gdLst>
              <a:ahLst/>
              <a:cxnLst>
                <a:cxn ang="0">
                  <a:pos x="T0" y="T1"/>
                </a:cxn>
                <a:cxn ang="0">
                  <a:pos x="T2" y="T3"/>
                </a:cxn>
                <a:cxn ang="0">
                  <a:pos x="T4" y="T5"/>
                </a:cxn>
                <a:cxn ang="0">
                  <a:pos x="T6" y="T7"/>
                </a:cxn>
              </a:cxnLst>
              <a:rect l="0" t="0" r="r" b="b"/>
              <a:pathLst>
                <a:path w="49" h="91">
                  <a:moveTo>
                    <a:pt x="49" y="0"/>
                  </a:moveTo>
                  <a:cubicBezTo>
                    <a:pt x="49" y="31"/>
                    <a:pt x="46" y="61"/>
                    <a:pt x="38" y="91"/>
                  </a:cubicBezTo>
                  <a:cubicBezTo>
                    <a:pt x="0" y="91"/>
                    <a:pt x="0" y="91"/>
                    <a:pt x="0" y="91"/>
                  </a:cubicBezTo>
                  <a:cubicBezTo>
                    <a:pt x="2" y="57"/>
                    <a:pt x="20" y="25"/>
                    <a:pt x="49" y="0"/>
                  </a:cubicBezTo>
                  <a:close/>
                </a:path>
              </a:pathLst>
            </a:custGeom>
            <a:solidFill>
              <a:srgbClr val="376E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6" name="组合 35"/>
          <p:cNvGrpSpPr/>
          <p:nvPr/>
        </p:nvGrpSpPr>
        <p:grpSpPr>
          <a:xfrm>
            <a:off x="6305676" y="798422"/>
            <a:ext cx="5069312" cy="4950992"/>
            <a:chOff x="6305676" y="798422"/>
            <a:chExt cx="5069312" cy="4950992"/>
          </a:xfrm>
        </p:grpSpPr>
        <p:grpSp>
          <p:nvGrpSpPr>
            <p:cNvPr id="37" name="组合 36"/>
            <p:cNvGrpSpPr/>
            <p:nvPr/>
          </p:nvGrpSpPr>
          <p:grpSpPr>
            <a:xfrm>
              <a:off x="6305676" y="798422"/>
              <a:ext cx="5069312" cy="4950992"/>
              <a:chOff x="6322125" y="778075"/>
              <a:chExt cx="4605417" cy="4467025"/>
            </a:xfrm>
          </p:grpSpPr>
          <p:pic>
            <p:nvPicPr>
              <p:cNvPr id="41" name="图片 40"/>
              <p:cNvPicPr>
                <a:picLocks noChangeAspect="1"/>
              </p:cNvPicPr>
              <p:nvPr/>
            </p:nvPicPr>
            <p:blipFill rotWithShape="1">
              <a:blip r:embed="rId8" cstate="print">
                <a:extLst>
                  <a:ext uri="{28A0092B-C50C-407E-A947-70E740481C1C}">
                    <a14:useLocalDpi xmlns:a14="http://schemas.microsoft.com/office/drawing/2010/main" val="0"/>
                  </a:ext>
                </a:extLst>
              </a:blip>
              <a:srcRect b="24261"/>
              <a:stretch>
                <a:fillRect/>
              </a:stretch>
            </p:blipFill>
            <p:spPr>
              <a:xfrm>
                <a:off x="6322125" y="778075"/>
                <a:ext cx="4605417" cy="3168606"/>
              </a:xfrm>
              <a:prstGeom prst="rect">
                <a:avLst/>
              </a:prstGeom>
            </p:spPr>
          </p:pic>
          <p:pic>
            <p:nvPicPr>
              <p:cNvPr id="42" name="图片 41"/>
              <p:cNvPicPr>
                <a:picLocks noChangeAspect="1"/>
              </p:cNvPicPr>
              <p:nvPr/>
            </p:nvPicPr>
            <p:blipFill rotWithShape="1">
              <a:blip r:embed="rId9" cstate="print">
                <a:extLst>
                  <a:ext uri="{28A0092B-C50C-407E-A947-70E740481C1C}">
                    <a14:useLocalDpi xmlns:a14="http://schemas.microsoft.com/office/drawing/2010/main" val="0"/>
                  </a:ext>
                </a:extLst>
              </a:blip>
              <a:srcRect b="24044"/>
              <a:stretch>
                <a:fillRect/>
              </a:stretch>
            </p:blipFill>
            <p:spPr>
              <a:xfrm flipV="1">
                <a:off x="6322125" y="2067450"/>
                <a:ext cx="4605416" cy="3177650"/>
              </a:xfrm>
              <a:prstGeom prst="rect">
                <a:avLst/>
              </a:prstGeom>
            </p:spPr>
          </p:pic>
        </p:grpSp>
        <p:sp>
          <p:nvSpPr>
            <p:cNvPr id="38" name="文本框 37"/>
            <p:cNvSpPr txBox="1"/>
            <p:nvPr/>
          </p:nvSpPr>
          <p:spPr>
            <a:xfrm>
              <a:off x="9530099" y="3963965"/>
              <a:ext cx="595035" cy="492443"/>
            </a:xfrm>
            <a:prstGeom prst="rect">
              <a:avLst/>
            </a:prstGeom>
            <a:noFill/>
          </p:spPr>
          <p:txBody>
            <a:bodyPr wrap="none" rtlCol="0">
              <a:spAutoFit/>
            </a:bodyPr>
            <a:lstStyle/>
            <a:p>
              <a:r>
                <a:rPr lang="en-US" altLang="zh-CN" sz="2600" b="1" dirty="0">
                  <a:latin typeface="微软雅黑" panose="020B0503020204020204" pitchFamily="34" charset="-122"/>
                  <a:ea typeface="微软雅黑" panose="020B0503020204020204" pitchFamily="34" charset="-122"/>
                </a:rPr>
                <a:t>60</a:t>
              </a:r>
              <a:endParaRPr lang="zh-CN" altLang="en-US" sz="2600" b="1" dirty="0">
                <a:latin typeface="微软雅黑" panose="020B0503020204020204" pitchFamily="34" charset="-122"/>
                <a:ea typeface="微软雅黑" panose="020B0503020204020204" pitchFamily="34" charset="-122"/>
              </a:endParaRPr>
            </a:p>
          </p:txBody>
        </p:sp>
        <p:sp>
          <p:nvSpPr>
            <p:cNvPr id="39" name="文本框 38"/>
            <p:cNvSpPr txBox="1"/>
            <p:nvPr/>
          </p:nvSpPr>
          <p:spPr>
            <a:xfrm>
              <a:off x="8685818" y="4333511"/>
              <a:ext cx="595035" cy="492443"/>
            </a:xfrm>
            <a:prstGeom prst="rect">
              <a:avLst/>
            </a:prstGeom>
            <a:noFill/>
          </p:spPr>
          <p:txBody>
            <a:bodyPr wrap="none" rtlCol="0">
              <a:spAutoFit/>
            </a:bodyPr>
            <a:lstStyle/>
            <a:p>
              <a:r>
                <a:rPr lang="en-US" altLang="zh-CN" sz="2600" b="1" dirty="0">
                  <a:latin typeface="微软雅黑" panose="020B0503020204020204" pitchFamily="34" charset="-122"/>
                  <a:ea typeface="微软雅黑" panose="020B0503020204020204" pitchFamily="34" charset="-122"/>
                </a:rPr>
                <a:t>70</a:t>
              </a:r>
              <a:endParaRPr lang="zh-CN" altLang="en-US" sz="2600" b="1" dirty="0">
                <a:latin typeface="微软雅黑" panose="020B0503020204020204" pitchFamily="34" charset="-122"/>
                <a:ea typeface="微软雅黑" panose="020B0503020204020204" pitchFamily="34" charset="-122"/>
              </a:endParaRPr>
            </a:p>
          </p:txBody>
        </p:sp>
        <p:sp>
          <p:nvSpPr>
            <p:cNvPr id="40" name="文本框 39"/>
            <p:cNvSpPr txBox="1"/>
            <p:nvPr/>
          </p:nvSpPr>
          <p:spPr>
            <a:xfrm>
              <a:off x="7790737" y="3979409"/>
              <a:ext cx="595035" cy="492443"/>
            </a:xfrm>
            <a:prstGeom prst="rect">
              <a:avLst/>
            </a:prstGeom>
            <a:noFill/>
          </p:spPr>
          <p:txBody>
            <a:bodyPr wrap="none" rtlCol="0">
              <a:spAutoFit/>
            </a:bodyPr>
            <a:lstStyle/>
            <a:p>
              <a:r>
                <a:rPr lang="en-US" altLang="zh-CN" sz="2600" b="1" dirty="0">
                  <a:latin typeface="微软雅黑" panose="020B0503020204020204" pitchFamily="34" charset="-122"/>
                  <a:ea typeface="微软雅黑" panose="020B0503020204020204" pitchFamily="34" charset="-122"/>
                </a:rPr>
                <a:t>80</a:t>
              </a:r>
              <a:endParaRPr lang="zh-CN" altLang="en-US" sz="2600" b="1"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1250"/>
                                  </p:stCondLst>
                                  <p:iterate type="lt">
                                    <p:tmPct val="10000"/>
                                  </p:iterate>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1+#ppt_w/2"/>
                                          </p:val>
                                        </p:tav>
                                        <p:tav tm="100000">
                                          <p:val>
                                            <p:strVal val="#ppt_x"/>
                                          </p:val>
                                        </p:tav>
                                      </p:tavLst>
                                    </p:anim>
                                    <p:anim calcmode="lin" valueType="num">
                                      <p:cBhvr additive="base">
                                        <p:cTn id="8" dur="500" fill="hold"/>
                                        <p:tgtEl>
                                          <p:spTgt spid="59"/>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300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75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1360960" y="4493490"/>
            <a:ext cx="9576078" cy="1631217"/>
          </a:xfrm>
          <a:prstGeom prst="rect">
            <a:avLst/>
          </a:prstGeom>
          <a:noFill/>
          <a:ln>
            <a:solidFill>
              <a:srgbClr val="FF47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513804" y="4880481"/>
            <a:ext cx="9745547" cy="1061829"/>
          </a:xfrm>
          <a:prstGeom prst="rect">
            <a:avLst/>
          </a:prstGeom>
          <a:noFill/>
        </p:spPr>
        <p:txBody>
          <a:bodyPr wrap="square" rtlCol="0">
            <a:spAutoFit/>
          </a:bodyPr>
          <a:lstStyle>
            <a:defPPr>
              <a:defRPr lang="zh-CN"/>
            </a:defPPr>
            <a:lvl1pPr>
              <a:lnSpc>
                <a:spcPct val="150000"/>
              </a:lnSpc>
              <a:defRPr>
                <a:latin typeface="微软雅黑" panose="020B0503020204020204" pitchFamily="34" charset="-122"/>
                <a:ea typeface="微软雅黑" panose="020B0503020204020204" pitchFamily="34" charset="-122"/>
              </a:defRPr>
            </a:lvl1pPr>
          </a:lstStyle>
          <a:p>
            <a:r>
              <a:rPr lang="zh-CN" altLang="zh-CN" sz="1400"/>
              <a:t>朱宝新</a:t>
            </a:r>
            <a:r>
              <a:rPr lang="en-US" altLang="zh-CN" sz="1400"/>
              <a:t>18800000000      </a:t>
            </a:r>
            <a:r>
              <a:rPr lang="zh-CN" altLang="zh-CN" sz="1400"/>
              <a:t>周定贵</a:t>
            </a:r>
            <a:r>
              <a:rPr lang="en-US" altLang="zh-CN" sz="1400"/>
              <a:t>  1880000000     </a:t>
            </a:r>
            <a:r>
              <a:rPr lang="zh-CN" altLang="zh-CN" sz="1400"/>
              <a:t>张二海</a:t>
            </a:r>
            <a:r>
              <a:rPr lang="en-US" altLang="zh-CN" sz="1400"/>
              <a:t> 18500000000      </a:t>
            </a:r>
            <a:r>
              <a:rPr lang="zh-CN" altLang="zh-CN" sz="1400"/>
              <a:t>徐金福</a:t>
            </a:r>
            <a:r>
              <a:rPr lang="en-US" altLang="zh-CN" sz="1400"/>
              <a:t>  1820000000    </a:t>
            </a:r>
            <a:r>
              <a:rPr lang="zh-CN" altLang="zh-CN" sz="1400"/>
              <a:t>张守军（</a:t>
            </a:r>
            <a:r>
              <a:rPr lang="en-US" altLang="zh-CN" sz="1400"/>
              <a:t>183000000000</a:t>
            </a:r>
            <a:r>
              <a:rPr lang="zh-CN" altLang="zh-CN" sz="1400"/>
              <a:t>）</a:t>
            </a:r>
            <a:r>
              <a:rPr lang="en-US" altLang="zh-CN" sz="1400"/>
              <a:t>  </a:t>
            </a:r>
            <a:r>
              <a:rPr lang="zh-CN" altLang="zh-CN" sz="1400"/>
              <a:t>张琼霞（</a:t>
            </a:r>
            <a:r>
              <a:rPr lang="en-US" altLang="zh-CN" sz="1400"/>
              <a:t>137000000000</a:t>
            </a:r>
            <a:r>
              <a:rPr lang="zh-CN" altLang="zh-CN" sz="1400"/>
              <a:t>）</a:t>
            </a:r>
            <a:r>
              <a:rPr lang="en-US" altLang="zh-CN" sz="1400"/>
              <a:t>    </a:t>
            </a:r>
            <a:r>
              <a:rPr lang="zh-CN" altLang="zh-CN" sz="1400"/>
              <a:t>孙</a:t>
            </a:r>
            <a:r>
              <a:rPr lang="en-US" altLang="zh-CN" sz="1400"/>
              <a:t>  </a:t>
            </a:r>
            <a:r>
              <a:rPr lang="zh-CN" altLang="zh-CN" sz="1400"/>
              <a:t>杰（</a:t>
            </a:r>
            <a:r>
              <a:rPr lang="en-US" altLang="zh-CN" sz="1400"/>
              <a:t>185000000000</a:t>
            </a:r>
            <a:r>
              <a:rPr lang="zh-CN" altLang="zh-CN" sz="1400"/>
              <a:t>）</a:t>
            </a:r>
            <a:r>
              <a:rPr lang="en-US" altLang="zh-CN" sz="1400"/>
              <a:t>  </a:t>
            </a:r>
            <a:r>
              <a:rPr lang="zh-CN" altLang="zh-CN" sz="1400"/>
              <a:t>周</a:t>
            </a:r>
            <a:r>
              <a:rPr lang="en-US" altLang="zh-CN" sz="1400"/>
              <a:t>  </a:t>
            </a:r>
            <a:r>
              <a:rPr lang="zh-CN" altLang="zh-CN" sz="1400"/>
              <a:t>慧（</a:t>
            </a:r>
            <a:r>
              <a:rPr lang="en-US" altLang="zh-CN" sz="1400"/>
              <a:t>181000000000</a:t>
            </a:r>
            <a:r>
              <a:rPr lang="zh-CN" altLang="zh-CN" sz="1400"/>
              <a:t>）</a:t>
            </a:r>
            <a:r>
              <a:rPr lang="en-US" altLang="zh-CN" sz="1400"/>
              <a:t>    </a:t>
            </a:r>
            <a:r>
              <a:rPr lang="zh-CN" altLang="zh-CN" sz="1400"/>
              <a:t>李开龙（</a:t>
            </a:r>
            <a:r>
              <a:rPr lang="en-US" altLang="zh-CN" sz="1400"/>
              <a:t>185000000000</a:t>
            </a:r>
            <a:r>
              <a:rPr lang="zh-CN" altLang="zh-CN" sz="1400"/>
              <a:t>）</a:t>
            </a:r>
            <a:r>
              <a:rPr lang="en-US" altLang="zh-CN" sz="1400"/>
              <a:t>  </a:t>
            </a:r>
            <a:r>
              <a:rPr lang="zh-CN" altLang="zh-CN" sz="1400"/>
              <a:t>刘翼德（</a:t>
            </a:r>
            <a:r>
              <a:rPr lang="en-US" altLang="zh-CN" sz="1400"/>
              <a:t>139000000000</a:t>
            </a:r>
            <a:r>
              <a:rPr lang="zh-CN" altLang="zh-CN" sz="1400"/>
              <a:t>）</a:t>
            </a:r>
            <a:r>
              <a:rPr lang="en-US" altLang="zh-CN" sz="1400"/>
              <a:t>  </a:t>
            </a:r>
            <a:r>
              <a:rPr lang="zh-CN" altLang="zh-CN" sz="1400"/>
              <a:t>刘长润（</a:t>
            </a:r>
            <a:r>
              <a:rPr lang="en-US" altLang="zh-CN" sz="1400"/>
              <a:t>182000000000</a:t>
            </a:r>
            <a:r>
              <a:rPr lang="zh-CN" altLang="zh-CN" sz="1400"/>
              <a:t>）</a:t>
            </a:r>
            <a:r>
              <a:rPr lang="en-US" altLang="zh-CN" sz="1400"/>
              <a:t>  </a:t>
            </a:r>
            <a:r>
              <a:rPr lang="zh-CN" altLang="zh-CN" sz="1400"/>
              <a:t>夏世家（</a:t>
            </a:r>
            <a:r>
              <a:rPr lang="en-US" altLang="zh-CN" sz="1400"/>
              <a:t>185000000000</a:t>
            </a:r>
            <a:r>
              <a:rPr lang="zh-CN" altLang="zh-CN" sz="1400"/>
              <a:t>）</a:t>
            </a:r>
            <a:endParaRPr lang="zh-CN" altLang="zh-CN" sz="1400"/>
          </a:p>
        </p:txBody>
      </p:sp>
      <p:grpSp>
        <p:nvGrpSpPr>
          <p:cNvPr id="38" name="组合 37"/>
          <p:cNvGrpSpPr/>
          <p:nvPr/>
        </p:nvGrpSpPr>
        <p:grpSpPr>
          <a:xfrm>
            <a:off x="5157270" y="2011500"/>
            <a:ext cx="2085278" cy="512957"/>
            <a:chOff x="5157270" y="1909900"/>
            <a:chExt cx="2085278" cy="512957"/>
          </a:xfrm>
        </p:grpSpPr>
        <p:sp>
          <p:nvSpPr>
            <p:cNvPr id="7" name="矩形 6"/>
            <p:cNvSpPr/>
            <p:nvPr/>
          </p:nvSpPr>
          <p:spPr>
            <a:xfrm>
              <a:off x="5157270" y="1909900"/>
              <a:ext cx="2085278" cy="512957"/>
            </a:xfrm>
            <a:prstGeom prst="rect">
              <a:avLst/>
            </a:prstGeom>
            <a:gradFill>
              <a:gsLst>
                <a:gs pos="0">
                  <a:srgbClr val="FF7E2D"/>
                </a:gs>
                <a:gs pos="56000">
                  <a:srgbClr val="FF652F"/>
                </a:gs>
                <a:gs pos="100000">
                  <a:srgbClr val="FF473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262660" y="1962280"/>
              <a:ext cx="1800493" cy="369332"/>
            </a:xfrm>
            <a:prstGeom prst="rect">
              <a:avLst/>
            </a:prstGeom>
          </p:spPr>
          <p:txBody>
            <a:bodyPr wrap="none">
              <a:spAutoFit/>
            </a:bodyPr>
            <a:lstStyle/>
            <a:p>
              <a:r>
                <a:rPr lang="zh-CN" altLang="zh-CN">
                  <a:solidFill>
                    <a:schemeClr val="bg1"/>
                  </a:solidFill>
                  <a:latin typeface="微软雅黑" panose="020B0503020204020204" pitchFamily="34" charset="-122"/>
                  <a:ea typeface="微软雅黑" panose="020B0503020204020204" pitchFamily="34" charset="-122"/>
                </a:rPr>
                <a:t>总指挥：</a:t>
              </a:r>
              <a:r>
                <a:rPr lang="zh-CN" altLang="en-US">
                  <a:solidFill>
                    <a:schemeClr val="bg1"/>
                  </a:solidFill>
                  <a:latin typeface="微软雅黑" panose="020B0503020204020204" pitchFamily="34" charset="-122"/>
                  <a:ea typeface="微软雅黑" panose="020B0503020204020204" pitchFamily="34" charset="-122"/>
                </a:rPr>
                <a:t>朱</a:t>
              </a:r>
              <a:r>
                <a:rPr lang="zh-CN" altLang="zh-CN">
                  <a:solidFill>
                    <a:schemeClr val="bg1"/>
                  </a:solidFill>
                  <a:latin typeface="微软雅黑" panose="020B0503020204020204" pitchFamily="34" charset="-122"/>
                  <a:ea typeface="微软雅黑" panose="020B0503020204020204" pitchFamily="34" charset="-122"/>
                </a:rPr>
                <a:t>美高</a:t>
              </a:r>
              <a:endParaRPr lang="zh-CN" altLang="zh-CN">
                <a:solidFill>
                  <a:schemeClr val="bg1"/>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3782291" y="2803236"/>
            <a:ext cx="5084618" cy="1052946"/>
            <a:chOff x="3782291" y="2701636"/>
            <a:chExt cx="5084618" cy="1052946"/>
          </a:xfrm>
        </p:grpSpPr>
        <p:sp>
          <p:nvSpPr>
            <p:cNvPr id="31" name="矩形 30"/>
            <p:cNvSpPr/>
            <p:nvPr/>
          </p:nvSpPr>
          <p:spPr>
            <a:xfrm>
              <a:off x="3782291" y="3006436"/>
              <a:ext cx="5084618" cy="748146"/>
            </a:xfrm>
            <a:prstGeom prst="rect">
              <a:avLst/>
            </a:prstGeom>
            <a:solidFill>
              <a:schemeClr val="bg1"/>
            </a:solidFill>
            <a:ln>
              <a:solidFill>
                <a:srgbClr val="FF47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5112327" y="2701636"/>
              <a:ext cx="2133600" cy="498764"/>
            </a:xfrm>
            <a:prstGeom prst="rect">
              <a:avLst/>
            </a:prstGeom>
            <a:solidFill>
              <a:schemeClr val="bg1"/>
            </a:solidFill>
            <a:ln>
              <a:solidFill>
                <a:srgbClr val="FF47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643527" y="2759425"/>
              <a:ext cx="1338828" cy="369332"/>
            </a:xfrm>
            <a:prstGeom prst="rect">
              <a:avLst/>
            </a:prstGeom>
          </p:spPr>
          <p:txBody>
            <a:bodyPr wrap="none">
              <a:spAutoFit/>
            </a:bodyPr>
            <a:lstStyle/>
            <a:p>
              <a:r>
                <a:rPr lang="zh-CN" altLang="zh-CN" b="1">
                  <a:latin typeface="微软雅黑" panose="020B0503020204020204" pitchFamily="34" charset="-122"/>
                  <a:ea typeface="微软雅黑" panose="020B0503020204020204" pitchFamily="34" charset="-122"/>
                </a:rPr>
                <a:t>副总指挥：</a:t>
              </a:r>
              <a:endParaRPr lang="zh-CN" altLang="zh-CN" b="1">
                <a:latin typeface="微软雅黑" panose="020B0503020204020204" pitchFamily="34" charset="-122"/>
                <a:ea typeface="微软雅黑" panose="020B0503020204020204" pitchFamily="34" charset="-122"/>
              </a:endParaRPr>
            </a:p>
          </p:txBody>
        </p:sp>
        <p:sp>
          <p:nvSpPr>
            <p:cNvPr id="9" name="矩形 8"/>
            <p:cNvSpPr/>
            <p:nvPr/>
          </p:nvSpPr>
          <p:spPr>
            <a:xfrm>
              <a:off x="3948930" y="3288600"/>
              <a:ext cx="4855816" cy="369332"/>
            </a:xfrm>
            <a:prstGeom prst="rect">
              <a:avLst/>
            </a:prstGeom>
          </p:spPr>
          <p:txBody>
            <a:bodyPr wrap="none">
              <a:spAutoFit/>
            </a:bodyPr>
            <a:lstStyle/>
            <a:p>
              <a:r>
                <a:rPr lang="zh-CN" altLang="zh-CN">
                  <a:latin typeface="微软雅黑" panose="020B0503020204020204" pitchFamily="34" charset="-122"/>
                  <a:ea typeface="微软雅黑" panose="020B0503020204020204" pitchFamily="34" charset="-122"/>
                </a:rPr>
                <a:t>能爱平</a:t>
              </a:r>
              <a:r>
                <a:rPr lang="en-US" altLang="zh-CN">
                  <a:latin typeface="微软雅黑" panose="020B0503020204020204" pitchFamily="34" charset="-122"/>
                  <a:ea typeface="微软雅黑" panose="020B0503020204020204" pitchFamily="34" charset="-122"/>
                </a:rPr>
                <a:t>18800000000      </a:t>
              </a:r>
              <a:r>
                <a:rPr lang="zh-CN" altLang="zh-CN">
                  <a:latin typeface="微软雅黑" panose="020B0503020204020204" pitchFamily="34" charset="-122"/>
                  <a:ea typeface="微软雅黑" panose="020B0503020204020204" pitchFamily="34" charset="-122"/>
                </a:rPr>
                <a:t>赵  鹏</a:t>
              </a:r>
              <a:r>
                <a:rPr lang="en-US" altLang="zh-CN">
                  <a:latin typeface="微软雅黑" panose="020B0503020204020204" pitchFamily="34" charset="-122"/>
                  <a:ea typeface="微软雅黑" panose="020B0503020204020204" pitchFamily="34" charset="-122"/>
                </a:rPr>
                <a:t>  1880000000</a:t>
              </a:r>
              <a:endParaRPr lang="zh-CN" altLang="zh-CN">
                <a:latin typeface="微软雅黑" panose="020B0503020204020204" pitchFamily="34" charset="-122"/>
                <a:ea typeface="微软雅黑" panose="020B0503020204020204" pitchFamily="34" charset="-122"/>
              </a:endParaRPr>
            </a:p>
          </p:txBody>
        </p:sp>
      </p:grpSp>
      <p:cxnSp>
        <p:nvCxnSpPr>
          <p:cNvPr id="28" name="直接箭头连接符 27"/>
          <p:cNvCxnSpPr/>
          <p:nvPr/>
        </p:nvCxnSpPr>
        <p:spPr>
          <a:xfrm>
            <a:off x="6220691" y="2484583"/>
            <a:ext cx="0" cy="304799"/>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a:off x="6179128" y="3883892"/>
            <a:ext cx="0" cy="304799"/>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40" name="组合 39"/>
          <p:cNvGrpSpPr/>
          <p:nvPr/>
        </p:nvGrpSpPr>
        <p:grpSpPr>
          <a:xfrm>
            <a:off x="5140036" y="4188691"/>
            <a:ext cx="2133600" cy="498764"/>
            <a:chOff x="5140036" y="4087091"/>
            <a:chExt cx="2133600" cy="498764"/>
          </a:xfrm>
        </p:grpSpPr>
        <p:sp>
          <p:nvSpPr>
            <p:cNvPr id="35" name="矩形 34"/>
            <p:cNvSpPr/>
            <p:nvPr/>
          </p:nvSpPr>
          <p:spPr>
            <a:xfrm>
              <a:off x="5140036" y="4087091"/>
              <a:ext cx="2133600" cy="498764"/>
            </a:xfrm>
            <a:prstGeom prst="rect">
              <a:avLst/>
            </a:prstGeom>
            <a:solidFill>
              <a:schemeClr val="bg1"/>
            </a:solidFill>
            <a:ln>
              <a:solidFill>
                <a:srgbClr val="FF65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6" name="矩形 35"/>
            <p:cNvSpPr/>
            <p:nvPr/>
          </p:nvSpPr>
          <p:spPr>
            <a:xfrm>
              <a:off x="5671236" y="4158734"/>
              <a:ext cx="1059906" cy="369332"/>
            </a:xfrm>
            <a:prstGeom prst="rect">
              <a:avLst/>
            </a:prstGeom>
          </p:spPr>
          <p:txBody>
            <a:bodyPr wrap="none">
              <a:spAutoFit/>
            </a:bodyPr>
            <a:lstStyle/>
            <a:p>
              <a:r>
                <a:rPr lang="zh-CN" altLang="en-US" b="1">
                  <a:latin typeface="微软雅黑" panose="020B0503020204020204" pitchFamily="34" charset="-122"/>
                  <a:ea typeface="微软雅黑" panose="020B0503020204020204" pitchFamily="34" charset="-122"/>
                </a:rPr>
                <a:t>成      员</a:t>
              </a:r>
              <a:endParaRPr lang="zh-CN" altLang="zh-CN" b="1">
                <a:latin typeface="微软雅黑" panose="020B0503020204020204" pitchFamily="34" charset="-122"/>
                <a:ea typeface="微软雅黑" panose="020B0503020204020204" pitchFamily="34" charset="-122"/>
              </a:endParaRPr>
            </a:p>
          </p:txBody>
        </p:sp>
      </p:grpSp>
      <p:sp>
        <p:nvSpPr>
          <p:cNvPr id="21" name="文本框 20"/>
          <p:cNvSpPr txBox="1"/>
          <p:nvPr/>
        </p:nvSpPr>
        <p:spPr>
          <a:xfrm>
            <a:off x="2593764" y="681468"/>
            <a:ext cx="9102936" cy="707886"/>
          </a:xfrm>
          <a:prstGeom prst="rect">
            <a:avLst/>
          </a:prstGeom>
          <a:noFill/>
        </p:spPr>
        <p:txBody>
          <a:bodyPr wrap="square" rtlCol="0">
            <a:spAutoFit/>
          </a:bodyPr>
          <a:lstStyle/>
          <a:p>
            <a:r>
              <a:rPr lang="zh-CN" altLang="en-US" sz="4000" b="1" dirty="0">
                <a:latin typeface="微软雅黑" panose="020B0503020204020204" pitchFamily="34" charset="-122"/>
                <a:ea typeface="微软雅黑" panose="020B0503020204020204" pitchFamily="34" charset="-122"/>
              </a:rPr>
              <a:t>成立高温防暑应急预案组织机构</a:t>
            </a:r>
            <a:endParaRPr lang="zh-CN" altLang="en-US" sz="4000" b="1" dirty="0">
              <a:latin typeface="微软雅黑" panose="020B0503020204020204" pitchFamily="34" charset="-122"/>
              <a:ea typeface="微软雅黑" panose="020B0503020204020204" pitchFamily="34" charset="-122"/>
            </a:endParaRPr>
          </a:p>
        </p:txBody>
      </p:sp>
      <p:sp>
        <p:nvSpPr>
          <p:cNvPr id="22" name="文本框 21"/>
          <p:cNvSpPr txBox="1"/>
          <p:nvPr/>
        </p:nvSpPr>
        <p:spPr>
          <a:xfrm>
            <a:off x="1225796" y="435009"/>
            <a:ext cx="1552028" cy="1631216"/>
          </a:xfrm>
          <a:prstGeom prst="rect">
            <a:avLst/>
          </a:prstGeom>
          <a:noFill/>
        </p:spPr>
        <p:txBody>
          <a:bodyPr wrap="none" rtlCol="0">
            <a:spAutoFit/>
          </a:bodyPr>
          <a:lstStyle/>
          <a:p>
            <a:r>
              <a:rPr lang="en-US" altLang="zh-CN" sz="10000" dirty="0">
                <a:gradFill>
                  <a:gsLst>
                    <a:gs pos="0">
                      <a:srgbClr val="FF7E2D"/>
                    </a:gs>
                    <a:gs pos="53000">
                      <a:srgbClr val="FF652F"/>
                    </a:gs>
                    <a:gs pos="100000">
                      <a:srgbClr val="FF4732"/>
                    </a:gs>
                  </a:gsLst>
                  <a:lin ang="5400000" scaled="1"/>
                </a:gradFill>
                <a:latin typeface="Impact" panose="020B0806030902050204" pitchFamily="34" charset="0"/>
              </a:rPr>
              <a:t>03</a:t>
            </a:r>
            <a:endParaRPr lang="zh-CN" altLang="en-US" sz="10000" dirty="0">
              <a:gradFill>
                <a:gsLst>
                  <a:gs pos="0">
                    <a:srgbClr val="FF7E2D"/>
                  </a:gs>
                  <a:gs pos="53000">
                    <a:srgbClr val="FF652F"/>
                  </a:gs>
                  <a:gs pos="100000">
                    <a:srgbClr val="FF4732"/>
                  </a:gs>
                </a:gsLst>
                <a:lin ang="5400000" scaled="1"/>
              </a:gradFill>
              <a:latin typeface="Impact" panose="020B0806030902050204" pitchFamily="34" charset="0"/>
            </a:endParaRPr>
          </a:p>
        </p:txBody>
      </p:sp>
      <p:sp>
        <p:nvSpPr>
          <p:cNvPr id="23" name="矩形 22"/>
          <p:cNvSpPr/>
          <p:nvPr/>
        </p:nvSpPr>
        <p:spPr>
          <a:xfrm>
            <a:off x="2674452" y="1411257"/>
            <a:ext cx="4234348" cy="401783"/>
          </a:xfrm>
          <a:prstGeom prst="rect">
            <a:avLst/>
          </a:prstGeom>
          <a:gradFill>
            <a:gsLst>
              <a:gs pos="0">
                <a:srgbClr val="FF7E2D"/>
              </a:gs>
              <a:gs pos="53000">
                <a:srgbClr val="FF652F"/>
              </a:gs>
              <a:gs pos="100000">
                <a:srgbClr val="FF473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2778756" y="1391592"/>
            <a:ext cx="4117344" cy="461665"/>
          </a:xfrm>
          <a:prstGeom prst="rect">
            <a:avLst/>
          </a:prstGeom>
        </p:spPr>
        <p:txBody>
          <a:bodyPr wrap="square">
            <a:spAutoFit/>
          </a:bodyPr>
          <a:lstStyle/>
          <a:p>
            <a:r>
              <a:rPr lang="zh-CN" altLang="zh-CN" sz="1200" dirty="0">
                <a:solidFill>
                  <a:schemeClr val="bg1"/>
                </a:solidFill>
                <a:latin typeface="微软雅黑" panose="020B0503020204020204" pitchFamily="34" charset="-122"/>
                <a:ea typeface="微软雅黑" panose="020B0503020204020204" pitchFamily="34" charset="-122"/>
              </a:rPr>
              <a:t>公司安全管理委员会为预案执行责任</a:t>
            </a:r>
            <a:r>
              <a:rPr lang="en-US" altLang="zh-CN" sz="1200" dirty="0">
                <a:solidFill>
                  <a:schemeClr val="bg1"/>
                </a:solidFill>
                <a:latin typeface="微软雅黑" panose="020B0503020204020204" pitchFamily="34" charset="-122"/>
                <a:ea typeface="微软雅黑" panose="020B0503020204020204" pitchFamily="34" charset="-122"/>
              </a:rPr>
              <a:t>  </a:t>
            </a:r>
            <a:r>
              <a:rPr lang="zh-CN" altLang="zh-CN" sz="1200" dirty="0">
                <a:solidFill>
                  <a:schemeClr val="bg1"/>
                </a:solidFill>
                <a:latin typeface="微软雅黑" panose="020B0503020204020204" pitchFamily="34" charset="-122"/>
                <a:ea typeface="微软雅黑" panose="020B0503020204020204" pitchFamily="34" charset="-122"/>
              </a:rPr>
              <a:t>部门，本预案适用公司所有部门，</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75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750"/>
                                        <p:tgtEl>
                                          <p:spTgt spid="38"/>
                                        </p:tgtEl>
                                      </p:cBhvr>
                                    </p:animEffect>
                                    <p:anim calcmode="lin" valueType="num">
                                      <p:cBhvr>
                                        <p:cTn id="8" dur="750" fill="hold"/>
                                        <p:tgtEl>
                                          <p:spTgt spid="38"/>
                                        </p:tgtEl>
                                        <p:attrNameLst>
                                          <p:attrName>ppt_x</p:attrName>
                                        </p:attrNameLst>
                                      </p:cBhvr>
                                      <p:tavLst>
                                        <p:tav tm="0">
                                          <p:val>
                                            <p:strVal val="#ppt_x"/>
                                          </p:val>
                                        </p:tav>
                                        <p:tav tm="100000">
                                          <p:val>
                                            <p:strVal val="#ppt_x"/>
                                          </p:val>
                                        </p:tav>
                                      </p:tavLst>
                                    </p:anim>
                                    <p:anim calcmode="lin" valueType="num">
                                      <p:cBhvr>
                                        <p:cTn id="9" dur="750" fill="hold"/>
                                        <p:tgtEl>
                                          <p:spTgt spid="38"/>
                                        </p:tgtEl>
                                        <p:attrNameLst>
                                          <p:attrName>ppt_y</p:attrName>
                                        </p:attrNameLst>
                                      </p:cBhvr>
                                      <p:tavLst>
                                        <p:tav tm="0">
                                          <p:val>
                                            <p:strVal val="#ppt_y+.1"/>
                                          </p:val>
                                        </p:tav>
                                        <p:tav tm="100000">
                                          <p:val>
                                            <p:strVal val="#ppt_y"/>
                                          </p:val>
                                        </p:tav>
                                      </p:tavLst>
                                    </p:anim>
                                  </p:childTnLst>
                                </p:cTn>
                              </p:par>
                              <p:par>
                                <p:cTn id="10" presetID="22" presetClass="entr" presetSubtype="1" fill="hold" nodeType="withEffect">
                                  <p:stCondLst>
                                    <p:cond delay="2500"/>
                                  </p:stCondLst>
                                  <p:childTnLst>
                                    <p:set>
                                      <p:cBhvr>
                                        <p:cTn id="11" dur="1" fill="hold">
                                          <p:stCondLst>
                                            <p:cond delay="0"/>
                                          </p:stCondLst>
                                        </p:cTn>
                                        <p:tgtEl>
                                          <p:spTgt spid="28"/>
                                        </p:tgtEl>
                                        <p:attrNameLst>
                                          <p:attrName>style.visibility</p:attrName>
                                        </p:attrNameLst>
                                      </p:cBhvr>
                                      <p:to>
                                        <p:strVal val="visible"/>
                                      </p:to>
                                    </p:set>
                                    <p:animEffect transition="in" filter="wipe(up)">
                                      <p:cBhvr>
                                        <p:cTn id="12" dur="250"/>
                                        <p:tgtEl>
                                          <p:spTgt spid="28"/>
                                        </p:tgtEl>
                                      </p:cBhvr>
                                    </p:animEffect>
                                  </p:childTnLst>
                                </p:cTn>
                              </p:par>
                              <p:par>
                                <p:cTn id="13" presetID="47" presetClass="entr" presetSubtype="0" fill="hold" nodeType="withEffect">
                                  <p:stCondLst>
                                    <p:cond delay="275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750"/>
                                        <p:tgtEl>
                                          <p:spTgt spid="39"/>
                                        </p:tgtEl>
                                      </p:cBhvr>
                                    </p:animEffect>
                                    <p:anim calcmode="lin" valueType="num">
                                      <p:cBhvr>
                                        <p:cTn id="16" dur="750" fill="hold"/>
                                        <p:tgtEl>
                                          <p:spTgt spid="39"/>
                                        </p:tgtEl>
                                        <p:attrNameLst>
                                          <p:attrName>ppt_x</p:attrName>
                                        </p:attrNameLst>
                                      </p:cBhvr>
                                      <p:tavLst>
                                        <p:tav tm="0">
                                          <p:val>
                                            <p:strVal val="#ppt_x"/>
                                          </p:val>
                                        </p:tav>
                                        <p:tav tm="100000">
                                          <p:val>
                                            <p:strVal val="#ppt_x"/>
                                          </p:val>
                                        </p:tav>
                                      </p:tavLst>
                                    </p:anim>
                                    <p:anim calcmode="lin" valueType="num">
                                      <p:cBhvr>
                                        <p:cTn id="17" dur="750" fill="hold"/>
                                        <p:tgtEl>
                                          <p:spTgt spid="39"/>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3500"/>
                                  </p:stCondLst>
                                  <p:childTnLst>
                                    <p:set>
                                      <p:cBhvr>
                                        <p:cTn id="19" dur="1" fill="hold">
                                          <p:stCondLst>
                                            <p:cond delay="0"/>
                                          </p:stCondLst>
                                        </p:cTn>
                                        <p:tgtEl>
                                          <p:spTgt spid="34"/>
                                        </p:tgtEl>
                                        <p:attrNameLst>
                                          <p:attrName>style.visibility</p:attrName>
                                        </p:attrNameLst>
                                      </p:cBhvr>
                                      <p:to>
                                        <p:strVal val="visible"/>
                                      </p:to>
                                    </p:set>
                                    <p:animEffect transition="in" filter="wipe(up)">
                                      <p:cBhvr>
                                        <p:cTn id="20" dur="250"/>
                                        <p:tgtEl>
                                          <p:spTgt spid="34"/>
                                        </p:tgtEl>
                                      </p:cBhvr>
                                    </p:animEffect>
                                  </p:childTnLst>
                                </p:cTn>
                              </p:par>
                              <p:par>
                                <p:cTn id="21" presetID="47" presetClass="entr" presetSubtype="0" fill="hold" nodeType="withEffect">
                                  <p:stCondLst>
                                    <p:cond delay="375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750"/>
                                        <p:tgtEl>
                                          <p:spTgt spid="40"/>
                                        </p:tgtEl>
                                      </p:cBhvr>
                                    </p:animEffect>
                                    <p:anim calcmode="lin" valueType="num">
                                      <p:cBhvr>
                                        <p:cTn id="24" dur="750" fill="hold"/>
                                        <p:tgtEl>
                                          <p:spTgt spid="40"/>
                                        </p:tgtEl>
                                        <p:attrNameLst>
                                          <p:attrName>ppt_x</p:attrName>
                                        </p:attrNameLst>
                                      </p:cBhvr>
                                      <p:tavLst>
                                        <p:tav tm="0">
                                          <p:val>
                                            <p:strVal val="#ppt_x"/>
                                          </p:val>
                                        </p:tav>
                                        <p:tav tm="100000">
                                          <p:val>
                                            <p:strVal val="#ppt_x"/>
                                          </p:val>
                                        </p:tav>
                                      </p:tavLst>
                                    </p:anim>
                                    <p:anim calcmode="lin" valueType="num">
                                      <p:cBhvr>
                                        <p:cTn id="25" dur="750" fill="hold"/>
                                        <p:tgtEl>
                                          <p:spTgt spid="40"/>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425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par>
                                <p:cTn id="31" presetID="22" presetClass="entr" presetSubtype="1" fill="hold" grpId="0" nodeType="withEffect">
                                  <p:stCondLst>
                                    <p:cond delay="4750"/>
                                  </p:stCondLst>
                                  <p:childTnLst>
                                    <p:set>
                                      <p:cBhvr>
                                        <p:cTn id="32" dur="1" fill="hold">
                                          <p:stCondLst>
                                            <p:cond delay="0"/>
                                          </p:stCondLst>
                                        </p:cTn>
                                        <p:tgtEl>
                                          <p:spTgt spid="2"/>
                                        </p:tgtEl>
                                        <p:attrNameLst>
                                          <p:attrName>style.visibility</p:attrName>
                                        </p:attrNameLst>
                                      </p:cBhvr>
                                      <p:to>
                                        <p:strVal val="visible"/>
                                      </p:to>
                                    </p:set>
                                    <p:animEffect transition="in" filter="wipe(up)">
                                      <p:cBhvr>
                                        <p:cTn id="33" dur="1000"/>
                                        <p:tgtEl>
                                          <p:spTgt spid="2"/>
                                        </p:tgtEl>
                                      </p:cBhvr>
                                    </p:animEffect>
                                  </p:childTnLst>
                                </p:cTn>
                              </p:par>
                              <p:par>
                                <p:cTn id="34" presetID="22" presetClass="entr" presetSubtype="1" fill="hold" grpId="0" nodeType="withEffect">
                                  <p:stCondLst>
                                    <p:cond delay="2250"/>
                                  </p:stCondLst>
                                  <p:childTnLst>
                                    <p:set>
                                      <p:cBhvr>
                                        <p:cTn id="35" dur="1" fill="hold">
                                          <p:stCondLst>
                                            <p:cond delay="0"/>
                                          </p:stCondLst>
                                        </p:cTn>
                                        <p:tgtEl>
                                          <p:spTgt spid="24"/>
                                        </p:tgtEl>
                                        <p:attrNameLst>
                                          <p:attrName>style.visibility</p:attrName>
                                        </p:attrNameLst>
                                      </p:cBhvr>
                                      <p:to>
                                        <p:strVal val="visible"/>
                                      </p:to>
                                    </p:set>
                                    <p:animEffect transition="in" filter="wipe(up)">
                                      <p:cBhvr>
                                        <p:cTn id="36" dur="750"/>
                                        <p:tgtEl>
                                          <p:spTgt spid="24"/>
                                        </p:tgtEl>
                                      </p:cBhvr>
                                    </p:animEffect>
                                  </p:childTnLst>
                                </p:cTn>
                              </p:par>
                              <p:par>
                                <p:cTn id="37" presetID="2" presetClass="entr" presetSubtype="2" fill="hold" grpId="0" nodeType="withEffect">
                                  <p:stCondLst>
                                    <p:cond delay="1000"/>
                                  </p:stCondLst>
                                  <p:iterate type="lt">
                                    <p:tmPct val="10000"/>
                                  </p:iterate>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1+#ppt_w/2"/>
                                          </p:val>
                                        </p:tav>
                                        <p:tav tm="100000">
                                          <p:val>
                                            <p:strVal val="#ppt_x"/>
                                          </p:val>
                                        </p:tav>
                                      </p:tavLst>
                                    </p:anim>
                                    <p:anim calcmode="lin" valueType="num">
                                      <p:cBhvr additive="base">
                                        <p:cTn id="40" dur="500" fill="hold"/>
                                        <p:tgtEl>
                                          <p:spTgt spid="21"/>
                                        </p:tgtEl>
                                        <p:attrNameLst>
                                          <p:attrName>ppt_y</p:attrName>
                                        </p:attrNameLst>
                                      </p:cBhvr>
                                      <p:tavLst>
                                        <p:tav tm="0">
                                          <p:val>
                                            <p:strVal val="#ppt_y"/>
                                          </p:val>
                                        </p:tav>
                                        <p:tav tm="100000">
                                          <p:val>
                                            <p:strVal val="#ppt_y"/>
                                          </p:val>
                                        </p:tav>
                                      </p:tavLst>
                                    </p:anim>
                                  </p:childTnLst>
                                </p:cTn>
                              </p:par>
                              <p:par>
                                <p:cTn id="41" presetID="22" presetClass="entr" presetSubtype="8" fill="hold" grpId="0" nodeType="withEffect">
                                  <p:stCondLst>
                                    <p:cond delay="1000"/>
                                  </p:stCondLst>
                                  <p:childTnLst>
                                    <p:set>
                                      <p:cBhvr>
                                        <p:cTn id="42" dur="1" fill="hold">
                                          <p:stCondLst>
                                            <p:cond delay="0"/>
                                          </p:stCondLst>
                                        </p:cTn>
                                        <p:tgtEl>
                                          <p:spTgt spid="23"/>
                                        </p:tgtEl>
                                        <p:attrNameLst>
                                          <p:attrName>style.visibility</p:attrName>
                                        </p:attrNameLst>
                                      </p:cBhvr>
                                      <p:to>
                                        <p:strVal val="visible"/>
                                      </p:to>
                                    </p:set>
                                    <p:animEffect transition="in" filter="wipe(left)">
                                      <p:cBhvr>
                                        <p:cTn id="4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2" grpId="0"/>
      <p:bldP spid="21" grpId="0"/>
      <p:bldP spid="23" grpId="0" animBg="1"/>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4331855" y="3817625"/>
            <a:ext cx="4211782" cy="623450"/>
            <a:chOff x="2909455" y="3435927"/>
            <a:chExt cx="4211782" cy="665018"/>
          </a:xfrm>
        </p:grpSpPr>
        <p:sp>
          <p:nvSpPr>
            <p:cNvPr id="27" name="矩形 26"/>
            <p:cNvSpPr/>
            <p:nvPr/>
          </p:nvSpPr>
          <p:spPr>
            <a:xfrm>
              <a:off x="2909455" y="3435927"/>
              <a:ext cx="4211782" cy="665018"/>
            </a:xfrm>
            <a:prstGeom prst="rect">
              <a:avLst/>
            </a:prstGeom>
            <a:gradFill>
              <a:gsLst>
                <a:gs pos="0">
                  <a:srgbClr val="FF7E2D"/>
                </a:gs>
                <a:gs pos="54000">
                  <a:srgbClr val="FF652F"/>
                </a:gs>
                <a:gs pos="100000">
                  <a:srgbClr val="FF473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140931" y="3549135"/>
              <a:ext cx="3775393" cy="426787"/>
            </a:xfrm>
            <a:prstGeom prst="rect">
              <a:avLst/>
            </a:prstGeom>
          </p:spPr>
          <p:txBody>
            <a:bodyPr wrap="none">
              <a:spAutoFit/>
            </a:bodyPr>
            <a:lstStyle/>
            <a:p>
              <a:r>
                <a:rPr lang="zh-CN" altLang="zh-CN" sz="2000" b="1">
                  <a:solidFill>
                    <a:schemeClr val="bg1"/>
                  </a:solidFill>
                  <a:latin typeface="微软雅黑" panose="020B0503020204020204" pitchFamily="34" charset="-122"/>
                  <a:ea typeface="微软雅黑" panose="020B0503020204020204" pitchFamily="34" charset="-122"/>
                </a:rPr>
                <a:t>信息联络员、夏世家、童宗胜；</a:t>
              </a:r>
              <a:endParaRPr lang="zh-CN" altLang="en-US" sz="2000" b="1">
                <a:solidFill>
                  <a:schemeClr val="bg1"/>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1754907" y="1989982"/>
            <a:ext cx="3616037" cy="1717960"/>
            <a:chOff x="1122218" y="817417"/>
            <a:chExt cx="3616037" cy="2230581"/>
          </a:xfrm>
        </p:grpSpPr>
        <p:grpSp>
          <p:nvGrpSpPr>
            <p:cNvPr id="14" name="组合 13"/>
            <p:cNvGrpSpPr/>
            <p:nvPr/>
          </p:nvGrpSpPr>
          <p:grpSpPr>
            <a:xfrm>
              <a:off x="1122218" y="817417"/>
              <a:ext cx="3616037" cy="2230581"/>
              <a:chOff x="1122218" y="817417"/>
              <a:chExt cx="3616037" cy="2230581"/>
            </a:xfrm>
          </p:grpSpPr>
          <p:sp>
            <p:nvSpPr>
              <p:cNvPr id="12" name="矩形 11"/>
              <p:cNvSpPr/>
              <p:nvPr/>
            </p:nvSpPr>
            <p:spPr>
              <a:xfrm>
                <a:off x="1122218" y="817417"/>
                <a:ext cx="3616037" cy="2230581"/>
              </a:xfrm>
              <a:prstGeom prst="rect">
                <a:avLst/>
              </a:prstGeom>
              <a:noFill/>
              <a:ln>
                <a:solidFill>
                  <a:srgbClr val="FF47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122218" y="817418"/>
                <a:ext cx="3616037" cy="1108364"/>
              </a:xfrm>
              <a:prstGeom prst="rect">
                <a:avLst/>
              </a:prstGeom>
              <a:gradFill>
                <a:gsLst>
                  <a:gs pos="0">
                    <a:srgbClr val="FF7E2D"/>
                  </a:gs>
                  <a:gs pos="54000">
                    <a:srgbClr val="FF652F"/>
                  </a:gs>
                  <a:gs pos="100000">
                    <a:srgbClr val="FF4732"/>
                  </a:gs>
                </a:gsLst>
                <a:lin ang="5400000" scaled="1"/>
              </a:gra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593273" y="2011328"/>
              <a:ext cx="2881746" cy="439575"/>
            </a:xfrm>
            <a:prstGeom prst="rect">
              <a:avLst/>
            </a:prstGeom>
          </p:spPr>
          <p:txBody>
            <a:bodyPr wrap="square">
              <a:spAutoFit/>
            </a:bodyPr>
            <a:lstStyle/>
            <a:p>
              <a:r>
                <a:rPr lang="zh-CN" altLang="zh-CN" sz="1600">
                  <a:latin typeface="微软雅黑" panose="020B0503020204020204" pitchFamily="34" charset="-122"/>
                  <a:ea typeface="微软雅黑" panose="020B0503020204020204" pitchFamily="34" charset="-122"/>
                </a:rPr>
                <a:t>办公室设在安全质量监管处，</a:t>
              </a:r>
              <a:endParaRPr lang="zh-CN" altLang="en-US" sz="1600"/>
            </a:p>
          </p:txBody>
        </p:sp>
        <p:sp>
          <p:nvSpPr>
            <p:cNvPr id="7" name="矩形 6"/>
            <p:cNvSpPr/>
            <p:nvPr/>
          </p:nvSpPr>
          <p:spPr>
            <a:xfrm>
              <a:off x="1718375" y="1148165"/>
              <a:ext cx="2492990" cy="519499"/>
            </a:xfrm>
            <a:prstGeom prst="rect">
              <a:avLst/>
            </a:prstGeom>
          </p:spPr>
          <p:txBody>
            <a:bodyPr wrap="none">
              <a:spAutoFit/>
            </a:bodyPr>
            <a:lstStyle/>
            <a:p>
              <a:r>
                <a:rPr lang="zh-CN" altLang="zh-CN" sz="2000" b="1">
                  <a:solidFill>
                    <a:schemeClr val="bg1"/>
                  </a:solidFill>
                  <a:latin typeface="微软雅黑" panose="020B0503020204020204" pitchFamily="34" charset="-122"/>
                  <a:ea typeface="微软雅黑" panose="020B0503020204020204" pitchFamily="34" charset="-122"/>
                </a:rPr>
                <a:t>领导小组下设办公室</a:t>
              </a:r>
              <a:endParaRPr lang="zh-CN" altLang="en-US" sz="2000" b="1">
                <a:solidFill>
                  <a:schemeClr val="bg1"/>
                </a:solidFill>
              </a:endParaRPr>
            </a:p>
          </p:txBody>
        </p:sp>
        <p:sp>
          <p:nvSpPr>
            <p:cNvPr id="8" name="矩形 7"/>
            <p:cNvSpPr/>
            <p:nvPr/>
          </p:nvSpPr>
          <p:spPr>
            <a:xfrm>
              <a:off x="1552122" y="2551606"/>
              <a:ext cx="1620957" cy="439575"/>
            </a:xfrm>
            <a:prstGeom prst="rect">
              <a:avLst/>
            </a:prstGeom>
          </p:spPr>
          <p:txBody>
            <a:bodyPr wrap="none">
              <a:spAutoFit/>
            </a:bodyPr>
            <a:lstStyle/>
            <a:p>
              <a:r>
                <a:rPr lang="zh-CN" altLang="zh-CN" sz="1600">
                  <a:latin typeface="微软雅黑" panose="020B0503020204020204" pitchFamily="34" charset="-122"/>
                  <a:ea typeface="微软雅黑" panose="020B0503020204020204" pitchFamily="34" charset="-122"/>
                </a:rPr>
                <a:t>任办公室主任</a:t>
              </a:r>
              <a:r>
                <a:rPr lang="zh-CN" altLang="en-US" sz="1600">
                  <a:latin typeface="微软雅黑" panose="020B0503020204020204" pitchFamily="34" charset="-122"/>
                  <a:ea typeface="微软雅黑" panose="020B0503020204020204" pitchFamily="34" charset="-122"/>
                </a:rPr>
                <a:t>：</a:t>
              </a:r>
              <a:endParaRPr lang="zh-CN" altLang="en-US" sz="1600"/>
            </a:p>
          </p:txBody>
        </p:sp>
        <p:cxnSp>
          <p:nvCxnSpPr>
            <p:cNvPr id="16" name="直接连接符 15"/>
            <p:cNvCxnSpPr/>
            <p:nvPr/>
          </p:nvCxnSpPr>
          <p:spPr>
            <a:xfrm>
              <a:off x="1607127" y="2466110"/>
              <a:ext cx="264621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3343708" y="2537750"/>
              <a:ext cx="800219" cy="439575"/>
            </a:xfrm>
            <a:prstGeom prst="rect">
              <a:avLst/>
            </a:prstGeom>
          </p:spPr>
          <p:txBody>
            <a:bodyPr wrap="none">
              <a:spAutoFit/>
            </a:bodyPr>
            <a:lstStyle/>
            <a:p>
              <a:r>
                <a:rPr lang="zh-CN" altLang="zh-CN" sz="1600">
                  <a:latin typeface="微软雅黑" panose="020B0503020204020204" pitchFamily="34" charset="-122"/>
                  <a:ea typeface="微软雅黑" panose="020B0503020204020204" pitchFamily="34" charset="-122"/>
                </a:rPr>
                <a:t>朱宝新</a:t>
              </a:r>
              <a:endParaRPr lang="zh-CN" altLang="en-US" sz="1600"/>
            </a:p>
          </p:txBody>
        </p:sp>
      </p:grpSp>
      <p:grpSp>
        <p:nvGrpSpPr>
          <p:cNvPr id="24" name="组合 23"/>
          <p:cNvGrpSpPr/>
          <p:nvPr/>
        </p:nvGrpSpPr>
        <p:grpSpPr>
          <a:xfrm>
            <a:off x="6202217" y="2017690"/>
            <a:ext cx="4613564" cy="1704107"/>
            <a:chOff x="5694218" y="623454"/>
            <a:chExt cx="4613564" cy="2230581"/>
          </a:xfrm>
        </p:grpSpPr>
        <p:sp>
          <p:nvSpPr>
            <p:cNvPr id="23" name="矩形 22"/>
            <p:cNvSpPr/>
            <p:nvPr/>
          </p:nvSpPr>
          <p:spPr>
            <a:xfrm>
              <a:off x="5694218" y="1233055"/>
              <a:ext cx="4613564" cy="1025236"/>
            </a:xfrm>
            <a:prstGeom prst="rect">
              <a:avLst/>
            </a:prstGeom>
            <a:gradFill>
              <a:gsLst>
                <a:gs pos="0">
                  <a:srgbClr val="FF7E2D"/>
                </a:gs>
                <a:gs pos="54000">
                  <a:srgbClr val="FF652F"/>
                </a:gs>
                <a:gs pos="100000">
                  <a:srgbClr val="FF473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664034" y="751579"/>
              <a:ext cx="3560618" cy="443148"/>
            </a:xfrm>
            <a:prstGeom prst="rect">
              <a:avLst/>
            </a:prstGeom>
          </p:spPr>
          <p:txBody>
            <a:bodyPr wrap="square">
              <a:spAutoFit/>
            </a:bodyPr>
            <a:lstStyle/>
            <a:p>
              <a:r>
                <a:rPr lang="zh-CN" altLang="zh-CN" sz="1600">
                  <a:latin typeface="微软雅黑" panose="020B0503020204020204" pitchFamily="34" charset="-122"/>
                  <a:ea typeface="微软雅黑" panose="020B0503020204020204" pitchFamily="34" charset="-122"/>
                </a:rPr>
                <a:t>在公司领导小组的统一指挥下，</a:t>
              </a:r>
              <a:endParaRPr lang="zh-CN" altLang="en-US" sz="1600"/>
            </a:p>
          </p:txBody>
        </p:sp>
        <p:sp>
          <p:nvSpPr>
            <p:cNvPr id="9" name="矩形 8"/>
            <p:cNvSpPr/>
            <p:nvPr/>
          </p:nvSpPr>
          <p:spPr>
            <a:xfrm>
              <a:off x="6331527" y="1255633"/>
              <a:ext cx="3518912" cy="926583"/>
            </a:xfrm>
            <a:prstGeom prst="rect">
              <a:avLst/>
            </a:prstGeom>
          </p:spPr>
          <p:txBody>
            <a:bodyPr wrap="none">
              <a:spAutoFit/>
            </a:bodyPr>
            <a:lstStyle/>
            <a:p>
              <a:r>
                <a:rPr lang="en-US" altLang="zh-CN" sz="2000" b="1">
                  <a:solidFill>
                    <a:schemeClr val="bg1"/>
                  </a:solidFill>
                  <a:latin typeface="微软雅黑" panose="020B0503020204020204" pitchFamily="34" charset="-122"/>
                  <a:ea typeface="微软雅黑" panose="020B0503020204020204" pitchFamily="34" charset="-122"/>
                </a:rPr>
                <a:t>  </a:t>
              </a:r>
              <a:r>
                <a:rPr lang="zh-CN" altLang="zh-CN" sz="2000" b="1">
                  <a:solidFill>
                    <a:schemeClr val="bg1"/>
                  </a:solidFill>
                  <a:latin typeface="微软雅黑" panose="020B0503020204020204" pitchFamily="34" charset="-122"/>
                  <a:ea typeface="微软雅黑" panose="020B0503020204020204" pitchFamily="34" charset="-122"/>
                </a:rPr>
                <a:t>办公室全面负责办公室设</a:t>
              </a:r>
              <a:endParaRPr lang="en-US" altLang="zh-CN" sz="2000" b="1">
                <a:solidFill>
                  <a:schemeClr val="bg1"/>
                </a:solidFill>
                <a:latin typeface="微软雅黑" panose="020B0503020204020204" pitchFamily="34" charset="-122"/>
                <a:ea typeface="微软雅黑" panose="020B0503020204020204" pitchFamily="34" charset="-122"/>
              </a:endParaRPr>
            </a:p>
            <a:p>
              <a:r>
                <a:rPr lang="zh-CN" altLang="zh-CN" sz="2000" b="1">
                  <a:solidFill>
                    <a:schemeClr val="bg1"/>
                  </a:solidFill>
                  <a:latin typeface="微软雅黑" panose="020B0503020204020204" pitchFamily="34" charset="-122"/>
                  <a:ea typeface="微软雅黑" panose="020B0503020204020204" pitchFamily="34" charset="-122"/>
                </a:rPr>
                <a:t>立专门的防暑降温保障小组，</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7444771" y="2303237"/>
              <a:ext cx="1415772" cy="443148"/>
            </a:xfrm>
            <a:prstGeom prst="rect">
              <a:avLst/>
            </a:prstGeom>
          </p:spPr>
          <p:txBody>
            <a:bodyPr wrap="none">
              <a:spAutoFit/>
            </a:bodyPr>
            <a:lstStyle/>
            <a:p>
              <a:r>
                <a:rPr lang="zh-CN" altLang="zh-CN" sz="1600">
                  <a:latin typeface="微软雅黑" panose="020B0503020204020204" pitchFamily="34" charset="-122"/>
                  <a:ea typeface="微软雅黑" panose="020B0503020204020204" pitchFamily="34" charset="-122"/>
                </a:rPr>
                <a:t>组长周定贵；</a:t>
              </a:r>
              <a:endParaRPr lang="zh-CN" altLang="en-US" sz="1600"/>
            </a:p>
          </p:txBody>
        </p:sp>
        <p:sp>
          <p:nvSpPr>
            <p:cNvPr id="22" name="矩形 21"/>
            <p:cNvSpPr/>
            <p:nvPr/>
          </p:nvSpPr>
          <p:spPr>
            <a:xfrm>
              <a:off x="5694218" y="623454"/>
              <a:ext cx="4613564" cy="2230581"/>
            </a:xfrm>
            <a:prstGeom prst="rect">
              <a:avLst/>
            </a:prstGeom>
            <a:noFill/>
            <a:ln>
              <a:solidFill>
                <a:srgbClr val="FF47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9" name="组合 38"/>
          <p:cNvGrpSpPr/>
          <p:nvPr/>
        </p:nvGrpSpPr>
        <p:grpSpPr>
          <a:xfrm>
            <a:off x="1450108" y="4652362"/>
            <a:ext cx="9407237" cy="1496283"/>
            <a:chOff x="945936" y="4599710"/>
            <a:chExt cx="9840377" cy="1620982"/>
          </a:xfrm>
        </p:grpSpPr>
        <p:sp>
          <p:nvSpPr>
            <p:cNvPr id="3" name="矩形 2"/>
            <p:cNvSpPr/>
            <p:nvPr/>
          </p:nvSpPr>
          <p:spPr>
            <a:xfrm>
              <a:off x="5099487" y="4822000"/>
              <a:ext cx="5346841" cy="1200329"/>
            </a:xfrm>
            <a:prstGeom prst="rect">
              <a:avLst/>
            </a:prstGeom>
          </p:spPr>
          <p:txBody>
            <a:bodyPr wrap="square">
              <a:spAutoFit/>
            </a:bodyPr>
            <a:lstStyle/>
            <a:p>
              <a:pPr>
                <a:lnSpc>
                  <a:spcPct val="150000"/>
                </a:lnSpc>
              </a:pPr>
              <a:r>
                <a:rPr lang="zh-CN" altLang="zh-CN" sz="1600">
                  <a:latin typeface="微软雅黑" panose="020B0503020204020204" pitchFamily="34" charset="-122"/>
                  <a:ea typeface="微软雅黑" panose="020B0503020204020204" pitchFamily="34" charset="-122"/>
                </a:rPr>
                <a:t>组长甘忠象、李君炳、赵军、王永春、朱庆陆、李子标、张志芳、李刚、刘恩喜、周革、朱多全、毕战友、杨彬、陈同地、闻鹏</a:t>
              </a:r>
              <a:endParaRPr lang="zh-CN" altLang="zh-CN" sz="1600">
                <a:latin typeface="微软雅黑" panose="020B0503020204020204" pitchFamily="34" charset="-122"/>
                <a:ea typeface="微软雅黑" panose="020B0503020204020204" pitchFamily="34" charset="-122"/>
              </a:endParaRPr>
            </a:p>
          </p:txBody>
        </p:sp>
        <p:sp>
          <p:nvSpPr>
            <p:cNvPr id="28" name="矩形 27"/>
            <p:cNvSpPr/>
            <p:nvPr/>
          </p:nvSpPr>
          <p:spPr>
            <a:xfrm>
              <a:off x="945936" y="4599710"/>
              <a:ext cx="9840377" cy="1620982"/>
            </a:xfrm>
            <a:prstGeom prst="rect">
              <a:avLst/>
            </a:prstGeom>
            <a:noFill/>
            <a:ln>
              <a:solidFill>
                <a:srgbClr val="FF47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1468995" y="4754479"/>
              <a:ext cx="2492990" cy="369332"/>
            </a:xfrm>
            <a:prstGeom prst="rect">
              <a:avLst/>
            </a:prstGeom>
          </p:spPr>
          <p:txBody>
            <a:bodyPr wrap="none">
              <a:spAutoFit/>
            </a:bodyPr>
            <a:lstStyle/>
            <a:p>
              <a:r>
                <a:rPr lang="zh-CN" altLang="zh-CN" b="1">
                  <a:latin typeface="微软雅黑" panose="020B0503020204020204" pitchFamily="34" charset="-122"/>
                  <a:ea typeface="微软雅黑" panose="020B0503020204020204" pitchFamily="34" charset="-122"/>
                </a:rPr>
                <a:t>施工现场安全保障小组</a:t>
              </a:r>
              <a:endParaRPr lang="zh-CN" altLang="en-US"/>
            </a:p>
          </p:txBody>
        </p:sp>
        <p:sp>
          <p:nvSpPr>
            <p:cNvPr id="30" name="矩形 29"/>
            <p:cNvSpPr/>
            <p:nvPr/>
          </p:nvSpPr>
          <p:spPr>
            <a:xfrm>
              <a:off x="1458576" y="5239388"/>
              <a:ext cx="2513830" cy="369332"/>
            </a:xfrm>
            <a:prstGeom prst="rect">
              <a:avLst/>
            </a:prstGeom>
          </p:spPr>
          <p:txBody>
            <a:bodyPr wrap="none">
              <a:spAutoFit/>
            </a:bodyPr>
            <a:lstStyle/>
            <a:p>
              <a:r>
                <a:rPr lang="zh-CN" altLang="zh-CN" b="1">
                  <a:latin typeface="微软雅黑" panose="020B0503020204020204" pitchFamily="34" charset="-122"/>
                  <a:ea typeface="微软雅黑" panose="020B0503020204020204" pitchFamily="34" charset="-122"/>
                </a:rPr>
                <a:t>现</a:t>
              </a:r>
              <a:r>
                <a:rPr lang="en-US" altLang="zh-CN" b="1">
                  <a:latin typeface="微软雅黑" panose="020B0503020204020204" pitchFamily="34" charset="-122"/>
                  <a:ea typeface="微软雅黑" panose="020B0503020204020204" pitchFamily="34" charset="-122"/>
                </a:rPr>
                <a:t> </a:t>
              </a:r>
              <a:r>
                <a:rPr lang="zh-CN" altLang="zh-CN" b="1">
                  <a:latin typeface="微软雅黑" panose="020B0503020204020204" pitchFamily="34" charset="-122"/>
                  <a:ea typeface="微软雅黑" panose="020B0503020204020204" pitchFamily="34" charset="-122"/>
                </a:rPr>
                <a:t>场</a:t>
              </a:r>
              <a:r>
                <a:rPr lang="en-US" altLang="zh-CN" b="1">
                  <a:latin typeface="微软雅黑" panose="020B0503020204020204" pitchFamily="34" charset="-122"/>
                  <a:ea typeface="微软雅黑" panose="020B0503020204020204" pitchFamily="34" charset="-122"/>
                </a:rPr>
                <a:t> </a:t>
              </a:r>
              <a:r>
                <a:rPr lang="zh-CN" altLang="zh-CN" b="1">
                  <a:latin typeface="微软雅黑" panose="020B0503020204020204" pitchFamily="34" charset="-122"/>
                  <a:ea typeface="微软雅黑" panose="020B0503020204020204" pitchFamily="34" charset="-122"/>
                </a:rPr>
                <a:t>医</a:t>
              </a:r>
              <a:r>
                <a:rPr lang="en-US" altLang="zh-CN" b="1">
                  <a:latin typeface="微软雅黑" panose="020B0503020204020204" pitchFamily="34" charset="-122"/>
                  <a:ea typeface="微软雅黑" panose="020B0503020204020204" pitchFamily="34" charset="-122"/>
                </a:rPr>
                <a:t> </a:t>
              </a:r>
              <a:r>
                <a:rPr lang="zh-CN" altLang="zh-CN" b="1">
                  <a:latin typeface="微软雅黑" panose="020B0503020204020204" pitchFamily="34" charset="-122"/>
                  <a:ea typeface="微软雅黑" panose="020B0503020204020204" pitchFamily="34" charset="-122"/>
                </a:rPr>
                <a:t>疗</a:t>
              </a:r>
              <a:r>
                <a:rPr lang="en-US" altLang="zh-CN" b="1">
                  <a:latin typeface="微软雅黑" panose="020B0503020204020204" pitchFamily="34" charset="-122"/>
                  <a:ea typeface="微软雅黑" panose="020B0503020204020204" pitchFamily="34" charset="-122"/>
                </a:rPr>
                <a:t> </a:t>
              </a:r>
              <a:r>
                <a:rPr lang="zh-CN" altLang="zh-CN" b="1">
                  <a:latin typeface="微软雅黑" panose="020B0503020204020204" pitchFamily="34" charset="-122"/>
                  <a:ea typeface="微软雅黑" panose="020B0503020204020204" pitchFamily="34" charset="-122"/>
                </a:rPr>
                <a:t>救</a:t>
              </a:r>
              <a:r>
                <a:rPr lang="en-US" altLang="zh-CN" b="1">
                  <a:latin typeface="微软雅黑" panose="020B0503020204020204" pitchFamily="34" charset="-122"/>
                  <a:ea typeface="微软雅黑" panose="020B0503020204020204" pitchFamily="34" charset="-122"/>
                </a:rPr>
                <a:t> </a:t>
              </a:r>
              <a:r>
                <a:rPr lang="zh-CN" altLang="zh-CN" b="1">
                  <a:latin typeface="微软雅黑" panose="020B0503020204020204" pitchFamily="34" charset="-122"/>
                  <a:ea typeface="微软雅黑" panose="020B0503020204020204" pitchFamily="34" charset="-122"/>
                </a:rPr>
                <a:t>护</a:t>
              </a:r>
              <a:r>
                <a:rPr lang="en-US" altLang="zh-CN" b="1">
                  <a:latin typeface="微软雅黑" panose="020B0503020204020204" pitchFamily="34" charset="-122"/>
                  <a:ea typeface="微软雅黑" panose="020B0503020204020204" pitchFamily="34" charset="-122"/>
                </a:rPr>
                <a:t> </a:t>
              </a:r>
              <a:r>
                <a:rPr lang="zh-CN" altLang="zh-CN" b="1">
                  <a:latin typeface="微软雅黑" panose="020B0503020204020204" pitchFamily="34" charset="-122"/>
                  <a:ea typeface="微软雅黑" panose="020B0503020204020204" pitchFamily="34" charset="-122"/>
                </a:rPr>
                <a:t>小</a:t>
              </a:r>
              <a:r>
                <a:rPr lang="en-US" altLang="zh-CN" b="1">
                  <a:latin typeface="微软雅黑" panose="020B0503020204020204" pitchFamily="34" charset="-122"/>
                  <a:ea typeface="微软雅黑" panose="020B0503020204020204" pitchFamily="34" charset="-122"/>
                </a:rPr>
                <a:t> </a:t>
              </a:r>
              <a:r>
                <a:rPr lang="zh-CN" altLang="zh-CN" b="1">
                  <a:latin typeface="微软雅黑" panose="020B0503020204020204" pitchFamily="34" charset="-122"/>
                  <a:ea typeface="微软雅黑" panose="020B0503020204020204" pitchFamily="34" charset="-122"/>
                </a:rPr>
                <a:t>组</a:t>
              </a:r>
              <a:endParaRPr lang="zh-CN" altLang="en-US"/>
            </a:p>
          </p:txBody>
        </p:sp>
        <p:sp>
          <p:nvSpPr>
            <p:cNvPr id="31" name="矩形 30"/>
            <p:cNvSpPr/>
            <p:nvPr/>
          </p:nvSpPr>
          <p:spPr>
            <a:xfrm>
              <a:off x="1405906" y="5710443"/>
              <a:ext cx="2603598" cy="369332"/>
            </a:xfrm>
            <a:prstGeom prst="rect">
              <a:avLst/>
            </a:prstGeom>
          </p:spPr>
          <p:txBody>
            <a:bodyPr wrap="none">
              <a:spAutoFit/>
            </a:bodyPr>
            <a:lstStyle/>
            <a:p>
              <a:r>
                <a:rPr lang="zh-CN" altLang="zh-CN" b="1">
                  <a:latin typeface="微软雅黑" panose="020B0503020204020204" pitchFamily="34" charset="-122"/>
                  <a:ea typeface="微软雅黑" panose="020B0503020204020204" pitchFamily="34" charset="-122"/>
                </a:rPr>
                <a:t>后</a:t>
              </a:r>
              <a:r>
                <a:rPr lang="en-US" altLang="zh-CN" b="1">
                  <a:latin typeface="微软雅黑" panose="020B0503020204020204" pitchFamily="34" charset="-122"/>
                  <a:ea typeface="微软雅黑" panose="020B0503020204020204" pitchFamily="34" charset="-122"/>
                </a:rPr>
                <a:t>   </a:t>
              </a:r>
              <a:r>
                <a:rPr lang="zh-CN" altLang="zh-CN" b="1">
                  <a:latin typeface="微软雅黑" panose="020B0503020204020204" pitchFamily="34" charset="-122"/>
                  <a:ea typeface="微软雅黑" panose="020B0503020204020204" pitchFamily="34" charset="-122"/>
                </a:rPr>
                <a:t>勤</a:t>
              </a:r>
              <a:r>
                <a:rPr lang="en-US" altLang="zh-CN" b="1">
                  <a:latin typeface="微软雅黑" panose="020B0503020204020204" pitchFamily="34" charset="-122"/>
                  <a:ea typeface="微软雅黑" panose="020B0503020204020204" pitchFamily="34" charset="-122"/>
                </a:rPr>
                <a:t>   </a:t>
              </a:r>
              <a:r>
                <a:rPr lang="zh-CN" altLang="zh-CN" b="1">
                  <a:latin typeface="微软雅黑" panose="020B0503020204020204" pitchFamily="34" charset="-122"/>
                  <a:ea typeface="微软雅黑" panose="020B0503020204020204" pitchFamily="34" charset="-122"/>
                </a:rPr>
                <a:t>保</a:t>
              </a:r>
              <a:r>
                <a:rPr lang="en-US" altLang="zh-CN" b="1">
                  <a:latin typeface="微软雅黑" panose="020B0503020204020204" pitchFamily="34" charset="-122"/>
                  <a:ea typeface="微软雅黑" panose="020B0503020204020204" pitchFamily="34" charset="-122"/>
                </a:rPr>
                <a:t>   </a:t>
              </a:r>
              <a:r>
                <a:rPr lang="zh-CN" altLang="zh-CN" b="1">
                  <a:latin typeface="微软雅黑" panose="020B0503020204020204" pitchFamily="34" charset="-122"/>
                  <a:ea typeface="微软雅黑" panose="020B0503020204020204" pitchFamily="34" charset="-122"/>
                </a:rPr>
                <a:t>障</a:t>
              </a:r>
              <a:r>
                <a:rPr lang="en-US" altLang="zh-CN" b="1">
                  <a:latin typeface="微软雅黑" panose="020B0503020204020204" pitchFamily="34" charset="-122"/>
                  <a:ea typeface="微软雅黑" panose="020B0503020204020204" pitchFamily="34" charset="-122"/>
                </a:rPr>
                <a:t>   </a:t>
              </a:r>
              <a:r>
                <a:rPr lang="zh-CN" altLang="zh-CN" b="1">
                  <a:latin typeface="微软雅黑" panose="020B0503020204020204" pitchFamily="34" charset="-122"/>
                  <a:ea typeface="微软雅黑" panose="020B0503020204020204" pitchFamily="34" charset="-122"/>
                </a:rPr>
                <a:t>小</a:t>
              </a:r>
              <a:r>
                <a:rPr lang="en-US" altLang="zh-CN" b="1">
                  <a:latin typeface="微软雅黑" panose="020B0503020204020204" pitchFamily="34" charset="-122"/>
                  <a:ea typeface="微软雅黑" panose="020B0503020204020204" pitchFamily="34" charset="-122"/>
                </a:rPr>
                <a:t>   </a:t>
              </a:r>
              <a:r>
                <a:rPr lang="zh-CN" altLang="zh-CN" b="1">
                  <a:latin typeface="微软雅黑" panose="020B0503020204020204" pitchFamily="34" charset="-122"/>
                  <a:ea typeface="微软雅黑" panose="020B0503020204020204" pitchFamily="34" charset="-122"/>
                </a:rPr>
                <a:t>组</a:t>
              </a:r>
              <a:endParaRPr lang="zh-CN" altLang="en-US"/>
            </a:p>
          </p:txBody>
        </p:sp>
        <p:cxnSp>
          <p:nvCxnSpPr>
            <p:cNvPr id="33" name="直接连接符 32"/>
            <p:cNvCxnSpPr/>
            <p:nvPr/>
          </p:nvCxnSpPr>
          <p:spPr>
            <a:xfrm>
              <a:off x="4530436" y="4849090"/>
              <a:ext cx="0" cy="1108364"/>
            </a:xfrm>
            <a:prstGeom prst="line">
              <a:avLst/>
            </a:prstGeom>
            <a:ln>
              <a:solidFill>
                <a:srgbClr val="FF4732"/>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1316182" y="5167745"/>
              <a:ext cx="281247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1330036" y="5666509"/>
              <a:ext cx="281247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43" name="直接连接符 42"/>
          <p:cNvCxnSpPr/>
          <p:nvPr/>
        </p:nvCxnSpPr>
        <p:spPr>
          <a:xfrm>
            <a:off x="5398652" y="2890525"/>
            <a:ext cx="775856" cy="0"/>
          </a:xfrm>
          <a:prstGeom prst="line">
            <a:avLst/>
          </a:prstGeom>
          <a:ln>
            <a:solidFill>
              <a:srgbClr val="FF4732"/>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9028545" y="3732384"/>
            <a:ext cx="1" cy="33577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8543637" y="4080862"/>
            <a:ext cx="48490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2904836" y="4108571"/>
            <a:ext cx="142701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2904837" y="4108572"/>
            <a:ext cx="0" cy="54379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5" name="文本框 34"/>
          <p:cNvSpPr txBox="1"/>
          <p:nvPr/>
        </p:nvSpPr>
        <p:spPr>
          <a:xfrm>
            <a:off x="2593764" y="681468"/>
            <a:ext cx="9102936" cy="707886"/>
          </a:xfrm>
          <a:prstGeom prst="rect">
            <a:avLst/>
          </a:prstGeom>
          <a:noFill/>
        </p:spPr>
        <p:txBody>
          <a:bodyPr wrap="square" rtlCol="0">
            <a:spAutoFit/>
          </a:bodyPr>
          <a:lstStyle/>
          <a:p>
            <a:r>
              <a:rPr lang="zh-CN" altLang="en-US" sz="4000" b="1" dirty="0">
                <a:latin typeface="微软雅黑" panose="020B0503020204020204" pitchFamily="34" charset="-122"/>
                <a:ea typeface="微软雅黑" panose="020B0503020204020204" pitchFamily="34" charset="-122"/>
              </a:rPr>
              <a:t>成立高温防暑应急预案组织机构</a:t>
            </a:r>
            <a:endParaRPr lang="zh-CN" altLang="en-US" sz="4000" b="1" dirty="0">
              <a:latin typeface="微软雅黑" panose="020B0503020204020204" pitchFamily="34" charset="-122"/>
              <a:ea typeface="微软雅黑" panose="020B0503020204020204" pitchFamily="34" charset="-122"/>
            </a:endParaRPr>
          </a:p>
        </p:txBody>
      </p:sp>
      <p:sp>
        <p:nvSpPr>
          <p:cNvPr id="37" name="文本框 36"/>
          <p:cNvSpPr txBox="1"/>
          <p:nvPr/>
        </p:nvSpPr>
        <p:spPr>
          <a:xfrm>
            <a:off x="1225796" y="435009"/>
            <a:ext cx="1552028" cy="1631216"/>
          </a:xfrm>
          <a:prstGeom prst="rect">
            <a:avLst/>
          </a:prstGeom>
          <a:noFill/>
        </p:spPr>
        <p:txBody>
          <a:bodyPr wrap="none" rtlCol="0">
            <a:spAutoFit/>
          </a:bodyPr>
          <a:lstStyle/>
          <a:p>
            <a:r>
              <a:rPr lang="en-US" altLang="zh-CN" sz="10000" dirty="0">
                <a:gradFill>
                  <a:gsLst>
                    <a:gs pos="0">
                      <a:srgbClr val="FF7E2D"/>
                    </a:gs>
                    <a:gs pos="53000">
                      <a:srgbClr val="FF652F"/>
                    </a:gs>
                    <a:gs pos="100000">
                      <a:srgbClr val="FF4732"/>
                    </a:gs>
                  </a:gsLst>
                  <a:lin ang="5400000" scaled="1"/>
                </a:gradFill>
                <a:latin typeface="Impact" panose="020B0806030902050204" pitchFamily="34" charset="0"/>
              </a:rPr>
              <a:t>03</a:t>
            </a:r>
            <a:endParaRPr lang="zh-CN" altLang="en-US" sz="10000" dirty="0">
              <a:gradFill>
                <a:gsLst>
                  <a:gs pos="0">
                    <a:srgbClr val="FF7E2D"/>
                  </a:gs>
                  <a:gs pos="53000">
                    <a:srgbClr val="FF652F"/>
                  </a:gs>
                  <a:gs pos="100000">
                    <a:srgbClr val="FF4732"/>
                  </a:gs>
                </a:gsLst>
                <a:lin ang="5400000" scaled="1"/>
              </a:gradFill>
              <a:latin typeface="Impact" panose="020B0806030902050204" pitchFamily="34" charset="0"/>
            </a:endParaRPr>
          </a:p>
        </p:txBody>
      </p:sp>
      <p:sp>
        <p:nvSpPr>
          <p:cNvPr id="42" name="矩形 41"/>
          <p:cNvSpPr/>
          <p:nvPr/>
        </p:nvSpPr>
        <p:spPr>
          <a:xfrm>
            <a:off x="2674452" y="1411257"/>
            <a:ext cx="4234348" cy="401783"/>
          </a:xfrm>
          <a:prstGeom prst="rect">
            <a:avLst/>
          </a:prstGeom>
          <a:gradFill>
            <a:gsLst>
              <a:gs pos="0">
                <a:srgbClr val="FF7E2D"/>
              </a:gs>
              <a:gs pos="53000">
                <a:srgbClr val="FF652F"/>
              </a:gs>
              <a:gs pos="100000">
                <a:srgbClr val="FF473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2778756" y="1391592"/>
            <a:ext cx="4117344" cy="461665"/>
          </a:xfrm>
          <a:prstGeom prst="rect">
            <a:avLst/>
          </a:prstGeom>
        </p:spPr>
        <p:txBody>
          <a:bodyPr wrap="square">
            <a:spAutoFit/>
          </a:bodyPr>
          <a:lstStyle/>
          <a:p>
            <a:r>
              <a:rPr lang="zh-CN" altLang="zh-CN" sz="1200" dirty="0">
                <a:solidFill>
                  <a:schemeClr val="bg1"/>
                </a:solidFill>
                <a:latin typeface="微软雅黑" panose="020B0503020204020204" pitchFamily="34" charset="-122"/>
                <a:ea typeface="微软雅黑" panose="020B0503020204020204" pitchFamily="34" charset="-122"/>
              </a:rPr>
              <a:t>公司安全管理委员会为预案执行责任</a:t>
            </a:r>
            <a:r>
              <a:rPr lang="en-US" altLang="zh-CN" sz="1200" dirty="0">
                <a:solidFill>
                  <a:schemeClr val="bg1"/>
                </a:solidFill>
                <a:latin typeface="微软雅黑" panose="020B0503020204020204" pitchFamily="34" charset="-122"/>
                <a:ea typeface="微软雅黑" panose="020B0503020204020204" pitchFamily="34" charset="-122"/>
              </a:rPr>
              <a:t>  </a:t>
            </a:r>
            <a:r>
              <a:rPr lang="zh-CN" altLang="zh-CN" sz="1200" dirty="0">
                <a:solidFill>
                  <a:schemeClr val="bg1"/>
                </a:solidFill>
                <a:latin typeface="微软雅黑" panose="020B0503020204020204" pitchFamily="34" charset="-122"/>
                <a:ea typeface="微软雅黑" panose="020B0503020204020204" pitchFamily="34" charset="-122"/>
              </a:rPr>
              <a:t>部门，本预案适用公司所有部门，</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36000">
                                      <p:stCondLst>
                                        <p:cond delay="500"/>
                                      </p:stCondLst>
                                      <p:childTnLst>
                                        <p:set>
                                          <p:cBhvr>
                                            <p:cTn id="6" dur="1" fill="hold">
                                              <p:stCondLst>
                                                <p:cond delay="0"/>
                                              </p:stCondLst>
                                            </p:cTn>
                                            <p:tgtEl>
                                              <p:spTgt spid="20"/>
                                            </p:tgtEl>
                                            <p:attrNameLst>
                                              <p:attrName>style.visibility</p:attrName>
                                            </p:attrNameLst>
                                          </p:cBhvr>
                                          <p:to>
                                            <p:strVal val="visible"/>
                                          </p:to>
                                        </p:set>
                                        <p:anim calcmode="lin" valueType="num" p14:bounceEnd="36000">
                                          <p:cBhvr additive="base">
                                            <p:cTn id="7" dur="750" fill="hold"/>
                                            <p:tgtEl>
                                              <p:spTgt spid="20"/>
                                            </p:tgtEl>
                                            <p:attrNameLst>
                                              <p:attrName>ppt_x</p:attrName>
                                            </p:attrNameLst>
                                          </p:cBhvr>
                                          <p:tavLst>
                                            <p:tav tm="0">
                                              <p:val>
                                                <p:strVal val="0-#ppt_w/2"/>
                                              </p:val>
                                            </p:tav>
                                            <p:tav tm="100000">
                                              <p:val>
                                                <p:strVal val="#ppt_x"/>
                                              </p:val>
                                            </p:tav>
                                          </p:tavLst>
                                        </p:anim>
                                        <p:anim calcmode="lin" valueType="num" p14:bounceEnd="36000">
                                          <p:cBhvr additive="base">
                                            <p:cTn id="8" dur="750" fill="hold"/>
                                            <p:tgtEl>
                                              <p:spTgt spid="20"/>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1250"/>
                                      </p:stCondLst>
                                      <p:childTnLst>
                                        <p:set>
                                          <p:cBhvr>
                                            <p:cTn id="10" dur="1" fill="hold">
                                              <p:stCondLst>
                                                <p:cond delay="0"/>
                                              </p:stCondLst>
                                            </p:cTn>
                                            <p:tgtEl>
                                              <p:spTgt spid="43"/>
                                            </p:tgtEl>
                                            <p:attrNameLst>
                                              <p:attrName>style.visibility</p:attrName>
                                            </p:attrNameLst>
                                          </p:cBhvr>
                                          <p:to>
                                            <p:strVal val="visible"/>
                                          </p:to>
                                        </p:set>
                                        <p:animEffect transition="in" filter="wipe(left)">
                                          <p:cBhvr>
                                            <p:cTn id="11" dur="250"/>
                                            <p:tgtEl>
                                              <p:spTgt spid="43"/>
                                            </p:tgtEl>
                                          </p:cBhvr>
                                        </p:animEffect>
                                      </p:childTnLst>
                                    </p:cTn>
                                  </p:par>
                                  <p:par>
                                    <p:cTn id="12" presetID="2" presetClass="entr" presetSubtype="2" fill="hold" nodeType="withEffect" p14:presetBounceEnd="36000">
                                      <p:stCondLst>
                                        <p:cond delay="1500"/>
                                      </p:stCondLst>
                                      <p:childTnLst>
                                        <p:set>
                                          <p:cBhvr>
                                            <p:cTn id="13" dur="1" fill="hold">
                                              <p:stCondLst>
                                                <p:cond delay="0"/>
                                              </p:stCondLst>
                                            </p:cTn>
                                            <p:tgtEl>
                                              <p:spTgt spid="24"/>
                                            </p:tgtEl>
                                            <p:attrNameLst>
                                              <p:attrName>style.visibility</p:attrName>
                                            </p:attrNameLst>
                                          </p:cBhvr>
                                          <p:to>
                                            <p:strVal val="visible"/>
                                          </p:to>
                                        </p:set>
                                        <p:anim calcmode="lin" valueType="num" p14:bounceEnd="36000">
                                          <p:cBhvr additive="base">
                                            <p:cTn id="14" dur="750" fill="hold"/>
                                            <p:tgtEl>
                                              <p:spTgt spid="24"/>
                                            </p:tgtEl>
                                            <p:attrNameLst>
                                              <p:attrName>ppt_x</p:attrName>
                                            </p:attrNameLst>
                                          </p:cBhvr>
                                          <p:tavLst>
                                            <p:tav tm="0">
                                              <p:val>
                                                <p:strVal val="1+#ppt_w/2"/>
                                              </p:val>
                                            </p:tav>
                                            <p:tav tm="100000">
                                              <p:val>
                                                <p:strVal val="#ppt_x"/>
                                              </p:val>
                                            </p:tav>
                                          </p:tavLst>
                                        </p:anim>
                                        <p:anim calcmode="lin" valueType="num" p14:bounceEnd="36000">
                                          <p:cBhvr additive="base">
                                            <p:cTn id="15" dur="750" fill="hold"/>
                                            <p:tgtEl>
                                              <p:spTgt spid="24"/>
                                            </p:tgtEl>
                                            <p:attrNameLst>
                                              <p:attrName>ppt_y</p:attrName>
                                            </p:attrNameLst>
                                          </p:cBhvr>
                                          <p:tavLst>
                                            <p:tav tm="0">
                                              <p:val>
                                                <p:strVal val="#ppt_y"/>
                                              </p:val>
                                            </p:tav>
                                            <p:tav tm="100000">
                                              <p:val>
                                                <p:strVal val="#ppt_y"/>
                                              </p:val>
                                            </p:tav>
                                          </p:tavLst>
                                        </p:anim>
                                      </p:childTnLst>
                                    </p:cTn>
                                  </p:par>
                                  <p:par>
                                    <p:cTn id="16" presetID="22" presetClass="entr" presetSubtype="1" fill="hold" nodeType="withEffect">
                                      <p:stCondLst>
                                        <p:cond delay="2250"/>
                                      </p:stCondLst>
                                      <p:childTnLst>
                                        <p:set>
                                          <p:cBhvr>
                                            <p:cTn id="17" dur="1" fill="hold">
                                              <p:stCondLst>
                                                <p:cond delay="0"/>
                                              </p:stCondLst>
                                            </p:cTn>
                                            <p:tgtEl>
                                              <p:spTgt spid="47"/>
                                            </p:tgtEl>
                                            <p:attrNameLst>
                                              <p:attrName>style.visibility</p:attrName>
                                            </p:attrNameLst>
                                          </p:cBhvr>
                                          <p:to>
                                            <p:strVal val="visible"/>
                                          </p:to>
                                        </p:set>
                                        <p:animEffect transition="in" filter="wipe(up)">
                                          <p:cBhvr>
                                            <p:cTn id="18" dur="250"/>
                                            <p:tgtEl>
                                              <p:spTgt spid="47"/>
                                            </p:tgtEl>
                                          </p:cBhvr>
                                        </p:animEffect>
                                      </p:childTnLst>
                                    </p:cTn>
                                  </p:par>
                                  <p:par>
                                    <p:cTn id="19" presetID="22" presetClass="entr" presetSubtype="2" fill="hold" nodeType="withEffect">
                                      <p:stCondLst>
                                        <p:cond delay="2500"/>
                                      </p:stCondLst>
                                      <p:childTnLst>
                                        <p:set>
                                          <p:cBhvr>
                                            <p:cTn id="20" dur="1" fill="hold">
                                              <p:stCondLst>
                                                <p:cond delay="0"/>
                                              </p:stCondLst>
                                            </p:cTn>
                                            <p:tgtEl>
                                              <p:spTgt spid="49"/>
                                            </p:tgtEl>
                                            <p:attrNameLst>
                                              <p:attrName>style.visibility</p:attrName>
                                            </p:attrNameLst>
                                          </p:cBhvr>
                                          <p:to>
                                            <p:strVal val="visible"/>
                                          </p:to>
                                        </p:set>
                                        <p:animEffect transition="in" filter="wipe(right)">
                                          <p:cBhvr>
                                            <p:cTn id="21" dur="250"/>
                                            <p:tgtEl>
                                              <p:spTgt spid="49"/>
                                            </p:tgtEl>
                                          </p:cBhvr>
                                        </p:animEffect>
                                      </p:childTnLst>
                                    </p:cTn>
                                  </p:par>
                                  <p:par>
                                    <p:cTn id="22" presetID="2" presetClass="entr" presetSubtype="8" fill="hold" nodeType="withEffect">
                                      <p:stCondLst>
                                        <p:cond delay="2750"/>
                                      </p:stCondLst>
                                      <p:childTnLst>
                                        <p:set>
                                          <p:cBhvr>
                                            <p:cTn id="23" dur="1" fill="hold">
                                              <p:stCondLst>
                                                <p:cond delay="0"/>
                                              </p:stCondLst>
                                            </p:cTn>
                                            <p:tgtEl>
                                              <p:spTgt spid="40"/>
                                            </p:tgtEl>
                                            <p:attrNameLst>
                                              <p:attrName>style.visibility</p:attrName>
                                            </p:attrNameLst>
                                          </p:cBhvr>
                                          <p:to>
                                            <p:strVal val="visible"/>
                                          </p:to>
                                        </p:set>
                                        <p:anim calcmode="lin" valueType="num">
                                          <p:cBhvr additive="base">
                                            <p:cTn id="24" dur="500" fill="hold"/>
                                            <p:tgtEl>
                                              <p:spTgt spid="40"/>
                                            </p:tgtEl>
                                            <p:attrNameLst>
                                              <p:attrName>ppt_x</p:attrName>
                                            </p:attrNameLst>
                                          </p:cBhvr>
                                          <p:tavLst>
                                            <p:tav tm="0">
                                              <p:val>
                                                <p:strVal val="0-#ppt_w/2"/>
                                              </p:val>
                                            </p:tav>
                                            <p:tav tm="100000">
                                              <p:val>
                                                <p:strVal val="#ppt_x"/>
                                              </p:val>
                                            </p:tav>
                                          </p:tavLst>
                                        </p:anim>
                                        <p:anim calcmode="lin" valueType="num">
                                          <p:cBhvr additive="base">
                                            <p:cTn id="25" dur="500" fill="hold"/>
                                            <p:tgtEl>
                                              <p:spTgt spid="40"/>
                                            </p:tgtEl>
                                            <p:attrNameLst>
                                              <p:attrName>ppt_y</p:attrName>
                                            </p:attrNameLst>
                                          </p:cBhvr>
                                          <p:tavLst>
                                            <p:tav tm="0">
                                              <p:val>
                                                <p:strVal val="#ppt_y"/>
                                              </p:val>
                                            </p:tav>
                                            <p:tav tm="100000">
                                              <p:val>
                                                <p:strVal val="#ppt_y"/>
                                              </p:val>
                                            </p:tav>
                                          </p:tavLst>
                                        </p:anim>
                                      </p:childTnLst>
                                    </p:cTn>
                                  </p:par>
                                  <p:par>
                                    <p:cTn id="26" presetID="22" presetClass="entr" presetSubtype="2" fill="hold" nodeType="withEffect">
                                      <p:stCondLst>
                                        <p:cond delay="3250"/>
                                      </p:stCondLst>
                                      <p:childTnLst>
                                        <p:set>
                                          <p:cBhvr>
                                            <p:cTn id="27" dur="1" fill="hold">
                                              <p:stCondLst>
                                                <p:cond delay="0"/>
                                              </p:stCondLst>
                                            </p:cTn>
                                            <p:tgtEl>
                                              <p:spTgt spid="55"/>
                                            </p:tgtEl>
                                            <p:attrNameLst>
                                              <p:attrName>style.visibility</p:attrName>
                                            </p:attrNameLst>
                                          </p:cBhvr>
                                          <p:to>
                                            <p:strVal val="visible"/>
                                          </p:to>
                                        </p:set>
                                        <p:animEffect transition="in" filter="wipe(right)">
                                          <p:cBhvr>
                                            <p:cTn id="28" dur="250"/>
                                            <p:tgtEl>
                                              <p:spTgt spid="55"/>
                                            </p:tgtEl>
                                          </p:cBhvr>
                                        </p:animEffect>
                                      </p:childTnLst>
                                    </p:cTn>
                                  </p:par>
                                  <p:par>
                                    <p:cTn id="29" presetID="22" presetClass="entr" presetSubtype="1" fill="hold" nodeType="withEffect">
                                      <p:stCondLst>
                                        <p:cond delay="3500"/>
                                      </p:stCondLst>
                                      <p:childTnLst>
                                        <p:set>
                                          <p:cBhvr>
                                            <p:cTn id="30" dur="1" fill="hold">
                                              <p:stCondLst>
                                                <p:cond delay="0"/>
                                              </p:stCondLst>
                                            </p:cTn>
                                            <p:tgtEl>
                                              <p:spTgt spid="57"/>
                                            </p:tgtEl>
                                            <p:attrNameLst>
                                              <p:attrName>style.visibility</p:attrName>
                                            </p:attrNameLst>
                                          </p:cBhvr>
                                          <p:to>
                                            <p:strVal val="visible"/>
                                          </p:to>
                                        </p:set>
                                        <p:animEffect transition="in" filter="wipe(up)">
                                          <p:cBhvr>
                                            <p:cTn id="31" dur="250"/>
                                            <p:tgtEl>
                                              <p:spTgt spid="57"/>
                                            </p:tgtEl>
                                          </p:cBhvr>
                                        </p:animEffect>
                                      </p:childTnLst>
                                    </p:cTn>
                                  </p:par>
                                  <p:par>
                                    <p:cTn id="32" presetID="2" presetClass="entr" presetSubtype="4" fill="hold" nodeType="withEffect" p14:presetBounceEnd="40000">
                                      <p:stCondLst>
                                        <p:cond delay="3750"/>
                                      </p:stCondLst>
                                      <p:childTnLst>
                                        <p:set>
                                          <p:cBhvr>
                                            <p:cTn id="33" dur="1" fill="hold">
                                              <p:stCondLst>
                                                <p:cond delay="0"/>
                                              </p:stCondLst>
                                            </p:cTn>
                                            <p:tgtEl>
                                              <p:spTgt spid="39"/>
                                            </p:tgtEl>
                                            <p:attrNameLst>
                                              <p:attrName>style.visibility</p:attrName>
                                            </p:attrNameLst>
                                          </p:cBhvr>
                                          <p:to>
                                            <p:strVal val="visible"/>
                                          </p:to>
                                        </p:set>
                                        <p:anim calcmode="lin" valueType="num" p14:bounceEnd="40000">
                                          <p:cBhvr additive="base">
                                            <p:cTn id="34" dur="750" fill="hold"/>
                                            <p:tgtEl>
                                              <p:spTgt spid="39"/>
                                            </p:tgtEl>
                                            <p:attrNameLst>
                                              <p:attrName>ppt_x</p:attrName>
                                            </p:attrNameLst>
                                          </p:cBhvr>
                                          <p:tavLst>
                                            <p:tav tm="0">
                                              <p:val>
                                                <p:strVal val="#ppt_x"/>
                                              </p:val>
                                            </p:tav>
                                            <p:tav tm="100000">
                                              <p:val>
                                                <p:strVal val="#ppt_x"/>
                                              </p:val>
                                            </p:tav>
                                          </p:tavLst>
                                        </p:anim>
                                        <p:anim calcmode="lin" valueType="num" p14:bounceEnd="40000">
                                          <p:cBhvr additive="base">
                                            <p:cTn id="35" dur="750" fill="hold"/>
                                            <p:tgtEl>
                                              <p:spTgt spid="39"/>
                                            </p:tgtEl>
                                            <p:attrNameLst>
                                              <p:attrName>ppt_y</p:attrName>
                                            </p:attrNameLst>
                                          </p:cBhvr>
                                          <p:tavLst>
                                            <p:tav tm="0">
                                              <p:val>
                                                <p:strVal val="1+#ppt_h/2"/>
                                              </p:val>
                                            </p:tav>
                                            <p:tav tm="100000">
                                              <p:val>
                                                <p:strVal val="#ppt_y"/>
                                              </p:val>
                                            </p:tav>
                                          </p:tavLst>
                                        </p:anim>
                                      </p:childTnLst>
                                    </p:cTn>
                                  </p:par>
                                  <p:par>
                                    <p:cTn id="36" presetID="22" presetClass="entr" presetSubtype="1" fill="hold" grpId="0" nodeType="withEffect">
                                      <p:stCondLst>
                                        <p:cond delay="2250"/>
                                      </p:stCondLst>
                                      <p:childTnLst>
                                        <p:set>
                                          <p:cBhvr>
                                            <p:cTn id="37" dur="1" fill="hold">
                                              <p:stCondLst>
                                                <p:cond delay="0"/>
                                              </p:stCondLst>
                                            </p:cTn>
                                            <p:tgtEl>
                                              <p:spTgt spid="44"/>
                                            </p:tgtEl>
                                            <p:attrNameLst>
                                              <p:attrName>style.visibility</p:attrName>
                                            </p:attrNameLst>
                                          </p:cBhvr>
                                          <p:to>
                                            <p:strVal val="visible"/>
                                          </p:to>
                                        </p:set>
                                        <p:animEffect transition="in" filter="wipe(up)">
                                          <p:cBhvr>
                                            <p:cTn id="38" dur="750"/>
                                            <p:tgtEl>
                                              <p:spTgt spid="44"/>
                                            </p:tgtEl>
                                          </p:cBhvr>
                                        </p:animEffect>
                                      </p:childTnLst>
                                    </p:cTn>
                                  </p:par>
                                  <p:par>
                                    <p:cTn id="39" presetID="2" presetClass="entr" presetSubtype="2" fill="hold" grpId="0" nodeType="withEffect">
                                      <p:stCondLst>
                                        <p:cond delay="1000"/>
                                      </p:stCondLst>
                                      <p:iterate type="lt">
                                        <p:tmPct val="10000"/>
                                      </p:iterate>
                                      <p:childTnLst>
                                        <p:set>
                                          <p:cBhvr>
                                            <p:cTn id="40" dur="1" fill="hold">
                                              <p:stCondLst>
                                                <p:cond delay="0"/>
                                              </p:stCondLst>
                                            </p:cTn>
                                            <p:tgtEl>
                                              <p:spTgt spid="35"/>
                                            </p:tgtEl>
                                            <p:attrNameLst>
                                              <p:attrName>style.visibility</p:attrName>
                                            </p:attrNameLst>
                                          </p:cBhvr>
                                          <p:to>
                                            <p:strVal val="visible"/>
                                          </p:to>
                                        </p:set>
                                        <p:anim calcmode="lin" valueType="num">
                                          <p:cBhvr additive="base">
                                            <p:cTn id="41" dur="500" fill="hold"/>
                                            <p:tgtEl>
                                              <p:spTgt spid="35"/>
                                            </p:tgtEl>
                                            <p:attrNameLst>
                                              <p:attrName>ppt_x</p:attrName>
                                            </p:attrNameLst>
                                          </p:cBhvr>
                                          <p:tavLst>
                                            <p:tav tm="0">
                                              <p:val>
                                                <p:strVal val="1+#ppt_w/2"/>
                                              </p:val>
                                            </p:tav>
                                            <p:tav tm="100000">
                                              <p:val>
                                                <p:strVal val="#ppt_x"/>
                                              </p:val>
                                            </p:tav>
                                          </p:tavLst>
                                        </p:anim>
                                        <p:anim calcmode="lin" valueType="num">
                                          <p:cBhvr additive="base">
                                            <p:cTn id="42" dur="500" fill="hold"/>
                                            <p:tgtEl>
                                              <p:spTgt spid="35"/>
                                            </p:tgtEl>
                                            <p:attrNameLst>
                                              <p:attrName>ppt_y</p:attrName>
                                            </p:attrNameLst>
                                          </p:cBhvr>
                                          <p:tavLst>
                                            <p:tav tm="0">
                                              <p:val>
                                                <p:strVal val="#ppt_y"/>
                                              </p:val>
                                            </p:tav>
                                            <p:tav tm="100000">
                                              <p:val>
                                                <p:strVal val="#ppt_y"/>
                                              </p:val>
                                            </p:tav>
                                          </p:tavLst>
                                        </p:anim>
                                      </p:childTnLst>
                                    </p:cTn>
                                  </p:par>
                                  <p:par>
                                    <p:cTn id="43" presetID="22" presetClass="entr" presetSubtype="8" fill="hold" grpId="0" nodeType="withEffect">
                                      <p:stCondLst>
                                        <p:cond delay="100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2" grpId="0" animBg="1"/>
          <p:bldP spid="4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750" fill="hold"/>
                                            <p:tgtEl>
                                              <p:spTgt spid="20"/>
                                            </p:tgtEl>
                                            <p:attrNameLst>
                                              <p:attrName>ppt_x</p:attrName>
                                            </p:attrNameLst>
                                          </p:cBhvr>
                                          <p:tavLst>
                                            <p:tav tm="0">
                                              <p:val>
                                                <p:strVal val="0-#ppt_w/2"/>
                                              </p:val>
                                            </p:tav>
                                            <p:tav tm="100000">
                                              <p:val>
                                                <p:strVal val="#ppt_x"/>
                                              </p:val>
                                            </p:tav>
                                          </p:tavLst>
                                        </p:anim>
                                        <p:anim calcmode="lin" valueType="num">
                                          <p:cBhvr additive="base">
                                            <p:cTn id="8" dur="750" fill="hold"/>
                                            <p:tgtEl>
                                              <p:spTgt spid="20"/>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1250"/>
                                      </p:stCondLst>
                                      <p:childTnLst>
                                        <p:set>
                                          <p:cBhvr>
                                            <p:cTn id="10" dur="1" fill="hold">
                                              <p:stCondLst>
                                                <p:cond delay="0"/>
                                              </p:stCondLst>
                                            </p:cTn>
                                            <p:tgtEl>
                                              <p:spTgt spid="43"/>
                                            </p:tgtEl>
                                            <p:attrNameLst>
                                              <p:attrName>style.visibility</p:attrName>
                                            </p:attrNameLst>
                                          </p:cBhvr>
                                          <p:to>
                                            <p:strVal val="visible"/>
                                          </p:to>
                                        </p:set>
                                        <p:animEffect transition="in" filter="wipe(left)">
                                          <p:cBhvr>
                                            <p:cTn id="11" dur="250"/>
                                            <p:tgtEl>
                                              <p:spTgt spid="43"/>
                                            </p:tgtEl>
                                          </p:cBhvr>
                                        </p:animEffect>
                                      </p:childTnLst>
                                    </p:cTn>
                                  </p:par>
                                  <p:par>
                                    <p:cTn id="12" presetID="2" presetClass="entr" presetSubtype="2" fill="hold" nodeType="withEffect">
                                      <p:stCondLst>
                                        <p:cond delay="1500"/>
                                      </p:stCondLst>
                                      <p:childTnLst>
                                        <p:set>
                                          <p:cBhvr>
                                            <p:cTn id="13" dur="1" fill="hold">
                                              <p:stCondLst>
                                                <p:cond delay="0"/>
                                              </p:stCondLst>
                                            </p:cTn>
                                            <p:tgtEl>
                                              <p:spTgt spid="24"/>
                                            </p:tgtEl>
                                            <p:attrNameLst>
                                              <p:attrName>style.visibility</p:attrName>
                                            </p:attrNameLst>
                                          </p:cBhvr>
                                          <p:to>
                                            <p:strVal val="visible"/>
                                          </p:to>
                                        </p:set>
                                        <p:anim calcmode="lin" valueType="num">
                                          <p:cBhvr additive="base">
                                            <p:cTn id="14" dur="750" fill="hold"/>
                                            <p:tgtEl>
                                              <p:spTgt spid="24"/>
                                            </p:tgtEl>
                                            <p:attrNameLst>
                                              <p:attrName>ppt_x</p:attrName>
                                            </p:attrNameLst>
                                          </p:cBhvr>
                                          <p:tavLst>
                                            <p:tav tm="0">
                                              <p:val>
                                                <p:strVal val="1+#ppt_w/2"/>
                                              </p:val>
                                            </p:tav>
                                            <p:tav tm="100000">
                                              <p:val>
                                                <p:strVal val="#ppt_x"/>
                                              </p:val>
                                            </p:tav>
                                          </p:tavLst>
                                        </p:anim>
                                        <p:anim calcmode="lin" valueType="num">
                                          <p:cBhvr additive="base">
                                            <p:cTn id="15" dur="750" fill="hold"/>
                                            <p:tgtEl>
                                              <p:spTgt spid="24"/>
                                            </p:tgtEl>
                                            <p:attrNameLst>
                                              <p:attrName>ppt_y</p:attrName>
                                            </p:attrNameLst>
                                          </p:cBhvr>
                                          <p:tavLst>
                                            <p:tav tm="0">
                                              <p:val>
                                                <p:strVal val="#ppt_y"/>
                                              </p:val>
                                            </p:tav>
                                            <p:tav tm="100000">
                                              <p:val>
                                                <p:strVal val="#ppt_y"/>
                                              </p:val>
                                            </p:tav>
                                          </p:tavLst>
                                        </p:anim>
                                      </p:childTnLst>
                                    </p:cTn>
                                  </p:par>
                                  <p:par>
                                    <p:cTn id="16" presetID="22" presetClass="entr" presetSubtype="1" fill="hold" nodeType="withEffect">
                                      <p:stCondLst>
                                        <p:cond delay="2250"/>
                                      </p:stCondLst>
                                      <p:childTnLst>
                                        <p:set>
                                          <p:cBhvr>
                                            <p:cTn id="17" dur="1" fill="hold">
                                              <p:stCondLst>
                                                <p:cond delay="0"/>
                                              </p:stCondLst>
                                            </p:cTn>
                                            <p:tgtEl>
                                              <p:spTgt spid="47"/>
                                            </p:tgtEl>
                                            <p:attrNameLst>
                                              <p:attrName>style.visibility</p:attrName>
                                            </p:attrNameLst>
                                          </p:cBhvr>
                                          <p:to>
                                            <p:strVal val="visible"/>
                                          </p:to>
                                        </p:set>
                                        <p:animEffect transition="in" filter="wipe(up)">
                                          <p:cBhvr>
                                            <p:cTn id="18" dur="250"/>
                                            <p:tgtEl>
                                              <p:spTgt spid="47"/>
                                            </p:tgtEl>
                                          </p:cBhvr>
                                        </p:animEffect>
                                      </p:childTnLst>
                                    </p:cTn>
                                  </p:par>
                                  <p:par>
                                    <p:cTn id="19" presetID="22" presetClass="entr" presetSubtype="2" fill="hold" nodeType="withEffect">
                                      <p:stCondLst>
                                        <p:cond delay="2500"/>
                                      </p:stCondLst>
                                      <p:childTnLst>
                                        <p:set>
                                          <p:cBhvr>
                                            <p:cTn id="20" dur="1" fill="hold">
                                              <p:stCondLst>
                                                <p:cond delay="0"/>
                                              </p:stCondLst>
                                            </p:cTn>
                                            <p:tgtEl>
                                              <p:spTgt spid="49"/>
                                            </p:tgtEl>
                                            <p:attrNameLst>
                                              <p:attrName>style.visibility</p:attrName>
                                            </p:attrNameLst>
                                          </p:cBhvr>
                                          <p:to>
                                            <p:strVal val="visible"/>
                                          </p:to>
                                        </p:set>
                                        <p:animEffect transition="in" filter="wipe(right)">
                                          <p:cBhvr>
                                            <p:cTn id="21" dur="250"/>
                                            <p:tgtEl>
                                              <p:spTgt spid="49"/>
                                            </p:tgtEl>
                                          </p:cBhvr>
                                        </p:animEffect>
                                      </p:childTnLst>
                                    </p:cTn>
                                  </p:par>
                                  <p:par>
                                    <p:cTn id="22" presetID="2" presetClass="entr" presetSubtype="8" fill="hold" nodeType="withEffect">
                                      <p:stCondLst>
                                        <p:cond delay="2750"/>
                                      </p:stCondLst>
                                      <p:childTnLst>
                                        <p:set>
                                          <p:cBhvr>
                                            <p:cTn id="23" dur="1" fill="hold">
                                              <p:stCondLst>
                                                <p:cond delay="0"/>
                                              </p:stCondLst>
                                            </p:cTn>
                                            <p:tgtEl>
                                              <p:spTgt spid="40"/>
                                            </p:tgtEl>
                                            <p:attrNameLst>
                                              <p:attrName>style.visibility</p:attrName>
                                            </p:attrNameLst>
                                          </p:cBhvr>
                                          <p:to>
                                            <p:strVal val="visible"/>
                                          </p:to>
                                        </p:set>
                                        <p:anim calcmode="lin" valueType="num">
                                          <p:cBhvr additive="base">
                                            <p:cTn id="24" dur="500" fill="hold"/>
                                            <p:tgtEl>
                                              <p:spTgt spid="40"/>
                                            </p:tgtEl>
                                            <p:attrNameLst>
                                              <p:attrName>ppt_x</p:attrName>
                                            </p:attrNameLst>
                                          </p:cBhvr>
                                          <p:tavLst>
                                            <p:tav tm="0">
                                              <p:val>
                                                <p:strVal val="0-#ppt_w/2"/>
                                              </p:val>
                                            </p:tav>
                                            <p:tav tm="100000">
                                              <p:val>
                                                <p:strVal val="#ppt_x"/>
                                              </p:val>
                                            </p:tav>
                                          </p:tavLst>
                                        </p:anim>
                                        <p:anim calcmode="lin" valueType="num">
                                          <p:cBhvr additive="base">
                                            <p:cTn id="25" dur="500" fill="hold"/>
                                            <p:tgtEl>
                                              <p:spTgt spid="40"/>
                                            </p:tgtEl>
                                            <p:attrNameLst>
                                              <p:attrName>ppt_y</p:attrName>
                                            </p:attrNameLst>
                                          </p:cBhvr>
                                          <p:tavLst>
                                            <p:tav tm="0">
                                              <p:val>
                                                <p:strVal val="#ppt_y"/>
                                              </p:val>
                                            </p:tav>
                                            <p:tav tm="100000">
                                              <p:val>
                                                <p:strVal val="#ppt_y"/>
                                              </p:val>
                                            </p:tav>
                                          </p:tavLst>
                                        </p:anim>
                                      </p:childTnLst>
                                    </p:cTn>
                                  </p:par>
                                  <p:par>
                                    <p:cTn id="26" presetID="22" presetClass="entr" presetSubtype="2" fill="hold" nodeType="withEffect">
                                      <p:stCondLst>
                                        <p:cond delay="3250"/>
                                      </p:stCondLst>
                                      <p:childTnLst>
                                        <p:set>
                                          <p:cBhvr>
                                            <p:cTn id="27" dur="1" fill="hold">
                                              <p:stCondLst>
                                                <p:cond delay="0"/>
                                              </p:stCondLst>
                                            </p:cTn>
                                            <p:tgtEl>
                                              <p:spTgt spid="55"/>
                                            </p:tgtEl>
                                            <p:attrNameLst>
                                              <p:attrName>style.visibility</p:attrName>
                                            </p:attrNameLst>
                                          </p:cBhvr>
                                          <p:to>
                                            <p:strVal val="visible"/>
                                          </p:to>
                                        </p:set>
                                        <p:animEffect transition="in" filter="wipe(right)">
                                          <p:cBhvr>
                                            <p:cTn id="28" dur="250"/>
                                            <p:tgtEl>
                                              <p:spTgt spid="55"/>
                                            </p:tgtEl>
                                          </p:cBhvr>
                                        </p:animEffect>
                                      </p:childTnLst>
                                    </p:cTn>
                                  </p:par>
                                  <p:par>
                                    <p:cTn id="29" presetID="22" presetClass="entr" presetSubtype="1" fill="hold" nodeType="withEffect">
                                      <p:stCondLst>
                                        <p:cond delay="3500"/>
                                      </p:stCondLst>
                                      <p:childTnLst>
                                        <p:set>
                                          <p:cBhvr>
                                            <p:cTn id="30" dur="1" fill="hold">
                                              <p:stCondLst>
                                                <p:cond delay="0"/>
                                              </p:stCondLst>
                                            </p:cTn>
                                            <p:tgtEl>
                                              <p:spTgt spid="57"/>
                                            </p:tgtEl>
                                            <p:attrNameLst>
                                              <p:attrName>style.visibility</p:attrName>
                                            </p:attrNameLst>
                                          </p:cBhvr>
                                          <p:to>
                                            <p:strVal val="visible"/>
                                          </p:to>
                                        </p:set>
                                        <p:animEffect transition="in" filter="wipe(up)">
                                          <p:cBhvr>
                                            <p:cTn id="31" dur="250"/>
                                            <p:tgtEl>
                                              <p:spTgt spid="57"/>
                                            </p:tgtEl>
                                          </p:cBhvr>
                                        </p:animEffect>
                                      </p:childTnLst>
                                    </p:cTn>
                                  </p:par>
                                  <p:par>
                                    <p:cTn id="32" presetID="2" presetClass="entr" presetSubtype="4" fill="hold" nodeType="withEffect">
                                      <p:stCondLst>
                                        <p:cond delay="3750"/>
                                      </p:stCondLst>
                                      <p:childTnLst>
                                        <p:set>
                                          <p:cBhvr>
                                            <p:cTn id="33" dur="1" fill="hold">
                                              <p:stCondLst>
                                                <p:cond delay="0"/>
                                              </p:stCondLst>
                                            </p:cTn>
                                            <p:tgtEl>
                                              <p:spTgt spid="39"/>
                                            </p:tgtEl>
                                            <p:attrNameLst>
                                              <p:attrName>style.visibility</p:attrName>
                                            </p:attrNameLst>
                                          </p:cBhvr>
                                          <p:to>
                                            <p:strVal val="visible"/>
                                          </p:to>
                                        </p:set>
                                        <p:anim calcmode="lin" valueType="num">
                                          <p:cBhvr additive="base">
                                            <p:cTn id="34" dur="750" fill="hold"/>
                                            <p:tgtEl>
                                              <p:spTgt spid="39"/>
                                            </p:tgtEl>
                                            <p:attrNameLst>
                                              <p:attrName>ppt_x</p:attrName>
                                            </p:attrNameLst>
                                          </p:cBhvr>
                                          <p:tavLst>
                                            <p:tav tm="0">
                                              <p:val>
                                                <p:strVal val="#ppt_x"/>
                                              </p:val>
                                            </p:tav>
                                            <p:tav tm="100000">
                                              <p:val>
                                                <p:strVal val="#ppt_x"/>
                                              </p:val>
                                            </p:tav>
                                          </p:tavLst>
                                        </p:anim>
                                        <p:anim calcmode="lin" valueType="num">
                                          <p:cBhvr additive="base">
                                            <p:cTn id="35" dur="750" fill="hold"/>
                                            <p:tgtEl>
                                              <p:spTgt spid="39"/>
                                            </p:tgtEl>
                                            <p:attrNameLst>
                                              <p:attrName>ppt_y</p:attrName>
                                            </p:attrNameLst>
                                          </p:cBhvr>
                                          <p:tavLst>
                                            <p:tav tm="0">
                                              <p:val>
                                                <p:strVal val="1+#ppt_h/2"/>
                                              </p:val>
                                            </p:tav>
                                            <p:tav tm="100000">
                                              <p:val>
                                                <p:strVal val="#ppt_y"/>
                                              </p:val>
                                            </p:tav>
                                          </p:tavLst>
                                        </p:anim>
                                      </p:childTnLst>
                                    </p:cTn>
                                  </p:par>
                                  <p:par>
                                    <p:cTn id="36" presetID="22" presetClass="entr" presetSubtype="1" fill="hold" grpId="0" nodeType="withEffect">
                                      <p:stCondLst>
                                        <p:cond delay="2250"/>
                                      </p:stCondLst>
                                      <p:childTnLst>
                                        <p:set>
                                          <p:cBhvr>
                                            <p:cTn id="37" dur="1" fill="hold">
                                              <p:stCondLst>
                                                <p:cond delay="0"/>
                                              </p:stCondLst>
                                            </p:cTn>
                                            <p:tgtEl>
                                              <p:spTgt spid="44"/>
                                            </p:tgtEl>
                                            <p:attrNameLst>
                                              <p:attrName>style.visibility</p:attrName>
                                            </p:attrNameLst>
                                          </p:cBhvr>
                                          <p:to>
                                            <p:strVal val="visible"/>
                                          </p:to>
                                        </p:set>
                                        <p:animEffect transition="in" filter="wipe(up)">
                                          <p:cBhvr>
                                            <p:cTn id="38" dur="750"/>
                                            <p:tgtEl>
                                              <p:spTgt spid="44"/>
                                            </p:tgtEl>
                                          </p:cBhvr>
                                        </p:animEffect>
                                      </p:childTnLst>
                                    </p:cTn>
                                  </p:par>
                                  <p:par>
                                    <p:cTn id="39" presetID="2" presetClass="entr" presetSubtype="2" fill="hold" grpId="0" nodeType="withEffect">
                                      <p:stCondLst>
                                        <p:cond delay="1000"/>
                                      </p:stCondLst>
                                      <p:iterate type="lt">
                                        <p:tmPct val="10000"/>
                                      </p:iterate>
                                      <p:childTnLst>
                                        <p:set>
                                          <p:cBhvr>
                                            <p:cTn id="40" dur="1" fill="hold">
                                              <p:stCondLst>
                                                <p:cond delay="0"/>
                                              </p:stCondLst>
                                            </p:cTn>
                                            <p:tgtEl>
                                              <p:spTgt spid="35"/>
                                            </p:tgtEl>
                                            <p:attrNameLst>
                                              <p:attrName>style.visibility</p:attrName>
                                            </p:attrNameLst>
                                          </p:cBhvr>
                                          <p:to>
                                            <p:strVal val="visible"/>
                                          </p:to>
                                        </p:set>
                                        <p:anim calcmode="lin" valueType="num">
                                          <p:cBhvr additive="base">
                                            <p:cTn id="41" dur="500" fill="hold"/>
                                            <p:tgtEl>
                                              <p:spTgt spid="35"/>
                                            </p:tgtEl>
                                            <p:attrNameLst>
                                              <p:attrName>ppt_x</p:attrName>
                                            </p:attrNameLst>
                                          </p:cBhvr>
                                          <p:tavLst>
                                            <p:tav tm="0">
                                              <p:val>
                                                <p:strVal val="1+#ppt_w/2"/>
                                              </p:val>
                                            </p:tav>
                                            <p:tav tm="100000">
                                              <p:val>
                                                <p:strVal val="#ppt_x"/>
                                              </p:val>
                                            </p:tav>
                                          </p:tavLst>
                                        </p:anim>
                                        <p:anim calcmode="lin" valueType="num">
                                          <p:cBhvr additive="base">
                                            <p:cTn id="42" dur="500" fill="hold"/>
                                            <p:tgtEl>
                                              <p:spTgt spid="35"/>
                                            </p:tgtEl>
                                            <p:attrNameLst>
                                              <p:attrName>ppt_y</p:attrName>
                                            </p:attrNameLst>
                                          </p:cBhvr>
                                          <p:tavLst>
                                            <p:tav tm="0">
                                              <p:val>
                                                <p:strVal val="#ppt_y"/>
                                              </p:val>
                                            </p:tav>
                                            <p:tav tm="100000">
                                              <p:val>
                                                <p:strVal val="#ppt_y"/>
                                              </p:val>
                                            </p:tav>
                                          </p:tavLst>
                                        </p:anim>
                                      </p:childTnLst>
                                    </p:cTn>
                                  </p:par>
                                  <p:par>
                                    <p:cTn id="43" presetID="22" presetClass="entr" presetSubtype="8" fill="hold" grpId="0" nodeType="withEffect">
                                      <p:stCondLst>
                                        <p:cond delay="100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2" grpId="0" animBg="1"/>
          <p:bldP spid="44" grpId="0"/>
        </p:bldLst>
      </p:timing>
    </mc:Fallback>
  </mc:AlternateContent>
</p:sld>
</file>

<file path=ppt/tags/tag1.xml><?xml version="1.0" encoding="utf-8"?>
<p:tagLst xmlns:p="http://schemas.openxmlformats.org/presentationml/2006/main">
  <p:tag name="ISPRING_RESOURCE_PATHS_HASH_2" val="8c6bc3ba4328cceddf9ae8c313f8d2b2a682b9d"/>
  <p:tag name="ISPRING_PRESENTATION_TITLE" val="1"/>
  <p:tag name="COMMONDATA" val="eyJoZGlkIjoiZDZkNWRlN2Q0MTMxZDI2NWFiMmNjZDE3NGQyNjJlMDMifQ=="/>
</p:tagLst>
</file>

<file path=ppt/theme/theme1.xml><?xml version="1.0" encoding="utf-8"?>
<a:theme xmlns:a="http://schemas.openxmlformats.org/drawingml/2006/main" name="公众号：安环健资料库">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4643</Words>
  <PresentationFormat>宽屏</PresentationFormat>
  <Paragraphs>398</Paragraphs>
  <Slides>31</Slides>
  <Notes>31</Notes>
  <HiddenSlides>0</HiddenSlides>
  <MMClips>2</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31</vt:i4>
      </vt:variant>
    </vt:vector>
  </HeadingPairs>
  <TitlesOfParts>
    <vt:vector size="40" baseType="lpstr">
      <vt:lpstr>Arial</vt:lpstr>
      <vt:lpstr>宋体</vt:lpstr>
      <vt:lpstr>Wingdings</vt:lpstr>
      <vt:lpstr>微软雅黑</vt:lpstr>
      <vt:lpstr>Impact</vt:lpstr>
      <vt:lpstr>Calibri</vt:lpstr>
      <vt:lpstr>Arial Unicode MS</vt:lpstr>
      <vt:lpstr>Calibri Light</vt:lpstr>
      <vt:lpstr>公众号：安环健资料库</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terms:created xsi:type="dcterms:W3CDTF">2019-05-27T01:10:00Z</dcterms:created>
  <dcterms:modified xsi:type="dcterms:W3CDTF">2022-05-26T00:30:02Z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31D2F02425BF48509F0FF32E3A0D07EC</vt:lpwstr>
  </property>
  <property fmtid="{D5CDD505-2E9C-101B-9397-08002B2CF9AE}" pid="3" name="KSOProductBuildVer">
    <vt:lpwstr>2052-11.1.0.11744</vt:lpwstr>
  </property>
</Properties>
</file>