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5"/>
  </p:handoutMasterIdLst>
  <p:sldIdLst>
    <p:sldId id="338" r:id="rId3"/>
    <p:sldId id="359" r:id="rId5"/>
    <p:sldId id="339" r:id="rId6"/>
    <p:sldId id="360" r:id="rId7"/>
    <p:sldId id="361" r:id="rId8"/>
    <p:sldId id="362" r:id="rId9"/>
    <p:sldId id="363" r:id="rId10"/>
    <p:sldId id="371" r:id="rId11"/>
    <p:sldId id="372" r:id="rId12"/>
    <p:sldId id="373" r:id="rId13"/>
    <p:sldId id="374" r:id="rId14"/>
    <p:sldId id="375" r:id="rId15"/>
    <p:sldId id="376" r:id="rId16"/>
    <p:sldId id="364" r:id="rId17"/>
    <p:sldId id="377" r:id="rId18"/>
    <p:sldId id="378" r:id="rId19"/>
    <p:sldId id="381" r:id="rId20"/>
    <p:sldId id="379" r:id="rId21"/>
    <p:sldId id="380" r:id="rId22"/>
    <p:sldId id="382" r:id="rId23"/>
    <p:sldId id="383" r:id="rId24"/>
    <p:sldId id="384" r:id="rId25"/>
    <p:sldId id="385" r:id="rId26"/>
    <p:sldId id="386" r:id="rId27"/>
    <p:sldId id="387" r:id="rId28"/>
    <p:sldId id="365" r:id="rId29"/>
    <p:sldId id="366" r:id="rId30"/>
    <p:sldId id="367" r:id="rId31"/>
    <p:sldId id="368" r:id="rId32"/>
    <p:sldId id="369" r:id="rId33"/>
    <p:sldId id="397"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C62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50" d="100"/>
          <a:sy n="50" d="100"/>
        </p:scale>
        <p:origin x="576" y="1476"/>
      </p:cViewPr>
      <p:guideLst/>
    </p:cSldViewPr>
  </p:slideViewPr>
  <p:notesTextViewPr>
    <p:cViewPr>
      <p:scale>
        <a:sx n="1" d="1"/>
        <a:sy n="1" d="1"/>
      </p:scale>
      <p:origin x="0" y="0"/>
    </p:cViewPr>
  </p:notesTextViewPr>
  <p:notesViewPr>
    <p:cSldViewPr snapToGrid="0">
      <p:cViewPr varScale="1">
        <p:scale>
          <a:sx n="87" d="100"/>
          <a:sy n="87" d="100"/>
        </p:scale>
        <p:origin x="1722"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209FA5-F7FB-4E51-ACB3-106DA6074FB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2FFAFB-D717-49F9-A6F8-842C1A0CCD9E}"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jpeg"/><Relationship Id="rId7" Type="http://schemas.openxmlformats.org/officeDocument/2006/relationships/image" Target="../media/image3.jpe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nvGrpSpPr>
        <p:grpSpPr>
          <a:xfrm>
            <a:off x="0" y="0"/>
            <a:ext cx="12192000" cy="6858000"/>
            <a:chOff x="0" y="0"/>
            <a:chExt cx="12192000" cy="685800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204"/>
            <a:stretch>
              <a:fillRect/>
            </a:stretch>
          </p:blipFill>
          <p:spPr>
            <a:xfrm flipV="1">
              <a:off x="0" y="0"/>
              <a:ext cx="5270500" cy="4800600"/>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2443"/>
            <a:stretch>
              <a:fillRect/>
            </a:stretch>
          </p:blipFill>
          <p:spPr>
            <a:xfrm flipV="1">
              <a:off x="6921500" y="2057400"/>
              <a:ext cx="5270500" cy="4800600"/>
            </a:xfrm>
            <a:prstGeom prst="rect">
              <a:avLst/>
            </a:prstGeom>
          </p:spPr>
        </p:pic>
      </p:grpSp>
      <p:sp>
        <p:nvSpPr>
          <p:cNvPr id="2" name="标题 1"/>
          <p:cNvSpPr>
            <a:spLocks noGrp="1"/>
          </p:cNvSpPr>
          <p:nvPr>
            <p:ph type="ctrTitle" hasCustomPrompt="1"/>
            <p:custDataLst>
              <p:tags r:id="rId4"/>
            </p:custDataLst>
          </p:nvPr>
        </p:nvSpPr>
        <p:spPr>
          <a:xfrm>
            <a:off x="2396693" y="2636926"/>
            <a:ext cx="7200800" cy="1048866"/>
          </a:xfrm>
        </p:spPr>
        <p:txBody>
          <a:bodyPr wrap="square" anchor="b">
            <a:normAutofit/>
          </a:bodyPr>
          <a:lstStyle>
            <a:lvl1pPr algn="l">
              <a:lnSpc>
                <a:spcPct val="130000"/>
              </a:lnSpc>
              <a:defRPr sz="4400" spc="0" baseline="0">
                <a:solidFill>
                  <a:schemeClr val="tx1"/>
                </a:solidFill>
                <a:latin typeface="微软雅黑" panose="020B0503020204020204" charset="-122"/>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p:custDataLst>
              <p:tags r:id="rId5"/>
            </p:custDataLst>
          </p:nvPr>
        </p:nvSpPr>
        <p:spPr>
          <a:xfrm>
            <a:off x="2396693" y="3757565"/>
            <a:ext cx="7200800" cy="535531"/>
          </a:xfrm>
        </p:spPr>
        <p:txBody>
          <a:bodyPr wrap="square">
            <a:normAutofit/>
          </a:bodyPr>
          <a:lstStyle>
            <a:lvl1pPr marL="0" indent="0" algn="l">
              <a:lnSpc>
                <a:spcPct val="130000"/>
              </a:lnSpc>
              <a:buNone/>
              <a:defRPr sz="2400" spc="0" baseline="0">
                <a:solidFill>
                  <a:schemeClr val="tx1">
                    <a:lumMod val="65000"/>
                    <a:lumOff val="35000"/>
                  </a:schemeClr>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6"/>
            </p:custDataLst>
          </p:nvPr>
        </p:nvSpPr>
        <p:spPr/>
        <p:txBody>
          <a:bodyPr/>
          <a:lstStyle/>
          <a:p>
            <a:fld id="{AC9EFA74-0CFD-4E68-B556-4E356F03407D}"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CA3047C9-F2F8-4837-80A4-86A81A76D6E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Autofit/>
          </a:bodyPr>
          <a:lstStyle>
            <a:lvl1pPr marL="0" marR="0" algn="l" defTabSz="914400" rtl="0" eaLnBrk="1" fontAlgn="auto" latinLnBrk="0" hangingPunct="1">
              <a:lnSpc>
                <a:spcPct val="12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lvl1pPr>
              <a:lnSpc>
                <a:spcPct val="120000"/>
              </a:lnSpc>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lnSpc>
                <a:spcPct val="120000"/>
              </a:lnSpc>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lnSpc>
                <a:spcPct val="120000"/>
              </a:lnSpc>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grpSp>
        <p:nvGrpSpPr>
          <p:cNvPr id="15" name="组合 14"/>
          <p:cNvGrpSpPr/>
          <p:nvPr userDrawn="1"/>
        </p:nvGrpSpPr>
        <p:grpSpPr>
          <a:xfrm>
            <a:off x="0" y="0"/>
            <a:ext cx="12192000" cy="6857998"/>
            <a:chOff x="0" y="0"/>
            <a:chExt cx="12192000" cy="6857998"/>
          </a:xfrm>
        </p:grpSpPr>
        <p:pic>
          <p:nvPicPr>
            <p:cNvPr id="16" name="图片 15"/>
            <p:cNvPicPr>
              <a:picLocks noChangeAspect="1"/>
            </p:cNvPicPr>
            <p:nvPr userDrawn="1"/>
          </p:nvPicPr>
          <p:blipFill rotWithShape="1">
            <a:blip r:embed="rId7" cstate="print">
              <a:extLst>
                <a:ext uri="{28A0092B-C50C-407E-A947-70E740481C1C}">
                  <a14:useLocalDpi xmlns:a14="http://schemas.microsoft.com/office/drawing/2010/main" val="0"/>
                </a:ext>
              </a:extLst>
            </a:blip>
            <a:srcRect t="-1204"/>
            <a:stretch>
              <a:fillRect/>
            </a:stretch>
          </p:blipFill>
          <p:spPr>
            <a:xfrm flipV="1">
              <a:off x="0" y="0"/>
              <a:ext cx="1435100" cy="1307151"/>
            </a:xfrm>
            <a:prstGeom prst="rect">
              <a:avLst/>
            </a:prstGeom>
          </p:spPr>
        </p:pic>
        <p:pic>
          <p:nvPicPr>
            <p:cNvPr id="17" name="图片 16"/>
            <p:cNvPicPr>
              <a:picLocks noChangeAspect="1"/>
            </p:cNvPicPr>
            <p:nvPr userDrawn="1"/>
          </p:nvPicPr>
          <p:blipFill rotWithShape="1">
            <a:blip r:embed="rId8" cstate="print">
              <a:extLst>
                <a:ext uri="{28A0092B-C50C-407E-A947-70E740481C1C}">
                  <a14:useLocalDpi xmlns:a14="http://schemas.microsoft.com/office/drawing/2010/main" val="0"/>
                </a:ext>
              </a:extLst>
            </a:blip>
            <a:srcRect b="-2443"/>
            <a:stretch>
              <a:fillRect/>
            </a:stretch>
          </p:blipFill>
          <p:spPr>
            <a:xfrm flipV="1">
              <a:off x="10731500" y="5527711"/>
              <a:ext cx="1460500" cy="1330287"/>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4" name="组合 13"/>
          <p:cNvGrpSpPr/>
          <p:nvPr userDrawn="1"/>
        </p:nvGrpSpPr>
        <p:grpSpPr>
          <a:xfrm>
            <a:off x="0" y="0"/>
            <a:ext cx="12192000" cy="6857999"/>
            <a:chOff x="0" y="0"/>
            <a:chExt cx="12192000" cy="6857999"/>
          </a:xfrm>
        </p:grpSpPr>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val="0"/>
                </a:ext>
              </a:extLst>
            </a:blip>
            <a:srcRect t="-1204"/>
            <a:stretch>
              <a:fillRect/>
            </a:stretch>
          </p:blipFill>
          <p:spPr>
            <a:xfrm flipV="1">
              <a:off x="0" y="0"/>
              <a:ext cx="2607364" cy="2374900"/>
            </a:xfrm>
            <a:prstGeom prst="rect">
              <a:avLst/>
            </a:prstGeom>
          </p:spPr>
        </p:pic>
        <p:pic>
          <p:nvPicPr>
            <p:cNvPr id="16" name="图片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2443"/>
            <a:stretch>
              <a:fillRect/>
            </a:stretch>
          </p:blipFill>
          <p:spPr>
            <a:xfrm flipV="1">
              <a:off x="9492000" y="4398722"/>
              <a:ext cx="2700000" cy="2459277"/>
            </a:xfrm>
            <a:prstGeom prst="rect">
              <a:avLst/>
            </a:prstGeom>
          </p:spPr>
        </p:pic>
      </p:grpSp>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5"/>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6"/>
            </p:custDataLst>
          </p:nvPr>
        </p:nvSpPr>
        <p:spPr>
          <a:xfrm>
            <a:off x="879742" y="6349833"/>
            <a:ext cx="2700000" cy="316800"/>
          </a:xfrm>
          <a:prstGeom prst="rect">
            <a:avLst/>
          </a:prstGeom>
        </p:spPr>
        <p:txBody>
          <a:bodyPr vert="horz" lIns="90000" tIns="46800" rIns="90000" bIns="46800" rtlCol="0" anchor="ctr">
            <a:normAutofit/>
          </a:bodyPr>
          <a:lstStyle>
            <a:lvl1pPr algn="l">
              <a:lnSpc>
                <a:spcPct val="120000"/>
              </a:lnSpc>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116000" y="6349833"/>
            <a:ext cx="3960000" cy="316800"/>
          </a:xfrm>
          <a:prstGeom prst="rect">
            <a:avLst/>
          </a:prstGeom>
        </p:spPr>
        <p:txBody>
          <a:bodyPr vert="horz" lIns="90000" tIns="46800" rIns="90000" bIns="46800" rtlCol="0" anchor="ctr">
            <a:normAutofit/>
          </a:bodyPr>
          <a:lstStyle>
            <a:lvl1pPr algn="ctr">
              <a:lnSpc>
                <a:spcPct val="120000"/>
              </a:lnSpc>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610600" y="6349833"/>
            <a:ext cx="2700000" cy="316800"/>
          </a:xfrm>
          <a:prstGeom prst="rect">
            <a:avLst/>
          </a:prstGeom>
        </p:spPr>
        <p:txBody>
          <a:bodyPr vert="horz" lIns="90000" tIns="46800" rIns="90000" bIns="46800" rtlCol="0" anchor="ctr">
            <a:normAutofit/>
          </a:bodyPr>
          <a:lstStyle>
            <a:lvl1pPr algn="r">
              <a:lnSpc>
                <a:spcPct val="120000"/>
              </a:lnSpc>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7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fontAlgn="auto" latinLnBrk="0" hangingPunct="1">
        <a:lnSpc>
          <a:spcPct val="120000"/>
        </a:lnSpc>
        <a:spcBef>
          <a:spcPct val="0"/>
        </a:spcBef>
        <a:buNone/>
        <a:defRPr sz="2400" b="1"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0" Type="http://schemas.openxmlformats.org/officeDocument/2006/relationships/notesSlide" Target="../notesSlides/notesSlide2.xml"/><Relationship Id="rId2" Type="http://schemas.openxmlformats.org/officeDocument/2006/relationships/tags" Target="../tags/tag27.xml"/><Relationship Id="rId19" Type="http://schemas.openxmlformats.org/officeDocument/2006/relationships/slideLayout" Target="../slideLayouts/slideLayout3.xml"/><Relationship Id="rId18" Type="http://schemas.openxmlformats.org/officeDocument/2006/relationships/tags" Target="../tags/tag43.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6.xml"/><Relationship Id="rId3" Type="http://schemas.openxmlformats.org/officeDocument/2006/relationships/image" Target="../media/image7.jpeg"/><Relationship Id="rId2" Type="http://schemas.openxmlformats.org/officeDocument/2006/relationships/tags" Target="../tags/tag45.xml"/><Relationship Id="rId1" Type="http://schemas.openxmlformats.org/officeDocument/2006/relationships/tags" Target="../tags/tag4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2"/>
          <p:cNvSpPr txBox="1"/>
          <p:nvPr>
            <p:custDataLst>
              <p:tags r:id="rId1"/>
            </p:custDataLst>
          </p:nvPr>
        </p:nvSpPr>
        <p:spPr>
          <a:xfrm>
            <a:off x="2512695" y="2924810"/>
            <a:ext cx="7200900" cy="1892935"/>
          </a:xfrm>
          <a:prstGeom prst="rect">
            <a:avLst/>
          </a:prstGeom>
        </p:spPr>
        <p:txBody>
          <a:bodyPr vert="horz" wrap="square" lIns="90000" tIns="46800" rIns="90000" bIns="46800" rtlCol="0" anchor="b" anchorCtr="0">
            <a:noAutofit/>
            <a:scene3d>
              <a:camera prst="orthographicFront"/>
              <a:lightRig rig="threePt" dir="t"/>
            </a:scene3d>
          </a:bodyPr>
          <a:lstStyle>
            <a:lvl1pPr algn="l" defTabSz="914400" rtl="0" eaLnBrk="1" fontAlgn="auto" latinLnBrk="0" hangingPunct="1">
              <a:lnSpc>
                <a:spcPct val="130000"/>
              </a:lnSpc>
              <a:spcBef>
                <a:spcPct val="0"/>
              </a:spcBef>
              <a:buNone/>
              <a:defRPr sz="4400" b="1" u="none" strike="noStrike" kern="1200" cap="none" spc="0" normalizeH="0" baseline="0">
                <a:solidFill>
                  <a:schemeClr val="tx1"/>
                </a:solidFill>
                <a:uFillTx/>
                <a:latin typeface="微软雅黑" panose="020B0503020204020204" charset="-122"/>
                <a:ea typeface="汉仪旗黑-85S" panose="00020600040101010101" pitchFamily="18" charset="-122"/>
                <a:cs typeface="+mj-cs"/>
              </a:defRPr>
            </a:lvl1pPr>
          </a:lstStyle>
          <a:p>
            <a:pPr>
              <a:lnSpc>
                <a:spcPct val="100000"/>
              </a:lnSpc>
            </a:pPr>
            <a:r>
              <a:rPr lang="zh-CN" altLang="en-US" sz="6000">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班组应制定的安全</a:t>
            </a:r>
            <a:br>
              <a:rPr lang="en-US" altLang="zh-CN" sz="6000">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br>
            <a:r>
              <a:rPr lang="zh-CN" altLang="en-US" sz="6000">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管理制度</a:t>
            </a:r>
            <a:endParaRPr lang="zh-CN" altLang="en-US" sz="6000" dirty="0">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副标题 7"/>
          <p:cNvSpPr txBox="1"/>
          <p:nvPr>
            <p:custDataLst>
              <p:tags r:id="rId2"/>
            </p:custDataLst>
          </p:nvPr>
        </p:nvSpPr>
        <p:spPr>
          <a:xfrm>
            <a:off x="2469334" y="5115651"/>
            <a:ext cx="4358005" cy="535305"/>
          </a:xfrm>
          <a:prstGeom prst="rect">
            <a:avLst/>
          </a:prstGeom>
        </p:spPr>
        <p:txBody>
          <a:bodyPr vert="horz" wrap="square" lIns="90000" tIns="46800" rIns="90000" bIns="46800" rtlCol="0">
            <a:normAutofit fontScale="90000"/>
            <a:scene3d>
              <a:camera prst="orthographicFront"/>
              <a:lightRig rig="threePt" dir="t"/>
            </a:scene3d>
          </a:bodyPr>
          <a:lstStyle>
            <a:lvl1pPr marL="0" indent="0" algn="l" defTabSz="914400" rtl="0" eaLnBrk="1" fontAlgn="auto" latinLnBrk="0" hangingPunct="1">
              <a:lnSpc>
                <a:spcPct val="130000"/>
              </a:lnSpc>
              <a:spcBef>
                <a:spcPts val="0"/>
              </a:spcBef>
              <a:spcAft>
                <a:spcPts val="1000"/>
              </a:spcAft>
              <a:buFont typeface="Arial" panose="020B0604020202020204" pitchFamily="34" charset="0"/>
              <a:buNone/>
              <a:defRPr sz="2400" u="none" strike="noStrike" kern="1200" cap="none" spc="0" normalizeH="0" baseline="0">
                <a:solidFill>
                  <a:schemeClr val="tx1">
                    <a:lumMod val="65000"/>
                    <a:lumOff val="35000"/>
                  </a:schemeClr>
                </a:solidFill>
                <a:uFillTx/>
                <a:latin typeface="微软雅黑" panose="020B0503020204020204" charset="-122"/>
                <a:ea typeface="微软雅黑" panose="020B0503020204020204" charset="-122"/>
                <a:cs typeface="+mn-cs"/>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zh-CN" sz="200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制作：</a:t>
            </a:r>
            <a:r>
              <a:rPr lang="zh-CN" altLang="en-US" sz="200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xxx</a:t>
            </a:r>
            <a:r>
              <a:rPr lang="en-US" altLang="zh-CN" sz="200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                 </a:t>
            </a:r>
            <a:r>
              <a:rPr lang="zh-CN" altLang="en-US" sz="200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日期：</a:t>
            </a:r>
            <a:r>
              <a:rPr lang="en-US" altLang="zh-CN" sz="200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202X</a:t>
            </a:r>
            <a:endParaRPr lang="en-US" altLang="zh-CN" sz="2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标题 2"/>
          <p:cNvSpPr txBox="1"/>
          <p:nvPr>
            <p:custDataLst>
              <p:tags r:id="rId3"/>
            </p:custDataLst>
          </p:nvPr>
        </p:nvSpPr>
        <p:spPr>
          <a:xfrm>
            <a:off x="2467450" y="954315"/>
            <a:ext cx="7200800" cy="2136392"/>
          </a:xfrm>
          <a:prstGeom prst="rect">
            <a:avLst/>
          </a:prstGeom>
        </p:spPr>
        <p:txBody>
          <a:bodyPr vert="horz" wrap="square" lIns="90000" tIns="46800" rIns="90000" bIns="46800" rtlCol="0" anchor="b" anchorCtr="0">
            <a:normAutofit/>
            <a:scene3d>
              <a:camera prst="orthographicFront"/>
              <a:lightRig rig="threePt" dir="t"/>
            </a:scene3d>
          </a:bodyPr>
          <a:lstStyle>
            <a:lvl1pPr algn="l" defTabSz="914400" rtl="0" eaLnBrk="1" fontAlgn="auto" latinLnBrk="0" hangingPunct="1">
              <a:lnSpc>
                <a:spcPct val="130000"/>
              </a:lnSpc>
              <a:spcBef>
                <a:spcPct val="0"/>
              </a:spcBef>
              <a:buNone/>
              <a:defRPr sz="4400" b="1" u="none" strike="noStrike" kern="1200" cap="none" spc="0" normalizeH="0" baseline="0">
                <a:solidFill>
                  <a:schemeClr val="tx1"/>
                </a:solidFill>
                <a:uFillTx/>
                <a:latin typeface="微软雅黑" panose="020B0503020204020204" charset="-122"/>
                <a:ea typeface="汉仪旗黑-85S" panose="00020600040101010101" pitchFamily="18" charset="-122"/>
                <a:cs typeface="+mj-cs"/>
              </a:defRPr>
            </a:lvl1pPr>
          </a:lstStyle>
          <a:p>
            <a:r>
              <a:rPr lang="en-US" altLang="zh-CN" sz="8800" dirty="0">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202X</a:t>
            </a:r>
            <a:endParaRPr lang="zh-CN" altLang="en-US" sz="8800" dirty="0">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6" name="直接连接符 15"/>
          <p:cNvCxnSpPr/>
          <p:nvPr>
            <p:custDataLst>
              <p:tags r:id="rId4"/>
            </p:custDataLst>
          </p:nvPr>
        </p:nvCxnSpPr>
        <p:spPr>
          <a:xfrm>
            <a:off x="2512807" y="4817907"/>
            <a:ext cx="502067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1240" y="1227546"/>
            <a:ext cx="11043104" cy="5143677"/>
          </a:xfrm>
        </p:spPr>
        <p:style>
          <a:lnRef idx="2">
            <a:schemeClr val="accent1"/>
          </a:lnRef>
          <a:fillRef idx="1">
            <a:schemeClr val="lt1"/>
          </a:fillRef>
          <a:effectRef idx="0">
            <a:schemeClr val="accent1"/>
          </a:effectRef>
          <a:fontRef idx="minor">
            <a:schemeClr val="dk1"/>
          </a:fontRef>
        </p:style>
        <p:txBody>
          <a:bodyPr>
            <a:normAutofit/>
            <a:scene3d>
              <a:camera prst="orthographicFront"/>
              <a:lightRig rig="threePt" dir="t"/>
            </a:scene3d>
          </a:bodyPr>
          <a:lstStyle/>
          <a:p>
            <a:pPr>
              <a:lnSpc>
                <a:spcPct val="150000"/>
              </a:lnSpc>
              <a:buClr>
                <a:srgbClr val="EB193E"/>
              </a:buClr>
              <a:buFont typeface="Wingdings" panose="05000000000000000000" charset="0"/>
              <a:buChar char="u"/>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互保结对子的原则：两人及以上配合作业形成的安全相互保障责任共同体。</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buClr>
                <a:srgbClr val="EB193E"/>
              </a:buClr>
              <a:buFont typeface="Wingdings" panose="05000000000000000000" charset="0"/>
              <a:buChar char="u"/>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班组必须实行安全互保制，互保对象要明确，有图表或文字确认。</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buClr>
                <a:srgbClr val="EB193E"/>
              </a:buClr>
              <a:buFont typeface="Wingdings" panose="05000000000000000000" charset="0"/>
              <a:buChar char="u"/>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工作前，班组长应根据出勤情况和人员变动情况，明确当天的互保对象，不得遗漏。在每一项工作中，工作人员形成事实上的互保，并履行互保职责。</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buClr>
                <a:srgbClr val="EB193E"/>
              </a:buClr>
              <a:buFont typeface="Wingdings" panose="05000000000000000000" charset="0"/>
              <a:buChar char="u"/>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作业中，互保双方要对对方人员的安全健康负责，做到四个互相，即：</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buFont typeface="+mj-ea"/>
              <a:buAutoNum type="circleNumDbPlain"/>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互相提醒：发现对方有不安全行为与不安全因素、可能发生意外情况时，要及时提醒纠正，工作中要呼唤应答。</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buFont typeface="+mj-ea"/>
              <a:buAutoNum type="circleNumDbPlain"/>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互相照顾：工作中要根据工作任务、操作对象合理分工，互相关心、互创条件。</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buFont typeface="+mj-ea"/>
              <a:buAutoNum type="circleNumDbPlain"/>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互相监督：工作中要互相监督， 严格执行劳动防护用品穿戴标准，严格执行安全规程和有关制度。</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buFont typeface="+mj-ea"/>
              <a:buAutoNum type="circleNumDbPlain"/>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互相保证：保证对方安全生产（检修）作业，不发生人身事故。</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3.1班组安全生产联保互保制度--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安全生产互保制度</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3181" y="1484358"/>
            <a:ext cx="11101161" cy="4611642"/>
          </a:xfrm>
        </p:spPr>
        <p:style>
          <a:lnRef idx="2">
            <a:schemeClr val="accent1"/>
          </a:lnRef>
          <a:fillRef idx="1">
            <a:schemeClr val="lt1"/>
          </a:fillRef>
          <a:effectRef idx="0">
            <a:schemeClr val="accent1"/>
          </a:effectRef>
          <a:fontRef idx="minor">
            <a:schemeClr val="dk1"/>
          </a:fontRef>
        </p:style>
        <p:txBody>
          <a:bodyPr>
            <a:normAutofit/>
            <a:scene3d>
              <a:camera prst="orthographicFront"/>
              <a:lightRig rig="threePt" dir="t"/>
            </a:scene3d>
          </a:bodyPr>
          <a:lstStyle/>
          <a:p>
            <a:pPr>
              <a:lnSpc>
                <a:spcPct val="20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联保原则：班组各互保对象之间、班组与班组之间，在作业过程中形成的安全联系保障责任共同体。</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0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联保的主要内容如下:</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00000"/>
              </a:lnSpc>
              <a:buFont typeface="+mj-ea"/>
              <a:buAutoNum type="circleNumDbPlain"/>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在工作中发现互保对象以外的人员有不安全行为与不安全因素、可能发生意外情况时，要及时提醒纠正，工作中要呼唤应答。</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00000"/>
              </a:lnSpc>
              <a:buFont typeface="+mj-ea"/>
              <a:buAutoNum type="circleNumDbPlain"/>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在工作中对互保对象以外的人员要互相照顾、互相关心、互创条件。</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00000"/>
              </a:lnSpc>
              <a:buFont typeface="+mj-ea"/>
              <a:buAutoNum type="circleNumDbPlain"/>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在工作中与互保对象以外的人员要互相监督，共同严格执行劳动防护用品穿戴标准，严格执行安全规程和有关制度。</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3.2班组安全生产联保互保制度--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安全生产联保制度</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644014"/>
            <a:ext cx="10852150" cy="4466499"/>
          </a:xfrm>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bodyPr>
          <a:lstStyle/>
          <a:p>
            <a:pPr>
              <a:lnSpc>
                <a:spcPct val="20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班组安全生产检查应明确检查内容、检查标准、检查方法、检查周期等，形成安全检查记录（明细表或台账）。</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4.1班组安全生产检查制度--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检查总体要求</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52500" y="3149599"/>
            <a:ext cx="10287000" cy="2358572"/>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644014"/>
            <a:ext cx="10852150" cy="4640671"/>
          </a:xfrm>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bodyPr>
          <a:lstStyle/>
          <a:p>
            <a:pPr>
              <a:lnSpc>
                <a:spcPct val="15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督促班组职工按规定穿戴好劳动防护用品，熟知岗位安全操作规程。</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结合交接班组织班前检查确认。</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对本班组设备设施、作业环境和安全规程执行情况组织班中检查（每班不少于一次）。</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针对岗位查出隐患采取控制措施。</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4.2班组安全生产检查制度--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班组长检查要求</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52500" y="3831771"/>
            <a:ext cx="10287000" cy="2358572"/>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630680"/>
            <a:ext cx="10852150" cy="4784086"/>
          </a:xfrm>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bodyPr>
          <a:lstStyle/>
          <a:p>
            <a:pPr>
              <a:lnSpc>
                <a:spcPct val="200000"/>
              </a:lnSpc>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对班组职工劳动防护用品穿戴、工器具使用及安全规程执行情况进行检查。</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00000"/>
              </a:lnSpc>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对班组作业环境进行检查确认（每班不少于一次）。</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00000"/>
              </a:lnSpc>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对隐患控制和整改措施的落实情况进行检查确认。</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00000"/>
              </a:lnSpc>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对职工联保互保执行情况进行监督、检查。</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4.3班组安全生产检查制度--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班组安全员检查要求</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061028" y="4367155"/>
            <a:ext cx="7895772" cy="1810318"/>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383938"/>
            <a:ext cx="10852150" cy="4668519"/>
          </a:xfrm>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bodyPr>
          <a:lstStyle/>
          <a:p>
            <a:pPr>
              <a:lnSpc>
                <a:spcPct val="15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作业前按照班组安全检查表对设备运行状态、工器具、安全防护器材完好情况和作业环境等进行检查确认。</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作业中对设备运行状态、互保对子、联保对象的作业行为和作业环境进行监控。</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5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交班前对设备运行状态、工器具、安全防护器材完好情况和作业环境等进行检查，做好交接工作。</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4.4班组安全生产检查制度--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岗位职工检查要求</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52500" y="3468914"/>
            <a:ext cx="10287000" cy="2358572"/>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514566"/>
            <a:ext cx="10852150" cy="4900200"/>
          </a:xfrm>
        </p:spPr>
        <p:style>
          <a:lnRef idx="2">
            <a:schemeClr val="accent1"/>
          </a:lnRef>
          <a:fillRef idx="1">
            <a:schemeClr val="lt1"/>
          </a:fillRef>
          <a:effectRef idx="0">
            <a:schemeClr val="accent1"/>
          </a:effectRef>
          <a:fontRef idx="minor">
            <a:schemeClr val="dk1"/>
          </a:fontRef>
        </p:style>
        <p:txBody>
          <a:bodyPr/>
          <a:lstStyle/>
          <a:p>
            <a:pPr marL="342900" indent="-342900">
              <a:lnSpc>
                <a:spcPct val="200000"/>
              </a:lnSpc>
              <a:buFont typeface="+mj-lt"/>
              <a:buAutoNum type="alphaU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一般岗位新上岗的人员，岗前培训的总学时不得少于24学时，其中班组级安全培训时间不得少于8学时。每年接受再培训的时间不得少于8学时。</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00000"/>
              </a:lnSpc>
              <a:buFont typeface="+mj-lt"/>
              <a:buAutoNum type="alphaU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危险化学品等特种岗位新上岗的人员，岗前培训的总学时不得少于72学时，其中班组级安全培训时间不得少于24学时。每年接受再培训的时间不得少于20学时。</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5.2班组安全生产培训教育制度--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班组岗位职工培训时间规定</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52500" y="3947886"/>
            <a:ext cx="10287000" cy="2358572"/>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391916"/>
            <a:ext cx="10852150" cy="5022850"/>
          </a:xfrm>
        </p:spPr>
        <p:style>
          <a:lnRef idx="2">
            <a:schemeClr val="accent1"/>
          </a:lnRef>
          <a:fillRef idx="1">
            <a:schemeClr val="lt1"/>
          </a:fillRef>
          <a:effectRef idx="0">
            <a:schemeClr val="accent1"/>
          </a:effectRef>
          <a:fontRef idx="minor">
            <a:schemeClr val="dk1"/>
          </a:fontRef>
        </p:style>
        <p:txBody>
          <a:bodyPr/>
          <a:lstStyle/>
          <a:p>
            <a:pPr marL="342900" indent="-342900">
              <a:lnSpc>
                <a:spcPct val="200000"/>
              </a:lnSpc>
              <a:buFont typeface="+mj-lt"/>
              <a:buAutoNum type="alphaU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一般岗位新上岗的人员，岗前培训的总学时不得少于24学时，其中班组级安全培训时间不得少于8学时。每年接受再培训的时间不得少于8学时。</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00000"/>
              </a:lnSpc>
              <a:buFont typeface="+mj-lt"/>
              <a:buAutoNum type="alphaU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危险化学品等特种岗位新上岗的人员，岗前培训的总学时不得少于72学时，其中班组级安全培训时间不得少于24学时。每年接受再培训的时间不得少于20学时。</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5.1班组安全生产培训教育制度--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班组岗位职工培训时间规定</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52500" y="3846285"/>
            <a:ext cx="10287000" cy="2358572"/>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645194"/>
            <a:ext cx="10852150" cy="4465320"/>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nSpc>
                <a:spcPct val="150000"/>
              </a:lnSpc>
              <a:buFont typeface="+mj-lt"/>
              <a:buAutoNum type="arabi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岗位安全规程。</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lt"/>
              <a:buAutoNum type="arabi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工作岗位环境及危险因素，岗位隐患排查与治理。</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lt"/>
              <a:buAutoNum type="arabi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岗位之间工作衔接配合的安全与职业卫生注意事项。</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lt"/>
              <a:buAutoNum type="arabi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有关的事故案例。</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lt"/>
              <a:buAutoNum type="arabi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设备性能与安全装置、工器具的使用方法。</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lt"/>
              <a:buAutoNum type="arabi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劳动防护用品（用具）的性能及正确使用方法。</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lt"/>
              <a:buAutoNum type="arabi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事故应急处理技能。</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lt"/>
              <a:buAutoNum type="arabi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其他需要培训的内容。</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5.1班组安全生产培训教育制度--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班组级安全教育内容</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7112000" y="1914657"/>
            <a:ext cx="3483428" cy="3957602"/>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2840" y="1441994"/>
            <a:ext cx="10852150" cy="4784634"/>
          </a:xfrm>
        </p:spPr>
        <p:style>
          <a:lnRef idx="2">
            <a:schemeClr val="accent1"/>
          </a:lnRef>
          <a:fillRef idx="1">
            <a:schemeClr val="lt1"/>
          </a:fillRef>
          <a:effectRef idx="0">
            <a:schemeClr val="accent1"/>
          </a:effectRef>
          <a:fontRef idx="minor">
            <a:schemeClr val="dk1"/>
          </a:fontRef>
        </p:style>
        <p:txBody>
          <a:bodyPr/>
          <a:lstStyle/>
          <a:p>
            <a:pPr marL="400050" indent="-400050">
              <a:lnSpc>
                <a:spcPct val="150000"/>
              </a:lnSpc>
              <a:buFont typeface="+mj-lt"/>
              <a:buAutoNum type="romanU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新上岗职工班组级安全培训由班组长负责组织实施。</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400050" indent="-400050">
              <a:lnSpc>
                <a:spcPct val="150000"/>
              </a:lnSpc>
              <a:buFont typeface="+mj-lt"/>
              <a:buAutoNum type="romanU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班组职工转岗或离岗一年以上重新上岗时，应重新接受班组级安全培训。</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400050" indent="-400050">
              <a:lnSpc>
                <a:spcPct val="150000"/>
              </a:lnSpc>
              <a:buFont typeface="+mj-lt"/>
              <a:buAutoNum type="romanU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岗位实施新工艺、新技术或者使用新设备、新材料的，班组应对职工进行有针对性的安全培训。</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400050" indent="-400050">
              <a:lnSpc>
                <a:spcPct val="150000"/>
              </a:lnSpc>
              <a:buFont typeface="+mj-lt"/>
              <a:buAutoNum type="romanU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班组应通过班前会、安全活动日等形式开展职工日常教育培训工作。</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5.3班组安全生产培训教育制度--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培训要求</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865415" y="3628571"/>
            <a:ext cx="10287000" cy="235857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形标注 3"/>
          <p:cNvSpPr/>
          <p:nvPr>
            <p:custDataLst>
              <p:tags r:id="rId1"/>
            </p:custDataLst>
          </p:nvPr>
        </p:nvSpPr>
        <p:spPr>
          <a:xfrm>
            <a:off x="1898288" y="1713687"/>
            <a:ext cx="749439" cy="622176"/>
          </a:xfrm>
          <a:prstGeom prst="wedgeEllipseCallout">
            <a:avLst>
              <a:gd name="adj1" fmla="val 41431"/>
              <a:gd name="adj2" fmla="val 51108"/>
            </a:avLst>
          </a:prstGeom>
          <a:solidFill>
            <a:srgbClr val="C62827"/>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r>
              <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1</a:t>
            </a:r>
            <a:endPar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TextBox 35"/>
          <p:cNvSpPr txBox="1"/>
          <p:nvPr>
            <p:custDataLst>
              <p:tags r:id="rId2"/>
            </p:custDataLst>
          </p:nvPr>
        </p:nvSpPr>
        <p:spPr>
          <a:xfrm>
            <a:off x="2801620" y="1956526"/>
            <a:ext cx="2529205" cy="452120"/>
          </a:xfrm>
          <a:prstGeom prst="rect">
            <a:avLst/>
          </a:prstGeom>
          <a:noFill/>
        </p:spPr>
        <p:txBody>
          <a:bodyPr wrap="square" rtlCol="0">
            <a:noAutofit/>
            <a:scene3d>
              <a:camera prst="orthographicFront"/>
              <a:lightRig rig="threePt" dir="t"/>
            </a:scene3d>
          </a:bodyPr>
          <a:lstStyle/>
          <a:p>
            <a:pPr latinLnBrk="1"/>
            <a:r>
              <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制度安全生产责任制</a:t>
            </a:r>
            <a:endPar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TextBox 35"/>
          <p:cNvSpPr txBox="1"/>
          <p:nvPr>
            <p:custDataLst>
              <p:tags r:id="rId3"/>
            </p:custDataLst>
          </p:nvPr>
        </p:nvSpPr>
        <p:spPr>
          <a:xfrm>
            <a:off x="2801620" y="2916011"/>
            <a:ext cx="2997835" cy="499745"/>
          </a:xfrm>
          <a:prstGeom prst="rect">
            <a:avLst/>
          </a:prstGeom>
          <a:noFill/>
        </p:spPr>
        <p:txBody>
          <a:bodyPr wrap="square" rtlCol="0">
            <a:noAutofit/>
            <a:scene3d>
              <a:camera prst="orthographicFront"/>
              <a:lightRig rig="threePt" dir="t"/>
            </a:scene3d>
          </a:bodyPr>
          <a:lstStyle/>
          <a:p>
            <a:pPr latinLnBrk="1"/>
            <a:r>
              <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班组安全生产联保互保制度</a:t>
            </a:r>
            <a:endPar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椭圆形标注 28"/>
          <p:cNvSpPr/>
          <p:nvPr>
            <p:custDataLst>
              <p:tags r:id="rId4"/>
            </p:custDataLst>
          </p:nvPr>
        </p:nvSpPr>
        <p:spPr>
          <a:xfrm>
            <a:off x="1898288" y="2669209"/>
            <a:ext cx="749439" cy="622176"/>
          </a:xfrm>
          <a:prstGeom prst="wedgeEllipseCallout">
            <a:avLst>
              <a:gd name="adj1" fmla="val 41431"/>
              <a:gd name="adj2" fmla="val 51108"/>
            </a:avLst>
          </a:prstGeom>
          <a:solidFill>
            <a:srgbClr val="C62827"/>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r>
              <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3</a:t>
            </a:r>
            <a:endPar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椭圆形标注 1"/>
          <p:cNvSpPr/>
          <p:nvPr>
            <p:custDataLst>
              <p:tags r:id="rId5"/>
            </p:custDataLst>
          </p:nvPr>
        </p:nvSpPr>
        <p:spPr>
          <a:xfrm>
            <a:off x="6974846" y="1713687"/>
            <a:ext cx="749440" cy="622176"/>
          </a:xfrm>
          <a:prstGeom prst="wedgeEllipseCallout">
            <a:avLst>
              <a:gd name="adj1" fmla="val 41431"/>
              <a:gd name="adj2" fmla="val 51108"/>
            </a:avLst>
          </a:prstGeom>
          <a:solidFill>
            <a:srgbClr val="202020"/>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r>
              <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2</a:t>
            </a:r>
            <a:endPar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圆角矩形 2"/>
          <p:cNvSpPr/>
          <p:nvPr>
            <p:custDataLst>
              <p:tags r:id="rId6"/>
            </p:custDataLst>
          </p:nvPr>
        </p:nvSpPr>
        <p:spPr>
          <a:xfrm>
            <a:off x="4861964" y="896772"/>
            <a:ext cx="2490386" cy="452429"/>
          </a:xfrm>
          <a:prstGeom prst="roundRect">
            <a:avLst/>
          </a:prstGeom>
          <a:solidFill>
            <a:sysClr val="window" lastClr="FFFFFF">
              <a:lumMod val="85000"/>
            </a:sysClr>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noAutofit/>
            <a:scene3d>
              <a:camera prst="orthographicFront"/>
              <a:lightRig rig="threePt" dir="t"/>
            </a:scene3d>
          </a:bodyPr>
          <a:lstStyle/>
          <a:p>
            <a:pPr algn="ctr"/>
            <a:r>
              <a:rPr lang="zh-CN" altLang="en-US" sz="2000" b="1"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目录</a:t>
            </a:r>
            <a:r>
              <a:rPr lang="en-US" altLang="zh-CN" sz="2000" b="1"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a:t>
            </a:r>
            <a:endParaRPr lang="en-US" altLang="zh-CN" sz="2000" b="1"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TextBox 35"/>
          <p:cNvSpPr txBox="1"/>
          <p:nvPr>
            <p:custDataLst>
              <p:tags r:id="rId7"/>
            </p:custDataLst>
          </p:nvPr>
        </p:nvSpPr>
        <p:spPr>
          <a:xfrm>
            <a:off x="7834630" y="1956526"/>
            <a:ext cx="2557780" cy="418465"/>
          </a:xfrm>
          <a:prstGeom prst="rect">
            <a:avLst/>
          </a:prstGeom>
          <a:noFill/>
        </p:spPr>
        <p:txBody>
          <a:bodyPr wrap="square" rtlCol="0">
            <a:noAutofit/>
            <a:scene3d>
              <a:camera prst="orthographicFront"/>
              <a:lightRig rig="threePt" dir="t"/>
            </a:scene3d>
          </a:bodyPr>
          <a:lstStyle/>
          <a:p>
            <a:pPr latinLnBrk="1"/>
            <a:r>
              <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班组安全生产确认制度</a:t>
            </a:r>
            <a:endPar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TextBox 35"/>
          <p:cNvSpPr txBox="1"/>
          <p:nvPr>
            <p:custDataLst>
              <p:tags r:id="rId8"/>
            </p:custDataLst>
          </p:nvPr>
        </p:nvSpPr>
        <p:spPr>
          <a:xfrm>
            <a:off x="7834630" y="2910296"/>
            <a:ext cx="2557780" cy="424180"/>
          </a:xfrm>
          <a:prstGeom prst="rect">
            <a:avLst/>
          </a:prstGeom>
          <a:noFill/>
        </p:spPr>
        <p:txBody>
          <a:bodyPr wrap="square" rtlCol="0">
            <a:noAutofit/>
            <a:scene3d>
              <a:camera prst="orthographicFront"/>
              <a:lightRig rig="threePt" dir="t"/>
            </a:scene3d>
          </a:bodyPr>
          <a:lstStyle/>
          <a:p>
            <a:pPr latinLnBrk="1"/>
            <a:r>
              <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班组安全生产检查制度</a:t>
            </a:r>
            <a:endPar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椭圆形标注 31"/>
          <p:cNvSpPr/>
          <p:nvPr>
            <p:custDataLst>
              <p:tags r:id="rId9"/>
            </p:custDataLst>
          </p:nvPr>
        </p:nvSpPr>
        <p:spPr>
          <a:xfrm>
            <a:off x="6974846" y="2669209"/>
            <a:ext cx="749440" cy="622176"/>
          </a:xfrm>
          <a:prstGeom prst="wedgeEllipseCallout">
            <a:avLst>
              <a:gd name="adj1" fmla="val 41431"/>
              <a:gd name="adj2" fmla="val 51108"/>
            </a:avLst>
          </a:prstGeom>
          <a:solidFill>
            <a:srgbClr val="202020"/>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r>
              <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4</a:t>
            </a:r>
            <a:endPar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椭圆形标注 11"/>
          <p:cNvSpPr/>
          <p:nvPr>
            <p:custDataLst>
              <p:tags r:id="rId10"/>
            </p:custDataLst>
          </p:nvPr>
        </p:nvSpPr>
        <p:spPr>
          <a:xfrm>
            <a:off x="6974846" y="3795186"/>
            <a:ext cx="749441" cy="622177"/>
          </a:xfrm>
          <a:prstGeom prst="wedgeEllipseCallout">
            <a:avLst>
              <a:gd name="adj1" fmla="val 41431"/>
              <a:gd name="adj2" fmla="val 51108"/>
            </a:avLst>
          </a:prstGeom>
          <a:solidFill>
            <a:srgbClr val="C62827"/>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r>
              <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6</a:t>
            </a:r>
            <a:endPar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Box 35"/>
          <p:cNvSpPr txBox="1"/>
          <p:nvPr>
            <p:custDataLst>
              <p:tags r:id="rId11"/>
            </p:custDataLst>
          </p:nvPr>
        </p:nvSpPr>
        <p:spPr>
          <a:xfrm>
            <a:off x="7834630" y="4054021"/>
            <a:ext cx="2529205" cy="441325"/>
          </a:xfrm>
          <a:prstGeom prst="rect">
            <a:avLst/>
          </a:prstGeom>
          <a:noFill/>
        </p:spPr>
        <p:txBody>
          <a:bodyPr wrap="square" rtlCol="0">
            <a:noAutofit/>
            <a:scene3d>
              <a:camera prst="orthographicFront"/>
              <a:lightRig rig="threePt" dir="t"/>
            </a:scene3d>
          </a:bodyPr>
          <a:lstStyle/>
          <a:p>
            <a:pPr latinLnBrk="1"/>
            <a:r>
              <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班组会议制度</a:t>
            </a:r>
            <a:endPar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TextBox 35"/>
          <p:cNvSpPr txBox="1"/>
          <p:nvPr>
            <p:custDataLst>
              <p:tags r:id="rId12"/>
            </p:custDataLst>
          </p:nvPr>
        </p:nvSpPr>
        <p:spPr>
          <a:xfrm>
            <a:off x="7834630" y="4964611"/>
            <a:ext cx="2529205" cy="418465"/>
          </a:xfrm>
          <a:prstGeom prst="rect">
            <a:avLst/>
          </a:prstGeom>
          <a:noFill/>
        </p:spPr>
        <p:txBody>
          <a:bodyPr wrap="square" rtlCol="0">
            <a:noAutofit/>
            <a:scene3d>
              <a:camera prst="orthographicFront"/>
              <a:lightRig rig="threePt" dir="t"/>
            </a:scene3d>
          </a:bodyPr>
          <a:lstStyle/>
          <a:p>
            <a:pPr latinLnBrk="1"/>
            <a:r>
              <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班组安全生产奖惩制度</a:t>
            </a:r>
            <a:endPar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椭圆形标注 30"/>
          <p:cNvSpPr/>
          <p:nvPr>
            <p:custDataLst>
              <p:tags r:id="rId13"/>
            </p:custDataLst>
          </p:nvPr>
        </p:nvSpPr>
        <p:spPr>
          <a:xfrm>
            <a:off x="6974846" y="4757776"/>
            <a:ext cx="749441" cy="622177"/>
          </a:xfrm>
          <a:prstGeom prst="wedgeEllipseCallout">
            <a:avLst>
              <a:gd name="adj1" fmla="val 41431"/>
              <a:gd name="adj2" fmla="val 51108"/>
            </a:avLst>
          </a:prstGeom>
          <a:solidFill>
            <a:srgbClr val="C62827"/>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r>
              <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8</a:t>
            </a:r>
            <a:endPar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椭圆形标注 14"/>
          <p:cNvSpPr/>
          <p:nvPr>
            <p:custDataLst>
              <p:tags r:id="rId14"/>
            </p:custDataLst>
          </p:nvPr>
        </p:nvSpPr>
        <p:spPr>
          <a:xfrm>
            <a:off x="1898288" y="3795186"/>
            <a:ext cx="749441" cy="622177"/>
          </a:xfrm>
          <a:prstGeom prst="wedgeEllipseCallout">
            <a:avLst>
              <a:gd name="adj1" fmla="val 41431"/>
              <a:gd name="adj2" fmla="val 51108"/>
            </a:avLst>
          </a:prstGeom>
          <a:solidFill>
            <a:srgbClr val="202020"/>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r>
              <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5</a:t>
            </a:r>
            <a:endPar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Box 35"/>
          <p:cNvSpPr txBox="1"/>
          <p:nvPr>
            <p:custDataLst>
              <p:tags r:id="rId15"/>
            </p:custDataLst>
          </p:nvPr>
        </p:nvSpPr>
        <p:spPr>
          <a:xfrm>
            <a:off x="2811145" y="4054021"/>
            <a:ext cx="2988945" cy="486410"/>
          </a:xfrm>
          <a:prstGeom prst="rect">
            <a:avLst/>
          </a:prstGeom>
          <a:noFill/>
        </p:spPr>
        <p:txBody>
          <a:bodyPr wrap="square" rtlCol="0">
            <a:noAutofit/>
            <a:scene3d>
              <a:camera prst="orthographicFront"/>
              <a:lightRig rig="threePt" dir="t"/>
            </a:scene3d>
          </a:bodyPr>
          <a:lstStyle/>
          <a:p>
            <a:pPr latinLnBrk="1"/>
            <a:r>
              <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班组安全生产培训教育制度</a:t>
            </a:r>
            <a:endPar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TextBox 35"/>
          <p:cNvSpPr txBox="1"/>
          <p:nvPr>
            <p:custDataLst>
              <p:tags r:id="rId16"/>
            </p:custDataLst>
          </p:nvPr>
        </p:nvSpPr>
        <p:spPr>
          <a:xfrm>
            <a:off x="2811145" y="4964611"/>
            <a:ext cx="2557780" cy="452120"/>
          </a:xfrm>
          <a:prstGeom prst="rect">
            <a:avLst/>
          </a:prstGeom>
          <a:noFill/>
        </p:spPr>
        <p:txBody>
          <a:bodyPr wrap="square" rtlCol="0">
            <a:noAutofit/>
            <a:scene3d>
              <a:camera prst="orthographicFront"/>
              <a:lightRig rig="threePt" dir="t"/>
            </a:scene3d>
          </a:bodyPr>
          <a:lstStyle/>
          <a:p>
            <a:pPr latinLnBrk="1"/>
            <a:r>
              <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交接班制度</a:t>
            </a:r>
            <a:endParaRPr lang="en-US" altLang="zh-CN"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椭圆形标注 29"/>
          <p:cNvSpPr/>
          <p:nvPr>
            <p:custDataLst>
              <p:tags r:id="rId17"/>
            </p:custDataLst>
          </p:nvPr>
        </p:nvSpPr>
        <p:spPr>
          <a:xfrm>
            <a:off x="1898288" y="4757776"/>
            <a:ext cx="749441" cy="622177"/>
          </a:xfrm>
          <a:prstGeom prst="wedgeEllipseCallout">
            <a:avLst>
              <a:gd name="adj1" fmla="val 41431"/>
              <a:gd name="adj2" fmla="val 51108"/>
            </a:avLst>
          </a:prstGeom>
          <a:solidFill>
            <a:srgbClr val="202020"/>
          </a:solidFill>
          <a:ln>
            <a:noFill/>
          </a:ln>
        </p:spPr>
        <p:style>
          <a:lnRef idx="2">
            <a:srgbClr val="00B0F0">
              <a:shade val="50000"/>
            </a:srgbClr>
          </a:lnRef>
          <a:fillRef idx="1">
            <a:srgbClr val="00B0F0"/>
          </a:fillRef>
          <a:effectRef idx="0">
            <a:srgbClr val="00B0F0"/>
          </a:effectRef>
          <a:fontRef idx="minor">
            <a:sysClr val="window" lastClr="FFFFFF"/>
          </a:fontRef>
        </p:style>
        <p:txBody>
          <a:bodyPr rtlCol="0" anchor="ctr"/>
          <a:lstStyle/>
          <a:p>
            <a:pPr algn="ctr"/>
            <a:r>
              <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7</a:t>
            </a:r>
            <a:endParaRPr lang="en-US" altLang="zh-CN">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833880"/>
            <a:ext cx="10852150" cy="4058920"/>
          </a:xfrm>
        </p:spPr>
        <p:style>
          <a:lnRef idx="2">
            <a:schemeClr val="accent1"/>
          </a:lnRef>
          <a:fillRef idx="1">
            <a:schemeClr val="lt1"/>
          </a:fillRef>
          <a:effectRef idx="0">
            <a:schemeClr val="accent1"/>
          </a:effectRef>
          <a:fontRef idx="minor">
            <a:schemeClr val="dk1"/>
          </a:fontRef>
        </p:style>
        <p:txBody>
          <a:bodyPr>
            <a:normAutofit/>
          </a:bodyPr>
          <a:lstStyle/>
          <a:p>
            <a:pPr marL="400050" indent="-400050">
              <a:lnSpc>
                <a:spcPct val="150000"/>
              </a:lnSpc>
              <a:buFont typeface="+mj-lt"/>
              <a:buAutoNum type="romanU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班组长结合当日的具体生产（检修）任务召开班前会，安全员负责记录。</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400050" indent="-400050">
              <a:lnSpc>
                <a:spcPct val="150000"/>
              </a:lnSpc>
              <a:buFont typeface="+mj-lt"/>
              <a:buAutoNum type="romanU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班前会内容：</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ea"/>
              <a:buAutoNum type="circleNumDbPlain"/>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传达学习上级有关安全工作的文件、指示或事故案例。</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ea"/>
              <a:buAutoNum type="circleNumDbPlain"/>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布置工作任务的同时进行安全交底，使员工熟知工作中相应的安全措施或安全注意事项。</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ea"/>
              <a:buAutoNum type="circleNumDbPlain"/>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说明上一班的设备及安全设施运行状况，对遗留的安全问题提出防范措施。</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ea"/>
              <a:buAutoNum type="circleNumDbPlain"/>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明确安全值班负责人和安全检查的重点。</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Font typeface="+mj-ea"/>
              <a:buAutoNum type="circleNumDbPlain"/>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对员工掌握安全操作规程及事故应急预案情况进行提问或抽查。</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6.1班组会议制度--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班组班前会</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833880"/>
            <a:ext cx="10852150" cy="4058920"/>
          </a:xfrm>
        </p:spPr>
        <p:style>
          <a:lnRef idx="2">
            <a:schemeClr val="accent1"/>
          </a:lnRef>
          <a:fillRef idx="1">
            <a:schemeClr val="lt1"/>
          </a:fillRef>
          <a:effectRef idx="0">
            <a:schemeClr val="accent1"/>
          </a:effectRef>
          <a:fontRef idx="minor">
            <a:schemeClr val="dk1"/>
          </a:fontRef>
        </p:style>
        <p:txBody>
          <a:bodyPr>
            <a:normAutofit/>
          </a:bodyPr>
          <a:lstStyle/>
          <a:p>
            <a:pPr marL="400050" indent="-400050">
              <a:lnSpc>
                <a:spcPct val="150000"/>
              </a:lnSpc>
              <a:buFont typeface="+mj-lt"/>
              <a:buAutoNum type="romanU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班组每周必须组织一次安全活动，时间不少于1小时。</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400050" indent="-400050">
              <a:lnSpc>
                <a:spcPct val="150000"/>
              </a:lnSpc>
              <a:buFont typeface="+mj-lt"/>
              <a:buAutoNum type="romanUcPeriod"/>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安全活动内容：</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0" indent="0">
              <a:lnSpc>
                <a:spcPct val="150000"/>
              </a:lnSpc>
              <a:buFont typeface="+mj-ea"/>
              <a:buNone/>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（1）总结上周安全工作，并对班组各岗位进行安全讲评，研究布置下周工作。</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0" indent="0">
              <a:lnSpc>
                <a:spcPct val="150000"/>
              </a:lnSpc>
              <a:buFont typeface="+mj-ea"/>
              <a:buNone/>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（2）结合实际问题学习讨论上级有关安全生产指示精神，系统学习安全规程。</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0" indent="0">
              <a:lnSpc>
                <a:spcPct val="150000"/>
              </a:lnSpc>
              <a:buFont typeface="+mj-ea"/>
              <a:buNone/>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（3）研究解决班组在安全生产方面存在的问题。</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0" indent="0">
              <a:lnSpc>
                <a:spcPct val="150000"/>
              </a:lnSpc>
              <a:buFont typeface="+mj-ea"/>
              <a:buNone/>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（4）排查安全隐患，提出在安全生产方面的措施、建议。</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0" indent="0">
              <a:lnSpc>
                <a:spcPct val="150000"/>
              </a:lnSpc>
              <a:buFont typeface="+mj-ea"/>
              <a:buNone/>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（5）交流安全生产经验以及分析事故教训等。</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6.2班组会议制度--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班组周安全活动</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296" y="1645194"/>
            <a:ext cx="10852150" cy="4407263"/>
          </a:xfrm>
        </p:spPr>
        <p:style>
          <a:lnRef idx="2">
            <a:schemeClr val="accent1"/>
          </a:lnRef>
          <a:fillRef idx="1">
            <a:schemeClr val="lt1"/>
          </a:fillRef>
          <a:effectRef idx="0">
            <a:schemeClr val="accent1"/>
          </a:effectRef>
          <a:fontRef idx="minor">
            <a:schemeClr val="dk1"/>
          </a:fontRef>
        </p:style>
        <p:txBody>
          <a:bodyPr>
            <a:normAutofit lnSpcReduction="20000"/>
          </a:bodyPr>
          <a:lstStyle/>
          <a:p>
            <a:pPr>
              <a:lnSpc>
                <a:spcPct val="17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班组长提前30分钟组织本班人员汇总本班工作，准备好交接内容。</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交班人主动向接班人介绍生产情况、设备运行情况及有关通知。</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有以下情况应拒绝交班并汇报主管领导：</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0" indent="0">
              <a:lnSpc>
                <a:spcPct val="170000"/>
              </a:lnSpc>
              <a:buFont typeface="+mj-ea"/>
              <a:buNone/>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（1）接班人班前饮酒或精神异常。</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0" indent="0">
              <a:lnSpc>
                <a:spcPct val="170000"/>
              </a:lnSpc>
              <a:buFont typeface="+mj-ea"/>
              <a:buNone/>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（2）交班内容中存在的问题尚未弄清。</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0" indent="0">
              <a:lnSpc>
                <a:spcPct val="170000"/>
              </a:lnSpc>
              <a:buFont typeface="+mj-ea"/>
              <a:buNone/>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（3）接班负责人未按时到岗。</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交班人必须实事求是交清班中全部情况，不得遗漏、隐瞒。</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本班内有条件解决的问题不得遗留交班。</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7.1交接班制度--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交班规定</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8127999" y="1914657"/>
            <a:ext cx="2801257" cy="3957602"/>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838" y="1390646"/>
            <a:ext cx="10852150" cy="5024120"/>
          </a:xfrm>
        </p:spPr>
        <p:style>
          <a:lnRef idx="2">
            <a:schemeClr val="accent1"/>
          </a:lnRef>
          <a:fillRef idx="1">
            <a:schemeClr val="lt1"/>
          </a:fillRef>
          <a:effectRef idx="0">
            <a:schemeClr val="accent1"/>
          </a:effectRef>
          <a:fontRef idx="minor">
            <a:schemeClr val="dk1"/>
          </a:fontRef>
        </p:style>
        <p:txBody>
          <a:bodyPr>
            <a:normAutofit lnSpcReduction="20000"/>
          </a:bodyPr>
          <a:lstStyle/>
          <a:p>
            <a:pPr>
              <a:lnSpc>
                <a:spcPct val="17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严禁脱岗交接班。</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交接班中双方发生争议，由双方班组长协商解决或报上级裁决。</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交接班中遇有操作未完成或突发情况，应暂停交班，处理完毕或告一段落再正式交接。</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班组应规范交接班内容，并保存交接班记录。</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7.3交接班制度--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其它有关规定</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65415" y="3628571"/>
            <a:ext cx="10287000" cy="2358572"/>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833880"/>
            <a:ext cx="10852150" cy="4131491"/>
          </a:xfrm>
        </p:spPr>
        <p:style>
          <a:lnRef idx="2">
            <a:schemeClr val="accent1"/>
          </a:lnRef>
          <a:fillRef idx="1">
            <a:schemeClr val="lt1"/>
          </a:fillRef>
          <a:effectRef idx="0">
            <a:schemeClr val="accent1"/>
          </a:effectRef>
          <a:fontRef idx="minor">
            <a:schemeClr val="dk1"/>
          </a:fontRef>
        </p:style>
        <p:txBody>
          <a:bodyPr>
            <a:normAutofit lnSpcReduction="20000"/>
          </a:bodyPr>
          <a:lstStyle/>
          <a:p>
            <a:pPr>
              <a:lnSpc>
                <a:spcPct val="170000"/>
              </a:lnSpc>
              <a:buClr>
                <a:srgbClr val="EB193E"/>
              </a:buClr>
              <a:buFont typeface="Wingdings" panose="05000000000000000000" charset="0"/>
              <a:buChar char="Ø"/>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及时发现并排除安全隐患的。</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纠正或制止违章指挥、违章作业的。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积极提报安全合理化建议的。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在上级组织的重大安全生产活动中成绩突出的。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积极参加突发事故救援的。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在班组安全标准化管理中有创新的。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17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在安全生产的其他方面做出突出成绩的。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8.1班组安全生产奖惩制度--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班组应对以下行为进行安全奖励</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7112000" y="1914657"/>
            <a:ext cx="3483428" cy="3957602"/>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833880"/>
            <a:ext cx="10852150" cy="4580886"/>
          </a:xfrm>
        </p:spPr>
        <p:style>
          <a:lnRef idx="2">
            <a:schemeClr val="accent1"/>
          </a:lnRef>
          <a:fillRef idx="1">
            <a:schemeClr val="lt1"/>
          </a:fillRef>
          <a:effectRef idx="0">
            <a:schemeClr val="accent1"/>
          </a:effectRef>
          <a:fontRef idx="minor">
            <a:schemeClr val="dk1"/>
          </a:fontRef>
        </p:style>
        <p:txBody>
          <a:bodyPr>
            <a:normAutofit lnSpcReduction="20000"/>
          </a:bodyPr>
          <a:lstStyle/>
          <a:p>
            <a:pPr>
              <a:lnSpc>
                <a:spcPct val="22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无故不参加班组安全活动的。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2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上岗不按规定穿戴劳动防护用品的。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2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违章操作，违反劳动纪律的。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2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盲从违章指挥的。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2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发现安全隐患或发生事故不及时报告的。</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20000"/>
              </a:lnSpc>
              <a:buClr>
                <a:srgbClr val="EB193E"/>
              </a:buClr>
              <a:buFont typeface="Wingdings" panose="05000000000000000000" charset="0"/>
              <a:buChar char="Ø"/>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其他违反班组安全管理制度的行为</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8.2班组安全生产奖惩制度--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班组应对以下行为进行安全惩戒</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7039429" y="2175914"/>
            <a:ext cx="3483428" cy="3957602"/>
          </a:xfrm>
          <a:prstGeom prst="rect">
            <a:avLst/>
          </a:prstGeo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nvGraphicFramePr>
        <p:xfrm>
          <a:off x="669925" y="1028065"/>
          <a:ext cx="10852150" cy="5034915"/>
        </p:xfrm>
        <a:graphic>
          <a:graphicData uri="http://schemas.openxmlformats.org/drawingml/2006/table">
            <a:tbl>
              <a:tblPr firstRow="1" bandRow="1">
                <a:tableStyleId>{5C22544A-7EE6-4342-B048-85BDC9FD1C3A}</a:tableStyleId>
              </a:tblPr>
              <a:tblGrid>
                <a:gridCol w="814070"/>
                <a:gridCol w="2712720"/>
                <a:gridCol w="1046480"/>
                <a:gridCol w="1046480"/>
                <a:gridCol w="1046480"/>
                <a:gridCol w="1046480"/>
                <a:gridCol w="1046480"/>
                <a:gridCol w="1046480"/>
                <a:gridCol w="1046480"/>
              </a:tblGrid>
              <a:tr h="507365">
                <a:tc gridSpan="9">
                  <a:txBody>
                    <a:bodyPr/>
                    <a:lstStyle/>
                    <a:p>
                      <a:pPr indent="0" algn="ctr">
                        <a:buNone/>
                      </a:pPr>
                      <a:r>
                        <a:rPr lang="zh-CN" sz="24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班组会议记录</a:t>
                      </a:r>
                      <a:endParaRPr lang="zh-CN" altLang="en-US" sz="24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00B0F0"/>
                      </a:solidFill>
                      <a:prstDash val="solid"/>
                      <a:headEnd type="none" w="med" len="med"/>
                      <a:tailEnd type="none" w="med" len="med"/>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w="6350" cap="flat" cmpd="sng">
                      <a:solidFill>
                        <a:srgbClr val="00B0F0"/>
                      </a:solidFill>
                      <a:prstDash val="solid"/>
                      <a:headEnd type="none" w="med" len="med"/>
                      <a:tailEnd type="none" w="med" len="med"/>
                    </a:lnR>
                    <a:lnT cap="flat">
                      <a:noFill/>
                    </a:lnT>
                    <a:lnB w="6350" cap="flat" cmpd="sng">
                      <a:solidFill>
                        <a:srgbClr val="000000"/>
                      </a:solidFill>
                      <a:prstDash val="solid"/>
                      <a:headEnd type="none" w="med" len="med"/>
                      <a:tailEnd type="none" w="med" len="med"/>
                    </a:lnB>
                  </a:tcPr>
                </a:tc>
              </a:tr>
              <a:tr h="452755">
                <a:tc gridSpan="2">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时间</a:t>
                      </a: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主持人</a:t>
                      </a: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lstStyle/>
                    <a:p>
                      <a:pPr indent="0" algn="ctr">
                        <a:buNone/>
                      </a:pP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应到人数</a:t>
                      </a: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lstStyle/>
                    <a:p>
                      <a:pPr indent="0" algn="ctr">
                        <a:buNone/>
                      </a:pP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实到人数</a:t>
                      </a: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lstStyle/>
                    <a:p>
                      <a:pPr indent="0" algn="ctr">
                        <a:buNone/>
                      </a:pP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r>
              <a:tr h="452755">
                <a:tc gridSpan="2">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安全值班人员</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班次</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地点</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r>
              <a:tr h="452755">
                <a:tc rowSpan="4">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班前会</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交接班安全</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7">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275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安全学习状况</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gridSpan="7">
                  <a:txBody>
                    <a:bodyPr/>
                    <a:lstStyle/>
                    <a:p>
                      <a:pPr indent="0" algn="ctr">
                        <a:buNone/>
                      </a:pPr>
                      <a:endParaRPr lang="en-US" altLang="en-US" sz="1100" b="0"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275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工作任务及安全措施</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7">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275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安全教育及互保落实状况</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gridSpan="7">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2755">
                <a:tc rowSpan="2">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班后会</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安全生产情况总结</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7">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275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安全学习状况</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gridSpan="7">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2755">
                <a:tc gridSpan="2">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安全检查及隐患治理状况</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7">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52755">
                <a:tc gridSpan="3">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班组负责人确认</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时间</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gridSpan="2">
                  <a:txBody>
                    <a:bodyPr/>
                    <a:lstStyle/>
                    <a:p>
                      <a:pPr indent="0" algn="ctr">
                        <a:buNone/>
                      </a:pPr>
                      <a:endParaRPr lang="en-US" altLang="en-US" sz="1100" b="0"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CE6F1"/>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sp>
        <p:nvSpPr>
          <p:cNvPr id="7" name="标题 6"/>
          <p:cNvSpPr>
            <a:spLocks noGrp="1"/>
          </p:cNvSpPr>
          <p:nvPr>
            <p:ph type="title"/>
          </p:nvPr>
        </p:nvSpPr>
        <p:spPr/>
        <p:txBody>
          <a:bodyPr/>
          <a:lstStyle/>
          <a:p>
            <a:r>
              <a:rPr>
                <a:latin typeface="思源黑体" panose="020B0500000000000000" pitchFamily="34" charset="-122"/>
                <a:ea typeface="思源黑体" panose="020B0500000000000000" pitchFamily="34" charset="-122"/>
                <a:sym typeface="思源黑体" panose="020B0500000000000000" pitchFamily="34" charset="-122"/>
              </a:rPr>
              <a:t>附表</a:t>
            </a:r>
            <a:r>
              <a:rPr lang="en-US" altLang="zh-CN">
                <a:latin typeface="思源黑体" panose="020B0500000000000000" pitchFamily="34" charset="-122"/>
                <a:ea typeface="思源黑体" panose="020B0500000000000000" pitchFamily="34" charset="-122"/>
                <a:sym typeface="思源黑体" panose="020B0500000000000000" pitchFamily="34" charset="-122"/>
              </a:rPr>
              <a:t>--</a:t>
            </a:r>
            <a:r>
              <a:rPr>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班组五项记录表</a:t>
            </a:r>
            <a:endParaRPr>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latin typeface="思源黑体" panose="020B0500000000000000" pitchFamily="34" charset="-122"/>
                <a:ea typeface="思源黑体" panose="020B0500000000000000" pitchFamily="34" charset="-122"/>
                <a:sym typeface="思源黑体" panose="020B0500000000000000" pitchFamily="34" charset="-122"/>
              </a:rPr>
              <a:t>附表</a:t>
            </a:r>
            <a:r>
              <a:rPr lang="en-US" altLang="zh-CN">
                <a:latin typeface="思源黑体" panose="020B0500000000000000" pitchFamily="34" charset="-122"/>
                <a:ea typeface="思源黑体" panose="020B0500000000000000" pitchFamily="34" charset="-122"/>
                <a:sym typeface="思源黑体" panose="020B0500000000000000" pitchFamily="34" charset="-122"/>
              </a:rPr>
              <a:t>--</a:t>
            </a:r>
            <a:r>
              <a:rPr>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班组五项记录表</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p:cNvGraphicFramePr/>
          <p:nvPr/>
        </p:nvGraphicFramePr>
        <p:xfrm>
          <a:off x="553810" y="1145359"/>
          <a:ext cx="10852150" cy="5095240"/>
        </p:xfrm>
        <a:graphic>
          <a:graphicData uri="http://schemas.openxmlformats.org/drawingml/2006/table">
            <a:tbl>
              <a:tblPr firstRow="1" bandRow="1">
                <a:tableStyleId>{5C22544A-7EE6-4342-B048-85BDC9FD1C3A}</a:tableStyleId>
              </a:tblPr>
              <a:tblGrid>
                <a:gridCol w="428625"/>
                <a:gridCol w="934085"/>
                <a:gridCol w="934720"/>
                <a:gridCol w="220980"/>
                <a:gridCol w="220345"/>
                <a:gridCol w="220980"/>
                <a:gridCol w="220980"/>
                <a:gridCol w="220345"/>
                <a:gridCol w="220980"/>
                <a:gridCol w="220980"/>
                <a:gridCol w="220345"/>
                <a:gridCol w="219710"/>
                <a:gridCol w="299085"/>
                <a:gridCol w="298450"/>
                <a:gridCol w="298450"/>
                <a:gridCol w="299085"/>
                <a:gridCol w="298450"/>
                <a:gridCol w="299085"/>
                <a:gridCol w="298450"/>
                <a:gridCol w="298450"/>
                <a:gridCol w="297815"/>
                <a:gridCol w="298450"/>
                <a:gridCol w="299085"/>
                <a:gridCol w="298450"/>
                <a:gridCol w="298450"/>
                <a:gridCol w="299085"/>
                <a:gridCol w="298450"/>
                <a:gridCol w="298450"/>
                <a:gridCol w="299085"/>
                <a:gridCol w="297815"/>
                <a:gridCol w="298450"/>
                <a:gridCol w="298450"/>
                <a:gridCol w="299085"/>
                <a:gridCol w="298450"/>
              </a:tblGrid>
              <a:tr h="254635">
                <a:tc gridSpan="34">
                  <a:txBody>
                    <a:bodyPr/>
                    <a:lstStyle/>
                    <a:p>
                      <a:pPr indent="0" algn="ctr">
                        <a:buNone/>
                      </a:pPr>
                      <a:r>
                        <a:rPr lang="zh-CN" sz="12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生产车间日常安全检查记录表</a:t>
                      </a:r>
                      <a:endParaRPr lang="zh-CN" altLang="en-US" sz="12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lnL>
                      <a:noFill/>
                    </a:lnL>
                    <a:lnR w="12700" cap="flat" cmpd="sng">
                      <a:solidFill>
                        <a:srgbClr val="000000"/>
                      </a:solidFill>
                      <a:prstDash val="solid"/>
                      <a:headEnd type="none" w="med" len="med"/>
                      <a:tailEnd type="none" w="med" len="med"/>
                    </a:lnR>
                    <a:lnT cap="flat">
                      <a:noFill/>
                    </a:lnT>
                    <a:lnB w="25400" cap="flat" cmpd="sng">
                      <a:solidFill>
                        <a:srgbClr val="000000"/>
                      </a:solidFill>
                      <a:prstDash val="solid"/>
                      <a:headEnd type="none" w="med" len="med"/>
                      <a:tailEnd type="none" w="med" len="med"/>
                    </a:lnB>
                    <a:lnTlToBr>
                      <a:noFill/>
                    </a:lnTlToBr>
                    <a:lnBlToTr>
                      <a:noFill/>
                    </a:lnBlToTr>
                    <a:noFill/>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T cap="flat">
                      <a:noFill/>
                    </a:lnT>
                    <a:lnB w="254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cap="flat">
                      <a:noFill/>
                    </a:lnT>
                    <a:lnB w="25400" cap="flat" cmpd="sng">
                      <a:solidFill>
                        <a:srgbClr val="000000"/>
                      </a:solidFill>
                      <a:prstDash val="solid"/>
                      <a:headEnd type="none" w="med" len="med"/>
                      <a:tailEnd type="none" w="med" len="med"/>
                    </a:lnB>
                  </a:tcPr>
                </a:tc>
              </a:tr>
              <a:tr h="222250">
                <a:tc rowSpan="2">
                  <a:txBody>
                    <a:bodyPr/>
                    <a:lstStyle/>
                    <a:p>
                      <a:pPr indent="0" algn="ctr">
                        <a:buNone/>
                      </a:pPr>
                      <a:r>
                        <a:rPr lang="zh-CN"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序号</a:t>
                      </a:r>
                      <a:endParaRPr lang="zh-CN"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gridSpan="2">
                  <a:txBody>
                    <a:bodyPr/>
                    <a:lstStyle/>
                    <a:p>
                      <a:pPr indent="0" algn="ctr">
                        <a:buNone/>
                      </a:pPr>
                      <a:r>
                        <a:rPr lang="zh-CN"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检查内容</a:t>
                      </a:r>
                      <a:endParaRPr lang="zh-CN"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hMerge="1">
                  <a:tcPr>
                    <a:lnR w="635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tcPr>
                </a:tc>
                <a:tc gridSpan="31">
                  <a:txBody>
                    <a:bodyPr/>
                    <a:lstStyle/>
                    <a:p>
                      <a:pPr indent="0" algn="ctr">
                        <a:buNone/>
                      </a:pPr>
                      <a:r>
                        <a:rPr lang="zh-CN"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检查日期及记录</a:t>
                      </a:r>
                      <a:endParaRPr lang="zh-CN"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90500">
                <a:tc vMerge="1">
                  <a:tcP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gridSpan="2">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a:t>
                      </a:r>
                      <a:endParaRPr lang="en-US" alt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a:t>
                      </a:r>
                      <a:endParaRPr lang="en-US" alt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3</a:t>
                      </a:r>
                      <a:endParaRPr lang="en-US" alt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4</a:t>
                      </a:r>
                      <a:endParaRPr lang="en-US" alt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5</a:t>
                      </a:r>
                      <a:endParaRPr lang="en-US" alt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6</a:t>
                      </a:r>
                      <a:endParaRPr lang="en-US" alt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7</a:t>
                      </a:r>
                      <a:endParaRPr lang="en-US" alt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8</a:t>
                      </a:r>
                      <a:endParaRPr lang="en-US" alt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9</a:t>
                      </a:r>
                      <a:endParaRPr lang="en-US" altLang="en-US" sz="8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10</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11</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12</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13</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14</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15</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16</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17</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18</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19</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20</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21</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22</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23</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24</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25</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26</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27</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28</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29</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30</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31</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8770">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员工按规定着装，正确佩戴劳保用品</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各生产设备显示仪表面板显示是否正常，运行正常</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8770">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3</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作业场所整齐、整洁，无积油、积水、绊脚物</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8770">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4</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各岗位人员按章操作，无“三违”现象</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2885">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5</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安全装置在良好工作状态</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8770">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6</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各装置、容器、管线完好无渗漏</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8770">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7</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消防设施完好无挪动、失效</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8770">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8</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电线、电缆及其保护层完好无破损</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9</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物料分类分区定置摆放，堆码稳固</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2250">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10</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安全通道、工作通道畅通</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2250">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11</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各仪表工作是否正常</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12</a:t>
                      </a: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下班前关闭设备电源，清洁设备、场地</a:t>
                      </a:r>
                      <a:endParaRPr lang="zh-CN"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889635">
                <a:tc gridSpan="2">
                  <a:txBody>
                    <a:bodyPr/>
                    <a:lstStyle/>
                    <a:p>
                      <a:pPr indent="0" algn="ctr">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记录符号：</a:t>
                      </a: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  </a:t>
                      </a: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正</a:t>
                      </a: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  </a:t>
                      </a: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常 √</a:t>
                      </a: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    </a:t>
                      </a:r>
                      <a:endPar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            </a:t>
                      </a: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异常 △</a:t>
                      </a: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    </a:t>
                      </a:r>
                      <a:endPar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p>
                      <a:pPr indent="0" algn="ctr">
                        <a:buNone/>
                      </a:pPr>
                      <a:r>
                        <a:rPr 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 </a:t>
                      </a: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当场纠正 ○ </a:t>
                      </a:r>
                      <a:endPar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p>
                      <a:pPr indent="0" algn="ctr">
                        <a:buNone/>
                      </a:pPr>
                      <a:r>
                        <a:rPr lang="zh-CN"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待处理×</a:t>
                      </a:r>
                      <a:endParaRPr lang="en-US" altLang="en-US" sz="8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2540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c>
                  <a:txBody>
                    <a:bodyPr/>
                    <a:lstStyle/>
                    <a:p>
                      <a:pPr indent="0" algn="ctr">
                        <a:buNone/>
                      </a:pPr>
                      <a:r>
                        <a:rPr lang="zh-CN"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检查者</a:t>
                      </a:r>
                      <a:endParaRPr lang="zh-CN"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p>
                      <a:pPr indent="0" algn="ctr">
                        <a:buNone/>
                      </a:pPr>
                      <a:r>
                        <a:rPr lang="zh-CN" altLang="zh-CN"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签名</a:t>
                      </a:r>
                      <a:endParaRPr lang="zh-CN"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000" b="1"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2540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latin typeface="思源黑体" panose="020B0500000000000000" pitchFamily="34" charset="-122"/>
                <a:ea typeface="思源黑体" panose="020B0500000000000000" pitchFamily="34" charset="-122"/>
                <a:sym typeface="思源黑体" panose="020B0500000000000000" pitchFamily="34" charset="-122"/>
              </a:rPr>
              <a:t>附表</a:t>
            </a:r>
            <a:r>
              <a:rPr lang="en-US" altLang="zh-CN">
                <a:latin typeface="思源黑体" panose="020B0500000000000000" pitchFamily="34" charset="-122"/>
                <a:ea typeface="思源黑体" panose="020B0500000000000000" pitchFamily="34" charset="-122"/>
                <a:sym typeface="思源黑体" panose="020B0500000000000000" pitchFamily="34" charset="-122"/>
              </a:rPr>
              <a:t>--</a:t>
            </a:r>
            <a:r>
              <a:rPr>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班组五项记录表</a:t>
            </a:r>
            <a:br>
              <a:rPr lang="zh-CN" altLang="en-US">
                <a:latin typeface="思源黑体" panose="020B0500000000000000" pitchFamily="34" charset="-122"/>
                <a:ea typeface="思源黑体" panose="020B0500000000000000" pitchFamily="34" charset="-122"/>
                <a:sym typeface="思源黑体" panose="020B0500000000000000" pitchFamily="34" charset="-122"/>
              </a:rPr>
            </a:b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5" name="表格 4"/>
          <p:cNvGraphicFramePr/>
          <p:nvPr/>
        </p:nvGraphicFramePr>
        <p:xfrm>
          <a:off x="524782" y="1269732"/>
          <a:ext cx="10852785" cy="5057775"/>
        </p:xfrm>
        <a:graphic>
          <a:graphicData uri="http://schemas.openxmlformats.org/drawingml/2006/table">
            <a:tbl>
              <a:tblPr firstRow="1" bandRow="1">
                <a:tableStyleId>{5C22544A-7EE6-4342-B048-85BDC9FD1C3A}</a:tableStyleId>
              </a:tblPr>
              <a:tblGrid>
                <a:gridCol w="1323975"/>
                <a:gridCol w="1323975"/>
                <a:gridCol w="2344420"/>
                <a:gridCol w="1172210"/>
                <a:gridCol w="4688205"/>
              </a:tblGrid>
              <a:tr h="543560">
                <a:tc gridSpan="5">
                  <a:txBody>
                    <a:bodyPr/>
                    <a:lstStyle/>
                    <a:p>
                      <a:pPr indent="0" algn="ctr">
                        <a:buNone/>
                      </a:pPr>
                      <a:r>
                        <a:rPr lang="zh-CN" sz="14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各种作业票证按危险性作业安全规范（AQ3021-2019....)的有关规定执行</a:t>
                      </a:r>
                      <a:endParaRPr lang="zh-CN" altLang="en-US" sz="14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r>
              <a:tr h="375920">
                <a:tc>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申请部门</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申请人</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6555">
                <a:tc>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作业地点</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4">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75920">
                <a:tc>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作业时间</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4">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至</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75920">
                <a:tc>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作业内容</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4">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76555">
                <a:tc gridSpan="2">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主要危险因素</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75920">
                <a:tc gridSpan="2">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安全措施</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76555">
                <a:tc gridSpan="2">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作业人</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75920">
                <a:tc gridSpan="2">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监护人（班长）</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76555">
                <a:tc gridSpan="2">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作业负责人（工段长）</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75920">
                <a:tc gridSpan="2">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作业初审人（安全主管）</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76555">
                <a:tc gridSpan="2">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作业批准人（部长）</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75920">
                <a:tc gridSpan="2">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特殊情况相关单位会签</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endParaRPr lang="en-US" altLang="en-US" sz="1100" b="1"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latin typeface="思源黑体" panose="020B0500000000000000" pitchFamily="34" charset="-122"/>
                <a:ea typeface="思源黑体" panose="020B0500000000000000" pitchFamily="34" charset="-122"/>
                <a:sym typeface="思源黑体" panose="020B0500000000000000" pitchFamily="34" charset="-122"/>
              </a:rPr>
              <a:t>附表</a:t>
            </a:r>
            <a:r>
              <a:rPr lang="en-US" altLang="zh-CN">
                <a:latin typeface="思源黑体" panose="020B0500000000000000" pitchFamily="34" charset="-122"/>
                <a:ea typeface="思源黑体" panose="020B0500000000000000" pitchFamily="34" charset="-122"/>
                <a:sym typeface="思源黑体" panose="020B0500000000000000" pitchFamily="34" charset="-122"/>
              </a:rPr>
              <a:t>--</a:t>
            </a:r>
            <a:r>
              <a:rPr>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班组五项记录表</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aphicFrame>
        <p:nvGraphicFramePr>
          <p:cNvPr id="4" name="表格 3"/>
          <p:cNvGraphicFramePr/>
          <p:nvPr/>
        </p:nvGraphicFramePr>
        <p:xfrm>
          <a:off x="669882" y="1380037"/>
          <a:ext cx="10851515" cy="4805680"/>
        </p:xfrm>
        <a:graphic>
          <a:graphicData uri="http://schemas.openxmlformats.org/drawingml/2006/table">
            <a:tbl>
              <a:tblPr firstRow="1" bandRow="1">
                <a:tableStyleId>{5C22544A-7EE6-4342-B048-85BDC9FD1C3A}</a:tableStyleId>
              </a:tblPr>
              <a:tblGrid>
                <a:gridCol w="2068195"/>
                <a:gridCol w="1450340"/>
                <a:gridCol w="4432300"/>
                <a:gridCol w="1450340"/>
                <a:gridCol w="1450340"/>
              </a:tblGrid>
              <a:tr h="419100">
                <a:tc gridSpan="5">
                  <a:txBody>
                    <a:bodyPr/>
                    <a:lstStyle/>
                    <a:p>
                      <a:pPr indent="0" algn="ctr">
                        <a:buNone/>
                      </a:pPr>
                      <a:r>
                        <a:rPr lang="zh-CN" sz="16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安全教育培训记录</a:t>
                      </a:r>
                      <a:endParaRPr lang="en-US" altLang="en-US" sz="16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13055">
                <a:tc>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教育登记</a:t>
                      </a: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DA9694"/>
                      </a:solidFill>
                      <a:prstDash val="solid"/>
                      <a:headEnd type="none" w="med" len="med"/>
                      <a:tailEnd type="none" w="med" len="med"/>
                    </a:lnL>
                    <a:lnR>
                      <a:noFill/>
                    </a:lnR>
                    <a:lnT w="6350" cap="flat" cmpd="sng">
                      <a:solidFill>
                        <a:srgbClr val="000000"/>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C0504D"/>
                    </a:solidFill>
                  </a:tcPr>
                </a:tc>
                <a:tc>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学时</a:t>
                      </a: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a:noFill/>
                    </a:lnR>
                    <a:lnT w="6350" cap="flat" cmpd="sng">
                      <a:solidFill>
                        <a:srgbClr val="000000"/>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C0504D"/>
                    </a:solidFill>
                  </a:tcPr>
                </a:tc>
                <a:tc>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教育内容</a:t>
                      </a: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a:noFill/>
                    </a:lnR>
                    <a:lnT w="6350" cap="flat" cmpd="sng">
                      <a:solidFill>
                        <a:srgbClr val="000000"/>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C0504D"/>
                    </a:solidFill>
                  </a:tcPr>
                </a:tc>
                <a:tc>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授课地点</a:t>
                      </a: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a:noFill/>
                    </a:lnR>
                    <a:lnT w="6350" cap="flat" cmpd="sng">
                      <a:solidFill>
                        <a:srgbClr val="000000"/>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C0504D"/>
                    </a:solidFill>
                  </a:tcPr>
                </a:tc>
                <a:tc>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教育人</a:t>
                      </a:r>
                      <a:endParaRPr lang="en-US"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DA9694"/>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C0504D"/>
                    </a:solidFill>
                  </a:tcPr>
                </a:tc>
              </a:tr>
              <a:tr h="313690">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第四级</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DA9694"/>
                      </a:solidFill>
                      <a:prstDash val="solid"/>
                      <a:headEnd type="none" w="med" len="med"/>
                      <a:tailEnd type="none" w="med" len="med"/>
                    </a:lnL>
                    <a:lnR>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a:txBody>
                    <a:bodyPr/>
                    <a:lstStyle/>
                    <a:p>
                      <a:pPr indent="0" algn="ctr">
                        <a:buNone/>
                      </a:pPr>
                      <a:r>
                        <a:rPr 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48H</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安全教育及安全技术操作规程</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a:txBody>
                    <a:bodyPr/>
                    <a:lstStyle/>
                    <a:p>
                      <a:pPr indent="0" algn="ctr">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DA9694"/>
                      </a:solidFill>
                      <a:prstDash val="solid"/>
                      <a:headEnd type="none" w="med" len="med"/>
                      <a:tailEnd type="none" w="med" len="med"/>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r>
              <a:tr h="313055">
                <a:tc rowSpan="11">
                  <a:txBody>
                    <a:bodyPr/>
                    <a:lstStyle/>
                    <a:p>
                      <a:pPr indent="0" algn="ctr">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教育内容</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DA9694"/>
                      </a:solidFill>
                      <a:prstDash val="solid"/>
                      <a:headEnd type="none" w="med" len="med"/>
                      <a:tailEnd type="none" w="med" len="med"/>
                    </a:lnL>
                    <a:lnR>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noFill/>
                  </a:tcPr>
                </a:tc>
                <a:tc gridSpan="4">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一：安全教育：</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no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690">
                <a:tc vMerge="1">
                  <a:tcPr>
                    <a:lnL w="6350" cap="flat" cmpd="sng">
                      <a:solidFill>
                        <a:srgbClr val="DA9694"/>
                      </a:solidFill>
                      <a:prstDash val="solid"/>
                      <a:headEnd type="none" w="med" len="med"/>
                      <a:tailEnd type="none" w="med" len="med"/>
                    </a:lnL>
                  </a:tcPr>
                </a:tc>
                <a:tc gridSpan="4">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1、进入安全施工现场必须戴好安全帽</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055">
                <a:tc vMerge="1">
                  <a:tcPr>
                    <a:lnL w="6350" cap="flat" cmpd="sng">
                      <a:solidFill>
                        <a:srgbClr val="DA9694"/>
                      </a:solidFill>
                      <a:prstDash val="solid"/>
                      <a:headEnd type="none" w="med" len="med"/>
                      <a:tailEnd type="none" w="med" len="med"/>
                    </a:lnL>
                  </a:tcPr>
                </a:tc>
                <a:tc gridSpan="4">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2、现场设备没有经过专业人培训或允许禁止使用</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no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055">
                <a:tc vMerge="1">
                  <a:tcPr>
                    <a:lnL w="6350" cap="flat" cmpd="sng">
                      <a:solidFill>
                        <a:srgbClr val="DA9694"/>
                      </a:solidFill>
                      <a:prstDash val="solid"/>
                      <a:headEnd type="none" w="med" len="med"/>
                      <a:tailEnd type="none" w="med" len="med"/>
                    </a:lnL>
                  </a:tcPr>
                </a:tc>
                <a:tc gridSpan="4">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3、建筑物材料堆放要整齐，不能过高</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690">
                <a:tc vMerge="1">
                  <a:tcPr>
                    <a:lnL w="6350" cap="flat" cmpd="sng">
                      <a:solidFill>
                        <a:srgbClr val="DA9694"/>
                      </a:solidFill>
                      <a:prstDash val="solid"/>
                      <a:headEnd type="none" w="med" len="med"/>
                      <a:tailEnd type="none" w="med" len="med"/>
                    </a:lnL>
                  </a:tcPr>
                </a:tc>
                <a:tc gridSpan="4">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4、危险区要有明显的标识，要采取防护措施，夜间要有警示灯</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no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055">
                <a:tc vMerge="1">
                  <a:tcPr>
                    <a:lnL w="6350" cap="flat" cmpd="sng">
                      <a:solidFill>
                        <a:srgbClr val="DA9694"/>
                      </a:solidFill>
                      <a:prstDash val="solid"/>
                      <a:headEnd type="none" w="med" len="med"/>
                      <a:tailEnd type="none" w="med" len="med"/>
                    </a:lnL>
                  </a:tcPr>
                </a:tc>
                <a:tc gridSpan="4">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5、操作中，坚守岗位，严禁酒后操作</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690">
                <a:tc vMerge="1">
                  <a:tcPr>
                    <a:lnL w="6350" cap="flat" cmpd="sng">
                      <a:solidFill>
                        <a:srgbClr val="DA9694"/>
                      </a:solidFill>
                      <a:prstDash val="solid"/>
                      <a:headEnd type="none" w="med" len="med"/>
                      <a:tailEnd type="none" w="med" len="med"/>
                    </a:lnL>
                  </a:tcPr>
                </a:tc>
                <a:tc gridSpan="4">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6、严禁穿拖鞋，高跟鞋，赤脚等衣着。</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no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055">
                <a:tc vMerge="1">
                  <a:tcPr>
                    <a:lnL w="6350" cap="flat" cmpd="sng">
                      <a:solidFill>
                        <a:srgbClr val="DA9694"/>
                      </a:solidFill>
                      <a:prstDash val="solid"/>
                      <a:headEnd type="none" w="med" len="med"/>
                      <a:tailEnd type="none" w="med" len="med"/>
                    </a:lnL>
                  </a:tcPr>
                </a:tc>
                <a:tc gridSpan="4">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7、禁止高空丢垃圾，施工材料，工具等</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690">
                <a:tc vMerge="1">
                  <a:tcPr>
                    <a:lnL w="6350" cap="flat" cmpd="sng">
                      <a:solidFill>
                        <a:srgbClr val="DA9694"/>
                      </a:solidFill>
                      <a:prstDash val="solid"/>
                      <a:headEnd type="none" w="med" len="med"/>
                      <a:tailEnd type="none" w="med" len="med"/>
                    </a:lnL>
                  </a:tcPr>
                </a:tc>
                <a:tc gridSpan="4">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二：安全技术操作规程：</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no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055">
                <a:tc vMerge="1">
                  <a:tcPr>
                    <a:lnL w="6350" cap="flat" cmpd="sng">
                      <a:solidFill>
                        <a:srgbClr val="DA9694"/>
                      </a:solidFill>
                      <a:prstDash val="solid"/>
                      <a:headEnd type="none" w="med" len="med"/>
                      <a:tailEnd type="none" w="med" len="med"/>
                    </a:lnL>
                  </a:tcPr>
                </a:tc>
                <a:tc gridSpan="4">
                  <a:txBody>
                    <a:bodyPr/>
                    <a:lstStyle/>
                    <a:p>
                      <a:pPr indent="0">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690">
                <a:tc vMerge="1">
                  <a:tcPr>
                    <a:lnL w="6350" cap="flat" cmpd="sng">
                      <a:solidFill>
                        <a:srgbClr val="DA9694"/>
                      </a:solidFill>
                      <a:prstDash val="solid"/>
                      <a:headEnd type="none" w="med" len="med"/>
                      <a:tailEnd type="none" w="med" len="med"/>
                    </a:lnL>
                    <a:lnB w="6350" cap="flat" cmpd="sng">
                      <a:solidFill>
                        <a:srgbClr val="DA9694"/>
                      </a:solidFill>
                      <a:prstDash val="solid"/>
                      <a:headEnd type="none" w="med" len="med"/>
                      <a:tailEnd type="none" w="med" len="med"/>
                    </a:lnB>
                  </a:tcPr>
                </a:tc>
                <a:tc gridSpan="4">
                  <a:txBody>
                    <a:bodyPr/>
                    <a:lstStyle/>
                    <a:p>
                      <a:pPr indent="0">
                        <a:buNone/>
                      </a:pP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no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hMerge="1">
                  <a:tcPr>
                    <a:lnR cap="flat">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r>
              <a:tr h="313055">
                <a:tc>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受教育人签名</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DA9694"/>
                      </a:solidFill>
                      <a:prstDash val="solid"/>
                      <a:headEnd type="none" w="med" len="med"/>
                      <a:tailEnd type="none" w="med" len="med"/>
                    </a:lnL>
                    <a:lnR>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gridSpan="2">
                  <a:txBody>
                    <a:bodyPr/>
                    <a:lstStyle/>
                    <a:p>
                      <a:pPr indent="0" algn="ctr">
                        <a:buNone/>
                      </a:pPr>
                      <a:endParaRPr lang="en-US" altLang="en-US" sz="1100" b="0"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hMerge="1">
                  <a:tcP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tcPr>
                </a:tc>
                <a:tc>
                  <a:txBody>
                    <a:bodyPr/>
                    <a:lstStyle/>
                    <a:p>
                      <a:pPr indent="0">
                        <a:buNone/>
                      </a:pPr>
                      <a:r>
                        <a:rPr lang="zh-CN"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时间：</a:t>
                      </a:r>
                      <a:endParaRPr lang="en-US" altLang="en-US" sz="1100" b="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a:noFill/>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c>
                  <a:txBody>
                    <a:bodyPr/>
                    <a:lstStyle/>
                    <a:p>
                      <a:pPr indent="0">
                        <a:buNone/>
                      </a:pPr>
                      <a:endParaRPr lang="en-US" altLang="en-US" sz="1100" b="0"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DA9694"/>
                      </a:solidFill>
                      <a:prstDash val="solid"/>
                      <a:headEnd type="none" w="med" len="med"/>
                      <a:tailEnd type="none" w="med" len="med"/>
                    </a:lnR>
                    <a:lnT w="6350" cap="flat" cmpd="sng">
                      <a:solidFill>
                        <a:srgbClr val="DA9694"/>
                      </a:solidFill>
                      <a:prstDash val="solid"/>
                      <a:headEnd type="none" w="med" len="med"/>
                      <a:tailEnd type="none" w="med" len="med"/>
                    </a:lnT>
                    <a:lnB w="6350" cap="flat" cmpd="sng">
                      <a:solidFill>
                        <a:srgbClr val="DA9694"/>
                      </a:solidFill>
                      <a:prstDash val="solid"/>
                      <a:headEnd type="none" w="med" len="med"/>
                      <a:tailEnd type="none" w="med" len="med"/>
                    </a:lnB>
                    <a:lnTlToBr>
                      <a:noFill/>
                    </a:lnTlToBr>
                    <a:lnBlToTr>
                      <a:noFill/>
                    </a:lnBlToTr>
                    <a:solidFill>
                      <a:srgbClr val="F2DCDB"/>
                    </a:solidFill>
                  </a:tcPr>
                </a:tc>
              </a:tr>
            </a:tbl>
          </a:graphicData>
        </a:graphic>
      </p:graphicFrame>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en-US" altLang="zh-CN" dirty="0">
                <a:latin typeface="思源黑体" panose="020B0500000000000000" pitchFamily="34" charset="-122"/>
                <a:ea typeface="思源黑体" panose="020B0500000000000000" pitchFamily="34" charset="-122"/>
                <a:sym typeface="思源黑体" panose="020B0500000000000000" pitchFamily="34" charset="-122"/>
              </a:rPr>
              <a:t>1.1制度安全生产责任制--</a:t>
            </a:r>
            <a:r>
              <a:rPr lang="en-US" altLang="zh-CN" dirty="0" err="1">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班组长安全职责</a:t>
            </a:r>
            <a:endParaRPr lang="en-US" altLang="zh-CN" dirty="0">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内容占位符 2"/>
          <p:cNvSpPr>
            <a:spLocks noGrp="1"/>
          </p:cNvSpPr>
          <p:nvPr>
            <p:ph idx="1"/>
            <p:custDataLst>
              <p:tags r:id="rId2"/>
            </p:custDataLst>
          </p:nvPr>
        </p:nvSpPr>
        <p:spPr>
          <a:xfrm>
            <a:off x="667658" y="1439454"/>
            <a:ext cx="10852194" cy="4830718"/>
          </a:xfrm>
        </p:spPr>
        <p:style>
          <a:lnRef idx="2">
            <a:schemeClr val="accent1"/>
          </a:lnRef>
          <a:fillRef idx="1">
            <a:schemeClr val="lt1"/>
          </a:fillRef>
          <a:effectRef idx="0">
            <a:schemeClr val="accent1"/>
          </a:effectRef>
          <a:fontRef idx="minor">
            <a:schemeClr val="dk1"/>
          </a:fontRef>
        </p:style>
        <p:txBody>
          <a:bodyPr>
            <a:noAutofit/>
            <a:scene3d>
              <a:camera prst="orthographicFront"/>
              <a:lightRig rig="threePt" dir="t"/>
            </a:scene3d>
          </a:bodyPr>
          <a:lstStyle/>
          <a:p>
            <a:pPr marL="342900" indent="-342900">
              <a:lnSpc>
                <a:spcPct val="1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班组长是班组安全第一责任人，应贯彻执行有关安全生产的各项规章制度，对本辖区职工劳动环境及安全健康负责。</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组织班组辖区内生产、施工过程中的隐患排查、整改工作。</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组织班组级安全教育、培训工作。</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组织召开班前会和每周安全日活动。</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不违章指挥，有权制止职工违章作业，有权拒绝违章指挥和强令冒险作业。</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负责组织事故的人员救治、现场保护和事故上报工作，并积极配合事故调查。</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在遇有危及人身安全的重大隐患或紧急情况时，立即下达停产处理和人员撤离指令。</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1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负责班组安全考核。</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椭圆 3"/>
          <p:cNvSpPr/>
          <p:nvPr/>
        </p:nvSpPr>
        <p:spPr>
          <a:xfrm>
            <a:off x="9114972" y="2438401"/>
            <a:ext cx="2032000" cy="20320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669882" y="1333047"/>
          <a:ext cx="10852150" cy="4731385"/>
        </p:xfrm>
        <a:graphic>
          <a:graphicData uri="http://schemas.openxmlformats.org/drawingml/2006/table">
            <a:tbl>
              <a:tblPr firstRow="1" bandRow="1">
                <a:tableStyleId>{5C22544A-7EE6-4342-B048-85BDC9FD1C3A}</a:tableStyleId>
              </a:tblPr>
              <a:tblGrid>
                <a:gridCol w="2248535"/>
                <a:gridCol w="955675"/>
                <a:gridCol w="956310"/>
                <a:gridCol w="1911985"/>
                <a:gridCol w="955675"/>
                <a:gridCol w="1911985"/>
                <a:gridCol w="956310"/>
                <a:gridCol w="955675"/>
              </a:tblGrid>
              <a:tr h="418465">
                <a:tc gridSpan="8">
                  <a:txBody>
                    <a:bodyPr/>
                    <a:lstStyle/>
                    <a:p>
                      <a:pPr indent="0" algn="ctr">
                        <a:buNone/>
                      </a:pPr>
                      <a:r>
                        <a:rPr lang="zh-CN"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交接班记录内容</a:t>
                      </a:r>
                      <a:endParaRPr lang="zh-CN" altLang="en-US"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cap="flat">
                      <a:noFill/>
                    </a:lnR>
                    <a:lnT cap="flat">
                      <a:noFill/>
                    </a:lnT>
                    <a:lnB cap="flat">
                      <a:noFill/>
                    </a:lnB>
                    <a:lnTlToBr>
                      <a:noFill/>
                    </a:lnTlToBr>
                    <a:lnBlToTr>
                      <a:noFill/>
                    </a:lnBlToTr>
                    <a:noFill/>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T cap="flat">
                      <a:noFill/>
                    </a:lnT>
                    <a:lnB cap="flat">
                      <a:noFill/>
                    </a:lnB>
                  </a:tcPr>
                </a:tc>
                <a:tc hMerge="1">
                  <a:tcPr>
                    <a:lnR cap="flat">
                      <a:noFill/>
                    </a:lnR>
                    <a:lnT cap="flat">
                      <a:noFill/>
                    </a:lnT>
                    <a:lnB cap="flat">
                      <a:noFill/>
                    </a:lnB>
                  </a:tcPr>
                </a:tc>
              </a:tr>
              <a:tr h="479425">
                <a:tc>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项目</a:t>
                      </a:r>
                      <a:endParaRPr lang="zh-CN"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FFFFFF"/>
                      </a:solidFill>
                      <a:prstDash val="solid"/>
                      <a:headEnd type="none" w="med" len="med"/>
                      <a:tailEnd type="none" w="med" len="med"/>
                    </a:lnR>
                    <a:lnT cap="flat">
                      <a:noFill/>
                    </a:lnT>
                    <a:lnB w="19050" cap="flat" cmpd="sng">
                      <a:solidFill>
                        <a:srgbClr val="FFFFFF"/>
                      </a:solidFill>
                      <a:prstDash val="solid"/>
                      <a:headEnd type="none" w="med" len="med"/>
                      <a:tailEnd type="none" w="med" len="med"/>
                    </a:lnB>
                    <a:lnTlToBr>
                      <a:noFill/>
                    </a:lnTlToBr>
                    <a:lnBlToTr>
                      <a:noFill/>
                    </a:lnBlToTr>
                    <a:solidFill>
                      <a:srgbClr val="C0504D"/>
                    </a:solidFill>
                  </a:tcPr>
                </a:tc>
                <a:tc gridSpan="7">
                  <a:txBody>
                    <a:bodyPr/>
                    <a:lstStyle/>
                    <a:p>
                      <a:pPr indent="0" algn="ctr">
                        <a:buNone/>
                      </a:pPr>
                      <a:r>
                        <a:rPr lang="zh-CN"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rPr>
                        <a:t>交接内容</a:t>
                      </a:r>
                      <a:endParaRPr lang="zh-CN" altLang="en-US" sz="1100" b="1">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cap="flat">
                      <a:noFill/>
                    </a:lnT>
                    <a:lnB w="19050" cap="flat" cmpd="sng">
                      <a:solidFill>
                        <a:srgbClr val="FFFFFF"/>
                      </a:solidFill>
                      <a:prstDash val="solid"/>
                      <a:headEnd type="none" w="med" len="med"/>
                      <a:tailEnd type="none" w="med" len="med"/>
                    </a:lnB>
                    <a:lnTlToBr>
                      <a:noFill/>
                    </a:lnTlToBr>
                    <a:lnBlToTr>
                      <a:noFill/>
                    </a:lnBlToTr>
                    <a:solidFill>
                      <a:srgbClr val="C0504D"/>
                    </a:solidFill>
                  </a:tcPr>
                </a:tc>
                <a:tc hMerge="1">
                  <a:tcPr>
                    <a:lnT cap="flat">
                      <a:noFill/>
                    </a:lnT>
                    <a:lnB w="19050" cap="flat" cmpd="sng">
                      <a:solidFill>
                        <a:srgbClr val="FFFFFF"/>
                      </a:solidFill>
                      <a:prstDash val="solid"/>
                      <a:headEnd type="none" w="med" len="med"/>
                      <a:tailEnd type="none" w="med" len="med"/>
                    </a:lnB>
                  </a:tcPr>
                </a:tc>
                <a:tc hMerge="1">
                  <a:tcPr>
                    <a:lnT cap="flat">
                      <a:noFill/>
                    </a:lnT>
                    <a:lnB w="19050" cap="flat" cmpd="sng">
                      <a:solidFill>
                        <a:srgbClr val="FFFFFF"/>
                      </a:solidFill>
                      <a:prstDash val="solid"/>
                      <a:headEnd type="none" w="med" len="med"/>
                      <a:tailEnd type="none" w="med" len="med"/>
                    </a:lnB>
                  </a:tcPr>
                </a:tc>
                <a:tc hMerge="1">
                  <a:tcPr>
                    <a:lnT cap="flat">
                      <a:noFill/>
                    </a:lnT>
                    <a:lnB w="19050" cap="flat" cmpd="sng">
                      <a:solidFill>
                        <a:srgbClr val="FFFFFF"/>
                      </a:solidFill>
                      <a:prstDash val="solid"/>
                      <a:headEnd type="none" w="med" len="med"/>
                      <a:tailEnd type="none" w="med" len="med"/>
                    </a:lnB>
                  </a:tcPr>
                </a:tc>
                <a:tc hMerge="1">
                  <a:tcPr>
                    <a:lnT cap="flat">
                      <a:noFill/>
                    </a:lnT>
                    <a:lnB w="19050" cap="flat" cmpd="sng">
                      <a:solidFill>
                        <a:srgbClr val="FFFFFF"/>
                      </a:solidFill>
                      <a:prstDash val="solid"/>
                      <a:headEnd type="none" w="med" len="med"/>
                      <a:tailEnd type="none" w="med" len="med"/>
                    </a:lnB>
                  </a:tcPr>
                </a:tc>
                <a:tc hMerge="1">
                  <a:tcPr>
                    <a:lnT cap="flat">
                      <a:noFill/>
                    </a:lnT>
                    <a:lnB w="19050" cap="flat" cmpd="sng">
                      <a:solidFill>
                        <a:srgbClr val="FFFFFF"/>
                      </a:solidFill>
                      <a:prstDash val="solid"/>
                      <a:headEnd type="none" w="med" len="med"/>
                      <a:tailEnd type="none" w="med" len="med"/>
                    </a:lnB>
                  </a:tcPr>
                </a:tc>
                <a:tc hMerge="1">
                  <a:tcPr>
                    <a:lnR w="6350" cap="flat" cmpd="sng">
                      <a:solidFill>
                        <a:srgbClr val="FFFFFF"/>
                      </a:solidFill>
                      <a:prstDash val="solid"/>
                      <a:headEnd type="none" w="med" len="med"/>
                      <a:tailEnd type="none" w="med" len="med"/>
                    </a:lnR>
                    <a:lnT cap="flat">
                      <a:noFill/>
                    </a:lnT>
                    <a:lnB w="19050" cap="flat" cmpd="sng">
                      <a:solidFill>
                        <a:srgbClr val="FFFFFF"/>
                      </a:solidFill>
                      <a:prstDash val="solid"/>
                      <a:headEnd type="none" w="med" len="med"/>
                      <a:tailEnd type="none" w="med" len="med"/>
                    </a:lnB>
                  </a:tcPr>
                </a:tc>
              </a:tr>
              <a:tr h="638810">
                <a:tc>
                  <a:txBody>
                    <a:bodyPr/>
                    <a:lstStyle/>
                    <a:p>
                      <a:pPr indent="0" algn="l">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生产情况（原材料供应、产品规格、等）</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solidFill>
                      <a:srgbClr val="E6B8B7"/>
                    </a:solidFill>
                  </a:tcPr>
                </a:tc>
                <a:tc gridSpan="7">
                  <a:txBody>
                    <a:bodyPr/>
                    <a:lstStyle/>
                    <a:p>
                      <a:pPr indent="0" algn="l">
                        <a:buNone/>
                      </a:pPr>
                      <a:endParaRPr lang="en-US" altLang="en-US" sz="1100" b="1"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solidFill>
                      <a:srgbClr val="E6B8B7"/>
                    </a:solidFill>
                  </a:tcPr>
                </a:tc>
                <a:tc hMerge="1">
                  <a:tcPr>
                    <a:lnT w="190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190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190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190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190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R w="6350" cap="flat" cmpd="sng">
                      <a:solidFill>
                        <a:srgbClr val="FFFFFF"/>
                      </a:solidFill>
                      <a:prstDash val="solid"/>
                      <a:headEnd type="none" w="med" len="med"/>
                      <a:tailEnd type="none" w="med" len="med"/>
                    </a:lnR>
                    <a:lnT w="190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r>
              <a:tr h="638810">
                <a:tc>
                  <a:txBody>
                    <a:bodyPr/>
                    <a:lstStyle/>
                    <a:p>
                      <a:pPr indent="0" algn="l">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技术操作、设备运转等情况</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solidFill>
                      <a:srgbClr val="F2DCDB"/>
                    </a:solidFill>
                  </a:tcPr>
                </a:tc>
                <a:tc gridSpan="7">
                  <a:txBody>
                    <a:bodyPr/>
                    <a:lstStyle/>
                    <a:p>
                      <a:pPr indent="0" algn="l">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solidFill>
                      <a:srgbClr val="F2DCDB"/>
                    </a:solidFill>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r>
              <a:tr h="638810">
                <a:tc>
                  <a:txBody>
                    <a:bodyPr/>
                    <a:lstStyle/>
                    <a:p>
                      <a:pPr indent="0" algn="l">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安全生产情况</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solidFill>
                      <a:srgbClr val="E6B8B7"/>
                    </a:solidFill>
                  </a:tcPr>
                </a:tc>
                <a:tc gridSpan="7">
                  <a:txBody>
                    <a:bodyPr/>
                    <a:lstStyle/>
                    <a:p>
                      <a:pPr indent="0" algn="l">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solidFill>
                      <a:srgbClr val="E6B8B7"/>
                    </a:solidFill>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r>
              <a:tr h="639445">
                <a:tc>
                  <a:txBody>
                    <a:bodyPr/>
                    <a:lstStyle/>
                    <a:p>
                      <a:pPr indent="0" algn="l">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文明生产、工具交接情况</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solidFill>
                      <a:srgbClr val="F2DCDB"/>
                    </a:solidFill>
                  </a:tcPr>
                </a:tc>
                <a:tc gridSpan="7">
                  <a:txBody>
                    <a:bodyPr/>
                    <a:lstStyle/>
                    <a:p>
                      <a:pPr indent="0" algn="l">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solidFill>
                      <a:srgbClr val="F2DCDB"/>
                    </a:solidFill>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r>
              <a:tr h="638810">
                <a:tc>
                  <a:txBody>
                    <a:bodyPr/>
                    <a:lstStyle/>
                    <a:p>
                      <a:pPr indent="0" algn="l">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上级指示</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solidFill>
                      <a:srgbClr val="E6B8B7"/>
                    </a:solidFill>
                  </a:tcPr>
                </a:tc>
                <a:tc gridSpan="7">
                  <a:txBody>
                    <a:bodyPr/>
                    <a:lstStyle/>
                    <a:p>
                      <a:pPr indent="0" algn="l">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lnTlToBr>
                      <a:noFill/>
                    </a:lnTlToBr>
                    <a:lnBlToTr>
                      <a:noFill/>
                    </a:lnBlToTr>
                    <a:solidFill>
                      <a:srgbClr val="E6B8B7"/>
                    </a:solidFill>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c hMerge="1">
                  <a:tcPr>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tcPr>
                </a:tc>
              </a:tr>
              <a:tr h="638810">
                <a:tc>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交接人</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a:noFill/>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cap="flat">
                      <a:noFill/>
                    </a:lnB>
                    <a:lnTlToBr>
                      <a:noFill/>
                    </a:lnTlToBr>
                    <a:lnBlToTr>
                      <a:noFill/>
                    </a:lnBlToTr>
                    <a:solidFill>
                      <a:srgbClr val="F2DCDB"/>
                    </a:solidFill>
                  </a:tcPr>
                </a:tc>
                <a:tc>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cap="flat">
                      <a:noFill/>
                    </a:lnB>
                    <a:lnTlToBr>
                      <a:noFill/>
                    </a:lnTlToBr>
                    <a:lnBlToTr>
                      <a:noFill/>
                    </a:lnBlToTr>
                    <a:solidFill>
                      <a:srgbClr val="F2DCDB"/>
                    </a:solidFill>
                  </a:tcPr>
                </a:tc>
                <a:tc>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接班人</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cap="flat">
                      <a:noFill/>
                    </a:lnB>
                    <a:lnTlToBr>
                      <a:noFill/>
                    </a:lnTlToBr>
                    <a:lnBlToTr>
                      <a:noFill/>
                    </a:lnBlToTr>
                    <a:solidFill>
                      <a:srgbClr val="F2DCDB"/>
                    </a:solidFill>
                  </a:tcPr>
                </a:tc>
                <a:tc>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cap="flat">
                      <a:noFill/>
                    </a:lnB>
                    <a:lnTlToBr>
                      <a:noFill/>
                    </a:lnTlToBr>
                    <a:lnBlToTr>
                      <a:noFill/>
                    </a:lnBlToTr>
                    <a:solidFill>
                      <a:srgbClr val="F2DCDB"/>
                    </a:solidFill>
                  </a:tcPr>
                </a:tc>
                <a:tc>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领导确认</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cap="flat">
                      <a:noFill/>
                    </a:lnB>
                    <a:lnTlToBr>
                      <a:noFill/>
                    </a:lnTlToBr>
                    <a:lnBlToTr>
                      <a:noFill/>
                    </a:lnBlToTr>
                    <a:solidFill>
                      <a:srgbClr val="F2DCDB"/>
                    </a:solidFill>
                  </a:tcPr>
                </a:tc>
                <a:tc>
                  <a:txBody>
                    <a:bodyPr/>
                    <a:lstStyle/>
                    <a:p>
                      <a:pPr indent="0" algn="ctr">
                        <a:buNone/>
                      </a:pPr>
                      <a:endParaRPr lang="en-US"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cap="flat">
                      <a:noFill/>
                    </a:lnB>
                    <a:lnTlToBr>
                      <a:noFill/>
                    </a:lnTlToBr>
                    <a:lnBlToTr>
                      <a:noFill/>
                    </a:lnBlToTr>
                    <a:solidFill>
                      <a:srgbClr val="F2DCDB"/>
                    </a:solidFill>
                  </a:tcPr>
                </a:tc>
                <a:tc>
                  <a:txBody>
                    <a:bodyPr/>
                    <a:lstStyle/>
                    <a:p>
                      <a:pPr indent="0" algn="ctr">
                        <a:buNone/>
                      </a:pPr>
                      <a:r>
                        <a:rPr lang="zh-CN"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t>日期</a:t>
                      </a:r>
                      <a:endParaRPr lang="zh-CN" altLang="en-US" sz="1100" b="1">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cap="flat">
                      <a:noFill/>
                    </a:lnB>
                    <a:lnTlToBr>
                      <a:noFill/>
                    </a:lnTlToBr>
                    <a:lnBlToTr>
                      <a:noFill/>
                    </a:lnBlToTr>
                    <a:solidFill>
                      <a:srgbClr val="F2DCDB"/>
                    </a:solidFill>
                  </a:tcPr>
                </a:tc>
                <a:tc>
                  <a:txBody>
                    <a:bodyPr/>
                    <a:lstStyle/>
                    <a:p>
                      <a:pPr indent="0" algn="l">
                        <a:buNone/>
                      </a:pPr>
                      <a:endParaRPr lang="en-US" altLang="en-US" sz="1100" b="1"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a:txBody>
                  <a:tcPr marL="12700" marR="12700" marT="12700" anchor="ctr">
                    <a:lnL w="6350" cap="flat" cmpd="sng">
                      <a:solidFill>
                        <a:srgbClr val="FFFFFF"/>
                      </a:solidFill>
                      <a:prstDash val="solid"/>
                      <a:headEnd type="none" w="med" len="med"/>
                      <a:tailEnd type="none" w="med" len="med"/>
                    </a:lnL>
                    <a:lnR cap="flat">
                      <a:noFill/>
                    </a:lnR>
                    <a:lnT w="6350" cap="flat" cmpd="sng">
                      <a:solidFill>
                        <a:srgbClr val="FFFFFF"/>
                      </a:solidFill>
                      <a:prstDash val="solid"/>
                      <a:headEnd type="none" w="med" len="med"/>
                      <a:tailEnd type="none" w="med" len="med"/>
                    </a:lnT>
                    <a:lnB cap="flat">
                      <a:noFill/>
                    </a:lnB>
                    <a:lnTlToBr>
                      <a:noFill/>
                    </a:lnTlToBr>
                    <a:lnBlToTr>
                      <a:noFill/>
                    </a:lnBlToTr>
                    <a:solidFill>
                      <a:srgbClr val="F2DCDB"/>
                    </a:solidFill>
                  </a:tcPr>
                </a:tc>
              </a:tr>
            </a:tbl>
          </a:graphicData>
        </a:graphic>
      </p:graphicFrame>
      <p:sp>
        <p:nvSpPr>
          <p:cNvPr id="5" name="标题 4"/>
          <p:cNvSpPr>
            <a:spLocks noGrp="1"/>
          </p:cNvSpPr>
          <p:nvPr>
            <p:ph type="title"/>
          </p:nvPr>
        </p:nvSpPr>
        <p:spPr/>
        <p:txBody>
          <a:bodyPr/>
          <a:lstStyle/>
          <a:p>
            <a:r>
              <a:rPr>
                <a:latin typeface="思源黑体" panose="020B0500000000000000" pitchFamily="34" charset="-122"/>
                <a:ea typeface="思源黑体" panose="020B0500000000000000" pitchFamily="34" charset="-122"/>
                <a:sym typeface="思源黑体" panose="020B0500000000000000" pitchFamily="34" charset="-122"/>
              </a:rPr>
              <a:t>附表</a:t>
            </a:r>
            <a:r>
              <a:rPr lang="en-US" altLang="zh-CN">
                <a:latin typeface="思源黑体" panose="020B0500000000000000" pitchFamily="34" charset="-122"/>
                <a:ea typeface="思源黑体" panose="020B0500000000000000" pitchFamily="34" charset="-122"/>
                <a:sym typeface="思源黑体" panose="020B0500000000000000" pitchFamily="34" charset="-122"/>
              </a:rPr>
              <a:t>--</a:t>
            </a:r>
            <a:r>
              <a:rPr>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班组五项记录表</a:t>
            </a: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2"/>
          <p:cNvSpPr>
            <a:spLocks noGrp="1"/>
          </p:cNvSpPr>
          <p:nvPr>
            <p:ph type="ctrTitle"/>
            <p:custDataLst>
              <p:tags r:id="rId1"/>
            </p:custDataLst>
          </p:nvPr>
        </p:nvSpPr>
        <p:spPr>
          <a:xfrm>
            <a:off x="2512807" y="3769041"/>
            <a:ext cx="7200800" cy="1048866"/>
          </a:xfrm>
        </p:spPr>
        <p:txBody>
          <a:bodyPr>
            <a:noAutofit/>
            <a:scene3d>
              <a:camera prst="orthographicFront"/>
              <a:lightRig rig="threePt" dir="t"/>
            </a:scene3d>
          </a:bodyPr>
          <a:lstStyle/>
          <a:p>
            <a:pPr>
              <a:lnSpc>
                <a:spcPct val="100000"/>
              </a:lnSpc>
            </a:pPr>
            <a:r>
              <a:rPr lang="zh-CN" altLang="en-US" sz="6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班组应制定的安全</a:t>
            </a:r>
            <a:br>
              <a:rPr lang="en-US" altLang="zh-CN" sz="6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br>
            <a:r>
              <a:rPr lang="zh-CN" altLang="en-US" sz="6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管理制度</a:t>
            </a:r>
            <a:endParaRPr lang="zh-CN" altLang="en-US" sz="6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副标题 7"/>
          <p:cNvSpPr>
            <a:spLocks noGrp="1"/>
          </p:cNvSpPr>
          <p:nvPr>
            <p:ph type="subTitle" idx="1"/>
            <p:custDataLst>
              <p:tags r:id="rId2"/>
            </p:custDataLst>
          </p:nvPr>
        </p:nvSpPr>
        <p:spPr>
          <a:xfrm>
            <a:off x="2469334" y="5115651"/>
            <a:ext cx="4358005" cy="535305"/>
          </a:xfrm>
        </p:spPr>
        <p:txBody>
          <a:bodyPr>
            <a:normAutofit fontScale="90000"/>
            <a:scene3d>
              <a:camera prst="orthographicFront"/>
              <a:lightRig rig="threePt" dir="t"/>
            </a:scene3d>
          </a:bodyPr>
          <a:lstStyle/>
          <a:p>
            <a:r>
              <a:rPr lang="zh-CN" altLang="zh-CN" sz="2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制作：</a:t>
            </a:r>
            <a:r>
              <a:rPr lang="zh-CN" altLang="en-US" sz="2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xxx</a:t>
            </a:r>
            <a:r>
              <a:rPr lang="en-US" altLang="zh-CN" sz="2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                 </a:t>
            </a:r>
            <a:r>
              <a:rPr lang="zh-CN" altLang="en-US" sz="2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日期：</a:t>
            </a:r>
            <a:r>
              <a:rPr lang="en-US" altLang="zh-CN" sz="2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202X</a:t>
            </a:r>
            <a:endParaRPr lang="en-US" altLang="zh-CN" sz="2000" dirty="0">
              <a:solidFill>
                <a:schemeClr val="tx1"/>
              </a:solidFill>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标题 2"/>
          <p:cNvSpPr txBox="1"/>
          <p:nvPr>
            <p:custDataLst>
              <p:tags r:id="rId3"/>
            </p:custDataLst>
          </p:nvPr>
        </p:nvSpPr>
        <p:spPr>
          <a:xfrm>
            <a:off x="2467450" y="954315"/>
            <a:ext cx="7200800" cy="2136392"/>
          </a:xfrm>
          <a:prstGeom prst="rect">
            <a:avLst/>
          </a:prstGeom>
        </p:spPr>
        <p:txBody>
          <a:bodyPr vert="horz" wrap="square" lIns="90000" tIns="46800" rIns="90000" bIns="46800" rtlCol="0" anchor="b" anchorCtr="0">
            <a:normAutofit/>
            <a:scene3d>
              <a:camera prst="orthographicFront"/>
              <a:lightRig rig="threePt" dir="t"/>
            </a:scene3d>
          </a:bodyPr>
          <a:lstStyle>
            <a:lvl1pPr algn="l" defTabSz="914400" rtl="0" eaLnBrk="1" fontAlgn="auto" latinLnBrk="0" hangingPunct="1">
              <a:lnSpc>
                <a:spcPct val="130000"/>
              </a:lnSpc>
              <a:spcBef>
                <a:spcPct val="0"/>
              </a:spcBef>
              <a:buNone/>
              <a:defRPr sz="4400" b="1" u="none" strike="noStrike" kern="1200" cap="none" spc="0" normalizeH="0" baseline="0">
                <a:solidFill>
                  <a:schemeClr val="tx1"/>
                </a:solidFill>
                <a:uFillTx/>
                <a:latin typeface="微软雅黑" panose="020B0503020204020204" charset="-122"/>
                <a:ea typeface="汉仪旗黑-85S" panose="00020600040101010101" pitchFamily="18" charset="-122"/>
                <a:cs typeface="+mj-cs"/>
              </a:defRPr>
            </a:lvl1pPr>
          </a:lstStyle>
          <a:p>
            <a:r>
              <a:rPr lang="en-US" altLang="zh-CN" sz="8800" dirty="0">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rPr>
              <a:t>202X</a:t>
            </a:r>
            <a:endParaRPr lang="zh-CN" altLang="en-US" sz="8800" dirty="0">
              <a:effectLst>
                <a:outerShdw blurRad="38100" dist="19050" dir="2700000" algn="tl" rotWithShape="0">
                  <a:schemeClr val="dk1">
                    <a:alpha val="40000"/>
                  </a:scheme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5" name="直接连接符 14"/>
          <p:cNvCxnSpPr/>
          <p:nvPr>
            <p:custDataLst>
              <p:tags r:id="rId4"/>
            </p:custDataLst>
          </p:nvPr>
        </p:nvCxnSpPr>
        <p:spPr>
          <a:xfrm>
            <a:off x="2512807" y="4817907"/>
            <a:ext cx="502067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1.2制度安全生产责任制--</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班组安全员安全职责</a:t>
            </a:r>
            <a:br>
              <a:rPr lang="en-US" altLang="zh-CN">
                <a:latin typeface="思源黑体" panose="020B0500000000000000" pitchFamily="34" charset="-122"/>
                <a:ea typeface="思源黑体" panose="020B0500000000000000" pitchFamily="34" charset="-122"/>
                <a:sym typeface="思源黑体" panose="020B0500000000000000" pitchFamily="34" charset="-122"/>
              </a:rPr>
            </a:b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内容占位符 2"/>
          <p:cNvSpPr>
            <a:spLocks noGrp="1"/>
          </p:cNvSpPr>
          <p:nvPr>
            <p:ph idx="1"/>
          </p:nvPr>
        </p:nvSpPr>
        <p:spPr>
          <a:xfrm>
            <a:off x="597354" y="2897777"/>
            <a:ext cx="10852150" cy="2735580"/>
          </a:xfrm>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bodyPr>
          <a:lstStyle/>
          <a:p>
            <a:pPr marL="342900" indent="-342900">
              <a:lnSpc>
                <a:spcPct val="2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协助班组长做好各项安全管理工作。</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负责各种安全活动的记录，并保存备案。</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5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对班组的安全工作进行监督、检查，有权制止职工违章作业，有权越级上报。</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6544195" y="1785258"/>
            <a:ext cx="3951380" cy="2590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1.3制度安全生产责任制--</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职工安全职责</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内容占位符 2"/>
          <p:cNvSpPr>
            <a:spLocks noGrp="1"/>
          </p:cNvSpPr>
          <p:nvPr>
            <p:ph idx="1"/>
          </p:nvPr>
        </p:nvSpPr>
        <p:spPr>
          <a:xfrm>
            <a:off x="669925" y="1532254"/>
            <a:ext cx="10852150" cy="4520203"/>
          </a:xfrm>
        </p:spPr>
        <p:style>
          <a:lnRef idx="2">
            <a:schemeClr val="accent1"/>
          </a:lnRef>
          <a:fillRef idx="1">
            <a:schemeClr val="lt1"/>
          </a:fillRef>
          <a:effectRef idx="0">
            <a:schemeClr val="accent1"/>
          </a:effectRef>
          <a:fontRef idx="minor">
            <a:schemeClr val="dk1"/>
          </a:fontRef>
        </p:style>
        <p:txBody>
          <a:bodyPr>
            <a:normAutofit lnSpcReduction="10000"/>
            <a:scene3d>
              <a:camera prst="orthographicFront"/>
              <a:lightRig rig="threePt" dir="t"/>
            </a:scene3d>
          </a:bodyPr>
          <a:lstStyle/>
          <a:p>
            <a:pPr marL="342900" indent="-342900">
              <a:lnSpc>
                <a:spcPct val="21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严格执行各项规章制度、岗位操作规程及安全措施，正确佩戴和使用劳动防护用品。</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1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参加安全培训、安全活动和应急演练。</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1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落实岗位安全确认制、安全检查制、交接班制、联保互保制和事故报告制度。</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1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熟悉本岗位危险源和应急处置措施，熟练使用安全防护器材。</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1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不违章作业，有权拒绝违章指挥和强令冒险作业，有权制止他人违章作业；发现直接危及人身安全的紧急情况时，有权停止作业或者在采取可能的应急措施后撤离作业现场，并向负责人报告。</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2.1班组安全生产确认制度--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对人的确认</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内容占位符 2"/>
          <p:cNvSpPr>
            <a:spLocks noGrp="1"/>
          </p:cNvSpPr>
          <p:nvPr>
            <p:ph idx="1"/>
          </p:nvPr>
        </p:nvSpPr>
        <p:spPr>
          <a:xfrm>
            <a:off x="669925" y="1588770"/>
            <a:ext cx="10852150" cy="4507230"/>
          </a:xfrm>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bodyPr>
          <a:lstStyle/>
          <a:p>
            <a:pPr marL="342900" indent="-342900">
              <a:lnSpc>
                <a:spcPct val="20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班组长或安全员要对当班职工健康状况、精神状态和劳动防护用品穿戴情况进行确认。</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marL="342900" indent="-342900">
              <a:lnSpc>
                <a:spcPct val="200000"/>
              </a:lnSpc>
              <a:buAutoNum type="arabicPeriod"/>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当班职工要对两个以上单位相互协作或两人及多人共同作业的联系方式进行确认。</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952500" y="3323771"/>
            <a:ext cx="10287000" cy="2358572"/>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644015"/>
            <a:ext cx="10852150" cy="4277814"/>
          </a:xfrm>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bodyPr>
          <a:lstStyle/>
          <a:p>
            <a:pPr>
              <a:lnSpc>
                <a:spcPct val="20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职工要对使用的设备、工器具、物料等安全状态进行确认。</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0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职工要对各种安全防护器材和装置、监测仪器等完好情况进行确认。</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2.2班组安全生产确认制度--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对物的确认</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52500" y="3323771"/>
            <a:ext cx="10287000" cy="2358572"/>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644014"/>
            <a:ext cx="10852150" cy="4539071"/>
          </a:xfrm>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bodyPr>
          <a:lstStyle/>
          <a:p>
            <a:pPr>
              <a:lnSpc>
                <a:spcPct val="20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职工要对工作岗位及周围环境的危险因素进行确认。</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00000"/>
              </a:lnSpc>
            </a:pPr>
            <a:r>
              <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班组安全员要对作业场所安全警示标识进行确认。</a:t>
            </a:r>
            <a:endParaRPr lang="zh-CN" altLang="en-US" sz="180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2.3班组安全生产确认制度--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对作业环境的确认</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52500" y="3323771"/>
            <a:ext cx="10287000" cy="2358572"/>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925" y="1644014"/>
            <a:ext cx="10852150" cy="4770751"/>
          </a:xfrm>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bodyPr>
          <a:lstStyle/>
          <a:p>
            <a:pPr>
              <a:lnSpc>
                <a:spcPct val="200000"/>
              </a:lnSpc>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岗位职工要对生产向检维修状态转换过程中设备停运、介质停送的可靠性进行确认。</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00000"/>
              </a:lnSpc>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岗位职工要对进入煤气、受限空间等危险区域作业的现场监测情况进行确认。</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a:p>
            <a:pPr>
              <a:lnSpc>
                <a:spcPct val="200000"/>
              </a:lnSpc>
            </a:pPr>
            <a:r>
              <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rPr>
              <a:t>岗位职工要对检维修试车前安全防护和安全联锁情况进行确认。</a:t>
            </a:r>
            <a:endParaRPr lang="zh-CN" altLang="en-US" sz="1800" dirty="0">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标题 4"/>
          <p:cNvSpPr>
            <a:spLocks noGrp="1"/>
          </p:cNvSpPr>
          <p:nvPr>
            <p:ph type="title"/>
          </p:nvPr>
        </p:nvSpPr>
        <p:spPr/>
        <p:txBody>
          <a:bodyPr/>
          <a:lstStyle/>
          <a:p>
            <a:r>
              <a:rPr lang="en-US" altLang="zh-CN">
                <a:latin typeface="思源黑体" panose="020B0500000000000000" pitchFamily="34" charset="-122"/>
                <a:ea typeface="思源黑体" panose="020B0500000000000000" pitchFamily="34" charset="-122"/>
                <a:sym typeface="思源黑体" panose="020B0500000000000000" pitchFamily="34" charset="-122"/>
              </a:rPr>
              <a:t>2.4班组安全生产确认制度--</a:t>
            </a:r>
            <a:r>
              <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rPr>
              <a:t>对检维修作业的确认</a:t>
            </a:r>
            <a:endParaRPr lang="en-US" altLang="zh-CN">
              <a:solidFill>
                <a:schemeClr val="accent1"/>
              </a:solidFill>
              <a:effectLst>
                <a:outerShdw blurRad="38100" dist="25400" dir="5400000" algn="ctr" rotWithShape="0">
                  <a:srgbClr val="6E747A">
                    <a:alpha val="43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952500" y="3831770"/>
            <a:ext cx="10287000" cy="2358572"/>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4573"/>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457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TEMPLATE_CATEGORY" val="custom"/>
  <p:tag name="KSO_WM_TEMPLATE_INDEX" val="20184573"/>
  <p:tag name="KSO_WM_TAG_VERSION" val="1.0"/>
  <p:tag name="KSO_WM_TEMPLATE_THUMBS_INDEX" val="1、9、11、21"/>
  <p:tag name="KSO_WM_BEAUTIFY_FLAG" val="#wm#"/>
  <p:tag name="KSO_WM_TEMPLATE_SUBCATEGORY" val="0"/>
</p:tagLst>
</file>

<file path=ppt/tags/tag21.xml><?xml version="1.0" encoding="utf-8"?>
<p:tagLst xmlns:p="http://schemas.openxmlformats.org/presentationml/2006/main">
  <p:tag name="KSO_WM_TEMPLATE_CATEGORY" val="custom"/>
  <p:tag name="KSO_WM_TEMPLATE_INDEX" val="20184573"/>
  <p:tag name="KSO_WM_UNIT_TYPE" val="a"/>
  <p:tag name="KSO_WM_UNIT_INDEX" val="1"/>
  <p:tag name="KSO_WM_UNIT_ID" val="custom20184573_1*a*1"/>
  <p:tag name="KSO_WM_UNIT_LAYERLEVEL" val="1"/>
  <p:tag name="KSO_WM_UNIT_VALUE" val="13"/>
  <p:tag name="KSO_WM_UNIT_ISCONTENTSTITLE" val="0"/>
  <p:tag name="KSO_WM_UNIT_HIGHLIGHT" val="0"/>
  <p:tag name="KSO_WM_UNIT_COMPATIBLE" val="0"/>
  <p:tag name="KSO_WM_BEAUTIFY_FLAG" val="#wm#"/>
  <p:tag name="KSO_WM_TAG_VERSION" val="1.0"/>
  <p:tag name="KSO_WM_UNIT_PRESET_TEXT" val="低面简约红色商务通用"/>
  <p:tag name="KSO_WM_UNIT_NOCLEAR" val="0"/>
  <p:tag name="KSO_WM_UNIT_DIAGRAM_ISNUMVISUAL" val="0"/>
  <p:tag name="KSO_WM_UNIT_DIAGRAM_ISREFERUNIT" val="0"/>
</p:tagLst>
</file>

<file path=ppt/tags/tag22.xml><?xml version="1.0" encoding="utf-8"?>
<p:tagLst xmlns:p="http://schemas.openxmlformats.org/presentationml/2006/main">
  <p:tag name="KSO_WM_TEMPLATE_CATEGORY" val="custom"/>
  <p:tag name="KSO_WM_TEMPLATE_INDEX" val="20184573"/>
  <p:tag name="KSO_WM_UNIT_TYPE" val="b"/>
  <p:tag name="KSO_WM_UNIT_INDEX" val="1"/>
  <p:tag name="KSO_WM_UNIT_ID" val="custom20184573_1*b*1"/>
  <p:tag name="KSO_WM_UNIT_LAYERLEVEL" val="1"/>
  <p:tag name="KSO_WM_UNIT_VALUE" val="27"/>
  <p:tag name="KSO_WM_UNIT_ISCONTENTSTITLE" val="0"/>
  <p:tag name="KSO_WM_UNIT_HIGHLIGHT" val="0"/>
  <p:tag name="KSO_WM_UNIT_COMPATIBLE" val="0"/>
  <p:tag name="KSO_WM_BEAUTIFY_FLAG" val="#wm#"/>
  <p:tag name="KSO_WM_TAG_VERSION" val="1.0"/>
  <p:tag name="KSO_WM_UNIT_PRESET_TEXT" val="点击此处添加副标题"/>
  <p:tag name="KSO_WM_UNIT_NOCLEAR" val="0"/>
  <p:tag name="KSO_WM_UNIT_DIAGRAM_ISNUMVISUAL" val="0"/>
  <p:tag name="KSO_WM_UNIT_DIAGRAM_ISREFERUNIT" val="0"/>
</p:tagLst>
</file>

<file path=ppt/tags/tag23.xml><?xml version="1.0" encoding="utf-8"?>
<p:tagLst xmlns:p="http://schemas.openxmlformats.org/presentationml/2006/main">
  <p:tag name="KSO_WM_TEMPLATE_CATEGORY" val="custom"/>
  <p:tag name="KSO_WM_TEMPLATE_INDEX" val="20184573"/>
  <p:tag name="KSO_WM_UNIT_TYPE" val="a"/>
  <p:tag name="KSO_WM_UNIT_INDEX" val="1"/>
  <p:tag name="KSO_WM_UNIT_ID" val="custom20184573_1*a*1"/>
  <p:tag name="KSO_WM_UNIT_LAYERLEVEL" val="1"/>
  <p:tag name="KSO_WM_UNIT_VALUE" val="13"/>
  <p:tag name="KSO_WM_UNIT_ISCONTENTSTITLE" val="0"/>
  <p:tag name="KSO_WM_UNIT_HIGHLIGHT" val="0"/>
  <p:tag name="KSO_WM_UNIT_COMPATIBLE" val="0"/>
  <p:tag name="KSO_WM_BEAUTIFY_FLAG" val="#wm#"/>
  <p:tag name="KSO_WM_TAG_VERSION" val="1.0"/>
  <p:tag name="KSO_WM_UNIT_PRESET_TEXT" val="低面简约红色商务通用"/>
  <p:tag name="KSO_WM_UNIT_NOCLEAR" val="0"/>
  <p:tag name="KSO_WM_UNIT_DIAGRAM_ISNUMVISUAL" val="0"/>
  <p:tag name="KSO_WM_UNIT_DIAGRAM_ISREFERUNIT" val="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TEMPLATE_CATEGORY" val="custom"/>
  <p:tag name="KSO_WM_TEMPLATE_INDEX" val="20184573"/>
  <p:tag name="KSO_WM_TAG_VERSION" val="1.0"/>
  <p:tag name="KSO_WM_SLIDE_ID" val="custom20184573_1"/>
  <p:tag name="KSO_WM_SLIDE_INDEX" val="1"/>
  <p:tag name="KSO_WM_SLIDE_ITEM_CNT" val="0"/>
  <p:tag name="KSO_WM_SLIDE_LAYOUT" val="a_b"/>
  <p:tag name="KSO_WM_SLIDE_LAYOUT_CNT" val="1_1"/>
  <p:tag name="KSO_WM_SLIDE_TYPE" val="title"/>
  <p:tag name="KSO_WM_TEMPLATE_THUMBS_INDEX" val="1、9、11、21"/>
  <p:tag name="KSO_WM_BEAUTIFY_FLAG" val="#wm#"/>
  <p:tag name="KSO_WM_TEMPLATE_SUBCATEGORY" val="0"/>
  <p:tag name="KSO_WM_SLIDE_SUBTYPE" val="pureTxt"/>
  <p:tag name="KSO_WM_SLIDE_MODEL_TYPE" val="cover"/>
</p:tagLst>
</file>

<file path=ppt/tags/tag26.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1"/>
  <p:tag name="KSO_WM_UNIT_ID" val="diagram160811_8*r_i*1_1"/>
  <p:tag name="KSO_WM_UNIT_CLEAR" val="1"/>
  <p:tag name="KSO_WM_UNIT_LAYERLEVEL" val="1_1"/>
  <p:tag name="KSO_WM_DIAGRAM_GROUP_CODE" val="r1-1"/>
  <p:tag name="KSO_WM_UNIT_DIAGRAM_CONTRAST_TITLE_CNT" val="4"/>
  <p:tag name="KSO_WM_UNIT_DIAGRAM_DIMENSION_TITLE_CNT" val="2"/>
  <p:tag name="KSO_WM_UNIT_FILL_FORE_SCHEMECOLOR_INDEX" val="5"/>
  <p:tag name="KSO_WM_UNIT_FILL_TYPE" val="1"/>
  <p:tag name="KSO_WM_UNIT_DIAGRAM_SCHEMECOLOR_ID" val="0"/>
</p:tagLst>
</file>

<file path=ppt/tags/tag27.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1"/>
  <p:tag name="KSO_WM_UNIT_ID" val="diagram160811_8*r_v*1_1"/>
  <p:tag name="KSO_WM_UNIT_CLEAR" val="1"/>
  <p:tag name="KSO_WM_UNIT_LAYERLEVEL" val="1_1"/>
  <p:tag name="KSO_WM_UNIT_DIAGRAM_CONTRAST_TITLE_CNT" val="4"/>
  <p:tag name="KSO_WM_UNIT_DIAGRAM_DIMENSION_TITLE_CNT" val="2"/>
  <p:tag name="KSO_WM_UNIT_VALUE" val="20"/>
  <p:tag name="KSO_WM_UNIT_HIGHLIGHT" val="0"/>
  <p:tag name="KSO_WM_UNIT_COMPATIBLE" val="0"/>
  <p:tag name="KSO_WM_UNIT_PRESET_TEXT_INDEX" val="3"/>
  <p:tag name="KSO_WM_UNIT_PRESET_TEXT_LEN" val="16"/>
  <p:tag name="KSO_WM_DIAGRAM_GROUP_CODE" val="r1-1"/>
  <p:tag name="KSO_WM_UNIT_TEXT_FILL_FORE_SCHEMECOLOR_INDEX" val="13"/>
  <p:tag name="KSO_WM_UNIT_TEXT_FILL_TYPE" val="1"/>
  <p:tag name="KSO_WM_UNIT_DIAGRAM_SCHEMECOLOR_ID" val="0"/>
</p:tagLst>
</file>

<file path=ppt/tags/tag28.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5"/>
  <p:tag name="KSO_WM_UNIT_ID" val="diagram160811_8*r_v*1_5"/>
  <p:tag name="KSO_WM_UNIT_CLEAR" val="1"/>
  <p:tag name="KSO_WM_UNIT_LAYERLEVEL" val="1_1"/>
  <p:tag name="KSO_WM_UNIT_DIAGRAM_CONTRAST_TITLE_CNT" val="4"/>
  <p:tag name="KSO_WM_UNIT_DIAGRAM_DIMENSION_TITLE_CNT" val="2"/>
  <p:tag name="KSO_WM_UNIT_VALUE" val="20"/>
  <p:tag name="KSO_WM_UNIT_HIGHLIGHT" val="0"/>
  <p:tag name="KSO_WM_UNIT_COMPATIBLE" val="0"/>
  <p:tag name="KSO_WM_UNIT_PRESET_TEXT_INDEX" val="3"/>
  <p:tag name="KSO_WM_UNIT_PRESET_TEXT_LEN" val="16"/>
  <p:tag name="KSO_WM_DIAGRAM_GROUP_CODE" val="r1-1"/>
  <p:tag name="KSO_WM_UNIT_TEXT_FILL_FORE_SCHEMECOLOR_INDEX" val="13"/>
  <p:tag name="KSO_WM_UNIT_TEXT_FILL_TYPE" val="1"/>
  <p:tag name="KSO_WM_UNIT_DIAGRAM_SCHEMECOLOR_ID" val="0"/>
</p:tagLst>
</file>

<file path=ppt/tags/tag29.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2"/>
  <p:tag name="KSO_WM_UNIT_ID" val="diagram160811_8*r_i*1_2"/>
  <p:tag name="KSO_WM_UNIT_CLEAR" val="1"/>
  <p:tag name="KSO_WM_UNIT_LAYERLEVEL" val="1_1"/>
  <p:tag name="KSO_WM_DIAGRAM_GROUP_CODE" val="r1-1"/>
  <p:tag name="KSO_WM_UNIT_DIAGRAM_CONTRAST_TITLE_CNT" val="4"/>
  <p:tag name="KSO_WM_UNIT_DIAGRAM_DIMENSION_TITLE_CNT" val="2"/>
  <p:tag name="KSO_WM_UNIT_FILL_FORE_SCHEMECOLOR_INDEX" val="5"/>
  <p:tag name="KSO_WM_UNIT_FILL_TYPE" val="1"/>
  <p:tag name="KSO_WM_UNIT_DIAGRAM_SCHEMECOLOR_ID" val="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3"/>
  <p:tag name="KSO_WM_UNIT_ID" val="diagram160811_8*r_i*1_3"/>
  <p:tag name="KSO_WM_UNIT_CLEAR" val="1"/>
  <p:tag name="KSO_WM_UNIT_LAYERLEVEL" val="1_1"/>
  <p:tag name="KSO_WM_DIAGRAM_GROUP_CODE" val="r1-1"/>
  <p:tag name="KSO_WM_UNIT_DIAGRAM_CONTRAST_TITLE_CNT" val="4"/>
  <p:tag name="KSO_WM_UNIT_DIAGRAM_DIMENSION_TITLE_CNT" val="2"/>
  <p:tag name="KSO_WM_UNIT_FILL_FORE_SCHEMECOLOR_INDEX" val="7"/>
  <p:tag name="KSO_WM_UNIT_FILL_TYPE" val="1"/>
  <p:tag name="KSO_WM_UNIT_DIAGRAM_SCHEMECOLOR_ID" val="0"/>
</p:tagLst>
</file>

<file path=ppt/tags/tag31.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t"/>
  <p:tag name="KSO_WM_UNIT_INDEX" val="1_2"/>
  <p:tag name="KSO_WM_UNIT_ID" val="diagram160811_8*r_t*1_2"/>
  <p:tag name="KSO_WM_UNIT_CLEAR" val="1"/>
  <p:tag name="KSO_WM_UNIT_LAYERLEVEL" val="1_1"/>
  <p:tag name="KSO_WM_UNIT_DIAGRAM_CONTRAST_TITLE_CNT" val="4"/>
  <p:tag name="KSO_WM_UNIT_DIAGRAM_DIMENSION_TITLE_CNT" val="2"/>
  <p:tag name="KSO_WM_UNIT_VALUE" val="10"/>
  <p:tag name="KSO_WM_UNIT_HIGHLIGHT" val="0"/>
  <p:tag name="KSO_WM_UNIT_COMPATIBLE" val="0"/>
  <p:tag name="KSO_WM_UNIT_PRESET_TEXT_INDEX" val="3"/>
  <p:tag name="KSO_WM_UNIT_PRESET_TEXT_LEN" val="12"/>
  <p:tag name="KSO_WM_DIAGRAM_GROUP_CODE" val="r1-1"/>
  <p:tag name="KSO_WM_UNIT_FILL_FORE_SCHEMECOLOR_INDEX" val="14"/>
  <p:tag name="KSO_WM_UNIT_FILL_TYPE" val="1"/>
  <p:tag name="KSO_WM_UNIT_TEXT_FILL_FORE_SCHEMECOLOR_INDEX" val="14"/>
  <p:tag name="KSO_WM_UNIT_TEXT_FILL_TYPE" val="1"/>
  <p:tag name="KSO_WM_UNIT_DIAGRAM_SCHEMECOLOR_ID" val="0"/>
</p:tagLst>
</file>

<file path=ppt/tags/tag32.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2"/>
  <p:tag name="KSO_WM_UNIT_ID" val="diagram160811_8*r_v*1_2"/>
  <p:tag name="KSO_WM_UNIT_CLEAR" val="1"/>
  <p:tag name="KSO_WM_UNIT_LAYERLEVEL" val="1_1"/>
  <p:tag name="KSO_WM_UNIT_DIAGRAM_CONTRAST_TITLE_CNT" val="4"/>
  <p:tag name="KSO_WM_UNIT_DIAGRAM_DIMENSION_TITLE_CNT" val="2"/>
  <p:tag name="KSO_WM_UNIT_VALUE" val="20"/>
  <p:tag name="KSO_WM_UNIT_HIGHLIGHT" val="0"/>
  <p:tag name="KSO_WM_UNIT_COMPATIBLE" val="0"/>
  <p:tag name="KSO_WM_UNIT_PRESET_TEXT_INDEX" val="3"/>
  <p:tag name="KSO_WM_UNIT_PRESET_TEXT_LEN" val="16"/>
  <p:tag name="KSO_WM_DIAGRAM_GROUP_CODE" val="r1-1"/>
  <p:tag name="KSO_WM_UNIT_TEXT_FILL_FORE_SCHEMECOLOR_INDEX" val="13"/>
  <p:tag name="KSO_WM_UNIT_TEXT_FILL_TYPE" val="1"/>
  <p:tag name="KSO_WM_UNIT_DIAGRAM_SCHEMECOLOR_ID" val="0"/>
</p:tagLst>
</file>

<file path=ppt/tags/tag33.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6"/>
  <p:tag name="KSO_WM_UNIT_ID" val="diagram160811_8*r_v*1_6"/>
  <p:tag name="KSO_WM_UNIT_CLEAR" val="1"/>
  <p:tag name="KSO_WM_UNIT_LAYERLEVEL" val="1_1"/>
  <p:tag name="KSO_WM_UNIT_DIAGRAM_CONTRAST_TITLE_CNT" val="4"/>
  <p:tag name="KSO_WM_UNIT_DIAGRAM_DIMENSION_TITLE_CNT" val="2"/>
  <p:tag name="KSO_WM_UNIT_VALUE" val="20"/>
  <p:tag name="KSO_WM_UNIT_HIGHLIGHT" val="0"/>
  <p:tag name="KSO_WM_UNIT_COMPATIBLE" val="0"/>
  <p:tag name="KSO_WM_UNIT_PRESET_TEXT_INDEX" val="3"/>
  <p:tag name="KSO_WM_UNIT_PRESET_TEXT_LEN" val="16"/>
  <p:tag name="KSO_WM_DIAGRAM_GROUP_CODE" val="r1-1"/>
  <p:tag name="KSO_WM_UNIT_TEXT_FILL_FORE_SCHEMECOLOR_INDEX" val="13"/>
  <p:tag name="KSO_WM_UNIT_TEXT_FILL_TYPE" val="1"/>
  <p:tag name="KSO_WM_UNIT_DIAGRAM_SCHEMECOLOR_ID" val="0"/>
</p:tagLst>
</file>

<file path=ppt/tags/tag34.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4"/>
  <p:tag name="KSO_WM_UNIT_ID" val="diagram160811_8*r_i*1_4"/>
  <p:tag name="KSO_WM_UNIT_CLEAR" val="1"/>
  <p:tag name="KSO_WM_UNIT_LAYERLEVEL" val="1_1"/>
  <p:tag name="KSO_WM_DIAGRAM_GROUP_CODE" val="r1-1"/>
  <p:tag name="KSO_WM_UNIT_DIAGRAM_CONTRAST_TITLE_CNT" val="4"/>
  <p:tag name="KSO_WM_UNIT_DIAGRAM_DIMENSION_TITLE_CNT" val="2"/>
  <p:tag name="KSO_WM_UNIT_FILL_FORE_SCHEMECOLOR_INDEX" val="7"/>
  <p:tag name="KSO_WM_UNIT_FILL_TYPE" val="1"/>
  <p:tag name="KSO_WM_UNIT_DIAGRAM_SCHEMECOLOR_ID" val="0"/>
</p:tagLst>
</file>

<file path=ppt/tags/tag35.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5"/>
  <p:tag name="KSO_WM_UNIT_ID" val="diagram160811_8*r_i*1_5"/>
  <p:tag name="KSO_WM_UNIT_CLEAR" val="1"/>
  <p:tag name="KSO_WM_UNIT_LAYERLEVEL" val="1_1"/>
  <p:tag name="KSO_WM_DIAGRAM_GROUP_CODE" val="r1-1"/>
  <p:tag name="KSO_WM_UNIT_DIAGRAM_CONTRAST_TITLE_CNT" val="4"/>
  <p:tag name="KSO_WM_UNIT_DIAGRAM_DIMENSION_TITLE_CNT" val="2"/>
  <p:tag name="KSO_WM_UNIT_FILL_FORE_SCHEMECOLOR_INDEX" val="6"/>
  <p:tag name="KSO_WM_UNIT_FILL_TYPE" val="1"/>
  <p:tag name="KSO_WM_UNIT_DIAGRAM_SCHEMECOLOR_ID" val="0"/>
</p:tagLst>
</file>

<file path=ppt/tags/tag36.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4"/>
  <p:tag name="KSO_WM_UNIT_ID" val="diagram160811_8*r_v*1_4"/>
  <p:tag name="KSO_WM_UNIT_CLEAR" val="1"/>
  <p:tag name="KSO_WM_UNIT_LAYERLEVEL" val="1_1"/>
  <p:tag name="KSO_WM_UNIT_DIAGRAM_CONTRAST_TITLE_CNT" val="4"/>
  <p:tag name="KSO_WM_UNIT_DIAGRAM_DIMENSION_TITLE_CNT" val="2"/>
  <p:tag name="KSO_WM_UNIT_VALUE" val="20"/>
  <p:tag name="KSO_WM_UNIT_HIGHLIGHT" val="0"/>
  <p:tag name="KSO_WM_UNIT_COMPATIBLE" val="0"/>
  <p:tag name="KSO_WM_UNIT_PRESET_TEXT_INDEX" val="3"/>
  <p:tag name="KSO_WM_UNIT_PRESET_TEXT_LEN" val="16"/>
  <p:tag name="KSO_WM_DIAGRAM_GROUP_CODE" val="r1-1"/>
  <p:tag name="KSO_WM_UNIT_TEXT_FILL_FORE_SCHEMECOLOR_INDEX" val="13"/>
  <p:tag name="KSO_WM_UNIT_TEXT_FILL_TYPE" val="1"/>
  <p:tag name="KSO_WM_UNIT_DIAGRAM_SCHEMECOLOR_ID" val="0"/>
</p:tagLst>
</file>

<file path=ppt/tags/tag37.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8"/>
  <p:tag name="KSO_WM_UNIT_ID" val="diagram160811_8*r_v*1_8"/>
  <p:tag name="KSO_WM_UNIT_CLEAR" val="1"/>
  <p:tag name="KSO_WM_UNIT_LAYERLEVEL" val="1_1"/>
  <p:tag name="KSO_WM_UNIT_DIAGRAM_CONTRAST_TITLE_CNT" val="4"/>
  <p:tag name="KSO_WM_UNIT_DIAGRAM_DIMENSION_TITLE_CNT" val="2"/>
  <p:tag name="KSO_WM_UNIT_VALUE" val="20"/>
  <p:tag name="KSO_WM_UNIT_HIGHLIGHT" val="0"/>
  <p:tag name="KSO_WM_UNIT_COMPATIBLE" val="0"/>
  <p:tag name="KSO_WM_UNIT_PRESET_TEXT_INDEX" val="3"/>
  <p:tag name="KSO_WM_UNIT_PRESET_TEXT_LEN" val="16"/>
  <p:tag name="KSO_WM_DIAGRAM_GROUP_CODE" val="r1-1"/>
  <p:tag name="KSO_WM_UNIT_TEXT_FILL_FORE_SCHEMECOLOR_INDEX" val="13"/>
  <p:tag name="KSO_WM_UNIT_TEXT_FILL_TYPE" val="1"/>
  <p:tag name="KSO_WM_UNIT_DIAGRAM_SCHEMECOLOR_ID" val="0"/>
</p:tagLst>
</file>

<file path=ppt/tags/tag38.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6"/>
  <p:tag name="KSO_WM_UNIT_ID" val="diagram160811_8*r_i*1_6"/>
  <p:tag name="KSO_WM_UNIT_CLEAR" val="1"/>
  <p:tag name="KSO_WM_UNIT_LAYERLEVEL" val="1_1"/>
  <p:tag name="KSO_WM_DIAGRAM_GROUP_CODE" val="r1-1"/>
  <p:tag name="KSO_WM_UNIT_DIAGRAM_CONTRAST_TITLE_CNT" val="4"/>
  <p:tag name="KSO_WM_UNIT_DIAGRAM_DIMENSION_TITLE_CNT" val="2"/>
  <p:tag name="KSO_WM_UNIT_FILL_FORE_SCHEMECOLOR_INDEX" val="6"/>
  <p:tag name="KSO_WM_UNIT_FILL_TYPE" val="1"/>
  <p:tag name="KSO_WM_UNIT_DIAGRAM_SCHEMECOLOR_ID" val="0"/>
</p:tagLst>
</file>

<file path=ppt/tags/tag39.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7"/>
  <p:tag name="KSO_WM_UNIT_ID" val="diagram160811_8*r_i*1_7"/>
  <p:tag name="KSO_WM_UNIT_CLEAR" val="1"/>
  <p:tag name="KSO_WM_UNIT_LAYERLEVEL" val="1_1"/>
  <p:tag name="KSO_WM_DIAGRAM_GROUP_CODE" val="r1-1"/>
  <p:tag name="KSO_WM_UNIT_DIAGRAM_CONTRAST_TITLE_CNT" val="4"/>
  <p:tag name="KSO_WM_UNIT_DIAGRAM_DIMENSION_TITLE_CNT" val="2"/>
  <p:tag name="KSO_WM_UNIT_FILL_FORE_SCHEMECOLOR_INDEX" val="8"/>
  <p:tag name="KSO_WM_UNIT_FILL_TYPE" val="1"/>
  <p:tag name="KSO_WM_UNIT_DIAGRAM_SCHEMECOLOR_ID" val="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3"/>
  <p:tag name="KSO_WM_UNIT_ID" val="diagram160811_8*r_v*1_3"/>
  <p:tag name="KSO_WM_UNIT_CLEAR" val="1"/>
  <p:tag name="KSO_WM_UNIT_LAYERLEVEL" val="1_1"/>
  <p:tag name="KSO_WM_UNIT_DIAGRAM_CONTRAST_TITLE_CNT" val="4"/>
  <p:tag name="KSO_WM_UNIT_DIAGRAM_DIMENSION_TITLE_CNT" val="2"/>
  <p:tag name="KSO_WM_UNIT_VALUE" val="20"/>
  <p:tag name="KSO_WM_UNIT_HIGHLIGHT" val="0"/>
  <p:tag name="KSO_WM_UNIT_COMPATIBLE" val="0"/>
  <p:tag name="KSO_WM_UNIT_PRESET_TEXT_INDEX" val="3"/>
  <p:tag name="KSO_WM_UNIT_PRESET_TEXT_LEN" val="16"/>
  <p:tag name="KSO_WM_DIAGRAM_GROUP_CODE" val="r1-1"/>
  <p:tag name="KSO_WM_UNIT_TEXT_FILL_FORE_SCHEMECOLOR_INDEX" val="13"/>
  <p:tag name="KSO_WM_UNIT_TEXT_FILL_TYPE" val="1"/>
  <p:tag name="KSO_WM_UNIT_DIAGRAM_SCHEMECOLOR_ID" val="0"/>
</p:tagLst>
</file>

<file path=ppt/tags/tag41.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v"/>
  <p:tag name="KSO_WM_UNIT_INDEX" val="1_7"/>
  <p:tag name="KSO_WM_UNIT_ID" val="diagram160811_8*r_v*1_7"/>
  <p:tag name="KSO_WM_UNIT_CLEAR" val="1"/>
  <p:tag name="KSO_WM_UNIT_LAYERLEVEL" val="1_1"/>
  <p:tag name="KSO_WM_UNIT_DIAGRAM_CONTRAST_TITLE_CNT" val="4"/>
  <p:tag name="KSO_WM_UNIT_DIAGRAM_DIMENSION_TITLE_CNT" val="2"/>
  <p:tag name="KSO_WM_UNIT_VALUE" val="20"/>
  <p:tag name="KSO_WM_UNIT_HIGHLIGHT" val="0"/>
  <p:tag name="KSO_WM_UNIT_COMPATIBLE" val="0"/>
  <p:tag name="KSO_WM_UNIT_PRESET_TEXT_INDEX" val="3"/>
  <p:tag name="KSO_WM_UNIT_PRESET_TEXT_LEN" val="16"/>
  <p:tag name="KSO_WM_DIAGRAM_GROUP_CODE" val="r1-1"/>
  <p:tag name="KSO_WM_UNIT_TEXT_FILL_FORE_SCHEMECOLOR_INDEX" val="13"/>
  <p:tag name="KSO_WM_UNIT_TEXT_FILL_TYPE" val="1"/>
  <p:tag name="KSO_WM_UNIT_DIAGRAM_SCHEMECOLOR_ID" val="0"/>
</p:tagLst>
</file>

<file path=ppt/tags/tag42.xml><?xml version="1.0" encoding="utf-8"?>
<p:tagLst xmlns:p="http://schemas.openxmlformats.org/presentationml/2006/main">
  <p:tag name="KSO_WM_TEMPLATE_CATEGORY" val="diagram"/>
  <p:tag name="KSO_WM_TEMPLATE_INDEX" val="160811"/>
  <p:tag name="KSO_WM_TAG_VERSION" val="1.0"/>
  <p:tag name="KSO_WM_BEAUTIFY_FLAG" val="#wm#"/>
  <p:tag name="KSO_WM_UNIT_TYPE" val="r_i"/>
  <p:tag name="KSO_WM_UNIT_INDEX" val="1_8"/>
  <p:tag name="KSO_WM_UNIT_ID" val="diagram160811_8*r_i*1_8"/>
  <p:tag name="KSO_WM_UNIT_CLEAR" val="1"/>
  <p:tag name="KSO_WM_UNIT_LAYERLEVEL" val="1_1"/>
  <p:tag name="KSO_WM_DIAGRAM_GROUP_CODE" val="r1-1"/>
  <p:tag name="KSO_WM_UNIT_DIAGRAM_CONTRAST_TITLE_CNT" val="4"/>
  <p:tag name="KSO_WM_UNIT_DIAGRAM_DIMENSION_TITLE_CNT" val="2"/>
  <p:tag name="KSO_WM_UNIT_FILL_FORE_SCHEMECOLOR_INDEX" val="8"/>
  <p:tag name="KSO_WM_UNIT_FILL_TYPE" val="1"/>
  <p:tag name="KSO_WM_UNIT_DIAGRAM_SCHEMECOLOR_ID" val="0"/>
</p:tagLst>
</file>

<file path=ppt/tags/tag43.xml><?xml version="1.0" encoding="utf-8"?>
<p:tagLst xmlns:p="http://schemas.openxmlformats.org/presentationml/2006/main">
  <p:tag name="KSO_WM_SLIDE_ID" val="custom20184573_6"/>
  <p:tag name="KSO_WM_SLIDE_INDEX" val="6"/>
  <p:tag name="KSO_WM_SLIDE_ITEM_CNT" val="2"/>
  <p:tag name="KSO_WM_SLIDE_LAYOUT" val="a_l"/>
  <p:tag name="KSO_WM_SLIDE_LAYOUT_CNT" val="1_1"/>
  <p:tag name="KSO_WM_SLIDE_TYPE" val="contents"/>
  <p:tag name="KSO_WM_BEAUTIFY_FLAG" val="#wm#"/>
  <p:tag name="KSO_WM_TEMPLATE_CATEGORY" val="custom"/>
  <p:tag name="KSO_WM_TEMPLATE_INDEX" val="20184573"/>
  <p:tag name="KSO_WM_DIAGRAM_GROUP_CODE" val="l1-1"/>
  <p:tag name="KSO_WM_TAG_VERSION" val="1.0"/>
  <p:tag name="KSO_WM_TEMPLATE_SUBCATEGORY" val="0"/>
  <p:tag name="KSO_WM_SLIDE_SUBTYPE" val="diag"/>
  <p:tag name="KSO_WM_SLIDE_DIAGTYPE" val="l"/>
</p:tagLst>
</file>

<file path=ppt/tags/tag44.xml><?xml version="1.0" encoding="utf-8"?>
<p:tagLst xmlns:p="http://schemas.openxmlformats.org/presentationml/2006/main">
  <p:tag name="KSO_WM_TEMPLATE_CATEGORY" val="custom"/>
  <p:tag name="KSO_WM_TEMPLATE_INDEX" val="20184573"/>
  <p:tag name="KSO_WM_TAG_VERSION" val="1.0"/>
  <p:tag name="KSO_WM_BEAUTIFY_FLAG" val="#wm#"/>
  <p:tag name="KSO_WM_UNIT_COMPATIBLE" val="0"/>
  <p:tag name="KSO_WM_UNIT_HIGHLIGHT" val="0"/>
  <p:tag name="KSO_WM_UNIT_ISCONTENTSTITLE" val="0"/>
  <p:tag name="KSO_WM_UNIT_VALUE" val="20"/>
  <p:tag name="KSO_WM_UNIT_LAYERLEVEL" val="1"/>
  <p:tag name="KSO_WM_UNIT_INDEX" val="1"/>
  <p:tag name="KSO_WM_UNIT_ID" val="custom20184573_2*a*1"/>
  <p:tag name="KSO_WM_UNIT_TYPE" val="a"/>
  <p:tag name="KSO_WM_UNIT_PRESET_TEXT" val="请在此输入您的标题"/>
  <p:tag name="KSO_WM_UNIT_NOCLEAR" val="0"/>
  <p:tag name="KSO_WM_UNIT_DIAGRAM_ISNUMVISUAL" val="0"/>
  <p:tag name="KSO_WM_UNIT_DIAGRAM_ISREFERUNIT" val="0"/>
</p:tagLst>
</file>

<file path=ppt/tags/tag45.xml><?xml version="1.0" encoding="utf-8"?>
<p:tagLst xmlns:p="http://schemas.openxmlformats.org/presentationml/2006/main">
  <p:tag name="KSO_WM_TEMPLATE_CATEGORY" val="custom"/>
  <p:tag name="KSO_WM_TEMPLATE_INDEX" val="20184573"/>
  <p:tag name="KSO_WM_TAG_VERSION" val="1.0"/>
  <p:tag name="KSO_WM_BEAUTIFY_FLAG" val="#wm#"/>
  <p:tag name="KSO_WM_UNIT_COMPATIBLE" val="0"/>
  <p:tag name="KSO_WM_UNIT_HIGHLIGHT" val="0"/>
  <p:tag name="KSO_WM_UNIT_VALUE" val="297"/>
  <p:tag name="KSO_WM_UNIT_LAYERLEVEL" val="1"/>
  <p:tag name="KSO_WM_UNIT_INDEX" val="1"/>
  <p:tag name="KSO_WM_UNIT_ID" val="custom20184573_2*f*1"/>
  <p:tag name="KSO_WM_UNIT_TYPE" val="f"/>
  <p:tag name="KSO_WM_UNIT_PRESET_TEXT" val="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请在此输入您的文本。"/>
  <p:tag name="KSO_WM_UNIT_NOCLEAR" val="0"/>
  <p:tag name="KSO_WM_UNIT_DIAGRAM_ISNUMVISUAL" val="0"/>
  <p:tag name="KSO_WM_UNIT_DIAGRAM_ISREFERUNIT" val="0"/>
</p:tagLst>
</file>

<file path=ppt/tags/tag46.xml><?xml version="1.0" encoding="utf-8"?>
<p:tagLst xmlns:p="http://schemas.openxmlformats.org/presentationml/2006/main">
  <p:tag name="KSO_WM_SLIDE_SIZE" val="854*465"/>
  <p:tag name="KSO_WM_SLIDE_POSITION" val="52*34"/>
  <p:tag name="KSO_WM_SLIDE_LAYOUT_CNT" val="1_1"/>
  <p:tag name="KSO_WM_SLIDE_LAYOUT" val="a_f"/>
  <p:tag name="KSO_WM_BEAUTIFY_FLAG" val="#wm#"/>
  <p:tag name="KSO_WM_SLIDE_TYPE" val="text"/>
  <p:tag name="KSO_WM_SLIDE_ITEM_CNT" val="0"/>
  <p:tag name="KSO_WM_SLIDE_INDEX" val="2"/>
  <p:tag name="KSO_WM_SLIDE_ID" val="custom20184573_2"/>
  <p:tag name="KSO_WM_TAG_VERSION" val="1.0"/>
  <p:tag name="KSO_WM_TEMPLATE_INDEX" val="20184573"/>
  <p:tag name="KSO_WM_TEMPLATE_CATEGORY" val="custom"/>
  <p:tag name="KSO_WM_TEMPLATE_SUBCATEGORY" val="0"/>
  <p:tag name="KSO_WM_SLIDE_SUBTYPE" val="pureTxt"/>
</p:tagLst>
</file>

<file path=ppt/tags/tag47.xml><?xml version="1.0" encoding="utf-8"?>
<p:tagLst xmlns:p="http://schemas.openxmlformats.org/presentationml/2006/main">
  <p:tag name="KSO_WM_BEAUTIFY_FLAG" val="#wm#"/>
  <p:tag name="KSO_WM_TEMPLATE_CATEGORY" val="custom"/>
  <p:tag name="KSO_WM_TEMPLATE_INDEX" val="20184573"/>
</p:tagLst>
</file>

<file path=ppt/tags/tag48.xml><?xml version="1.0" encoding="utf-8"?>
<p:tagLst xmlns:p="http://schemas.openxmlformats.org/presentationml/2006/main">
  <p:tag name="KSO_WM_BEAUTIFY_FLAG" val="#wm#"/>
  <p:tag name="KSO_WM_TEMPLATE_CATEGORY" val="custom"/>
  <p:tag name="KSO_WM_TEMPLATE_INDEX" val="20184573"/>
</p:tagLst>
</file>

<file path=ppt/tags/tag49.xml><?xml version="1.0" encoding="utf-8"?>
<p:tagLst xmlns:p="http://schemas.openxmlformats.org/presentationml/2006/main">
  <p:tag name="KSO_WM_BEAUTIFY_FLAG" val="#wm#"/>
  <p:tag name="KSO_WM_TEMPLATE_CATEGORY" val="custom"/>
  <p:tag name="KSO_WM_TEMPLATE_INDEX" val="2018457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184573"/>
</p:tagLst>
</file>

<file path=ppt/tags/tag51.xml><?xml version="1.0" encoding="utf-8"?>
<p:tagLst xmlns:p="http://schemas.openxmlformats.org/presentationml/2006/main">
  <p:tag name="KSO_WM_BEAUTIFY_FLAG" val="#wm#"/>
  <p:tag name="KSO_WM_TEMPLATE_CATEGORY" val="custom"/>
  <p:tag name="KSO_WM_TEMPLATE_INDEX" val="20184573"/>
</p:tagLst>
</file>

<file path=ppt/tags/tag52.xml><?xml version="1.0" encoding="utf-8"?>
<p:tagLst xmlns:p="http://schemas.openxmlformats.org/presentationml/2006/main">
  <p:tag name="KSO_WM_BEAUTIFY_FLAG" val="#wm#"/>
  <p:tag name="KSO_WM_TEMPLATE_CATEGORY" val="custom"/>
  <p:tag name="KSO_WM_TEMPLATE_INDEX" val="20184573"/>
</p:tagLst>
</file>

<file path=ppt/tags/tag53.xml><?xml version="1.0" encoding="utf-8"?>
<p:tagLst xmlns:p="http://schemas.openxmlformats.org/presentationml/2006/main">
  <p:tag name="KSO_WM_BEAUTIFY_FLAG" val="#wm#"/>
  <p:tag name="KSO_WM_TEMPLATE_CATEGORY" val="custom"/>
  <p:tag name="KSO_WM_TEMPLATE_INDEX" val="20184573"/>
</p:tagLst>
</file>

<file path=ppt/tags/tag54.xml><?xml version="1.0" encoding="utf-8"?>
<p:tagLst xmlns:p="http://schemas.openxmlformats.org/presentationml/2006/main">
  <p:tag name="KSO_WM_BEAUTIFY_FLAG" val="#wm#"/>
  <p:tag name="KSO_WM_TEMPLATE_CATEGORY" val="custom"/>
  <p:tag name="KSO_WM_TEMPLATE_INDEX" val="20184573"/>
</p:tagLst>
</file>

<file path=ppt/tags/tag55.xml><?xml version="1.0" encoding="utf-8"?>
<p:tagLst xmlns:p="http://schemas.openxmlformats.org/presentationml/2006/main">
  <p:tag name="KSO_WM_BEAUTIFY_FLAG" val="#wm#"/>
  <p:tag name="KSO_WM_TEMPLATE_CATEGORY" val="custom"/>
  <p:tag name="KSO_WM_TEMPLATE_INDEX" val="20184573"/>
</p:tagLst>
</file>

<file path=ppt/tags/tag56.xml><?xml version="1.0" encoding="utf-8"?>
<p:tagLst xmlns:p="http://schemas.openxmlformats.org/presentationml/2006/main">
  <p:tag name="KSO_WM_BEAUTIFY_FLAG" val="#wm#"/>
  <p:tag name="KSO_WM_TEMPLATE_CATEGORY" val="custom"/>
  <p:tag name="KSO_WM_TEMPLATE_INDEX" val="20184573"/>
</p:tagLst>
</file>

<file path=ppt/tags/tag57.xml><?xml version="1.0" encoding="utf-8"?>
<p:tagLst xmlns:p="http://schemas.openxmlformats.org/presentationml/2006/main">
  <p:tag name="KSO_WM_BEAUTIFY_FLAG" val="#wm#"/>
  <p:tag name="KSO_WM_TEMPLATE_CATEGORY" val="custom"/>
  <p:tag name="KSO_WM_TEMPLATE_INDEX" val="20184573"/>
</p:tagLst>
</file>

<file path=ppt/tags/tag58.xml><?xml version="1.0" encoding="utf-8"?>
<p:tagLst xmlns:p="http://schemas.openxmlformats.org/presentationml/2006/main">
  <p:tag name="KSO_WM_BEAUTIFY_FLAG" val="#wm#"/>
  <p:tag name="KSO_WM_TEMPLATE_CATEGORY" val="custom"/>
  <p:tag name="KSO_WM_TEMPLATE_INDEX" val="20184573"/>
</p:tagLst>
</file>

<file path=ppt/tags/tag59.xml><?xml version="1.0" encoding="utf-8"?>
<p:tagLst xmlns:p="http://schemas.openxmlformats.org/presentationml/2006/main">
  <p:tag name="KSO_WM_BEAUTIFY_FLAG" val="#wm#"/>
  <p:tag name="KSO_WM_TEMPLATE_CATEGORY" val="custom"/>
  <p:tag name="KSO_WM_TEMPLATE_INDEX" val="20184573"/>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BEAUTIFY_FLAG" val="#wm#"/>
  <p:tag name="KSO_WM_TEMPLATE_CATEGORY" val="custom"/>
  <p:tag name="KSO_WM_TEMPLATE_INDEX" val="20184573"/>
</p:tagLst>
</file>

<file path=ppt/tags/tag61.xml><?xml version="1.0" encoding="utf-8"?>
<p:tagLst xmlns:p="http://schemas.openxmlformats.org/presentationml/2006/main">
  <p:tag name="KSO_WM_BEAUTIFY_FLAG" val="#wm#"/>
  <p:tag name="KSO_WM_TEMPLATE_CATEGORY" val="custom"/>
  <p:tag name="KSO_WM_TEMPLATE_INDEX" val="20184573"/>
</p:tagLst>
</file>

<file path=ppt/tags/tag62.xml><?xml version="1.0" encoding="utf-8"?>
<p:tagLst xmlns:p="http://schemas.openxmlformats.org/presentationml/2006/main">
  <p:tag name="KSO_WM_BEAUTIFY_FLAG" val="#wm#"/>
  <p:tag name="KSO_WM_TEMPLATE_CATEGORY" val="custom"/>
  <p:tag name="KSO_WM_TEMPLATE_INDEX" val="20184573"/>
</p:tagLst>
</file>

<file path=ppt/tags/tag63.xml><?xml version="1.0" encoding="utf-8"?>
<p:tagLst xmlns:p="http://schemas.openxmlformats.org/presentationml/2006/main">
  <p:tag name="KSO_WM_BEAUTIFY_FLAG" val="#wm#"/>
  <p:tag name="KSO_WM_TEMPLATE_CATEGORY" val="custom"/>
  <p:tag name="KSO_WM_TEMPLATE_INDEX" val="20184573"/>
</p:tagLst>
</file>

<file path=ppt/tags/tag64.xml><?xml version="1.0" encoding="utf-8"?>
<p:tagLst xmlns:p="http://schemas.openxmlformats.org/presentationml/2006/main">
  <p:tag name="KSO_WM_BEAUTIFY_FLAG" val="#wm#"/>
  <p:tag name="KSO_WM_TEMPLATE_CATEGORY" val="custom"/>
  <p:tag name="KSO_WM_TEMPLATE_INDEX" val="20184573"/>
</p:tagLst>
</file>

<file path=ppt/tags/tag65.xml><?xml version="1.0" encoding="utf-8"?>
<p:tagLst xmlns:p="http://schemas.openxmlformats.org/presentationml/2006/main">
  <p:tag name="KSO_WM_BEAUTIFY_FLAG" val="#wm#"/>
  <p:tag name="KSO_WM_TEMPLATE_CATEGORY" val="custom"/>
  <p:tag name="KSO_WM_TEMPLATE_INDEX" val="20184573"/>
</p:tagLst>
</file>

<file path=ppt/tags/tag66.xml><?xml version="1.0" encoding="utf-8"?>
<p:tagLst xmlns:p="http://schemas.openxmlformats.org/presentationml/2006/main">
  <p:tag name="KSO_WM_BEAUTIFY_FLAG" val="#wm#"/>
  <p:tag name="KSO_WM_TEMPLATE_CATEGORY" val="custom"/>
  <p:tag name="KSO_WM_TEMPLATE_INDEX" val="20184573"/>
</p:tagLst>
</file>

<file path=ppt/tags/tag67.xml><?xml version="1.0" encoding="utf-8"?>
<p:tagLst xmlns:p="http://schemas.openxmlformats.org/presentationml/2006/main">
  <p:tag name="KSO_WM_BEAUTIFY_FLAG" val="#wm#"/>
  <p:tag name="KSO_WM_TEMPLATE_CATEGORY" val="custom"/>
  <p:tag name="KSO_WM_TEMPLATE_INDEX" val="20184573"/>
</p:tagLst>
</file>

<file path=ppt/tags/tag68.xml><?xml version="1.0" encoding="utf-8"?>
<p:tagLst xmlns:p="http://schemas.openxmlformats.org/presentationml/2006/main">
  <p:tag name="KSO_WM_BEAUTIFY_FLAG" val="#wm#"/>
  <p:tag name="KSO_WM_TEMPLATE_CATEGORY" val="custom"/>
  <p:tag name="KSO_WM_TEMPLATE_INDEX" val="20184573"/>
</p:tagLst>
</file>

<file path=ppt/tags/tag69.xml><?xml version="1.0" encoding="utf-8"?>
<p:tagLst xmlns:p="http://schemas.openxmlformats.org/presentationml/2006/main">
  <p:tag name="KSO_WM_BEAUTIFY_FLAG" val="#wm#"/>
  <p:tag name="KSO_WM_TEMPLATE_CATEGORY" val="custom"/>
  <p:tag name="KSO_WM_TEMPLATE_INDEX" val="2018457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4573"/>
</p:tagLst>
</file>

<file path=ppt/tags/tag71.xml><?xml version="1.0" encoding="utf-8"?>
<p:tagLst xmlns:p="http://schemas.openxmlformats.org/presentationml/2006/main">
  <p:tag name="KSO_WM_BEAUTIFY_FLAG" val="#wm#"/>
  <p:tag name="KSO_WM_TEMPLATE_CATEGORY" val="custom"/>
  <p:tag name="KSO_WM_TEMPLATE_INDEX" val="20184573"/>
</p:tagLst>
</file>

<file path=ppt/tags/tag72.xml><?xml version="1.0" encoding="utf-8"?>
<p:tagLst xmlns:p="http://schemas.openxmlformats.org/presentationml/2006/main">
  <p:tag name="KSO_WM_BEAUTIFY_FLAG" val="#wm#"/>
  <p:tag name="KSO_WM_TEMPLATE_CATEGORY" val="custom"/>
  <p:tag name="KSO_WM_TEMPLATE_INDEX" val="20184573"/>
</p:tagLst>
</file>

<file path=ppt/tags/tag73.xml><?xml version="1.0" encoding="utf-8"?>
<p:tagLst xmlns:p="http://schemas.openxmlformats.org/presentationml/2006/main">
  <p:tag name="KSO_WM_BEAUTIFY_FLAG" val="#wm#"/>
  <p:tag name="KSO_WM_TEMPLATE_CATEGORY" val="custom"/>
  <p:tag name="KSO_WM_TEMPLATE_INDEX" val="20184573"/>
</p:tagLst>
</file>

<file path=ppt/tags/tag74.xml><?xml version="1.0" encoding="utf-8"?>
<p:tagLst xmlns:p="http://schemas.openxmlformats.org/presentationml/2006/main">
  <p:tag name="KSO_WM_TEMPLATE_CATEGORY" val="custom"/>
  <p:tag name="KSO_WM_TEMPLATE_INDEX" val="20184573"/>
  <p:tag name="KSO_WM_UNIT_TYPE" val="a"/>
  <p:tag name="KSO_WM_UNIT_INDEX" val="1"/>
  <p:tag name="KSO_WM_UNIT_ID" val="custom20184573_1*a*1"/>
  <p:tag name="KSO_WM_UNIT_LAYERLEVEL" val="1"/>
  <p:tag name="KSO_WM_UNIT_VALUE" val="13"/>
  <p:tag name="KSO_WM_UNIT_ISCONTENTSTITLE" val="0"/>
  <p:tag name="KSO_WM_UNIT_HIGHLIGHT" val="0"/>
  <p:tag name="KSO_WM_UNIT_COMPATIBLE" val="0"/>
  <p:tag name="KSO_WM_BEAUTIFY_FLAG" val="#wm#"/>
  <p:tag name="KSO_WM_TAG_VERSION" val="1.0"/>
  <p:tag name="KSO_WM_UNIT_PRESET_TEXT" val="低面简约红色商务通用"/>
  <p:tag name="KSO_WM_UNIT_NOCLEAR" val="0"/>
  <p:tag name="KSO_WM_UNIT_DIAGRAM_ISNUMVISUAL" val="0"/>
  <p:tag name="KSO_WM_UNIT_DIAGRAM_ISREFERUNIT" val="0"/>
</p:tagLst>
</file>

<file path=ppt/tags/tag75.xml><?xml version="1.0" encoding="utf-8"?>
<p:tagLst xmlns:p="http://schemas.openxmlformats.org/presentationml/2006/main">
  <p:tag name="KSO_WM_TEMPLATE_CATEGORY" val="custom"/>
  <p:tag name="KSO_WM_TEMPLATE_INDEX" val="20184573"/>
  <p:tag name="KSO_WM_UNIT_TYPE" val="b"/>
  <p:tag name="KSO_WM_UNIT_INDEX" val="1"/>
  <p:tag name="KSO_WM_UNIT_ID" val="custom20184573_1*b*1"/>
  <p:tag name="KSO_WM_UNIT_LAYERLEVEL" val="1"/>
  <p:tag name="KSO_WM_UNIT_VALUE" val="27"/>
  <p:tag name="KSO_WM_UNIT_ISCONTENTSTITLE" val="0"/>
  <p:tag name="KSO_WM_UNIT_HIGHLIGHT" val="0"/>
  <p:tag name="KSO_WM_UNIT_COMPATIBLE" val="0"/>
  <p:tag name="KSO_WM_BEAUTIFY_FLAG" val="#wm#"/>
  <p:tag name="KSO_WM_TAG_VERSION" val="1.0"/>
  <p:tag name="KSO_WM_UNIT_PRESET_TEXT" val="点击此处添加副标题"/>
  <p:tag name="KSO_WM_UNIT_NOCLEAR" val="0"/>
  <p:tag name="KSO_WM_UNIT_DIAGRAM_ISNUMVISUAL" val="0"/>
  <p:tag name="KSO_WM_UNIT_DIAGRAM_ISREFERUNIT" val="0"/>
</p:tagLst>
</file>

<file path=ppt/tags/tag76.xml><?xml version="1.0" encoding="utf-8"?>
<p:tagLst xmlns:p="http://schemas.openxmlformats.org/presentationml/2006/main">
  <p:tag name="KSO_WM_TEMPLATE_CATEGORY" val="custom"/>
  <p:tag name="KSO_WM_TEMPLATE_INDEX" val="20184573"/>
  <p:tag name="KSO_WM_UNIT_TYPE" val="a"/>
  <p:tag name="KSO_WM_UNIT_INDEX" val="1"/>
  <p:tag name="KSO_WM_UNIT_ID" val="custom20184573_1*a*1"/>
  <p:tag name="KSO_WM_UNIT_LAYERLEVEL" val="1"/>
  <p:tag name="KSO_WM_UNIT_VALUE" val="13"/>
  <p:tag name="KSO_WM_UNIT_ISCONTENTSTITLE" val="0"/>
  <p:tag name="KSO_WM_UNIT_HIGHLIGHT" val="0"/>
  <p:tag name="KSO_WM_UNIT_COMPATIBLE" val="0"/>
  <p:tag name="KSO_WM_BEAUTIFY_FLAG" val="#wm#"/>
  <p:tag name="KSO_WM_TAG_VERSION" val="1.0"/>
  <p:tag name="KSO_WM_UNIT_PRESET_TEXT" val="低面简约红色商务通用"/>
  <p:tag name="KSO_WM_UNIT_NOCLEAR" val="0"/>
  <p:tag name="KSO_WM_UNIT_DIAGRAM_ISNUMVISUAL" val="0"/>
  <p:tag name="KSO_WM_UNIT_DIAGRAM_ISREFERUNIT" val="0"/>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p="http://schemas.openxmlformats.org/presentationml/2006/main">
  <p:tag name="KSO_WM_SLIDE_LAYOUT" val="a_b"/>
  <p:tag name="KSO_WM_SLIDE_LAYOUT_CNT" val="1_1"/>
  <p:tag name="KSO_WM_SLIDE_TYPE" val="endPage"/>
  <p:tag name="KSO_WM_BEAUTIFY_FLAG" val="#wm#"/>
  <p:tag name="KSO_WM_SLIDE_ITEM_CNT" val="2"/>
  <p:tag name="KSO_WM_TAG_VERSION" val="1.0"/>
  <p:tag name="KSO_WM_COMBINE_RELATE_SLIDE_ID" val="custom160057_38"/>
  <p:tag name="KSO_WM_TEMPLATE_CATEGORY" val="custom"/>
  <p:tag name="KSO_WM_TEMPLATE_INDEX" val="20180835"/>
  <p:tag name="KSO_WM_SLIDE_ID" val="20180835_7"/>
  <p:tag name="KSO_WM_SLIDE_INDEX" val="7"/>
  <p:tag name="KSO_WM_TEMPLATE_RELATED_ID" val="20180622"/>
  <p:tag name="KSO_WM_TEMPLATE_SUBCATEGORY" val="subcombine"/>
  <p:tag name="KSO_WM_DIAGRAM_GROUP_COD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觅知网">
  <a:themeElements>
    <a:clrScheme name="自定义 196">
      <a:dk1>
        <a:srgbClr val="000000"/>
      </a:dk1>
      <a:lt1>
        <a:sysClr val="window" lastClr="FFFFFF"/>
      </a:lt1>
      <a:dk2>
        <a:srgbClr val="3F3F3F"/>
      </a:dk2>
      <a:lt2>
        <a:srgbClr val="FFFFFF"/>
      </a:lt2>
      <a:accent1>
        <a:srgbClr val="C62827"/>
      </a:accent1>
      <a:accent2>
        <a:srgbClr val="202020"/>
      </a:accent2>
      <a:accent3>
        <a:srgbClr val="C62827"/>
      </a:accent3>
      <a:accent4>
        <a:srgbClr val="202020"/>
      </a:accent4>
      <a:accent5>
        <a:srgbClr val="C62827"/>
      </a:accent5>
      <a:accent6>
        <a:srgbClr val="202020"/>
      </a:accent6>
      <a:hlink>
        <a:srgbClr val="658BD5"/>
      </a:hlink>
      <a:folHlink>
        <a:srgbClr val="A16AA5"/>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6357</Words>
  <Application>WPS 演示</Application>
  <PresentationFormat>宽屏</PresentationFormat>
  <Paragraphs>825</Paragraphs>
  <Slides>31</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31</vt:i4>
      </vt:variant>
    </vt:vector>
  </HeadingPairs>
  <TitlesOfParts>
    <vt:vector size="45" baseType="lpstr">
      <vt:lpstr>Arial</vt:lpstr>
      <vt:lpstr>宋体</vt:lpstr>
      <vt:lpstr>Wingdings</vt:lpstr>
      <vt:lpstr>微软雅黑</vt:lpstr>
      <vt:lpstr>汉仪旗黑-85S</vt:lpstr>
      <vt:lpstr>黑体</vt:lpstr>
      <vt:lpstr>思源黑体</vt:lpstr>
      <vt:lpstr>Calibri</vt:lpstr>
      <vt:lpstr>Wingdings</vt:lpstr>
      <vt:lpstr>Arial Unicode MS</vt:lpstr>
      <vt:lpstr>思源黑体 Light</vt:lpstr>
      <vt:lpstr>Times New Roman</vt:lpstr>
      <vt:lpstr>思源黑体 Medium</vt:lpstr>
      <vt:lpstr>觅知网</vt:lpstr>
      <vt:lpstr>PowerPoint 演示文稿</vt:lpstr>
      <vt:lpstr>PowerPoint 演示文稿</vt:lpstr>
      <vt:lpstr>1.1制度安全生产责任制--班组长安全职责</vt:lpstr>
      <vt:lpstr>1.2制度安全生产责任制--班组安全员安全职责 </vt:lpstr>
      <vt:lpstr>1.3制度安全生产责任制--职工安全职责</vt:lpstr>
      <vt:lpstr>2.1班组安全生产确认制度--对人的确认</vt:lpstr>
      <vt:lpstr>2.2班组安全生产确认制度--对物的确认</vt:lpstr>
      <vt:lpstr>2.3班组安全生产确认制度--对作业环境的确认</vt:lpstr>
      <vt:lpstr>2.4班组安全生产确认制度--对检维修作业的确认</vt:lpstr>
      <vt:lpstr>3.1班组安全生产联保互保制度--安全生产互保制度</vt:lpstr>
      <vt:lpstr>3.2班组安全生产联保互保制度--安全生产联保制度</vt:lpstr>
      <vt:lpstr>4.1班组安全生产检查制度--检查总体要求</vt:lpstr>
      <vt:lpstr>4.2班组安全生产检查制度--班组长检查要求</vt:lpstr>
      <vt:lpstr>4.3班组安全生产检查制度--班组安全员检查要求</vt:lpstr>
      <vt:lpstr>4.4班组安全生产检查制度--岗位职工检查要求</vt:lpstr>
      <vt:lpstr>5.2班组安全生产培训教育制度--班组岗位职工培训时间规定</vt:lpstr>
      <vt:lpstr>5.1班组安全生产培训教育制度--班组岗位职工培训时间规定</vt:lpstr>
      <vt:lpstr>5.1班组安全生产培训教育制度--班组级安全教育内容</vt:lpstr>
      <vt:lpstr>5.3班组安全生产培训教育制度--培训要求</vt:lpstr>
      <vt:lpstr>6.1班组会议制度--班组班前会</vt:lpstr>
      <vt:lpstr>6.2班组会议制度--班组周安全活动</vt:lpstr>
      <vt:lpstr>7.1交接班制度--交班规定</vt:lpstr>
      <vt:lpstr>7.3交接班制度--其它有关规定</vt:lpstr>
      <vt:lpstr>8.1班组安全生产奖惩制度--班组应对以下行为进行安全奖励</vt:lpstr>
      <vt:lpstr>8.2班组安全生产奖惩制度--班组应对以下行为进行安全惩戒</vt:lpstr>
      <vt:lpstr>附表--班组五项记录表</vt:lpstr>
      <vt:lpstr>附表--班组五项记录表</vt:lpstr>
      <vt:lpstr>附表--班组五项记录表 </vt:lpstr>
      <vt:lpstr>附表--班组五项记录表</vt:lpstr>
      <vt:lpstr>附表--班组五项记录表</vt:lpstr>
      <vt:lpstr>班组应制定的安全 管理制度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2</cp:revision>
  <dcterms:created xsi:type="dcterms:W3CDTF">2021-07-20T10:46:00Z</dcterms:created>
  <dcterms:modified xsi:type="dcterms:W3CDTF">2022-01-06T12:07:14Z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94A1748002EC438CAC8303DF4F9D61E0</vt:lpwstr>
  </property>
  <property fmtid="{D5CDD505-2E9C-101B-9397-08002B2CF9AE}" pid="3" name="KSOProductBuildVer">
    <vt:lpwstr>2052-11.1.0.11115</vt:lpwstr>
  </property>
</Properties>
</file>