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0"/>
  </p:notesMasterIdLst>
  <p:handoutMasterIdLst>
    <p:handoutMasterId r:id="rId61"/>
  </p:handoutMasterIdLst>
  <p:sldIdLst>
    <p:sldId id="688" r:id="rId2"/>
    <p:sldId id="689" r:id="rId3"/>
    <p:sldId id="745" r:id="rId4"/>
    <p:sldId id="733" r:id="rId5"/>
    <p:sldId id="800" r:id="rId6"/>
    <p:sldId id="731" r:id="rId7"/>
    <p:sldId id="817" r:id="rId8"/>
    <p:sldId id="742" r:id="rId9"/>
    <p:sldId id="801" r:id="rId10"/>
    <p:sldId id="740" r:id="rId11"/>
    <p:sldId id="802" r:id="rId12"/>
    <p:sldId id="732" r:id="rId13"/>
    <p:sldId id="741" r:id="rId14"/>
    <p:sldId id="739" r:id="rId15"/>
    <p:sldId id="803" r:id="rId16"/>
    <p:sldId id="818" r:id="rId17"/>
    <p:sldId id="735" r:id="rId18"/>
    <p:sldId id="804" r:id="rId19"/>
    <p:sldId id="805" r:id="rId20"/>
    <p:sldId id="806" r:id="rId21"/>
    <p:sldId id="738" r:id="rId22"/>
    <p:sldId id="819" r:id="rId23"/>
    <p:sldId id="746" r:id="rId24"/>
    <p:sldId id="747" r:id="rId25"/>
    <p:sldId id="807" r:id="rId26"/>
    <p:sldId id="748" r:id="rId27"/>
    <p:sldId id="808" r:id="rId28"/>
    <p:sldId id="750" r:id="rId29"/>
    <p:sldId id="751" r:id="rId30"/>
    <p:sldId id="752" r:id="rId31"/>
    <p:sldId id="809" r:id="rId32"/>
    <p:sldId id="820" r:id="rId33"/>
    <p:sldId id="754" r:id="rId34"/>
    <p:sldId id="755" r:id="rId35"/>
    <p:sldId id="757" r:id="rId36"/>
    <p:sldId id="756" r:id="rId37"/>
    <p:sldId id="821" r:id="rId38"/>
    <p:sldId id="759" r:id="rId39"/>
    <p:sldId id="816" r:id="rId40"/>
    <p:sldId id="822" r:id="rId41"/>
    <p:sldId id="762" r:id="rId42"/>
    <p:sldId id="810" r:id="rId43"/>
    <p:sldId id="787" r:id="rId44"/>
    <p:sldId id="788" r:id="rId45"/>
    <p:sldId id="789" r:id="rId46"/>
    <p:sldId id="790" r:id="rId47"/>
    <p:sldId id="791" r:id="rId48"/>
    <p:sldId id="792" r:id="rId49"/>
    <p:sldId id="793" r:id="rId50"/>
    <p:sldId id="823" r:id="rId51"/>
    <p:sldId id="795" r:id="rId52"/>
    <p:sldId id="811" r:id="rId53"/>
    <p:sldId id="812" r:id="rId54"/>
    <p:sldId id="813" r:id="rId55"/>
    <p:sldId id="781" r:id="rId56"/>
    <p:sldId id="814" r:id="rId57"/>
    <p:sldId id="799" r:id="rId58"/>
    <p:sldId id="761" r:id="rId59"/>
  </p:sldIdLst>
  <p:sldSz cx="9906000" cy="6858000" type="A4"/>
  <p:notesSz cx="6805613" cy="9939338"/>
  <p:defaultTextStyle>
    <a:defPPr>
      <a:defRPr lang="en-US"/>
    </a:defPPr>
    <a:lvl1pPr algn="l" rtl="0" fontAlgn="base">
      <a:spcBef>
        <a:spcPct val="0"/>
      </a:spcBef>
      <a:spcAft>
        <a:spcPct val="0"/>
      </a:spcAft>
      <a:defRPr sz="1200" b="1" kern="1200">
        <a:solidFill>
          <a:srgbClr val="336699"/>
        </a:solidFill>
        <a:latin typeface="Arial" pitchFamily="34" charset="0"/>
        <a:ea typeface="宋体" pitchFamily="2" charset="-122"/>
        <a:cs typeface="+mn-cs"/>
      </a:defRPr>
    </a:lvl1pPr>
    <a:lvl2pPr marL="457200" algn="l" rtl="0" fontAlgn="base">
      <a:spcBef>
        <a:spcPct val="0"/>
      </a:spcBef>
      <a:spcAft>
        <a:spcPct val="0"/>
      </a:spcAft>
      <a:defRPr sz="1200" b="1" kern="1200">
        <a:solidFill>
          <a:srgbClr val="336699"/>
        </a:solidFill>
        <a:latin typeface="Arial" pitchFamily="34" charset="0"/>
        <a:ea typeface="宋体" pitchFamily="2" charset="-122"/>
        <a:cs typeface="+mn-cs"/>
      </a:defRPr>
    </a:lvl2pPr>
    <a:lvl3pPr marL="914400" algn="l" rtl="0" fontAlgn="base">
      <a:spcBef>
        <a:spcPct val="0"/>
      </a:spcBef>
      <a:spcAft>
        <a:spcPct val="0"/>
      </a:spcAft>
      <a:defRPr sz="1200" b="1" kern="1200">
        <a:solidFill>
          <a:srgbClr val="336699"/>
        </a:solidFill>
        <a:latin typeface="Arial" pitchFamily="34" charset="0"/>
        <a:ea typeface="宋体" pitchFamily="2" charset="-122"/>
        <a:cs typeface="+mn-cs"/>
      </a:defRPr>
    </a:lvl3pPr>
    <a:lvl4pPr marL="1371600" algn="l" rtl="0" fontAlgn="base">
      <a:spcBef>
        <a:spcPct val="0"/>
      </a:spcBef>
      <a:spcAft>
        <a:spcPct val="0"/>
      </a:spcAft>
      <a:defRPr sz="1200" b="1" kern="1200">
        <a:solidFill>
          <a:srgbClr val="336699"/>
        </a:solidFill>
        <a:latin typeface="Arial" pitchFamily="34" charset="0"/>
        <a:ea typeface="宋体" pitchFamily="2" charset="-122"/>
        <a:cs typeface="+mn-cs"/>
      </a:defRPr>
    </a:lvl4pPr>
    <a:lvl5pPr marL="1828800" algn="l" rtl="0" fontAlgn="base">
      <a:spcBef>
        <a:spcPct val="0"/>
      </a:spcBef>
      <a:spcAft>
        <a:spcPct val="0"/>
      </a:spcAft>
      <a:defRPr sz="1200" b="1" kern="1200">
        <a:solidFill>
          <a:srgbClr val="336699"/>
        </a:solidFill>
        <a:latin typeface="Arial" pitchFamily="34" charset="0"/>
        <a:ea typeface="宋体" pitchFamily="2" charset="-122"/>
        <a:cs typeface="+mn-cs"/>
      </a:defRPr>
    </a:lvl5pPr>
    <a:lvl6pPr marL="2286000" algn="l" defTabSz="914400" rtl="0" eaLnBrk="1" latinLnBrk="0" hangingPunct="1">
      <a:defRPr sz="1200" b="1" kern="1200">
        <a:solidFill>
          <a:srgbClr val="336699"/>
        </a:solidFill>
        <a:latin typeface="Arial" pitchFamily="34" charset="0"/>
        <a:ea typeface="宋体" pitchFamily="2" charset="-122"/>
        <a:cs typeface="+mn-cs"/>
      </a:defRPr>
    </a:lvl6pPr>
    <a:lvl7pPr marL="2743200" algn="l" defTabSz="914400" rtl="0" eaLnBrk="1" latinLnBrk="0" hangingPunct="1">
      <a:defRPr sz="1200" b="1" kern="1200">
        <a:solidFill>
          <a:srgbClr val="336699"/>
        </a:solidFill>
        <a:latin typeface="Arial" pitchFamily="34" charset="0"/>
        <a:ea typeface="宋体" pitchFamily="2" charset="-122"/>
        <a:cs typeface="+mn-cs"/>
      </a:defRPr>
    </a:lvl7pPr>
    <a:lvl8pPr marL="3200400" algn="l" defTabSz="914400" rtl="0" eaLnBrk="1" latinLnBrk="0" hangingPunct="1">
      <a:defRPr sz="1200" b="1" kern="1200">
        <a:solidFill>
          <a:srgbClr val="336699"/>
        </a:solidFill>
        <a:latin typeface="Arial" pitchFamily="34" charset="0"/>
        <a:ea typeface="宋体" pitchFamily="2" charset="-122"/>
        <a:cs typeface="+mn-cs"/>
      </a:defRPr>
    </a:lvl8pPr>
    <a:lvl9pPr marL="3657600" algn="l" defTabSz="914400" rtl="0" eaLnBrk="1" latinLnBrk="0" hangingPunct="1">
      <a:defRPr sz="1200" b="1" kern="1200">
        <a:solidFill>
          <a:srgbClr val="336699"/>
        </a:solidFill>
        <a:latin typeface="Arial" pitchFamily="34" charset="0"/>
        <a:ea typeface="宋体" pitchFamily="2" charset="-122"/>
        <a:cs typeface="+mn-cs"/>
      </a:defRPr>
    </a:lvl9pPr>
  </p:defaultTextStyle>
  <p:extLst>
    <p:ext uri="{521415D9-36F7-43E2-AB2F-B90AF26B5E84}">
      <p14:sectionLst xmlns:p14="http://schemas.microsoft.com/office/powerpoint/2010/main">
        <p14:section name="默认节" id="{F7910074-9171-4496-BB5F-5BB3AEB70178}">
          <p14:sldIdLst/>
        </p14:section>
        <p14:section name="封面" id="{04D899FE-76FA-45C7-B7C8-21DC14B810B2}">
          <p14:sldIdLst>
            <p14:sldId id="688"/>
          </p14:sldIdLst>
        </p14:section>
        <p14:section name="内容纲要" id="{E5536DB7-597B-482A-9F45-F62799A292D3}">
          <p14:sldIdLst>
            <p14:sldId id="689"/>
            <p14:sldId id="745"/>
          </p14:sldIdLst>
        </p14:section>
        <p14:section name="1-前言" id="{E1973FA8-11EF-4B69-96BA-2B54DE0211A6}">
          <p14:sldIdLst>
            <p14:sldId id="733"/>
            <p14:sldId id="800"/>
            <p14:sldId id="731"/>
          </p14:sldIdLst>
        </p14:section>
        <p14:section name="2-操作人员" id="{BFC641A5-1C88-4144-810E-E16714752AA1}">
          <p14:sldIdLst>
            <p14:sldId id="817"/>
            <p14:sldId id="742"/>
            <p14:sldId id="801"/>
            <p14:sldId id="740"/>
            <p14:sldId id="802"/>
            <p14:sldId id="732"/>
            <p14:sldId id="741"/>
            <p14:sldId id="739"/>
            <p14:sldId id="803"/>
          </p14:sldIdLst>
        </p14:section>
        <p14:section name="3-设备的使用" id="{C5C7CC17-4FE4-48CA-BFA7-D06564630BE3}">
          <p14:sldIdLst>
            <p14:sldId id="818"/>
            <p14:sldId id="735"/>
            <p14:sldId id="804"/>
            <p14:sldId id="805"/>
            <p14:sldId id="806"/>
            <p14:sldId id="738"/>
          </p14:sldIdLst>
        </p14:section>
        <p14:section name="4-设备操作" id="{8C5929BF-EE87-4CEE-8E4E-5378DAF8F9C2}">
          <p14:sldIdLst>
            <p14:sldId id="819"/>
            <p14:sldId id="746"/>
            <p14:sldId id="747"/>
            <p14:sldId id="807"/>
            <p14:sldId id="748"/>
            <p14:sldId id="808"/>
            <p14:sldId id="750"/>
            <p14:sldId id="751"/>
            <p14:sldId id="752"/>
            <p14:sldId id="809"/>
          </p14:sldIdLst>
        </p14:section>
        <p14:section name="5-危险部位" id="{F96E24F1-5420-4FB0-8804-C3B1AD2B2D92}">
          <p14:sldIdLst>
            <p14:sldId id="820"/>
            <p14:sldId id="754"/>
            <p14:sldId id="755"/>
            <p14:sldId id="757"/>
            <p14:sldId id="756"/>
          </p14:sldIdLst>
        </p14:section>
        <p14:section name="6-不安全行为状态" id="{368CE1C7-DF12-467D-A087-CD5A86AA3669}">
          <p14:sldIdLst>
            <p14:sldId id="821"/>
            <p14:sldId id="759"/>
            <p14:sldId id="816"/>
          </p14:sldIdLst>
        </p14:section>
        <p14:section name="7-检修安全工作" id="{6789D6FB-00F6-4334-9120-D6EB5F7DFA01}">
          <p14:sldIdLst>
            <p14:sldId id="822"/>
            <p14:sldId id="762"/>
            <p14:sldId id="810"/>
            <p14:sldId id="787"/>
            <p14:sldId id="788"/>
            <p14:sldId id="789"/>
            <p14:sldId id="790"/>
            <p14:sldId id="791"/>
            <p14:sldId id="792"/>
            <p14:sldId id="793"/>
          </p14:sldIdLst>
        </p14:section>
        <p14:section name="8-检修伤害类型及预防" id="{623B9301-D4F5-48C4-8F73-432FF83DF1D9}">
          <p14:sldIdLst>
            <p14:sldId id="823"/>
            <p14:sldId id="795"/>
            <p14:sldId id="811"/>
            <p14:sldId id="812"/>
            <p14:sldId id="813"/>
            <p14:sldId id="781"/>
            <p14:sldId id="814"/>
            <p14:sldId id="799"/>
            <p14:sldId id="761"/>
          </p14:sldIdLst>
        </p14:section>
      </p14:sectionLst>
    </p:ext>
    <p:ext uri="{EFAFB233-063F-42B5-8137-9DF3F51BA10A}">
      <p15:sldGuideLst xmlns:p15="http://schemas.microsoft.com/office/powerpoint/2012/main">
        <p15:guide id="2" orient="horz" pos="2160">
          <p15:clr>
            <a:srgbClr val="A4A3A4"/>
          </p15:clr>
        </p15:guide>
        <p15:guide id="6" pos="3120" userDrawn="1">
          <p15:clr>
            <a:srgbClr val="A4A3A4"/>
          </p15:clr>
        </p15:guide>
        <p15:guide id="7" pos="5887" userDrawn="1">
          <p15:clr>
            <a:srgbClr val="A4A3A4"/>
          </p15:clr>
        </p15:guide>
        <p15:guide id="8" pos="353" userDrawn="1">
          <p15:clr>
            <a:srgbClr val="A4A3A4"/>
          </p15:clr>
        </p15:guide>
        <p15:guide id="9" pos="2825"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FF9900"/>
    <a:srgbClr val="003366"/>
    <a:srgbClr val="0000CC"/>
    <a:srgbClr val="00B9F2"/>
    <a:srgbClr val="0056AC"/>
    <a:srgbClr val="A9C832"/>
    <a:srgbClr val="CC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81146" autoAdjust="0"/>
  </p:normalViewPr>
  <p:slideViewPr>
    <p:cSldViewPr snapToGrid="0">
      <p:cViewPr varScale="1">
        <p:scale>
          <a:sx n="90" d="100"/>
          <a:sy n="90" d="100"/>
        </p:scale>
        <p:origin x="1902" y="96"/>
      </p:cViewPr>
      <p:guideLst>
        <p:guide orient="horz" pos="2160"/>
        <p:guide pos="3120"/>
        <p:guide pos="5887"/>
        <p:guide pos="353"/>
        <p:guide pos="2825"/>
      </p:guideLst>
    </p:cSldViewPr>
  </p:slideViewPr>
  <p:outlineViewPr>
    <p:cViewPr>
      <p:scale>
        <a:sx n="33" d="100"/>
        <a:sy n="33" d="100"/>
      </p:scale>
      <p:origin x="0" y="3882"/>
    </p:cViewPr>
  </p:outlineViewPr>
  <p:notesTextViewPr>
    <p:cViewPr>
      <p:scale>
        <a:sx n="100" d="100"/>
        <a:sy n="100" d="100"/>
      </p:scale>
      <p:origin x="0" y="0"/>
    </p:cViewPr>
  </p:notesTextViewPr>
  <p:sorterViewPr>
    <p:cViewPr>
      <p:scale>
        <a:sx n="66" d="100"/>
        <a:sy n="66" d="100"/>
      </p:scale>
      <p:origin x="0" y="3636"/>
    </p:cViewPr>
  </p:sorterViewPr>
  <p:notesViewPr>
    <p:cSldViewPr snapToGrid="0">
      <p:cViewPr varScale="1">
        <p:scale>
          <a:sx n="78" d="100"/>
          <a:sy n="78" d="100"/>
        </p:scale>
        <p:origin x="-1848" y="-7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32113" cy="444500"/>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lvl1pPr algn="l" defTabSz="909638" eaLnBrk="0" latinLnBrk="0" hangingPunct="0">
              <a:spcBef>
                <a:spcPct val="0"/>
              </a:spcBef>
              <a:defRPr kumimoji="1" sz="1200" b="1">
                <a:solidFill>
                  <a:srgbClr val="000000"/>
                </a:solidFill>
                <a:latin typeface="Arial" pitchFamily="34" charset="0"/>
                <a:ea typeface="+mn-ea"/>
              </a:defRPr>
            </a:lvl1pPr>
          </a:lstStyle>
          <a:p>
            <a:pPr>
              <a:defRPr/>
            </a:pPr>
            <a:endParaRPr lang="en-GB" altLang="zh-CN"/>
          </a:p>
        </p:txBody>
      </p:sp>
      <p:sp>
        <p:nvSpPr>
          <p:cNvPr id="129027" name="Rectangle 3"/>
          <p:cNvSpPr>
            <a:spLocks noGrp="1" noChangeArrowheads="1"/>
          </p:cNvSpPr>
          <p:nvPr>
            <p:ph type="dt" sz="quarter" idx="1"/>
          </p:nvPr>
        </p:nvSpPr>
        <p:spPr bwMode="auto">
          <a:xfrm>
            <a:off x="3873500" y="0"/>
            <a:ext cx="2932113" cy="444500"/>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lvl1pPr algn="r" defTabSz="909638" eaLnBrk="0" latinLnBrk="0" hangingPunct="0">
              <a:spcBef>
                <a:spcPct val="0"/>
              </a:spcBef>
              <a:defRPr kumimoji="1" sz="1200" b="1">
                <a:solidFill>
                  <a:srgbClr val="000000"/>
                </a:solidFill>
                <a:latin typeface="Arial" pitchFamily="34" charset="0"/>
                <a:ea typeface="+mn-ea"/>
              </a:defRPr>
            </a:lvl1pPr>
          </a:lstStyle>
          <a:p>
            <a:pPr>
              <a:defRPr/>
            </a:pPr>
            <a:fld id="{3C85969E-295C-464B-A6B3-493EA30A3ED1}" type="datetime1">
              <a:rPr lang="zh-CN" altLang="de-DE"/>
              <a:pPr>
                <a:defRPr/>
              </a:pPr>
              <a:t>2019/8/6</a:t>
            </a:fld>
            <a:endParaRPr lang="en-GB" altLang="zh-CN"/>
          </a:p>
        </p:txBody>
      </p:sp>
      <p:sp>
        <p:nvSpPr>
          <p:cNvPr id="129028" name="Rectangle 4"/>
          <p:cNvSpPr>
            <a:spLocks noGrp="1" noChangeArrowheads="1"/>
          </p:cNvSpPr>
          <p:nvPr>
            <p:ph type="ftr" sz="quarter" idx="2"/>
          </p:nvPr>
        </p:nvSpPr>
        <p:spPr bwMode="auto">
          <a:xfrm>
            <a:off x="0" y="9472613"/>
            <a:ext cx="2932113" cy="444500"/>
          </a:xfrm>
          <a:prstGeom prst="rect">
            <a:avLst/>
          </a:prstGeom>
          <a:noFill/>
          <a:ln w="9525">
            <a:noFill/>
            <a:miter lim="800000"/>
            <a:headEnd/>
            <a:tailEnd/>
          </a:ln>
          <a:effectLst/>
        </p:spPr>
        <p:txBody>
          <a:bodyPr vert="horz" wrap="square" lIns="91023" tIns="45512" rIns="91023" bIns="45512" numCol="1" anchor="b" anchorCtr="0" compatLnSpc="1">
            <a:prstTxWarp prst="textNoShape">
              <a:avLst/>
            </a:prstTxWarp>
          </a:bodyPr>
          <a:lstStyle>
            <a:lvl1pPr algn="l" defTabSz="909638" eaLnBrk="0" latinLnBrk="0" hangingPunct="0">
              <a:spcBef>
                <a:spcPct val="0"/>
              </a:spcBef>
              <a:defRPr kumimoji="1" sz="1200" b="1">
                <a:solidFill>
                  <a:srgbClr val="000000"/>
                </a:solidFill>
                <a:latin typeface="Arial" pitchFamily="34" charset="0"/>
                <a:ea typeface="+mn-ea"/>
              </a:defRPr>
            </a:lvl1pPr>
          </a:lstStyle>
          <a:p>
            <a:pPr>
              <a:defRPr/>
            </a:pPr>
            <a:endParaRPr lang="en-GB" altLang="zh-CN"/>
          </a:p>
        </p:txBody>
      </p:sp>
      <p:sp>
        <p:nvSpPr>
          <p:cNvPr id="129029" name="Rectangle 5"/>
          <p:cNvSpPr>
            <a:spLocks noGrp="1" noChangeArrowheads="1"/>
          </p:cNvSpPr>
          <p:nvPr>
            <p:ph type="sldNum" sz="quarter" idx="3"/>
          </p:nvPr>
        </p:nvSpPr>
        <p:spPr bwMode="auto">
          <a:xfrm>
            <a:off x="3873500" y="9472613"/>
            <a:ext cx="2932113" cy="444500"/>
          </a:xfrm>
          <a:prstGeom prst="rect">
            <a:avLst/>
          </a:prstGeom>
          <a:noFill/>
          <a:ln w="9525">
            <a:noFill/>
            <a:miter lim="800000"/>
            <a:headEnd/>
            <a:tailEnd/>
          </a:ln>
          <a:effectLst/>
        </p:spPr>
        <p:txBody>
          <a:bodyPr vert="horz" wrap="square" lIns="91023" tIns="45512" rIns="91023" bIns="45512" numCol="1" anchor="b" anchorCtr="0" compatLnSpc="1">
            <a:prstTxWarp prst="textNoShape">
              <a:avLst/>
            </a:prstTxWarp>
          </a:bodyPr>
          <a:lstStyle>
            <a:lvl1pPr algn="r" defTabSz="909638" eaLnBrk="0" latinLnBrk="0" hangingPunct="0">
              <a:spcBef>
                <a:spcPct val="0"/>
              </a:spcBef>
              <a:defRPr kumimoji="1" sz="1200" b="1">
                <a:solidFill>
                  <a:srgbClr val="000000"/>
                </a:solidFill>
                <a:latin typeface="Arial" pitchFamily="34" charset="0"/>
                <a:ea typeface="+mn-ea"/>
              </a:defRPr>
            </a:lvl1pPr>
          </a:lstStyle>
          <a:p>
            <a:pPr>
              <a:defRPr/>
            </a:pPr>
            <a:fld id="{C3D90548-FA5F-477A-8E2A-798C21498CA4}" type="slidenum">
              <a:rPr lang="en-GB" altLang="zh-CN"/>
              <a:pPr>
                <a:defRPr/>
              </a:pPr>
              <a:t>‹#›</a:t>
            </a:fld>
            <a:endParaRPr lang="en-GB" altLang="zh-CN"/>
          </a:p>
        </p:txBody>
      </p:sp>
    </p:spTree>
    <p:extLst>
      <p:ext uri="{BB962C8B-B14F-4D97-AF65-F5344CB8AC3E}">
        <p14:creationId xmlns:p14="http://schemas.microsoft.com/office/powerpoint/2010/main" val="5636511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9575" cy="495300"/>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lvl1pPr algn="l" defTabSz="909638" eaLnBrk="0" latinLnBrk="0" hangingPunct="0">
              <a:spcBef>
                <a:spcPct val="0"/>
              </a:spcBef>
              <a:defRPr kumimoji="0" sz="1200" b="0">
                <a:solidFill>
                  <a:schemeClr val="tx1"/>
                </a:solidFill>
                <a:latin typeface="Arial" pitchFamily="34" charset="0"/>
                <a:ea typeface="+mn-ea"/>
              </a:defRPr>
            </a:lvl1pPr>
          </a:lstStyle>
          <a:p>
            <a:pPr>
              <a:defRPr/>
            </a:pPr>
            <a:endParaRPr lang="de-DE" altLang="de-DE"/>
          </a:p>
        </p:txBody>
      </p:sp>
      <p:sp>
        <p:nvSpPr>
          <p:cNvPr id="6147" name="Rectangle 3"/>
          <p:cNvSpPr>
            <a:spLocks noGrp="1" noChangeArrowheads="1"/>
          </p:cNvSpPr>
          <p:nvPr>
            <p:ph type="dt" idx="1"/>
          </p:nvPr>
        </p:nvSpPr>
        <p:spPr bwMode="auto">
          <a:xfrm>
            <a:off x="3856038" y="0"/>
            <a:ext cx="2949575" cy="495300"/>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lvl1pPr algn="r" defTabSz="909638" eaLnBrk="0" latinLnBrk="0" hangingPunct="0">
              <a:spcBef>
                <a:spcPct val="0"/>
              </a:spcBef>
              <a:defRPr kumimoji="0" sz="1200" b="0">
                <a:solidFill>
                  <a:schemeClr val="tx1"/>
                </a:solidFill>
                <a:latin typeface="Arial" pitchFamily="34" charset="0"/>
                <a:ea typeface="+mn-ea"/>
              </a:defRPr>
            </a:lvl1pPr>
          </a:lstStyle>
          <a:p>
            <a:pPr>
              <a:defRPr/>
            </a:pPr>
            <a:fld id="{0297B681-A5C5-43BB-BB15-23005B81D406}" type="datetime1">
              <a:rPr lang="zh-CN" altLang="de-DE"/>
              <a:pPr>
                <a:defRPr/>
              </a:pPr>
              <a:t>2019/8/6</a:t>
            </a:fld>
            <a:endParaRPr lang="de-DE" altLang="de-DE"/>
          </a:p>
        </p:txBody>
      </p:sp>
      <p:sp>
        <p:nvSpPr>
          <p:cNvPr id="57348" name="Rectangle 4"/>
          <p:cNvSpPr>
            <a:spLocks noGrp="1" noRot="1" noChangeAspect="1" noChangeArrowheads="1" noTextEdit="1"/>
          </p:cNvSpPr>
          <p:nvPr>
            <p:ph type="sldImg" idx="2"/>
          </p:nvPr>
        </p:nvSpPr>
        <p:spPr bwMode="auto">
          <a:xfrm>
            <a:off x="712788" y="746125"/>
            <a:ext cx="538480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8050" y="4721225"/>
            <a:ext cx="4989513" cy="4471988"/>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p>
            <a:pPr lvl="0"/>
            <a:r>
              <a:rPr lang="en-US" altLang="de-DE" noProof="0" smtClean="0"/>
              <a:t>Click to edit Master text styles</a:t>
            </a:r>
          </a:p>
          <a:p>
            <a:pPr lvl="1"/>
            <a:r>
              <a:rPr lang="en-US" altLang="de-DE" noProof="0" smtClean="0"/>
              <a:t>Second level</a:t>
            </a:r>
          </a:p>
          <a:p>
            <a:pPr lvl="2"/>
            <a:r>
              <a:rPr lang="en-US" altLang="de-DE" noProof="0" smtClean="0"/>
              <a:t>Third level</a:t>
            </a:r>
          </a:p>
          <a:p>
            <a:pPr lvl="3"/>
            <a:r>
              <a:rPr lang="en-US" altLang="de-DE" noProof="0" smtClean="0"/>
              <a:t>Fourth level</a:t>
            </a:r>
          </a:p>
          <a:p>
            <a:pPr lvl="4"/>
            <a:r>
              <a:rPr lang="en-US" altLang="de-DE" noProof="0" smtClean="0"/>
              <a:t>Fifth level</a:t>
            </a:r>
          </a:p>
        </p:txBody>
      </p:sp>
      <p:sp>
        <p:nvSpPr>
          <p:cNvPr id="6150" name="Rectangle 6"/>
          <p:cNvSpPr>
            <a:spLocks noGrp="1" noChangeArrowheads="1"/>
          </p:cNvSpPr>
          <p:nvPr>
            <p:ph type="ftr" sz="quarter" idx="4"/>
          </p:nvPr>
        </p:nvSpPr>
        <p:spPr bwMode="auto">
          <a:xfrm>
            <a:off x="0" y="9444038"/>
            <a:ext cx="2949575" cy="495300"/>
          </a:xfrm>
          <a:prstGeom prst="rect">
            <a:avLst/>
          </a:prstGeom>
          <a:noFill/>
          <a:ln w="9525">
            <a:noFill/>
            <a:miter lim="800000"/>
            <a:headEnd/>
            <a:tailEnd/>
          </a:ln>
          <a:effectLst/>
        </p:spPr>
        <p:txBody>
          <a:bodyPr vert="horz" wrap="square" lIns="91023" tIns="45512" rIns="91023" bIns="45512" numCol="1" anchor="b" anchorCtr="0" compatLnSpc="1">
            <a:prstTxWarp prst="textNoShape">
              <a:avLst/>
            </a:prstTxWarp>
          </a:bodyPr>
          <a:lstStyle>
            <a:lvl1pPr algn="l" defTabSz="909638" eaLnBrk="0" latinLnBrk="0" hangingPunct="0">
              <a:spcBef>
                <a:spcPct val="0"/>
              </a:spcBef>
              <a:defRPr kumimoji="0" sz="1200" b="0">
                <a:solidFill>
                  <a:schemeClr val="tx1"/>
                </a:solidFill>
                <a:latin typeface="Arial" pitchFamily="34" charset="0"/>
                <a:ea typeface="+mn-ea"/>
              </a:defRPr>
            </a:lvl1pPr>
          </a:lstStyle>
          <a:p>
            <a:pPr>
              <a:defRPr/>
            </a:pPr>
            <a:endParaRPr lang="de-DE" altLang="de-DE"/>
          </a:p>
        </p:txBody>
      </p:sp>
      <p:sp>
        <p:nvSpPr>
          <p:cNvPr id="6151" name="Rectangle 7"/>
          <p:cNvSpPr>
            <a:spLocks noGrp="1" noChangeArrowheads="1"/>
          </p:cNvSpPr>
          <p:nvPr>
            <p:ph type="sldNum" sz="quarter" idx="5"/>
          </p:nvPr>
        </p:nvSpPr>
        <p:spPr bwMode="auto">
          <a:xfrm>
            <a:off x="3856038" y="9444038"/>
            <a:ext cx="2949575" cy="495300"/>
          </a:xfrm>
          <a:prstGeom prst="rect">
            <a:avLst/>
          </a:prstGeom>
          <a:noFill/>
          <a:ln w="9525">
            <a:noFill/>
            <a:miter lim="800000"/>
            <a:headEnd/>
            <a:tailEnd/>
          </a:ln>
          <a:effectLst/>
        </p:spPr>
        <p:txBody>
          <a:bodyPr vert="horz" wrap="square" lIns="91023" tIns="45512" rIns="91023" bIns="45512" numCol="1" anchor="b" anchorCtr="0" compatLnSpc="1">
            <a:prstTxWarp prst="textNoShape">
              <a:avLst/>
            </a:prstTxWarp>
          </a:bodyPr>
          <a:lstStyle>
            <a:lvl1pPr algn="r" defTabSz="909638" eaLnBrk="0" latinLnBrk="0" hangingPunct="0">
              <a:spcBef>
                <a:spcPct val="0"/>
              </a:spcBef>
              <a:defRPr kumimoji="0" sz="1200" b="0">
                <a:solidFill>
                  <a:schemeClr val="tx1"/>
                </a:solidFill>
                <a:latin typeface="Arial" pitchFamily="34" charset="0"/>
                <a:ea typeface="+mn-ea"/>
              </a:defRPr>
            </a:lvl1pPr>
          </a:lstStyle>
          <a:p>
            <a:pPr>
              <a:defRPr/>
            </a:pPr>
            <a:fld id="{D4D4C9C8-EA37-45A4-BCED-79786B7776DF}" type="slidenum">
              <a:rPr lang="de-DE" altLang="de-DE"/>
              <a:pPr>
                <a:defRPr/>
              </a:pPr>
              <a:t>‹#›</a:t>
            </a:fld>
            <a:endParaRPr lang="de-DE" altLang="de-DE"/>
          </a:p>
        </p:txBody>
      </p:sp>
    </p:spTree>
    <p:extLst>
      <p:ext uri="{BB962C8B-B14F-4D97-AF65-F5344CB8AC3E}">
        <p14:creationId xmlns:p14="http://schemas.microsoft.com/office/powerpoint/2010/main" val="172495684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a:t>
            </a:fld>
            <a:endParaRPr lang="de-DE" altLang="de-DE"/>
          </a:p>
        </p:txBody>
      </p:sp>
    </p:spTree>
    <p:extLst>
      <p:ext uri="{BB962C8B-B14F-4D97-AF65-F5344CB8AC3E}">
        <p14:creationId xmlns:p14="http://schemas.microsoft.com/office/powerpoint/2010/main" val="184245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13</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14</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16</a:t>
            </a:fld>
            <a:endParaRPr lang="de-DE" altLang="de-DE"/>
          </a:p>
        </p:txBody>
      </p:sp>
    </p:spTree>
    <p:extLst>
      <p:ext uri="{BB962C8B-B14F-4D97-AF65-F5344CB8AC3E}">
        <p14:creationId xmlns:p14="http://schemas.microsoft.com/office/powerpoint/2010/main" val="301546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17</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21</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22</a:t>
            </a:fld>
            <a:endParaRPr lang="de-DE" altLang="de-DE"/>
          </a:p>
        </p:txBody>
      </p:sp>
    </p:spTree>
    <p:extLst>
      <p:ext uri="{BB962C8B-B14F-4D97-AF65-F5344CB8AC3E}">
        <p14:creationId xmlns:p14="http://schemas.microsoft.com/office/powerpoint/2010/main" val="324400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23</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24</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26</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28</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29</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30</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32</a:t>
            </a:fld>
            <a:endParaRPr lang="de-DE" altLang="de-DE"/>
          </a:p>
        </p:txBody>
      </p:sp>
    </p:spTree>
    <p:extLst>
      <p:ext uri="{BB962C8B-B14F-4D97-AF65-F5344CB8AC3E}">
        <p14:creationId xmlns:p14="http://schemas.microsoft.com/office/powerpoint/2010/main" val="4025285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33</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34</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35</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36</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37</a:t>
            </a:fld>
            <a:endParaRPr lang="de-DE" altLang="de-DE"/>
          </a:p>
        </p:txBody>
      </p:sp>
    </p:spTree>
    <p:extLst>
      <p:ext uri="{BB962C8B-B14F-4D97-AF65-F5344CB8AC3E}">
        <p14:creationId xmlns:p14="http://schemas.microsoft.com/office/powerpoint/2010/main" val="2556454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38</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40</a:t>
            </a:fld>
            <a:endParaRPr lang="de-DE" altLang="de-DE"/>
          </a:p>
        </p:txBody>
      </p:sp>
    </p:spTree>
    <p:extLst>
      <p:ext uri="{BB962C8B-B14F-4D97-AF65-F5344CB8AC3E}">
        <p14:creationId xmlns:p14="http://schemas.microsoft.com/office/powerpoint/2010/main" val="114658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3</a:t>
            </a:fld>
            <a:endParaRPr lang="de-DE" altLang="de-DE"/>
          </a:p>
        </p:txBody>
      </p:sp>
    </p:spTree>
    <p:extLst>
      <p:ext uri="{BB962C8B-B14F-4D97-AF65-F5344CB8AC3E}">
        <p14:creationId xmlns:p14="http://schemas.microsoft.com/office/powerpoint/2010/main" val="172218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50</a:t>
            </a:fld>
            <a:endParaRPr lang="de-DE" altLang="de-DE"/>
          </a:p>
        </p:txBody>
      </p:sp>
    </p:spTree>
    <p:extLst>
      <p:ext uri="{BB962C8B-B14F-4D97-AF65-F5344CB8AC3E}">
        <p14:creationId xmlns:p14="http://schemas.microsoft.com/office/powerpoint/2010/main" val="2515933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58</a:t>
            </a:fld>
            <a:endParaRPr lang="de-DE" altLang="de-DE"/>
          </a:p>
        </p:txBody>
      </p:sp>
    </p:spTree>
    <p:extLst>
      <p:ext uri="{BB962C8B-B14F-4D97-AF65-F5344CB8AC3E}">
        <p14:creationId xmlns:p14="http://schemas.microsoft.com/office/powerpoint/2010/main" val="271909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4</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6</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7</a:t>
            </a:fld>
            <a:endParaRPr lang="de-DE" altLang="de-DE"/>
          </a:p>
        </p:txBody>
      </p:sp>
    </p:spTree>
    <p:extLst>
      <p:ext uri="{BB962C8B-B14F-4D97-AF65-F5344CB8AC3E}">
        <p14:creationId xmlns:p14="http://schemas.microsoft.com/office/powerpoint/2010/main" val="176303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8</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10</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pPr>
                <a:defRPr/>
              </a:pPr>
              <a:t>2019/8/6</a:t>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pPr>
                <a:defRPr/>
              </a:pPr>
              <a:t>12</a:t>
            </a:fld>
            <a:endParaRPr lang="de-DE" altLang="de-DE"/>
          </a:p>
        </p:txBody>
      </p:sp>
    </p:spTree>
    <p:extLst>
      <p:ext uri="{BB962C8B-B14F-4D97-AF65-F5344CB8AC3E}">
        <p14:creationId xmlns:p14="http://schemas.microsoft.com/office/powerpoint/2010/main" val="381780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0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377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sldNum="0" hdr="0" ftr="0"/>
  <p:txStyles>
    <p:titleStyle>
      <a:lvl1pPr algn="l" rtl="0" eaLnBrk="0" fontAlgn="base" hangingPunct="0">
        <a:lnSpc>
          <a:spcPct val="93000"/>
        </a:lnSpc>
        <a:spcBef>
          <a:spcPct val="0"/>
        </a:spcBef>
        <a:spcAft>
          <a:spcPct val="0"/>
        </a:spcAft>
        <a:defRPr kumimoji="1" sz="2100" b="1">
          <a:solidFill>
            <a:srgbClr val="000000"/>
          </a:solidFill>
          <a:latin typeface="+mj-lt"/>
          <a:ea typeface="+mj-ea"/>
          <a:cs typeface="+mj-cs"/>
        </a:defRPr>
      </a:lvl1pPr>
      <a:lvl2pPr algn="l" rtl="0" eaLnBrk="0" fontAlgn="base" hangingPunct="0">
        <a:lnSpc>
          <a:spcPct val="93000"/>
        </a:lnSpc>
        <a:spcBef>
          <a:spcPct val="0"/>
        </a:spcBef>
        <a:spcAft>
          <a:spcPct val="0"/>
        </a:spcAft>
        <a:defRPr kumimoji="1" sz="2100" b="1">
          <a:solidFill>
            <a:srgbClr val="000000"/>
          </a:solidFill>
          <a:latin typeface="Arial" pitchFamily="34" charset="0"/>
          <a:ea typeface="方正兰亭黑简体" pitchFamily="2" charset="-122"/>
        </a:defRPr>
      </a:lvl2pPr>
      <a:lvl3pPr algn="l" rtl="0" eaLnBrk="0" fontAlgn="base" hangingPunct="0">
        <a:lnSpc>
          <a:spcPct val="93000"/>
        </a:lnSpc>
        <a:spcBef>
          <a:spcPct val="0"/>
        </a:spcBef>
        <a:spcAft>
          <a:spcPct val="0"/>
        </a:spcAft>
        <a:defRPr kumimoji="1" sz="2100" b="1">
          <a:solidFill>
            <a:srgbClr val="000000"/>
          </a:solidFill>
          <a:latin typeface="Arial" pitchFamily="34" charset="0"/>
          <a:ea typeface="方正兰亭黑简体" pitchFamily="2" charset="-122"/>
        </a:defRPr>
      </a:lvl3pPr>
      <a:lvl4pPr algn="l" rtl="0" eaLnBrk="0" fontAlgn="base" hangingPunct="0">
        <a:lnSpc>
          <a:spcPct val="93000"/>
        </a:lnSpc>
        <a:spcBef>
          <a:spcPct val="0"/>
        </a:spcBef>
        <a:spcAft>
          <a:spcPct val="0"/>
        </a:spcAft>
        <a:defRPr kumimoji="1" sz="2100" b="1">
          <a:solidFill>
            <a:srgbClr val="000000"/>
          </a:solidFill>
          <a:latin typeface="Arial" pitchFamily="34" charset="0"/>
          <a:ea typeface="方正兰亭黑简体" pitchFamily="2" charset="-122"/>
        </a:defRPr>
      </a:lvl4pPr>
      <a:lvl5pPr algn="l" rtl="0" eaLnBrk="0" fontAlgn="base" hangingPunct="0">
        <a:lnSpc>
          <a:spcPct val="93000"/>
        </a:lnSpc>
        <a:spcBef>
          <a:spcPct val="0"/>
        </a:spcBef>
        <a:spcAft>
          <a:spcPct val="0"/>
        </a:spcAft>
        <a:defRPr kumimoji="1" sz="2100" b="1">
          <a:solidFill>
            <a:srgbClr val="000000"/>
          </a:solidFill>
          <a:latin typeface="Arial" pitchFamily="34" charset="0"/>
          <a:ea typeface="方正兰亭黑简体" pitchFamily="2" charset="-122"/>
        </a:defRPr>
      </a:lvl5pPr>
      <a:lvl6pPr marL="457200" algn="l" rtl="0" eaLnBrk="0" fontAlgn="base" hangingPunct="0">
        <a:lnSpc>
          <a:spcPct val="93000"/>
        </a:lnSpc>
        <a:spcBef>
          <a:spcPct val="0"/>
        </a:spcBef>
        <a:spcAft>
          <a:spcPct val="0"/>
        </a:spcAft>
        <a:defRPr kumimoji="1" sz="2100" b="1">
          <a:solidFill>
            <a:srgbClr val="000000"/>
          </a:solidFill>
          <a:latin typeface="Arial" pitchFamily="34" charset="0"/>
        </a:defRPr>
      </a:lvl6pPr>
      <a:lvl7pPr marL="914400" algn="l" rtl="0" eaLnBrk="0" fontAlgn="base" hangingPunct="0">
        <a:lnSpc>
          <a:spcPct val="93000"/>
        </a:lnSpc>
        <a:spcBef>
          <a:spcPct val="0"/>
        </a:spcBef>
        <a:spcAft>
          <a:spcPct val="0"/>
        </a:spcAft>
        <a:defRPr kumimoji="1" sz="2100" b="1">
          <a:solidFill>
            <a:srgbClr val="000000"/>
          </a:solidFill>
          <a:latin typeface="Arial" pitchFamily="34" charset="0"/>
        </a:defRPr>
      </a:lvl7pPr>
      <a:lvl8pPr marL="1371600" algn="l" rtl="0" eaLnBrk="0" fontAlgn="base" hangingPunct="0">
        <a:lnSpc>
          <a:spcPct val="93000"/>
        </a:lnSpc>
        <a:spcBef>
          <a:spcPct val="0"/>
        </a:spcBef>
        <a:spcAft>
          <a:spcPct val="0"/>
        </a:spcAft>
        <a:defRPr kumimoji="1" sz="2100" b="1">
          <a:solidFill>
            <a:srgbClr val="000000"/>
          </a:solidFill>
          <a:latin typeface="Arial" pitchFamily="34" charset="0"/>
        </a:defRPr>
      </a:lvl8pPr>
      <a:lvl9pPr marL="1828800" algn="l" rtl="0" eaLnBrk="0" fontAlgn="base" hangingPunct="0">
        <a:lnSpc>
          <a:spcPct val="93000"/>
        </a:lnSpc>
        <a:spcBef>
          <a:spcPct val="0"/>
        </a:spcBef>
        <a:spcAft>
          <a:spcPct val="0"/>
        </a:spcAft>
        <a:defRPr kumimoji="1" sz="2100" b="1">
          <a:solidFill>
            <a:srgbClr val="000000"/>
          </a:solidFill>
          <a:latin typeface="Arial" pitchFamily="34" charset="0"/>
        </a:defRPr>
      </a:lvl9pPr>
    </p:titleStyle>
    <p:bodyStyle>
      <a:lvl1pPr marL="342900" indent="-342900" algn="l" defTabSz="330200" rtl="0" eaLnBrk="0" fontAlgn="base" hangingPunct="0">
        <a:spcBef>
          <a:spcPct val="0"/>
        </a:spcBef>
        <a:spcAft>
          <a:spcPct val="0"/>
        </a:spcAft>
        <a:buChar char="•"/>
        <a:defRPr kumimoji="1" sz="1700" b="1">
          <a:solidFill>
            <a:srgbClr val="000000"/>
          </a:solidFill>
          <a:latin typeface="+mn-lt"/>
          <a:ea typeface="+mn-ea"/>
          <a:cs typeface="+mn-cs"/>
        </a:defRPr>
      </a:lvl1pPr>
      <a:lvl2pPr marL="392113" indent="-390525" algn="l" defTabSz="330200" rtl="0" eaLnBrk="0" fontAlgn="base" hangingPunct="0">
        <a:spcBef>
          <a:spcPct val="0"/>
        </a:spcBef>
        <a:spcAft>
          <a:spcPct val="0"/>
        </a:spcAft>
        <a:buChar char="•"/>
        <a:defRPr kumimoji="1" sz="1700">
          <a:solidFill>
            <a:srgbClr val="000000"/>
          </a:solidFill>
          <a:latin typeface="+mn-lt"/>
          <a:ea typeface="方正兰亭黑简体" pitchFamily="2" charset="-122"/>
        </a:defRPr>
      </a:lvl2pPr>
      <a:lvl3pPr marL="835025" indent="-441325" algn="l" defTabSz="330200" rtl="0" eaLnBrk="0" fontAlgn="base" hangingPunct="0">
        <a:spcBef>
          <a:spcPct val="0"/>
        </a:spcBef>
        <a:spcAft>
          <a:spcPct val="0"/>
        </a:spcAft>
        <a:buChar char="–"/>
        <a:defRPr kumimoji="1" sz="1700">
          <a:solidFill>
            <a:srgbClr val="000000"/>
          </a:solidFill>
          <a:latin typeface="+mn-lt"/>
          <a:ea typeface="方正兰亭黑简体" pitchFamily="2" charset="-122"/>
        </a:defRPr>
      </a:lvl3pPr>
      <a:lvl4pPr marL="1239838" indent="-403225" algn="l" defTabSz="330200" rtl="0" eaLnBrk="0" fontAlgn="base" hangingPunct="0">
        <a:spcBef>
          <a:spcPct val="0"/>
        </a:spcBef>
        <a:spcAft>
          <a:spcPct val="0"/>
        </a:spcAft>
        <a:buChar char="-"/>
        <a:defRPr kumimoji="1" sz="1700">
          <a:solidFill>
            <a:srgbClr val="000000"/>
          </a:solidFill>
          <a:latin typeface="+mn-lt"/>
          <a:ea typeface="方正兰亭黑简体" pitchFamily="2" charset="-122"/>
        </a:defRPr>
      </a:lvl4pPr>
      <a:lvl5pPr marL="2624138" indent="4763" algn="ctr" defTabSz="330200" rtl="0" eaLnBrk="0" fontAlgn="base" hangingPunct="0">
        <a:lnSpc>
          <a:spcPts val="1600"/>
        </a:lnSpc>
        <a:spcBef>
          <a:spcPct val="0"/>
        </a:spcBef>
        <a:spcAft>
          <a:spcPct val="0"/>
        </a:spcAft>
        <a:buChar char="»"/>
        <a:defRPr kumimoji="1" sz="1400" b="1">
          <a:solidFill>
            <a:srgbClr val="000000"/>
          </a:solidFill>
          <a:latin typeface="+mn-lt"/>
          <a:ea typeface="方正兰亭黑简体" pitchFamily="2" charset="-122"/>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812800" y="2452804"/>
            <a:ext cx="3556000" cy="2155590"/>
          </a:xfrm>
          <a:prstGeom prst="rect">
            <a:avLst/>
          </a:prstGeom>
        </p:spPr>
        <p:txBody>
          <a:bodyPr wrap="square">
            <a:spAutoFit/>
          </a:bodyPr>
          <a:lstStyle/>
          <a:p>
            <a:pPr algn="ctr">
              <a:lnSpc>
                <a:spcPct val="130000"/>
              </a:lnSpc>
              <a:defRPr/>
            </a:pPr>
            <a:r>
              <a:rPr lang="zh-CN" altLang="en-US" sz="5400" dirty="0">
                <a:solidFill>
                  <a:schemeClr val="accent3">
                    <a:lumMod val="75000"/>
                  </a:schemeClr>
                </a:solidFill>
                <a:latin typeface="方正清刻本悦宋简体" panose="02000000000000000000" pitchFamily="2" charset="-122"/>
                <a:ea typeface="方正清刻本悦宋简体" panose="02000000000000000000" pitchFamily="2" charset="-122"/>
                <a:cs typeface="Arial" pitchFamily="34" charset="0"/>
              </a:rPr>
              <a:t>设备安全培训教材</a:t>
            </a:r>
            <a:endParaRPr lang="en-US" altLang="zh-CN" sz="5400" dirty="0">
              <a:solidFill>
                <a:schemeClr val="accent3">
                  <a:lumMod val="75000"/>
                </a:schemeClr>
              </a:solidFill>
              <a:latin typeface="方正清刻本悦宋简体" panose="02000000000000000000" pitchFamily="2" charset="-122"/>
              <a:ea typeface="方正清刻本悦宋简体" panose="02000000000000000000" pitchFamily="2" charset="-122"/>
              <a:cs typeface="Arial" pitchFamily="34" charset="0"/>
            </a:endParaRPr>
          </a:p>
        </p:txBody>
      </p:sp>
      <p:pic>
        <p:nvPicPr>
          <p:cNvPr id="5" name="图片 4"/>
          <p:cNvPicPr>
            <a:picLocks noChangeAspect="1"/>
          </p:cNvPicPr>
          <p:nvPr/>
        </p:nvPicPr>
        <p:blipFill>
          <a:blip r:embed="rId3"/>
          <a:stretch>
            <a:fillRect/>
          </a:stretch>
        </p:blipFill>
        <p:spPr>
          <a:xfrm>
            <a:off x="4484688" y="1376926"/>
            <a:ext cx="4881953" cy="4307347"/>
          </a:xfrm>
          <a:prstGeom prst="rect">
            <a:avLst/>
          </a:prstGeom>
        </p:spPr>
      </p:pic>
      <p:sp>
        <p:nvSpPr>
          <p:cNvPr id="8" name="任意多边形 7"/>
          <p:cNvSpPr/>
          <p:nvPr/>
        </p:nvSpPr>
        <p:spPr bwMode="auto">
          <a:xfrm>
            <a:off x="233680" y="1706880"/>
            <a:ext cx="9408160" cy="3647440"/>
          </a:xfrm>
          <a:custGeom>
            <a:avLst/>
            <a:gdLst>
              <a:gd name="connsiteX0" fmla="*/ 0 w 9408160"/>
              <a:gd name="connsiteY0" fmla="*/ 0 h 3647440"/>
              <a:gd name="connsiteX1" fmla="*/ 4719320 w 9408160"/>
              <a:gd name="connsiteY1" fmla="*/ 0 h 3647440"/>
              <a:gd name="connsiteX2" fmla="*/ 4719320 w 9408160"/>
              <a:gd name="connsiteY2" fmla="*/ 137290 h 3647440"/>
              <a:gd name="connsiteX3" fmla="*/ 137290 w 9408160"/>
              <a:gd name="connsiteY3" fmla="*/ 137290 h 3647440"/>
              <a:gd name="connsiteX4" fmla="*/ 137290 w 9408160"/>
              <a:gd name="connsiteY4" fmla="*/ 3510150 h 3647440"/>
              <a:gd name="connsiteX5" fmla="*/ 9270870 w 9408160"/>
              <a:gd name="connsiteY5" fmla="*/ 3510150 h 3647440"/>
              <a:gd name="connsiteX6" fmla="*/ 9270870 w 9408160"/>
              <a:gd name="connsiteY6" fmla="*/ 137290 h 3647440"/>
              <a:gd name="connsiteX7" fmla="*/ 8890000 w 9408160"/>
              <a:gd name="connsiteY7" fmla="*/ 137290 h 3647440"/>
              <a:gd name="connsiteX8" fmla="*/ 8890000 w 9408160"/>
              <a:gd name="connsiteY8" fmla="*/ 0 h 3647440"/>
              <a:gd name="connsiteX9" fmla="*/ 9408160 w 9408160"/>
              <a:gd name="connsiteY9" fmla="*/ 0 h 3647440"/>
              <a:gd name="connsiteX10" fmla="*/ 9408160 w 9408160"/>
              <a:gd name="connsiteY10" fmla="*/ 3647440 h 3647440"/>
              <a:gd name="connsiteX11" fmla="*/ 0 w 9408160"/>
              <a:gd name="connsiteY11" fmla="*/ 3647440 h 364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60" h="3647440">
                <a:moveTo>
                  <a:pt x="0" y="0"/>
                </a:moveTo>
                <a:lnTo>
                  <a:pt x="4719320" y="0"/>
                </a:lnTo>
                <a:lnTo>
                  <a:pt x="4719320" y="137290"/>
                </a:lnTo>
                <a:lnTo>
                  <a:pt x="137290" y="137290"/>
                </a:lnTo>
                <a:lnTo>
                  <a:pt x="137290" y="3510150"/>
                </a:lnTo>
                <a:lnTo>
                  <a:pt x="9270870" y="3510150"/>
                </a:lnTo>
                <a:lnTo>
                  <a:pt x="9270870" y="137290"/>
                </a:lnTo>
                <a:lnTo>
                  <a:pt x="8890000" y="137290"/>
                </a:lnTo>
                <a:lnTo>
                  <a:pt x="8890000" y="0"/>
                </a:lnTo>
                <a:lnTo>
                  <a:pt x="9408160" y="0"/>
                </a:lnTo>
                <a:lnTo>
                  <a:pt x="9408160" y="3647440"/>
                </a:lnTo>
                <a:lnTo>
                  <a:pt x="0" y="3647440"/>
                </a:lnTo>
                <a:close/>
              </a:path>
            </a:pathLst>
          </a:cu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726676" y="1311255"/>
            <a:ext cx="8452648" cy="923330"/>
          </a:xfrm>
          <a:prstGeom prst="rect">
            <a:avLst/>
          </a:prstGeom>
        </p:spPr>
        <p:txBody>
          <a:bodyPr wrap="square">
            <a:spAutoFit/>
          </a:bodyPr>
          <a:lstStyle/>
          <a:p>
            <a:pPr>
              <a:lnSpc>
                <a:spcPct val="150000"/>
              </a:lnSpc>
              <a:spcBef>
                <a:spcPts val="0"/>
              </a:spcBef>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、操作人员应通过三级安全教育及岗位培训考核等，对所使用的设备做到“三好”、“四懂”、“四会”和“五项纪律”，做到持证上岗、持证操作。</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732389" y="3376827"/>
            <a:ext cx="2240213" cy="2240213"/>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六边形 8"/>
          <p:cNvSpPr/>
          <p:nvPr/>
        </p:nvSpPr>
        <p:spPr bwMode="auto">
          <a:xfrm>
            <a:off x="-1170639" y="3149735"/>
            <a:ext cx="3125503" cy="2694399"/>
          </a:xfrm>
          <a:prstGeom prst="hexagon">
            <a:avLst/>
          </a:prstGeom>
          <a:noFill/>
          <a:ln w="3492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矩形 9"/>
          <p:cNvSpPr/>
          <p:nvPr/>
        </p:nvSpPr>
        <p:spPr>
          <a:xfrm>
            <a:off x="1744980" y="2688068"/>
            <a:ext cx="7327900"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管好设备。指管好自己操作的设备，工、量具和附件要按定置管理的要求存放，保持防护装置和管线的完整和可靠。</a:t>
            </a:r>
          </a:p>
        </p:txBody>
      </p:sp>
      <p:sp>
        <p:nvSpPr>
          <p:cNvPr id="11" name="矩形 10"/>
          <p:cNvSpPr/>
          <p:nvPr/>
        </p:nvSpPr>
        <p:spPr>
          <a:xfrm>
            <a:off x="2364680" y="3997474"/>
            <a:ext cx="7541320"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用好设备。指严格遵守操作规程，执行维护保养制度，正确合理使用设备，不带病运转、不超负荷使用，不在设备上乱堆、乱放工具和加工零件。</a:t>
            </a:r>
          </a:p>
        </p:txBody>
      </p:sp>
      <p:sp>
        <p:nvSpPr>
          <p:cNvPr id="12" name="矩形 11"/>
          <p:cNvSpPr/>
          <p:nvPr/>
        </p:nvSpPr>
        <p:spPr>
          <a:xfrm>
            <a:off x="1744980" y="5402343"/>
            <a:ext cx="7434344"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修好设备。按期完成一级保养，配合维修人员做好二保，设备大修时要参与，熟悉设备结构和性能，掌握一般修理技术。</a:t>
            </a:r>
          </a:p>
        </p:txBody>
      </p:sp>
      <p:sp>
        <p:nvSpPr>
          <p:cNvPr id="13" name="椭圆 12"/>
          <p:cNvSpPr/>
          <p:nvPr/>
        </p:nvSpPr>
        <p:spPr bwMode="auto">
          <a:xfrm>
            <a:off x="869928" y="2772874"/>
            <a:ext cx="753726" cy="75372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5" name="椭圆 14"/>
          <p:cNvSpPr/>
          <p:nvPr/>
        </p:nvSpPr>
        <p:spPr bwMode="auto">
          <a:xfrm>
            <a:off x="1623654" y="4131594"/>
            <a:ext cx="753726" cy="75372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6" name="椭圆 15"/>
          <p:cNvSpPr/>
          <p:nvPr/>
        </p:nvSpPr>
        <p:spPr bwMode="auto">
          <a:xfrm>
            <a:off x="869928" y="5467269"/>
            <a:ext cx="753726" cy="75372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4" name="矩形 13"/>
          <p:cNvSpPr/>
          <p:nvPr/>
        </p:nvSpPr>
        <p:spPr>
          <a:xfrm>
            <a:off x="922022" y="2965067"/>
            <a:ext cx="649537" cy="369332"/>
          </a:xfrm>
          <a:prstGeom prst="rect">
            <a:avLst/>
          </a:prstGeom>
        </p:spPr>
        <p:txBody>
          <a:bodyPr wrap="none">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管好</a:t>
            </a:r>
          </a:p>
        </p:txBody>
      </p:sp>
      <p:sp>
        <p:nvSpPr>
          <p:cNvPr id="17" name="矩形 16"/>
          <p:cNvSpPr/>
          <p:nvPr/>
        </p:nvSpPr>
        <p:spPr>
          <a:xfrm>
            <a:off x="1689614" y="4312267"/>
            <a:ext cx="646331" cy="369332"/>
          </a:xfrm>
          <a:prstGeom prst="rect">
            <a:avLst/>
          </a:prstGeom>
        </p:spPr>
        <p:txBody>
          <a:bodyPr wrap="none">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用好</a:t>
            </a:r>
          </a:p>
        </p:txBody>
      </p:sp>
      <p:sp>
        <p:nvSpPr>
          <p:cNvPr id="18" name="矩形 17"/>
          <p:cNvSpPr/>
          <p:nvPr/>
        </p:nvSpPr>
        <p:spPr>
          <a:xfrm>
            <a:off x="925228" y="5667438"/>
            <a:ext cx="646331" cy="369332"/>
          </a:xfrm>
          <a:prstGeom prst="rect">
            <a:avLst/>
          </a:prstGeom>
        </p:spPr>
        <p:txBody>
          <a:bodyPr wrap="none">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修好</a:t>
            </a:r>
          </a:p>
        </p:txBody>
      </p:sp>
      <p:sp>
        <p:nvSpPr>
          <p:cNvPr id="19" name="文本框 18"/>
          <p:cNvSpPr txBox="1"/>
          <p:nvPr/>
        </p:nvSpPr>
        <p:spPr>
          <a:xfrm>
            <a:off x="91440" y="4197529"/>
            <a:ext cx="902811" cy="523220"/>
          </a:xfrm>
          <a:prstGeom prst="rect">
            <a:avLst/>
          </a:prstGeom>
        </p:spPr>
        <p:txBody>
          <a:bodyPr wrap="none">
            <a:spAutoFit/>
          </a:bodyPr>
          <a:lstStyle>
            <a:defPPr>
              <a:defRPr lang="en-US"/>
            </a:defPPr>
            <a:lvl1pPr algn="ctr">
              <a:defRPr sz="1800">
                <a:solidFill>
                  <a:schemeClr val="bg1"/>
                </a:solidFill>
                <a:latin typeface="微软雅黑" panose="020B0503020204020204" pitchFamily="34" charset="-122"/>
                <a:ea typeface="微软雅黑" panose="020B0503020204020204" pitchFamily="34" charset="-122"/>
              </a:defRPr>
            </a:lvl1pPr>
          </a:lstStyle>
          <a:p>
            <a:r>
              <a:rPr lang="zh-CN" altLang="en-US" sz="2800" dirty="0"/>
              <a:t>三好</a:t>
            </a:r>
          </a:p>
        </p:txBody>
      </p:sp>
      <p:sp>
        <p:nvSpPr>
          <p:cNvPr id="20"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3178692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椭圆 5"/>
          <p:cNvSpPr/>
          <p:nvPr/>
        </p:nvSpPr>
        <p:spPr bwMode="auto">
          <a:xfrm>
            <a:off x="3956050" y="2991366"/>
            <a:ext cx="1993900" cy="199390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任意多边形 8"/>
          <p:cNvSpPr/>
          <p:nvPr/>
        </p:nvSpPr>
        <p:spPr bwMode="auto">
          <a:xfrm>
            <a:off x="5949950" y="1637268"/>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solidFill>
            <a:schemeClr val="tx1">
              <a:lumMod val="50000"/>
              <a:lumOff val="5000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任意多边形 9"/>
          <p:cNvSpPr/>
          <p:nvPr/>
        </p:nvSpPr>
        <p:spPr bwMode="auto">
          <a:xfrm flipV="1">
            <a:off x="5949950" y="4924683"/>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noFill/>
          <a:ln w="25400"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任意多边形 10"/>
          <p:cNvSpPr/>
          <p:nvPr/>
        </p:nvSpPr>
        <p:spPr bwMode="auto">
          <a:xfrm flipH="1" flipV="1">
            <a:off x="2755117" y="4924682"/>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solidFill>
            <a:schemeClr val="tx1">
              <a:lumMod val="50000"/>
              <a:lumOff val="5000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0200" eaLnBrk="0" hangingPunct="0"/>
            <a:endParaRPr kumimoji="1" lang="zh-CN" altLang="en-US" sz="1300" b="0">
              <a:solidFill>
                <a:srgbClr val="000000"/>
              </a:solidFill>
            </a:endParaRPr>
          </a:p>
        </p:txBody>
      </p:sp>
      <p:sp>
        <p:nvSpPr>
          <p:cNvPr id="12" name="任意多边形 11"/>
          <p:cNvSpPr/>
          <p:nvPr/>
        </p:nvSpPr>
        <p:spPr bwMode="auto">
          <a:xfrm flipH="1">
            <a:off x="2756973" y="1637268"/>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noFill/>
          <a:ln w="25400"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3" name="矩形 12"/>
          <p:cNvSpPr/>
          <p:nvPr/>
        </p:nvSpPr>
        <p:spPr>
          <a:xfrm>
            <a:off x="2849934" y="1881305"/>
            <a:ext cx="877163" cy="458908"/>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懂原理</a:t>
            </a:r>
          </a:p>
        </p:txBody>
      </p:sp>
      <p:sp>
        <p:nvSpPr>
          <p:cNvPr id="14" name="矩形 13"/>
          <p:cNvSpPr/>
          <p:nvPr/>
        </p:nvSpPr>
        <p:spPr>
          <a:xfrm>
            <a:off x="6044767" y="1926093"/>
            <a:ext cx="877163"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懂构造</a:t>
            </a:r>
          </a:p>
        </p:txBody>
      </p:sp>
      <p:sp>
        <p:nvSpPr>
          <p:cNvPr id="15" name="矩形 14"/>
          <p:cNvSpPr/>
          <p:nvPr/>
        </p:nvSpPr>
        <p:spPr>
          <a:xfrm>
            <a:off x="2849933" y="5553975"/>
            <a:ext cx="877163"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懂性能</a:t>
            </a:r>
            <a:endParaRPr lang="zh-CN" altLang="en-US" sz="1800" dirty="0">
              <a:solidFill>
                <a:schemeClr val="bg1"/>
              </a:solidFill>
            </a:endParaRPr>
          </a:p>
        </p:txBody>
      </p:sp>
      <p:sp>
        <p:nvSpPr>
          <p:cNvPr id="16" name="矩形 15"/>
          <p:cNvSpPr/>
          <p:nvPr/>
        </p:nvSpPr>
        <p:spPr>
          <a:xfrm>
            <a:off x="6044767" y="5484726"/>
            <a:ext cx="877163" cy="507831"/>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懂用途</a:t>
            </a:r>
          </a:p>
        </p:txBody>
      </p:sp>
      <p:sp>
        <p:nvSpPr>
          <p:cNvPr id="17" name="文本框 16"/>
          <p:cNvSpPr txBox="1"/>
          <p:nvPr/>
        </p:nvSpPr>
        <p:spPr>
          <a:xfrm>
            <a:off x="4391025" y="3695700"/>
            <a:ext cx="1123950" cy="461665"/>
          </a:xfrm>
          <a:prstGeom prst="rect">
            <a:avLst/>
          </a:prstGeom>
          <a:noFill/>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四懂</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250601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bwMode="auto">
          <a:xfrm>
            <a:off x="803275" y="3051175"/>
            <a:ext cx="923925" cy="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11" name="直接连接符 10"/>
          <p:cNvCxnSpPr/>
          <p:nvPr/>
        </p:nvCxnSpPr>
        <p:spPr bwMode="auto">
          <a:xfrm>
            <a:off x="803275" y="4584700"/>
            <a:ext cx="923925" cy="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sp>
        <p:nvSpPr>
          <p:cNvPr id="3" name="左中括号 2"/>
          <p:cNvSpPr/>
          <p:nvPr/>
        </p:nvSpPr>
        <p:spPr bwMode="auto">
          <a:xfrm>
            <a:off x="511175" y="1689100"/>
            <a:ext cx="1200150" cy="4219575"/>
          </a:xfrm>
          <a:prstGeom prst="leftBracket">
            <a:avLst>
              <a:gd name="adj" fmla="val 74206"/>
            </a:avLst>
          </a:prstGeom>
          <a:noFill/>
          <a:ln w="28575" cap="flat" cmpd="sng" algn="ctr">
            <a:solidFill>
              <a:schemeClr val="tx1">
                <a:lumMod val="65000"/>
                <a:lumOff val="35000"/>
              </a:schemeClr>
            </a:solidFill>
            <a:prstDash val="solid"/>
            <a:round/>
            <a:headEnd type="none" w="med" len="med"/>
            <a:tailEnd type="none" w="med" len="med"/>
          </a:ln>
          <a:effectLst/>
        </p:spPr>
        <p:txBody>
          <a:bodyPr rtlCol="0" anchor="ctr"/>
          <a:lstStyle/>
          <a:p>
            <a:pPr algn="ctr"/>
            <a:endParaRPr lang="zh-CN" altLang="en-US"/>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椭圆 1"/>
          <p:cNvSpPr/>
          <p:nvPr/>
        </p:nvSpPr>
        <p:spPr bwMode="auto">
          <a:xfrm>
            <a:off x="-701675" y="2793999"/>
            <a:ext cx="2162175" cy="216217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矩形 9"/>
          <p:cNvSpPr/>
          <p:nvPr/>
        </p:nvSpPr>
        <p:spPr bwMode="auto">
          <a:xfrm>
            <a:off x="1711325" y="1098550"/>
            <a:ext cx="7800975" cy="118110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矩形 11"/>
          <p:cNvSpPr/>
          <p:nvPr/>
        </p:nvSpPr>
        <p:spPr>
          <a:xfrm>
            <a:off x="2217961" y="1373805"/>
            <a:ext cx="7169155" cy="732508"/>
          </a:xfrm>
          <a:prstGeom prst="rect">
            <a:avLst/>
          </a:prstGeom>
        </p:spPr>
        <p:txBody>
          <a:bodyPr wrap="square">
            <a:spAutoFit/>
          </a:bodyPr>
          <a:lstStyle/>
          <a:p>
            <a:pPr>
              <a:lnSpc>
                <a:spcPct val="130000"/>
              </a:lnSpc>
              <a:spcBef>
                <a:spcPts val="0"/>
              </a:spcBef>
            </a:pP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熟悉设备结构，掌握设备的技术性能和操作方法，并熟悉加工工艺，正确使用工装，不超负荷使用设备</a:t>
            </a:r>
          </a:p>
        </p:txBody>
      </p:sp>
      <p:sp>
        <p:nvSpPr>
          <p:cNvPr id="14" name="矩形 13"/>
          <p:cNvSpPr/>
          <p:nvPr/>
        </p:nvSpPr>
        <p:spPr bwMode="auto">
          <a:xfrm>
            <a:off x="1727200" y="2460625"/>
            <a:ext cx="7800975" cy="118110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3" name="矩形 12"/>
          <p:cNvSpPr/>
          <p:nvPr/>
        </p:nvSpPr>
        <p:spPr>
          <a:xfrm>
            <a:off x="2198007" y="2476024"/>
            <a:ext cx="7346043" cy="1052596"/>
          </a:xfrm>
          <a:prstGeom prst="rect">
            <a:avLst/>
          </a:prstGeom>
        </p:spPr>
        <p:txBody>
          <a:bodyPr wrap="square">
            <a:spAutoFit/>
          </a:bodyPr>
          <a:lstStyle/>
          <a:p>
            <a:pPr>
              <a:lnSpc>
                <a:spcPct val="130000"/>
              </a:lnSpc>
              <a:spcBef>
                <a:spcPts val="0"/>
              </a:spcBef>
            </a:pP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熟悉设备的油眼、油孔、油杯位置，知道所操作设备的油质、油量、换油周期；按规定做好设备的润滑和冷却；设备内外无油垢、无脏物，无锈蚀、无碰划伤、不漏油、不漏水、不漏电、不漏气；控制系统灵敏可靠，设备四周清洁。</a:t>
            </a:r>
          </a:p>
        </p:txBody>
      </p:sp>
      <p:sp>
        <p:nvSpPr>
          <p:cNvPr id="15" name="矩形 14"/>
          <p:cNvSpPr/>
          <p:nvPr/>
        </p:nvSpPr>
        <p:spPr>
          <a:xfrm>
            <a:off x="2217961" y="4047718"/>
            <a:ext cx="7145567" cy="732508"/>
          </a:xfrm>
          <a:prstGeom prst="rect">
            <a:avLst/>
          </a:prstGeom>
        </p:spPr>
        <p:txBody>
          <a:bodyPr wrap="square">
            <a:spAutoFit/>
          </a:bodyPr>
          <a:lstStyle/>
          <a:p>
            <a:pPr>
              <a:lnSpc>
                <a:spcPct val="130000"/>
              </a:lnSpc>
              <a:spcBef>
                <a:spcPts val="0"/>
              </a:spcBef>
            </a:pP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熟悉设备检查的注意事项、基本知识、精度标准、检查项目；能熟练应用和检查设备的仪表、仪器、量具、检测工具是否正常。</a:t>
            </a:r>
          </a:p>
        </p:txBody>
      </p:sp>
      <p:sp>
        <p:nvSpPr>
          <p:cNvPr id="16" name="矩形 15"/>
          <p:cNvSpPr/>
          <p:nvPr/>
        </p:nvSpPr>
        <p:spPr>
          <a:xfrm>
            <a:off x="2241549" y="5228818"/>
            <a:ext cx="7145567" cy="1372683"/>
          </a:xfrm>
          <a:prstGeom prst="rect">
            <a:avLst/>
          </a:prstGeom>
        </p:spPr>
        <p:txBody>
          <a:bodyPr wrap="square">
            <a:spAutoFit/>
          </a:bodyPr>
          <a:lstStyle/>
          <a:p>
            <a:pPr>
              <a:lnSpc>
                <a:spcPct val="130000"/>
              </a:lnSpc>
              <a:spcBef>
                <a:spcPts val="0"/>
              </a:spcBef>
            </a:pP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在熟悉设备性能、一般原理、零部件组合情况的基础上，能鉴别设备的异常声响和异常情况，及时判断设备异常部位和原因，并能排除一般故障；在设备一旦发生故障或事故时，能应急处理，防止事故扩大，及时报告有关部门检查、分析原因，并采取相应措施。</a:t>
            </a:r>
          </a:p>
        </p:txBody>
      </p:sp>
      <p:sp>
        <p:nvSpPr>
          <p:cNvPr id="18" name="矩形 17"/>
          <p:cNvSpPr/>
          <p:nvPr/>
        </p:nvSpPr>
        <p:spPr bwMode="auto">
          <a:xfrm>
            <a:off x="1732188" y="3798887"/>
            <a:ext cx="7800975" cy="118110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9" name="矩形 18"/>
          <p:cNvSpPr/>
          <p:nvPr/>
        </p:nvSpPr>
        <p:spPr bwMode="auto">
          <a:xfrm>
            <a:off x="1733550" y="5094616"/>
            <a:ext cx="7800975" cy="1603702"/>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7" name="矩形 16"/>
          <p:cNvSpPr/>
          <p:nvPr/>
        </p:nvSpPr>
        <p:spPr bwMode="auto">
          <a:xfrm>
            <a:off x="1781628" y="1182595"/>
            <a:ext cx="464457" cy="1007763"/>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1" name="矩形 20"/>
          <p:cNvSpPr/>
          <p:nvPr/>
        </p:nvSpPr>
        <p:spPr bwMode="auto">
          <a:xfrm>
            <a:off x="1781628" y="2531933"/>
            <a:ext cx="464457" cy="1007763"/>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2" name="矩形 21"/>
          <p:cNvSpPr/>
          <p:nvPr/>
        </p:nvSpPr>
        <p:spPr bwMode="auto">
          <a:xfrm>
            <a:off x="1781628" y="3885555"/>
            <a:ext cx="464457" cy="1007763"/>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3" name="矩形 22"/>
          <p:cNvSpPr/>
          <p:nvPr/>
        </p:nvSpPr>
        <p:spPr bwMode="auto">
          <a:xfrm>
            <a:off x="1781628" y="5160201"/>
            <a:ext cx="464457" cy="147253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0" name="矩形 19"/>
          <p:cNvSpPr/>
          <p:nvPr/>
        </p:nvSpPr>
        <p:spPr>
          <a:xfrm>
            <a:off x="1768962" y="1218245"/>
            <a:ext cx="461665" cy="1015663"/>
          </a:xfrm>
          <a:prstGeom prst="rect">
            <a:avLst/>
          </a:prstGeom>
        </p:spPr>
        <p:txBody>
          <a:bodyPr vert="eaVert" wrap="none">
            <a:spAutoFit/>
          </a:bodyPr>
          <a:lstStyle/>
          <a:p>
            <a:r>
              <a:rPr lang="zh-CN" altLang="en-US" sz="1800" spc="600" dirty="0">
                <a:solidFill>
                  <a:schemeClr val="bg1"/>
                </a:solidFill>
                <a:latin typeface="微软雅黑" panose="020B0503020204020204" pitchFamily="34" charset="-122"/>
                <a:ea typeface="微软雅黑" panose="020B0503020204020204" pitchFamily="34" charset="-122"/>
              </a:rPr>
              <a:t>会使用</a:t>
            </a:r>
          </a:p>
        </p:txBody>
      </p:sp>
      <p:sp>
        <p:nvSpPr>
          <p:cNvPr id="24" name="矩形 23"/>
          <p:cNvSpPr/>
          <p:nvPr/>
        </p:nvSpPr>
        <p:spPr>
          <a:xfrm>
            <a:off x="1768962" y="2575832"/>
            <a:ext cx="461665" cy="1015663"/>
          </a:xfrm>
          <a:prstGeom prst="rect">
            <a:avLst/>
          </a:prstGeom>
        </p:spPr>
        <p:txBody>
          <a:bodyPr vert="eaVert" wrap="none">
            <a:spAutoFit/>
          </a:bodyPr>
          <a:lstStyle/>
          <a:p>
            <a:r>
              <a:rPr lang="zh-CN" altLang="en-US" sz="1800" spc="600" dirty="0">
                <a:solidFill>
                  <a:schemeClr val="bg1"/>
                </a:solidFill>
                <a:latin typeface="微软雅黑" panose="020B0503020204020204" pitchFamily="34" charset="-122"/>
                <a:ea typeface="微软雅黑" panose="020B0503020204020204" pitchFamily="34" charset="-122"/>
              </a:rPr>
              <a:t>会保养</a:t>
            </a:r>
          </a:p>
        </p:txBody>
      </p:sp>
      <p:sp>
        <p:nvSpPr>
          <p:cNvPr id="25" name="矩形 24"/>
          <p:cNvSpPr/>
          <p:nvPr/>
        </p:nvSpPr>
        <p:spPr>
          <a:xfrm>
            <a:off x="1768961" y="3912880"/>
            <a:ext cx="461665" cy="1015663"/>
          </a:xfrm>
          <a:prstGeom prst="rect">
            <a:avLst/>
          </a:prstGeom>
        </p:spPr>
        <p:txBody>
          <a:bodyPr vert="eaVert" wrap="none">
            <a:spAutoFit/>
          </a:bodyPr>
          <a:lstStyle/>
          <a:p>
            <a:r>
              <a:rPr lang="zh-CN" altLang="en-US" sz="1800" spc="600" dirty="0">
                <a:solidFill>
                  <a:schemeClr val="bg1"/>
                </a:solidFill>
                <a:latin typeface="微软雅黑" panose="020B0503020204020204" pitchFamily="34" charset="-122"/>
                <a:ea typeface="微软雅黑" panose="020B0503020204020204" pitchFamily="34" charset="-122"/>
              </a:rPr>
              <a:t>会检查</a:t>
            </a:r>
          </a:p>
        </p:txBody>
      </p:sp>
      <p:sp>
        <p:nvSpPr>
          <p:cNvPr id="26" name="矩形 25"/>
          <p:cNvSpPr/>
          <p:nvPr/>
        </p:nvSpPr>
        <p:spPr>
          <a:xfrm>
            <a:off x="1768771" y="5178255"/>
            <a:ext cx="461665" cy="1438855"/>
          </a:xfrm>
          <a:prstGeom prst="rect">
            <a:avLst/>
          </a:prstGeom>
        </p:spPr>
        <p:txBody>
          <a:bodyPr vert="eaVert" wrap="none">
            <a:spAutoFit/>
          </a:bodyPr>
          <a:lstStyle/>
          <a:p>
            <a:r>
              <a:rPr lang="zh-CN" altLang="en-US" sz="1800" spc="300" dirty="0">
                <a:solidFill>
                  <a:schemeClr val="bg1"/>
                </a:solidFill>
                <a:latin typeface="微软雅黑" panose="020B0503020204020204" pitchFamily="34" charset="-122"/>
                <a:ea typeface="微软雅黑" panose="020B0503020204020204" pitchFamily="34" charset="-122"/>
              </a:rPr>
              <a:t>会排除故障</a:t>
            </a:r>
          </a:p>
        </p:txBody>
      </p:sp>
      <p:sp>
        <p:nvSpPr>
          <p:cNvPr id="27" name="文本框 26"/>
          <p:cNvSpPr txBox="1"/>
          <p:nvPr/>
        </p:nvSpPr>
        <p:spPr>
          <a:xfrm>
            <a:off x="-484188" y="3591868"/>
            <a:ext cx="1727200" cy="461665"/>
          </a:xfrm>
          <a:prstGeom prst="rect">
            <a:avLst/>
          </a:prstGeom>
          <a:noFill/>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四会</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8"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324148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bwMode="auto">
          <a:xfrm>
            <a:off x="707886" y="1798320"/>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lang="zh-CN" altLang="en-US"/>
          </a:p>
        </p:txBody>
      </p:sp>
      <p:sp>
        <p:nvSpPr>
          <p:cNvPr id="11" name="任意多边形 10"/>
          <p:cNvSpPr/>
          <p:nvPr/>
        </p:nvSpPr>
        <p:spPr bwMode="auto">
          <a:xfrm flipV="1">
            <a:off x="707886" y="4826318"/>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lang="zh-CN" altLang="en-US"/>
          </a:p>
        </p:txBody>
      </p:sp>
      <p:sp>
        <p:nvSpPr>
          <p:cNvPr id="12" name="任意多边形 11"/>
          <p:cNvSpPr/>
          <p:nvPr/>
        </p:nvSpPr>
        <p:spPr bwMode="auto">
          <a:xfrm>
            <a:off x="707886" y="2826781"/>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lang="zh-CN" altLang="en-US"/>
          </a:p>
        </p:txBody>
      </p:sp>
      <p:sp>
        <p:nvSpPr>
          <p:cNvPr id="14" name="任意多边形 13"/>
          <p:cNvSpPr/>
          <p:nvPr/>
        </p:nvSpPr>
        <p:spPr bwMode="auto">
          <a:xfrm flipV="1">
            <a:off x="707886" y="3875086"/>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lang="zh-CN" altLang="en-US"/>
          </a:p>
        </p:txBody>
      </p:sp>
      <p:cxnSp>
        <p:nvCxnSpPr>
          <p:cNvPr id="15" name="直接连接符 14"/>
          <p:cNvCxnSpPr/>
          <p:nvPr/>
        </p:nvCxnSpPr>
        <p:spPr bwMode="auto">
          <a:xfrm flipV="1">
            <a:off x="1415772" y="3875086"/>
            <a:ext cx="1601748" cy="2"/>
          </a:xfrm>
          <a:prstGeom prst="line">
            <a:avLst/>
          </a:prstGeom>
          <a:noFill/>
          <a:ln w="28575" cap="flat" cmpd="sng" algn="ctr">
            <a:solidFill>
              <a:schemeClr val="tx1">
                <a:lumMod val="75000"/>
                <a:lumOff val="25000"/>
              </a:schemeClr>
            </a:solidFill>
            <a:prstDash val="solid"/>
            <a:round/>
            <a:headEnd type="none" w="med" len="med"/>
            <a:tailEnd type="none" w="med" len="med"/>
          </a:ln>
          <a:effectLst/>
        </p:spPr>
      </p:cxnSp>
      <p:sp>
        <p:nvSpPr>
          <p:cNvPr id="5" name="矩形 4"/>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椭圆 6"/>
          <p:cNvSpPr/>
          <p:nvPr/>
        </p:nvSpPr>
        <p:spPr bwMode="auto">
          <a:xfrm>
            <a:off x="-701675" y="2793999"/>
            <a:ext cx="2162175" cy="216217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18554" y="3561932"/>
            <a:ext cx="1415772"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五项纪律</a:t>
            </a:r>
          </a:p>
        </p:txBody>
      </p:sp>
      <p:sp>
        <p:nvSpPr>
          <p:cNvPr id="17" name="椭圆 16"/>
          <p:cNvSpPr/>
          <p:nvPr/>
        </p:nvSpPr>
        <p:spPr bwMode="auto">
          <a:xfrm>
            <a:off x="2529840" y="1488719"/>
            <a:ext cx="585866" cy="585866"/>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0200" eaLnBrk="0" hangingPunct="0"/>
            <a:endParaRPr kumimoji="1" lang="zh-CN" altLang="en-US" sz="1300" b="0">
              <a:solidFill>
                <a:srgbClr val="000000"/>
              </a:solidFill>
            </a:endParaRPr>
          </a:p>
        </p:txBody>
      </p:sp>
      <p:sp>
        <p:nvSpPr>
          <p:cNvPr id="19" name="椭圆 18"/>
          <p:cNvSpPr/>
          <p:nvPr/>
        </p:nvSpPr>
        <p:spPr bwMode="auto">
          <a:xfrm>
            <a:off x="2529840" y="2533848"/>
            <a:ext cx="585866" cy="585866"/>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0" name="椭圆 19"/>
          <p:cNvSpPr/>
          <p:nvPr/>
        </p:nvSpPr>
        <p:spPr bwMode="auto">
          <a:xfrm>
            <a:off x="2529840" y="3573180"/>
            <a:ext cx="585866" cy="585866"/>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1" name="椭圆 20"/>
          <p:cNvSpPr/>
          <p:nvPr/>
        </p:nvSpPr>
        <p:spPr bwMode="auto">
          <a:xfrm>
            <a:off x="2524621" y="4737025"/>
            <a:ext cx="585866" cy="585866"/>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2" name="椭圆 21"/>
          <p:cNvSpPr/>
          <p:nvPr/>
        </p:nvSpPr>
        <p:spPr bwMode="auto">
          <a:xfrm>
            <a:off x="2524621" y="5691625"/>
            <a:ext cx="585866" cy="585866"/>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8" name="矩形 17"/>
          <p:cNvSpPr/>
          <p:nvPr/>
        </p:nvSpPr>
        <p:spPr>
          <a:xfrm>
            <a:off x="3269442" y="1596986"/>
            <a:ext cx="4108817" cy="369332"/>
          </a:xfrm>
          <a:prstGeom prst="rect">
            <a:avLst/>
          </a:prstGeom>
        </p:spPr>
        <p:txBody>
          <a:bodyPr wrap="none">
            <a:spAutoFit/>
          </a:bodyPr>
          <a:lstStyle/>
          <a:p>
            <a:r>
              <a:rPr lang="zh-CN" altLang="en-US" sz="1800" b="0">
                <a:solidFill>
                  <a:schemeClr val="tx1">
                    <a:lumMod val="85000"/>
                    <a:lumOff val="15000"/>
                  </a:schemeClr>
                </a:solidFill>
                <a:latin typeface="微软雅黑" panose="020B0503020204020204" pitchFamily="34" charset="-122"/>
                <a:ea typeface="微软雅黑" panose="020B0503020204020204" pitchFamily="34" charset="-122"/>
              </a:rPr>
              <a:t>凭操作证使用设备，遵守安全操作规程</a:t>
            </a:r>
            <a:endParaRPr lang="zh-CN" altLang="en-US" sz="1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277235" y="2681799"/>
            <a:ext cx="3647152" cy="369332"/>
          </a:xfrm>
          <a:prstGeom prst="rect">
            <a:avLst/>
          </a:prstGeom>
        </p:spPr>
        <p:txBody>
          <a:bodyPr wrap="none">
            <a:spAutoFit/>
          </a:bodyPr>
          <a:lstStyle/>
          <a:p>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经常保持设备清洁，并按规定加油</a:t>
            </a:r>
          </a:p>
        </p:txBody>
      </p:sp>
      <p:sp>
        <p:nvSpPr>
          <p:cNvPr id="24" name="矩形 23"/>
          <p:cNvSpPr/>
          <p:nvPr/>
        </p:nvSpPr>
        <p:spPr>
          <a:xfrm>
            <a:off x="3277235" y="3681447"/>
            <a:ext cx="3877985" cy="369332"/>
          </a:xfrm>
          <a:prstGeom prst="rect">
            <a:avLst/>
          </a:prstGeom>
        </p:spPr>
        <p:txBody>
          <a:bodyPr wrap="none">
            <a:spAutoFit/>
          </a:bodyPr>
          <a:lstStyle/>
          <a:p>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多班制人员应遵守设备的交接班制度</a:t>
            </a:r>
          </a:p>
        </p:txBody>
      </p:sp>
      <p:sp>
        <p:nvSpPr>
          <p:cNvPr id="25" name="矩形 24"/>
          <p:cNvSpPr/>
          <p:nvPr/>
        </p:nvSpPr>
        <p:spPr>
          <a:xfrm>
            <a:off x="3277235" y="4845292"/>
            <a:ext cx="3647152" cy="369332"/>
          </a:xfrm>
          <a:prstGeom prst="rect">
            <a:avLst/>
          </a:prstGeom>
        </p:spPr>
        <p:txBody>
          <a:bodyPr wrap="none">
            <a:spAutoFit/>
          </a:bodyPr>
          <a:lstStyle/>
          <a:p>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按定置管理要求管理好工具、附件</a:t>
            </a:r>
          </a:p>
        </p:txBody>
      </p:sp>
      <p:sp>
        <p:nvSpPr>
          <p:cNvPr id="27" name="矩形 26"/>
          <p:cNvSpPr/>
          <p:nvPr/>
        </p:nvSpPr>
        <p:spPr>
          <a:xfrm>
            <a:off x="3269442" y="5538499"/>
            <a:ext cx="6469644" cy="923330"/>
          </a:xfrm>
          <a:prstGeom prst="rect">
            <a:avLst/>
          </a:prstGeom>
        </p:spPr>
        <p:txBody>
          <a:bodyPr wrap="square">
            <a:spAutoFit/>
          </a:bodyPr>
          <a:lstStyle/>
          <a:p>
            <a:pPr>
              <a:lnSpc>
                <a:spcPct val="150000"/>
              </a:lnSpc>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发现异常，立即停车，自己能排除的故障由自己排除，凡自己不能处理的问题应及时通知有关人员检查处理。</a:t>
            </a:r>
          </a:p>
        </p:txBody>
      </p:sp>
      <p:sp>
        <p:nvSpPr>
          <p:cNvPr id="28" name="文本框 27"/>
          <p:cNvSpPr txBox="1"/>
          <p:nvPr/>
        </p:nvSpPr>
        <p:spPr>
          <a:xfrm>
            <a:off x="2602904" y="1534705"/>
            <a:ext cx="429300" cy="461665"/>
          </a:xfrm>
          <a:prstGeom prst="rect">
            <a:avLst/>
          </a:prstGeom>
          <a:noFill/>
        </p:spPr>
        <p:txBody>
          <a:bodyPr wrap="square" rtlCol="0">
            <a:spAutoFit/>
          </a:bodyPr>
          <a:lstStyle/>
          <a:p>
            <a:pPr algn="ctr"/>
            <a:r>
              <a:rPr lang="en-US" altLang="zh-CN" sz="2400" dirty="0" smtClean="0">
                <a:solidFill>
                  <a:schemeClr val="bg1"/>
                </a:solidFill>
              </a:rPr>
              <a:t>1</a:t>
            </a:r>
            <a:endParaRPr lang="zh-CN" altLang="en-US" sz="2400" dirty="0">
              <a:solidFill>
                <a:schemeClr val="bg1"/>
              </a:solidFill>
            </a:endParaRPr>
          </a:p>
        </p:txBody>
      </p:sp>
      <p:sp>
        <p:nvSpPr>
          <p:cNvPr id="30" name="文本框 29"/>
          <p:cNvSpPr txBox="1"/>
          <p:nvPr/>
        </p:nvSpPr>
        <p:spPr>
          <a:xfrm>
            <a:off x="2602904" y="2600265"/>
            <a:ext cx="429300" cy="461665"/>
          </a:xfrm>
          <a:prstGeom prst="rect">
            <a:avLst/>
          </a:prstGeom>
          <a:noFill/>
        </p:spPr>
        <p:txBody>
          <a:bodyPr wrap="square" rtlCol="0">
            <a:spAutoFit/>
          </a:bodyPr>
          <a:lstStyle/>
          <a:p>
            <a:pPr algn="ctr"/>
            <a:r>
              <a:rPr lang="en-US" altLang="zh-CN" sz="2400" dirty="0" smtClean="0">
                <a:solidFill>
                  <a:schemeClr val="bg1"/>
                </a:solidFill>
              </a:rPr>
              <a:t>2</a:t>
            </a:r>
            <a:endParaRPr lang="zh-CN" altLang="en-US" sz="2400" dirty="0">
              <a:solidFill>
                <a:schemeClr val="bg1"/>
              </a:solidFill>
            </a:endParaRPr>
          </a:p>
        </p:txBody>
      </p:sp>
      <p:sp>
        <p:nvSpPr>
          <p:cNvPr id="31" name="文本框 30"/>
          <p:cNvSpPr txBox="1"/>
          <p:nvPr/>
        </p:nvSpPr>
        <p:spPr>
          <a:xfrm>
            <a:off x="2602904" y="3628726"/>
            <a:ext cx="429300" cy="461665"/>
          </a:xfrm>
          <a:prstGeom prst="rect">
            <a:avLst/>
          </a:prstGeom>
          <a:noFill/>
        </p:spPr>
        <p:txBody>
          <a:bodyPr wrap="square" rtlCol="0">
            <a:spAutoFit/>
          </a:bodyPr>
          <a:lstStyle/>
          <a:p>
            <a:pPr algn="ctr"/>
            <a:r>
              <a:rPr lang="en-US" altLang="zh-CN" sz="2400" dirty="0" smtClean="0">
                <a:solidFill>
                  <a:schemeClr val="bg1"/>
                </a:solidFill>
              </a:rPr>
              <a:t>3</a:t>
            </a:r>
            <a:endParaRPr lang="zh-CN" altLang="en-US" sz="2400" dirty="0">
              <a:solidFill>
                <a:schemeClr val="bg1"/>
              </a:solidFill>
            </a:endParaRPr>
          </a:p>
        </p:txBody>
      </p:sp>
      <p:sp>
        <p:nvSpPr>
          <p:cNvPr id="32" name="文本框 31"/>
          <p:cNvSpPr txBox="1"/>
          <p:nvPr/>
        </p:nvSpPr>
        <p:spPr>
          <a:xfrm>
            <a:off x="2602904" y="4799125"/>
            <a:ext cx="429300" cy="461665"/>
          </a:xfrm>
          <a:prstGeom prst="rect">
            <a:avLst/>
          </a:prstGeom>
          <a:noFill/>
        </p:spPr>
        <p:txBody>
          <a:bodyPr wrap="square" rtlCol="0">
            <a:spAutoFit/>
          </a:bodyPr>
          <a:lstStyle/>
          <a:p>
            <a:pPr algn="ctr"/>
            <a:r>
              <a:rPr lang="en-US" altLang="zh-CN" sz="2400" dirty="0" smtClean="0">
                <a:solidFill>
                  <a:schemeClr val="bg1"/>
                </a:solidFill>
              </a:rPr>
              <a:t>4</a:t>
            </a:r>
            <a:endParaRPr lang="zh-CN" altLang="en-US" sz="2400" dirty="0">
              <a:solidFill>
                <a:schemeClr val="bg1"/>
              </a:solidFill>
            </a:endParaRPr>
          </a:p>
        </p:txBody>
      </p:sp>
      <p:sp>
        <p:nvSpPr>
          <p:cNvPr id="33" name="文本框 32"/>
          <p:cNvSpPr txBox="1"/>
          <p:nvPr/>
        </p:nvSpPr>
        <p:spPr>
          <a:xfrm>
            <a:off x="2602904" y="5753725"/>
            <a:ext cx="429300" cy="461665"/>
          </a:xfrm>
          <a:prstGeom prst="rect">
            <a:avLst/>
          </a:prstGeom>
          <a:noFill/>
        </p:spPr>
        <p:txBody>
          <a:bodyPr wrap="square" rtlCol="0">
            <a:spAutoFit/>
          </a:bodyPr>
          <a:lstStyle/>
          <a:p>
            <a:pPr algn="ctr"/>
            <a:r>
              <a:rPr lang="en-US" altLang="zh-CN" sz="2400" dirty="0" smtClean="0">
                <a:solidFill>
                  <a:schemeClr val="bg1"/>
                </a:solidFill>
              </a:rPr>
              <a:t>5</a:t>
            </a:r>
            <a:endParaRPr lang="zh-CN" altLang="en-US" sz="2400" dirty="0">
              <a:solidFill>
                <a:schemeClr val="bg1"/>
              </a:solidFill>
            </a:endParaRPr>
          </a:p>
        </p:txBody>
      </p:sp>
      <p:sp>
        <p:nvSpPr>
          <p:cNvPr id="29"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1790855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Freeform 5"/>
          <p:cNvSpPr>
            <a:spLocks/>
          </p:cNvSpPr>
          <p:nvPr/>
        </p:nvSpPr>
        <p:spPr bwMode="auto">
          <a:xfrm rot="5400000">
            <a:off x="579687" y="1449846"/>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336119" y="1503720"/>
            <a:ext cx="6186309" cy="507831"/>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严格按操作规程进行设备的维护保养、启动、运行与停车。</a:t>
            </a:r>
          </a:p>
        </p:txBody>
      </p:sp>
      <p:sp>
        <p:nvSpPr>
          <p:cNvPr id="3" name="矩形 2"/>
          <p:cNvSpPr/>
          <p:nvPr/>
        </p:nvSpPr>
        <p:spPr>
          <a:xfrm>
            <a:off x="1336119" y="2217914"/>
            <a:ext cx="6186309" cy="507831"/>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必须坚守岗位，严格执行巡回检查制度，认真填写运行记录</a:t>
            </a:r>
          </a:p>
        </p:txBody>
      </p:sp>
      <p:sp>
        <p:nvSpPr>
          <p:cNvPr id="8" name="矩形 7"/>
          <p:cNvSpPr/>
          <p:nvPr/>
        </p:nvSpPr>
        <p:spPr>
          <a:xfrm>
            <a:off x="1336118" y="2972764"/>
            <a:ext cx="6186309" cy="507831"/>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必须坚守岗位，严格执行巡回检查制度，认真填写运行记录</a:t>
            </a:r>
          </a:p>
        </p:txBody>
      </p:sp>
      <p:sp>
        <p:nvSpPr>
          <p:cNvPr id="9" name="矩形 8"/>
          <p:cNvSpPr/>
          <p:nvPr/>
        </p:nvSpPr>
        <p:spPr>
          <a:xfrm>
            <a:off x="1336118" y="3744164"/>
            <a:ext cx="3647152" cy="507831"/>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保持设备整洁，及时消除跑冒滴漏</a:t>
            </a:r>
          </a:p>
        </p:txBody>
      </p:sp>
      <p:sp>
        <p:nvSpPr>
          <p:cNvPr id="10" name="矩形 9"/>
          <p:cNvSpPr/>
          <p:nvPr/>
        </p:nvSpPr>
        <p:spPr>
          <a:xfrm>
            <a:off x="1336118" y="4519945"/>
            <a:ext cx="7401482" cy="1754326"/>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操作人员发现设备有不正常情况，应立即检查原因，及时反映，在紧急情况下，应采取果断措施或立即停车，并上报和通知值班班长及有关岗位，不弄清原因、不排除故障不得盲目开车。已处理或未处理的缺陷均需记于运行记录上，并向下一班交代清楚。</a:t>
            </a:r>
          </a:p>
        </p:txBody>
      </p:sp>
      <p:sp>
        <p:nvSpPr>
          <p:cNvPr id="12" name="Freeform 5"/>
          <p:cNvSpPr>
            <a:spLocks/>
          </p:cNvSpPr>
          <p:nvPr/>
        </p:nvSpPr>
        <p:spPr bwMode="auto">
          <a:xfrm rot="5400000">
            <a:off x="579686" y="2200960"/>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5"/>
          <p:cNvSpPr>
            <a:spLocks/>
          </p:cNvSpPr>
          <p:nvPr/>
        </p:nvSpPr>
        <p:spPr bwMode="auto">
          <a:xfrm rot="5400000">
            <a:off x="579685" y="2952074"/>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5"/>
          <p:cNvSpPr>
            <a:spLocks/>
          </p:cNvSpPr>
          <p:nvPr/>
        </p:nvSpPr>
        <p:spPr bwMode="auto">
          <a:xfrm rot="5400000">
            <a:off x="579685" y="3703188"/>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5"/>
          <p:cNvSpPr>
            <a:spLocks/>
          </p:cNvSpPr>
          <p:nvPr/>
        </p:nvSpPr>
        <p:spPr bwMode="auto">
          <a:xfrm rot="5400000">
            <a:off x="579685" y="4454302"/>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文本框 10"/>
          <p:cNvSpPr txBox="1"/>
          <p:nvPr/>
        </p:nvSpPr>
        <p:spPr>
          <a:xfrm>
            <a:off x="632007" y="1516684"/>
            <a:ext cx="579120" cy="461665"/>
          </a:xfrm>
          <a:prstGeom prst="rect">
            <a:avLst/>
          </a:prstGeom>
          <a:noFill/>
        </p:spPr>
        <p:txBody>
          <a:bodyPr wrap="square" rtlCol="0">
            <a:spAutoFit/>
          </a:bodyPr>
          <a:lstStyle/>
          <a:p>
            <a:pPr algn="ctr"/>
            <a:r>
              <a:rPr lang="en-US" altLang="zh-CN" sz="2400" dirty="0" smtClean="0">
                <a:solidFill>
                  <a:schemeClr val="bg1"/>
                </a:solidFill>
              </a:rPr>
              <a:t>2</a:t>
            </a:r>
            <a:endParaRPr lang="zh-CN" altLang="en-US" sz="2400" dirty="0">
              <a:solidFill>
                <a:schemeClr val="bg1"/>
              </a:solidFill>
            </a:endParaRPr>
          </a:p>
        </p:txBody>
      </p:sp>
      <p:sp>
        <p:nvSpPr>
          <p:cNvPr id="17" name="文本框 16"/>
          <p:cNvSpPr txBox="1"/>
          <p:nvPr/>
        </p:nvSpPr>
        <p:spPr>
          <a:xfrm>
            <a:off x="632007" y="2264080"/>
            <a:ext cx="579120" cy="461665"/>
          </a:xfrm>
          <a:prstGeom prst="rect">
            <a:avLst/>
          </a:prstGeom>
          <a:noFill/>
        </p:spPr>
        <p:txBody>
          <a:bodyPr wrap="square" rtlCol="0">
            <a:spAutoFit/>
          </a:bodyPr>
          <a:lstStyle/>
          <a:p>
            <a:pPr algn="ctr"/>
            <a:r>
              <a:rPr lang="en-US" altLang="zh-CN" sz="2400" dirty="0" smtClean="0">
                <a:solidFill>
                  <a:schemeClr val="bg1"/>
                </a:solidFill>
              </a:rPr>
              <a:t>3</a:t>
            </a:r>
            <a:endParaRPr lang="zh-CN" altLang="en-US" sz="2400" dirty="0">
              <a:solidFill>
                <a:schemeClr val="bg1"/>
              </a:solidFill>
            </a:endParaRPr>
          </a:p>
        </p:txBody>
      </p:sp>
      <p:sp>
        <p:nvSpPr>
          <p:cNvPr id="18" name="文本框 17"/>
          <p:cNvSpPr txBox="1"/>
          <p:nvPr/>
        </p:nvSpPr>
        <p:spPr>
          <a:xfrm>
            <a:off x="632007" y="3025415"/>
            <a:ext cx="579120" cy="461665"/>
          </a:xfrm>
          <a:prstGeom prst="rect">
            <a:avLst/>
          </a:prstGeom>
          <a:noFill/>
        </p:spPr>
        <p:txBody>
          <a:bodyPr wrap="square" rtlCol="0">
            <a:spAutoFit/>
          </a:bodyPr>
          <a:lstStyle/>
          <a:p>
            <a:pPr algn="ctr"/>
            <a:r>
              <a:rPr lang="en-US" altLang="zh-CN" sz="2400" dirty="0" smtClean="0">
                <a:solidFill>
                  <a:schemeClr val="bg1"/>
                </a:solidFill>
              </a:rPr>
              <a:t>3</a:t>
            </a:r>
            <a:endParaRPr lang="zh-CN" altLang="en-US" sz="2400" dirty="0">
              <a:solidFill>
                <a:schemeClr val="bg1"/>
              </a:solidFill>
            </a:endParaRPr>
          </a:p>
        </p:txBody>
      </p:sp>
      <p:sp>
        <p:nvSpPr>
          <p:cNvPr id="19" name="文本框 18"/>
          <p:cNvSpPr txBox="1"/>
          <p:nvPr/>
        </p:nvSpPr>
        <p:spPr>
          <a:xfrm>
            <a:off x="632007" y="3780145"/>
            <a:ext cx="579120" cy="461665"/>
          </a:xfrm>
          <a:prstGeom prst="rect">
            <a:avLst/>
          </a:prstGeom>
          <a:noFill/>
        </p:spPr>
        <p:txBody>
          <a:bodyPr wrap="square" rtlCol="0">
            <a:spAutoFit/>
          </a:bodyPr>
          <a:lstStyle/>
          <a:p>
            <a:pPr algn="ctr"/>
            <a:r>
              <a:rPr lang="en-US" altLang="zh-CN" sz="2400" dirty="0" smtClean="0">
                <a:solidFill>
                  <a:schemeClr val="bg1"/>
                </a:solidFill>
              </a:rPr>
              <a:t>5</a:t>
            </a:r>
            <a:endParaRPr lang="zh-CN" altLang="en-US" sz="2400" dirty="0">
              <a:solidFill>
                <a:schemeClr val="bg1"/>
              </a:solidFill>
            </a:endParaRPr>
          </a:p>
        </p:txBody>
      </p:sp>
      <p:sp>
        <p:nvSpPr>
          <p:cNvPr id="20" name="文本框 19"/>
          <p:cNvSpPr txBox="1"/>
          <p:nvPr/>
        </p:nvSpPr>
        <p:spPr>
          <a:xfrm>
            <a:off x="632007" y="4535220"/>
            <a:ext cx="579120" cy="461665"/>
          </a:xfrm>
          <a:prstGeom prst="rect">
            <a:avLst/>
          </a:prstGeom>
          <a:noFill/>
        </p:spPr>
        <p:txBody>
          <a:bodyPr wrap="square" rtlCol="0">
            <a:spAutoFit/>
          </a:bodyPr>
          <a:lstStyle/>
          <a:p>
            <a:pPr algn="ctr"/>
            <a:r>
              <a:rPr lang="en-US" altLang="zh-CN" sz="2400" dirty="0" smtClean="0">
                <a:solidFill>
                  <a:schemeClr val="bg1"/>
                </a:solidFill>
              </a:rPr>
              <a:t>5</a:t>
            </a:r>
            <a:endParaRPr lang="zh-CN" altLang="en-US" sz="2400" dirty="0">
              <a:solidFill>
                <a:schemeClr val="bg1"/>
              </a:solidFill>
            </a:endParaRPr>
          </a:p>
        </p:txBody>
      </p:sp>
      <p:sp>
        <p:nvSpPr>
          <p:cNvPr id="21"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2925012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2847022" y="3629025"/>
            <a:ext cx="2007236" cy="2390775"/>
          </a:xfrm>
          <a:prstGeom prst="roundRect">
            <a:avLst>
              <a:gd name="adj" fmla="val 4626"/>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圆角矩形 10"/>
          <p:cNvSpPr/>
          <p:nvPr/>
        </p:nvSpPr>
        <p:spPr bwMode="auto">
          <a:xfrm>
            <a:off x="5018722" y="3033077"/>
            <a:ext cx="2007236" cy="2105617"/>
          </a:xfrm>
          <a:prstGeom prst="roundRect">
            <a:avLst>
              <a:gd name="adj" fmla="val 4626"/>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圆角矩形 11"/>
          <p:cNvSpPr/>
          <p:nvPr/>
        </p:nvSpPr>
        <p:spPr bwMode="auto">
          <a:xfrm>
            <a:off x="7190422" y="2471779"/>
            <a:ext cx="2007236" cy="2105617"/>
          </a:xfrm>
          <a:prstGeom prst="roundRect">
            <a:avLst>
              <a:gd name="adj" fmla="val 4626"/>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圆角矩形 8"/>
          <p:cNvSpPr/>
          <p:nvPr/>
        </p:nvSpPr>
        <p:spPr bwMode="auto">
          <a:xfrm>
            <a:off x="675322" y="4295774"/>
            <a:ext cx="2007236" cy="2105617"/>
          </a:xfrm>
          <a:prstGeom prst="roundRect">
            <a:avLst>
              <a:gd name="adj" fmla="val 4626"/>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圆角矩形 1"/>
          <p:cNvSpPr/>
          <p:nvPr/>
        </p:nvSpPr>
        <p:spPr bwMode="auto">
          <a:xfrm>
            <a:off x="757555" y="4295774"/>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圆角矩形 2"/>
          <p:cNvSpPr/>
          <p:nvPr/>
        </p:nvSpPr>
        <p:spPr bwMode="auto">
          <a:xfrm>
            <a:off x="2929255" y="3629025"/>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圆角矩形 3"/>
          <p:cNvSpPr/>
          <p:nvPr/>
        </p:nvSpPr>
        <p:spPr bwMode="auto">
          <a:xfrm>
            <a:off x="5100955" y="3033077"/>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圆角矩形 4"/>
          <p:cNvSpPr/>
          <p:nvPr/>
        </p:nvSpPr>
        <p:spPr bwMode="auto">
          <a:xfrm>
            <a:off x="7272655" y="2469832"/>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6" name="Group 8"/>
          <p:cNvGrpSpPr>
            <a:grpSpLocks/>
          </p:cNvGrpSpPr>
          <p:nvPr/>
        </p:nvGrpSpPr>
        <p:grpSpPr bwMode="auto">
          <a:xfrm rot="20756726" flipH="1">
            <a:off x="1435572" y="2465065"/>
            <a:ext cx="1139950" cy="1699267"/>
            <a:chOff x="389" y="6"/>
            <a:chExt cx="1337" cy="1993"/>
          </a:xfrm>
          <a:solidFill>
            <a:schemeClr val="tx1">
              <a:lumMod val="65000"/>
              <a:lumOff val="35000"/>
            </a:schemeClr>
          </a:solidFill>
        </p:grpSpPr>
        <p:sp>
          <p:nvSpPr>
            <p:cNvPr id="7" name="Freeform 6"/>
            <p:cNvSpPr>
              <a:spLocks/>
            </p:cNvSpPr>
            <p:nvPr/>
          </p:nvSpPr>
          <p:spPr bwMode="auto">
            <a:xfrm flipV="1">
              <a:off x="819" y="6"/>
              <a:ext cx="333" cy="337"/>
            </a:xfrm>
            <a:custGeom>
              <a:avLst/>
              <a:gdLst>
                <a:gd name="T0" fmla="*/ 843 w 2265"/>
                <a:gd name="T1" fmla="*/ 2241 h 2300"/>
                <a:gd name="T2" fmla="*/ 1529 w 2265"/>
                <a:gd name="T3" fmla="*/ 2205 h 2300"/>
                <a:gd name="T4" fmla="*/ 2249 w 2265"/>
                <a:gd name="T5" fmla="*/ 1281 h 2300"/>
                <a:gd name="T6" fmla="*/ 2130 w 2265"/>
                <a:gd name="T7" fmla="*/ 638 h 2300"/>
                <a:gd name="T8" fmla="*/ 1342 w 2265"/>
                <a:gd name="T9" fmla="*/ 50 h 2300"/>
                <a:gd name="T10" fmla="*/ 551 w 2265"/>
                <a:gd name="T11" fmla="*/ 197 h 2300"/>
                <a:gd name="T12" fmla="*/ 32 w 2265"/>
                <a:gd name="T13" fmla="*/ 934 h 2300"/>
                <a:gd name="T14" fmla="*/ 76 w 2265"/>
                <a:gd name="T15" fmla="*/ 1530 h 2300"/>
                <a:gd name="T16" fmla="*/ 843 w 2265"/>
                <a:gd name="T17" fmla="*/ 2241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5" h="2300">
                  <a:moveTo>
                    <a:pt x="843" y="2241"/>
                  </a:moveTo>
                  <a:cubicBezTo>
                    <a:pt x="1068" y="2300"/>
                    <a:pt x="1312" y="2292"/>
                    <a:pt x="1529" y="2205"/>
                  </a:cubicBezTo>
                  <a:cubicBezTo>
                    <a:pt x="1919" y="2067"/>
                    <a:pt x="2206" y="1690"/>
                    <a:pt x="2249" y="1281"/>
                  </a:cubicBezTo>
                  <a:cubicBezTo>
                    <a:pt x="2265" y="1061"/>
                    <a:pt x="2241" y="832"/>
                    <a:pt x="2130" y="638"/>
                  </a:cubicBezTo>
                  <a:cubicBezTo>
                    <a:pt x="1975" y="335"/>
                    <a:pt x="1675" y="114"/>
                    <a:pt x="1342" y="50"/>
                  </a:cubicBezTo>
                  <a:cubicBezTo>
                    <a:pt x="1072" y="0"/>
                    <a:pt x="785" y="52"/>
                    <a:pt x="551" y="197"/>
                  </a:cubicBezTo>
                  <a:cubicBezTo>
                    <a:pt x="280" y="350"/>
                    <a:pt x="97" y="634"/>
                    <a:pt x="32" y="934"/>
                  </a:cubicBezTo>
                  <a:cubicBezTo>
                    <a:pt x="24" y="1132"/>
                    <a:pt x="0" y="1341"/>
                    <a:pt x="76" y="1530"/>
                  </a:cubicBezTo>
                  <a:cubicBezTo>
                    <a:pt x="195" y="1874"/>
                    <a:pt x="492" y="2147"/>
                    <a:pt x="843" y="2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a:spLocks/>
            </p:cNvSpPr>
            <p:nvPr/>
          </p:nvSpPr>
          <p:spPr bwMode="auto">
            <a:xfrm flipV="1">
              <a:off x="389" y="379"/>
              <a:ext cx="1337" cy="1620"/>
            </a:xfrm>
            <a:custGeom>
              <a:avLst/>
              <a:gdLst>
                <a:gd name="T0" fmla="*/ 3324 w 9106"/>
                <a:gd name="T1" fmla="*/ 10210 h 11043"/>
                <a:gd name="T2" fmla="*/ 4671 w 9106"/>
                <a:gd name="T3" fmla="*/ 10988 h 11043"/>
                <a:gd name="T4" fmla="*/ 5274 w 9106"/>
                <a:gd name="T5" fmla="*/ 10772 h 11043"/>
                <a:gd name="T6" fmla="*/ 6689 w 9106"/>
                <a:gd name="T7" fmla="*/ 9964 h 11043"/>
                <a:gd name="T8" fmla="*/ 7331 w 9106"/>
                <a:gd name="T9" fmla="*/ 9585 h 11043"/>
                <a:gd name="T10" fmla="*/ 7646 w 9106"/>
                <a:gd name="T11" fmla="*/ 9119 h 11043"/>
                <a:gd name="T12" fmla="*/ 8543 w 9106"/>
                <a:gd name="T13" fmla="*/ 7410 h 11043"/>
                <a:gd name="T14" fmla="*/ 8432 w 9106"/>
                <a:gd name="T15" fmla="*/ 6725 h 11043"/>
                <a:gd name="T16" fmla="*/ 7823 w 9106"/>
                <a:gd name="T17" fmla="*/ 6611 h 11043"/>
                <a:gd name="T18" fmla="*/ 7385 w 9106"/>
                <a:gd name="T19" fmla="*/ 7167 h 11043"/>
                <a:gd name="T20" fmla="*/ 6619 w 9106"/>
                <a:gd name="T21" fmla="*/ 8628 h 11043"/>
                <a:gd name="T22" fmla="*/ 6506 w 9106"/>
                <a:gd name="T23" fmla="*/ 8757 h 11043"/>
                <a:gd name="T24" fmla="*/ 5995 w 9106"/>
                <a:gd name="T25" fmla="*/ 9045 h 11043"/>
                <a:gd name="T26" fmla="*/ 6478 w 9106"/>
                <a:gd name="T27" fmla="*/ 6877 h 11043"/>
                <a:gd name="T28" fmla="*/ 6623 w 9106"/>
                <a:gd name="T29" fmla="*/ 6060 h 11043"/>
                <a:gd name="T30" fmla="*/ 7030 w 9106"/>
                <a:gd name="T31" fmla="*/ 3672 h 11043"/>
                <a:gd name="T32" fmla="*/ 7120 w 9106"/>
                <a:gd name="T33" fmla="*/ 3374 h 11043"/>
                <a:gd name="T34" fmla="*/ 8899 w 9106"/>
                <a:gd name="T35" fmla="*/ 1273 h 11043"/>
                <a:gd name="T36" fmla="*/ 9022 w 9106"/>
                <a:gd name="T37" fmla="*/ 593 h 11043"/>
                <a:gd name="T38" fmla="*/ 8161 w 9106"/>
                <a:gd name="T39" fmla="*/ 185 h 11043"/>
                <a:gd name="T40" fmla="*/ 7705 w 9106"/>
                <a:gd name="T41" fmla="*/ 573 h 11043"/>
                <a:gd name="T42" fmla="*/ 5653 w 9106"/>
                <a:gd name="T43" fmla="*/ 3001 h 11043"/>
                <a:gd name="T44" fmla="*/ 5475 w 9106"/>
                <a:gd name="T45" fmla="*/ 3375 h 11043"/>
                <a:gd name="T46" fmla="*/ 5273 w 9106"/>
                <a:gd name="T47" fmla="*/ 4523 h 11043"/>
                <a:gd name="T48" fmla="*/ 5106 w 9106"/>
                <a:gd name="T49" fmla="*/ 5383 h 11043"/>
                <a:gd name="T50" fmla="*/ 3456 w 9106"/>
                <a:gd name="T51" fmla="*/ 3621 h 11043"/>
                <a:gd name="T52" fmla="*/ 3426 w 9106"/>
                <a:gd name="T53" fmla="*/ 3531 h 11043"/>
                <a:gd name="T54" fmla="*/ 3426 w 9106"/>
                <a:gd name="T55" fmla="*/ 608 h 11043"/>
                <a:gd name="T56" fmla="*/ 3068 w 9106"/>
                <a:gd name="T57" fmla="*/ 31 h 11043"/>
                <a:gd name="T58" fmla="*/ 2483 w 9106"/>
                <a:gd name="T59" fmla="*/ 21 h 11043"/>
                <a:gd name="T60" fmla="*/ 2076 w 9106"/>
                <a:gd name="T61" fmla="*/ 643 h 11043"/>
                <a:gd name="T62" fmla="*/ 2076 w 9106"/>
                <a:gd name="T63" fmla="*/ 4171 h 11043"/>
                <a:gd name="T64" fmla="*/ 2237 w 9106"/>
                <a:gd name="T65" fmla="*/ 4631 h 11043"/>
                <a:gd name="T66" fmla="*/ 3616 w 9106"/>
                <a:gd name="T67" fmla="*/ 6107 h 11043"/>
                <a:gd name="T68" fmla="*/ 3957 w 9106"/>
                <a:gd name="T69" fmla="*/ 6473 h 11043"/>
                <a:gd name="T70" fmla="*/ 3840 w 9106"/>
                <a:gd name="T71" fmla="*/ 7049 h 11043"/>
                <a:gd name="T72" fmla="*/ 3586 w 9106"/>
                <a:gd name="T73" fmla="*/ 8208 h 11043"/>
                <a:gd name="T74" fmla="*/ 3190 w 9106"/>
                <a:gd name="T75" fmla="*/ 7380 h 11043"/>
                <a:gd name="T76" fmla="*/ 2827 w 9106"/>
                <a:gd name="T77" fmla="*/ 6900 h 11043"/>
                <a:gd name="T78" fmla="*/ 2003 w 9106"/>
                <a:gd name="T79" fmla="*/ 6713 h 11043"/>
                <a:gd name="T80" fmla="*/ 721 w 9106"/>
                <a:gd name="T81" fmla="*/ 6462 h 11043"/>
                <a:gd name="T82" fmla="*/ 38 w 9106"/>
                <a:gd name="T83" fmla="*/ 6886 h 11043"/>
                <a:gd name="T84" fmla="*/ 453 w 9106"/>
                <a:gd name="T85" fmla="*/ 7568 h 11043"/>
                <a:gd name="T86" fmla="*/ 2176 w 9106"/>
                <a:gd name="T87" fmla="*/ 7903 h 11043"/>
                <a:gd name="T88" fmla="*/ 3324 w 9106"/>
                <a:gd name="T89" fmla="*/ 10210 h 1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06" h="11043">
                  <a:moveTo>
                    <a:pt x="3324" y="10210"/>
                  </a:moveTo>
                  <a:cubicBezTo>
                    <a:pt x="3581" y="10688"/>
                    <a:pt x="4117" y="11043"/>
                    <a:pt x="4671" y="10988"/>
                  </a:cubicBezTo>
                  <a:cubicBezTo>
                    <a:pt x="4886" y="10968"/>
                    <a:pt x="5091" y="10884"/>
                    <a:pt x="5274" y="10772"/>
                  </a:cubicBezTo>
                  <a:cubicBezTo>
                    <a:pt x="5745" y="10501"/>
                    <a:pt x="6217" y="10233"/>
                    <a:pt x="6689" y="9964"/>
                  </a:cubicBezTo>
                  <a:cubicBezTo>
                    <a:pt x="6903" y="9837"/>
                    <a:pt x="7127" y="9727"/>
                    <a:pt x="7331" y="9585"/>
                  </a:cubicBezTo>
                  <a:cubicBezTo>
                    <a:pt x="7490" y="9474"/>
                    <a:pt x="7556" y="9282"/>
                    <a:pt x="7646" y="9119"/>
                  </a:cubicBezTo>
                  <a:cubicBezTo>
                    <a:pt x="7944" y="8549"/>
                    <a:pt x="8242" y="7979"/>
                    <a:pt x="8543" y="7410"/>
                  </a:cubicBezTo>
                  <a:cubicBezTo>
                    <a:pt x="8660" y="7192"/>
                    <a:pt x="8624" y="6890"/>
                    <a:pt x="8432" y="6725"/>
                  </a:cubicBezTo>
                  <a:cubicBezTo>
                    <a:pt x="8279" y="6560"/>
                    <a:pt x="8025" y="6547"/>
                    <a:pt x="7823" y="6611"/>
                  </a:cubicBezTo>
                  <a:cubicBezTo>
                    <a:pt x="7584" y="6704"/>
                    <a:pt x="7496" y="6960"/>
                    <a:pt x="7385" y="7167"/>
                  </a:cubicBezTo>
                  <a:cubicBezTo>
                    <a:pt x="7123" y="7651"/>
                    <a:pt x="6878" y="8143"/>
                    <a:pt x="6619" y="8628"/>
                  </a:cubicBezTo>
                  <a:cubicBezTo>
                    <a:pt x="6590" y="8677"/>
                    <a:pt x="6558" y="8729"/>
                    <a:pt x="6506" y="8757"/>
                  </a:cubicBezTo>
                  <a:cubicBezTo>
                    <a:pt x="6338" y="8859"/>
                    <a:pt x="6170" y="8958"/>
                    <a:pt x="5995" y="9045"/>
                  </a:cubicBezTo>
                  <a:cubicBezTo>
                    <a:pt x="6172" y="8326"/>
                    <a:pt x="6312" y="7599"/>
                    <a:pt x="6478" y="6877"/>
                  </a:cubicBezTo>
                  <a:cubicBezTo>
                    <a:pt x="6544" y="6608"/>
                    <a:pt x="6565" y="6331"/>
                    <a:pt x="6623" y="6060"/>
                  </a:cubicBezTo>
                  <a:cubicBezTo>
                    <a:pt x="6761" y="5264"/>
                    <a:pt x="6892" y="4468"/>
                    <a:pt x="7030" y="3672"/>
                  </a:cubicBezTo>
                  <a:cubicBezTo>
                    <a:pt x="7048" y="3570"/>
                    <a:pt x="7048" y="3457"/>
                    <a:pt x="7120" y="3374"/>
                  </a:cubicBezTo>
                  <a:cubicBezTo>
                    <a:pt x="7713" y="2674"/>
                    <a:pt x="8308" y="1974"/>
                    <a:pt x="8899" y="1273"/>
                  </a:cubicBezTo>
                  <a:cubicBezTo>
                    <a:pt x="9059" y="1090"/>
                    <a:pt x="9106" y="819"/>
                    <a:pt x="9022" y="593"/>
                  </a:cubicBezTo>
                  <a:cubicBezTo>
                    <a:pt x="8902" y="259"/>
                    <a:pt x="8497" y="48"/>
                    <a:pt x="8161" y="185"/>
                  </a:cubicBezTo>
                  <a:cubicBezTo>
                    <a:pt x="7962" y="246"/>
                    <a:pt x="7829" y="416"/>
                    <a:pt x="7705" y="573"/>
                  </a:cubicBezTo>
                  <a:cubicBezTo>
                    <a:pt x="7021" y="1382"/>
                    <a:pt x="6336" y="2191"/>
                    <a:pt x="5653" y="3001"/>
                  </a:cubicBezTo>
                  <a:cubicBezTo>
                    <a:pt x="5560" y="3106"/>
                    <a:pt x="5495" y="3236"/>
                    <a:pt x="5475" y="3375"/>
                  </a:cubicBezTo>
                  <a:cubicBezTo>
                    <a:pt x="5410" y="3758"/>
                    <a:pt x="5339" y="4140"/>
                    <a:pt x="5273" y="4523"/>
                  </a:cubicBezTo>
                  <a:cubicBezTo>
                    <a:pt x="5220" y="4810"/>
                    <a:pt x="5192" y="5104"/>
                    <a:pt x="5106" y="5383"/>
                  </a:cubicBezTo>
                  <a:cubicBezTo>
                    <a:pt x="4576" y="4778"/>
                    <a:pt x="3994" y="4220"/>
                    <a:pt x="3456" y="3621"/>
                  </a:cubicBezTo>
                  <a:cubicBezTo>
                    <a:pt x="3433" y="3596"/>
                    <a:pt x="3422" y="3566"/>
                    <a:pt x="3426" y="3531"/>
                  </a:cubicBezTo>
                  <a:cubicBezTo>
                    <a:pt x="3427" y="2557"/>
                    <a:pt x="3427" y="1582"/>
                    <a:pt x="3426" y="608"/>
                  </a:cubicBezTo>
                  <a:cubicBezTo>
                    <a:pt x="3440" y="362"/>
                    <a:pt x="3269" y="151"/>
                    <a:pt x="3068" y="31"/>
                  </a:cubicBezTo>
                  <a:cubicBezTo>
                    <a:pt x="2874" y="3"/>
                    <a:pt x="2678" y="0"/>
                    <a:pt x="2483" y="21"/>
                  </a:cubicBezTo>
                  <a:cubicBezTo>
                    <a:pt x="2243" y="128"/>
                    <a:pt x="2069" y="376"/>
                    <a:pt x="2076" y="643"/>
                  </a:cubicBezTo>
                  <a:cubicBezTo>
                    <a:pt x="2076" y="1819"/>
                    <a:pt x="2077" y="2995"/>
                    <a:pt x="2076" y="4171"/>
                  </a:cubicBezTo>
                  <a:cubicBezTo>
                    <a:pt x="2070" y="4337"/>
                    <a:pt x="2128" y="4504"/>
                    <a:pt x="2237" y="4631"/>
                  </a:cubicBezTo>
                  <a:cubicBezTo>
                    <a:pt x="2686" y="5132"/>
                    <a:pt x="3163" y="5609"/>
                    <a:pt x="3616" y="6107"/>
                  </a:cubicBezTo>
                  <a:cubicBezTo>
                    <a:pt x="3726" y="6233"/>
                    <a:pt x="3860" y="6337"/>
                    <a:pt x="3957" y="6473"/>
                  </a:cubicBezTo>
                  <a:cubicBezTo>
                    <a:pt x="3939" y="6668"/>
                    <a:pt x="3874" y="6856"/>
                    <a:pt x="3840" y="7049"/>
                  </a:cubicBezTo>
                  <a:cubicBezTo>
                    <a:pt x="3753" y="7435"/>
                    <a:pt x="3688" y="7825"/>
                    <a:pt x="3586" y="8208"/>
                  </a:cubicBezTo>
                  <a:cubicBezTo>
                    <a:pt x="3472" y="7924"/>
                    <a:pt x="3319" y="7657"/>
                    <a:pt x="3190" y="7380"/>
                  </a:cubicBezTo>
                  <a:cubicBezTo>
                    <a:pt x="3099" y="7203"/>
                    <a:pt x="3023" y="6988"/>
                    <a:pt x="2827" y="6900"/>
                  </a:cubicBezTo>
                  <a:cubicBezTo>
                    <a:pt x="2565" y="6792"/>
                    <a:pt x="2277" y="6778"/>
                    <a:pt x="2003" y="6713"/>
                  </a:cubicBezTo>
                  <a:cubicBezTo>
                    <a:pt x="1575" y="6630"/>
                    <a:pt x="1148" y="6546"/>
                    <a:pt x="721" y="6462"/>
                  </a:cubicBezTo>
                  <a:cubicBezTo>
                    <a:pt x="430" y="6387"/>
                    <a:pt x="93" y="6586"/>
                    <a:pt x="38" y="6886"/>
                  </a:cubicBezTo>
                  <a:cubicBezTo>
                    <a:pt x="0" y="7168"/>
                    <a:pt x="153" y="7506"/>
                    <a:pt x="453" y="7568"/>
                  </a:cubicBezTo>
                  <a:cubicBezTo>
                    <a:pt x="1026" y="7685"/>
                    <a:pt x="1601" y="7796"/>
                    <a:pt x="2176" y="7903"/>
                  </a:cubicBezTo>
                  <a:cubicBezTo>
                    <a:pt x="2561" y="8670"/>
                    <a:pt x="2939" y="9442"/>
                    <a:pt x="3324" y="102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3" name="矩形 12"/>
          <p:cNvSpPr/>
          <p:nvPr/>
        </p:nvSpPr>
        <p:spPr>
          <a:xfrm>
            <a:off x="623729" y="5025415"/>
            <a:ext cx="2171700" cy="1200329"/>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不合理发现的能力</a:t>
            </a:r>
          </a:p>
          <a:p>
            <a:pPr marL="285750" indent="-285750">
              <a:lnSpc>
                <a:spcPct val="150000"/>
              </a:lnSpc>
              <a:buFont typeface="Wingdings" panose="05000000000000000000" pitchFamily="2" charset="2"/>
              <a:buChar char="n"/>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防止</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劣化的能力</a:t>
            </a:r>
          </a:p>
          <a:p>
            <a:pPr marL="285750" indent="-285750">
              <a:lnSpc>
                <a:spcPct val="150000"/>
              </a:lnSpc>
              <a:buFont typeface="Wingdings" panose="05000000000000000000" pitchFamily="2" charset="2"/>
              <a:buChar char="n"/>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不</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合理改善的能力</a:t>
            </a:r>
          </a:p>
        </p:txBody>
      </p:sp>
      <p:sp>
        <p:nvSpPr>
          <p:cNvPr id="14" name="矩形 13"/>
          <p:cNvSpPr/>
          <p:nvPr/>
        </p:nvSpPr>
        <p:spPr>
          <a:xfrm>
            <a:off x="2785425" y="4344422"/>
            <a:ext cx="2322113"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设备的</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构造机能的</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理解</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能力</a:t>
            </a:r>
          </a:p>
          <a:p>
            <a:pPr marL="285750" indent="-285750">
              <a:lnSpc>
                <a:spcPct val="150000"/>
              </a:lnSpc>
              <a:buFont typeface="Wingdings" panose="05000000000000000000" pitchFamily="2" charset="2"/>
              <a:buChar char="n"/>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准确</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快速点</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检能力</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发现</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异常</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原因能力</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015228" y="3578541"/>
            <a:ext cx="2171698"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设备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品质关系的理解</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能力</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预知</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品质异常与发现原因的能力</a:t>
            </a:r>
          </a:p>
        </p:txBody>
      </p:sp>
      <p:sp>
        <p:nvSpPr>
          <p:cNvPr id="16" name="矩形 15"/>
          <p:cNvSpPr/>
          <p:nvPr/>
        </p:nvSpPr>
        <p:spPr>
          <a:xfrm>
            <a:off x="7186926" y="3308842"/>
            <a:ext cx="2092963"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准确快速简易修理设备的能力</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150276" y="4378842"/>
            <a:ext cx="1112805"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水准</a:t>
            </a:r>
          </a:p>
        </p:txBody>
      </p:sp>
      <p:sp>
        <p:nvSpPr>
          <p:cNvPr id="18" name="矩形 17"/>
          <p:cNvSpPr/>
          <p:nvPr/>
        </p:nvSpPr>
        <p:spPr>
          <a:xfrm>
            <a:off x="3263789" y="3710592"/>
            <a:ext cx="1112805" cy="400110"/>
          </a:xfrm>
          <a:prstGeom prst="rect">
            <a:avLst/>
          </a:prstGeom>
        </p:spPr>
        <p:txBody>
          <a:bodyPr wrap="non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第</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水准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465937" y="3119950"/>
            <a:ext cx="1112805" cy="400110"/>
          </a:xfrm>
          <a:prstGeom prst="rect">
            <a:avLst/>
          </a:prstGeom>
        </p:spPr>
        <p:txBody>
          <a:bodyPr wrap="non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第</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水准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7637637" y="2551399"/>
            <a:ext cx="1112805" cy="400110"/>
          </a:xfrm>
          <a:prstGeom prst="rect">
            <a:avLst/>
          </a:prstGeom>
        </p:spPr>
        <p:txBody>
          <a:bodyPr wrap="none">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第</a:t>
            </a:r>
            <a:r>
              <a:rPr lang="en-US" altLang="zh-CN" sz="2000" dirty="0" smtClean="0">
                <a:solidFill>
                  <a:schemeClr val="bg1"/>
                </a:solidFill>
                <a:latin typeface="微软雅黑" panose="020B0503020204020204" pitchFamily="34" charset="-122"/>
                <a:ea typeface="微软雅黑" panose="020B0503020204020204" pitchFamily="34" charset="-122"/>
              </a:rPr>
              <a:t>4</a:t>
            </a:r>
            <a:r>
              <a:rPr lang="zh-CN" altLang="en-US" sz="2000" dirty="0" smtClean="0">
                <a:solidFill>
                  <a:schemeClr val="bg1"/>
                </a:solidFill>
                <a:latin typeface="微软雅黑" panose="020B0503020204020204" pitchFamily="34" charset="-122"/>
                <a:ea typeface="微软雅黑" panose="020B0503020204020204" pitchFamily="34" charset="-122"/>
              </a:rPr>
              <a:t>水准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450024" y="1441579"/>
            <a:ext cx="3005951" cy="400110"/>
          </a:xfrm>
          <a:prstGeom prst="rect">
            <a:avLst/>
          </a:prstGeom>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优秀操作者应具备的条件</a:t>
            </a:r>
          </a:p>
        </p:txBody>
      </p:sp>
      <p:sp>
        <p:nvSpPr>
          <p:cNvPr id="23" name="矩形 22"/>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4" name="矩形 23"/>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6"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114011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3</a:t>
            </a:r>
            <a:endParaRPr lang="zh-CN" altLang="en-US" sz="11500" dirty="0">
              <a:solidFill>
                <a:schemeClr val="bg1"/>
              </a:solidFill>
              <a:latin typeface="Agency FB" panose="020B0503020202020204" pitchFamily="34" charset="0"/>
            </a:endParaRPr>
          </a:p>
        </p:txBody>
      </p:sp>
      <p:sp>
        <p:nvSpPr>
          <p:cNvPr id="6" name="矩形 5"/>
          <p:cNvSpPr/>
          <p:nvPr/>
        </p:nvSpPr>
        <p:spPr>
          <a:xfrm>
            <a:off x="1744428" y="3773853"/>
            <a:ext cx="6417141" cy="2147319"/>
          </a:xfrm>
          <a:prstGeom prst="rect">
            <a:avLst/>
          </a:prstGeom>
        </p:spPr>
        <p:txBody>
          <a:bodyPr wrap="none">
            <a:spAutoFit/>
          </a:bodyPr>
          <a:lstStyle/>
          <a:p>
            <a:pPr algn="ctr" defTabSz="330200" eaLnBrk="0" hangingPunct="0">
              <a:lnSpc>
                <a:spcPct val="130000"/>
              </a:lnSpc>
            </a:pPr>
            <a:r>
              <a:rPr kumimoji="1" lang="zh-CN" altLang="en-US" sz="5400" dirty="0">
                <a:solidFill>
                  <a:schemeClr val="accent3">
                    <a:lumMod val="50000"/>
                  </a:schemeClr>
                </a:solidFill>
                <a:latin typeface="华文中宋" panose="02010600040101010101" pitchFamily="2" charset="-122"/>
                <a:ea typeface="华文中宋" panose="02010600040101010101" pitchFamily="2" charset="-122"/>
              </a:rPr>
              <a:t>设备的使用、防护</a:t>
            </a:r>
            <a:r>
              <a:rPr kumimoji="1" lang="zh-CN" altLang="en-US" sz="5400" dirty="0" smtClean="0">
                <a:solidFill>
                  <a:schemeClr val="accent3">
                    <a:lumMod val="50000"/>
                  </a:schemeClr>
                </a:solidFill>
                <a:latin typeface="华文中宋" panose="02010600040101010101" pitchFamily="2" charset="-122"/>
                <a:ea typeface="华文中宋" panose="02010600040101010101" pitchFamily="2" charset="-122"/>
              </a:rPr>
              <a:t>、</a:t>
            </a:r>
            <a:endParaRPr kumimoji="1" lang="en-US" altLang="zh-CN" sz="5400" dirty="0" smtClean="0">
              <a:solidFill>
                <a:schemeClr val="accent3">
                  <a:lumMod val="50000"/>
                </a:schemeClr>
              </a:solidFill>
              <a:latin typeface="华文中宋" panose="02010600040101010101" pitchFamily="2" charset="-122"/>
              <a:ea typeface="华文中宋" panose="02010600040101010101" pitchFamily="2" charset="-122"/>
            </a:endParaRPr>
          </a:p>
          <a:p>
            <a:pPr algn="ctr" defTabSz="330200" eaLnBrk="0" hangingPunct="0">
              <a:lnSpc>
                <a:spcPct val="130000"/>
              </a:lnSpc>
            </a:pPr>
            <a:r>
              <a:rPr kumimoji="1" lang="zh-CN" altLang="en-US" sz="5400" dirty="0" smtClean="0">
                <a:solidFill>
                  <a:schemeClr val="accent3">
                    <a:lumMod val="50000"/>
                  </a:schemeClr>
                </a:solidFill>
                <a:latin typeface="华文中宋" panose="02010600040101010101" pitchFamily="2" charset="-122"/>
                <a:ea typeface="华文中宋" panose="02010600040101010101" pitchFamily="2" charset="-122"/>
              </a:rPr>
              <a:t>验收</a:t>
            </a:r>
            <a:r>
              <a:rPr kumimoji="1" lang="zh-CN" altLang="en-US" sz="5400" dirty="0">
                <a:solidFill>
                  <a:schemeClr val="accent3">
                    <a:lumMod val="50000"/>
                  </a:schemeClr>
                </a:solidFill>
                <a:latin typeface="华文中宋" panose="02010600040101010101" pitchFamily="2" charset="-122"/>
                <a:ea typeface="华文中宋" panose="02010600040101010101" pitchFamily="2" charset="-122"/>
              </a:rPr>
              <a:t>及检查</a:t>
            </a:r>
          </a:p>
        </p:txBody>
      </p:sp>
    </p:spTree>
    <p:extLst>
      <p:ext uri="{BB962C8B-B14F-4D97-AF65-F5344CB8AC3E}">
        <p14:creationId xmlns:p14="http://schemas.microsoft.com/office/powerpoint/2010/main" val="217673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64"/>
          <p:cNvSpPr txBox="1">
            <a:spLocks noChangeArrowheads="1"/>
          </p:cNvSpPr>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设备的使用、防护、验收及检查</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矩形 4"/>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1101" r="45032"/>
          <a:stretch/>
        </p:blipFill>
        <p:spPr>
          <a:xfrm>
            <a:off x="500256" y="2341786"/>
            <a:ext cx="1961291" cy="2973324"/>
          </a:xfrm>
          <a:prstGeom prst="rect">
            <a:avLst/>
          </a:prstGeom>
        </p:spPr>
      </p:pic>
      <p:sp>
        <p:nvSpPr>
          <p:cNvPr id="3" name="矩形 2"/>
          <p:cNvSpPr/>
          <p:nvPr/>
        </p:nvSpPr>
        <p:spPr bwMode="auto">
          <a:xfrm>
            <a:off x="500255" y="234178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nvSpPr>
        <p:spPr>
          <a:xfrm>
            <a:off x="773014" y="3517228"/>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设备使用</a:t>
            </a:r>
          </a:p>
        </p:txBody>
      </p:sp>
      <p:sp>
        <p:nvSpPr>
          <p:cNvPr id="7" name="矩形 6"/>
          <p:cNvSpPr/>
          <p:nvPr/>
        </p:nvSpPr>
        <p:spPr bwMode="auto">
          <a:xfrm>
            <a:off x="2753360" y="234178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矩形 9"/>
          <p:cNvSpPr/>
          <p:nvPr/>
        </p:nvSpPr>
        <p:spPr bwMode="auto">
          <a:xfrm>
            <a:off x="2753359" y="3429000"/>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a:xfrm>
            <a:off x="3499226" y="2194739"/>
            <a:ext cx="6101974" cy="923330"/>
          </a:xfrm>
          <a:prstGeom prst="rect">
            <a:avLst/>
          </a:prstGeom>
        </p:spPr>
        <p:txBody>
          <a:bodyPr wrap="square">
            <a:spAutoFit/>
          </a:bodyPr>
          <a:lstStyle/>
          <a:p>
            <a:pPr eaLnBrk="1" hangingPunct="1">
              <a:lnSpc>
                <a:spcPct val="150000"/>
              </a:lnSpc>
              <a:spcBef>
                <a:spcPct val="5000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发现缺陷及时消除，不能立即消除的缺陷，要详细记录，及时上报，并协助设备维修予以消除。</a:t>
            </a:r>
          </a:p>
        </p:txBody>
      </p:sp>
      <p:sp>
        <p:nvSpPr>
          <p:cNvPr id="9" name="矩形 8"/>
          <p:cNvSpPr/>
          <p:nvPr/>
        </p:nvSpPr>
        <p:spPr>
          <a:xfrm>
            <a:off x="3507595" y="3309479"/>
            <a:ext cx="5736662" cy="1338828"/>
          </a:xfrm>
          <a:prstGeom prst="rect">
            <a:avLst/>
          </a:prstGeom>
        </p:spPr>
        <p:txBody>
          <a:bodyPr wrap="square">
            <a:spAutoFit/>
          </a:bodyPr>
          <a:lstStyle/>
          <a:p>
            <a:pPr>
              <a:lnSpc>
                <a:spcPct val="150000"/>
              </a:lnSpc>
              <a:spcBef>
                <a:spcPct val="5000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所有备用设备应有专人负责定期检查维护，注意防尘、防潮、防冻、防腐蚀，对于传动设备还应定期进行盘车和切换，使所有备用设备处于良好状态。</a:t>
            </a:r>
          </a:p>
        </p:txBody>
      </p:sp>
      <p:sp>
        <p:nvSpPr>
          <p:cNvPr id="11" name="矩形 10"/>
          <p:cNvSpPr/>
          <p:nvPr/>
        </p:nvSpPr>
        <p:spPr>
          <a:xfrm>
            <a:off x="3507595" y="4839717"/>
            <a:ext cx="5955476" cy="507831"/>
          </a:xfrm>
          <a:prstGeom prst="rect">
            <a:avLst/>
          </a:prstGeom>
        </p:spPr>
        <p:txBody>
          <a:bodyPr wrap="square">
            <a:spAutoFit/>
          </a:bodyPr>
          <a:lstStyle/>
          <a:p>
            <a:pPr>
              <a:lnSpc>
                <a:spcPct val="150000"/>
              </a:lnSpc>
              <a:spcBef>
                <a:spcPct val="5000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未经设备管理部批准，不得将设备上的配套件拆件使用。</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2753359" y="484732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文本框 11"/>
          <p:cNvSpPr txBox="1"/>
          <p:nvPr/>
        </p:nvSpPr>
        <p:spPr>
          <a:xfrm>
            <a:off x="2793919" y="2363945"/>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793919" y="3455971"/>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793919" y="4874300"/>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0272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1101" r="45032"/>
          <a:stretch/>
        </p:blipFill>
        <p:spPr>
          <a:xfrm>
            <a:off x="500256" y="2341786"/>
            <a:ext cx="1961291" cy="2973324"/>
          </a:xfrm>
          <a:prstGeom prst="rect">
            <a:avLst/>
          </a:prstGeom>
        </p:spPr>
      </p:pic>
      <p:sp>
        <p:nvSpPr>
          <p:cNvPr id="4" name="矩形 3"/>
          <p:cNvSpPr/>
          <p:nvPr/>
        </p:nvSpPr>
        <p:spPr bwMode="auto">
          <a:xfrm>
            <a:off x="500255" y="234178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nvSpPr>
        <p:spPr>
          <a:xfrm>
            <a:off x="773014" y="3520303"/>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设备防护</a:t>
            </a:r>
          </a:p>
        </p:txBody>
      </p:sp>
      <p:sp>
        <p:nvSpPr>
          <p:cNvPr id="7" name="矩形 6"/>
          <p:cNvSpPr/>
          <p:nvPr/>
        </p:nvSpPr>
        <p:spPr bwMode="auto">
          <a:xfrm>
            <a:off x="2753360" y="234178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2753359" y="3561080"/>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矩形 8"/>
          <p:cNvSpPr/>
          <p:nvPr/>
        </p:nvSpPr>
        <p:spPr bwMode="auto">
          <a:xfrm>
            <a:off x="2753359" y="484732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文本框 9"/>
          <p:cNvSpPr txBox="1"/>
          <p:nvPr/>
        </p:nvSpPr>
        <p:spPr>
          <a:xfrm>
            <a:off x="2793919" y="2363945"/>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793919" y="3588051"/>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793919" y="4874300"/>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247971" y="2181475"/>
            <a:ext cx="6180509" cy="1338828"/>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设备因意外启动可能危及人身安全时，必须配置起强制作用的安全防护装置。必要时，应配置两种以上互为联锁的安全装置，以防止意外启动。</a:t>
            </a:r>
          </a:p>
        </p:txBody>
      </p:sp>
      <p:sp>
        <p:nvSpPr>
          <p:cNvPr id="14" name="矩形 13"/>
          <p:cNvSpPr/>
          <p:nvPr/>
        </p:nvSpPr>
        <p:spPr>
          <a:xfrm>
            <a:off x="3247969" y="3429000"/>
            <a:ext cx="6097643" cy="1338828"/>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设备防护措施应保证设备在工作状态下防止操作人员的身体任一部份进入危险区，或进入危险区时保证设备不能运行或作紧急制动。</a:t>
            </a:r>
          </a:p>
        </p:txBody>
      </p:sp>
      <p:sp>
        <p:nvSpPr>
          <p:cNvPr id="15" name="矩形 14"/>
          <p:cNvSpPr/>
          <p:nvPr/>
        </p:nvSpPr>
        <p:spPr>
          <a:xfrm>
            <a:off x="3247967" y="4767828"/>
            <a:ext cx="6097645" cy="923330"/>
          </a:xfrm>
          <a:prstGeom prst="rect">
            <a:avLst/>
          </a:prstGeom>
        </p:spPr>
        <p:txBody>
          <a:bodyPr wrap="square">
            <a:spAutoFit/>
          </a:bodyPr>
          <a:lstStyle/>
          <a:p>
            <a:pPr>
              <a:lnSpc>
                <a:spcPct val="150000"/>
              </a:lnSpc>
              <a:spcBef>
                <a:spcPct val="5000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当动力源因故偶然切断后又重新自动接通时，控制装置应能避免生产设备产生危险运转。</a:t>
            </a:r>
          </a:p>
        </p:txBody>
      </p:sp>
      <p:sp>
        <p:nvSpPr>
          <p:cNvPr id="17" name="矩形 1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8" name="矩形 17"/>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9" name="Text Box 764"/>
          <p:cNvSpPr txBox="1">
            <a:spLocks noChangeArrowheads="1"/>
          </p:cNvSpPr>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设备的使用、防护、验收及检查</a:t>
            </a:r>
          </a:p>
        </p:txBody>
      </p:sp>
    </p:spTree>
    <p:extLst>
      <p:ext uri="{BB962C8B-B14F-4D97-AF65-F5344CB8AC3E}">
        <p14:creationId xmlns:p14="http://schemas.microsoft.com/office/powerpoint/2010/main" val="310664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1101" r="45032"/>
          <a:stretch/>
        </p:blipFill>
        <p:spPr>
          <a:xfrm>
            <a:off x="500256" y="2882316"/>
            <a:ext cx="1961291" cy="2973324"/>
          </a:xfrm>
          <a:prstGeom prst="rect">
            <a:avLst/>
          </a:prstGeom>
        </p:spPr>
      </p:pic>
      <p:sp>
        <p:nvSpPr>
          <p:cNvPr id="3" name="矩形 2"/>
          <p:cNvSpPr/>
          <p:nvPr/>
        </p:nvSpPr>
        <p:spPr bwMode="auto">
          <a:xfrm>
            <a:off x="500255" y="288231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矩形 4"/>
          <p:cNvSpPr/>
          <p:nvPr/>
        </p:nvSpPr>
        <p:spPr>
          <a:xfrm>
            <a:off x="926902" y="4064711"/>
            <a:ext cx="1107996"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防护罩</a:t>
            </a:r>
          </a:p>
        </p:txBody>
      </p:sp>
      <p:sp>
        <p:nvSpPr>
          <p:cNvPr id="6" name="矩形 5"/>
          <p:cNvSpPr/>
          <p:nvPr/>
        </p:nvSpPr>
        <p:spPr>
          <a:xfrm>
            <a:off x="500255" y="1535747"/>
            <a:ext cx="8845358" cy="923330"/>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设备零部件属于高速旋转、高温、带电、或可能造成砸伤、切割、刺穿等岗位员工伤害的，应配置具有足够强度、刚度和合适形状、尺寸的防护罩。</a:t>
            </a:r>
          </a:p>
        </p:txBody>
      </p:sp>
      <p:sp>
        <p:nvSpPr>
          <p:cNvPr id="7" name="矩形 6"/>
          <p:cNvSpPr/>
          <p:nvPr/>
        </p:nvSpPr>
        <p:spPr bwMode="auto">
          <a:xfrm>
            <a:off x="375920" y="1412240"/>
            <a:ext cx="9154160" cy="4866640"/>
          </a:xfrm>
          <a:prstGeom prst="rect">
            <a:avLst/>
          </a:prstGeom>
          <a:noFill/>
          <a:ln w="28575"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2712720" y="288231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文本框 8"/>
          <p:cNvSpPr txBox="1"/>
          <p:nvPr/>
        </p:nvSpPr>
        <p:spPr>
          <a:xfrm>
            <a:off x="2753279" y="2904475"/>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166770" y="2850614"/>
            <a:ext cx="6417141" cy="507831"/>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防护罩结构和布局应设计合理，使人体不能直接进入危险区域</a:t>
            </a:r>
          </a:p>
        </p:txBody>
      </p:sp>
      <p:sp>
        <p:nvSpPr>
          <p:cNvPr id="11" name="矩形 10"/>
          <p:cNvSpPr/>
          <p:nvPr/>
        </p:nvSpPr>
        <p:spPr bwMode="auto">
          <a:xfrm>
            <a:off x="2712717" y="343704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文本框 11"/>
          <p:cNvSpPr txBox="1"/>
          <p:nvPr/>
        </p:nvSpPr>
        <p:spPr>
          <a:xfrm>
            <a:off x="2753276" y="3459208"/>
            <a:ext cx="37293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166767" y="3388351"/>
            <a:ext cx="5955476" cy="507831"/>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防护罩应有足够的强度、刚度，一般应采用金属材料制造</a:t>
            </a:r>
          </a:p>
        </p:txBody>
      </p:sp>
      <p:sp>
        <p:nvSpPr>
          <p:cNvPr id="14" name="矩形 13"/>
          <p:cNvSpPr/>
          <p:nvPr/>
        </p:nvSpPr>
        <p:spPr bwMode="auto">
          <a:xfrm>
            <a:off x="2706611" y="3996984"/>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5" name="文本框 14"/>
          <p:cNvSpPr txBox="1"/>
          <p:nvPr/>
        </p:nvSpPr>
        <p:spPr>
          <a:xfrm>
            <a:off x="2747170" y="4019143"/>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160661" y="3901262"/>
            <a:ext cx="6186309" cy="507831"/>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防护罩表面应光滑无毛刺和尖锐棱角，不应成为新的危险源</a:t>
            </a:r>
          </a:p>
        </p:txBody>
      </p:sp>
      <p:sp>
        <p:nvSpPr>
          <p:cNvPr id="17" name="矩形 16"/>
          <p:cNvSpPr/>
          <p:nvPr/>
        </p:nvSpPr>
        <p:spPr bwMode="auto">
          <a:xfrm>
            <a:off x="2706611" y="4555838"/>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8" name="文本框 17"/>
          <p:cNvSpPr txBox="1"/>
          <p:nvPr/>
        </p:nvSpPr>
        <p:spPr>
          <a:xfrm>
            <a:off x="2747170" y="4577997"/>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159304" y="4502060"/>
            <a:ext cx="6186309" cy="507831"/>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防护罩不应影响视线和正常操作，应便于设备的检查和维修</a:t>
            </a:r>
          </a:p>
        </p:txBody>
      </p:sp>
      <p:sp>
        <p:nvSpPr>
          <p:cNvPr id="20" name="矩形 19"/>
          <p:cNvSpPr/>
          <p:nvPr/>
        </p:nvSpPr>
        <p:spPr bwMode="auto">
          <a:xfrm>
            <a:off x="2706611" y="511402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1" name="文本框 20"/>
          <p:cNvSpPr txBox="1"/>
          <p:nvPr/>
        </p:nvSpPr>
        <p:spPr>
          <a:xfrm>
            <a:off x="2747170" y="5136188"/>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166766" y="4992436"/>
            <a:ext cx="6363313"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防护罩应尽量采用封闭结构，当现场需要采用网状结构时，其安全距离和网眼的开口宽度应符合要求。</a:t>
            </a:r>
          </a:p>
        </p:txBody>
      </p:sp>
      <p:sp>
        <p:nvSpPr>
          <p:cNvPr id="24" name="矩形 2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5" name="矩形 24"/>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7" name="Text Box 764"/>
          <p:cNvSpPr txBox="1">
            <a:spLocks noChangeArrowheads="1"/>
          </p:cNvSpPr>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设备的使用、防护、验收及检查</a:t>
            </a:r>
          </a:p>
        </p:txBody>
      </p:sp>
    </p:spTree>
    <p:extLst>
      <p:ext uri="{BB962C8B-B14F-4D97-AF65-F5344CB8AC3E}">
        <p14:creationId xmlns:p14="http://schemas.microsoft.com/office/powerpoint/2010/main" val="374926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grpSp>
        <p:nvGrpSpPr>
          <p:cNvPr id="5" name="组合 4"/>
          <p:cNvGrpSpPr/>
          <p:nvPr/>
        </p:nvGrpSpPr>
        <p:grpSpPr>
          <a:xfrm>
            <a:off x="11028743" y="1180227"/>
            <a:ext cx="7174320" cy="393086"/>
            <a:chOff x="2047875" y="2000249"/>
            <a:chExt cx="4943475" cy="466725"/>
          </a:xfrm>
          <a:solidFill>
            <a:srgbClr val="003366"/>
          </a:solidFill>
        </p:grpSpPr>
        <p:sp>
          <p:nvSpPr>
            <p:cNvPr id="2" name="五边形 1"/>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2</a:t>
              </a:r>
              <a:endParaRPr kumimoji="1" lang="en-US" altLang="zh-CN" sz="2400" dirty="0">
                <a:solidFill>
                  <a:schemeClr val="bg1"/>
                </a:solidFill>
                <a:latin typeface="+mn-lt"/>
                <a:ea typeface="+mj-ea"/>
              </a:endParaRPr>
            </a:p>
          </p:txBody>
        </p:sp>
        <p:sp>
          <p:nvSpPr>
            <p:cNvPr id="3" name="燕尾形 2"/>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操</a:t>
              </a:r>
              <a:r>
                <a:rPr kumimoji="1" lang="zh-CN" altLang="en-US" sz="2400" b="0" dirty="0">
                  <a:solidFill>
                    <a:schemeClr val="bg1"/>
                  </a:solidFill>
                  <a:latin typeface="方正兰亭粗黑简体" pitchFamily="2" charset="-122"/>
                  <a:ea typeface="方正兰亭粗黑简体" pitchFamily="2" charset="-122"/>
                </a:rPr>
                <a:t>作人员的培训及管理</a:t>
              </a:r>
            </a:p>
          </p:txBody>
        </p:sp>
      </p:grpSp>
      <p:grpSp>
        <p:nvGrpSpPr>
          <p:cNvPr id="6" name="组合 5"/>
          <p:cNvGrpSpPr/>
          <p:nvPr/>
        </p:nvGrpSpPr>
        <p:grpSpPr>
          <a:xfrm>
            <a:off x="11009756" y="1958847"/>
            <a:ext cx="7174320" cy="393086"/>
            <a:chOff x="2047875" y="2000249"/>
            <a:chExt cx="4943475" cy="466725"/>
          </a:xfrm>
          <a:solidFill>
            <a:srgbClr val="003366"/>
          </a:solidFill>
        </p:grpSpPr>
        <p:sp>
          <p:nvSpPr>
            <p:cNvPr id="7" name="五边形 6"/>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3</a:t>
              </a:r>
              <a:endParaRPr kumimoji="1" lang="en-US" altLang="zh-CN" sz="2400" dirty="0">
                <a:solidFill>
                  <a:schemeClr val="bg1"/>
                </a:solidFill>
                <a:latin typeface="+mn-lt"/>
                <a:ea typeface="+mj-ea"/>
              </a:endParaRPr>
            </a:p>
          </p:txBody>
        </p:sp>
        <p:sp>
          <p:nvSpPr>
            <p:cNvPr id="8" name="燕尾形 7"/>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设</a:t>
              </a:r>
              <a:r>
                <a:rPr kumimoji="1" lang="zh-CN" altLang="en-US" sz="2400" b="0" dirty="0">
                  <a:solidFill>
                    <a:schemeClr val="bg1"/>
                  </a:solidFill>
                  <a:latin typeface="方正兰亭粗黑简体" pitchFamily="2" charset="-122"/>
                  <a:ea typeface="方正兰亭粗黑简体" pitchFamily="2" charset="-122"/>
                </a:rPr>
                <a:t>备的使用、防护、验收及检查</a:t>
              </a:r>
            </a:p>
          </p:txBody>
        </p:sp>
      </p:grpSp>
      <p:grpSp>
        <p:nvGrpSpPr>
          <p:cNvPr id="9" name="组合 8"/>
          <p:cNvGrpSpPr/>
          <p:nvPr/>
        </p:nvGrpSpPr>
        <p:grpSpPr>
          <a:xfrm>
            <a:off x="11028743" y="2812020"/>
            <a:ext cx="7174320" cy="393086"/>
            <a:chOff x="2047875" y="2000249"/>
            <a:chExt cx="4943475" cy="466725"/>
          </a:xfrm>
          <a:solidFill>
            <a:srgbClr val="003366"/>
          </a:solidFill>
        </p:grpSpPr>
        <p:sp>
          <p:nvSpPr>
            <p:cNvPr id="10" name="五边形 9"/>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4</a:t>
              </a:r>
              <a:endParaRPr kumimoji="1" lang="en-US" altLang="zh-CN" sz="2400" dirty="0">
                <a:solidFill>
                  <a:schemeClr val="bg1"/>
                </a:solidFill>
                <a:latin typeface="+mn-lt"/>
                <a:ea typeface="+mj-ea"/>
              </a:endParaRPr>
            </a:p>
          </p:txBody>
        </p:sp>
        <p:sp>
          <p:nvSpPr>
            <p:cNvPr id="11" name="燕尾形 10"/>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常</a:t>
              </a:r>
              <a:r>
                <a:rPr kumimoji="1" lang="zh-CN" altLang="en-US" sz="2400" b="0" dirty="0">
                  <a:solidFill>
                    <a:schemeClr val="bg1"/>
                  </a:solidFill>
                  <a:latin typeface="方正兰亭粗黑简体" pitchFamily="2" charset="-122"/>
                  <a:ea typeface="方正兰亭粗黑简体" pitchFamily="2" charset="-122"/>
                </a:rPr>
                <a:t>用机械设备操作安全</a:t>
              </a:r>
            </a:p>
          </p:txBody>
        </p:sp>
      </p:grpSp>
      <p:grpSp>
        <p:nvGrpSpPr>
          <p:cNvPr id="12" name="组合 11"/>
          <p:cNvGrpSpPr/>
          <p:nvPr/>
        </p:nvGrpSpPr>
        <p:grpSpPr>
          <a:xfrm>
            <a:off x="11153355" y="355764"/>
            <a:ext cx="7174320" cy="393086"/>
            <a:chOff x="2047875" y="2000249"/>
            <a:chExt cx="4943475" cy="466725"/>
          </a:xfrm>
          <a:solidFill>
            <a:srgbClr val="003366"/>
          </a:solidFill>
        </p:grpSpPr>
        <p:sp>
          <p:nvSpPr>
            <p:cNvPr id="13" name="五边形 12"/>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1</a:t>
              </a:r>
              <a:endParaRPr kumimoji="1" lang="en-US" altLang="zh-CN" sz="2400" dirty="0">
                <a:solidFill>
                  <a:schemeClr val="bg1"/>
                </a:solidFill>
                <a:latin typeface="+mn-lt"/>
                <a:ea typeface="+mj-ea"/>
              </a:endParaRPr>
            </a:p>
          </p:txBody>
        </p:sp>
        <p:sp>
          <p:nvSpPr>
            <p:cNvPr id="14" name="燕尾形 13"/>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前言</a:t>
              </a:r>
              <a:endParaRPr kumimoji="1" lang="zh-CN" altLang="en-US" sz="2400" b="0" dirty="0">
                <a:solidFill>
                  <a:schemeClr val="bg1"/>
                </a:solidFill>
                <a:latin typeface="方正兰亭粗黑简体" pitchFamily="2" charset="-122"/>
                <a:ea typeface="方正兰亭粗黑简体" pitchFamily="2" charset="-122"/>
              </a:endParaRPr>
            </a:p>
          </p:txBody>
        </p:sp>
      </p:grpSp>
      <p:grpSp>
        <p:nvGrpSpPr>
          <p:cNvPr id="15" name="组合 14"/>
          <p:cNvGrpSpPr/>
          <p:nvPr/>
        </p:nvGrpSpPr>
        <p:grpSpPr>
          <a:xfrm>
            <a:off x="11028743" y="3471779"/>
            <a:ext cx="7174320" cy="393086"/>
            <a:chOff x="2047875" y="2000249"/>
            <a:chExt cx="4943475" cy="466725"/>
          </a:xfrm>
          <a:solidFill>
            <a:srgbClr val="003366"/>
          </a:solidFill>
        </p:grpSpPr>
        <p:sp>
          <p:nvSpPr>
            <p:cNvPr id="16" name="五边形 15"/>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5</a:t>
              </a:r>
              <a:endParaRPr kumimoji="1" lang="en-US" altLang="zh-CN" sz="2400" dirty="0">
                <a:solidFill>
                  <a:schemeClr val="bg1"/>
                </a:solidFill>
                <a:latin typeface="+mn-lt"/>
                <a:ea typeface="+mj-ea"/>
              </a:endParaRPr>
            </a:p>
          </p:txBody>
        </p:sp>
        <p:sp>
          <p:nvSpPr>
            <p:cNvPr id="17" name="燕尾形 16"/>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机</a:t>
              </a:r>
              <a:r>
                <a:rPr kumimoji="1" lang="zh-CN" altLang="en-US" sz="2400" b="0" dirty="0">
                  <a:solidFill>
                    <a:schemeClr val="bg1"/>
                  </a:solidFill>
                  <a:latin typeface="方正兰亭粗黑简体" pitchFamily="2" charset="-122"/>
                  <a:ea typeface="方正兰亭粗黑简体" pitchFamily="2" charset="-122"/>
                </a:rPr>
                <a:t>械或作业装置的危险部位认</a:t>
              </a:r>
              <a:r>
                <a:rPr kumimoji="1" lang="zh-CN" altLang="en-US" sz="2400" b="0" dirty="0" smtClean="0">
                  <a:solidFill>
                    <a:schemeClr val="bg1"/>
                  </a:solidFill>
                  <a:latin typeface="方正兰亭粗黑简体" pitchFamily="2" charset="-122"/>
                  <a:ea typeface="方正兰亭粗黑简体" pitchFamily="2" charset="-122"/>
                </a:rPr>
                <a:t>知</a:t>
              </a:r>
              <a:endParaRPr kumimoji="1" lang="zh-CN" altLang="en-US" sz="2400" b="0" dirty="0">
                <a:solidFill>
                  <a:schemeClr val="bg1"/>
                </a:solidFill>
                <a:latin typeface="方正兰亭粗黑简体" pitchFamily="2" charset="-122"/>
                <a:ea typeface="方正兰亭粗黑简体" pitchFamily="2" charset="-122"/>
              </a:endParaRPr>
            </a:p>
          </p:txBody>
        </p:sp>
      </p:grpSp>
      <p:grpSp>
        <p:nvGrpSpPr>
          <p:cNvPr id="18" name="组合 17"/>
          <p:cNvGrpSpPr/>
          <p:nvPr/>
        </p:nvGrpSpPr>
        <p:grpSpPr>
          <a:xfrm>
            <a:off x="11028743" y="4119962"/>
            <a:ext cx="7174320" cy="393086"/>
            <a:chOff x="2047875" y="2000249"/>
            <a:chExt cx="4943475" cy="466725"/>
          </a:xfrm>
          <a:solidFill>
            <a:srgbClr val="003366"/>
          </a:solidFill>
        </p:grpSpPr>
        <p:sp>
          <p:nvSpPr>
            <p:cNvPr id="19" name="五边形 18"/>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6</a:t>
              </a:r>
              <a:endParaRPr kumimoji="1" lang="en-US" altLang="zh-CN" sz="2400" dirty="0">
                <a:solidFill>
                  <a:schemeClr val="bg1"/>
                </a:solidFill>
                <a:latin typeface="+mn-lt"/>
                <a:ea typeface="+mj-ea"/>
              </a:endParaRPr>
            </a:p>
          </p:txBody>
        </p:sp>
        <p:sp>
          <p:nvSpPr>
            <p:cNvPr id="20" name="燕尾形 19"/>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不</a:t>
              </a:r>
              <a:r>
                <a:rPr kumimoji="1" lang="zh-CN" altLang="en-US" sz="2400" b="0" dirty="0">
                  <a:solidFill>
                    <a:schemeClr val="bg1"/>
                  </a:solidFill>
                  <a:latin typeface="方正兰亭粗黑简体" pitchFamily="2" charset="-122"/>
                  <a:ea typeface="方正兰亭粗黑简体" pitchFamily="2" charset="-122"/>
                </a:rPr>
                <a:t>安全行为及不安全状</a:t>
              </a:r>
              <a:r>
                <a:rPr kumimoji="1" lang="zh-CN" altLang="en-US" sz="2400" b="0" dirty="0" smtClean="0">
                  <a:solidFill>
                    <a:schemeClr val="bg1"/>
                  </a:solidFill>
                  <a:latin typeface="方正兰亭粗黑简体" pitchFamily="2" charset="-122"/>
                  <a:ea typeface="方正兰亭粗黑简体" pitchFamily="2" charset="-122"/>
                </a:rPr>
                <a:t>态</a:t>
              </a:r>
              <a:endParaRPr kumimoji="1" lang="zh-CN" altLang="en-US" sz="2400" b="0" dirty="0">
                <a:solidFill>
                  <a:schemeClr val="bg1"/>
                </a:solidFill>
                <a:latin typeface="方正兰亭粗黑简体" pitchFamily="2" charset="-122"/>
                <a:ea typeface="方正兰亭粗黑简体" pitchFamily="2" charset="-122"/>
              </a:endParaRPr>
            </a:p>
          </p:txBody>
        </p:sp>
      </p:grpSp>
      <p:grpSp>
        <p:nvGrpSpPr>
          <p:cNvPr id="21" name="组合 20"/>
          <p:cNvGrpSpPr/>
          <p:nvPr/>
        </p:nvGrpSpPr>
        <p:grpSpPr>
          <a:xfrm>
            <a:off x="11028743" y="4779719"/>
            <a:ext cx="7174320" cy="393086"/>
            <a:chOff x="2047875" y="2000249"/>
            <a:chExt cx="4943475" cy="466725"/>
          </a:xfrm>
          <a:solidFill>
            <a:srgbClr val="003366"/>
          </a:solidFill>
        </p:grpSpPr>
        <p:sp>
          <p:nvSpPr>
            <p:cNvPr id="22" name="五边形 21"/>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7</a:t>
              </a:r>
              <a:endParaRPr kumimoji="1" lang="en-US" altLang="zh-CN" sz="2400" dirty="0">
                <a:solidFill>
                  <a:schemeClr val="bg1"/>
                </a:solidFill>
                <a:latin typeface="+mn-lt"/>
                <a:ea typeface="+mj-ea"/>
              </a:endParaRPr>
            </a:p>
          </p:txBody>
        </p:sp>
        <p:sp>
          <p:nvSpPr>
            <p:cNvPr id="23" name="燕尾形 22"/>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检</a:t>
              </a:r>
              <a:r>
                <a:rPr kumimoji="1" lang="zh-CN" altLang="en-US" sz="2400" b="0" dirty="0">
                  <a:solidFill>
                    <a:schemeClr val="bg1"/>
                  </a:solidFill>
                  <a:latin typeface="方正兰亭粗黑简体" pitchFamily="2" charset="-122"/>
                  <a:ea typeface="方正兰亭粗黑简体" pitchFamily="2" charset="-122"/>
                </a:rPr>
                <a:t>修安全工作</a:t>
              </a:r>
            </a:p>
          </p:txBody>
        </p:sp>
      </p:grpSp>
      <p:grpSp>
        <p:nvGrpSpPr>
          <p:cNvPr id="24" name="组合 23"/>
          <p:cNvGrpSpPr/>
          <p:nvPr/>
        </p:nvGrpSpPr>
        <p:grpSpPr>
          <a:xfrm>
            <a:off x="11028743" y="5404752"/>
            <a:ext cx="7174320" cy="393086"/>
            <a:chOff x="2047875" y="2000249"/>
            <a:chExt cx="4943475" cy="466725"/>
          </a:xfrm>
          <a:solidFill>
            <a:srgbClr val="003366"/>
          </a:solidFill>
        </p:grpSpPr>
        <p:sp>
          <p:nvSpPr>
            <p:cNvPr id="25" name="五边形 24"/>
            <p:cNvSpPr/>
            <p:nvPr/>
          </p:nvSpPr>
          <p:spPr bwMode="auto">
            <a:xfrm>
              <a:off x="2047875" y="2000249"/>
              <a:ext cx="971550" cy="466725"/>
            </a:xfrm>
            <a:prstGeom prst="homePlate">
              <a:avLst/>
            </a:prstGeom>
            <a:grpFill/>
            <a:ln w="9525" cap="flat" cmpd="sng" algn="ctr">
              <a:solidFill>
                <a:schemeClr val="tx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bg1"/>
                  </a:solidFill>
                  <a:latin typeface="+mn-lt"/>
                  <a:ea typeface="+mj-ea"/>
                </a:rPr>
                <a:t>8</a:t>
              </a:r>
              <a:endParaRPr kumimoji="1" lang="en-US" altLang="zh-CN" sz="2400" dirty="0">
                <a:solidFill>
                  <a:schemeClr val="bg1"/>
                </a:solidFill>
                <a:latin typeface="+mn-lt"/>
                <a:ea typeface="+mj-ea"/>
              </a:endParaRPr>
            </a:p>
          </p:txBody>
        </p:sp>
        <p:sp>
          <p:nvSpPr>
            <p:cNvPr id="26" name="燕尾形 25"/>
            <p:cNvSpPr/>
            <p:nvPr/>
          </p:nvSpPr>
          <p:spPr bwMode="auto">
            <a:xfrm>
              <a:off x="3095625" y="2000249"/>
              <a:ext cx="3895725" cy="466725"/>
            </a:xfrm>
            <a:prstGeom prst="chevron">
              <a:avLst/>
            </a:prstGeom>
            <a:grpFill/>
            <a:ln w="9525" cap="flat" cmpd="sng" algn="ctr">
              <a:solidFill>
                <a:schemeClr val="tx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bg1"/>
                  </a:solidFill>
                  <a:latin typeface="方正兰亭粗黑简体" pitchFamily="2" charset="-122"/>
                  <a:ea typeface="方正兰亭粗黑简体" pitchFamily="2" charset="-122"/>
                </a:rPr>
                <a:t>     常</a:t>
              </a:r>
              <a:r>
                <a:rPr kumimoji="1" lang="zh-CN" altLang="en-US" sz="2400" b="0" dirty="0">
                  <a:solidFill>
                    <a:schemeClr val="bg1"/>
                  </a:solidFill>
                  <a:latin typeface="方正兰亭粗黑简体" pitchFamily="2" charset="-122"/>
                  <a:ea typeface="方正兰亭粗黑简体" pitchFamily="2" charset="-122"/>
                </a:rPr>
                <a:t>见的检修伤害类型及预防</a:t>
              </a:r>
            </a:p>
          </p:txBody>
        </p:sp>
      </p:grpSp>
      <p:sp>
        <p:nvSpPr>
          <p:cNvPr id="4" name="等腰三角形 3"/>
          <p:cNvSpPr/>
          <p:nvPr/>
        </p:nvSpPr>
        <p:spPr bwMode="auto">
          <a:xfrm rot="5400000">
            <a:off x="129643" y="2474191"/>
            <a:ext cx="2883852" cy="2282247"/>
          </a:xfrm>
          <a:prstGeom prst="triangle">
            <a:avLst/>
          </a:prstGeom>
          <a:noFill/>
          <a:ln w="38100" cap="flat" cmpd="sng" algn="ctr">
            <a:solidFill>
              <a:schemeClr val="accent3">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0" name="文本框 29"/>
          <p:cNvSpPr txBox="1"/>
          <p:nvPr/>
        </p:nvSpPr>
        <p:spPr>
          <a:xfrm>
            <a:off x="430445" y="3068320"/>
            <a:ext cx="1721065" cy="923330"/>
          </a:xfrm>
          <a:prstGeom prst="rect">
            <a:avLst/>
          </a:prstGeom>
          <a:noFill/>
        </p:spPr>
        <p:txBody>
          <a:bodyPr wrap="square" rtlCol="0">
            <a:spAutoFit/>
          </a:bodyPr>
          <a:lstStyle/>
          <a:p>
            <a:pPr algn="ctr"/>
            <a:r>
              <a:rPr lang="zh-CN" altLang="en-US" sz="5400" dirty="0" smtClean="0">
                <a:solidFill>
                  <a:schemeClr val="accent3">
                    <a:lumMod val="50000"/>
                  </a:schemeClr>
                </a:solidFill>
                <a:latin typeface="华文中宋" panose="02010600040101010101" pitchFamily="2" charset="-122"/>
                <a:ea typeface="华文中宋" panose="02010600040101010101" pitchFamily="2" charset="-122"/>
              </a:rPr>
              <a:t>目录</a:t>
            </a:r>
            <a:endParaRPr lang="zh-CN" altLang="en-US" sz="54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31" name="矩形 30"/>
          <p:cNvSpPr/>
          <p:nvPr/>
        </p:nvSpPr>
        <p:spPr bwMode="auto">
          <a:xfrm>
            <a:off x="4953000" y="0"/>
            <a:ext cx="4953000" cy="6858000"/>
          </a:xfrm>
          <a:prstGeom prst="rect">
            <a:avLst/>
          </a:prstGeom>
          <a:solidFill>
            <a:schemeClr val="accent3">
              <a:lumMod val="75000"/>
              <a:alpha val="7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矩形 31"/>
          <p:cNvSpPr/>
          <p:nvPr/>
        </p:nvSpPr>
        <p:spPr>
          <a:xfrm>
            <a:off x="5516953" y="718562"/>
            <a:ext cx="800219" cy="461665"/>
          </a:xfrm>
          <a:prstGeom prst="rect">
            <a:avLst/>
          </a:prstGeom>
        </p:spPr>
        <p:txBody>
          <a:bodyPr wrap="none">
            <a:spAutoFit/>
          </a:bodyPr>
          <a:lstStyle/>
          <a:p>
            <a:pPr defTabSz="330200" eaLnBrk="0" hangingPunct="0">
              <a:defRPr/>
            </a:pPr>
            <a:r>
              <a:rPr kumimoji="1" lang="zh-CN" altLang="en-US" sz="2400" dirty="0">
                <a:solidFill>
                  <a:schemeClr val="bg1"/>
                </a:solidFill>
                <a:latin typeface="华文中宋" panose="02010600040101010101" pitchFamily="2" charset="-122"/>
                <a:ea typeface="华文中宋" panose="02010600040101010101" pitchFamily="2" charset="-122"/>
              </a:rPr>
              <a:t>前言</a:t>
            </a:r>
          </a:p>
        </p:txBody>
      </p:sp>
      <p:sp>
        <p:nvSpPr>
          <p:cNvPr id="33" name="矩形 32"/>
          <p:cNvSpPr/>
          <p:nvPr/>
        </p:nvSpPr>
        <p:spPr>
          <a:xfrm>
            <a:off x="5516953" y="1421008"/>
            <a:ext cx="3262432"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操作人员的培训及管理</a:t>
            </a:r>
          </a:p>
        </p:txBody>
      </p:sp>
      <p:sp>
        <p:nvSpPr>
          <p:cNvPr id="34" name="矩形 33"/>
          <p:cNvSpPr/>
          <p:nvPr/>
        </p:nvSpPr>
        <p:spPr>
          <a:xfrm>
            <a:off x="5516953" y="2123454"/>
            <a:ext cx="4493538"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设备的使用、防护、验收及检查</a:t>
            </a:r>
          </a:p>
        </p:txBody>
      </p:sp>
      <p:sp>
        <p:nvSpPr>
          <p:cNvPr id="35" name="矩形 34"/>
          <p:cNvSpPr/>
          <p:nvPr/>
        </p:nvSpPr>
        <p:spPr>
          <a:xfrm>
            <a:off x="5516953" y="2825900"/>
            <a:ext cx="3262432"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常用机械设备操作安全</a:t>
            </a:r>
          </a:p>
        </p:txBody>
      </p:sp>
      <p:sp>
        <p:nvSpPr>
          <p:cNvPr id="38" name="矩形 37"/>
          <p:cNvSpPr/>
          <p:nvPr/>
        </p:nvSpPr>
        <p:spPr>
          <a:xfrm>
            <a:off x="5516953" y="3528346"/>
            <a:ext cx="4493538"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机械或作业装置的危险部位认知</a:t>
            </a:r>
          </a:p>
        </p:txBody>
      </p:sp>
      <p:sp>
        <p:nvSpPr>
          <p:cNvPr id="39" name="矩形 38"/>
          <p:cNvSpPr/>
          <p:nvPr/>
        </p:nvSpPr>
        <p:spPr>
          <a:xfrm>
            <a:off x="5516953" y="4230792"/>
            <a:ext cx="3570208"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不安全行为及不安全状态</a:t>
            </a:r>
          </a:p>
        </p:txBody>
      </p:sp>
      <p:sp>
        <p:nvSpPr>
          <p:cNvPr id="40" name="矩形 39"/>
          <p:cNvSpPr/>
          <p:nvPr/>
        </p:nvSpPr>
        <p:spPr>
          <a:xfrm>
            <a:off x="5516953" y="4933238"/>
            <a:ext cx="2031325"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检修安全工作</a:t>
            </a:r>
          </a:p>
        </p:txBody>
      </p:sp>
      <p:sp>
        <p:nvSpPr>
          <p:cNvPr id="41" name="矩形 40"/>
          <p:cNvSpPr/>
          <p:nvPr/>
        </p:nvSpPr>
        <p:spPr>
          <a:xfrm>
            <a:off x="5516953" y="5635683"/>
            <a:ext cx="3877985" cy="461665"/>
          </a:xfrm>
          <a:prstGeom prst="rect">
            <a:avLst/>
          </a:prstGeom>
        </p:spPr>
        <p:txBody>
          <a:bodyPr wrap="none">
            <a:spAutoFit/>
          </a:bodyPr>
          <a:lstStyle/>
          <a:p>
            <a:pPr defTabSz="330200" eaLnBrk="0" hangingPunct="0"/>
            <a:r>
              <a:rPr kumimoji="1" lang="zh-CN" altLang="en-US" sz="2400" dirty="0">
                <a:solidFill>
                  <a:schemeClr val="bg1"/>
                </a:solidFill>
                <a:latin typeface="华文中宋" panose="02010600040101010101" pitchFamily="2" charset="-122"/>
                <a:ea typeface="华文中宋" panose="02010600040101010101" pitchFamily="2" charset="-122"/>
              </a:rPr>
              <a:t>常见的检修伤害类型及预防</a:t>
            </a:r>
          </a:p>
        </p:txBody>
      </p:sp>
      <p:sp>
        <p:nvSpPr>
          <p:cNvPr id="42" name="矩形 41"/>
          <p:cNvSpPr/>
          <p:nvPr/>
        </p:nvSpPr>
        <p:spPr bwMode="auto">
          <a:xfrm>
            <a:off x="5029860" y="748850"/>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4" name="矩形 43"/>
          <p:cNvSpPr/>
          <p:nvPr/>
        </p:nvSpPr>
        <p:spPr bwMode="auto">
          <a:xfrm>
            <a:off x="5029860" y="1450873"/>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5" name="矩形 44"/>
          <p:cNvSpPr/>
          <p:nvPr/>
        </p:nvSpPr>
        <p:spPr bwMode="auto">
          <a:xfrm>
            <a:off x="5029860" y="2159567"/>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6" name="矩形 45"/>
          <p:cNvSpPr/>
          <p:nvPr/>
        </p:nvSpPr>
        <p:spPr bwMode="auto">
          <a:xfrm>
            <a:off x="5029860" y="2840832"/>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7" name="矩形 46"/>
          <p:cNvSpPr/>
          <p:nvPr/>
        </p:nvSpPr>
        <p:spPr bwMode="auto">
          <a:xfrm>
            <a:off x="5029860" y="3543278"/>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8" name="矩形 47"/>
          <p:cNvSpPr/>
          <p:nvPr/>
        </p:nvSpPr>
        <p:spPr bwMode="auto">
          <a:xfrm>
            <a:off x="5029860" y="4243470"/>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9" name="矩形 48"/>
          <p:cNvSpPr/>
          <p:nvPr/>
        </p:nvSpPr>
        <p:spPr bwMode="auto">
          <a:xfrm>
            <a:off x="5029860" y="4956905"/>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0" name="矩形 49"/>
          <p:cNvSpPr/>
          <p:nvPr/>
        </p:nvSpPr>
        <p:spPr bwMode="auto">
          <a:xfrm>
            <a:off x="5029860" y="5617900"/>
            <a:ext cx="431800" cy="431800"/>
          </a:xfrm>
          <a:prstGeom prst="rect">
            <a:avLst/>
          </a:prstGeom>
          <a:no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1" name="文本框 50"/>
          <p:cNvSpPr txBox="1"/>
          <p:nvPr/>
        </p:nvSpPr>
        <p:spPr>
          <a:xfrm>
            <a:off x="5020966" y="733917"/>
            <a:ext cx="449588" cy="461665"/>
          </a:xfrm>
          <a:prstGeom prst="rect">
            <a:avLst/>
          </a:prstGeom>
          <a:noFill/>
        </p:spPr>
        <p:txBody>
          <a:bodyPr wrap="square" rtlCol="0">
            <a:spAutoFit/>
          </a:bodyPr>
          <a:lstStyle/>
          <a:p>
            <a:pPr algn="ctr"/>
            <a:r>
              <a:rPr lang="en-US" altLang="zh-CN" sz="2400" dirty="0" smtClean="0">
                <a:solidFill>
                  <a:schemeClr val="bg1"/>
                </a:solidFill>
              </a:rPr>
              <a:t>1</a:t>
            </a:r>
            <a:endParaRPr lang="zh-CN" altLang="en-US" sz="2400" dirty="0">
              <a:solidFill>
                <a:schemeClr val="bg1"/>
              </a:solidFill>
            </a:endParaRPr>
          </a:p>
        </p:txBody>
      </p:sp>
      <p:sp>
        <p:nvSpPr>
          <p:cNvPr id="52" name="文本框 51"/>
          <p:cNvSpPr txBox="1"/>
          <p:nvPr/>
        </p:nvSpPr>
        <p:spPr>
          <a:xfrm>
            <a:off x="5020966" y="1427256"/>
            <a:ext cx="449588" cy="461665"/>
          </a:xfrm>
          <a:prstGeom prst="rect">
            <a:avLst/>
          </a:prstGeom>
          <a:noFill/>
        </p:spPr>
        <p:txBody>
          <a:bodyPr wrap="square" rtlCol="0">
            <a:spAutoFit/>
          </a:bodyPr>
          <a:lstStyle/>
          <a:p>
            <a:pPr algn="ctr"/>
            <a:r>
              <a:rPr lang="en-US" altLang="zh-CN" sz="2400" dirty="0" smtClean="0">
                <a:solidFill>
                  <a:schemeClr val="bg1"/>
                </a:solidFill>
              </a:rPr>
              <a:t>2</a:t>
            </a:r>
            <a:endParaRPr lang="zh-CN" altLang="en-US" sz="2400" dirty="0">
              <a:solidFill>
                <a:schemeClr val="bg1"/>
              </a:solidFill>
            </a:endParaRPr>
          </a:p>
        </p:txBody>
      </p:sp>
      <p:sp>
        <p:nvSpPr>
          <p:cNvPr id="53" name="文本框 52"/>
          <p:cNvSpPr txBox="1"/>
          <p:nvPr/>
        </p:nvSpPr>
        <p:spPr>
          <a:xfrm>
            <a:off x="5029860" y="2144634"/>
            <a:ext cx="449588" cy="461665"/>
          </a:xfrm>
          <a:prstGeom prst="rect">
            <a:avLst/>
          </a:prstGeom>
          <a:noFill/>
        </p:spPr>
        <p:txBody>
          <a:bodyPr wrap="square" rtlCol="0">
            <a:spAutoFit/>
          </a:bodyPr>
          <a:lstStyle/>
          <a:p>
            <a:pPr algn="ctr"/>
            <a:r>
              <a:rPr lang="en-US" altLang="zh-CN" sz="2400" dirty="0" smtClean="0">
                <a:solidFill>
                  <a:schemeClr val="bg1"/>
                </a:solidFill>
              </a:rPr>
              <a:t>3</a:t>
            </a:r>
            <a:endParaRPr lang="zh-CN" altLang="en-US" sz="2400" dirty="0">
              <a:solidFill>
                <a:schemeClr val="bg1"/>
              </a:solidFill>
            </a:endParaRPr>
          </a:p>
        </p:txBody>
      </p:sp>
      <p:sp>
        <p:nvSpPr>
          <p:cNvPr id="54" name="文本框 53"/>
          <p:cNvSpPr txBox="1"/>
          <p:nvPr/>
        </p:nvSpPr>
        <p:spPr>
          <a:xfrm>
            <a:off x="5029860" y="2827402"/>
            <a:ext cx="449588" cy="461665"/>
          </a:xfrm>
          <a:prstGeom prst="rect">
            <a:avLst/>
          </a:prstGeom>
          <a:noFill/>
        </p:spPr>
        <p:txBody>
          <a:bodyPr wrap="square" rtlCol="0">
            <a:spAutoFit/>
          </a:bodyPr>
          <a:lstStyle/>
          <a:p>
            <a:pPr algn="ctr"/>
            <a:r>
              <a:rPr lang="en-US" altLang="zh-CN" sz="2400" dirty="0" smtClean="0">
                <a:solidFill>
                  <a:schemeClr val="bg1"/>
                </a:solidFill>
              </a:rPr>
              <a:t>4</a:t>
            </a:r>
            <a:endParaRPr lang="zh-CN" altLang="en-US" sz="2400" dirty="0">
              <a:solidFill>
                <a:schemeClr val="bg1"/>
              </a:solidFill>
            </a:endParaRPr>
          </a:p>
        </p:txBody>
      </p:sp>
      <p:sp>
        <p:nvSpPr>
          <p:cNvPr id="55" name="文本框 54"/>
          <p:cNvSpPr txBox="1"/>
          <p:nvPr/>
        </p:nvSpPr>
        <p:spPr>
          <a:xfrm>
            <a:off x="5012072" y="3552610"/>
            <a:ext cx="449588" cy="461665"/>
          </a:xfrm>
          <a:prstGeom prst="rect">
            <a:avLst/>
          </a:prstGeom>
          <a:noFill/>
        </p:spPr>
        <p:txBody>
          <a:bodyPr wrap="square" rtlCol="0">
            <a:spAutoFit/>
          </a:bodyPr>
          <a:lstStyle/>
          <a:p>
            <a:pPr algn="ctr"/>
            <a:r>
              <a:rPr lang="en-US" altLang="zh-CN" sz="2400" dirty="0" smtClean="0">
                <a:solidFill>
                  <a:schemeClr val="bg1"/>
                </a:solidFill>
              </a:rPr>
              <a:t>5</a:t>
            </a:r>
            <a:endParaRPr lang="zh-CN" altLang="en-US" sz="2400" dirty="0">
              <a:solidFill>
                <a:schemeClr val="bg1"/>
              </a:solidFill>
            </a:endParaRPr>
          </a:p>
        </p:txBody>
      </p:sp>
      <p:sp>
        <p:nvSpPr>
          <p:cNvPr id="56" name="文本框 55"/>
          <p:cNvSpPr txBox="1"/>
          <p:nvPr/>
        </p:nvSpPr>
        <p:spPr>
          <a:xfrm>
            <a:off x="5031098" y="4238621"/>
            <a:ext cx="449588" cy="461665"/>
          </a:xfrm>
          <a:prstGeom prst="rect">
            <a:avLst/>
          </a:prstGeom>
          <a:noFill/>
        </p:spPr>
        <p:txBody>
          <a:bodyPr wrap="square" rtlCol="0">
            <a:spAutoFit/>
          </a:bodyPr>
          <a:lstStyle/>
          <a:p>
            <a:pPr algn="ctr"/>
            <a:r>
              <a:rPr lang="en-US" altLang="zh-CN" sz="2400" dirty="0" smtClean="0">
                <a:solidFill>
                  <a:schemeClr val="bg1"/>
                </a:solidFill>
              </a:rPr>
              <a:t>6</a:t>
            </a:r>
            <a:endParaRPr lang="zh-CN" altLang="en-US" sz="2400" dirty="0">
              <a:solidFill>
                <a:schemeClr val="bg1"/>
              </a:solidFill>
            </a:endParaRPr>
          </a:p>
        </p:txBody>
      </p:sp>
      <p:sp>
        <p:nvSpPr>
          <p:cNvPr id="57" name="文本框 56"/>
          <p:cNvSpPr txBox="1"/>
          <p:nvPr/>
        </p:nvSpPr>
        <p:spPr>
          <a:xfrm>
            <a:off x="5029860" y="4957606"/>
            <a:ext cx="449588" cy="461665"/>
          </a:xfrm>
          <a:prstGeom prst="rect">
            <a:avLst/>
          </a:prstGeom>
          <a:noFill/>
        </p:spPr>
        <p:txBody>
          <a:bodyPr wrap="square" rtlCol="0">
            <a:spAutoFit/>
          </a:bodyPr>
          <a:lstStyle/>
          <a:p>
            <a:pPr algn="ctr"/>
            <a:r>
              <a:rPr lang="en-US" altLang="zh-CN" sz="2400" dirty="0" smtClean="0">
                <a:solidFill>
                  <a:schemeClr val="bg1"/>
                </a:solidFill>
              </a:rPr>
              <a:t>7</a:t>
            </a:r>
            <a:endParaRPr lang="zh-CN" altLang="en-US" sz="2400" dirty="0">
              <a:solidFill>
                <a:schemeClr val="bg1"/>
              </a:solidFill>
            </a:endParaRPr>
          </a:p>
        </p:txBody>
      </p:sp>
      <p:sp>
        <p:nvSpPr>
          <p:cNvPr id="58" name="文本框 57"/>
          <p:cNvSpPr txBox="1"/>
          <p:nvPr/>
        </p:nvSpPr>
        <p:spPr>
          <a:xfrm>
            <a:off x="5029860" y="5588035"/>
            <a:ext cx="449588" cy="461665"/>
          </a:xfrm>
          <a:prstGeom prst="rect">
            <a:avLst/>
          </a:prstGeom>
          <a:noFill/>
        </p:spPr>
        <p:txBody>
          <a:bodyPr wrap="square" rtlCol="0">
            <a:spAutoFit/>
          </a:bodyPr>
          <a:lstStyle/>
          <a:p>
            <a:pPr algn="ctr"/>
            <a:r>
              <a:rPr lang="en-US" altLang="zh-CN" sz="2400" dirty="0" smtClean="0">
                <a:solidFill>
                  <a:schemeClr val="bg1"/>
                </a:solidFill>
              </a:rPr>
              <a:t>8</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1101" r="45032"/>
          <a:stretch/>
        </p:blipFill>
        <p:spPr>
          <a:xfrm>
            <a:off x="500256" y="2882316"/>
            <a:ext cx="1961291" cy="2973324"/>
          </a:xfrm>
          <a:prstGeom prst="rect">
            <a:avLst/>
          </a:prstGeom>
        </p:spPr>
      </p:pic>
      <p:sp>
        <p:nvSpPr>
          <p:cNvPr id="3" name="矩形 2"/>
          <p:cNvSpPr/>
          <p:nvPr/>
        </p:nvSpPr>
        <p:spPr bwMode="auto">
          <a:xfrm>
            <a:off x="500255" y="288231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矩形 4"/>
          <p:cNvSpPr/>
          <p:nvPr/>
        </p:nvSpPr>
        <p:spPr bwMode="auto">
          <a:xfrm>
            <a:off x="375920" y="1412240"/>
            <a:ext cx="9154160" cy="4866640"/>
          </a:xfrm>
          <a:prstGeom prst="rect">
            <a:avLst/>
          </a:prstGeom>
          <a:noFill/>
          <a:ln w="28575"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nvSpPr>
        <p:spPr bwMode="auto">
          <a:xfrm>
            <a:off x="2712720" y="264863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2753279" y="2670795"/>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2712717" y="347768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文本框 8"/>
          <p:cNvSpPr txBox="1"/>
          <p:nvPr/>
        </p:nvSpPr>
        <p:spPr>
          <a:xfrm>
            <a:off x="2753276" y="3499848"/>
            <a:ext cx="37293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2706611" y="4230664"/>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文本框 10"/>
          <p:cNvSpPr txBox="1"/>
          <p:nvPr/>
        </p:nvSpPr>
        <p:spPr>
          <a:xfrm>
            <a:off x="2747170" y="4252823"/>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2706611" y="4789518"/>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3" name="文本框 12"/>
          <p:cNvSpPr txBox="1"/>
          <p:nvPr/>
        </p:nvSpPr>
        <p:spPr>
          <a:xfrm>
            <a:off x="2747170" y="4811677"/>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2706611" y="558138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5" name="文本框 14"/>
          <p:cNvSpPr txBox="1"/>
          <p:nvPr/>
        </p:nvSpPr>
        <p:spPr>
          <a:xfrm>
            <a:off x="2747170" y="5603548"/>
            <a:ext cx="372932"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73014" y="4019143"/>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设备验收</a:t>
            </a:r>
          </a:p>
        </p:txBody>
      </p:sp>
      <p:sp>
        <p:nvSpPr>
          <p:cNvPr id="17" name="矩形 16"/>
          <p:cNvSpPr/>
          <p:nvPr/>
        </p:nvSpPr>
        <p:spPr>
          <a:xfrm>
            <a:off x="500255" y="1699760"/>
            <a:ext cx="6677660" cy="874407"/>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设备试运行之前，设备的安全要求进行验收。</a:t>
            </a:r>
            <a:b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验收除了安全防护装置，还包括电气安全部分，如下要求</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207332" y="2545152"/>
            <a:ext cx="6138281"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现场安装的开关、插座、插座盖不脱落，一旦发现有脱落及时整改</a:t>
            </a:r>
          </a:p>
        </p:txBody>
      </p:sp>
      <p:sp>
        <p:nvSpPr>
          <p:cNvPr id="19" name="矩形 18"/>
          <p:cNvSpPr/>
          <p:nvPr/>
        </p:nvSpPr>
        <p:spPr>
          <a:xfrm>
            <a:off x="3201223" y="3336508"/>
            <a:ext cx="6144390"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现场安装的电线完整，如电线外壳有破损，要及时用绝缘胶带包裹完好，并加装套管。</a:t>
            </a:r>
          </a:p>
        </p:txBody>
      </p:sp>
      <p:sp>
        <p:nvSpPr>
          <p:cNvPr id="20" name="矩形 19"/>
          <p:cNvSpPr/>
          <p:nvPr/>
        </p:nvSpPr>
        <p:spPr>
          <a:xfrm>
            <a:off x="3207332" y="4210587"/>
            <a:ext cx="5955476" cy="507831"/>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现场临时用电的布线，电线不可横穿以避免人员进出绊倒</a:t>
            </a:r>
          </a:p>
        </p:txBody>
      </p:sp>
      <p:sp>
        <p:nvSpPr>
          <p:cNvPr id="21" name="矩形 20"/>
          <p:cNvSpPr/>
          <p:nvPr/>
        </p:nvSpPr>
        <p:spPr>
          <a:xfrm>
            <a:off x="3201223" y="4703956"/>
            <a:ext cx="6227257" cy="923330"/>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现场电线布置整齐，如电线凌乱要整理好并用扎带将过长的电线固定</a:t>
            </a:r>
          </a:p>
        </p:txBody>
      </p:sp>
      <p:sp>
        <p:nvSpPr>
          <p:cNvPr id="22" name="矩形 21"/>
          <p:cNvSpPr/>
          <p:nvPr/>
        </p:nvSpPr>
        <p:spPr>
          <a:xfrm>
            <a:off x="3201222" y="5527611"/>
            <a:ext cx="3877985" cy="507831"/>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控制柜和配电柜要上锁，严禁放杂物</a:t>
            </a:r>
          </a:p>
        </p:txBody>
      </p:sp>
      <p:sp>
        <p:nvSpPr>
          <p:cNvPr id="24" name="矩形 2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5" name="矩形 24"/>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6" name="Text Box 764"/>
          <p:cNvSpPr txBox="1">
            <a:spLocks noChangeArrowheads="1"/>
          </p:cNvSpPr>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设备的使用、防护、验收及检查</a:t>
            </a:r>
          </a:p>
        </p:txBody>
      </p:sp>
    </p:spTree>
    <p:extLst>
      <p:ext uri="{BB962C8B-B14F-4D97-AF65-F5344CB8AC3E}">
        <p14:creationId xmlns:p14="http://schemas.microsoft.com/office/powerpoint/2010/main" val="142811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nvSpPr>
        <p:spPr bwMode="auto">
          <a:xfrm>
            <a:off x="2580415" y="2130603"/>
            <a:ext cx="6601267" cy="4247317"/>
          </a:xfrm>
          <a:prstGeom prst="rect">
            <a:avLst/>
          </a:prstGeom>
          <a:extLst/>
        </p:spPr>
        <p:txBody>
          <a:bodyPr wrap="square">
            <a:spAutoFit/>
          </a:bodyPr>
          <a:lstStyle>
            <a:defPPr>
              <a:defRPr lang="en-US"/>
            </a:defPPr>
            <a:lvl1pPr>
              <a:lnSpc>
                <a:spcPct val="150000"/>
              </a:lnSpc>
              <a:spcBef>
                <a:spcPts val="0"/>
              </a:spcBef>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设备及管线的结合部位用肉眼观察不结焦、不冒烟、无渗漏、无痕迹；焊接或连接部位或仪表工艺管、空气管连接处用肥皂水试漏，无气泡；真空部位用薄纸片测试，应无吸附的感觉；所有排污、冲水及生活用水的阀门，在关闭状态下不漏水、不漏气视为不漏。</a:t>
            </a:r>
            <a:endParaRPr lang="en-US" altLang="zh-CN" dirty="0"/>
          </a:p>
          <a:p>
            <a:r>
              <a:rPr lang="zh-CN" altLang="en-US" dirty="0" smtClean="0"/>
              <a:t>通过</a:t>
            </a:r>
            <a:r>
              <a:rPr lang="zh-CN" altLang="en-US" dirty="0"/>
              <a:t>上述一系列的检查，使所有的偶发故障的苗头及不正常状态能及早发现并立即查清原因，及时调整处理，尽快使机器设备恢复正常功能与安全运行。</a:t>
            </a:r>
          </a:p>
          <a:p>
            <a:r>
              <a:rPr lang="zh-CN" altLang="en-US" dirty="0" smtClean="0"/>
              <a:t>发现</a:t>
            </a:r>
            <a:r>
              <a:rPr lang="zh-CN" altLang="en-US" dirty="0"/>
              <a:t>异常情况，应做紧急处理。并向车间领导及设备维修人员及时报告，同时将检查情况和处理结果详细记录在操作记录上。</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1101" r="45032"/>
          <a:stretch/>
        </p:blipFill>
        <p:spPr>
          <a:xfrm>
            <a:off x="500256" y="2882316"/>
            <a:ext cx="1961291" cy="2973324"/>
          </a:xfrm>
          <a:prstGeom prst="rect">
            <a:avLst/>
          </a:prstGeom>
        </p:spPr>
      </p:pic>
      <p:sp>
        <p:nvSpPr>
          <p:cNvPr id="8" name="矩形 7"/>
          <p:cNvSpPr/>
          <p:nvPr/>
        </p:nvSpPr>
        <p:spPr bwMode="auto">
          <a:xfrm>
            <a:off x="500255" y="288231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619125" y="4023430"/>
            <a:ext cx="1723549"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设备的检查</a:t>
            </a:r>
          </a:p>
        </p:txBody>
      </p:sp>
      <p:sp>
        <p:nvSpPr>
          <p:cNvPr id="10" name="矩形 9"/>
          <p:cNvSpPr/>
          <p:nvPr/>
        </p:nvSpPr>
        <p:spPr bwMode="auto">
          <a:xfrm>
            <a:off x="375920" y="1798320"/>
            <a:ext cx="9154160" cy="4866640"/>
          </a:xfrm>
          <a:prstGeom prst="rect">
            <a:avLst/>
          </a:prstGeom>
          <a:noFill/>
          <a:ln w="28575"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Text Box 764"/>
          <p:cNvSpPr txBox="1">
            <a:spLocks noChangeArrowheads="1"/>
          </p:cNvSpPr>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设备的使用、防护、验收及检查</a:t>
            </a:r>
          </a:p>
        </p:txBody>
      </p:sp>
    </p:spTree>
    <p:extLst>
      <p:ext uri="{BB962C8B-B14F-4D97-AF65-F5344CB8AC3E}">
        <p14:creationId xmlns:p14="http://schemas.microsoft.com/office/powerpoint/2010/main" val="3983366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4</a:t>
            </a:r>
            <a:endParaRPr lang="zh-CN" altLang="en-US" sz="11500" dirty="0">
              <a:solidFill>
                <a:schemeClr val="bg1"/>
              </a:solidFill>
              <a:latin typeface="Agency FB" panose="020B0503020202020204" pitchFamily="34" charset="0"/>
            </a:endParaRPr>
          </a:p>
        </p:txBody>
      </p:sp>
      <p:sp>
        <p:nvSpPr>
          <p:cNvPr id="10" name="TextBox 5"/>
          <p:cNvSpPr txBox="1">
            <a:spLocks noChangeArrowheads="1"/>
          </p:cNvSpPr>
          <p:nvPr/>
        </p:nvSpPr>
        <p:spPr bwMode="auto">
          <a:xfrm>
            <a:off x="1398180" y="4137620"/>
            <a:ext cx="7109639" cy="923330"/>
          </a:xfrm>
          <a:prstGeom prst="rect">
            <a:avLst/>
          </a:prstGeom>
          <a:extLst/>
        </p:spPr>
        <p:txBody>
          <a:bodyPr wrap="none">
            <a:spAutoFit/>
          </a:bodyPr>
          <a:lstStyle>
            <a:defPPr>
              <a:defRPr lang="en-US"/>
            </a:defPPr>
            <a:lvl1pPr defTabSz="330200" eaLnBrk="0" hangingPunct="0">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pPr algn="ctr"/>
            <a:r>
              <a:rPr lang="zh-CN" altLang="en-US" dirty="0"/>
              <a:t>常用机械设备操作安全</a:t>
            </a:r>
          </a:p>
        </p:txBody>
      </p:sp>
    </p:spTree>
    <p:extLst>
      <p:ext uri="{BB962C8B-B14F-4D97-AF65-F5344CB8AC3E}">
        <p14:creationId xmlns:p14="http://schemas.microsoft.com/office/powerpoint/2010/main" val="2989275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60388" y="1630680"/>
            <a:ext cx="8785225" cy="2436614"/>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03888" y="447525"/>
            <a:ext cx="3280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1</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、冲压作业安全：</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3" name="矩形 2"/>
          <p:cNvSpPr/>
          <p:nvPr/>
        </p:nvSpPr>
        <p:spPr bwMode="auto">
          <a:xfrm>
            <a:off x="1209040" y="13716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a:xfrm>
            <a:off x="1838682" y="1446014"/>
            <a:ext cx="1107996"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常见事故</a:t>
            </a:r>
          </a:p>
        </p:txBody>
      </p:sp>
      <p:sp>
        <p:nvSpPr>
          <p:cNvPr id="9" name="矩形 8"/>
          <p:cNvSpPr/>
          <p:nvPr/>
        </p:nvSpPr>
        <p:spPr>
          <a:xfrm>
            <a:off x="1104900" y="1851014"/>
            <a:ext cx="6891020" cy="2169825"/>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冲压工作最常见的事故是手指被切断，另外还有</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工件</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被挤飞伤人</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齿轮</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或传动机构将操作人员绞伤</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模具</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起重、安装、拆卸时造成砸伤、挤伤</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冲模</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或工具崩碎伤人。</a:t>
            </a:r>
            <a:endPar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560387" y="4421386"/>
            <a:ext cx="8785225" cy="2378476"/>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3" name="矩形 12"/>
          <p:cNvSpPr/>
          <p:nvPr/>
        </p:nvSpPr>
        <p:spPr bwMode="auto">
          <a:xfrm>
            <a:off x="1209039" y="4162306"/>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矩形 9"/>
          <p:cNvSpPr/>
          <p:nvPr/>
        </p:nvSpPr>
        <p:spPr>
          <a:xfrm>
            <a:off x="1104900" y="4630037"/>
            <a:ext cx="7600027" cy="2169825"/>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拆除</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安全装置或安全装置失效，导致事故发生</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停机</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检修时，未采取保护措施，机器突然启动发生事故</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多</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人操作，动作不协调，发生误操作</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违反</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操作规程，在压力机正要运行时，用手进入模内进行调整作业</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身体</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不适、疲惫、体力不支发生误操作。</a:t>
            </a:r>
          </a:p>
        </p:txBody>
      </p:sp>
      <p:sp>
        <p:nvSpPr>
          <p:cNvPr id="11" name="矩形 10"/>
          <p:cNvSpPr/>
          <p:nvPr/>
        </p:nvSpPr>
        <p:spPr>
          <a:xfrm>
            <a:off x="1838681" y="4236720"/>
            <a:ext cx="1107996"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事故原因</a:t>
            </a:r>
          </a:p>
        </p:txBody>
      </p:sp>
    </p:spTree>
    <p:extLst>
      <p:ext uri="{BB962C8B-B14F-4D97-AF65-F5344CB8AC3E}">
        <p14:creationId xmlns:p14="http://schemas.microsoft.com/office/powerpoint/2010/main" val="1916084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nvSpPr>
        <p:spPr bwMode="auto">
          <a:xfrm>
            <a:off x="1078106" y="2259320"/>
            <a:ext cx="784237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每日</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作业前，检查冲压机（离合器、制动器、安全装置），出现问</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题应</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立即进行修补，保证完好</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整理</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好工作空间，将一切不必要的物件清理干净，以防工作时震落</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到开</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关上，造成冲床突然启动发生事故</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依照</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安全操作规程进行作业</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整理</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好机器周围空间，地上杂物冲洗清理干净，以防工作时滑跌或绊倒</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停机</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检修或因其他原因停机时，应使用安全片或安全塞防止意外</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滑动事故，并在明显处挂牌警告。</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nvSpPr>
        <p:spPr bwMode="auto">
          <a:xfrm>
            <a:off x="560388" y="1691639"/>
            <a:ext cx="8785225" cy="4292601"/>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1209040" y="143256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1575752" y="1506973"/>
            <a:ext cx="1800493"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安全操作</a:t>
            </a:r>
            <a:r>
              <a:rPr lang="zh-CN" altLang="en-US" sz="1800" dirty="0" smtClean="0">
                <a:solidFill>
                  <a:schemeClr val="bg1"/>
                </a:solidFill>
                <a:latin typeface="微软雅黑" panose="020B0503020204020204" pitchFamily="34" charset="-122"/>
                <a:ea typeface="微软雅黑" panose="020B0503020204020204" pitchFamily="34" charset="-122"/>
              </a:rPr>
              <a:t>压力机</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03888" y="447525"/>
            <a:ext cx="3280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1</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、冲压作业安全：</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92746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60388" y="1691639"/>
            <a:ext cx="8785225" cy="4140201"/>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bwMode="auto">
          <a:xfrm>
            <a:off x="1209040" y="143256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nvSpPr>
        <p:spPr>
          <a:xfrm>
            <a:off x="1492433" y="1506973"/>
            <a:ext cx="1800493"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安全操作</a:t>
            </a:r>
            <a:r>
              <a:rPr lang="zh-CN" altLang="en-US" sz="1800" dirty="0" smtClean="0">
                <a:solidFill>
                  <a:schemeClr val="bg1"/>
                </a:solidFill>
                <a:latin typeface="微软雅黑" panose="020B0503020204020204" pitchFamily="34" charset="-122"/>
                <a:ea typeface="微软雅黑" panose="020B0503020204020204" pitchFamily="34" charset="-122"/>
              </a:rPr>
              <a:t>压力机</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9040" y="2709847"/>
            <a:ext cx="813657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spcBef>
                <a:spcPts val="0"/>
              </a:spcBef>
              <a:buFont typeface="Wingdings" panose="05000000000000000000" pitchFamily="2" charset="2"/>
              <a:buChar char="Ø"/>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绝对不能私自拆除安全装置或使其功能失效</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服装</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要整齐，使用指定的作业工具和劳保用品（安全帽、手套、工夹具等）</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两</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人以上共同作业时，需设置两个以上开关，同时启动时才能有效</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身体</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不适、疲惫时，禁止作业</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定期检修</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安全装置。 </a:t>
            </a:r>
          </a:p>
        </p:txBody>
      </p:sp>
      <p:sp>
        <p:nvSpPr>
          <p:cNvPr id="6" name="矩形 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a:xfrm>
            <a:off x="406400" y="447525"/>
            <a:ext cx="3280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1</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、冲压作业安全：</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51300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15473" y="447525"/>
            <a:ext cx="3998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2</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、金属切削加工安全：</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bwMode="auto">
          <a:xfrm>
            <a:off x="560388" y="2067560"/>
            <a:ext cx="8785225" cy="3723640"/>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矩形 8"/>
          <p:cNvSpPr/>
          <p:nvPr/>
        </p:nvSpPr>
        <p:spPr bwMode="auto">
          <a:xfrm>
            <a:off x="1209040" y="180848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nvSpPr>
        <p:spPr>
          <a:xfrm>
            <a:off x="1860580" y="1881477"/>
            <a:ext cx="1107996"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常见事故</a:t>
            </a:r>
          </a:p>
        </p:txBody>
      </p:sp>
      <p:sp>
        <p:nvSpPr>
          <p:cNvPr id="10" name="矩形 9"/>
          <p:cNvSpPr/>
          <p:nvPr/>
        </p:nvSpPr>
        <p:spPr>
          <a:xfrm>
            <a:off x="1060031" y="2580776"/>
            <a:ext cx="7785937" cy="29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刺</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割伤。操作人员使用较锋利的工具刃口，如工艺设备部正在工作着的车、铣、刨、钻等机床的刀锯，就像快刀一样，能对未加防护的人体部位造成极大伤害</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物体</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打击。车间的高空落物，工件或砂轮高速旋转时沿切线方向飞出的碎片，往复运动的冲床、剪床等，可导致人员受到打击伤害</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绞</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伤。机床旋转的皮带、齿轮和正在工作的转轴都可导致绞伤</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烫伤</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。切削加工下来的切削崩溅到人体暴露部位上导致人员烫伤。</a:t>
            </a:r>
          </a:p>
        </p:txBody>
      </p:sp>
    </p:spTree>
    <p:extLst>
      <p:ext uri="{BB962C8B-B14F-4D97-AF65-F5344CB8AC3E}">
        <p14:creationId xmlns:p14="http://schemas.microsoft.com/office/powerpoint/2010/main" val="1642925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60388" y="1630680"/>
            <a:ext cx="8785225" cy="4798784"/>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bwMode="auto">
          <a:xfrm>
            <a:off x="1209040" y="13716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Text Box 764"/>
          <p:cNvSpPr txBox="1">
            <a:spLocks noChangeArrowheads="1"/>
          </p:cNvSpPr>
          <p:nvPr/>
        </p:nvSpPr>
        <p:spPr bwMode="auto">
          <a:xfrm>
            <a:off x="1036320" y="2019300"/>
            <a:ext cx="819912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穿紧身防护服，袖口不要敞开。留长发的，要戴防护帽。操作时不能使用手套，以防高速运转的部件绞缠手套而把手带入机械，造成伤害。</a:t>
            </a:r>
            <a:endParaRPr lang="en-US" altLang="zh-CN" dirty="0"/>
          </a:p>
          <a:p>
            <a:r>
              <a:rPr lang="zh-CN" altLang="en-US" dirty="0"/>
              <a:t>在机床主轴上装卸卡盘时，应在停机后进行，不可用电动机的力量切下卡盘。</a:t>
            </a:r>
            <a:endParaRPr lang="en-US" altLang="zh-CN" dirty="0"/>
          </a:p>
          <a:p>
            <a:r>
              <a:rPr lang="zh-CN" altLang="en-US" dirty="0"/>
              <a:t>车削形状不规则的工件时，应装平衡块，并试转平衡后再切削。</a:t>
            </a:r>
            <a:endParaRPr lang="en-US" altLang="zh-CN" dirty="0"/>
          </a:p>
          <a:p>
            <a:r>
              <a:rPr lang="zh-CN" altLang="en-US" dirty="0"/>
              <a:t>刀具装夹要牢靠，刀头伸出部分不要超出刀体高度的１．５倍，垫片的形状、尺寸应与刀体形状、尺寸相一致，垫片应尽可能的少而平。</a:t>
            </a:r>
            <a:endParaRPr lang="en-US" altLang="zh-CN" dirty="0"/>
          </a:p>
          <a:p>
            <a:r>
              <a:rPr lang="zh-CN" altLang="en-US" dirty="0"/>
              <a:t>除了装有运转中自动测量装置的车床外，其他车床均应停车测量工件，并将刀架移动到安全位置。</a:t>
            </a:r>
            <a:endParaRPr lang="en-US" altLang="zh-CN" dirty="0"/>
          </a:p>
          <a:p>
            <a:r>
              <a:rPr lang="zh-CN" altLang="en-US" dirty="0"/>
              <a:t>对切削下来的带状或螺旋装的切削，应用钩子及时清除，不准用手拉。</a:t>
            </a:r>
            <a:endParaRPr lang="en-US" altLang="zh-CN" dirty="0"/>
          </a:p>
          <a:p>
            <a:r>
              <a:rPr lang="zh-CN" altLang="en-US" dirty="0"/>
              <a:t>操作车床时，应在合适的位置上安装透明挡板，以防止崩碎切削伤人。</a:t>
            </a:r>
          </a:p>
        </p:txBody>
      </p:sp>
      <p:sp>
        <p:nvSpPr>
          <p:cNvPr id="5" name="矩形 4"/>
          <p:cNvSpPr/>
          <p:nvPr/>
        </p:nvSpPr>
        <p:spPr>
          <a:xfrm>
            <a:off x="1146185" y="1446014"/>
            <a:ext cx="2492990"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金属切削加工安全操作</a:t>
            </a:r>
          </a:p>
        </p:txBody>
      </p:sp>
      <p:sp>
        <p:nvSpPr>
          <p:cNvPr id="6" name="矩形 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a:xfrm>
            <a:off x="415473" y="447525"/>
            <a:ext cx="3998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2</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、金属切削加工安全：</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964581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nvSpPr>
        <p:spPr bwMode="auto">
          <a:xfrm>
            <a:off x="1146185" y="2269671"/>
            <a:ext cx="7804775" cy="377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smtClean="0"/>
              <a:t>用</a:t>
            </a:r>
            <a:r>
              <a:rPr lang="zh-CN" altLang="en-US" dirty="0"/>
              <a:t>砂轮打磨工件表面时，应把刀具移到安全位置，不要让衣服和手接触工件表面。加工内孔时，不可用手指支撑砂轮，应用木棍支撑，同时速度不宜太快</a:t>
            </a:r>
            <a:r>
              <a:rPr lang="zh-CN" altLang="en-US" dirty="0" smtClean="0"/>
              <a:t>。</a:t>
            </a:r>
            <a:endParaRPr lang="en-US" altLang="zh-CN" dirty="0"/>
          </a:p>
          <a:p>
            <a:r>
              <a:rPr lang="zh-CN" altLang="en-US" dirty="0" smtClean="0"/>
              <a:t>为</a:t>
            </a:r>
            <a:r>
              <a:rPr lang="zh-CN" altLang="en-US" dirty="0"/>
              <a:t>防止切削崩碎伤人，应在合适的位置上安装透明挡板</a:t>
            </a:r>
            <a:r>
              <a:rPr lang="zh-CN" altLang="en-US" dirty="0" smtClean="0"/>
              <a:t>。</a:t>
            </a:r>
            <a:endParaRPr lang="en-US" altLang="zh-CN" dirty="0"/>
          </a:p>
          <a:p>
            <a:r>
              <a:rPr lang="zh-CN" altLang="en-US" dirty="0" smtClean="0"/>
              <a:t>持</a:t>
            </a:r>
            <a:r>
              <a:rPr lang="zh-CN" altLang="en-US" dirty="0"/>
              <a:t>工件的卡盘、拨盘、鸡心夹的凸出部分最好使用防护罩，以免绞住衣服及身体的其他部位。如无防护罩，操作时应注意安全距离，不要靠近</a:t>
            </a:r>
            <a:r>
              <a:rPr lang="zh-CN" altLang="en-US" dirty="0" smtClean="0"/>
              <a:t>。</a:t>
            </a:r>
            <a:endParaRPr lang="en-US" altLang="zh-CN" dirty="0"/>
          </a:p>
          <a:p>
            <a:r>
              <a:rPr lang="zh-CN" altLang="en-US" dirty="0" smtClean="0"/>
              <a:t>用</a:t>
            </a:r>
            <a:r>
              <a:rPr lang="zh-CN" altLang="en-US" dirty="0"/>
              <a:t>顶尖装夹工件时，顶尖与中心孔应完全一致，不能用破损或歪斜的顶尖。使用前应将顶尖和中心孔擦净，后尾座顶尖要顶牢</a:t>
            </a:r>
            <a:r>
              <a:rPr lang="zh-CN" altLang="en-US" dirty="0" smtClean="0"/>
              <a:t>。</a:t>
            </a:r>
            <a:endParaRPr lang="en-US" altLang="zh-CN" dirty="0"/>
          </a:p>
          <a:p>
            <a:r>
              <a:rPr lang="zh-CN" altLang="en-US" dirty="0" smtClean="0"/>
              <a:t>禁止</a:t>
            </a:r>
            <a:r>
              <a:rPr lang="zh-CN" altLang="en-US" dirty="0"/>
              <a:t>把工具、夹具或工件放在车床床身上和主轴变速箱上。</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nvSpPr>
        <p:spPr bwMode="auto">
          <a:xfrm>
            <a:off x="560388" y="1630680"/>
            <a:ext cx="8785225" cy="4798784"/>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1209040" y="13716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矩形 8"/>
          <p:cNvSpPr/>
          <p:nvPr/>
        </p:nvSpPr>
        <p:spPr>
          <a:xfrm>
            <a:off x="1146185" y="1446014"/>
            <a:ext cx="2492990"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金属切削加工安全操作</a:t>
            </a:r>
          </a:p>
        </p:txBody>
      </p:sp>
      <p:sp>
        <p:nvSpPr>
          <p:cNvPr id="10" name="矩形 9"/>
          <p:cNvSpPr/>
          <p:nvPr/>
        </p:nvSpPr>
        <p:spPr>
          <a:xfrm>
            <a:off x="415473" y="447525"/>
            <a:ext cx="3998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2</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、金属切削加工安全：</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727584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nvSpPr>
        <p:spPr bwMode="auto">
          <a:xfrm>
            <a:off x="1209040" y="2614389"/>
            <a:ext cx="729836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操作</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机器时精力不集中，想其他事，结果发生误操作，导致事故</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安装</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、拆卸夹具时，机器突然启动</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上料</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、取料，装、卸工件时，没有正确使用安全装置</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检查</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产品、材料时，机器突然启动</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加油</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时，机器突然启动</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试车</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时，机器突然启动</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清扫</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铁屑时，戴手套工作</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398001" y="447525"/>
            <a:ext cx="507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3</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、被夹、剪事故及预防措施：</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7" name="矩形 6"/>
          <p:cNvSpPr/>
          <p:nvPr/>
        </p:nvSpPr>
        <p:spPr bwMode="auto">
          <a:xfrm>
            <a:off x="560388" y="2016760"/>
            <a:ext cx="8785225" cy="3937000"/>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1209040" y="175768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a:xfrm>
            <a:off x="1607850" y="1832094"/>
            <a:ext cx="1569660"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可能发生的故</a:t>
            </a:r>
          </a:p>
        </p:txBody>
      </p:sp>
    </p:spTree>
    <p:extLst>
      <p:ext uri="{BB962C8B-B14F-4D97-AF65-F5344CB8AC3E}">
        <p14:creationId xmlns:p14="http://schemas.microsoft.com/office/powerpoint/2010/main" val="2371734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1</a:t>
            </a:r>
            <a:endParaRPr lang="zh-CN" altLang="en-US" sz="11500" dirty="0">
              <a:solidFill>
                <a:schemeClr val="bg1"/>
              </a:solidFill>
              <a:latin typeface="Agency FB" panose="020B0503020202020204" pitchFamily="34" charset="0"/>
            </a:endParaRPr>
          </a:p>
        </p:txBody>
      </p:sp>
      <p:sp>
        <p:nvSpPr>
          <p:cNvPr id="8" name="矩形 7"/>
          <p:cNvSpPr/>
          <p:nvPr/>
        </p:nvSpPr>
        <p:spPr>
          <a:xfrm>
            <a:off x="4095273" y="4082122"/>
            <a:ext cx="1723549" cy="1015663"/>
          </a:xfrm>
          <a:prstGeom prst="rect">
            <a:avLst/>
          </a:prstGeom>
        </p:spPr>
        <p:txBody>
          <a:bodyPr wrap="none">
            <a:spAutoFit/>
          </a:bodyPr>
          <a:lstStyle/>
          <a:p>
            <a:pPr defTabSz="330200" eaLnBrk="0" hangingPunct="0">
              <a:defRPr/>
            </a:pPr>
            <a:r>
              <a:rPr kumimoji="1" lang="zh-CN" altLang="en-US" sz="6000" dirty="0">
                <a:solidFill>
                  <a:schemeClr val="accent3">
                    <a:lumMod val="50000"/>
                  </a:schemeClr>
                </a:solidFill>
                <a:latin typeface="华文中宋" panose="02010600040101010101" pitchFamily="2" charset="-122"/>
                <a:ea typeface="华文中宋" panose="02010600040101010101" pitchFamily="2" charset="-122"/>
              </a:rPr>
              <a:t>前言</a:t>
            </a:r>
          </a:p>
        </p:txBody>
      </p:sp>
    </p:spTree>
    <p:extLst>
      <p:ext uri="{BB962C8B-B14F-4D97-AF65-F5344CB8AC3E}">
        <p14:creationId xmlns:p14="http://schemas.microsoft.com/office/powerpoint/2010/main" val="2134862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1127760" y="2296443"/>
            <a:ext cx="7823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nSpc>
                <a:spcPct val="150000"/>
              </a:lnSpc>
              <a:spcBef>
                <a:spcPts val="0"/>
              </a:spcBef>
              <a:buFont typeface="Wingdings" panose="05000000000000000000" pitchFamily="2" charset="2"/>
              <a:buChar char="Ø"/>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机器的旋转轴、传送带等旋转部位要加护罩、安全护栏、安全护板等直接防护，拆掉这些安全装置时，须经上级批准</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为</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防止身体等不慎碰触启动键而使及其启动，启动键应加以防护，做成外包式或凹陷式；</a:t>
            </a:r>
          </a:p>
        </p:txBody>
      </p:sp>
      <p:sp>
        <p:nvSpPr>
          <p:cNvPr id="7" name="矩形 6"/>
          <p:cNvSpPr/>
          <p:nvPr/>
        </p:nvSpPr>
        <p:spPr bwMode="auto">
          <a:xfrm>
            <a:off x="560388" y="1935480"/>
            <a:ext cx="8785225" cy="3937000"/>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1209040" y="16764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a:xfrm>
            <a:off x="1838682" y="1746630"/>
            <a:ext cx="1107996" cy="369332"/>
          </a:xfrm>
          <a:prstGeom prst="rect">
            <a:avLst/>
          </a:prstGeom>
        </p:spPr>
        <p:txBody>
          <a:bodyPr wrap="none">
            <a:spAutoFit/>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预防措施</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127760" y="3921760"/>
            <a:ext cx="7823200"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nSpc>
                <a:spcPct val="150000"/>
              </a:lnSpc>
              <a:spcBef>
                <a:spcPts val="0"/>
              </a:spcBef>
              <a:buFont typeface="Wingdings" panose="05000000000000000000" pitchFamily="2" charset="2"/>
              <a:buChar char="Ø"/>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作业时，穿戴合适的工作服、戴安全帽、穿防砸鞋等，不得穿裙子、戴手套、围巾，长发不能露在帽外，不得佩带悬吊饰物</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285750">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作业</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前检查服装是否有被卷入的危险（脖子上缠的毛巾、上衣边、裤角等）</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98001" y="447525"/>
            <a:ext cx="507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3</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、被夹、剪事故及预防措施：</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94597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60388" y="1935480"/>
            <a:ext cx="8785225" cy="3937000"/>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bwMode="auto">
          <a:xfrm>
            <a:off x="1209040" y="16764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nvSpPr>
        <p:spPr>
          <a:xfrm>
            <a:off x="1838682" y="1746630"/>
            <a:ext cx="1107996" cy="369332"/>
          </a:xfrm>
          <a:prstGeom prst="rect">
            <a:avLst/>
          </a:prstGeom>
        </p:spPr>
        <p:txBody>
          <a:bodyPr wrap="none">
            <a:spAutoFit/>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预防措施</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5" name="Text Box 764"/>
          <p:cNvSpPr txBox="1">
            <a:spLocks noChangeArrowheads="1"/>
          </p:cNvSpPr>
          <p:nvPr/>
        </p:nvSpPr>
        <p:spPr bwMode="auto">
          <a:xfrm>
            <a:off x="1124276" y="2453640"/>
            <a:ext cx="780636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285750">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►保证作业必要的安全空间</a:t>
            </a:r>
            <a:r>
              <a:rPr lang="zh-CN" altLang="en-US" dirty="0" smtClean="0"/>
              <a:t>；</a:t>
            </a:r>
            <a:endParaRPr lang="en-US" altLang="zh-CN" dirty="0"/>
          </a:p>
          <a:p>
            <a:r>
              <a:rPr lang="zh-CN" altLang="en-US" dirty="0" smtClean="0"/>
              <a:t>机器</a:t>
            </a:r>
            <a:r>
              <a:rPr lang="zh-CN" altLang="en-US" dirty="0"/>
              <a:t>开始运转时，严格实行规定的信号</a:t>
            </a:r>
            <a:r>
              <a:rPr lang="zh-CN" altLang="en-US" dirty="0" smtClean="0"/>
              <a:t>；</a:t>
            </a:r>
            <a:endParaRPr lang="en-US" altLang="zh-CN" dirty="0"/>
          </a:p>
          <a:p>
            <a:r>
              <a:rPr lang="zh-CN" altLang="en-US" dirty="0" smtClean="0"/>
              <a:t>机器</a:t>
            </a:r>
            <a:r>
              <a:rPr lang="zh-CN" altLang="en-US" dirty="0"/>
              <a:t>运转时，禁止用手调整或测量工件，禁止用手触摸机器的旋转部件</a:t>
            </a:r>
            <a:r>
              <a:rPr lang="zh-CN" altLang="en-US" dirty="0" smtClean="0"/>
              <a:t>；</a:t>
            </a:r>
            <a:endParaRPr lang="en-US" altLang="zh-CN" dirty="0"/>
          </a:p>
          <a:p>
            <a:r>
              <a:rPr lang="zh-CN" altLang="en-US" dirty="0" smtClean="0"/>
              <a:t>清理</a:t>
            </a:r>
            <a:r>
              <a:rPr lang="zh-CN" altLang="en-US" dirty="0"/>
              <a:t>铁屑等接近危险部位的作业，应使用夹具（如搭钩、铁刷等）</a:t>
            </a:r>
            <a:r>
              <a:rPr lang="zh-CN" altLang="en-US" dirty="0" smtClean="0"/>
              <a:t>；</a:t>
            </a:r>
            <a:endParaRPr lang="en-US" altLang="zh-CN" dirty="0"/>
          </a:p>
          <a:p>
            <a:r>
              <a:rPr lang="zh-CN" altLang="en-US" dirty="0" smtClean="0"/>
              <a:t>停机</a:t>
            </a:r>
            <a:r>
              <a:rPr lang="zh-CN" altLang="en-US" dirty="0"/>
              <a:t>进行清扫、加油、检查和维修保养等作业时，须锁定该机器的启动装置，并挂警示标志</a:t>
            </a:r>
            <a:r>
              <a:rPr lang="zh-CN" altLang="en-US" dirty="0" smtClean="0"/>
              <a:t>；</a:t>
            </a:r>
            <a:endParaRPr lang="en-US" altLang="zh-CN" dirty="0"/>
          </a:p>
          <a:p>
            <a:r>
              <a:rPr lang="zh-CN" altLang="en-US" dirty="0" smtClean="0"/>
              <a:t>感到</a:t>
            </a:r>
            <a:r>
              <a:rPr lang="zh-CN" altLang="en-US" dirty="0"/>
              <a:t>有危险时，立即操作紧急停车键。</a:t>
            </a:r>
          </a:p>
        </p:txBody>
      </p:sp>
      <p:sp>
        <p:nvSpPr>
          <p:cNvPr id="6" name="矩形 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a:xfrm>
            <a:off x="398001" y="447525"/>
            <a:ext cx="507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3</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、被夹、剪事故及预防措施：</a:t>
            </a:r>
            <a:endParaRPr lang="en-US" altLang="zh-CN"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86162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5</a:t>
            </a:r>
            <a:endParaRPr lang="zh-CN" altLang="en-US" sz="11500" dirty="0">
              <a:solidFill>
                <a:schemeClr val="bg1"/>
              </a:solidFill>
              <a:latin typeface="Agency FB" panose="020B0503020202020204" pitchFamily="34" charset="0"/>
            </a:endParaRPr>
          </a:p>
        </p:txBody>
      </p:sp>
      <p:sp>
        <p:nvSpPr>
          <p:cNvPr id="11" name="TextBox 5"/>
          <p:cNvSpPr txBox="1">
            <a:spLocks noChangeArrowheads="1"/>
          </p:cNvSpPr>
          <p:nvPr/>
        </p:nvSpPr>
        <p:spPr bwMode="auto">
          <a:xfrm>
            <a:off x="1826746" y="3832559"/>
            <a:ext cx="6252508" cy="2147319"/>
          </a:xfrm>
          <a:prstGeom prst="rect">
            <a:avLst/>
          </a:prstGeom>
          <a:extLst/>
        </p:spPr>
        <p:txBody>
          <a:bodyPr wrap="square">
            <a:spAutoFit/>
          </a:bodyPr>
          <a:lstStyle>
            <a:defPPr>
              <a:defRPr lang="en-US"/>
            </a:defPPr>
            <a:lvl1pPr algn="ctr" defTabSz="330200" eaLnBrk="0" hangingPunct="0">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pPr>
              <a:lnSpc>
                <a:spcPct val="130000"/>
              </a:lnSpc>
            </a:pPr>
            <a:r>
              <a:rPr lang="zh-CN" altLang="en-US" dirty="0"/>
              <a:t>机械或作业装置的危险部位认知</a:t>
            </a:r>
          </a:p>
        </p:txBody>
      </p:sp>
    </p:spTree>
    <p:extLst>
      <p:ext uri="{BB962C8B-B14F-4D97-AF65-F5344CB8AC3E}">
        <p14:creationId xmlns:p14="http://schemas.microsoft.com/office/powerpoint/2010/main" val="2789243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1" name="矩形 20"/>
          <p:cNvSpPr/>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9" name="矩形 18"/>
          <p:cNvSpPr/>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矩形 11"/>
          <p:cNvSpPr/>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Text Box 764"/>
          <p:cNvSpPr txBox="1">
            <a:spLocks noChangeArrowheads="1"/>
          </p:cNvSpPr>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机械或作业装置的危险部位认知</a:t>
            </a:r>
          </a:p>
        </p:txBody>
      </p:sp>
      <p:pic>
        <p:nvPicPr>
          <p:cNvPr id="4"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2734" r="2603" b="33910"/>
          <a:stretch/>
        </p:blipFill>
        <p:spPr bwMode="auto">
          <a:xfrm>
            <a:off x="819886" y="1338085"/>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027" t="6160" r="3134" b="28898"/>
          <a:stretch/>
        </p:blipFill>
        <p:spPr bwMode="auto">
          <a:xfrm>
            <a:off x="5393791" y="1325425"/>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6882" y="3439355"/>
            <a:ext cx="4138331"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旋转轴、联接器、心轴、芯棒、焊条及飞轮</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440215" y="3472830"/>
            <a:ext cx="359947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一对旋转部件之间的转入夹口</a:t>
            </a:r>
          </a:p>
        </p:txBody>
      </p:sp>
      <p:pic>
        <p:nvPicPr>
          <p:cNvPr id="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b="29677"/>
          <a:stretch/>
        </p:blipFill>
        <p:spPr bwMode="auto">
          <a:xfrm>
            <a:off x="831610" y="4157479"/>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77732" y="6279737"/>
            <a:ext cx="297663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传动带滑轮组的转入夹口</a:t>
            </a:r>
          </a:p>
        </p:txBody>
      </p:sp>
      <p:pic>
        <p:nvPicPr>
          <p:cNvPr id="10"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t="7570" b="26340"/>
          <a:stretch/>
        </p:blipFill>
        <p:spPr bwMode="auto">
          <a:xfrm>
            <a:off x="5393791" y="4157479"/>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204903" y="6279737"/>
            <a:ext cx="224028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转动部件的突出部分</a:t>
            </a:r>
          </a:p>
        </p:txBody>
      </p:sp>
      <p:sp>
        <p:nvSpPr>
          <p:cNvPr id="16" name="矩形 1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7" name="矩形 1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8" name="矩形 17"/>
          <p:cNvSpPr/>
          <p:nvPr/>
        </p:nvSpPr>
        <p:spPr bwMode="auto">
          <a:xfrm>
            <a:off x="654368" y="3381149"/>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0" name="矩形 19"/>
          <p:cNvSpPr/>
          <p:nvPr/>
        </p:nvSpPr>
        <p:spPr bwMode="auto">
          <a:xfrm>
            <a:off x="5228273" y="3398285"/>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2" name="矩形 21"/>
          <p:cNvSpPr/>
          <p:nvPr/>
        </p:nvSpPr>
        <p:spPr bwMode="auto">
          <a:xfrm>
            <a:off x="654368" y="6227084"/>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4" name="矩形 23"/>
          <p:cNvSpPr/>
          <p:nvPr/>
        </p:nvSpPr>
        <p:spPr bwMode="auto">
          <a:xfrm>
            <a:off x="5228273" y="6227084"/>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0" name="任意多边形 29"/>
          <p:cNvSpPr/>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1" name="任意多边形 30"/>
          <p:cNvSpPr/>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任意多边形 31"/>
          <p:cNvSpPr/>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3" name="任意多边形 32"/>
          <p:cNvSpPr/>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文本框 33"/>
          <p:cNvSpPr txBox="1"/>
          <p:nvPr/>
        </p:nvSpPr>
        <p:spPr>
          <a:xfrm>
            <a:off x="4489402" y="2121240"/>
            <a:ext cx="399080" cy="400110"/>
          </a:xfrm>
          <a:prstGeom prst="rect">
            <a:avLst/>
          </a:prstGeom>
          <a:noFill/>
        </p:spPr>
        <p:txBody>
          <a:bodyPr wrap="square" rtlCol="0">
            <a:spAutoFit/>
          </a:bodyPr>
          <a:lstStyle/>
          <a:p>
            <a:pPr algn="ctr"/>
            <a:r>
              <a:rPr lang="en-US" altLang="zh-CN" sz="2000" dirty="0" smtClean="0">
                <a:solidFill>
                  <a:schemeClr val="bg1"/>
                </a:solidFill>
              </a:rPr>
              <a:t>1</a:t>
            </a:r>
            <a:endParaRPr lang="zh-CN" altLang="en-US" sz="2000" dirty="0">
              <a:solidFill>
                <a:schemeClr val="bg1"/>
              </a:solidFill>
            </a:endParaRPr>
          </a:p>
        </p:txBody>
      </p:sp>
      <p:sp>
        <p:nvSpPr>
          <p:cNvPr id="35" name="文本框 34"/>
          <p:cNvSpPr txBox="1"/>
          <p:nvPr/>
        </p:nvSpPr>
        <p:spPr>
          <a:xfrm>
            <a:off x="4948440" y="2121240"/>
            <a:ext cx="399080" cy="400110"/>
          </a:xfrm>
          <a:prstGeom prst="rect">
            <a:avLst/>
          </a:prstGeom>
          <a:noFill/>
        </p:spPr>
        <p:txBody>
          <a:bodyPr wrap="square" rtlCol="0">
            <a:spAutoFit/>
          </a:bodyPr>
          <a:lstStyle/>
          <a:p>
            <a:pPr algn="ctr"/>
            <a:r>
              <a:rPr lang="en-US" altLang="zh-CN" sz="2000" dirty="0" smtClean="0">
                <a:solidFill>
                  <a:schemeClr val="bg1"/>
                </a:solidFill>
              </a:rPr>
              <a:t>2</a:t>
            </a:r>
            <a:endParaRPr lang="zh-CN" altLang="en-US" sz="2000" dirty="0">
              <a:solidFill>
                <a:schemeClr val="bg1"/>
              </a:solidFill>
            </a:endParaRPr>
          </a:p>
        </p:txBody>
      </p:sp>
      <p:sp>
        <p:nvSpPr>
          <p:cNvPr id="36" name="文本框 35"/>
          <p:cNvSpPr txBox="1"/>
          <p:nvPr/>
        </p:nvSpPr>
        <p:spPr>
          <a:xfrm>
            <a:off x="4517410" y="4993833"/>
            <a:ext cx="399080" cy="400110"/>
          </a:xfrm>
          <a:prstGeom prst="rect">
            <a:avLst/>
          </a:prstGeom>
          <a:noFill/>
        </p:spPr>
        <p:txBody>
          <a:bodyPr wrap="square" rtlCol="0">
            <a:spAutoFit/>
          </a:bodyPr>
          <a:lstStyle/>
          <a:p>
            <a:pPr algn="ctr"/>
            <a:r>
              <a:rPr lang="en-US" altLang="zh-CN" sz="2000" dirty="0" smtClean="0">
                <a:solidFill>
                  <a:schemeClr val="bg1"/>
                </a:solidFill>
              </a:rPr>
              <a:t>3</a:t>
            </a:r>
            <a:endParaRPr lang="zh-CN" altLang="en-US" sz="2000" dirty="0">
              <a:solidFill>
                <a:schemeClr val="bg1"/>
              </a:solidFill>
            </a:endParaRPr>
          </a:p>
        </p:txBody>
      </p:sp>
      <p:sp>
        <p:nvSpPr>
          <p:cNvPr id="37" name="文本框 36"/>
          <p:cNvSpPr txBox="1"/>
          <p:nvPr/>
        </p:nvSpPr>
        <p:spPr>
          <a:xfrm>
            <a:off x="4953000" y="4993833"/>
            <a:ext cx="399080" cy="400110"/>
          </a:xfrm>
          <a:prstGeom prst="rect">
            <a:avLst/>
          </a:prstGeom>
          <a:noFill/>
        </p:spPr>
        <p:txBody>
          <a:bodyPr wrap="square" rtlCol="0">
            <a:spAutoFit/>
          </a:bodyPr>
          <a:lstStyle/>
          <a:p>
            <a:pPr algn="ctr"/>
            <a:r>
              <a:rPr lang="en-US" altLang="zh-CN" sz="2000" dirty="0" smtClean="0">
                <a:solidFill>
                  <a:schemeClr val="bg1"/>
                </a:solidFill>
              </a:rPr>
              <a:t>4</a:t>
            </a:r>
            <a:endParaRPr lang="zh-CN" altLang="en-US" sz="2000" dirty="0">
              <a:solidFill>
                <a:schemeClr val="bg1"/>
              </a:solidFill>
            </a:endParaRPr>
          </a:p>
        </p:txBody>
      </p:sp>
    </p:spTree>
    <p:extLst>
      <p:ext uri="{BB962C8B-B14F-4D97-AF65-F5344CB8AC3E}">
        <p14:creationId xmlns:p14="http://schemas.microsoft.com/office/powerpoint/2010/main" val="1798215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9" name="矩形 28"/>
          <p:cNvSpPr/>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0" name="矩形 29"/>
          <p:cNvSpPr/>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4" name="矩形 23"/>
          <p:cNvSpPr/>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TextBox 6"/>
          <p:cNvSpPr txBox="1"/>
          <p:nvPr/>
        </p:nvSpPr>
        <p:spPr>
          <a:xfrm>
            <a:off x="5816957" y="3439408"/>
            <a:ext cx="2860505"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旋转打臂、有针滚筒及滚筒</a:t>
            </a:r>
          </a:p>
        </p:txBody>
      </p:sp>
      <p:sp>
        <p:nvSpPr>
          <p:cNvPr id="9" name="TextBox 8"/>
          <p:cNvSpPr txBox="1"/>
          <p:nvPr/>
        </p:nvSpPr>
        <p:spPr>
          <a:xfrm>
            <a:off x="832249" y="6231752"/>
            <a:ext cx="3711611"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设有空口的罩壳内的旋转混合器搅臂</a:t>
            </a:r>
          </a:p>
        </p:txBody>
      </p:sp>
      <p:sp>
        <p:nvSpPr>
          <p:cNvPr id="11" name="TextBox 10"/>
          <p:cNvSpPr txBox="1"/>
          <p:nvPr/>
        </p:nvSpPr>
        <p:spPr>
          <a:xfrm>
            <a:off x="5361497" y="6231752"/>
            <a:ext cx="377142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设有空口的罩壳内的旋转螺杆机螺旋</a:t>
            </a:r>
          </a:p>
        </p:txBody>
      </p:sp>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9473"/>
          <a:stretch/>
        </p:blipFill>
        <p:spPr bwMode="auto">
          <a:xfrm>
            <a:off x="5393791" y="1356937"/>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t="7405" b="29158"/>
          <a:stretch/>
        </p:blipFill>
        <p:spPr bwMode="auto">
          <a:xfrm>
            <a:off x="819885" y="4106571"/>
            <a:ext cx="3692325"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5886" b="29673"/>
          <a:stretch/>
        </p:blipFill>
        <p:spPr bwMode="auto">
          <a:xfrm>
            <a:off x="5393791" y="4106571"/>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876281" y="3439408"/>
            <a:ext cx="3579532"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设有空口的罩壳内的旋转告诉转筒</a:t>
            </a:r>
          </a:p>
        </p:txBody>
      </p:sp>
      <p:pic>
        <p:nvPicPr>
          <p:cNvPr id="1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27973"/>
          <a:stretch/>
        </p:blipFill>
        <p:spPr bwMode="auto">
          <a:xfrm>
            <a:off x="819886" y="135253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3" name="矩形 22"/>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7" name="矩形 26"/>
          <p:cNvSpPr/>
          <p:nvPr/>
        </p:nvSpPr>
        <p:spPr bwMode="auto">
          <a:xfrm>
            <a:off x="654368" y="3381149"/>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1" name="矩形 30"/>
          <p:cNvSpPr/>
          <p:nvPr/>
        </p:nvSpPr>
        <p:spPr bwMode="auto">
          <a:xfrm>
            <a:off x="5235530" y="3377738"/>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矩形 31"/>
          <p:cNvSpPr/>
          <p:nvPr/>
        </p:nvSpPr>
        <p:spPr bwMode="auto">
          <a:xfrm>
            <a:off x="5235530" y="6191547"/>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3" name="矩形 32"/>
          <p:cNvSpPr/>
          <p:nvPr/>
        </p:nvSpPr>
        <p:spPr bwMode="auto">
          <a:xfrm>
            <a:off x="666092" y="6191547"/>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任意多边形 33"/>
          <p:cNvSpPr/>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5" name="任意多边形 34"/>
          <p:cNvSpPr/>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6" name="任意多边形 35"/>
          <p:cNvSpPr/>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7" name="任意多边形 36"/>
          <p:cNvSpPr/>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8" name="文本框 37"/>
          <p:cNvSpPr txBox="1"/>
          <p:nvPr/>
        </p:nvSpPr>
        <p:spPr>
          <a:xfrm>
            <a:off x="4489402" y="2121240"/>
            <a:ext cx="399080" cy="400110"/>
          </a:xfrm>
          <a:prstGeom prst="rect">
            <a:avLst/>
          </a:prstGeom>
          <a:noFill/>
        </p:spPr>
        <p:txBody>
          <a:bodyPr wrap="square" rtlCol="0">
            <a:spAutoFit/>
          </a:bodyPr>
          <a:lstStyle/>
          <a:p>
            <a:pPr algn="ctr"/>
            <a:r>
              <a:rPr lang="en-US" altLang="zh-CN" sz="2000" dirty="0" smtClean="0">
                <a:solidFill>
                  <a:schemeClr val="bg1"/>
                </a:solidFill>
              </a:rPr>
              <a:t>5</a:t>
            </a:r>
            <a:endParaRPr lang="zh-CN" altLang="en-US" sz="2000" dirty="0">
              <a:solidFill>
                <a:schemeClr val="bg1"/>
              </a:solidFill>
            </a:endParaRPr>
          </a:p>
        </p:txBody>
      </p:sp>
      <p:sp>
        <p:nvSpPr>
          <p:cNvPr id="39" name="文本框 38"/>
          <p:cNvSpPr txBox="1"/>
          <p:nvPr/>
        </p:nvSpPr>
        <p:spPr>
          <a:xfrm>
            <a:off x="4948440" y="2121240"/>
            <a:ext cx="399080" cy="400110"/>
          </a:xfrm>
          <a:prstGeom prst="rect">
            <a:avLst/>
          </a:prstGeom>
          <a:noFill/>
        </p:spPr>
        <p:txBody>
          <a:bodyPr wrap="square" rtlCol="0">
            <a:spAutoFit/>
          </a:bodyPr>
          <a:lstStyle/>
          <a:p>
            <a:pPr algn="ctr"/>
            <a:r>
              <a:rPr lang="en-US" altLang="zh-CN" sz="2000" dirty="0" smtClean="0">
                <a:solidFill>
                  <a:schemeClr val="bg1"/>
                </a:solidFill>
              </a:rPr>
              <a:t>6</a:t>
            </a:r>
            <a:endParaRPr lang="zh-CN" altLang="en-US" sz="2000" dirty="0">
              <a:solidFill>
                <a:schemeClr val="bg1"/>
              </a:solidFill>
            </a:endParaRPr>
          </a:p>
        </p:txBody>
      </p:sp>
      <p:sp>
        <p:nvSpPr>
          <p:cNvPr id="40" name="文本框 39"/>
          <p:cNvSpPr txBox="1"/>
          <p:nvPr/>
        </p:nvSpPr>
        <p:spPr>
          <a:xfrm>
            <a:off x="4517410" y="4993833"/>
            <a:ext cx="399080" cy="400110"/>
          </a:xfrm>
          <a:prstGeom prst="rect">
            <a:avLst/>
          </a:prstGeom>
          <a:noFill/>
        </p:spPr>
        <p:txBody>
          <a:bodyPr wrap="square" rtlCol="0">
            <a:spAutoFit/>
          </a:bodyPr>
          <a:lstStyle/>
          <a:p>
            <a:pPr algn="ctr"/>
            <a:r>
              <a:rPr lang="en-US" altLang="zh-CN" sz="2000" dirty="0" smtClean="0">
                <a:solidFill>
                  <a:schemeClr val="bg1"/>
                </a:solidFill>
              </a:rPr>
              <a:t>7</a:t>
            </a:r>
            <a:endParaRPr lang="zh-CN" altLang="en-US" sz="2000" dirty="0">
              <a:solidFill>
                <a:schemeClr val="bg1"/>
              </a:solidFill>
            </a:endParaRPr>
          </a:p>
        </p:txBody>
      </p:sp>
      <p:sp>
        <p:nvSpPr>
          <p:cNvPr id="41" name="文本框 40"/>
          <p:cNvSpPr txBox="1"/>
          <p:nvPr/>
        </p:nvSpPr>
        <p:spPr>
          <a:xfrm>
            <a:off x="4953000" y="4993833"/>
            <a:ext cx="399080" cy="400110"/>
          </a:xfrm>
          <a:prstGeom prst="rect">
            <a:avLst/>
          </a:prstGeom>
          <a:noFill/>
        </p:spPr>
        <p:txBody>
          <a:bodyPr wrap="square" rtlCol="0">
            <a:spAutoFit/>
          </a:bodyPr>
          <a:lstStyle/>
          <a:p>
            <a:pPr algn="ctr"/>
            <a:r>
              <a:rPr lang="en-US" altLang="zh-CN" sz="2000" dirty="0" smtClean="0">
                <a:solidFill>
                  <a:schemeClr val="bg1"/>
                </a:solidFill>
              </a:rPr>
              <a:t>8</a:t>
            </a:r>
            <a:endParaRPr lang="zh-CN" altLang="en-US" sz="2000" dirty="0">
              <a:solidFill>
                <a:schemeClr val="bg1"/>
              </a:solidFill>
            </a:endParaRPr>
          </a:p>
        </p:txBody>
      </p:sp>
      <p:sp>
        <p:nvSpPr>
          <p:cNvPr id="42" name="Text Box 764"/>
          <p:cNvSpPr txBox="1">
            <a:spLocks noChangeArrowheads="1"/>
          </p:cNvSpPr>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机械或作业装置的危险部位认知</a:t>
            </a:r>
          </a:p>
        </p:txBody>
      </p:sp>
    </p:spTree>
    <p:extLst>
      <p:ext uri="{BB962C8B-B14F-4D97-AF65-F5344CB8AC3E}">
        <p14:creationId xmlns:p14="http://schemas.microsoft.com/office/powerpoint/2010/main" val="1307763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9" name="矩形 18"/>
          <p:cNvSpPr/>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4" name="矩形 23"/>
          <p:cNvSpPr/>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5" name="矩形 24"/>
          <p:cNvSpPr/>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6" name="矩形 25"/>
          <p:cNvSpPr/>
          <p:nvPr/>
        </p:nvSpPr>
        <p:spPr bwMode="auto">
          <a:xfrm>
            <a:off x="654368" y="3381149"/>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7" name="矩形 26"/>
          <p:cNvSpPr/>
          <p:nvPr/>
        </p:nvSpPr>
        <p:spPr bwMode="auto">
          <a:xfrm>
            <a:off x="5228273" y="3398285"/>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8" name="矩形 27"/>
          <p:cNvSpPr/>
          <p:nvPr/>
        </p:nvSpPr>
        <p:spPr bwMode="auto">
          <a:xfrm>
            <a:off x="654368" y="6227084"/>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9" name="矩形 28"/>
          <p:cNvSpPr/>
          <p:nvPr/>
        </p:nvSpPr>
        <p:spPr bwMode="auto">
          <a:xfrm>
            <a:off x="5228273" y="6227084"/>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TextBox 1"/>
          <p:cNvSpPr txBox="1"/>
          <p:nvPr/>
        </p:nvSpPr>
        <p:spPr>
          <a:xfrm>
            <a:off x="519093" y="3439355"/>
            <a:ext cx="4317357"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往复压具及衡模</a:t>
            </a:r>
          </a:p>
        </p:txBody>
      </p:sp>
      <p:sp>
        <p:nvSpPr>
          <p:cNvPr id="7" name="TextBox 6"/>
          <p:cNvSpPr txBox="1"/>
          <p:nvPr/>
        </p:nvSpPr>
        <p:spPr>
          <a:xfrm>
            <a:off x="5081274" y="3429000"/>
            <a:ext cx="4317357"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突出的传动带紧固件及快速旋转传动带</a:t>
            </a:r>
          </a:p>
        </p:txBody>
      </p:sp>
      <p:sp>
        <p:nvSpPr>
          <p:cNvPr id="9" name="TextBox 8"/>
          <p:cNvSpPr txBox="1"/>
          <p:nvPr/>
        </p:nvSpPr>
        <p:spPr>
          <a:xfrm>
            <a:off x="1089642" y="6297282"/>
            <a:ext cx="3152811"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印压运行之间的闭合夹口</a:t>
            </a:r>
          </a:p>
        </p:txBody>
      </p:sp>
      <p:sp>
        <p:nvSpPr>
          <p:cNvPr id="11" name="TextBox 10"/>
          <p:cNvSpPr txBox="1"/>
          <p:nvPr/>
        </p:nvSpPr>
        <p:spPr>
          <a:xfrm>
            <a:off x="5609595" y="6153672"/>
            <a:ext cx="3117846" cy="584775"/>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连接杆或连接环节之间及回</a:t>
            </a:r>
            <a:endParaRPr lang="en-US" altLang="zh-CN" dirty="0"/>
          </a:p>
          <a:p>
            <a:r>
              <a:rPr lang="zh-CN" altLang="en-US" dirty="0"/>
              <a:t>转轮曲柄或转盘之间的夹口</a:t>
            </a:r>
          </a:p>
        </p:txBody>
      </p:sp>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986" b="23030"/>
          <a:stretch/>
        </p:blipFill>
        <p:spPr bwMode="auto">
          <a:xfrm>
            <a:off x="831610" y="133314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989" b="30159"/>
          <a:stretch/>
        </p:blipFill>
        <p:spPr bwMode="auto">
          <a:xfrm>
            <a:off x="831610" y="4135260"/>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2385" b="32047"/>
          <a:stretch/>
        </p:blipFill>
        <p:spPr bwMode="auto">
          <a:xfrm>
            <a:off x="5393791" y="1350156"/>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35846"/>
          <a:stretch/>
        </p:blipFill>
        <p:spPr bwMode="auto">
          <a:xfrm>
            <a:off x="5393791" y="413216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7" name="矩形 1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0" name="任意多边形 29"/>
          <p:cNvSpPr/>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1" name="任意多边形 30"/>
          <p:cNvSpPr/>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任意多边形 31"/>
          <p:cNvSpPr/>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3" name="任意多边形 32"/>
          <p:cNvSpPr/>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文本框 33"/>
          <p:cNvSpPr txBox="1"/>
          <p:nvPr/>
        </p:nvSpPr>
        <p:spPr>
          <a:xfrm>
            <a:off x="4489402" y="2121240"/>
            <a:ext cx="399080" cy="400110"/>
          </a:xfrm>
          <a:prstGeom prst="rect">
            <a:avLst/>
          </a:prstGeom>
          <a:noFill/>
        </p:spPr>
        <p:txBody>
          <a:bodyPr wrap="square" rtlCol="0">
            <a:spAutoFit/>
          </a:bodyPr>
          <a:lstStyle/>
          <a:p>
            <a:pPr algn="ctr"/>
            <a:r>
              <a:rPr lang="en-US" altLang="zh-CN" sz="2000" dirty="0" smtClean="0">
                <a:solidFill>
                  <a:schemeClr val="bg1"/>
                </a:solidFill>
              </a:rPr>
              <a:t>9</a:t>
            </a:r>
            <a:endParaRPr lang="zh-CN" altLang="en-US" sz="2000" dirty="0">
              <a:solidFill>
                <a:schemeClr val="bg1"/>
              </a:solidFill>
            </a:endParaRPr>
          </a:p>
        </p:txBody>
      </p:sp>
      <p:sp>
        <p:nvSpPr>
          <p:cNvPr id="35" name="文本框 34"/>
          <p:cNvSpPr txBox="1"/>
          <p:nvPr/>
        </p:nvSpPr>
        <p:spPr>
          <a:xfrm>
            <a:off x="4886519" y="2145701"/>
            <a:ext cx="487383" cy="400110"/>
          </a:xfrm>
          <a:prstGeom prst="rect">
            <a:avLst/>
          </a:prstGeom>
          <a:noFill/>
        </p:spPr>
        <p:txBody>
          <a:bodyPr wrap="square" rtlCol="0">
            <a:spAutoFit/>
          </a:bodyPr>
          <a:lstStyle/>
          <a:p>
            <a:pPr algn="ctr"/>
            <a:r>
              <a:rPr lang="en-US" altLang="zh-CN" sz="2000" dirty="0" smtClean="0">
                <a:solidFill>
                  <a:schemeClr val="bg1"/>
                </a:solidFill>
              </a:rPr>
              <a:t>10</a:t>
            </a:r>
            <a:endParaRPr lang="zh-CN" altLang="en-US" sz="2000" dirty="0">
              <a:solidFill>
                <a:schemeClr val="bg1"/>
              </a:solidFill>
            </a:endParaRPr>
          </a:p>
        </p:txBody>
      </p:sp>
      <p:sp>
        <p:nvSpPr>
          <p:cNvPr id="36" name="文本框 35"/>
          <p:cNvSpPr txBox="1"/>
          <p:nvPr/>
        </p:nvSpPr>
        <p:spPr>
          <a:xfrm>
            <a:off x="4468772" y="4993833"/>
            <a:ext cx="472910" cy="400110"/>
          </a:xfrm>
          <a:prstGeom prst="rect">
            <a:avLst/>
          </a:prstGeom>
          <a:noFill/>
        </p:spPr>
        <p:txBody>
          <a:bodyPr wrap="square" rtlCol="0">
            <a:spAutoFit/>
          </a:bodyPr>
          <a:lstStyle/>
          <a:p>
            <a:pPr algn="ctr"/>
            <a:r>
              <a:rPr lang="en-US" altLang="zh-CN" sz="2000" dirty="0" smtClean="0">
                <a:solidFill>
                  <a:schemeClr val="bg1"/>
                </a:solidFill>
              </a:rPr>
              <a:t>11</a:t>
            </a:r>
            <a:endParaRPr lang="zh-CN" altLang="en-US" sz="2000" dirty="0">
              <a:solidFill>
                <a:schemeClr val="bg1"/>
              </a:solidFill>
            </a:endParaRPr>
          </a:p>
        </p:txBody>
      </p:sp>
      <p:sp>
        <p:nvSpPr>
          <p:cNvPr id="37" name="文本框 36"/>
          <p:cNvSpPr txBox="1"/>
          <p:nvPr/>
        </p:nvSpPr>
        <p:spPr>
          <a:xfrm>
            <a:off x="4910968" y="4993833"/>
            <a:ext cx="482823" cy="400110"/>
          </a:xfrm>
          <a:prstGeom prst="rect">
            <a:avLst/>
          </a:prstGeom>
          <a:noFill/>
        </p:spPr>
        <p:txBody>
          <a:bodyPr wrap="square" rtlCol="0">
            <a:spAutoFit/>
          </a:bodyPr>
          <a:lstStyle/>
          <a:p>
            <a:pPr algn="ctr"/>
            <a:r>
              <a:rPr lang="en-US" altLang="zh-CN" sz="2000" dirty="0" smtClean="0">
                <a:solidFill>
                  <a:schemeClr val="bg1"/>
                </a:solidFill>
              </a:rPr>
              <a:t>12</a:t>
            </a:r>
            <a:endParaRPr lang="zh-CN" altLang="en-US" sz="2000" dirty="0">
              <a:solidFill>
                <a:schemeClr val="bg1"/>
              </a:solidFill>
            </a:endParaRPr>
          </a:p>
        </p:txBody>
      </p:sp>
      <p:sp>
        <p:nvSpPr>
          <p:cNvPr id="38" name="Text Box 764"/>
          <p:cNvSpPr txBox="1">
            <a:spLocks noChangeArrowheads="1"/>
          </p:cNvSpPr>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机械或作业装置的危险部位认知</a:t>
            </a:r>
          </a:p>
        </p:txBody>
      </p:sp>
    </p:spTree>
    <p:extLst>
      <p:ext uri="{BB962C8B-B14F-4D97-AF65-F5344CB8AC3E}">
        <p14:creationId xmlns:p14="http://schemas.microsoft.com/office/powerpoint/2010/main" val="2846804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矩形 31"/>
          <p:cNvSpPr/>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3" name="矩形 32"/>
          <p:cNvSpPr/>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矩形 33"/>
          <p:cNvSpPr/>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5" name="矩形 34"/>
          <p:cNvSpPr/>
          <p:nvPr/>
        </p:nvSpPr>
        <p:spPr bwMode="auto">
          <a:xfrm>
            <a:off x="654368" y="3381149"/>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6" name="矩形 35"/>
          <p:cNvSpPr/>
          <p:nvPr/>
        </p:nvSpPr>
        <p:spPr bwMode="auto">
          <a:xfrm>
            <a:off x="5228273" y="3398285"/>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8" name="矩形 37"/>
          <p:cNvSpPr/>
          <p:nvPr/>
        </p:nvSpPr>
        <p:spPr bwMode="auto">
          <a:xfrm>
            <a:off x="654368" y="6227084"/>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9" name="矩形 38"/>
          <p:cNvSpPr/>
          <p:nvPr/>
        </p:nvSpPr>
        <p:spPr bwMode="auto">
          <a:xfrm>
            <a:off x="5228273" y="6227084"/>
            <a:ext cx="4023360" cy="454967"/>
          </a:xfrm>
          <a:prstGeom prst="rect">
            <a:avLst/>
          </a:prstGeom>
          <a:noFill/>
          <a:ln w="158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TextBox 6"/>
          <p:cNvSpPr txBox="1"/>
          <p:nvPr/>
        </p:nvSpPr>
        <p:spPr>
          <a:xfrm>
            <a:off x="6421129" y="3458469"/>
            <a:ext cx="152114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旋转切削工具</a:t>
            </a:r>
          </a:p>
        </p:txBody>
      </p:sp>
      <p:sp>
        <p:nvSpPr>
          <p:cNvPr id="9" name="TextBox 8"/>
          <p:cNvSpPr txBox="1"/>
          <p:nvPr/>
        </p:nvSpPr>
        <p:spPr>
          <a:xfrm>
            <a:off x="1712419" y="6293735"/>
            <a:ext cx="193349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往复切削工具</a:t>
            </a:r>
          </a:p>
        </p:txBody>
      </p:sp>
      <p:sp>
        <p:nvSpPr>
          <p:cNvPr id="11" name="TextBox 10"/>
          <p:cNvSpPr txBox="1"/>
          <p:nvPr/>
        </p:nvSpPr>
        <p:spPr>
          <a:xfrm>
            <a:off x="6459494" y="6285290"/>
            <a:ext cx="152114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往复走针</a:t>
            </a:r>
          </a:p>
        </p:txBody>
      </p:sp>
      <p:pic>
        <p:nvPicPr>
          <p:cNvPr id="17"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t="8442" b="23815"/>
          <a:stretch/>
        </p:blipFill>
        <p:spPr bwMode="auto">
          <a:xfrm>
            <a:off x="5373902" y="1326500"/>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475" b="29744"/>
          <a:stretch/>
        </p:blipFill>
        <p:spPr bwMode="auto">
          <a:xfrm>
            <a:off x="808349" y="4147297"/>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8053" b="25242"/>
          <a:stretch/>
        </p:blipFill>
        <p:spPr bwMode="auto">
          <a:xfrm>
            <a:off x="5386768" y="4147245"/>
            <a:ext cx="3692325"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788478" y="3439671"/>
            <a:ext cx="169981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断续旋转部件</a:t>
            </a:r>
          </a:p>
        </p:txBody>
      </p:sp>
      <p:pic>
        <p:nvPicPr>
          <p:cNvPr id="2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6309" b="24286"/>
          <a:stretch/>
        </p:blipFill>
        <p:spPr bwMode="auto">
          <a:xfrm>
            <a:off x="792224" y="131840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0" name="矩形 29"/>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0" name="任意多边形 39"/>
          <p:cNvSpPr/>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1" name="任意多边形 40"/>
          <p:cNvSpPr/>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2" name="任意多边形 41"/>
          <p:cNvSpPr/>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3" name="任意多边形 42"/>
          <p:cNvSpPr/>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4" name="文本框 43"/>
          <p:cNvSpPr txBox="1"/>
          <p:nvPr/>
        </p:nvSpPr>
        <p:spPr>
          <a:xfrm>
            <a:off x="4489402" y="2141250"/>
            <a:ext cx="458745" cy="400110"/>
          </a:xfrm>
          <a:prstGeom prst="rect">
            <a:avLst/>
          </a:prstGeom>
          <a:noFill/>
        </p:spPr>
        <p:txBody>
          <a:bodyPr wrap="square" rtlCol="0">
            <a:spAutoFit/>
          </a:bodyPr>
          <a:lstStyle/>
          <a:p>
            <a:pPr algn="ctr"/>
            <a:r>
              <a:rPr lang="en-US" altLang="zh-CN" sz="2000" dirty="0" smtClean="0">
                <a:solidFill>
                  <a:schemeClr val="bg1"/>
                </a:solidFill>
              </a:rPr>
              <a:t>11</a:t>
            </a:r>
            <a:endParaRPr lang="zh-CN" altLang="en-US" sz="2000" dirty="0">
              <a:solidFill>
                <a:schemeClr val="bg1"/>
              </a:solidFill>
            </a:endParaRPr>
          </a:p>
        </p:txBody>
      </p:sp>
      <p:sp>
        <p:nvSpPr>
          <p:cNvPr id="45" name="文本框 44"/>
          <p:cNvSpPr txBox="1"/>
          <p:nvPr/>
        </p:nvSpPr>
        <p:spPr>
          <a:xfrm>
            <a:off x="4886519" y="2145701"/>
            <a:ext cx="487383" cy="400110"/>
          </a:xfrm>
          <a:prstGeom prst="rect">
            <a:avLst/>
          </a:prstGeom>
          <a:noFill/>
        </p:spPr>
        <p:txBody>
          <a:bodyPr wrap="square" rtlCol="0">
            <a:spAutoFit/>
          </a:bodyPr>
          <a:lstStyle/>
          <a:p>
            <a:pPr algn="ctr"/>
            <a:r>
              <a:rPr lang="en-US" altLang="zh-CN" sz="2000" dirty="0" smtClean="0">
                <a:solidFill>
                  <a:schemeClr val="bg1"/>
                </a:solidFill>
              </a:rPr>
              <a:t>12</a:t>
            </a:r>
            <a:endParaRPr lang="zh-CN" altLang="en-US" sz="2000" dirty="0">
              <a:solidFill>
                <a:schemeClr val="bg1"/>
              </a:solidFill>
            </a:endParaRPr>
          </a:p>
        </p:txBody>
      </p:sp>
      <p:sp>
        <p:nvSpPr>
          <p:cNvPr id="46" name="文本框 45"/>
          <p:cNvSpPr txBox="1"/>
          <p:nvPr/>
        </p:nvSpPr>
        <p:spPr>
          <a:xfrm>
            <a:off x="4468772" y="4993833"/>
            <a:ext cx="472910" cy="400110"/>
          </a:xfrm>
          <a:prstGeom prst="rect">
            <a:avLst/>
          </a:prstGeom>
          <a:noFill/>
        </p:spPr>
        <p:txBody>
          <a:bodyPr wrap="square" rtlCol="0">
            <a:spAutoFit/>
          </a:bodyPr>
          <a:lstStyle/>
          <a:p>
            <a:pPr algn="ctr"/>
            <a:r>
              <a:rPr lang="en-US" altLang="zh-CN" sz="2000" dirty="0" smtClean="0">
                <a:solidFill>
                  <a:schemeClr val="bg1"/>
                </a:solidFill>
              </a:rPr>
              <a:t>13</a:t>
            </a:r>
            <a:endParaRPr lang="zh-CN" altLang="en-US" sz="2000" dirty="0">
              <a:solidFill>
                <a:schemeClr val="bg1"/>
              </a:solidFill>
            </a:endParaRPr>
          </a:p>
        </p:txBody>
      </p:sp>
      <p:sp>
        <p:nvSpPr>
          <p:cNvPr id="47" name="文本框 46"/>
          <p:cNvSpPr txBox="1"/>
          <p:nvPr/>
        </p:nvSpPr>
        <p:spPr>
          <a:xfrm>
            <a:off x="4910968" y="4993833"/>
            <a:ext cx="482823" cy="400110"/>
          </a:xfrm>
          <a:prstGeom prst="rect">
            <a:avLst/>
          </a:prstGeom>
          <a:noFill/>
        </p:spPr>
        <p:txBody>
          <a:bodyPr wrap="square" rtlCol="0">
            <a:spAutoFit/>
          </a:bodyPr>
          <a:lstStyle/>
          <a:p>
            <a:pPr algn="ctr"/>
            <a:r>
              <a:rPr lang="en-US" altLang="zh-CN" sz="2000" dirty="0" smtClean="0">
                <a:solidFill>
                  <a:schemeClr val="bg1"/>
                </a:solidFill>
              </a:rPr>
              <a:t>14</a:t>
            </a:r>
            <a:endParaRPr lang="zh-CN" altLang="en-US" sz="2000" dirty="0">
              <a:solidFill>
                <a:schemeClr val="bg1"/>
              </a:solidFill>
            </a:endParaRPr>
          </a:p>
        </p:txBody>
      </p:sp>
      <p:sp>
        <p:nvSpPr>
          <p:cNvPr id="48" name="Text Box 764"/>
          <p:cNvSpPr txBox="1">
            <a:spLocks noChangeArrowheads="1"/>
          </p:cNvSpPr>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机械或作业装置的危险部位认知</a:t>
            </a:r>
          </a:p>
        </p:txBody>
      </p:sp>
    </p:spTree>
    <p:extLst>
      <p:ext uri="{BB962C8B-B14F-4D97-AF65-F5344CB8AC3E}">
        <p14:creationId xmlns:p14="http://schemas.microsoft.com/office/powerpoint/2010/main" val="3908114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6</a:t>
            </a:r>
            <a:endParaRPr lang="zh-CN" altLang="en-US" sz="11500" dirty="0">
              <a:solidFill>
                <a:schemeClr val="bg1"/>
              </a:solidFill>
              <a:latin typeface="Agency FB" panose="020B0503020202020204" pitchFamily="34" charset="0"/>
            </a:endParaRPr>
          </a:p>
        </p:txBody>
      </p:sp>
      <p:sp>
        <p:nvSpPr>
          <p:cNvPr id="10" name="TextBox 5"/>
          <p:cNvSpPr txBox="1">
            <a:spLocks noChangeArrowheads="1"/>
          </p:cNvSpPr>
          <p:nvPr/>
        </p:nvSpPr>
        <p:spPr bwMode="auto">
          <a:xfrm>
            <a:off x="1023302" y="3906861"/>
            <a:ext cx="7859395" cy="1172629"/>
          </a:xfrm>
          <a:prstGeom prst="rect">
            <a:avLst/>
          </a:prstGeom>
          <a:extLst/>
        </p:spPr>
        <p:txBody>
          <a:bodyPr wrap="square">
            <a:spAutoFit/>
          </a:bodyPr>
          <a:lstStyle>
            <a:defPPr>
              <a:defRPr lang="en-US"/>
            </a:defPPr>
            <a:lvl1pPr algn="ctr" defTabSz="330200" eaLnBrk="0" hangingPunct="0">
              <a:lnSpc>
                <a:spcPct val="130000"/>
              </a:lnSpc>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不安全行为及不安全状态</a:t>
            </a:r>
          </a:p>
        </p:txBody>
      </p:sp>
    </p:spTree>
    <p:extLst>
      <p:ext uri="{BB962C8B-B14F-4D97-AF65-F5344CB8AC3E}">
        <p14:creationId xmlns:p14="http://schemas.microsoft.com/office/powerpoint/2010/main" val="2240672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60387" y="1710269"/>
            <a:ext cx="4392611" cy="497501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矩形 10"/>
          <p:cNvSpPr/>
          <p:nvPr/>
        </p:nvSpPr>
        <p:spPr bwMode="auto">
          <a:xfrm>
            <a:off x="4952999" y="1710269"/>
            <a:ext cx="4392613" cy="497501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8" name="Text Box 764"/>
          <p:cNvSpPr txBox="1">
            <a:spLocks noChangeArrowheads="1"/>
          </p:cNvSpPr>
          <p:nvPr/>
        </p:nvSpPr>
        <p:spPr bwMode="auto">
          <a:xfrm>
            <a:off x="453073" y="1138248"/>
            <a:ext cx="1980054" cy="44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lnSpc>
                <a:spcPts val="3000"/>
              </a:lnSpc>
              <a:spcBef>
                <a:spcPct val="50000"/>
              </a:spcBef>
            </a:pP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、不安全行为：</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Text Box 764"/>
          <p:cNvSpPr txBox="1">
            <a:spLocks noChangeArrowheads="1"/>
          </p:cNvSpPr>
          <p:nvPr/>
        </p:nvSpPr>
        <p:spPr bwMode="auto">
          <a:xfrm>
            <a:off x="453073" y="42805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不安全行为及不安全状态</a:t>
            </a:r>
          </a:p>
        </p:txBody>
      </p:sp>
      <p:sp>
        <p:nvSpPr>
          <p:cNvPr id="8" name="Text Box 4"/>
          <p:cNvSpPr txBox="1">
            <a:spLocks noChangeArrowheads="1"/>
          </p:cNvSpPr>
          <p:nvPr/>
        </p:nvSpPr>
        <p:spPr bwMode="auto">
          <a:xfrm>
            <a:off x="925202" y="1970480"/>
            <a:ext cx="3881437" cy="4526497"/>
          </a:xfrm>
          <a:prstGeom prst="rect">
            <a:avLst/>
          </a:prstGeom>
          <a:noFill/>
          <a:ln w="9525">
            <a:noFill/>
            <a:miter lim="800000"/>
            <a:headEnd/>
            <a:tailEnd/>
          </a:ln>
        </p:spPr>
        <p:txBody>
          <a:bodyPr lIns="90000" tIns="46800" rIns="90000" bIns="46800">
            <a:spAutoFit/>
          </a:bodyPr>
          <a:lstStyle/>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未经培训即上岗操作</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未正确佩带个人防护用品</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未经许可开动、关停、移动机器</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维修过程中未严格执行加标锁定程序</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忽视安全警告标志、警告信号</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未遵守安全操作规程操作</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未持证上岗（无证操作）</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酒后或药后作业</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冲压作业时，手伸进冲压模</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工件紧固不牢</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拆除安全装置或安全装置失效</a:t>
            </a:r>
          </a:p>
          <a:p>
            <a:pPr eaLnBrk="0" hangingPunct="0">
              <a:lnSpc>
                <a:spcPct val="150000"/>
              </a:lnSpc>
              <a:spcBef>
                <a:spcPts val="0"/>
              </a:spcBef>
              <a:buFont typeface="Wingdings" pitchFamily="2" charset="2"/>
              <a:buChar char="Ø"/>
              <a:defRPr/>
            </a:pPr>
            <a:r>
              <a:rPr lang="zh-CN" altLang="en-US" sz="1600" b="0" dirty="0">
                <a:solidFill>
                  <a:schemeClr val="tx1"/>
                </a:solidFill>
                <a:latin typeface="微软雅黑" panose="020B0503020204020204" pitchFamily="34" charset="-122"/>
                <a:ea typeface="微软雅黑" panose="020B0503020204020204" pitchFamily="34" charset="-122"/>
              </a:rPr>
              <a:t>使用行车前未检查附件是否可靠</a:t>
            </a:r>
          </a:p>
        </p:txBody>
      </p:sp>
      <p:sp>
        <p:nvSpPr>
          <p:cNvPr id="9" name="Text Box 5"/>
          <p:cNvSpPr txBox="1">
            <a:spLocks noChangeArrowheads="1"/>
          </p:cNvSpPr>
          <p:nvPr/>
        </p:nvSpPr>
        <p:spPr bwMode="auto">
          <a:xfrm>
            <a:off x="5138768" y="1970480"/>
            <a:ext cx="4112362" cy="4526497"/>
          </a:xfrm>
          <a:prstGeom prst="rect">
            <a:avLst/>
          </a:prstGeom>
          <a:noFill/>
          <a:ln w="9525">
            <a:noFill/>
            <a:miter lim="800000"/>
            <a:headEnd/>
            <a:tailEnd/>
          </a:ln>
          <a:extLst/>
        </p:spPr>
        <p:txBody>
          <a:bodyPr wrap="square" lIns="90000" tIns="46800" rIns="90000" bIns="46800">
            <a:spAutoFit/>
          </a:bodyPr>
          <a:lstStyle>
            <a:defPPr>
              <a:defRPr lang="en-US"/>
            </a:defPPr>
            <a:lvl1pPr eaLnBrk="0" hangingPunct="0">
              <a:lnSpc>
                <a:spcPct val="150000"/>
              </a:lnSpc>
              <a:spcBef>
                <a:spcPts val="0"/>
              </a:spcBef>
              <a:buFont typeface="Wingdings" pitchFamily="2" charset="2"/>
              <a:buChar char="Ø"/>
              <a:defRPr sz="1600" b="0">
                <a:solidFill>
                  <a:schemeClr val="tx1"/>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使用不安全的设备、工具等</a:t>
            </a:r>
          </a:p>
          <a:p>
            <a:r>
              <a:rPr lang="zh-CN" altLang="en-US" dirty="0">
                <a:solidFill>
                  <a:schemeClr val="bg1"/>
                </a:solidFill>
              </a:rPr>
              <a:t>用手代替工具操作</a:t>
            </a:r>
          </a:p>
          <a:p>
            <a:r>
              <a:rPr lang="zh-CN" altLang="en-US" dirty="0">
                <a:solidFill>
                  <a:schemeClr val="bg1"/>
                </a:solidFill>
              </a:rPr>
              <a:t>模具未经固定即开始维修、装卸等</a:t>
            </a:r>
          </a:p>
          <a:p>
            <a:r>
              <a:rPr lang="zh-CN" altLang="en-US" dirty="0">
                <a:solidFill>
                  <a:schemeClr val="bg1"/>
                </a:solidFill>
              </a:rPr>
              <a:t>物体存放不当（有坠落磕绊倾倒风险）</a:t>
            </a:r>
          </a:p>
          <a:p>
            <a:r>
              <a:rPr lang="zh-CN" altLang="en-US" dirty="0">
                <a:solidFill>
                  <a:schemeClr val="bg1"/>
                </a:solidFill>
              </a:rPr>
              <a:t>冒险进入危险区域</a:t>
            </a:r>
          </a:p>
          <a:p>
            <a:r>
              <a:rPr lang="zh-CN" altLang="en-US" dirty="0">
                <a:solidFill>
                  <a:schemeClr val="bg1"/>
                </a:solidFill>
              </a:rPr>
              <a:t>攀、坐、站在不安全位置（设备、液压</a:t>
            </a:r>
            <a:endParaRPr lang="en-US" altLang="zh-CN" dirty="0">
              <a:solidFill>
                <a:schemeClr val="bg1"/>
              </a:solidFill>
            </a:endParaRPr>
          </a:p>
          <a:p>
            <a:pPr>
              <a:buNone/>
            </a:pPr>
            <a:r>
              <a:rPr lang="zh-CN" altLang="en-US" dirty="0" smtClean="0">
                <a:solidFill>
                  <a:schemeClr val="bg1"/>
                </a:solidFill>
              </a:rPr>
              <a:t>  车</a:t>
            </a:r>
            <a:r>
              <a:rPr lang="zh-CN" altLang="en-US" dirty="0">
                <a:solidFill>
                  <a:schemeClr val="bg1"/>
                </a:solidFill>
              </a:rPr>
              <a:t>等）</a:t>
            </a:r>
          </a:p>
          <a:p>
            <a:r>
              <a:rPr lang="zh-CN" altLang="en-US" dirty="0">
                <a:solidFill>
                  <a:schemeClr val="bg1"/>
                </a:solidFill>
              </a:rPr>
              <a:t>机器运转时加油、维修、检查、调整、焊接</a:t>
            </a:r>
            <a:r>
              <a:rPr lang="zh-CN" altLang="en-US" dirty="0" smtClean="0">
                <a:solidFill>
                  <a:schemeClr val="bg1"/>
                </a:solidFill>
              </a:rPr>
              <a:t>、清扫</a:t>
            </a:r>
            <a:r>
              <a:rPr lang="zh-CN" altLang="en-US" dirty="0">
                <a:solidFill>
                  <a:schemeClr val="bg1"/>
                </a:solidFill>
              </a:rPr>
              <a:t>等工作</a:t>
            </a:r>
          </a:p>
          <a:p>
            <a:r>
              <a:rPr lang="zh-CN" altLang="en-US" dirty="0">
                <a:solidFill>
                  <a:schemeClr val="bg1"/>
                </a:solidFill>
              </a:rPr>
              <a:t>在传动部件或旋转部件旁穿过肥大的衣服</a:t>
            </a:r>
          </a:p>
          <a:p>
            <a:r>
              <a:rPr lang="zh-CN" altLang="en-US" dirty="0">
                <a:solidFill>
                  <a:schemeClr val="bg1"/>
                </a:solidFill>
              </a:rPr>
              <a:t>使用手动工具时为保持必要的安全距离</a:t>
            </a:r>
          </a:p>
          <a:p>
            <a:r>
              <a:rPr lang="zh-CN" altLang="en-US" dirty="0">
                <a:solidFill>
                  <a:schemeClr val="bg1"/>
                </a:solidFill>
              </a:rPr>
              <a:t>野蛮施工</a:t>
            </a:r>
          </a:p>
        </p:txBody>
      </p:sp>
      <p:sp>
        <p:nvSpPr>
          <p:cNvPr id="7" name="矩形 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矩形 9"/>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1274569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60387" y="1710269"/>
            <a:ext cx="4392611" cy="497501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bwMode="auto">
          <a:xfrm>
            <a:off x="4952999" y="1710269"/>
            <a:ext cx="4392613" cy="497501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Text Box 4"/>
          <p:cNvSpPr txBox="1">
            <a:spLocks noChangeArrowheads="1"/>
          </p:cNvSpPr>
          <p:nvPr/>
        </p:nvSpPr>
        <p:spPr bwMode="auto">
          <a:xfrm>
            <a:off x="865135" y="1949914"/>
            <a:ext cx="3783113" cy="4495719"/>
          </a:xfrm>
          <a:prstGeom prst="rect">
            <a:avLst/>
          </a:prstGeom>
          <a:noFill/>
          <a:ln w="9525">
            <a:noFill/>
            <a:miter lim="800000"/>
            <a:headEnd/>
            <a:tailEnd/>
          </a:ln>
        </p:spPr>
        <p:txBody>
          <a:bodyPr wrap="square" lIns="90000" tIns="46800" rIns="90000" bIns="46800">
            <a:spAutoFit/>
          </a:bodyPr>
          <a:lstStyle/>
          <a:p>
            <a:pPr eaLnBrk="0" hangingPunct="0">
              <a:spcBef>
                <a:spcPct val="50000"/>
              </a:spcBef>
              <a:defRPr/>
            </a:pPr>
            <a:r>
              <a:rPr lang="zh-CN" altLang="en-US" sz="1600" dirty="0">
                <a:solidFill>
                  <a:schemeClr val="bg1"/>
                </a:solidFill>
                <a:latin typeface="微软雅黑" panose="020B0503020204020204" pitchFamily="34" charset="-122"/>
                <a:ea typeface="微软雅黑" panose="020B0503020204020204" pitchFamily="34" charset="-122"/>
              </a:rPr>
              <a:t>防护、保险、信号等装置缺乏或有缺陷</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1</a:t>
            </a:r>
            <a:r>
              <a:rPr lang="zh-CN" altLang="en-US" sz="1500" b="0" dirty="0">
                <a:solidFill>
                  <a:schemeClr val="bg1"/>
                </a:solidFill>
                <a:latin typeface="微软雅黑" panose="020B0503020204020204" pitchFamily="34" charset="-122"/>
                <a:ea typeface="微软雅黑" panose="020B0503020204020204" pitchFamily="34" charset="-122"/>
              </a:rPr>
              <a:t>、无防护罩</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2</a:t>
            </a:r>
            <a:r>
              <a:rPr lang="zh-CN" altLang="en-US" sz="1500" b="0" dirty="0">
                <a:solidFill>
                  <a:schemeClr val="bg1"/>
                </a:solidFill>
                <a:latin typeface="微软雅黑" panose="020B0503020204020204" pitchFamily="34" charset="-122"/>
                <a:ea typeface="微软雅黑" panose="020B0503020204020204" pitchFamily="34" charset="-122"/>
              </a:rPr>
              <a:t>、无安全标志</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3</a:t>
            </a:r>
            <a:r>
              <a:rPr lang="zh-CN" altLang="en-US" sz="1500" b="0" dirty="0">
                <a:solidFill>
                  <a:schemeClr val="bg1"/>
                </a:solidFill>
                <a:latin typeface="微软雅黑" panose="020B0503020204020204" pitchFamily="34" charset="-122"/>
                <a:ea typeface="微软雅黑" panose="020B0503020204020204" pitchFamily="34" charset="-122"/>
              </a:rPr>
              <a:t>、安全连锁装置坏或被短接</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4</a:t>
            </a:r>
            <a:r>
              <a:rPr lang="zh-CN" altLang="en-US" sz="1500" b="0" dirty="0">
                <a:solidFill>
                  <a:schemeClr val="bg1"/>
                </a:solidFill>
                <a:latin typeface="微软雅黑" panose="020B0503020204020204" pitchFamily="34" charset="-122"/>
                <a:ea typeface="微软雅黑" panose="020B0503020204020204" pitchFamily="34" charset="-122"/>
              </a:rPr>
              <a:t>、电气未接地或绝缘不良</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5</a:t>
            </a:r>
            <a:r>
              <a:rPr lang="zh-CN" altLang="en-US" sz="1500" b="0" dirty="0">
                <a:solidFill>
                  <a:schemeClr val="bg1"/>
                </a:solidFill>
                <a:latin typeface="微软雅黑" panose="020B0503020204020204" pitchFamily="34" charset="-122"/>
                <a:ea typeface="微软雅黑" panose="020B0503020204020204" pitchFamily="34" charset="-122"/>
              </a:rPr>
              <a:t>、局部无消音系统，噪音大</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6</a:t>
            </a:r>
            <a:r>
              <a:rPr lang="zh-CN" altLang="en-US" sz="1500" b="0" dirty="0">
                <a:solidFill>
                  <a:schemeClr val="bg1"/>
                </a:solidFill>
                <a:latin typeface="微软雅黑" panose="020B0503020204020204" pitchFamily="34" charset="-122"/>
                <a:ea typeface="微软雅黑" panose="020B0503020204020204" pitchFamily="34" charset="-122"/>
              </a:rPr>
              <a:t>、登高装置没有护栏或阶梯不合规范</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7</a:t>
            </a:r>
            <a:r>
              <a:rPr lang="zh-CN" altLang="en-US" sz="1500" b="0" dirty="0">
                <a:solidFill>
                  <a:schemeClr val="bg1"/>
                </a:solidFill>
                <a:latin typeface="微软雅黑" panose="020B0503020204020204" pitchFamily="34" charset="-122"/>
                <a:ea typeface="微软雅黑" panose="020B0503020204020204" pitchFamily="34" charset="-122"/>
              </a:rPr>
              <a:t>、没有静电导除装置</a:t>
            </a:r>
          </a:p>
          <a:p>
            <a:pPr eaLnBrk="0" hangingPunct="0">
              <a:spcBef>
                <a:spcPct val="50000"/>
              </a:spcBef>
              <a:defRPr/>
            </a:pPr>
            <a:r>
              <a:rPr lang="zh-CN" altLang="en-US" sz="1500" dirty="0">
                <a:solidFill>
                  <a:schemeClr val="bg1"/>
                </a:solidFill>
                <a:latin typeface="微软雅黑" panose="020B0503020204020204" pitchFamily="34" charset="-122"/>
                <a:ea typeface="微软雅黑" panose="020B0503020204020204" pitchFamily="34" charset="-122"/>
              </a:rPr>
              <a:t>防护不当</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1</a:t>
            </a:r>
            <a:r>
              <a:rPr lang="zh-CN" altLang="en-US" sz="1500" b="0" dirty="0">
                <a:solidFill>
                  <a:schemeClr val="bg1"/>
                </a:solidFill>
                <a:latin typeface="微软雅黑" panose="020B0503020204020204" pitchFamily="34" charset="-122"/>
                <a:ea typeface="微软雅黑" panose="020B0503020204020204" pitchFamily="34" charset="-122"/>
              </a:rPr>
              <a:t>、防护罩不在适当的位置</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2</a:t>
            </a:r>
            <a:r>
              <a:rPr lang="zh-CN" altLang="en-US" sz="1500" b="0" dirty="0">
                <a:solidFill>
                  <a:schemeClr val="bg1"/>
                </a:solidFill>
                <a:latin typeface="微软雅黑" panose="020B0503020204020204" pitchFamily="34" charset="-122"/>
                <a:ea typeface="微软雅黑" panose="020B0503020204020204" pitchFamily="34" charset="-122"/>
              </a:rPr>
              <a:t>、电气装置带电部分裸露</a:t>
            </a:r>
          </a:p>
          <a:p>
            <a:pPr eaLnBrk="0" hangingPunct="0">
              <a:spcBef>
                <a:spcPct val="50000"/>
              </a:spcBef>
              <a:defRPr/>
            </a:pPr>
            <a:r>
              <a:rPr lang="zh-CN" altLang="en-US" sz="1500" dirty="0">
                <a:solidFill>
                  <a:schemeClr val="bg1"/>
                </a:solidFill>
                <a:latin typeface="微软雅黑" panose="020B0503020204020204" pitchFamily="34" charset="-122"/>
                <a:ea typeface="微软雅黑" panose="020B0503020204020204" pitchFamily="34" charset="-122"/>
              </a:rPr>
              <a:t>强度不够</a:t>
            </a:r>
          </a:p>
          <a:p>
            <a:pPr eaLnBrk="0" hangingPunct="0">
              <a:spcBef>
                <a:spcPct val="50000"/>
              </a:spcBef>
              <a:buFont typeface="Wingdings" pitchFamily="2" charset="2"/>
              <a:buNone/>
              <a:defRPr/>
            </a:pPr>
            <a:r>
              <a:rPr lang="en-US" altLang="zh-CN" sz="1500" b="0" dirty="0">
                <a:solidFill>
                  <a:schemeClr val="bg1"/>
                </a:solidFill>
                <a:latin typeface="微软雅黑" panose="020B0503020204020204" pitchFamily="34" charset="-122"/>
                <a:ea typeface="微软雅黑" panose="020B0503020204020204" pitchFamily="34" charset="-122"/>
              </a:rPr>
              <a:t>1</a:t>
            </a:r>
            <a:r>
              <a:rPr lang="zh-CN" altLang="en-US" sz="1500" b="0" dirty="0">
                <a:solidFill>
                  <a:schemeClr val="bg1"/>
                </a:solidFill>
                <a:latin typeface="微软雅黑" panose="020B0503020204020204" pitchFamily="34" charset="-122"/>
                <a:ea typeface="微软雅黑" panose="020B0503020204020204" pitchFamily="34" charset="-122"/>
              </a:rPr>
              <a:t>、起吊重物的绳索不符合安全要求</a:t>
            </a:r>
          </a:p>
        </p:txBody>
      </p:sp>
      <p:sp>
        <p:nvSpPr>
          <p:cNvPr id="5" name="Text Box 5"/>
          <p:cNvSpPr txBox="1">
            <a:spLocks noChangeArrowheads="1"/>
          </p:cNvSpPr>
          <p:nvPr/>
        </p:nvSpPr>
        <p:spPr bwMode="auto">
          <a:xfrm>
            <a:off x="5240338" y="1974427"/>
            <a:ext cx="4105275" cy="4480330"/>
          </a:xfrm>
          <a:prstGeom prst="rect">
            <a:avLst/>
          </a:prstGeom>
          <a:noFill/>
          <a:ln w="9525">
            <a:noFill/>
            <a:miter lim="800000"/>
            <a:headEnd/>
            <a:tailEnd/>
          </a:ln>
        </p:spPr>
        <p:txBody>
          <a:bodyPr lIns="90000" tIns="46800" rIns="90000" bIns="46800">
            <a:spAutoFit/>
          </a:bodyPr>
          <a:lstStyle/>
          <a:p>
            <a:pPr eaLnBrk="0" hangingPunct="0">
              <a:spcBef>
                <a:spcPct val="50000"/>
              </a:spcBef>
              <a:defRPr/>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设备在非正常状态运行</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、设备带病运转</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、设备失修，保养不当，设备失灵</a:t>
            </a:r>
          </a:p>
          <a:p>
            <a:pPr eaLnBrk="0" hangingPunct="0">
              <a:spcBef>
                <a:spcPct val="50000"/>
              </a:spcBef>
              <a:defRPr/>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个人防护用品缺少或有缺陷</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、无个人防护用品</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、个人防护用品用具不符合安全要求</a:t>
            </a:r>
          </a:p>
          <a:p>
            <a:pPr eaLnBrk="0" hangingPunct="0">
              <a:spcBef>
                <a:spcPct val="50000"/>
              </a:spcBef>
              <a:defRPr/>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生产（施工）场地环境不良</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、照明光线不足或不良，光线过强</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、无通风或通风不良</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、作业场所狭窄</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、作业场地杂乱</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、地面湿滑有油污</a:t>
            </a:r>
          </a:p>
          <a:p>
            <a:pPr eaLnBrk="0" hangingPunct="0">
              <a:spcBef>
                <a:spcPct val="50000"/>
              </a:spcBef>
              <a:defRPr/>
            </a:pPr>
            <a:r>
              <a:rPr lang="en-US" altLang="zh-CN" sz="1500" b="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500" b="0" dirty="0">
                <a:solidFill>
                  <a:schemeClr val="tx1">
                    <a:lumMod val="85000"/>
                    <a:lumOff val="15000"/>
                  </a:schemeClr>
                </a:solidFill>
                <a:latin typeface="微软雅黑" panose="020B0503020204020204" pitchFamily="34" charset="-122"/>
                <a:ea typeface="微软雅黑" panose="020B0503020204020204" pitchFamily="34" charset="-122"/>
              </a:rPr>
              <a:t>、环境湿度、温度不当</a:t>
            </a:r>
          </a:p>
        </p:txBody>
      </p:sp>
      <p:sp>
        <p:nvSpPr>
          <p:cNvPr id="6" name="Text Box 764"/>
          <p:cNvSpPr txBox="1">
            <a:spLocks noChangeArrowheads="1"/>
          </p:cNvSpPr>
          <p:nvPr/>
        </p:nvSpPr>
        <p:spPr bwMode="auto">
          <a:xfrm>
            <a:off x="427866" y="1038420"/>
            <a:ext cx="233565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ts val="3000"/>
              </a:lnSpc>
              <a:spcBef>
                <a:spcPct val="50000"/>
              </a:spcBef>
              <a:defRPr sz="200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2</a:t>
            </a:r>
            <a:r>
              <a:rPr lang="zh-CN" altLang="en-US" dirty="0"/>
              <a:t>、不安全状态：</a:t>
            </a:r>
            <a:endParaRPr lang="en-US" altLang="zh-CN" dirty="0"/>
          </a:p>
        </p:txBody>
      </p:sp>
      <p:sp>
        <p:nvSpPr>
          <p:cNvPr id="7" name="矩形 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Text Box 764"/>
          <p:cNvSpPr txBox="1">
            <a:spLocks noChangeArrowheads="1"/>
          </p:cNvSpPr>
          <p:nvPr/>
        </p:nvSpPr>
        <p:spPr bwMode="auto">
          <a:xfrm>
            <a:off x="453073" y="42805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不安全行为及不安全状态</a:t>
            </a:r>
          </a:p>
        </p:txBody>
      </p:sp>
    </p:spTree>
    <p:extLst>
      <p:ext uri="{BB962C8B-B14F-4D97-AF65-F5344CB8AC3E}">
        <p14:creationId xmlns:p14="http://schemas.microsoft.com/office/powerpoint/2010/main" val="88386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64"/>
          <p:cNvSpPr txBox="1">
            <a:spLocks noChangeArrowheads="1"/>
          </p:cNvSpPr>
          <p:nvPr/>
        </p:nvSpPr>
        <p:spPr bwMode="auto">
          <a:xfrm>
            <a:off x="458346" y="447525"/>
            <a:ext cx="2020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spcBef>
                <a:spcPts val="0"/>
              </a:spcBef>
            </a:pP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培训目的</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2" name="矩形 1"/>
          <p:cNvSpPr/>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 y="1940560"/>
            <a:ext cx="7376160" cy="4917440"/>
          </a:xfrm>
          <a:prstGeom prst="rect">
            <a:avLst/>
          </a:prstGeom>
        </p:spPr>
      </p:pic>
      <p:grpSp>
        <p:nvGrpSpPr>
          <p:cNvPr id="9" name="组合 8"/>
          <p:cNvGrpSpPr/>
          <p:nvPr/>
        </p:nvGrpSpPr>
        <p:grpSpPr>
          <a:xfrm>
            <a:off x="4370070" y="1974664"/>
            <a:ext cx="582930" cy="582930"/>
            <a:chOff x="4236720" y="1551940"/>
            <a:chExt cx="777240" cy="777240"/>
          </a:xfrm>
        </p:grpSpPr>
        <p:sp>
          <p:nvSpPr>
            <p:cNvPr id="5" name="矩形 4"/>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6" name="矩形 5"/>
          <p:cNvSpPr/>
          <p:nvPr/>
        </p:nvSpPr>
        <p:spPr>
          <a:xfrm>
            <a:off x="5065395" y="1795691"/>
            <a:ext cx="4554855" cy="923330"/>
          </a:xfrm>
          <a:prstGeom prst="rect">
            <a:avLst/>
          </a:prstGeom>
        </p:spPr>
        <p:txBody>
          <a:bodyPr wrap="square">
            <a:spAutoFit/>
          </a:bodyPr>
          <a:lstStyle/>
          <a:p>
            <a:pPr eaLnBrk="1" hangingPunct="1">
              <a:lnSpc>
                <a:spcPct val="150000"/>
              </a:lnSpc>
              <a:spcBef>
                <a:spcPts val="0"/>
              </a:spcBef>
            </a:pP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保持</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设备良好的技术状态和工作能力、保证设备安、稳、长、满、优运行。</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065395" y="3497482"/>
            <a:ext cx="4745355" cy="923330"/>
          </a:xfrm>
          <a:prstGeom prst="rect">
            <a:avLst/>
          </a:prstGeom>
        </p:spPr>
        <p:txBody>
          <a:bodyPr wrap="square">
            <a:spAutoFit/>
          </a:bodyPr>
          <a:lstStyle/>
          <a:p>
            <a:pPr>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让使用工段掌握设备使用与维护的基本技能，便于工段内持续教育的开展和技能传承。</a:t>
            </a:r>
          </a:p>
        </p:txBody>
      </p:sp>
      <p:grpSp>
        <p:nvGrpSpPr>
          <p:cNvPr id="12" name="组合 11"/>
          <p:cNvGrpSpPr/>
          <p:nvPr/>
        </p:nvGrpSpPr>
        <p:grpSpPr>
          <a:xfrm>
            <a:off x="4370070" y="3497482"/>
            <a:ext cx="582930" cy="582930"/>
            <a:chOff x="4236720" y="1551940"/>
            <a:chExt cx="777240" cy="777240"/>
          </a:xfrm>
        </p:grpSpPr>
        <p:sp>
          <p:nvSpPr>
            <p:cNvPr id="13" name="矩形 12"/>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4" name="矩形 13"/>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10" name="文本框 9"/>
          <p:cNvSpPr txBox="1"/>
          <p:nvPr/>
        </p:nvSpPr>
        <p:spPr>
          <a:xfrm>
            <a:off x="4448175" y="2026523"/>
            <a:ext cx="426720" cy="461665"/>
          </a:xfrm>
          <a:prstGeom prst="rect">
            <a:avLst/>
          </a:prstGeom>
          <a:noFill/>
        </p:spPr>
        <p:txBody>
          <a:bodyPr wrap="square" rtlCol="0">
            <a:spAutoFit/>
          </a:bodyPr>
          <a:lstStyle/>
          <a:p>
            <a:pPr algn="ctr"/>
            <a:r>
              <a:rPr lang="en-US" altLang="zh-CN" sz="2400" dirty="0" smtClean="0">
                <a:solidFill>
                  <a:schemeClr val="bg1"/>
                </a:solidFill>
              </a:rPr>
              <a:t>1</a:t>
            </a:r>
            <a:endParaRPr lang="zh-CN" altLang="en-US" sz="2400" dirty="0">
              <a:solidFill>
                <a:schemeClr val="bg1"/>
              </a:solidFill>
            </a:endParaRPr>
          </a:p>
        </p:txBody>
      </p:sp>
      <p:sp>
        <p:nvSpPr>
          <p:cNvPr id="16" name="文本框 15"/>
          <p:cNvSpPr txBox="1"/>
          <p:nvPr/>
        </p:nvSpPr>
        <p:spPr>
          <a:xfrm>
            <a:off x="4448175" y="3558114"/>
            <a:ext cx="426720" cy="461665"/>
          </a:xfrm>
          <a:prstGeom prst="rect">
            <a:avLst/>
          </a:prstGeom>
          <a:noFill/>
        </p:spPr>
        <p:txBody>
          <a:bodyPr wrap="square" rtlCol="0">
            <a:spAutoFit/>
          </a:bodyPr>
          <a:lstStyle/>
          <a:p>
            <a:pPr algn="ctr"/>
            <a:r>
              <a:rPr lang="en-US" altLang="zh-CN" sz="2400" dirty="0" smtClean="0">
                <a:solidFill>
                  <a:schemeClr val="bg1"/>
                </a:solidFill>
              </a:rPr>
              <a:t>2</a:t>
            </a:r>
            <a:endParaRPr lang="zh-CN" altLang="en-US" sz="2400" dirty="0">
              <a:solidFill>
                <a:schemeClr val="bg1"/>
              </a:solidFill>
            </a:endParaRPr>
          </a:p>
        </p:txBody>
      </p:sp>
      <p:sp>
        <p:nvSpPr>
          <p:cNvPr id="17" name="矩形 1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8" name="矩形 17"/>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2339031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7</a:t>
            </a:r>
            <a:endParaRPr lang="zh-CN" altLang="en-US" sz="11500" dirty="0">
              <a:solidFill>
                <a:schemeClr val="bg1"/>
              </a:solidFill>
              <a:latin typeface="Agency FB" panose="020B0503020202020204" pitchFamily="34" charset="0"/>
            </a:endParaRPr>
          </a:p>
        </p:txBody>
      </p:sp>
      <p:sp>
        <p:nvSpPr>
          <p:cNvPr id="11" name="TextBox 5"/>
          <p:cNvSpPr txBox="1">
            <a:spLocks noChangeArrowheads="1"/>
          </p:cNvSpPr>
          <p:nvPr/>
        </p:nvSpPr>
        <p:spPr bwMode="auto">
          <a:xfrm>
            <a:off x="1695449" y="3904896"/>
            <a:ext cx="6515100" cy="1172629"/>
          </a:xfrm>
          <a:prstGeom prst="rect">
            <a:avLst/>
          </a:prstGeom>
          <a:extLst/>
        </p:spPr>
        <p:txBody>
          <a:bodyPr wrap="square">
            <a:spAutoFit/>
          </a:bodyPr>
          <a:lstStyle>
            <a:defPPr>
              <a:defRPr lang="en-US"/>
            </a:defPPr>
            <a:lvl1pPr algn="ctr" defTabSz="330200" eaLnBrk="0" hangingPunct="0">
              <a:lnSpc>
                <a:spcPct val="130000"/>
              </a:lnSpc>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检修安全工作</a:t>
            </a:r>
          </a:p>
        </p:txBody>
      </p:sp>
    </p:spTree>
    <p:extLst>
      <p:ext uri="{BB962C8B-B14F-4D97-AF65-F5344CB8AC3E}">
        <p14:creationId xmlns:p14="http://schemas.microsoft.com/office/powerpoint/2010/main" val="1695490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bwMode="auto">
          <a:xfrm>
            <a:off x="2549080" y="5376021"/>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6" name="圆角矩形 35"/>
          <p:cNvSpPr/>
          <p:nvPr/>
        </p:nvSpPr>
        <p:spPr bwMode="auto">
          <a:xfrm>
            <a:off x="2549080" y="3891733"/>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圆角矩形 33"/>
          <p:cNvSpPr/>
          <p:nvPr/>
        </p:nvSpPr>
        <p:spPr bwMode="auto">
          <a:xfrm>
            <a:off x="2549080" y="2459615"/>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1" name="圆角矩形 30"/>
          <p:cNvSpPr/>
          <p:nvPr/>
        </p:nvSpPr>
        <p:spPr bwMode="auto">
          <a:xfrm>
            <a:off x="1442619" y="5172488"/>
            <a:ext cx="1254048" cy="1254048"/>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9" name="圆角矩形 28"/>
          <p:cNvSpPr/>
          <p:nvPr/>
        </p:nvSpPr>
        <p:spPr bwMode="auto">
          <a:xfrm>
            <a:off x="1442619" y="3714285"/>
            <a:ext cx="1254048" cy="1254048"/>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圆角矩形 2"/>
          <p:cNvSpPr/>
          <p:nvPr/>
        </p:nvSpPr>
        <p:spPr bwMode="auto">
          <a:xfrm>
            <a:off x="1442619" y="2256082"/>
            <a:ext cx="1254048" cy="1254048"/>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2" name="组合 1"/>
          <p:cNvGrpSpPr/>
          <p:nvPr/>
        </p:nvGrpSpPr>
        <p:grpSpPr>
          <a:xfrm>
            <a:off x="1652924" y="5426449"/>
            <a:ext cx="833437" cy="746125"/>
            <a:chOff x="903015" y="5105261"/>
            <a:chExt cx="833437" cy="746125"/>
          </a:xfrm>
        </p:grpSpPr>
        <p:sp>
          <p:nvSpPr>
            <p:cNvPr id="10" name="Freeform 7"/>
            <p:cNvSpPr>
              <a:spLocks/>
            </p:cNvSpPr>
            <p:nvPr/>
          </p:nvSpPr>
          <p:spPr bwMode="auto">
            <a:xfrm>
              <a:off x="903015" y="5105261"/>
              <a:ext cx="822325" cy="455613"/>
            </a:xfrm>
            <a:custGeom>
              <a:avLst/>
              <a:gdLst>
                <a:gd name="T0" fmla="*/ 38 w 219"/>
                <a:gd name="T1" fmla="*/ 37 h 121"/>
                <a:gd name="T2" fmla="*/ 219 w 219"/>
                <a:gd name="T3" fmla="*/ 68 h 121"/>
                <a:gd name="T4" fmla="*/ 61 w 219"/>
                <a:gd name="T5" fmla="*/ 61 h 121"/>
                <a:gd name="T6" fmla="*/ 82 w 219"/>
                <a:gd name="T7" fmla="*/ 82 h 121"/>
                <a:gd name="T8" fmla="*/ 1 w 219"/>
                <a:gd name="T9" fmla="*/ 121 h 121"/>
                <a:gd name="T10" fmla="*/ 18 w 219"/>
                <a:gd name="T11" fmla="*/ 17 h 121"/>
                <a:gd name="T12" fmla="*/ 38 w 219"/>
                <a:gd name="T13" fmla="*/ 37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38" y="37"/>
                  </a:moveTo>
                  <a:cubicBezTo>
                    <a:pt x="95" y="0"/>
                    <a:pt x="172" y="8"/>
                    <a:pt x="219" y="68"/>
                  </a:cubicBezTo>
                  <a:cubicBezTo>
                    <a:pt x="170" y="22"/>
                    <a:pt x="104" y="25"/>
                    <a:pt x="61" y="61"/>
                  </a:cubicBezTo>
                  <a:cubicBezTo>
                    <a:pt x="68" y="68"/>
                    <a:pt x="75" y="75"/>
                    <a:pt x="82" y="82"/>
                  </a:cubicBezTo>
                  <a:cubicBezTo>
                    <a:pt x="58" y="87"/>
                    <a:pt x="30" y="97"/>
                    <a:pt x="1" y="121"/>
                  </a:cubicBezTo>
                  <a:cubicBezTo>
                    <a:pt x="0" y="78"/>
                    <a:pt x="4" y="49"/>
                    <a:pt x="18" y="17"/>
                  </a:cubicBezTo>
                  <a:cubicBezTo>
                    <a:pt x="25" y="24"/>
                    <a:pt x="32" y="30"/>
                    <a:pt x="38" y="3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914127" y="5395773"/>
              <a:ext cx="822325" cy="455613"/>
            </a:xfrm>
            <a:custGeom>
              <a:avLst/>
              <a:gdLst>
                <a:gd name="T0" fmla="*/ 181 w 219"/>
                <a:gd name="T1" fmla="*/ 84 h 121"/>
                <a:gd name="T2" fmla="*/ 0 w 219"/>
                <a:gd name="T3" fmla="*/ 53 h 121"/>
                <a:gd name="T4" fmla="*/ 158 w 219"/>
                <a:gd name="T5" fmla="*/ 60 h 121"/>
                <a:gd name="T6" fmla="*/ 138 w 219"/>
                <a:gd name="T7" fmla="*/ 39 h 121"/>
                <a:gd name="T8" fmla="*/ 218 w 219"/>
                <a:gd name="T9" fmla="*/ 0 h 121"/>
                <a:gd name="T10" fmla="*/ 201 w 219"/>
                <a:gd name="T11" fmla="*/ 104 h 121"/>
                <a:gd name="T12" fmla="*/ 181 w 219"/>
                <a:gd name="T13" fmla="*/ 84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181" y="84"/>
                  </a:moveTo>
                  <a:cubicBezTo>
                    <a:pt x="124" y="121"/>
                    <a:pt x="47" y="113"/>
                    <a:pt x="0" y="53"/>
                  </a:cubicBezTo>
                  <a:cubicBezTo>
                    <a:pt x="49" y="99"/>
                    <a:pt x="115" y="96"/>
                    <a:pt x="158" y="60"/>
                  </a:cubicBezTo>
                  <a:cubicBezTo>
                    <a:pt x="151" y="53"/>
                    <a:pt x="144" y="46"/>
                    <a:pt x="138" y="39"/>
                  </a:cubicBezTo>
                  <a:cubicBezTo>
                    <a:pt x="161" y="34"/>
                    <a:pt x="189" y="24"/>
                    <a:pt x="218" y="0"/>
                  </a:cubicBezTo>
                  <a:cubicBezTo>
                    <a:pt x="219" y="43"/>
                    <a:pt x="215" y="72"/>
                    <a:pt x="201" y="104"/>
                  </a:cubicBezTo>
                  <a:cubicBezTo>
                    <a:pt x="194" y="97"/>
                    <a:pt x="187" y="90"/>
                    <a:pt x="181" y="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1723861" y="3969405"/>
            <a:ext cx="691623" cy="743807"/>
            <a:chOff x="1208352" y="3796841"/>
            <a:chExt cx="691623" cy="743807"/>
          </a:xfrm>
        </p:grpSpPr>
        <p:sp>
          <p:nvSpPr>
            <p:cNvPr id="13" name="Freeform 42"/>
            <p:cNvSpPr>
              <a:spLocks noEditPoints="1"/>
            </p:cNvSpPr>
            <p:nvPr/>
          </p:nvSpPr>
          <p:spPr bwMode="auto">
            <a:xfrm>
              <a:off x="1606715" y="4303247"/>
              <a:ext cx="236666" cy="237401"/>
            </a:xfrm>
            <a:custGeom>
              <a:avLst/>
              <a:gdLst>
                <a:gd name="T0" fmla="*/ 88 w 175"/>
                <a:gd name="T1" fmla="*/ 0 h 175"/>
                <a:gd name="T2" fmla="*/ 0 w 175"/>
                <a:gd name="T3" fmla="*/ 88 h 175"/>
                <a:gd name="T4" fmla="*/ 88 w 175"/>
                <a:gd name="T5" fmla="*/ 175 h 175"/>
                <a:gd name="T6" fmla="*/ 175 w 175"/>
                <a:gd name="T7" fmla="*/ 88 h 175"/>
                <a:gd name="T8" fmla="*/ 88 w 175"/>
                <a:gd name="T9" fmla="*/ 0 h 175"/>
                <a:gd name="T10" fmla="*/ 59 w 175"/>
                <a:gd name="T11" fmla="*/ 149 h 175"/>
                <a:gd name="T12" fmla="*/ 42 w 175"/>
                <a:gd name="T13" fmla="*/ 132 h 175"/>
                <a:gd name="T14" fmla="*/ 59 w 175"/>
                <a:gd name="T15" fmla="*/ 115 h 175"/>
                <a:gd name="T16" fmla="*/ 76 w 175"/>
                <a:gd name="T17" fmla="*/ 132 h 175"/>
                <a:gd name="T18" fmla="*/ 59 w 175"/>
                <a:gd name="T19" fmla="*/ 14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88" y="0"/>
                  </a:moveTo>
                  <a:cubicBezTo>
                    <a:pt x="39" y="0"/>
                    <a:pt x="0" y="39"/>
                    <a:pt x="0" y="88"/>
                  </a:cubicBezTo>
                  <a:cubicBezTo>
                    <a:pt x="0" y="136"/>
                    <a:pt x="39" y="175"/>
                    <a:pt x="88" y="175"/>
                  </a:cubicBezTo>
                  <a:cubicBezTo>
                    <a:pt x="136" y="175"/>
                    <a:pt x="175" y="136"/>
                    <a:pt x="175" y="88"/>
                  </a:cubicBezTo>
                  <a:cubicBezTo>
                    <a:pt x="175" y="39"/>
                    <a:pt x="136" y="0"/>
                    <a:pt x="88" y="0"/>
                  </a:cubicBezTo>
                  <a:close/>
                  <a:moveTo>
                    <a:pt x="59" y="149"/>
                  </a:moveTo>
                  <a:cubicBezTo>
                    <a:pt x="50" y="149"/>
                    <a:pt x="42" y="141"/>
                    <a:pt x="42" y="132"/>
                  </a:cubicBezTo>
                  <a:cubicBezTo>
                    <a:pt x="42" y="123"/>
                    <a:pt x="50" y="115"/>
                    <a:pt x="59" y="115"/>
                  </a:cubicBezTo>
                  <a:cubicBezTo>
                    <a:pt x="69" y="115"/>
                    <a:pt x="76" y="123"/>
                    <a:pt x="76" y="132"/>
                  </a:cubicBezTo>
                  <a:cubicBezTo>
                    <a:pt x="76" y="141"/>
                    <a:pt x="69" y="149"/>
                    <a:pt x="59" y="1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43"/>
            <p:cNvSpPr>
              <a:spLocks noEditPoints="1"/>
            </p:cNvSpPr>
            <p:nvPr/>
          </p:nvSpPr>
          <p:spPr bwMode="auto">
            <a:xfrm>
              <a:off x="1208352" y="3796841"/>
              <a:ext cx="517431" cy="743807"/>
            </a:xfrm>
            <a:custGeom>
              <a:avLst/>
              <a:gdLst>
                <a:gd name="T0" fmla="*/ 334 w 382"/>
                <a:gd name="T1" fmla="*/ 232 h 549"/>
                <a:gd name="T2" fmla="*/ 334 w 382"/>
                <a:gd name="T3" fmla="*/ 143 h 549"/>
                <a:gd name="T4" fmla="*/ 191 w 382"/>
                <a:gd name="T5" fmla="*/ 0 h 549"/>
                <a:gd name="T6" fmla="*/ 48 w 382"/>
                <a:gd name="T7" fmla="*/ 143 h 549"/>
                <a:gd name="T8" fmla="*/ 48 w 382"/>
                <a:gd name="T9" fmla="*/ 232 h 549"/>
                <a:gd name="T10" fmla="*/ 0 w 382"/>
                <a:gd name="T11" fmla="*/ 358 h 549"/>
                <a:gd name="T12" fmla="*/ 191 w 382"/>
                <a:gd name="T13" fmla="*/ 549 h 549"/>
                <a:gd name="T14" fmla="*/ 302 w 382"/>
                <a:gd name="T15" fmla="*/ 514 h 549"/>
                <a:gd name="T16" fmla="*/ 286 w 382"/>
                <a:gd name="T17" fmla="*/ 462 h 549"/>
                <a:gd name="T18" fmla="*/ 381 w 382"/>
                <a:gd name="T19" fmla="*/ 366 h 549"/>
                <a:gd name="T20" fmla="*/ 382 w 382"/>
                <a:gd name="T21" fmla="*/ 358 h 549"/>
                <a:gd name="T22" fmla="*/ 334 w 382"/>
                <a:gd name="T23" fmla="*/ 232 h 549"/>
                <a:gd name="T24" fmla="*/ 213 w 382"/>
                <a:gd name="T25" fmla="*/ 411 h 549"/>
                <a:gd name="T26" fmla="*/ 213 w 382"/>
                <a:gd name="T27" fmla="*/ 428 h 549"/>
                <a:gd name="T28" fmla="*/ 191 w 382"/>
                <a:gd name="T29" fmla="*/ 451 h 549"/>
                <a:gd name="T30" fmla="*/ 168 w 382"/>
                <a:gd name="T31" fmla="*/ 428 h 549"/>
                <a:gd name="T32" fmla="*/ 168 w 382"/>
                <a:gd name="T33" fmla="*/ 411 h 549"/>
                <a:gd name="T34" fmla="*/ 133 w 382"/>
                <a:gd name="T35" fmla="*/ 358 h 549"/>
                <a:gd name="T36" fmla="*/ 191 w 382"/>
                <a:gd name="T37" fmla="*/ 301 h 549"/>
                <a:gd name="T38" fmla="*/ 248 w 382"/>
                <a:gd name="T39" fmla="*/ 358 h 549"/>
                <a:gd name="T40" fmla="*/ 213 w 382"/>
                <a:gd name="T41" fmla="*/ 411 h 549"/>
                <a:gd name="T42" fmla="*/ 191 w 382"/>
                <a:gd name="T43" fmla="*/ 168 h 549"/>
                <a:gd name="T44" fmla="*/ 90 w 382"/>
                <a:gd name="T45" fmla="*/ 196 h 549"/>
                <a:gd name="T46" fmla="*/ 90 w 382"/>
                <a:gd name="T47" fmla="*/ 143 h 549"/>
                <a:gd name="T48" fmla="*/ 191 w 382"/>
                <a:gd name="T49" fmla="*/ 43 h 549"/>
                <a:gd name="T50" fmla="*/ 291 w 382"/>
                <a:gd name="T51" fmla="*/ 143 h 549"/>
                <a:gd name="T52" fmla="*/ 291 w 382"/>
                <a:gd name="T53" fmla="*/ 196 h 549"/>
                <a:gd name="T54" fmla="*/ 191 w 382"/>
                <a:gd name="T55" fmla="*/ 16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549">
                  <a:moveTo>
                    <a:pt x="334" y="232"/>
                  </a:moveTo>
                  <a:cubicBezTo>
                    <a:pt x="334" y="143"/>
                    <a:pt x="334" y="143"/>
                    <a:pt x="334" y="143"/>
                  </a:cubicBezTo>
                  <a:cubicBezTo>
                    <a:pt x="334" y="64"/>
                    <a:pt x="270" y="0"/>
                    <a:pt x="191" y="0"/>
                  </a:cubicBezTo>
                  <a:cubicBezTo>
                    <a:pt x="112" y="0"/>
                    <a:pt x="48" y="64"/>
                    <a:pt x="48" y="143"/>
                  </a:cubicBezTo>
                  <a:cubicBezTo>
                    <a:pt x="48" y="232"/>
                    <a:pt x="48" y="232"/>
                    <a:pt x="48" y="232"/>
                  </a:cubicBezTo>
                  <a:cubicBezTo>
                    <a:pt x="18" y="266"/>
                    <a:pt x="0" y="310"/>
                    <a:pt x="0" y="358"/>
                  </a:cubicBezTo>
                  <a:cubicBezTo>
                    <a:pt x="0" y="464"/>
                    <a:pt x="85" y="549"/>
                    <a:pt x="191" y="549"/>
                  </a:cubicBezTo>
                  <a:cubicBezTo>
                    <a:pt x="232" y="549"/>
                    <a:pt x="270" y="536"/>
                    <a:pt x="302" y="514"/>
                  </a:cubicBezTo>
                  <a:cubicBezTo>
                    <a:pt x="292" y="499"/>
                    <a:pt x="286" y="481"/>
                    <a:pt x="286" y="462"/>
                  </a:cubicBezTo>
                  <a:cubicBezTo>
                    <a:pt x="286" y="409"/>
                    <a:pt x="329" y="366"/>
                    <a:pt x="381" y="366"/>
                  </a:cubicBezTo>
                  <a:cubicBezTo>
                    <a:pt x="381" y="364"/>
                    <a:pt x="382" y="361"/>
                    <a:pt x="382" y="358"/>
                  </a:cubicBezTo>
                  <a:cubicBezTo>
                    <a:pt x="382" y="310"/>
                    <a:pt x="363" y="266"/>
                    <a:pt x="334" y="232"/>
                  </a:cubicBezTo>
                  <a:close/>
                  <a:moveTo>
                    <a:pt x="213" y="411"/>
                  </a:moveTo>
                  <a:cubicBezTo>
                    <a:pt x="213" y="428"/>
                    <a:pt x="213" y="428"/>
                    <a:pt x="213" y="428"/>
                  </a:cubicBezTo>
                  <a:cubicBezTo>
                    <a:pt x="213" y="441"/>
                    <a:pt x="203" y="451"/>
                    <a:pt x="191" y="451"/>
                  </a:cubicBezTo>
                  <a:cubicBezTo>
                    <a:pt x="178" y="451"/>
                    <a:pt x="168" y="441"/>
                    <a:pt x="168" y="428"/>
                  </a:cubicBezTo>
                  <a:cubicBezTo>
                    <a:pt x="168" y="411"/>
                    <a:pt x="168" y="411"/>
                    <a:pt x="168" y="411"/>
                  </a:cubicBezTo>
                  <a:cubicBezTo>
                    <a:pt x="148" y="402"/>
                    <a:pt x="133" y="382"/>
                    <a:pt x="133" y="358"/>
                  </a:cubicBezTo>
                  <a:cubicBezTo>
                    <a:pt x="133" y="327"/>
                    <a:pt x="159" y="301"/>
                    <a:pt x="191" y="301"/>
                  </a:cubicBezTo>
                  <a:cubicBezTo>
                    <a:pt x="222" y="301"/>
                    <a:pt x="248" y="327"/>
                    <a:pt x="248" y="358"/>
                  </a:cubicBezTo>
                  <a:cubicBezTo>
                    <a:pt x="248" y="382"/>
                    <a:pt x="234" y="402"/>
                    <a:pt x="213" y="411"/>
                  </a:cubicBezTo>
                  <a:close/>
                  <a:moveTo>
                    <a:pt x="191" y="168"/>
                  </a:moveTo>
                  <a:cubicBezTo>
                    <a:pt x="154" y="168"/>
                    <a:pt x="119" y="178"/>
                    <a:pt x="90" y="196"/>
                  </a:cubicBezTo>
                  <a:cubicBezTo>
                    <a:pt x="90" y="143"/>
                    <a:pt x="90" y="143"/>
                    <a:pt x="90" y="143"/>
                  </a:cubicBezTo>
                  <a:cubicBezTo>
                    <a:pt x="90" y="88"/>
                    <a:pt x="135" y="43"/>
                    <a:pt x="191" y="43"/>
                  </a:cubicBezTo>
                  <a:cubicBezTo>
                    <a:pt x="246" y="43"/>
                    <a:pt x="291" y="88"/>
                    <a:pt x="291" y="143"/>
                  </a:cubicBezTo>
                  <a:cubicBezTo>
                    <a:pt x="291" y="196"/>
                    <a:pt x="291" y="196"/>
                    <a:pt x="291" y="196"/>
                  </a:cubicBezTo>
                  <a:cubicBezTo>
                    <a:pt x="262" y="178"/>
                    <a:pt x="228" y="168"/>
                    <a:pt x="191" y="16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4"/>
            <p:cNvSpPr>
              <a:spLocks/>
            </p:cNvSpPr>
            <p:nvPr/>
          </p:nvSpPr>
          <p:spPr bwMode="auto">
            <a:xfrm>
              <a:off x="1727988" y="4179034"/>
              <a:ext cx="154347" cy="224906"/>
            </a:xfrm>
            <a:custGeom>
              <a:avLst/>
              <a:gdLst>
                <a:gd name="T0" fmla="*/ 42 w 114"/>
                <a:gd name="T1" fmla="*/ 152 h 166"/>
                <a:gd name="T2" fmla="*/ 14 w 114"/>
                <a:gd name="T3" fmla="*/ 160 h 166"/>
                <a:gd name="T4" fmla="*/ 14 w 114"/>
                <a:gd name="T5" fmla="*/ 160 h 166"/>
                <a:gd name="T6" fmla="*/ 6 w 114"/>
                <a:gd name="T7" fmla="*/ 131 h 166"/>
                <a:gd name="T8" fmla="*/ 72 w 114"/>
                <a:gd name="T9" fmla="*/ 14 h 166"/>
                <a:gd name="T10" fmla="*/ 101 w 114"/>
                <a:gd name="T11" fmla="*/ 6 h 166"/>
                <a:gd name="T12" fmla="*/ 101 w 114"/>
                <a:gd name="T13" fmla="*/ 6 h 166"/>
                <a:gd name="T14" fmla="*/ 109 w 114"/>
                <a:gd name="T15" fmla="*/ 34 h 166"/>
                <a:gd name="T16" fmla="*/ 42 w 114"/>
                <a:gd name="T17" fmla="*/ 1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66">
                  <a:moveTo>
                    <a:pt x="42" y="152"/>
                  </a:moveTo>
                  <a:cubicBezTo>
                    <a:pt x="37" y="162"/>
                    <a:pt x="24" y="166"/>
                    <a:pt x="14" y="160"/>
                  </a:cubicBezTo>
                  <a:cubicBezTo>
                    <a:pt x="14" y="160"/>
                    <a:pt x="14" y="160"/>
                    <a:pt x="14" y="160"/>
                  </a:cubicBezTo>
                  <a:cubicBezTo>
                    <a:pt x="3" y="155"/>
                    <a:pt x="0" y="142"/>
                    <a:pt x="6" y="131"/>
                  </a:cubicBezTo>
                  <a:cubicBezTo>
                    <a:pt x="72" y="14"/>
                    <a:pt x="72" y="14"/>
                    <a:pt x="72" y="14"/>
                  </a:cubicBezTo>
                  <a:cubicBezTo>
                    <a:pt x="78" y="3"/>
                    <a:pt x="90" y="0"/>
                    <a:pt x="101" y="6"/>
                  </a:cubicBezTo>
                  <a:cubicBezTo>
                    <a:pt x="101" y="6"/>
                    <a:pt x="101" y="6"/>
                    <a:pt x="101" y="6"/>
                  </a:cubicBezTo>
                  <a:cubicBezTo>
                    <a:pt x="111" y="11"/>
                    <a:pt x="114" y="24"/>
                    <a:pt x="109" y="34"/>
                  </a:cubicBezTo>
                  <a:lnTo>
                    <a:pt x="42" y="1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5"/>
            <p:cNvSpPr>
              <a:spLocks/>
            </p:cNvSpPr>
            <p:nvPr/>
          </p:nvSpPr>
          <p:spPr bwMode="auto">
            <a:xfrm>
              <a:off x="1832356" y="4227543"/>
              <a:ext cx="67619" cy="56594"/>
            </a:xfrm>
            <a:custGeom>
              <a:avLst/>
              <a:gdLst>
                <a:gd name="T0" fmla="*/ 46 w 50"/>
                <a:gd name="T1" fmla="*/ 34 h 42"/>
                <a:gd name="T2" fmla="*/ 28 w 50"/>
                <a:gd name="T3" fmla="*/ 38 h 42"/>
                <a:gd name="T4" fmla="*/ 9 w 50"/>
                <a:gd name="T5" fmla="*/ 26 h 42"/>
                <a:gd name="T6" fmla="*/ 4 w 50"/>
                <a:gd name="T7" fmla="*/ 8 h 42"/>
                <a:gd name="T8" fmla="*/ 4 w 50"/>
                <a:gd name="T9" fmla="*/ 8 h 42"/>
                <a:gd name="T10" fmla="*/ 22 w 50"/>
                <a:gd name="T11" fmla="*/ 4 h 42"/>
                <a:gd name="T12" fmla="*/ 42 w 50"/>
                <a:gd name="T13" fmla="*/ 16 h 42"/>
                <a:gd name="T14" fmla="*/ 46 w 50"/>
                <a:gd name="T15" fmla="*/ 3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46" y="34"/>
                  </a:moveTo>
                  <a:cubicBezTo>
                    <a:pt x="43" y="40"/>
                    <a:pt x="35" y="42"/>
                    <a:pt x="28" y="38"/>
                  </a:cubicBezTo>
                  <a:cubicBezTo>
                    <a:pt x="9" y="26"/>
                    <a:pt x="9" y="26"/>
                    <a:pt x="9" y="26"/>
                  </a:cubicBezTo>
                  <a:cubicBezTo>
                    <a:pt x="2" y="22"/>
                    <a:pt x="0" y="14"/>
                    <a:pt x="4" y="8"/>
                  </a:cubicBezTo>
                  <a:cubicBezTo>
                    <a:pt x="4" y="8"/>
                    <a:pt x="4" y="8"/>
                    <a:pt x="4" y="8"/>
                  </a:cubicBezTo>
                  <a:cubicBezTo>
                    <a:pt x="8" y="2"/>
                    <a:pt x="16" y="0"/>
                    <a:pt x="22" y="4"/>
                  </a:cubicBezTo>
                  <a:cubicBezTo>
                    <a:pt x="42" y="16"/>
                    <a:pt x="42" y="16"/>
                    <a:pt x="42" y="16"/>
                  </a:cubicBezTo>
                  <a:cubicBezTo>
                    <a:pt x="48" y="19"/>
                    <a:pt x="50" y="28"/>
                    <a:pt x="46" y="3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6"/>
            <p:cNvSpPr>
              <a:spLocks/>
            </p:cNvSpPr>
            <p:nvPr/>
          </p:nvSpPr>
          <p:spPr bwMode="auto">
            <a:xfrm>
              <a:off x="1802957" y="4267968"/>
              <a:ext cx="91874" cy="72029"/>
            </a:xfrm>
            <a:custGeom>
              <a:avLst/>
              <a:gdLst>
                <a:gd name="T0" fmla="*/ 64 w 68"/>
                <a:gd name="T1" fmla="*/ 45 h 53"/>
                <a:gd name="T2" fmla="*/ 46 w 68"/>
                <a:gd name="T3" fmla="*/ 49 h 53"/>
                <a:gd name="T4" fmla="*/ 9 w 68"/>
                <a:gd name="T5" fmla="*/ 26 h 53"/>
                <a:gd name="T6" fmla="*/ 4 w 68"/>
                <a:gd name="T7" fmla="*/ 8 h 53"/>
                <a:gd name="T8" fmla="*/ 4 w 68"/>
                <a:gd name="T9" fmla="*/ 8 h 53"/>
                <a:gd name="T10" fmla="*/ 22 w 68"/>
                <a:gd name="T11" fmla="*/ 4 h 53"/>
                <a:gd name="T12" fmla="*/ 60 w 68"/>
                <a:gd name="T13" fmla="*/ 27 h 53"/>
                <a:gd name="T14" fmla="*/ 64 w 68"/>
                <a:gd name="T15" fmla="*/ 4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3">
                  <a:moveTo>
                    <a:pt x="64" y="45"/>
                  </a:moveTo>
                  <a:cubicBezTo>
                    <a:pt x="61" y="51"/>
                    <a:pt x="53" y="53"/>
                    <a:pt x="46" y="49"/>
                  </a:cubicBezTo>
                  <a:cubicBezTo>
                    <a:pt x="9" y="26"/>
                    <a:pt x="9" y="26"/>
                    <a:pt x="9" y="26"/>
                  </a:cubicBezTo>
                  <a:cubicBezTo>
                    <a:pt x="2" y="23"/>
                    <a:pt x="0" y="15"/>
                    <a:pt x="4" y="8"/>
                  </a:cubicBezTo>
                  <a:cubicBezTo>
                    <a:pt x="4" y="8"/>
                    <a:pt x="4" y="8"/>
                    <a:pt x="4" y="8"/>
                  </a:cubicBezTo>
                  <a:cubicBezTo>
                    <a:pt x="8" y="2"/>
                    <a:pt x="16" y="0"/>
                    <a:pt x="22" y="4"/>
                  </a:cubicBezTo>
                  <a:cubicBezTo>
                    <a:pt x="60" y="27"/>
                    <a:pt x="60" y="27"/>
                    <a:pt x="60" y="27"/>
                  </a:cubicBezTo>
                  <a:cubicBezTo>
                    <a:pt x="66" y="31"/>
                    <a:pt x="68" y="39"/>
                    <a:pt x="64" y="4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27"/>
          <p:cNvGrpSpPr/>
          <p:nvPr/>
        </p:nvGrpSpPr>
        <p:grpSpPr>
          <a:xfrm>
            <a:off x="1662645" y="2521017"/>
            <a:ext cx="870569" cy="842642"/>
            <a:chOff x="1060911" y="2469942"/>
            <a:chExt cx="664428" cy="643114"/>
          </a:xfrm>
        </p:grpSpPr>
        <p:sp>
          <p:nvSpPr>
            <p:cNvPr id="21" name="Freeform 11"/>
            <p:cNvSpPr>
              <a:spLocks noEditPoints="1"/>
            </p:cNvSpPr>
            <p:nvPr/>
          </p:nvSpPr>
          <p:spPr bwMode="auto">
            <a:xfrm>
              <a:off x="1060911" y="2473617"/>
              <a:ext cx="508611" cy="510816"/>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
            <p:cNvSpPr>
              <a:spLocks/>
            </p:cNvSpPr>
            <p:nvPr/>
          </p:nvSpPr>
          <p:spPr bwMode="auto">
            <a:xfrm>
              <a:off x="1479119" y="2874920"/>
              <a:ext cx="51449" cy="53654"/>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
            <p:cNvSpPr>
              <a:spLocks/>
            </p:cNvSpPr>
            <p:nvPr/>
          </p:nvSpPr>
          <p:spPr bwMode="auto">
            <a:xfrm>
              <a:off x="1496758" y="2891090"/>
              <a:ext cx="228581" cy="221966"/>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
            <p:cNvSpPr>
              <a:spLocks/>
            </p:cNvSpPr>
            <p:nvPr/>
          </p:nvSpPr>
          <p:spPr bwMode="auto">
            <a:xfrm>
              <a:off x="1509987" y="2519921"/>
              <a:ext cx="125683" cy="27195"/>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5"/>
            <p:cNvSpPr>
              <a:spLocks/>
            </p:cNvSpPr>
            <p:nvPr/>
          </p:nvSpPr>
          <p:spPr bwMode="auto">
            <a:xfrm>
              <a:off x="1559966" y="2469942"/>
              <a:ext cx="25725" cy="12568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
            <p:cNvSpPr>
              <a:spLocks/>
            </p:cNvSpPr>
            <p:nvPr/>
          </p:nvSpPr>
          <p:spPr bwMode="auto">
            <a:xfrm>
              <a:off x="1320361" y="2553731"/>
              <a:ext cx="163902" cy="133033"/>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17"/>
            <p:cNvSpPr>
              <a:spLocks noChangeArrowheads="1"/>
            </p:cNvSpPr>
            <p:nvPr/>
          </p:nvSpPr>
          <p:spPr bwMode="auto">
            <a:xfrm>
              <a:off x="1466637" y="2694852"/>
              <a:ext cx="24255" cy="24255"/>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矩形 31"/>
          <p:cNvSpPr/>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33" name="矩形 32"/>
          <p:cNvSpPr/>
          <p:nvPr/>
        </p:nvSpPr>
        <p:spPr>
          <a:xfrm>
            <a:off x="4091225" y="1422199"/>
            <a:ext cx="1723549" cy="400110"/>
          </a:xfrm>
          <a:prstGeom prst="rect">
            <a:avLst/>
          </a:prstGeom>
        </p:spPr>
        <p:txBody>
          <a:bodyPr wrap="non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从大的方面讲</a:t>
            </a:r>
          </a:p>
        </p:txBody>
      </p:sp>
      <p:sp>
        <p:nvSpPr>
          <p:cNvPr id="35" name="矩形 34"/>
          <p:cNvSpPr/>
          <p:nvPr/>
        </p:nvSpPr>
        <p:spPr>
          <a:xfrm>
            <a:off x="4303630" y="2667842"/>
            <a:ext cx="2031325" cy="454099"/>
          </a:xfrm>
          <a:prstGeom prst="rect">
            <a:avLst/>
          </a:prstGeom>
        </p:spPr>
        <p:txBody>
          <a:bodyPr wrap="none">
            <a:spAutoFit/>
          </a:bodyPr>
          <a:lstStyle/>
          <a:p>
            <a:pPr lvl="0" eaLnBrk="1" hangingPunct="1">
              <a:lnSpc>
                <a:spcPts val="3000"/>
              </a:lnSpc>
              <a:spcBef>
                <a:spcPct val="50000"/>
              </a:spcBef>
            </a:pPr>
            <a:r>
              <a:rPr lang="zh-CN" altLang="en-US" sz="2400" dirty="0">
                <a:solidFill>
                  <a:schemeClr val="bg1"/>
                </a:solidFill>
                <a:latin typeface="微软雅黑" panose="020B0503020204020204" pitchFamily="34" charset="-122"/>
                <a:ea typeface="微软雅黑" panose="020B0503020204020204" pitchFamily="34" charset="-122"/>
              </a:rPr>
              <a:t>重点在于落实</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4303631" y="4088174"/>
            <a:ext cx="2031325" cy="454099"/>
          </a:xfrm>
          <a:prstGeom prst="rect">
            <a:avLst/>
          </a:prstGeom>
        </p:spPr>
        <p:txBody>
          <a:bodyPr wrap="none">
            <a:spAutoFit/>
          </a:bodyPr>
          <a:lstStyle/>
          <a:p>
            <a:pPr>
              <a:lnSpc>
                <a:spcPts val="3000"/>
              </a:lnSpc>
              <a:spcBef>
                <a:spcPct val="50000"/>
              </a:spcBef>
            </a:pPr>
            <a:r>
              <a:rPr lang="zh-CN" altLang="en-US" sz="2400" dirty="0">
                <a:solidFill>
                  <a:schemeClr val="bg1"/>
                </a:solidFill>
                <a:latin typeface="微软雅黑" panose="020B0503020204020204" pitchFamily="34" charset="-122"/>
                <a:ea typeface="微软雅黑" panose="020B0503020204020204" pitchFamily="34" charset="-122"/>
              </a:rPr>
              <a:t>关键在于管理</a:t>
            </a:r>
          </a:p>
        </p:txBody>
      </p:sp>
      <p:sp>
        <p:nvSpPr>
          <p:cNvPr id="39" name="矩形 38"/>
          <p:cNvSpPr/>
          <p:nvPr/>
        </p:nvSpPr>
        <p:spPr>
          <a:xfrm>
            <a:off x="3995853" y="5572462"/>
            <a:ext cx="2646878" cy="454099"/>
          </a:xfrm>
          <a:prstGeom prst="rect">
            <a:avLst/>
          </a:prstGeom>
        </p:spPr>
        <p:txBody>
          <a:bodyPr wrap="none">
            <a:spAutoFit/>
          </a:bodyPr>
          <a:lstStyle/>
          <a:p>
            <a:pPr>
              <a:lnSpc>
                <a:spcPts val="3000"/>
              </a:lnSpc>
              <a:spcBef>
                <a:spcPct val="50000"/>
              </a:spcBef>
            </a:pPr>
            <a:r>
              <a:rPr lang="zh-CN" altLang="en-US" sz="2400" dirty="0">
                <a:solidFill>
                  <a:schemeClr val="bg1"/>
                </a:solidFill>
                <a:latin typeface="微软雅黑" panose="020B0503020204020204" pitchFamily="34" charset="-122"/>
                <a:ea typeface="微软雅黑" panose="020B0503020204020204" pitchFamily="34" charset="-122"/>
              </a:rPr>
              <a:t>中心在于全员参与</a:t>
            </a:r>
          </a:p>
        </p:txBody>
      </p:sp>
    </p:spTree>
    <p:extLst>
      <p:ext uri="{BB962C8B-B14F-4D97-AF65-F5344CB8AC3E}">
        <p14:creationId xmlns:p14="http://schemas.microsoft.com/office/powerpoint/2010/main" val="168770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64"/>
          <p:cNvSpPr txBox="1">
            <a:spLocks noChangeArrowheads="1"/>
          </p:cNvSpPr>
          <p:nvPr/>
        </p:nvSpPr>
        <p:spPr bwMode="auto">
          <a:xfrm>
            <a:off x="1187237" y="2664555"/>
            <a:ext cx="778404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lnSpc>
                <a:spcPct val="150000"/>
              </a:lnSpc>
              <a:spcBef>
                <a:spcPts val="0"/>
              </a:spcBef>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主要</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落实 检修作业的现场实</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施</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、危险因素的控制措施的落实；</a:t>
            </a:r>
          </a:p>
          <a:p>
            <a:pPr eaLnBrk="1" hangingPunct="1">
              <a:lnSpc>
                <a:spcPct val="150000"/>
              </a:lnSpc>
              <a:spcBef>
                <a:spcPts val="0"/>
              </a:spcBef>
            </a:pPr>
            <a:r>
              <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、检修组织措施的落实</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当</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在一处作业时，现场存在的危险因素是否采取措施控制了？采取的措施是否有效？整个检修组织在检修中是否贯彻落实本身</a:t>
            </a:r>
          </a:p>
        </p:txBody>
      </p:sp>
      <p:sp>
        <p:nvSpPr>
          <p:cNvPr id="3" name="矩形 2"/>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矩形 4"/>
          <p:cNvSpPr/>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grpSp>
        <p:nvGrpSpPr>
          <p:cNvPr id="17" name="组合 16"/>
          <p:cNvGrpSpPr/>
          <p:nvPr/>
        </p:nvGrpSpPr>
        <p:grpSpPr>
          <a:xfrm>
            <a:off x="560388" y="1479074"/>
            <a:ext cx="3944919" cy="720798"/>
            <a:chOff x="1194310" y="1229922"/>
            <a:chExt cx="6863390" cy="1254048"/>
          </a:xfrm>
        </p:grpSpPr>
        <p:sp>
          <p:nvSpPr>
            <p:cNvPr id="6" name="圆角矩形 5"/>
            <p:cNvSpPr/>
            <p:nvPr/>
          </p:nvSpPr>
          <p:spPr bwMode="auto">
            <a:xfrm>
              <a:off x="2300771" y="1433455"/>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圆角矩形 6"/>
            <p:cNvSpPr/>
            <p:nvPr/>
          </p:nvSpPr>
          <p:spPr bwMode="auto">
            <a:xfrm>
              <a:off x="1194310" y="1229922"/>
              <a:ext cx="1254048" cy="1254048"/>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8" name="组合 7"/>
            <p:cNvGrpSpPr/>
            <p:nvPr/>
          </p:nvGrpSpPr>
          <p:grpSpPr>
            <a:xfrm>
              <a:off x="1414336" y="1494857"/>
              <a:ext cx="870569" cy="842642"/>
              <a:chOff x="1060911" y="2469942"/>
              <a:chExt cx="664428" cy="643114"/>
            </a:xfrm>
          </p:grpSpPr>
          <p:sp>
            <p:nvSpPr>
              <p:cNvPr id="9" name="Freeform 11"/>
              <p:cNvSpPr>
                <a:spLocks noEditPoints="1"/>
              </p:cNvSpPr>
              <p:nvPr/>
            </p:nvSpPr>
            <p:spPr bwMode="auto">
              <a:xfrm>
                <a:off x="1060911" y="2473617"/>
                <a:ext cx="508611" cy="510816"/>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
              <p:cNvSpPr>
                <a:spLocks/>
              </p:cNvSpPr>
              <p:nvPr/>
            </p:nvSpPr>
            <p:spPr bwMode="auto">
              <a:xfrm>
                <a:off x="1479119" y="2874920"/>
                <a:ext cx="51449" cy="53654"/>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1496758" y="2891090"/>
                <a:ext cx="228581" cy="221966"/>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1509987" y="2519921"/>
                <a:ext cx="125683" cy="27195"/>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5"/>
              <p:cNvSpPr>
                <a:spLocks/>
              </p:cNvSpPr>
              <p:nvPr/>
            </p:nvSpPr>
            <p:spPr bwMode="auto">
              <a:xfrm>
                <a:off x="1559966" y="2469942"/>
                <a:ext cx="25725" cy="12568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
              <p:cNvSpPr>
                <a:spLocks/>
              </p:cNvSpPr>
              <p:nvPr/>
            </p:nvSpPr>
            <p:spPr bwMode="auto">
              <a:xfrm>
                <a:off x="1320361" y="2553731"/>
                <a:ext cx="163902" cy="133033"/>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17"/>
              <p:cNvSpPr>
                <a:spLocks noChangeArrowheads="1"/>
              </p:cNvSpPr>
              <p:nvPr/>
            </p:nvSpPr>
            <p:spPr bwMode="auto">
              <a:xfrm>
                <a:off x="1466637" y="2694852"/>
                <a:ext cx="24255" cy="24255"/>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8" name="矩形 17"/>
          <p:cNvSpPr/>
          <p:nvPr/>
        </p:nvSpPr>
        <p:spPr>
          <a:xfrm>
            <a:off x="1823205" y="1580332"/>
            <a:ext cx="1943161" cy="458908"/>
          </a:xfrm>
          <a:prstGeom prst="rect">
            <a:avLst/>
          </a:prstGeom>
        </p:spPr>
        <p:txBody>
          <a:bodyPr wrap="none">
            <a:spAutoFit/>
          </a:bodyPr>
          <a:lstStyle/>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1</a:t>
            </a:r>
            <a:r>
              <a:rPr lang="zh-CN" altLang="en-US" sz="1800" dirty="0">
                <a:solidFill>
                  <a:schemeClr val="bg1"/>
                </a:solidFill>
                <a:latin typeface="微软雅黑" panose="020B0503020204020204" pitchFamily="34" charset="-122"/>
                <a:ea typeface="微软雅黑" panose="020B0503020204020204" pitchFamily="34" charset="-122"/>
              </a:rPr>
              <a:t>、重点在于</a:t>
            </a:r>
            <a:r>
              <a:rPr lang="zh-CN" altLang="en-US" sz="1800" dirty="0" smtClean="0">
                <a:solidFill>
                  <a:schemeClr val="bg1"/>
                </a:solidFill>
                <a:latin typeface="微软雅黑" panose="020B0503020204020204" pitchFamily="34" charset="-122"/>
                <a:ea typeface="微软雅黑" panose="020B0503020204020204" pitchFamily="34" charset="-122"/>
              </a:rPr>
              <a:t>落实</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2463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bwMode="auto">
          <a:xfrm flipV="1">
            <a:off x="3016410" y="4711072"/>
            <a:ext cx="1746402" cy="1"/>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67" name="任意多边形 66"/>
          <p:cNvSpPr/>
          <p:nvPr/>
        </p:nvSpPr>
        <p:spPr bwMode="auto">
          <a:xfrm flipV="1">
            <a:off x="2870627" y="5127520"/>
            <a:ext cx="1767667" cy="334874"/>
          </a:xfrm>
          <a:custGeom>
            <a:avLst/>
            <a:gdLst>
              <a:gd name="connsiteX0" fmla="*/ 0 w 1686560"/>
              <a:gd name="connsiteY0" fmla="*/ 284480 h 284480"/>
              <a:gd name="connsiteX1" fmla="*/ 172720 w 1686560"/>
              <a:gd name="connsiteY1" fmla="*/ 0 h 284480"/>
              <a:gd name="connsiteX2" fmla="*/ 1686560 w 1686560"/>
              <a:gd name="connsiteY2" fmla="*/ 0 h 284480"/>
            </a:gdLst>
            <a:ahLst/>
            <a:cxnLst>
              <a:cxn ang="0">
                <a:pos x="connsiteX0" y="connsiteY0"/>
              </a:cxn>
              <a:cxn ang="0">
                <a:pos x="connsiteX1" y="connsiteY1"/>
              </a:cxn>
              <a:cxn ang="0">
                <a:pos x="connsiteX2" y="connsiteY2"/>
              </a:cxn>
            </a:cxnLst>
            <a:rect l="l" t="t" r="r" b="b"/>
            <a:pathLst>
              <a:path w="1686560" h="284480">
                <a:moveTo>
                  <a:pt x="0" y="284480"/>
                </a:moveTo>
                <a:lnTo>
                  <a:pt x="172720" y="0"/>
                </a:lnTo>
                <a:lnTo>
                  <a:pt x="1686560" y="0"/>
                </a:lnTo>
              </a:path>
            </a:pathLst>
          </a:cu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zh-CN" altLang="en-US"/>
          </a:p>
        </p:txBody>
      </p:sp>
      <p:sp>
        <p:nvSpPr>
          <p:cNvPr id="10" name="任意多边形 9"/>
          <p:cNvSpPr/>
          <p:nvPr/>
        </p:nvSpPr>
        <p:spPr bwMode="auto">
          <a:xfrm>
            <a:off x="2830073" y="3908660"/>
            <a:ext cx="1767667" cy="334874"/>
          </a:xfrm>
          <a:custGeom>
            <a:avLst/>
            <a:gdLst>
              <a:gd name="connsiteX0" fmla="*/ 0 w 1686560"/>
              <a:gd name="connsiteY0" fmla="*/ 284480 h 284480"/>
              <a:gd name="connsiteX1" fmla="*/ 172720 w 1686560"/>
              <a:gd name="connsiteY1" fmla="*/ 0 h 284480"/>
              <a:gd name="connsiteX2" fmla="*/ 1686560 w 1686560"/>
              <a:gd name="connsiteY2" fmla="*/ 0 h 284480"/>
            </a:gdLst>
            <a:ahLst/>
            <a:cxnLst>
              <a:cxn ang="0">
                <a:pos x="connsiteX0" y="connsiteY0"/>
              </a:cxn>
              <a:cxn ang="0">
                <a:pos x="connsiteX1" y="connsiteY1"/>
              </a:cxn>
              <a:cxn ang="0">
                <a:pos x="connsiteX2" y="connsiteY2"/>
              </a:cxn>
            </a:cxnLst>
            <a:rect l="l" t="t" r="r" b="b"/>
            <a:pathLst>
              <a:path w="1686560" h="284480">
                <a:moveTo>
                  <a:pt x="0" y="284480"/>
                </a:moveTo>
                <a:lnTo>
                  <a:pt x="172720" y="0"/>
                </a:lnTo>
                <a:lnTo>
                  <a:pt x="1686560" y="0"/>
                </a:lnTo>
              </a:path>
            </a:pathLst>
          </a:cu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zh-CN" altLang="en-US"/>
          </a:p>
        </p:txBody>
      </p:sp>
      <p:sp>
        <p:nvSpPr>
          <p:cNvPr id="7" name="圆角矩形 6"/>
          <p:cNvSpPr/>
          <p:nvPr/>
        </p:nvSpPr>
        <p:spPr bwMode="auto">
          <a:xfrm>
            <a:off x="4484689" y="2941693"/>
            <a:ext cx="4084320" cy="521472"/>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2" name="圆角矩形 61"/>
          <p:cNvSpPr/>
          <p:nvPr/>
        </p:nvSpPr>
        <p:spPr bwMode="auto">
          <a:xfrm>
            <a:off x="4484689" y="3622084"/>
            <a:ext cx="4084320" cy="521472"/>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3" name="圆角矩形 62"/>
          <p:cNvSpPr/>
          <p:nvPr/>
        </p:nvSpPr>
        <p:spPr bwMode="auto">
          <a:xfrm>
            <a:off x="4484689" y="4404471"/>
            <a:ext cx="4084320" cy="521472"/>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4" name="圆角矩形 63"/>
          <p:cNvSpPr/>
          <p:nvPr/>
        </p:nvSpPr>
        <p:spPr bwMode="auto">
          <a:xfrm>
            <a:off x="4484689" y="5186858"/>
            <a:ext cx="4084320" cy="521472"/>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5" name="圆角矩形 64"/>
          <p:cNvSpPr/>
          <p:nvPr/>
        </p:nvSpPr>
        <p:spPr bwMode="auto">
          <a:xfrm>
            <a:off x="4484689" y="5949450"/>
            <a:ext cx="4084320" cy="521472"/>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Text Box 764"/>
          <p:cNvSpPr txBox="1">
            <a:spLocks noChangeArrowheads="1"/>
          </p:cNvSpPr>
          <p:nvPr/>
        </p:nvSpPr>
        <p:spPr bwMode="auto">
          <a:xfrm>
            <a:off x="1193033" y="2273870"/>
            <a:ext cx="652977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lnSpc>
                <a:spcPts val="2600"/>
              </a:lnSpc>
              <a:spcBef>
                <a:spcPct val="50000"/>
              </a:spcBef>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首先</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你要知道，管理的关键点（容易引发事故的点）在哪里？</a:t>
            </a:r>
          </a:p>
        </p:txBody>
      </p:sp>
      <p:sp>
        <p:nvSpPr>
          <p:cNvPr id="28" name="Rectangle 21"/>
          <p:cNvSpPr>
            <a:spLocks noChangeArrowheads="1"/>
          </p:cNvSpPr>
          <p:nvPr/>
        </p:nvSpPr>
        <p:spPr bwMode="auto">
          <a:xfrm>
            <a:off x="5280353" y="3018971"/>
            <a:ext cx="249299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能源介质的停、送环节</a:t>
            </a:r>
          </a:p>
        </p:txBody>
      </p:sp>
      <p:sp>
        <p:nvSpPr>
          <p:cNvPr id="30" name="Rectangle 23"/>
          <p:cNvSpPr>
            <a:spLocks noChangeArrowheads="1"/>
          </p:cNvSpPr>
          <p:nvPr/>
        </p:nvSpPr>
        <p:spPr bwMode="auto">
          <a:xfrm>
            <a:off x="5966422" y="3693131"/>
            <a:ext cx="110799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特种作业</a:t>
            </a:r>
          </a:p>
        </p:txBody>
      </p:sp>
      <p:sp>
        <p:nvSpPr>
          <p:cNvPr id="32" name="Rectangle 25"/>
          <p:cNvSpPr>
            <a:spLocks noChangeArrowheads="1"/>
          </p:cNvSpPr>
          <p:nvPr/>
        </p:nvSpPr>
        <p:spPr bwMode="auto">
          <a:xfrm>
            <a:off x="5735590" y="4452328"/>
            <a:ext cx="156966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员工精神状态</a:t>
            </a:r>
          </a:p>
        </p:txBody>
      </p:sp>
      <p:sp>
        <p:nvSpPr>
          <p:cNvPr id="37" name="Rectangle 30"/>
          <p:cNvSpPr>
            <a:spLocks noChangeArrowheads="1"/>
          </p:cNvSpPr>
          <p:nvPr/>
        </p:nvSpPr>
        <p:spPr bwMode="auto">
          <a:xfrm>
            <a:off x="5626601" y="5234715"/>
            <a:ext cx="180049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突发事件的处理</a:t>
            </a:r>
          </a:p>
        </p:txBody>
      </p:sp>
      <p:sp>
        <p:nvSpPr>
          <p:cNvPr id="40" name="Rectangle 33"/>
          <p:cNvSpPr>
            <a:spLocks noChangeArrowheads="1"/>
          </p:cNvSpPr>
          <p:nvPr/>
        </p:nvSpPr>
        <p:spPr bwMode="auto">
          <a:xfrm>
            <a:off x="5626601" y="5997307"/>
            <a:ext cx="180049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教育培训要到位</a:t>
            </a:r>
          </a:p>
        </p:txBody>
      </p:sp>
      <p:sp>
        <p:nvSpPr>
          <p:cNvPr id="52" name="矩形 51"/>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3" name="矩形 52"/>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2" name="组合 1"/>
          <p:cNvGrpSpPr/>
          <p:nvPr/>
        </p:nvGrpSpPr>
        <p:grpSpPr>
          <a:xfrm>
            <a:off x="560389" y="1400433"/>
            <a:ext cx="3924300" cy="717031"/>
            <a:chOff x="680619" y="951707"/>
            <a:chExt cx="6863390" cy="1254048"/>
          </a:xfrm>
        </p:grpSpPr>
        <p:sp>
          <p:nvSpPr>
            <p:cNvPr id="54" name="圆角矩形 53"/>
            <p:cNvSpPr/>
            <p:nvPr/>
          </p:nvSpPr>
          <p:spPr bwMode="auto">
            <a:xfrm>
              <a:off x="1787080" y="1129155"/>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5" name="圆角矩形 54"/>
            <p:cNvSpPr/>
            <p:nvPr/>
          </p:nvSpPr>
          <p:spPr bwMode="auto">
            <a:xfrm>
              <a:off x="680619" y="951707"/>
              <a:ext cx="1254048" cy="1254048"/>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56" name="组合 55"/>
            <p:cNvGrpSpPr/>
            <p:nvPr/>
          </p:nvGrpSpPr>
          <p:grpSpPr>
            <a:xfrm>
              <a:off x="961861" y="1206827"/>
              <a:ext cx="691623" cy="743807"/>
              <a:chOff x="1208352" y="3796841"/>
              <a:chExt cx="691623" cy="743807"/>
            </a:xfrm>
          </p:grpSpPr>
          <p:sp>
            <p:nvSpPr>
              <p:cNvPr id="57" name="Freeform 42"/>
              <p:cNvSpPr>
                <a:spLocks noEditPoints="1"/>
              </p:cNvSpPr>
              <p:nvPr/>
            </p:nvSpPr>
            <p:spPr bwMode="auto">
              <a:xfrm>
                <a:off x="1606715" y="4303247"/>
                <a:ext cx="236666" cy="237401"/>
              </a:xfrm>
              <a:custGeom>
                <a:avLst/>
                <a:gdLst>
                  <a:gd name="T0" fmla="*/ 88 w 175"/>
                  <a:gd name="T1" fmla="*/ 0 h 175"/>
                  <a:gd name="T2" fmla="*/ 0 w 175"/>
                  <a:gd name="T3" fmla="*/ 88 h 175"/>
                  <a:gd name="T4" fmla="*/ 88 w 175"/>
                  <a:gd name="T5" fmla="*/ 175 h 175"/>
                  <a:gd name="T6" fmla="*/ 175 w 175"/>
                  <a:gd name="T7" fmla="*/ 88 h 175"/>
                  <a:gd name="T8" fmla="*/ 88 w 175"/>
                  <a:gd name="T9" fmla="*/ 0 h 175"/>
                  <a:gd name="T10" fmla="*/ 59 w 175"/>
                  <a:gd name="T11" fmla="*/ 149 h 175"/>
                  <a:gd name="T12" fmla="*/ 42 w 175"/>
                  <a:gd name="T13" fmla="*/ 132 h 175"/>
                  <a:gd name="T14" fmla="*/ 59 w 175"/>
                  <a:gd name="T15" fmla="*/ 115 h 175"/>
                  <a:gd name="T16" fmla="*/ 76 w 175"/>
                  <a:gd name="T17" fmla="*/ 132 h 175"/>
                  <a:gd name="T18" fmla="*/ 59 w 175"/>
                  <a:gd name="T19" fmla="*/ 14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88" y="0"/>
                    </a:moveTo>
                    <a:cubicBezTo>
                      <a:pt x="39" y="0"/>
                      <a:pt x="0" y="39"/>
                      <a:pt x="0" y="88"/>
                    </a:cubicBezTo>
                    <a:cubicBezTo>
                      <a:pt x="0" y="136"/>
                      <a:pt x="39" y="175"/>
                      <a:pt x="88" y="175"/>
                    </a:cubicBezTo>
                    <a:cubicBezTo>
                      <a:pt x="136" y="175"/>
                      <a:pt x="175" y="136"/>
                      <a:pt x="175" y="88"/>
                    </a:cubicBezTo>
                    <a:cubicBezTo>
                      <a:pt x="175" y="39"/>
                      <a:pt x="136" y="0"/>
                      <a:pt x="88" y="0"/>
                    </a:cubicBezTo>
                    <a:close/>
                    <a:moveTo>
                      <a:pt x="59" y="149"/>
                    </a:moveTo>
                    <a:cubicBezTo>
                      <a:pt x="50" y="149"/>
                      <a:pt x="42" y="141"/>
                      <a:pt x="42" y="132"/>
                    </a:cubicBezTo>
                    <a:cubicBezTo>
                      <a:pt x="42" y="123"/>
                      <a:pt x="50" y="115"/>
                      <a:pt x="59" y="115"/>
                    </a:cubicBezTo>
                    <a:cubicBezTo>
                      <a:pt x="69" y="115"/>
                      <a:pt x="76" y="123"/>
                      <a:pt x="76" y="132"/>
                    </a:cubicBezTo>
                    <a:cubicBezTo>
                      <a:pt x="76" y="141"/>
                      <a:pt x="69" y="149"/>
                      <a:pt x="59" y="1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3"/>
              <p:cNvSpPr>
                <a:spLocks noEditPoints="1"/>
              </p:cNvSpPr>
              <p:nvPr/>
            </p:nvSpPr>
            <p:spPr bwMode="auto">
              <a:xfrm>
                <a:off x="1208352" y="3796841"/>
                <a:ext cx="517431" cy="743807"/>
              </a:xfrm>
              <a:custGeom>
                <a:avLst/>
                <a:gdLst>
                  <a:gd name="T0" fmla="*/ 334 w 382"/>
                  <a:gd name="T1" fmla="*/ 232 h 549"/>
                  <a:gd name="T2" fmla="*/ 334 w 382"/>
                  <a:gd name="T3" fmla="*/ 143 h 549"/>
                  <a:gd name="T4" fmla="*/ 191 w 382"/>
                  <a:gd name="T5" fmla="*/ 0 h 549"/>
                  <a:gd name="T6" fmla="*/ 48 w 382"/>
                  <a:gd name="T7" fmla="*/ 143 h 549"/>
                  <a:gd name="T8" fmla="*/ 48 w 382"/>
                  <a:gd name="T9" fmla="*/ 232 h 549"/>
                  <a:gd name="T10" fmla="*/ 0 w 382"/>
                  <a:gd name="T11" fmla="*/ 358 h 549"/>
                  <a:gd name="T12" fmla="*/ 191 w 382"/>
                  <a:gd name="T13" fmla="*/ 549 h 549"/>
                  <a:gd name="T14" fmla="*/ 302 w 382"/>
                  <a:gd name="T15" fmla="*/ 514 h 549"/>
                  <a:gd name="T16" fmla="*/ 286 w 382"/>
                  <a:gd name="T17" fmla="*/ 462 h 549"/>
                  <a:gd name="T18" fmla="*/ 381 w 382"/>
                  <a:gd name="T19" fmla="*/ 366 h 549"/>
                  <a:gd name="T20" fmla="*/ 382 w 382"/>
                  <a:gd name="T21" fmla="*/ 358 h 549"/>
                  <a:gd name="T22" fmla="*/ 334 w 382"/>
                  <a:gd name="T23" fmla="*/ 232 h 549"/>
                  <a:gd name="T24" fmla="*/ 213 w 382"/>
                  <a:gd name="T25" fmla="*/ 411 h 549"/>
                  <a:gd name="T26" fmla="*/ 213 w 382"/>
                  <a:gd name="T27" fmla="*/ 428 h 549"/>
                  <a:gd name="T28" fmla="*/ 191 w 382"/>
                  <a:gd name="T29" fmla="*/ 451 h 549"/>
                  <a:gd name="T30" fmla="*/ 168 w 382"/>
                  <a:gd name="T31" fmla="*/ 428 h 549"/>
                  <a:gd name="T32" fmla="*/ 168 w 382"/>
                  <a:gd name="T33" fmla="*/ 411 h 549"/>
                  <a:gd name="T34" fmla="*/ 133 w 382"/>
                  <a:gd name="T35" fmla="*/ 358 h 549"/>
                  <a:gd name="T36" fmla="*/ 191 w 382"/>
                  <a:gd name="T37" fmla="*/ 301 h 549"/>
                  <a:gd name="T38" fmla="*/ 248 w 382"/>
                  <a:gd name="T39" fmla="*/ 358 h 549"/>
                  <a:gd name="T40" fmla="*/ 213 w 382"/>
                  <a:gd name="T41" fmla="*/ 411 h 549"/>
                  <a:gd name="T42" fmla="*/ 191 w 382"/>
                  <a:gd name="T43" fmla="*/ 168 h 549"/>
                  <a:gd name="T44" fmla="*/ 90 w 382"/>
                  <a:gd name="T45" fmla="*/ 196 h 549"/>
                  <a:gd name="T46" fmla="*/ 90 w 382"/>
                  <a:gd name="T47" fmla="*/ 143 h 549"/>
                  <a:gd name="T48" fmla="*/ 191 w 382"/>
                  <a:gd name="T49" fmla="*/ 43 h 549"/>
                  <a:gd name="T50" fmla="*/ 291 w 382"/>
                  <a:gd name="T51" fmla="*/ 143 h 549"/>
                  <a:gd name="T52" fmla="*/ 291 w 382"/>
                  <a:gd name="T53" fmla="*/ 196 h 549"/>
                  <a:gd name="T54" fmla="*/ 191 w 382"/>
                  <a:gd name="T55" fmla="*/ 16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549">
                    <a:moveTo>
                      <a:pt x="334" y="232"/>
                    </a:moveTo>
                    <a:cubicBezTo>
                      <a:pt x="334" y="143"/>
                      <a:pt x="334" y="143"/>
                      <a:pt x="334" y="143"/>
                    </a:cubicBezTo>
                    <a:cubicBezTo>
                      <a:pt x="334" y="64"/>
                      <a:pt x="270" y="0"/>
                      <a:pt x="191" y="0"/>
                    </a:cubicBezTo>
                    <a:cubicBezTo>
                      <a:pt x="112" y="0"/>
                      <a:pt x="48" y="64"/>
                      <a:pt x="48" y="143"/>
                    </a:cubicBezTo>
                    <a:cubicBezTo>
                      <a:pt x="48" y="232"/>
                      <a:pt x="48" y="232"/>
                      <a:pt x="48" y="232"/>
                    </a:cubicBezTo>
                    <a:cubicBezTo>
                      <a:pt x="18" y="266"/>
                      <a:pt x="0" y="310"/>
                      <a:pt x="0" y="358"/>
                    </a:cubicBezTo>
                    <a:cubicBezTo>
                      <a:pt x="0" y="464"/>
                      <a:pt x="85" y="549"/>
                      <a:pt x="191" y="549"/>
                    </a:cubicBezTo>
                    <a:cubicBezTo>
                      <a:pt x="232" y="549"/>
                      <a:pt x="270" y="536"/>
                      <a:pt x="302" y="514"/>
                    </a:cubicBezTo>
                    <a:cubicBezTo>
                      <a:pt x="292" y="499"/>
                      <a:pt x="286" y="481"/>
                      <a:pt x="286" y="462"/>
                    </a:cubicBezTo>
                    <a:cubicBezTo>
                      <a:pt x="286" y="409"/>
                      <a:pt x="329" y="366"/>
                      <a:pt x="381" y="366"/>
                    </a:cubicBezTo>
                    <a:cubicBezTo>
                      <a:pt x="381" y="364"/>
                      <a:pt x="382" y="361"/>
                      <a:pt x="382" y="358"/>
                    </a:cubicBezTo>
                    <a:cubicBezTo>
                      <a:pt x="382" y="310"/>
                      <a:pt x="363" y="266"/>
                      <a:pt x="334" y="232"/>
                    </a:cubicBezTo>
                    <a:close/>
                    <a:moveTo>
                      <a:pt x="213" y="411"/>
                    </a:moveTo>
                    <a:cubicBezTo>
                      <a:pt x="213" y="428"/>
                      <a:pt x="213" y="428"/>
                      <a:pt x="213" y="428"/>
                    </a:cubicBezTo>
                    <a:cubicBezTo>
                      <a:pt x="213" y="441"/>
                      <a:pt x="203" y="451"/>
                      <a:pt x="191" y="451"/>
                    </a:cubicBezTo>
                    <a:cubicBezTo>
                      <a:pt x="178" y="451"/>
                      <a:pt x="168" y="441"/>
                      <a:pt x="168" y="428"/>
                    </a:cubicBezTo>
                    <a:cubicBezTo>
                      <a:pt x="168" y="411"/>
                      <a:pt x="168" y="411"/>
                      <a:pt x="168" y="411"/>
                    </a:cubicBezTo>
                    <a:cubicBezTo>
                      <a:pt x="148" y="402"/>
                      <a:pt x="133" y="382"/>
                      <a:pt x="133" y="358"/>
                    </a:cubicBezTo>
                    <a:cubicBezTo>
                      <a:pt x="133" y="327"/>
                      <a:pt x="159" y="301"/>
                      <a:pt x="191" y="301"/>
                    </a:cubicBezTo>
                    <a:cubicBezTo>
                      <a:pt x="222" y="301"/>
                      <a:pt x="248" y="327"/>
                      <a:pt x="248" y="358"/>
                    </a:cubicBezTo>
                    <a:cubicBezTo>
                      <a:pt x="248" y="382"/>
                      <a:pt x="234" y="402"/>
                      <a:pt x="213" y="411"/>
                    </a:cubicBezTo>
                    <a:close/>
                    <a:moveTo>
                      <a:pt x="191" y="168"/>
                    </a:moveTo>
                    <a:cubicBezTo>
                      <a:pt x="154" y="168"/>
                      <a:pt x="119" y="178"/>
                      <a:pt x="90" y="196"/>
                    </a:cubicBezTo>
                    <a:cubicBezTo>
                      <a:pt x="90" y="143"/>
                      <a:pt x="90" y="143"/>
                      <a:pt x="90" y="143"/>
                    </a:cubicBezTo>
                    <a:cubicBezTo>
                      <a:pt x="90" y="88"/>
                      <a:pt x="135" y="43"/>
                      <a:pt x="191" y="43"/>
                    </a:cubicBezTo>
                    <a:cubicBezTo>
                      <a:pt x="246" y="43"/>
                      <a:pt x="291" y="88"/>
                      <a:pt x="291" y="143"/>
                    </a:cubicBezTo>
                    <a:cubicBezTo>
                      <a:pt x="291" y="196"/>
                      <a:pt x="291" y="196"/>
                      <a:pt x="291" y="196"/>
                    </a:cubicBezTo>
                    <a:cubicBezTo>
                      <a:pt x="262" y="178"/>
                      <a:pt x="228" y="168"/>
                      <a:pt x="191" y="16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4"/>
              <p:cNvSpPr>
                <a:spLocks/>
              </p:cNvSpPr>
              <p:nvPr/>
            </p:nvSpPr>
            <p:spPr bwMode="auto">
              <a:xfrm>
                <a:off x="1727988" y="4179034"/>
                <a:ext cx="154347" cy="224906"/>
              </a:xfrm>
              <a:custGeom>
                <a:avLst/>
                <a:gdLst>
                  <a:gd name="T0" fmla="*/ 42 w 114"/>
                  <a:gd name="T1" fmla="*/ 152 h 166"/>
                  <a:gd name="T2" fmla="*/ 14 w 114"/>
                  <a:gd name="T3" fmla="*/ 160 h 166"/>
                  <a:gd name="T4" fmla="*/ 14 w 114"/>
                  <a:gd name="T5" fmla="*/ 160 h 166"/>
                  <a:gd name="T6" fmla="*/ 6 w 114"/>
                  <a:gd name="T7" fmla="*/ 131 h 166"/>
                  <a:gd name="T8" fmla="*/ 72 w 114"/>
                  <a:gd name="T9" fmla="*/ 14 h 166"/>
                  <a:gd name="T10" fmla="*/ 101 w 114"/>
                  <a:gd name="T11" fmla="*/ 6 h 166"/>
                  <a:gd name="T12" fmla="*/ 101 w 114"/>
                  <a:gd name="T13" fmla="*/ 6 h 166"/>
                  <a:gd name="T14" fmla="*/ 109 w 114"/>
                  <a:gd name="T15" fmla="*/ 34 h 166"/>
                  <a:gd name="T16" fmla="*/ 42 w 114"/>
                  <a:gd name="T17" fmla="*/ 1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66">
                    <a:moveTo>
                      <a:pt x="42" y="152"/>
                    </a:moveTo>
                    <a:cubicBezTo>
                      <a:pt x="37" y="162"/>
                      <a:pt x="24" y="166"/>
                      <a:pt x="14" y="160"/>
                    </a:cubicBezTo>
                    <a:cubicBezTo>
                      <a:pt x="14" y="160"/>
                      <a:pt x="14" y="160"/>
                      <a:pt x="14" y="160"/>
                    </a:cubicBezTo>
                    <a:cubicBezTo>
                      <a:pt x="3" y="155"/>
                      <a:pt x="0" y="142"/>
                      <a:pt x="6" y="131"/>
                    </a:cubicBezTo>
                    <a:cubicBezTo>
                      <a:pt x="72" y="14"/>
                      <a:pt x="72" y="14"/>
                      <a:pt x="72" y="14"/>
                    </a:cubicBezTo>
                    <a:cubicBezTo>
                      <a:pt x="78" y="3"/>
                      <a:pt x="90" y="0"/>
                      <a:pt x="101" y="6"/>
                    </a:cubicBezTo>
                    <a:cubicBezTo>
                      <a:pt x="101" y="6"/>
                      <a:pt x="101" y="6"/>
                      <a:pt x="101" y="6"/>
                    </a:cubicBezTo>
                    <a:cubicBezTo>
                      <a:pt x="111" y="11"/>
                      <a:pt x="114" y="24"/>
                      <a:pt x="109" y="34"/>
                    </a:cubicBezTo>
                    <a:lnTo>
                      <a:pt x="42" y="1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5"/>
              <p:cNvSpPr>
                <a:spLocks/>
              </p:cNvSpPr>
              <p:nvPr/>
            </p:nvSpPr>
            <p:spPr bwMode="auto">
              <a:xfrm>
                <a:off x="1832356" y="4227543"/>
                <a:ext cx="67619" cy="56594"/>
              </a:xfrm>
              <a:custGeom>
                <a:avLst/>
                <a:gdLst>
                  <a:gd name="T0" fmla="*/ 46 w 50"/>
                  <a:gd name="T1" fmla="*/ 34 h 42"/>
                  <a:gd name="T2" fmla="*/ 28 w 50"/>
                  <a:gd name="T3" fmla="*/ 38 h 42"/>
                  <a:gd name="T4" fmla="*/ 9 w 50"/>
                  <a:gd name="T5" fmla="*/ 26 h 42"/>
                  <a:gd name="T6" fmla="*/ 4 w 50"/>
                  <a:gd name="T7" fmla="*/ 8 h 42"/>
                  <a:gd name="T8" fmla="*/ 4 w 50"/>
                  <a:gd name="T9" fmla="*/ 8 h 42"/>
                  <a:gd name="T10" fmla="*/ 22 w 50"/>
                  <a:gd name="T11" fmla="*/ 4 h 42"/>
                  <a:gd name="T12" fmla="*/ 42 w 50"/>
                  <a:gd name="T13" fmla="*/ 16 h 42"/>
                  <a:gd name="T14" fmla="*/ 46 w 50"/>
                  <a:gd name="T15" fmla="*/ 3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46" y="34"/>
                    </a:moveTo>
                    <a:cubicBezTo>
                      <a:pt x="43" y="40"/>
                      <a:pt x="35" y="42"/>
                      <a:pt x="28" y="38"/>
                    </a:cubicBezTo>
                    <a:cubicBezTo>
                      <a:pt x="9" y="26"/>
                      <a:pt x="9" y="26"/>
                      <a:pt x="9" y="26"/>
                    </a:cubicBezTo>
                    <a:cubicBezTo>
                      <a:pt x="2" y="22"/>
                      <a:pt x="0" y="14"/>
                      <a:pt x="4" y="8"/>
                    </a:cubicBezTo>
                    <a:cubicBezTo>
                      <a:pt x="4" y="8"/>
                      <a:pt x="4" y="8"/>
                      <a:pt x="4" y="8"/>
                    </a:cubicBezTo>
                    <a:cubicBezTo>
                      <a:pt x="8" y="2"/>
                      <a:pt x="16" y="0"/>
                      <a:pt x="22" y="4"/>
                    </a:cubicBezTo>
                    <a:cubicBezTo>
                      <a:pt x="42" y="16"/>
                      <a:pt x="42" y="16"/>
                      <a:pt x="42" y="16"/>
                    </a:cubicBezTo>
                    <a:cubicBezTo>
                      <a:pt x="48" y="19"/>
                      <a:pt x="50" y="28"/>
                      <a:pt x="46" y="3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6"/>
              <p:cNvSpPr>
                <a:spLocks/>
              </p:cNvSpPr>
              <p:nvPr/>
            </p:nvSpPr>
            <p:spPr bwMode="auto">
              <a:xfrm>
                <a:off x="1802957" y="4267968"/>
                <a:ext cx="91874" cy="72029"/>
              </a:xfrm>
              <a:custGeom>
                <a:avLst/>
                <a:gdLst>
                  <a:gd name="T0" fmla="*/ 64 w 68"/>
                  <a:gd name="T1" fmla="*/ 45 h 53"/>
                  <a:gd name="T2" fmla="*/ 46 w 68"/>
                  <a:gd name="T3" fmla="*/ 49 h 53"/>
                  <a:gd name="T4" fmla="*/ 9 w 68"/>
                  <a:gd name="T5" fmla="*/ 26 h 53"/>
                  <a:gd name="T6" fmla="*/ 4 w 68"/>
                  <a:gd name="T7" fmla="*/ 8 h 53"/>
                  <a:gd name="T8" fmla="*/ 4 w 68"/>
                  <a:gd name="T9" fmla="*/ 8 h 53"/>
                  <a:gd name="T10" fmla="*/ 22 w 68"/>
                  <a:gd name="T11" fmla="*/ 4 h 53"/>
                  <a:gd name="T12" fmla="*/ 60 w 68"/>
                  <a:gd name="T13" fmla="*/ 27 h 53"/>
                  <a:gd name="T14" fmla="*/ 64 w 68"/>
                  <a:gd name="T15" fmla="*/ 4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3">
                    <a:moveTo>
                      <a:pt x="64" y="45"/>
                    </a:moveTo>
                    <a:cubicBezTo>
                      <a:pt x="61" y="51"/>
                      <a:pt x="53" y="53"/>
                      <a:pt x="46" y="49"/>
                    </a:cubicBezTo>
                    <a:cubicBezTo>
                      <a:pt x="9" y="26"/>
                      <a:pt x="9" y="26"/>
                      <a:pt x="9" y="26"/>
                    </a:cubicBezTo>
                    <a:cubicBezTo>
                      <a:pt x="2" y="23"/>
                      <a:pt x="0" y="15"/>
                      <a:pt x="4" y="8"/>
                    </a:cubicBezTo>
                    <a:cubicBezTo>
                      <a:pt x="4" y="8"/>
                      <a:pt x="4" y="8"/>
                      <a:pt x="4" y="8"/>
                    </a:cubicBezTo>
                    <a:cubicBezTo>
                      <a:pt x="8" y="2"/>
                      <a:pt x="16" y="0"/>
                      <a:pt x="22" y="4"/>
                    </a:cubicBezTo>
                    <a:cubicBezTo>
                      <a:pt x="60" y="27"/>
                      <a:pt x="60" y="27"/>
                      <a:pt x="60" y="27"/>
                    </a:cubicBezTo>
                    <a:cubicBezTo>
                      <a:pt x="66" y="31"/>
                      <a:pt x="68" y="39"/>
                      <a:pt x="64" y="4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矩形 2"/>
          <p:cNvSpPr/>
          <p:nvPr/>
        </p:nvSpPr>
        <p:spPr>
          <a:xfrm>
            <a:off x="1867280" y="1471995"/>
            <a:ext cx="1943161" cy="507831"/>
          </a:xfrm>
          <a:prstGeom prst="rect">
            <a:avLst/>
          </a:prstGeom>
        </p:spPr>
        <p:txBody>
          <a:bodyPr wrap="none">
            <a:spAutoFit/>
          </a:bodyPr>
          <a:lstStyle/>
          <a:p>
            <a:pPr>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2</a:t>
            </a:r>
            <a:r>
              <a:rPr lang="zh-CN" altLang="en-US" sz="1800" dirty="0">
                <a:solidFill>
                  <a:schemeClr val="bg1"/>
                </a:solidFill>
                <a:latin typeface="微软雅黑" panose="020B0503020204020204" pitchFamily="34" charset="-122"/>
                <a:ea typeface="微软雅黑" panose="020B0503020204020204" pitchFamily="34" charset="-122"/>
              </a:rPr>
              <a:t>、关键在于</a:t>
            </a:r>
            <a:r>
              <a:rPr lang="zh-CN" altLang="en-US" sz="1800" dirty="0" smtClean="0">
                <a:solidFill>
                  <a:schemeClr val="bg1"/>
                </a:solidFill>
                <a:latin typeface="微软雅黑" panose="020B0503020204020204" pitchFamily="34" charset="-122"/>
                <a:ea typeface="微软雅黑" panose="020B0503020204020204" pitchFamily="34" charset="-122"/>
              </a:rPr>
              <a:t>管理</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bwMode="auto">
          <a:xfrm>
            <a:off x="987468" y="3710224"/>
            <a:ext cx="2036763" cy="2036763"/>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nvSpPr>
        <p:spPr>
          <a:xfrm>
            <a:off x="1277832" y="4415831"/>
            <a:ext cx="1210588" cy="400110"/>
          </a:xfrm>
          <a:prstGeom prst="rect">
            <a:avLst/>
          </a:prstGeom>
        </p:spPr>
        <p:txBody>
          <a:bodyPr wrap="none">
            <a:spAutoFit/>
          </a:bodyPr>
          <a:lstStyle/>
          <a:p>
            <a:pPr algn="ctr" eaLnBrk="1" hangingPunct="1">
              <a:spcBef>
                <a:spcPct val="50000"/>
              </a:spcBef>
            </a:pPr>
            <a:r>
              <a:rPr lang="zh-CN" altLang="en-US" sz="2000" dirty="0">
                <a:solidFill>
                  <a:schemeClr val="bg1"/>
                </a:solidFill>
                <a:latin typeface="微软雅黑" pitchFamily="34" charset="-122"/>
                <a:ea typeface="微软雅黑" pitchFamily="34" charset="-122"/>
              </a:rPr>
              <a:t>把控重点</a:t>
            </a:r>
          </a:p>
        </p:txBody>
      </p:sp>
      <p:sp>
        <p:nvSpPr>
          <p:cNvPr id="8" name="任意多边形 7"/>
          <p:cNvSpPr/>
          <p:nvPr/>
        </p:nvSpPr>
        <p:spPr bwMode="auto">
          <a:xfrm>
            <a:off x="2555753" y="3210560"/>
            <a:ext cx="1971040" cy="660400"/>
          </a:xfrm>
          <a:custGeom>
            <a:avLst/>
            <a:gdLst>
              <a:gd name="connsiteX0" fmla="*/ 0 w 1971040"/>
              <a:gd name="connsiteY0" fmla="*/ 609600 h 609600"/>
              <a:gd name="connsiteX1" fmla="*/ 457200 w 1971040"/>
              <a:gd name="connsiteY1" fmla="*/ 0 h 609600"/>
              <a:gd name="connsiteX2" fmla="*/ 1971040 w 1971040"/>
              <a:gd name="connsiteY2" fmla="*/ 0 h 609600"/>
            </a:gdLst>
            <a:ahLst/>
            <a:cxnLst>
              <a:cxn ang="0">
                <a:pos x="connsiteX0" y="connsiteY0"/>
              </a:cxn>
              <a:cxn ang="0">
                <a:pos x="connsiteX1" y="connsiteY1"/>
              </a:cxn>
              <a:cxn ang="0">
                <a:pos x="connsiteX2" y="connsiteY2"/>
              </a:cxn>
            </a:cxnLst>
            <a:rect l="l" t="t" r="r" b="b"/>
            <a:pathLst>
              <a:path w="1971040" h="609600">
                <a:moveTo>
                  <a:pt x="0" y="609600"/>
                </a:moveTo>
                <a:lnTo>
                  <a:pt x="457200" y="0"/>
                </a:lnTo>
                <a:lnTo>
                  <a:pt x="1971040" y="0"/>
                </a:lnTo>
              </a:path>
            </a:pathLst>
          </a:cu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zh-CN" altLang="en-US"/>
          </a:p>
        </p:txBody>
      </p:sp>
      <p:sp>
        <p:nvSpPr>
          <p:cNvPr id="66" name="任意多边形 65"/>
          <p:cNvSpPr/>
          <p:nvPr/>
        </p:nvSpPr>
        <p:spPr bwMode="auto">
          <a:xfrm flipV="1">
            <a:off x="2555753" y="5562372"/>
            <a:ext cx="1971040" cy="660400"/>
          </a:xfrm>
          <a:custGeom>
            <a:avLst/>
            <a:gdLst>
              <a:gd name="connsiteX0" fmla="*/ 0 w 1971040"/>
              <a:gd name="connsiteY0" fmla="*/ 609600 h 609600"/>
              <a:gd name="connsiteX1" fmla="*/ 457200 w 1971040"/>
              <a:gd name="connsiteY1" fmla="*/ 0 h 609600"/>
              <a:gd name="connsiteX2" fmla="*/ 1971040 w 1971040"/>
              <a:gd name="connsiteY2" fmla="*/ 0 h 609600"/>
            </a:gdLst>
            <a:ahLst/>
            <a:cxnLst>
              <a:cxn ang="0">
                <a:pos x="connsiteX0" y="connsiteY0"/>
              </a:cxn>
              <a:cxn ang="0">
                <a:pos x="connsiteX1" y="connsiteY1"/>
              </a:cxn>
              <a:cxn ang="0">
                <a:pos x="connsiteX2" y="connsiteY2"/>
              </a:cxn>
            </a:cxnLst>
            <a:rect l="l" t="t" r="r" b="b"/>
            <a:pathLst>
              <a:path w="1971040" h="609600">
                <a:moveTo>
                  <a:pt x="0" y="609600"/>
                </a:moveTo>
                <a:lnTo>
                  <a:pt x="457200" y="0"/>
                </a:lnTo>
                <a:lnTo>
                  <a:pt x="1971040" y="0"/>
                </a:lnTo>
              </a:path>
            </a:pathLst>
          </a:cu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zh-CN" altLang="en-US"/>
          </a:p>
        </p:txBody>
      </p:sp>
      <p:sp>
        <p:nvSpPr>
          <p:cNvPr id="33" name="矩形 32"/>
          <p:cNvSpPr/>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75843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64"/>
          <p:cNvSpPr txBox="1">
            <a:spLocks noChangeArrowheads="1"/>
          </p:cNvSpPr>
          <p:nvPr/>
        </p:nvSpPr>
        <p:spPr bwMode="auto">
          <a:xfrm>
            <a:off x="560388" y="2570003"/>
            <a:ext cx="852813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任何</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一个环节、一个工序、一个人的工作质量，都会直接或间接影响检修安全。</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要</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做好安全无事故，就必须调动起大家的安全意识，只有全员参与安全，大家才都会安全。</a:t>
            </a:r>
          </a:p>
          <a:p>
            <a:pPr marL="285750" indent="-285750" eaLnBrk="1" hangingPunct="1">
              <a:lnSpc>
                <a:spcPct val="150000"/>
              </a:lnSpc>
              <a:spcBef>
                <a:spcPts val="0"/>
              </a:spcBef>
              <a:buFont typeface="Wingdings" panose="05000000000000000000" pitchFamily="2" charset="2"/>
              <a:buChar char="Ø"/>
            </a:pPr>
            <a:r>
              <a:rPr lang="en-US" altLang="zh-CN" sz="1800" b="0" dirty="0" smtClean="0">
                <a:solidFill>
                  <a:schemeClr val="tx1">
                    <a:lumMod val="85000"/>
                    <a:lumOff val="15000"/>
                  </a:schemeClr>
                </a:solidFill>
                <a:latin typeface="微软雅黑" panose="020B0503020204020204" pitchFamily="34" charset="-122"/>
                <a:ea typeface="微软雅黑" panose="020B0503020204020204" pitchFamily="34" charset="-122"/>
              </a:rPr>
              <a:t>100</a:t>
            </a:r>
            <a:r>
              <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全员须知：</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作业</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环境危险点有哪些，在哪里？</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针对</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这些危险点，该怎么预防？</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作业</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时，是否存在潜在的未意识到的危险呢？</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万一</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出了事，该怎么办？</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2" name="组合 1"/>
          <p:cNvGrpSpPr/>
          <p:nvPr/>
        </p:nvGrpSpPr>
        <p:grpSpPr>
          <a:xfrm>
            <a:off x="560388" y="1453928"/>
            <a:ext cx="3924300" cy="717030"/>
            <a:chOff x="1442619" y="5172488"/>
            <a:chExt cx="6863390" cy="1254048"/>
          </a:xfrm>
        </p:grpSpPr>
        <p:sp>
          <p:nvSpPr>
            <p:cNvPr id="7" name="圆角矩形 6"/>
            <p:cNvSpPr/>
            <p:nvPr/>
          </p:nvSpPr>
          <p:spPr bwMode="auto">
            <a:xfrm>
              <a:off x="2549080" y="5376021"/>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圆角矩形 7"/>
            <p:cNvSpPr/>
            <p:nvPr/>
          </p:nvSpPr>
          <p:spPr bwMode="auto">
            <a:xfrm>
              <a:off x="1442619" y="5172488"/>
              <a:ext cx="1254048" cy="1254048"/>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nvGrpSpPr>
            <p:cNvPr id="10" name="组合 9"/>
            <p:cNvGrpSpPr/>
            <p:nvPr/>
          </p:nvGrpSpPr>
          <p:grpSpPr>
            <a:xfrm>
              <a:off x="1652924" y="5426449"/>
              <a:ext cx="833437" cy="746125"/>
              <a:chOff x="903015" y="5105261"/>
              <a:chExt cx="833437" cy="746125"/>
            </a:xfrm>
          </p:grpSpPr>
          <p:sp>
            <p:nvSpPr>
              <p:cNvPr id="11" name="Freeform 7"/>
              <p:cNvSpPr>
                <a:spLocks/>
              </p:cNvSpPr>
              <p:nvPr/>
            </p:nvSpPr>
            <p:spPr bwMode="auto">
              <a:xfrm>
                <a:off x="903015" y="5105261"/>
                <a:ext cx="822325" cy="455613"/>
              </a:xfrm>
              <a:custGeom>
                <a:avLst/>
                <a:gdLst>
                  <a:gd name="T0" fmla="*/ 38 w 219"/>
                  <a:gd name="T1" fmla="*/ 37 h 121"/>
                  <a:gd name="T2" fmla="*/ 219 w 219"/>
                  <a:gd name="T3" fmla="*/ 68 h 121"/>
                  <a:gd name="T4" fmla="*/ 61 w 219"/>
                  <a:gd name="T5" fmla="*/ 61 h 121"/>
                  <a:gd name="T6" fmla="*/ 82 w 219"/>
                  <a:gd name="T7" fmla="*/ 82 h 121"/>
                  <a:gd name="T8" fmla="*/ 1 w 219"/>
                  <a:gd name="T9" fmla="*/ 121 h 121"/>
                  <a:gd name="T10" fmla="*/ 18 w 219"/>
                  <a:gd name="T11" fmla="*/ 17 h 121"/>
                  <a:gd name="T12" fmla="*/ 38 w 219"/>
                  <a:gd name="T13" fmla="*/ 37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38" y="37"/>
                    </a:moveTo>
                    <a:cubicBezTo>
                      <a:pt x="95" y="0"/>
                      <a:pt x="172" y="8"/>
                      <a:pt x="219" y="68"/>
                    </a:cubicBezTo>
                    <a:cubicBezTo>
                      <a:pt x="170" y="22"/>
                      <a:pt x="104" y="25"/>
                      <a:pt x="61" y="61"/>
                    </a:cubicBezTo>
                    <a:cubicBezTo>
                      <a:pt x="68" y="68"/>
                      <a:pt x="75" y="75"/>
                      <a:pt x="82" y="82"/>
                    </a:cubicBezTo>
                    <a:cubicBezTo>
                      <a:pt x="58" y="87"/>
                      <a:pt x="30" y="97"/>
                      <a:pt x="1" y="121"/>
                    </a:cubicBezTo>
                    <a:cubicBezTo>
                      <a:pt x="0" y="78"/>
                      <a:pt x="4" y="49"/>
                      <a:pt x="18" y="17"/>
                    </a:cubicBezTo>
                    <a:cubicBezTo>
                      <a:pt x="25" y="24"/>
                      <a:pt x="32" y="30"/>
                      <a:pt x="38" y="3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p:cNvSpPr>
                <a:spLocks/>
              </p:cNvSpPr>
              <p:nvPr/>
            </p:nvSpPr>
            <p:spPr bwMode="auto">
              <a:xfrm>
                <a:off x="914127" y="5395773"/>
                <a:ext cx="822325" cy="455613"/>
              </a:xfrm>
              <a:custGeom>
                <a:avLst/>
                <a:gdLst>
                  <a:gd name="T0" fmla="*/ 181 w 219"/>
                  <a:gd name="T1" fmla="*/ 84 h 121"/>
                  <a:gd name="T2" fmla="*/ 0 w 219"/>
                  <a:gd name="T3" fmla="*/ 53 h 121"/>
                  <a:gd name="T4" fmla="*/ 158 w 219"/>
                  <a:gd name="T5" fmla="*/ 60 h 121"/>
                  <a:gd name="T6" fmla="*/ 138 w 219"/>
                  <a:gd name="T7" fmla="*/ 39 h 121"/>
                  <a:gd name="T8" fmla="*/ 218 w 219"/>
                  <a:gd name="T9" fmla="*/ 0 h 121"/>
                  <a:gd name="T10" fmla="*/ 201 w 219"/>
                  <a:gd name="T11" fmla="*/ 104 h 121"/>
                  <a:gd name="T12" fmla="*/ 181 w 219"/>
                  <a:gd name="T13" fmla="*/ 84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181" y="84"/>
                    </a:moveTo>
                    <a:cubicBezTo>
                      <a:pt x="124" y="121"/>
                      <a:pt x="47" y="113"/>
                      <a:pt x="0" y="53"/>
                    </a:cubicBezTo>
                    <a:cubicBezTo>
                      <a:pt x="49" y="99"/>
                      <a:pt x="115" y="96"/>
                      <a:pt x="158" y="60"/>
                    </a:cubicBezTo>
                    <a:cubicBezTo>
                      <a:pt x="151" y="53"/>
                      <a:pt x="144" y="46"/>
                      <a:pt x="138" y="39"/>
                    </a:cubicBezTo>
                    <a:cubicBezTo>
                      <a:pt x="161" y="34"/>
                      <a:pt x="189" y="24"/>
                      <a:pt x="218" y="0"/>
                    </a:cubicBezTo>
                    <a:cubicBezTo>
                      <a:pt x="219" y="43"/>
                      <a:pt x="215" y="72"/>
                      <a:pt x="201" y="104"/>
                    </a:cubicBezTo>
                    <a:cubicBezTo>
                      <a:pt x="194" y="97"/>
                      <a:pt x="187" y="90"/>
                      <a:pt x="181" y="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矩形 2"/>
          <p:cNvSpPr/>
          <p:nvPr/>
        </p:nvSpPr>
        <p:spPr>
          <a:xfrm>
            <a:off x="1756386" y="1612388"/>
            <a:ext cx="2249334"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中心在于全员参与</a:t>
            </a:r>
          </a:p>
        </p:txBody>
      </p:sp>
      <p:sp>
        <p:nvSpPr>
          <p:cNvPr id="13" name="矩形 12"/>
          <p:cNvSpPr/>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5241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64"/>
          <p:cNvSpPr txBox="1">
            <a:spLocks noChangeArrowheads="1"/>
          </p:cNvSpPr>
          <p:nvPr/>
        </p:nvSpPr>
        <p:spPr bwMode="auto">
          <a:xfrm>
            <a:off x="560388" y="1290092"/>
            <a:ext cx="875124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eaLnBrk="1" hangingPunct="1">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indent="0">
              <a:buNone/>
            </a:pPr>
            <a:r>
              <a:rPr lang="zh-CN" altLang="en-US" dirty="0"/>
              <a:t>一、提前对检修中的各种用具及安全防护品进行全面检查，确保了检修工具的安全可靠。</a:t>
            </a:r>
            <a:endParaRPr lang="en-US" altLang="zh-CN" dirty="0"/>
          </a:p>
          <a:p>
            <a:pPr marL="0" indent="0">
              <a:buNone/>
            </a:pPr>
            <a:r>
              <a:rPr lang="zh-CN" altLang="en-US" dirty="0"/>
              <a:t>二、重视预防、总结。</a:t>
            </a:r>
          </a:p>
          <a:p>
            <a:pPr marL="0" indent="0">
              <a:buNone/>
            </a:pPr>
            <a:r>
              <a:rPr lang="en-US" altLang="zh-CN" dirty="0"/>
              <a:t>1</a:t>
            </a:r>
            <a:r>
              <a:rPr lang="zh-CN" altLang="en-US" dirty="0"/>
              <a:t>、在班前会上，要交待好当天安全注意事项；</a:t>
            </a:r>
          </a:p>
          <a:p>
            <a:pPr marL="0" indent="0">
              <a:buNone/>
            </a:pPr>
            <a:r>
              <a:rPr lang="en-US" altLang="zh-CN" dirty="0"/>
              <a:t>2</a:t>
            </a:r>
            <a:r>
              <a:rPr lang="zh-CN" altLang="en-US" dirty="0"/>
              <a:t>、每项检修工作开工前，要找出危险点在哪儿，并在员工进行入检修现场前宣读危险点控制措施；</a:t>
            </a:r>
          </a:p>
          <a:p>
            <a:pPr marL="0" indent="0">
              <a:buNone/>
            </a:pPr>
            <a:r>
              <a:rPr lang="en-US" altLang="zh-CN" dirty="0"/>
              <a:t>3</a:t>
            </a:r>
            <a:r>
              <a:rPr lang="zh-CN" altLang="en-US" dirty="0"/>
              <a:t>、在班后会上，要对当天的安全情况进行总结、交流，及时纠正偏差。</a:t>
            </a:r>
          </a:p>
          <a:p>
            <a:pPr marL="0" indent="0">
              <a:buNone/>
            </a:pPr>
            <a:r>
              <a:rPr lang="zh-CN" altLang="en-US" dirty="0"/>
              <a:t>三、要求施工人员正确使用个人防护品；</a:t>
            </a:r>
          </a:p>
          <a:p>
            <a:pPr marL="0" indent="0">
              <a:buNone/>
            </a:pPr>
            <a:r>
              <a:rPr lang="zh-CN" altLang="en-US" dirty="0"/>
              <a:t>必须戴好安全帽，高空作业系好安全带，杜绝侥幸心理。</a:t>
            </a:r>
          </a:p>
          <a:p>
            <a:pPr marL="0" indent="0">
              <a:buNone/>
            </a:pPr>
            <a:r>
              <a:rPr lang="zh-CN" altLang="en-US" dirty="0"/>
              <a:t>四、对外来劳务工进行严格的监督检查和安全教育，并纠正违章行为。</a:t>
            </a:r>
          </a:p>
          <a:p>
            <a:pPr marL="0" indent="0">
              <a:buNone/>
            </a:pPr>
            <a:r>
              <a:rPr lang="zh-CN" altLang="en-US" dirty="0"/>
              <a:t>五、实行全过程监控，要求班组安全员负责做好安全自查工作，每天检查作业人员和劳务人员的精神状态，及时提醒和制止比较隐蔽的事故隐患。做好现场的安全监护。</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68948" y="415924"/>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加强检修管理措施</a:t>
            </a:r>
          </a:p>
        </p:txBody>
      </p:sp>
    </p:spTree>
    <p:extLst>
      <p:ext uri="{BB962C8B-B14F-4D97-AF65-F5344CB8AC3E}">
        <p14:creationId xmlns:p14="http://schemas.microsoft.com/office/powerpoint/2010/main" val="378621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64"/>
          <p:cNvSpPr txBox="1">
            <a:spLocks noChangeArrowheads="1"/>
          </p:cNvSpPr>
          <p:nvPr/>
        </p:nvSpPr>
        <p:spPr bwMode="auto">
          <a:xfrm>
            <a:off x="5314951" y="3594918"/>
            <a:ext cx="387570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lnSpc>
                <a:spcPct val="150000"/>
              </a:lnSpc>
              <a:spcBef>
                <a:spcPts val="0"/>
              </a:spcBef>
            </a:pP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确定</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上层作业区使用的工具及拆换的部件，对于使用的小型工具</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如：手锤、扳手等</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应用绳子系扣，套在操作者的手腕上，拆卸的物件事先应有良好的固定，拆除后尽快移出作业区。</a:t>
            </a:r>
          </a:p>
        </p:txBody>
      </p:sp>
      <p:sp>
        <p:nvSpPr>
          <p:cNvPr id="7" name="矩形 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58788" y="444257"/>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多层作业安全管理</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12717"/>
          <a:stretch/>
        </p:blipFill>
        <p:spPr>
          <a:xfrm>
            <a:off x="560388" y="2770296"/>
            <a:ext cx="3924300" cy="2994447"/>
          </a:xfrm>
          <a:prstGeom prst="rect">
            <a:avLst/>
          </a:prstGeom>
        </p:spPr>
      </p:pic>
      <p:sp>
        <p:nvSpPr>
          <p:cNvPr id="4" name="矩形 3"/>
          <p:cNvSpPr/>
          <p:nvPr/>
        </p:nvSpPr>
        <p:spPr>
          <a:xfrm>
            <a:off x="560388" y="1633683"/>
            <a:ext cx="8785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0"/>
              </a:spcBef>
              <a:buFont typeface="Wingdings" panose="05000000000000000000" pitchFamily="2" charset="2"/>
              <a:buNone/>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多层作业的安全检修，其最大的危险是坠物打击，它将会导致较大的伤害，因此多层作业应将重点放在预防物体坠落情况的发生：</a:t>
            </a:r>
          </a:p>
        </p:txBody>
      </p:sp>
      <p:grpSp>
        <p:nvGrpSpPr>
          <p:cNvPr id="9" name="组合 8"/>
          <p:cNvGrpSpPr/>
          <p:nvPr/>
        </p:nvGrpSpPr>
        <p:grpSpPr>
          <a:xfrm>
            <a:off x="4686301" y="2835797"/>
            <a:ext cx="582930" cy="582930"/>
            <a:chOff x="4236720" y="1551940"/>
            <a:chExt cx="777240" cy="777240"/>
          </a:xfrm>
        </p:grpSpPr>
        <p:sp>
          <p:nvSpPr>
            <p:cNvPr id="10" name="矩形 9"/>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矩形 10"/>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12" name="文本框 11"/>
          <p:cNvSpPr txBox="1"/>
          <p:nvPr/>
        </p:nvSpPr>
        <p:spPr>
          <a:xfrm>
            <a:off x="4764406" y="2887656"/>
            <a:ext cx="426720" cy="461665"/>
          </a:xfrm>
          <a:prstGeom prst="rect">
            <a:avLst/>
          </a:prstGeom>
          <a:noFill/>
        </p:spPr>
        <p:txBody>
          <a:bodyPr wrap="square" rtlCol="0">
            <a:spAutoFit/>
          </a:bodyPr>
          <a:lstStyle/>
          <a:p>
            <a:pPr algn="ctr"/>
            <a:r>
              <a:rPr lang="en-US" altLang="zh-CN" sz="2400" dirty="0" smtClean="0">
                <a:solidFill>
                  <a:schemeClr val="bg1"/>
                </a:solidFill>
              </a:rPr>
              <a:t>1</a:t>
            </a:r>
            <a:endParaRPr lang="zh-CN" altLang="en-US" sz="2400" dirty="0">
              <a:solidFill>
                <a:schemeClr val="bg1"/>
              </a:solidFill>
            </a:endParaRPr>
          </a:p>
        </p:txBody>
      </p:sp>
      <p:sp>
        <p:nvSpPr>
          <p:cNvPr id="5" name="矩形 4"/>
          <p:cNvSpPr/>
          <p:nvPr/>
        </p:nvSpPr>
        <p:spPr>
          <a:xfrm>
            <a:off x="5314951" y="2878038"/>
            <a:ext cx="2954655" cy="458908"/>
          </a:xfrm>
          <a:prstGeom prst="rect">
            <a:avLst/>
          </a:prstGeom>
        </p:spPr>
        <p:txBody>
          <a:bodyPr wrap="none">
            <a:spAutoFit/>
          </a:bodyPr>
          <a:lstStyle/>
          <a:p>
            <a:pPr eaLnBrk="1" hangingPunct="1">
              <a:lnSpc>
                <a:spcPct val="150000"/>
              </a:lnSpc>
              <a:spcBef>
                <a:spcPts val="0"/>
              </a:spcBef>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穿戴好劳保品。（安全帽）</a:t>
            </a:r>
          </a:p>
        </p:txBody>
      </p:sp>
      <p:grpSp>
        <p:nvGrpSpPr>
          <p:cNvPr id="13" name="组合 12"/>
          <p:cNvGrpSpPr/>
          <p:nvPr/>
        </p:nvGrpSpPr>
        <p:grpSpPr>
          <a:xfrm>
            <a:off x="4686301" y="3742692"/>
            <a:ext cx="582930" cy="582930"/>
            <a:chOff x="4236720" y="1551940"/>
            <a:chExt cx="777240" cy="777240"/>
          </a:xfrm>
        </p:grpSpPr>
        <p:sp>
          <p:nvSpPr>
            <p:cNvPr id="14" name="矩形 13"/>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5" name="矩形 14"/>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16" name="文本框 15"/>
          <p:cNvSpPr txBox="1"/>
          <p:nvPr/>
        </p:nvSpPr>
        <p:spPr>
          <a:xfrm>
            <a:off x="4764406" y="3794551"/>
            <a:ext cx="426720" cy="461665"/>
          </a:xfrm>
          <a:prstGeom prst="rect">
            <a:avLst/>
          </a:prstGeom>
          <a:noFill/>
        </p:spPr>
        <p:txBody>
          <a:bodyPr wrap="square" rtlCol="0">
            <a:spAutoFit/>
          </a:bodyPr>
          <a:lstStyle/>
          <a:p>
            <a:pPr algn="ctr"/>
            <a:r>
              <a:rPr lang="en-US" altLang="zh-CN" sz="2400" dirty="0" smtClean="0">
                <a:solidFill>
                  <a:schemeClr val="bg1"/>
                </a:solidFill>
              </a:rPr>
              <a:t>2</a:t>
            </a:r>
            <a:endParaRPr lang="zh-CN" altLang="en-US" sz="2400" dirty="0">
              <a:solidFill>
                <a:schemeClr val="bg1"/>
              </a:solidFill>
            </a:endParaRPr>
          </a:p>
        </p:txBody>
      </p:sp>
    </p:spTree>
    <p:extLst>
      <p:ext uri="{BB962C8B-B14F-4D97-AF65-F5344CB8AC3E}">
        <p14:creationId xmlns:p14="http://schemas.microsoft.com/office/powerpoint/2010/main" val="288450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62916" y="447525"/>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检修作业安全要求</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8924" t="-434" r="28576" b="434"/>
          <a:stretch/>
        </p:blipFill>
        <p:spPr>
          <a:xfrm>
            <a:off x="560387" y="2153692"/>
            <a:ext cx="3293723" cy="3952468"/>
          </a:xfrm>
          <a:prstGeom prst="rect">
            <a:avLst/>
          </a:prstGeom>
        </p:spPr>
      </p:pic>
      <p:sp>
        <p:nvSpPr>
          <p:cNvPr id="12" name="矩形 11"/>
          <p:cNvSpPr/>
          <p:nvPr/>
        </p:nvSpPr>
        <p:spPr>
          <a:xfrm>
            <a:off x="4318806" y="2213265"/>
            <a:ext cx="5493812" cy="369332"/>
          </a:xfrm>
          <a:prstGeom prst="rect">
            <a:avLst/>
          </a:prstGeom>
        </p:spPr>
        <p:txBody>
          <a:bodyPr wrap="none">
            <a:spAutoFit/>
          </a:bodyPr>
          <a:lstStyle/>
          <a:p>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参加检修作业的人员应按规定正确穿戴劳动保护用品</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15069" y="2153803"/>
            <a:ext cx="466203" cy="476251"/>
            <a:chOff x="4686301" y="2823233"/>
            <a:chExt cx="582930" cy="595494"/>
          </a:xfrm>
        </p:grpSpPr>
        <p:grpSp>
          <p:nvGrpSpPr>
            <p:cNvPr id="13" name="组合 12"/>
            <p:cNvGrpSpPr/>
            <p:nvPr/>
          </p:nvGrpSpPr>
          <p:grpSpPr>
            <a:xfrm>
              <a:off x="4686301" y="2835797"/>
              <a:ext cx="582930" cy="582930"/>
              <a:chOff x="4236720" y="1551940"/>
              <a:chExt cx="777240" cy="777240"/>
            </a:xfrm>
          </p:grpSpPr>
          <p:sp>
            <p:nvSpPr>
              <p:cNvPr id="14" name="矩形 13"/>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5" name="矩形 14"/>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16" name="文本框 15"/>
            <p:cNvSpPr txBox="1"/>
            <p:nvPr/>
          </p:nvSpPr>
          <p:spPr>
            <a:xfrm>
              <a:off x="4764405" y="2823233"/>
              <a:ext cx="426720" cy="461665"/>
            </a:xfrm>
            <a:prstGeom prst="rect">
              <a:avLst/>
            </a:prstGeom>
            <a:noFill/>
          </p:spPr>
          <p:txBody>
            <a:bodyPr wrap="square" rtlCol="0">
              <a:spAutoFit/>
            </a:bodyPr>
            <a:lstStyle/>
            <a:p>
              <a:pPr algn="ctr"/>
              <a:r>
                <a:rPr lang="en-US" altLang="zh-CN" sz="2400" dirty="0" smtClean="0">
                  <a:solidFill>
                    <a:schemeClr val="bg1"/>
                  </a:solidFill>
                </a:rPr>
                <a:t>1</a:t>
              </a:r>
              <a:endParaRPr lang="zh-CN" altLang="en-US" sz="2400" dirty="0">
                <a:solidFill>
                  <a:schemeClr val="bg1"/>
                </a:solidFill>
              </a:endParaRPr>
            </a:p>
          </p:txBody>
        </p:sp>
      </p:grpSp>
      <p:grpSp>
        <p:nvGrpSpPr>
          <p:cNvPr id="18" name="组合 17"/>
          <p:cNvGrpSpPr/>
          <p:nvPr/>
        </p:nvGrpSpPr>
        <p:grpSpPr>
          <a:xfrm>
            <a:off x="3915067" y="2747070"/>
            <a:ext cx="466203" cy="476251"/>
            <a:chOff x="4686301" y="2823233"/>
            <a:chExt cx="582930" cy="595494"/>
          </a:xfrm>
        </p:grpSpPr>
        <p:grpSp>
          <p:nvGrpSpPr>
            <p:cNvPr id="19" name="组合 18"/>
            <p:cNvGrpSpPr/>
            <p:nvPr/>
          </p:nvGrpSpPr>
          <p:grpSpPr>
            <a:xfrm>
              <a:off x="4686301" y="2835797"/>
              <a:ext cx="582930" cy="582930"/>
              <a:chOff x="4236720" y="1551940"/>
              <a:chExt cx="777240" cy="777240"/>
            </a:xfrm>
          </p:grpSpPr>
          <p:sp>
            <p:nvSpPr>
              <p:cNvPr id="21" name="矩形 20"/>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2" name="矩形 21"/>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20" name="文本框 19"/>
            <p:cNvSpPr txBox="1"/>
            <p:nvPr/>
          </p:nvSpPr>
          <p:spPr>
            <a:xfrm>
              <a:off x="4764405" y="2823233"/>
              <a:ext cx="426720" cy="577256"/>
            </a:xfrm>
            <a:prstGeom prst="rect">
              <a:avLst/>
            </a:prstGeom>
            <a:noFill/>
          </p:spPr>
          <p:txBody>
            <a:bodyPr wrap="square" rtlCol="0">
              <a:spAutoFit/>
            </a:bodyPr>
            <a:lstStyle/>
            <a:p>
              <a:pPr algn="ctr"/>
              <a:r>
                <a:rPr lang="en-US" altLang="zh-CN" sz="2400" dirty="0" smtClean="0">
                  <a:solidFill>
                    <a:schemeClr val="bg1"/>
                  </a:solidFill>
                </a:rPr>
                <a:t>2</a:t>
              </a:r>
              <a:endParaRPr lang="zh-CN" altLang="en-US" sz="2400" dirty="0">
                <a:solidFill>
                  <a:schemeClr val="bg1"/>
                </a:solidFill>
              </a:endParaRPr>
            </a:p>
          </p:txBody>
        </p:sp>
      </p:grpSp>
      <p:sp>
        <p:nvSpPr>
          <p:cNvPr id="23" name="矩形 22"/>
          <p:cNvSpPr/>
          <p:nvPr/>
        </p:nvSpPr>
        <p:spPr>
          <a:xfrm>
            <a:off x="4344703" y="2802950"/>
            <a:ext cx="4570482" cy="369332"/>
          </a:xfrm>
          <a:prstGeom prst="rect">
            <a:avLst/>
          </a:prstGeom>
        </p:spPr>
        <p:txBody>
          <a:bodyPr wrap="none">
            <a:spAutoFit/>
          </a:bodyPr>
          <a:lstStyle/>
          <a:p>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检修人员严格遵守本工种安全技术操作规程</a:t>
            </a:r>
          </a:p>
        </p:txBody>
      </p:sp>
      <p:grpSp>
        <p:nvGrpSpPr>
          <p:cNvPr id="24" name="组合 23"/>
          <p:cNvGrpSpPr/>
          <p:nvPr/>
        </p:nvGrpSpPr>
        <p:grpSpPr>
          <a:xfrm>
            <a:off x="3915067" y="3329334"/>
            <a:ext cx="466203" cy="476251"/>
            <a:chOff x="4686301" y="2823233"/>
            <a:chExt cx="582930" cy="595494"/>
          </a:xfrm>
        </p:grpSpPr>
        <p:grpSp>
          <p:nvGrpSpPr>
            <p:cNvPr id="25" name="组合 24"/>
            <p:cNvGrpSpPr/>
            <p:nvPr/>
          </p:nvGrpSpPr>
          <p:grpSpPr>
            <a:xfrm>
              <a:off x="4686301" y="2835797"/>
              <a:ext cx="582930" cy="582930"/>
              <a:chOff x="4236720" y="1551940"/>
              <a:chExt cx="777240" cy="777240"/>
            </a:xfrm>
          </p:grpSpPr>
          <p:sp>
            <p:nvSpPr>
              <p:cNvPr id="27" name="矩形 26"/>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8" name="矩形 27"/>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26" name="文本框 25"/>
            <p:cNvSpPr txBox="1"/>
            <p:nvPr/>
          </p:nvSpPr>
          <p:spPr>
            <a:xfrm>
              <a:off x="4764405" y="2823233"/>
              <a:ext cx="426720" cy="577256"/>
            </a:xfrm>
            <a:prstGeom prst="rect">
              <a:avLst/>
            </a:prstGeom>
            <a:noFill/>
          </p:spPr>
          <p:txBody>
            <a:bodyPr wrap="square" rtlCol="0">
              <a:spAutoFit/>
            </a:bodyPr>
            <a:lstStyle/>
            <a:p>
              <a:pPr algn="ctr"/>
              <a:r>
                <a:rPr lang="en-US" altLang="zh-CN" sz="2400" dirty="0" smtClean="0">
                  <a:solidFill>
                    <a:schemeClr val="bg1"/>
                  </a:solidFill>
                </a:rPr>
                <a:t>3</a:t>
              </a:r>
              <a:endParaRPr lang="zh-CN" altLang="en-US" sz="2400" dirty="0">
                <a:solidFill>
                  <a:schemeClr val="bg1"/>
                </a:solidFill>
              </a:endParaRPr>
            </a:p>
          </p:txBody>
        </p:sp>
      </p:grpSp>
      <p:sp>
        <p:nvSpPr>
          <p:cNvPr id="29" name="矩形 28"/>
          <p:cNvSpPr/>
          <p:nvPr/>
        </p:nvSpPr>
        <p:spPr>
          <a:xfrm>
            <a:off x="4407169" y="3288652"/>
            <a:ext cx="5274805" cy="923330"/>
          </a:xfrm>
          <a:prstGeom prst="rect">
            <a:avLst/>
          </a:prstGeom>
        </p:spPr>
        <p:txBody>
          <a:bodyPr wrap="square">
            <a:spAutoFit/>
          </a:bodyPr>
          <a:lstStyle/>
          <a:p>
            <a:pPr>
              <a:lnSpc>
                <a:spcPct val="150000"/>
              </a:lnSpc>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多工种、多层次交叉作业时，应统一协调，采取相应的防护措施。</a:t>
            </a:r>
          </a:p>
        </p:txBody>
      </p:sp>
      <p:grpSp>
        <p:nvGrpSpPr>
          <p:cNvPr id="30" name="组合 29"/>
          <p:cNvGrpSpPr/>
          <p:nvPr/>
        </p:nvGrpSpPr>
        <p:grpSpPr>
          <a:xfrm>
            <a:off x="3915067" y="4350935"/>
            <a:ext cx="466203" cy="476251"/>
            <a:chOff x="4686301" y="2823233"/>
            <a:chExt cx="582930" cy="595494"/>
          </a:xfrm>
        </p:grpSpPr>
        <p:grpSp>
          <p:nvGrpSpPr>
            <p:cNvPr id="31" name="组合 30"/>
            <p:cNvGrpSpPr/>
            <p:nvPr/>
          </p:nvGrpSpPr>
          <p:grpSpPr>
            <a:xfrm>
              <a:off x="4686301" y="2835797"/>
              <a:ext cx="582930" cy="582930"/>
              <a:chOff x="4236720" y="1551940"/>
              <a:chExt cx="777240" cy="777240"/>
            </a:xfrm>
          </p:grpSpPr>
          <p:sp>
            <p:nvSpPr>
              <p:cNvPr id="33" name="矩形 32"/>
              <p:cNvSpPr/>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矩形 33"/>
              <p:cNvSpPr/>
              <p:nvPr/>
            </p:nvSpPr>
            <p:spPr bwMode="auto">
              <a:xfrm>
                <a:off x="4236720" y="1551940"/>
                <a:ext cx="777240" cy="777240"/>
              </a:xfrm>
              <a:prstGeom prst="rect">
                <a:avLst/>
              </a:prstGeom>
              <a:noFill/>
              <a:ln w="254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grpSp>
        <p:sp>
          <p:nvSpPr>
            <p:cNvPr id="32" name="文本框 31"/>
            <p:cNvSpPr txBox="1"/>
            <p:nvPr/>
          </p:nvSpPr>
          <p:spPr>
            <a:xfrm>
              <a:off x="4764405" y="2823233"/>
              <a:ext cx="426720" cy="577256"/>
            </a:xfrm>
            <a:prstGeom prst="rect">
              <a:avLst/>
            </a:prstGeom>
            <a:noFill/>
          </p:spPr>
          <p:txBody>
            <a:bodyPr wrap="square" rtlCol="0">
              <a:spAutoFit/>
            </a:bodyPr>
            <a:lstStyle/>
            <a:p>
              <a:pPr algn="ctr"/>
              <a:r>
                <a:rPr lang="en-US" altLang="zh-CN" sz="2400" dirty="0" smtClean="0">
                  <a:solidFill>
                    <a:schemeClr val="bg1"/>
                  </a:solidFill>
                </a:rPr>
                <a:t>3</a:t>
              </a:r>
              <a:endParaRPr lang="zh-CN" altLang="en-US" sz="2400" dirty="0">
                <a:solidFill>
                  <a:schemeClr val="bg1"/>
                </a:solidFill>
              </a:endParaRPr>
            </a:p>
          </p:txBody>
        </p:sp>
      </p:grpSp>
      <p:sp>
        <p:nvSpPr>
          <p:cNvPr id="35" name="矩形 34"/>
          <p:cNvSpPr/>
          <p:nvPr/>
        </p:nvSpPr>
        <p:spPr>
          <a:xfrm>
            <a:off x="4433070" y="4328352"/>
            <a:ext cx="5248904" cy="1754326"/>
          </a:xfrm>
          <a:prstGeom prst="rect">
            <a:avLst/>
          </a:prstGeom>
        </p:spPr>
        <p:txBody>
          <a:bodyPr wrap="square">
            <a:spAutoFit/>
          </a:bodyPr>
          <a:lstStyle/>
          <a:p>
            <a:pPr>
              <a:lnSpc>
                <a:spcPct val="150000"/>
              </a:lnSpc>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当生产装置出现异常情况可能危及检修人员安全时，检修人员应立即通知检修人员停止作业，迅速撤离作业场所。经处理，异常情况排除且确认安全后，方可恢复作业。</a:t>
            </a:r>
          </a:p>
        </p:txBody>
      </p:sp>
    </p:spTree>
    <p:extLst>
      <p:ext uri="{BB962C8B-B14F-4D97-AF65-F5344CB8AC3E}">
        <p14:creationId xmlns:p14="http://schemas.microsoft.com/office/powerpoint/2010/main" val="51798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7520" t="31741" r="5566" b="4703"/>
          <a:stretch/>
        </p:blipFill>
        <p:spPr>
          <a:xfrm>
            <a:off x="0" y="1531257"/>
            <a:ext cx="9906000" cy="5326743"/>
          </a:xfrm>
          <a:prstGeom prst="rect">
            <a:avLst/>
          </a:prstGeom>
        </p:spPr>
      </p:pic>
      <p:sp>
        <p:nvSpPr>
          <p:cNvPr id="8" name="矩形 7"/>
          <p:cNvSpPr/>
          <p:nvPr/>
        </p:nvSpPr>
        <p:spPr bwMode="auto">
          <a:xfrm>
            <a:off x="560388" y="1534160"/>
            <a:ext cx="8785225" cy="5323840"/>
          </a:xfrm>
          <a:prstGeom prst="rect">
            <a:avLst/>
          </a:prstGeom>
          <a:solidFill>
            <a:schemeClr val="accent3">
              <a:lumMod val="75000"/>
              <a:alpha val="57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Text Box 764"/>
          <p:cNvSpPr txBox="1">
            <a:spLocks noChangeArrowheads="1"/>
          </p:cNvSpPr>
          <p:nvPr/>
        </p:nvSpPr>
        <p:spPr bwMode="auto">
          <a:xfrm>
            <a:off x="1325879" y="2518944"/>
            <a:ext cx="7913494" cy="3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lnSpc>
                <a:spcPct val="150000"/>
              </a:lnSpc>
              <a:spcBef>
                <a:spcPts val="0"/>
              </a:spcBef>
            </a:pPr>
            <a:r>
              <a:rPr lang="en-US" altLang="zh-CN" sz="1800" dirty="0" smtClean="0">
                <a:solidFill>
                  <a:schemeClr val="bg1"/>
                </a:solidFill>
                <a:latin typeface="微软雅黑" panose="020B0503020204020204" pitchFamily="34" charset="-122"/>
                <a:ea typeface="微软雅黑" panose="020B0503020204020204" pitchFamily="34" charset="-122"/>
              </a:rPr>
              <a:t>1</a:t>
            </a:r>
            <a:r>
              <a:rPr lang="zh-CN" altLang="en-US" sz="1800" dirty="0">
                <a:solidFill>
                  <a:schemeClr val="bg1"/>
                </a:solidFill>
                <a:latin typeface="微软雅黑" panose="020B0503020204020204" pitchFamily="34" charset="-122"/>
                <a:ea typeface="微软雅黑" panose="020B0503020204020204" pitchFamily="34" charset="-122"/>
              </a:rPr>
              <a:t>、检修负责人对检修安全工作负全面责任。</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2</a:t>
            </a:r>
            <a:r>
              <a:rPr lang="zh-CN" altLang="en-US" sz="1800" dirty="0">
                <a:solidFill>
                  <a:schemeClr val="bg1"/>
                </a:solidFill>
                <a:latin typeface="微软雅黑" panose="020B0503020204020204" pitchFamily="34" charset="-122"/>
                <a:ea typeface="微软雅黑" panose="020B0503020204020204" pitchFamily="34" charset="-122"/>
              </a:rPr>
              <a:t>、检修时应落实检修方案的要求，组织检修人员到现场进行方案交底。</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3</a:t>
            </a:r>
            <a:r>
              <a:rPr lang="zh-CN" altLang="en-US" sz="1800" dirty="0">
                <a:solidFill>
                  <a:schemeClr val="bg1"/>
                </a:solidFill>
                <a:latin typeface="微软雅黑" panose="020B0503020204020204" pitchFamily="34" charset="-122"/>
                <a:ea typeface="微软雅黑" panose="020B0503020204020204" pitchFamily="34" charset="-122"/>
              </a:rPr>
              <a:t>、检修前要组织落实检修组织、人员和各项安全措施。</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4</a:t>
            </a:r>
            <a:r>
              <a:rPr lang="zh-CN" altLang="en-US" sz="1800" dirty="0">
                <a:solidFill>
                  <a:schemeClr val="bg1"/>
                </a:solidFill>
                <a:latin typeface="微软雅黑" panose="020B0503020204020204" pitchFamily="34" charset="-122"/>
                <a:ea typeface="微软雅黑" panose="020B0503020204020204" pitchFamily="34" charset="-122"/>
              </a:rPr>
              <a:t>、当涉及特种作业时，要按作业规范执行。</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5</a:t>
            </a:r>
            <a:r>
              <a:rPr lang="zh-CN" altLang="en-US" sz="1800" dirty="0">
                <a:solidFill>
                  <a:schemeClr val="bg1"/>
                </a:solidFill>
                <a:latin typeface="微软雅黑" panose="020B0503020204020204" pitchFamily="34" charset="-122"/>
                <a:ea typeface="微软雅黑" panose="020B0503020204020204" pitchFamily="34" charset="-122"/>
              </a:rPr>
              <a:t>、检修时设备应彻底隔绝、清洗、置换合格。</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6</a:t>
            </a:r>
            <a:r>
              <a:rPr lang="zh-CN" altLang="en-US" sz="1800" dirty="0">
                <a:solidFill>
                  <a:schemeClr val="bg1"/>
                </a:solidFill>
                <a:latin typeface="微软雅黑" panose="020B0503020204020204" pitchFamily="34" charset="-122"/>
                <a:ea typeface="微软雅黑" panose="020B0503020204020204" pitchFamily="34" charset="-122"/>
              </a:rPr>
              <a:t>、对检修作业使用的工具应进行检查，不符合要求的工具设备不得使用。</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7</a:t>
            </a:r>
            <a:r>
              <a:rPr lang="zh-CN" altLang="en-US" sz="1800" dirty="0">
                <a:solidFill>
                  <a:schemeClr val="bg1"/>
                </a:solidFill>
                <a:latin typeface="微软雅黑" panose="020B0503020204020204" pitchFamily="34" charset="-122"/>
                <a:ea typeface="微软雅黑" panose="020B0503020204020204" pitchFamily="34" charset="-122"/>
              </a:rPr>
              <a:t>、对检修用的盲板应逐个检查合格后方可使用。</a:t>
            </a:r>
          </a:p>
          <a:p>
            <a:pPr eaLnBrk="1" hangingPunct="1">
              <a:lnSpc>
                <a:spcPct val="150000"/>
              </a:lnSpc>
              <a:spcBef>
                <a:spcPts val="0"/>
              </a:spcBef>
            </a:pPr>
            <a:r>
              <a:rPr lang="en-US" altLang="zh-CN" sz="1800" dirty="0">
                <a:solidFill>
                  <a:schemeClr val="bg1"/>
                </a:solidFill>
                <a:latin typeface="微软雅黑" panose="020B0503020204020204" pitchFamily="34" charset="-122"/>
                <a:ea typeface="微软雅黑" panose="020B0503020204020204" pitchFamily="34" charset="-122"/>
              </a:rPr>
              <a:t>8</a:t>
            </a:r>
            <a:r>
              <a:rPr lang="zh-CN" altLang="en-US" sz="1800" dirty="0">
                <a:solidFill>
                  <a:schemeClr val="bg1"/>
                </a:solidFill>
                <a:latin typeface="微软雅黑" panose="020B0503020204020204" pitchFamily="34" charset="-122"/>
                <a:ea typeface="微软雅黑" panose="020B0503020204020204" pitchFamily="34" charset="-122"/>
              </a:rPr>
              <a:t>、对检修用的移动式电动工具，应配有漏电保护装置。</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矩形 8"/>
          <p:cNvSpPr/>
          <p:nvPr/>
        </p:nvSpPr>
        <p:spPr>
          <a:xfrm>
            <a:off x="462916" y="447525"/>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检修作业安全要求</a:t>
            </a:r>
          </a:p>
        </p:txBody>
      </p:sp>
    </p:spTree>
    <p:extLst>
      <p:ext uri="{BB962C8B-B14F-4D97-AF65-F5344CB8AC3E}">
        <p14:creationId xmlns:p14="http://schemas.microsoft.com/office/powerpoint/2010/main" val="27509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64"/>
          <p:cNvSpPr txBox="1">
            <a:spLocks noChangeArrowheads="1"/>
          </p:cNvSpPr>
          <p:nvPr/>
        </p:nvSpPr>
        <p:spPr bwMode="auto">
          <a:xfrm>
            <a:off x="560388" y="1635532"/>
            <a:ext cx="8785225" cy="4770537"/>
          </a:xfrm>
          <a:prstGeom prst="rect">
            <a:avLst/>
          </a:prstGeom>
          <a:extLst/>
        </p:spPr>
        <p:txBody>
          <a:bodyPr wrap="square">
            <a:spAutoFit/>
          </a:bodyPr>
          <a:lstStyle>
            <a:defPPr>
              <a:defRPr lang="en-US"/>
            </a:defPPr>
            <a:lvl1pPr>
              <a:lnSpc>
                <a:spcPct val="150000"/>
              </a:lnSpc>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b="1" dirty="0"/>
              <a:t>停机检修后的设备，属于一个生产系统的设备。应按工艺顺序或设备前后顺序进行检查，以免遗漏。</a:t>
            </a:r>
          </a:p>
          <a:p>
            <a:r>
              <a:rPr lang="zh-CN" altLang="en-US" dirty="0"/>
              <a:t>具体检查要求：</a:t>
            </a:r>
          </a:p>
          <a:p>
            <a:r>
              <a:rPr lang="en-US" altLang="zh-CN" dirty="0"/>
              <a:t>1</a:t>
            </a:r>
            <a:r>
              <a:rPr lang="zh-CN" altLang="en-US" dirty="0"/>
              <a:t>、检修负责人应与有关检修人员检查检修项目是否遗漏，施工器具和材料等是否遗漏在设备内。</a:t>
            </a:r>
          </a:p>
          <a:p>
            <a:r>
              <a:rPr lang="en-US" altLang="zh-CN" dirty="0"/>
              <a:t>2</a:t>
            </a:r>
            <a:r>
              <a:rPr lang="zh-CN" altLang="en-US" dirty="0"/>
              <a:t>、检修负责人应会同设备管理人员、工艺技术人员根据生产工艺要求检查盲板抽堵情况。</a:t>
            </a:r>
          </a:p>
          <a:p>
            <a:r>
              <a:rPr lang="en-US" altLang="zh-CN" dirty="0"/>
              <a:t>3</a:t>
            </a:r>
            <a:r>
              <a:rPr lang="zh-CN" altLang="en-US" dirty="0"/>
              <a:t>、引检修需要而拆移的盖板、扶手、栏杆、防护罩等安全设施应恢复正常。</a:t>
            </a:r>
          </a:p>
          <a:p>
            <a:r>
              <a:rPr lang="en-US" altLang="zh-CN" dirty="0"/>
              <a:t>4</a:t>
            </a:r>
            <a:r>
              <a:rPr lang="zh-CN" altLang="en-US" dirty="0"/>
              <a:t>、检修所用的工器具、脚手架、临时电源、临时照明设备等应及时撤离现场。</a:t>
            </a:r>
          </a:p>
          <a:p>
            <a:r>
              <a:rPr lang="en-US" altLang="zh-CN" dirty="0"/>
              <a:t>5</a:t>
            </a:r>
            <a:r>
              <a:rPr lang="zh-CN" altLang="en-US" dirty="0"/>
              <a:t>、检修完工后所留下的废料、杂物、垃圾、油污等应清理干净。</a:t>
            </a:r>
          </a:p>
          <a:p>
            <a:r>
              <a:rPr lang="en-US" altLang="zh-CN" dirty="0"/>
              <a:t>6</a:t>
            </a:r>
            <a:r>
              <a:rPr lang="zh-CN" altLang="en-US" dirty="0"/>
              <a:t>、应对设备进行试压、试漏、调校安全阀、仪表和连锁装置，并记录。</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59462" y="447525"/>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停机检修后的设备检查要求</a:t>
            </a:r>
          </a:p>
        </p:txBody>
      </p:sp>
    </p:spTree>
    <p:extLst>
      <p:ext uri="{BB962C8B-B14F-4D97-AF65-F5344CB8AC3E}">
        <p14:creationId xmlns:p14="http://schemas.microsoft.com/office/powerpoint/2010/main" val="335686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18"/>
          <p:cNvSpPr/>
          <p:nvPr/>
        </p:nvSpPr>
        <p:spPr bwMode="auto">
          <a:xfrm rot="5400000">
            <a:off x="7723357" y="3319012"/>
            <a:ext cx="1461851" cy="461119"/>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0200" eaLnBrk="0" hangingPunct="0"/>
            <a:endParaRPr kumimoji="1" lang="zh-CN" altLang="en-US" sz="1300" b="0">
              <a:solidFill>
                <a:srgbClr val="000000"/>
              </a:solidFill>
            </a:endParaRPr>
          </a:p>
        </p:txBody>
      </p:sp>
      <p:sp>
        <p:nvSpPr>
          <p:cNvPr id="27" name="矩形 18"/>
          <p:cNvSpPr/>
          <p:nvPr/>
        </p:nvSpPr>
        <p:spPr bwMode="auto">
          <a:xfrm>
            <a:off x="1909426" y="3791171"/>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6" name="矩形 18"/>
          <p:cNvSpPr/>
          <p:nvPr/>
        </p:nvSpPr>
        <p:spPr bwMode="auto">
          <a:xfrm>
            <a:off x="3685449" y="5415757"/>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5" name="矩形 18"/>
          <p:cNvSpPr/>
          <p:nvPr/>
        </p:nvSpPr>
        <p:spPr bwMode="auto">
          <a:xfrm>
            <a:off x="3685449" y="3793869"/>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4" name="矩形 18"/>
          <p:cNvSpPr/>
          <p:nvPr/>
        </p:nvSpPr>
        <p:spPr bwMode="auto">
          <a:xfrm rot="19694097">
            <a:off x="5316430" y="4876363"/>
            <a:ext cx="880935"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2146" y="108230"/>
                  <a:pt x="560348" y="79027"/>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3" name="矩形 18"/>
          <p:cNvSpPr/>
          <p:nvPr/>
        </p:nvSpPr>
        <p:spPr bwMode="auto">
          <a:xfrm rot="1994440">
            <a:off x="5293180" y="4322266"/>
            <a:ext cx="880935"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2146" y="108230"/>
                  <a:pt x="560348" y="79027"/>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0" name="矩形 18"/>
          <p:cNvSpPr/>
          <p:nvPr/>
        </p:nvSpPr>
        <p:spPr bwMode="auto">
          <a:xfrm>
            <a:off x="5457347" y="2161221"/>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0200" eaLnBrk="0" hangingPunct="0"/>
            <a:endParaRPr kumimoji="1" lang="zh-CN" altLang="en-US" sz="1300" b="0">
              <a:solidFill>
                <a:srgbClr val="000000"/>
              </a:solidFill>
            </a:endParaRPr>
          </a:p>
        </p:txBody>
      </p:sp>
      <p:sp>
        <p:nvSpPr>
          <p:cNvPr id="21" name="矩形 18"/>
          <p:cNvSpPr/>
          <p:nvPr/>
        </p:nvSpPr>
        <p:spPr bwMode="auto">
          <a:xfrm>
            <a:off x="7229245" y="2161220"/>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0200" eaLnBrk="0" hangingPunct="0"/>
            <a:endParaRPr kumimoji="1" lang="zh-CN" altLang="en-US" sz="1300" b="0">
              <a:solidFill>
                <a:srgbClr val="000000"/>
              </a:solidFill>
            </a:endParaRPr>
          </a:p>
        </p:txBody>
      </p:sp>
      <p:sp>
        <p:nvSpPr>
          <p:cNvPr id="22" name="矩形 18"/>
          <p:cNvSpPr/>
          <p:nvPr/>
        </p:nvSpPr>
        <p:spPr bwMode="auto">
          <a:xfrm>
            <a:off x="7229245" y="4592478"/>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9" name="矩形 18"/>
          <p:cNvSpPr/>
          <p:nvPr/>
        </p:nvSpPr>
        <p:spPr bwMode="auto">
          <a:xfrm>
            <a:off x="3685449" y="2161222"/>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0200" eaLnBrk="0" hangingPunct="0"/>
            <a:endParaRPr kumimoji="1" lang="zh-CN" altLang="en-US" sz="1300" b="0">
              <a:solidFill>
                <a:srgbClr val="000000"/>
              </a:solidFill>
            </a:endParaRPr>
          </a:p>
        </p:txBody>
      </p:sp>
      <p:sp>
        <p:nvSpPr>
          <p:cNvPr id="5" name="Freeform 5"/>
          <p:cNvSpPr>
            <a:spLocks/>
          </p:cNvSpPr>
          <p:nvPr/>
        </p:nvSpPr>
        <p:spPr bwMode="auto">
          <a:xfrm>
            <a:off x="2453533" y="171450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5"/>
          <p:cNvSpPr>
            <a:spLocks/>
          </p:cNvSpPr>
          <p:nvPr/>
        </p:nvSpPr>
        <p:spPr bwMode="auto">
          <a:xfrm>
            <a:off x="4225431" y="171450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5997329" y="1712119"/>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p:cNvSpPr>
          <p:nvPr/>
        </p:nvSpPr>
        <p:spPr bwMode="auto">
          <a:xfrm>
            <a:off x="7769226" y="1712119"/>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5"/>
          <p:cNvSpPr>
            <a:spLocks/>
          </p:cNvSpPr>
          <p:nvPr/>
        </p:nvSpPr>
        <p:spPr bwMode="auto">
          <a:xfrm>
            <a:off x="5997329" y="4143375"/>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5"/>
          <p:cNvSpPr>
            <a:spLocks/>
          </p:cNvSpPr>
          <p:nvPr/>
        </p:nvSpPr>
        <p:spPr bwMode="auto">
          <a:xfrm>
            <a:off x="7769226" y="4143375"/>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5"/>
          <p:cNvSpPr>
            <a:spLocks/>
          </p:cNvSpPr>
          <p:nvPr/>
        </p:nvSpPr>
        <p:spPr bwMode="auto">
          <a:xfrm>
            <a:off x="681635" y="333375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5"/>
          <p:cNvSpPr>
            <a:spLocks/>
          </p:cNvSpPr>
          <p:nvPr/>
        </p:nvSpPr>
        <p:spPr bwMode="auto">
          <a:xfrm>
            <a:off x="2453533" y="333375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5"/>
          <p:cNvSpPr>
            <a:spLocks/>
          </p:cNvSpPr>
          <p:nvPr/>
        </p:nvSpPr>
        <p:spPr bwMode="auto">
          <a:xfrm>
            <a:off x="4225430" y="333375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5"/>
          <p:cNvSpPr>
            <a:spLocks/>
          </p:cNvSpPr>
          <p:nvPr/>
        </p:nvSpPr>
        <p:spPr bwMode="auto">
          <a:xfrm>
            <a:off x="2453533" y="4950619"/>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4225431" y="4948238"/>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矩形 28"/>
          <p:cNvSpPr/>
          <p:nvPr/>
        </p:nvSpPr>
        <p:spPr>
          <a:xfrm>
            <a:off x="2428490" y="1872537"/>
            <a:ext cx="1395157" cy="812530"/>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新设备</a:t>
            </a:r>
            <a:r>
              <a:rPr lang="en-US" altLang="zh-CN" sz="1800" dirty="0">
                <a:solidFill>
                  <a:schemeClr val="bg1"/>
                </a:solidFill>
                <a:latin typeface="微软雅黑" panose="020B0503020204020204" pitchFamily="34" charset="-122"/>
                <a:ea typeface="微软雅黑" panose="020B0503020204020204" pitchFamily="34" charset="-122"/>
              </a:rPr>
              <a:t>/</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新工艺评估</a:t>
            </a:r>
          </a:p>
        </p:txBody>
      </p:sp>
      <p:sp>
        <p:nvSpPr>
          <p:cNvPr id="30" name="Text Box 764"/>
          <p:cNvSpPr txBox="1">
            <a:spLocks noChangeArrowheads="1"/>
          </p:cNvSpPr>
          <p:nvPr/>
        </p:nvSpPr>
        <p:spPr bwMode="auto">
          <a:xfrm>
            <a:off x="411875" y="415924"/>
            <a:ext cx="1042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流程</a:t>
            </a:r>
          </a:p>
        </p:txBody>
      </p:sp>
      <p:sp>
        <p:nvSpPr>
          <p:cNvPr id="31" name="矩形 30"/>
          <p:cNvSpPr/>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矩形 31"/>
          <p:cNvSpPr/>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3" name="矩形 32"/>
          <p:cNvSpPr/>
          <p:nvPr/>
        </p:nvSpPr>
        <p:spPr>
          <a:xfrm>
            <a:off x="4236913" y="2108772"/>
            <a:ext cx="1347147" cy="777457"/>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供应商</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培训</a:t>
            </a:r>
          </a:p>
        </p:txBody>
      </p:sp>
      <p:sp>
        <p:nvSpPr>
          <p:cNvPr id="34" name="矩形 33"/>
          <p:cNvSpPr/>
          <p:nvPr/>
        </p:nvSpPr>
        <p:spPr>
          <a:xfrm>
            <a:off x="6022005" y="1742545"/>
            <a:ext cx="1312366" cy="1172629"/>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设备的防</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护装置是</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否到位</a:t>
            </a:r>
          </a:p>
        </p:txBody>
      </p:sp>
      <p:sp>
        <p:nvSpPr>
          <p:cNvPr id="35" name="矩形 34"/>
          <p:cNvSpPr/>
          <p:nvPr/>
        </p:nvSpPr>
        <p:spPr>
          <a:xfrm>
            <a:off x="7912119" y="2108772"/>
            <a:ext cx="1107996" cy="452432"/>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设备验收</a:t>
            </a:r>
          </a:p>
        </p:txBody>
      </p:sp>
      <p:sp>
        <p:nvSpPr>
          <p:cNvPr id="36" name="矩形 35"/>
          <p:cNvSpPr/>
          <p:nvPr/>
        </p:nvSpPr>
        <p:spPr>
          <a:xfrm>
            <a:off x="7907425" y="4204234"/>
            <a:ext cx="1155288" cy="1172629"/>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危险源</a:t>
            </a:r>
            <a:r>
              <a:rPr lang="en-US" altLang="zh-CN" sz="1800" dirty="0">
                <a:solidFill>
                  <a:schemeClr val="bg1"/>
                </a:solidFill>
                <a:latin typeface="微软雅黑" panose="020B0503020204020204" pitchFamily="34" charset="-122"/>
                <a:ea typeface="微软雅黑" panose="020B0503020204020204" pitchFamily="34" charset="-122"/>
              </a:rPr>
              <a:t>/</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环境因素</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识别</a:t>
            </a:r>
          </a:p>
        </p:txBody>
      </p:sp>
      <p:sp>
        <p:nvSpPr>
          <p:cNvPr id="37" name="矩形 36"/>
          <p:cNvSpPr/>
          <p:nvPr/>
        </p:nvSpPr>
        <p:spPr>
          <a:xfrm>
            <a:off x="6108798" y="4301880"/>
            <a:ext cx="1147174" cy="812530"/>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更新</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培训教材</a:t>
            </a:r>
          </a:p>
        </p:txBody>
      </p:sp>
      <p:sp>
        <p:nvSpPr>
          <p:cNvPr id="38" name="矩形 37"/>
          <p:cNvSpPr/>
          <p:nvPr/>
        </p:nvSpPr>
        <p:spPr>
          <a:xfrm>
            <a:off x="4377966" y="3561914"/>
            <a:ext cx="1112795" cy="812530"/>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编制作业</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指导书</a:t>
            </a:r>
          </a:p>
        </p:txBody>
      </p:sp>
      <p:sp>
        <p:nvSpPr>
          <p:cNvPr id="39" name="矩形 38"/>
          <p:cNvSpPr/>
          <p:nvPr/>
        </p:nvSpPr>
        <p:spPr>
          <a:xfrm>
            <a:off x="2582111" y="3724278"/>
            <a:ext cx="1107996" cy="452432"/>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培训考核</a:t>
            </a:r>
          </a:p>
        </p:txBody>
      </p:sp>
      <p:sp>
        <p:nvSpPr>
          <p:cNvPr id="40" name="矩形 39"/>
          <p:cNvSpPr/>
          <p:nvPr/>
        </p:nvSpPr>
        <p:spPr>
          <a:xfrm>
            <a:off x="812931" y="3724278"/>
            <a:ext cx="1107996" cy="452432"/>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上岗操作</a:t>
            </a:r>
          </a:p>
        </p:txBody>
      </p:sp>
      <p:sp>
        <p:nvSpPr>
          <p:cNvPr id="41" name="矩形 40"/>
          <p:cNvSpPr/>
          <p:nvPr/>
        </p:nvSpPr>
        <p:spPr>
          <a:xfrm>
            <a:off x="4279291" y="5202299"/>
            <a:ext cx="1294432" cy="777457"/>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编制设备</a:t>
            </a:r>
          </a:p>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点检表</a:t>
            </a:r>
          </a:p>
        </p:txBody>
      </p:sp>
      <p:sp>
        <p:nvSpPr>
          <p:cNvPr id="42" name="矩形 41"/>
          <p:cNvSpPr/>
          <p:nvPr/>
        </p:nvSpPr>
        <p:spPr>
          <a:xfrm>
            <a:off x="2572070" y="5338766"/>
            <a:ext cx="1107996" cy="452432"/>
          </a:xfrm>
          <a:prstGeom prst="rect">
            <a:avLst/>
          </a:prstGeom>
        </p:spPr>
        <p:txBody>
          <a:bodyPr wrap="square">
            <a:spAutoFit/>
          </a:bodyPr>
          <a:lstStyle/>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日常点检</a:t>
            </a:r>
          </a:p>
        </p:txBody>
      </p:sp>
      <p:sp>
        <p:nvSpPr>
          <p:cNvPr id="43" name="矩形 42"/>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4" name="矩形 43"/>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半闭框 1"/>
          <p:cNvSpPr/>
          <p:nvPr/>
        </p:nvSpPr>
        <p:spPr bwMode="auto">
          <a:xfrm rot="8012424">
            <a:off x="3918617" y="2250199"/>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5" name="半闭框 44"/>
          <p:cNvSpPr/>
          <p:nvPr/>
        </p:nvSpPr>
        <p:spPr bwMode="auto">
          <a:xfrm rot="8012424">
            <a:off x="5678236" y="2250199"/>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6" name="半闭框 45"/>
          <p:cNvSpPr/>
          <p:nvPr/>
        </p:nvSpPr>
        <p:spPr bwMode="auto">
          <a:xfrm rot="8012424">
            <a:off x="7487291" y="2245077"/>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7" name="半闭框 46"/>
          <p:cNvSpPr/>
          <p:nvPr/>
        </p:nvSpPr>
        <p:spPr bwMode="auto">
          <a:xfrm rot="13582038">
            <a:off x="8375621" y="3415129"/>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8" name="半闭框 47"/>
          <p:cNvSpPr/>
          <p:nvPr/>
        </p:nvSpPr>
        <p:spPr bwMode="auto">
          <a:xfrm rot="13587576" flipH="1">
            <a:off x="7538188" y="4681458"/>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9" name="半闭框 48"/>
          <p:cNvSpPr/>
          <p:nvPr/>
        </p:nvSpPr>
        <p:spPr bwMode="auto">
          <a:xfrm rot="15731350" flipH="1">
            <a:off x="5701295" y="4451135"/>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0" name="半闭框 49"/>
          <p:cNvSpPr/>
          <p:nvPr/>
        </p:nvSpPr>
        <p:spPr bwMode="auto">
          <a:xfrm rot="11692774" flipH="1">
            <a:off x="5663251" y="4982117"/>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1" name="半闭框 50"/>
          <p:cNvSpPr/>
          <p:nvPr/>
        </p:nvSpPr>
        <p:spPr bwMode="auto">
          <a:xfrm rot="13587576" flipH="1">
            <a:off x="4027236" y="3880151"/>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2" name="半闭框 51"/>
          <p:cNvSpPr/>
          <p:nvPr/>
        </p:nvSpPr>
        <p:spPr bwMode="auto">
          <a:xfrm rot="13587576" flipH="1">
            <a:off x="4007302" y="5504736"/>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3" name="半闭框 52"/>
          <p:cNvSpPr/>
          <p:nvPr/>
        </p:nvSpPr>
        <p:spPr bwMode="auto">
          <a:xfrm rot="13587576" flipH="1">
            <a:off x="2212872" y="3889519"/>
            <a:ext cx="157320" cy="157320"/>
          </a:xfrm>
          <a:prstGeom prst="halfFrame">
            <a:avLst>
              <a:gd name="adj1" fmla="val 10240"/>
              <a:gd name="adj2" fmla="val 10123"/>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2997607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8</a:t>
            </a:r>
            <a:endParaRPr lang="zh-CN" altLang="en-US" sz="11500" dirty="0">
              <a:solidFill>
                <a:schemeClr val="bg1"/>
              </a:solidFill>
              <a:latin typeface="Agency FB" panose="020B0503020202020204" pitchFamily="34" charset="0"/>
            </a:endParaRPr>
          </a:p>
        </p:txBody>
      </p:sp>
      <p:sp>
        <p:nvSpPr>
          <p:cNvPr id="10" name="TextBox 5"/>
          <p:cNvSpPr txBox="1">
            <a:spLocks noChangeArrowheads="1"/>
          </p:cNvSpPr>
          <p:nvPr/>
        </p:nvSpPr>
        <p:spPr bwMode="auto">
          <a:xfrm>
            <a:off x="1695449" y="3762828"/>
            <a:ext cx="6515100" cy="2252924"/>
          </a:xfrm>
          <a:prstGeom prst="rect">
            <a:avLst/>
          </a:prstGeom>
          <a:extLst/>
        </p:spPr>
        <p:txBody>
          <a:bodyPr wrap="square">
            <a:spAutoFit/>
          </a:bodyPr>
          <a:lstStyle>
            <a:defPPr>
              <a:defRPr lang="en-US"/>
            </a:defPPr>
            <a:lvl1pPr algn="ctr" defTabSz="330200" eaLnBrk="0" hangingPunct="0">
              <a:lnSpc>
                <a:spcPct val="130000"/>
              </a:lnSpc>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常见的检修伤害类型及预防</a:t>
            </a:r>
          </a:p>
        </p:txBody>
      </p:sp>
    </p:spTree>
    <p:extLst>
      <p:ext uri="{BB962C8B-B14F-4D97-AF65-F5344CB8AC3E}">
        <p14:creationId xmlns:p14="http://schemas.microsoft.com/office/powerpoint/2010/main" val="1253446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p>
        </p:txBody>
      </p:sp>
      <p:sp>
        <p:nvSpPr>
          <p:cNvPr id="11" name="任意多边形 10"/>
          <p:cNvSpPr/>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六边形 9"/>
          <p:cNvSpPr/>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矩形 11"/>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dirty="0">
                <a:solidFill>
                  <a:srgbClr val="003366"/>
                </a:solidFill>
                <a:latin typeface="+mn-ea"/>
              </a:rPr>
              <a:t>摔跌、砸、碰伤、机械伤害</a:t>
            </a:r>
            <a:endParaRPr lang="en-US" altLang="zh-CN" dirty="0">
              <a:solidFill>
                <a:srgbClr val="003366"/>
              </a:solidFill>
              <a:latin typeface="+mn-ea"/>
            </a:endParaRPr>
          </a:p>
        </p:txBody>
      </p:sp>
      <p:sp>
        <p:nvSpPr>
          <p:cNvPr id="13" name="矩形 12"/>
          <p:cNvSpPr/>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4" name="矩形 13"/>
          <p:cNvSpPr/>
          <p:nvPr/>
        </p:nvSpPr>
        <p:spPr>
          <a:xfrm>
            <a:off x="2283937" y="1743816"/>
            <a:ext cx="3281668" cy="374461"/>
          </a:xfrm>
          <a:prstGeom prst="rect">
            <a:avLst/>
          </a:prstGeom>
        </p:spPr>
        <p:txBody>
          <a:bodyPr wrap="none">
            <a:spAutoFit/>
          </a:bodyPr>
          <a:lstStyle/>
          <a:p>
            <a:pPr eaLnBrk="1" hangingPunct="1">
              <a:lnSpc>
                <a:spcPts val="2200"/>
              </a:lnSpc>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摔跌、砸、碰伤、机械伤害</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a:stCxn id="11" idx="3"/>
          </p:cNvCxnSpPr>
          <p:nvPr/>
        </p:nvCxnSpPr>
        <p:spPr bwMode="auto">
          <a:xfrm>
            <a:off x="1344861" y="2350342"/>
            <a:ext cx="0" cy="3867578"/>
          </a:xfrm>
          <a:prstGeom prst="line">
            <a:avLst/>
          </a:prstGeom>
          <a:solidFill>
            <a:schemeClr val="accent1"/>
          </a:solidFill>
          <a:ln w="22225" cap="flat" cmpd="sng" algn="ctr">
            <a:solidFill>
              <a:schemeClr val="bg1">
                <a:lumMod val="50000"/>
              </a:schemeClr>
            </a:solidFill>
            <a:prstDash val="solid"/>
            <a:round/>
            <a:headEnd type="none" w="med" len="med"/>
            <a:tailEnd type="none" w="med" len="med"/>
          </a:ln>
          <a:effectLst/>
        </p:spPr>
      </p:cxnSp>
      <p:sp>
        <p:nvSpPr>
          <p:cNvPr id="18" name="六边形 17"/>
          <p:cNvSpPr/>
          <p:nvPr/>
        </p:nvSpPr>
        <p:spPr bwMode="auto">
          <a:xfrm rot="5400000">
            <a:off x="1089340" y="2537369"/>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4" name="六边形 23"/>
          <p:cNvSpPr/>
          <p:nvPr/>
        </p:nvSpPr>
        <p:spPr bwMode="auto">
          <a:xfrm rot="5400000">
            <a:off x="1089234" y="3070035"/>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5" name="六边形 24"/>
          <p:cNvSpPr/>
          <p:nvPr/>
        </p:nvSpPr>
        <p:spPr bwMode="auto">
          <a:xfrm rot="5400000">
            <a:off x="1089234" y="3602701"/>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6" name="六边形 25"/>
          <p:cNvSpPr/>
          <p:nvPr/>
        </p:nvSpPr>
        <p:spPr bwMode="auto">
          <a:xfrm rot="5400000">
            <a:off x="1087788" y="41311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7" name="六边形 26"/>
          <p:cNvSpPr/>
          <p:nvPr/>
        </p:nvSpPr>
        <p:spPr bwMode="auto">
          <a:xfrm rot="5400000">
            <a:off x="1089234" y="46812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8" name="六边形 27"/>
          <p:cNvSpPr/>
          <p:nvPr/>
        </p:nvSpPr>
        <p:spPr bwMode="auto">
          <a:xfrm rot="5400000">
            <a:off x="1089234" y="5213942"/>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9" name="六边形 28"/>
          <p:cNvSpPr/>
          <p:nvPr/>
        </p:nvSpPr>
        <p:spPr bwMode="auto">
          <a:xfrm rot="5400000">
            <a:off x="1087788" y="5742417"/>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0" name="矩形 29"/>
          <p:cNvSpPr/>
          <p:nvPr/>
        </p:nvSpPr>
        <p:spPr>
          <a:xfrm>
            <a:off x="1785414" y="2543487"/>
            <a:ext cx="2723823"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防止误转动切断电源风源</a:t>
            </a:r>
            <a:endParaRPr lang="zh-CN" altLang="en-US" sz="1800" dirty="0">
              <a:latin typeface="微软雅黑" panose="020B0503020204020204" pitchFamily="34" charset="-122"/>
              <a:ea typeface="微软雅黑" panose="020B0503020204020204" pitchFamily="34" charset="-122"/>
            </a:endParaRPr>
          </a:p>
        </p:txBody>
      </p:sp>
      <p:sp>
        <p:nvSpPr>
          <p:cNvPr id="31" name="矩形 30"/>
          <p:cNvSpPr/>
          <p:nvPr/>
        </p:nvSpPr>
        <p:spPr>
          <a:xfrm>
            <a:off x="1785308" y="3082483"/>
            <a:ext cx="5955476"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防止盘车时碰挂四周人员和物品，盘车前由专人进行检查</a:t>
            </a:r>
          </a:p>
        </p:txBody>
      </p:sp>
      <p:sp>
        <p:nvSpPr>
          <p:cNvPr id="32" name="矩形 31"/>
          <p:cNvSpPr/>
          <p:nvPr/>
        </p:nvSpPr>
        <p:spPr>
          <a:xfrm>
            <a:off x="1785308" y="3638311"/>
            <a:ext cx="4801314"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防止旋转时异物飞出伤人，人员站在轴向位置</a:t>
            </a:r>
          </a:p>
        </p:txBody>
      </p:sp>
      <p:sp>
        <p:nvSpPr>
          <p:cNvPr id="33" name="矩形 32"/>
          <p:cNvSpPr/>
          <p:nvPr/>
        </p:nvSpPr>
        <p:spPr>
          <a:xfrm>
            <a:off x="1783862" y="4143027"/>
            <a:ext cx="5032147"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防止砂轮、无齿锯碎片伤人，应带头盔或护目镜</a:t>
            </a:r>
          </a:p>
        </p:txBody>
      </p:sp>
      <p:sp>
        <p:nvSpPr>
          <p:cNvPr id="34" name="矩形 33"/>
          <p:cNvSpPr/>
          <p:nvPr/>
        </p:nvSpPr>
        <p:spPr>
          <a:xfrm>
            <a:off x="1783862" y="4696136"/>
            <a:ext cx="4570482"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收工时清点人员和工具，防止遗留在设备内</a:t>
            </a:r>
          </a:p>
        </p:txBody>
      </p:sp>
      <p:sp>
        <p:nvSpPr>
          <p:cNvPr id="35" name="矩形 34"/>
          <p:cNvSpPr/>
          <p:nvPr/>
        </p:nvSpPr>
        <p:spPr>
          <a:xfrm>
            <a:off x="1785414" y="5255909"/>
            <a:ext cx="2723823"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不准检修人员自己试运行</a:t>
            </a:r>
          </a:p>
        </p:txBody>
      </p:sp>
      <p:sp>
        <p:nvSpPr>
          <p:cNvPr id="36" name="矩形 35"/>
          <p:cNvSpPr/>
          <p:nvPr/>
        </p:nvSpPr>
        <p:spPr>
          <a:xfrm>
            <a:off x="1783862" y="5778027"/>
            <a:ext cx="5724644"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转动机械检修后，要及时恢复常设保护装置和防护设施</a:t>
            </a:r>
          </a:p>
        </p:txBody>
      </p:sp>
      <p:sp>
        <p:nvSpPr>
          <p:cNvPr id="37" name="文本框 36"/>
          <p:cNvSpPr txBox="1"/>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23032" y="3619085"/>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123032" y="413409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123032" y="470390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123032" y="5234163"/>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6</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123032" y="574908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7</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59012" y="1720216"/>
            <a:ext cx="60960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一</a:t>
            </a:r>
          </a:p>
        </p:txBody>
      </p:sp>
    </p:spTree>
    <p:extLst>
      <p:ext uri="{BB962C8B-B14F-4D97-AF65-F5344CB8AC3E}">
        <p14:creationId xmlns:p14="http://schemas.microsoft.com/office/powerpoint/2010/main" val="239939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六边形 2"/>
          <p:cNvSpPr/>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dirty="0">
                <a:solidFill>
                  <a:srgbClr val="003366"/>
                </a:solidFill>
                <a:latin typeface="+mn-ea"/>
              </a:rPr>
              <a:t>摔跌、砸、碰伤、机械伤害</a:t>
            </a:r>
            <a:endParaRPr lang="en-US" altLang="zh-CN" dirty="0">
              <a:solidFill>
                <a:srgbClr val="003366"/>
              </a:solidFill>
              <a:latin typeface="+mn-ea"/>
            </a:endParaRPr>
          </a:p>
        </p:txBody>
      </p:sp>
      <p:sp>
        <p:nvSpPr>
          <p:cNvPr id="5" name="矩形 4"/>
          <p:cNvSpPr/>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nvSpPr>
        <p:spPr>
          <a:xfrm>
            <a:off x="2283937" y="1743816"/>
            <a:ext cx="3281668" cy="374461"/>
          </a:xfrm>
          <a:prstGeom prst="rect">
            <a:avLst/>
          </a:prstGeom>
        </p:spPr>
        <p:txBody>
          <a:bodyPr wrap="none">
            <a:spAutoFit/>
          </a:bodyPr>
          <a:lstStyle/>
          <a:p>
            <a:pPr eaLnBrk="1" hangingPunct="1">
              <a:lnSpc>
                <a:spcPts val="2200"/>
              </a:lnSpc>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摔跌、砸、碰伤、机械伤害</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2" idx="3"/>
          </p:cNvCxnSpPr>
          <p:nvPr/>
        </p:nvCxnSpPr>
        <p:spPr bwMode="auto">
          <a:xfrm>
            <a:off x="1344861" y="2350342"/>
            <a:ext cx="0" cy="3867578"/>
          </a:xfrm>
          <a:prstGeom prst="line">
            <a:avLst/>
          </a:prstGeom>
          <a:solidFill>
            <a:schemeClr val="accent1"/>
          </a:solidFill>
          <a:ln w="22225" cap="flat" cmpd="sng" algn="ctr">
            <a:solidFill>
              <a:schemeClr val="bg1">
                <a:lumMod val="50000"/>
              </a:schemeClr>
            </a:solidFill>
            <a:prstDash val="solid"/>
            <a:round/>
            <a:headEnd type="none" w="med" len="med"/>
            <a:tailEnd type="none" w="med" len="med"/>
          </a:ln>
          <a:effectLst/>
        </p:spPr>
      </p:cxnSp>
      <p:sp>
        <p:nvSpPr>
          <p:cNvPr id="8" name="六边形 7"/>
          <p:cNvSpPr/>
          <p:nvPr/>
        </p:nvSpPr>
        <p:spPr bwMode="auto">
          <a:xfrm rot="5400000">
            <a:off x="1089340" y="2537369"/>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六边形 8"/>
          <p:cNvSpPr/>
          <p:nvPr/>
        </p:nvSpPr>
        <p:spPr bwMode="auto">
          <a:xfrm rot="5400000">
            <a:off x="1089234" y="3070035"/>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六边形 9"/>
          <p:cNvSpPr/>
          <p:nvPr/>
        </p:nvSpPr>
        <p:spPr bwMode="auto">
          <a:xfrm rot="5400000">
            <a:off x="1089234" y="3602701"/>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六边形 10"/>
          <p:cNvSpPr/>
          <p:nvPr/>
        </p:nvSpPr>
        <p:spPr bwMode="auto">
          <a:xfrm rot="5400000">
            <a:off x="1087788" y="41311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六边形 11"/>
          <p:cNvSpPr/>
          <p:nvPr/>
        </p:nvSpPr>
        <p:spPr bwMode="auto">
          <a:xfrm rot="5400000">
            <a:off x="1089234" y="46812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3" name="六边形 12"/>
          <p:cNvSpPr/>
          <p:nvPr/>
        </p:nvSpPr>
        <p:spPr bwMode="auto">
          <a:xfrm rot="5400000">
            <a:off x="1089234" y="5213942"/>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4" name="六边形 13"/>
          <p:cNvSpPr/>
          <p:nvPr/>
        </p:nvSpPr>
        <p:spPr bwMode="auto">
          <a:xfrm rot="5400000">
            <a:off x="1087788" y="5742417"/>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5" name="文本框 14"/>
          <p:cNvSpPr txBox="1"/>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8</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9</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68682" y="3627187"/>
            <a:ext cx="5455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10</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068682" y="4154777"/>
            <a:ext cx="5455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68682" y="4703900"/>
            <a:ext cx="5455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81704" y="5234163"/>
            <a:ext cx="5455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6729" y="5762638"/>
            <a:ext cx="649485"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059012" y="1720216"/>
            <a:ext cx="60960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一</a:t>
            </a:r>
          </a:p>
        </p:txBody>
      </p:sp>
      <p:sp>
        <p:nvSpPr>
          <p:cNvPr id="23" name="矩形 22"/>
          <p:cNvSpPr/>
          <p:nvPr/>
        </p:nvSpPr>
        <p:spPr>
          <a:xfrm>
            <a:off x="1808539" y="2619145"/>
            <a:ext cx="1569660"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脚手架应合格</a:t>
            </a:r>
          </a:p>
        </p:txBody>
      </p:sp>
      <p:sp>
        <p:nvSpPr>
          <p:cNvPr id="24" name="矩形 23"/>
          <p:cNvSpPr/>
          <p:nvPr/>
        </p:nvSpPr>
        <p:spPr>
          <a:xfrm>
            <a:off x="1785308" y="3155547"/>
            <a:ext cx="2954655"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按规定使用安全带、工具袋</a:t>
            </a:r>
          </a:p>
        </p:txBody>
      </p:sp>
      <p:sp>
        <p:nvSpPr>
          <p:cNvPr id="25" name="矩形 24"/>
          <p:cNvSpPr/>
          <p:nvPr/>
        </p:nvSpPr>
        <p:spPr>
          <a:xfrm>
            <a:off x="1778068" y="3669153"/>
            <a:ext cx="5493812"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工作面下面应有围栏、安全警示标志或其它防护措施</a:t>
            </a:r>
          </a:p>
        </p:txBody>
      </p:sp>
      <p:sp>
        <p:nvSpPr>
          <p:cNvPr id="26" name="矩形 25"/>
          <p:cNvSpPr/>
          <p:nvPr/>
        </p:nvSpPr>
        <p:spPr>
          <a:xfrm>
            <a:off x="1785308" y="4156336"/>
            <a:ext cx="2723823"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不许上下投掷工具或材料</a:t>
            </a:r>
          </a:p>
        </p:txBody>
      </p:sp>
      <p:sp>
        <p:nvSpPr>
          <p:cNvPr id="27" name="矩形 26"/>
          <p:cNvSpPr/>
          <p:nvPr/>
        </p:nvSpPr>
        <p:spPr>
          <a:xfrm>
            <a:off x="1808539" y="4703900"/>
            <a:ext cx="2492990"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禁止攀登不牢靠的构架</a:t>
            </a:r>
          </a:p>
        </p:txBody>
      </p:sp>
      <p:sp>
        <p:nvSpPr>
          <p:cNvPr id="28" name="矩形 27"/>
          <p:cNvSpPr/>
          <p:nvPr/>
        </p:nvSpPr>
        <p:spPr>
          <a:xfrm>
            <a:off x="1778068" y="5287648"/>
            <a:ext cx="4108817"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所有进入工作现场的人员必须戴安全帽</a:t>
            </a:r>
          </a:p>
        </p:txBody>
      </p:sp>
      <p:sp>
        <p:nvSpPr>
          <p:cNvPr id="29" name="矩形 28"/>
          <p:cNvSpPr/>
          <p:nvPr/>
        </p:nvSpPr>
        <p:spPr>
          <a:xfrm>
            <a:off x="1785308" y="5716758"/>
            <a:ext cx="6857941" cy="923330"/>
          </a:xfrm>
          <a:prstGeom prst="rect">
            <a:avLst/>
          </a:prstGeom>
        </p:spPr>
        <p:txBody>
          <a:bodyPr wrap="square">
            <a:spAutoFit/>
          </a:bodyPr>
          <a:lstStyle/>
          <a:p>
            <a:pPr>
              <a:lnSpc>
                <a:spcPct val="15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检修时移开的沟、坑、孔、洞盖板、围栏，离开现场时应恢复或采取可靠防止跌伤的安全措施。 </a:t>
            </a:r>
          </a:p>
        </p:txBody>
      </p:sp>
      <p:sp>
        <p:nvSpPr>
          <p:cNvPr id="30" name="矩形 29"/>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1" name="矩形 30"/>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矩形 31"/>
          <p:cNvSpPr/>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p>
        </p:txBody>
      </p:sp>
    </p:spTree>
    <p:extLst>
      <p:ext uri="{BB962C8B-B14F-4D97-AF65-F5344CB8AC3E}">
        <p14:creationId xmlns:p14="http://schemas.microsoft.com/office/powerpoint/2010/main" val="3025107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1" name="六边形 30"/>
          <p:cNvSpPr/>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2" name="矩形 31"/>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dirty="0">
                <a:solidFill>
                  <a:srgbClr val="003366"/>
                </a:solidFill>
                <a:latin typeface="+mn-ea"/>
              </a:rPr>
              <a:t>摔跌、砸、碰伤、机械伤害</a:t>
            </a:r>
            <a:endParaRPr lang="en-US" altLang="zh-CN" dirty="0">
              <a:solidFill>
                <a:srgbClr val="003366"/>
              </a:solidFill>
              <a:latin typeface="+mn-ea"/>
            </a:endParaRPr>
          </a:p>
        </p:txBody>
      </p:sp>
      <p:sp>
        <p:nvSpPr>
          <p:cNvPr id="33" name="矩形 32"/>
          <p:cNvSpPr/>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cxnSp>
        <p:nvCxnSpPr>
          <p:cNvPr id="35" name="直接连接符 34"/>
          <p:cNvCxnSpPr>
            <a:stCxn id="30" idx="3"/>
            <a:endCxn id="48" idx="2"/>
          </p:cNvCxnSpPr>
          <p:nvPr/>
        </p:nvCxnSpPr>
        <p:spPr bwMode="auto">
          <a:xfrm flipH="1">
            <a:off x="1341472" y="2350342"/>
            <a:ext cx="3389" cy="3283931"/>
          </a:xfrm>
          <a:prstGeom prst="line">
            <a:avLst/>
          </a:prstGeom>
          <a:solidFill>
            <a:schemeClr val="accent1"/>
          </a:solidFill>
          <a:ln w="22225" cap="flat" cmpd="sng" algn="ctr">
            <a:solidFill>
              <a:schemeClr val="bg1">
                <a:lumMod val="50000"/>
              </a:schemeClr>
            </a:solidFill>
            <a:prstDash val="solid"/>
            <a:round/>
            <a:headEnd type="none" w="med" len="med"/>
            <a:tailEnd type="none" w="med" len="med"/>
          </a:ln>
          <a:effectLst/>
        </p:spPr>
      </p:cxnSp>
      <p:sp>
        <p:nvSpPr>
          <p:cNvPr id="36" name="六边形 35"/>
          <p:cNvSpPr/>
          <p:nvPr/>
        </p:nvSpPr>
        <p:spPr bwMode="auto">
          <a:xfrm rot="5400000">
            <a:off x="1089340" y="2537369"/>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7" name="六边形 36"/>
          <p:cNvSpPr/>
          <p:nvPr/>
        </p:nvSpPr>
        <p:spPr bwMode="auto">
          <a:xfrm rot="5400000">
            <a:off x="1089234" y="3070035"/>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8" name="六边形 37"/>
          <p:cNvSpPr/>
          <p:nvPr/>
        </p:nvSpPr>
        <p:spPr bwMode="auto">
          <a:xfrm rot="5400000">
            <a:off x="1089234" y="3602701"/>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9" name="六边形 38"/>
          <p:cNvSpPr/>
          <p:nvPr/>
        </p:nvSpPr>
        <p:spPr bwMode="auto">
          <a:xfrm rot="5400000">
            <a:off x="1087788" y="41311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0" name="六边形 39"/>
          <p:cNvSpPr/>
          <p:nvPr/>
        </p:nvSpPr>
        <p:spPr bwMode="auto">
          <a:xfrm rot="5400000">
            <a:off x="1089234" y="46812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1" name="六边形 40"/>
          <p:cNvSpPr/>
          <p:nvPr/>
        </p:nvSpPr>
        <p:spPr bwMode="auto">
          <a:xfrm rot="5400000">
            <a:off x="1089234" y="5213942"/>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3" name="文本框 42"/>
          <p:cNvSpPr txBox="1"/>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123032" y="3619085"/>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123032" y="413409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123032" y="470390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123032" y="5234163"/>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6</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059012" y="1720216"/>
            <a:ext cx="609600"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3522146" y="1742523"/>
            <a:ext cx="697627" cy="374461"/>
          </a:xfrm>
          <a:prstGeom prst="rect">
            <a:avLst/>
          </a:prstGeom>
        </p:spPr>
        <p:txBody>
          <a:bodyPr wrap="none">
            <a:spAutoFit/>
          </a:bodyPr>
          <a:lstStyle/>
          <a:p>
            <a:pPr>
              <a:lnSpc>
                <a:spcPts val="2200"/>
              </a:lnSpc>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触电</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1785308" y="2572979"/>
            <a:ext cx="4108817"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使用电气工具必须配套使用漏电保护器</a:t>
            </a:r>
          </a:p>
        </p:txBody>
      </p:sp>
      <p:sp>
        <p:nvSpPr>
          <p:cNvPr id="53" name="矩形 52"/>
          <p:cNvSpPr/>
          <p:nvPr/>
        </p:nvSpPr>
        <p:spPr>
          <a:xfrm>
            <a:off x="1781741" y="3093827"/>
            <a:ext cx="6526146"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行灯电压不准超过</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36</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伏；金属容器内使用的行灯不准超过</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伏</a:t>
            </a:r>
          </a:p>
        </p:txBody>
      </p:sp>
      <p:sp>
        <p:nvSpPr>
          <p:cNvPr id="54" name="矩形 53"/>
          <p:cNvSpPr/>
          <p:nvPr/>
        </p:nvSpPr>
        <p:spPr>
          <a:xfrm>
            <a:off x="1781741" y="3648414"/>
            <a:ext cx="6186309"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接入低压电器设备工作前，必须验电，检查无误后方可送电</a:t>
            </a:r>
          </a:p>
        </p:txBody>
      </p:sp>
      <p:sp>
        <p:nvSpPr>
          <p:cNvPr id="55" name="矩形 54"/>
          <p:cNvSpPr/>
          <p:nvPr/>
        </p:nvSpPr>
        <p:spPr>
          <a:xfrm>
            <a:off x="1781741" y="4166786"/>
            <a:ext cx="2031325"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严禁约定时间送电</a:t>
            </a:r>
          </a:p>
        </p:txBody>
      </p:sp>
      <p:sp>
        <p:nvSpPr>
          <p:cNvPr id="56" name="矩形 55"/>
          <p:cNvSpPr/>
          <p:nvPr/>
        </p:nvSpPr>
        <p:spPr>
          <a:xfrm>
            <a:off x="1781741" y="4716886"/>
            <a:ext cx="5724644"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电动工具不得使用花线、塑料线，必须使用橡套电缆线</a:t>
            </a:r>
          </a:p>
        </p:txBody>
      </p:sp>
      <p:sp>
        <p:nvSpPr>
          <p:cNvPr id="57" name="矩形 56"/>
          <p:cNvSpPr/>
          <p:nvPr/>
        </p:nvSpPr>
        <p:spPr>
          <a:xfrm>
            <a:off x="1781741" y="5264941"/>
            <a:ext cx="6186309"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临时电源、电动工具必须符合</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电业安全工作规程</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的要求</a:t>
            </a:r>
          </a:p>
        </p:txBody>
      </p:sp>
      <p:sp>
        <p:nvSpPr>
          <p:cNvPr id="59" name="矩形 58"/>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0" name="矩形 59"/>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1" name="矩形 60"/>
          <p:cNvSpPr/>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p>
        </p:txBody>
      </p:sp>
    </p:spTree>
    <p:extLst>
      <p:ext uri="{BB962C8B-B14F-4D97-AF65-F5344CB8AC3E}">
        <p14:creationId xmlns:p14="http://schemas.microsoft.com/office/powerpoint/2010/main" val="2013717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六边形 2"/>
          <p:cNvSpPr/>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dirty="0">
                <a:solidFill>
                  <a:srgbClr val="003366"/>
                </a:solidFill>
                <a:latin typeface="+mn-ea"/>
              </a:rPr>
              <a:t>摔跌、砸、碰伤、机械伤害</a:t>
            </a:r>
            <a:endParaRPr lang="en-US" altLang="zh-CN" dirty="0">
              <a:solidFill>
                <a:srgbClr val="003366"/>
              </a:solidFill>
              <a:latin typeface="+mn-ea"/>
            </a:endParaRPr>
          </a:p>
        </p:txBody>
      </p:sp>
      <p:sp>
        <p:nvSpPr>
          <p:cNvPr id="5" name="矩形 4"/>
          <p:cNvSpPr/>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cxnSp>
        <p:nvCxnSpPr>
          <p:cNvPr id="6" name="直接连接符 5"/>
          <p:cNvCxnSpPr>
            <a:stCxn id="2" idx="3"/>
            <a:endCxn id="18" idx="2"/>
          </p:cNvCxnSpPr>
          <p:nvPr/>
        </p:nvCxnSpPr>
        <p:spPr bwMode="auto">
          <a:xfrm flipH="1">
            <a:off x="1341472" y="2350342"/>
            <a:ext cx="3389" cy="3283931"/>
          </a:xfrm>
          <a:prstGeom prst="line">
            <a:avLst/>
          </a:prstGeom>
          <a:solidFill>
            <a:schemeClr val="accent1"/>
          </a:solidFill>
          <a:ln w="22225" cap="flat" cmpd="sng" algn="ctr">
            <a:solidFill>
              <a:schemeClr val="bg1">
                <a:lumMod val="50000"/>
              </a:schemeClr>
            </a:solidFill>
            <a:prstDash val="solid"/>
            <a:round/>
            <a:headEnd type="none" w="med" len="med"/>
            <a:tailEnd type="none" w="med" len="med"/>
          </a:ln>
          <a:effectLst/>
        </p:spPr>
      </p:cxnSp>
      <p:sp>
        <p:nvSpPr>
          <p:cNvPr id="7" name="六边形 6"/>
          <p:cNvSpPr/>
          <p:nvPr/>
        </p:nvSpPr>
        <p:spPr bwMode="auto">
          <a:xfrm rot="5400000">
            <a:off x="1089340" y="2537369"/>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六边形 7"/>
          <p:cNvSpPr/>
          <p:nvPr/>
        </p:nvSpPr>
        <p:spPr bwMode="auto">
          <a:xfrm rot="5400000">
            <a:off x="1089234" y="3070035"/>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六边形 8"/>
          <p:cNvSpPr/>
          <p:nvPr/>
        </p:nvSpPr>
        <p:spPr bwMode="auto">
          <a:xfrm rot="5400000">
            <a:off x="1089234" y="3602701"/>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六边形 9"/>
          <p:cNvSpPr/>
          <p:nvPr/>
        </p:nvSpPr>
        <p:spPr bwMode="auto">
          <a:xfrm rot="5400000">
            <a:off x="1087788" y="41311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1" name="六边形 10"/>
          <p:cNvSpPr/>
          <p:nvPr/>
        </p:nvSpPr>
        <p:spPr bwMode="auto">
          <a:xfrm rot="5400000">
            <a:off x="1089234" y="4681276"/>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六边形 11"/>
          <p:cNvSpPr/>
          <p:nvPr/>
        </p:nvSpPr>
        <p:spPr bwMode="auto">
          <a:xfrm rot="5400000">
            <a:off x="1089234" y="5213942"/>
            <a:ext cx="511041" cy="440553"/>
          </a:xfrm>
          <a:prstGeom prst="hexagon">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3" name="文本框 12"/>
          <p:cNvSpPr txBox="1"/>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123032" y="3619085"/>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23032" y="4134097"/>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23032" y="4703900"/>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123032" y="5234163"/>
            <a:ext cx="436880"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6</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59012" y="1720216"/>
            <a:ext cx="609600"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781919" y="2579568"/>
            <a:ext cx="5262979"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与运行系统严密隔离，上锁挂警告牌，电动门停电</a:t>
            </a:r>
          </a:p>
        </p:txBody>
      </p:sp>
      <p:sp>
        <p:nvSpPr>
          <p:cNvPr id="28" name="矩形 27"/>
          <p:cNvSpPr/>
          <p:nvPr/>
        </p:nvSpPr>
        <p:spPr>
          <a:xfrm>
            <a:off x="1785455" y="3104715"/>
            <a:ext cx="3185487"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系统介质卸压完全，压力到零</a:t>
            </a:r>
          </a:p>
        </p:txBody>
      </p:sp>
      <p:sp>
        <p:nvSpPr>
          <p:cNvPr id="29" name="矩形 28"/>
          <p:cNvSpPr/>
          <p:nvPr/>
        </p:nvSpPr>
        <p:spPr>
          <a:xfrm>
            <a:off x="1781919" y="3639933"/>
            <a:ext cx="6878806"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进入炉膛、烟道应检查通风、冷却情况，防止热灰焦、渣落下伤人</a:t>
            </a:r>
          </a:p>
        </p:txBody>
      </p:sp>
      <p:sp>
        <p:nvSpPr>
          <p:cNvPr id="30" name="矩形 29"/>
          <p:cNvSpPr/>
          <p:nvPr/>
        </p:nvSpPr>
        <p:spPr>
          <a:xfrm>
            <a:off x="1774679" y="4183953"/>
            <a:ext cx="3877985"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松法兰螺丝时应防止汽、水喷出伤人</a:t>
            </a:r>
          </a:p>
        </p:txBody>
      </p:sp>
      <p:sp>
        <p:nvSpPr>
          <p:cNvPr id="31" name="矩形 30"/>
          <p:cNvSpPr/>
          <p:nvPr/>
        </p:nvSpPr>
        <p:spPr>
          <a:xfrm>
            <a:off x="1774679" y="4740445"/>
            <a:ext cx="6186309"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不准对有压力的管道进行任何检修，特殊情况应有安全措施</a:t>
            </a:r>
          </a:p>
        </p:txBody>
      </p:sp>
      <p:sp>
        <p:nvSpPr>
          <p:cNvPr id="32" name="矩形 31"/>
          <p:cNvSpPr/>
          <p:nvPr/>
        </p:nvSpPr>
        <p:spPr>
          <a:xfrm>
            <a:off x="1781919" y="5277780"/>
            <a:ext cx="4801314"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在容器内工作做好通风措施，必须有专人监护</a:t>
            </a:r>
          </a:p>
        </p:txBody>
      </p:sp>
      <p:sp>
        <p:nvSpPr>
          <p:cNvPr id="33" name="矩形 32"/>
          <p:cNvSpPr/>
          <p:nvPr/>
        </p:nvSpPr>
        <p:spPr>
          <a:xfrm>
            <a:off x="2501520" y="1742453"/>
            <a:ext cx="3005951" cy="374461"/>
          </a:xfrm>
          <a:prstGeom prst="rect">
            <a:avLst/>
          </a:prstGeom>
        </p:spPr>
        <p:txBody>
          <a:bodyPr wrap="none">
            <a:spAutoFit/>
          </a:bodyPr>
          <a:lstStyle/>
          <a:p>
            <a:pPr>
              <a:lnSpc>
                <a:spcPts val="2200"/>
              </a:lnSpc>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烫伤、中毒、腐蚀、窒息</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5" name="矩形 34"/>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6" name="矩形 35"/>
          <p:cNvSpPr/>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p>
        </p:txBody>
      </p:sp>
    </p:spTree>
    <p:extLst>
      <p:ext uri="{BB962C8B-B14F-4D97-AF65-F5344CB8AC3E}">
        <p14:creationId xmlns:p14="http://schemas.microsoft.com/office/powerpoint/2010/main" val="1128288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64"/>
          <p:cNvSpPr txBox="1">
            <a:spLocks noChangeArrowheads="1"/>
          </p:cNvSpPr>
          <p:nvPr/>
        </p:nvSpPr>
        <p:spPr bwMode="auto">
          <a:xfrm>
            <a:off x="493713" y="453114"/>
            <a:ext cx="1550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总结</a:t>
            </a:r>
          </a:p>
        </p:txBody>
      </p:sp>
      <p:sp>
        <p:nvSpPr>
          <p:cNvPr id="7" name="矩形 6"/>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文本框 1"/>
          <p:cNvSpPr txBox="1"/>
          <p:nvPr/>
        </p:nvSpPr>
        <p:spPr>
          <a:xfrm>
            <a:off x="3157537" y="1013358"/>
            <a:ext cx="3590925" cy="400110"/>
          </a:xfrm>
          <a:prstGeom prst="rect">
            <a:avLst/>
          </a:prstGeom>
          <a:noFill/>
        </p:spPr>
        <p:txBody>
          <a:bodyPr wrap="square" rtlCol="0">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两</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个注重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bwMode="auto">
          <a:xfrm>
            <a:off x="560388" y="1548570"/>
            <a:ext cx="3811587" cy="480255"/>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矩形 3"/>
          <p:cNvSpPr/>
          <p:nvPr/>
        </p:nvSpPr>
        <p:spPr>
          <a:xfrm>
            <a:off x="988853" y="1609611"/>
            <a:ext cx="2954655"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注重麻痹大意带来的危险性</a:t>
            </a:r>
          </a:p>
        </p:txBody>
      </p:sp>
      <p:sp>
        <p:nvSpPr>
          <p:cNvPr id="10" name="矩形 9"/>
          <p:cNvSpPr/>
          <p:nvPr/>
        </p:nvSpPr>
        <p:spPr>
          <a:xfrm>
            <a:off x="560388" y="2120806"/>
            <a:ext cx="8785225" cy="1679947"/>
          </a:xfrm>
          <a:prstGeom prst="rect">
            <a:avLst/>
          </a:prstGeom>
        </p:spPr>
        <p:txBody>
          <a:bodyPr wrap="square">
            <a:spAutoFit/>
          </a:bodyPr>
          <a:lstStyle/>
          <a:p>
            <a:pPr marL="285750" indent="-285750" eaLnBrk="1" hangingPunct="1">
              <a:lnSpc>
                <a:spcPts val="1900"/>
              </a:lnSpc>
              <a:spcBef>
                <a:spcPct val="50000"/>
              </a:spcBef>
              <a:buFont typeface="Wingdings" panose="05000000000000000000" pitchFamily="2" charset="2"/>
              <a:buChar char="Ø"/>
            </a:pP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最</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不应该出现的就是你麻痹大意导致伤亡。</a:t>
            </a:r>
          </a:p>
          <a:p>
            <a:pPr marL="285750" indent="-285750" eaLnBrk="1" hangingPunct="1">
              <a:lnSpc>
                <a:spcPts val="1900"/>
              </a:lnSpc>
              <a:spcBef>
                <a:spcPct val="50000"/>
              </a:spcBef>
              <a:buFont typeface="Wingdings" panose="05000000000000000000" pitchFamily="2" charset="2"/>
              <a:buChar char="Ø"/>
            </a:pP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在座</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的各位都是成年、中年人了，比我大不少，也都有家有室了。</a:t>
            </a:r>
          </a:p>
          <a:p>
            <a:pPr marL="285750" indent="-285750" eaLnBrk="1" hangingPunct="1">
              <a:lnSpc>
                <a:spcPts val="1900"/>
              </a:lnSpc>
              <a:spcBef>
                <a:spcPct val="50000"/>
              </a:spcBef>
              <a:buFont typeface="Wingdings" panose="05000000000000000000" pitchFamily="2" charset="2"/>
              <a:buChar char="Ø"/>
            </a:pP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我</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想大家都经历过周围认识的人意外伤亡吧？那么大家有没有考虑过如果自己不注意安全</a:t>
            </a: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万一出事</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怎么办？家人怎么办？</a:t>
            </a:r>
          </a:p>
          <a:p>
            <a:pPr marL="285750" indent="-285750" eaLnBrk="1" hangingPunct="1">
              <a:lnSpc>
                <a:spcPts val="1900"/>
              </a:lnSpc>
              <a:spcBef>
                <a:spcPct val="50000"/>
              </a:spcBef>
              <a:buFont typeface="Wingdings" panose="05000000000000000000" pitchFamily="2" charset="2"/>
              <a:buChar char="Ø"/>
            </a:pP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★所以一定要注重自身意识差带来的不安全因素。</a:t>
            </a:r>
            <a:endParaRPr lang="en-US" altLang="zh-CN" sz="16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bwMode="auto">
          <a:xfrm>
            <a:off x="560388" y="4112894"/>
            <a:ext cx="3811587" cy="480255"/>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2" name="矩形 11"/>
          <p:cNvSpPr/>
          <p:nvPr/>
        </p:nvSpPr>
        <p:spPr>
          <a:xfrm>
            <a:off x="873436" y="4168355"/>
            <a:ext cx="3185487"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注重突发性行为带来的危险性</a:t>
            </a:r>
          </a:p>
        </p:txBody>
      </p:sp>
      <p:sp>
        <p:nvSpPr>
          <p:cNvPr id="13" name="矩形 12"/>
          <p:cNvSpPr/>
          <p:nvPr/>
        </p:nvSpPr>
        <p:spPr>
          <a:xfrm>
            <a:off x="560388" y="4593149"/>
            <a:ext cx="8785225" cy="2308324"/>
          </a:xfrm>
          <a:prstGeom prst="rect">
            <a:avLst/>
          </a:prstGeom>
        </p:spPr>
        <p:txBody>
          <a:bodyPr wrap="square">
            <a:spAutoFit/>
          </a:bodyPr>
          <a:lstStyle/>
          <a:p>
            <a:pPr indent="-285750">
              <a:lnSpc>
                <a:spcPct val="150000"/>
              </a:lnSpc>
              <a:spcBef>
                <a:spcPts val="0"/>
              </a:spcBef>
              <a:buFont typeface="Wingdings" panose="05000000000000000000" pitchFamily="2" charset="2"/>
              <a:buChar char="Ø"/>
            </a:pP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车间</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可能天天讲安全，大家也都知道要安全。但知道安全、懂安全，甚至你的安全意识、</a:t>
            </a: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技能也</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很高，也并不意味着你会很安全。</a:t>
            </a:r>
          </a:p>
          <a:p>
            <a:pPr indent="-285750">
              <a:lnSpc>
                <a:spcPct val="150000"/>
              </a:lnSpc>
              <a:spcBef>
                <a:spcPts val="0"/>
              </a:spcBef>
              <a:buFont typeface="Wingdings" panose="05000000000000000000" pitchFamily="2" charset="2"/>
              <a:buChar char="Ø"/>
            </a:pP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当面</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对一些突发性行为的时候，安全很容易被忽视，因为事情突发的迅速，使你根本就无暇</a:t>
            </a: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想到</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安全。而伤亡也往往就此而发生。</a:t>
            </a:r>
          </a:p>
          <a:p>
            <a:pPr indent="-285750">
              <a:lnSpc>
                <a:spcPct val="150000"/>
              </a:lnSpc>
              <a:spcBef>
                <a:spcPts val="0"/>
              </a:spcBef>
              <a:buFont typeface="Wingdings" panose="05000000000000000000" pitchFamily="2" charset="2"/>
              <a:buChar char="Ø"/>
            </a:pP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所以</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我要提醒大家的是：从容做事，时刻勿忘安全，用一秒钟提醒自己安全，哪怕脑里闪</a:t>
            </a:r>
            <a:r>
              <a:rPr lang="zh-CN" altLang="en-US" sz="1600" b="0" dirty="0" smtClean="0">
                <a:solidFill>
                  <a:schemeClr val="tx1">
                    <a:lumMod val="85000"/>
                    <a:lumOff val="15000"/>
                  </a:schemeClr>
                </a:solidFill>
                <a:latin typeface="微软雅黑" panose="020B0503020204020204" pitchFamily="34" charset="-122"/>
                <a:ea typeface="微软雅黑" panose="020B0503020204020204" pitchFamily="34" charset="-122"/>
              </a:rPr>
              <a:t>一下“要安全”</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的念头  也会保你平安。</a:t>
            </a:r>
          </a:p>
        </p:txBody>
      </p:sp>
    </p:spTree>
    <p:extLst>
      <p:ext uri="{BB962C8B-B14F-4D97-AF65-F5344CB8AC3E}">
        <p14:creationId xmlns:p14="http://schemas.microsoft.com/office/powerpoint/2010/main" val="179104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bwMode="auto">
          <a:xfrm>
            <a:off x="2854323" y="3460750"/>
            <a:ext cx="923925" cy="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4" name="直接连接符 3"/>
          <p:cNvCxnSpPr/>
          <p:nvPr/>
        </p:nvCxnSpPr>
        <p:spPr bwMode="auto">
          <a:xfrm>
            <a:off x="2854323" y="4394200"/>
            <a:ext cx="923925" cy="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sp>
        <p:nvSpPr>
          <p:cNvPr id="5" name="左中括号 4"/>
          <p:cNvSpPr/>
          <p:nvPr/>
        </p:nvSpPr>
        <p:spPr bwMode="auto">
          <a:xfrm>
            <a:off x="2578100" y="2509836"/>
            <a:ext cx="1200150" cy="2828926"/>
          </a:xfrm>
          <a:prstGeom prst="leftBracket">
            <a:avLst>
              <a:gd name="adj" fmla="val 59920"/>
            </a:avLst>
          </a:prstGeom>
          <a:noFill/>
          <a:ln w="28575" cap="flat" cmpd="sng" algn="ctr">
            <a:solidFill>
              <a:schemeClr val="tx1">
                <a:lumMod val="65000"/>
                <a:lumOff val="35000"/>
              </a:schemeClr>
            </a:solidFill>
            <a:prstDash val="solid"/>
            <a:round/>
            <a:headEnd type="none" w="med" len="med"/>
            <a:tailEnd type="none" w="med" len="med"/>
          </a:ln>
          <a:effectLst/>
        </p:spPr>
        <p:txBody>
          <a:bodyPr rtlCol="0" anchor="ctr"/>
          <a:lstStyle/>
          <a:p>
            <a:pPr algn="ctr"/>
            <a:endParaRPr lang="zh-CN" altLang="en-US"/>
          </a:p>
        </p:txBody>
      </p:sp>
      <p:sp>
        <p:nvSpPr>
          <p:cNvPr id="2" name="椭圆 1"/>
          <p:cNvSpPr/>
          <p:nvPr/>
        </p:nvSpPr>
        <p:spPr bwMode="auto">
          <a:xfrm>
            <a:off x="1323975" y="3052762"/>
            <a:ext cx="1743075" cy="174307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圆角矩形 5"/>
          <p:cNvSpPr/>
          <p:nvPr/>
        </p:nvSpPr>
        <p:spPr bwMode="auto">
          <a:xfrm>
            <a:off x="3778248" y="2109787"/>
            <a:ext cx="4343400" cy="747712"/>
          </a:xfrm>
          <a:prstGeom prst="roundRect">
            <a:avLst>
              <a:gd name="adj" fmla="val 49788"/>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5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圆角矩形 6"/>
          <p:cNvSpPr/>
          <p:nvPr/>
        </p:nvSpPr>
        <p:spPr bwMode="auto">
          <a:xfrm>
            <a:off x="3778248" y="3052762"/>
            <a:ext cx="4343400" cy="747712"/>
          </a:xfrm>
          <a:prstGeom prst="roundRect">
            <a:avLst>
              <a:gd name="adj" fmla="val 49788"/>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5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圆角矩形 7"/>
          <p:cNvSpPr/>
          <p:nvPr/>
        </p:nvSpPr>
        <p:spPr bwMode="auto">
          <a:xfrm>
            <a:off x="3778248" y="3995737"/>
            <a:ext cx="4343400" cy="747712"/>
          </a:xfrm>
          <a:prstGeom prst="roundRect">
            <a:avLst>
              <a:gd name="adj" fmla="val 49788"/>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5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圆角矩形 8"/>
          <p:cNvSpPr/>
          <p:nvPr/>
        </p:nvSpPr>
        <p:spPr bwMode="auto">
          <a:xfrm>
            <a:off x="3778248" y="4938713"/>
            <a:ext cx="4343400" cy="747712"/>
          </a:xfrm>
          <a:prstGeom prst="roundRect">
            <a:avLst>
              <a:gd name="adj" fmla="val 49788"/>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5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矩形 9"/>
          <p:cNvSpPr/>
          <p:nvPr/>
        </p:nvSpPr>
        <p:spPr>
          <a:xfrm>
            <a:off x="5088173" y="2283588"/>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设备带压不拆</a:t>
            </a:r>
          </a:p>
        </p:txBody>
      </p:sp>
      <p:sp>
        <p:nvSpPr>
          <p:cNvPr id="11" name="矩形 10"/>
          <p:cNvSpPr/>
          <p:nvPr/>
        </p:nvSpPr>
        <p:spPr>
          <a:xfrm>
            <a:off x="4831694" y="3226563"/>
            <a:ext cx="223651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传动设备带电不拆</a:t>
            </a:r>
          </a:p>
        </p:txBody>
      </p:sp>
      <p:sp>
        <p:nvSpPr>
          <p:cNvPr id="12" name="矩形 11"/>
          <p:cNvSpPr/>
          <p:nvPr/>
        </p:nvSpPr>
        <p:spPr>
          <a:xfrm>
            <a:off x="4831694" y="4169538"/>
            <a:ext cx="223651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设备高温过冷不拆</a:t>
            </a:r>
          </a:p>
        </p:txBody>
      </p:sp>
      <p:sp>
        <p:nvSpPr>
          <p:cNvPr id="13" name="矩形 12"/>
          <p:cNvSpPr/>
          <p:nvPr/>
        </p:nvSpPr>
        <p:spPr>
          <a:xfrm>
            <a:off x="4978398" y="5112514"/>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工具不合格不拆</a:t>
            </a:r>
          </a:p>
        </p:txBody>
      </p:sp>
      <p:sp>
        <p:nvSpPr>
          <p:cNvPr id="14" name="矩形 13"/>
          <p:cNvSpPr/>
          <p:nvPr/>
        </p:nvSpPr>
        <p:spPr>
          <a:xfrm>
            <a:off x="1616808" y="3693466"/>
            <a:ext cx="1107996" cy="46166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四不拆</a:t>
            </a:r>
          </a:p>
        </p:txBody>
      </p:sp>
      <p:sp>
        <p:nvSpPr>
          <p:cNvPr id="15" name="Text Box 764"/>
          <p:cNvSpPr txBox="1">
            <a:spLocks noChangeArrowheads="1"/>
          </p:cNvSpPr>
          <p:nvPr/>
        </p:nvSpPr>
        <p:spPr bwMode="auto">
          <a:xfrm>
            <a:off x="493713" y="453114"/>
            <a:ext cx="1550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总结</a:t>
            </a:r>
          </a:p>
        </p:txBody>
      </p:sp>
      <p:sp>
        <p:nvSpPr>
          <p:cNvPr id="16" name="矩形 1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7" name="矩形 1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3716368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64"/>
          <p:cNvSpPr txBox="1">
            <a:spLocks noChangeArrowheads="1"/>
          </p:cNvSpPr>
          <p:nvPr/>
        </p:nvSpPr>
        <p:spPr bwMode="auto">
          <a:xfrm>
            <a:off x="187960" y="2489982"/>
            <a:ext cx="515556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倚</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护栏时，护栏是否牢固？</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头顶</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有设备设施时，是否注意到它牢固不牢固？</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登高</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、入釜时，脚下是否可能打滑而摔落？</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拆装</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管线时，管线是否会跌落砸伤人？</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接触</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电缆线前，是否确认其已断电？</a:t>
            </a: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拆除</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安装设备时，是否注意到哪些部位可能会挤压伤人</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检修</a:t>
            </a: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阶段，作业环境不同于以往，多注意，多留心</a:t>
            </a:r>
            <a:r>
              <a:rPr lang="zh-CN" altLang="en-US" sz="1800" b="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6148" t="7387"/>
          <a:stretch/>
        </p:blipFill>
        <p:spPr>
          <a:xfrm>
            <a:off x="4831062" y="2286578"/>
            <a:ext cx="5074938" cy="4238626"/>
          </a:xfrm>
          <a:prstGeom prst="rect">
            <a:avLst/>
          </a:prstGeom>
        </p:spPr>
      </p:pic>
      <p:sp>
        <p:nvSpPr>
          <p:cNvPr id="4" name="矩形 3"/>
          <p:cNvSpPr/>
          <p:nvPr/>
        </p:nvSpPr>
        <p:spPr bwMode="auto">
          <a:xfrm>
            <a:off x="71120" y="2286578"/>
            <a:ext cx="9834880" cy="4238626"/>
          </a:xfrm>
          <a:prstGeom prst="rect">
            <a:avLst/>
          </a:prstGeom>
          <a:noFill/>
          <a:ln w="3810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5" name="矩形 24"/>
          <p:cNvSpPr/>
          <p:nvPr/>
        </p:nvSpPr>
        <p:spPr bwMode="auto">
          <a:xfrm>
            <a:off x="69936" y="1762125"/>
            <a:ext cx="1880235" cy="44634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nvSpPr>
        <p:spPr>
          <a:xfrm>
            <a:off x="560388" y="1772198"/>
            <a:ext cx="697627"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提醒</a:t>
            </a:r>
          </a:p>
        </p:txBody>
      </p:sp>
      <p:sp>
        <p:nvSpPr>
          <p:cNvPr id="32" name="Text Box 764"/>
          <p:cNvSpPr txBox="1">
            <a:spLocks noChangeArrowheads="1"/>
          </p:cNvSpPr>
          <p:nvPr/>
        </p:nvSpPr>
        <p:spPr bwMode="auto">
          <a:xfrm>
            <a:off x="493713" y="453114"/>
            <a:ext cx="1550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t>总结</a:t>
            </a:r>
          </a:p>
        </p:txBody>
      </p:sp>
      <p:sp>
        <p:nvSpPr>
          <p:cNvPr id="33" name="矩形 32"/>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4" name="矩形 33"/>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98320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7" name="矩形 6"/>
          <p:cNvSpPr/>
          <p:nvPr/>
        </p:nvSpPr>
        <p:spPr bwMode="auto">
          <a:xfrm>
            <a:off x="1937543" y="1902278"/>
            <a:ext cx="6030913" cy="3053443"/>
          </a:xfrm>
          <a:prstGeom prst="rect">
            <a:avLst/>
          </a:prstGeom>
          <a:solidFill>
            <a:schemeClr val="bg1">
              <a:lumMod val="95000"/>
              <a:alpha val="7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bwMode="auto">
          <a:xfrm>
            <a:off x="2275114" y="2159000"/>
            <a:ext cx="5355772" cy="254000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半闭框 7"/>
          <p:cNvSpPr/>
          <p:nvPr/>
        </p:nvSpPr>
        <p:spPr bwMode="auto">
          <a:xfrm>
            <a:off x="1654209" y="1578519"/>
            <a:ext cx="904240" cy="904240"/>
          </a:xfrm>
          <a:prstGeom prst="halfFrame">
            <a:avLst>
              <a:gd name="adj1" fmla="val 14232"/>
              <a:gd name="adj2" fmla="val 13108"/>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9" name="半闭框 8"/>
          <p:cNvSpPr/>
          <p:nvPr/>
        </p:nvSpPr>
        <p:spPr bwMode="auto">
          <a:xfrm flipH="1" flipV="1">
            <a:off x="7347550" y="4339046"/>
            <a:ext cx="904240" cy="904240"/>
          </a:xfrm>
          <a:prstGeom prst="halfFrame">
            <a:avLst>
              <a:gd name="adj1" fmla="val 14232"/>
              <a:gd name="adj2" fmla="val 13108"/>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10" name="文本框 9"/>
          <p:cNvSpPr txBox="1"/>
          <p:nvPr/>
        </p:nvSpPr>
        <p:spPr>
          <a:xfrm>
            <a:off x="2834640" y="2915920"/>
            <a:ext cx="4236720" cy="923330"/>
          </a:xfrm>
          <a:prstGeom prst="rect">
            <a:avLst/>
          </a:prstGeom>
          <a:noFill/>
        </p:spPr>
        <p:txBody>
          <a:bodyPr wrap="square" rtlCol="0">
            <a:spAutoFit/>
          </a:bodyPr>
          <a:lstStyle/>
          <a:p>
            <a:pPr algn="ctr"/>
            <a:r>
              <a:rPr lang="zh-CN" altLang="en-US" sz="5400" dirty="0" smtClean="0">
                <a:solidFill>
                  <a:schemeClr val="bg1"/>
                </a:solidFill>
                <a:latin typeface="方正清刻本悦宋简体" panose="02000000000000000000" pitchFamily="2" charset="-122"/>
                <a:ea typeface="方正清刻本悦宋简体" panose="02000000000000000000" pitchFamily="2" charset="-122"/>
              </a:rPr>
              <a:t>感谢合作</a:t>
            </a:r>
            <a:endParaRPr lang="zh-CN" altLang="en-US" sz="5400" dirty="0">
              <a:solidFill>
                <a:schemeClr val="bg1"/>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59848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a:spLocks/>
          </p:cNvSpPr>
          <p:nvPr/>
        </p:nvSpPr>
        <p:spPr bwMode="auto">
          <a:xfrm rot="10800000">
            <a:off x="1095871" y="2823437"/>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p>
        </p:txBody>
      </p:sp>
      <p:sp>
        <p:nvSpPr>
          <p:cNvPr id="3074" name="Text Box 764"/>
          <p:cNvSpPr txBox="1">
            <a:spLocks noChangeArrowheads="1"/>
          </p:cNvSpPr>
          <p:nvPr/>
        </p:nvSpPr>
        <p:spPr bwMode="auto">
          <a:xfrm>
            <a:off x="46966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供应商培训</a:t>
            </a:r>
          </a:p>
        </p:txBody>
      </p:sp>
      <p:sp>
        <p:nvSpPr>
          <p:cNvPr id="5" name="矩形 4"/>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3"/>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矩形 7"/>
          <p:cNvSpPr/>
          <p:nvPr>
            <p:custDataLst>
              <p:tags r:id="rId4"/>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a:xfrm>
            <a:off x="1075852" y="1224465"/>
            <a:ext cx="778192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设备供应商应与设备同时提供该设备在运输、贮存、安装、使用和维修等技术文件中必要的环境职业健康安全相关资料，并对设备作业人员进行必要的培训，培训内容包括：</a:t>
            </a:r>
          </a:p>
        </p:txBody>
      </p:sp>
      <p:sp>
        <p:nvSpPr>
          <p:cNvPr id="17" name="任意多边形 16"/>
          <p:cNvSpPr>
            <a:spLocks/>
          </p:cNvSpPr>
          <p:nvPr/>
        </p:nvSpPr>
        <p:spPr bwMode="auto">
          <a:xfrm rot="10800000">
            <a:off x="1095871" y="3462301"/>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p>
        </p:txBody>
      </p:sp>
      <p:sp>
        <p:nvSpPr>
          <p:cNvPr id="18" name="任意多边形 17"/>
          <p:cNvSpPr>
            <a:spLocks/>
          </p:cNvSpPr>
          <p:nvPr/>
        </p:nvSpPr>
        <p:spPr bwMode="auto">
          <a:xfrm rot="10800000">
            <a:off x="1095871" y="4101165"/>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p>
        </p:txBody>
      </p:sp>
      <p:sp>
        <p:nvSpPr>
          <p:cNvPr id="19" name="任意多边形 18"/>
          <p:cNvSpPr>
            <a:spLocks/>
          </p:cNvSpPr>
          <p:nvPr/>
        </p:nvSpPr>
        <p:spPr bwMode="auto">
          <a:xfrm rot="10800000">
            <a:off x="1095871" y="4740029"/>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p>
        </p:txBody>
      </p:sp>
      <p:sp>
        <p:nvSpPr>
          <p:cNvPr id="20" name="任意多边形 19"/>
          <p:cNvSpPr>
            <a:spLocks/>
          </p:cNvSpPr>
          <p:nvPr/>
        </p:nvSpPr>
        <p:spPr bwMode="auto">
          <a:xfrm rot="10800000">
            <a:off x="1095871" y="5378893"/>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p>
        </p:txBody>
      </p:sp>
      <p:sp>
        <p:nvSpPr>
          <p:cNvPr id="21" name="任意多边形 20"/>
          <p:cNvSpPr>
            <a:spLocks/>
          </p:cNvSpPr>
          <p:nvPr/>
        </p:nvSpPr>
        <p:spPr bwMode="auto">
          <a:xfrm rot="10800000">
            <a:off x="1095871" y="6017755"/>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p>
        </p:txBody>
      </p:sp>
      <p:sp>
        <p:nvSpPr>
          <p:cNvPr id="22" name="Freeform 5"/>
          <p:cNvSpPr>
            <a:spLocks/>
          </p:cNvSpPr>
          <p:nvPr/>
        </p:nvSpPr>
        <p:spPr bwMode="auto">
          <a:xfrm>
            <a:off x="1150628" y="2881035"/>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5"/>
          <p:cNvSpPr>
            <a:spLocks/>
          </p:cNvSpPr>
          <p:nvPr/>
        </p:nvSpPr>
        <p:spPr bwMode="auto">
          <a:xfrm>
            <a:off x="1150628" y="3524438"/>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5"/>
          <p:cNvSpPr>
            <a:spLocks/>
          </p:cNvSpPr>
          <p:nvPr/>
        </p:nvSpPr>
        <p:spPr bwMode="auto">
          <a:xfrm>
            <a:off x="1150628" y="4155149"/>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5"/>
          <p:cNvSpPr>
            <a:spLocks/>
          </p:cNvSpPr>
          <p:nvPr/>
        </p:nvSpPr>
        <p:spPr bwMode="auto">
          <a:xfrm>
            <a:off x="1150628" y="4802166"/>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5"/>
          <p:cNvSpPr>
            <a:spLocks/>
          </p:cNvSpPr>
          <p:nvPr/>
        </p:nvSpPr>
        <p:spPr bwMode="auto">
          <a:xfrm>
            <a:off x="1150628" y="5441030"/>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5"/>
          <p:cNvSpPr>
            <a:spLocks/>
          </p:cNvSpPr>
          <p:nvPr/>
        </p:nvSpPr>
        <p:spPr bwMode="auto">
          <a:xfrm>
            <a:off x="1150628" y="6079892"/>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矩形 3"/>
          <p:cNvSpPr/>
          <p:nvPr/>
        </p:nvSpPr>
        <p:spPr>
          <a:xfrm>
            <a:off x="2321510" y="2869343"/>
            <a:ext cx="5262979"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设备作业过程环境影响、职业病危害因素、危险源</a:t>
            </a:r>
            <a:endParaRPr lang="zh-CN" altLang="en-US" sz="1800" dirty="0">
              <a:solidFill>
                <a:schemeClr val="bg1"/>
              </a:solidFill>
            </a:endParaRPr>
          </a:p>
        </p:txBody>
      </p:sp>
      <p:sp>
        <p:nvSpPr>
          <p:cNvPr id="9" name="矩形 8"/>
          <p:cNvSpPr/>
          <p:nvPr/>
        </p:nvSpPr>
        <p:spPr>
          <a:xfrm>
            <a:off x="3374072" y="3501362"/>
            <a:ext cx="3185487"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设备作业人员从业要求和资格</a:t>
            </a:r>
          </a:p>
        </p:txBody>
      </p:sp>
      <p:sp>
        <p:nvSpPr>
          <p:cNvPr id="10" name="矩形 9"/>
          <p:cNvSpPr/>
          <p:nvPr/>
        </p:nvSpPr>
        <p:spPr>
          <a:xfrm>
            <a:off x="2796990" y="4165306"/>
            <a:ext cx="4339650"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设备作业人员作业过程应配备的劳防用品</a:t>
            </a:r>
          </a:p>
        </p:txBody>
      </p:sp>
      <p:sp>
        <p:nvSpPr>
          <p:cNvPr id="28" name="矩形 27"/>
          <p:cNvSpPr/>
          <p:nvPr/>
        </p:nvSpPr>
        <p:spPr>
          <a:xfrm>
            <a:off x="3374072" y="4813998"/>
            <a:ext cx="3185487"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设备作业需要进行的相关申报</a:t>
            </a:r>
          </a:p>
        </p:txBody>
      </p:sp>
      <p:sp>
        <p:nvSpPr>
          <p:cNvPr id="29" name="矩形 28"/>
          <p:cNvSpPr/>
          <p:nvPr/>
        </p:nvSpPr>
        <p:spPr>
          <a:xfrm>
            <a:off x="3835736" y="5417278"/>
            <a:ext cx="2262158"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设备检验方式及周期</a:t>
            </a:r>
          </a:p>
        </p:txBody>
      </p:sp>
      <p:sp>
        <p:nvSpPr>
          <p:cNvPr id="30" name="矩形 29"/>
          <p:cNvSpPr/>
          <p:nvPr/>
        </p:nvSpPr>
        <p:spPr>
          <a:xfrm>
            <a:off x="3143239" y="6083899"/>
            <a:ext cx="3647152" cy="369332"/>
          </a:xfrm>
          <a:prstGeom prst="rect">
            <a:avLst/>
          </a:prstGeom>
        </p:spPr>
        <p:txBody>
          <a:bodyPr wrap="non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其他必要培训由设备使用部门提出</a:t>
            </a:r>
          </a:p>
        </p:txBody>
      </p:sp>
      <p:sp>
        <p:nvSpPr>
          <p:cNvPr id="31" name="文本框 30"/>
          <p:cNvSpPr txBox="1"/>
          <p:nvPr/>
        </p:nvSpPr>
        <p:spPr>
          <a:xfrm>
            <a:off x="1171791" y="2881035"/>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1</a:t>
            </a:r>
            <a:endParaRPr lang="zh-CN" altLang="en-US" sz="1800" dirty="0">
              <a:solidFill>
                <a:schemeClr val="accent3">
                  <a:lumMod val="50000"/>
                </a:schemeClr>
              </a:solidFill>
            </a:endParaRPr>
          </a:p>
        </p:txBody>
      </p:sp>
      <p:sp>
        <p:nvSpPr>
          <p:cNvPr id="35" name="文本框 34"/>
          <p:cNvSpPr txBox="1"/>
          <p:nvPr/>
        </p:nvSpPr>
        <p:spPr>
          <a:xfrm>
            <a:off x="1171791" y="3524438"/>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2</a:t>
            </a:r>
            <a:endParaRPr lang="zh-CN" altLang="en-US" sz="1800" dirty="0">
              <a:solidFill>
                <a:schemeClr val="accent3">
                  <a:lumMod val="50000"/>
                </a:schemeClr>
              </a:solidFill>
            </a:endParaRPr>
          </a:p>
        </p:txBody>
      </p:sp>
      <p:sp>
        <p:nvSpPr>
          <p:cNvPr id="36" name="文本框 35"/>
          <p:cNvSpPr txBox="1"/>
          <p:nvPr/>
        </p:nvSpPr>
        <p:spPr>
          <a:xfrm>
            <a:off x="1171791" y="4154963"/>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3</a:t>
            </a:r>
            <a:endParaRPr lang="zh-CN" altLang="en-US" sz="1800" dirty="0">
              <a:solidFill>
                <a:schemeClr val="accent3">
                  <a:lumMod val="50000"/>
                </a:schemeClr>
              </a:solidFill>
            </a:endParaRPr>
          </a:p>
        </p:txBody>
      </p:sp>
      <p:sp>
        <p:nvSpPr>
          <p:cNvPr id="37" name="文本框 36"/>
          <p:cNvSpPr txBox="1"/>
          <p:nvPr/>
        </p:nvSpPr>
        <p:spPr>
          <a:xfrm>
            <a:off x="1171791" y="4793827"/>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4</a:t>
            </a:r>
            <a:endParaRPr lang="zh-CN" altLang="en-US" sz="1800" dirty="0">
              <a:solidFill>
                <a:schemeClr val="accent3">
                  <a:lumMod val="50000"/>
                </a:schemeClr>
              </a:solidFill>
            </a:endParaRPr>
          </a:p>
        </p:txBody>
      </p:sp>
      <p:sp>
        <p:nvSpPr>
          <p:cNvPr id="40" name="文本框 39"/>
          <p:cNvSpPr txBox="1"/>
          <p:nvPr/>
        </p:nvSpPr>
        <p:spPr>
          <a:xfrm>
            <a:off x="1171791" y="5442326"/>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5</a:t>
            </a:r>
            <a:endParaRPr lang="zh-CN" altLang="en-US" sz="1800" dirty="0">
              <a:solidFill>
                <a:schemeClr val="accent3">
                  <a:lumMod val="50000"/>
                </a:schemeClr>
              </a:solidFill>
            </a:endParaRPr>
          </a:p>
        </p:txBody>
      </p:sp>
      <p:sp>
        <p:nvSpPr>
          <p:cNvPr id="41" name="文本框 40"/>
          <p:cNvSpPr txBox="1"/>
          <p:nvPr/>
        </p:nvSpPr>
        <p:spPr>
          <a:xfrm>
            <a:off x="1171791" y="6088018"/>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6</a:t>
            </a:r>
            <a:endParaRPr lang="zh-CN" altLang="en-US" sz="1800" dirty="0">
              <a:solidFill>
                <a:schemeClr val="accent3">
                  <a:lumMod val="50000"/>
                </a:schemeClr>
              </a:solidFill>
            </a:endParaRPr>
          </a:p>
        </p:txBody>
      </p:sp>
    </p:spTree>
    <p:extLst>
      <p:ext uri="{BB962C8B-B14F-4D97-AF65-F5344CB8AC3E}">
        <p14:creationId xmlns:p14="http://schemas.microsoft.com/office/powerpoint/2010/main" val="1875970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itchFamily="34" charset="0"/>
                <a:ea typeface="宋体" pitchFamily="2" charset="-122"/>
              </a:defRPr>
            </a:lvl1pPr>
            <a:lvl2pPr marL="742950" indent="-285750" eaLnBrk="0" hangingPunct="0">
              <a:defRPr sz="1200" b="1">
                <a:solidFill>
                  <a:srgbClr val="336699"/>
                </a:solidFill>
                <a:latin typeface="Arial" pitchFamily="34" charset="0"/>
                <a:ea typeface="宋体" pitchFamily="2" charset="-122"/>
              </a:defRPr>
            </a:lvl2pPr>
            <a:lvl3pPr marL="1143000" indent="-228600" eaLnBrk="0" hangingPunct="0">
              <a:defRPr sz="1200" b="1">
                <a:solidFill>
                  <a:srgbClr val="336699"/>
                </a:solidFill>
                <a:latin typeface="Arial" pitchFamily="34" charset="0"/>
                <a:ea typeface="宋体" pitchFamily="2" charset="-122"/>
              </a:defRPr>
            </a:lvl3pPr>
            <a:lvl4pPr marL="1600200" indent="-228600" eaLnBrk="0" hangingPunct="0">
              <a:defRPr sz="1200" b="1">
                <a:solidFill>
                  <a:srgbClr val="336699"/>
                </a:solidFill>
                <a:latin typeface="Arial" pitchFamily="34" charset="0"/>
                <a:ea typeface="宋体" pitchFamily="2" charset="-122"/>
              </a:defRPr>
            </a:lvl4pPr>
            <a:lvl5pPr marL="2057400" indent="-228600" eaLnBrk="0" hangingPunct="0">
              <a:defRPr sz="1200" b="1">
                <a:solidFill>
                  <a:srgbClr val="336699"/>
                </a:solidFill>
                <a:latin typeface="Arial" pitchFamily="34" charset="0"/>
                <a:ea typeface="宋体" pitchFamily="2" charset="-122"/>
              </a:defRPr>
            </a:lvl5pPr>
            <a:lvl6pPr marL="2514600" indent="-228600" eaLnBrk="0" fontAlgn="base" hangingPunct="0">
              <a:spcBef>
                <a:spcPct val="0"/>
              </a:spcBef>
              <a:spcAft>
                <a:spcPct val="0"/>
              </a:spcAft>
              <a:defRPr sz="1200" b="1">
                <a:solidFill>
                  <a:srgbClr val="336699"/>
                </a:solidFill>
                <a:latin typeface="Arial" pitchFamily="34" charset="0"/>
                <a:ea typeface="宋体" pitchFamily="2" charset="-122"/>
              </a:defRPr>
            </a:lvl6pPr>
            <a:lvl7pPr marL="2971800" indent="-228600" eaLnBrk="0" fontAlgn="base" hangingPunct="0">
              <a:spcBef>
                <a:spcPct val="0"/>
              </a:spcBef>
              <a:spcAft>
                <a:spcPct val="0"/>
              </a:spcAft>
              <a:defRPr sz="1200" b="1">
                <a:solidFill>
                  <a:srgbClr val="336699"/>
                </a:solidFill>
                <a:latin typeface="Arial" pitchFamily="34" charset="0"/>
                <a:ea typeface="宋体" pitchFamily="2" charset="-122"/>
              </a:defRPr>
            </a:lvl7pPr>
            <a:lvl8pPr marL="3429000" indent="-228600" eaLnBrk="0" fontAlgn="base" hangingPunct="0">
              <a:spcBef>
                <a:spcPct val="0"/>
              </a:spcBef>
              <a:spcAft>
                <a:spcPct val="0"/>
              </a:spcAft>
              <a:defRPr sz="1200" b="1">
                <a:solidFill>
                  <a:srgbClr val="336699"/>
                </a:solidFill>
                <a:latin typeface="Arial" pitchFamily="34" charset="0"/>
                <a:ea typeface="宋体" pitchFamily="2" charset="-122"/>
              </a:defRPr>
            </a:lvl8pPr>
            <a:lvl9pPr marL="3886200" indent="-228600" eaLnBrk="0" fontAlgn="base" hangingPunct="0">
              <a:spcBef>
                <a:spcPct val="0"/>
              </a:spcBef>
              <a:spcAft>
                <a:spcPct val="0"/>
              </a:spcAft>
              <a:defRPr sz="1200" b="1">
                <a:solidFill>
                  <a:srgbClr val="336699"/>
                </a:solidFill>
                <a:latin typeface="Arial" pitchFamily="34" charset="0"/>
                <a:ea typeface="宋体" pitchFamily="2" charset="-122"/>
              </a:defRPr>
            </a:lvl9pPr>
          </a:lstStyle>
          <a:p>
            <a:pPr eaLnBrk="1" hangingPunct="1"/>
            <a:r>
              <a:rPr kumimoji="1" lang="zh-CN" altLang="en-US" sz="3200" b="0" dirty="0" smtClean="0">
                <a:solidFill>
                  <a:schemeClr val="bg1"/>
                </a:solidFill>
                <a:latin typeface="方正兰亭粗黑简体" pitchFamily="2" charset="-122"/>
                <a:ea typeface="方正兰亭粗黑简体" pitchFamily="2" charset="-122"/>
              </a:rPr>
              <a:t>前言</a:t>
            </a:r>
            <a:endParaRPr kumimoji="1" lang="zh-CN" altLang="en-US" sz="3200" b="0" dirty="0">
              <a:solidFill>
                <a:schemeClr val="bg1"/>
              </a:solidFill>
              <a:latin typeface="方正兰亭粗黑简体" pitchFamily="2" charset="-122"/>
              <a:ea typeface="方正兰亭粗黑简体" pitchFamily="2" charset="-122"/>
            </a:endParaRPr>
          </a:p>
        </p:txBody>
      </p:sp>
      <p:sp>
        <p:nvSpPr>
          <p:cNvPr id="22" name="TextBox 21"/>
          <p:cNvSpPr txBox="1"/>
          <p:nvPr/>
        </p:nvSpPr>
        <p:spPr>
          <a:xfrm>
            <a:off x="466725" y="2414588"/>
            <a:ext cx="962025" cy="2646362"/>
          </a:xfrm>
          <a:prstGeom prst="rect">
            <a:avLst/>
          </a:prstGeom>
          <a:noFill/>
        </p:spPr>
        <p:txBody>
          <a:bodyPr>
            <a:spAutoFit/>
          </a:bodyPr>
          <a:lstStyle/>
          <a:p>
            <a:pPr>
              <a:defRPr/>
            </a:pPr>
            <a:r>
              <a:rPr kumimoji="1" lang="en-US" altLang="zh-CN" sz="16600" b="0" dirty="0">
                <a:solidFill>
                  <a:schemeClr val="bg1"/>
                </a:solidFill>
                <a:latin typeface="+mn-lt"/>
                <a:ea typeface="方正兰亭粗黑简体" pitchFamily="2" charset="-122"/>
              </a:rPr>
              <a:t>1</a:t>
            </a:r>
            <a:endParaRPr lang="zh-CN" altLang="en-US" sz="16600" b="0" dirty="0">
              <a:solidFill>
                <a:schemeClr val="bg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p:blipFill>
        <p:spPr>
          <a:xfrm>
            <a:off x="0" y="0"/>
            <a:ext cx="9906000" cy="6858000"/>
          </a:xfrm>
          <a:prstGeom prst="rect">
            <a:avLst/>
          </a:prstGeom>
        </p:spPr>
      </p:pic>
      <p:sp>
        <p:nvSpPr>
          <p:cNvPr id="3" name="等腰三角形 2"/>
          <p:cNvSpPr/>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4" name="椭圆 3"/>
          <p:cNvSpPr/>
          <p:nvPr/>
        </p:nvSpPr>
        <p:spPr bwMode="auto">
          <a:xfrm>
            <a:off x="3876040" y="1471318"/>
            <a:ext cx="2153920" cy="2153920"/>
          </a:xfrm>
          <a:prstGeom prst="ellipse">
            <a:avLst/>
          </a:prstGeom>
          <a:noFill/>
          <a:ln w="2857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文本框 6"/>
          <p:cNvSpPr txBox="1"/>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bg1"/>
                </a:solidFill>
                <a:latin typeface="Agency FB" panose="020B0503020202020204" pitchFamily="34" charset="0"/>
              </a:rPr>
              <a:t>2</a:t>
            </a:r>
            <a:endParaRPr lang="zh-CN" altLang="en-US" sz="11500" dirty="0">
              <a:solidFill>
                <a:schemeClr val="bg1"/>
              </a:solidFill>
              <a:latin typeface="Agency FB" panose="020B0503020202020204" pitchFamily="34" charset="0"/>
            </a:endParaRPr>
          </a:p>
        </p:txBody>
      </p:sp>
      <p:sp>
        <p:nvSpPr>
          <p:cNvPr id="5" name="矩形 4"/>
          <p:cNvSpPr/>
          <p:nvPr/>
        </p:nvSpPr>
        <p:spPr>
          <a:xfrm>
            <a:off x="1428750" y="4137620"/>
            <a:ext cx="7109639" cy="923330"/>
          </a:xfrm>
          <a:prstGeom prst="rect">
            <a:avLst/>
          </a:prstGeom>
        </p:spPr>
        <p:txBody>
          <a:bodyPr wrap="none">
            <a:spAutoFit/>
          </a:bodyPr>
          <a:lstStyle/>
          <a:p>
            <a:pPr defTabSz="330200" eaLnBrk="0" hangingPunct="0"/>
            <a:r>
              <a:rPr kumimoji="1" lang="zh-CN" altLang="en-US" sz="5400" dirty="0">
                <a:solidFill>
                  <a:schemeClr val="accent3">
                    <a:lumMod val="50000"/>
                  </a:schemeClr>
                </a:solidFill>
                <a:latin typeface="华文中宋" panose="02010600040101010101" pitchFamily="2" charset="-122"/>
                <a:ea typeface="华文中宋" panose="02010600040101010101" pitchFamily="2" charset="-122"/>
              </a:rPr>
              <a:t>操作人员的培训及管理</a:t>
            </a:r>
          </a:p>
        </p:txBody>
      </p:sp>
    </p:spTree>
    <p:extLst>
      <p:ext uri="{BB962C8B-B14F-4D97-AF65-F5344CB8AC3E}">
        <p14:creationId xmlns:p14="http://schemas.microsoft.com/office/powerpoint/2010/main" val="65822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5" name="矩形 4"/>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2" name="矩形 1"/>
          <p:cNvSpPr/>
          <p:nvPr/>
        </p:nvSpPr>
        <p:spPr bwMode="auto">
          <a:xfrm>
            <a:off x="650240" y="2756745"/>
            <a:ext cx="3606800" cy="579120"/>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a:xfrm>
            <a:off x="1015435" y="2860040"/>
            <a:ext cx="2973891"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操作人员的教育培训和考核</a:t>
            </a:r>
          </a:p>
        </p:txBody>
      </p:sp>
      <p:sp>
        <p:nvSpPr>
          <p:cNvPr id="6" name="矩形 5"/>
          <p:cNvSpPr/>
          <p:nvPr/>
        </p:nvSpPr>
        <p:spPr>
          <a:xfrm>
            <a:off x="650240" y="3439160"/>
            <a:ext cx="8798560" cy="923330"/>
          </a:xfrm>
          <a:prstGeom prst="rect">
            <a:avLst/>
          </a:prstGeom>
        </p:spPr>
        <p:txBody>
          <a:bodyPr wrap="square">
            <a:spAutoFit/>
          </a:bodyPr>
          <a:lstStyle/>
          <a:p>
            <a:pPr eaLnBrk="1" hangingPunct="1">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新进员工上岗前应进行培训，老员工调任新设备操作前也要进行安全技术与业务技术培训，并经应知、应会考核合格后才能操作设备。</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8560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58800" y="1475360"/>
            <a:ext cx="3606800" cy="579120"/>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3" name="矩形 2"/>
          <p:cNvSpPr/>
          <p:nvPr/>
        </p:nvSpPr>
        <p:spPr>
          <a:xfrm>
            <a:off x="558800" y="2054480"/>
            <a:ext cx="9338129" cy="3831818"/>
          </a:xfrm>
          <a:prstGeom prst="rect">
            <a:avLst/>
          </a:prstGeom>
        </p:spPr>
        <p:txBody>
          <a:bodyPr wrap="square">
            <a:spAutoFit/>
          </a:bodyPr>
          <a:lstStyle/>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★设备的结构原理、传动系统及性能；</a:t>
            </a: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★设备的润滑、冷却系统及正确的润滑冷却方法；</a:t>
            </a: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★设备各部位的仪表、安全装置和附件的作用及其正确使用方法；</a:t>
            </a: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★设备的最高负荷能力及安全限量；</a:t>
            </a: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★设备的操作规程、操作方法、维护保养要求、点检部位及检查方法；</a:t>
            </a: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★设备的应急处理；</a:t>
            </a:r>
            <a:endParaRPr lang="en-US" altLang="zh-CN" sz="1800" b="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★应知考核合格后。再由熟练的操作人员带领一段时间应会操作，经考核合格后发给操作证。</a:t>
            </a:r>
          </a:p>
          <a:p>
            <a:pPr>
              <a:lnSpc>
                <a:spcPct val="150000"/>
              </a:lnSpc>
              <a:spcBef>
                <a:spcPts val="0"/>
              </a:spcBef>
            </a:pPr>
            <a:r>
              <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rPr>
              <a:t>★特种设备的操作人员还必须经过市安全管理监督局的培训，领取特种设备操作证后才能操作设备。</a:t>
            </a:r>
          </a:p>
        </p:txBody>
      </p:sp>
      <p:sp>
        <p:nvSpPr>
          <p:cNvPr id="4" name="矩形 3"/>
          <p:cNvSpPr/>
          <p:nvPr/>
        </p:nvSpPr>
        <p:spPr>
          <a:xfrm>
            <a:off x="884872" y="1580254"/>
            <a:ext cx="2954655" cy="369332"/>
          </a:xfrm>
          <a:prstGeom prst="rect">
            <a:avLst/>
          </a:prstGeom>
        </p:spPr>
        <p:txBody>
          <a:bodyPr wrap="non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应知、应会培训和考核内容</a:t>
            </a:r>
          </a:p>
        </p:txBody>
      </p:sp>
      <p:sp>
        <p:nvSpPr>
          <p:cNvPr id="6" name="矩形 5"/>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0200" rtl="0" eaLnBrk="0" fontAlgn="base" latinLnBrk="0" hangingPunct="0">
              <a:lnSpc>
                <a:spcPct val="100000"/>
              </a:lnSpc>
              <a:spcBef>
                <a:spcPct val="0"/>
              </a:spcBef>
              <a:spcAft>
                <a:spcPct val="0"/>
              </a:spcAft>
              <a:buClrTx/>
              <a:buSzTx/>
              <a:buFontTx/>
              <a:buNone/>
              <a:tabLst/>
            </a:pPr>
            <a:endParaRPr kumimoji="1" lang="zh-CN" altLang="en-US" sz="1300" b="0" i="0" u="none" strike="noStrike" cap="none" normalizeH="0" baseline="0" smtClean="0">
              <a:ln>
                <a:noFill/>
              </a:ln>
              <a:solidFill>
                <a:srgbClr val="000000"/>
              </a:solidFill>
              <a:effectLst/>
              <a:latin typeface="Arial" pitchFamily="34" charset="0"/>
            </a:endParaRPr>
          </a:p>
        </p:txBody>
      </p:sp>
      <p:sp>
        <p:nvSpPr>
          <p:cNvPr id="8" name="Text Box 764"/>
          <p:cNvSpPr txBox="1">
            <a:spLocks noChangeArrowheads="1"/>
          </p:cNvSpPr>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操作人员的培训及管理</a:t>
            </a:r>
          </a:p>
        </p:txBody>
      </p:sp>
    </p:spTree>
    <p:extLst>
      <p:ext uri="{BB962C8B-B14F-4D97-AF65-F5344CB8AC3E}">
        <p14:creationId xmlns:p14="http://schemas.microsoft.com/office/powerpoint/2010/main" val="18421302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2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3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3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3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3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3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3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3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4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4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4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4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4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4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4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4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4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4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5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5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5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5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5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5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5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5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5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5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6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6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6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6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6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6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6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6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6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6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7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7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7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7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7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7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7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7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7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7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8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8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8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8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8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8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8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87.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88.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8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90.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91.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92.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93.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94.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ags/tag95.xml><?xml version="1.0" encoding="utf-8"?>
<p:tagLst xmlns:a="http://schemas.openxmlformats.org/drawingml/2006/main" xmlns:r="http://schemas.openxmlformats.org/officeDocument/2006/relationships" xmlns:p="http://schemas.openxmlformats.org/presentationml/2006/main">
  <p:tag name="NORDRI TOOLS WATERMARK" val="qzduztey"/>
</p:tagLst>
</file>

<file path=ppt/tags/tag96.xml><?xml version="1.0" encoding="utf-8"?>
<p:tagLst xmlns:a="http://schemas.openxmlformats.org/drawingml/2006/main" xmlns:r="http://schemas.openxmlformats.org/officeDocument/2006/relationships" xmlns:p="http://schemas.openxmlformats.org/presentationml/2006/main">
  <p:tag name="NORDRI TOOLS WATERMARK" val="2ibm4lsj"/>
</p:tagLst>
</file>

<file path=ppt/theme/theme1.xml><?xml version="1.0" encoding="utf-8"?>
<a:theme xmlns:a="http://schemas.openxmlformats.org/drawingml/2006/main" name="VG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方正兰亭黑简体"/>
        <a:cs typeface=""/>
      </a:majorFont>
      <a:minorFont>
        <a:latin typeface="Arial"/>
        <a:ea typeface="方正兰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330200" rtl="0" eaLnBrk="0" fontAlgn="base" latinLnBrk="0" hangingPunct="0">
          <a:lnSpc>
            <a:spcPct val="100000"/>
          </a:lnSpc>
          <a:spcBef>
            <a:spcPct val="0"/>
          </a:spcBef>
          <a:spcAft>
            <a:spcPct val="0"/>
          </a:spcAft>
          <a:buClrTx/>
          <a:buSzTx/>
          <a:buFontTx/>
          <a:buNone/>
          <a:tabLst/>
          <a:defRPr kumimoji="1" lang="en-US" sz="1300" b="0" i="0" u="none" strike="noStrike" cap="none" normalizeH="0" baseline="0" smtClean="0">
            <a:ln>
              <a:noFill/>
            </a:ln>
            <a:solidFill>
              <a:srgbClr val="000000"/>
            </a:solidFill>
            <a:effectLst/>
            <a:latin typeface="Arial"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VGC_template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VGC_template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VGC_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GC_template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VGC_template 5">
        <a:dk1>
          <a:srgbClr val="000000"/>
        </a:dk1>
        <a:lt1>
          <a:srgbClr val="FFFFFF"/>
        </a:lt1>
        <a:dk2>
          <a:srgbClr val="000000"/>
        </a:dk2>
        <a:lt2>
          <a:srgbClr val="777777"/>
        </a:lt2>
        <a:accent1>
          <a:srgbClr val="FFFFFF"/>
        </a:accent1>
        <a:accent2>
          <a:srgbClr val="DDDDDD"/>
        </a:accent2>
        <a:accent3>
          <a:srgbClr val="FFFFFF"/>
        </a:accent3>
        <a:accent4>
          <a:srgbClr val="000000"/>
        </a:accent4>
        <a:accent5>
          <a:srgbClr val="FFFFFF"/>
        </a:accent5>
        <a:accent6>
          <a:srgbClr val="C8C8C8"/>
        </a:accent6>
        <a:hlink>
          <a:srgbClr val="77777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TotalTime>
  <Words>5324</Words>
  <Application>Microsoft Office PowerPoint</Application>
  <PresentationFormat>A4 纸张(210x297 毫米)</PresentationFormat>
  <Paragraphs>623</Paragraphs>
  <Slides>58</Slides>
  <Notes>31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58</vt:i4>
      </vt:variant>
    </vt:vector>
  </HeadingPairs>
  <TitlesOfParts>
    <vt:vector size="68" baseType="lpstr">
      <vt:lpstr>方正兰亭粗黑简体</vt:lpstr>
      <vt:lpstr>方正兰亭黑简体</vt:lpstr>
      <vt:lpstr>方正清刻本悦宋简体</vt:lpstr>
      <vt:lpstr>华文中宋</vt:lpstr>
      <vt:lpstr>宋体</vt:lpstr>
      <vt:lpstr>微软雅黑</vt:lpstr>
      <vt:lpstr>Agency FB</vt:lpstr>
      <vt:lpstr>Arial</vt:lpstr>
      <vt:lpstr>Wingdings</vt:lpstr>
      <vt:lpstr>VGC_template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dc:creator>
  <cp:lastModifiedBy>Yu</cp:lastModifiedBy>
  <cp:revision>2</cp:revision>
  <cp:lastPrinted>2014-08-27T08:51:44Z</cp:lastPrinted>
  <dcterms:created xsi:type="dcterms:W3CDTF">2006-04-17T06:16:55Z</dcterms:created>
  <dcterms:modified xsi:type="dcterms:W3CDTF">2019-08-06T12:09:51Z</dcterms:modified>
</cp:coreProperties>
</file>