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  <p:sldMasterId id="2147483656" r:id="rId5"/>
  </p:sldMasterIdLst>
  <p:notesMasterIdLst>
    <p:notesMasterId r:id="rId43"/>
  </p:notesMasterIdLst>
  <p:sldIdLst>
    <p:sldId id="356" r:id="rId6"/>
    <p:sldId id="261" r:id="rId7"/>
    <p:sldId id="260" r:id="rId8"/>
    <p:sldId id="326" r:id="rId9"/>
    <p:sldId id="327" r:id="rId10"/>
    <p:sldId id="328" r:id="rId11"/>
    <p:sldId id="322" r:id="rId12"/>
    <p:sldId id="329" r:id="rId13"/>
    <p:sldId id="330" r:id="rId14"/>
    <p:sldId id="332" r:id="rId15"/>
    <p:sldId id="331" r:id="rId16"/>
    <p:sldId id="323" r:id="rId17"/>
    <p:sldId id="333" r:id="rId18"/>
    <p:sldId id="341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25" r:id="rId27"/>
    <p:sldId id="343" r:id="rId28"/>
    <p:sldId id="342" r:id="rId29"/>
    <p:sldId id="344" r:id="rId30"/>
    <p:sldId id="346" r:id="rId31"/>
    <p:sldId id="348" r:id="rId32"/>
    <p:sldId id="347" r:id="rId33"/>
    <p:sldId id="349" r:id="rId34"/>
    <p:sldId id="350" r:id="rId35"/>
    <p:sldId id="324" r:id="rId36"/>
    <p:sldId id="351" r:id="rId37"/>
    <p:sldId id="352" r:id="rId38"/>
    <p:sldId id="353" r:id="rId39"/>
    <p:sldId id="354" r:id="rId40"/>
    <p:sldId id="355" r:id="rId41"/>
    <p:sldId id="357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pos="393">
          <p15:clr>
            <a:srgbClr val="A4A3A4"/>
          </p15:clr>
        </p15:guide>
        <p15:guide id="3" orient="horz" pos="5">
          <p15:clr>
            <a:srgbClr val="A4A3A4"/>
          </p15:clr>
        </p15:guide>
        <p15:guide id="4" orient="horz">
          <p15:clr>
            <a:srgbClr val="A4A3A4"/>
          </p15:clr>
        </p15:guide>
        <p15:guide id="5" pos="7582">
          <p15:clr>
            <a:srgbClr val="A4A3A4"/>
          </p15:clr>
        </p15:guide>
        <p15:guide id="6" orient="horz" pos="2183">
          <p15:clr>
            <a:srgbClr val="A4A3A4"/>
          </p15:clr>
        </p15:guide>
        <p15:guide id="7" orient="horz" pos="2976">
          <p15:clr>
            <a:srgbClr val="A4A3A4"/>
          </p15:clr>
        </p15:guide>
        <p15:guide id="8" pos="7151">
          <p15:clr>
            <a:srgbClr val="A4A3A4"/>
          </p15:clr>
        </p15:guide>
        <p15:guide id="9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272727"/>
    <a:srgbClr val="0070C0"/>
    <a:srgbClr val="004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娣辫壊鏍峰紡 1 - 寮鸿皟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涓害鏍峰紡 2 - 寮鸿皟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151" autoAdjust="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>
        <p:guide orient="horz" pos="1162"/>
        <p:guide pos="393"/>
        <p:guide orient="horz" pos="5"/>
        <p:guide orient="horz"/>
        <p:guide pos="7582"/>
        <p:guide orient="horz" pos="2183"/>
        <p:guide orient="horz" pos="2976"/>
        <p:guide pos="715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D4AED-935D-4CB3-B4D6-AFD89F933459}" type="datetimeFigureOut">
              <a:rPr lang="zh-CN" altLang="en-US" smtClean="0"/>
              <a:t>2019/7/8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A1EFD-8A81-4A57-9A62-07AD393944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5"/>
          <p:cNvSpPr txBox="1"/>
          <p:nvPr userDrawn="1"/>
        </p:nvSpPr>
        <p:spPr>
          <a:xfrm>
            <a:off x="334963" y="2314559"/>
            <a:ext cx="11522075" cy="5539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Arial" charset="0"/>
              </a:rPr>
              <a:t>更多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Arial" charset="0"/>
              </a:rPr>
              <a:t>EHS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Arial" charset="0"/>
              </a:rPr>
              <a:t>独家精品资料，请咨询“安应管家”微信号：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Arial" charset="0"/>
              </a:rPr>
              <a:t>ansyingsj1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687011" y="832155"/>
            <a:ext cx="4256863" cy="698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7248130" y="839135"/>
            <a:ext cx="435287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占位符 5"/>
          <p:cNvSpPr txBox="1"/>
          <p:nvPr userDrawn="1"/>
        </p:nvSpPr>
        <p:spPr>
          <a:xfrm>
            <a:off x="334963" y="2897489"/>
            <a:ext cx="11522075" cy="5539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Arial" charset="0"/>
              </a:rPr>
              <a:t>更多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Arial" charset="0"/>
              </a:rPr>
              <a:t>EHS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Arial" charset="0"/>
              </a:rPr>
              <a:t>独家精品资料，请咨询“安应管家”微信号：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Arial" charset="0"/>
              </a:rPr>
              <a:t>ansyingsj1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: 形状 21"/>
          <p:cNvSpPr/>
          <p:nvPr userDrawn="1"/>
        </p:nvSpPr>
        <p:spPr>
          <a:xfrm>
            <a:off x="669925" y="4292282"/>
            <a:ext cx="11522076" cy="1305097"/>
          </a:xfrm>
          <a:custGeom>
            <a:avLst/>
            <a:gdLst>
              <a:gd name="connsiteX0" fmla="*/ 625624 w 11248571"/>
              <a:gd name="connsiteY0" fmla="*/ 0 h 1251248"/>
              <a:gd name="connsiteX1" fmla="*/ 11248571 w 11248571"/>
              <a:gd name="connsiteY1" fmla="*/ 0 h 1251248"/>
              <a:gd name="connsiteX2" fmla="*/ 11248571 w 11248571"/>
              <a:gd name="connsiteY2" fmla="*/ 1251248 h 1251248"/>
              <a:gd name="connsiteX3" fmla="*/ 625624 w 11248571"/>
              <a:gd name="connsiteY3" fmla="*/ 1251248 h 1251248"/>
              <a:gd name="connsiteX4" fmla="*/ 0 w 11248571"/>
              <a:gd name="connsiteY4" fmla="*/ 625624 h 1251248"/>
              <a:gd name="connsiteX5" fmla="*/ 625624 w 11248571"/>
              <a:gd name="connsiteY5" fmla="*/ 0 h 125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8571" h="1251248">
                <a:moveTo>
                  <a:pt x="625624" y="0"/>
                </a:moveTo>
                <a:lnTo>
                  <a:pt x="11248571" y="0"/>
                </a:lnTo>
                <a:lnTo>
                  <a:pt x="11248571" y="1251248"/>
                </a:lnTo>
                <a:lnTo>
                  <a:pt x="625624" y="1251248"/>
                </a:lnTo>
                <a:cubicBezTo>
                  <a:pt x="280101" y="1251248"/>
                  <a:pt x="0" y="971147"/>
                  <a:pt x="0" y="625624"/>
                </a:cubicBezTo>
                <a:cubicBezTo>
                  <a:pt x="0" y="280101"/>
                  <a:pt x="280101" y="0"/>
                  <a:pt x="6256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3223" y="1953154"/>
            <a:ext cx="5646162" cy="3551376"/>
          </a:xfrm>
          <a:prstGeom prst="rect">
            <a:avLst/>
          </a:prstGeom>
        </p:spPr>
      </p:pic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4920343" y="3843735"/>
            <a:ext cx="6255657" cy="558799"/>
          </a:xfrm>
        </p:spPr>
        <p:txBody>
          <a:bodyPr anchor="t">
            <a:normAutofit/>
          </a:bodyPr>
          <a:lstStyle>
            <a:lvl1pPr marL="0" indent="0" algn="r">
              <a:buNone/>
              <a:defRPr sz="1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4920343" y="882040"/>
            <a:ext cx="6255657" cy="2905394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916646" y="4575777"/>
            <a:ext cx="6259561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916646" y="4875653"/>
            <a:ext cx="6259561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16" name="矩形: 圆角 15"/>
          <p:cNvSpPr/>
          <p:nvPr userDrawn="1"/>
        </p:nvSpPr>
        <p:spPr>
          <a:xfrm>
            <a:off x="3773548" y="5761885"/>
            <a:ext cx="2235361" cy="214075"/>
          </a:xfrm>
          <a:prstGeom prst="roundRect">
            <a:avLst>
              <a:gd name="adj" fmla="val 5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  <p:sp>
        <p:nvSpPr>
          <p:cNvPr id="17" name="矩形: 圆角 16"/>
          <p:cNvSpPr/>
          <p:nvPr userDrawn="1"/>
        </p:nvSpPr>
        <p:spPr>
          <a:xfrm>
            <a:off x="5808646" y="6112090"/>
            <a:ext cx="1297789" cy="22704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  <p:sp>
        <p:nvSpPr>
          <p:cNvPr id="21" name="任意多边形: 形状 20"/>
          <p:cNvSpPr/>
          <p:nvPr userDrawn="1"/>
        </p:nvSpPr>
        <p:spPr>
          <a:xfrm>
            <a:off x="9570388" y="6060809"/>
            <a:ext cx="2621612" cy="329604"/>
          </a:xfrm>
          <a:custGeom>
            <a:avLst/>
            <a:gdLst>
              <a:gd name="connsiteX0" fmla="*/ 164802 w 2621612"/>
              <a:gd name="connsiteY0" fmla="*/ 0 h 329604"/>
              <a:gd name="connsiteX1" fmla="*/ 2621612 w 2621612"/>
              <a:gd name="connsiteY1" fmla="*/ 0 h 329604"/>
              <a:gd name="connsiteX2" fmla="*/ 2621612 w 2621612"/>
              <a:gd name="connsiteY2" fmla="*/ 329604 h 329604"/>
              <a:gd name="connsiteX3" fmla="*/ 164802 w 2621612"/>
              <a:gd name="connsiteY3" fmla="*/ 329604 h 329604"/>
              <a:gd name="connsiteX4" fmla="*/ 0 w 2621612"/>
              <a:gd name="connsiteY4" fmla="*/ 164802 h 329604"/>
              <a:gd name="connsiteX5" fmla="*/ 164802 w 2621612"/>
              <a:gd name="connsiteY5" fmla="*/ 0 h 32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1612" h="329604">
                <a:moveTo>
                  <a:pt x="164802" y="0"/>
                </a:moveTo>
                <a:lnTo>
                  <a:pt x="2621612" y="0"/>
                </a:lnTo>
                <a:lnTo>
                  <a:pt x="2621612" y="329604"/>
                </a:lnTo>
                <a:lnTo>
                  <a:pt x="164802" y="329604"/>
                </a:lnTo>
                <a:cubicBezTo>
                  <a:pt x="73784" y="329604"/>
                  <a:pt x="0" y="255820"/>
                  <a:pt x="0" y="164802"/>
                </a:cubicBezTo>
                <a:cubicBezTo>
                  <a:pt x="0" y="73784"/>
                  <a:pt x="73784" y="0"/>
                  <a:pt x="164802" y="0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  <p:sp>
        <p:nvSpPr>
          <p:cNvPr id="20" name="矩形: 圆角 19"/>
          <p:cNvSpPr/>
          <p:nvPr userDrawn="1"/>
        </p:nvSpPr>
        <p:spPr>
          <a:xfrm>
            <a:off x="8720452" y="6046445"/>
            <a:ext cx="713834" cy="329604"/>
          </a:xfrm>
          <a:prstGeom prst="roundRect">
            <a:avLst>
              <a:gd name="adj" fmla="val 5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  <p:sp>
        <p:nvSpPr>
          <p:cNvPr id="28" name="任意多边形: 形状 27"/>
          <p:cNvSpPr/>
          <p:nvPr userDrawn="1"/>
        </p:nvSpPr>
        <p:spPr>
          <a:xfrm>
            <a:off x="0" y="5995033"/>
            <a:ext cx="3317754" cy="327596"/>
          </a:xfrm>
          <a:custGeom>
            <a:avLst/>
            <a:gdLst>
              <a:gd name="connsiteX0" fmla="*/ 0 w 3317754"/>
              <a:gd name="connsiteY0" fmla="*/ 0 h 327596"/>
              <a:gd name="connsiteX1" fmla="*/ 3153956 w 3317754"/>
              <a:gd name="connsiteY1" fmla="*/ 0 h 327596"/>
              <a:gd name="connsiteX2" fmla="*/ 3317754 w 3317754"/>
              <a:gd name="connsiteY2" fmla="*/ 163798 h 327596"/>
              <a:gd name="connsiteX3" fmla="*/ 3153956 w 3317754"/>
              <a:gd name="connsiteY3" fmla="*/ 327596 h 327596"/>
              <a:gd name="connsiteX4" fmla="*/ 0 w 3317754"/>
              <a:gd name="connsiteY4" fmla="*/ 327596 h 32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7754" h="327596">
                <a:moveTo>
                  <a:pt x="0" y="0"/>
                </a:moveTo>
                <a:lnTo>
                  <a:pt x="3153956" y="0"/>
                </a:lnTo>
                <a:cubicBezTo>
                  <a:pt x="3244419" y="0"/>
                  <a:pt x="3317754" y="73335"/>
                  <a:pt x="3317754" y="163798"/>
                </a:cubicBezTo>
                <a:cubicBezTo>
                  <a:pt x="3317754" y="254261"/>
                  <a:pt x="3244419" y="327596"/>
                  <a:pt x="3153956" y="327596"/>
                </a:cubicBezTo>
                <a:lnTo>
                  <a:pt x="0" y="327596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" y="3843216"/>
            <a:ext cx="669925" cy="273822"/>
          </a:xfrm>
          <a:custGeom>
            <a:avLst/>
            <a:gdLst>
              <a:gd name="connsiteX0" fmla="*/ 0 w 669925"/>
              <a:gd name="connsiteY0" fmla="*/ 0 h 273822"/>
              <a:gd name="connsiteX1" fmla="*/ 533014 w 669925"/>
              <a:gd name="connsiteY1" fmla="*/ 0 h 273822"/>
              <a:gd name="connsiteX2" fmla="*/ 669925 w 669925"/>
              <a:gd name="connsiteY2" fmla="*/ 136911 h 273822"/>
              <a:gd name="connsiteX3" fmla="*/ 533014 w 669925"/>
              <a:gd name="connsiteY3" fmla="*/ 273822 h 273822"/>
              <a:gd name="connsiteX4" fmla="*/ 0 w 669925"/>
              <a:gd name="connsiteY4" fmla="*/ 273822 h 27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5" h="273822">
                <a:moveTo>
                  <a:pt x="0" y="0"/>
                </a:moveTo>
                <a:lnTo>
                  <a:pt x="533014" y="0"/>
                </a:lnTo>
                <a:cubicBezTo>
                  <a:pt x="608628" y="0"/>
                  <a:pt x="669925" y="61297"/>
                  <a:pt x="669925" y="136911"/>
                </a:cubicBezTo>
                <a:cubicBezTo>
                  <a:pt x="669925" y="212525"/>
                  <a:pt x="608628" y="273822"/>
                  <a:pt x="533014" y="273822"/>
                </a:cubicBezTo>
                <a:lnTo>
                  <a:pt x="0" y="273822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 userDrawn="1"/>
        </p:nvSpPr>
        <p:spPr>
          <a:xfrm>
            <a:off x="669925" y="4292282"/>
            <a:ext cx="11522076" cy="1305097"/>
          </a:xfrm>
          <a:custGeom>
            <a:avLst/>
            <a:gdLst>
              <a:gd name="connsiteX0" fmla="*/ 625624 w 11248571"/>
              <a:gd name="connsiteY0" fmla="*/ 0 h 1251248"/>
              <a:gd name="connsiteX1" fmla="*/ 11248571 w 11248571"/>
              <a:gd name="connsiteY1" fmla="*/ 0 h 1251248"/>
              <a:gd name="connsiteX2" fmla="*/ 11248571 w 11248571"/>
              <a:gd name="connsiteY2" fmla="*/ 1251248 h 1251248"/>
              <a:gd name="connsiteX3" fmla="*/ 625624 w 11248571"/>
              <a:gd name="connsiteY3" fmla="*/ 1251248 h 1251248"/>
              <a:gd name="connsiteX4" fmla="*/ 0 w 11248571"/>
              <a:gd name="connsiteY4" fmla="*/ 625624 h 1251248"/>
              <a:gd name="connsiteX5" fmla="*/ 625624 w 11248571"/>
              <a:gd name="connsiteY5" fmla="*/ 0 h 125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8571" h="1251248">
                <a:moveTo>
                  <a:pt x="625624" y="0"/>
                </a:moveTo>
                <a:lnTo>
                  <a:pt x="11248571" y="0"/>
                </a:lnTo>
                <a:lnTo>
                  <a:pt x="11248571" y="1251248"/>
                </a:lnTo>
                <a:lnTo>
                  <a:pt x="625624" y="1251248"/>
                </a:lnTo>
                <a:cubicBezTo>
                  <a:pt x="280101" y="1251248"/>
                  <a:pt x="0" y="971147"/>
                  <a:pt x="0" y="625624"/>
                </a:cubicBezTo>
                <a:cubicBezTo>
                  <a:pt x="0" y="280101"/>
                  <a:pt x="280101" y="0"/>
                  <a:pt x="6256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  <p:sp>
        <p:nvSpPr>
          <p:cNvPr id="13" name="标题 1"/>
          <p:cNvSpPr>
            <a:spLocks noGrp="1"/>
          </p:cNvSpPr>
          <p:nvPr userDrawn="1">
            <p:ph type="ctrTitle"/>
          </p:nvPr>
        </p:nvSpPr>
        <p:spPr>
          <a:xfrm>
            <a:off x="1340757" y="1987832"/>
            <a:ext cx="4973061" cy="2114959"/>
          </a:xfrm>
        </p:spPr>
        <p:txBody>
          <a:bodyPr anchor="b">
            <a:normAutofit/>
          </a:bodyPr>
          <a:lstStyle>
            <a:lvl1pPr marL="0" indent="0" algn="l">
              <a:buFont typeface="Arial" charset="0"/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340757" y="4911971"/>
            <a:ext cx="4973061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40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defTabSz="-635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1340757" y="4615700"/>
            <a:ext cx="497306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856512"/>
            <a:ext cx="5646162" cy="35513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8E9B3-4196-47C7-AC6F-8B9D6EF0293A}" type="datetimeFigureOut">
              <a:rPr lang="zh-CN" altLang="en-US" smtClean="0"/>
              <a:t>2019/7/8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D5C57-FBFC-4CD9-A3EE-3CA07D4CD6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itchFamily="34" charset="0"/>
          <a:ea typeface="宋体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itchFamily="34" charset="0"/>
          <a:ea typeface="宋体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itchFamily="34" charset="0"/>
          <a:ea typeface="宋体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itchFamily="34" charset="0"/>
          <a:ea typeface="宋体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265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990600" indent="-3810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5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524000" indent="-3048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2133600" indent="-3048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5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743200" indent="-3048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5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89D9C7-5DC6-4263-87FF-7C99F6FB63C3}" type="datetime1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cs"/>
              </a:rPr>
              <a:t>2019/7/8 Monday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cs"/>
              </a:rPr>
              <a:t>www.islide.cc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89D9C7-5DC6-4263-87FF-7C99F6FB63C3}" type="datetime1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cs"/>
              </a:rPr>
              <a:t>2019/7/8 Monday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cs"/>
              </a:rPr>
              <a:t>www.islide.cc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n-cs"/>
              </a:rPr>
              <a:t>2019/7/8 Monday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宋体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oleObject" Target="NUL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4581427" y="61906"/>
            <a:ext cx="6594573" cy="348257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br>
              <a:rPr lang="en-US" altLang="zh-CN" sz="4800" b="0">
                <a:latin typeface="Arial Black" pitchFamily="34" charset="0"/>
              </a:rPr>
            </a:br>
            <a:r>
              <a:rPr lang="zh-CN" altLang="en-US" sz="6000" u="sng">
                <a:latin typeface="Arial Black" pitchFamily="34" charset="0"/>
              </a:rPr>
              <a:t>可视化管理培训</a:t>
            </a:r>
            <a:br>
              <a:rPr lang="en-US" altLang="zh-CN" u="sng">
                <a:solidFill>
                  <a:schemeClr val="accent1">
                    <a:lumMod val="50000"/>
                  </a:schemeClr>
                </a:solidFill>
              </a:rPr>
            </a:br>
            <a:r>
              <a:rPr lang="zh-CN" altLang="en-US" sz="5000" u="sng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车间现场</a:t>
            </a:r>
            <a:endParaRPr lang="zh-CN" altLang="en-US" sz="5000" u="sng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8967" y="111954"/>
            <a:ext cx="356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电气控制开关标识方法</a:t>
            </a:r>
          </a:p>
        </p:txBody>
      </p:sp>
      <p:graphicFrame>
        <p:nvGraphicFramePr>
          <p:cNvPr id="3" name="Table 29"/>
          <p:cNvGraphicFramePr>
            <a:graphicFrameLocks noGrp="1"/>
          </p:cNvGraphicFramePr>
          <p:nvPr/>
        </p:nvGraphicFramePr>
        <p:xfrm>
          <a:off x="681367" y="759025"/>
          <a:ext cx="10871200" cy="2811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7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目的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通过贴标识，确定开关控制什么物品（如电扇、灯等）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6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微软雅黑" pitchFamily="34" charset="-122"/>
                          <a:ea typeface="微软雅黑" pitchFamily="34" charset="-122"/>
                        </a:rPr>
                        <a:t>对象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工作现场所有小电器开关盒</a:t>
                      </a:r>
                      <a:endParaRPr kumimoji="1" lang="zh-CN" altLang="en-US" sz="20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32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微软雅黑" pitchFamily="34" charset="-122"/>
                          <a:ea typeface="微软雅黑" pitchFamily="34" charset="-122"/>
                        </a:rPr>
                        <a:t>标准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kumimoji="1"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电器盒内控制开关标识：</a:t>
                      </a:r>
                    </a:p>
                    <a:p>
                      <a:pPr>
                        <a:lnSpc>
                          <a:spcPct val="125000"/>
                        </a:lnSpc>
                      </a:pPr>
                      <a:r>
                        <a:rPr kumimoji="1"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kumimoji="1"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、确定各标识控制什么</a:t>
                      </a:r>
                    </a:p>
                    <a:p>
                      <a:pPr>
                        <a:lnSpc>
                          <a:spcPct val="125000"/>
                        </a:lnSpc>
                      </a:pPr>
                      <a:r>
                        <a:rPr kumimoji="1"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kumimoji="1"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、量好区域大小，根据区域确定标识大小，将标识塑封</a:t>
                      </a:r>
                    </a:p>
                    <a:p>
                      <a:pPr>
                        <a:lnSpc>
                          <a:spcPct val="125000"/>
                        </a:lnSpc>
                      </a:pPr>
                      <a:r>
                        <a:rPr kumimoji="1"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kumimoji="1"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、将制作完毕的标识用双面胶或海绵胶附着在控制开关下方</a:t>
                      </a:r>
                    </a:p>
                    <a:p>
                      <a:pPr>
                        <a:lnSpc>
                          <a:spcPct val="125000"/>
                        </a:lnSpc>
                      </a:pPr>
                      <a:r>
                        <a:rPr kumimoji="1"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kumimoji="1"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、必要时增加平面控制区域图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681367" y="3860800"/>
            <a:ext cx="10901033" cy="25146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949950" y="4546600"/>
            <a:ext cx="9779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27" descr="DSC059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267200"/>
            <a:ext cx="3845602" cy="1701800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椭圆 6"/>
          <p:cNvSpPr/>
          <p:nvPr/>
        </p:nvSpPr>
        <p:spPr>
          <a:xfrm>
            <a:off x="971550" y="5308600"/>
            <a:ext cx="327025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918200" y="4762380"/>
            <a:ext cx="104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壁扇</a:t>
            </a:r>
          </a:p>
        </p:txBody>
      </p:sp>
      <p:sp>
        <p:nvSpPr>
          <p:cNvPr id="14" name="矩形 13"/>
          <p:cNvSpPr/>
          <p:nvPr/>
        </p:nvSpPr>
        <p:spPr>
          <a:xfrm>
            <a:off x="6993848" y="4546600"/>
            <a:ext cx="9779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111999" y="4568056"/>
            <a:ext cx="810021" cy="79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西灯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034784" y="4543455"/>
            <a:ext cx="9779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072232" y="4543455"/>
            <a:ext cx="9779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051514" y="4724400"/>
            <a:ext cx="104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总开关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059524" y="4724400"/>
            <a:ext cx="104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插座</a:t>
            </a:r>
          </a:p>
        </p:txBody>
      </p:sp>
      <p:sp>
        <p:nvSpPr>
          <p:cNvPr id="17" name="矩形 16"/>
          <p:cNvSpPr/>
          <p:nvPr/>
        </p:nvSpPr>
        <p:spPr>
          <a:xfrm>
            <a:off x="4910190" y="4546600"/>
            <a:ext cx="9779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0111408" y="4543485"/>
            <a:ext cx="9779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104490" y="4724400"/>
            <a:ext cx="104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插座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854696" y="4762380"/>
            <a:ext cx="104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平衡吊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769144" y="3859162"/>
            <a:ext cx="10653712" cy="27464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012076" y="3922662"/>
            <a:ext cx="1869406" cy="42053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179542" y="3909962"/>
            <a:ext cx="1869406" cy="42053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23888" y="238954"/>
            <a:ext cx="332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额定电压标识方法</a:t>
            </a:r>
          </a:p>
        </p:txBody>
      </p:sp>
      <p:graphicFrame>
        <p:nvGraphicFramePr>
          <p:cNvPr id="3" name="Table 10"/>
          <p:cNvGraphicFramePr>
            <a:graphicFrameLocks noGrp="1"/>
          </p:cNvGraphicFramePr>
          <p:nvPr/>
        </p:nvGraphicFramePr>
        <p:xfrm>
          <a:off x="804069" y="1054100"/>
          <a:ext cx="10618787" cy="2577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7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目的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为防止不同电源接错而造成设备的损坏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5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微软雅黑" pitchFamily="34" charset="-122"/>
                          <a:ea typeface="微软雅黑" pitchFamily="34" charset="-122"/>
                        </a:rPr>
                        <a:t>对象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所有的电源插头、插座、电缆</a:t>
                      </a:r>
                      <a:endParaRPr kumimoji="1" lang="zh-CN" altLang="en-US" sz="20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3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微软雅黑" pitchFamily="34" charset="-122"/>
                          <a:ea typeface="微软雅黑" pitchFamily="34" charset="-122"/>
                        </a:rPr>
                        <a:t>标准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kumimoji="1"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、制作不干胶电压标签，如图所示（常用为两种）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kumimoji="1"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、规格：长</a:t>
                      </a:r>
                      <a:r>
                        <a:rPr kumimoji="1"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30mmX</a:t>
                      </a:r>
                      <a:r>
                        <a:rPr kumimoji="1"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宽</a:t>
                      </a:r>
                      <a:r>
                        <a:rPr kumimoji="1"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20mm</a:t>
                      </a:r>
                      <a:r>
                        <a:rPr kumimoji="1"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。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kumimoji="1"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、材料：塑光纸，单面绿色、黑字</a:t>
                      </a:r>
                      <a:r>
                        <a:rPr kumimoji="1"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kumimoji="1"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红色、黄字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kumimoji="1"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、在各插座及插头上张贴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204943" y="4310062"/>
          <a:ext cx="2385314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r:id="rId4" imgW="0" imgH="0" progId="Visio.Drawing.11">
                  <p:embed/>
                </p:oleObj>
              </mc:Choice>
              <mc:Fallback>
                <p:oleObj r:id="rId4" imgW="0" imgH="0" progId="Visio.Drawing.11">
                  <p:embed/>
                  <p:pic>
                    <p:nvPicPr>
                      <p:cNvPr id="0" name="图片 1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4943" y="4310062"/>
                        <a:ext cx="2385314" cy="229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79542" y="3909962"/>
            <a:ext cx="1869406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220V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电压标识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038181" y="3922662"/>
            <a:ext cx="1869406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380V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电压标识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7088981" y="4322763"/>
          <a:ext cx="2481263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r:id="rId4" imgW="0" imgH="0" progId="Visio.Drawing.11">
                  <p:embed/>
                </p:oleObj>
              </mc:Choice>
              <mc:Fallback>
                <p:oleObj r:id="rId4" imgW="0" imgH="0" progId="Visio.Drawing.11">
                  <p:embed/>
                  <p:pic>
                    <p:nvPicPr>
                      <p:cNvPr id="0" name="图片 1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8981" y="4322763"/>
                        <a:ext cx="2481263" cy="228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2338292" y="4343196"/>
            <a:ext cx="1355708" cy="6431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auto">
          <a:xfrm flipV="1">
            <a:off x="2327406" y="4867727"/>
            <a:ext cx="13557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433760" y="4454917"/>
            <a:ext cx="116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30mm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35513" y="5226957"/>
            <a:ext cx="489857" cy="9688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 rot="16200000">
            <a:off x="3543220" y="5507142"/>
            <a:ext cx="113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20mm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44767" y="4343196"/>
            <a:ext cx="1534889" cy="7204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Line 48"/>
          <p:cNvSpPr>
            <a:spLocks noChangeShapeType="1"/>
          </p:cNvSpPr>
          <p:nvPr/>
        </p:nvSpPr>
        <p:spPr bwMode="auto">
          <a:xfrm>
            <a:off x="7144767" y="4878388"/>
            <a:ext cx="15348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364393" y="4464712"/>
            <a:ext cx="116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30mm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881482" y="5292271"/>
            <a:ext cx="505745" cy="101237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 rot="16200000">
            <a:off x="8572012" y="5588108"/>
            <a:ext cx="119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20mm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19460361">
            <a:off x="5077820" y="1459964"/>
            <a:ext cx="1944216" cy="1944216"/>
          </a:xfrm>
          <a:prstGeom prst="roundRect">
            <a:avLst/>
          </a:prstGeom>
          <a:solidFill>
            <a:srgbClr val="0070C0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5048164" y="4031165"/>
            <a:ext cx="3283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algn="ctr">
              <a:buFont typeface="Wingdings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地面划线颜色与线宽标准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68014" y="4728887"/>
            <a:ext cx="22622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车间建筑物护栏</a:t>
            </a: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4858129" y="3971690"/>
            <a:ext cx="0" cy="173494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535035" y="1937749"/>
            <a:ext cx="1136908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5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1856664" y="4621341"/>
            <a:ext cx="2898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车间相关颜色标识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356600" y="4107365"/>
            <a:ext cx="22622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车间门口防撞柱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339755" y="4728887"/>
            <a:ext cx="22622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车间厂房立柱护角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602014" y="4728887"/>
            <a:ext cx="22622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车间主干道线标识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69615" y="5338488"/>
            <a:ext cx="17899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车间地址标识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067886" y="5364164"/>
            <a:ext cx="202531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车间区域布局图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259128" y="5364164"/>
            <a:ext cx="29074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车间区域注意事项标识</a:t>
            </a:r>
          </a:p>
        </p:txBody>
      </p:sp>
      <p:sp>
        <p:nvSpPr>
          <p:cNvPr id="19" name="圆角矩形 18"/>
          <p:cNvSpPr/>
          <p:nvPr/>
        </p:nvSpPr>
        <p:spPr>
          <a:xfrm rot="18926425">
            <a:off x="1598706" y="2015872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 rot="18926425">
            <a:off x="2665886" y="2002896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 rot="18926425">
            <a:off x="3930732" y="1988957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 rot="18926425">
            <a:off x="7136464" y="1990448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 rot="18926425">
            <a:off x="8221173" y="1990447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 rot="18926425">
            <a:off x="9432561" y="1976594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 rot="18926425">
            <a:off x="2047790" y="2234973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 rot="18926425">
            <a:off x="3114971" y="2221997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 rot="18926425">
            <a:off x="4379815" y="2208058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 rot="18926425">
            <a:off x="7585547" y="2209549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 rot="18926425">
            <a:off x="8670257" y="2209548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 rot="18926425">
            <a:off x="9881645" y="2195695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1 L -0.58541 -0.34097 " pathEditMode="relative" rAng="0" ptsTypes="AA">
                                      <p:cBhvr>
                                        <p:cTn id="56" dur="4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10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2 L -0.58541 -0.34097 " pathEditMode="relative" rAng="0" ptsTypes="AA">
                                      <p:cBhvr>
                                        <p:cTn id="68" dur="4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78" dur="4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2 L -0.58541 -0.34098 " pathEditMode="relative" rAng="0" ptsTypes="AA">
                                      <p:cBhvr>
                                        <p:cTn id="89" dur="4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2 L -0.58542 -0.34098 " pathEditMode="relative" rAng="0" ptsTypes="AA">
                                      <p:cBhvr>
                                        <p:cTn id="98" dur="4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07" dur="4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16" dur="4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10" y="-1671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25" dur="4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1 -0.34097 " pathEditMode="relative" rAng="0" ptsTypes="AA">
                                      <p:cBhvr>
                                        <p:cTn id="134" dur="4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43" dur="4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55" dur="4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64" dur="4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6" grpId="0"/>
      <p:bldP spid="8" grpId="0"/>
      <p:bldP spid="11" grpId="0"/>
      <p:bldP spid="12" grpId="0"/>
      <p:bldP spid="13" grpId="0"/>
      <p:bldP spid="17" grpId="0"/>
      <p:bldP spid="18" grpId="0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11500" y="4107180"/>
            <a:ext cx="8968999" cy="246824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23888" y="213554"/>
            <a:ext cx="3596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地面划线颜色与线宽标准</a:t>
            </a:r>
          </a:p>
        </p:txBody>
      </p:sp>
      <p:graphicFrame>
        <p:nvGraphicFramePr>
          <p:cNvPr id="3" name="Table 20"/>
          <p:cNvGraphicFramePr>
            <a:graphicFrameLocks noGrp="1"/>
          </p:cNvGraphicFramePr>
          <p:nvPr/>
        </p:nvGraphicFramePr>
        <p:xfrm>
          <a:off x="1622978" y="992110"/>
          <a:ext cx="8947150" cy="2929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6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2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目的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对现场进行颜色管理，使现场规范化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5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微软雅黑" pitchFamily="34" charset="-122"/>
                          <a:ea typeface="微软雅黑" pitchFamily="34" charset="-122"/>
                        </a:rPr>
                        <a:t>对象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20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生产车间所有工作场所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484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微软雅黑" pitchFamily="34" charset="-122"/>
                          <a:ea typeface="微软雅黑" pitchFamily="34" charset="-122"/>
                        </a:rPr>
                        <a:t>标准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en-US" altLang="zh-CN" sz="2000" b="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kumimoji="1" lang="zh-CN" altLang="en-US" sz="2000" b="0" dirty="0"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kumimoji="1" lang="zh-CN" altLang="en-US" sz="20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按管理要求在相应的地方刷不同颜色的油漆；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60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2000" b="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kumimoji="1" lang="zh-CN" altLang="en-US" sz="2000" b="0" dirty="0"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kumimoji="1" lang="zh-CN" altLang="en-US" sz="2000" b="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划线方法：先用墨斗安规定的线宽划出两条边沿线</a:t>
                      </a:r>
                      <a:endParaRPr kumimoji="1" lang="en-US" altLang="zh-CN" sz="2000" b="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000" b="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再两线条侧边沿用胶纸粘贴后刷相应的颜色</a:t>
                      </a:r>
                      <a:endParaRPr kumimoji="1" lang="zh-CN" altLang="en-US" sz="20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236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>
                          <a:latin typeface="微软雅黑" pitchFamily="34" charset="-122"/>
                          <a:ea typeface="微软雅黑" pitchFamily="34" charset="-122"/>
                        </a:rPr>
                        <a:t>注意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000" b="0" dirty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地面区域颜色色块脱漆后不需要再补漆了，现有的色块用线框替换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75" descr="D:\5S\DSC028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12" y="4293112"/>
            <a:ext cx="2438932" cy="2094807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6" descr="D:\5S\DSC02877.JP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930" y="4292719"/>
            <a:ext cx="2440800" cy="20952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0"/>
          <p:cNvGraphicFramePr>
            <a:graphicFrameLocks noGrp="1"/>
          </p:cNvGraphicFramePr>
          <p:nvPr/>
        </p:nvGraphicFramePr>
        <p:xfrm>
          <a:off x="470686" y="1036434"/>
          <a:ext cx="11250628" cy="557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58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87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87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87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87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87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581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0175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587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587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587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5878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19522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适用区域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主通道线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辅助通道线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开门线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部分外分割线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清洁工具定置</a:t>
                      </a:r>
                      <a:endParaRPr kumimoji="1" lang="en-US" altLang="zh-CN" sz="20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1"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区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垃圾桶定置区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QA</a:t>
                      </a:r>
                      <a:r>
                        <a:rPr kumimoji="1"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检验区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部品待确认</a:t>
                      </a:r>
                      <a:r>
                        <a:rPr kumimoji="1" lang="en-US" altLang="zh-CN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(</a:t>
                      </a:r>
                      <a:r>
                        <a:rPr kumimoji="1"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返工）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成品区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部分内分隔线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一般区域</a:t>
                      </a:r>
                      <a:r>
                        <a:rPr kumimoji="1" lang="en-US" altLang="zh-CN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(</a:t>
                      </a:r>
                      <a:r>
                        <a:rPr kumimoji="1"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物流车质厂）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废品区分隔线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配电柜区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消防去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危险区域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化学品材料区域分隔线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39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微软雅黑" pitchFamily="34" charset="-122"/>
                          <a:ea typeface="微软雅黑" pitchFamily="34" charset="-122"/>
                        </a:rPr>
                        <a:t>画线</a:t>
                      </a:r>
                      <a:endParaRPr lang="en-US" altLang="zh-CN" sz="20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r>
                        <a:rPr lang="zh-CN" altLang="en-US" sz="2000" b="1" dirty="0">
                          <a:latin typeface="微软雅黑" pitchFamily="34" charset="-122"/>
                          <a:ea typeface="微软雅黑" pitchFamily="34" charset="-122"/>
                        </a:rPr>
                        <a:t>宽</a:t>
                      </a: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（</a:t>
                      </a:r>
                      <a:r>
                        <a:rPr lang="en-US" altLang="zh-CN" sz="1800" b="1" dirty="0">
                          <a:latin typeface="微软雅黑" pitchFamily="34" charset="-122"/>
                          <a:ea typeface="微软雅黑" pitchFamily="34" charset="-122"/>
                        </a:rPr>
                        <a:t>mm</a:t>
                      </a: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）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100</a:t>
                      </a:r>
                      <a:endParaRPr kumimoji="1" lang="zh-CN" altLang="en-US" sz="20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50</a:t>
                      </a:r>
                      <a:endParaRPr kumimoji="1" lang="zh-CN" altLang="en-US" sz="20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100</a:t>
                      </a:r>
                      <a:endParaRPr kumimoji="1" lang="zh-CN" altLang="en-US" sz="20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50</a:t>
                      </a:r>
                      <a:endParaRPr kumimoji="1" lang="zh-CN" altLang="en-US" sz="20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50</a:t>
                      </a:r>
                      <a:endParaRPr kumimoji="1" lang="zh-CN" altLang="en-US" sz="20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50</a:t>
                      </a:r>
                      <a:endParaRPr kumimoji="1" lang="zh-CN" altLang="en-US" sz="20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50</a:t>
                      </a:r>
                      <a:endParaRPr kumimoji="1" lang="zh-CN" altLang="en-US" sz="20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50</a:t>
                      </a:r>
                      <a:endParaRPr kumimoji="1" lang="zh-CN" altLang="en-US" sz="20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50</a:t>
                      </a:r>
                      <a:endParaRPr kumimoji="1" lang="zh-CN" altLang="en-US" sz="20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50</a:t>
                      </a:r>
                      <a:endParaRPr kumimoji="1" lang="zh-CN" altLang="en-US" sz="20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50</a:t>
                      </a:r>
                      <a:endParaRPr kumimoji="1" lang="zh-CN" altLang="en-US" sz="20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50</a:t>
                      </a:r>
                      <a:endParaRPr kumimoji="1" lang="zh-CN" altLang="en-US" sz="20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zh-CN" altLang="en-US" sz="20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间隔</a:t>
                      </a:r>
                      <a:r>
                        <a:rPr kumimoji="1" lang="en-US" altLang="zh-CN" sz="20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100/45</a:t>
                      </a:r>
                      <a:r>
                        <a:rPr kumimoji="1" lang="zh-CN" altLang="en-US" sz="20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度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226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>
                          <a:latin typeface="微软雅黑" pitchFamily="34" charset="-122"/>
                          <a:ea typeface="微软雅黑" pitchFamily="34" charset="-122"/>
                        </a:rPr>
                        <a:t>画线颜色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000" b="0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黄色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000" b="0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白色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000" b="0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红色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000" b="0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23888" y="226254"/>
            <a:ext cx="3596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地面划线颜色与线宽标准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921" y="5785659"/>
            <a:ext cx="2596659" cy="798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993750" y="4045434"/>
            <a:ext cx="10204499" cy="28019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23888" y="111954"/>
            <a:ext cx="2344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车间门口防撞柱</a:t>
            </a:r>
          </a:p>
        </p:txBody>
      </p:sp>
      <p:graphicFrame>
        <p:nvGraphicFramePr>
          <p:cNvPr id="3" name="Table 60"/>
          <p:cNvGraphicFramePr>
            <a:graphicFrameLocks noGrp="1"/>
          </p:cNvGraphicFramePr>
          <p:nvPr/>
        </p:nvGraphicFramePr>
        <p:xfrm>
          <a:off x="1001737" y="725903"/>
          <a:ext cx="10196512" cy="3167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3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目的</a:t>
                      </a:r>
                    </a:p>
                  </a:txBody>
                  <a:tcPr marT="46180" marB="4618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zh-CN" altLang="en-US" sz="18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防止车间门口墙壁被撞击</a:t>
                      </a:r>
                    </a:p>
                  </a:txBody>
                  <a:tcPr marT="46180" marB="4618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1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对象</a:t>
                      </a:r>
                    </a:p>
                  </a:txBody>
                  <a:tcPr marT="46180" marB="4618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有车辆进出的车间门口</a:t>
                      </a:r>
                    </a:p>
                  </a:txBody>
                  <a:tcPr marT="46180" marB="4618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480">
                <a:tc rowSpan="5"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标准</a:t>
                      </a:r>
                    </a:p>
                  </a:txBody>
                  <a:tcPr marT="46180" marB="4618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材料：立柱选用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直径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10cm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的钢管</a:t>
                      </a:r>
                    </a:p>
                  </a:txBody>
                  <a:tcPr marT="46180" marB="4618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6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颜色：立柱为黄黑斑马线，间隔</a:t>
                      </a: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10cm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6180" marB="4618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8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、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间距：立柱与墙壁所在的水平面的垂距为</a:t>
                      </a: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30cm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；与墙壁沿通道方向的水平面的垂距为</a:t>
                      </a: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10cm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6180" marB="4618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7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、数量：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根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6180" marB="4618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5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、高度：地上部分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90cm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，用膨胀螺丝固定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6180" marB="4618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1952649" y="4458181"/>
            <a:ext cx="533400" cy="2286000"/>
            <a:chOff x="5410200" y="1143000"/>
            <a:chExt cx="533400" cy="2286000"/>
          </a:xfrm>
        </p:grpSpPr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 rot="16200000">
              <a:off x="5448300" y="1562100"/>
              <a:ext cx="457200" cy="533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Rectangle 36"/>
            <p:cNvSpPr>
              <a:spLocks noChangeArrowheads="1"/>
            </p:cNvSpPr>
            <p:nvPr/>
          </p:nvSpPr>
          <p:spPr bwMode="auto">
            <a:xfrm rot="16200000">
              <a:off x="5448300" y="2019300"/>
              <a:ext cx="457200" cy="533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Rectangle 37"/>
            <p:cNvSpPr>
              <a:spLocks noChangeArrowheads="1"/>
            </p:cNvSpPr>
            <p:nvPr/>
          </p:nvSpPr>
          <p:spPr bwMode="auto">
            <a:xfrm rot="16200000">
              <a:off x="5448300" y="2476500"/>
              <a:ext cx="457200" cy="533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Rectangle 38"/>
            <p:cNvSpPr>
              <a:spLocks noChangeArrowheads="1"/>
            </p:cNvSpPr>
            <p:nvPr/>
          </p:nvSpPr>
          <p:spPr bwMode="auto">
            <a:xfrm rot="16200000">
              <a:off x="5448300" y="2933700"/>
              <a:ext cx="457200" cy="533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Rectangle 39"/>
            <p:cNvSpPr>
              <a:spLocks noChangeArrowheads="1"/>
            </p:cNvSpPr>
            <p:nvPr/>
          </p:nvSpPr>
          <p:spPr bwMode="auto">
            <a:xfrm rot="16200000">
              <a:off x="5448300" y="1104900"/>
              <a:ext cx="457200" cy="533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" name="Oval 40"/>
          <p:cNvSpPr>
            <a:spLocks noChangeArrowheads="1"/>
          </p:cNvSpPr>
          <p:nvPr/>
        </p:nvSpPr>
        <p:spPr bwMode="auto">
          <a:xfrm>
            <a:off x="1952649" y="4458181"/>
            <a:ext cx="5334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>
                <a:lumMod val="85000"/>
              </a:schemeClr>
            </a:solidFill>
            <a:round/>
          </a:ln>
        </p:spPr>
        <p:txBody>
          <a:bodyPr wrap="none" anchor="ctr"/>
          <a:lstStyle/>
          <a:p>
            <a:pPr>
              <a:buFontTx/>
              <a:buNone/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5" name="Line 41"/>
          <p:cNvSpPr>
            <a:spLocks noChangeShapeType="1"/>
          </p:cNvSpPr>
          <p:nvPr/>
        </p:nvSpPr>
        <p:spPr bwMode="auto">
          <a:xfrm>
            <a:off x="1089049" y="4534381"/>
            <a:ext cx="838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43"/>
          <p:cNvSpPr>
            <a:spLocks noChangeShapeType="1"/>
          </p:cNvSpPr>
          <p:nvPr/>
        </p:nvSpPr>
        <p:spPr bwMode="auto">
          <a:xfrm flipH="1">
            <a:off x="1495449" y="4585181"/>
            <a:ext cx="25400" cy="20732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 rot="16200000">
            <a:off x="705418" y="5137605"/>
            <a:ext cx="976766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</a:rPr>
              <a:t>90cm</a:t>
            </a:r>
          </a:p>
        </p:txBody>
      </p:sp>
      <p:sp>
        <p:nvSpPr>
          <p:cNvPr id="18" name="Line 45"/>
          <p:cNvSpPr>
            <a:spLocks noChangeShapeType="1"/>
          </p:cNvSpPr>
          <p:nvPr/>
        </p:nvSpPr>
        <p:spPr bwMode="auto">
          <a:xfrm>
            <a:off x="2486049" y="4915381"/>
            <a:ext cx="38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46"/>
          <p:cNvSpPr>
            <a:spLocks noChangeShapeType="1"/>
          </p:cNvSpPr>
          <p:nvPr/>
        </p:nvSpPr>
        <p:spPr bwMode="auto">
          <a:xfrm>
            <a:off x="2486049" y="5359881"/>
            <a:ext cx="38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47"/>
          <p:cNvSpPr>
            <a:spLocks noChangeShapeType="1"/>
          </p:cNvSpPr>
          <p:nvPr/>
        </p:nvSpPr>
        <p:spPr bwMode="auto">
          <a:xfrm>
            <a:off x="2714649" y="4915381"/>
            <a:ext cx="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Text Box 48"/>
          <p:cNvSpPr txBox="1">
            <a:spLocks noChangeArrowheads="1"/>
          </p:cNvSpPr>
          <p:nvPr/>
        </p:nvSpPr>
        <p:spPr bwMode="auto">
          <a:xfrm rot="16200000">
            <a:off x="2620545" y="5065477"/>
            <a:ext cx="824168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</a:rPr>
              <a:t>10cm</a:t>
            </a:r>
          </a:p>
        </p:txBody>
      </p:sp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2613049" y="6334555"/>
            <a:ext cx="91440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地面</a:t>
            </a:r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7108850" y="5147156"/>
            <a:ext cx="3048000" cy="457200"/>
          </a:xfrm>
          <a:custGeom>
            <a:avLst/>
            <a:gdLst>
              <a:gd name="T0" fmla="*/ 0 w 21600"/>
              <a:gd name="T1" fmla="*/ 0 h 21600"/>
              <a:gd name="T2" fmla="*/ 4538 w 21600"/>
              <a:gd name="T3" fmla="*/ 21600 h 21600"/>
              <a:gd name="T4" fmla="*/ 17062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4538" y="21600"/>
                </a:lnTo>
                <a:lnTo>
                  <a:pt x="1706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6550050" y="4870136"/>
            <a:ext cx="571500" cy="381000"/>
          </a:xfrm>
          <a:prstGeom prst="rect">
            <a:avLst/>
          </a:prstGeom>
          <a:solidFill>
            <a:srgbClr val="808080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 rot="5400000">
            <a:off x="7537475" y="5493231"/>
            <a:ext cx="158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10156854" y="4875012"/>
            <a:ext cx="609600" cy="381000"/>
          </a:xfrm>
          <a:prstGeom prst="rect">
            <a:avLst/>
          </a:prstGeom>
          <a:solidFill>
            <a:srgbClr val="808080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7718450" y="5451956"/>
            <a:ext cx="1828800" cy="13716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 rot="16200000">
            <a:off x="7032650" y="5972656"/>
            <a:ext cx="13716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 rot="16200000">
            <a:off x="8861450" y="5972656"/>
            <a:ext cx="13716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8118552" y="5750406"/>
            <a:ext cx="10683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通道</a:t>
            </a: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6346850" y="4512156"/>
            <a:ext cx="4267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337450" y="5451956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 flipV="1">
            <a:off x="7451750" y="5540856"/>
            <a:ext cx="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 flipV="1">
            <a:off x="7248550" y="5286856"/>
            <a:ext cx="0" cy="9271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Line 25"/>
          <p:cNvSpPr>
            <a:spLocks noChangeShapeType="1"/>
          </p:cNvSpPr>
          <p:nvPr/>
        </p:nvSpPr>
        <p:spPr bwMode="auto">
          <a:xfrm>
            <a:off x="7235850" y="6061556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6067450" y="6140905"/>
            <a:ext cx="76200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</a:rPr>
              <a:t>10cm</a:t>
            </a:r>
          </a:p>
        </p:txBody>
      </p:sp>
      <p:sp>
        <p:nvSpPr>
          <p:cNvPr id="37" name="Line 27"/>
          <p:cNvSpPr>
            <a:spLocks noChangeShapeType="1"/>
          </p:cNvSpPr>
          <p:nvPr/>
        </p:nvSpPr>
        <p:spPr bwMode="auto">
          <a:xfrm flipV="1">
            <a:off x="6715150" y="6201256"/>
            <a:ext cx="533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9699650" y="5451956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Line 29"/>
          <p:cNvSpPr>
            <a:spLocks noChangeShapeType="1"/>
          </p:cNvSpPr>
          <p:nvPr/>
        </p:nvSpPr>
        <p:spPr bwMode="auto">
          <a:xfrm>
            <a:off x="6918350" y="5553556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Line 30"/>
          <p:cNvSpPr>
            <a:spLocks noChangeShapeType="1"/>
          </p:cNvSpPr>
          <p:nvPr/>
        </p:nvSpPr>
        <p:spPr bwMode="auto">
          <a:xfrm>
            <a:off x="7032650" y="527415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5915051" y="5209632"/>
            <a:ext cx="965200" cy="369324"/>
          </a:xfrm>
          <a:prstGeom prst="rect">
            <a:avLst/>
          </a:prstGeom>
          <a:noFill/>
          <a:ln w="9525">
            <a:noFill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30cm</a:t>
            </a:r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9699650" y="4537556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Oval 33"/>
          <p:cNvSpPr>
            <a:spLocks noChangeArrowheads="1"/>
          </p:cNvSpPr>
          <p:nvPr/>
        </p:nvSpPr>
        <p:spPr bwMode="auto">
          <a:xfrm>
            <a:off x="7337450" y="4537556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7261250" y="4099355"/>
            <a:ext cx="196674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主 干 道</a:t>
            </a:r>
          </a:p>
        </p:txBody>
      </p:sp>
      <p:sp>
        <p:nvSpPr>
          <p:cNvPr id="45" name="Line 35"/>
          <p:cNvSpPr>
            <a:spLocks noChangeShapeType="1"/>
          </p:cNvSpPr>
          <p:nvPr/>
        </p:nvSpPr>
        <p:spPr bwMode="auto">
          <a:xfrm>
            <a:off x="9585350" y="4278794"/>
            <a:ext cx="8382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Text Box 55"/>
          <p:cNvSpPr txBox="1">
            <a:spLocks noChangeArrowheads="1"/>
          </p:cNvSpPr>
          <p:nvPr/>
        </p:nvSpPr>
        <p:spPr bwMode="auto">
          <a:xfrm>
            <a:off x="6453891" y="4851035"/>
            <a:ext cx="769259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墙体</a:t>
            </a:r>
          </a:p>
        </p:txBody>
      </p:sp>
      <p:sp>
        <p:nvSpPr>
          <p:cNvPr id="47" name="Text Box 56"/>
          <p:cNvSpPr txBox="1">
            <a:spLocks noChangeArrowheads="1"/>
          </p:cNvSpPr>
          <p:nvPr/>
        </p:nvSpPr>
        <p:spPr bwMode="auto">
          <a:xfrm>
            <a:off x="10122383" y="4876347"/>
            <a:ext cx="698502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墙体</a:t>
            </a:r>
          </a:p>
        </p:txBody>
      </p:sp>
      <p:sp>
        <p:nvSpPr>
          <p:cNvPr id="48" name="Rectangle 57"/>
          <p:cNvSpPr>
            <a:spLocks noChangeArrowheads="1"/>
          </p:cNvSpPr>
          <p:nvPr/>
        </p:nvSpPr>
        <p:spPr bwMode="auto">
          <a:xfrm>
            <a:off x="7261250" y="5070956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8632850" y="5070956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" name="Text Box 59"/>
          <p:cNvSpPr txBox="1">
            <a:spLocks noChangeArrowheads="1"/>
          </p:cNvSpPr>
          <p:nvPr/>
        </p:nvSpPr>
        <p:spPr bwMode="auto">
          <a:xfrm>
            <a:off x="8124850" y="4664556"/>
            <a:ext cx="99060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双开门</a:t>
            </a:r>
          </a:p>
        </p:txBody>
      </p:sp>
      <p:sp>
        <p:nvSpPr>
          <p:cNvPr id="51" name="AutoShape 60"/>
          <p:cNvSpPr>
            <a:spLocks noChangeArrowheads="1"/>
          </p:cNvSpPr>
          <p:nvPr/>
        </p:nvSpPr>
        <p:spPr bwMode="auto">
          <a:xfrm>
            <a:off x="7489850" y="5159856"/>
            <a:ext cx="2286000" cy="457200"/>
          </a:xfrm>
          <a:custGeom>
            <a:avLst/>
            <a:gdLst>
              <a:gd name="T0" fmla="*/ 0 w 21600"/>
              <a:gd name="T1" fmla="*/ 0 h 21600"/>
              <a:gd name="T2" fmla="*/ 5832 w 21600"/>
              <a:gd name="T3" fmla="*/ 21600 h 21600"/>
              <a:gd name="T4" fmla="*/ 15768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5832" y="21600"/>
                </a:lnTo>
                <a:lnTo>
                  <a:pt x="1576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" name="Line 41"/>
          <p:cNvSpPr>
            <a:spLocks noChangeShapeType="1"/>
          </p:cNvSpPr>
          <p:nvPr/>
        </p:nvSpPr>
        <p:spPr bwMode="auto">
          <a:xfrm>
            <a:off x="1101749" y="6694918"/>
            <a:ext cx="838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489744" y="3354998"/>
            <a:ext cx="11212512" cy="306331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2" name="文本框 1"/>
          <p:cNvSpPr txBox="1"/>
          <p:nvPr/>
        </p:nvSpPr>
        <p:spPr>
          <a:xfrm>
            <a:off x="623888" y="213554"/>
            <a:ext cx="233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车间建筑物护栏</a:t>
            </a:r>
          </a:p>
        </p:txBody>
      </p:sp>
      <p:graphicFrame>
        <p:nvGraphicFramePr>
          <p:cNvPr id="3" name="Table 102"/>
          <p:cNvGraphicFramePr>
            <a:graphicFrameLocks noGrp="1"/>
          </p:cNvGraphicFramePr>
          <p:nvPr/>
        </p:nvGraphicFramePr>
        <p:xfrm>
          <a:off x="471488" y="977900"/>
          <a:ext cx="11212512" cy="2073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4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4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目的</a:t>
                      </a:r>
                    </a:p>
                  </a:txBody>
                  <a:tcPr marT="45899" marB="4589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防止建筑物被撞击</a:t>
                      </a:r>
                    </a:p>
                  </a:txBody>
                  <a:tcPr marT="45899" marB="4589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2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微软雅黑" pitchFamily="34" charset="-122"/>
                          <a:ea typeface="微软雅黑" pitchFamily="34" charset="-122"/>
                        </a:rPr>
                        <a:t>对象</a:t>
                      </a:r>
                    </a:p>
                  </a:txBody>
                  <a:tcPr marT="45899" marB="4589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现场与通道相邻的建筑物</a:t>
                      </a:r>
                    </a:p>
                  </a:txBody>
                  <a:tcPr marT="45899" marB="4589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25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微软雅黑" pitchFamily="34" charset="-122"/>
                          <a:ea typeface="微软雅黑" pitchFamily="34" charset="-122"/>
                        </a:rPr>
                        <a:t>标准</a:t>
                      </a:r>
                    </a:p>
                  </a:txBody>
                  <a:tcPr marT="45899" marB="4589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kumimoji="1"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材料：立柱选用</a:t>
                      </a:r>
                      <a:r>
                        <a:rPr kumimoji="1"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40</a:t>
                      </a:r>
                      <a:r>
                        <a:rPr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×10 ×10cm</a:t>
                      </a:r>
                      <a:r>
                        <a:rPr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的钢材；护栏选用直径为</a:t>
                      </a:r>
                      <a:r>
                        <a:rPr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6cm</a:t>
                      </a:r>
                      <a:r>
                        <a:rPr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的管材</a:t>
                      </a:r>
                    </a:p>
                  </a:txBody>
                  <a:tcPr marT="45899" marB="4589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3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kumimoji="1"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颜色：立柱为黄色；护栏为黄黑斑马线，间隔</a:t>
                      </a:r>
                      <a:r>
                        <a:rPr kumimoji="1"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25cm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899" marB="4589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31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20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</a:t>
                      </a:r>
                      <a:r>
                        <a:rPr lang="zh-CN" altLang="en-US" sz="20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、</a:t>
                      </a:r>
                      <a:r>
                        <a:rPr kumimoji="1"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间距：护栏与建筑物之间留有</a:t>
                      </a:r>
                      <a:r>
                        <a:rPr kumimoji="1"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4cm</a:t>
                      </a:r>
                      <a:r>
                        <a:rPr kumimoji="1"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空隙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899" marB="4589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12" descr="调整大小 IMG_0146"/>
          <p:cNvPicPr>
            <a:picLocks noChangeAspect="1" noChangeArrowheads="1"/>
          </p:cNvPicPr>
          <p:nvPr/>
        </p:nvPicPr>
        <p:blipFill>
          <a:blip r:embed="rId3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29" y="3711270"/>
            <a:ext cx="3492030" cy="246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Line 3"/>
          <p:cNvSpPr>
            <a:spLocks noChangeShapeType="1"/>
          </p:cNvSpPr>
          <p:nvPr/>
        </p:nvSpPr>
        <p:spPr bwMode="auto">
          <a:xfrm>
            <a:off x="5994399" y="6043612"/>
            <a:ext cx="3895725" cy="2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" name="AutoShape 4"/>
          <p:cNvSpPr>
            <a:spLocks noChangeArrowheads="1"/>
          </p:cNvSpPr>
          <p:nvPr/>
        </p:nvSpPr>
        <p:spPr bwMode="auto">
          <a:xfrm>
            <a:off x="6146800" y="5840412"/>
            <a:ext cx="762000" cy="304800"/>
          </a:xfrm>
          <a:prstGeom prst="cube">
            <a:avLst>
              <a:gd name="adj" fmla="val 79167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" name="AutoShape 13"/>
          <p:cNvSpPr>
            <a:spLocks noChangeArrowheads="1"/>
          </p:cNvSpPr>
          <p:nvPr/>
        </p:nvSpPr>
        <p:spPr bwMode="auto">
          <a:xfrm>
            <a:off x="6375400" y="4164012"/>
            <a:ext cx="381000" cy="1828800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6" name="Group 14"/>
          <p:cNvGrpSpPr/>
          <p:nvPr/>
        </p:nvGrpSpPr>
        <p:grpSpPr bwMode="auto">
          <a:xfrm>
            <a:off x="6667500" y="4392612"/>
            <a:ext cx="3048000" cy="238125"/>
            <a:chOff x="3208" y="1248"/>
            <a:chExt cx="1920" cy="150"/>
          </a:xfrm>
        </p:grpSpPr>
        <p:sp>
          <p:nvSpPr>
            <p:cNvPr id="57" name="Rectangle 15"/>
            <p:cNvSpPr>
              <a:spLocks noChangeArrowheads="1"/>
            </p:cNvSpPr>
            <p:nvPr/>
          </p:nvSpPr>
          <p:spPr bwMode="auto">
            <a:xfrm>
              <a:off x="3208" y="1248"/>
              <a:ext cx="480" cy="1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" name="Rectangle 16"/>
            <p:cNvSpPr>
              <a:spLocks noChangeArrowheads="1"/>
            </p:cNvSpPr>
            <p:nvPr/>
          </p:nvSpPr>
          <p:spPr bwMode="auto">
            <a:xfrm>
              <a:off x="3688" y="1248"/>
              <a:ext cx="480" cy="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" name="Rectangle 17"/>
            <p:cNvSpPr>
              <a:spLocks noChangeArrowheads="1"/>
            </p:cNvSpPr>
            <p:nvPr/>
          </p:nvSpPr>
          <p:spPr bwMode="auto">
            <a:xfrm>
              <a:off x="4168" y="1248"/>
              <a:ext cx="480" cy="1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" name="Rectangle 18"/>
            <p:cNvSpPr>
              <a:spLocks noChangeArrowheads="1"/>
            </p:cNvSpPr>
            <p:nvPr/>
          </p:nvSpPr>
          <p:spPr bwMode="auto">
            <a:xfrm>
              <a:off x="4648" y="1248"/>
              <a:ext cx="480" cy="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1" name="Group 19"/>
          <p:cNvGrpSpPr/>
          <p:nvPr/>
        </p:nvGrpSpPr>
        <p:grpSpPr bwMode="auto">
          <a:xfrm>
            <a:off x="6667500" y="4916487"/>
            <a:ext cx="3048000" cy="238125"/>
            <a:chOff x="3208" y="1248"/>
            <a:chExt cx="1920" cy="150"/>
          </a:xfrm>
        </p:grpSpPr>
        <p:sp>
          <p:nvSpPr>
            <p:cNvPr id="62" name="Rectangle 20"/>
            <p:cNvSpPr>
              <a:spLocks noChangeArrowheads="1"/>
            </p:cNvSpPr>
            <p:nvPr/>
          </p:nvSpPr>
          <p:spPr bwMode="auto">
            <a:xfrm>
              <a:off x="3208" y="1248"/>
              <a:ext cx="480" cy="1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" name="Rectangle 21"/>
            <p:cNvSpPr>
              <a:spLocks noChangeArrowheads="1"/>
            </p:cNvSpPr>
            <p:nvPr/>
          </p:nvSpPr>
          <p:spPr bwMode="auto">
            <a:xfrm>
              <a:off x="3688" y="1248"/>
              <a:ext cx="480" cy="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" name="Rectangle 22"/>
            <p:cNvSpPr>
              <a:spLocks noChangeArrowheads="1"/>
            </p:cNvSpPr>
            <p:nvPr/>
          </p:nvSpPr>
          <p:spPr bwMode="auto">
            <a:xfrm>
              <a:off x="4168" y="1248"/>
              <a:ext cx="480" cy="1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" name="Rectangle 23"/>
            <p:cNvSpPr>
              <a:spLocks noChangeArrowheads="1"/>
            </p:cNvSpPr>
            <p:nvPr/>
          </p:nvSpPr>
          <p:spPr bwMode="auto">
            <a:xfrm>
              <a:off x="4648" y="1248"/>
              <a:ext cx="480" cy="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6" name="Group 24"/>
          <p:cNvGrpSpPr/>
          <p:nvPr/>
        </p:nvGrpSpPr>
        <p:grpSpPr bwMode="auto">
          <a:xfrm>
            <a:off x="6667500" y="5449887"/>
            <a:ext cx="3048000" cy="238125"/>
            <a:chOff x="3208" y="1248"/>
            <a:chExt cx="1920" cy="150"/>
          </a:xfrm>
        </p:grpSpPr>
        <p:sp>
          <p:nvSpPr>
            <p:cNvPr id="67" name="Rectangle 25"/>
            <p:cNvSpPr>
              <a:spLocks noChangeArrowheads="1"/>
            </p:cNvSpPr>
            <p:nvPr/>
          </p:nvSpPr>
          <p:spPr bwMode="auto">
            <a:xfrm>
              <a:off x="3208" y="1248"/>
              <a:ext cx="480" cy="1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" name="Rectangle 26"/>
            <p:cNvSpPr>
              <a:spLocks noChangeArrowheads="1"/>
            </p:cNvSpPr>
            <p:nvPr/>
          </p:nvSpPr>
          <p:spPr bwMode="auto">
            <a:xfrm>
              <a:off x="3688" y="1248"/>
              <a:ext cx="480" cy="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" name="Rectangle 27"/>
            <p:cNvSpPr>
              <a:spLocks noChangeArrowheads="1"/>
            </p:cNvSpPr>
            <p:nvPr/>
          </p:nvSpPr>
          <p:spPr bwMode="auto">
            <a:xfrm>
              <a:off x="4168" y="1248"/>
              <a:ext cx="480" cy="1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Rectangle 28"/>
            <p:cNvSpPr>
              <a:spLocks noChangeArrowheads="1"/>
            </p:cNvSpPr>
            <p:nvPr/>
          </p:nvSpPr>
          <p:spPr bwMode="auto">
            <a:xfrm>
              <a:off x="4648" y="1248"/>
              <a:ext cx="480" cy="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1" name="Line 29"/>
          <p:cNvSpPr>
            <a:spLocks noChangeShapeType="1"/>
          </p:cNvSpPr>
          <p:nvPr/>
        </p:nvSpPr>
        <p:spPr bwMode="auto">
          <a:xfrm flipH="1">
            <a:off x="7442200" y="4164012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" name="Line 30"/>
          <p:cNvSpPr>
            <a:spLocks noChangeShapeType="1"/>
          </p:cNvSpPr>
          <p:nvPr/>
        </p:nvSpPr>
        <p:spPr bwMode="auto">
          <a:xfrm flipH="1">
            <a:off x="8178800" y="4164012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" name="Line 31"/>
          <p:cNvSpPr>
            <a:spLocks noChangeShapeType="1"/>
          </p:cNvSpPr>
          <p:nvPr/>
        </p:nvSpPr>
        <p:spPr bwMode="auto">
          <a:xfrm>
            <a:off x="7531100" y="4240212"/>
            <a:ext cx="7556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" name="Text Box 32"/>
          <p:cNvSpPr txBox="1">
            <a:spLocks noChangeArrowheads="1"/>
          </p:cNvSpPr>
          <p:nvPr/>
        </p:nvSpPr>
        <p:spPr bwMode="auto">
          <a:xfrm>
            <a:off x="7607300" y="3782961"/>
            <a:ext cx="89535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</a:rPr>
              <a:t>25 cm</a:t>
            </a:r>
          </a:p>
        </p:txBody>
      </p:sp>
      <p:sp>
        <p:nvSpPr>
          <p:cNvPr id="77" name="Line 35"/>
          <p:cNvSpPr>
            <a:spLocks noChangeShapeType="1"/>
          </p:cNvSpPr>
          <p:nvPr/>
        </p:nvSpPr>
        <p:spPr bwMode="auto">
          <a:xfrm>
            <a:off x="9772024" y="4392612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" name="Line 36"/>
          <p:cNvSpPr>
            <a:spLocks noChangeShapeType="1"/>
          </p:cNvSpPr>
          <p:nvPr/>
        </p:nvSpPr>
        <p:spPr bwMode="auto">
          <a:xfrm flipH="1" flipV="1">
            <a:off x="9629830" y="4056514"/>
            <a:ext cx="98370" cy="32045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" name="Line 43"/>
          <p:cNvSpPr>
            <a:spLocks noChangeShapeType="1"/>
          </p:cNvSpPr>
          <p:nvPr/>
        </p:nvSpPr>
        <p:spPr bwMode="auto">
          <a:xfrm>
            <a:off x="9032285" y="4076701"/>
            <a:ext cx="609601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6" name="Line 44"/>
          <p:cNvSpPr>
            <a:spLocks noChangeShapeType="1"/>
          </p:cNvSpPr>
          <p:nvPr/>
        </p:nvSpPr>
        <p:spPr bwMode="auto">
          <a:xfrm>
            <a:off x="9718675" y="5154612"/>
            <a:ext cx="161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" name="Line 46"/>
          <p:cNvSpPr>
            <a:spLocks noChangeShapeType="1"/>
          </p:cNvSpPr>
          <p:nvPr/>
        </p:nvSpPr>
        <p:spPr bwMode="auto">
          <a:xfrm>
            <a:off x="9796689" y="5148262"/>
            <a:ext cx="0" cy="301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" name="Text Box 47"/>
          <p:cNvSpPr txBox="1">
            <a:spLocks noChangeArrowheads="1"/>
          </p:cNvSpPr>
          <p:nvPr/>
        </p:nvSpPr>
        <p:spPr bwMode="auto">
          <a:xfrm>
            <a:off x="9864725" y="5091061"/>
            <a:ext cx="68580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</a:rPr>
              <a:t>6cm</a:t>
            </a:r>
          </a:p>
        </p:txBody>
      </p:sp>
      <p:sp>
        <p:nvSpPr>
          <p:cNvPr id="92" name="Line 50"/>
          <p:cNvSpPr>
            <a:spLocks noChangeShapeType="1"/>
          </p:cNvSpPr>
          <p:nvPr/>
        </p:nvSpPr>
        <p:spPr bwMode="auto">
          <a:xfrm>
            <a:off x="9804400" y="5697990"/>
            <a:ext cx="0" cy="3746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" name="Text Box 51"/>
          <p:cNvSpPr txBox="1">
            <a:spLocks noChangeArrowheads="1"/>
          </p:cNvSpPr>
          <p:nvPr/>
        </p:nvSpPr>
        <p:spPr bwMode="auto">
          <a:xfrm>
            <a:off x="9904921" y="5668911"/>
            <a:ext cx="73660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</a:rPr>
              <a:t>8cm</a:t>
            </a:r>
          </a:p>
        </p:txBody>
      </p:sp>
      <p:sp>
        <p:nvSpPr>
          <p:cNvPr id="94" name="Line 52"/>
          <p:cNvSpPr>
            <a:spLocks noChangeShapeType="1"/>
          </p:cNvSpPr>
          <p:nvPr/>
        </p:nvSpPr>
        <p:spPr bwMode="auto">
          <a:xfrm>
            <a:off x="5994400" y="4202112"/>
            <a:ext cx="4191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" name="Line 53"/>
          <p:cNvSpPr>
            <a:spLocks noChangeShapeType="1"/>
          </p:cNvSpPr>
          <p:nvPr/>
        </p:nvSpPr>
        <p:spPr bwMode="auto">
          <a:xfrm>
            <a:off x="6096000" y="4202112"/>
            <a:ext cx="0" cy="1854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" name="Text Box 54"/>
          <p:cNvSpPr txBox="1">
            <a:spLocks noChangeArrowheads="1"/>
          </p:cNvSpPr>
          <p:nvPr/>
        </p:nvSpPr>
        <p:spPr bwMode="auto">
          <a:xfrm rot="16200000">
            <a:off x="5573713" y="4713263"/>
            <a:ext cx="83820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</a:rPr>
              <a:t>40cm</a:t>
            </a:r>
          </a:p>
        </p:txBody>
      </p:sp>
      <p:sp>
        <p:nvSpPr>
          <p:cNvPr id="97" name="Text Box 55"/>
          <p:cNvSpPr txBox="1">
            <a:spLocks noChangeArrowheads="1"/>
          </p:cNvSpPr>
          <p:nvPr/>
        </p:nvSpPr>
        <p:spPr bwMode="auto">
          <a:xfrm>
            <a:off x="7975600" y="6018212"/>
            <a:ext cx="76200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地面</a:t>
            </a:r>
          </a:p>
        </p:txBody>
      </p:sp>
      <p:sp>
        <p:nvSpPr>
          <p:cNvPr id="98" name="Text Box 56"/>
          <p:cNvSpPr txBox="1">
            <a:spLocks noChangeArrowheads="1"/>
          </p:cNvSpPr>
          <p:nvPr/>
        </p:nvSpPr>
        <p:spPr bwMode="auto">
          <a:xfrm>
            <a:off x="6613980" y="3354536"/>
            <a:ext cx="173990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边长</a:t>
            </a: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8×8cm</a:t>
            </a:r>
          </a:p>
        </p:txBody>
      </p:sp>
      <p:sp>
        <p:nvSpPr>
          <p:cNvPr id="99" name="Line 57"/>
          <p:cNvSpPr>
            <a:spLocks noChangeShapeType="1"/>
          </p:cNvSpPr>
          <p:nvPr/>
        </p:nvSpPr>
        <p:spPr bwMode="auto">
          <a:xfrm flipV="1">
            <a:off x="6527800" y="3706810"/>
            <a:ext cx="152400" cy="46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0" name="Oval 67"/>
          <p:cNvSpPr>
            <a:spLocks noChangeArrowheads="1"/>
          </p:cNvSpPr>
          <p:nvPr/>
        </p:nvSpPr>
        <p:spPr bwMode="auto">
          <a:xfrm>
            <a:off x="6223000" y="599281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1" name="Oval 68"/>
          <p:cNvSpPr>
            <a:spLocks noChangeArrowheads="1"/>
          </p:cNvSpPr>
          <p:nvPr/>
        </p:nvSpPr>
        <p:spPr bwMode="auto">
          <a:xfrm>
            <a:off x="6616700" y="599281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" name="Oval 69"/>
          <p:cNvSpPr>
            <a:spLocks noChangeArrowheads="1"/>
          </p:cNvSpPr>
          <p:nvPr/>
        </p:nvSpPr>
        <p:spPr bwMode="auto">
          <a:xfrm>
            <a:off x="6769100" y="584041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" name="文本框 103"/>
          <p:cNvSpPr txBox="1"/>
          <p:nvPr/>
        </p:nvSpPr>
        <p:spPr>
          <a:xfrm>
            <a:off x="8953500" y="3591507"/>
            <a:ext cx="105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000" dirty="0">
                <a:solidFill>
                  <a:schemeClr val="bg1"/>
                </a:solidFill>
              </a:rPr>
              <a:t>Φ</a:t>
            </a:r>
            <a:r>
              <a:rPr lang="en-US" altLang="zh-CN" sz="2000" dirty="0">
                <a:solidFill>
                  <a:schemeClr val="bg1"/>
                </a:solidFill>
              </a:rPr>
              <a:t>=6mm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05" name="Line 44"/>
          <p:cNvSpPr>
            <a:spLocks noChangeShapeType="1"/>
          </p:cNvSpPr>
          <p:nvPr/>
        </p:nvSpPr>
        <p:spPr bwMode="auto">
          <a:xfrm>
            <a:off x="9705295" y="5449887"/>
            <a:ext cx="161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6" name="Line 44"/>
          <p:cNvSpPr>
            <a:spLocks noChangeShapeType="1"/>
          </p:cNvSpPr>
          <p:nvPr/>
        </p:nvSpPr>
        <p:spPr bwMode="auto">
          <a:xfrm>
            <a:off x="9728200" y="5682342"/>
            <a:ext cx="161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7" name="Line 44"/>
          <p:cNvSpPr>
            <a:spLocks noChangeShapeType="1"/>
          </p:cNvSpPr>
          <p:nvPr/>
        </p:nvSpPr>
        <p:spPr bwMode="auto">
          <a:xfrm>
            <a:off x="9715047" y="4385581"/>
            <a:ext cx="161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" name="Line 44"/>
          <p:cNvSpPr>
            <a:spLocks noChangeShapeType="1"/>
          </p:cNvSpPr>
          <p:nvPr/>
        </p:nvSpPr>
        <p:spPr bwMode="auto">
          <a:xfrm>
            <a:off x="9715500" y="4616675"/>
            <a:ext cx="161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" name="Line 52"/>
          <p:cNvSpPr>
            <a:spLocks noChangeShapeType="1"/>
          </p:cNvSpPr>
          <p:nvPr/>
        </p:nvSpPr>
        <p:spPr bwMode="auto">
          <a:xfrm>
            <a:off x="6667500" y="3705222"/>
            <a:ext cx="1440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623888" y="3338513"/>
            <a:ext cx="11143569" cy="3352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23888" y="251654"/>
            <a:ext cx="2725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车间厂房立柱护角</a:t>
            </a:r>
          </a:p>
        </p:txBody>
      </p:sp>
      <p:graphicFrame>
        <p:nvGraphicFramePr>
          <p:cNvPr id="3" name="Table 30"/>
          <p:cNvGraphicFramePr>
            <a:graphicFrameLocks noGrp="1"/>
          </p:cNvGraphicFramePr>
          <p:nvPr/>
        </p:nvGraphicFramePr>
        <p:xfrm>
          <a:off x="672270" y="889104"/>
          <a:ext cx="10986330" cy="2043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6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目的</a:t>
                      </a:r>
                    </a:p>
                  </a:txBody>
                  <a:tcPr marT="45728" marB="4572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防止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厂房立柱</a:t>
                      </a:r>
                      <a:r>
                        <a:rPr kumimoji="1"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被撞击</a:t>
                      </a:r>
                    </a:p>
                  </a:txBody>
                  <a:tcPr marT="45728" marB="4572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3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微软雅黑" pitchFamily="34" charset="-122"/>
                          <a:ea typeface="微软雅黑" pitchFamily="34" charset="-122"/>
                        </a:rPr>
                        <a:t>对象</a:t>
                      </a:r>
                    </a:p>
                  </a:txBody>
                  <a:tcPr marT="45728" marB="4572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zh-CN" altLang="en-US" sz="2000" b="0" dirty="0">
                          <a:latin typeface="微软雅黑" pitchFamily="34" charset="-122"/>
                          <a:ea typeface="微软雅黑" pitchFamily="34" charset="-122"/>
                        </a:rPr>
                        <a:t>车间厂房立柱</a:t>
                      </a:r>
                      <a:endParaRPr kumimoji="1" lang="zh-CN" altLang="en-US" sz="20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122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微软雅黑" pitchFamily="34" charset="-122"/>
                          <a:ea typeface="微软雅黑" pitchFamily="34" charset="-122"/>
                        </a:rPr>
                        <a:t>标准</a:t>
                      </a:r>
                    </a:p>
                  </a:txBody>
                  <a:tcPr marT="45728" marB="4572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kumimoji="1"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材料：护角建仪选用角钢</a:t>
                      </a:r>
                      <a:r>
                        <a:rPr kumimoji="1"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75*75*5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kumimoji="1"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颜色：黄色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69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20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</a:t>
                      </a:r>
                      <a:r>
                        <a:rPr lang="zh-CN" altLang="en-US" sz="20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、高度</a:t>
                      </a:r>
                      <a:r>
                        <a:rPr kumimoji="1"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：</a:t>
                      </a:r>
                      <a:r>
                        <a:rPr kumimoji="1"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800mm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" name="Line 41"/>
          <p:cNvSpPr>
            <a:spLocks noChangeShapeType="1"/>
          </p:cNvSpPr>
          <p:nvPr/>
        </p:nvSpPr>
        <p:spPr bwMode="auto">
          <a:xfrm>
            <a:off x="6289752" y="5345045"/>
            <a:ext cx="838200" cy="0"/>
          </a:xfrm>
          <a:prstGeom prst="line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pic>
        <p:nvPicPr>
          <p:cNvPr id="4" name="Picture 2" descr="D:\layout\可视化：颜色管理\DSC05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63" y="3495806"/>
            <a:ext cx="2287050" cy="3091775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3"/>
          <p:cNvGrpSpPr/>
          <p:nvPr/>
        </p:nvGrpSpPr>
        <p:grpSpPr bwMode="auto">
          <a:xfrm>
            <a:off x="6030684" y="3441701"/>
            <a:ext cx="3276601" cy="3249612"/>
            <a:chOff x="3733800" y="990600"/>
            <a:chExt cx="5257800" cy="5334000"/>
          </a:xfrm>
          <a:solidFill>
            <a:schemeClr val="bg1">
              <a:lumMod val="95000"/>
            </a:schemeClr>
          </a:solidFill>
        </p:grpSpPr>
        <p:sp>
          <p:nvSpPr>
            <p:cNvPr id="6" name="Rectangle 4"/>
            <p:cNvSpPr/>
            <p:nvPr/>
          </p:nvSpPr>
          <p:spPr>
            <a:xfrm>
              <a:off x="5676787" y="990600"/>
              <a:ext cx="1142320" cy="31242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7" name="Rectangle 5"/>
            <p:cNvSpPr/>
            <p:nvPr/>
          </p:nvSpPr>
          <p:spPr>
            <a:xfrm>
              <a:off x="5335134" y="3886200"/>
              <a:ext cx="1828234" cy="2286000"/>
            </a:xfrm>
            <a:prstGeom prst="rect">
              <a:avLst/>
            </a:pr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8" name="Flowchart: Manual Operation 6"/>
            <p:cNvSpPr/>
            <p:nvPr/>
          </p:nvSpPr>
          <p:spPr>
            <a:xfrm flipV="1">
              <a:off x="5335134" y="3657600"/>
              <a:ext cx="1828234" cy="228600"/>
            </a:xfrm>
            <a:prstGeom prst="flowChartManualOperation">
              <a:avLst/>
            </a:pr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cxnSp>
          <p:nvCxnSpPr>
            <p:cNvPr id="9" name="Straight Connector 7"/>
            <p:cNvCxnSpPr/>
            <p:nvPr/>
          </p:nvCxnSpPr>
          <p:spPr>
            <a:xfrm>
              <a:off x="3733800" y="6172200"/>
              <a:ext cx="52578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"/>
            <p:cNvCxnSpPr/>
            <p:nvPr/>
          </p:nvCxnSpPr>
          <p:spPr>
            <a:xfrm flipV="1">
              <a:off x="3963307" y="6172200"/>
              <a:ext cx="30514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9"/>
            <p:cNvCxnSpPr/>
            <p:nvPr/>
          </p:nvCxnSpPr>
          <p:spPr>
            <a:xfrm flipV="1">
              <a:off x="4226720" y="6172200"/>
              <a:ext cx="305139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0"/>
            <p:cNvCxnSpPr/>
            <p:nvPr/>
          </p:nvCxnSpPr>
          <p:spPr>
            <a:xfrm flipV="1">
              <a:off x="4490130" y="6172200"/>
              <a:ext cx="30514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flipV="1">
              <a:off x="4756150" y="6172200"/>
              <a:ext cx="302532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flipV="1">
              <a:off x="5019562" y="6172200"/>
              <a:ext cx="305139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3"/>
            <p:cNvCxnSpPr/>
            <p:nvPr/>
          </p:nvCxnSpPr>
          <p:spPr>
            <a:xfrm flipV="1">
              <a:off x="5546386" y="6172200"/>
              <a:ext cx="305139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4"/>
            <p:cNvCxnSpPr/>
            <p:nvPr/>
          </p:nvCxnSpPr>
          <p:spPr>
            <a:xfrm flipV="1">
              <a:off x="5282973" y="6172200"/>
              <a:ext cx="30514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5"/>
            <p:cNvCxnSpPr/>
            <p:nvPr/>
          </p:nvCxnSpPr>
          <p:spPr>
            <a:xfrm flipV="1">
              <a:off x="5812405" y="6172200"/>
              <a:ext cx="305139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"/>
            <p:cNvCxnSpPr/>
            <p:nvPr/>
          </p:nvCxnSpPr>
          <p:spPr>
            <a:xfrm flipV="1">
              <a:off x="6868659" y="6172200"/>
              <a:ext cx="30514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7"/>
            <p:cNvCxnSpPr/>
            <p:nvPr/>
          </p:nvCxnSpPr>
          <p:spPr>
            <a:xfrm flipV="1">
              <a:off x="6339229" y="6172200"/>
              <a:ext cx="305139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8"/>
            <p:cNvCxnSpPr/>
            <p:nvPr/>
          </p:nvCxnSpPr>
          <p:spPr>
            <a:xfrm flipV="1">
              <a:off x="6605248" y="6172200"/>
              <a:ext cx="302532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9"/>
            <p:cNvCxnSpPr/>
            <p:nvPr/>
          </p:nvCxnSpPr>
          <p:spPr>
            <a:xfrm flipV="1">
              <a:off x="7132071" y="6172200"/>
              <a:ext cx="305139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0"/>
            <p:cNvCxnSpPr/>
            <p:nvPr/>
          </p:nvCxnSpPr>
          <p:spPr>
            <a:xfrm flipV="1">
              <a:off x="6075816" y="6172200"/>
              <a:ext cx="30514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1"/>
            <p:cNvCxnSpPr/>
            <p:nvPr/>
          </p:nvCxnSpPr>
          <p:spPr>
            <a:xfrm flipV="1">
              <a:off x="7924914" y="6172200"/>
              <a:ext cx="305139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2"/>
            <p:cNvCxnSpPr/>
            <p:nvPr/>
          </p:nvCxnSpPr>
          <p:spPr>
            <a:xfrm flipV="1">
              <a:off x="7661502" y="6172200"/>
              <a:ext cx="30514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3"/>
            <p:cNvCxnSpPr/>
            <p:nvPr/>
          </p:nvCxnSpPr>
          <p:spPr>
            <a:xfrm flipV="1">
              <a:off x="7395482" y="6172200"/>
              <a:ext cx="30514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lowchart: Manual Input 25"/>
            <p:cNvSpPr/>
            <p:nvPr/>
          </p:nvSpPr>
          <p:spPr>
            <a:xfrm>
              <a:off x="6933861" y="4419600"/>
              <a:ext cx="229507" cy="1752600"/>
            </a:xfrm>
            <a:prstGeom prst="flowChartManualInp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7" name="Flowchart: Manual Input 26"/>
            <p:cNvSpPr/>
            <p:nvPr/>
          </p:nvSpPr>
          <p:spPr>
            <a:xfrm flipH="1">
              <a:off x="5335134" y="4419600"/>
              <a:ext cx="226900" cy="1752600"/>
            </a:xfrm>
            <a:prstGeom prst="flowChartManualInp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</p:grpSp>
      <p:grpSp>
        <p:nvGrpSpPr>
          <p:cNvPr id="28" name="Group 44"/>
          <p:cNvGrpSpPr/>
          <p:nvPr/>
        </p:nvGrpSpPr>
        <p:grpSpPr bwMode="auto">
          <a:xfrm rot="16200000">
            <a:off x="8467779" y="3285919"/>
            <a:ext cx="1364837" cy="1676400"/>
            <a:chOff x="7315200" y="4114800"/>
            <a:chExt cx="1600200" cy="1447800"/>
          </a:xfrm>
          <a:solidFill>
            <a:schemeClr val="bg1">
              <a:lumMod val="95000"/>
            </a:schemeClr>
          </a:solidFill>
        </p:grpSpPr>
        <p:grpSp>
          <p:nvGrpSpPr>
            <p:cNvPr id="29" name="Group 39"/>
            <p:cNvGrpSpPr/>
            <p:nvPr/>
          </p:nvGrpSpPr>
          <p:grpSpPr bwMode="auto">
            <a:xfrm>
              <a:off x="7315200" y="4114800"/>
              <a:ext cx="1600200" cy="1447800"/>
              <a:chOff x="7315200" y="4114800"/>
              <a:chExt cx="1600200" cy="1447800"/>
            </a:xfrm>
            <a:grpFill/>
          </p:grpSpPr>
          <p:sp>
            <p:nvSpPr>
              <p:cNvPr id="35" name="Rectangle 31"/>
              <p:cNvSpPr/>
              <p:nvPr/>
            </p:nvSpPr>
            <p:spPr>
              <a:xfrm>
                <a:off x="7391400" y="4191577"/>
                <a:ext cx="1447800" cy="1294245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36" name="L-Shape 34"/>
              <p:cNvSpPr/>
              <p:nvPr/>
            </p:nvSpPr>
            <p:spPr>
              <a:xfrm>
                <a:off x="7315200" y="5258233"/>
                <a:ext cx="304800" cy="304367"/>
              </a:xfrm>
              <a:prstGeom prst="corner">
                <a:avLst>
                  <a:gd name="adj1" fmla="val 21875"/>
                  <a:gd name="adj2" fmla="val 2500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37" name="L-Shape 35"/>
              <p:cNvSpPr/>
              <p:nvPr/>
            </p:nvSpPr>
            <p:spPr>
              <a:xfrm flipH="1">
                <a:off x="8610600" y="5258233"/>
                <a:ext cx="304800" cy="304367"/>
              </a:xfrm>
              <a:prstGeom prst="corner">
                <a:avLst>
                  <a:gd name="adj1" fmla="val 21875"/>
                  <a:gd name="adj2" fmla="val 2500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38" name="L-Shape 36"/>
              <p:cNvSpPr/>
              <p:nvPr/>
            </p:nvSpPr>
            <p:spPr>
              <a:xfrm rot="16200000" flipH="1">
                <a:off x="8610816" y="4114584"/>
                <a:ext cx="304367" cy="304800"/>
              </a:xfrm>
              <a:prstGeom prst="corner">
                <a:avLst>
                  <a:gd name="adj1" fmla="val 21875"/>
                  <a:gd name="adj2" fmla="val 2500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39" name="L-Shape 37"/>
              <p:cNvSpPr/>
              <p:nvPr/>
            </p:nvSpPr>
            <p:spPr>
              <a:xfrm rot="5400000">
                <a:off x="7315416" y="4114584"/>
                <a:ext cx="304367" cy="304800"/>
              </a:xfrm>
              <a:prstGeom prst="corner">
                <a:avLst>
                  <a:gd name="adj1" fmla="val 21875"/>
                  <a:gd name="adj2" fmla="val 2500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30" name="Rectangle 40"/>
            <p:cNvSpPr/>
            <p:nvPr/>
          </p:nvSpPr>
          <p:spPr>
            <a:xfrm>
              <a:off x="7772401" y="4495945"/>
              <a:ext cx="76200" cy="30436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31" name="Rectangle 41"/>
            <p:cNvSpPr/>
            <p:nvPr/>
          </p:nvSpPr>
          <p:spPr>
            <a:xfrm>
              <a:off x="7772401" y="4877089"/>
              <a:ext cx="76200" cy="30436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32" name="Rectangle 38"/>
            <p:cNvSpPr/>
            <p:nvPr/>
          </p:nvSpPr>
          <p:spPr>
            <a:xfrm>
              <a:off x="7772400" y="4800311"/>
              <a:ext cx="685800" cy="7677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33" name="Rectangle 42"/>
            <p:cNvSpPr/>
            <p:nvPr/>
          </p:nvSpPr>
          <p:spPr>
            <a:xfrm>
              <a:off x="8382001" y="4495945"/>
              <a:ext cx="76200" cy="30436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34" name="Rectangle 43"/>
            <p:cNvSpPr/>
            <p:nvPr/>
          </p:nvSpPr>
          <p:spPr>
            <a:xfrm>
              <a:off x="8382001" y="4877089"/>
              <a:ext cx="76200" cy="30436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</p:grpSp>
      <p:sp>
        <p:nvSpPr>
          <p:cNvPr id="40" name="Rectangle 45"/>
          <p:cNvSpPr/>
          <p:nvPr/>
        </p:nvSpPr>
        <p:spPr>
          <a:xfrm>
            <a:off x="8769198" y="5651500"/>
            <a:ext cx="914400" cy="324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护角</a:t>
            </a:r>
          </a:p>
        </p:txBody>
      </p:sp>
      <p:cxnSp>
        <p:nvCxnSpPr>
          <p:cNvPr id="41" name="Straight Arrow Connector 47"/>
          <p:cNvCxnSpPr>
            <a:stCxn id="40" idx="0"/>
            <a:endCxn id="39" idx="1"/>
          </p:cNvCxnSpPr>
          <p:nvPr/>
        </p:nvCxnSpPr>
        <p:spPr>
          <a:xfrm flipH="1" flipV="1">
            <a:off x="8488211" y="4806538"/>
            <a:ext cx="738187" cy="8449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8"/>
          <p:cNvCxnSpPr/>
          <p:nvPr/>
        </p:nvCxnSpPr>
        <p:spPr>
          <a:xfrm flipH="1">
            <a:off x="8174452" y="5976461"/>
            <a:ext cx="997516" cy="5942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51"/>
          <p:cNvCxnSpPr>
            <a:stCxn id="40" idx="0"/>
            <a:endCxn id="36" idx="2"/>
          </p:cNvCxnSpPr>
          <p:nvPr/>
        </p:nvCxnSpPr>
        <p:spPr>
          <a:xfrm flipV="1">
            <a:off x="9226398" y="4806538"/>
            <a:ext cx="585788" cy="8449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6640285" y="5346700"/>
            <a:ext cx="0" cy="1224000"/>
          </a:xfrm>
          <a:prstGeom prst="line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 rot="16200000">
            <a:off x="5960116" y="5768656"/>
            <a:ext cx="965426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</a:rPr>
              <a:t>80cm</a:t>
            </a:r>
          </a:p>
        </p:txBody>
      </p:sp>
      <p:pic>
        <p:nvPicPr>
          <p:cNvPr id="49" name="图片 48" descr="水印-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1656" y="5661897"/>
            <a:ext cx="1886585" cy="955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8968" y="111954"/>
            <a:ext cx="2682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车间主干道线标识</a:t>
            </a:r>
          </a:p>
        </p:txBody>
      </p:sp>
      <p:graphicFrame>
        <p:nvGraphicFramePr>
          <p:cNvPr id="3" name="Table 32"/>
          <p:cNvGraphicFramePr>
            <a:graphicFrameLocks noGrp="1"/>
          </p:cNvGraphicFramePr>
          <p:nvPr/>
        </p:nvGraphicFramePr>
        <p:xfrm>
          <a:off x="306388" y="1268412"/>
          <a:ext cx="6894512" cy="506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2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5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目的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kumimoji="1" lang="zh-CN" altLang="en-US" sz="18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为了保护墙面与设备，区分人与车辆的通行，培养员工按道路通行的习惯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对象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车间内部有车辆往来的通道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08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标准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、适合于车间主通道，副通道</a:t>
                      </a:r>
                      <a:endParaRPr kumimoji="1" lang="en-US" altLang="zh-CN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）线宽：</a:t>
                      </a: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100mm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；材料：油漆；颜色：黄色；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）人行通道</a:t>
                      </a: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700mm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（不包括通道线）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）通道分车辆通道人行通道</a:t>
                      </a: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;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、需横越时要有斑马线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）线宽：</a:t>
                      </a: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100mm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，长</a:t>
                      </a: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900mm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，油漆；白色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）两条斑马线内部间隔</a:t>
                      </a: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200mm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）人行通道内部每隔</a:t>
                      </a: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5m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画出一个小人或一对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脚印示意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/>
          <a:stretch>
            <a:fillRect/>
          </a:stretch>
        </p:blipFill>
        <p:spPr bwMode="auto">
          <a:xfrm>
            <a:off x="7442199" y="1281112"/>
            <a:ext cx="4492625" cy="5030787"/>
          </a:xfrm>
          <a:prstGeom prst="rect">
            <a:avLst/>
          </a:prstGeom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8967" y="111954"/>
            <a:ext cx="2050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车间地址标识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93714" y="1936325"/>
          <a:ext cx="7631112" cy="3420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7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目的</a:t>
                      </a:r>
                    </a:p>
                  </a:txBody>
                  <a:tcPr marT="45674" marB="45674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56945">
                        <a:lnSpc>
                          <a:spcPct val="150000"/>
                        </a:lnSpc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通过标识牌，使区域规划目视化</a:t>
                      </a:r>
                    </a:p>
                  </a:txBody>
                  <a:tcPr marT="45674" marB="45674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6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对象</a:t>
                      </a:r>
                    </a:p>
                  </a:txBody>
                  <a:tcPr marT="45674" marB="45674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加工区、生产线、区域管理</a:t>
                      </a:r>
                    </a:p>
                  </a:txBody>
                  <a:tcPr marT="45674" marB="45674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84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标准</a:t>
                      </a:r>
                    </a:p>
                  </a:txBody>
                  <a:tcPr marT="45674" marB="45674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 左上角为公司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LOGO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；</a:t>
                      </a: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LOGO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右侧为公司或部门口号（可选）</a:t>
                      </a: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、白底蓝边、字体：加粗黑体，文字居中</a:t>
                      </a: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、地址牌规格 长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60cm×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高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50cm</a:t>
                      </a: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、板材：亚克力</a:t>
                      </a:r>
                      <a:endParaRPr kumimoji="1" lang="en-US" altLang="zh-CN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、统一所有部门的看板尺寸、字体、字体大小、颜色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674" marB="45674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Group 32"/>
          <p:cNvGrpSpPr/>
          <p:nvPr/>
        </p:nvGrpSpPr>
        <p:grpSpPr bwMode="auto">
          <a:xfrm>
            <a:off x="8251825" y="1980506"/>
            <a:ext cx="3784600" cy="3278360"/>
            <a:chOff x="2880" y="1056"/>
            <a:chExt cx="2784" cy="2111"/>
          </a:xfrm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2880" y="1088"/>
              <a:ext cx="2448" cy="1824"/>
            </a:xfrm>
            <a:prstGeom prst="rect">
              <a:avLst/>
            </a:prstGeom>
            <a:solidFill>
              <a:srgbClr val="3399FF"/>
            </a:solidFill>
            <a:ln w="25400">
              <a:solidFill>
                <a:srgbClr val="0099FF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Line 12"/>
            <p:cNvSpPr>
              <a:spLocks noChangeShapeType="1"/>
            </p:cNvSpPr>
            <p:nvPr/>
          </p:nvSpPr>
          <p:spPr bwMode="auto">
            <a:xfrm>
              <a:off x="2880" y="1488"/>
              <a:ext cx="244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2880" y="3126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3311" y="2928"/>
              <a:ext cx="1777" cy="239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algn="ctr">
                <a:buFontTx/>
                <a:buNone/>
                <a:defRPr/>
              </a:pPr>
              <a:r>
                <a:rPr lang="en-US" altLang="zh-CN" sz="2000" dirty="0">
                  <a:latin typeface="微软雅黑" pitchFamily="34" charset="-122"/>
                  <a:ea typeface="微软雅黑" pitchFamily="34" charset="-122"/>
                </a:rPr>
                <a:t>60 cm</a:t>
              </a:r>
            </a:p>
          </p:txBody>
        </p:sp>
        <p:sp>
          <p:nvSpPr>
            <p:cNvPr id="13" name="Line 24"/>
            <p:cNvSpPr>
              <a:spLocks noChangeShapeType="1"/>
            </p:cNvSpPr>
            <p:nvPr/>
          </p:nvSpPr>
          <p:spPr bwMode="auto">
            <a:xfrm>
              <a:off x="5424" y="1104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 rot="16200000">
              <a:off x="4633" y="1801"/>
              <a:ext cx="1776" cy="286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algn="ctr">
                <a:buFontTx/>
                <a:buNone/>
                <a:defRPr/>
              </a:pPr>
              <a:r>
                <a:rPr lang="en-US" altLang="zh-CN" sz="2000" dirty="0">
                  <a:latin typeface="微软雅黑" pitchFamily="34" charset="-122"/>
                  <a:ea typeface="微软雅黑" pitchFamily="34" charset="-122"/>
                </a:rPr>
                <a:t>50 cm</a:t>
              </a:r>
            </a:p>
          </p:txBody>
        </p:sp>
      </p:grpSp>
      <p:sp>
        <p:nvSpPr>
          <p:cNvPr id="16" name="TextBox 41"/>
          <p:cNvSpPr txBox="1">
            <a:spLocks noChangeArrowheads="1"/>
          </p:cNvSpPr>
          <p:nvPr/>
        </p:nvSpPr>
        <p:spPr bwMode="auto">
          <a:xfrm>
            <a:off x="8175625" y="3414049"/>
            <a:ext cx="32993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总装一线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FLA1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42"/>
          <p:cNvSpPr txBox="1">
            <a:spLocks noChangeArrowheads="1"/>
          </p:cNvSpPr>
          <p:nvPr/>
        </p:nvSpPr>
        <p:spPr bwMode="auto">
          <a:xfrm>
            <a:off x="9300668" y="2125776"/>
            <a:ext cx="18887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品质方针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224670" y="2125776"/>
            <a:ext cx="75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logo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1610435" y="2029773"/>
            <a:ext cx="288000" cy="25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11610435" y="4867537"/>
            <a:ext cx="288000" cy="25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rot="16200000">
            <a:off x="11366755" y="5132434"/>
            <a:ext cx="432000" cy="25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rot="16200000">
            <a:off x="8024495" y="5132434"/>
            <a:ext cx="432000" cy="25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906805" y="2787204"/>
            <a:ext cx="8347401" cy="1514565"/>
          </a:xfrm>
          <a:custGeom>
            <a:avLst/>
            <a:gdLst>
              <a:gd name="connsiteX0" fmla="*/ 0 w 5689600"/>
              <a:gd name="connsiteY0" fmla="*/ 1079512 h 1079512"/>
              <a:gd name="connsiteX1" fmla="*/ 1917700 w 5689600"/>
              <a:gd name="connsiteY1" fmla="*/ 12 h 1079512"/>
              <a:gd name="connsiteX2" fmla="*/ 3810000 w 5689600"/>
              <a:gd name="connsiteY2" fmla="*/ 1054112 h 1079512"/>
              <a:gd name="connsiteX3" fmla="*/ 5689600 w 5689600"/>
              <a:gd name="connsiteY3" fmla="*/ 12712 h 1079512"/>
              <a:gd name="-1" fmla="*/ 0 w 7762075"/>
              <a:gd name="-2" fmla="*/ 1079512 h 1079512"/>
              <a:gd name="-3" fmla="*/ 1917700 w 7762075"/>
              <a:gd name="-4" fmla="*/ 12 h 1079512"/>
              <a:gd name="-5" fmla="*/ 3810000 w 7762075"/>
              <a:gd name="-6" fmla="*/ 1054112 h 1079512"/>
              <a:gd name="-7" fmla="*/ 7762075 w 7762075"/>
              <a:gd name="-8" fmla="*/ 887355 h 1079512"/>
              <a:gd name="-9" fmla="*/ 0 w 7762075"/>
              <a:gd name="-10" fmla="*/ 1258016 h 1258016"/>
              <a:gd name="-11" fmla="*/ 1917700 w 7762075"/>
              <a:gd name="-12" fmla="*/ 178516 h 1258016"/>
              <a:gd name="-13" fmla="*/ 3810000 w 7762075"/>
              <a:gd name="-14" fmla="*/ 1232616 h 1258016"/>
              <a:gd name="-15" fmla="*/ 6120167 w 7762075"/>
              <a:gd name="-16" fmla="*/ 511 h 1258016"/>
              <a:gd name="connsiteX4" fmla="*/ 7762075 w 7762075"/>
              <a:gd name="connsiteY4" fmla="*/ 1065859 h 1258016"/>
              <a:gd name="-17" fmla="*/ 0 w 7872948"/>
              <a:gd name="-18" fmla="*/ 1257930 h 1296609"/>
              <a:gd name="-19" fmla="*/ 1917700 w 7872948"/>
              <a:gd name="-20" fmla="*/ 178430 h 1296609"/>
              <a:gd name="-21" fmla="*/ 3810000 w 7872948"/>
              <a:gd name="-22" fmla="*/ 1232530 h 1296609"/>
              <a:gd name="-23" fmla="*/ 6120167 w 7872948"/>
              <a:gd name="-24" fmla="*/ 425 h 1296609"/>
              <a:gd name="-25" fmla="*/ 7872948 w 7872948"/>
              <a:gd name="-26" fmla="*/ 1296361 h 1296609"/>
              <a:gd name="-27" fmla="*/ 0 w 7872948"/>
              <a:gd name="-28" fmla="*/ 1257930 h 1296609"/>
              <a:gd name="-29" fmla="*/ 1650430 w 7872948"/>
              <a:gd name="-30" fmla="*/ 263677 h 1296609"/>
              <a:gd name="-31" fmla="*/ 3810000 w 7872948"/>
              <a:gd name="-32" fmla="*/ 1232530 h 1296609"/>
              <a:gd name="-33" fmla="*/ 6120167 w 7872948"/>
              <a:gd name="-34" fmla="*/ 425 h 1296609"/>
              <a:gd name="-35" fmla="*/ 7872948 w 7872948"/>
              <a:gd name="-36" fmla="*/ 1296361 h 1296609"/>
              <a:gd name="-37" fmla="*/ 0 w 7872948"/>
              <a:gd name="-38" fmla="*/ 1257930 h 1296609"/>
              <a:gd name="-39" fmla="*/ 1650430 w 7872948"/>
              <a:gd name="-40" fmla="*/ 263677 h 1296609"/>
              <a:gd name="-41" fmla="*/ 3430071 w 7872948"/>
              <a:gd name="-42" fmla="*/ 1226591 h 1296609"/>
              <a:gd name="-43" fmla="*/ 6120167 w 7872948"/>
              <a:gd name="-44" fmla="*/ 425 h 1296609"/>
              <a:gd name="-45" fmla="*/ 7872948 w 7872948"/>
              <a:gd name="-46" fmla="*/ 1296361 h 1296609"/>
              <a:gd name="-47" fmla="*/ 0 w 7872948"/>
              <a:gd name="-48" fmla="*/ 1191562 h 1230254"/>
              <a:gd name="-49" fmla="*/ 1650430 w 7872948"/>
              <a:gd name="-50" fmla="*/ 197309 h 1230254"/>
              <a:gd name="-51" fmla="*/ 3430071 w 7872948"/>
              <a:gd name="-52" fmla="*/ 1160223 h 1230254"/>
              <a:gd name="-53" fmla="*/ 5639957 w 7872948"/>
              <a:gd name="-54" fmla="*/ 447 h 1230254"/>
              <a:gd name="-55" fmla="*/ 7872948 w 7872948"/>
              <a:gd name="-56" fmla="*/ 1229993 h 1230254"/>
              <a:gd name="-57" fmla="*/ 0 w 7681228"/>
              <a:gd name="-58" fmla="*/ 1191632 h 1191632"/>
              <a:gd name="-59" fmla="*/ 1650430 w 7681228"/>
              <a:gd name="-60" fmla="*/ 197379 h 1191632"/>
              <a:gd name="-61" fmla="*/ 3430071 w 7681228"/>
              <a:gd name="-62" fmla="*/ 1160293 h 1191632"/>
              <a:gd name="-63" fmla="*/ 5639957 w 7681228"/>
              <a:gd name="-64" fmla="*/ 517 h 1191632"/>
              <a:gd name="-65" fmla="*/ 7681228 w 7681228"/>
              <a:gd name="-66" fmla="*/ 1053214 h 1191632"/>
              <a:gd name="-67" fmla="*/ 0 w 7681228"/>
              <a:gd name="-68" fmla="*/ 1191576 h 1191576"/>
              <a:gd name="-69" fmla="*/ 1650430 w 7681228"/>
              <a:gd name="-70" fmla="*/ 197323 h 1191576"/>
              <a:gd name="-71" fmla="*/ 3430071 w 7681228"/>
              <a:gd name="-72" fmla="*/ 1160237 h 1191576"/>
              <a:gd name="-73" fmla="*/ 5639957 w 7681228"/>
              <a:gd name="-74" fmla="*/ 461 h 1191576"/>
              <a:gd name="-75" fmla="*/ 7681228 w 7681228"/>
              <a:gd name="-76" fmla="*/ 1053158 h 1191576"/>
              <a:gd name="-77" fmla="*/ 0 w 7826216"/>
              <a:gd name="-78" fmla="*/ 1191456 h 1508838"/>
              <a:gd name="-79" fmla="*/ 1650430 w 7826216"/>
              <a:gd name="-80" fmla="*/ 197203 h 1508838"/>
              <a:gd name="-81" fmla="*/ 3430071 w 7826216"/>
              <a:gd name="-82" fmla="*/ 1160117 h 1508838"/>
              <a:gd name="-83" fmla="*/ 5639957 w 7826216"/>
              <a:gd name="-84" fmla="*/ 341 h 1508838"/>
              <a:gd name="-85" fmla="*/ 7826216 w 7826216"/>
              <a:gd name="-86" fmla="*/ 1498311 h 1508838"/>
              <a:gd name="-87" fmla="*/ 0 w 7826216"/>
              <a:gd name="-88" fmla="*/ 1008617 h 1327197"/>
              <a:gd name="-89" fmla="*/ 1650430 w 7826216"/>
              <a:gd name="-90" fmla="*/ 14364 h 1327197"/>
              <a:gd name="-91" fmla="*/ 3430071 w 7826216"/>
              <a:gd name="-92" fmla="*/ 977278 h 1327197"/>
              <a:gd name="-93" fmla="*/ 5725245 w 7826216"/>
              <a:gd name="-94" fmla="*/ 382 h 1327197"/>
              <a:gd name="-95" fmla="*/ 7826216 w 7826216"/>
              <a:gd name="-96" fmla="*/ 1315472 h 1327197"/>
              <a:gd name="-97" fmla="*/ 0 w 7826216"/>
              <a:gd name="-98" fmla="*/ 1008617 h 1327197"/>
              <a:gd name="-99" fmla="*/ 1650430 w 7826216"/>
              <a:gd name="-100" fmla="*/ 14364 h 1327197"/>
              <a:gd name="-101" fmla="*/ 3737105 w 7826216"/>
              <a:gd name="-102" fmla="*/ 1136304 h 1327197"/>
              <a:gd name="-103" fmla="*/ 5725245 w 7826216"/>
              <a:gd name="-104" fmla="*/ 382 h 1327197"/>
              <a:gd name="-105" fmla="*/ 7826216 w 7826216"/>
              <a:gd name="-106" fmla="*/ 1315472 h 1327197"/>
              <a:gd name="-107" fmla="*/ 0 w 7826216"/>
              <a:gd name="-108" fmla="*/ 1008617 h 1327197"/>
              <a:gd name="-109" fmla="*/ 1650430 w 7826216"/>
              <a:gd name="-110" fmla="*/ 14364 h 1327197"/>
              <a:gd name="-111" fmla="*/ 3737105 w 7826216"/>
              <a:gd name="-112" fmla="*/ 1136304 h 1327197"/>
              <a:gd name="-113" fmla="*/ 5725245 w 7826216"/>
              <a:gd name="-114" fmla="*/ 382 h 1327197"/>
              <a:gd name="-115" fmla="*/ 7826216 w 7826216"/>
              <a:gd name="-116" fmla="*/ 1315472 h 1327197"/>
              <a:gd name="-117" fmla="*/ 0 w 7826216"/>
              <a:gd name="-118" fmla="*/ 1008617 h 1327197"/>
              <a:gd name="-119" fmla="*/ 1650430 w 7826216"/>
              <a:gd name="-120" fmla="*/ 14364 h 1327197"/>
              <a:gd name="-121" fmla="*/ 3737105 w 7826216"/>
              <a:gd name="-122" fmla="*/ 1136304 h 1327197"/>
              <a:gd name="-123" fmla="*/ 5725245 w 7826216"/>
              <a:gd name="-124" fmla="*/ 382 h 1327197"/>
              <a:gd name="-125" fmla="*/ 7826216 w 7826216"/>
              <a:gd name="-126" fmla="*/ 1315472 h 1327197"/>
              <a:gd name="-127" fmla="*/ 0 w 7826216"/>
              <a:gd name="-128" fmla="*/ 994938 h 1314128"/>
              <a:gd name="-129" fmla="*/ 1650430 w 7826216"/>
              <a:gd name="-130" fmla="*/ 685 h 1314128"/>
              <a:gd name="-131" fmla="*/ 3737105 w 7826216"/>
              <a:gd name="-132" fmla="*/ 1122625 h 1314128"/>
              <a:gd name="-133" fmla="*/ 5946991 w 7826216"/>
              <a:gd name="-134" fmla="*/ 66216 h 1314128"/>
              <a:gd name="-135" fmla="*/ 7826216 w 7826216"/>
              <a:gd name="-136" fmla="*/ 1301793 h 1314128"/>
              <a:gd name="-137" fmla="*/ 0 w 7826216"/>
              <a:gd name="-138" fmla="*/ 929125 h 1248315"/>
              <a:gd name="-139" fmla="*/ 1641902 w 7826216"/>
              <a:gd name="-140" fmla="*/ 30287 h 1248315"/>
              <a:gd name="-141" fmla="*/ 3737105 w 7826216"/>
              <a:gd name="-142" fmla="*/ 1056812 h 1248315"/>
              <a:gd name="-143" fmla="*/ 5946991 w 7826216"/>
              <a:gd name="-144" fmla="*/ 403 h 1248315"/>
              <a:gd name="-145" fmla="*/ 7826216 w 7826216"/>
              <a:gd name="-146" fmla="*/ 1235980 h 1248315"/>
              <a:gd name="-147" fmla="*/ 0 w 7826216"/>
              <a:gd name="-148" fmla="*/ 929125 h 1248315"/>
              <a:gd name="-149" fmla="*/ 1641902 w 7826216"/>
              <a:gd name="-150" fmla="*/ 30287 h 1248315"/>
              <a:gd name="-151" fmla="*/ 3941795 w 7826216"/>
              <a:gd name="-152" fmla="*/ 1088617 h 1248315"/>
              <a:gd name="-153" fmla="*/ 5946991 w 7826216"/>
              <a:gd name="-154" fmla="*/ 403 h 1248315"/>
              <a:gd name="-155" fmla="*/ 7826216 w 7826216"/>
              <a:gd name="-156" fmla="*/ 1235980 h 1248315"/>
              <a:gd name="-157" fmla="*/ 0 w 7698285"/>
              <a:gd name="-158" fmla="*/ 929138 h 1201018"/>
              <a:gd name="-159" fmla="*/ 1641902 w 7698285"/>
              <a:gd name="-160" fmla="*/ 30300 h 1201018"/>
              <a:gd name="-161" fmla="*/ 3941795 w 7698285"/>
              <a:gd name="-162" fmla="*/ 1088630 h 1201018"/>
              <a:gd name="-163" fmla="*/ 5946991 w 7698285"/>
              <a:gd name="-164" fmla="*/ 416 h 1201018"/>
              <a:gd name="-165" fmla="*/ 7698285 w 7698285"/>
              <a:gd name="-166" fmla="*/ 1188285 h 1201018"/>
              <a:gd name="-167" fmla="*/ 0 w 7698285"/>
              <a:gd name="-168" fmla="*/ 929194 h 1188341"/>
              <a:gd name="-169" fmla="*/ 1641902 w 7698285"/>
              <a:gd name="-170" fmla="*/ 30356 h 1188341"/>
              <a:gd name="-171" fmla="*/ 3941795 w 7698285"/>
              <a:gd name="-172" fmla="*/ 1088686 h 1188341"/>
              <a:gd name="-173" fmla="*/ 5946991 w 7698285"/>
              <a:gd name="-174" fmla="*/ 472 h 1188341"/>
              <a:gd name="-175" fmla="*/ 7698285 w 7698285"/>
              <a:gd name="-176" fmla="*/ 1188341 h 1188341"/>
              <a:gd name="-177" fmla="*/ 0 w 7766515"/>
              <a:gd name="-178" fmla="*/ 1064367 h 1188341"/>
              <a:gd name="-179" fmla="*/ 1710132 w 7766515"/>
              <a:gd name="-180" fmla="*/ 30356 h 1188341"/>
              <a:gd name="-181" fmla="*/ 4010025 w 7766515"/>
              <a:gd name="-182" fmla="*/ 1088686 h 1188341"/>
              <a:gd name="-183" fmla="*/ 6015221 w 7766515"/>
              <a:gd name="-184" fmla="*/ 472 h 1188341"/>
              <a:gd name="-185" fmla="*/ 7766515 w 7766515"/>
              <a:gd name="-186" fmla="*/ 1188341 h 1188341"/>
              <a:gd name="-187" fmla="*/ 0 w 7809158"/>
              <a:gd name="-188" fmla="*/ 682705 h 1188341"/>
              <a:gd name="-189" fmla="*/ 1752775 w 7809158"/>
              <a:gd name="-190" fmla="*/ 30356 h 1188341"/>
              <a:gd name="-191" fmla="*/ 4052668 w 7809158"/>
              <a:gd name="-192" fmla="*/ 1088686 h 1188341"/>
              <a:gd name="-193" fmla="*/ 6057864 w 7809158"/>
              <a:gd name="-194" fmla="*/ 472 h 1188341"/>
              <a:gd name="-195" fmla="*/ 7809158 w 7809158"/>
              <a:gd name="-196" fmla="*/ 1188341 h 1188341"/>
              <a:gd name="-197" fmla="*/ 0 w 7809158"/>
              <a:gd name="-198" fmla="*/ 682705 h 1188341"/>
              <a:gd name="-199" fmla="*/ 1752775 w 7809158"/>
              <a:gd name="-200" fmla="*/ 30356 h 1188341"/>
              <a:gd name="-201" fmla="*/ 4052668 w 7809158"/>
              <a:gd name="-202" fmla="*/ 1088686 h 1188341"/>
              <a:gd name="-203" fmla="*/ 6057864 w 7809158"/>
              <a:gd name="-204" fmla="*/ 472 h 1188341"/>
              <a:gd name="-205" fmla="*/ 7809158 w 7809158"/>
              <a:gd name="-206" fmla="*/ 1188341 h 1188341"/>
              <a:gd name="-207" fmla="*/ 0 w 7800630"/>
              <a:gd name="-208" fmla="*/ 1104124 h 1188341"/>
              <a:gd name="-209" fmla="*/ 1744247 w 7800630"/>
              <a:gd name="-210" fmla="*/ 30356 h 1188341"/>
              <a:gd name="-211" fmla="*/ 4044140 w 7800630"/>
              <a:gd name="-212" fmla="*/ 1088686 h 1188341"/>
              <a:gd name="-213" fmla="*/ 6049336 w 7800630"/>
              <a:gd name="-214" fmla="*/ 472 h 1188341"/>
              <a:gd name="-215" fmla="*/ 7800630 w 7800630"/>
              <a:gd name="-216" fmla="*/ 1188341 h 1188341"/>
              <a:gd name="-217" fmla="*/ 0 w 7800630"/>
              <a:gd name="-218" fmla="*/ 1120027 h 1188341"/>
              <a:gd name="-219" fmla="*/ 1744247 w 7800630"/>
              <a:gd name="-220" fmla="*/ 30356 h 1188341"/>
              <a:gd name="-221" fmla="*/ 4044140 w 7800630"/>
              <a:gd name="-222" fmla="*/ 1088686 h 1188341"/>
              <a:gd name="-223" fmla="*/ 6049336 w 7800630"/>
              <a:gd name="-224" fmla="*/ 472 h 1188341"/>
              <a:gd name="-225" fmla="*/ 7800630 w 7800630"/>
              <a:gd name="-226" fmla="*/ 1188341 h 1188341"/>
              <a:gd name="-227" fmla="*/ 0 w 7800630"/>
              <a:gd name="-228" fmla="*/ 1120027 h 1188341"/>
              <a:gd name="-229" fmla="*/ 1744247 w 7800630"/>
              <a:gd name="-230" fmla="*/ 30356 h 1188341"/>
              <a:gd name="-231" fmla="*/ 4044140 w 7800630"/>
              <a:gd name="-232" fmla="*/ 1088686 h 1188341"/>
              <a:gd name="-233" fmla="*/ 6049336 w 7800630"/>
              <a:gd name="-234" fmla="*/ 472 h 1188341"/>
              <a:gd name="-235" fmla="*/ 7800630 w 7800630"/>
              <a:gd name="-236" fmla="*/ 1188341 h 1188341"/>
              <a:gd name="-237" fmla="*/ 0 w 7851801"/>
              <a:gd name="-238" fmla="*/ 1120082 h 1120082"/>
              <a:gd name="-239" fmla="*/ 1744247 w 7851801"/>
              <a:gd name="-240" fmla="*/ 30411 h 1120082"/>
              <a:gd name="-241" fmla="*/ 4044140 w 7851801"/>
              <a:gd name="-242" fmla="*/ 1088741 h 1120082"/>
              <a:gd name="-243" fmla="*/ 6049336 w 7851801"/>
              <a:gd name="-244" fmla="*/ 527 h 1120082"/>
              <a:gd name="-245" fmla="*/ 7851801 w 7851801"/>
              <a:gd name="-246" fmla="*/ 1061175 h 1120082"/>
              <a:gd name="-247" fmla="*/ 0 w 7851801"/>
              <a:gd name="-248" fmla="*/ 1120082 h 1120082"/>
              <a:gd name="-249" fmla="*/ 1744247 w 7851801"/>
              <a:gd name="-250" fmla="*/ 30411 h 1120082"/>
              <a:gd name="-251" fmla="*/ 4044140 w 7851801"/>
              <a:gd name="-252" fmla="*/ 1088741 h 1120082"/>
              <a:gd name="-253" fmla="*/ 6049336 w 7851801"/>
              <a:gd name="-254" fmla="*/ 527 h 1120082"/>
              <a:gd name="-255" fmla="*/ 7851801 w 7851801"/>
              <a:gd name="-256" fmla="*/ 1061175 h 1120082"/>
              <a:gd name="-257" fmla="*/ 0 w 7851801"/>
              <a:gd name="-258" fmla="*/ 1120082 h 1120082"/>
              <a:gd name="-259" fmla="*/ 1744247 w 7851801"/>
              <a:gd name="-260" fmla="*/ 30411 h 1120082"/>
              <a:gd name="-261" fmla="*/ 4044140 w 7851801"/>
              <a:gd name="-262" fmla="*/ 1088741 h 1120082"/>
              <a:gd name="-263" fmla="*/ 6049336 w 7851801"/>
              <a:gd name="-264" fmla="*/ 527 h 1120082"/>
              <a:gd name="-265" fmla="*/ 7851801 w 7851801"/>
              <a:gd name="-266" fmla="*/ 1061175 h 1120082"/>
              <a:gd name="-267" fmla="*/ 0 w 7851801"/>
              <a:gd name="-268" fmla="*/ 1119555 h 1119555"/>
              <a:gd name="-269" fmla="*/ 1744247 w 7851801"/>
              <a:gd name="-270" fmla="*/ 29884 h 1119555"/>
              <a:gd name="-271" fmla="*/ 4044140 w 7851801"/>
              <a:gd name="-272" fmla="*/ 1088214 h 1119555"/>
              <a:gd name="-273" fmla="*/ 6049336 w 7851801"/>
              <a:gd name="-274" fmla="*/ 0 h 1119555"/>
              <a:gd name="-275" fmla="*/ 7851801 w 7851801"/>
              <a:gd name="-276" fmla="*/ 1060648 h 1119555"/>
              <a:gd name="-277" fmla="*/ 0 w 7851801"/>
              <a:gd name="-278" fmla="*/ 1119555 h 1119555"/>
              <a:gd name="-279" fmla="*/ 1744247 w 7851801"/>
              <a:gd name="-280" fmla="*/ 29884 h 1119555"/>
              <a:gd name="-281" fmla="*/ 4044140 w 7851801"/>
              <a:gd name="-282" fmla="*/ 1088214 h 1119555"/>
              <a:gd name="-283" fmla="*/ 6049336 w 7851801"/>
              <a:gd name="-284" fmla="*/ 0 h 1119555"/>
              <a:gd name="-285" fmla="*/ 7851801 w 7851801"/>
              <a:gd name="-286" fmla="*/ 1060648 h 1119555"/>
              <a:gd name="-287" fmla="*/ 0 w 7851801"/>
              <a:gd name="-288" fmla="*/ 1119555 h 1119555"/>
              <a:gd name="-289" fmla="*/ 2349784 w 7851801"/>
              <a:gd name="-290" fmla="*/ 13981 h 1119555"/>
              <a:gd name="-291" fmla="*/ 4044140 w 7851801"/>
              <a:gd name="-292" fmla="*/ 1088214 h 1119555"/>
              <a:gd name="-293" fmla="*/ 6049336 w 7851801"/>
              <a:gd name="-294" fmla="*/ 0 h 1119555"/>
              <a:gd name="-295" fmla="*/ 7851801 w 7851801"/>
              <a:gd name="-296" fmla="*/ 1060648 h 1119555"/>
              <a:gd name="-297" fmla="*/ 0 w 7118332"/>
              <a:gd name="-298" fmla="*/ 1079799 h 1088237"/>
              <a:gd name="-299" fmla="*/ 1616315 w 7118332"/>
              <a:gd name="-300" fmla="*/ 13981 h 1088237"/>
              <a:gd name="-301" fmla="*/ 3310671 w 7118332"/>
              <a:gd name="-302" fmla="*/ 1088214 h 1088237"/>
              <a:gd name="-303" fmla="*/ 5315867 w 7118332"/>
              <a:gd name="-304" fmla="*/ 0 h 1088237"/>
              <a:gd name="-305" fmla="*/ 7118332 w 7118332"/>
              <a:gd name="-306" fmla="*/ 1060648 h 1088237"/>
              <a:gd name="-307" fmla="*/ 0 w 7118332"/>
              <a:gd name="-308" fmla="*/ 1079799 h 1088237"/>
              <a:gd name="-309" fmla="*/ 1616315 w 7118332"/>
              <a:gd name="-310" fmla="*/ 13981 h 1088237"/>
              <a:gd name="-311" fmla="*/ 3310671 w 7118332"/>
              <a:gd name="-312" fmla="*/ 1088214 h 1088237"/>
              <a:gd name="-313" fmla="*/ 5315867 w 7118332"/>
              <a:gd name="-314" fmla="*/ 0 h 1088237"/>
              <a:gd name="-315" fmla="*/ 7118332 w 7118332"/>
              <a:gd name="-316" fmla="*/ 1060648 h 1088237"/>
              <a:gd name="-317" fmla="*/ 0 w 7118332"/>
              <a:gd name="-318" fmla="*/ 1065820 h 1074258"/>
              <a:gd name="-319" fmla="*/ 1616315 w 7118332"/>
              <a:gd name="-320" fmla="*/ 2 h 1074258"/>
              <a:gd name="-321" fmla="*/ 3310671 w 7118332"/>
              <a:gd name="-322" fmla="*/ 1074235 h 1074258"/>
              <a:gd name="-323" fmla="*/ 4974720 w 7118332"/>
              <a:gd name="-324" fmla="*/ 1924 h 1074258"/>
              <a:gd name="-325" fmla="*/ 7118332 w 7118332"/>
              <a:gd name="-326" fmla="*/ 1046669 h 1074258"/>
              <a:gd name="-327" fmla="*/ 0 w 6623667"/>
              <a:gd name="-328" fmla="*/ 1065820 h 1074258"/>
              <a:gd name="-329" fmla="*/ 1616315 w 6623667"/>
              <a:gd name="-330" fmla="*/ 2 h 1074258"/>
              <a:gd name="-331" fmla="*/ 3310671 w 6623667"/>
              <a:gd name="-332" fmla="*/ 1074235 h 1074258"/>
              <a:gd name="-333" fmla="*/ 4974720 w 6623667"/>
              <a:gd name="-334" fmla="*/ 1924 h 1074258"/>
              <a:gd name="-335" fmla="*/ 6623667 w 6623667"/>
              <a:gd name="-336" fmla="*/ 1038718 h 1074258"/>
              <a:gd name="-337" fmla="*/ 0 w 6478679"/>
              <a:gd name="-338" fmla="*/ 1065820 h 1074258"/>
              <a:gd name="-339" fmla="*/ 1616315 w 6478679"/>
              <a:gd name="-340" fmla="*/ 2 h 1074258"/>
              <a:gd name="-341" fmla="*/ 3310671 w 6478679"/>
              <a:gd name="-342" fmla="*/ 1074235 h 1074258"/>
              <a:gd name="-343" fmla="*/ 4974720 w 6478679"/>
              <a:gd name="-344" fmla="*/ 1924 h 1074258"/>
              <a:gd name="-345" fmla="*/ 6478679 w 6478679"/>
              <a:gd name="-346" fmla="*/ 1070523 h 1074258"/>
              <a:gd name="-347" fmla="*/ 0 w 6700425"/>
              <a:gd name="-348" fmla="*/ 1065820 h 1074258"/>
              <a:gd name="-349" fmla="*/ 1616315 w 6700425"/>
              <a:gd name="-350" fmla="*/ 2 h 1074258"/>
              <a:gd name="-351" fmla="*/ 3310671 w 6700425"/>
              <a:gd name="-352" fmla="*/ 1074235 h 1074258"/>
              <a:gd name="-353" fmla="*/ 4974720 w 6700425"/>
              <a:gd name="-354" fmla="*/ 1924 h 1074258"/>
              <a:gd name="-355" fmla="*/ 6700425 w 6700425"/>
              <a:gd name="-356" fmla="*/ 1038717 h 1074258"/>
              <a:gd name="-357" fmla="*/ 0 w 6700425"/>
              <a:gd name="-358" fmla="*/ 1127507 h 1135945"/>
              <a:gd name="-359" fmla="*/ 1616315 w 6700425"/>
              <a:gd name="-360" fmla="*/ 61689 h 1135945"/>
              <a:gd name="-361" fmla="*/ 3310671 w 6700425"/>
              <a:gd name="-362" fmla="*/ 1135922 h 1135945"/>
              <a:gd name="-363" fmla="*/ 5034421 w 6700425"/>
              <a:gd name="-364" fmla="*/ 0 h 1135945"/>
              <a:gd name="-365" fmla="*/ 6700425 w 6700425"/>
              <a:gd name="-366" fmla="*/ 1100404 h 1135945"/>
              <a:gd name="-367" fmla="*/ 0 w 6700425"/>
              <a:gd name="-368" fmla="*/ 1127507 h 1135945"/>
              <a:gd name="-369" fmla="*/ 1616315 w 6700425"/>
              <a:gd name="-370" fmla="*/ 61689 h 1135945"/>
              <a:gd name="-371" fmla="*/ 3310671 w 6700425"/>
              <a:gd name="-372" fmla="*/ 1135922 h 1135945"/>
              <a:gd name="-373" fmla="*/ 5034421 w 6700425"/>
              <a:gd name="-374" fmla="*/ 0 h 1135945"/>
              <a:gd name="-375" fmla="*/ 6700425 w 6700425"/>
              <a:gd name="-376" fmla="*/ 1100404 h 1135945"/>
              <a:gd name="-377" fmla="*/ 0 w 6700425"/>
              <a:gd name="-378" fmla="*/ 1127507 h 1135945"/>
              <a:gd name="-379" fmla="*/ 1616315 w 6700425"/>
              <a:gd name="-380" fmla="*/ 61689 h 1135945"/>
              <a:gd name="-381" fmla="*/ 3310671 w 6700425"/>
              <a:gd name="-382" fmla="*/ 1135922 h 1135945"/>
              <a:gd name="-383" fmla="*/ 5034421 w 6700425"/>
              <a:gd name="-384" fmla="*/ 0 h 1135945"/>
              <a:gd name="-385" fmla="*/ 6700425 w 6700425"/>
              <a:gd name="-386" fmla="*/ 1100404 h 1135945"/>
              <a:gd name="-387" fmla="*/ 0 w 6700425"/>
              <a:gd name="-388" fmla="*/ 1127507 h 1135945"/>
              <a:gd name="-389" fmla="*/ 1616315 w 6700425"/>
              <a:gd name="-390" fmla="*/ 61689 h 1135945"/>
              <a:gd name="-391" fmla="*/ 3310671 w 6700425"/>
              <a:gd name="-392" fmla="*/ 1135922 h 1135945"/>
              <a:gd name="-393" fmla="*/ 5034421 w 6700425"/>
              <a:gd name="-394" fmla="*/ 0 h 1135945"/>
              <a:gd name="-395" fmla="*/ 6700425 w 6700425"/>
              <a:gd name="-396" fmla="*/ 1100404 h 1135945"/>
              <a:gd name="-397" fmla="*/ 0 w 6700425"/>
              <a:gd name="-398" fmla="*/ 1127507 h 1135922"/>
              <a:gd name="-399" fmla="*/ 1616315 w 6700425"/>
              <a:gd name="-400" fmla="*/ 61689 h 1135922"/>
              <a:gd name="-401" fmla="*/ 3310671 w 6700425"/>
              <a:gd name="-402" fmla="*/ 1135922 h 1135922"/>
              <a:gd name="-403" fmla="*/ 5034421 w 6700425"/>
              <a:gd name="-404" fmla="*/ 0 h 1135922"/>
              <a:gd name="-405" fmla="*/ 6700425 w 6700425"/>
              <a:gd name="-406" fmla="*/ 1100404 h 1135922"/>
              <a:gd name="-407" fmla="*/ 0 w 6700425"/>
              <a:gd name="-408" fmla="*/ 1127509 h 1135924"/>
              <a:gd name="-409" fmla="*/ 1616315 w 6700425"/>
              <a:gd name="-410" fmla="*/ 61691 h 1135924"/>
              <a:gd name="-411" fmla="*/ 3310671 w 6700425"/>
              <a:gd name="-412" fmla="*/ 1135924 h 1135924"/>
              <a:gd name="-413" fmla="*/ 5034421 w 6700425"/>
              <a:gd name="-414" fmla="*/ 2 h 1135924"/>
              <a:gd name="-415" fmla="*/ 6700425 w 6700425"/>
              <a:gd name="-416" fmla="*/ 1100406 h 1135924"/>
              <a:gd name="-417" fmla="*/ 0 w 6700425"/>
              <a:gd name="-418" fmla="*/ 1127509 h 1135924"/>
              <a:gd name="-419" fmla="*/ 1616315 w 6700425"/>
              <a:gd name="-420" fmla="*/ 61691 h 1135924"/>
              <a:gd name="-421" fmla="*/ 3310671 w 6700425"/>
              <a:gd name="-422" fmla="*/ 1135924 h 1135924"/>
              <a:gd name="-423" fmla="*/ 5034421 w 6700425"/>
              <a:gd name="-424" fmla="*/ 2 h 1135924"/>
              <a:gd name="-425" fmla="*/ 6700425 w 6700425"/>
              <a:gd name="-426" fmla="*/ 1100406 h 1135924"/>
              <a:gd name="-427" fmla="*/ 0 w 6700425"/>
              <a:gd name="-428" fmla="*/ 1127509 h 1135924"/>
              <a:gd name="-429" fmla="*/ 1616315 w 6700425"/>
              <a:gd name="-430" fmla="*/ 61691 h 1135924"/>
              <a:gd name="-431" fmla="*/ 3310671 w 6700425"/>
              <a:gd name="-432" fmla="*/ 1135924 h 1135924"/>
              <a:gd name="-433" fmla="*/ 5034421 w 6700425"/>
              <a:gd name="-434" fmla="*/ 2 h 1135924"/>
              <a:gd name="-435" fmla="*/ 6700425 w 6700425"/>
              <a:gd name="-436" fmla="*/ 1072905 h 1135924"/>
              <a:gd name="-437" fmla="*/ 0 w 6715173"/>
              <a:gd name="-438" fmla="*/ 1127509 h 1135924"/>
              <a:gd name="-439" fmla="*/ 1616315 w 6715173"/>
              <a:gd name="-440" fmla="*/ 61691 h 1135924"/>
              <a:gd name="-441" fmla="*/ 3310671 w 6715173"/>
              <a:gd name="-442" fmla="*/ 1135924 h 1135924"/>
              <a:gd name="-443" fmla="*/ 5034421 w 6715173"/>
              <a:gd name="-444" fmla="*/ 2 h 1135924"/>
              <a:gd name="-445" fmla="*/ 6715173 w 6715173"/>
              <a:gd name="-446" fmla="*/ 1059155 h 1135924"/>
            </a:gdLst>
            <a:ahLst/>
            <a:cxnLst>
              <a:cxn ang="0">
                <a:pos x="-437" y="-438"/>
              </a:cxn>
              <a:cxn ang="0">
                <a:pos x="-439" y="-440"/>
              </a:cxn>
              <a:cxn ang="0">
                <a:pos x="-441" y="-442"/>
              </a:cxn>
              <a:cxn ang="0">
                <a:pos x="-443" y="-444"/>
              </a:cxn>
              <a:cxn ang="0">
                <a:pos x="-445" y="-446"/>
              </a:cxn>
            </a:cxnLst>
            <a:rect l="l" t="t" r="r" b="b"/>
            <a:pathLst>
              <a:path w="6715173" h="1135924">
                <a:moveTo>
                  <a:pt x="0" y="1127509"/>
                </a:moveTo>
                <a:cubicBezTo>
                  <a:pt x="507007" y="1133134"/>
                  <a:pt x="1064537" y="60289"/>
                  <a:pt x="1616315" y="61691"/>
                </a:cubicBezTo>
                <a:cubicBezTo>
                  <a:pt x="2168093" y="63093"/>
                  <a:pt x="2778719" y="1127987"/>
                  <a:pt x="3310671" y="1135924"/>
                </a:cubicBezTo>
                <a:cubicBezTo>
                  <a:pt x="3866607" y="1117437"/>
                  <a:pt x="4488155" y="10816"/>
                  <a:pt x="5034421" y="2"/>
                </a:cubicBezTo>
                <a:cubicBezTo>
                  <a:pt x="5562285" y="-1785"/>
                  <a:pt x="6713956" y="1071307"/>
                  <a:pt x="6715173" y="1059155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03412" y="2544651"/>
            <a:ext cx="2898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管道相关颜色标识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51850" y="498088"/>
            <a:ext cx="268829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4EC0"/>
                </a:solidFill>
                <a:latin typeface="微软雅黑" pitchFamily="34" charset="-122"/>
                <a:ea typeface="微软雅黑" pitchFamily="34" charset="-122"/>
              </a:rPr>
              <a:t>目 录</a:t>
            </a:r>
            <a:endParaRPr lang="zh-CN" altLang="en-US" sz="3600" dirty="0">
              <a:solidFill>
                <a:srgbClr val="004E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25688" y="3604190"/>
            <a:ext cx="1181595" cy="1181594"/>
            <a:chOff x="1325688" y="3604190"/>
            <a:chExt cx="1181594" cy="1181594"/>
          </a:xfrm>
        </p:grpSpPr>
        <p:sp>
          <p:nvSpPr>
            <p:cNvPr id="47" name="圆角矩形 46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solidFill>
              <a:srgbClr val="0070C0"/>
            </a:soli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TextBox 27"/>
            <p:cNvSpPr txBox="1"/>
            <p:nvPr/>
          </p:nvSpPr>
          <p:spPr>
            <a:xfrm>
              <a:off x="1346787" y="3764287"/>
              <a:ext cx="1124849" cy="913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335" b="1" dirty="0">
                  <a:solidFill>
                    <a:schemeClr val="bg1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01</a:t>
              </a:r>
              <a:endParaRPr lang="zh-CN" altLang="en-US" sz="5335" b="1" dirty="0">
                <a:solidFill>
                  <a:schemeClr val="bg1"/>
                </a:solidFill>
                <a:latin typeface="微软雅黑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319048" y="2217949"/>
            <a:ext cx="1181595" cy="1181594"/>
            <a:chOff x="1325688" y="3604190"/>
            <a:chExt cx="1181594" cy="1181594"/>
          </a:xfrm>
        </p:grpSpPr>
        <p:sp>
          <p:nvSpPr>
            <p:cNvPr id="50" name="圆角矩形 49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solidFill>
              <a:srgbClr val="0070C0"/>
            </a:soli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TextBox 27"/>
            <p:cNvSpPr txBox="1"/>
            <p:nvPr/>
          </p:nvSpPr>
          <p:spPr>
            <a:xfrm>
              <a:off x="1400268" y="3764287"/>
              <a:ext cx="1027844" cy="91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335" b="1" dirty="0">
                  <a:solidFill>
                    <a:schemeClr val="bg1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02</a:t>
              </a:r>
              <a:endParaRPr lang="zh-CN" altLang="en-US" sz="5335" b="1" dirty="0">
                <a:solidFill>
                  <a:schemeClr val="bg1"/>
                </a:solidFill>
                <a:latin typeface="微软雅黑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430891" y="3614231"/>
            <a:ext cx="1181595" cy="1181594"/>
            <a:chOff x="1325688" y="3604190"/>
            <a:chExt cx="1181594" cy="1181594"/>
          </a:xfrm>
        </p:grpSpPr>
        <p:sp>
          <p:nvSpPr>
            <p:cNvPr id="53" name="圆角矩形 52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solidFill>
              <a:srgbClr val="0070C0"/>
            </a:soli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TextBox 27"/>
            <p:cNvSpPr txBox="1"/>
            <p:nvPr/>
          </p:nvSpPr>
          <p:spPr>
            <a:xfrm>
              <a:off x="1400268" y="3764287"/>
              <a:ext cx="1027844" cy="91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335" b="1" dirty="0">
                  <a:solidFill>
                    <a:schemeClr val="bg1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03</a:t>
              </a:r>
              <a:endParaRPr lang="zh-CN" altLang="en-US" sz="5335" b="1" dirty="0">
                <a:solidFill>
                  <a:schemeClr val="bg1"/>
                </a:solidFill>
                <a:latin typeface="微软雅黑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693253" y="2172064"/>
            <a:ext cx="1181595" cy="1181594"/>
            <a:chOff x="1325688" y="3604190"/>
            <a:chExt cx="1181594" cy="1181594"/>
          </a:xfrm>
        </p:grpSpPr>
        <p:sp>
          <p:nvSpPr>
            <p:cNvPr id="56" name="圆角矩形 55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solidFill>
              <a:srgbClr val="0070C0"/>
            </a:soli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TextBox 27"/>
            <p:cNvSpPr txBox="1"/>
            <p:nvPr/>
          </p:nvSpPr>
          <p:spPr>
            <a:xfrm>
              <a:off x="1400268" y="3764287"/>
              <a:ext cx="1027844" cy="91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335" b="1" dirty="0">
                  <a:solidFill>
                    <a:schemeClr val="bg1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04</a:t>
              </a:r>
              <a:endParaRPr lang="zh-CN" altLang="en-US" sz="5335" b="1" dirty="0">
                <a:solidFill>
                  <a:schemeClr val="bg1"/>
                </a:solidFill>
                <a:latin typeface="微软雅黑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9952769" y="3602560"/>
            <a:ext cx="1181595" cy="1181594"/>
            <a:chOff x="1325688" y="3604190"/>
            <a:chExt cx="1181594" cy="1181594"/>
          </a:xfrm>
        </p:grpSpPr>
        <p:sp>
          <p:nvSpPr>
            <p:cNvPr id="59" name="圆角矩形 58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solidFill>
              <a:srgbClr val="0070C0"/>
            </a:soli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0" name="TextBox 27"/>
            <p:cNvSpPr txBox="1"/>
            <p:nvPr/>
          </p:nvSpPr>
          <p:spPr>
            <a:xfrm>
              <a:off x="1400268" y="3764287"/>
              <a:ext cx="1027844" cy="91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335" b="1" dirty="0">
                  <a:solidFill>
                    <a:schemeClr val="bg1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05</a:t>
              </a:r>
              <a:endParaRPr lang="zh-CN" altLang="en-US" sz="5335" b="1" dirty="0">
                <a:solidFill>
                  <a:schemeClr val="bg1"/>
                </a:solidFill>
                <a:latin typeface="微软雅黑" pitchFamily="34" charset="-122"/>
                <a:ea typeface="造字工房劲黑（非商用）常规体" pitchFamily="50" charset="-122"/>
              </a:endParaRPr>
            </a:p>
          </p:txBody>
        </p:sp>
      </p:grp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2471637" y="4011882"/>
            <a:ext cx="2898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电力相关颜色标识</a:t>
            </a: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4652197" y="2552978"/>
            <a:ext cx="2898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车间相关颜色标识</a:t>
            </a: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9009668" y="2542045"/>
            <a:ext cx="3182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特殊物相关颜色标识</a:t>
            </a: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6768799" y="4011881"/>
            <a:ext cx="3050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一般物相关颜色标识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/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8967" y="111954"/>
            <a:ext cx="235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车间区域布局图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49288" y="719505"/>
          <a:ext cx="11263312" cy="274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6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目的</a:t>
                      </a:r>
                    </a:p>
                  </a:txBody>
                  <a:tcPr marT="45648" marB="4564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56945">
                        <a:lnSpc>
                          <a:spcPct val="150000"/>
                        </a:lnSpc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通过平面布局图， 使车间区域布局目视化</a:t>
                      </a:r>
                    </a:p>
                  </a:txBody>
                  <a:tcPr marT="45648" marB="4564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对象</a:t>
                      </a:r>
                    </a:p>
                  </a:txBody>
                  <a:tcPr marT="45648" marB="4564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车间所有部门</a:t>
                      </a:r>
                    </a:p>
                  </a:txBody>
                  <a:tcPr marT="45648" marB="4564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32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标准</a:t>
                      </a:r>
                    </a:p>
                  </a:txBody>
                  <a:tcPr marT="45648" marB="4564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1.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确定好车间部门平面布局；</a:t>
                      </a: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2.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制作好看板，主看板参考尺寸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150*120cm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参考规格：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190*113.5cm</a:t>
                      </a: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3.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将制作完毕的平面布局图看板放置于车间大门适当位置。（如下效果图） </a:t>
                      </a:r>
                    </a:p>
                  </a:txBody>
                  <a:tcPr marT="45648" marB="4564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注意</a:t>
                      </a:r>
                    </a:p>
                  </a:txBody>
                  <a:tcPr marT="45648" marB="4564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部门生产管理看板内容根据各自部门或公司的实际情况设定，或变更</a:t>
                      </a:r>
                    </a:p>
                  </a:txBody>
                  <a:tcPr marT="45648" marB="4564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3"/>
          <p:cNvSpPr/>
          <p:nvPr/>
        </p:nvSpPr>
        <p:spPr>
          <a:xfrm>
            <a:off x="626711" y="4400550"/>
            <a:ext cx="6753577" cy="24147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dirty="0"/>
          </a:p>
        </p:txBody>
      </p:sp>
      <p:sp>
        <p:nvSpPr>
          <p:cNvPr id="6" name="Rectangle 6"/>
          <p:cNvSpPr/>
          <p:nvPr/>
        </p:nvSpPr>
        <p:spPr>
          <a:xfrm>
            <a:off x="623888" y="3684737"/>
            <a:ext cx="11237911" cy="6210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499964" y="3782090"/>
            <a:ext cx="312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总装一线生产管理看板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056188"/>
            <a:ext cx="5853112" cy="1447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2126577" y="4551557"/>
            <a:ext cx="26418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总装一线布局图</a:t>
            </a:r>
          </a:p>
        </p:txBody>
      </p:sp>
      <p:sp>
        <p:nvSpPr>
          <p:cNvPr id="23" name="Rectangle 27"/>
          <p:cNvSpPr/>
          <p:nvPr/>
        </p:nvSpPr>
        <p:spPr>
          <a:xfrm>
            <a:off x="7523871" y="4422923"/>
            <a:ext cx="4363328" cy="2376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24" name="TextBox 28"/>
          <p:cNvSpPr txBox="1">
            <a:spLocks noChangeArrowheads="1"/>
          </p:cNvSpPr>
          <p:nvPr/>
        </p:nvSpPr>
        <p:spPr bwMode="auto">
          <a:xfrm>
            <a:off x="8182822" y="5302652"/>
            <a:ext cx="3096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总装一线生产情报数据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116261" y="4960258"/>
            <a:ext cx="747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包装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713892" y="4960258"/>
            <a:ext cx="733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CPT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877742" y="4962824"/>
            <a:ext cx="622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EST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164552" y="5537634"/>
            <a:ext cx="417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箱体上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线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579211" y="5502707"/>
            <a:ext cx="414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配件组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装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668820" y="5512789"/>
            <a:ext cx="414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箱体倒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置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032585" y="5512807"/>
            <a:ext cx="414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配件组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装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881195" y="5846977"/>
            <a:ext cx="414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返工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线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53938" y="5534561"/>
            <a:ext cx="414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取吊下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线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204061" y="5703768"/>
            <a:ext cx="1319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打包装带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187361" y="6125088"/>
            <a:ext cx="1068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缠薄膜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82688" y="3725519"/>
            <a:ext cx="9688512" cy="29733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23888" y="188154"/>
            <a:ext cx="330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车间区域注意事项标识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07294" y="896164"/>
          <a:ext cx="9663906" cy="274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5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目的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kumimoji="1" lang="zh-CN" altLang="en-US" sz="18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提示访客进入车间应遵循的基本要求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对象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车间、厂区、办公楼、危险区域等工作区域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5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标准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、针对相应区域定置必要的警示标识种类和数量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、尺寸：</a:t>
                      </a: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250*300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、板材：亚克力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、悬挂位置：以人员观看视角为准，水平略上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2" descr="D:\layout\可视化：颜色管理\DSC05677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68" y="3783013"/>
            <a:ext cx="3808800" cy="28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layout\可视化：颜色管理\DSC056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378391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19460361">
            <a:off x="5077820" y="1459964"/>
            <a:ext cx="1944216" cy="1944216"/>
          </a:xfrm>
          <a:prstGeom prst="roundRect">
            <a:avLst/>
          </a:prstGeom>
          <a:solidFill>
            <a:srgbClr val="0070C0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5073564" y="4031165"/>
            <a:ext cx="2332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algn="ctr">
              <a:buFont typeface="Wingdings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一般物品定位线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66414" y="4806937"/>
            <a:ext cx="22622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区域管理标识</a:t>
            </a: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4858129" y="3920890"/>
            <a:ext cx="0" cy="173494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535035" y="1937749"/>
            <a:ext cx="1136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5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1651001" y="4672963"/>
            <a:ext cx="3099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一般物相关颜色标识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7562764" y="4031165"/>
            <a:ext cx="142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algn="ctr">
              <a:buFont typeface="Wingdings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开门线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9169400" y="4031165"/>
            <a:ext cx="2652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algn="ctr">
              <a:buFont typeface="Wingdings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手推物流车定位线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146052" y="4806937"/>
            <a:ext cx="28361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模具架治具标识、定位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327392" y="5501943"/>
            <a:ext cx="28361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物料框标识与定置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073564" y="5501944"/>
            <a:ext cx="20724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厂房立柱标识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948444" y="5501944"/>
            <a:ext cx="28361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物料进出方向标识</a:t>
            </a:r>
          </a:p>
        </p:txBody>
      </p:sp>
      <p:sp>
        <p:nvSpPr>
          <p:cNvPr id="18" name="圆角矩形 17"/>
          <p:cNvSpPr/>
          <p:nvPr/>
        </p:nvSpPr>
        <p:spPr>
          <a:xfrm rot="18926425">
            <a:off x="1598706" y="2015872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 rot="18926425">
            <a:off x="2665886" y="2002896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 rot="18926425">
            <a:off x="3930732" y="1988957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 rot="18926425">
            <a:off x="7136464" y="1990448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 rot="18926425">
            <a:off x="8221173" y="1990447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 rot="18926425">
            <a:off x="9432561" y="1976594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 rot="18926425">
            <a:off x="2047790" y="2234973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 rot="18926425">
            <a:off x="3114971" y="2221997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 rot="18926425">
            <a:off x="4379815" y="2208058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 rot="18926425">
            <a:off x="7585547" y="2209549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 rot="18926425">
            <a:off x="8670257" y="2209548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 rot="18926425">
            <a:off x="9881645" y="2195695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1 L -0.58541 -0.34097 " pathEditMode="relative" rAng="0" ptsTypes="AA">
                                      <p:cBhvr>
                                        <p:cTn id="56" dur="4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10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2 L -0.58541 -0.34097 " pathEditMode="relative" rAng="0" ptsTypes="AA">
                                      <p:cBhvr>
                                        <p:cTn id="68" dur="4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78" dur="4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2 L -0.58541 -0.34098 " pathEditMode="relative" rAng="0" ptsTypes="AA">
                                      <p:cBhvr>
                                        <p:cTn id="89" dur="4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2 L -0.58542 -0.34098 " pathEditMode="relative" rAng="0" ptsTypes="AA">
                                      <p:cBhvr>
                                        <p:cTn id="98" dur="4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07" dur="4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16" dur="4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10" y="-1671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25" dur="4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1 -0.34097 " pathEditMode="relative" rAng="0" ptsTypes="AA">
                                      <p:cBhvr>
                                        <p:cTn id="134" dur="4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43" dur="4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55" dur="4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64" dur="4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6" grpId="0"/>
      <p:bldP spid="8" grpId="0"/>
      <p:bldP spid="9" grpId="0"/>
      <p:bldP spid="11" grpId="0"/>
      <p:bldP spid="12" grpId="0"/>
      <p:bldP spid="13" grpId="0"/>
      <p:bldP spid="17" grpId="0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85788" y="4041775"/>
            <a:ext cx="11034712" cy="2641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23888" y="238954"/>
            <a:ext cx="2417434" cy="472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一般物品定位线</a:t>
            </a:r>
          </a:p>
        </p:txBody>
      </p:sp>
      <p:graphicFrame>
        <p:nvGraphicFramePr>
          <p:cNvPr id="3" name="Table 24"/>
          <p:cNvGraphicFramePr>
            <a:graphicFrameLocks noGrp="1"/>
          </p:cNvGraphicFramePr>
          <p:nvPr/>
        </p:nvGraphicFramePr>
        <p:xfrm>
          <a:off x="598488" y="800063"/>
          <a:ext cx="11009312" cy="3430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3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目的</a:t>
                      </a:r>
                    </a:p>
                  </a:txBody>
                  <a:tcPr marT="45871" marB="4587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zh-CN" altLang="en-US" sz="18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让所有人员熟悉物品摆放的区域线体颜色、规格，使现场物品类别清晰</a:t>
                      </a:r>
                    </a:p>
                  </a:txBody>
                  <a:tcPr marT="45871" marB="4587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1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对象</a:t>
                      </a:r>
                    </a:p>
                  </a:txBody>
                  <a:tcPr marT="45871" marB="4587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一般物品的摆放</a:t>
                      </a:r>
                    </a:p>
                  </a:txBody>
                  <a:tcPr marT="45871" marB="4587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723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标准</a:t>
                      </a:r>
                    </a:p>
                  </a:txBody>
                  <a:tcPr marT="45871" marB="4587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一般物品区域使用白色区域线，线宽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50mm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871" marB="4587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2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可移动物品采用方框定位，不可移动物品采用四角定位，如车床、工作台</a:t>
                      </a:r>
                    </a:p>
                  </a:txBody>
                  <a:tcPr marT="45871" marB="4587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3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、各区域线的大小以摆放物品大小而定，物品摆放与区域线距离为：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30mm≤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距离≤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50mm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871" marB="4587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3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4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、区域线四角可以为直角过渡</a:t>
                      </a:r>
                    </a:p>
                  </a:txBody>
                  <a:tcPr marT="45871" marB="4587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2348912" y="4165789"/>
            <a:ext cx="2971800" cy="2057400"/>
            <a:chOff x="5334000" y="1600200"/>
            <a:chExt cx="2971800" cy="2057400"/>
          </a:xfrm>
        </p:grpSpPr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6149386" y="2216223"/>
              <a:ext cx="1300163" cy="707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2" tIns="45716" rIns="91432" bIns="45716">
              <a:spAutoFit/>
            </a:bodyPr>
            <a:lstStyle>
              <a:lvl1pPr defTabSz="956945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defTabSz="956945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defTabSz="956945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defTabSz="956945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defTabSz="956945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defTabSz="956945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defTabSz="956945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defTabSz="956945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defTabSz="956945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一般物品区域线</a:t>
              </a:r>
            </a:p>
          </p:txBody>
        </p:sp>
        <p:sp>
          <p:nvSpPr>
            <p:cNvPr id="6" name="Rectangle 29"/>
            <p:cNvSpPr>
              <a:spLocks noChangeArrowheads="1"/>
            </p:cNvSpPr>
            <p:nvPr/>
          </p:nvSpPr>
          <p:spPr bwMode="auto">
            <a:xfrm>
              <a:off x="6121400" y="2209800"/>
              <a:ext cx="1223963" cy="7207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2" tIns="45716" rIns="91432" bIns="45716" anchor="ctr"/>
            <a:lstStyle>
              <a:lvl1pPr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" name="Rectangle 27"/>
            <p:cNvSpPr/>
            <p:nvPr/>
          </p:nvSpPr>
          <p:spPr>
            <a:xfrm>
              <a:off x="5334000" y="1600200"/>
              <a:ext cx="2895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Rectangle 28"/>
            <p:cNvSpPr/>
            <p:nvPr/>
          </p:nvSpPr>
          <p:spPr>
            <a:xfrm>
              <a:off x="5334000" y="1752600"/>
              <a:ext cx="304800" cy="1905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Rectangle 29"/>
            <p:cNvSpPr/>
            <p:nvPr/>
          </p:nvSpPr>
          <p:spPr>
            <a:xfrm>
              <a:off x="8077200" y="1600200"/>
              <a:ext cx="228600" cy="205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Rectangle 30"/>
            <p:cNvSpPr/>
            <p:nvPr/>
          </p:nvSpPr>
          <p:spPr>
            <a:xfrm>
              <a:off x="5334000" y="3429000"/>
              <a:ext cx="2895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22" name="Rectangle 31"/>
          <p:cNvSpPr/>
          <p:nvPr/>
        </p:nvSpPr>
        <p:spPr>
          <a:xfrm>
            <a:off x="6641511" y="4203889"/>
            <a:ext cx="1752600" cy="1447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23" name="Group 41"/>
          <p:cNvGrpSpPr/>
          <p:nvPr/>
        </p:nvGrpSpPr>
        <p:grpSpPr bwMode="auto">
          <a:xfrm>
            <a:off x="6641511" y="4397034"/>
            <a:ext cx="3141133" cy="2220307"/>
            <a:chOff x="2984" y="776"/>
            <a:chExt cx="1484" cy="1069"/>
          </a:xfrm>
        </p:grpSpPr>
        <p:sp>
          <p:nvSpPr>
            <p:cNvPr id="24" name="Line 43"/>
            <p:cNvSpPr>
              <a:spLocks noChangeShapeType="1"/>
            </p:cNvSpPr>
            <p:nvPr/>
          </p:nvSpPr>
          <p:spPr bwMode="auto">
            <a:xfrm>
              <a:off x="3800" y="816"/>
              <a:ext cx="52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44"/>
            <p:cNvSpPr>
              <a:spLocks noChangeShapeType="1"/>
            </p:cNvSpPr>
            <p:nvPr/>
          </p:nvSpPr>
          <p:spPr bwMode="auto">
            <a:xfrm>
              <a:off x="3608" y="1392"/>
              <a:ext cx="7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45"/>
            <p:cNvSpPr>
              <a:spLocks noChangeShapeType="1"/>
            </p:cNvSpPr>
            <p:nvPr/>
          </p:nvSpPr>
          <p:spPr bwMode="auto">
            <a:xfrm>
              <a:off x="4232" y="816"/>
              <a:ext cx="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46"/>
            <p:cNvSpPr>
              <a:spLocks noChangeShapeType="1"/>
            </p:cNvSpPr>
            <p:nvPr/>
          </p:nvSpPr>
          <p:spPr bwMode="auto">
            <a:xfrm>
              <a:off x="3200" y="1392"/>
              <a:ext cx="0" cy="2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47"/>
            <p:cNvSpPr>
              <a:spLocks noChangeShapeType="1"/>
            </p:cNvSpPr>
            <p:nvPr/>
          </p:nvSpPr>
          <p:spPr bwMode="auto">
            <a:xfrm>
              <a:off x="3608" y="1392"/>
              <a:ext cx="0" cy="2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48"/>
            <p:cNvSpPr>
              <a:spLocks noChangeShapeType="1"/>
            </p:cNvSpPr>
            <p:nvPr/>
          </p:nvSpPr>
          <p:spPr bwMode="auto">
            <a:xfrm>
              <a:off x="3216" y="1632"/>
              <a:ext cx="38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Text Box 49"/>
            <p:cNvSpPr txBox="1">
              <a:spLocks noChangeArrowheads="1"/>
            </p:cNvSpPr>
            <p:nvPr/>
          </p:nvSpPr>
          <p:spPr bwMode="auto">
            <a:xfrm>
              <a:off x="2984" y="1652"/>
              <a:ext cx="81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2" tIns="45716" rIns="91432" bIns="45716">
              <a:spAutoFit/>
            </a:bodyPr>
            <a:lstStyle>
              <a:lvl1pPr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100mm</a:t>
              </a:r>
            </a:p>
          </p:txBody>
        </p:sp>
        <p:sp>
          <p:nvSpPr>
            <p:cNvPr id="31" name="Text Box 50"/>
            <p:cNvSpPr txBox="1">
              <a:spLocks noChangeArrowheads="1"/>
            </p:cNvSpPr>
            <p:nvPr/>
          </p:nvSpPr>
          <p:spPr bwMode="auto">
            <a:xfrm rot="16200000">
              <a:off x="4046" y="1009"/>
              <a:ext cx="656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2" tIns="45716" rIns="91432" bIns="45716">
              <a:spAutoFit/>
            </a:bodyPr>
            <a:lstStyle>
              <a:lvl1pPr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150mm</a:t>
              </a:r>
            </a:p>
          </p:txBody>
        </p:sp>
      </p:grpSp>
      <p:sp>
        <p:nvSpPr>
          <p:cNvPr id="32" name="Rectangle 26"/>
          <p:cNvSpPr/>
          <p:nvPr/>
        </p:nvSpPr>
        <p:spPr>
          <a:xfrm>
            <a:off x="7098711" y="5194489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3" name="Rectangle 25"/>
          <p:cNvSpPr/>
          <p:nvPr/>
        </p:nvSpPr>
        <p:spPr>
          <a:xfrm>
            <a:off x="7936911" y="4432489"/>
            <a:ext cx="457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4" name="图片 33" descr="水印-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618" y="5661897"/>
            <a:ext cx="1886585" cy="955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74788" y="3802063"/>
            <a:ext cx="9358312" cy="29368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23888" y="264354"/>
            <a:ext cx="1350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开门线</a:t>
            </a:r>
          </a:p>
        </p:txBody>
      </p:sp>
      <p:graphicFrame>
        <p:nvGraphicFramePr>
          <p:cNvPr id="3" name="Table 8"/>
          <p:cNvGraphicFramePr>
            <a:graphicFrameLocks noGrp="1"/>
          </p:cNvGraphicFramePr>
          <p:nvPr/>
        </p:nvGraphicFramePr>
        <p:xfrm>
          <a:off x="1474788" y="1038001"/>
          <a:ext cx="9358312" cy="2671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8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目的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zh-CN" altLang="en-US" sz="18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警示路人开门的路径，避开或小心通过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6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对象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所有朝向通道的弧形推拉式门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89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标准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、沿着门开关的弧形路径画虚线</a:t>
                      </a:r>
                      <a:endParaRPr lang="en-US" altLang="zh-CN" sz="18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89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、线条颜色为黄色，线宽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50mm   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，每段长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100mm ,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间距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50mm 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132" y="4005263"/>
            <a:ext cx="3313112" cy="253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D:\layout\可视化：颜色管理\DSC056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84" y="3954463"/>
            <a:ext cx="3469316" cy="26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3888" y="315155"/>
            <a:ext cx="274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手推物流车定位线</a:t>
            </a:r>
          </a:p>
        </p:txBody>
      </p:sp>
      <p:graphicFrame>
        <p:nvGraphicFramePr>
          <p:cNvPr id="3" name="Table 8"/>
          <p:cNvGraphicFramePr>
            <a:graphicFrameLocks noGrp="1"/>
          </p:cNvGraphicFramePr>
          <p:nvPr/>
        </p:nvGraphicFramePr>
        <p:xfrm>
          <a:off x="1144588" y="1314450"/>
          <a:ext cx="9866312" cy="231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4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27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目的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18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让所有人员熟悉物品摆放的区域线体颜色、规格，使现场物品类别清晰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9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对象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空置的部品台车、小叉车、工具车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标准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、四周边框按照一般区域线画制原则来画</a:t>
                      </a:r>
                      <a:endParaRPr lang="en-US" altLang="zh-CN" sz="18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、线条颜色为白，线宽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50mm   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144588" y="3860509"/>
            <a:ext cx="9866312" cy="284003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8"/>
          <a:stretch>
            <a:fillRect/>
          </a:stretch>
        </p:blipFill>
        <p:spPr bwMode="auto">
          <a:xfrm>
            <a:off x="1998927" y="4116096"/>
            <a:ext cx="4006645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7302500" y="4116374"/>
            <a:ext cx="2489200" cy="2487626"/>
            <a:chOff x="5486400" y="1981200"/>
            <a:chExt cx="2819400" cy="3200400"/>
          </a:xfrm>
        </p:grpSpPr>
        <p:sp>
          <p:nvSpPr>
            <p:cNvPr id="7" name="Rectangle 9"/>
            <p:cNvSpPr/>
            <p:nvPr/>
          </p:nvSpPr>
          <p:spPr>
            <a:xfrm>
              <a:off x="5486400" y="1981200"/>
              <a:ext cx="228600" cy="281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5486400" y="4800600"/>
              <a:ext cx="762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Rectangle 11"/>
            <p:cNvSpPr/>
            <p:nvPr/>
          </p:nvSpPr>
          <p:spPr>
            <a:xfrm>
              <a:off x="8001000" y="1981200"/>
              <a:ext cx="304800" cy="30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Rectangle 12"/>
            <p:cNvSpPr/>
            <p:nvPr/>
          </p:nvSpPr>
          <p:spPr>
            <a:xfrm>
              <a:off x="7467600" y="4800600"/>
              <a:ext cx="762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5486400" y="1981200"/>
              <a:ext cx="2819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Down Arrow 16"/>
            <p:cNvSpPr/>
            <p:nvPr/>
          </p:nvSpPr>
          <p:spPr>
            <a:xfrm>
              <a:off x="6629400" y="4572000"/>
              <a:ext cx="457200" cy="609600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3888" y="238954"/>
            <a:ext cx="218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区域管理标识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83444" y="1003300"/>
          <a:ext cx="10425112" cy="3009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3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9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目的</a:t>
                      </a:r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56945">
                        <a:lnSpc>
                          <a:spcPct val="150000"/>
                        </a:lnSpc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通过标识牌，使区域规划目视化</a:t>
                      </a:r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对象</a:t>
                      </a:r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区域管理：原材料区、成品区、返修品区、报废区</a:t>
                      </a:r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6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标准</a:t>
                      </a:r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 版式如下</a:t>
                      </a: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、白底蓝边、字体：白色加粗黑体，文字居中</a:t>
                      </a: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、地址牌规格 长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25cm×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高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20cm</a:t>
                      </a: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、立式放置</a:t>
                      </a:r>
                      <a:endParaRPr kumimoji="1" lang="en-US" altLang="zh-CN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、统一所有部门的看板尺寸、字体、字体大小、颜色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Group 32"/>
          <p:cNvGrpSpPr/>
          <p:nvPr/>
        </p:nvGrpSpPr>
        <p:grpSpPr bwMode="auto">
          <a:xfrm>
            <a:off x="1576528" y="4471057"/>
            <a:ext cx="2233695" cy="2057434"/>
            <a:chOff x="2880" y="1054"/>
            <a:chExt cx="2856" cy="2210"/>
          </a:xfrm>
          <a:solidFill>
            <a:schemeClr val="accent4"/>
          </a:solidFill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2880" y="1104"/>
              <a:ext cx="2448" cy="1824"/>
            </a:xfrm>
            <a:prstGeom prst="rect">
              <a:avLst/>
            </a:prstGeom>
            <a:grpFill/>
            <a:ln w="25400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Line 12"/>
            <p:cNvSpPr>
              <a:spLocks noChangeShapeType="1"/>
            </p:cNvSpPr>
            <p:nvPr/>
          </p:nvSpPr>
          <p:spPr bwMode="auto">
            <a:xfrm>
              <a:off x="2880" y="1488"/>
              <a:ext cx="2448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2880" y="3168"/>
              <a:ext cx="244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2887" y="2928"/>
              <a:ext cx="0" cy="33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9" name="Line 20"/>
            <p:cNvSpPr>
              <a:spLocks noChangeShapeType="1"/>
            </p:cNvSpPr>
            <p:nvPr/>
          </p:nvSpPr>
          <p:spPr bwMode="auto">
            <a:xfrm>
              <a:off x="5328" y="2928"/>
              <a:ext cx="0" cy="33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3071" y="2939"/>
              <a:ext cx="1777" cy="239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algn="ctr">
                <a:buFontTx/>
                <a:buNone/>
                <a:defRPr/>
              </a:pPr>
              <a:r>
                <a:rPr lang="en-US" altLang="zh-CN" sz="2000" dirty="0">
                  <a:latin typeface="微软雅黑" pitchFamily="34" charset="-122"/>
                  <a:ea typeface="微软雅黑" pitchFamily="34" charset="-122"/>
                </a:rPr>
                <a:t>25 cm</a:t>
              </a:r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 flipH="1">
              <a:off x="5328" y="2881"/>
              <a:ext cx="3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 flipH="1">
              <a:off x="5294" y="1104"/>
              <a:ext cx="3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3" name="Line 24"/>
            <p:cNvSpPr>
              <a:spLocks noChangeShapeType="1"/>
            </p:cNvSpPr>
            <p:nvPr/>
          </p:nvSpPr>
          <p:spPr bwMode="auto">
            <a:xfrm>
              <a:off x="5424" y="1104"/>
              <a:ext cx="0" cy="177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 rot="16200000">
              <a:off x="4705" y="1799"/>
              <a:ext cx="1776" cy="286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algn="ctr">
                <a:defRPr/>
              </a:pPr>
              <a:r>
                <a:rPr lang="en-US" altLang="zh-CN" sz="2000" dirty="0">
                  <a:latin typeface="微软雅黑" pitchFamily="34" charset="-122"/>
                  <a:ea typeface="微软雅黑" pitchFamily="34" charset="-122"/>
                </a:rPr>
                <a:t>20 cm</a:t>
              </a:r>
            </a:p>
          </p:txBody>
        </p:sp>
      </p:grpSp>
      <p:sp>
        <p:nvSpPr>
          <p:cNvPr id="15" name="TextBox 41"/>
          <p:cNvSpPr txBox="1">
            <a:spLocks noChangeArrowheads="1"/>
          </p:cNvSpPr>
          <p:nvPr/>
        </p:nvSpPr>
        <p:spPr bwMode="auto">
          <a:xfrm>
            <a:off x="1786039" y="5204093"/>
            <a:ext cx="1371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返修品区</a:t>
            </a:r>
          </a:p>
        </p:txBody>
      </p:sp>
      <p:sp>
        <p:nvSpPr>
          <p:cNvPr id="16" name="TextBox 42"/>
          <p:cNvSpPr txBox="1">
            <a:spLocks noChangeArrowheads="1"/>
          </p:cNvSpPr>
          <p:nvPr/>
        </p:nvSpPr>
        <p:spPr bwMode="auto">
          <a:xfrm>
            <a:off x="1829024" y="4492624"/>
            <a:ext cx="1281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制  冷</a:t>
            </a:r>
          </a:p>
        </p:txBody>
      </p:sp>
      <p:grpSp>
        <p:nvGrpSpPr>
          <p:cNvPr id="17" name="Group 32"/>
          <p:cNvGrpSpPr/>
          <p:nvPr/>
        </p:nvGrpSpPr>
        <p:grpSpPr bwMode="auto">
          <a:xfrm>
            <a:off x="5092129" y="4502739"/>
            <a:ext cx="2078615" cy="2025719"/>
            <a:chOff x="2880" y="1090"/>
            <a:chExt cx="2921" cy="2174"/>
          </a:xfrm>
        </p:grpSpPr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2880" y="1104"/>
              <a:ext cx="2448" cy="1824"/>
            </a:xfrm>
            <a:prstGeom prst="rect">
              <a:avLst/>
            </a:prstGeom>
            <a:solidFill>
              <a:srgbClr val="FF0000"/>
            </a:solidFill>
            <a:ln w="25400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2880" y="1488"/>
              <a:ext cx="244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880" y="3168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902" y="29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328" y="29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3227" y="2939"/>
              <a:ext cx="1777" cy="239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algn="ctr">
                <a:defRPr/>
              </a:pPr>
              <a:r>
                <a:rPr lang="en-US" altLang="zh-CN" sz="2000" dirty="0">
                  <a:latin typeface="微软雅黑" pitchFamily="34" charset="-122"/>
                  <a:ea typeface="微软雅黑" pitchFamily="34" charset="-122"/>
                </a:rPr>
                <a:t>25 cm</a:t>
              </a: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5328" y="2881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5295" y="110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5424" y="1104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 rot="16200000">
              <a:off x="4770" y="1835"/>
              <a:ext cx="1776" cy="286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algn="ctr">
                <a:defRPr/>
              </a:pPr>
              <a:r>
                <a:rPr lang="en-US" altLang="zh-CN" sz="2000" dirty="0">
                  <a:latin typeface="微软雅黑" pitchFamily="34" charset="-122"/>
                  <a:ea typeface="微软雅黑" pitchFamily="34" charset="-122"/>
                </a:rPr>
                <a:t>20 cm</a:t>
              </a:r>
            </a:p>
          </p:txBody>
        </p:sp>
      </p:grpSp>
      <p:sp>
        <p:nvSpPr>
          <p:cNvPr id="28" name="TextBox 41"/>
          <p:cNvSpPr txBox="1">
            <a:spLocks noChangeArrowheads="1"/>
          </p:cNvSpPr>
          <p:nvPr/>
        </p:nvSpPr>
        <p:spPr bwMode="auto">
          <a:xfrm>
            <a:off x="5314148" y="5204094"/>
            <a:ext cx="12953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报废品区</a:t>
            </a:r>
          </a:p>
        </p:txBody>
      </p:sp>
      <p:sp>
        <p:nvSpPr>
          <p:cNvPr id="29" name="TextBox 42"/>
          <p:cNvSpPr txBox="1">
            <a:spLocks noChangeArrowheads="1"/>
          </p:cNvSpPr>
          <p:nvPr/>
        </p:nvSpPr>
        <p:spPr bwMode="auto">
          <a:xfrm>
            <a:off x="5484241" y="4490539"/>
            <a:ext cx="9577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钣 金</a:t>
            </a:r>
          </a:p>
        </p:txBody>
      </p:sp>
      <p:grpSp>
        <p:nvGrpSpPr>
          <p:cNvPr id="30" name="Group 32"/>
          <p:cNvGrpSpPr/>
          <p:nvPr/>
        </p:nvGrpSpPr>
        <p:grpSpPr bwMode="auto">
          <a:xfrm>
            <a:off x="8114607" y="4505962"/>
            <a:ext cx="2103184" cy="2037713"/>
            <a:chOff x="2871" y="1104"/>
            <a:chExt cx="3056" cy="2160"/>
          </a:xfrm>
        </p:grpSpPr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2880" y="1104"/>
              <a:ext cx="2448" cy="1824"/>
            </a:xfrm>
            <a:prstGeom prst="rect">
              <a:avLst/>
            </a:prstGeom>
            <a:solidFill>
              <a:srgbClr val="3399FF"/>
            </a:solidFill>
            <a:ln w="25400">
              <a:solidFill>
                <a:srgbClr val="0099FF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>
              <a:off x="2880" y="1488"/>
              <a:ext cx="244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>
              <a:off x="2880" y="3168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2871" y="29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5" name="Line 20"/>
            <p:cNvSpPr>
              <a:spLocks noChangeShapeType="1"/>
            </p:cNvSpPr>
            <p:nvPr/>
          </p:nvSpPr>
          <p:spPr bwMode="auto">
            <a:xfrm>
              <a:off x="5328" y="29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3311" y="2928"/>
              <a:ext cx="1777" cy="239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algn="ctr">
                <a:defRPr/>
              </a:pPr>
              <a:r>
                <a:rPr lang="en-US" altLang="zh-CN" sz="2000" dirty="0">
                  <a:latin typeface="微软雅黑" pitchFamily="34" charset="-122"/>
                  <a:ea typeface="微软雅黑" pitchFamily="34" charset="-122"/>
                </a:rPr>
                <a:t>25 cm</a:t>
              </a:r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 flipH="1">
              <a:off x="5328" y="2881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8" name="Line 23"/>
            <p:cNvSpPr>
              <a:spLocks noChangeShapeType="1"/>
            </p:cNvSpPr>
            <p:nvPr/>
          </p:nvSpPr>
          <p:spPr bwMode="auto">
            <a:xfrm flipH="1">
              <a:off x="5280" y="110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>
              <a:off x="5424" y="1104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auto">
            <a:xfrm rot="16200000">
              <a:off x="4896" y="1872"/>
              <a:ext cx="1776" cy="286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algn="ctr">
                <a:defRPr/>
              </a:pPr>
              <a:r>
                <a:rPr lang="en-US" altLang="zh-CN" sz="2000" dirty="0">
                  <a:latin typeface="微软雅黑" pitchFamily="34" charset="-122"/>
                  <a:ea typeface="微软雅黑" pitchFamily="34" charset="-122"/>
                </a:rPr>
                <a:t>20 cm</a:t>
              </a:r>
            </a:p>
          </p:txBody>
        </p:sp>
      </p:grpSp>
      <p:sp>
        <p:nvSpPr>
          <p:cNvPr id="41" name="TextBox 41"/>
          <p:cNvSpPr txBox="1">
            <a:spLocks noChangeArrowheads="1"/>
          </p:cNvSpPr>
          <p:nvPr/>
        </p:nvSpPr>
        <p:spPr bwMode="auto">
          <a:xfrm>
            <a:off x="8373655" y="5247222"/>
            <a:ext cx="1295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原材料区</a:t>
            </a:r>
          </a:p>
        </p:txBody>
      </p:sp>
      <p:sp>
        <p:nvSpPr>
          <p:cNvPr id="42" name="TextBox 42"/>
          <p:cNvSpPr txBox="1">
            <a:spLocks noChangeArrowheads="1"/>
          </p:cNvSpPr>
          <p:nvPr/>
        </p:nvSpPr>
        <p:spPr bwMode="auto">
          <a:xfrm>
            <a:off x="8582844" y="4485574"/>
            <a:ext cx="8197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钣 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8062" y="150054"/>
            <a:ext cx="330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模具架治具标识、定位</a:t>
            </a:r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623888" y="762000"/>
          <a:ext cx="7046912" cy="3009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0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9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目的</a:t>
                      </a:r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56945">
                        <a:lnSpc>
                          <a:spcPct val="150000"/>
                        </a:lnSpc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通过标识牌，加强模具的管理（防错、易寻找）</a:t>
                      </a:r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对象</a:t>
                      </a:r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模具架</a:t>
                      </a:r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6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标准</a:t>
                      </a:r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、层架每层、每列编号标识</a:t>
                      </a: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、看板上的标识信息要与模具上的信息一至</a:t>
                      </a: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、白底、字体：加粗黑体，文字居中</a:t>
                      </a: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、地址牌规格 长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60cm×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高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50cm</a:t>
                      </a: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、板材：自制喷涂白板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5"/>
          <p:cNvGraphicFramePr>
            <a:graphicFrameLocks noGrp="1"/>
          </p:cNvGraphicFramePr>
          <p:nvPr/>
        </p:nvGraphicFramePr>
        <p:xfrm>
          <a:off x="7950200" y="761999"/>
          <a:ext cx="3886200" cy="2678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9529"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529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A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模具</a:t>
                      </a:r>
                      <a:r>
                        <a:rPr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模具</a:t>
                      </a:r>
                      <a:r>
                        <a:rPr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模具</a:t>
                      </a:r>
                      <a:r>
                        <a:rPr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529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B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模具</a:t>
                      </a:r>
                      <a:r>
                        <a:rPr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529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C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3125" r="4375" b="7031"/>
          <a:stretch>
            <a:fillRect/>
          </a:stretch>
        </p:blipFill>
        <p:spPr bwMode="auto">
          <a:xfrm>
            <a:off x="3350189" y="3882782"/>
            <a:ext cx="4343400" cy="28892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1"/>
          <p:cNvSpPr/>
          <p:nvPr/>
        </p:nvSpPr>
        <p:spPr>
          <a:xfrm>
            <a:off x="6248400" y="4889500"/>
            <a:ext cx="1092200" cy="1168400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cxnSp>
        <p:nvCxnSpPr>
          <p:cNvPr id="7" name="Straight Arrow Connector 42"/>
          <p:cNvCxnSpPr/>
          <p:nvPr/>
        </p:nvCxnSpPr>
        <p:spPr>
          <a:xfrm flipV="1">
            <a:off x="7324271" y="3605213"/>
            <a:ext cx="1057729" cy="1357314"/>
          </a:xfrm>
          <a:prstGeom prst="straightConnector1">
            <a:avLst/>
          </a:prstGeom>
          <a:ln w="412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680921" y="3895982"/>
            <a:ext cx="25989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模具定置位标识看板</a:t>
            </a:r>
          </a:p>
        </p:txBody>
      </p:sp>
      <p:grpSp>
        <p:nvGrpSpPr>
          <p:cNvPr id="11" name="Group 28"/>
          <p:cNvGrpSpPr/>
          <p:nvPr/>
        </p:nvGrpSpPr>
        <p:grpSpPr bwMode="auto">
          <a:xfrm>
            <a:off x="1109436" y="4438652"/>
            <a:ext cx="1804306" cy="1047749"/>
            <a:chOff x="6096000" y="4724400"/>
            <a:chExt cx="1219200" cy="533400"/>
          </a:xfrm>
          <a:solidFill>
            <a:srgbClr val="0070C0"/>
          </a:solidFill>
        </p:grpSpPr>
        <p:sp>
          <p:nvSpPr>
            <p:cNvPr id="12" name="Rectangle 23"/>
            <p:cNvSpPr/>
            <p:nvPr/>
          </p:nvSpPr>
          <p:spPr>
            <a:xfrm>
              <a:off x="6248400" y="4724400"/>
              <a:ext cx="914400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3" name="Rectangle 24"/>
            <p:cNvSpPr/>
            <p:nvPr/>
          </p:nvSpPr>
          <p:spPr>
            <a:xfrm>
              <a:off x="6172200" y="4724400"/>
              <a:ext cx="1066800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4" name="Rectangle 25"/>
            <p:cNvSpPr/>
            <p:nvPr/>
          </p:nvSpPr>
          <p:spPr>
            <a:xfrm rot="16200000">
              <a:off x="5981700" y="4838700"/>
              <a:ext cx="304800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5" name="Rectangle 26"/>
            <p:cNvSpPr/>
            <p:nvPr/>
          </p:nvSpPr>
          <p:spPr>
            <a:xfrm rot="16200000">
              <a:off x="7124700" y="4838700"/>
              <a:ext cx="304800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6" name="TextBox 27"/>
            <p:cNvSpPr txBox="1">
              <a:spLocks noChangeArrowheads="1"/>
            </p:cNvSpPr>
            <p:nvPr/>
          </p:nvSpPr>
          <p:spPr bwMode="auto">
            <a:xfrm>
              <a:off x="6336285" y="4852076"/>
              <a:ext cx="762000" cy="203693"/>
            </a:xfrm>
            <a:prstGeom prst="rect">
              <a:avLst/>
            </a:prstGeom>
            <a:grpFill/>
            <a:ln w="41275">
              <a:solidFill>
                <a:srgbClr val="FFC000"/>
              </a:solidFill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标识卡</a:t>
              </a:r>
            </a:p>
          </p:txBody>
        </p:sp>
      </p:grpSp>
      <p:cxnSp>
        <p:nvCxnSpPr>
          <p:cNvPr id="17" name="Straight Arrow Connector 20"/>
          <p:cNvCxnSpPr/>
          <p:nvPr/>
        </p:nvCxnSpPr>
        <p:spPr>
          <a:xfrm flipH="1" flipV="1">
            <a:off x="2592727" y="5067300"/>
            <a:ext cx="2253965" cy="520215"/>
          </a:xfrm>
          <a:prstGeom prst="straightConnector1">
            <a:avLst/>
          </a:prstGeom>
          <a:ln w="412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869967" y="5473700"/>
            <a:ext cx="1303845" cy="248494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20" name="Rectangular Callout 45"/>
          <p:cNvSpPr/>
          <p:nvPr/>
        </p:nvSpPr>
        <p:spPr>
          <a:xfrm>
            <a:off x="790376" y="6047729"/>
            <a:ext cx="1349319" cy="584201"/>
          </a:xfrm>
          <a:prstGeom prst="wedgeRectCallout">
            <a:avLst>
              <a:gd name="adj1" fmla="val -23184"/>
              <a:gd name="adj2" fmla="val -20565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80921" y="6176118"/>
            <a:ext cx="1552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插到圆筒里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8967" y="111955"/>
            <a:ext cx="218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厂房立柱标识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38467" y="718107"/>
          <a:ext cx="11539095" cy="3112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7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目的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56945">
                        <a:lnSpc>
                          <a:spcPct val="150000"/>
                        </a:lnSpc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通过标识使现场管理更具体化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3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对象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厂房所有立柱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37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标准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3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、编号方法：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A-11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；原材料仓：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A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；钣金部门、门加工部门、预组装部、喷涂、丝  印： 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B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；发泡部、总装、制冷、电器、门组装：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C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；成部仓：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D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just" defTabSz="956945">
                        <a:lnSpc>
                          <a:spcPct val="13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、标识方法：把标识牌统一定置在立柱平面（正反平面），每一立柱定置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块标识牌</a:t>
                      </a:r>
                    </a:p>
                    <a:p>
                      <a:pPr algn="just" defTabSz="956945">
                        <a:lnSpc>
                          <a:spcPct val="13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、标识牌定置高度：距地面高度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3.5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米处</a:t>
                      </a:r>
                    </a:p>
                    <a:p>
                      <a:pPr algn="just" defTabSz="956945">
                        <a:lnSpc>
                          <a:spcPct val="13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、标识牌颜色：</a:t>
                      </a:r>
                      <a:endParaRPr lang="en-US" altLang="zh-CN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just" defTabSz="956945">
                        <a:lnSpc>
                          <a:spcPct val="13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、标识牌尺寸：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200*150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38467" y="3928127"/>
            <a:ext cx="11539095" cy="28400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AutoShape 2" descr="https://timgsa.baidu.com/timg?image&amp;quality=80&amp;size=b9999_10000&amp;sec=1508837623990&amp;di=6bdca3cf443591bd08bca97bf75ea9ce&amp;imgtype=0&amp;src=http%3A%2F%2Fimgsrc.baidu.com%2Fimgad%2Fpic%2Fitem%2Fd009b3de9c82d1589f4226888b0a19d8bd3e42c2.jpg"/>
          <p:cNvSpPr>
            <a:spLocks noChangeAspect="1" noChangeArrowheads="1"/>
          </p:cNvSpPr>
          <p:nvPr/>
        </p:nvSpPr>
        <p:spPr bwMode="auto">
          <a:xfrm>
            <a:off x="155575" y="-428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18" y="4103546"/>
            <a:ext cx="3733800" cy="2489200"/>
          </a:xfrm>
          <a:prstGeom prst="rect">
            <a:avLst/>
          </a:prstGeom>
        </p:spPr>
      </p:pic>
      <p:grpSp>
        <p:nvGrpSpPr>
          <p:cNvPr id="7" name="Group 29"/>
          <p:cNvGrpSpPr/>
          <p:nvPr/>
        </p:nvGrpSpPr>
        <p:grpSpPr bwMode="auto">
          <a:xfrm>
            <a:off x="8242362" y="4209821"/>
            <a:ext cx="3200400" cy="2547991"/>
            <a:chOff x="3733800" y="968836"/>
            <a:chExt cx="5257800" cy="5355764"/>
          </a:xfrm>
          <a:solidFill>
            <a:schemeClr val="bg1">
              <a:lumMod val="95000"/>
            </a:schemeClr>
          </a:solidFill>
        </p:grpSpPr>
        <p:sp>
          <p:nvSpPr>
            <p:cNvPr id="8" name="Rectangle 4"/>
            <p:cNvSpPr/>
            <p:nvPr/>
          </p:nvSpPr>
          <p:spPr>
            <a:xfrm>
              <a:off x="5676787" y="990600"/>
              <a:ext cx="1142320" cy="3124200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Rectangle 5"/>
            <p:cNvSpPr/>
            <p:nvPr/>
          </p:nvSpPr>
          <p:spPr>
            <a:xfrm>
              <a:off x="5335134" y="3886200"/>
              <a:ext cx="1828234" cy="2286000"/>
            </a:xfrm>
            <a:prstGeom prst="rect">
              <a:avLst/>
            </a:pr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Flowchart: Manual Operation 6"/>
            <p:cNvSpPr/>
            <p:nvPr/>
          </p:nvSpPr>
          <p:spPr>
            <a:xfrm flipV="1">
              <a:off x="5335134" y="3657600"/>
              <a:ext cx="1828234" cy="228600"/>
            </a:xfrm>
            <a:prstGeom prst="flowChartManualOperation">
              <a:avLst/>
            </a:pr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cxnSp>
          <p:nvCxnSpPr>
            <p:cNvPr id="11" name="Straight Connector 8"/>
            <p:cNvCxnSpPr/>
            <p:nvPr/>
          </p:nvCxnSpPr>
          <p:spPr>
            <a:xfrm>
              <a:off x="3733800" y="6172200"/>
              <a:ext cx="52578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0"/>
            <p:cNvCxnSpPr/>
            <p:nvPr/>
          </p:nvCxnSpPr>
          <p:spPr>
            <a:xfrm flipV="1">
              <a:off x="3963307" y="6172200"/>
              <a:ext cx="30514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flipV="1">
              <a:off x="4226720" y="6172200"/>
              <a:ext cx="305139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flipV="1">
              <a:off x="4490130" y="6172200"/>
              <a:ext cx="30514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3"/>
            <p:cNvCxnSpPr/>
            <p:nvPr/>
          </p:nvCxnSpPr>
          <p:spPr>
            <a:xfrm flipV="1">
              <a:off x="4756150" y="6172200"/>
              <a:ext cx="302532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4"/>
            <p:cNvCxnSpPr/>
            <p:nvPr/>
          </p:nvCxnSpPr>
          <p:spPr>
            <a:xfrm flipV="1">
              <a:off x="5019562" y="6172200"/>
              <a:ext cx="305139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5"/>
            <p:cNvCxnSpPr/>
            <p:nvPr/>
          </p:nvCxnSpPr>
          <p:spPr>
            <a:xfrm flipV="1">
              <a:off x="5546386" y="6172200"/>
              <a:ext cx="305139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"/>
            <p:cNvCxnSpPr/>
            <p:nvPr/>
          </p:nvCxnSpPr>
          <p:spPr>
            <a:xfrm flipV="1">
              <a:off x="5282973" y="6172200"/>
              <a:ext cx="30514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7"/>
            <p:cNvCxnSpPr/>
            <p:nvPr/>
          </p:nvCxnSpPr>
          <p:spPr>
            <a:xfrm flipV="1">
              <a:off x="5812405" y="6172200"/>
              <a:ext cx="305139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8"/>
            <p:cNvCxnSpPr/>
            <p:nvPr/>
          </p:nvCxnSpPr>
          <p:spPr>
            <a:xfrm flipV="1">
              <a:off x="6868659" y="6172200"/>
              <a:ext cx="30514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9"/>
            <p:cNvCxnSpPr/>
            <p:nvPr/>
          </p:nvCxnSpPr>
          <p:spPr>
            <a:xfrm flipV="1">
              <a:off x="6339228" y="6172200"/>
              <a:ext cx="305139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0"/>
            <p:cNvCxnSpPr/>
            <p:nvPr/>
          </p:nvCxnSpPr>
          <p:spPr>
            <a:xfrm flipV="1">
              <a:off x="6605248" y="6172200"/>
              <a:ext cx="302532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1"/>
            <p:cNvCxnSpPr/>
            <p:nvPr/>
          </p:nvCxnSpPr>
          <p:spPr>
            <a:xfrm flipV="1">
              <a:off x="7132071" y="6172200"/>
              <a:ext cx="305139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2"/>
            <p:cNvCxnSpPr/>
            <p:nvPr/>
          </p:nvCxnSpPr>
          <p:spPr>
            <a:xfrm flipV="1">
              <a:off x="6075816" y="6172200"/>
              <a:ext cx="30514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3"/>
            <p:cNvCxnSpPr/>
            <p:nvPr/>
          </p:nvCxnSpPr>
          <p:spPr>
            <a:xfrm flipV="1">
              <a:off x="7924914" y="6172200"/>
              <a:ext cx="305139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4"/>
            <p:cNvCxnSpPr/>
            <p:nvPr/>
          </p:nvCxnSpPr>
          <p:spPr>
            <a:xfrm flipV="1">
              <a:off x="7661502" y="6172200"/>
              <a:ext cx="30514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5"/>
            <p:cNvCxnSpPr/>
            <p:nvPr/>
          </p:nvCxnSpPr>
          <p:spPr>
            <a:xfrm flipV="1">
              <a:off x="7395482" y="6172200"/>
              <a:ext cx="30514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3"/>
            <p:cNvSpPr/>
            <p:nvPr/>
          </p:nvSpPr>
          <p:spPr>
            <a:xfrm>
              <a:off x="5676787" y="968836"/>
              <a:ext cx="1142320" cy="8599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000" dirty="0"/>
            </a:p>
          </p:txBody>
        </p:sp>
        <p:sp>
          <p:nvSpPr>
            <p:cNvPr id="29" name="Flowchart: Manual Input 26"/>
            <p:cNvSpPr/>
            <p:nvPr/>
          </p:nvSpPr>
          <p:spPr>
            <a:xfrm>
              <a:off x="6933861" y="4419600"/>
              <a:ext cx="229507" cy="1752600"/>
            </a:xfrm>
            <a:prstGeom prst="flowChartManualInp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30" name="Flowchart: Manual Input 27"/>
            <p:cNvSpPr/>
            <p:nvPr/>
          </p:nvSpPr>
          <p:spPr>
            <a:xfrm flipH="1">
              <a:off x="5335134" y="4419600"/>
              <a:ext cx="226900" cy="1752600"/>
            </a:xfrm>
            <a:prstGeom prst="flowChartManualInp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31" name="Line 22"/>
          <p:cNvSpPr>
            <a:spLocks noChangeShapeType="1"/>
          </p:cNvSpPr>
          <p:nvPr/>
        </p:nvSpPr>
        <p:spPr bwMode="auto">
          <a:xfrm flipH="1">
            <a:off x="10274300" y="6660375"/>
            <a:ext cx="358775" cy="0"/>
          </a:xfrm>
          <a:prstGeom prst="line">
            <a:avLst/>
          </a:prstGeom>
          <a:noFill/>
          <a:ln w="9525">
            <a:solidFill>
              <a:schemeClr val="bg1">
                <a:lumMod val="95000"/>
              </a:schemeClr>
            </a:solidFill>
            <a:rou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32" name="Line 23"/>
          <p:cNvSpPr>
            <a:spLocks noChangeShapeType="1"/>
          </p:cNvSpPr>
          <p:nvPr/>
        </p:nvSpPr>
        <p:spPr bwMode="auto">
          <a:xfrm flipH="1">
            <a:off x="10094913" y="4209821"/>
            <a:ext cx="609600" cy="0"/>
          </a:xfrm>
          <a:prstGeom prst="line">
            <a:avLst/>
          </a:prstGeom>
          <a:noFill/>
          <a:ln w="9525">
            <a:solidFill>
              <a:schemeClr val="bg1">
                <a:lumMod val="95000"/>
              </a:schemeClr>
            </a:solidFill>
            <a:rou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33" name="Line 24"/>
          <p:cNvSpPr>
            <a:spLocks noChangeShapeType="1"/>
          </p:cNvSpPr>
          <p:nvPr/>
        </p:nvSpPr>
        <p:spPr bwMode="auto">
          <a:xfrm>
            <a:off x="10414000" y="4236047"/>
            <a:ext cx="42860" cy="2424328"/>
          </a:xfrm>
          <a:prstGeom prst="line">
            <a:avLst/>
          </a:prstGeom>
          <a:noFill/>
          <a:ln w="9525">
            <a:solidFill>
              <a:schemeClr val="bg1">
                <a:lumMod val="95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 rot="16200000">
            <a:off x="10119398" y="5129385"/>
            <a:ext cx="1217774" cy="3048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1432" tIns="45716" rIns="91432" bIns="45716" anchor="ctr"/>
          <a:lstStyle/>
          <a:p>
            <a:pPr algn="ctr" eaLnBrk="1" hangingPunct="1">
              <a:defRPr/>
            </a:pP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350 cm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607299" y="4983975"/>
            <a:ext cx="767587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</a:rPr>
              <a:t>A-10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36" name="Line 24"/>
          <p:cNvSpPr>
            <a:spLocks noChangeShapeType="1"/>
          </p:cNvSpPr>
          <p:nvPr/>
        </p:nvSpPr>
        <p:spPr bwMode="auto">
          <a:xfrm>
            <a:off x="7531100" y="4983975"/>
            <a:ext cx="0" cy="381000"/>
          </a:xfrm>
          <a:prstGeom prst="line">
            <a:avLst/>
          </a:prstGeom>
          <a:noFill/>
          <a:ln w="9525">
            <a:solidFill>
              <a:schemeClr val="bg1">
                <a:lumMod val="95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Line 24"/>
          <p:cNvSpPr>
            <a:spLocks noChangeShapeType="1"/>
          </p:cNvSpPr>
          <p:nvPr/>
        </p:nvSpPr>
        <p:spPr bwMode="auto">
          <a:xfrm rot="16200000">
            <a:off x="7990299" y="4446988"/>
            <a:ext cx="1588" cy="767586"/>
          </a:xfrm>
          <a:prstGeom prst="line">
            <a:avLst/>
          </a:prstGeom>
          <a:noFill/>
          <a:ln w="9525">
            <a:solidFill>
              <a:schemeClr val="bg1">
                <a:lumMod val="95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TextBox 39"/>
          <p:cNvSpPr txBox="1">
            <a:spLocks noChangeArrowheads="1"/>
          </p:cNvSpPr>
          <p:nvPr/>
        </p:nvSpPr>
        <p:spPr bwMode="auto">
          <a:xfrm>
            <a:off x="7554346" y="4241764"/>
            <a:ext cx="1120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200mm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40"/>
          <p:cNvSpPr txBox="1">
            <a:spLocks noChangeArrowheads="1"/>
          </p:cNvSpPr>
          <p:nvPr/>
        </p:nvSpPr>
        <p:spPr bwMode="auto">
          <a:xfrm rot="5400000">
            <a:off x="6383996" y="4974419"/>
            <a:ext cx="15907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150mm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425050" y="4234754"/>
            <a:ext cx="727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A-10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3888" y="277054"/>
            <a:ext cx="277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物料进出方向标识</a:t>
            </a:r>
          </a:p>
        </p:txBody>
      </p:sp>
      <p:graphicFrame>
        <p:nvGraphicFramePr>
          <p:cNvPr id="4" name="Table 24"/>
          <p:cNvGraphicFramePr>
            <a:graphicFrameLocks noGrp="1"/>
          </p:cNvGraphicFramePr>
          <p:nvPr/>
        </p:nvGraphicFramePr>
        <p:xfrm>
          <a:off x="1023144" y="998912"/>
          <a:ext cx="10145712" cy="2726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目的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zh-CN" altLang="en-US" sz="18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标明物料加工状态及进出方向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对象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所有放置托盘或成批物料的定位区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161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标准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物料为未加工状态，画进料箭头，并标明“进料”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25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物料为已加工状态，画出料箭头，并标明“出料”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9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、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箭头长</a:t>
                      </a: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150mm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；宽</a:t>
                      </a: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100mm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；颜色：黄色</a:t>
                      </a:r>
                      <a:endParaRPr kumimoji="1" lang="en-US" altLang="zh-CN" sz="18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9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4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、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“进料”、 “出料”字体高度为</a:t>
                      </a: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100mm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023144" y="3834605"/>
            <a:ext cx="10145712" cy="28400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314740" y="4098925"/>
            <a:ext cx="1771650" cy="1855787"/>
            <a:chOff x="4792663" y="2792413"/>
            <a:chExt cx="1771650" cy="1855787"/>
          </a:xfrm>
        </p:grpSpPr>
        <p:sp>
          <p:nvSpPr>
            <p:cNvPr id="6" name="Rectangle 10"/>
            <p:cNvSpPr/>
            <p:nvPr/>
          </p:nvSpPr>
          <p:spPr bwMode="auto">
            <a:xfrm>
              <a:off x="4792663" y="2792413"/>
              <a:ext cx="142875" cy="1711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Rectangle 11"/>
            <p:cNvSpPr/>
            <p:nvPr/>
          </p:nvSpPr>
          <p:spPr bwMode="auto">
            <a:xfrm>
              <a:off x="4792663" y="4503738"/>
              <a:ext cx="477837" cy="139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Rectangle 12"/>
            <p:cNvSpPr/>
            <p:nvPr/>
          </p:nvSpPr>
          <p:spPr bwMode="auto">
            <a:xfrm>
              <a:off x="6421438" y="2792413"/>
              <a:ext cx="142875" cy="1851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Rectangle 13"/>
            <p:cNvSpPr/>
            <p:nvPr/>
          </p:nvSpPr>
          <p:spPr bwMode="auto">
            <a:xfrm>
              <a:off x="6037263" y="4503738"/>
              <a:ext cx="479425" cy="139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/>
            </a:p>
          </p:txBody>
        </p:sp>
        <p:sp>
          <p:nvSpPr>
            <p:cNvPr id="10" name="Rectangle 14"/>
            <p:cNvSpPr/>
            <p:nvPr/>
          </p:nvSpPr>
          <p:spPr bwMode="auto">
            <a:xfrm>
              <a:off x="4792663" y="2792413"/>
              <a:ext cx="1771650" cy="13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AutoShape 38"/>
            <p:cNvSpPr>
              <a:spLocks noChangeArrowheads="1"/>
            </p:cNvSpPr>
            <p:nvPr/>
          </p:nvSpPr>
          <p:spPr bwMode="auto">
            <a:xfrm>
              <a:off x="5410200" y="4267200"/>
              <a:ext cx="533400" cy="381000"/>
            </a:xfrm>
            <a:prstGeom prst="upArrow">
              <a:avLst>
                <a:gd name="adj1" fmla="val 50000"/>
                <a:gd name="adj2" fmla="val 3125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338219" y="4098925"/>
            <a:ext cx="1771650" cy="1855787"/>
            <a:chOff x="6926263" y="2792413"/>
            <a:chExt cx="1771650" cy="1855787"/>
          </a:xfrm>
        </p:grpSpPr>
        <p:sp>
          <p:nvSpPr>
            <p:cNvPr id="13" name="Rectangle 3"/>
            <p:cNvSpPr/>
            <p:nvPr/>
          </p:nvSpPr>
          <p:spPr bwMode="auto">
            <a:xfrm>
              <a:off x="6926263" y="2792413"/>
              <a:ext cx="142875" cy="1711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4" name="Rectangle 4"/>
            <p:cNvSpPr/>
            <p:nvPr/>
          </p:nvSpPr>
          <p:spPr bwMode="auto">
            <a:xfrm>
              <a:off x="6926263" y="4503738"/>
              <a:ext cx="477837" cy="139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5" name="Rectangle 5"/>
            <p:cNvSpPr/>
            <p:nvPr/>
          </p:nvSpPr>
          <p:spPr bwMode="auto">
            <a:xfrm>
              <a:off x="8555038" y="2792413"/>
              <a:ext cx="142875" cy="1851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6" name="Rectangle 6"/>
            <p:cNvSpPr/>
            <p:nvPr/>
          </p:nvSpPr>
          <p:spPr bwMode="auto">
            <a:xfrm>
              <a:off x="8170863" y="4503738"/>
              <a:ext cx="479425" cy="139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/>
            </a:p>
          </p:txBody>
        </p:sp>
        <p:sp>
          <p:nvSpPr>
            <p:cNvPr id="17" name="Rectangle 7"/>
            <p:cNvSpPr/>
            <p:nvPr/>
          </p:nvSpPr>
          <p:spPr bwMode="auto">
            <a:xfrm>
              <a:off x="6926263" y="2792413"/>
              <a:ext cx="1771650" cy="13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8" name="AutoShape 38"/>
            <p:cNvSpPr>
              <a:spLocks noChangeArrowheads="1"/>
            </p:cNvSpPr>
            <p:nvPr/>
          </p:nvSpPr>
          <p:spPr bwMode="auto">
            <a:xfrm rot="10800000">
              <a:off x="7543800" y="4267200"/>
              <a:ext cx="533400" cy="381000"/>
            </a:xfrm>
            <a:prstGeom prst="upArrow">
              <a:avLst>
                <a:gd name="adj1" fmla="val 50000"/>
                <a:gd name="adj2" fmla="val 3125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2578264" y="4823593"/>
            <a:ext cx="1163638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 anchor="ctr">
            <a:spAutoFit/>
          </a:bodyPr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待加工</a:t>
            </a:r>
          </a:p>
        </p:txBody>
      </p:sp>
      <p:sp>
        <p:nvSpPr>
          <p:cNvPr id="20" name="Text Box 55"/>
          <p:cNvSpPr txBox="1">
            <a:spLocks noChangeArrowheads="1"/>
          </p:cNvSpPr>
          <p:nvPr/>
        </p:nvSpPr>
        <p:spPr bwMode="auto">
          <a:xfrm>
            <a:off x="7711446" y="4823593"/>
            <a:ext cx="1163638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 anchor="ctr">
            <a:spAutoFit/>
          </a:bodyPr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已加工</a:t>
            </a: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2843542" y="6191109"/>
            <a:ext cx="914400" cy="47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进  料</a:t>
            </a: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7836065" y="6175182"/>
            <a:ext cx="914400" cy="47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出  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19460361">
            <a:off x="5077820" y="1459964"/>
            <a:ext cx="1944216" cy="1944216"/>
          </a:xfrm>
          <a:prstGeom prst="roundRect">
            <a:avLst/>
          </a:prstGeom>
          <a:solidFill>
            <a:srgbClr val="0070C0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5073564" y="4140023"/>
            <a:ext cx="2332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Wingdings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管道颜色标识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44214" y="5015545"/>
            <a:ext cx="22622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管道流向标识方法</a:t>
            </a: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4858129" y="3946290"/>
            <a:ext cx="0" cy="173494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535035" y="1937749"/>
            <a:ext cx="1136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5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1816940" y="4659610"/>
            <a:ext cx="2898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管道相关颜色标识</a:t>
            </a:r>
          </a:p>
        </p:txBody>
      </p:sp>
      <p:sp>
        <p:nvSpPr>
          <p:cNvPr id="17" name="圆角矩形 16"/>
          <p:cNvSpPr/>
          <p:nvPr/>
        </p:nvSpPr>
        <p:spPr>
          <a:xfrm rot="18926425">
            <a:off x="1598706" y="2015872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 rot="18926425">
            <a:off x="2665886" y="2002896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 rot="18926425">
            <a:off x="3930732" y="1988957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 rot="18926425">
            <a:off x="7136464" y="1990448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 rot="18926425">
            <a:off x="8221173" y="1990447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 rot="18926425">
            <a:off x="9432561" y="1976594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 rot="18926425">
            <a:off x="2047790" y="2234973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 rot="18926425">
            <a:off x="3114971" y="2221997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 rot="18926425">
            <a:off x="4379815" y="2208058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 rot="18926425">
            <a:off x="7585547" y="2209549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 rot="18926425">
            <a:off x="8670257" y="2209548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 rot="18926425">
            <a:off x="9881645" y="2195695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1 L -0.58541 -0.34097 " pathEditMode="relative" rAng="0" ptsTypes="AA">
                                      <p:cBhvr>
                                        <p:cTn id="32" dur="4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10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2 L -0.58541 -0.34097 " pathEditMode="relative" rAng="0" ptsTypes="AA">
                                      <p:cBhvr>
                                        <p:cTn id="44" dur="4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54" dur="4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2 L -0.58541 -0.34098 " pathEditMode="relative" rAng="0" ptsTypes="AA">
                                      <p:cBhvr>
                                        <p:cTn id="65" dur="4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2 L -0.58542 -0.34098 " pathEditMode="relative" rAng="0" ptsTypes="AA">
                                      <p:cBhvr>
                                        <p:cTn id="74" dur="4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83" dur="4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92" dur="4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10" y="-1671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01" dur="4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1 -0.34097 " pathEditMode="relative" rAng="0" ptsTypes="AA">
                                      <p:cBhvr>
                                        <p:cTn id="110" dur="4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19" dur="4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31" dur="4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40" dur="4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6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3888" y="137355"/>
            <a:ext cx="282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物料框标识与定置</a:t>
            </a:r>
          </a:p>
        </p:txBody>
      </p:sp>
      <p:graphicFrame>
        <p:nvGraphicFramePr>
          <p:cNvPr id="4" name="Table 5"/>
          <p:cNvGraphicFramePr>
            <a:graphicFrameLocks noGrp="1"/>
          </p:cNvGraphicFramePr>
          <p:nvPr/>
        </p:nvGraphicFramePr>
        <p:xfrm>
          <a:off x="527844" y="713320"/>
          <a:ext cx="11136312" cy="2966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0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目的</a:t>
                      </a:r>
                    </a:p>
                  </a:txBody>
                  <a:tcPr marT="45656" marB="4565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56945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通过标识牌，使区域规划目视化</a:t>
                      </a:r>
                    </a:p>
                  </a:txBody>
                  <a:tcPr marT="45656" marB="4565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9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对象</a:t>
                      </a:r>
                    </a:p>
                  </a:txBody>
                  <a:tcPr marT="45656" marB="4565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物料筐（架子）（良品用白色牌，不良品、废品用红色牌）</a:t>
                      </a:r>
                    </a:p>
                  </a:txBody>
                  <a:tcPr marT="45656" marB="4565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05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标准</a:t>
                      </a:r>
                    </a:p>
                  </a:txBody>
                  <a:tcPr marT="45656" marB="4565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 左上角为公司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LOGO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；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LOGO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右侧为公司或部门口号；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、白底、字体：加粗黑体，文字居中；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、地址牌规格 长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60cm×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高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50cm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；</a:t>
                      </a: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、板材：喷涂板材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656" marB="4565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7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注意</a:t>
                      </a:r>
                    </a:p>
                  </a:txBody>
                  <a:tcPr marT="45656" marB="4565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、看板统一定置在物料筐（架子）的明显位置（如中间）</a:t>
                      </a:r>
                      <a:endParaRPr lang="en-US" altLang="zh-CN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、物料筐（架子）摆放时，装有看板的一侧朝向叉车放置</a:t>
                      </a:r>
                      <a:endParaRPr lang="en-US" altLang="zh-CN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656" marB="4565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502444" y="3815444"/>
            <a:ext cx="11187112" cy="292349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4465" r="3571" b="8482"/>
          <a:stretch>
            <a:fillRect/>
          </a:stretch>
        </p:blipFill>
        <p:spPr bwMode="auto">
          <a:xfrm>
            <a:off x="869733" y="3976483"/>
            <a:ext cx="3209925" cy="249522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33"/>
          <p:cNvGrpSpPr/>
          <p:nvPr/>
        </p:nvGrpSpPr>
        <p:grpSpPr bwMode="auto">
          <a:xfrm>
            <a:off x="4861311" y="3882504"/>
            <a:ext cx="3167693" cy="2624593"/>
            <a:chOff x="5471299" y="921694"/>
            <a:chExt cx="3088501" cy="2278706"/>
          </a:xfrm>
          <a:solidFill>
            <a:schemeClr val="bg1"/>
          </a:solidFill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5486400" y="964096"/>
              <a:ext cx="2613134" cy="1888435"/>
            </a:xfrm>
            <a:prstGeom prst="rect">
              <a:avLst/>
            </a:prstGeom>
            <a:grpFill/>
            <a:ln w="25400">
              <a:noFill/>
              <a:miter lim="800000"/>
            </a:ln>
          </p:spPr>
          <p:txBody>
            <a:bodyPr wrap="none" anchor="ctr"/>
            <a:lstStyle>
              <a:lvl1pPr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5486400" y="1278152"/>
              <a:ext cx="2613025" cy="0"/>
            </a:xfrm>
            <a:prstGeom prst="line">
              <a:avLst/>
            </a:prstGeom>
            <a:grpFill/>
            <a:ln w="19050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zh-CN" alt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>
              <a:off x="5471299" y="3076682"/>
              <a:ext cx="2613134" cy="0"/>
            </a:xfrm>
            <a:prstGeom prst="line">
              <a:avLst/>
            </a:prstGeom>
            <a:grpFill/>
            <a:ln w="9525">
              <a:noFill/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>
              <a:off x="5494338" y="2852738"/>
              <a:ext cx="0" cy="347662"/>
            </a:xfrm>
            <a:prstGeom prst="line">
              <a:avLst/>
            </a:prstGeom>
            <a:grpFill/>
            <a:ln w="9525">
              <a:noFill/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>
              <a:off x="8099425" y="2852738"/>
              <a:ext cx="0" cy="347662"/>
            </a:xfrm>
            <a:prstGeom prst="line">
              <a:avLst/>
            </a:prstGeom>
            <a:grpFill/>
            <a:ln w="9525">
              <a:noFill/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5833268" y="2834556"/>
              <a:ext cx="1897063" cy="247650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algn="ctr" eaLnBrk="1" hangingPunct="1"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60 cm</a:t>
              </a:r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 flipH="1">
              <a:off x="8099425" y="2803525"/>
              <a:ext cx="358775" cy="0"/>
            </a:xfrm>
            <a:prstGeom prst="line">
              <a:avLst/>
            </a:prstGeom>
            <a:grpFill/>
            <a:ln w="9525">
              <a:noFill/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 flipH="1">
              <a:off x="8048625" y="963613"/>
              <a:ext cx="358775" cy="0"/>
            </a:xfrm>
            <a:prstGeom prst="line">
              <a:avLst/>
            </a:prstGeom>
            <a:grpFill/>
            <a:ln w="9525">
              <a:noFill/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>
              <a:off x="8202010" y="964096"/>
              <a:ext cx="0" cy="1838739"/>
            </a:xfrm>
            <a:prstGeom prst="line">
              <a:avLst/>
            </a:prstGeom>
            <a:grpFill/>
            <a:ln w="9525">
              <a:noFill/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Rectangle 25"/>
            <p:cNvSpPr>
              <a:spLocks noChangeArrowheads="1"/>
            </p:cNvSpPr>
            <p:nvPr/>
          </p:nvSpPr>
          <p:spPr bwMode="auto">
            <a:xfrm rot="16200000">
              <a:off x="7488237" y="1688457"/>
              <a:ext cx="1838325" cy="304800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50 cm</a:t>
              </a:r>
            </a:p>
          </p:txBody>
        </p:sp>
      </p:grpSp>
      <p:sp>
        <p:nvSpPr>
          <p:cNvPr id="17" name="TextBox 42"/>
          <p:cNvSpPr txBox="1">
            <a:spLocks noChangeArrowheads="1"/>
          </p:cNvSpPr>
          <p:nvPr/>
        </p:nvSpPr>
        <p:spPr bwMode="auto">
          <a:xfrm>
            <a:off x="5737172" y="3941672"/>
            <a:ext cx="9592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钣  金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4982179" y="4422459"/>
          <a:ext cx="2438400" cy="1554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577">
                <a:tc gridSpan="3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机       型：</a:t>
                      </a:r>
                    </a:p>
                  </a:txBody>
                  <a:tcPr marT="45732" marB="45732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617">
                <a:tc gridSpan="3">
                  <a:txBody>
                    <a:bodyPr/>
                    <a:lstStyle/>
                    <a:p>
                      <a:r>
                        <a:rPr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名称</a:t>
                      </a:r>
                      <a:r>
                        <a:rPr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图号：</a:t>
                      </a:r>
                    </a:p>
                  </a:txBody>
                  <a:tcPr marT="45732" marB="45732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6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数量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日期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班别</a:t>
                      </a:r>
                    </a:p>
                  </a:txBody>
                  <a:tcPr marT="45732" marB="4573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646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Box 61"/>
          <p:cNvSpPr txBox="1">
            <a:spLocks noChangeArrowheads="1"/>
          </p:cNvSpPr>
          <p:nvPr/>
        </p:nvSpPr>
        <p:spPr bwMode="auto">
          <a:xfrm>
            <a:off x="5470347" y="6354816"/>
            <a:ext cx="1462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成品看板</a:t>
            </a: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7556824" y="3941672"/>
            <a:ext cx="315872" cy="5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7556824" y="6097870"/>
            <a:ext cx="315872" cy="5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5400000" flipV="1">
            <a:off x="4723503" y="6260442"/>
            <a:ext cx="315872" cy="5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5400000" flipV="1">
            <a:off x="7383009" y="6262690"/>
            <a:ext cx="315872" cy="5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737081" y="3954274"/>
            <a:ext cx="2524" cy="214359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4875326" y="6353476"/>
            <a:ext cx="2681276" cy="255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 flipV="1">
            <a:off x="4863155" y="4331780"/>
            <a:ext cx="2681276" cy="25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4962185" y="3973208"/>
            <a:ext cx="481414" cy="2549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4889192" y="3912315"/>
            <a:ext cx="712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logo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grpSp>
        <p:nvGrpSpPr>
          <p:cNvPr id="41" name="组合 33"/>
          <p:cNvGrpSpPr/>
          <p:nvPr/>
        </p:nvGrpSpPr>
        <p:grpSpPr bwMode="auto">
          <a:xfrm>
            <a:off x="8377400" y="3877402"/>
            <a:ext cx="3167693" cy="2624593"/>
            <a:chOff x="5471299" y="921694"/>
            <a:chExt cx="3088501" cy="2278706"/>
          </a:xfrm>
          <a:solidFill>
            <a:srgbClr val="C00000"/>
          </a:solidFill>
        </p:grpSpPr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5486400" y="964096"/>
              <a:ext cx="2613134" cy="1888435"/>
            </a:xfrm>
            <a:prstGeom prst="rect">
              <a:avLst/>
            </a:prstGeom>
            <a:grpFill/>
            <a:ln w="25400">
              <a:noFill/>
              <a:miter lim="800000"/>
            </a:ln>
          </p:spPr>
          <p:txBody>
            <a:bodyPr wrap="none" anchor="ctr"/>
            <a:lstStyle>
              <a:lvl1pPr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>
              <a:off x="5486400" y="1278152"/>
              <a:ext cx="2613025" cy="0"/>
            </a:xfrm>
            <a:prstGeom prst="line">
              <a:avLst/>
            </a:prstGeom>
            <a:grpFill/>
            <a:ln w="19050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zh-CN" alt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>
              <a:off x="5471299" y="3076682"/>
              <a:ext cx="2613134" cy="0"/>
            </a:xfrm>
            <a:prstGeom prst="line">
              <a:avLst/>
            </a:prstGeom>
            <a:grpFill/>
            <a:ln w="9525">
              <a:noFill/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>
              <a:off x="5494338" y="2852738"/>
              <a:ext cx="0" cy="347662"/>
            </a:xfrm>
            <a:prstGeom prst="line">
              <a:avLst/>
            </a:prstGeom>
            <a:grpFill/>
            <a:ln w="9525">
              <a:noFill/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>
              <a:off x="8099425" y="2852738"/>
              <a:ext cx="0" cy="347662"/>
            </a:xfrm>
            <a:prstGeom prst="line">
              <a:avLst/>
            </a:prstGeom>
            <a:grpFill/>
            <a:ln w="9525">
              <a:noFill/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47" name="Rectangle 21"/>
            <p:cNvSpPr>
              <a:spLocks noChangeArrowheads="1"/>
            </p:cNvSpPr>
            <p:nvPr/>
          </p:nvSpPr>
          <p:spPr bwMode="auto">
            <a:xfrm>
              <a:off x="5833268" y="2834556"/>
              <a:ext cx="1897063" cy="247650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algn="ctr" eaLnBrk="1" hangingPunct="1"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60 cm</a:t>
              </a:r>
            </a:p>
          </p:txBody>
        </p:sp>
        <p:sp>
          <p:nvSpPr>
            <p:cNvPr id="48" name="Line 22"/>
            <p:cNvSpPr>
              <a:spLocks noChangeShapeType="1"/>
            </p:cNvSpPr>
            <p:nvPr/>
          </p:nvSpPr>
          <p:spPr bwMode="auto">
            <a:xfrm flipH="1">
              <a:off x="8099425" y="2803525"/>
              <a:ext cx="358775" cy="0"/>
            </a:xfrm>
            <a:prstGeom prst="line">
              <a:avLst/>
            </a:prstGeom>
            <a:grpFill/>
            <a:ln w="9525">
              <a:noFill/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49" name="Line 23"/>
            <p:cNvSpPr>
              <a:spLocks noChangeShapeType="1"/>
            </p:cNvSpPr>
            <p:nvPr/>
          </p:nvSpPr>
          <p:spPr bwMode="auto">
            <a:xfrm flipH="1">
              <a:off x="8048625" y="963613"/>
              <a:ext cx="358775" cy="0"/>
            </a:xfrm>
            <a:prstGeom prst="line">
              <a:avLst/>
            </a:prstGeom>
            <a:grpFill/>
            <a:ln w="9525">
              <a:noFill/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0" name="Line 24"/>
            <p:cNvSpPr>
              <a:spLocks noChangeShapeType="1"/>
            </p:cNvSpPr>
            <p:nvPr/>
          </p:nvSpPr>
          <p:spPr bwMode="auto">
            <a:xfrm>
              <a:off x="8202010" y="964096"/>
              <a:ext cx="0" cy="1838739"/>
            </a:xfrm>
            <a:prstGeom prst="line">
              <a:avLst/>
            </a:prstGeom>
            <a:grpFill/>
            <a:ln w="9525">
              <a:noFill/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51" name="Rectangle 25"/>
            <p:cNvSpPr>
              <a:spLocks noChangeArrowheads="1"/>
            </p:cNvSpPr>
            <p:nvPr/>
          </p:nvSpPr>
          <p:spPr bwMode="auto">
            <a:xfrm rot="16200000">
              <a:off x="7488237" y="1688457"/>
              <a:ext cx="1838325" cy="304800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50 cm</a:t>
              </a:r>
            </a:p>
          </p:txBody>
        </p:sp>
      </p:grpSp>
      <p:sp>
        <p:nvSpPr>
          <p:cNvPr id="52" name="TextBox 42"/>
          <p:cNvSpPr txBox="1">
            <a:spLocks noChangeArrowheads="1"/>
          </p:cNvSpPr>
          <p:nvPr/>
        </p:nvSpPr>
        <p:spPr bwMode="auto">
          <a:xfrm>
            <a:off x="9253261" y="3936570"/>
            <a:ext cx="9592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钣  金</a:t>
            </a:r>
          </a:p>
        </p:txBody>
      </p:sp>
      <p:graphicFrame>
        <p:nvGraphicFramePr>
          <p:cNvPr id="53" name="表格 52"/>
          <p:cNvGraphicFramePr>
            <a:graphicFrameLocks noGrp="1"/>
          </p:cNvGraphicFramePr>
          <p:nvPr/>
        </p:nvGraphicFramePr>
        <p:xfrm>
          <a:off x="8498268" y="4417357"/>
          <a:ext cx="2438400" cy="1554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577">
                <a:tc gridSpan="3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机       型：</a:t>
                      </a:r>
                    </a:p>
                  </a:txBody>
                  <a:tcPr marT="45732" marB="45732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617">
                <a:tc gridSpan="3">
                  <a:txBody>
                    <a:bodyPr/>
                    <a:lstStyle/>
                    <a:p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名称</a:t>
                      </a:r>
                      <a:r>
                        <a:rPr lang="en-US" altLang="zh-CN" sz="20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图号：</a:t>
                      </a:r>
                    </a:p>
                  </a:txBody>
                  <a:tcPr marT="45732" marB="45732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6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数量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日期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班别</a:t>
                      </a:r>
                    </a:p>
                  </a:txBody>
                  <a:tcPr marT="45732" marB="4573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646"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4" name="TextBox 61"/>
          <p:cNvSpPr txBox="1">
            <a:spLocks noChangeArrowheads="1"/>
          </p:cNvSpPr>
          <p:nvPr/>
        </p:nvSpPr>
        <p:spPr bwMode="auto">
          <a:xfrm>
            <a:off x="8732435" y="6324314"/>
            <a:ext cx="22460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不良品、废品看板</a:t>
            </a:r>
          </a:p>
        </p:txBody>
      </p:sp>
      <p:cxnSp>
        <p:nvCxnSpPr>
          <p:cNvPr id="55" name="直接连接符 54"/>
          <p:cNvCxnSpPr/>
          <p:nvPr/>
        </p:nvCxnSpPr>
        <p:spPr>
          <a:xfrm flipV="1">
            <a:off x="11072913" y="3936570"/>
            <a:ext cx="315872" cy="5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11072913" y="6092768"/>
            <a:ext cx="315872" cy="5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rot="5400000" flipV="1">
            <a:off x="8239592" y="6255340"/>
            <a:ext cx="315872" cy="5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rot="5400000" flipV="1">
            <a:off x="10899098" y="6257588"/>
            <a:ext cx="315872" cy="5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11253170" y="3949172"/>
            <a:ext cx="2524" cy="214359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H="1" flipV="1">
            <a:off x="8391415" y="6348374"/>
            <a:ext cx="2681276" cy="255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 flipV="1">
            <a:off x="8379244" y="4326678"/>
            <a:ext cx="2681276" cy="255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8478274" y="3968106"/>
            <a:ext cx="481414" cy="25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8405281" y="3863768"/>
            <a:ext cx="627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logo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19460361">
            <a:off x="5077820" y="1459964"/>
            <a:ext cx="1944216" cy="1944216"/>
          </a:xfrm>
          <a:prstGeom prst="roundRect">
            <a:avLst/>
          </a:prstGeom>
          <a:solidFill>
            <a:srgbClr val="0070C0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5073564" y="4031165"/>
            <a:ext cx="2332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algn="ctr">
              <a:buFont typeface="Wingdings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特殊物品定位线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41014" y="4805087"/>
            <a:ext cx="22622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柱子警示标识</a:t>
            </a: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4858129" y="3920890"/>
            <a:ext cx="0" cy="173494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535035" y="1937749"/>
            <a:ext cx="1136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05</a:t>
            </a:r>
            <a:endParaRPr lang="zh-CN" altLang="en-US" sz="5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1651001" y="4672963"/>
            <a:ext cx="3099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特殊物相关颜色标识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7562764" y="4031165"/>
            <a:ext cx="2063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algn="ctr">
              <a:buFont typeface="Wingdings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护栏警示标识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511964" y="4830487"/>
            <a:ext cx="24194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爬梯警示线标识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073564" y="5501944"/>
            <a:ext cx="42228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设备（工装）维修中（异常）挂牌</a:t>
            </a:r>
          </a:p>
        </p:txBody>
      </p:sp>
      <p:sp>
        <p:nvSpPr>
          <p:cNvPr id="18" name="圆角矩形 17"/>
          <p:cNvSpPr/>
          <p:nvPr/>
        </p:nvSpPr>
        <p:spPr>
          <a:xfrm rot="18926425">
            <a:off x="1598706" y="2015872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 rot="18926425">
            <a:off x="2665886" y="2002896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 rot="18926425">
            <a:off x="3930732" y="1988957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 rot="18926425">
            <a:off x="7136464" y="1990448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 rot="18926425">
            <a:off x="8221173" y="1990447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 rot="18926425">
            <a:off x="9432561" y="1976594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 rot="18926425">
            <a:off x="2047790" y="2234973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 rot="18926425">
            <a:off x="3114971" y="2221997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 rot="18926425">
            <a:off x="4379815" y="2208058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 rot="18926425">
            <a:off x="7585547" y="2209549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 rot="18926425">
            <a:off x="8670257" y="2209548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 rot="18926425">
            <a:off x="9881645" y="2195695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1 L -0.58541 -0.34097 " pathEditMode="relative" rAng="0" ptsTypes="AA">
                                      <p:cBhvr>
                                        <p:cTn id="44" dur="4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10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2 L -0.58541 -0.34097 " pathEditMode="relative" rAng="0" ptsTypes="AA">
                                      <p:cBhvr>
                                        <p:cTn id="56" dur="4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66" dur="4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2 L -0.58541 -0.34098 " pathEditMode="relative" rAng="0" ptsTypes="AA">
                                      <p:cBhvr>
                                        <p:cTn id="77" dur="4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2 L -0.58542 -0.34098 " pathEditMode="relative" rAng="0" ptsTypes="AA">
                                      <p:cBhvr>
                                        <p:cTn id="86" dur="4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95" dur="4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04" dur="4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10" y="-1671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13" dur="4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1 -0.34097 " pathEditMode="relative" rAng="0" ptsTypes="AA">
                                      <p:cBhvr>
                                        <p:cTn id="122" dur="4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31" dur="4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43" dur="4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52" dur="4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6" grpId="0"/>
      <p:bldP spid="8" grpId="0"/>
      <p:bldP spid="11" grpId="0"/>
      <p:bldP spid="13" grpId="0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3888" y="264354"/>
            <a:ext cx="2417434" cy="472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特殊物品定位线</a:t>
            </a:r>
          </a:p>
        </p:txBody>
      </p:sp>
      <p:graphicFrame>
        <p:nvGraphicFramePr>
          <p:cNvPr id="3" name="Table 16"/>
          <p:cNvGraphicFramePr>
            <a:graphicFrameLocks noGrp="1"/>
          </p:cNvGraphicFramePr>
          <p:nvPr/>
        </p:nvGraphicFramePr>
        <p:xfrm>
          <a:off x="623888" y="883920"/>
          <a:ext cx="10215910" cy="3594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8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8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目的</a:t>
                      </a:r>
                    </a:p>
                  </a:txBody>
                  <a:tcPr marT="45843" marB="4584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zh-CN" altLang="en-US" sz="18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让所有人员熟悉物品摆放的区域线体颜色、规格，使现场物品类别清晰</a:t>
                      </a:r>
                    </a:p>
                  </a:txBody>
                  <a:tcPr marT="45843" marB="4584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对象</a:t>
                      </a:r>
                    </a:p>
                  </a:txBody>
                  <a:tcPr marT="45843" marB="4584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废品、危险品；清洁用品</a:t>
                      </a:r>
                    </a:p>
                  </a:txBody>
                  <a:tcPr marT="45843" marB="4584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56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标准</a:t>
                      </a:r>
                    </a:p>
                  </a:txBody>
                  <a:tcPr marT="45843" marB="4584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生产中的废品、化学品、危险品的摆放使用白色区域线，线宽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50mm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843" marB="4584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27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卫生用品存放区域线使用白色线，线宽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50mm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843" marB="4584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9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、各区域线的大小以摆放物品大小而定，物品摆放与区域线距离为：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30mm≤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距离≤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50mm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843" marB="4584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09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4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、区域线四角可以为直角过渡</a:t>
                      </a:r>
                    </a:p>
                  </a:txBody>
                  <a:tcPr marT="45843" marB="4584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0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注意</a:t>
                      </a:r>
                    </a:p>
                  </a:txBody>
                  <a:tcPr marT="45843" marB="4584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画线框时，尽量与主通道线相互平行、垂直</a:t>
                      </a:r>
                    </a:p>
                  </a:txBody>
                  <a:tcPr marT="45843" marB="4584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623888" y="4655127"/>
            <a:ext cx="10299036" cy="22028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16" descr="D:\layout\可视化：颜色管理\DSC056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664" y="4766673"/>
            <a:ext cx="2642253" cy="198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D:\layout\可视化：颜色管理\DSC05667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93" y="4764763"/>
            <a:ext cx="2642400" cy="198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3888" y="378655"/>
            <a:ext cx="221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护栏警示标识</a:t>
            </a:r>
          </a:p>
        </p:txBody>
      </p:sp>
      <p:graphicFrame>
        <p:nvGraphicFramePr>
          <p:cNvPr id="3" name="Table 25"/>
          <p:cNvGraphicFramePr>
            <a:graphicFrameLocks noGrp="1"/>
          </p:cNvGraphicFramePr>
          <p:nvPr/>
        </p:nvGraphicFramePr>
        <p:xfrm>
          <a:off x="623887" y="1465811"/>
          <a:ext cx="10740799" cy="150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9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3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目的</a:t>
                      </a:r>
                    </a:p>
                  </a:txBody>
                  <a:tcPr marT="45730" marB="4573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zh-CN" altLang="en-US" sz="18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保护和警示</a:t>
                      </a:r>
                    </a:p>
                  </a:txBody>
                  <a:tcPr marT="45730" marB="4573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对象</a:t>
                      </a:r>
                    </a:p>
                  </a:txBody>
                  <a:tcPr marT="45730" marB="4573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危险部位（区域）护栏或护罩</a:t>
                      </a:r>
                    </a:p>
                  </a:txBody>
                  <a:tcPr marT="45730" marB="4573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5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标准</a:t>
                      </a:r>
                    </a:p>
                  </a:txBody>
                  <a:tcPr marT="45730" marB="4573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护栏或护罩用黄色标明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30" marB="4573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623888" y="3465513"/>
            <a:ext cx="10719026" cy="253627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4" descr="D:\layout\可视化：颜色管理\DSC056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2" y="3819251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3" descr="D:\layout\可视化：颜色管理\DSC056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77" y="3889375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2" descr="D:\layout\可视化：颜色管理\DSC056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782" y="3947647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8967" y="289754"/>
            <a:ext cx="2087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柱子警示标识</a:t>
            </a:r>
          </a:p>
        </p:txBody>
      </p:sp>
      <p:graphicFrame>
        <p:nvGraphicFramePr>
          <p:cNvPr id="3" name="Table 25"/>
          <p:cNvGraphicFramePr>
            <a:graphicFrameLocks noGrp="1"/>
          </p:cNvGraphicFramePr>
          <p:nvPr/>
        </p:nvGraphicFramePr>
        <p:xfrm>
          <a:off x="901700" y="1034907"/>
          <a:ext cx="10450513" cy="2011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7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4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目的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zh-CN" altLang="en-US" sz="18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对于不靠墙的柱子进行警示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对象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危险部位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31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标准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危险部位、危险区域用斑马线来标明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1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工字柱上斑马线黄黑间隔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10cm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。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组合 24"/>
          <p:cNvGrpSpPr/>
          <p:nvPr/>
        </p:nvGrpSpPr>
        <p:grpSpPr bwMode="auto">
          <a:xfrm>
            <a:off x="4609475" y="3323876"/>
            <a:ext cx="3133769" cy="3389826"/>
            <a:chOff x="5097467" y="1594491"/>
            <a:chExt cx="3836566" cy="4401223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5976938" y="1594491"/>
              <a:ext cx="742951" cy="437768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>
              <a:lvl1pPr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5181600" y="5972175"/>
              <a:ext cx="2782888" cy="0"/>
            </a:xfrm>
            <a:prstGeom prst="line">
              <a:avLst/>
            </a:prstGeom>
            <a:noFill/>
            <a:ln w="28575">
              <a:solidFill>
                <a:srgbClr val="1C1C1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8079972" y="5452667"/>
              <a:ext cx="854061" cy="543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>
              <a:lvl1pPr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地面</a:t>
              </a:r>
            </a:p>
          </p:txBody>
        </p:sp>
        <p:sp>
          <p:nvSpPr>
            <p:cNvPr id="8" name="Line 18"/>
            <p:cNvSpPr>
              <a:spLocks noChangeShapeType="1"/>
            </p:cNvSpPr>
            <p:nvPr/>
          </p:nvSpPr>
          <p:spPr bwMode="auto">
            <a:xfrm>
              <a:off x="6719888" y="2524125"/>
              <a:ext cx="741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19"/>
            <p:cNvSpPr>
              <a:spLocks noChangeShapeType="1"/>
            </p:cNvSpPr>
            <p:nvPr/>
          </p:nvSpPr>
          <p:spPr bwMode="auto">
            <a:xfrm>
              <a:off x="6997700" y="2527300"/>
              <a:ext cx="0" cy="3444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7064375" y="4130675"/>
              <a:ext cx="1018911" cy="543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>
              <a:lvl1pPr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2000" dirty="0">
                  <a:latin typeface="微软雅黑" pitchFamily="34" charset="-122"/>
                  <a:ea typeface="微软雅黑" pitchFamily="34" charset="-122"/>
                </a:rPr>
                <a:t>1.5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米</a:t>
              </a:r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>
              <a:off x="5561013" y="2514600"/>
              <a:ext cx="415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>
              <a:off x="5561013" y="3214688"/>
              <a:ext cx="415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>
              <a:off x="5791200" y="2514600"/>
              <a:ext cx="1588" cy="7127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 rot="16200000">
              <a:off x="4772138" y="2622902"/>
              <a:ext cx="1140488" cy="489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>
              <a:lvl1pPr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2000" dirty="0"/>
                <a:t>10cm</a:t>
              </a: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5963953" y="2514599"/>
              <a:ext cx="762000" cy="706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>
              <a:lvl1pPr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5963953" y="3221038"/>
              <a:ext cx="762000" cy="7048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>
              <a:lvl1pPr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5963953" y="3886200"/>
              <a:ext cx="762000" cy="7048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>
              <a:lvl1pPr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5963953" y="4572000"/>
              <a:ext cx="762000" cy="7064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>
              <a:lvl1pPr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5963953" y="5239998"/>
              <a:ext cx="762000" cy="7064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>
              <a:lvl1pPr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pic>
        <p:nvPicPr>
          <p:cNvPr id="21" name="Picture 26" descr="DSC054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82" y="3465513"/>
            <a:ext cx="2364447" cy="315259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E:\5S\照片\DSC_0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78" y="3510778"/>
            <a:ext cx="2214437" cy="311101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4"/>
          <p:cNvCxnSpPr/>
          <p:nvPr/>
        </p:nvCxnSpPr>
        <p:spPr>
          <a:xfrm flipH="1">
            <a:off x="2537246" y="4902160"/>
            <a:ext cx="2591657" cy="125256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252959" y="4914492"/>
            <a:ext cx="2994768" cy="99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3888" y="200854"/>
            <a:ext cx="244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爬梯警示线标识</a:t>
            </a:r>
          </a:p>
        </p:txBody>
      </p:sp>
      <p:graphicFrame>
        <p:nvGraphicFramePr>
          <p:cNvPr id="3" name="Table 28"/>
          <p:cNvGraphicFramePr>
            <a:graphicFrameLocks noGrp="1"/>
          </p:cNvGraphicFramePr>
          <p:nvPr/>
        </p:nvGraphicFramePr>
        <p:xfrm>
          <a:off x="924583" y="872375"/>
          <a:ext cx="10082904" cy="2384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6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2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目的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zh-CN" altLang="en-US" sz="18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爬梯处进行危险警示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8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对象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危险部位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596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标准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危险部位、危险区域用斑马线来标明，至少标示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1.5m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0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工字柱上斑马线黄黑间隔通常为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30cm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。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4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、扶梯上刷斑马线，使得斑马线在横向爬梯上交错，距离约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30cm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左右。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23" descr="E:\5S\照片\一期\IMG_35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21" y="3465513"/>
            <a:ext cx="2087485" cy="3252158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8267572" y="6383321"/>
            <a:ext cx="960985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地面</a:t>
            </a:r>
          </a:p>
        </p:txBody>
      </p:sp>
      <p:grpSp>
        <p:nvGrpSpPr>
          <p:cNvPr id="6" name="组合 27"/>
          <p:cNvGrpSpPr/>
          <p:nvPr/>
        </p:nvGrpSpPr>
        <p:grpSpPr bwMode="auto">
          <a:xfrm>
            <a:off x="6178204" y="3398872"/>
            <a:ext cx="2878484" cy="3382937"/>
            <a:chOff x="5334000" y="1600200"/>
            <a:chExt cx="3163888" cy="4359275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5334000" y="1600200"/>
              <a:ext cx="228600" cy="43434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</a:ln>
          </p:spPr>
          <p:txBody>
            <a:bodyPr wrap="none" lIns="91432" tIns="45716" rIns="91432" bIns="45716" anchor="ctr"/>
            <a:lstStyle/>
            <a:p>
              <a:pPr eaLnBrk="1" hangingPunct="1">
                <a:buFont typeface="Arial" charset="0"/>
              </a:pPr>
              <a:endParaRPr lang="zh-CN" altLang="en-US"/>
            </a:p>
          </p:txBody>
        </p:sp>
        <p:sp>
          <p:nvSpPr>
            <p:cNvPr id="8" name="Rectangle 26"/>
            <p:cNvSpPr>
              <a:spLocks noChangeArrowheads="1"/>
            </p:cNvSpPr>
            <p:nvPr/>
          </p:nvSpPr>
          <p:spPr bwMode="auto">
            <a:xfrm>
              <a:off x="7010400" y="1600200"/>
              <a:ext cx="228600" cy="434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1432" tIns="45716" rIns="91432" bIns="45716" anchor="ctr"/>
            <a:lstStyle>
              <a:lvl1pPr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5562600" y="2209800"/>
              <a:ext cx="1447800" cy="1524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</a:ln>
          </p:spPr>
          <p:txBody>
            <a:bodyPr wrap="none" lIns="91432" tIns="45716" rIns="91432" bIns="45716" anchor="ctr"/>
            <a:lstStyle/>
            <a:p>
              <a:pPr eaLnBrk="1" hangingPunct="1">
                <a:buFont typeface="Arial" charset="0"/>
              </a:pPr>
              <a:endParaRPr lang="zh-CN" altLang="en-US"/>
            </a:p>
          </p:txBody>
        </p:sp>
        <p:sp>
          <p:nvSpPr>
            <p:cNvPr id="10" name="Rectangle 28"/>
            <p:cNvSpPr>
              <a:spLocks noChangeArrowheads="1"/>
            </p:cNvSpPr>
            <p:nvPr/>
          </p:nvSpPr>
          <p:spPr bwMode="auto">
            <a:xfrm>
              <a:off x="5562600" y="3276600"/>
              <a:ext cx="1447800" cy="1524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</a:ln>
          </p:spPr>
          <p:txBody>
            <a:bodyPr wrap="none" lIns="91432" tIns="45716" rIns="91432" bIns="45716" anchor="ctr"/>
            <a:lstStyle/>
            <a:p>
              <a:pPr eaLnBrk="1" hangingPunct="1">
                <a:buFont typeface="Arial" charset="0"/>
              </a:pPr>
              <a:endParaRPr lang="zh-CN" altLang="en-US"/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auto">
            <a:xfrm>
              <a:off x="5562600" y="4333875"/>
              <a:ext cx="1447800" cy="1524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</a:ln>
          </p:spPr>
          <p:txBody>
            <a:bodyPr wrap="none" lIns="91432" tIns="45716" rIns="91432" bIns="45716" anchor="ctr"/>
            <a:lstStyle/>
            <a:p>
              <a:pPr eaLnBrk="1" hangingPunct="1">
                <a:buFont typeface="Arial" charset="0"/>
              </a:pPr>
              <a:endParaRPr lang="zh-CN" altLang="en-US"/>
            </a:p>
          </p:txBody>
        </p:sp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5562600" y="5410200"/>
              <a:ext cx="1447800" cy="1524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</a:ln>
          </p:spPr>
          <p:txBody>
            <a:bodyPr wrap="none" lIns="91432" tIns="45716" rIns="91432" bIns="45716" anchor="ctr"/>
            <a:lstStyle/>
            <a:p>
              <a:pPr eaLnBrk="1" hangingPunct="1">
                <a:buFont typeface="Arial" charset="0"/>
              </a:pPr>
              <a:endParaRPr lang="zh-CN" altLang="en-US"/>
            </a:p>
          </p:txBody>
        </p:sp>
        <p:sp>
          <p:nvSpPr>
            <p:cNvPr id="13" name="Rectangle 31"/>
            <p:cNvSpPr>
              <a:spLocks noChangeArrowheads="1"/>
            </p:cNvSpPr>
            <p:nvPr/>
          </p:nvSpPr>
          <p:spPr bwMode="auto">
            <a:xfrm>
              <a:off x="5334000" y="2209800"/>
              <a:ext cx="228600" cy="1066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1432" tIns="45716" rIns="91432" bIns="45716" anchor="ctr"/>
            <a:lstStyle>
              <a:lvl1pPr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" name="Rectangle 32"/>
            <p:cNvSpPr>
              <a:spLocks noChangeArrowheads="1"/>
            </p:cNvSpPr>
            <p:nvPr/>
          </p:nvSpPr>
          <p:spPr bwMode="auto">
            <a:xfrm>
              <a:off x="5334000" y="3276600"/>
              <a:ext cx="228600" cy="10668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</a:ln>
          </p:spPr>
          <p:txBody>
            <a:bodyPr wrap="none" lIns="91432" tIns="45716" rIns="91432" bIns="45716" anchor="ctr"/>
            <a:lstStyle/>
            <a:p>
              <a:pPr eaLnBrk="1" hangingPunct="1">
                <a:buFont typeface="Arial" charset="0"/>
              </a:pPr>
              <a:endParaRPr lang="zh-CN" altLang="en-US"/>
            </a:p>
          </p:txBody>
        </p:sp>
        <p:sp>
          <p:nvSpPr>
            <p:cNvPr id="15" name="Rectangle 33"/>
            <p:cNvSpPr>
              <a:spLocks noChangeArrowheads="1"/>
            </p:cNvSpPr>
            <p:nvPr/>
          </p:nvSpPr>
          <p:spPr bwMode="auto">
            <a:xfrm>
              <a:off x="5334000" y="4343400"/>
              <a:ext cx="228600" cy="1066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1432" tIns="45716" rIns="91432" bIns="45716" anchor="ctr"/>
            <a:lstStyle>
              <a:lvl1pPr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" name="Rectangle 34"/>
            <p:cNvSpPr>
              <a:spLocks noChangeArrowheads="1"/>
            </p:cNvSpPr>
            <p:nvPr/>
          </p:nvSpPr>
          <p:spPr bwMode="auto">
            <a:xfrm>
              <a:off x="5334000" y="5410200"/>
              <a:ext cx="228600" cy="5334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</a:ln>
          </p:spPr>
          <p:txBody>
            <a:bodyPr wrap="none" lIns="91432" tIns="45716" rIns="91432" bIns="45716" anchor="ctr"/>
            <a:lstStyle/>
            <a:p>
              <a:pPr eaLnBrk="1" hangingPunct="1">
                <a:buFont typeface="Arial" charset="0"/>
              </a:pPr>
              <a:endParaRPr lang="zh-CN" altLang="en-US"/>
            </a:p>
          </p:txBody>
        </p:sp>
        <p:sp>
          <p:nvSpPr>
            <p:cNvPr id="17" name="Rectangle 35"/>
            <p:cNvSpPr>
              <a:spLocks noChangeArrowheads="1"/>
            </p:cNvSpPr>
            <p:nvPr/>
          </p:nvSpPr>
          <p:spPr bwMode="auto">
            <a:xfrm>
              <a:off x="7010400" y="1600200"/>
              <a:ext cx="228600" cy="43434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</a:ln>
          </p:spPr>
          <p:txBody>
            <a:bodyPr wrap="none" lIns="91432" tIns="45716" rIns="91432" bIns="45716" anchor="ctr"/>
            <a:lstStyle/>
            <a:p>
              <a:pPr eaLnBrk="1" hangingPunct="1">
                <a:buFont typeface="Arial" charset="0"/>
              </a:pPr>
              <a:endParaRPr lang="zh-CN" altLang="en-US"/>
            </a:p>
          </p:txBody>
        </p:sp>
        <p:sp>
          <p:nvSpPr>
            <p:cNvPr id="18" name="Rectangle 36"/>
            <p:cNvSpPr>
              <a:spLocks noChangeArrowheads="1"/>
            </p:cNvSpPr>
            <p:nvPr/>
          </p:nvSpPr>
          <p:spPr bwMode="auto">
            <a:xfrm>
              <a:off x="7010400" y="2209800"/>
              <a:ext cx="228600" cy="1066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1432" tIns="45716" rIns="91432" bIns="45716" anchor="ctr"/>
            <a:lstStyle>
              <a:lvl1pPr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" name="Rectangle 37"/>
            <p:cNvSpPr>
              <a:spLocks noChangeArrowheads="1"/>
            </p:cNvSpPr>
            <p:nvPr/>
          </p:nvSpPr>
          <p:spPr bwMode="auto">
            <a:xfrm>
              <a:off x="7010400" y="3276600"/>
              <a:ext cx="228600" cy="10668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</a:ln>
          </p:spPr>
          <p:txBody>
            <a:bodyPr wrap="none" lIns="91432" tIns="45716" rIns="91432" bIns="45716" anchor="ctr"/>
            <a:lstStyle/>
            <a:p>
              <a:pPr eaLnBrk="1" hangingPunct="1">
                <a:buFont typeface="Arial" charset="0"/>
              </a:pPr>
              <a:endParaRPr lang="zh-CN" altLang="en-US"/>
            </a:p>
          </p:txBody>
        </p:sp>
        <p:sp>
          <p:nvSpPr>
            <p:cNvPr id="20" name="Rectangle 38"/>
            <p:cNvSpPr>
              <a:spLocks noChangeArrowheads="1"/>
            </p:cNvSpPr>
            <p:nvPr/>
          </p:nvSpPr>
          <p:spPr bwMode="auto">
            <a:xfrm>
              <a:off x="7010400" y="4343400"/>
              <a:ext cx="228600" cy="1066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1432" tIns="45716" rIns="91432" bIns="45716" anchor="ctr"/>
            <a:lstStyle>
              <a:lvl1pPr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7010400" y="5410200"/>
              <a:ext cx="228600" cy="5334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</a:ln>
          </p:spPr>
          <p:txBody>
            <a:bodyPr wrap="none" lIns="91432" tIns="45716" rIns="91432" bIns="45716" anchor="ctr"/>
            <a:lstStyle>
              <a:lvl1pPr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" name="Line 40"/>
            <p:cNvSpPr>
              <a:spLocks noChangeShapeType="1"/>
            </p:cNvSpPr>
            <p:nvPr/>
          </p:nvSpPr>
          <p:spPr bwMode="auto">
            <a:xfrm>
              <a:off x="5715000" y="5959475"/>
              <a:ext cx="2782888" cy="0"/>
            </a:xfrm>
            <a:prstGeom prst="line">
              <a:avLst/>
            </a:prstGeom>
            <a:noFill/>
            <a:ln w="28575">
              <a:solidFill>
                <a:srgbClr val="1C1C1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41"/>
            <p:cNvSpPr>
              <a:spLocks noChangeShapeType="1"/>
            </p:cNvSpPr>
            <p:nvPr/>
          </p:nvSpPr>
          <p:spPr bwMode="auto">
            <a:xfrm>
              <a:off x="7253288" y="2209800"/>
              <a:ext cx="741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42"/>
            <p:cNvSpPr>
              <a:spLocks noChangeShapeType="1"/>
            </p:cNvSpPr>
            <p:nvPr/>
          </p:nvSpPr>
          <p:spPr bwMode="auto">
            <a:xfrm flipH="1">
              <a:off x="7531100" y="2209800"/>
              <a:ext cx="12700" cy="37496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7620000" y="3581400"/>
              <a:ext cx="798600" cy="400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>
              <a:lvl1pPr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2000" dirty="0">
                  <a:latin typeface="微软雅黑" pitchFamily="34" charset="-122"/>
                  <a:ea typeface="微软雅黑" pitchFamily="34" charset="-122"/>
                </a:rPr>
                <a:t>1.5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米</a:t>
              </a:r>
            </a:p>
          </p:txBody>
        </p:sp>
      </p:grpSp>
      <p:sp>
        <p:nvSpPr>
          <p:cNvPr id="26" name="右箭头 25"/>
          <p:cNvSpPr/>
          <p:nvPr/>
        </p:nvSpPr>
        <p:spPr>
          <a:xfrm>
            <a:off x="5001515" y="5126377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3888" y="543754"/>
            <a:ext cx="4906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设备（工装）维修中（异常）挂牌</a:t>
            </a:r>
          </a:p>
        </p:txBody>
      </p:sp>
      <p:graphicFrame>
        <p:nvGraphicFramePr>
          <p:cNvPr id="3" name="Table 24"/>
          <p:cNvGraphicFramePr>
            <a:graphicFrameLocks noGrp="1"/>
          </p:cNvGraphicFramePr>
          <p:nvPr/>
        </p:nvGraphicFramePr>
        <p:xfrm>
          <a:off x="738188" y="2755900"/>
          <a:ext cx="6827219" cy="26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6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目的</a:t>
                      </a:r>
                    </a:p>
                  </a:txBody>
                  <a:tcPr marT="45693" marB="4569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zh-CN" altLang="en-US" sz="18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对异常设备（工装）警示，防止危险发生</a:t>
                      </a:r>
                    </a:p>
                  </a:txBody>
                  <a:tcPr marT="45693" marB="4569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对象</a:t>
                      </a:r>
                    </a:p>
                  </a:txBody>
                  <a:tcPr marT="45693" marB="4569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所有正在进行维修或待修的</a:t>
                      </a:r>
                      <a:r>
                        <a:rPr kumimoji="1" lang="zh-CN" altLang="en-US" sz="18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异常设备（工装）</a:t>
                      </a:r>
                      <a:endParaRPr kumimoji="1" lang="zh-CN" altLang="en-US" sz="18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693" marB="4569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044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标准</a:t>
                      </a:r>
                    </a:p>
                  </a:txBody>
                  <a:tcPr marT="45693" marB="4569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、警示看板底色为黄色，字体红色黑体</a:t>
                      </a:r>
                    </a:p>
                  </a:txBody>
                  <a:tcPr marT="45693" marB="4569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70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、警示看板使用时应悬挂在显眼的位置，</a:t>
                      </a:r>
                      <a:r>
                        <a:rPr kumimoji="1" lang="zh-CN" altLang="en-US" sz="18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设备（工装）操作面板、电柜等重要的关键部位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693" marB="4569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6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kumimoji="1" lang="zh-CN" altLang="en-US" sz="18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设备（工装）没恢复正常时不得取走警示看板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693" marB="4569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组合 36"/>
          <p:cNvGrpSpPr/>
          <p:nvPr/>
        </p:nvGrpSpPr>
        <p:grpSpPr bwMode="auto">
          <a:xfrm>
            <a:off x="8276870" y="1844675"/>
            <a:ext cx="3075343" cy="3422649"/>
            <a:chOff x="3048000" y="1987050"/>
            <a:chExt cx="3075343" cy="3423149"/>
          </a:xfrm>
        </p:grpSpPr>
        <p:grpSp>
          <p:nvGrpSpPr>
            <p:cNvPr id="5" name="Group 1"/>
            <p:cNvGrpSpPr/>
            <p:nvPr/>
          </p:nvGrpSpPr>
          <p:grpSpPr bwMode="auto">
            <a:xfrm>
              <a:off x="3048000" y="3126270"/>
              <a:ext cx="3075343" cy="2283929"/>
              <a:chOff x="2880" y="1058"/>
              <a:chExt cx="2881" cy="2206"/>
            </a:xfrm>
          </p:grpSpPr>
          <p:sp>
            <p:nvSpPr>
              <p:cNvPr id="28" name="Rectangle 5"/>
              <p:cNvSpPr>
                <a:spLocks noChangeArrowheads="1"/>
              </p:cNvSpPr>
              <p:nvPr/>
            </p:nvSpPr>
            <p:spPr bwMode="auto">
              <a:xfrm>
                <a:off x="2880" y="1104"/>
                <a:ext cx="2448" cy="1824"/>
              </a:xfrm>
              <a:prstGeom prst="rect">
                <a:avLst/>
              </a:prstGeom>
              <a:solidFill>
                <a:srgbClr val="FFC000"/>
              </a:solidFill>
              <a:ln w="25400">
                <a:solidFill>
                  <a:srgbClr val="FFC000"/>
                </a:solidFill>
                <a:miter lim="800000"/>
              </a:ln>
            </p:spPr>
            <p:txBody>
              <a:bodyPr wrap="none" anchor="ctr"/>
              <a:lstStyle>
                <a:lvl1pP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9" name="Line 12"/>
              <p:cNvSpPr>
                <a:spLocks noChangeShapeType="1"/>
              </p:cNvSpPr>
              <p:nvPr/>
            </p:nvSpPr>
            <p:spPr bwMode="auto">
              <a:xfrm>
                <a:off x="2880" y="1645"/>
                <a:ext cx="244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zh-CN" alt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30" name="Line 18"/>
              <p:cNvSpPr>
                <a:spLocks noChangeShapeType="1"/>
              </p:cNvSpPr>
              <p:nvPr/>
            </p:nvSpPr>
            <p:spPr bwMode="auto">
              <a:xfrm>
                <a:off x="2880" y="3168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2887" y="292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2" name="Line 20"/>
              <p:cNvSpPr>
                <a:spLocks noChangeShapeType="1"/>
              </p:cNvSpPr>
              <p:nvPr/>
            </p:nvSpPr>
            <p:spPr bwMode="auto">
              <a:xfrm>
                <a:off x="5328" y="292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/>
            </p:nvSpPr>
            <p:spPr bwMode="auto">
              <a:xfrm>
                <a:off x="3311" y="2928"/>
                <a:ext cx="1777" cy="2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91432" tIns="45716" rIns="91432" bIns="45716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60 cm</a:t>
                </a:r>
              </a:p>
            </p:txBody>
          </p:sp>
          <p:sp>
            <p:nvSpPr>
              <p:cNvPr id="34" name="Line 22"/>
              <p:cNvSpPr>
                <a:spLocks noChangeShapeType="1"/>
              </p:cNvSpPr>
              <p:nvPr/>
            </p:nvSpPr>
            <p:spPr bwMode="auto">
              <a:xfrm flipH="1">
                <a:off x="5328" y="2881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5" name="Line 23"/>
              <p:cNvSpPr>
                <a:spLocks noChangeShapeType="1"/>
              </p:cNvSpPr>
              <p:nvPr/>
            </p:nvSpPr>
            <p:spPr bwMode="auto">
              <a:xfrm flipH="1">
                <a:off x="5280" y="1103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6" name="Line 24"/>
              <p:cNvSpPr>
                <a:spLocks noChangeShapeType="1"/>
              </p:cNvSpPr>
              <p:nvPr/>
            </p:nvSpPr>
            <p:spPr bwMode="auto">
              <a:xfrm>
                <a:off x="5424" y="1104"/>
                <a:ext cx="0" cy="17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Rectangle 14"/>
              <p:cNvSpPr>
                <a:spLocks noChangeArrowheads="1"/>
              </p:cNvSpPr>
              <p:nvPr/>
            </p:nvSpPr>
            <p:spPr bwMode="auto">
              <a:xfrm rot="16200000">
                <a:off x="4730" y="1803"/>
                <a:ext cx="1776" cy="2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91432" tIns="45716" rIns="91432" bIns="45716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50 cm</a:t>
                </a:r>
              </a:p>
            </p:txBody>
          </p:sp>
        </p:grpSp>
        <p:sp>
          <p:nvSpPr>
            <p:cNvPr id="6" name="TextBox 41"/>
            <p:cNvSpPr txBox="1">
              <a:spLocks noChangeArrowheads="1"/>
            </p:cNvSpPr>
            <p:nvPr/>
          </p:nvSpPr>
          <p:spPr bwMode="auto">
            <a:xfrm>
              <a:off x="3303757" y="3888157"/>
              <a:ext cx="2231968" cy="1015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设备（工装）维修中请勿通电启动（操作）！</a:t>
              </a:r>
            </a:p>
          </p:txBody>
        </p:sp>
        <p:sp>
          <p:nvSpPr>
            <p:cNvPr id="7" name="TextBox 42"/>
            <p:cNvSpPr txBox="1">
              <a:spLocks noChangeArrowheads="1"/>
            </p:cNvSpPr>
            <p:nvPr/>
          </p:nvSpPr>
          <p:spPr bwMode="auto">
            <a:xfrm>
              <a:off x="3355662" y="3292581"/>
              <a:ext cx="20574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56945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defTabSz="956945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defTabSz="956945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defTabSz="956945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defTabSz="956945"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defTabSz="956945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defTabSz="956945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defTabSz="956945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defTabSz="956945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警  示  牌</a:t>
              </a:r>
            </a:p>
          </p:txBody>
        </p:sp>
        <p:sp>
          <p:nvSpPr>
            <p:cNvPr id="8" name="Oval 16"/>
            <p:cNvSpPr/>
            <p:nvPr/>
          </p:nvSpPr>
          <p:spPr>
            <a:xfrm>
              <a:off x="3810000" y="3200077"/>
              <a:ext cx="76200" cy="7621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Oval 16"/>
            <p:cNvSpPr/>
            <p:nvPr/>
          </p:nvSpPr>
          <p:spPr>
            <a:xfrm>
              <a:off x="5029200" y="3200077"/>
              <a:ext cx="76200" cy="7621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825875" y="3047655"/>
              <a:ext cx="44450" cy="228633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200697">
              <a:off x="3810000" y="2895233"/>
              <a:ext cx="76200" cy="228633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810000" y="2742810"/>
              <a:ext cx="76200" cy="228633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714888">
              <a:off x="3832225" y="2596739"/>
              <a:ext cx="76200" cy="228633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1494385">
              <a:off x="3868738" y="2439554"/>
              <a:ext cx="76200" cy="228633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 rot="2804218">
              <a:off x="3957632" y="2277622"/>
              <a:ext cx="76211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045075" y="3047655"/>
              <a:ext cx="44450" cy="228633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 rot="20238580">
              <a:off x="4994275" y="2901584"/>
              <a:ext cx="76200" cy="228633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 rot="20238580">
              <a:off x="4918075" y="2749161"/>
              <a:ext cx="76200" cy="228633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 rot="20238580">
              <a:off x="4841875" y="2596739"/>
              <a:ext cx="76200" cy="228633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 rot="20238580">
              <a:off x="4765675" y="2444317"/>
              <a:ext cx="76200" cy="228633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 rot="20238580">
              <a:off x="4689475" y="2291895"/>
              <a:ext cx="76200" cy="228633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 rot="20238580">
              <a:off x="4613275" y="2139472"/>
              <a:ext cx="76200" cy="228633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 rot="2804218">
              <a:off x="4033832" y="2201411"/>
              <a:ext cx="76211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 rot="2804218">
              <a:off x="4186232" y="2048989"/>
              <a:ext cx="76211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 rot="20238580">
              <a:off x="4537075" y="1987050"/>
              <a:ext cx="76200" cy="228633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 rot="16902169">
              <a:off x="4424357" y="1926733"/>
              <a:ext cx="76211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 rot="14000596">
              <a:off x="4267194" y="1966427"/>
              <a:ext cx="76211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6000"/>
              <a:t>Thanks</a:t>
            </a:r>
            <a:r>
              <a:rPr lang="en-US" altLang="zh-CN"/>
              <a:t>.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8"/>
          <p:cNvGraphicFramePr>
            <a:graphicFrameLocks noGrp="1"/>
          </p:cNvGraphicFramePr>
          <p:nvPr/>
        </p:nvGraphicFramePr>
        <p:xfrm>
          <a:off x="0" y="7931"/>
          <a:ext cx="12192000" cy="6850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8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1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001">
                <a:tc gridSpan="3"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00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目的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8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管道内流体可视化，预知管道危险性</a:t>
                      </a:r>
                      <a:r>
                        <a:rPr kumimoji="1" lang="en-US" altLang="zh-CN" sz="18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,</a:t>
                      </a:r>
                      <a:r>
                        <a:rPr kumimoji="1" lang="zh-CN" altLang="en-US" sz="18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预防事故发生</a:t>
                      </a:r>
                      <a:r>
                        <a:rPr kumimoji="1" lang="en-US" altLang="zh-CN" sz="18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,</a:t>
                      </a:r>
                      <a:r>
                        <a:rPr kumimoji="1" lang="zh-CN" altLang="en-US" sz="18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提高管道维护的效率</a:t>
                      </a:r>
                      <a:endParaRPr kumimoji="1" lang="en-US" altLang="zh-CN" sz="18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00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对象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公司所有管道</a:t>
                      </a: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,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包括气体和液体管道</a:t>
                      </a:r>
                      <a:endParaRPr kumimoji="1" lang="en-US" altLang="zh-CN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001">
                <a:tc rowSpan="10"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标准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kumimoji="1" lang="zh-CN" altLang="en-US" sz="1800" b="0" dirty="0">
                          <a:latin typeface="微软雅黑" pitchFamily="34" charset="-122"/>
                          <a:ea typeface="微软雅黑" pitchFamily="34" charset="-122"/>
                        </a:rPr>
                        <a:t>、压缩空气管道涂刷成</a:t>
                      </a: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淡灰色</a:t>
                      </a:r>
                      <a:endParaRPr kumimoji="1" lang="en-US" altLang="zh-CN" sz="18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zh-CN" sz="1800" b="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淡灰色</a:t>
                      </a:r>
                      <a:endParaRPr kumimoji="1" lang="en-US" altLang="zh-CN" sz="18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00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kumimoji="1" lang="zh-CN" altLang="en-US" sz="1800" b="0" dirty="0">
                          <a:latin typeface="微软雅黑" pitchFamily="34" charset="-122"/>
                          <a:ea typeface="微软雅黑" pitchFamily="34" charset="-122"/>
                        </a:rPr>
                        <a:t>、消防管道涂刷成红色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800" b="0" dirty="0">
                          <a:latin typeface="微软雅黑" pitchFamily="34" charset="-122"/>
                          <a:ea typeface="微软雅黑" pitchFamily="34" charset="-122"/>
                        </a:rPr>
                        <a:t>鲜红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00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kumimoji="1" lang="zh-CN" altLang="en-US" sz="1800" b="0" dirty="0">
                          <a:latin typeface="微软雅黑" pitchFamily="34" charset="-122"/>
                          <a:ea typeface="微软雅黑" pitchFamily="34" charset="-122"/>
                        </a:rPr>
                        <a:t>、低压氦气管道涂刷成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(</a:t>
                      </a: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淡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)</a:t>
                      </a: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黄色</a:t>
                      </a:r>
                      <a:endParaRPr kumimoji="1" lang="zh-CN" altLang="en-US" sz="18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(</a:t>
                      </a:r>
                      <a:r>
                        <a:rPr kumimoji="1" lang="zh-CN" altLang="zh-CN" sz="1800" b="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淡</a:t>
                      </a:r>
                      <a:r>
                        <a:rPr kumimoji="1" lang="en-US" altLang="zh-CN" sz="1800" b="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)</a:t>
                      </a:r>
                      <a:r>
                        <a:rPr kumimoji="1" lang="zh-CN" altLang="zh-CN" sz="1800" b="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黄色</a:t>
                      </a:r>
                      <a:endParaRPr kumimoji="1" lang="zh-CN" altLang="en-US" sz="18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00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dirty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kumimoji="1" lang="zh-CN" altLang="en-US" sz="1800" b="0" dirty="0">
                          <a:latin typeface="微软雅黑" pitchFamily="34" charset="-122"/>
                          <a:ea typeface="微软雅黑" pitchFamily="34" charset="-122"/>
                        </a:rPr>
                        <a:t>、高压氦气管道涂刷成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(</a:t>
                      </a: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淡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)</a:t>
                      </a: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黄色</a:t>
                      </a:r>
                      <a:endParaRPr kumimoji="1" lang="zh-CN" altLang="en-US" sz="18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00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dirty="0"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kumimoji="1" lang="zh-CN" altLang="en-US" sz="1800" b="0" dirty="0">
                          <a:latin typeface="微软雅黑" pitchFamily="34" charset="-122"/>
                          <a:ea typeface="微软雅黑" pitchFamily="34" charset="-122"/>
                        </a:rPr>
                        <a:t>、低压氮气管道涂刷成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(</a:t>
                      </a: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淡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)</a:t>
                      </a: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黄色</a:t>
                      </a:r>
                      <a:endParaRPr kumimoji="1" lang="en-US" altLang="zh-CN" sz="18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T="45712" marB="4571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00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dirty="0"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r>
                        <a:rPr kumimoji="1" lang="zh-CN" altLang="en-US" sz="1800" b="0" dirty="0">
                          <a:latin typeface="微软雅黑" pitchFamily="34" charset="-122"/>
                          <a:ea typeface="微软雅黑" pitchFamily="34" charset="-122"/>
                        </a:rPr>
                        <a:t>、中、高压氮气管道涂刷成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(</a:t>
                      </a: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淡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)</a:t>
                      </a: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黄色</a:t>
                      </a:r>
                      <a:endParaRPr kumimoji="1" lang="en-US" altLang="zh-CN" sz="18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T="45712" marB="4571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00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dirty="0">
                          <a:latin typeface="微软雅黑" pitchFamily="34" charset="-122"/>
                          <a:ea typeface="微软雅黑" pitchFamily="34" charset="-122"/>
                        </a:rPr>
                        <a:t>7</a:t>
                      </a:r>
                      <a:r>
                        <a:rPr kumimoji="1" lang="zh-CN" altLang="en-US" sz="1800" b="0" dirty="0">
                          <a:latin typeface="微软雅黑" pitchFamily="34" charset="-122"/>
                          <a:ea typeface="微软雅黑" pitchFamily="34" charset="-122"/>
                        </a:rPr>
                        <a:t>、乙炔管道涂刷成白色（乙炔软管为黑色）</a:t>
                      </a:r>
                      <a:endParaRPr kumimoji="1" lang="en-US" altLang="zh-CN" sz="18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800" b="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铝白色</a:t>
                      </a:r>
                      <a:endParaRPr kumimoji="1" lang="en-US" altLang="zh-CN" sz="18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062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en-US" altLang="zh-CN" sz="1800" b="0" dirty="0">
                          <a:latin typeface="微软雅黑" pitchFamily="34" charset="-122"/>
                          <a:ea typeface="微软雅黑" pitchFamily="34" charset="-122"/>
                        </a:rPr>
                        <a:t>8</a:t>
                      </a:r>
                      <a:r>
                        <a:rPr kumimoji="1" lang="zh-CN" altLang="en-US" sz="1800" b="0" dirty="0">
                          <a:latin typeface="微软雅黑" pitchFamily="34" charset="-122"/>
                          <a:ea typeface="微软雅黑" pitchFamily="34" charset="-122"/>
                        </a:rPr>
                        <a:t>、氧气管道涂刷成天蓝色（氧气软管为红色）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kumimoji="1" lang="zh-CN" altLang="en-US" sz="1800" b="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天蓝色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300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dirty="0">
                          <a:latin typeface="微软雅黑" pitchFamily="34" charset="-122"/>
                          <a:ea typeface="微软雅黑" pitchFamily="34" charset="-122"/>
                        </a:rPr>
                        <a:t>9</a:t>
                      </a:r>
                      <a:r>
                        <a:rPr kumimoji="1" lang="zh-CN" altLang="en-US" sz="1800" b="0" dirty="0">
                          <a:latin typeface="微软雅黑" pitchFamily="34" charset="-122"/>
                          <a:ea typeface="微软雅黑" pitchFamily="34" charset="-122"/>
                        </a:rPr>
                        <a:t>、一般水管涂刷成</a:t>
                      </a: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艳绿色</a:t>
                      </a:r>
                      <a:endParaRPr kumimoji="1" lang="zh-CN" altLang="en-US" sz="18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zh-CN" sz="1800" b="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绿色</a:t>
                      </a:r>
                      <a:endParaRPr kumimoji="1" lang="zh-CN" altLang="en-US" sz="18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300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dirty="0"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kumimoji="1" lang="zh-CN" altLang="en-US" sz="1800" b="0" dirty="0">
                          <a:latin typeface="微软雅黑" pitchFamily="34" charset="-122"/>
                          <a:ea typeface="微软雅黑" pitchFamily="34" charset="-122"/>
                        </a:rPr>
                        <a:t>、液化气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(</a:t>
                      </a: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淡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)</a:t>
                      </a: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黄色</a:t>
                      </a:r>
                      <a:endParaRPr kumimoji="1" lang="zh-CN" altLang="en-US" sz="18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(</a:t>
                      </a:r>
                      <a:r>
                        <a:rPr kumimoji="1" lang="zh-CN" altLang="zh-CN" sz="1800" b="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淡</a:t>
                      </a:r>
                      <a:r>
                        <a:rPr kumimoji="1" lang="en-US" altLang="zh-CN" sz="1800" b="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)</a:t>
                      </a:r>
                      <a:r>
                        <a:rPr kumimoji="1" lang="zh-CN" altLang="zh-CN" sz="1800" b="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黄色</a:t>
                      </a:r>
                      <a:endParaRPr kumimoji="1" lang="zh-CN" altLang="en-US" sz="18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534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注意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具体操作按国标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GB_7231-2003_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工业管道的基本识别色、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25000"/>
                        </a:lnSpc>
                      </a:pP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识别符号和安全标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marR="0" indent="0" algn="l" defTabSz="914400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8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dirty="0"/>
                    </a:p>
                  </a:txBody>
                  <a:tcPr marT="45708" marB="4570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364197" y="0"/>
            <a:ext cx="28981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管道相关颜色标识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324" y="750238"/>
            <a:ext cx="3448531" cy="2257740"/>
          </a:xfrm>
          <a:prstGeom prst="rect">
            <a:avLst/>
          </a:prstGeom>
        </p:spPr>
      </p:pic>
      <p:pic>
        <p:nvPicPr>
          <p:cNvPr id="2" name="图片 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60928" y="759510"/>
            <a:ext cx="3452400" cy="2257200"/>
          </a:xfrm>
          <a:prstGeom prst="rect">
            <a:avLst/>
          </a:prstGeom>
        </p:spPr>
      </p:pic>
      <p:pic>
        <p:nvPicPr>
          <p:cNvPr id="3" name="图片 2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2" y="4197440"/>
            <a:ext cx="3452400" cy="22572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86400" y="2505205"/>
            <a:ext cx="287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氮气管道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324" y="4223777"/>
            <a:ext cx="3453039" cy="2256488"/>
          </a:xfrm>
          <a:prstGeom prst="rect">
            <a:avLst/>
          </a:prstGeom>
        </p:spPr>
      </p:pic>
      <p:pic>
        <p:nvPicPr>
          <p:cNvPr id="10" name="图片 9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4369800" y="751099"/>
            <a:ext cx="3452400" cy="2257200"/>
          </a:xfrm>
          <a:prstGeom prst="rect">
            <a:avLst/>
          </a:prstGeom>
        </p:spPr>
      </p:pic>
      <p:sp>
        <p:nvSpPr>
          <p:cNvPr id="11" name="AutoShape 2" descr="https://timgsa.baidu.com/timg?image&amp;quality=80&amp;size=b9999_10000&amp;sec=1508579581059&amp;di=01bcdc1a76abcb2a202f9910f51e2e31&amp;imgtype=0&amp;src=http%3A%2F%2Fimage2.bestb2b.com%2Fupload%2Fpic%2F2013%2F061%2F21%2F198%2F1291198%2F1374396299079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AutoShape 4" descr="https://timgsa.baidu.com/timg?image&amp;quality=80&amp;size=b9999_10000&amp;sec=1508579581059&amp;di=01bcdc1a76abcb2a202f9910f51e2e31&amp;imgtype=0&amp;src=http%3A%2F%2Fimage2.bestb2b.com%2Fupload%2Fpic%2F2013%2F061%2F21%2F198%2F1291198%2F137439629907931.jpg"/>
          <p:cNvSpPr>
            <a:spLocks noChangeAspect="1" noChangeArrowheads="1"/>
          </p:cNvSpPr>
          <p:nvPr/>
        </p:nvSpPr>
        <p:spPr bwMode="auto">
          <a:xfrm>
            <a:off x="307975" y="7937"/>
            <a:ext cx="1792968" cy="179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3" name="图片 12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4369800" y="4197440"/>
            <a:ext cx="3452400" cy="22572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3016710"/>
            <a:ext cx="12192000" cy="1189141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03988" y="3101581"/>
            <a:ext cx="191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压缩空气管道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26728" y="3726244"/>
            <a:ext cx="132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消防管道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342581" y="3726244"/>
            <a:ext cx="132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乙炔管道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38921" y="3100541"/>
            <a:ext cx="1528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氮气管道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36430" y="3100541"/>
            <a:ext cx="1236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氧气管道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570152" y="3726244"/>
            <a:ext cx="276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一般水管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12775" y="118860"/>
            <a:ext cx="210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管道颜色标识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11151841" y="5567363"/>
            <a:ext cx="743384" cy="6740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24677" y="124654"/>
            <a:ext cx="2696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管道流向标识方法</a:t>
            </a:r>
          </a:p>
        </p:txBody>
      </p:sp>
      <p:graphicFrame>
        <p:nvGraphicFramePr>
          <p:cNvPr id="3" name="Table 37"/>
          <p:cNvGraphicFramePr>
            <a:graphicFrameLocks noGrp="1"/>
          </p:cNvGraphicFramePr>
          <p:nvPr/>
        </p:nvGraphicFramePr>
        <p:xfrm>
          <a:off x="670254" y="805875"/>
          <a:ext cx="11233571" cy="3590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8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2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目的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zh-CN" altLang="en-US" sz="18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使排管的流向、方向、压力等可视化，提高管道维护的效率。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2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对象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公司所有管道</a:t>
                      </a: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,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包括气体和液体管道。</a:t>
                      </a:r>
                      <a:endParaRPr kumimoji="1" lang="en-US" altLang="zh-CN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489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标准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kumimoji="1" lang="zh-CN" altLang="en-US" sz="1800" b="0" dirty="0"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制作防水不干胶标签，标签上箭头颜色为流体的标准色样。</a:t>
                      </a:r>
                      <a:r>
                        <a:rPr kumimoji="1" lang="zh-CN" altLang="en-US" sz="1800" dirty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或直接用油漆喷涂箭头。</a:t>
                      </a:r>
                      <a:endParaRPr kumimoji="1" lang="en-US" altLang="zh-CN" sz="1800" b="0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kumimoji="1" lang="zh-CN" altLang="en-US" sz="1800" b="0" dirty="0"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箭头颜色分为黄色和红色，黄色张贴在消防管道上，红色张贴在其它管道上。</a:t>
                      </a:r>
                      <a:endParaRPr kumimoji="1" lang="zh-CN" altLang="en-US" sz="18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4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kumimoji="1" lang="zh-CN" altLang="en-US" sz="1800" b="0" dirty="0"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规格：长</a:t>
                      </a: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150mmX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宽</a:t>
                      </a: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25mm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。</a:t>
                      </a:r>
                      <a:endParaRPr kumimoji="1" lang="zh-CN" altLang="en-US" sz="18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4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dirty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kumimoji="1" lang="zh-CN" altLang="en-US" sz="1800" b="0" dirty="0"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依据管道大小来选择使用。</a:t>
                      </a:r>
                      <a:endParaRPr kumimoji="1" lang="zh-CN" altLang="en-US" sz="18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34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en-US" altLang="zh-CN" sz="1800" b="0" dirty="0"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kumimoji="1" lang="zh-CN" altLang="en-US" sz="1800" b="0" dirty="0"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kumimoji="1"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制作防水不干胶标识，宋体  </a:t>
                      </a:r>
                      <a:r>
                        <a:rPr kumimoji="1"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80#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 bwMode="auto">
          <a:xfrm>
            <a:off x="596101" y="5046663"/>
            <a:ext cx="3868738" cy="1544638"/>
            <a:chOff x="2893" y="733"/>
            <a:chExt cx="2437" cy="973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3470" y="1026"/>
              <a:ext cx="1860" cy="680"/>
            </a:xfrm>
            <a:prstGeom prst="rightArrow">
              <a:avLst>
                <a:gd name="adj1" fmla="val 50000"/>
                <a:gd name="adj2" fmla="val 6837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" name="Group 5"/>
            <p:cNvGrpSpPr/>
            <p:nvPr/>
          </p:nvGrpSpPr>
          <p:grpSpPr bwMode="auto">
            <a:xfrm>
              <a:off x="2893" y="733"/>
              <a:ext cx="2436" cy="896"/>
              <a:chOff x="2893" y="733"/>
              <a:chExt cx="2436" cy="896"/>
            </a:xfrm>
          </p:grpSpPr>
          <p:sp>
            <p:nvSpPr>
              <p:cNvPr id="7" name="Line 6"/>
              <p:cNvSpPr>
                <a:spLocks noChangeShapeType="1"/>
              </p:cNvSpPr>
              <p:nvPr/>
            </p:nvSpPr>
            <p:spPr bwMode="auto">
              <a:xfrm>
                <a:off x="3379" y="1207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8" name="Group 7"/>
              <p:cNvGrpSpPr/>
              <p:nvPr/>
            </p:nvGrpSpPr>
            <p:grpSpPr bwMode="auto">
              <a:xfrm>
                <a:off x="2893" y="733"/>
                <a:ext cx="2436" cy="896"/>
                <a:chOff x="2893" y="733"/>
                <a:chExt cx="2436" cy="896"/>
              </a:xfrm>
            </p:grpSpPr>
            <p:sp>
              <p:nvSpPr>
                <p:cNvPr id="9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198" y="1173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3198" y="1525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" name="Text Box 10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2714" y="1199"/>
                  <a:ext cx="60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32" tIns="45716" rIns="91432" bIns="45716">
                  <a:spAutoFit/>
                </a:bodyPr>
                <a:lstStyle/>
                <a:p>
                  <a:r>
                    <a:rPr lang="en-US" altLang="zh-CN" sz="2000" dirty="0">
                      <a:latin typeface="微软雅黑" pitchFamily="34" charset="-122"/>
                      <a:ea typeface="微软雅黑" pitchFamily="34" charset="-122"/>
                    </a:rPr>
                    <a:t>25mm</a:t>
                  </a:r>
                </a:p>
              </p:txBody>
            </p:sp>
            <p:sp>
              <p:nvSpPr>
                <p:cNvPr id="1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470" y="890"/>
                  <a:ext cx="0" cy="3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329" y="890"/>
                  <a:ext cx="0" cy="45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" name="Line 13"/>
                <p:cNvSpPr>
                  <a:spLocks noChangeShapeType="1"/>
                </p:cNvSpPr>
                <p:nvPr/>
              </p:nvSpPr>
              <p:spPr bwMode="auto">
                <a:xfrm>
                  <a:off x="3470" y="935"/>
                  <a:ext cx="18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048" y="733"/>
                  <a:ext cx="60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32" tIns="45716" rIns="91432" bIns="45716">
                  <a:spAutoFit/>
                </a:bodyPr>
                <a:lstStyle/>
                <a:p>
                  <a:r>
                    <a:rPr lang="en-US" altLang="zh-CN" sz="2000" dirty="0">
                      <a:latin typeface="Times New Roman" pitchFamily="18" charset="0"/>
                    </a:rPr>
                    <a:t>150mm</a:t>
                  </a:r>
                </a:p>
              </p:txBody>
            </p:sp>
          </p:grpSp>
        </p:grpSp>
      </p:grp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1425776" y="4759326"/>
            <a:ext cx="2951433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kumimoji="1" lang="en-US" altLang="zh-CN" sz="2000" dirty="0"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kumimoji="1" lang="zh-CN" altLang="en-US" sz="2000" dirty="0"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</a:rPr>
              <a:t>、红色消防管道上使用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561803" y="4775993"/>
            <a:ext cx="239679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kumimoji="1" lang="en-US" altLang="zh-CN" sz="2000" dirty="0"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kumimoji="1" lang="zh-CN" altLang="en-US" sz="2000" dirty="0"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</a:rPr>
              <a:t>、其它管道上使用</a:t>
            </a:r>
          </a:p>
        </p:txBody>
      </p:sp>
      <p:grpSp>
        <p:nvGrpSpPr>
          <p:cNvPr id="18" name="Group 15"/>
          <p:cNvGrpSpPr/>
          <p:nvPr/>
        </p:nvGrpSpPr>
        <p:grpSpPr bwMode="auto">
          <a:xfrm>
            <a:off x="4806152" y="5130801"/>
            <a:ext cx="3857625" cy="1558926"/>
            <a:chOff x="2908" y="2176"/>
            <a:chExt cx="2430" cy="982"/>
          </a:xfrm>
        </p:grpSpPr>
        <p:sp>
          <p:nvSpPr>
            <p:cNvPr id="19" name="AutoShape 16"/>
            <p:cNvSpPr>
              <a:spLocks noChangeArrowheads="1"/>
            </p:cNvSpPr>
            <p:nvPr/>
          </p:nvSpPr>
          <p:spPr bwMode="auto">
            <a:xfrm>
              <a:off x="3470" y="2478"/>
              <a:ext cx="1860" cy="680"/>
            </a:xfrm>
            <a:prstGeom prst="rightArrow">
              <a:avLst>
                <a:gd name="adj1" fmla="val 50000"/>
                <a:gd name="adj2" fmla="val 68370"/>
              </a:avLst>
            </a:prstGeom>
            <a:solidFill>
              <a:srgbClr val="E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0" name="Group 17"/>
            <p:cNvGrpSpPr/>
            <p:nvPr/>
          </p:nvGrpSpPr>
          <p:grpSpPr bwMode="auto">
            <a:xfrm>
              <a:off x="2908" y="2176"/>
              <a:ext cx="2430" cy="955"/>
              <a:chOff x="2899" y="725"/>
              <a:chExt cx="2430" cy="955"/>
            </a:xfrm>
          </p:grpSpPr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>
                <a:off x="3379" y="1207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2" name="Group 19"/>
              <p:cNvGrpSpPr/>
              <p:nvPr/>
            </p:nvGrpSpPr>
            <p:grpSpPr bwMode="auto">
              <a:xfrm>
                <a:off x="2899" y="725"/>
                <a:ext cx="2430" cy="955"/>
                <a:chOff x="2899" y="725"/>
                <a:chExt cx="2430" cy="955"/>
              </a:xfrm>
            </p:grpSpPr>
            <p:sp>
              <p:nvSpPr>
                <p:cNvPr id="23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198" y="1201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198" y="1525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" name="Text Box 22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2720" y="1250"/>
                  <a:ext cx="60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32" tIns="45716" rIns="91432" bIns="45716">
                  <a:spAutoFit/>
                </a:bodyPr>
                <a:lstStyle/>
                <a:p>
                  <a:r>
                    <a:rPr lang="en-US" altLang="zh-CN" sz="2000" dirty="0">
                      <a:latin typeface="微软雅黑" pitchFamily="34" charset="-122"/>
                      <a:ea typeface="微软雅黑" pitchFamily="34" charset="-122"/>
                    </a:rPr>
                    <a:t>25mm</a:t>
                  </a:r>
                </a:p>
              </p:txBody>
            </p:sp>
            <p:sp>
              <p:nvSpPr>
                <p:cNvPr id="2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3470" y="890"/>
                  <a:ext cx="0" cy="3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5329" y="890"/>
                  <a:ext cx="0" cy="45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" name="Line 25"/>
                <p:cNvSpPr>
                  <a:spLocks noChangeShapeType="1"/>
                </p:cNvSpPr>
                <p:nvPr/>
              </p:nvSpPr>
              <p:spPr bwMode="auto">
                <a:xfrm>
                  <a:off x="3470" y="935"/>
                  <a:ext cx="18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056" y="725"/>
                  <a:ext cx="704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32" tIns="45716" rIns="91432" bIns="45716">
                  <a:spAutoFit/>
                </a:bodyPr>
                <a:lstStyle/>
                <a:p>
                  <a:r>
                    <a:rPr lang="en-US" altLang="zh-CN" sz="2000" dirty="0">
                      <a:latin typeface="微软雅黑" pitchFamily="34" charset="-122"/>
                      <a:ea typeface="微软雅黑" pitchFamily="34" charset="-122"/>
                    </a:rPr>
                    <a:t>150mm</a:t>
                  </a:r>
                </a:p>
              </p:txBody>
            </p:sp>
          </p:grpSp>
        </p:grpSp>
      </p:grp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9041270" y="4723833"/>
            <a:ext cx="163857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kumimoji="1" lang="en-US" altLang="zh-CN" sz="2000" dirty="0"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kumimoji="1" lang="zh-CN" altLang="en-US" sz="2000" dirty="0"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</a:rPr>
              <a:t>、管道标识</a:t>
            </a: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8919816" y="5291137"/>
            <a:ext cx="2216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r>
              <a:rPr lang="zh-CN" altLang="en-US" sz="8000" dirty="0">
                <a:solidFill>
                  <a:srgbClr val="EA0000"/>
                </a:solidFill>
                <a:latin typeface="Times New Roman" pitchFamily="18" charset="0"/>
              </a:rPr>
              <a:t>氮气</a:t>
            </a:r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 flipH="1">
            <a:off x="10864504" y="5888037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1151841" y="5512412"/>
            <a:ext cx="74338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1"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宋体</a:t>
            </a:r>
          </a:p>
          <a:p>
            <a:pPr algn="ctr">
              <a:lnSpc>
                <a:spcPct val="120000"/>
              </a:lnSpc>
              <a:defRPr/>
            </a:pPr>
            <a:r>
              <a:rPr kumimoji="1"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80#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19460361">
            <a:off x="5077820" y="1459964"/>
            <a:ext cx="1944216" cy="1944216"/>
          </a:xfrm>
          <a:prstGeom prst="roundRect">
            <a:avLst/>
          </a:prstGeom>
          <a:solidFill>
            <a:srgbClr val="0070C0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5073564" y="4031165"/>
            <a:ext cx="3279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algn="ctr">
              <a:buFont typeface="Wingdings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配电柜、消防设施警戒线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725615" y="4095296"/>
            <a:ext cx="18915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凸起物警戒线</a:t>
            </a: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4858129" y="3971690"/>
            <a:ext cx="0" cy="173494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535035" y="1937749"/>
            <a:ext cx="1136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5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795235" y="4608328"/>
            <a:ext cx="2898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电力相关颜色标识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10715" y="5221056"/>
            <a:ext cx="27805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电器控制开关标识方法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810098" y="5205093"/>
            <a:ext cx="2264241" cy="3077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额定电压标识方法</a:t>
            </a:r>
          </a:p>
        </p:txBody>
      </p:sp>
      <p:sp>
        <p:nvSpPr>
          <p:cNvPr id="12" name="圆角矩形 11"/>
          <p:cNvSpPr/>
          <p:nvPr/>
        </p:nvSpPr>
        <p:spPr>
          <a:xfrm rot="18926425">
            <a:off x="1598706" y="2015872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 rot="18926425">
            <a:off x="2665886" y="2002896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 rot="18926425">
            <a:off x="3930732" y="1988957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 rot="18926425">
            <a:off x="7136464" y="1990448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 rot="18926425">
            <a:off x="8221173" y="1990447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 rot="18926425">
            <a:off x="9432561" y="1976594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 rot="18926425">
            <a:off x="2047790" y="2234973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 rot="18926425">
            <a:off x="3114971" y="2221997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 rot="18926425">
            <a:off x="4379815" y="2208058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 rot="18926425">
            <a:off x="7585547" y="2209549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 rot="18926425">
            <a:off x="8670257" y="2209548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 rot="18926425">
            <a:off x="9881645" y="2195695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1 L -0.58541 -0.34097 " pathEditMode="relative" rAng="0" ptsTypes="AA">
                                      <p:cBhvr>
                                        <p:cTn id="40" dur="4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10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2 L -0.58541 -0.34097 " pathEditMode="relative" rAng="0" ptsTypes="AA">
                                      <p:cBhvr>
                                        <p:cTn id="52" dur="4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62" dur="4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2 L -0.58541 -0.34098 " pathEditMode="relative" rAng="0" ptsTypes="AA">
                                      <p:cBhvr>
                                        <p:cTn id="73" dur="4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2 L -0.58542 -0.34098 " pathEditMode="relative" rAng="0" ptsTypes="AA">
                                      <p:cBhvr>
                                        <p:cTn id="82" dur="4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91" dur="4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00" dur="4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10" y="-1671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09" dur="4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1 -0.34097 " pathEditMode="relative" rAng="0" ptsTypes="AA">
                                      <p:cBhvr>
                                        <p:cTn id="118" dur="4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27" dur="4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39" dur="4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48" dur="4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8" grpId="0"/>
      <p:bldP spid="9" grpId="0"/>
      <p:bldP spid="11" grpId="0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7215188" y="3176465"/>
            <a:ext cx="4137025" cy="3832225"/>
            <a:chOff x="6683375" y="3146425"/>
            <a:chExt cx="4365626" cy="3733800"/>
          </a:xfrm>
        </p:grpSpPr>
        <p:sp>
          <p:nvSpPr>
            <p:cNvPr id="8" name="Rectangle 33"/>
            <p:cNvSpPr>
              <a:spLocks noChangeArrowheads="1"/>
            </p:cNvSpPr>
            <p:nvPr/>
          </p:nvSpPr>
          <p:spPr bwMode="auto">
            <a:xfrm>
              <a:off x="7397750" y="3790950"/>
              <a:ext cx="3063875" cy="24320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9" name="Rectangle 34"/>
            <p:cNvSpPr>
              <a:spLocks noChangeArrowheads="1"/>
            </p:cNvSpPr>
            <p:nvPr/>
          </p:nvSpPr>
          <p:spPr bwMode="auto">
            <a:xfrm rot="18900000">
              <a:off x="6783388" y="3851275"/>
              <a:ext cx="1487488" cy="3032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0" name="Rectangle 35"/>
            <p:cNvSpPr>
              <a:spLocks noChangeArrowheads="1"/>
            </p:cNvSpPr>
            <p:nvPr/>
          </p:nvSpPr>
          <p:spPr bwMode="auto">
            <a:xfrm rot="18900000">
              <a:off x="6705600" y="4386263"/>
              <a:ext cx="2382838" cy="3032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1" name="Rectangle 36"/>
            <p:cNvSpPr>
              <a:spLocks noChangeArrowheads="1"/>
            </p:cNvSpPr>
            <p:nvPr/>
          </p:nvSpPr>
          <p:spPr bwMode="auto">
            <a:xfrm rot="18900000">
              <a:off x="6683375" y="4627563"/>
              <a:ext cx="3892550" cy="3032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2" name="Rectangle 37"/>
            <p:cNvSpPr>
              <a:spLocks noChangeArrowheads="1"/>
            </p:cNvSpPr>
            <p:nvPr/>
          </p:nvSpPr>
          <p:spPr bwMode="auto">
            <a:xfrm rot="18900000">
              <a:off x="7351713" y="4929188"/>
              <a:ext cx="3697288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3" name="Rectangle 38"/>
            <p:cNvSpPr>
              <a:spLocks noChangeArrowheads="1"/>
            </p:cNvSpPr>
            <p:nvPr/>
          </p:nvSpPr>
          <p:spPr bwMode="auto">
            <a:xfrm rot="18900000">
              <a:off x="8388350" y="5405438"/>
              <a:ext cx="2573338" cy="3032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4" name="Rectangle 39"/>
            <p:cNvSpPr>
              <a:spLocks noChangeArrowheads="1"/>
            </p:cNvSpPr>
            <p:nvPr/>
          </p:nvSpPr>
          <p:spPr bwMode="auto">
            <a:xfrm rot="18900000">
              <a:off x="9353550" y="5792788"/>
              <a:ext cx="1681163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5" name="Rectangle 40"/>
            <p:cNvSpPr>
              <a:spLocks noChangeArrowheads="1"/>
            </p:cNvSpPr>
            <p:nvPr/>
          </p:nvSpPr>
          <p:spPr bwMode="auto">
            <a:xfrm>
              <a:off x="7267575" y="6235700"/>
              <a:ext cx="3438525" cy="6445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6" name="Rectangle 41"/>
            <p:cNvSpPr>
              <a:spLocks noChangeArrowheads="1"/>
            </p:cNvSpPr>
            <p:nvPr/>
          </p:nvSpPr>
          <p:spPr bwMode="auto">
            <a:xfrm>
              <a:off x="10445750" y="3790950"/>
              <a:ext cx="454025" cy="2444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7" name="Rectangle 42"/>
            <p:cNvSpPr>
              <a:spLocks noChangeArrowheads="1"/>
            </p:cNvSpPr>
            <p:nvPr/>
          </p:nvSpPr>
          <p:spPr bwMode="auto">
            <a:xfrm>
              <a:off x="6813550" y="3790950"/>
              <a:ext cx="584200" cy="2444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8" name="Rectangle 43"/>
            <p:cNvSpPr>
              <a:spLocks noChangeArrowheads="1"/>
            </p:cNvSpPr>
            <p:nvPr/>
          </p:nvSpPr>
          <p:spPr bwMode="auto">
            <a:xfrm>
              <a:off x="7397750" y="3146425"/>
              <a:ext cx="3436938" cy="6445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9" name="Rectangle 44"/>
            <p:cNvSpPr>
              <a:spLocks noChangeArrowheads="1"/>
            </p:cNvSpPr>
            <p:nvPr/>
          </p:nvSpPr>
          <p:spPr bwMode="auto">
            <a:xfrm>
              <a:off x="7980363" y="3790950"/>
              <a:ext cx="1838325" cy="15208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/>
            <a:p>
              <a:pPr>
                <a:lnSpc>
                  <a:spcPct val="125000"/>
                </a:lnSpc>
              </a:pP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Text Box 45"/>
            <p:cNvSpPr txBox="1">
              <a:spLocks noChangeArrowheads="1"/>
            </p:cNvSpPr>
            <p:nvPr/>
          </p:nvSpPr>
          <p:spPr bwMode="auto">
            <a:xfrm>
              <a:off x="7833010" y="6224781"/>
              <a:ext cx="1876284" cy="38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r>
                <a:rPr lang="en-US" altLang="zh-CN" sz="2000" dirty="0">
                  <a:latin typeface="微软雅黑" pitchFamily="34" charset="-122"/>
                  <a:ea typeface="微软雅黑" pitchFamily="34" charset="-122"/>
                </a:rPr>
                <a:t>45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度角</a:t>
              </a:r>
              <a:r>
                <a:rPr lang="en-US" altLang="zh-CN" sz="2000" dirty="0">
                  <a:latin typeface="微软雅黑" pitchFamily="34" charset="-122"/>
                  <a:ea typeface="微软雅黑" pitchFamily="34" charset="-122"/>
                </a:rPr>
                <a:t>/10cm</a:t>
              </a:r>
            </a:p>
          </p:txBody>
        </p:sp>
        <p:sp>
          <p:nvSpPr>
            <p:cNvPr id="21" name="Line 46"/>
            <p:cNvSpPr>
              <a:spLocks noChangeShapeType="1"/>
            </p:cNvSpPr>
            <p:nvPr/>
          </p:nvSpPr>
          <p:spPr bwMode="auto">
            <a:xfrm>
              <a:off x="10125075" y="6235700"/>
              <a:ext cx="0" cy="387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47"/>
            <p:cNvSpPr>
              <a:spLocks noChangeShapeType="1"/>
            </p:cNvSpPr>
            <p:nvPr/>
          </p:nvSpPr>
          <p:spPr bwMode="auto">
            <a:xfrm>
              <a:off x="9671050" y="6235700"/>
              <a:ext cx="0" cy="387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48"/>
            <p:cNvSpPr>
              <a:spLocks noChangeShapeType="1"/>
            </p:cNvSpPr>
            <p:nvPr/>
          </p:nvSpPr>
          <p:spPr bwMode="auto">
            <a:xfrm>
              <a:off x="9671050" y="6554788"/>
              <a:ext cx="4540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49"/>
            <p:cNvSpPr>
              <a:spLocks noChangeShapeType="1"/>
            </p:cNvSpPr>
            <p:nvPr/>
          </p:nvSpPr>
          <p:spPr bwMode="auto">
            <a:xfrm>
              <a:off x="8050213" y="6557963"/>
              <a:ext cx="16208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50"/>
            <p:cNvSpPr>
              <a:spLocks noChangeShapeType="1"/>
            </p:cNvSpPr>
            <p:nvPr/>
          </p:nvSpPr>
          <p:spPr bwMode="auto">
            <a:xfrm>
              <a:off x="9634538" y="5322888"/>
              <a:ext cx="13303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51"/>
            <p:cNvSpPr>
              <a:spLocks noChangeShapeType="1"/>
            </p:cNvSpPr>
            <p:nvPr/>
          </p:nvSpPr>
          <p:spPr bwMode="auto">
            <a:xfrm>
              <a:off x="9634538" y="6224588"/>
              <a:ext cx="13303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52"/>
            <p:cNvSpPr>
              <a:spLocks noChangeShapeType="1"/>
            </p:cNvSpPr>
            <p:nvPr/>
          </p:nvSpPr>
          <p:spPr bwMode="auto">
            <a:xfrm>
              <a:off x="10641013" y="5335588"/>
              <a:ext cx="0" cy="900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Text Box 53"/>
            <p:cNvSpPr txBox="1">
              <a:spLocks noChangeArrowheads="1"/>
            </p:cNvSpPr>
            <p:nvPr/>
          </p:nvSpPr>
          <p:spPr bwMode="auto">
            <a:xfrm rot="16200000">
              <a:off x="10415136" y="5590415"/>
              <a:ext cx="832753" cy="422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r>
                <a:rPr lang="en-US" altLang="zh-CN" sz="2000" dirty="0">
                  <a:latin typeface="微软雅黑" pitchFamily="34" charset="-122"/>
                  <a:ea typeface="微软雅黑" pitchFamily="34" charset="-122"/>
                </a:rPr>
                <a:t>40cm</a:t>
              </a:r>
            </a:p>
          </p:txBody>
        </p:sp>
        <p:sp>
          <p:nvSpPr>
            <p:cNvPr id="29" name="Line 54"/>
            <p:cNvSpPr>
              <a:spLocks noChangeShapeType="1"/>
            </p:cNvSpPr>
            <p:nvPr/>
          </p:nvSpPr>
          <p:spPr bwMode="auto">
            <a:xfrm flipV="1">
              <a:off x="9821863" y="3532188"/>
              <a:ext cx="0" cy="258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55"/>
            <p:cNvSpPr>
              <a:spLocks noChangeShapeType="1"/>
            </p:cNvSpPr>
            <p:nvPr/>
          </p:nvSpPr>
          <p:spPr bwMode="auto">
            <a:xfrm flipV="1">
              <a:off x="10445750" y="3532188"/>
              <a:ext cx="0" cy="258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56"/>
            <p:cNvSpPr>
              <a:spLocks noChangeShapeType="1"/>
            </p:cNvSpPr>
            <p:nvPr/>
          </p:nvSpPr>
          <p:spPr bwMode="auto">
            <a:xfrm>
              <a:off x="9825038" y="3660775"/>
              <a:ext cx="649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Text Box 57"/>
            <p:cNvSpPr txBox="1">
              <a:spLocks noChangeArrowheads="1"/>
            </p:cNvSpPr>
            <p:nvPr/>
          </p:nvSpPr>
          <p:spPr bwMode="auto">
            <a:xfrm>
              <a:off x="9736946" y="3233142"/>
              <a:ext cx="901934" cy="38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r>
                <a:rPr lang="en-US" altLang="zh-CN" sz="2000" dirty="0">
                  <a:latin typeface="微软雅黑" pitchFamily="34" charset="-122"/>
                  <a:ea typeface="微软雅黑" pitchFamily="34" charset="-122"/>
                </a:rPr>
                <a:t>20cm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23888" y="404054"/>
            <a:ext cx="362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配电柜、消防设施警戒线</a:t>
            </a:r>
          </a:p>
        </p:txBody>
      </p:sp>
      <p:graphicFrame>
        <p:nvGraphicFramePr>
          <p:cNvPr id="4" name="Table 33"/>
          <p:cNvGraphicFramePr>
            <a:graphicFrameLocks noGrp="1"/>
          </p:cNvGraphicFramePr>
          <p:nvPr/>
        </p:nvGraphicFramePr>
        <p:xfrm>
          <a:off x="1345561" y="1180258"/>
          <a:ext cx="9363179" cy="1996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2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29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目的</a:t>
                      </a:r>
                    </a:p>
                  </a:txBody>
                  <a:tcPr marT="45709" marB="4570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18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线区域内为重要安全设施，禁止堆放物品</a:t>
                      </a:r>
                    </a:p>
                  </a:txBody>
                  <a:tcPr marT="45709" marB="4570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对象</a:t>
                      </a:r>
                    </a:p>
                  </a:txBody>
                  <a:tcPr marT="45709" marB="4570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配电柜、消防栓、灭火器</a:t>
                      </a:r>
                    </a:p>
                  </a:txBody>
                  <a:tcPr marT="45709" marB="4570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094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标准</a:t>
                      </a:r>
                    </a:p>
                  </a:txBody>
                  <a:tcPr marT="45709" marB="4570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电柜、消防栓等区域线使用斑马线绘制，线宽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100mm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；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84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各区域线的大小以摆放物品大小而定，物品摆放与区域线距离为：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30mm≤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距离≤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50mm</a:t>
                      </a:r>
                      <a:endParaRPr lang="en-US" altLang="en-US" sz="18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11" descr="DSC_0029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038" y="3829607"/>
            <a:ext cx="2960380" cy="252095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8" descr="DSC_0014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48" y="3823732"/>
            <a:ext cx="2959200" cy="25200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文本框 33"/>
          <p:cNvSpPr txBox="1"/>
          <p:nvPr/>
        </p:nvSpPr>
        <p:spPr>
          <a:xfrm>
            <a:off x="8445700" y="4080980"/>
            <a:ext cx="1751619" cy="82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电柜、消防栓、</a:t>
            </a:r>
          </a:p>
          <a:p>
            <a:pPr algn="ctr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灭火器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38226" y="3759200"/>
            <a:ext cx="10313987" cy="27828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33413" y="175454"/>
            <a:ext cx="2696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凸起物警戒线</a:t>
            </a:r>
          </a:p>
        </p:txBody>
      </p:sp>
      <p:graphicFrame>
        <p:nvGraphicFramePr>
          <p:cNvPr id="4" name="Table 9"/>
          <p:cNvGraphicFramePr>
            <a:graphicFrameLocks noGrp="1"/>
          </p:cNvGraphicFramePr>
          <p:nvPr/>
        </p:nvGraphicFramePr>
        <p:xfrm>
          <a:off x="1063626" y="903512"/>
          <a:ext cx="10261600" cy="2697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3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1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目的</a:t>
                      </a:r>
                    </a:p>
                  </a:txBody>
                  <a:tcPr marT="45703" marB="4570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20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对可能造成安全事故的凸起物，墙上配电盒进行警示</a:t>
                      </a:r>
                    </a:p>
                  </a:txBody>
                  <a:tcPr marT="45703" marB="4570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微软雅黑" pitchFamily="34" charset="-122"/>
                          <a:ea typeface="微软雅黑" pitchFamily="34" charset="-122"/>
                        </a:rPr>
                        <a:t>对象</a:t>
                      </a:r>
                    </a:p>
                  </a:txBody>
                  <a:tcPr marT="45703" marB="4570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墙上配电盒、凸起物（消防器材除外）</a:t>
                      </a:r>
                    </a:p>
                  </a:txBody>
                  <a:tcPr marT="45703" marB="4570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838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微软雅黑" pitchFamily="34" charset="-122"/>
                          <a:ea typeface="微软雅黑" pitchFamily="34" charset="-122"/>
                        </a:rPr>
                        <a:t>标准</a:t>
                      </a:r>
                    </a:p>
                  </a:txBody>
                  <a:tcPr marT="45703" marB="4570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zh-CN" altLang="en-US" sz="20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对于墙上固定的凸出配电盒，可在配电柜两端绘制或粘贴斑马线，线宽</a:t>
                      </a:r>
                      <a:r>
                        <a:rPr lang="en-US" altLang="zh-CN" sz="20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100mm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03" marB="4570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2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2000" dirty="0"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zh-CN" altLang="en-US" sz="20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对于车间内地面或墙上的凸起物可在周围绘制斑马线：</a:t>
                      </a:r>
                      <a:r>
                        <a:rPr lang="en-US" altLang="zh-CN" sz="20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30mm≤</a:t>
                      </a:r>
                      <a:r>
                        <a:rPr lang="zh-CN" altLang="en-US" sz="20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宽度≤</a:t>
                      </a:r>
                      <a:r>
                        <a:rPr lang="en-US" altLang="zh-CN" sz="2000" dirty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50mm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03" marB="4570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3" descr="E:\5S\照片\四期\DSC_01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23" y="3890169"/>
            <a:ext cx="3796986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:\5S\照片\四期\新建文件夹\DSC_0208.jp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25" y="3891119"/>
            <a:ext cx="3798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06FBF"/>
      </a:accent1>
      <a:accent2>
        <a:srgbClr val="66B5C9"/>
      </a:accent2>
      <a:accent3>
        <a:srgbClr val="61E8CF"/>
      </a:accent3>
      <a:accent4>
        <a:srgbClr val="CFF0FF"/>
      </a:accent4>
      <a:accent5>
        <a:srgbClr val="18969D"/>
      </a:accent5>
      <a:accent6>
        <a:srgbClr val="768394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06FBF"/>
      </a:accent1>
      <a:accent2>
        <a:srgbClr val="66B5C9"/>
      </a:accent2>
      <a:accent3>
        <a:srgbClr val="61E8CF"/>
      </a:accent3>
      <a:accent4>
        <a:srgbClr val="CFF0FF"/>
      </a:accent4>
      <a:accent5>
        <a:srgbClr val="18969D"/>
      </a:accent5>
      <a:accent6>
        <a:srgbClr val="768394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06FBF"/>
    </a:accent1>
    <a:accent2>
      <a:srgbClr val="66B5C9"/>
    </a:accent2>
    <a:accent3>
      <a:srgbClr val="61E8CF"/>
    </a:accent3>
    <a:accent4>
      <a:srgbClr val="CFF0FF"/>
    </a:accent4>
    <a:accent5>
      <a:srgbClr val="18969D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06FBF"/>
    </a:accent1>
    <a:accent2>
      <a:srgbClr val="66B5C9"/>
    </a:accent2>
    <a:accent3>
      <a:srgbClr val="61E8CF"/>
    </a:accent3>
    <a:accent4>
      <a:srgbClr val="CFF0FF"/>
    </a:accent4>
    <a:accent5>
      <a:srgbClr val="18969D"/>
    </a:accent5>
    <a:accent6>
      <a:srgbClr val="768394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2852</Words>
  <Application>Microsoft Office PowerPoint</Application>
  <PresentationFormat>宽屏</PresentationFormat>
  <Paragraphs>556</Paragraphs>
  <Slides>37</Slides>
  <Notes>37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1" baseType="lpstr">
      <vt:lpstr>黑体</vt:lpstr>
      <vt:lpstr>微软雅黑</vt:lpstr>
      <vt:lpstr>Arial</vt:lpstr>
      <vt:lpstr>Arial Black</vt:lpstr>
      <vt:lpstr>Calibri</vt:lpstr>
      <vt:lpstr>Calibri Light</vt:lpstr>
      <vt:lpstr>Times New Roman</vt:lpstr>
      <vt:lpstr>Wingdings</vt:lpstr>
      <vt:lpstr>第一PPT，www.1ppt.com</vt:lpstr>
      <vt:lpstr>Office 主题​​</vt:lpstr>
      <vt:lpstr>主题5</vt:lpstr>
      <vt:lpstr>1_主题5</vt:lpstr>
      <vt:lpstr>2_Office 主题</vt:lpstr>
      <vt:lpstr>Visio.Drawing.11</vt:lpstr>
      <vt:lpstr> 可视化管理培训 车间现场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xbany</cp:lastModifiedBy>
  <cp:revision>1</cp:revision>
  <dcterms:created xsi:type="dcterms:W3CDTF">1900-01-01T00:00:00Z</dcterms:created>
  <dcterms:modified xsi:type="dcterms:W3CDTF">2019-07-08T14:03:58Z</dcterms:modified>
  <cp:category>EHS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2052-9.6.1</vt:lpwstr>
  </property>
</Properties>
</file>