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notesSlides/notesSlide1.xml" ContentType="application/vnd.openxmlformats-officedocument.presentationml.notesSlide+xml"/>
  <Override PartName="/ppt/theme/themeOverride2.xml" ContentType="application/vnd.openxmlformats-officedocument.themeOverride+xml"/>
  <Override PartName="/ppt/tags/tag2.xml" ContentType="application/vnd.openxmlformats-officedocument.presentationml.tags+xml"/>
  <Override PartName="/ppt/notesSlides/notesSlide2.xml" ContentType="application/vnd.openxmlformats-officedocument.presentationml.notesSlide+xml"/>
  <Override PartName="/ppt/theme/themeOverride3.xml" ContentType="application/vnd.openxmlformats-officedocument.themeOverride+xml"/>
  <Override PartName="/ppt/tags/tag3.xml" ContentType="application/vnd.openxmlformats-officedocument.presentationml.tags+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heme/themeOverride8.xml" ContentType="application/vnd.openxmlformats-officedocument.themeOverride+xml"/>
  <Override PartName="/ppt/notesSlides/notesSlide10.xml" ContentType="application/vnd.openxmlformats-officedocument.presentationml.notesSlide+xml"/>
  <Override PartName="/ppt/theme/themeOverride9.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1.xml" ContentType="application/vnd.openxmlformats-officedocument.presentationml.notesSlide+xml"/>
  <Override PartName="/ppt/theme/themeOverride10.xml" ContentType="application/vnd.openxmlformats-officedocument.themeOverr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2.xml" ContentType="application/vnd.openxmlformats-officedocument.presentationml.notesSlide+xml"/>
  <Override PartName="/ppt/theme/themeOverride11.xml" ContentType="application/vnd.openxmlformats-officedocument.themeOverride+xml"/>
  <Override PartName="/ppt/notesSlides/notesSlide13.xml" ContentType="application/vnd.openxmlformats-officedocument.presentationml.notesSlide+xml"/>
  <Override PartName="/ppt/theme/themeOverride12.xml" ContentType="application/vnd.openxmlformats-officedocument.themeOverride+xml"/>
  <Override PartName="/ppt/notesSlides/notesSlide14.xml" ContentType="application/vnd.openxmlformats-officedocument.presentationml.notesSlide+xml"/>
  <Override PartName="/ppt/theme/themeOverride13.xml" ContentType="application/vnd.openxmlformats-officedocument.themeOverride+xml"/>
  <Override PartName="/ppt/notesSlides/notesSlide15.xml" ContentType="application/vnd.openxmlformats-officedocument.presentationml.notesSlide+xml"/>
  <Override PartName="/ppt/theme/themeOverride14.xml" ContentType="application/vnd.openxmlformats-officedocument.themeOverride+xml"/>
  <Override PartName="/ppt/notesSlides/notesSlide16.xml" ContentType="application/vnd.openxmlformats-officedocument.presentationml.notesSlide+xml"/>
  <Override PartName="/ppt/theme/themeOverride15.xml" ContentType="application/vnd.openxmlformats-officedocument.themeOverride+xml"/>
  <Override PartName="/ppt/notesSlides/notesSlide17.xml" ContentType="application/vnd.openxmlformats-officedocument.presentationml.notesSlide+xml"/>
  <Override PartName="/ppt/theme/themeOverride16.xml" ContentType="application/vnd.openxmlformats-officedocument.themeOverride+xml"/>
  <Override PartName="/ppt/notesSlides/notesSlide18.xml" ContentType="application/vnd.openxmlformats-officedocument.presentationml.notesSlide+xml"/>
  <Override PartName="/ppt/theme/themeOverride17.xml" ContentType="application/vnd.openxmlformats-officedocument.themeOverride+xml"/>
  <Override PartName="/ppt/notesSlides/notesSlide19.xml" ContentType="application/vnd.openxmlformats-officedocument.presentationml.notesSlide+xml"/>
  <Override PartName="/ppt/theme/themeOverride18.xml" ContentType="application/vnd.openxmlformats-officedocument.themeOverride+xml"/>
  <Override PartName="/ppt/tags/tag65.xml" ContentType="application/vnd.openxmlformats-officedocument.presentationml.tags+xml"/>
  <Override PartName="/ppt/notesSlides/notesSlide20.xml" ContentType="application/vnd.openxmlformats-officedocument.presentationml.notesSlide+xml"/>
  <Override PartName="/ppt/theme/themeOverride19.xml" ContentType="application/vnd.openxmlformats-officedocument.themeOverride+xml"/>
  <Override PartName="/ppt/notesSlides/notesSlide21.xml" ContentType="application/vnd.openxmlformats-officedocument.presentationml.notesSlide+xml"/>
  <Override PartName="/ppt/theme/themeOverride20.xml" ContentType="application/vnd.openxmlformats-officedocument.themeOverride+xml"/>
  <Override PartName="/ppt/notesSlides/notesSlide22.xml" ContentType="application/vnd.openxmlformats-officedocument.presentationml.notesSlide+xml"/>
  <Override PartName="/ppt/theme/themeOverride21.xml" ContentType="application/vnd.openxmlformats-officedocument.themeOverride+xml"/>
  <Override PartName="/ppt/notesSlides/notesSlide23.xml" ContentType="application/vnd.openxmlformats-officedocument.presentationml.notesSlide+xml"/>
  <Override PartName="/ppt/theme/themeOverride22.xml" ContentType="application/vnd.openxmlformats-officedocument.themeOverride+xml"/>
  <Override PartName="/ppt/notesSlides/notesSlide24.xml" ContentType="application/vnd.openxmlformats-officedocument.presentationml.notesSlide+xml"/>
  <Override PartName="/ppt/theme/themeOverride23.xml" ContentType="application/vnd.openxmlformats-officedocument.themeOverride+xml"/>
  <Override PartName="/ppt/notesSlides/notesSlide25.xml" ContentType="application/vnd.openxmlformats-officedocument.presentationml.notesSlide+xml"/>
  <Override PartName="/ppt/theme/themeOverride24.xml" ContentType="application/vnd.openxmlformats-officedocument.themeOverride+xml"/>
  <Override PartName="/ppt/notesSlides/notesSlide26.xml" ContentType="application/vnd.openxmlformats-officedocument.presentationml.notesSlide+xml"/>
  <Override PartName="/ppt/theme/themeOverride25.xml" ContentType="application/vnd.openxmlformats-officedocument.themeOverride+xml"/>
  <Override PartName="/ppt/notesSlides/notesSlide27.xml" ContentType="application/vnd.openxmlformats-officedocument.presentationml.notesSlide+xml"/>
  <Override PartName="/ppt/theme/themeOverride26.xml" ContentType="application/vnd.openxmlformats-officedocument.themeOverride+xml"/>
  <Override PartName="/ppt/notesSlides/notesSlide28.xml" ContentType="application/vnd.openxmlformats-officedocument.presentationml.notesSlide+xml"/>
  <Override PartName="/ppt/theme/themeOverride27.xml" ContentType="application/vnd.openxmlformats-officedocument.themeOverride+xml"/>
  <Override PartName="/ppt/notesSlides/notesSlide29.xml" ContentType="application/vnd.openxmlformats-officedocument.presentationml.notesSlide+xml"/>
  <Override PartName="/ppt/theme/themeOverride28.xml" ContentType="application/vnd.openxmlformats-officedocument.themeOverride+xml"/>
  <Override PartName="/ppt/notesSlides/notesSlide30.xml" ContentType="application/vnd.openxmlformats-officedocument.presentationml.notesSlide+xml"/>
  <Override PartName="/ppt/theme/themeOverride29.xml" ContentType="application/vnd.openxmlformats-officedocument.themeOverride+xml"/>
  <Override PartName="/ppt/notesSlides/notesSlide31.xml" ContentType="application/vnd.openxmlformats-officedocument.presentationml.notesSlide+xml"/>
  <Override PartName="/ppt/theme/themeOverride30.xml" ContentType="application/vnd.openxmlformats-officedocument.themeOverride+xml"/>
  <Override PartName="/ppt/notesSlides/notesSlide32.xml" ContentType="application/vnd.openxmlformats-officedocument.presentationml.notesSlide+xml"/>
  <Override PartName="/ppt/theme/themeOverride31.xml" ContentType="application/vnd.openxmlformats-officedocument.themeOverride+xml"/>
  <Override PartName="/ppt/notesSlides/notesSlide33.xml" ContentType="application/vnd.openxmlformats-officedocument.presentationml.notesSlide+xml"/>
  <Override PartName="/ppt/theme/themeOverride32.xml" ContentType="application/vnd.openxmlformats-officedocument.themeOverride+xml"/>
  <Override PartName="/ppt/notesSlides/notesSlide34.xml" ContentType="application/vnd.openxmlformats-officedocument.presentationml.notesSlide+xml"/>
  <Override PartName="/ppt/theme/themeOverride33.xml" ContentType="application/vnd.openxmlformats-officedocument.themeOverride+xml"/>
  <Override PartName="/ppt/notesSlides/notesSlide35.xml" ContentType="application/vnd.openxmlformats-officedocument.presentationml.notesSlide+xml"/>
  <Override PartName="/ppt/theme/themeOverride34.xml" ContentType="application/vnd.openxmlformats-officedocument.themeOverride+xml"/>
  <Override PartName="/ppt/notesSlides/notesSlide36.xml" ContentType="application/vnd.openxmlformats-officedocument.presentationml.notesSlide+xml"/>
  <Override PartName="/ppt/theme/themeOverride35.xml" ContentType="application/vnd.openxmlformats-officedocument.themeOverride+xml"/>
  <Override PartName="/ppt/notesSlides/notesSlide37.xml" ContentType="application/vnd.openxmlformats-officedocument.presentationml.notesSlide+xml"/>
  <Override PartName="/ppt/theme/themeOverride36.xml" ContentType="application/vnd.openxmlformats-officedocument.themeOverride+xml"/>
  <Override PartName="/ppt/notesSlides/notesSlide38.xml" ContentType="application/vnd.openxmlformats-officedocument.presentationml.notesSlide+xml"/>
  <Override PartName="/ppt/theme/themeOverride37.xml" ContentType="application/vnd.openxmlformats-officedocument.themeOverride+xml"/>
  <Override PartName="/ppt/notesSlides/notesSlide39.xml" ContentType="application/vnd.openxmlformats-officedocument.presentationml.notesSlide+xml"/>
  <Override PartName="/ppt/tags/tag66.xml" ContentType="application/vnd.openxmlformats-officedocument.presentationml.tags+xml"/>
  <Override PartName="/ppt/notesSlides/notesSlide40.xml" ContentType="application/vnd.openxmlformats-officedocument.presentationml.notesSlide+xml"/>
  <Override PartName="/ppt/theme/themeOverride38.xml" ContentType="application/vnd.openxmlformats-officedocument.themeOverride+xml"/>
  <Override PartName="/ppt/notesSlides/notesSlide41.xml" ContentType="application/vnd.openxmlformats-officedocument.presentationml.notesSlide+xml"/>
  <Override PartName="/ppt/theme/themeOverride39.xml" ContentType="application/vnd.openxmlformats-officedocument.themeOverride+xml"/>
  <Override PartName="/ppt/notesSlides/notesSlide42.xml" ContentType="application/vnd.openxmlformats-officedocument.presentationml.notesSlide+xml"/>
  <Override PartName="/ppt/theme/themeOverride40.xml" ContentType="application/vnd.openxmlformats-officedocument.themeOverride+xml"/>
  <Override PartName="/ppt/notesSlides/notesSlide43.xml" ContentType="application/vnd.openxmlformats-officedocument.presentationml.notesSlide+xml"/>
  <Override PartName="/ppt/theme/themeOverride41.xml" ContentType="application/vnd.openxmlformats-officedocument.themeOverride+xml"/>
  <Override PartName="/ppt/notesSlides/notesSlide44.xml" ContentType="application/vnd.openxmlformats-officedocument.presentationml.notesSlide+xml"/>
  <Override PartName="/ppt/theme/themeOverride42.xml" ContentType="application/vnd.openxmlformats-officedocument.themeOverride+xml"/>
  <Override PartName="/ppt/notesSlides/notesSlide45.xml" ContentType="application/vnd.openxmlformats-officedocument.presentationml.notesSlide+xml"/>
  <Override PartName="/ppt/theme/themeOverride43.xml" ContentType="application/vnd.openxmlformats-officedocument.themeOverride+xml"/>
  <Override PartName="/ppt/notesSlides/notesSlide46.xml" ContentType="application/vnd.openxmlformats-officedocument.presentationml.notesSlide+xml"/>
  <Override PartName="/ppt/theme/themeOverride44.xml" ContentType="application/vnd.openxmlformats-officedocument.themeOverride+xml"/>
  <Override PartName="/ppt/notesSlides/notesSlide47.xml" ContentType="application/vnd.openxmlformats-officedocument.presentationml.notesSlide+xml"/>
  <Override PartName="/ppt/theme/themeOverride45.xml" ContentType="application/vnd.openxmlformats-officedocument.themeOverride+xml"/>
  <Override PartName="/ppt/notesSlides/notesSlide48.xml" ContentType="application/vnd.openxmlformats-officedocument.presentationml.notesSlide+xml"/>
  <Override PartName="/ppt/theme/themeOverride46.xml" ContentType="application/vnd.openxmlformats-officedocument.themeOverride+xml"/>
  <Override PartName="/ppt/notesSlides/notesSlide49.xml" ContentType="application/vnd.openxmlformats-officedocument.presentationml.notesSlide+xml"/>
  <Override PartName="/ppt/theme/themeOverride47.xml" ContentType="application/vnd.openxmlformats-officedocument.themeOverride+xml"/>
  <Override PartName="/ppt/notesSlides/notesSlide50.xml" ContentType="application/vnd.openxmlformats-officedocument.presentationml.notesSlide+xml"/>
  <Override PartName="/ppt/theme/themeOverride48.xml" ContentType="application/vnd.openxmlformats-officedocument.themeOverride+xml"/>
  <Override PartName="/ppt/notesSlides/notesSlide51.xml" ContentType="application/vnd.openxmlformats-officedocument.presentationml.notesSlide+xml"/>
  <Override PartName="/ppt/theme/themeOverride49.xml" ContentType="application/vnd.openxmlformats-officedocument.themeOverride+xml"/>
  <Override PartName="/ppt/notesSlides/notesSlide52.xml" ContentType="application/vnd.openxmlformats-officedocument.presentationml.notesSlide+xml"/>
  <Override PartName="/ppt/theme/themeOverride50.xml" ContentType="application/vnd.openxmlformats-officedocument.themeOverride+xml"/>
  <Override PartName="/ppt/notesSlides/notesSlide53.xml" ContentType="application/vnd.openxmlformats-officedocument.presentationml.notesSlide+xml"/>
  <Override PartName="/ppt/theme/themeOverride51.xml" ContentType="application/vnd.openxmlformats-officedocument.themeOverride+xml"/>
  <Override PartName="/ppt/notesSlides/notesSlide54.xml" ContentType="application/vnd.openxmlformats-officedocument.presentationml.notesSlide+xml"/>
  <Override PartName="/ppt/theme/themeOverride52.xml" ContentType="application/vnd.openxmlformats-officedocument.themeOverride+xml"/>
  <Override PartName="/ppt/notesSlides/notesSlide55.xml" ContentType="application/vnd.openxmlformats-officedocument.presentationml.notesSlide+xml"/>
  <Override PartName="/ppt/theme/themeOverride53.xml" ContentType="application/vnd.openxmlformats-officedocument.themeOverride+xml"/>
  <Override PartName="/ppt/tags/tag67.xml" ContentType="application/vnd.openxmlformats-officedocument.presentationml.tags+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2"/>
  </p:sldMasterIdLst>
  <p:notesMasterIdLst>
    <p:notesMasterId r:id="rId59"/>
  </p:notesMasterIdLst>
  <p:handoutMasterIdLst>
    <p:handoutMasterId r:id="rId60"/>
  </p:handoutMasterIdLst>
  <p:sldIdLst>
    <p:sldId id="1232" r:id="rId3"/>
    <p:sldId id="1165" r:id="rId4"/>
    <p:sldId id="1202" r:id="rId5"/>
    <p:sldId id="1173" r:id="rId6"/>
    <p:sldId id="1177" r:id="rId7"/>
    <p:sldId id="1176" r:id="rId8"/>
    <p:sldId id="1174" r:id="rId9"/>
    <p:sldId id="1175" r:id="rId10"/>
    <p:sldId id="1204" r:id="rId11"/>
    <p:sldId id="1203" r:id="rId12"/>
    <p:sldId id="1111" r:id="rId13"/>
    <p:sldId id="1206" r:id="rId14"/>
    <p:sldId id="1180" r:id="rId15"/>
    <p:sldId id="1181" r:id="rId16"/>
    <p:sldId id="1182" r:id="rId17"/>
    <p:sldId id="1183" r:id="rId18"/>
    <p:sldId id="1184" r:id="rId19"/>
    <p:sldId id="1185" r:id="rId20"/>
    <p:sldId id="1186" r:id="rId21"/>
    <p:sldId id="1188" r:id="rId22"/>
    <p:sldId id="1187" r:id="rId23"/>
    <p:sldId id="1189" r:id="rId24"/>
    <p:sldId id="1190" r:id="rId25"/>
    <p:sldId id="1193" r:id="rId26"/>
    <p:sldId id="1192" r:id="rId27"/>
    <p:sldId id="1194" r:id="rId28"/>
    <p:sldId id="1195" r:id="rId29"/>
    <p:sldId id="1196" r:id="rId30"/>
    <p:sldId id="1197" r:id="rId31"/>
    <p:sldId id="1199" r:id="rId32"/>
    <p:sldId id="1198" r:id="rId33"/>
    <p:sldId id="1200" r:id="rId34"/>
    <p:sldId id="1201" r:id="rId35"/>
    <p:sldId id="1207" r:id="rId36"/>
    <p:sldId id="1213" r:id="rId37"/>
    <p:sldId id="1208" r:id="rId38"/>
    <p:sldId id="1211" r:id="rId39"/>
    <p:sldId id="1212" r:id="rId40"/>
    <p:sldId id="1215" r:id="rId41"/>
    <p:sldId id="1205" r:id="rId42"/>
    <p:sldId id="1216" r:id="rId43"/>
    <p:sldId id="1157" r:id="rId44"/>
    <p:sldId id="1217" r:id="rId45"/>
    <p:sldId id="1218" r:id="rId46"/>
    <p:sldId id="1220" r:id="rId47"/>
    <p:sldId id="1223" r:id="rId48"/>
    <p:sldId id="1224" r:id="rId49"/>
    <p:sldId id="1222" r:id="rId50"/>
    <p:sldId id="1225" r:id="rId51"/>
    <p:sldId id="1226" r:id="rId52"/>
    <p:sldId id="1227" r:id="rId53"/>
    <p:sldId id="1228" r:id="rId54"/>
    <p:sldId id="1229" r:id="rId55"/>
    <p:sldId id="1230" r:id="rId56"/>
    <p:sldId id="1231" r:id="rId57"/>
    <p:sldId id="1233" r:id="rId58"/>
  </p:sldIdLst>
  <p:sldSz cx="12192000" cy="6858000"/>
  <p:notesSz cx="7099300" cy="10234613"/>
  <p:defaultTextStyle>
    <a:defPPr>
      <a:defRPr lang="zh-CN"/>
    </a:defPPr>
    <a:lvl1pPr algn="l" rtl="0" fontAlgn="base">
      <a:spcBef>
        <a:spcPct val="0"/>
      </a:spcBef>
      <a:spcAft>
        <a:spcPct val="0"/>
      </a:spcAft>
      <a:defRPr sz="2000" kern="1200">
        <a:solidFill>
          <a:schemeClr val="tx1"/>
        </a:solidFill>
        <a:latin typeface="Calibri" pitchFamily="34" charset="0"/>
        <a:ea typeface="宋体" charset="-122"/>
        <a:cs typeface="+mn-cs"/>
      </a:defRPr>
    </a:lvl1pPr>
    <a:lvl2pPr marL="457200" algn="l" rtl="0" fontAlgn="base">
      <a:spcBef>
        <a:spcPct val="0"/>
      </a:spcBef>
      <a:spcAft>
        <a:spcPct val="0"/>
      </a:spcAft>
      <a:defRPr sz="2000" kern="1200">
        <a:solidFill>
          <a:schemeClr val="tx1"/>
        </a:solidFill>
        <a:latin typeface="Calibri" pitchFamily="34" charset="0"/>
        <a:ea typeface="宋体" charset="-122"/>
        <a:cs typeface="+mn-cs"/>
      </a:defRPr>
    </a:lvl2pPr>
    <a:lvl3pPr marL="914400" algn="l" rtl="0" fontAlgn="base">
      <a:spcBef>
        <a:spcPct val="0"/>
      </a:spcBef>
      <a:spcAft>
        <a:spcPct val="0"/>
      </a:spcAft>
      <a:defRPr sz="2000" kern="1200">
        <a:solidFill>
          <a:schemeClr val="tx1"/>
        </a:solidFill>
        <a:latin typeface="Calibri" pitchFamily="34" charset="0"/>
        <a:ea typeface="宋体" charset="-122"/>
        <a:cs typeface="+mn-cs"/>
      </a:defRPr>
    </a:lvl3pPr>
    <a:lvl4pPr marL="1371600" algn="l" rtl="0" fontAlgn="base">
      <a:spcBef>
        <a:spcPct val="0"/>
      </a:spcBef>
      <a:spcAft>
        <a:spcPct val="0"/>
      </a:spcAft>
      <a:defRPr sz="2000" kern="1200">
        <a:solidFill>
          <a:schemeClr val="tx1"/>
        </a:solidFill>
        <a:latin typeface="Calibri" pitchFamily="34" charset="0"/>
        <a:ea typeface="宋体" charset="-122"/>
        <a:cs typeface="+mn-cs"/>
      </a:defRPr>
    </a:lvl4pPr>
    <a:lvl5pPr marL="1828800" algn="l" rtl="0" fontAlgn="base">
      <a:spcBef>
        <a:spcPct val="0"/>
      </a:spcBef>
      <a:spcAft>
        <a:spcPct val="0"/>
      </a:spcAft>
      <a:defRPr sz="2000" kern="1200">
        <a:solidFill>
          <a:schemeClr val="tx1"/>
        </a:solidFill>
        <a:latin typeface="Calibri" pitchFamily="34" charset="0"/>
        <a:ea typeface="宋体" charset="-122"/>
        <a:cs typeface="+mn-cs"/>
      </a:defRPr>
    </a:lvl5pPr>
    <a:lvl6pPr marL="2286000" algn="l" defTabSz="914400" rtl="0" eaLnBrk="1" latinLnBrk="0" hangingPunct="1">
      <a:defRPr sz="2000" kern="1200">
        <a:solidFill>
          <a:schemeClr val="tx1"/>
        </a:solidFill>
        <a:latin typeface="Calibri" pitchFamily="34" charset="0"/>
        <a:ea typeface="宋体" charset="-122"/>
        <a:cs typeface="+mn-cs"/>
      </a:defRPr>
    </a:lvl6pPr>
    <a:lvl7pPr marL="2743200" algn="l" defTabSz="914400" rtl="0" eaLnBrk="1" latinLnBrk="0" hangingPunct="1">
      <a:defRPr sz="2000" kern="1200">
        <a:solidFill>
          <a:schemeClr val="tx1"/>
        </a:solidFill>
        <a:latin typeface="Calibri" pitchFamily="34" charset="0"/>
        <a:ea typeface="宋体" charset="-122"/>
        <a:cs typeface="+mn-cs"/>
      </a:defRPr>
    </a:lvl7pPr>
    <a:lvl8pPr marL="3200400" algn="l" defTabSz="914400" rtl="0" eaLnBrk="1" latinLnBrk="0" hangingPunct="1">
      <a:defRPr sz="2000" kern="1200">
        <a:solidFill>
          <a:schemeClr val="tx1"/>
        </a:solidFill>
        <a:latin typeface="Calibri" pitchFamily="34" charset="0"/>
        <a:ea typeface="宋体" charset="-122"/>
        <a:cs typeface="+mn-cs"/>
      </a:defRPr>
    </a:lvl8pPr>
    <a:lvl9pPr marL="3657600" algn="l" defTabSz="914400" rtl="0" eaLnBrk="1" latinLnBrk="0" hangingPunct="1">
      <a:defRPr sz="2000" kern="1200">
        <a:solidFill>
          <a:schemeClr val="tx1"/>
        </a:solidFill>
        <a:latin typeface="Calibri" pitchFamily="34" charset="0"/>
        <a:ea typeface="宋体" charset="-122"/>
        <a:cs typeface="+mn-cs"/>
      </a:defRPr>
    </a:lvl9pPr>
  </p:defaultTextStyle>
  <p:extLst>
    <p:ext uri="{EFAFB233-063F-42B5-8137-9DF3F51BA10A}">
      <p15:sldGuideLst xmlns:p15="http://schemas.microsoft.com/office/powerpoint/2012/main">
        <p15:guide id="1" orient="horz" pos="2137">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A600C"/>
    <a:srgbClr val="EA923C"/>
    <a:srgbClr val="FF9900"/>
    <a:srgbClr val="F0A152"/>
    <a:srgbClr val="E16F14"/>
    <a:srgbClr val="E0A366"/>
    <a:srgbClr val="FF0000"/>
    <a:srgbClr val="CC6600"/>
    <a:srgbClr val="DE232E"/>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21" autoAdjust="0"/>
    <p:restoredTop sz="94366" autoAdjust="0"/>
  </p:normalViewPr>
  <p:slideViewPr>
    <p:cSldViewPr showGuides="1">
      <p:cViewPr varScale="1">
        <p:scale>
          <a:sx n="68" d="100"/>
          <a:sy n="68" d="100"/>
        </p:scale>
        <p:origin x="918" y="72"/>
      </p:cViewPr>
      <p:guideLst>
        <p:guide orient="horz" pos="2137"/>
        <p:guide pos="3840"/>
      </p:guideLst>
    </p:cSldViewPr>
  </p:slideViewPr>
  <p:notesTextViewPr>
    <p:cViewPr>
      <p:scale>
        <a:sx n="50" d="100"/>
        <a:sy n="50" d="100"/>
      </p:scale>
      <p:origin x="0" y="0"/>
    </p:cViewPr>
  </p:notesTextViewPr>
  <p:sorterViewPr>
    <p:cViewPr>
      <p:scale>
        <a:sx n="200" d="100"/>
        <a:sy n="200" d="100"/>
      </p:scale>
      <p:origin x="0" y="0"/>
    </p:cViewPr>
  </p:sorterViewPr>
  <p:notesViewPr>
    <p:cSldViewPr>
      <p:cViewPr varScale="1">
        <p:scale>
          <a:sx n="74" d="100"/>
          <a:sy n="74" d="100"/>
        </p:scale>
        <p:origin x="-3978" y="-108"/>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pPr>
              <a:defRPr/>
            </a:pPr>
            <a:fld id="{B366528E-3CC2-4DD8-B449-5448F6EAE413}" type="datetimeFigureOut">
              <a:rPr lang="zh-CN" altLang="en-US"/>
              <a:t>2020/5/23</a:t>
            </a:fld>
            <a:endParaRPr lang="zh-CN" altLang="en-US"/>
          </a:p>
        </p:txBody>
      </p:sp>
      <p:sp>
        <p:nvSpPr>
          <p:cNvPr id="4" name="页脚占位符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pPr>
              <a:defRPr/>
            </a:pPr>
            <a:endParaRPr lang="zh-CN" altLang="en-US"/>
          </a:p>
        </p:txBody>
      </p:sp>
      <p:sp>
        <p:nvSpPr>
          <p:cNvPr id="5" name="灯片编号占位符 4"/>
          <p:cNvSpPr>
            <a:spLocks noGrp="1"/>
          </p:cNvSpPr>
          <p:nvPr>
            <p:ph type="sldNum" sz="quarter" idx="3"/>
          </p:nvPr>
        </p:nvSpPr>
        <p:spPr>
          <a:xfrm>
            <a:off x="4021138" y="9721850"/>
            <a:ext cx="3076575" cy="511175"/>
          </a:xfrm>
          <a:prstGeom prst="rect">
            <a:avLst/>
          </a:prstGeom>
        </p:spPr>
        <p:txBody>
          <a:bodyPr vert="horz" wrap="square" lIns="91440" tIns="45720" rIns="91440" bIns="45720" numCol="1" anchor="b" anchorCtr="0" compatLnSpc="1"/>
          <a:lstStyle>
            <a:lvl1pPr algn="r">
              <a:defRPr sz="1200"/>
            </a:lvl1pPr>
          </a:lstStyle>
          <a:p>
            <a:fld id="{A0FD5DAB-9FD2-4186-B47A-2C533205945C}" type="slidenum">
              <a:rPr lang="zh-CN" altLang="en-US"/>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页眉占位符 1"/>
          <p:cNvSpPr>
            <a:spLocks noGrp="1" noChangeArrowheads="1"/>
          </p:cNvSpPr>
          <p:nvPr>
            <p:ph type="hdr" sz="quarter" idx="4294967295"/>
          </p:nvPr>
        </p:nvSpPr>
        <p:spPr bwMode="auto">
          <a:xfrm>
            <a:off x="0" y="0"/>
            <a:ext cx="3074988" cy="511175"/>
          </a:xfrm>
          <a:prstGeom prst="rect">
            <a:avLst/>
          </a:prstGeom>
          <a:noFill/>
          <a:ln w="9525">
            <a:noFill/>
            <a:miter lim="800000"/>
          </a:ln>
        </p:spPr>
        <p:txBody>
          <a:bodyPr vert="horz" wrap="square" lIns="91440" tIns="45720" rIns="91440" bIns="45720" numCol="1" anchor="t" anchorCtr="0" compatLnSpc="1"/>
          <a:lstStyle>
            <a:lvl1pPr eaLnBrk="0" hangingPunct="0">
              <a:defRPr sz="1800">
                <a:ea typeface="宋体" charset="-122"/>
              </a:defRPr>
            </a:lvl1pPr>
          </a:lstStyle>
          <a:p>
            <a:pPr>
              <a:defRPr/>
            </a:pPr>
            <a:endParaRPr lang="zh-CN" altLang="en-US"/>
          </a:p>
        </p:txBody>
      </p:sp>
      <p:sp>
        <p:nvSpPr>
          <p:cNvPr id="5123" name="日期占位符 2"/>
          <p:cNvSpPr>
            <a:spLocks noGrp="1" noChangeArrowheads="1"/>
          </p:cNvSpPr>
          <p:nvPr>
            <p:ph type="dt" idx="1"/>
          </p:nvPr>
        </p:nvSpPr>
        <p:spPr bwMode="auto">
          <a:xfrm>
            <a:off x="4019550" y="0"/>
            <a:ext cx="3078163" cy="511175"/>
          </a:xfrm>
          <a:prstGeom prst="rect">
            <a:avLst/>
          </a:prstGeom>
          <a:noFill/>
          <a:ln w="9525">
            <a:noFill/>
            <a:miter lim="800000"/>
          </a:ln>
        </p:spPr>
        <p:txBody>
          <a:bodyPr vert="horz" wrap="square" lIns="91440" tIns="45720" rIns="91440" bIns="45720" numCol="1" anchor="t" anchorCtr="0" compatLnSpc="1"/>
          <a:lstStyle>
            <a:lvl1pPr eaLnBrk="0" hangingPunct="0">
              <a:defRPr sz="1800">
                <a:ea typeface="宋体" charset="-122"/>
              </a:defRPr>
            </a:lvl1pPr>
          </a:lstStyle>
          <a:p>
            <a:pPr>
              <a:defRPr/>
            </a:pPr>
            <a:fld id="{7238B668-1F1B-40B8-B48F-3F9DB3E65C42}" type="datetime1">
              <a:rPr lang="zh-CN" altLang="en-US"/>
              <a:t>2020/5/23</a:t>
            </a:fld>
            <a:endParaRPr lang="zh-CN" altLang="en-US"/>
          </a:p>
        </p:txBody>
      </p:sp>
      <p:sp>
        <p:nvSpPr>
          <p:cNvPr id="51204" name="幻灯片图像占位符 3"/>
          <p:cNvSpPr>
            <a:spLocks noGrp="1" noRot="1" noChangeAspect="1" noChangeArrowheads="1"/>
          </p:cNvSpPr>
          <p:nvPr>
            <p:ph type="sldImg" idx="9"/>
          </p:nvPr>
        </p:nvSpPr>
        <p:spPr bwMode="auto">
          <a:xfrm>
            <a:off x="138113" y="766763"/>
            <a:ext cx="6821487"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5301" name="备注占位符 4"/>
          <p:cNvSpPr>
            <a:spLocks noGrp="1" noRot="1" noChangeAspect="1" noChangeArrowheads="1"/>
          </p:cNvSpPr>
          <p:nvPr/>
        </p:nvSpPr>
        <p:spPr bwMode="auto">
          <a:xfrm>
            <a:off x="709613" y="4860925"/>
            <a:ext cx="5678487"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spcBef>
                <a:spcPct val="30000"/>
              </a:spcBef>
              <a:defRPr/>
            </a:pPr>
            <a:r>
              <a:rPr lang="zh-CN" altLang="en-US" sz="1200">
                <a:latin typeface="Arial" charset="0"/>
              </a:rPr>
              <a:t>单击此处编辑母版文本样式</a:t>
            </a:r>
          </a:p>
          <a:p>
            <a:pPr>
              <a:spcBef>
                <a:spcPct val="30000"/>
              </a:spcBef>
              <a:defRPr/>
            </a:pPr>
            <a:r>
              <a:rPr lang="zh-CN" altLang="en-US" sz="1200">
                <a:latin typeface="Arial" charset="0"/>
              </a:rPr>
              <a:t>第二级</a:t>
            </a:r>
          </a:p>
          <a:p>
            <a:pPr>
              <a:spcBef>
                <a:spcPct val="30000"/>
              </a:spcBef>
              <a:defRPr/>
            </a:pPr>
            <a:r>
              <a:rPr lang="zh-CN" altLang="en-US" sz="1200">
                <a:latin typeface="Arial" charset="0"/>
              </a:rPr>
              <a:t>第三级</a:t>
            </a:r>
          </a:p>
          <a:p>
            <a:pPr>
              <a:spcBef>
                <a:spcPct val="30000"/>
              </a:spcBef>
              <a:defRPr/>
            </a:pPr>
            <a:r>
              <a:rPr lang="zh-CN" altLang="en-US" sz="1200">
                <a:latin typeface="Arial" charset="0"/>
              </a:rPr>
              <a:t>第四级</a:t>
            </a:r>
          </a:p>
          <a:p>
            <a:pPr>
              <a:spcBef>
                <a:spcPct val="30000"/>
              </a:spcBef>
              <a:defRPr/>
            </a:pPr>
            <a:r>
              <a:rPr lang="zh-CN" altLang="en-US" sz="1200">
                <a:latin typeface="Arial" charset="0"/>
              </a:rPr>
              <a:t>第五级</a:t>
            </a:r>
          </a:p>
        </p:txBody>
      </p:sp>
      <p:sp>
        <p:nvSpPr>
          <p:cNvPr id="5126" name="页脚占位符 5"/>
          <p:cNvSpPr>
            <a:spLocks noGrp="1" noChangeArrowheads="1"/>
          </p:cNvSpPr>
          <p:nvPr>
            <p:ph type="ftr" sz="quarter" idx="4"/>
          </p:nvPr>
        </p:nvSpPr>
        <p:spPr bwMode="auto">
          <a:xfrm>
            <a:off x="0" y="9721850"/>
            <a:ext cx="3074988" cy="511175"/>
          </a:xfrm>
          <a:prstGeom prst="rect">
            <a:avLst/>
          </a:prstGeom>
          <a:noFill/>
          <a:ln w="9525">
            <a:noFill/>
            <a:miter lim="800000"/>
          </a:ln>
        </p:spPr>
        <p:txBody>
          <a:bodyPr vert="horz" wrap="square" lIns="91440" tIns="45720" rIns="91440" bIns="45720" numCol="1" anchor="b" anchorCtr="0" compatLnSpc="1"/>
          <a:lstStyle>
            <a:lvl1pPr eaLnBrk="0" hangingPunct="0">
              <a:defRPr sz="1800">
                <a:ea typeface="宋体" charset="-122"/>
              </a:defRPr>
            </a:lvl1pPr>
          </a:lstStyle>
          <a:p>
            <a:pPr>
              <a:defRPr/>
            </a:pPr>
            <a:endParaRPr lang="zh-CN" altLang="en-US"/>
          </a:p>
        </p:txBody>
      </p:sp>
      <p:sp>
        <p:nvSpPr>
          <p:cNvPr id="5127" name="灯片编号占位符 6"/>
          <p:cNvSpPr>
            <a:spLocks noGrp="1" noChangeArrowheads="1"/>
          </p:cNvSpPr>
          <p:nvPr>
            <p:ph type="sldNum" sz="quarter" idx="5"/>
          </p:nvPr>
        </p:nvSpPr>
        <p:spPr bwMode="auto">
          <a:xfrm>
            <a:off x="4019550" y="9721850"/>
            <a:ext cx="3078163" cy="511175"/>
          </a:xfrm>
          <a:prstGeom prst="rect">
            <a:avLst/>
          </a:prstGeom>
          <a:noFill/>
          <a:ln w="9525">
            <a:noFill/>
            <a:miter lim="800000"/>
          </a:ln>
        </p:spPr>
        <p:txBody>
          <a:bodyPr vert="horz" wrap="square" lIns="91440" tIns="45720" rIns="91440" bIns="45720" numCol="1" anchor="b" anchorCtr="0" compatLnSpc="1"/>
          <a:lstStyle>
            <a:lvl1pPr eaLnBrk="0" hangingPunct="0">
              <a:defRPr sz="1800"/>
            </a:lvl1pPr>
          </a:lstStyle>
          <a:p>
            <a:fld id="{C0E2117D-37E8-4043-A5A8-AB16E7ED14E3}"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defTabSz="0" rtl="0" eaLnBrk="0" fontAlgn="base" hangingPunct="0">
      <a:spcBef>
        <a:spcPct val="30000"/>
      </a:spcBef>
      <a:spcAft>
        <a:spcPct val="0"/>
      </a:spcAft>
      <a:defRPr sz="1200" kern="1200">
        <a:solidFill>
          <a:schemeClr val="tx1"/>
        </a:solidFill>
        <a:latin typeface="Arial" charset="0"/>
        <a:ea typeface="宋体" charset="-122"/>
        <a:cs typeface="+mn-cs"/>
      </a:defRPr>
    </a:lvl1pPr>
    <a:lvl2pPr marL="457200" algn="l" defTabSz="0" rtl="0" eaLnBrk="0" fontAlgn="base" hangingPunct="0">
      <a:spcBef>
        <a:spcPct val="30000"/>
      </a:spcBef>
      <a:spcAft>
        <a:spcPct val="0"/>
      </a:spcAft>
      <a:defRPr sz="1200" kern="1200">
        <a:solidFill>
          <a:schemeClr val="tx1"/>
        </a:solidFill>
        <a:latin typeface="Arial" charset="0"/>
        <a:ea typeface="宋体" charset="-122"/>
        <a:cs typeface="+mn-cs"/>
      </a:defRPr>
    </a:lvl2pPr>
    <a:lvl3pPr marL="914400" algn="l" defTabSz="0" rtl="0" eaLnBrk="0" fontAlgn="base" hangingPunct="0">
      <a:spcBef>
        <a:spcPct val="30000"/>
      </a:spcBef>
      <a:spcAft>
        <a:spcPct val="0"/>
      </a:spcAft>
      <a:defRPr sz="1200" kern="1200">
        <a:solidFill>
          <a:schemeClr val="tx1"/>
        </a:solidFill>
        <a:latin typeface="Arial" charset="0"/>
        <a:ea typeface="宋体" charset="-122"/>
        <a:cs typeface="+mn-cs"/>
      </a:defRPr>
    </a:lvl3pPr>
    <a:lvl4pPr marL="1371600" algn="l" defTabSz="0" rtl="0" eaLnBrk="0" fontAlgn="base" hangingPunct="0">
      <a:spcBef>
        <a:spcPct val="30000"/>
      </a:spcBef>
      <a:spcAft>
        <a:spcPct val="0"/>
      </a:spcAft>
      <a:defRPr sz="1200" kern="1200">
        <a:solidFill>
          <a:schemeClr val="tx1"/>
        </a:solidFill>
        <a:latin typeface="Arial" charset="0"/>
        <a:ea typeface="宋体" charset="-122"/>
        <a:cs typeface="+mn-cs"/>
      </a:defRPr>
    </a:lvl4pPr>
    <a:lvl5pPr marL="1828800" algn="l" defTabSz="0" rtl="0" eaLnBrk="0" fontAlgn="base" hangingPunct="0">
      <a:spcBef>
        <a:spcPct val="30000"/>
      </a:spcBef>
      <a:spcAft>
        <a:spcPct val="0"/>
      </a:spcAft>
      <a:defRPr sz="1200" kern="1200">
        <a:solidFill>
          <a:schemeClr val="tx1"/>
        </a:solidFill>
        <a:latin typeface="Arial" charset="0"/>
        <a:ea typeface="宋体"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fld id="{C0E2117D-37E8-4043-A5A8-AB16E7ED14E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fld id="{C0E2117D-37E8-4043-A5A8-AB16E7ED14E3}"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fld id="{C0E2117D-37E8-4043-A5A8-AB16E7ED14E3}"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fld id="{C0E2117D-37E8-4043-A5A8-AB16E7ED14E3}"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fld id="{C0E2117D-37E8-4043-A5A8-AB16E7ED14E3}" type="slidenum">
              <a:rPr lang="zh-CN" altLang="en-US" smtClean="0"/>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fld id="{C0E2117D-37E8-4043-A5A8-AB16E7ED14E3}" type="slidenum">
              <a:rPr lang="zh-CN" altLang="en-US" smtClean="0"/>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47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48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49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fld id="{C0E2117D-37E8-4043-A5A8-AB16E7ED14E3}" type="slidenum">
              <a:rPr lang="zh-CN" altLang="en-US" smtClean="0"/>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50</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51</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52</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53</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54</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55</a:t>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C0E2117D-37E8-4043-A5A8-AB16E7ED14E3}" type="slidenum">
              <a:rPr kumimoji="0" lang="zh-CN" altLang="en-US" sz="1800" b="0" i="0" u="none" strike="noStrike" kern="1200" cap="none" spc="0" normalizeH="0" baseline="0" noProof="0" smtClean="0">
                <a:ln>
                  <a:noFill/>
                </a:ln>
                <a:solidFill>
                  <a:srgbClr val="000000"/>
                </a:solidFill>
                <a:effectLst/>
                <a:uLnTx/>
                <a:uFillTx/>
                <a:latin typeface="Calibri" pitchFamily="34" charset="0"/>
                <a:ea typeface="宋体" charset="-122"/>
                <a:cs typeface="+mn-cs"/>
              </a:rPr>
              <a:t>56</a:t>
            </a:fld>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C0E2117D-37E8-4043-A5A8-AB16E7ED14E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9613" y="4926013"/>
            <a:ext cx="5680075" cy="4029075"/>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fld id="{C0E2117D-37E8-4043-A5A8-AB16E7ED14E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空白">
    <p:spTree>
      <p:nvGrpSpPr>
        <p:cNvPr id="1" name=""/>
        <p:cNvGrpSpPr/>
        <p:nvPr/>
      </p:nvGrpSpPr>
      <p:grpSpPr>
        <a:xfrm>
          <a:off x="0" y="0"/>
          <a:ext cx="0" cy="0"/>
          <a:chOff x="0" y="0"/>
          <a:chExt cx="0" cy="0"/>
        </a:xfrm>
      </p:grpSpPr>
      <p:pic>
        <p:nvPicPr>
          <p:cNvPr id="15" name="图片 14"/>
          <p:cNvPicPr>
            <a:picLocks noChangeAspect="1"/>
          </p:cNvPicPr>
          <p:nvPr userDrawn="1"/>
        </p:nvPicPr>
        <p:blipFill rotWithShape="1">
          <a:blip r:embed="rId2">
            <a:extLst>
              <a:ext uri="{28A0092B-C50C-407E-A947-70E740481C1C}">
                <a14:useLocalDpi xmlns:a14="http://schemas.microsoft.com/office/drawing/2010/main" val="0"/>
              </a:ext>
            </a:extLst>
          </a:blip>
          <a:srcRect t="-207" b="-594"/>
          <a:stretch>
            <a:fillRect/>
          </a:stretch>
        </p:blipFill>
        <p:spPr>
          <a:xfrm>
            <a:off x="-1742" y="-17076"/>
            <a:ext cx="12192000" cy="6912768"/>
          </a:xfrm>
          <a:prstGeom prst="rect">
            <a:avLst/>
          </a:prstGeom>
          <a:noFill/>
        </p:spPr>
      </p:pic>
      <p:sp>
        <p:nvSpPr>
          <p:cNvPr id="13" name="文本占位符 12"/>
          <p:cNvSpPr>
            <a:spLocks noGrp="1"/>
          </p:cNvSpPr>
          <p:nvPr>
            <p:ph type="body" sz="quarter" idx="10" hasCustomPrompt="1"/>
          </p:nvPr>
        </p:nvSpPr>
        <p:spPr>
          <a:xfrm>
            <a:off x="83332" y="95994"/>
            <a:ext cx="4151313" cy="539776"/>
          </a:xfrm>
          <a:prstGeom prst="rect">
            <a:avLst/>
          </a:prstGeom>
        </p:spPr>
        <p:txBody>
          <a:bodyPr/>
          <a:lstStyle>
            <a:lvl1pPr marL="0" indent="0">
              <a:buFontTx/>
              <a:buNone/>
              <a:defRPr sz="2800">
                <a:solidFill>
                  <a:srgbClr val="CC3300"/>
                </a:solidFill>
                <a:latin typeface="微软雅黑" pitchFamily="34" charset="-122"/>
                <a:ea typeface="微软雅黑" pitchFamily="34" charset="-122"/>
              </a:defRPr>
            </a:lvl1pPr>
          </a:lstStyle>
          <a:p>
            <a:pPr lvl="0"/>
            <a:r>
              <a:rPr lang="zh-CN" altLang="en-US" dirty="0"/>
              <a:t>编辑母版文本样式</a:t>
            </a:r>
          </a:p>
        </p:txBody>
      </p:sp>
      <p:sp>
        <p:nvSpPr>
          <p:cNvPr id="14" name="文本占位符 12"/>
          <p:cNvSpPr>
            <a:spLocks noGrp="1"/>
          </p:cNvSpPr>
          <p:nvPr>
            <p:ph type="body" sz="quarter" idx="11" hasCustomPrompt="1"/>
          </p:nvPr>
        </p:nvSpPr>
        <p:spPr>
          <a:xfrm>
            <a:off x="83331" y="823414"/>
            <a:ext cx="4151313" cy="539776"/>
          </a:xfrm>
          <a:prstGeom prst="rect">
            <a:avLst/>
          </a:prstGeom>
        </p:spPr>
        <p:txBody>
          <a:bodyPr/>
          <a:lstStyle>
            <a:lvl1pPr marL="0" indent="0">
              <a:buFontTx/>
              <a:buNone/>
              <a:defRPr sz="2400">
                <a:solidFill>
                  <a:schemeClr val="tx1">
                    <a:lumMod val="85000"/>
                    <a:lumOff val="15000"/>
                  </a:schemeClr>
                </a:solidFill>
                <a:latin typeface="微软雅黑" pitchFamily="34" charset="-122"/>
                <a:ea typeface="微软雅黑" pitchFamily="34" charset="-122"/>
              </a:defRPr>
            </a:lvl1pPr>
          </a:lstStyle>
          <a:p>
            <a:pPr lvl="0"/>
            <a:r>
              <a:rPr lang="zh-CN" altLang="en-US" dirty="0"/>
              <a:t>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空白">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t="10625" b="79275"/>
          <a:stretch>
            <a:fillRect/>
          </a:stretch>
        </p:blipFill>
        <p:spPr>
          <a:xfrm>
            <a:off x="0" y="-26990"/>
            <a:ext cx="12196087" cy="692696"/>
          </a:xfrm>
          <a:prstGeom prst="rect">
            <a:avLst/>
          </a:prstGeom>
          <a:noFill/>
          <a:effectLst>
            <a:outerShdw blurRad="50800" dist="38100" dir="5400000" algn="t" rotWithShape="0">
              <a:srgbClr val="FF9900">
                <a:alpha val="40000"/>
              </a:srgbClr>
            </a:outerShdw>
          </a:effectLst>
        </p:spPr>
      </p:pic>
      <p:pic>
        <p:nvPicPr>
          <p:cNvPr id="15" name="图片 14"/>
          <p:cNvPicPr>
            <a:picLocks noChangeAspect="1"/>
          </p:cNvPicPr>
          <p:nvPr userDrawn="1"/>
        </p:nvPicPr>
        <p:blipFill rotWithShape="1">
          <a:blip r:embed="rId2">
            <a:extLst>
              <a:ext uri="{28A0092B-C50C-407E-A947-70E740481C1C}">
                <a14:useLocalDpi xmlns:a14="http://schemas.microsoft.com/office/drawing/2010/main" val="0"/>
              </a:ext>
            </a:extLst>
          </a:blip>
          <a:srcRect t="88199" b="5900"/>
          <a:stretch>
            <a:fillRect/>
          </a:stretch>
        </p:blipFill>
        <p:spPr>
          <a:xfrm>
            <a:off x="0" y="6453336"/>
            <a:ext cx="12192000" cy="404664"/>
          </a:xfrm>
          <a:prstGeom prst="rect">
            <a:avLst/>
          </a:prstGeom>
          <a:noFill/>
          <a:effectLst>
            <a:outerShdw blurRad="50800" dist="38100" dir="16200000" rotWithShape="0">
              <a:srgbClr val="FF9900">
                <a:alpha val="40000"/>
              </a:srgbClr>
            </a:outerShdw>
          </a:effectLst>
        </p:spPr>
      </p:pic>
      <p:sp>
        <p:nvSpPr>
          <p:cNvPr id="13" name="文本占位符 12"/>
          <p:cNvSpPr>
            <a:spLocks noGrp="1"/>
          </p:cNvSpPr>
          <p:nvPr>
            <p:ph type="body" sz="quarter" idx="10" hasCustomPrompt="1"/>
          </p:nvPr>
        </p:nvSpPr>
        <p:spPr>
          <a:xfrm>
            <a:off x="83331" y="49470"/>
            <a:ext cx="4151313" cy="539776"/>
          </a:xfrm>
          <a:prstGeom prst="rect">
            <a:avLst/>
          </a:prstGeom>
        </p:spPr>
        <p:txBody>
          <a:bodyPr/>
          <a:lstStyle>
            <a:lvl1pPr marL="0" indent="0">
              <a:buFontTx/>
              <a:buNone/>
              <a:defRPr sz="2800" b="1">
                <a:solidFill>
                  <a:srgbClr val="CC3300"/>
                </a:solidFill>
                <a:latin typeface="微软雅黑" pitchFamily="34" charset="-122"/>
                <a:ea typeface="微软雅黑" pitchFamily="34" charset="-122"/>
              </a:defRPr>
            </a:lvl1pPr>
          </a:lstStyle>
          <a:p>
            <a:pPr lvl="0"/>
            <a:r>
              <a:rPr lang="zh-CN" altLang="en-US" dirty="0"/>
              <a:t>一、认识工业动火作业</a:t>
            </a:r>
          </a:p>
        </p:txBody>
      </p:sp>
      <p:sp>
        <p:nvSpPr>
          <p:cNvPr id="14" name="文本占位符 12"/>
          <p:cNvSpPr>
            <a:spLocks noGrp="1"/>
          </p:cNvSpPr>
          <p:nvPr>
            <p:ph type="body" sz="quarter" idx="11" hasCustomPrompt="1"/>
          </p:nvPr>
        </p:nvSpPr>
        <p:spPr>
          <a:xfrm>
            <a:off x="83331" y="823414"/>
            <a:ext cx="4151313" cy="539776"/>
          </a:xfrm>
          <a:prstGeom prst="rect">
            <a:avLst/>
          </a:prstGeom>
        </p:spPr>
        <p:txBody>
          <a:bodyPr/>
          <a:lstStyle>
            <a:lvl1pPr marL="0" indent="0">
              <a:buFontTx/>
              <a:buNone/>
              <a:defRPr sz="2400">
                <a:solidFill>
                  <a:schemeClr val="tx1">
                    <a:lumMod val="85000"/>
                    <a:lumOff val="15000"/>
                  </a:schemeClr>
                </a:solidFill>
                <a:latin typeface="微软雅黑" pitchFamily="34" charset="-122"/>
                <a:ea typeface="微软雅黑" pitchFamily="34" charset="-122"/>
              </a:defRPr>
            </a:lvl1pPr>
          </a:lstStyle>
          <a:p>
            <a:pPr lvl="0"/>
            <a:r>
              <a:rPr lang="en-US" altLang="zh-CN" dirty="0"/>
              <a:t>1</a:t>
            </a:r>
            <a:r>
              <a:rPr lang="zh-CN" altLang="en-US" dirty="0"/>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t="10625" b="79275"/>
          <a:stretch>
            <a:fillRect/>
          </a:stretch>
        </p:blipFill>
        <p:spPr>
          <a:xfrm>
            <a:off x="0" y="-26990"/>
            <a:ext cx="12196087" cy="692696"/>
          </a:xfrm>
          <a:prstGeom prst="rect">
            <a:avLst/>
          </a:prstGeom>
          <a:noFill/>
          <a:effectLst>
            <a:outerShdw blurRad="50800" dist="38100" dir="5400000" algn="t" rotWithShape="0">
              <a:srgbClr val="FF9900">
                <a:alpha val="40000"/>
              </a:srgbClr>
            </a:outerShdw>
          </a:effectLst>
        </p:spPr>
      </p:pic>
      <p:pic>
        <p:nvPicPr>
          <p:cNvPr id="15" name="图片 14"/>
          <p:cNvPicPr>
            <a:picLocks noChangeAspect="1"/>
          </p:cNvPicPr>
          <p:nvPr userDrawn="1"/>
        </p:nvPicPr>
        <p:blipFill rotWithShape="1">
          <a:blip r:embed="rId2">
            <a:extLst>
              <a:ext uri="{28A0092B-C50C-407E-A947-70E740481C1C}">
                <a14:useLocalDpi xmlns:a14="http://schemas.microsoft.com/office/drawing/2010/main" val="0"/>
              </a:ext>
            </a:extLst>
          </a:blip>
          <a:srcRect t="88199" b="5900"/>
          <a:stretch>
            <a:fillRect/>
          </a:stretch>
        </p:blipFill>
        <p:spPr>
          <a:xfrm>
            <a:off x="0" y="6453336"/>
            <a:ext cx="12192000" cy="404664"/>
          </a:xfrm>
          <a:prstGeom prst="rect">
            <a:avLst/>
          </a:prstGeom>
          <a:noFill/>
          <a:effectLst>
            <a:outerShdw blurRad="50800" dist="38100" dir="16200000" rotWithShape="0">
              <a:srgbClr val="FF9900">
                <a:alpha val="40000"/>
              </a:srgbClr>
            </a:outerShdw>
          </a:effectLst>
        </p:spPr>
      </p:pic>
      <p:sp>
        <p:nvSpPr>
          <p:cNvPr id="13" name="文本占位符 12"/>
          <p:cNvSpPr>
            <a:spLocks noGrp="1"/>
          </p:cNvSpPr>
          <p:nvPr>
            <p:ph type="body" sz="quarter" idx="10" hasCustomPrompt="1"/>
          </p:nvPr>
        </p:nvSpPr>
        <p:spPr>
          <a:xfrm>
            <a:off x="83331" y="49470"/>
            <a:ext cx="4151313" cy="539776"/>
          </a:xfrm>
          <a:prstGeom prst="rect">
            <a:avLst/>
          </a:prstGeom>
        </p:spPr>
        <p:txBody>
          <a:bodyPr/>
          <a:lstStyle>
            <a:lvl1pPr marL="0" indent="0">
              <a:buFontTx/>
              <a:buNone/>
              <a:defRPr sz="2800" b="1">
                <a:solidFill>
                  <a:srgbClr val="CC3300"/>
                </a:solidFill>
                <a:latin typeface="微软雅黑" pitchFamily="34" charset="-122"/>
                <a:ea typeface="微软雅黑" pitchFamily="34" charset="-122"/>
              </a:defRPr>
            </a:lvl1pPr>
          </a:lstStyle>
          <a:p>
            <a:pPr lvl="0"/>
            <a:r>
              <a:rPr lang="zh-CN" altLang="en-US" dirty="0"/>
              <a:t>二、工业动火作业管理</a:t>
            </a:r>
          </a:p>
        </p:txBody>
      </p:sp>
      <p:sp>
        <p:nvSpPr>
          <p:cNvPr id="14" name="文本占位符 12"/>
          <p:cNvSpPr>
            <a:spLocks noGrp="1"/>
          </p:cNvSpPr>
          <p:nvPr>
            <p:ph type="body" sz="quarter" idx="11" hasCustomPrompt="1"/>
          </p:nvPr>
        </p:nvSpPr>
        <p:spPr>
          <a:xfrm>
            <a:off x="83331" y="823414"/>
            <a:ext cx="4151313" cy="539776"/>
          </a:xfrm>
          <a:prstGeom prst="rect">
            <a:avLst/>
          </a:prstGeom>
        </p:spPr>
        <p:txBody>
          <a:bodyPr/>
          <a:lstStyle>
            <a:lvl1pPr marL="0" indent="0">
              <a:buFontTx/>
              <a:buNone/>
              <a:defRPr sz="2400">
                <a:solidFill>
                  <a:schemeClr val="tx1">
                    <a:lumMod val="85000"/>
                    <a:lumOff val="15000"/>
                  </a:schemeClr>
                </a:solidFill>
                <a:latin typeface="微软雅黑" pitchFamily="34" charset="-122"/>
                <a:ea typeface="微软雅黑" pitchFamily="34" charset="-122"/>
              </a:defRPr>
            </a:lvl1pPr>
          </a:lstStyle>
          <a:p>
            <a:pPr lvl="0"/>
            <a:r>
              <a:rPr lang="en-US" altLang="zh-CN" dirty="0"/>
              <a:t>1</a:t>
            </a:r>
            <a:r>
              <a:rPr lang="zh-CN" altLang="en-US" dirty="0"/>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userDrawn="1">
  <p:cSld name="标题幻灯片">
    <p:spTree>
      <p:nvGrpSpPr>
        <p:cNvPr id="1" name=""/>
        <p:cNvGrpSpPr/>
        <p:nvPr/>
      </p:nvGrpSpPr>
      <p:grpSpPr>
        <a:xfrm>
          <a:off x="0" y="0"/>
          <a:ext cx="0" cy="0"/>
          <a:chOff x="0" y="0"/>
          <a:chExt cx="0" cy="0"/>
        </a:xfrm>
      </p:grpSpPr>
      <p:sp>
        <p:nvSpPr>
          <p:cNvPr id="6" name="任意多边形: 形状 5"/>
          <p:cNvSpPr/>
          <p:nvPr userDrawn="1"/>
        </p:nvSpPr>
        <p:spPr>
          <a:xfrm>
            <a:off x="1178983" y="1"/>
            <a:ext cx="7950502" cy="6866050"/>
          </a:xfrm>
          <a:custGeom>
            <a:avLst/>
            <a:gdLst>
              <a:gd name="connsiteX0" fmla="*/ 0 w 7950502"/>
              <a:gd name="connsiteY0" fmla="*/ 0 h 6866050"/>
              <a:gd name="connsiteX1" fmla="*/ 3656850 w 7950502"/>
              <a:gd name="connsiteY1" fmla="*/ 0 h 6866050"/>
              <a:gd name="connsiteX2" fmla="*/ 7950502 w 7950502"/>
              <a:gd name="connsiteY2" fmla="*/ 5513901 h 6866050"/>
              <a:gd name="connsiteX3" fmla="*/ 7950502 w 7950502"/>
              <a:gd name="connsiteY3" fmla="*/ 6866050 h 6866050"/>
              <a:gd name="connsiteX4" fmla="*/ 5346566 w 7950502"/>
              <a:gd name="connsiteY4" fmla="*/ 6866050 h 686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0502" h="6866050">
                <a:moveTo>
                  <a:pt x="0" y="0"/>
                </a:moveTo>
                <a:lnTo>
                  <a:pt x="3656850" y="0"/>
                </a:lnTo>
                <a:lnTo>
                  <a:pt x="7950502" y="5513901"/>
                </a:lnTo>
                <a:lnTo>
                  <a:pt x="7950502" y="6866050"/>
                </a:lnTo>
                <a:lnTo>
                  <a:pt x="5346566" y="6866050"/>
                </a:lnTo>
                <a:close/>
              </a:path>
            </a:pathLst>
          </a:custGeom>
          <a:gradFill flip="none" rotWithShape="1">
            <a:gsLst>
              <a:gs pos="0">
                <a:schemeClr val="bg2"/>
              </a:gs>
              <a:gs pos="39000">
                <a:schemeClr val="bg1"/>
              </a:gs>
            </a:gsLst>
            <a:lin ang="3000000" scaled="0"/>
            <a:tileRect/>
          </a:gradFill>
          <a:ln w="57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7" name="任意多边形: 形状 6"/>
          <p:cNvSpPr/>
          <p:nvPr userDrawn="1"/>
        </p:nvSpPr>
        <p:spPr>
          <a:xfrm>
            <a:off x="4241498" y="-4025"/>
            <a:ext cx="7950501" cy="6866050"/>
          </a:xfrm>
          <a:custGeom>
            <a:avLst/>
            <a:gdLst>
              <a:gd name="connsiteX0" fmla="*/ 0 w 7122059"/>
              <a:gd name="connsiteY0" fmla="*/ 0 h 6150608"/>
              <a:gd name="connsiteX1" fmla="*/ 7122060 w 7122059"/>
              <a:gd name="connsiteY1" fmla="*/ 0 h 6150608"/>
              <a:gd name="connsiteX2" fmla="*/ 7122060 w 7122059"/>
              <a:gd name="connsiteY2" fmla="*/ 6150609 h 6150608"/>
              <a:gd name="connsiteX3" fmla="*/ 0 w 7122059"/>
              <a:gd name="connsiteY3" fmla="*/ 6150609 h 6150608"/>
            </a:gdLst>
            <a:ahLst/>
            <a:cxnLst>
              <a:cxn ang="0">
                <a:pos x="connsiteX0" y="connsiteY0"/>
              </a:cxn>
              <a:cxn ang="0">
                <a:pos x="connsiteX1" y="connsiteY1"/>
              </a:cxn>
              <a:cxn ang="0">
                <a:pos x="connsiteX2" y="connsiteY2"/>
              </a:cxn>
              <a:cxn ang="0">
                <a:pos x="connsiteX3" y="connsiteY3"/>
              </a:cxn>
            </a:cxnLst>
            <a:rect l="l" t="t" r="r" b="b"/>
            <a:pathLst>
              <a:path w="7122059" h="6150608">
                <a:moveTo>
                  <a:pt x="0" y="0"/>
                </a:moveTo>
                <a:lnTo>
                  <a:pt x="7122060" y="0"/>
                </a:lnTo>
                <a:lnTo>
                  <a:pt x="7122060" y="6150609"/>
                </a:lnTo>
                <a:lnTo>
                  <a:pt x="0" y="6150609"/>
                </a:lnTo>
                <a:close/>
              </a:path>
            </a:pathLst>
          </a:custGeom>
          <a:blipFill dpi="0" rotWithShape="1">
            <a:blip r:embed="rId2">
              <a:duotone>
                <a:prstClr val="black"/>
                <a:schemeClr val="accent1">
                  <a:tint val="45000"/>
                  <a:satMod val="400000"/>
                </a:schemeClr>
              </a:duotone>
            </a:blip>
            <a:srcRect/>
            <a:stretch>
              <a:fillRect l="-21075" r="-32615"/>
            </a:stretch>
          </a:blipFill>
          <a:ln w="57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8" name="任意多边形: 形状 7"/>
          <p:cNvSpPr/>
          <p:nvPr userDrawn="1"/>
        </p:nvSpPr>
        <p:spPr>
          <a:xfrm>
            <a:off x="4241497" y="0"/>
            <a:ext cx="7950502" cy="6866051"/>
          </a:xfrm>
          <a:custGeom>
            <a:avLst/>
            <a:gdLst>
              <a:gd name="connsiteX0" fmla="*/ 0 w 7950502"/>
              <a:gd name="connsiteY0" fmla="*/ 3938658 h 6866051"/>
              <a:gd name="connsiteX1" fmla="*/ 2279550 w 7950502"/>
              <a:gd name="connsiteY1" fmla="*/ 6866051 h 6866051"/>
              <a:gd name="connsiteX2" fmla="*/ 0 w 7950502"/>
              <a:gd name="connsiteY2" fmla="*/ 6866051 h 6866051"/>
              <a:gd name="connsiteX3" fmla="*/ 0 w 7950502"/>
              <a:gd name="connsiteY3" fmla="*/ 0 h 6866051"/>
              <a:gd name="connsiteX4" fmla="*/ 7950502 w 7950502"/>
              <a:gd name="connsiteY4" fmla="*/ 0 h 6866051"/>
              <a:gd name="connsiteX5" fmla="*/ 7950502 w 7950502"/>
              <a:gd name="connsiteY5" fmla="*/ 3132356 h 6866051"/>
              <a:gd name="connsiteX6" fmla="*/ 5511351 w 7950502"/>
              <a:gd name="connsiteY6" fmla="*/ 2 h 6866051"/>
              <a:gd name="connsiteX7" fmla="*/ 3656851 w 7950502"/>
              <a:gd name="connsiteY7" fmla="*/ 2 h 6866051"/>
              <a:gd name="connsiteX8" fmla="*/ 3656850 w 7950502"/>
              <a:gd name="connsiteY8" fmla="*/ 1 h 6866051"/>
              <a:gd name="connsiteX9" fmla="*/ 0 w 7950502"/>
              <a:gd name="connsiteY9" fmla="*/ 1 h 686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0502" h="6866051">
                <a:moveTo>
                  <a:pt x="0" y="3938658"/>
                </a:moveTo>
                <a:lnTo>
                  <a:pt x="2279550" y="6866051"/>
                </a:lnTo>
                <a:lnTo>
                  <a:pt x="0" y="6866051"/>
                </a:lnTo>
                <a:close/>
                <a:moveTo>
                  <a:pt x="0" y="0"/>
                </a:moveTo>
                <a:lnTo>
                  <a:pt x="7950502" y="0"/>
                </a:lnTo>
                <a:lnTo>
                  <a:pt x="7950502" y="3132356"/>
                </a:lnTo>
                <a:lnTo>
                  <a:pt x="5511351" y="2"/>
                </a:lnTo>
                <a:lnTo>
                  <a:pt x="3656851" y="2"/>
                </a:lnTo>
                <a:lnTo>
                  <a:pt x="3656850" y="1"/>
                </a:lnTo>
                <a:lnTo>
                  <a:pt x="0" y="1"/>
                </a:lnTo>
                <a:close/>
              </a:path>
            </a:pathLst>
          </a:custGeom>
          <a:gradFill flip="none" rotWithShape="1">
            <a:gsLst>
              <a:gs pos="86000">
                <a:schemeClr val="accent3">
                  <a:lumMod val="60000"/>
                  <a:lumOff val="40000"/>
                  <a:alpha val="50000"/>
                </a:schemeClr>
              </a:gs>
              <a:gs pos="23000">
                <a:schemeClr val="accent2">
                  <a:lumMod val="20000"/>
                  <a:lumOff val="80000"/>
                  <a:alpha val="50000"/>
                </a:schemeClr>
              </a:gs>
            </a:gsLst>
            <a:lin ang="18900000" scaled="1"/>
            <a:tileRect/>
          </a:gradFill>
          <a:ln w="57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10" name="任意多边形: 形状 9"/>
          <p:cNvSpPr/>
          <p:nvPr userDrawn="1"/>
        </p:nvSpPr>
        <p:spPr>
          <a:xfrm>
            <a:off x="4241498" y="1"/>
            <a:ext cx="5346566" cy="6866050"/>
          </a:xfrm>
          <a:custGeom>
            <a:avLst/>
            <a:gdLst>
              <a:gd name="connsiteX0" fmla="*/ 0 w 5346566"/>
              <a:gd name="connsiteY0" fmla="*/ 0 h 6866050"/>
              <a:gd name="connsiteX1" fmla="*/ 5346566 w 5346566"/>
              <a:gd name="connsiteY1" fmla="*/ 6866050 h 6866050"/>
              <a:gd name="connsiteX2" fmla="*/ 2279550 w 5346566"/>
              <a:gd name="connsiteY2" fmla="*/ 6866050 h 6866050"/>
              <a:gd name="connsiteX3" fmla="*/ 0 w 5346566"/>
              <a:gd name="connsiteY3" fmla="*/ 3938657 h 6866050"/>
            </a:gdLst>
            <a:ahLst/>
            <a:cxnLst>
              <a:cxn ang="0">
                <a:pos x="connsiteX0" y="connsiteY0"/>
              </a:cxn>
              <a:cxn ang="0">
                <a:pos x="connsiteX1" y="connsiteY1"/>
              </a:cxn>
              <a:cxn ang="0">
                <a:pos x="connsiteX2" y="connsiteY2"/>
              </a:cxn>
              <a:cxn ang="0">
                <a:pos x="connsiteX3" y="connsiteY3"/>
              </a:cxn>
            </a:cxnLst>
            <a:rect l="l" t="t" r="r" b="b"/>
            <a:pathLst>
              <a:path w="5346566" h="6866050">
                <a:moveTo>
                  <a:pt x="0" y="0"/>
                </a:moveTo>
                <a:lnTo>
                  <a:pt x="5346566" y="6866050"/>
                </a:lnTo>
                <a:lnTo>
                  <a:pt x="2279550" y="6866050"/>
                </a:lnTo>
                <a:lnTo>
                  <a:pt x="0" y="3938657"/>
                </a:lnTo>
                <a:close/>
              </a:path>
            </a:pathLst>
          </a:custGeom>
          <a:solidFill>
            <a:srgbClr val="DA600C">
              <a:alpha val="25098"/>
            </a:srgbClr>
          </a:solidFill>
          <a:ln w="57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11" name="任意多边形: 形状 10"/>
          <p:cNvSpPr/>
          <p:nvPr userDrawn="1"/>
        </p:nvSpPr>
        <p:spPr>
          <a:xfrm>
            <a:off x="4241497" y="1"/>
            <a:ext cx="7950502" cy="6866050"/>
          </a:xfrm>
          <a:custGeom>
            <a:avLst/>
            <a:gdLst>
              <a:gd name="connsiteX0" fmla="*/ 0 w 7950502"/>
              <a:gd name="connsiteY0" fmla="*/ 0 h 6866050"/>
              <a:gd name="connsiteX1" fmla="*/ 3656850 w 7950502"/>
              <a:gd name="connsiteY1" fmla="*/ 0 h 6866050"/>
              <a:gd name="connsiteX2" fmla="*/ 7950502 w 7950502"/>
              <a:gd name="connsiteY2" fmla="*/ 5513901 h 6866050"/>
              <a:gd name="connsiteX3" fmla="*/ 7950502 w 7950502"/>
              <a:gd name="connsiteY3" fmla="*/ 6866050 h 6866050"/>
              <a:gd name="connsiteX4" fmla="*/ 5346566 w 7950502"/>
              <a:gd name="connsiteY4" fmla="*/ 6866050 h 686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0502" h="6866050">
                <a:moveTo>
                  <a:pt x="0" y="0"/>
                </a:moveTo>
                <a:lnTo>
                  <a:pt x="3656850" y="0"/>
                </a:lnTo>
                <a:lnTo>
                  <a:pt x="7950502" y="5513901"/>
                </a:lnTo>
                <a:lnTo>
                  <a:pt x="7950502" y="6866050"/>
                </a:lnTo>
                <a:lnTo>
                  <a:pt x="5346566" y="6866050"/>
                </a:lnTo>
                <a:close/>
              </a:path>
            </a:pathLst>
          </a:custGeom>
          <a:gradFill>
            <a:gsLst>
              <a:gs pos="71000">
                <a:schemeClr val="accent2">
                  <a:alpha val="0"/>
                </a:schemeClr>
              </a:gs>
              <a:gs pos="23000">
                <a:schemeClr val="accent2">
                  <a:alpha val="60000"/>
                </a:schemeClr>
              </a:gs>
            </a:gsLst>
            <a:lin ang="2700000" scaled="1"/>
          </a:gradFill>
          <a:ln w="57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14" name="任意多边形: 形状 13"/>
          <p:cNvSpPr/>
          <p:nvPr userDrawn="1"/>
        </p:nvSpPr>
        <p:spPr>
          <a:xfrm>
            <a:off x="1" y="4220511"/>
            <a:ext cx="2060071" cy="2645540"/>
          </a:xfrm>
          <a:custGeom>
            <a:avLst/>
            <a:gdLst>
              <a:gd name="connsiteX0" fmla="*/ 0 w 2060071"/>
              <a:gd name="connsiteY0" fmla="*/ 0 h 2645540"/>
              <a:gd name="connsiteX1" fmla="*/ 2060071 w 2060071"/>
              <a:gd name="connsiteY1" fmla="*/ 2645540 h 2645540"/>
              <a:gd name="connsiteX2" fmla="*/ 0 w 2060071"/>
              <a:gd name="connsiteY2" fmla="*/ 2645540 h 2645540"/>
            </a:gdLst>
            <a:ahLst/>
            <a:cxnLst>
              <a:cxn ang="0">
                <a:pos x="connsiteX0" y="connsiteY0"/>
              </a:cxn>
              <a:cxn ang="0">
                <a:pos x="connsiteX1" y="connsiteY1"/>
              </a:cxn>
              <a:cxn ang="0">
                <a:pos x="connsiteX2" y="connsiteY2"/>
              </a:cxn>
            </a:cxnLst>
            <a:rect l="l" t="t" r="r" b="b"/>
            <a:pathLst>
              <a:path w="2060071" h="2645540">
                <a:moveTo>
                  <a:pt x="0" y="0"/>
                </a:moveTo>
                <a:lnTo>
                  <a:pt x="2060071" y="2645540"/>
                </a:lnTo>
                <a:lnTo>
                  <a:pt x="0" y="2645540"/>
                </a:lnTo>
                <a:close/>
              </a:path>
            </a:pathLst>
          </a:custGeom>
          <a:gradFill>
            <a:gsLst>
              <a:gs pos="23000">
                <a:schemeClr val="bg2"/>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pitchFamily="34" charset="-122"/>
              <a:cs typeface="+mn-cs"/>
            </a:endParaRPr>
          </a:p>
        </p:txBody>
      </p:sp>
      <p:sp>
        <p:nvSpPr>
          <p:cNvPr id="9801" name="副标题 2"/>
          <p:cNvSpPr>
            <a:spLocks noGrp="1"/>
          </p:cNvSpPr>
          <p:nvPr>
            <p:ph type="subTitle" idx="1"/>
          </p:nvPr>
        </p:nvSpPr>
        <p:spPr>
          <a:xfrm>
            <a:off x="673099" y="4206284"/>
            <a:ext cx="3886201" cy="558799"/>
          </a:xfrm>
          <a:prstGeom prst="rect">
            <a:avLst/>
          </a:prstGeom>
        </p:spPr>
        <p:txBody>
          <a:bodyPr anchor="t">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802" name="标题 1"/>
          <p:cNvSpPr>
            <a:spLocks noGrp="1"/>
          </p:cNvSpPr>
          <p:nvPr>
            <p:ph type="ctrTitle"/>
          </p:nvPr>
        </p:nvSpPr>
        <p:spPr>
          <a:xfrm>
            <a:off x="673099" y="664166"/>
            <a:ext cx="3886201" cy="3542119"/>
          </a:xfrm>
          <a:prstGeom prst="rect">
            <a:avLst/>
          </a:prstGeom>
        </p:spPr>
        <p:txBody>
          <a:bodyPr anchor="b">
            <a:normAutofit/>
          </a:bodyPr>
          <a:lstStyle>
            <a:lvl1pPr algn="l">
              <a:defRPr sz="4000">
                <a:solidFill>
                  <a:schemeClr val="tx1"/>
                </a:solidFill>
              </a:defRPr>
            </a:lvl1pPr>
          </a:lstStyle>
          <a:p>
            <a:r>
              <a:rPr lang="en-US" dirty="0"/>
              <a:t>Click to edit Master title style</a:t>
            </a:r>
            <a:endParaRPr lang="zh-CN" altLang="en-US" dirty="0"/>
          </a:p>
        </p:txBody>
      </p:sp>
      <p:sp>
        <p:nvSpPr>
          <p:cNvPr id="12" name="文本占位符 13"/>
          <p:cNvSpPr>
            <a:spLocks noGrp="1"/>
          </p:cNvSpPr>
          <p:nvPr>
            <p:ph type="body" sz="quarter" idx="10" hasCustomPrompt="1"/>
          </p:nvPr>
        </p:nvSpPr>
        <p:spPr>
          <a:xfrm>
            <a:off x="673099" y="5601292"/>
            <a:ext cx="3886201" cy="296271"/>
          </a:xfrm>
          <a:prstGeom prst="rect">
            <a:avLst/>
          </a:prstGeom>
        </p:spPr>
        <p:txBody>
          <a:bodyPr vert="horz" anchor="ctr">
            <a:noAutofit/>
          </a:bodyPr>
          <a:lstStyle>
            <a:lvl1pPr marL="0" indent="0" algn="l">
              <a:buNone/>
              <a:defRPr sz="14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p>
        </p:txBody>
      </p:sp>
      <p:sp>
        <p:nvSpPr>
          <p:cNvPr id="13" name="文本占位符 13"/>
          <p:cNvSpPr>
            <a:spLocks noGrp="1"/>
          </p:cNvSpPr>
          <p:nvPr>
            <p:ph type="body" sz="quarter" idx="11" hasCustomPrompt="1"/>
          </p:nvPr>
        </p:nvSpPr>
        <p:spPr>
          <a:xfrm>
            <a:off x="673099" y="5897563"/>
            <a:ext cx="3886201" cy="296271"/>
          </a:xfrm>
          <a:prstGeom prst="rect">
            <a:avLst/>
          </a:prstGeom>
        </p:spPr>
        <p:txBody>
          <a:bodyPr vert="horz" anchor="ctr">
            <a:noAutofit/>
          </a:bodyPr>
          <a:lstStyle>
            <a:lvl1pPr marL="0" indent="0" algn="l">
              <a:buNone/>
              <a:defRPr sz="14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Date</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5" name="任意多边形: 形状 4"/>
          <p:cNvSpPr/>
          <p:nvPr userDrawn="1"/>
        </p:nvSpPr>
        <p:spPr>
          <a:xfrm>
            <a:off x="0" y="-4025"/>
            <a:ext cx="12191999" cy="6866050"/>
          </a:xfrm>
          <a:custGeom>
            <a:avLst/>
            <a:gdLst>
              <a:gd name="connsiteX0" fmla="*/ 0 w 7122059"/>
              <a:gd name="connsiteY0" fmla="*/ 0 h 6150608"/>
              <a:gd name="connsiteX1" fmla="*/ 7122060 w 7122059"/>
              <a:gd name="connsiteY1" fmla="*/ 0 h 6150608"/>
              <a:gd name="connsiteX2" fmla="*/ 7122060 w 7122059"/>
              <a:gd name="connsiteY2" fmla="*/ 6150609 h 6150608"/>
              <a:gd name="connsiteX3" fmla="*/ 0 w 7122059"/>
              <a:gd name="connsiteY3" fmla="*/ 6150609 h 6150608"/>
            </a:gdLst>
            <a:ahLst/>
            <a:cxnLst>
              <a:cxn ang="0">
                <a:pos x="connsiteX0" y="connsiteY0"/>
              </a:cxn>
              <a:cxn ang="0">
                <a:pos x="connsiteX1" y="connsiteY1"/>
              </a:cxn>
              <a:cxn ang="0">
                <a:pos x="connsiteX2" y="connsiteY2"/>
              </a:cxn>
              <a:cxn ang="0">
                <a:pos x="connsiteX3" y="connsiteY3"/>
              </a:cxn>
            </a:cxnLst>
            <a:rect l="l" t="t" r="r" b="b"/>
            <a:pathLst>
              <a:path w="7122059" h="6150608">
                <a:moveTo>
                  <a:pt x="0" y="0"/>
                </a:moveTo>
                <a:lnTo>
                  <a:pt x="7122060" y="0"/>
                </a:lnTo>
                <a:lnTo>
                  <a:pt x="7122060" y="6150609"/>
                </a:lnTo>
                <a:lnTo>
                  <a:pt x="0" y="6150609"/>
                </a:lnTo>
                <a:close/>
              </a:path>
            </a:pathLst>
          </a:custGeom>
          <a:blipFill dpi="0" rotWithShape="1">
            <a:blip r:embed="rId2">
              <a:duotone>
                <a:prstClr val="black"/>
                <a:schemeClr val="accent1">
                  <a:tint val="45000"/>
                  <a:satMod val="400000"/>
                </a:schemeClr>
              </a:duotone>
            </a:blip>
            <a:srcRect/>
            <a:stretch>
              <a:fillRect t="-30" b="-30"/>
            </a:stretch>
          </a:blipFill>
          <a:ln w="57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Arial" charset="0"/>
              <a:ea typeface="微软雅黑" pitchFamily="34" charset="-122"/>
              <a:cs typeface="+mn-cs"/>
            </a:endParaRPr>
          </a:p>
        </p:txBody>
      </p:sp>
      <p:sp>
        <p:nvSpPr>
          <p:cNvPr id="13" name="标题 1"/>
          <p:cNvSpPr>
            <a:spLocks noGrp="1"/>
          </p:cNvSpPr>
          <p:nvPr userDrawn="1">
            <p:ph type="ctrTitle"/>
          </p:nvPr>
        </p:nvSpPr>
        <p:spPr>
          <a:xfrm>
            <a:off x="673100" y="1135063"/>
            <a:ext cx="10845798" cy="1621509"/>
          </a:xfrm>
          <a:prstGeom prst="rect">
            <a:avLst/>
          </a:prstGeom>
        </p:spPr>
        <p:txBody>
          <a:bodyPr anchor="b">
            <a:normAutofit/>
          </a:bodyPr>
          <a:lstStyle>
            <a:lvl1pPr marL="0" indent="0" algn="r">
              <a:buFont typeface="Arial" charset="0"/>
              <a:buNone/>
              <a:defRPr sz="3200">
                <a:solidFill>
                  <a:schemeClr val="bg1"/>
                </a:solidFill>
              </a:defRPr>
            </a:lvl1pPr>
          </a:lstStyle>
          <a:p>
            <a:r>
              <a:rPr lang="en-US" altLang="zh-CN" dirty="0"/>
              <a:t>Conclusion</a:t>
            </a:r>
            <a:endParaRPr lang="zh-CN" altLang="en-US" dirty="0"/>
          </a:p>
        </p:txBody>
      </p:sp>
      <p:sp>
        <p:nvSpPr>
          <p:cNvPr id="15" name="文本占位符 62"/>
          <p:cNvSpPr>
            <a:spLocks noGrp="1"/>
          </p:cNvSpPr>
          <p:nvPr userDrawn="1">
            <p:ph type="body" sz="quarter" idx="18" hasCustomPrompt="1"/>
          </p:nvPr>
        </p:nvSpPr>
        <p:spPr>
          <a:xfrm>
            <a:off x="673100" y="3441299"/>
            <a:ext cx="10845798" cy="310871"/>
          </a:xfrm>
          <a:prstGeom prst="rect">
            <a:avLst/>
          </a:prstGeom>
        </p:spPr>
        <p:txBody>
          <a:bodyPr vert="horz" lIns="91440" tIns="45720" rIns="91440" bIns="45720" rtlCol="0">
            <a:normAutofit/>
          </a:bodyPr>
          <a:lstStyle>
            <a:lvl1pPr marL="0" indent="0" algn="r">
              <a:buNone/>
              <a:defRPr lang="zh-CN" altLang="en-US" sz="1400" smtClean="0">
                <a:solidFill>
                  <a:schemeClr val="bg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defTabSz="-635" fontAlgn="auto">
              <a:spcAft>
                <a:spcPts val="0"/>
              </a:spcAft>
              <a:buClrTx/>
              <a:buSzTx/>
            </a:pPr>
            <a:r>
              <a:rPr lang="en-US" altLang="zh-CN" dirty="0"/>
              <a:t>Data</a:t>
            </a:r>
          </a:p>
        </p:txBody>
      </p:sp>
      <p:sp>
        <p:nvSpPr>
          <p:cNvPr id="6" name="文本占位符 13"/>
          <p:cNvSpPr>
            <a:spLocks noGrp="1"/>
          </p:cNvSpPr>
          <p:nvPr>
            <p:ph type="body" sz="quarter" idx="10" hasCustomPrompt="1"/>
          </p:nvPr>
        </p:nvSpPr>
        <p:spPr>
          <a:xfrm>
            <a:off x="673102" y="3145028"/>
            <a:ext cx="10845798" cy="296271"/>
          </a:xfrm>
          <a:prstGeom prst="rect">
            <a:avLst/>
          </a:prstGeom>
        </p:spPr>
        <p:txBody>
          <a:bodyPr vert="horz" anchor="ctr">
            <a:noAutofit/>
          </a:bodyPr>
          <a:lstStyle>
            <a:lvl1pPr marL="0" indent="0" algn="r">
              <a:buNone/>
              <a:defRPr sz="14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p>
        </p:txBody>
      </p:sp>
      <p:sp>
        <p:nvSpPr>
          <p:cNvPr id="14" name="任意多边形: 形状 13"/>
          <p:cNvSpPr/>
          <p:nvPr userDrawn="1"/>
        </p:nvSpPr>
        <p:spPr>
          <a:xfrm>
            <a:off x="0" y="0"/>
            <a:ext cx="3644900" cy="6866051"/>
          </a:xfrm>
          <a:custGeom>
            <a:avLst/>
            <a:gdLst>
              <a:gd name="connsiteX0" fmla="*/ 0 w 3644900"/>
              <a:gd name="connsiteY0" fmla="*/ 3938658 h 6866051"/>
              <a:gd name="connsiteX1" fmla="*/ 2279550 w 3644900"/>
              <a:gd name="connsiteY1" fmla="*/ 6866051 h 6866051"/>
              <a:gd name="connsiteX2" fmla="*/ 0 w 3644900"/>
              <a:gd name="connsiteY2" fmla="*/ 6866051 h 6866051"/>
              <a:gd name="connsiteX3" fmla="*/ 0 w 3644900"/>
              <a:gd name="connsiteY3" fmla="*/ 0 h 6866051"/>
              <a:gd name="connsiteX4" fmla="*/ 3644900 w 3644900"/>
              <a:gd name="connsiteY4" fmla="*/ 0 h 6866051"/>
              <a:gd name="connsiteX5" fmla="*/ 3644900 w 3644900"/>
              <a:gd name="connsiteY5" fmla="*/ 1 h 6866051"/>
              <a:gd name="connsiteX6" fmla="*/ 0 w 3644900"/>
              <a:gd name="connsiteY6" fmla="*/ 1 h 686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4900" h="6866051">
                <a:moveTo>
                  <a:pt x="0" y="3938658"/>
                </a:moveTo>
                <a:lnTo>
                  <a:pt x="2279550" y="6866051"/>
                </a:lnTo>
                <a:lnTo>
                  <a:pt x="0" y="6866051"/>
                </a:lnTo>
                <a:close/>
                <a:moveTo>
                  <a:pt x="0" y="0"/>
                </a:moveTo>
                <a:lnTo>
                  <a:pt x="3644900" y="0"/>
                </a:lnTo>
                <a:lnTo>
                  <a:pt x="3644900" y="1"/>
                </a:lnTo>
                <a:lnTo>
                  <a:pt x="0" y="1"/>
                </a:lnTo>
                <a:close/>
              </a:path>
            </a:pathLst>
          </a:custGeom>
          <a:gradFill flip="none" rotWithShape="1">
            <a:gsLst>
              <a:gs pos="86000">
                <a:schemeClr val="accent3">
                  <a:lumMod val="60000"/>
                  <a:lumOff val="40000"/>
                  <a:alpha val="50000"/>
                </a:schemeClr>
              </a:gs>
              <a:gs pos="23000">
                <a:schemeClr val="accent2">
                  <a:lumMod val="20000"/>
                  <a:lumOff val="80000"/>
                  <a:alpha val="50000"/>
                </a:schemeClr>
              </a:gs>
            </a:gsLst>
            <a:lin ang="18900000" scaled="1"/>
            <a:tileRect/>
          </a:gradFill>
          <a:ln w="5748"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8" name="任意多边形: 形状 7"/>
          <p:cNvSpPr/>
          <p:nvPr userDrawn="1"/>
        </p:nvSpPr>
        <p:spPr>
          <a:xfrm>
            <a:off x="0" y="1"/>
            <a:ext cx="5346566" cy="6866050"/>
          </a:xfrm>
          <a:custGeom>
            <a:avLst/>
            <a:gdLst>
              <a:gd name="connsiteX0" fmla="*/ 0 w 5346566"/>
              <a:gd name="connsiteY0" fmla="*/ 0 h 6866050"/>
              <a:gd name="connsiteX1" fmla="*/ 5346566 w 5346566"/>
              <a:gd name="connsiteY1" fmla="*/ 6866050 h 6866050"/>
              <a:gd name="connsiteX2" fmla="*/ 2279550 w 5346566"/>
              <a:gd name="connsiteY2" fmla="*/ 6866050 h 6866050"/>
              <a:gd name="connsiteX3" fmla="*/ 0 w 5346566"/>
              <a:gd name="connsiteY3" fmla="*/ 3938657 h 6866050"/>
            </a:gdLst>
            <a:ahLst/>
            <a:cxnLst>
              <a:cxn ang="0">
                <a:pos x="connsiteX0" y="connsiteY0"/>
              </a:cxn>
              <a:cxn ang="0">
                <a:pos x="connsiteX1" y="connsiteY1"/>
              </a:cxn>
              <a:cxn ang="0">
                <a:pos x="connsiteX2" y="connsiteY2"/>
              </a:cxn>
              <a:cxn ang="0">
                <a:pos x="connsiteX3" y="connsiteY3"/>
              </a:cxn>
            </a:cxnLst>
            <a:rect l="l" t="t" r="r" b="b"/>
            <a:pathLst>
              <a:path w="5346566" h="6866050">
                <a:moveTo>
                  <a:pt x="0" y="0"/>
                </a:moveTo>
                <a:lnTo>
                  <a:pt x="5346566" y="6866050"/>
                </a:lnTo>
                <a:lnTo>
                  <a:pt x="2279550" y="6866050"/>
                </a:lnTo>
                <a:lnTo>
                  <a:pt x="0" y="3938657"/>
                </a:lnTo>
                <a:close/>
              </a:path>
            </a:pathLst>
          </a:custGeom>
          <a:solidFill>
            <a:srgbClr val="DA600C">
              <a:alpha val="20000"/>
            </a:srgbClr>
          </a:solidFill>
          <a:ln w="57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9" name="任意多边形: 形状 8"/>
          <p:cNvSpPr/>
          <p:nvPr userDrawn="1"/>
        </p:nvSpPr>
        <p:spPr>
          <a:xfrm>
            <a:off x="0" y="1"/>
            <a:ext cx="7950502" cy="6866050"/>
          </a:xfrm>
          <a:custGeom>
            <a:avLst/>
            <a:gdLst>
              <a:gd name="connsiteX0" fmla="*/ 0 w 7950502"/>
              <a:gd name="connsiteY0" fmla="*/ 0 h 6866050"/>
              <a:gd name="connsiteX1" fmla="*/ 3656850 w 7950502"/>
              <a:gd name="connsiteY1" fmla="*/ 0 h 6866050"/>
              <a:gd name="connsiteX2" fmla="*/ 7950502 w 7950502"/>
              <a:gd name="connsiteY2" fmla="*/ 5513901 h 6866050"/>
              <a:gd name="connsiteX3" fmla="*/ 7950502 w 7950502"/>
              <a:gd name="connsiteY3" fmla="*/ 6866050 h 6866050"/>
              <a:gd name="connsiteX4" fmla="*/ 5346566 w 7950502"/>
              <a:gd name="connsiteY4" fmla="*/ 6866050 h 686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0502" h="6866050">
                <a:moveTo>
                  <a:pt x="0" y="0"/>
                </a:moveTo>
                <a:lnTo>
                  <a:pt x="3656850" y="0"/>
                </a:lnTo>
                <a:lnTo>
                  <a:pt x="7950502" y="5513901"/>
                </a:lnTo>
                <a:lnTo>
                  <a:pt x="7950502" y="6866050"/>
                </a:lnTo>
                <a:lnTo>
                  <a:pt x="5346566" y="6866050"/>
                </a:lnTo>
                <a:close/>
              </a:path>
            </a:pathLst>
          </a:custGeom>
          <a:gradFill>
            <a:gsLst>
              <a:gs pos="71000">
                <a:schemeClr val="accent2">
                  <a:alpha val="0"/>
                </a:schemeClr>
              </a:gs>
              <a:gs pos="23000">
                <a:schemeClr val="accent2">
                  <a:alpha val="60000"/>
                </a:schemeClr>
              </a:gs>
            </a:gsLst>
            <a:lin ang="2700000" scaled="1"/>
          </a:gradFill>
          <a:ln w="57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 name="文本占位符 5"/>
          <p:cNvSpPr txBox="1"/>
          <p:nvPr userDrawn="1"/>
        </p:nvSpPr>
        <p:spPr>
          <a:xfrm>
            <a:off x="2" y="2549364"/>
            <a:ext cx="12191999" cy="584775"/>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a:lstStyle>
          <a:p>
            <a:pPr marL="0" indent="0" algn="ctr" defTabSz="913765" fontAlgn="auto">
              <a:spcAft>
                <a:spcPts val="0"/>
              </a:spcAft>
              <a:buFont typeface="Arial" charset="0"/>
              <a:buNone/>
              <a:defRPr/>
            </a:pPr>
            <a:r>
              <a:rPr lang="zh-CN" altLang="en-US" b="1">
                <a:solidFill>
                  <a:srgbClr val="FBFBFB"/>
                </a:solidFill>
                <a:latin typeface="Arial" charset="0"/>
                <a:ea typeface="微软雅黑" pitchFamily="34" charset="-122"/>
                <a:cs typeface="+mn-ea"/>
                <a:sym typeface="Arial" charset="0"/>
              </a:rPr>
              <a:t>更多</a:t>
            </a:r>
            <a:r>
              <a:rPr lang="en-US" altLang="zh-CN" b="1">
                <a:solidFill>
                  <a:srgbClr val="FBFBFB"/>
                </a:solidFill>
                <a:latin typeface="Arial" charset="0"/>
                <a:ea typeface="微软雅黑" pitchFamily="34" charset="-122"/>
                <a:cs typeface="+mn-ea"/>
                <a:sym typeface="Arial" charset="0"/>
              </a:rPr>
              <a:t>EHS</a:t>
            </a:r>
            <a:r>
              <a:rPr lang="zh-CN" altLang="en-US" b="1">
                <a:solidFill>
                  <a:srgbClr val="FBFBFB"/>
                </a:solidFill>
                <a:latin typeface="Arial" charset="0"/>
                <a:ea typeface="微软雅黑" pitchFamily="34" charset="-122"/>
                <a:cs typeface="+mn-ea"/>
                <a:sym typeface="Arial" charset="0"/>
              </a:rPr>
              <a:t>独家精品资料，请咨询“安应管家”微信号：</a:t>
            </a:r>
            <a:r>
              <a:rPr lang="en-US" altLang="zh-CN" b="1">
                <a:solidFill>
                  <a:srgbClr val="FBFBFB"/>
                </a:solidFill>
                <a:latin typeface="Arial" charset="0"/>
                <a:ea typeface="微软雅黑" pitchFamily="34" charset="-122"/>
                <a:cs typeface="+mn-ea"/>
                <a:sym typeface="Arial" charset="0"/>
              </a:rPr>
              <a:t>ansyingsj1</a:t>
            </a:r>
            <a:endParaRPr lang="en-US" altLang="en-US" b="1" dirty="0">
              <a:solidFill>
                <a:srgbClr val="FBFBFB"/>
              </a:solidFill>
              <a:latin typeface="Arial" charset="0"/>
              <a:ea typeface="微软雅黑" pitchFamily="34" charset="-122"/>
              <a:sym typeface="Arial" charset="0"/>
            </a:endParaRPr>
          </a:p>
        </p:txBody>
      </p:sp>
      <p:pic>
        <p:nvPicPr>
          <p:cNvPr id="3" name="图片 2"/>
          <p:cNvPicPr>
            <a:picLocks noChangeAspect="1"/>
          </p:cNvPicPr>
          <p:nvPr userDrawn="1"/>
        </p:nvPicPr>
        <p:blipFill>
          <a:blip r:embed="rId6"/>
          <a:stretch>
            <a:fillRect/>
          </a:stretch>
        </p:blipFill>
        <p:spPr>
          <a:xfrm>
            <a:off x="-88928" y="5481228"/>
            <a:ext cx="12369856" cy="86570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algn="ctr" rtl="0" eaLnBrk="0" fontAlgn="base" hangingPunct="0">
        <a:spcBef>
          <a:spcPct val="0"/>
        </a:spcBef>
        <a:spcAft>
          <a:spcPct val="0"/>
        </a:spcAft>
        <a:defRPr sz="4400">
          <a:solidFill>
            <a:schemeClr val="tx1"/>
          </a:solidFill>
          <a:latin typeface="Calibri" pitchFamily="34" charset="0"/>
          <a:ea typeface="宋体" charset="-122"/>
          <a:sym typeface="Calibri" pitchFamily="34" charset="0"/>
        </a:defRPr>
      </a:lvl2pPr>
      <a:lvl3pPr algn="ctr" rtl="0" eaLnBrk="0" fontAlgn="base" hangingPunct="0">
        <a:spcBef>
          <a:spcPct val="0"/>
        </a:spcBef>
        <a:spcAft>
          <a:spcPct val="0"/>
        </a:spcAft>
        <a:defRPr sz="4400">
          <a:solidFill>
            <a:schemeClr val="tx1"/>
          </a:solidFill>
          <a:latin typeface="Calibri" pitchFamily="34" charset="0"/>
          <a:ea typeface="宋体" charset="-122"/>
          <a:sym typeface="Calibri" pitchFamily="34" charset="0"/>
        </a:defRPr>
      </a:lvl3pPr>
      <a:lvl4pPr algn="ctr" rtl="0" eaLnBrk="0" fontAlgn="base" hangingPunct="0">
        <a:spcBef>
          <a:spcPct val="0"/>
        </a:spcBef>
        <a:spcAft>
          <a:spcPct val="0"/>
        </a:spcAft>
        <a:defRPr sz="4400">
          <a:solidFill>
            <a:schemeClr val="tx1"/>
          </a:solidFill>
          <a:latin typeface="Calibri" pitchFamily="34" charset="0"/>
          <a:ea typeface="宋体" charset="-122"/>
          <a:sym typeface="Calibri" pitchFamily="34" charset="0"/>
        </a:defRPr>
      </a:lvl4pPr>
      <a:lvl5pPr algn="ctr" rtl="0" eaLnBrk="0" fontAlgn="base" hangingPunct="0">
        <a:spcBef>
          <a:spcPct val="0"/>
        </a:spcBef>
        <a:spcAft>
          <a:spcPct val="0"/>
        </a:spcAft>
        <a:defRPr sz="4400">
          <a:solidFill>
            <a:schemeClr val="tx1"/>
          </a:solidFill>
          <a:latin typeface="Calibri" pitchFamily="34" charset="0"/>
          <a:ea typeface="宋体" charset="-122"/>
          <a:sym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ea typeface="宋体" charset="-122"/>
          <a:sym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ea typeface="宋体" charset="-122"/>
          <a:sym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ea typeface="宋体" charset="-122"/>
          <a:sym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ea typeface="宋体" charset="-122"/>
          <a:sym typeface="Calibri" pitchFamily="34" charset="0"/>
        </a:defRPr>
      </a:lvl9pPr>
    </p:titleStyle>
    <p:bodyStyle>
      <a:lvl1pPr marL="342900" indent="-342900" algn="l" defTabSz="0"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defTabSz="0"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defTabSz="0"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defTabSz="0"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defTabSz="0"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defTabSz="0"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6pPr>
      <a:lvl7pPr marL="2971800" indent="-228600" algn="l" defTabSz="0"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7pPr>
      <a:lvl8pPr marL="3429000" indent="-228600" algn="l" defTabSz="0"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8pPr>
      <a:lvl9pPr marL="3886200" indent="-228600" algn="l" defTabSz="0"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4" r:id="rId1"/>
    <p:sldLayoutId id="2147483655" r:id="rId2"/>
  </p:sldLayoutIdLst>
  <p:hf hdr="0" dt="0"/>
  <p:txStyles>
    <p:title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charset="0"/>
        <a:buChar char="•"/>
        <a:defRPr sz="1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charset="0"/>
        <a:buChar char="•"/>
        <a:defRPr sz="16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charset="0"/>
        <a:buChar char="•"/>
        <a:defRPr sz="14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charset="0"/>
        <a:buChar char="•"/>
        <a:defRPr sz="12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charset="0"/>
        <a:buChar char="•"/>
        <a:defRPr sz="12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xml"/><Relationship Id="rId1" Type="http://schemas.openxmlformats.org/officeDocument/2006/relationships/themeOverride" Target="../theme/themeOverride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hemeOverride" Target="../theme/themeOverride8.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tags" Target="../tags/tag21.xml"/><Relationship Id="rId26" Type="http://schemas.openxmlformats.org/officeDocument/2006/relationships/tags" Target="../tags/tag29.xml"/><Relationship Id="rId3" Type="http://schemas.openxmlformats.org/officeDocument/2006/relationships/tags" Target="../tags/tag6.xml"/><Relationship Id="rId21" Type="http://schemas.openxmlformats.org/officeDocument/2006/relationships/tags" Target="../tags/tag24.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tags" Target="../tags/tag28.xml"/><Relationship Id="rId33" Type="http://schemas.openxmlformats.org/officeDocument/2006/relationships/notesSlide" Target="../notesSlides/notesSlide11.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29" Type="http://schemas.openxmlformats.org/officeDocument/2006/relationships/tags" Target="../tags/tag32.xml"/><Relationship Id="rId1" Type="http://schemas.openxmlformats.org/officeDocument/2006/relationships/themeOverride" Target="../theme/themeOverride9.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tags" Target="../tags/tag27.xml"/><Relationship Id="rId32" Type="http://schemas.openxmlformats.org/officeDocument/2006/relationships/slideLayout" Target="../slideLayouts/slideLayout3.xml"/><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tags" Target="../tags/tag26.xml"/><Relationship Id="rId28" Type="http://schemas.openxmlformats.org/officeDocument/2006/relationships/tags" Target="../tags/tag31.xml"/><Relationship Id="rId10" Type="http://schemas.openxmlformats.org/officeDocument/2006/relationships/tags" Target="../tags/tag13.xml"/><Relationship Id="rId19" Type="http://schemas.openxmlformats.org/officeDocument/2006/relationships/tags" Target="../tags/tag22.xml"/><Relationship Id="rId31" Type="http://schemas.openxmlformats.org/officeDocument/2006/relationships/tags" Target="../tags/tag34.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tags" Target="../tags/tag25.xml"/><Relationship Id="rId27" Type="http://schemas.openxmlformats.org/officeDocument/2006/relationships/tags" Target="../tags/tag30.xml"/><Relationship Id="rId30" Type="http://schemas.openxmlformats.org/officeDocument/2006/relationships/tags" Target="../tags/tag33.xml"/></Relationships>
</file>

<file path=ppt/slides/_rels/slide12.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tags" Target="../tags/tag51.xml"/><Relationship Id="rId26" Type="http://schemas.openxmlformats.org/officeDocument/2006/relationships/tags" Target="../tags/tag59.xml"/><Relationship Id="rId3" Type="http://schemas.openxmlformats.org/officeDocument/2006/relationships/tags" Target="../tags/tag36.xml"/><Relationship Id="rId21" Type="http://schemas.openxmlformats.org/officeDocument/2006/relationships/tags" Target="../tags/tag54.xml"/><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tags" Target="../tags/tag50.xml"/><Relationship Id="rId25" Type="http://schemas.openxmlformats.org/officeDocument/2006/relationships/tags" Target="../tags/tag58.xml"/><Relationship Id="rId33" Type="http://schemas.openxmlformats.org/officeDocument/2006/relationships/notesSlide" Target="../notesSlides/notesSlide12.xml"/><Relationship Id="rId2" Type="http://schemas.openxmlformats.org/officeDocument/2006/relationships/tags" Target="../tags/tag35.xml"/><Relationship Id="rId16" Type="http://schemas.openxmlformats.org/officeDocument/2006/relationships/tags" Target="../tags/tag49.xml"/><Relationship Id="rId20" Type="http://schemas.openxmlformats.org/officeDocument/2006/relationships/tags" Target="../tags/tag53.xml"/><Relationship Id="rId29" Type="http://schemas.openxmlformats.org/officeDocument/2006/relationships/tags" Target="../tags/tag62.xml"/><Relationship Id="rId1" Type="http://schemas.openxmlformats.org/officeDocument/2006/relationships/themeOverride" Target="../theme/themeOverride10.xml"/><Relationship Id="rId6" Type="http://schemas.openxmlformats.org/officeDocument/2006/relationships/tags" Target="../tags/tag39.xml"/><Relationship Id="rId11" Type="http://schemas.openxmlformats.org/officeDocument/2006/relationships/tags" Target="../tags/tag44.xml"/><Relationship Id="rId24" Type="http://schemas.openxmlformats.org/officeDocument/2006/relationships/tags" Target="../tags/tag57.xml"/><Relationship Id="rId32" Type="http://schemas.openxmlformats.org/officeDocument/2006/relationships/slideLayout" Target="../slideLayouts/slideLayout3.xml"/><Relationship Id="rId5" Type="http://schemas.openxmlformats.org/officeDocument/2006/relationships/tags" Target="../tags/tag38.xml"/><Relationship Id="rId15" Type="http://schemas.openxmlformats.org/officeDocument/2006/relationships/tags" Target="../tags/tag48.xml"/><Relationship Id="rId23" Type="http://schemas.openxmlformats.org/officeDocument/2006/relationships/tags" Target="../tags/tag56.xml"/><Relationship Id="rId28" Type="http://schemas.openxmlformats.org/officeDocument/2006/relationships/tags" Target="../tags/tag61.xml"/><Relationship Id="rId10" Type="http://schemas.openxmlformats.org/officeDocument/2006/relationships/tags" Target="../tags/tag43.xml"/><Relationship Id="rId19" Type="http://schemas.openxmlformats.org/officeDocument/2006/relationships/tags" Target="../tags/tag52.xml"/><Relationship Id="rId31" Type="http://schemas.openxmlformats.org/officeDocument/2006/relationships/tags" Target="../tags/tag64.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 Id="rId22" Type="http://schemas.openxmlformats.org/officeDocument/2006/relationships/tags" Target="../tags/tag55.xml"/><Relationship Id="rId27" Type="http://schemas.openxmlformats.org/officeDocument/2006/relationships/tags" Target="../tags/tag60.xml"/><Relationship Id="rId30" Type="http://schemas.openxmlformats.org/officeDocument/2006/relationships/tags" Target="../tags/tag6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hemeOverride" Target="../theme/themeOverride1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hemeOverride" Target="../theme/themeOverride14.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hemeOverride" Target="../theme/themeOverride15.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hemeOverride" Target="../theme/themeOverride16.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hemeOverride" Target="../theme/themeOverride1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4.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themeOverride" Target="../theme/themeOverride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5.xml"/><Relationship Id="rId1" Type="http://schemas.openxmlformats.org/officeDocument/2006/relationships/themeOverride" Target="../theme/themeOverride18.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hemeOverride" Target="../theme/themeOverride19.xml"/><Relationship Id="rId5" Type="http://schemas.openxmlformats.org/officeDocument/2006/relationships/image" Target="../media/image24.jpe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hemeOverride" Target="../theme/themeOverride20.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hemeOverride" Target="../theme/themeOverride21.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hemeOverride" Target="../theme/themeOverride2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hemeOverride" Target="../theme/themeOverride2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hemeOverride" Target="../theme/themeOverride2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hemeOverride" Target="../theme/themeOverride25.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hemeOverride" Target="../theme/themeOverride26.xml"/><Relationship Id="rId5" Type="http://schemas.openxmlformats.org/officeDocument/2006/relationships/image" Target="../media/image30.jpeg"/><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hemeOverride" Target="../theme/themeOverride27.xml"/><Relationship Id="rId5" Type="http://schemas.openxmlformats.org/officeDocument/2006/relationships/image" Target="../media/image32.jpe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5.png"/><Relationship Id="rId2" Type="http://schemas.openxmlformats.org/officeDocument/2006/relationships/tags" Target="../tags/tag3.xml"/><Relationship Id="rId1" Type="http://schemas.openxmlformats.org/officeDocument/2006/relationships/themeOverride" Target="../theme/themeOverride3.xml"/><Relationship Id="rId6" Type="http://schemas.microsoft.com/office/2007/relationships/hdphoto" Target="../media/hdphoto1.tiff"/><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hemeOverride" Target="../theme/themeOverride28.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hemeOverride" Target="../theme/themeOverride29.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hemeOverride" Target="../theme/themeOverride30.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hemeOverride" Target="../theme/themeOverride3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hemeOverride" Target="../theme/themeOverride3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hemeOverride" Target="../theme/themeOverride33.xml"/><Relationship Id="rId5" Type="http://schemas.openxmlformats.org/officeDocument/2006/relationships/image" Target="../media/image37.jpeg"/><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hemeOverride" Target="../theme/themeOverride34.xml"/><Relationship Id="rId5" Type="http://schemas.openxmlformats.org/officeDocument/2006/relationships/image" Target="../media/image39.jpeg"/><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hemeOverride" Target="../theme/themeOverride35.xml"/><Relationship Id="rId4" Type="http://schemas.openxmlformats.org/officeDocument/2006/relationships/image" Target="../media/image40.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hemeOverride" Target="../theme/themeOverride36.xml"/><Relationship Id="rId5" Type="http://schemas.openxmlformats.org/officeDocument/2006/relationships/image" Target="../media/image42.pn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hemeOverride" Target="../theme/themeOverride37.xml"/><Relationship Id="rId5" Type="http://schemas.openxmlformats.org/officeDocument/2006/relationships/image" Target="../media/image44.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66.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hemeOverride" Target="../theme/themeOverride38.xml"/><Relationship Id="rId4" Type="http://schemas.openxmlformats.org/officeDocument/2006/relationships/image" Target="../media/image45.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hemeOverride" Target="../theme/themeOverride39.xml"/><Relationship Id="rId4" Type="http://schemas.openxmlformats.org/officeDocument/2006/relationships/image" Target="../media/image46.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hemeOverride" Target="../theme/themeOverride40.xml"/><Relationship Id="rId4" Type="http://schemas.openxmlformats.org/officeDocument/2006/relationships/image" Target="../media/image46.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themeOverride" Target="../theme/themeOverride41.xml"/><Relationship Id="rId4" Type="http://schemas.openxmlformats.org/officeDocument/2006/relationships/image" Target="../media/image47.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themeOverride" Target="../theme/themeOverride4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themeOverride" Target="../theme/themeOverride4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themeOverride" Target="../theme/themeOverride44.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themeOverride" Target="../theme/themeOverride4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themeOverride" Target="../theme/themeOverride4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themeOverride" Target="../theme/themeOverride4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themeOverride" Target="../theme/themeOverride48.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xml"/><Relationship Id="rId1" Type="http://schemas.openxmlformats.org/officeDocument/2006/relationships/themeOverride" Target="../theme/themeOverride49.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xml"/><Relationship Id="rId1" Type="http://schemas.openxmlformats.org/officeDocument/2006/relationships/themeOverride" Target="../theme/themeOverride50.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xml"/><Relationship Id="rId1" Type="http://schemas.openxmlformats.org/officeDocument/2006/relationships/themeOverride" Target="../theme/themeOverride51.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xml"/><Relationship Id="rId1" Type="http://schemas.openxmlformats.org/officeDocument/2006/relationships/themeOverride" Target="../theme/themeOverride52.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7.xml"/><Relationship Id="rId1" Type="http://schemas.openxmlformats.org/officeDocument/2006/relationships/themeOverride" Target="../theme/themeOverride53.xml"/><Relationship Id="rId4"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263352" y="2648050"/>
            <a:ext cx="3886201" cy="1561899"/>
          </a:xfrm>
        </p:spPr>
        <p:txBody>
          <a:bodyPr/>
          <a:lstStyle/>
          <a:p>
            <a:pPr>
              <a:lnSpc>
                <a:spcPct val="120000"/>
              </a:lnSpc>
            </a:pPr>
            <a:r>
              <a:rPr lang="zh-CN" altLang="en-US" dirty="0"/>
              <a:t>动火作业</a:t>
            </a:r>
            <a:br>
              <a:rPr lang="en-US" altLang="zh-CN" dirty="0"/>
            </a:br>
            <a:r>
              <a:rPr lang="zh-CN" altLang="en-US" dirty="0"/>
              <a:t>安全管理培训</a:t>
            </a: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矩形 4"/>
          <p:cNvSpPr>
            <a:spLocks noChangeArrowheads="1"/>
          </p:cNvSpPr>
          <p:nvPr/>
        </p:nvSpPr>
        <p:spPr bwMode="auto">
          <a:xfrm>
            <a:off x="-52454" y="0"/>
            <a:ext cx="12244453" cy="6858000"/>
          </a:xfrm>
          <a:prstGeom prst="rect">
            <a:avLst/>
          </a:prstGeom>
          <a:blipFill dpi="0" rotWithShape="1">
            <a:blip r:embed="rId4"/>
            <a:srcRect/>
            <a:stretch>
              <a:fillRect l="178" t="-10388" r="-178" b="-10080"/>
            </a:stretch>
          </a:bli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endParaRPr lang="zh-CN" altLang="en-US">
              <a:ea typeface="方正小标宋简体" pitchFamily="2" charset="-122"/>
              <a:sym typeface="Calibri" pitchFamily="34" charset="0"/>
            </a:endParaRPr>
          </a:p>
        </p:txBody>
      </p:sp>
      <p:sp>
        <p:nvSpPr>
          <p:cNvPr id="10245" name="矩形 8"/>
          <p:cNvSpPr>
            <a:spLocks noChangeArrowheads="1"/>
          </p:cNvSpPr>
          <p:nvPr/>
        </p:nvSpPr>
        <p:spPr bwMode="auto">
          <a:xfrm>
            <a:off x="0" y="-14977"/>
            <a:ext cx="12192000" cy="6858000"/>
          </a:xfrm>
          <a:prstGeom prst="rect">
            <a:avLst/>
          </a:prstGeom>
          <a:solidFill>
            <a:schemeClr val="tx1">
              <a:alpha val="58000"/>
            </a:schemeClr>
          </a:solidFill>
          <a:ln>
            <a:noFill/>
          </a:ln>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endParaRPr lang="zh-CN" altLang="en-US">
              <a:ea typeface="方正小标宋简体" pitchFamily="2" charset="-122"/>
              <a:sym typeface="Calibri" pitchFamily="34" charset="0"/>
            </a:endParaRPr>
          </a:p>
        </p:txBody>
      </p:sp>
      <p:sp>
        <p:nvSpPr>
          <p:cNvPr id="10246" name="TextBox 10"/>
          <p:cNvSpPr txBox="1">
            <a:spLocks noChangeArrowheads="1"/>
          </p:cNvSpPr>
          <p:nvPr/>
        </p:nvSpPr>
        <p:spPr bwMode="auto">
          <a:xfrm>
            <a:off x="2477293" y="1907668"/>
            <a:ext cx="72374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zh-CN" altLang="en-US" sz="3200" dirty="0">
                <a:solidFill>
                  <a:schemeClr val="bg1"/>
                </a:solidFill>
                <a:latin typeface="微软雅黑" pitchFamily="34" charset="-122"/>
                <a:ea typeface="微软雅黑" pitchFamily="34" charset="-122"/>
                <a:sym typeface="Calibri" pitchFamily="34" charset="0"/>
              </a:rPr>
              <a:t>在工业动火作业过程中，你是哪个角色？</a:t>
            </a:r>
          </a:p>
        </p:txBody>
      </p:sp>
      <p:sp>
        <p:nvSpPr>
          <p:cNvPr id="10247" name="TextBox 47"/>
          <p:cNvSpPr txBox="1">
            <a:spLocks noChangeArrowheads="1"/>
          </p:cNvSpPr>
          <p:nvPr/>
        </p:nvSpPr>
        <p:spPr bwMode="auto">
          <a:xfrm>
            <a:off x="2963652" y="4229152"/>
            <a:ext cx="62646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zh-CN" altLang="en-US" sz="3200" dirty="0">
                <a:solidFill>
                  <a:schemeClr val="bg1"/>
                </a:solidFill>
                <a:latin typeface="微软雅黑" pitchFamily="34" charset="-122"/>
                <a:ea typeface="微软雅黑" pitchFamily="34" charset="-122"/>
                <a:sym typeface="Calibri" pitchFamily="34" charset="0"/>
              </a:rPr>
              <a:t>你是否清楚该角色的职责</a:t>
            </a:r>
            <a:r>
              <a:rPr lang="en-US" altLang="zh-CN" sz="3200" dirty="0">
                <a:solidFill>
                  <a:schemeClr val="bg1"/>
                </a:solidFill>
                <a:latin typeface="微软雅黑" pitchFamily="34" charset="-122"/>
                <a:ea typeface="微软雅黑" pitchFamily="34" charset="-122"/>
                <a:sym typeface="Calibri" pitchFamily="34" charset="0"/>
              </a:rPr>
              <a:t>/</a:t>
            </a:r>
            <a:r>
              <a:rPr lang="zh-CN" altLang="en-US" sz="3200" dirty="0">
                <a:solidFill>
                  <a:schemeClr val="bg1"/>
                </a:solidFill>
                <a:latin typeface="微软雅黑" pitchFamily="34" charset="-122"/>
                <a:ea typeface="微软雅黑" pitchFamily="34" charset="-122"/>
                <a:sym typeface="Calibri" pitchFamily="34" charset="0"/>
              </a:rPr>
              <a:t>权利？</a:t>
            </a:r>
          </a:p>
        </p:txBody>
      </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PA-组合 4"/>
          <p:cNvGrpSpPr/>
          <p:nvPr>
            <p:custDataLst>
              <p:tags r:id="rId2"/>
            </p:custDataLst>
          </p:nvPr>
        </p:nvGrpSpPr>
        <p:grpSpPr>
          <a:xfrm>
            <a:off x="1079675" y="1597358"/>
            <a:ext cx="10032650" cy="4524376"/>
            <a:chOff x="1248916" y="1357646"/>
            <a:chExt cx="10032650" cy="4524376"/>
          </a:xfrm>
        </p:grpSpPr>
        <p:sp>
          <p:nvSpPr>
            <p:cNvPr id="11266" name="PA-矩形 10"/>
            <p:cNvSpPr>
              <a:spLocks noChangeArrowheads="1"/>
            </p:cNvSpPr>
            <p:nvPr>
              <p:custDataLst>
                <p:tags r:id="rId3"/>
              </p:custDataLst>
            </p:nvPr>
          </p:nvSpPr>
          <p:spPr bwMode="auto">
            <a:xfrm>
              <a:off x="1631504" y="1597358"/>
              <a:ext cx="9648244" cy="4140200"/>
            </a:xfrm>
            <a:prstGeom prst="rect">
              <a:avLst/>
            </a:prstGeom>
            <a:noFill/>
            <a:ln w="12700" algn="ctr">
              <a:solidFill>
                <a:srgbClr val="0070C0"/>
              </a:solidFill>
              <a:prstDash val="lgDash"/>
              <a:rou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endParaRPr lang="zh-CN" altLang="en-US">
                <a:ea typeface="方正小标宋简体" pitchFamily="2" charset="-122"/>
                <a:sym typeface="Calibri" pitchFamily="34" charset="0"/>
              </a:endParaRPr>
            </a:p>
          </p:txBody>
        </p:sp>
        <p:sp>
          <p:nvSpPr>
            <p:cNvPr id="86" name="PA-任意多边形 28"/>
            <p:cNvSpPr/>
            <p:nvPr>
              <p:custDataLst>
                <p:tags r:id="rId4"/>
              </p:custDataLst>
            </p:nvPr>
          </p:nvSpPr>
          <p:spPr>
            <a:xfrm>
              <a:off x="2423592" y="3483285"/>
              <a:ext cx="485775" cy="485775"/>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3AE7F">
                <a:hueOff val="0"/>
                <a:satOff val="0"/>
                <a:lumOff val="0"/>
                <a:alphaOff val="0"/>
              </a:srgbClr>
            </a:solidFill>
            <a:ln w="12700" cap="flat" cmpd="sng" algn="ctr">
              <a:noFill/>
              <a:prstDash val="solid"/>
              <a:miter lim="800000"/>
            </a:ln>
            <a:effectLst/>
          </p:spPr>
          <p:txBody>
            <a:bodyPr lIns="289513" tIns="289513" rIns="289513" bIns="289513" spcCol="127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628140" fontAlgn="auto">
                <a:lnSpc>
                  <a:spcPct val="120000"/>
                </a:lnSpc>
                <a:spcBef>
                  <a:spcPts val="0"/>
                </a:spcBef>
                <a:spcAft>
                  <a:spcPct val="35000"/>
                </a:spcAft>
                <a:defRPr/>
              </a:pPr>
              <a:endParaRPr lang="en-GB" sz="825">
                <a:solidFill>
                  <a:sysClr val="window" lastClr="FFFFFF"/>
                </a:solidFill>
                <a:latin typeface="Arial" charset="0"/>
                <a:ea typeface="微软雅黑" pitchFamily="34" charset="-122"/>
                <a:sym typeface="Arial" charset="0"/>
              </a:endParaRPr>
            </a:p>
          </p:txBody>
        </p:sp>
        <p:sp>
          <p:nvSpPr>
            <p:cNvPr id="67" name="PA-任意多边形 28"/>
            <p:cNvSpPr/>
            <p:nvPr>
              <p:custDataLst>
                <p:tags r:id="rId5"/>
              </p:custDataLst>
            </p:nvPr>
          </p:nvSpPr>
          <p:spPr>
            <a:xfrm>
              <a:off x="2444230" y="5073983"/>
              <a:ext cx="484187" cy="484188"/>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3AE7F">
                <a:hueOff val="0"/>
                <a:satOff val="0"/>
                <a:lumOff val="0"/>
                <a:alphaOff val="0"/>
              </a:srgbClr>
            </a:solidFill>
            <a:ln w="12700" cap="flat" cmpd="sng" algn="ctr">
              <a:noFill/>
              <a:prstDash val="solid"/>
              <a:miter lim="800000"/>
            </a:ln>
            <a:effectLst/>
          </p:spPr>
          <p:txBody>
            <a:bodyPr lIns="289513" tIns="289513" rIns="289513" bIns="289513" spcCol="127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628140" fontAlgn="auto">
                <a:lnSpc>
                  <a:spcPct val="120000"/>
                </a:lnSpc>
                <a:spcBef>
                  <a:spcPts val="0"/>
                </a:spcBef>
                <a:spcAft>
                  <a:spcPct val="35000"/>
                </a:spcAft>
                <a:defRPr/>
              </a:pPr>
              <a:endParaRPr lang="en-GB" sz="825">
                <a:solidFill>
                  <a:sysClr val="window" lastClr="FFFFFF"/>
                </a:solidFill>
                <a:latin typeface="Arial" charset="0"/>
                <a:ea typeface="微软雅黑" pitchFamily="34" charset="-122"/>
                <a:sym typeface="Arial" charset="0"/>
              </a:endParaRPr>
            </a:p>
          </p:txBody>
        </p:sp>
        <p:sp>
          <p:nvSpPr>
            <p:cNvPr id="62" name="PA-任意多边形 28"/>
            <p:cNvSpPr/>
            <p:nvPr>
              <p:custDataLst>
                <p:tags r:id="rId6"/>
              </p:custDataLst>
            </p:nvPr>
          </p:nvSpPr>
          <p:spPr>
            <a:xfrm>
              <a:off x="2423592" y="2660983"/>
              <a:ext cx="485775" cy="484188"/>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3AE7F">
                <a:hueOff val="0"/>
                <a:satOff val="0"/>
                <a:lumOff val="0"/>
                <a:alphaOff val="0"/>
              </a:srgbClr>
            </a:solidFill>
            <a:ln w="12700" cap="flat" cmpd="sng" algn="ctr">
              <a:noFill/>
              <a:prstDash val="solid"/>
              <a:miter lim="800000"/>
            </a:ln>
            <a:effectLst/>
          </p:spPr>
          <p:txBody>
            <a:bodyPr lIns="289513" tIns="289513" rIns="289513" bIns="289513" spcCol="127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628140" fontAlgn="auto">
                <a:lnSpc>
                  <a:spcPct val="120000"/>
                </a:lnSpc>
                <a:spcBef>
                  <a:spcPts val="0"/>
                </a:spcBef>
                <a:spcAft>
                  <a:spcPct val="35000"/>
                </a:spcAft>
                <a:defRPr/>
              </a:pPr>
              <a:endParaRPr lang="en-GB" sz="825">
                <a:solidFill>
                  <a:sysClr val="window" lastClr="FFFFFF"/>
                </a:solidFill>
                <a:latin typeface="Arial" charset="0"/>
                <a:ea typeface="微软雅黑" pitchFamily="34" charset="-122"/>
                <a:sym typeface="Arial" charset="0"/>
              </a:endParaRPr>
            </a:p>
          </p:txBody>
        </p:sp>
        <p:sp>
          <p:nvSpPr>
            <p:cNvPr id="52" name="PA-任意多边形 28"/>
            <p:cNvSpPr/>
            <p:nvPr>
              <p:custDataLst>
                <p:tags r:id="rId7"/>
              </p:custDataLst>
            </p:nvPr>
          </p:nvSpPr>
          <p:spPr>
            <a:xfrm>
              <a:off x="2423592" y="1905333"/>
              <a:ext cx="485775" cy="484188"/>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3AE7F">
                <a:hueOff val="0"/>
                <a:satOff val="0"/>
                <a:lumOff val="0"/>
                <a:alphaOff val="0"/>
              </a:srgbClr>
            </a:solidFill>
            <a:ln w="12700" cap="flat" cmpd="sng" algn="ctr">
              <a:noFill/>
              <a:prstDash val="solid"/>
              <a:miter lim="800000"/>
            </a:ln>
            <a:effectLst/>
          </p:spPr>
          <p:txBody>
            <a:bodyPr lIns="289513" tIns="289513" rIns="289513" bIns="289513" spcCol="127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628140" fontAlgn="auto">
                <a:lnSpc>
                  <a:spcPct val="120000"/>
                </a:lnSpc>
                <a:spcBef>
                  <a:spcPts val="0"/>
                </a:spcBef>
                <a:spcAft>
                  <a:spcPct val="35000"/>
                </a:spcAft>
                <a:defRPr/>
              </a:pPr>
              <a:endParaRPr lang="en-GB" sz="825">
                <a:solidFill>
                  <a:sysClr val="window" lastClr="FFFFFF"/>
                </a:solidFill>
                <a:latin typeface="Arial" charset="0"/>
                <a:ea typeface="微软雅黑" pitchFamily="34" charset="-122"/>
                <a:sym typeface="Arial" charset="0"/>
              </a:endParaRPr>
            </a:p>
          </p:txBody>
        </p:sp>
        <p:sp>
          <p:nvSpPr>
            <p:cNvPr id="34" name="PA-椭圆 286"/>
            <p:cNvSpPr>
              <a:spLocks noChangeArrowheads="1"/>
            </p:cNvSpPr>
            <p:nvPr>
              <p:custDataLst>
                <p:tags r:id="rId8"/>
              </p:custDataLst>
            </p:nvPr>
          </p:nvSpPr>
          <p:spPr bwMode="auto">
            <a:xfrm>
              <a:off x="6481242" y="1357646"/>
              <a:ext cx="106363" cy="106362"/>
            </a:xfrm>
            <a:prstGeom prst="ellipse">
              <a:avLst/>
            </a:pr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AU" kern="0">
                <a:solidFill>
                  <a:schemeClr val="tx1">
                    <a:lumMod val="65000"/>
                    <a:lumOff val="35000"/>
                  </a:schemeClr>
                </a:solidFill>
                <a:latin typeface="微软雅黑" pitchFamily="34" charset="-122"/>
                <a:ea typeface="Microsoft YaHei UI" charset="-122"/>
              </a:endParaRPr>
            </a:p>
          </p:txBody>
        </p:sp>
        <p:sp>
          <p:nvSpPr>
            <p:cNvPr id="44" name="PA-任意多边形 34"/>
            <p:cNvSpPr>
              <a:spLocks noEditPoints="1"/>
            </p:cNvSpPr>
            <p:nvPr>
              <p:custDataLst>
                <p:tags r:id="rId9"/>
              </p:custDataLst>
            </p:nvPr>
          </p:nvSpPr>
          <p:spPr bwMode="auto">
            <a:xfrm>
              <a:off x="2542655" y="2024397"/>
              <a:ext cx="250825" cy="238125"/>
            </a:xfrm>
            <a:custGeom>
              <a:avLst/>
              <a:gdLst>
                <a:gd name="T0" fmla="*/ 180 w 199"/>
                <a:gd name="T1" fmla="*/ 80 h 199"/>
                <a:gd name="T2" fmla="*/ 118 w 199"/>
                <a:gd name="T3" fmla="*/ 19 h 199"/>
                <a:gd name="T4" fmla="*/ 137 w 199"/>
                <a:gd name="T5" fmla="*/ 0 h 199"/>
                <a:gd name="T6" fmla="*/ 199 w 199"/>
                <a:gd name="T7" fmla="*/ 62 h 199"/>
                <a:gd name="T8" fmla="*/ 180 w 199"/>
                <a:gd name="T9" fmla="*/ 80 h 199"/>
                <a:gd name="T10" fmla="*/ 162 w 199"/>
                <a:gd name="T11" fmla="*/ 98 h 199"/>
                <a:gd name="T12" fmla="*/ 160 w 199"/>
                <a:gd name="T13" fmla="*/ 99 h 199"/>
                <a:gd name="T14" fmla="*/ 149 w 199"/>
                <a:gd name="T15" fmla="*/ 99 h 199"/>
                <a:gd name="T16" fmla="*/ 137 w 199"/>
                <a:gd name="T17" fmla="*/ 99 h 199"/>
                <a:gd name="T18" fmla="*/ 124 w 199"/>
                <a:gd name="T19" fmla="*/ 149 h 199"/>
                <a:gd name="T20" fmla="*/ 25 w 199"/>
                <a:gd name="T21" fmla="*/ 199 h 199"/>
                <a:gd name="T22" fmla="*/ 13 w 199"/>
                <a:gd name="T23" fmla="*/ 199 h 199"/>
                <a:gd name="T24" fmla="*/ 52 w 199"/>
                <a:gd name="T25" fmla="*/ 159 h 199"/>
                <a:gd name="T26" fmla="*/ 62 w 199"/>
                <a:gd name="T27" fmla="*/ 161 h 199"/>
                <a:gd name="T28" fmla="*/ 87 w 199"/>
                <a:gd name="T29" fmla="*/ 137 h 199"/>
                <a:gd name="T30" fmla="*/ 62 w 199"/>
                <a:gd name="T31" fmla="*/ 112 h 199"/>
                <a:gd name="T32" fmla="*/ 37 w 199"/>
                <a:gd name="T33" fmla="*/ 137 h 199"/>
                <a:gd name="T34" fmla="*/ 40 w 199"/>
                <a:gd name="T35" fmla="*/ 147 h 199"/>
                <a:gd name="T36" fmla="*/ 0 w 199"/>
                <a:gd name="T37" fmla="*/ 186 h 199"/>
                <a:gd name="T38" fmla="*/ 0 w 199"/>
                <a:gd name="T39" fmla="*/ 174 h 199"/>
                <a:gd name="T40" fmla="*/ 50 w 199"/>
                <a:gd name="T41" fmla="*/ 75 h 199"/>
                <a:gd name="T42" fmla="*/ 100 w 199"/>
                <a:gd name="T43" fmla="*/ 62 h 199"/>
                <a:gd name="T44" fmla="*/ 100 w 199"/>
                <a:gd name="T45" fmla="*/ 50 h 199"/>
                <a:gd name="T46" fmla="*/ 100 w 199"/>
                <a:gd name="T47" fmla="*/ 38 h 199"/>
                <a:gd name="T48" fmla="*/ 100 w 199"/>
                <a:gd name="T49" fmla="*/ 37 h 199"/>
                <a:gd name="T50" fmla="*/ 106 w 199"/>
                <a:gd name="T51" fmla="*/ 31 h 199"/>
                <a:gd name="T52" fmla="*/ 167 w 199"/>
                <a:gd name="T53" fmla="*/ 93 h 199"/>
                <a:gd name="T54" fmla="*/ 162 w 199"/>
                <a:gd name="T55" fmla="*/ 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9">
                  <a:moveTo>
                    <a:pt x="180" y="80"/>
                  </a:moveTo>
                  <a:cubicBezTo>
                    <a:pt x="118" y="19"/>
                    <a:pt x="118" y="19"/>
                    <a:pt x="118" y="19"/>
                  </a:cubicBezTo>
                  <a:cubicBezTo>
                    <a:pt x="137" y="0"/>
                    <a:pt x="137" y="0"/>
                    <a:pt x="137" y="0"/>
                  </a:cubicBezTo>
                  <a:cubicBezTo>
                    <a:pt x="199" y="62"/>
                    <a:pt x="199" y="62"/>
                    <a:pt x="199" y="62"/>
                  </a:cubicBezTo>
                  <a:lnTo>
                    <a:pt x="180" y="80"/>
                  </a:lnTo>
                  <a:close/>
                  <a:moveTo>
                    <a:pt x="162" y="98"/>
                  </a:moveTo>
                  <a:cubicBezTo>
                    <a:pt x="161" y="99"/>
                    <a:pt x="161" y="99"/>
                    <a:pt x="160" y="99"/>
                  </a:cubicBezTo>
                  <a:cubicBezTo>
                    <a:pt x="149" y="99"/>
                    <a:pt x="149" y="99"/>
                    <a:pt x="149" y="99"/>
                  </a:cubicBezTo>
                  <a:cubicBezTo>
                    <a:pt x="137" y="99"/>
                    <a:pt x="137" y="99"/>
                    <a:pt x="137" y="99"/>
                  </a:cubicBezTo>
                  <a:cubicBezTo>
                    <a:pt x="124" y="149"/>
                    <a:pt x="124" y="149"/>
                    <a:pt x="124" y="149"/>
                  </a:cubicBezTo>
                  <a:cubicBezTo>
                    <a:pt x="25" y="199"/>
                    <a:pt x="25" y="199"/>
                    <a:pt x="25" y="199"/>
                  </a:cubicBezTo>
                  <a:cubicBezTo>
                    <a:pt x="13" y="199"/>
                    <a:pt x="13" y="199"/>
                    <a:pt x="13" y="199"/>
                  </a:cubicBezTo>
                  <a:cubicBezTo>
                    <a:pt x="52" y="159"/>
                    <a:pt x="52" y="159"/>
                    <a:pt x="52" y="159"/>
                  </a:cubicBezTo>
                  <a:cubicBezTo>
                    <a:pt x="55" y="161"/>
                    <a:pt x="59" y="161"/>
                    <a:pt x="62" y="161"/>
                  </a:cubicBezTo>
                  <a:cubicBezTo>
                    <a:pt x="76" y="161"/>
                    <a:pt x="87" y="150"/>
                    <a:pt x="87" y="137"/>
                  </a:cubicBezTo>
                  <a:cubicBezTo>
                    <a:pt x="87" y="123"/>
                    <a:pt x="76" y="112"/>
                    <a:pt x="62" y="112"/>
                  </a:cubicBezTo>
                  <a:cubicBezTo>
                    <a:pt x="49" y="112"/>
                    <a:pt x="37" y="123"/>
                    <a:pt x="37" y="137"/>
                  </a:cubicBezTo>
                  <a:cubicBezTo>
                    <a:pt x="37" y="140"/>
                    <a:pt x="38" y="144"/>
                    <a:pt x="40" y="147"/>
                  </a:cubicBezTo>
                  <a:cubicBezTo>
                    <a:pt x="0" y="186"/>
                    <a:pt x="0" y="186"/>
                    <a:pt x="0" y="186"/>
                  </a:cubicBezTo>
                  <a:cubicBezTo>
                    <a:pt x="0" y="174"/>
                    <a:pt x="0" y="174"/>
                    <a:pt x="0" y="174"/>
                  </a:cubicBezTo>
                  <a:cubicBezTo>
                    <a:pt x="50" y="75"/>
                    <a:pt x="50" y="75"/>
                    <a:pt x="50" y="75"/>
                  </a:cubicBezTo>
                  <a:cubicBezTo>
                    <a:pt x="100" y="62"/>
                    <a:pt x="100" y="62"/>
                    <a:pt x="100" y="62"/>
                  </a:cubicBezTo>
                  <a:cubicBezTo>
                    <a:pt x="100" y="50"/>
                    <a:pt x="100" y="50"/>
                    <a:pt x="100" y="50"/>
                  </a:cubicBezTo>
                  <a:cubicBezTo>
                    <a:pt x="100" y="38"/>
                    <a:pt x="100" y="38"/>
                    <a:pt x="100" y="38"/>
                  </a:cubicBezTo>
                  <a:cubicBezTo>
                    <a:pt x="100" y="37"/>
                    <a:pt x="100" y="37"/>
                    <a:pt x="100" y="37"/>
                  </a:cubicBezTo>
                  <a:cubicBezTo>
                    <a:pt x="106" y="31"/>
                    <a:pt x="106" y="31"/>
                    <a:pt x="106" y="31"/>
                  </a:cubicBezTo>
                  <a:cubicBezTo>
                    <a:pt x="167" y="93"/>
                    <a:pt x="167" y="93"/>
                    <a:pt x="167" y="93"/>
                  </a:cubicBezTo>
                  <a:lnTo>
                    <a:pt x="162" y="98"/>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grpSp>
          <p:nvGrpSpPr>
            <p:cNvPr id="45" name="组合 44"/>
            <p:cNvGrpSpPr/>
            <p:nvPr/>
          </p:nvGrpSpPr>
          <p:grpSpPr>
            <a:xfrm>
              <a:off x="2584534" y="2733294"/>
              <a:ext cx="183006" cy="368927"/>
              <a:chOff x="9247188" y="427038"/>
              <a:chExt cx="339725" cy="950913"/>
            </a:xfrm>
            <a:solidFill>
              <a:schemeClr val="bg1"/>
            </a:solidFill>
          </p:grpSpPr>
          <p:sp>
            <p:nvSpPr>
              <p:cNvPr id="46" name="PA-任意多边形 15"/>
              <p:cNvSpPr/>
              <p:nvPr>
                <p:custDataLst>
                  <p:tags r:id="rId30"/>
                </p:custDataLst>
              </p:nvPr>
            </p:nvSpPr>
            <p:spPr bwMode="auto">
              <a:xfrm>
                <a:off x="9247188" y="608013"/>
                <a:ext cx="339725" cy="769938"/>
              </a:xfrm>
              <a:custGeom>
                <a:avLst/>
                <a:gdLst>
                  <a:gd name="T0" fmla="*/ 115 w 116"/>
                  <a:gd name="T1" fmla="*/ 22 h 263"/>
                  <a:gd name="T2" fmla="*/ 92 w 116"/>
                  <a:gd name="T3" fmla="*/ 0 h 263"/>
                  <a:gd name="T4" fmla="*/ 23 w 116"/>
                  <a:gd name="T5" fmla="*/ 1 h 263"/>
                  <a:gd name="T6" fmla="*/ 0 w 116"/>
                  <a:gd name="T7" fmla="*/ 25 h 263"/>
                  <a:gd name="T8" fmla="*/ 0 w 116"/>
                  <a:gd name="T9" fmla="*/ 121 h 263"/>
                  <a:gd name="T10" fmla="*/ 24 w 116"/>
                  <a:gd name="T11" fmla="*/ 121 h 263"/>
                  <a:gd name="T12" fmla="*/ 24 w 116"/>
                  <a:gd name="T13" fmla="*/ 35 h 263"/>
                  <a:gd name="T14" fmla="*/ 25 w 116"/>
                  <a:gd name="T15" fmla="*/ 33 h 263"/>
                  <a:gd name="T16" fmla="*/ 28 w 116"/>
                  <a:gd name="T17" fmla="*/ 35 h 263"/>
                  <a:gd name="T18" fmla="*/ 29 w 116"/>
                  <a:gd name="T19" fmla="*/ 253 h 263"/>
                  <a:gd name="T20" fmla="*/ 58 w 116"/>
                  <a:gd name="T21" fmla="*/ 253 h 263"/>
                  <a:gd name="T22" fmla="*/ 58 w 116"/>
                  <a:gd name="T23" fmla="*/ 132 h 263"/>
                  <a:gd name="T24" fmla="*/ 60 w 116"/>
                  <a:gd name="T25" fmla="*/ 130 h 263"/>
                  <a:gd name="T26" fmla="*/ 62 w 116"/>
                  <a:gd name="T27" fmla="*/ 132 h 263"/>
                  <a:gd name="T28" fmla="*/ 62 w 116"/>
                  <a:gd name="T29" fmla="*/ 253 h 263"/>
                  <a:gd name="T30" fmla="*/ 90 w 116"/>
                  <a:gd name="T31" fmla="*/ 253 h 263"/>
                  <a:gd name="T32" fmla="*/ 89 w 116"/>
                  <a:gd name="T33" fmla="*/ 34 h 263"/>
                  <a:gd name="T34" fmla="*/ 91 w 116"/>
                  <a:gd name="T35" fmla="*/ 32 h 263"/>
                  <a:gd name="T36" fmla="*/ 93 w 116"/>
                  <a:gd name="T37" fmla="*/ 34 h 263"/>
                  <a:gd name="T38" fmla="*/ 93 w 116"/>
                  <a:gd name="T39" fmla="*/ 121 h 263"/>
                  <a:gd name="T40" fmla="*/ 116 w 116"/>
                  <a:gd name="T41" fmla="*/ 121 h 263"/>
                  <a:gd name="T42" fmla="*/ 115 w 116"/>
                  <a:gd name="T43" fmla="*/ 22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 h="263">
                    <a:moveTo>
                      <a:pt x="115" y="22"/>
                    </a:moveTo>
                    <a:cubicBezTo>
                      <a:pt x="111" y="4"/>
                      <a:pt x="92" y="0"/>
                      <a:pt x="92" y="0"/>
                    </a:cubicBezTo>
                    <a:cubicBezTo>
                      <a:pt x="92" y="0"/>
                      <a:pt x="47" y="0"/>
                      <a:pt x="23" y="1"/>
                    </a:cubicBezTo>
                    <a:cubicBezTo>
                      <a:pt x="2" y="8"/>
                      <a:pt x="0" y="25"/>
                      <a:pt x="0" y="25"/>
                    </a:cubicBezTo>
                    <a:cubicBezTo>
                      <a:pt x="0" y="121"/>
                      <a:pt x="0" y="121"/>
                      <a:pt x="0" y="121"/>
                    </a:cubicBezTo>
                    <a:cubicBezTo>
                      <a:pt x="0" y="136"/>
                      <a:pt x="24" y="136"/>
                      <a:pt x="24" y="121"/>
                    </a:cubicBezTo>
                    <a:cubicBezTo>
                      <a:pt x="24" y="92"/>
                      <a:pt x="24" y="64"/>
                      <a:pt x="24" y="35"/>
                    </a:cubicBezTo>
                    <a:cubicBezTo>
                      <a:pt x="24" y="34"/>
                      <a:pt x="24" y="33"/>
                      <a:pt x="25" y="33"/>
                    </a:cubicBezTo>
                    <a:cubicBezTo>
                      <a:pt x="27" y="33"/>
                      <a:pt x="28" y="35"/>
                      <a:pt x="28" y="35"/>
                    </a:cubicBezTo>
                    <a:cubicBezTo>
                      <a:pt x="29" y="253"/>
                      <a:pt x="29" y="253"/>
                      <a:pt x="29" y="253"/>
                    </a:cubicBezTo>
                    <a:cubicBezTo>
                      <a:pt x="34" y="262"/>
                      <a:pt x="52" y="261"/>
                      <a:pt x="58" y="253"/>
                    </a:cubicBezTo>
                    <a:cubicBezTo>
                      <a:pt x="58" y="213"/>
                      <a:pt x="58" y="173"/>
                      <a:pt x="58" y="132"/>
                    </a:cubicBezTo>
                    <a:cubicBezTo>
                      <a:pt x="58" y="132"/>
                      <a:pt x="60" y="130"/>
                      <a:pt x="60" y="130"/>
                    </a:cubicBezTo>
                    <a:cubicBezTo>
                      <a:pt x="61" y="130"/>
                      <a:pt x="62" y="132"/>
                      <a:pt x="62" y="132"/>
                    </a:cubicBezTo>
                    <a:cubicBezTo>
                      <a:pt x="62" y="253"/>
                      <a:pt x="62" y="253"/>
                      <a:pt x="62" y="253"/>
                    </a:cubicBezTo>
                    <a:cubicBezTo>
                      <a:pt x="68" y="260"/>
                      <a:pt x="81" y="263"/>
                      <a:pt x="90" y="253"/>
                    </a:cubicBezTo>
                    <a:cubicBezTo>
                      <a:pt x="89" y="34"/>
                      <a:pt x="89" y="34"/>
                      <a:pt x="89" y="34"/>
                    </a:cubicBezTo>
                    <a:cubicBezTo>
                      <a:pt x="89" y="33"/>
                      <a:pt x="90" y="32"/>
                      <a:pt x="91" y="32"/>
                    </a:cubicBezTo>
                    <a:cubicBezTo>
                      <a:pt x="92" y="32"/>
                      <a:pt x="93" y="34"/>
                      <a:pt x="93" y="34"/>
                    </a:cubicBezTo>
                    <a:cubicBezTo>
                      <a:pt x="93" y="121"/>
                      <a:pt x="93" y="121"/>
                      <a:pt x="93" y="121"/>
                    </a:cubicBezTo>
                    <a:cubicBezTo>
                      <a:pt x="94" y="136"/>
                      <a:pt x="116" y="136"/>
                      <a:pt x="116" y="121"/>
                    </a:cubicBezTo>
                    <a:cubicBezTo>
                      <a:pt x="116" y="88"/>
                      <a:pt x="115" y="55"/>
                      <a:pt x="11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47" name="PA-椭圆 16"/>
              <p:cNvSpPr>
                <a:spLocks noChangeArrowheads="1"/>
              </p:cNvSpPr>
              <p:nvPr>
                <p:custDataLst>
                  <p:tags r:id="rId31"/>
                </p:custDataLst>
              </p:nvPr>
            </p:nvSpPr>
            <p:spPr bwMode="auto">
              <a:xfrm>
                <a:off x="9337676" y="427038"/>
                <a:ext cx="161925" cy="1603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grpSp>
        <p:sp>
          <p:nvSpPr>
            <p:cNvPr id="53" name="PA-任意多边形 28"/>
            <p:cNvSpPr/>
            <p:nvPr>
              <p:custDataLst>
                <p:tags r:id="rId10"/>
              </p:custDataLst>
            </p:nvPr>
          </p:nvSpPr>
          <p:spPr>
            <a:xfrm>
              <a:off x="2423592" y="4275373"/>
              <a:ext cx="484187" cy="485775"/>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3AE7F">
                <a:hueOff val="0"/>
                <a:satOff val="0"/>
                <a:lumOff val="0"/>
                <a:alphaOff val="0"/>
              </a:srgbClr>
            </a:solidFill>
            <a:ln w="12700" cap="flat" cmpd="sng" algn="ctr">
              <a:noFill/>
              <a:prstDash val="solid"/>
              <a:miter lim="800000"/>
            </a:ln>
            <a:effectLst/>
          </p:spPr>
          <p:txBody>
            <a:bodyPr lIns="289513" tIns="289513" rIns="289513" bIns="289513" spcCol="127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628140" fontAlgn="auto">
                <a:lnSpc>
                  <a:spcPct val="120000"/>
                </a:lnSpc>
                <a:spcBef>
                  <a:spcPts val="0"/>
                </a:spcBef>
                <a:spcAft>
                  <a:spcPct val="35000"/>
                </a:spcAft>
                <a:defRPr/>
              </a:pPr>
              <a:endParaRPr lang="en-GB" sz="825">
                <a:solidFill>
                  <a:sysClr val="window" lastClr="FFFFFF"/>
                </a:solidFill>
                <a:latin typeface="Arial" charset="0"/>
                <a:ea typeface="微软雅黑" pitchFamily="34" charset="-122"/>
                <a:sym typeface="Arial" charset="0"/>
              </a:endParaRPr>
            </a:p>
          </p:txBody>
        </p:sp>
        <p:grpSp>
          <p:nvGrpSpPr>
            <p:cNvPr id="28" name="Group 231"/>
            <p:cNvGrpSpPr/>
            <p:nvPr/>
          </p:nvGrpSpPr>
          <p:grpSpPr>
            <a:xfrm>
              <a:off x="2548952" y="4387492"/>
              <a:ext cx="230195" cy="227706"/>
              <a:chOff x="4608513" y="6291263"/>
              <a:chExt cx="420688" cy="471488"/>
            </a:xfrm>
            <a:solidFill>
              <a:schemeClr val="bg1"/>
            </a:solidFill>
          </p:grpSpPr>
          <p:sp>
            <p:nvSpPr>
              <p:cNvPr id="29" name="PA-任意多边形 218"/>
              <p:cNvSpPr/>
              <p:nvPr>
                <p:custDataLst>
                  <p:tags r:id="rId27"/>
                </p:custDataLst>
              </p:nvPr>
            </p:nvSpPr>
            <p:spPr bwMode="auto">
              <a:xfrm>
                <a:off x="4908550" y="6627813"/>
                <a:ext cx="80963" cy="84138"/>
              </a:xfrm>
              <a:custGeom>
                <a:avLst/>
                <a:gdLst>
                  <a:gd name="T0" fmla="*/ 13 w 105"/>
                  <a:gd name="T1" fmla="*/ 20 h 108"/>
                  <a:gd name="T2" fmla="*/ 27 w 105"/>
                  <a:gd name="T3" fmla="*/ 9 h 108"/>
                  <a:gd name="T4" fmla="*/ 65 w 105"/>
                  <a:gd name="T5" fmla="*/ 13 h 108"/>
                  <a:gd name="T6" fmla="*/ 105 w 105"/>
                  <a:gd name="T7" fmla="*/ 64 h 108"/>
                  <a:gd name="T8" fmla="*/ 49 w 105"/>
                  <a:gd name="T9" fmla="*/ 108 h 108"/>
                  <a:gd name="T10" fmla="*/ 9 w 105"/>
                  <a:gd name="T11" fmla="*/ 57 h 108"/>
                  <a:gd name="T12" fmla="*/ 13 w 105"/>
                  <a:gd name="T13" fmla="*/ 20 h 108"/>
                </a:gdLst>
                <a:ahLst/>
                <a:cxnLst>
                  <a:cxn ang="0">
                    <a:pos x="T0" y="T1"/>
                  </a:cxn>
                  <a:cxn ang="0">
                    <a:pos x="T2" y="T3"/>
                  </a:cxn>
                  <a:cxn ang="0">
                    <a:pos x="T4" y="T5"/>
                  </a:cxn>
                  <a:cxn ang="0">
                    <a:pos x="T6" y="T7"/>
                  </a:cxn>
                  <a:cxn ang="0">
                    <a:pos x="T8" y="T9"/>
                  </a:cxn>
                  <a:cxn ang="0">
                    <a:pos x="T10" y="T11"/>
                  </a:cxn>
                  <a:cxn ang="0">
                    <a:pos x="T12" y="T13"/>
                  </a:cxn>
                </a:cxnLst>
                <a:rect l="0" t="0" r="r" b="b"/>
                <a:pathLst>
                  <a:path w="105" h="108">
                    <a:moveTo>
                      <a:pt x="13" y="20"/>
                    </a:moveTo>
                    <a:cubicBezTo>
                      <a:pt x="27" y="9"/>
                      <a:pt x="27" y="9"/>
                      <a:pt x="27" y="9"/>
                    </a:cubicBezTo>
                    <a:cubicBezTo>
                      <a:pt x="39" y="0"/>
                      <a:pt x="56" y="2"/>
                      <a:pt x="65" y="13"/>
                    </a:cubicBezTo>
                    <a:cubicBezTo>
                      <a:pt x="105" y="64"/>
                      <a:pt x="105" y="64"/>
                      <a:pt x="105" y="64"/>
                    </a:cubicBezTo>
                    <a:cubicBezTo>
                      <a:pt x="49" y="108"/>
                      <a:pt x="49" y="108"/>
                      <a:pt x="49" y="108"/>
                    </a:cubicBezTo>
                    <a:cubicBezTo>
                      <a:pt x="9" y="57"/>
                      <a:pt x="9" y="57"/>
                      <a:pt x="9" y="57"/>
                    </a:cubicBezTo>
                    <a:cubicBezTo>
                      <a:pt x="0" y="46"/>
                      <a:pt x="2" y="29"/>
                      <a:pt x="13" y="20"/>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AU" kern="0">
                  <a:solidFill>
                    <a:srgbClr val="000000"/>
                  </a:solidFill>
                  <a:latin typeface="微软雅黑" pitchFamily="34" charset="-122"/>
                  <a:ea typeface="Microsoft YaHei UI" charset="-122"/>
                </a:endParaRPr>
              </a:p>
            </p:txBody>
          </p:sp>
          <p:sp>
            <p:nvSpPr>
              <p:cNvPr id="30" name="PA-任意多边形 219"/>
              <p:cNvSpPr>
                <a:spLocks noEditPoints="1"/>
              </p:cNvSpPr>
              <p:nvPr>
                <p:custDataLst>
                  <p:tags r:id="rId28"/>
                </p:custDataLst>
              </p:nvPr>
            </p:nvSpPr>
            <p:spPr bwMode="auto">
              <a:xfrm>
                <a:off x="4608513" y="6291263"/>
                <a:ext cx="403225" cy="401638"/>
              </a:xfrm>
              <a:custGeom>
                <a:avLst/>
                <a:gdLst>
                  <a:gd name="T0" fmla="*/ 445 w 524"/>
                  <a:gd name="T1" fmla="*/ 119 h 523"/>
                  <a:gd name="T2" fmla="*/ 119 w 524"/>
                  <a:gd name="T3" fmla="*/ 79 h 523"/>
                  <a:gd name="T4" fmla="*/ 79 w 524"/>
                  <a:gd name="T5" fmla="*/ 404 h 523"/>
                  <a:gd name="T6" fmla="*/ 405 w 524"/>
                  <a:gd name="T7" fmla="*/ 444 h 523"/>
                  <a:gd name="T8" fmla="*/ 445 w 524"/>
                  <a:gd name="T9" fmla="*/ 119 h 523"/>
                  <a:gd name="T10" fmla="*/ 373 w 524"/>
                  <a:gd name="T11" fmla="*/ 404 h 523"/>
                  <a:gd name="T12" fmla="*/ 119 w 524"/>
                  <a:gd name="T13" fmla="*/ 373 h 523"/>
                  <a:gd name="T14" fmla="*/ 151 w 524"/>
                  <a:gd name="T15" fmla="*/ 119 h 523"/>
                  <a:gd name="T16" fmla="*/ 404 w 524"/>
                  <a:gd name="T17" fmla="*/ 150 h 523"/>
                  <a:gd name="T18" fmla="*/ 373 w 524"/>
                  <a:gd name="T19" fmla="*/ 404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4" h="523">
                    <a:moveTo>
                      <a:pt x="445" y="119"/>
                    </a:moveTo>
                    <a:cubicBezTo>
                      <a:pt x="366" y="18"/>
                      <a:pt x="220" y="0"/>
                      <a:pt x="119" y="79"/>
                    </a:cubicBezTo>
                    <a:cubicBezTo>
                      <a:pt x="18" y="157"/>
                      <a:pt x="0" y="303"/>
                      <a:pt x="79" y="404"/>
                    </a:cubicBezTo>
                    <a:cubicBezTo>
                      <a:pt x="158" y="505"/>
                      <a:pt x="304" y="523"/>
                      <a:pt x="405" y="444"/>
                    </a:cubicBezTo>
                    <a:cubicBezTo>
                      <a:pt x="506" y="366"/>
                      <a:pt x="524" y="220"/>
                      <a:pt x="445" y="119"/>
                    </a:cubicBezTo>
                    <a:close/>
                    <a:moveTo>
                      <a:pt x="373" y="404"/>
                    </a:moveTo>
                    <a:cubicBezTo>
                      <a:pt x="294" y="465"/>
                      <a:pt x="181" y="451"/>
                      <a:pt x="119" y="373"/>
                    </a:cubicBezTo>
                    <a:cubicBezTo>
                      <a:pt x="58" y="294"/>
                      <a:pt x="72" y="180"/>
                      <a:pt x="151" y="119"/>
                    </a:cubicBezTo>
                    <a:cubicBezTo>
                      <a:pt x="229" y="58"/>
                      <a:pt x="343" y="72"/>
                      <a:pt x="404" y="150"/>
                    </a:cubicBezTo>
                    <a:cubicBezTo>
                      <a:pt x="466" y="229"/>
                      <a:pt x="452" y="343"/>
                      <a:pt x="373" y="404"/>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AU" kern="0">
                  <a:solidFill>
                    <a:srgbClr val="000000"/>
                  </a:solidFill>
                  <a:latin typeface="微软雅黑" pitchFamily="34" charset="-122"/>
                  <a:ea typeface="Microsoft YaHei UI" charset="-122"/>
                </a:endParaRPr>
              </a:p>
            </p:txBody>
          </p:sp>
          <p:sp>
            <p:nvSpPr>
              <p:cNvPr id="31" name="PA-任意多边形 220"/>
              <p:cNvSpPr/>
              <p:nvPr>
                <p:custDataLst>
                  <p:tags r:id="rId29"/>
                </p:custDataLst>
              </p:nvPr>
            </p:nvSpPr>
            <p:spPr bwMode="auto">
              <a:xfrm>
                <a:off x="4957763" y="6691313"/>
                <a:ext cx="71438" cy="71438"/>
              </a:xfrm>
              <a:custGeom>
                <a:avLst/>
                <a:gdLst>
                  <a:gd name="T0" fmla="*/ 78 w 92"/>
                  <a:gd name="T1" fmla="*/ 72 h 92"/>
                  <a:gd name="T2" fmla="*/ 64 w 92"/>
                  <a:gd name="T3" fmla="*/ 83 h 92"/>
                  <a:gd name="T4" fmla="*/ 27 w 92"/>
                  <a:gd name="T5" fmla="*/ 78 h 92"/>
                  <a:gd name="T6" fmla="*/ 0 w 92"/>
                  <a:gd name="T7" fmla="*/ 44 h 92"/>
                  <a:gd name="T8" fmla="*/ 56 w 92"/>
                  <a:gd name="T9" fmla="*/ 0 h 92"/>
                  <a:gd name="T10" fmla="*/ 83 w 92"/>
                  <a:gd name="T11" fmla="*/ 34 h 92"/>
                  <a:gd name="T12" fmla="*/ 78 w 92"/>
                  <a:gd name="T13" fmla="*/ 72 h 92"/>
                </a:gdLst>
                <a:ahLst/>
                <a:cxnLst>
                  <a:cxn ang="0">
                    <a:pos x="T0" y="T1"/>
                  </a:cxn>
                  <a:cxn ang="0">
                    <a:pos x="T2" y="T3"/>
                  </a:cxn>
                  <a:cxn ang="0">
                    <a:pos x="T4" y="T5"/>
                  </a:cxn>
                  <a:cxn ang="0">
                    <a:pos x="T6" y="T7"/>
                  </a:cxn>
                  <a:cxn ang="0">
                    <a:pos x="T8" y="T9"/>
                  </a:cxn>
                  <a:cxn ang="0">
                    <a:pos x="T10" y="T11"/>
                  </a:cxn>
                  <a:cxn ang="0">
                    <a:pos x="T12" y="T13"/>
                  </a:cxn>
                </a:cxnLst>
                <a:rect l="0" t="0" r="r" b="b"/>
                <a:pathLst>
                  <a:path w="92" h="92">
                    <a:moveTo>
                      <a:pt x="78" y="72"/>
                    </a:moveTo>
                    <a:cubicBezTo>
                      <a:pt x="64" y="83"/>
                      <a:pt x="64" y="83"/>
                      <a:pt x="64" y="83"/>
                    </a:cubicBezTo>
                    <a:cubicBezTo>
                      <a:pt x="53" y="92"/>
                      <a:pt x="36" y="90"/>
                      <a:pt x="27" y="78"/>
                    </a:cubicBezTo>
                    <a:cubicBezTo>
                      <a:pt x="0" y="44"/>
                      <a:pt x="0" y="44"/>
                      <a:pt x="0" y="44"/>
                    </a:cubicBezTo>
                    <a:cubicBezTo>
                      <a:pt x="56" y="0"/>
                      <a:pt x="56" y="0"/>
                      <a:pt x="56" y="0"/>
                    </a:cubicBezTo>
                    <a:cubicBezTo>
                      <a:pt x="83" y="34"/>
                      <a:pt x="83" y="34"/>
                      <a:pt x="83" y="34"/>
                    </a:cubicBezTo>
                    <a:cubicBezTo>
                      <a:pt x="92" y="46"/>
                      <a:pt x="90" y="63"/>
                      <a:pt x="78" y="72"/>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AU" kern="0">
                  <a:solidFill>
                    <a:srgbClr val="000000"/>
                  </a:solidFill>
                  <a:latin typeface="微软雅黑" pitchFamily="34" charset="-122"/>
                  <a:ea typeface="Microsoft YaHei UI" charset="-122"/>
                </a:endParaRPr>
              </a:p>
            </p:txBody>
          </p:sp>
        </p:grpSp>
        <p:grpSp>
          <p:nvGrpSpPr>
            <p:cNvPr id="71" name="组合 70"/>
            <p:cNvGrpSpPr/>
            <p:nvPr/>
          </p:nvGrpSpPr>
          <p:grpSpPr>
            <a:xfrm>
              <a:off x="2579631" y="5181466"/>
              <a:ext cx="197758" cy="213461"/>
              <a:chOff x="7777163" y="4395788"/>
              <a:chExt cx="639763" cy="690563"/>
            </a:xfrm>
            <a:solidFill>
              <a:schemeClr val="bg1"/>
            </a:solidFill>
          </p:grpSpPr>
          <p:sp>
            <p:nvSpPr>
              <p:cNvPr id="72" name="PA-任意多边形 58"/>
              <p:cNvSpPr/>
              <p:nvPr>
                <p:custDataLst>
                  <p:tags r:id="rId25"/>
                </p:custDataLst>
              </p:nvPr>
            </p:nvSpPr>
            <p:spPr bwMode="auto">
              <a:xfrm>
                <a:off x="7926388" y="4395788"/>
                <a:ext cx="490538" cy="690563"/>
              </a:xfrm>
              <a:custGeom>
                <a:avLst/>
                <a:gdLst>
                  <a:gd name="T0" fmla="*/ 2 w 168"/>
                  <a:gd name="T1" fmla="*/ 226 h 236"/>
                  <a:gd name="T2" fmla="*/ 96 w 168"/>
                  <a:gd name="T3" fmla="*/ 236 h 236"/>
                  <a:gd name="T4" fmla="*/ 100 w 168"/>
                  <a:gd name="T5" fmla="*/ 236 h 236"/>
                  <a:gd name="T6" fmla="*/ 105 w 168"/>
                  <a:gd name="T7" fmla="*/ 236 h 236"/>
                  <a:gd name="T8" fmla="*/ 106 w 168"/>
                  <a:gd name="T9" fmla="*/ 236 h 236"/>
                  <a:gd name="T10" fmla="*/ 133 w 168"/>
                  <a:gd name="T11" fmla="*/ 233 h 236"/>
                  <a:gd name="T12" fmla="*/ 150 w 168"/>
                  <a:gd name="T13" fmla="*/ 217 h 236"/>
                  <a:gd name="T14" fmla="*/ 150 w 168"/>
                  <a:gd name="T15" fmla="*/ 212 h 236"/>
                  <a:gd name="T16" fmla="*/ 150 w 168"/>
                  <a:gd name="T17" fmla="*/ 204 h 236"/>
                  <a:gd name="T18" fmla="*/ 158 w 168"/>
                  <a:gd name="T19" fmla="*/ 194 h 236"/>
                  <a:gd name="T20" fmla="*/ 163 w 168"/>
                  <a:gd name="T21" fmla="*/ 186 h 236"/>
                  <a:gd name="T22" fmla="*/ 161 w 168"/>
                  <a:gd name="T23" fmla="*/ 179 h 236"/>
                  <a:gd name="T24" fmla="*/ 158 w 168"/>
                  <a:gd name="T25" fmla="*/ 168 h 236"/>
                  <a:gd name="T26" fmla="*/ 164 w 168"/>
                  <a:gd name="T27" fmla="*/ 158 h 236"/>
                  <a:gd name="T28" fmla="*/ 168 w 168"/>
                  <a:gd name="T29" fmla="*/ 151 h 236"/>
                  <a:gd name="T30" fmla="*/ 165 w 168"/>
                  <a:gd name="T31" fmla="*/ 145 h 236"/>
                  <a:gd name="T32" fmla="*/ 160 w 168"/>
                  <a:gd name="T33" fmla="*/ 133 h 236"/>
                  <a:gd name="T34" fmla="*/ 165 w 168"/>
                  <a:gd name="T35" fmla="*/ 124 h 236"/>
                  <a:gd name="T36" fmla="*/ 168 w 168"/>
                  <a:gd name="T37" fmla="*/ 119 h 236"/>
                  <a:gd name="T38" fmla="*/ 154 w 168"/>
                  <a:gd name="T39" fmla="*/ 98 h 236"/>
                  <a:gd name="T40" fmla="*/ 129 w 168"/>
                  <a:gd name="T41" fmla="*/ 96 h 236"/>
                  <a:gd name="T42" fmla="*/ 124 w 168"/>
                  <a:gd name="T43" fmla="*/ 96 h 236"/>
                  <a:gd name="T44" fmla="*/ 110 w 168"/>
                  <a:gd name="T45" fmla="*/ 96 h 236"/>
                  <a:gd name="T46" fmla="*/ 97 w 168"/>
                  <a:gd name="T47" fmla="*/ 97 h 236"/>
                  <a:gd name="T48" fmla="*/ 97 w 168"/>
                  <a:gd name="T49" fmla="*/ 97 h 236"/>
                  <a:gd name="T50" fmla="*/ 89 w 168"/>
                  <a:gd name="T51" fmla="*/ 96 h 236"/>
                  <a:gd name="T52" fmla="*/ 86 w 168"/>
                  <a:gd name="T53" fmla="*/ 96 h 236"/>
                  <a:gd name="T54" fmla="*/ 86 w 168"/>
                  <a:gd name="T55" fmla="*/ 93 h 236"/>
                  <a:gd name="T56" fmla="*/ 94 w 168"/>
                  <a:gd name="T57" fmla="*/ 61 h 236"/>
                  <a:gd name="T58" fmla="*/ 103 w 168"/>
                  <a:gd name="T59" fmla="*/ 24 h 236"/>
                  <a:gd name="T60" fmla="*/ 80 w 168"/>
                  <a:gd name="T61" fmla="*/ 0 h 236"/>
                  <a:gd name="T62" fmla="*/ 77 w 168"/>
                  <a:gd name="T63" fmla="*/ 0 h 236"/>
                  <a:gd name="T64" fmla="*/ 76 w 168"/>
                  <a:gd name="T65" fmla="*/ 7 h 236"/>
                  <a:gd name="T66" fmla="*/ 76 w 168"/>
                  <a:gd name="T67" fmla="*/ 12 h 236"/>
                  <a:gd name="T68" fmla="*/ 64 w 168"/>
                  <a:gd name="T69" fmla="*/ 53 h 236"/>
                  <a:gd name="T70" fmla="*/ 54 w 168"/>
                  <a:gd name="T71" fmla="*/ 63 h 236"/>
                  <a:gd name="T72" fmla="*/ 44 w 168"/>
                  <a:gd name="T73" fmla="*/ 72 h 236"/>
                  <a:gd name="T74" fmla="*/ 37 w 168"/>
                  <a:gd name="T75" fmla="*/ 88 h 236"/>
                  <a:gd name="T76" fmla="*/ 30 w 168"/>
                  <a:gd name="T77" fmla="*/ 105 h 236"/>
                  <a:gd name="T78" fmla="*/ 6 w 168"/>
                  <a:gd name="T79" fmla="*/ 132 h 236"/>
                  <a:gd name="T80" fmla="*/ 0 w 168"/>
                  <a:gd name="T81" fmla="*/ 133 h 236"/>
                  <a:gd name="T82" fmla="*/ 2 w 168"/>
                  <a:gd name="T83" fmla="*/ 22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8" h="236">
                    <a:moveTo>
                      <a:pt x="2" y="226"/>
                    </a:moveTo>
                    <a:cubicBezTo>
                      <a:pt x="37" y="233"/>
                      <a:pt x="69" y="236"/>
                      <a:pt x="96" y="236"/>
                    </a:cubicBezTo>
                    <a:cubicBezTo>
                      <a:pt x="97" y="236"/>
                      <a:pt x="98" y="236"/>
                      <a:pt x="100" y="236"/>
                    </a:cubicBezTo>
                    <a:cubicBezTo>
                      <a:pt x="101" y="236"/>
                      <a:pt x="103" y="236"/>
                      <a:pt x="105" y="236"/>
                    </a:cubicBezTo>
                    <a:cubicBezTo>
                      <a:pt x="106" y="236"/>
                      <a:pt x="106" y="236"/>
                      <a:pt x="106" y="236"/>
                    </a:cubicBezTo>
                    <a:cubicBezTo>
                      <a:pt x="115" y="236"/>
                      <a:pt x="126" y="236"/>
                      <a:pt x="133" y="233"/>
                    </a:cubicBezTo>
                    <a:cubicBezTo>
                      <a:pt x="139" y="231"/>
                      <a:pt x="149" y="222"/>
                      <a:pt x="150" y="217"/>
                    </a:cubicBezTo>
                    <a:cubicBezTo>
                      <a:pt x="150" y="216"/>
                      <a:pt x="150" y="214"/>
                      <a:pt x="150" y="212"/>
                    </a:cubicBezTo>
                    <a:cubicBezTo>
                      <a:pt x="150" y="209"/>
                      <a:pt x="149" y="207"/>
                      <a:pt x="150" y="204"/>
                    </a:cubicBezTo>
                    <a:cubicBezTo>
                      <a:pt x="151" y="199"/>
                      <a:pt x="155" y="197"/>
                      <a:pt x="158" y="194"/>
                    </a:cubicBezTo>
                    <a:cubicBezTo>
                      <a:pt x="161" y="192"/>
                      <a:pt x="163" y="190"/>
                      <a:pt x="163" y="186"/>
                    </a:cubicBezTo>
                    <a:cubicBezTo>
                      <a:pt x="164" y="184"/>
                      <a:pt x="162" y="181"/>
                      <a:pt x="161" y="179"/>
                    </a:cubicBezTo>
                    <a:cubicBezTo>
                      <a:pt x="159" y="175"/>
                      <a:pt x="158" y="172"/>
                      <a:pt x="158" y="168"/>
                    </a:cubicBezTo>
                    <a:cubicBezTo>
                      <a:pt x="158" y="163"/>
                      <a:pt x="161" y="160"/>
                      <a:pt x="164" y="158"/>
                    </a:cubicBezTo>
                    <a:cubicBezTo>
                      <a:pt x="167" y="155"/>
                      <a:pt x="168" y="154"/>
                      <a:pt x="168" y="151"/>
                    </a:cubicBezTo>
                    <a:cubicBezTo>
                      <a:pt x="168" y="149"/>
                      <a:pt x="167" y="147"/>
                      <a:pt x="165" y="145"/>
                    </a:cubicBezTo>
                    <a:cubicBezTo>
                      <a:pt x="163" y="142"/>
                      <a:pt x="160" y="138"/>
                      <a:pt x="160" y="133"/>
                    </a:cubicBezTo>
                    <a:cubicBezTo>
                      <a:pt x="160" y="129"/>
                      <a:pt x="163" y="126"/>
                      <a:pt x="165" y="124"/>
                    </a:cubicBezTo>
                    <a:cubicBezTo>
                      <a:pt x="167" y="122"/>
                      <a:pt x="168" y="121"/>
                      <a:pt x="168" y="119"/>
                    </a:cubicBezTo>
                    <a:cubicBezTo>
                      <a:pt x="168" y="111"/>
                      <a:pt x="159" y="100"/>
                      <a:pt x="154" y="98"/>
                    </a:cubicBezTo>
                    <a:cubicBezTo>
                      <a:pt x="148" y="96"/>
                      <a:pt x="138" y="96"/>
                      <a:pt x="129" y="96"/>
                    </a:cubicBezTo>
                    <a:cubicBezTo>
                      <a:pt x="127" y="96"/>
                      <a:pt x="125" y="96"/>
                      <a:pt x="124" y="96"/>
                    </a:cubicBezTo>
                    <a:cubicBezTo>
                      <a:pt x="119" y="96"/>
                      <a:pt x="115" y="96"/>
                      <a:pt x="110" y="96"/>
                    </a:cubicBezTo>
                    <a:cubicBezTo>
                      <a:pt x="106" y="96"/>
                      <a:pt x="101" y="97"/>
                      <a:pt x="97" y="97"/>
                    </a:cubicBezTo>
                    <a:cubicBezTo>
                      <a:pt x="97" y="97"/>
                      <a:pt x="97" y="97"/>
                      <a:pt x="97" y="97"/>
                    </a:cubicBezTo>
                    <a:cubicBezTo>
                      <a:pt x="94" y="97"/>
                      <a:pt x="92" y="97"/>
                      <a:pt x="89" y="96"/>
                    </a:cubicBezTo>
                    <a:cubicBezTo>
                      <a:pt x="86" y="96"/>
                      <a:pt x="86" y="96"/>
                      <a:pt x="86" y="96"/>
                    </a:cubicBezTo>
                    <a:cubicBezTo>
                      <a:pt x="86" y="93"/>
                      <a:pt x="86" y="93"/>
                      <a:pt x="86" y="93"/>
                    </a:cubicBezTo>
                    <a:cubicBezTo>
                      <a:pt x="85" y="81"/>
                      <a:pt x="89" y="71"/>
                      <a:pt x="94" y="61"/>
                    </a:cubicBezTo>
                    <a:cubicBezTo>
                      <a:pt x="99" y="51"/>
                      <a:pt x="104" y="40"/>
                      <a:pt x="103" y="24"/>
                    </a:cubicBezTo>
                    <a:cubicBezTo>
                      <a:pt x="102" y="14"/>
                      <a:pt x="94" y="0"/>
                      <a:pt x="80" y="0"/>
                    </a:cubicBezTo>
                    <a:cubicBezTo>
                      <a:pt x="79" y="0"/>
                      <a:pt x="78" y="0"/>
                      <a:pt x="77" y="0"/>
                    </a:cubicBezTo>
                    <a:cubicBezTo>
                      <a:pt x="76" y="1"/>
                      <a:pt x="76" y="2"/>
                      <a:pt x="76" y="7"/>
                    </a:cubicBezTo>
                    <a:cubicBezTo>
                      <a:pt x="76" y="9"/>
                      <a:pt x="76" y="10"/>
                      <a:pt x="76" y="12"/>
                    </a:cubicBezTo>
                    <a:cubicBezTo>
                      <a:pt x="74" y="26"/>
                      <a:pt x="72" y="42"/>
                      <a:pt x="64" y="53"/>
                    </a:cubicBezTo>
                    <a:cubicBezTo>
                      <a:pt x="61" y="57"/>
                      <a:pt x="57" y="60"/>
                      <a:pt x="54" y="63"/>
                    </a:cubicBezTo>
                    <a:cubicBezTo>
                      <a:pt x="50" y="65"/>
                      <a:pt x="46" y="68"/>
                      <a:pt x="44" y="72"/>
                    </a:cubicBezTo>
                    <a:cubicBezTo>
                      <a:pt x="42" y="77"/>
                      <a:pt x="39" y="82"/>
                      <a:pt x="37" y="88"/>
                    </a:cubicBezTo>
                    <a:cubicBezTo>
                      <a:pt x="35" y="94"/>
                      <a:pt x="33" y="99"/>
                      <a:pt x="30" y="105"/>
                    </a:cubicBezTo>
                    <a:cubicBezTo>
                      <a:pt x="22" y="121"/>
                      <a:pt x="14" y="129"/>
                      <a:pt x="6" y="132"/>
                    </a:cubicBezTo>
                    <a:cubicBezTo>
                      <a:pt x="4" y="133"/>
                      <a:pt x="2" y="133"/>
                      <a:pt x="0" y="133"/>
                    </a:cubicBezTo>
                    <a:lnTo>
                      <a:pt x="2" y="2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73" name="PA-任意多边形 59"/>
              <p:cNvSpPr/>
              <p:nvPr>
                <p:custDataLst>
                  <p:tags r:id="rId26"/>
                </p:custDataLst>
              </p:nvPr>
            </p:nvSpPr>
            <p:spPr bwMode="auto">
              <a:xfrm>
                <a:off x="7777163" y="4778376"/>
                <a:ext cx="119063" cy="290513"/>
              </a:xfrm>
              <a:custGeom>
                <a:avLst/>
                <a:gdLst>
                  <a:gd name="T0" fmla="*/ 41 w 41"/>
                  <a:gd name="T1" fmla="*/ 84 h 99"/>
                  <a:gd name="T2" fmla="*/ 20 w 41"/>
                  <a:gd name="T3" fmla="*/ 99 h 99"/>
                  <a:gd name="T4" fmla="*/ 20 w 41"/>
                  <a:gd name="T5" fmla="*/ 99 h 99"/>
                  <a:gd name="T6" fmla="*/ 0 w 41"/>
                  <a:gd name="T7" fmla="*/ 84 h 99"/>
                  <a:gd name="T8" fmla="*/ 0 w 41"/>
                  <a:gd name="T9" fmla="*/ 14 h 99"/>
                  <a:gd name="T10" fmla="*/ 20 w 41"/>
                  <a:gd name="T11" fmla="*/ 0 h 99"/>
                  <a:gd name="T12" fmla="*/ 20 w 41"/>
                  <a:gd name="T13" fmla="*/ 0 h 99"/>
                  <a:gd name="T14" fmla="*/ 41 w 41"/>
                  <a:gd name="T15" fmla="*/ 14 h 99"/>
                  <a:gd name="T16" fmla="*/ 41 w 41"/>
                  <a:gd name="T17" fmla="*/ 8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99">
                    <a:moveTo>
                      <a:pt x="41" y="84"/>
                    </a:moveTo>
                    <a:cubicBezTo>
                      <a:pt x="41" y="95"/>
                      <a:pt x="32" y="99"/>
                      <a:pt x="20" y="99"/>
                    </a:cubicBezTo>
                    <a:cubicBezTo>
                      <a:pt x="20" y="99"/>
                      <a:pt x="20" y="99"/>
                      <a:pt x="20" y="99"/>
                    </a:cubicBezTo>
                    <a:cubicBezTo>
                      <a:pt x="9" y="99"/>
                      <a:pt x="0" y="95"/>
                      <a:pt x="0" y="84"/>
                    </a:cubicBezTo>
                    <a:cubicBezTo>
                      <a:pt x="0" y="14"/>
                      <a:pt x="0" y="14"/>
                      <a:pt x="0" y="14"/>
                    </a:cubicBezTo>
                    <a:cubicBezTo>
                      <a:pt x="0" y="2"/>
                      <a:pt x="9" y="0"/>
                      <a:pt x="20" y="0"/>
                    </a:cubicBezTo>
                    <a:cubicBezTo>
                      <a:pt x="20" y="0"/>
                      <a:pt x="20" y="0"/>
                      <a:pt x="20" y="0"/>
                    </a:cubicBezTo>
                    <a:cubicBezTo>
                      <a:pt x="32" y="0"/>
                      <a:pt x="41" y="2"/>
                      <a:pt x="41" y="14"/>
                    </a:cubicBezTo>
                    <a:lnTo>
                      <a:pt x="41" y="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grpSp>
        <p:sp>
          <p:nvSpPr>
            <p:cNvPr id="3" name="PA-矩形 2"/>
            <p:cNvSpPr/>
            <p:nvPr>
              <p:custDataLst>
                <p:tags r:id="rId11"/>
              </p:custDataLst>
            </p:nvPr>
          </p:nvSpPr>
          <p:spPr>
            <a:xfrm>
              <a:off x="3294266" y="1878844"/>
              <a:ext cx="6179071" cy="507831"/>
            </a:xfrm>
            <a:prstGeom prst="rect">
              <a:avLst/>
            </a:prstGeom>
          </p:spPr>
          <p:txBody>
            <a:bodyPr wrap="square">
              <a:spAutoFit/>
            </a:bodyPr>
            <a:lstStyle/>
            <a:p>
              <a:pPr marL="0" lvl="2" eaLnBrk="0" hangingPunct="0">
                <a:lnSpc>
                  <a:spcPct val="150000"/>
                </a:lnSpc>
                <a:buClr>
                  <a:schemeClr val="tx1">
                    <a:lumMod val="65000"/>
                    <a:lumOff val="35000"/>
                  </a:schemeClr>
                </a:buClr>
                <a:defRPr/>
              </a:pPr>
              <a:r>
                <a:rPr lang="zh-CN" altLang="zh-CN" sz="1800" dirty="0">
                  <a:latin typeface="微软雅黑" pitchFamily="34" charset="-122"/>
                  <a:ea typeface="微软雅黑" pitchFamily="34" charset="-122"/>
                </a:rPr>
                <a:t>审批和关闭工业动火许可证，对</a:t>
              </a:r>
              <a:r>
                <a:rPr lang="zh-CN" altLang="zh-CN" sz="1800" b="1" dirty="0">
                  <a:solidFill>
                    <a:srgbClr val="C00000"/>
                  </a:solidFill>
                  <a:latin typeface="微软雅黑" pitchFamily="34" charset="-122"/>
                  <a:ea typeface="微软雅黑" pitchFamily="34" charset="-122"/>
                </a:rPr>
                <a:t>动火作业全面负责</a:t>
              </a:r>
              <a:r>
                <a:rPr lang="zh-CN" altLang="en-US" sz="1800" dirty="0">
                  <a:latin typeface="微软雅黑" pitchFamily="34" charset="-122"/>
                  <a:ea typeface="微软雅黑" pitchFamily="34" charset="-122"/>
                </a:rPr>
                <a:t>；</a:t>
              </a:r>
              <a:endParaRPr lang="en-US" altLang="zh-CN" sz="1800" dirty="0">
                <a:latin typeface="微软雅黑" pitchFamily="34" charset="-122"/>
                <a:ea typeface="微软雅黑" pitchFamily="34" charset="-122"/>
              </a:endParaRPr>
            </a:p>
          </p:txBody>
        </p:sp>
        <p:sp>
          <p:nvSpPr>
            <p:cNvPr id="11280" name="PA-矩形 118"/>
            <p:cNvSpPr>
              <a:spLocks noChangeArrowheads="1"/>
            </p:cNvSpPr>
            <p:nvPr>
              <p:custDataLst>
                <p:tags r:id="rId12"/>
              </p:custDataLst>
            </p:nvPr>
          </p:nvSpPr>
          <p:spPr bwMode="auto">
            <a:xfrm>
              <a:off x="1248916" y="1432259"/>
              <a:ext cx="790575" cy="4449763"/>
            </a:xfrm>
            <a:prstGeom prst="rect">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a:latin typeface="微软雅黑" pitchFamily="34" charset="-122"/>
                <a:ea typeface="微软雅黑" pitchFamily="34" charset="-122"/>
                <a:sym typeface="Calibri" pitchFamily="34" charset="0"/>
              </a:endParaRPr>
            </a:p>
          </p:txBody>
        </p:sp>
        <p:sp>
          <p:nvSpPr>
            <p:cNvPr id="11281" name="PA-矩形 2"/>
            <p:cNvSpPr>
              <a:spLocks noChangeArrowheads="1"/>
            </p:cNvSpPr>
            <p:nvPr>
              <p:custDataLst>
                <p:tags r:id="rId13"/>
              </p:custDataLst>
            </p:nvPr>
          </p:nvSpPr>
          <p:spPr bwMode="auto">
            <a:xfrm>
              <a:off x="1248916" y="2202196"/>
              <a:ext cx="7715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lnSpc>
                  <a:spcPct val="150000"/>
                </a:lnSpc>
              </a:pPr>
              <a:r>
                <a:rPr lang="zh-CN" altLang="en-US" sz="2400" b="1">
                  <a:solidFill>
                    <a:schemeClr val="bg1"/>
                  </a:solidFill>
                  <a:latin typeface="微软雅黑" pitchFamily="34" charset="-122"/>
                  <a:ea typeface="微软雅黑" pitchFamily="34" charset="-122"/>
                  <a:cs typeface="Times New Roman" pitchFamily="18" charset="0"/>
                  <a:sym typeface="Calibri" pitchFamily="34" charset="0"/>
                </a:rPr>
                <a:t>批</a:t>
              </a:r>
              <a:endParaRPr lang="en-US" altLang="zh-CN" sz="2400" b="1">
                <a:solidFill>
                  <a:schemeClr val="bg1"/>
                </a:solidFill>
                <a:latin typeface="微软雅黑" pitchFamily="34" charset="-122"/>
                <a:ea typeface="微软雅黑" pitchFamily="34" charset="-122"/>
                <a:cs typeface="Times New Roman" pitchFamily="18" charset="0"/>
                <a:sym typeface="Calibri" pitchFamily="34" charset="0"/>
              </a:endParaRPr>
            </a:p>
            <a:p>
              <a:pPr algn="ctr" eaLnBrk="1" hangingPunct="1">
                <a:lnSpc>
                  <a:spcPct val="150000"/>
                </a:lnSpc>
              </a:pPr>
              <a:r>
                <a:rPr lang="zh-CN" altLang="en-US" sz="2400" b="1">
                  <a:solidFill>
                    <a:schemeClr val="bg1"/>
                  </a:solidFill>
                  <a:latin typeface="微软雅黑" pitchFamily="34" charset="-122"/>
                  <a:ea typeface="微软雅黑" pitchFamily="34" charset="-122"/>
                  <a:cs typeface="Times New Roman" pitchFamily="18" charset="0"/>
                  <a:sym typeface="Calibri" pitchFamily="34" charset="0"/>
                </a:rPr>
                <a:t>准</a:t>
              </a:r>
              <a:endParaRPr lang="en-US" altLang="zh-CN" sz="2400" b="1">
                <a:solidFill>
                  <a:schemeClr val="bg1"/>
                </a:solidFill>
                <a:latin typeface="微软雅黑" pitchFamily="34" charset="-122"/>
                <a:ea typeface="微软雅黑" pitchFamily="34" charset="-122"/>
                <a:cs typeface="Times New Roman" pitchFamily="18" charset="0"/>
                <a:sym typeface="Calibri" pitchFamily="34" charset="0"/>
              </a:endParaRPr>
            </a:p>
            <a:p>
              <a:pPr algn="ctr" eaLnBrk="1" hangingPunct="1">
                <a:lnSpc>
                  <a:spcPct val="150000"/>
                </a:lnSpc>
              </a:pPr>
              <a:r>
                <a:rPr lang="zh-CN" altLang="en-US" sz="2400" b="1">
                  <a:solidFill>
                    <a:schemeClr val="bg1"/>
                  </a:solidFill>
                  <a:latin typeface="微软雅黑" pitchFamily="34" charset="-122"/>
                  <a:ea typeface="微软雅黑" pitchFamily="34" charset="-122"/>
                  <a:cs typeface="Times New Roman" pitchFamily="18" charset="0"/>
                  <a:sym typeface="Calibri" pitchFamily="34" charset="0"/>
                </a:rPr>
                <a:t>人</a:t>
              </a:r>
              <a:endParaRPr lang="en-US" altLang="zh-CN" sz="2400" b="1">
                <a:solidFill>
                  <a:schemeClr val="bg1"/>
                </a:solidFill>
                <a:latin typeface="微软雅黑" pitchFamily="34" charset="-122"/>
                <a:ea typeface="微软雅黑" pitchFamily="34" charset="-122"/>
                <a:cs typeface="Times New Roman" pitchFamily="18" charset="0"/>
                <a:sym typeface="Calibri" pitchFamily="34" charset="0"/>
              </a:endParaRPr>
            </a:p>
            <a:p>
              <a:pPr algn="ctr" eaLnBrk="1" hangingPunct="1">
                <a:lnSpc>
                  <a:spcPct val="150000"/>
                </a:lnSpc>
              </a:pPr>
              <a:r>
                <a:rPr lang="zh-CN" altLang="en-US" sz="2400" b="1">
                  <a:solidFill>
                    <a:schemeClr val="bg1"/>
                  </a:solidFill>
                  <a:latin typeface="微软雅黑" pitchFamily="34" charset="-122"/>
                  <a:ea typeface="微软雅黑" pitchFamily="34" charset="-122"/>
                  <a:cs typeface="Times New Roman" pitchFamily="18" charset="0"/>
                  <a:sym typeface="Calibri" pitchFamily="34" charset="0"/>
                </a:rPr>
                <a:t>的</a:t>
              </a:r>
              <a:endParaRPr lang="en-US" altLang="zh-CN" sz="2400" b="1">
                <a:solidFill>
                  <a:schemeClr val="bg1"/>
                </a:solidFill>
                <a:latin typeface="微软雅黑" pitchFamily="34" charset="-122"/>
                <a:ea typeface="微软雅黑" pitchFamily="34" charset="-122"/>
                <a:cs typeface="Times New Roman" pitchFamily="18" charset="0"/>
                <a:sym typeface="Calibri" pitchFamily="34" charset="0"/>
              </a:endParaRPr>
            </a:p>
            <a:p>
              <a:pPr algn="ctr" eaLnBrk="1" hangingPunct="1">
                <a:lnSpc>
                  <a:spcPct val="150000"/>
                </a:lnSpc>
              </a:pPr>
              <a:r>
                <a:rPr lang="zh-CN" altLang="en-US" sz="2400" b="1">
                  <a:solidFill>
                    <a:schemeClr val="bg1"/>
                  </a:solidFill>
                  <a:latin typeface="微软雅黑" pitchFamily="34" charset="-122"/>
                  <a:ea typeface="微软雅黑" pitchFamily="34" charset="-122"/>
                  <a:cs typeface="Times New Roman" pitchFamily="18" charset="0"/>
                  <a:sym typeface="Calibri" pitchFamily="34" charset="0"/>
                </a:rPr>
                <a:t>职</a:t>
              </a:r>
              <a:endParaRPr lang="en-US" altLang="zh-CN" sz="2400" b="1">
                <a:solidFill>
                  <a:schemeClr val="bg1"/>
                </a:solidFill>
                <a:latin typeface="微软雅黑" pitchFamily="34" charset="-122"/>
                <a:ea typeface="微软雅黑" pitchFamily="34" charset="-122"/>
                <a:cs typeface="Times New Roman" pitchFamily="18" charset="0"/>
                <a:sym typeface="Calibri" pitchFamily="34" charset="0"/>
              </a:endParaRPr>
            </a:p>
            <a:p>
              <a:pPr algn="ctr" eaLnBrk="1" hangingPunct="1">
                <a:lnSpc>
                  <a:spcPct val="150000"/>
                </a:lnSpc>
              </a:pPr>
              <a:r>
                <a:rPr lang="zh-CN" altLang="en-US" sz="2400" b="1">
                  <a:solidFill>
                    <a:schemeClr val="bg1"/>
                  </a:solidFill>
                  <a:latin typeface="微软雅黑" pitchFamily="34" charset="-122"/>
                  <a:ea typeface="微软雅黑" pitchFamily="34" charset="-122"/>
                  <a:cs typeface="Times New Roman" pitchFamily="18" charset="0"/>
                  <a:sym typeface="Calibri" pitchFamily="34" charset="0"/>
                </a:rPr>
                <a:t>责</a:t>
              </a:r>
              <a:endParaRPr lang="zh-CN" altLang="zh-CN" sz="2400" b="1">
                <a:solidFill>
                  <a:schemeClr val="bg1"/>
                </a:solidFill>
                <a:latin typeface="微软雅黑" pitchFamily="34" charset="-122"/>
                <a:ea typeface="微软雅黑" pitchFamily="34" charset="-122"/>
                <a:cs typeface="Times New Roman" pitchFamily="18" charset="0"/>
                <a:sym typeface="Calibri" pitchFamily="34" charset="0"/>
              </a:endParaRPr>
            </a:p>
          </p:txBody>
        </p:sp>
        <p:sp>
          <p:nvSpPr>
            <p:cNvPr id="77" name="PA-任意多边形 22"/>
            <p:cNvSpPr>
              <a:spLocks noEditPoints="1"/>
            </p:cNvSpPr>
            <p:nvPr>
              <p:custDataLst>
                <p:tags r:id="rId14"/>
              </p:custDataLst>
            </p:nvPr>
          </p:nvSpPr>
          <p:spPr bwMode="auto">
            <a:xfrm>
              <a:off x="1264790" y="1417971"/>
              <a:ext cx="755650" cy="654050"/>
            </a:xfrm>
            <a:custGeom>
              <a:avLst/>
              <a:gdLst>
                <a:gd name="T0" fmla="*/ 158 w 195"/>
                <a:gd name="T1" fmla="*/ 0 h 274"/>
                <a:gd name="T2" fmla="*/ 140 w 195"/>
                <a:gd name="T3" fmla="*/ 11 h 274"/>
                <a:gd name="T4" fmla="*/ 55 w 195"/>
                <a:gd name="T5" fmla="*/ 0 h 274"/>
                <a:gd name="T6" fmla="*/ 37 w 195"/>
                <a:gd name="T7" fmla="*/ 11 h 274"/>
                <a:gd name="T8" fmla="*/ 0 w 195"/>
                <a:gd name="T9" fmla="*/ 274 h 274"/>
                <a:gd name="T10" fmla="*/ 195 w 195"/>
                <a:gd name="T11" fmla="*/ 11 h 274"/>
                <a:gd name="T12" fmla="*/ 185 w 195"/>
                <a:gd name="T13" fmla="*/ 264 h 274"/>
                <a:gd name="T14" fmla="*/ 10 w 195"/>
                <a:gd name="T15" fmla="*/ 264 h 274"/>
                <a:gd name="T16" fmla="*/ 37 w 195"/>
                <a:gd name="T17" fmla="*/ 21 h 274"/>
                <a:gd name="T18" fmla="*/ 55 w 195"/>
                <a:gd name="T19" fmla="*/ 36 h 274"/>
                <a:gd name="T20" fmla="*/ 140 w 195"/>
                <a:gd name="T21" fmla="*/ 21 h 274"/>
                <a:gd name="T22" fmla="*/ 158 w 195"/>
                <a:gd name="T23" fmla="*/ 36 h 274"/>
                <a:gd name="T24" fmla="*/ 185 w 195"/>
                <a:gd name="T25" fmla="*/ 21 h 274"/>
                <a:gd name="T26" fmla="*/ 82 w 195"/>
                <a:gd name="T27" fmla="*/ 76 h 274"/>
                <a:gd name="T28" fmla="*/ 83 w 195"/>
                <a:gd name="T29" fmla="*/ 56 h 274"/>
                <a:gd name="T30" fmla="*/ 96 w 195"/>
                <a:gd name="T31" fmla="*/ 44 h 274"/>
                <a:gd name="T32" fmla="*/ 96 w 195"/>
                <a:gd name="T33" fmla="*/ 44 h 274"/>
                <a:gd name="T34" fmla="*/ 98 w 195"/>
                <a:gd name="T35" fmla="*/ 43 h 274"/>
                <a:gd name="T36" fmla="*/ 97 w 195"/>
                <a:gd name="T37" fmla="*/ 45 h 274"/>
                <a:gd name="T38" fmla="*/ 102 w 195"/>
                <a:gd name="T39" fmla="*/ 40 h 274"/>
                <a:gd name="T40" fmla="*/ 102 w 195"/>
                <a:gd name="T41" fmla="*/ 41 h 274"/>
                <a:gd name="T42" fmla="*/ 105 w 195"/>
                <a:gd name="T43" fmla="*/ 45 h 274"/>
                <a:gd name="T44" fmla="*/ 107 w 195"/>
                <a:gd name="T45" fmla="*/ 46 h 274"/>
                <a:gd name="T46" fmla="*/ 107 w 195"/>
                <a:gd name="T47" fmla="*/ 47 h 274"/>
                <a:gd name="T48" fmla="*/ 108 w 195"/>
                <a:gd name="T49" fmla="*/ 46 h 274"/>
                <a:gd name="T50" fmla="*/ 117 w 195"/>
                <a:gd name="T51" fmla="*/ 52 h 274"/>
                <a:gd name="T52" fmla="*/ 119 w 195"/>
                <a:gd name="T53" fmla="*/ 76 h 274"/>
                <a:gd name="T54" fmla="*/ 100 w 195"/>
                <a:gd name="T55" fmla="*/ 98 h 274"/>
                <a:gd name="T56" fmla="*/ 82 w 195"/>
                <a:gd name="T57" fmla="*/ 76 h 274"/>
                <a:gd name="T58" fmla="*/ 65 w 195"/>
                <a:gd name="T59" fmla="*/ 107 h 274"/>
                <a:gd name="T60" fmla="*/ 87 w 195"/>
                <a:gd name="T61" fmla="*/ 94 h 274"/>
                <a:gd name="T62" fmla="*/ 121 w 195"/>
                <a:gd name="T63" fmla="*/ 99 h 274"/>
                <a:gd name="T64" fmla="*/ 143 w 195"/>
                <a:gd name="T65" fmla="*/ 142 h 274"/>
                <a:gd name="T66" fmla="*/ 98 w 195"/>
                <a:gd name="T67" fmla="*/ 151 h 274"/>
                <a:gd name="T68" fmla="*/ 58 w 195"/>
                <a:gd name="T69" fmla="*/ 138 h 274"/>
                <a:gd name="T70" fmla="*/ 145 w 195"/>
                <a:gd name="T71" fmla="*/ 212 h 274"/>
                <a:gd name="T72" fmla="*/ 35 w 195"/>
                <a:gd name="T73" fmla="*/ 218 h 274"/>
                <a:gd name="T74" fmla="*/ 36 w 195"/>
                <a:gd name="T75" fmla="*/ 231 h 274"/>
                <a:gd name="T76" fmla="*/ 136 w 195"/>
                <a:gd name="T77" fmla="*/ 238 h 274"/>
                <a:gd name="T78" fmla="*/ 36 w 195"/>
                <a:gd name="T79" fmla="*/ 231 h 274"/>
                <a:gd name="T80" fmla="*/ 155 w 195"/>
                <a:gd name="T81" fmla="*/ 192 h 274"/>
                <a:gd name="T82" fmla="*/ 35 w 195"/>
                <a:gd name="T83" fmla="*/ 198 h 274"/>
                <a:gd name="T84" fmla="*/ 35 w 195"/>
                <a:gd name="T85" fmla="*/ 171 h 274"/>
                <a:gd name="T86" fmla="*/ 165 w 195"/>
                <a:gd name="T87" fmla="*/ 177 h 274"/>
                <a:gd name="T88" fmla="*/ 35 w 195"/>
                <a:gd name="T89" fmla="*/ 171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74">
                  <a:moveTo>
                    <a:pt x="158" y="11"/>
                  </a:moveTo>
                  <a:cubicBezTo>
                    <a:pt x="158" y="0"/>
                    <a:pt x="158" y="0"/>
                    <a:pt x="158" y="0"/>
                  </a:cubicBezTo>
                  <a:cubicBezTo>
                    <a:pt x="140" y="0"/>
                    <a:pt x="140" y="0"/>
                    <a:pt x="140" y="0"/>
                  </a:cubicBezTo>
                  <a:cubicBezTo>
                    <a:pt x="140" y="11"/>
                    <a:pt x="140" y="11"/>
                    <a:pt x="140" y="11"/>
                  </a:cubicBezTo>
                  <a:cubicBezTo>
                    <a:pt x="55" y="11"/>
                    <a:pt x="55" y="11"/>
                    <a:pt x="55" y="11"/>
                  </a:cubicBezTo>
                  <a:cubicBezTo>
                    <a:pt x="55" y="0"/>
                    <a:pt x="55" y="0"/>
                    <a:pt x="55" y="0"/>
                  </a:cubicBezTo>
                  <a:cubicBezTo>
                    <a:pt x="37" y="0"/>
                    <a:pt x="37" y="0"/>
                    <a:pt x="37" y="0"/>
                  </a:cubicBezTo>
                  <a:cubicBezTo>
                    <a:pt x="37" y="11"/>
                    <a:pt x="37" y="11"/>
                    <a:pt x="37" y="11"/>
                  </a:cubicBezTo>
                  <a:cubicBezTo>
                    <a:pt x="0" y="11"/>
                    <a:pt x="0" y="11"/>
                    <a:pt x="0" y="11"/>
                  </a:cubicBezTo>
                  <a:cubicBezTo>
                    <a:pt x="0" y="274"/>
                    <a:pt x="0" y="274"/>
                    <a:pt x="0" y="274"/>
                  </a:cubicBezTo>
                  <a:cubicBezTo>
                    <a:pt x="195" y="274"/>
                    <a:pt x="195" y="274"/>
                    <a:pt x="195" y="274"/>
                  </a:cubicBezTo>
                  <a:cubicBezTo>
                    <a:pt x="195" y="11"/>
                    <a:pt x="195" y="11"/>
                    <a:pt x="195" y="11"/>
                  </a:cubicBezTo>
                  <a:lnTo>
                    <a:pt x="158" y="11"/>
                  </a:lnTo>
                  <a:close/>
                  <a:moveTo>
                    <a:pt x="185" y="264"/>
                  </a:moveTo>
                  <a:cubicBezTo>
                    <a:pt x="185" y="264"/>
                    <a:pt x="185" y="264"/>
                    <a:pt x="185" y="264"/>
                  </a:cubicBezTo>
                  <a:cubicBezTo>
                    <a:pt x="10" y="264"/>
                    <a:pt x="10" y="264"/>
                    <a:pt x="10" y="264"/>
                  </a:cubicBezTo>
                  <a:cubicBezTo>
                    <a:pt x="10" y="21"/>
                    <a:pt x="10" y="21"/>
                    <a:pt x="10" y="21"/>
                  </a:cubicBezTo>
                  <a:cubicBezTo>
                    <a:pt x="37" y="21"/>
                    <a:pt x="37" y="21"/>
                    <a:pt x="37" y="21"/>
                  </a:cubicBezTo>
                  <a:cubicBezTo>
                    <a:pt x="37" y="36"/>
                    <a:pt x="37" y="36"/>
                    <a:pt x="37" y="36"/>
                  </a:cubicBezTo>
                  <a:cubicBezTo>
                    <a:pt x="55" y="36"/>
                    <a:pt x="55" y="36"/>
                    <a:pt x="55" y="36"/>
                  </a:cubicBezTo>
                  <a:cubicBezTo>
                    <a:pt x="55" y="21"/>
                    <a:pt x="55" y="21"/>
                    <a:pt x="55" y="21"/>
                  </a:cubicBezTo>
                  <a:cubicBezTo>
                    <a:pt x="140" y="21"/>
                    <a:pt x="140" y="21"/>
                    <a:pt x="140" y="21"/>
                  </a:cubicBezTo>
                  <a:cubicBezTo>
                    <a:pt x="140" y="36"/>
                    <a:pt x="140" y="36"/>
                    <a:pt x="140" y="36"/>
                  </a:cubicBezTo>
                  <a:cubicBezTo>
                    <a:pt x="158" y="36"/>
                    <a:pt x="158" y="36"/>
                    <a:pt x="158" y="36"/>
                  </a:cubicBezTo>
                  <a:cubicBezTo>
                    <a:pt x="158" y="21"/>
                    <a:pt x="158" y="21"/>
                    <a:pt x="158" y="21"/>
                  </a:cubicBezTo>
                  <a:cubicBezTo>
                    <a:pt x="185" y="21"/>
                    <a:pt x="185" y="21"/>
                    <a:pt x="185" y="21"/>
                  </a:cubicBezTo>
                  <a:lnTo>
                    <a:pt x="185" y="264"/>
                  </a:lnTo>
                  <a:close/>
                  <a:moveTo>
                    <a:pt x="82" y="76"/>
                  </a:moveTo>
                  <a:cubicBezTo>
                    <a:pt x="82" y="76"/>
                    <a:pt x="80" y="69"/>
                    <a:pt x="83" y="70"/>
                  </a:cubicBezTo>
                  <a:cubicBezTo>
                    <a:pt x="81" y="60"/>
                    <a:pt x="83" y="56"/>
                    <a:pt x="83" y="56"/>
                  </a:cubicBezTo>
                  <a:cubicBezTo>
                    <a:pt x="85" y="48"/>
                    <a:pt x="94" y="44"/>
                    <a:pt x="94" y="44"/>
                  </a:cubicBezTo>
                  <a:cubicBezTo>
                    <a:pt x="96" y="42"/>
                    <a:pt x="96" y="43"/>
                    <a:pt x="96" y="44"/>
                  </a:cubicBezTo>
                  <a:cubicBezTo>
                    <a:pt x="96" y="43"/>
                    <a:pt x="97" y="43"/>
                    <a:pt x="97" y="43"/>
                  </a:cubicBezTo>
                  <a:cubicBezTo>
                    <a:pt x="96" y="43"/>
                    <a:pt x="96" y="44"/>
                    <a:pt x="96" y="44"/>
                  </a:cubicBezTo>
                  <a:cubicBezTo>
                    <a:pt x="97" y="45"/>
                    <a:pt x="97" y="45"/>
                    <a:pt x="97" y="45"/>
                  </a:cubicBezTo>
                  <a:cubicBezTo>
                    <a:pt x="97" y="44"/>
                    <a:pt x="98" y="43"/>
                    <a:pt x="98" y="43"/>
                  </a:cubicBezTo>
                  <a:cubicBezTo>
                    <a:pt x="97" y="44"/>
                    <a:pt x="97" y="44"/>
                    <a:pt x="97" y="45"/>
                  </a:cubicBezTo>
                  <a:cubicBezTo>
                    <a:pt x="97" y="45"/>
                    <a:pt x="97" y="45"/>
                    <a:pt x="97" y="45"/>
                  </a:cubicBezTo>
                  <a:cubicBezTo>
                    <a:pt x="98" y="43"/>
                    <a:pt x="99" y="42"/>
                    <a:pt x="100" y="42"/>
                  </a:cubicBezTo>
                  <a:cubicBezTo>
                    <a:pt x="101" y="41"/>
                    <a:pt x="102" y="40"/>
                    <a:pt x="102" y="40"/>
                  </a:cubicBezTo>
                  <a:cubicBezTo>
                    <a:pt x="101" y="41"/>
                    <a:pt x="100" y="42"/>
                    <a:pt x="100" y="43"/>
                  </a:cubicBezTo>
                  <a:cubicBezTo>
                    <a:pt x="101" y="42"/>
                    <a:pt x="102" y="41"/>
                    <a:pt x="102" y="41"/>
                  </a:cubicBezTo>
                  <a:cubicBezTo>
                    <a:pt x="102" y="43"/>
                    <a:pt x="104" y="45"/>
                    <a:pt x="106" y="46"/>
                  </a:cubicBezTo>
                  <a:cubicBezTo>
                    <a:pt x="105" y="45"/>
                    <a:pt x="105" y="45"/>
                    <a:pt x="105" y="45"/>
                  </a:cubicBezTo>
                  <a:cubicBezTo>
                    <a:pt x="106" y="46"/>
                    <a:pt x="106" y="46"/>
                    <a:pt x="106" y="46"/>
                  </a:cubicBezTo>
                  <a:cubicBezTo>
                    <a:pt x="106" y="46"/>
                    <a:pt x="106" y="46"/>
                    <a:pt x="107" y="46"/>
                  </a:cubicBezTo>
                  <a:cubicBezTo>
                    <a:pt x="106" y="46"/>
                    <a:pt x="106" y="45"/>
                    <a:pt x="106" y="45"/>
                  </a:cubicBezTo>
                  <a:cubicBezTo>
                    <a:pt x="106" y="46"/>
                    <a:pt x="107" y="46"/>
                    <a:pt x="107" y="47"/>
                  </a:cubicBezTo>
                  <a:cubicBezTo>
                    <a:pt x="107" y="47"/>
                    <a:pt x="108" y="47"/>
                    <a:pt x="108" y="47"/>
                  </a:cubicBezTo>
                  <a:cubicBezTo>
                    <a:pt x="108" y="47"/>
                    <a:pt x="108" y="46"/>
                    <a:pt x="108" y="46"/>
                  </a:cubicBezTo>
                  <a:cubicBezTo>
                    <a:pt x="108" y="47"/>
                    <a:pt x="108" y="47"/>
                    <a:pt x="108" y="47"/>
                  </a:cubicBezTo>
                  <a:cubicBezTo>
                    <a:pt x="114" y="49"/>
                    <a:pt x="117" y="52"/>
                    <a:pt x="117" y="52"/>
                  </a:cubicBezTo>
                  <a:cubicBezTo>
                    <a:pt x="122" y="58"/>
                    <a:pt x="119" y="68"/>
                    <a:pt x="119" y="70"/>
                  </a:cubicBezTo>
                  <a:cubicBezTo>
                    <a:pt x="121" y="69"/>
                    <a:pt x="119" y="76"/>
                    <a:pt x="119" y="76"/>
                  </a:cubicBezTo>
                  <a:cubicBezTo>
                    <a:pt x="119" y="78"/>
                    <a:pt x="118" y="78"/>
                    <a:pt x="118" y="79"/>
                  </a:cubicBezTo>
                  <a:cubicBezTo>
                    <a:pt x="116" y="88"/>
                    <a:pt x="108" y="98"/>
                    <a:pt x="100" y="98"/>
                  </a:cubicBezTo>
                  <a:cubicBezTo>
                    <a:pt x="93" y="98"/>
                    <a:pt x="85" y="88"/>
                    <a:pt x="84" y="79"/>
                  </a:cubicBezTo>
                  <a:cubicBezTo>
                    <a:pt x="83" y="78"/>
                    <a:pt x="82" y="78"/>
                    <a:pt x="82" y="76"/>
                  </a:cubicBezTo>
                  <a:close/>
                  <a:moveTo>
                    <a:pt x="58" y="138"/>
                  </a:moveTo>
                  <a:cubicBezTo>
                    <a:pt x="58" y="138"/>
                    <a:pt x="58" y="117"/>
                    <a:pt x="65" y="107"/>
                  </a:cubicBezTo>
                  <a:cubicBezTo>
                    <a:pt x="65" y="107"/>
                    <a:pt x="67" y="104"/>
                    <a:pt x="71" y="103"/>
                  </a:cubicBezTo>
                  <a:cubicBezTo>
                    <a:pt x="71" y="103"/>
                    <a:pt x="86" y="98"/>
                    <a:pt x="87" y="94"/>
                  </a:cubicBezTo>
                  <a:cubicBezTo>
                    <a:pt x="87" y="94"/>
                    <a:pt x="99" y="123"/>
                    <a:pt x="113" y="94"/>
                  </a:cubicBezTo>
                  <a:cubicBezTo>
                    <a:pt x="113" y="94"/>
                    <a:pt x="113" y="97"/>
                    <a:pt x="121" y="99"/>
                  </a:cubicBezTo>
                  <a:cubicBezTo>
                    <a:pt x="121" y="99"/>
                    <a:pt x="135" y="104"/>
                    <a:pt x="137" y="109"/>
                  </a:cubicBezTo>
                  <a:cubicBezTo>
                    <a:pt x="137" y="109"/>
                    <a:pt x="145" y="126"/>
                    <a:pt x="143" y="142"/>
                  </a:cubicBezTo>
                  <a:cubicBezTo>
                    <a:pt x="143" y="142"/>
                    <a:pt x="143" y="143"/>
                    <a:pt x="140" y="145"/>
                  </a:cubicBezTo>
                  <a:cubicBezTo>
                    <a:pt x="140" y="145"/>
                    <a:pt x="123" y="152"/>
                    <a:pt x="98" y="151"/>
                  </a:cubicBezTo>
                  <a:cubicBezTo>
                    <a:pt x="98" y="151"/>
                    <a:pt x="75" y="150"/>
                    <a:pt x="60" y="144"/>
                  </a:cubicBezTo>
                  <a:cubicBezTo>
                    <a:pt x="60" y="144"/>
                    <a:pt x="58" y="143"/>
                    <a:pt x="58" y="138"/>
                  </a:cubicBezTo>
                  <a:close/>
                  <a:moveTo>
                    <a:pt x="35" y="212"/>
                  </a:moveTo>
                  <a:cubicBezTo>
                    <a:pt x="145" y="212"/>
                    <a:pt x="145" y="212"/>
                    <a:pt x="145" y="212"/>
                  </a:cubicBezTo>
                  <a:cubicBezTo>
                    <a:pt x="145" y="218"/>
                    <a:pt x="145" y="218"/>
                    <a:pt x="145" y="218"/>
                  </a:cubicBezTo>
                  <a:cubicBezTo>
                    <a:pt x="35" y="218"/>
                    <a:pt x="35" y="218"/>
                    <a:pt x="35" y="218"/>
                  </a:cubicBezTo>
                  <a:lnTo>
                    <a:pt x="35" y="212"/>
                  </a:lnTo>
                  <a:close/>
                  <a:moveTo>
                    <a:pt x="36" y="231"/>
                  </a:moveTo>
                  <a:cubicBezTo>
                    <a:pt x="136" y="231"/>
                    <a:pt x="136" y="231"/>
                    <a:pt x="136" y="231"/>
                  </a:cubicBezTo>
                  <a:cubicBezTo>
                    <a:pt x="136" y="238"/>
                    <a:pt x="136" y="238"/>
                    <a:pt x="136" y="238"/>
                  </a:cubicBezTo>
                  <a:cubicBezTo>
                    <a:pt x="36" y="238"/>
                    <a:pt x="36" y="238"/>
                    <a:pt x="36" y="238"/>
                  </a:cubicBezTo>
                  <a:lnTo>
                    <a:pt x="36" y="231"/>
                  </a:lnTo>
                  <a:close/>
                  <a:moveTo>
                    <a:pt x="35" y="192"/>
                  </a:moveTo>
                  <a:cubicBezTo>
                    <a:pt x="155" y="192"/>
                    <a:pt x="155" y="192"/>
                    <a:pt x="155" y="192"/>
                  </a:cubicBezTo>
                  <a:cubicBezTo>
                    <a:pt x="155" y="198"/>
                    <a:pt x="155" y="198"/>
                    <a:pt x="155" y="198"/>
                  </a:cubicBezTo>
                  <a:cubicBezTo>
                    <a:pt x="35" y="198"/>
                    <a:pt x="35" y="198"/>
                    <a:pt x="35" y="198"/>
                  </a:cubicBezTo>
                  <a:lnTo>
                    <a:pt x="35" y="192"/>
                  </a:lnTo>
                  <a:close/>
                  <a:moveTo>
                    <a:pt x="35" y="171"/>
                  </a:moveTo>
                  <a:cubicBezTo>
                    <a:pt x="165" y="171"/>
                    <a:pt x="165" y="171"/>
                    <a:pt x="165" y="171"/>
                  </a:cubicBezTo>
                  <a:cubicBezTo>
                    <a:pt x="165" y="177"/>
                    <a:pt x="165" y="177"/>
                    <a:pt x="165" y="177"/>
                  </a:cubicBezTo>
                  <a:cubicBezTo>
                    <a:pt x="35" y="177"/>
                    <a:pt x="35" y="177"/>
                    <a:pt x="35" y="177"/>
                  </a:cubicBezTo>
                  <a:lnTo>
                    <a:pt x="35" y="171"/>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endParaRPr lang="zh-CN" altLang="en-US" sz="1350" kern="0">
                <a:solidFill>
                  <a:prstClr val="black"/>
                </a:solidFill>
                <a:latin typeface="Calibri Light" pitchFamily="34" charset="0"/>
              </a:endParaRPr>
            </a:p>
          </p:txBody>
        </p:sp>
        <p:sp>
          <p:nvSpPr>
            <p:cNvPr id="4" name="PA-矩形 3"/>
            <p:cNvSpPr/>
            <p:nvPr>
              <p:custDataLst>
                <p:tags r:id="rId15"/>
              </p:custDataLst>
            </p:nvPr>
          </p:nvSpPr>
          <p:spPr>
            <a:xfrm>
              <a:off x="3302340" y="2640723"/>
              <a:ext cx="4570482" cy="507831"/>
            </a:xfrm>
            <a:prstGeom prst="rect">
              <a:avLst/>
            </a:prstGeom>
          </p:spPr>
          <p:txBody>
            <a:bodyPr wrap="none">
              <a:spAutoFit/>
            </a:bodyPr>
            <a:lstStyle/>
            <a:p>
              <a:pPr marL="0" lvl="2" eaLnBrk="0" hangingPunct="0">
                <a:lnSpc>
                  <a:spcPct val="150000"/>
                </a:lnSpc>
                <a:buClr>
                  <a:schemeClr val="tx1">
                    <a:lumMod val="65000"/>
                    <a:lumOff val="35000"/>
                  </a:schemeClr>
                </a:buClr>
                <a:defRPr/>
              </a:pPr>
              <a:r>
                <a:rPr lang="zh-CN" altLang="zh-CN" sz="1800" dirty="0">
                  <a:latin typeface="微软雅黑" pitchFamily="34" charset="-122"/>
                  <a:ea typeface="微软雅黑" pitchFamily="34" charset="-122"/>
                </a:rPr>
                <a:t>指定动火作业监督人，明确监督工作要求</a:t>
              </a:r>
              <a:r>
                <a:rPr lang="zh-CN" altLang="en-US" sz="1800" dirty="0">
                  <a:latin typeface="微软雅黑" pitchFamily="34" charset="-122"/>
                  <a:ea typeface="微软雅黑" pitchFamily="34" charset="-122"/>
                </a:rPr>
                <a:t>；</a:t>
              </a:r>
              <a:endParaRPr lang="en-US" altLang="zh-CN" sz="1800" dirty="0">
                <a:latin typeface="微软雅黑" pitchFamily="34" charset="-122"/>
                <a:ea typeface="微软雅黑" pitchFamily="34" charset="-122"/>
              </a:endParaRPr>
            </a:p>
          </p:txBody>
        </p:sp>
        <p:sp>
          <p:nvSpPr>
            <p:cNvPr id="11284" name="PA-矩形 4"/>
            <p:cNvSpPr>
              <a:spLocks noChangeArrowheads="1"/>
            </p:cNvSpPr>
            <p:nvPr>
              <p:custDataLst>
                <p:tags r:id="rId16"/>
              </p:custDataLst>
            </p:nvPr>
          </p:nvSpPr>
          <p:spPr bwMode="auto">
            <a:xfrm>
              <a:off x="3320762" y="3530093"/>
              <a:ext cx="796080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zh-CN" altLang="zh-CN" sz="1800" dirty="0">
                  <a:latin typeface="微软雅黑" pitchFamily="34" charset="-122"/>
                  <a:ea typeface="微软雅黑" pitchFamily="34" charset="-122"/>
                  <a:sym typeface="Calibri" pitchFamily="34" charset="0"/>
                </a:rPr>
                <a:t>组织开展</a:t>
              </a:r>
              <a:r>
                <a:rPr lang="en-US" altLang="zh-CN" sz="1800" dirty="0">
                  <a:latin typeface="微软雅黑" pitchFamily="34" charset="-122"/>
                  <a:ea typeface="微软雅黑" pitchFamily="34" charset="-122"/>
                  <a:sym typeface="Calibri" pitchFamily="34" charset="0"/>
                </a:rPr>
                <a:t>JSA</a:t>
              </a:r>
              <a:r>
                <a:rPr lang="zh-CN" altLang="zh-CN" sz="1800" dirty="0">
                  <a:latin typeface="微软雅黑" pitchFamily="34" charset="-122"/>
                  <a:ea typeface="微软雅黑" pitchFamily="34" charset="-122"/>
                  <a:sym typeface="Calibri" pitchFamily="34" charset="0"/>
                </a:rPr>
                <a:t>和书面审查，与作业单位沟通作业区域的危害和风险控制要求</a:t>
              </a:r>
              <a:r>
                <a:rPr lang="zh-CN" altLang="en-US" sz="1800" dirty="0">
                  <a:latin typeface="微软雅黑" pitchFamily="34" charset="-122"/>
                  <a:ea typeface="微软雅黑" pitchFamily="34" charset="-122"/>
                  <a:sym typeface="Calibri" pitchFamily="34" charset="0"/>
                </a:rPr>
                <a:t>；</a:t>
              </a:r>
            </a:p>
          </p:txBody>
        </p:sp>
        <p:sp>
          <p:nvSpPr>
            <p:cNvPr id="6" name="PA-矩形 5"/>
            <p:cNvSpPr/>
            <p:nvPr>
              <p:custDataLst>
                <p:tags r:id="rId17"/>
              </p:custDataLst>
            </p:nvPr>
          </p:nvSpPr>
          <p:spPr>
            <a:xfrm>
              <a:off x="3318944" y="4254167"/>
              <a:ext cx="6683127" cy="507831"/>
            </a:xfrm>
            <a:prstGeom prst="rect">
              <a:avLst/>
            </a:prstGeom>
          </p:spPr>
          <p:txBody>
            <a:bodyPr wrap="square">
              <a:spAutoFit/>
            </a:bodyPr>
            <a:lstStyle/>
            <a:p>
              <a:pPr marL="0" lvl="2" eaLnBrk="0" hangingPunct="0">
                <a:lnSpc>
                  <a:spcPct val="150000"/>
                </a:lnSpc>
                <a:buClr>
                  <a:schemeClr val="tx1">
                    <a:lumMod val="65000"/>
                    <a:lumOff val="35000"/>
                  </a:schemeClr>
                </a:buClr>
                <a:defRPr/>
              </a:pPr>
              <a:r>
                <a:rPr lang="zh-CN" altLang="zh-CN" sz="1800" dirty="0">
                  <a:latin typeface="微软雅黑" pitchFamily="34" charset="-122"/>
                  <a:ea typeface="微软雅黑" pitchFamily="34" charset="-122"/>
                </a:rPr>
                <a:t>现场组织核查作业条件，确认安全措施和相关方案的落实情况</a:t>
              </a:r>
              <a:r>
                <a:rPr lang="zh-CN" altLang="en-US" sz="1800" dirty="0">
                  <a:latin typeface="微软雅黑" pitchFamily="34" charset="-122"/>
                  <a:ea typeface="微软雅黑" pitchFamily="34" charset="-122"/>
                </a:rPr>
                <a:t>；</a:t>
              </a:r>
              <a:endParaRPr lang="en-US" altLang="zh-CN" sz="1800" dirty="0">
                <a:latin typeface="微软雅黑" pitchFamily="34" charset="-122"/>
                <a:ea typeface="微软雅黑" pitchFamily="34" charset="-122"/>
              </a:endParaRPr>
            </a:p>
          </p:txBody>
        </p:sp>
        <p:sp>
          <p:nvSpPr>
            <p:cNvPr id="7" name="PA-矩形 6"/>
            <p:cNvSpPr/>
            <p:nvPr>
              <p:custDataLst>
                <p:tags r:id="rId18"/>
              </p:custDataLst>
            </p:nvPr>
          </p:nvSpPr>
          <p:spPr>
            <a:xfrm>
              <a:off x="3333156" y="5062161"/>
              <a:ext cx="6241554" cy="507831"/>
            </a:xfrm>
            <a:prstGeom prst="rect">
              <a:avLst/>
            </a:prstGeom>
          </p:spPr>
          <p:txBody>
            <a:bodyPr wrap="square">
              <a:spAutoFit/>
            </a:bodyPr>
            <a:lstStyle/>
            <a:p>
              <a:pPr marL="0" lvl="2" eaLnBrk="0" hangingPunct="0">
                <a:lnSpc>
                  <a:spcPct val="150000"/>
                </a:lnSpc>
                <a:buClr>
                  <a:schemeClr val="tx1">
                    <a:lumMod val="65000"/>
                    <a:lumOff val="35000"/>
                  </a:schemeClr>
                </a:buClr>
                <a:defRPr/>
              </a:pPr>
              <a:r>
                <a:rPr lang="zh-CN" altLang="zh-CN" sz="1800" dirty="0">
                  <a:latin typeface="微软雅黑" pitchFamily="34" charset="-122"/>
                  <a:ea typeface="微软雅黑" pitchFamily="34" charset="-122"/>
                </a:rPr>
                <a:t>动火作业结束后，组织现场验收和关闭工业动火许可证</a:t>
              </a:r>
              <a:r>
                <a:rPr lang="zh-CN" altLang="en-US" sz="1800" dirty="0">
                  <a:latin typeface="微软雅黑" pitchFamily="34" charset="-122"/>
                  <a:ea typeface="微软雅黑" pitchFamily="34" charset="-122"/>
                </a:rPr>
                <a:t>。</a:t>
              </a:r>
            </a:p>
          </p:txBody>
        </p:sp>
        <p:grpSp>
          <p:nvGrpSpPr>
            <p:cNvPr id="79" name="组合 78"/>
            <p:cNvGrpSpPr/>
            <p:nvPr/>
          </p:nvGrpSpPr>
          <p:grpSpPr>
            <a:xfrm>
              <a:off x="2543029" y="3583645"/>
              <a:ext cx="258134" cy="281159"/>
              <a:chOff x="6169025" y="6338888"/>
              <a:chExt cx="338138" cy="368300"/>
            </a:xfrm>
            <a:solidFill>
              <a:schemeClr val="bg1"/>
            </a:solidFill>
          </p:grpSpPr>
          <p:sp>
            <p:nvSpPr>
              <p:cNvPr id="80" name="PA-椭圆 5"/>
              <p:cNvSpPr>
                <a:spLocks noChangeArrowheads="1"/>
              </p:cNvSpPr>
              <p:nvPr>
                <p:custDataLst>
                  <p:tags r:id="rId19"/>
                </p:custDataLst>
              </p:nvPr>
            </p:nvSpPr>
            <p:spPr bwMode="auto">
              <a:xfrm>
                <a:off x="6296025" y="6338888"/>
                <a:ext cx="79375" cy="809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81" name="PA-任意多边形 6"/>
              <p:cNvSpPr/>
              <p:nvPr>
                <p:custDataLst>
                  <p:tags r:id="rId20"/>
                </p:custDataLst>
              </p:nvPr>
            </p:nvSpPr>
            <p:spPr bwMode="auto">
              <a:xfrm>
                <a:off x="6262688" y="6435725"/>
                <a:ext cx="146050" cy="271463"/>
              </a:xfrm>
              <a:custGeom>
                <a:avLst/>
                <a:gdLst>
                  <a:gd name="T0" fmla="*/ 31 w 39"/>
                  <a:gd name="T1" fmla="*/ 0 h 71"/>
                  <a:gd name="T2" fmla="*/ 28 w 39"/>
                  <a:gd name="T3" fmla="*/ 0 h 71"/>
                  <a:gd name="T4" fmla="*/ 19 w 39"/>
                  <a:gd name="T5" fmla="*/ 8 h 71"/>
                  <a:gd name="T6" fmla="*/ 11 w 39"/>
                  <a:gd name="T7" fmla="*/ 0 h 71"/>
                  <a:gd name="T8" fmla="*/ 8 w 39"/>
                  <a:gd name="T9" fmla="*/ 0 h 71"/>
                  <a:gd name="T10" fmla="*/ 0 w 39"/>
                  <a:gd name="T11" fmla="*/ 8 h 71"/>
                  <a:gd name="T12" fmla="*/ 0 w 39"/>
                  <a:gd name="T13" fmla="*/ 26 h 71"/>
                  <a:gd name="T14" fmla="*/ 8 w 39"/>
                  <a:gd name="T15" fmla="*/ 34 h 71"/>
                  <a:gd name="T16" fmla="*/ 8 w 39"/>
                  <a:gd name="T17" fmla="*/ 34 h 71"/>
                  <a:gd name="T18" fmla="*/ 8 w 39"/>
                  <a:gd name="T19" fmla="*/ 36 h 71"/>
                  <a:gd name="T20" fmla="*/ 8 w 39"/>
                  <a:gd name="T21" fmla="*/ 65 h 71"/>
                  <a:gd name="T22" fmla="*/ 14 w 39"/>
                  <a:gd name="T23" fmla="*/ 71 h 71"/>
                  <a:gd name="T24" fmla="*/ 20 w 39"/>
                  <a:gd name="T25" fmla="*/ 65 h 71"/>
                  <a:gd name="T26" fmla="*/ 26 w 39"/>
                  <a:gd name="T27" fmla="*/ 71 h 71"/>
                  <a:gd name="T28" fmla="*/ 31 w 39"/>
                  <a:gd name="T29" fmla="*/ 65 h 71"/>
                  <a:gd name="T30" fmla="*/ 31 w 39"/>
                  <a:gd name="T31" fmla="*/ 36 h 71"/>
                  <a:gd name="T32" fmla="*/ 31 w 39"/>
                  <a:gd name="T33" fmla="*/ 34 h 71"/>
                  <a:gd name="T34" fmla="*/ 31 w 39"/>
                  <a:gd name="T35" fmla="*/ 34 h 71"/>
                  <a:gd name="T36" fmla="*/ 39 w 39"/>
                  <a:gd name="T37" fmla="*/ 26 h 71"/>
                  <a:gd name="T38" fmla="*/ 39 w 39"/>
                  <a:gd name="T39" fmla="*/ 8 h 71"/>
                  <a:gd name="T40" fmla="*/ 31 w 39"/>
                  <a:gd name="T4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71">
                    <a:moveTo>
                      <a:pt x="31" y="0"/>
                    </a:moveTo>
                    <a:cubicBezTo>
                      <a:pt x="28" y="0"/>
                      <a:pt x="28" y="0"/>
                      <a:pt x="28" y="0"/>
                    </a:cubicBezTo>
                    <a:cubicBezTo>
                      <a:pt x="19" y="8"/>
                      <a:pt x="19" y="8"/>
                      <a:pt x="19" y="8"/>
                    </a:cubicBezTo>
                    <a:cubicBezTo>
                      <a:pt x="11" y="0"/>
                      <a:pt x="11" y="0"/>
                      <a:pt x="11" y="0"/>
                    </a:cubicBezTo>
                    <a:cubicBezTo>
                      <a:pt x="8" y="0"/>
                      <a:pt x="8" y="0"/>
                      <a:pt x="8" y="0"/>
                    </a:cubicBezTo>
                    <a:cubicBezTo>
                      <a:pt x="4" y="0"/>
                      <a:pt x="0" y="3"/>
                      <a:pt x="0" y="8"/>
                    </a:cubicBezTo>
                    <a:cubicBezTo>
                      <a:pt x="0" y="26"/>
                      <a:pt x="0" y="26"/>
                      <a:pt x="0" y="26"/>
                    </a:cubicBezTo>
                    <a:cubicBezTo>
                      <a:pt x="0" y="30"/>
                      <a:pt x="4" y="34"/>
                      <a:pt x="8" y="34"/>
                    </a:cubicBezTo>
                    <a:cubicBezTo>
                      <a:pt x="8" y="34"/>
                      <a:pt x="8" y="34"/>
                      <a:pt x="8" y="34"/>
                    </a:cubicBezTo>
                    <a:cubicBezTo>
                      <a:pt x="8" y="35"/>
                      <a:pt x="8" y="36"/>
                      <a:pt x="8" y="36"/>
                    </a:cubicBezTo>
                    <a:cubicBezTo>
                      <a:pt x="8" y="65"/>
                      <a:pt x="8" y="65"/>
                      <a:pt x="8" y="65"/>
                    </a:cubicBezTo>
                    <a:cubicBezTo>
                      <a:pt x="8" y="69"/>
                      <a:pt x="11" y="71"/>
                      <a:pt x="14" y="71"/>
                    </a:cubicBezTo>
                    <a:cubicBezTo>
                      <a:pt x="17" y="71"/>
                      <a:pt x="20" y="69"/>
                      <a:pt x="20" y="65"/>
                    </a:cubicBezTo>
                    <a:cubicBezTo>
                      <a:pt x="20" y="69"/>
                      <a:pt x="22" y="71"/>
                      <a:pt x="26" y="71"/>
                    </a:cubicBezTo>
                    <a:cubicBezTo>
                      <a:pt x="29" y="71"/>
                      <a:pt x="31" y="69"/>
                      <a:pt x="31" y="65"/>
                    </a:cubicBezTo>
                    <a:cubicBezTo>
                      <a:pt x="31" y="36"/>
                      <a:pt x="31" y="36"/>
                      <a:pt x="31" y="36"/>
                    </a:cubicBezTo>
                    <a:cubicBezTo>
                      <a:pt x="31" y="36"/>
                      <a:pt x="31" y="35"/>
                      <a:pt x="31" y="34"/>
                    </a:cubicBezTo>
                    <a:cubicBezTo>
                      <a:pt x="31" y="34"/>
                      <a:pt x="31" y="34"/>
                      <a:pt x="31" y="34"/>
                    </a:cubicBezTo>
                    <a:cubicBezTo>
                      <a:pt x="36" y="34"/>
                      <a:pt x="39" y="30"/>
                      <a:pt x="39" y="26"/>
                    </a:cubicBezTo>
                    <a:cubicBezTo>
                      <a:pt x="39" y="8"/>
                      <a:pt x="39" y="8"/>
                      <a:pt x="39" y="8"/>
                    </a:cubicBezTo>
                    <a:cubicBezTo>
                      <a:pt x="39" y="3"/>
                      <a:pt x="36"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82" name="PA-椭圆 7"/>
              <p:cNvSpPr>
                <a:spLocks noChangeArrowheads="1"/>
              </p:cNvSpPr>
              <p:nvPr>
                <p:custDataLst>
                  <p:tags r:id="rId21"/>
                </p:custDataLst>
              </p:nvPr>
            </p:nvSpPr>
            <p:spPr bwMode="auto">
              <a:xfrm>
                <a:off x="6419850" y="6362700"/>
                <a:ext cx="57150" cy="571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83" name="PA-任意多边形 8"/>
              <p:cNvSpPr/>
              <p:nvPr>
                <p:custDataLst>
                  <p:tags r:id="rId22"/>
                </p:custDataLst>
              </p:nvPr>
            </p:nvSpPr>
            <p:spPr bwMode="auto">
              <a:xfrm>
                <a:off x="6416675" y="6430963"/>
                <a:ext cx="90488" cy="227013"/>
              </a:xfrm>
              <a:custGeom>
                <a:avLst/>
                <a:gdLst>
                  <a:gd name="T0" fmla="*/ 18 w 24"/>
                  <a:gd name="T1" fmla="*/ 0 h 59"/>
                  <a:gd name="T2" fmla="*/ 15 w 24"/>
                  <a:gd name="T3" fmla="*/ 0 h 59"/>
                  <a:gd name="T4" fmla="*/ 8 w 24"/>
                  <a:gd name="T5" fmla="*/ 7 h 59"/>
                  <a:gd name="T6" fmla="*/ 2 w 24"/>
                  <a:gd name="T7" fmla="*/ 0 h 59"/>
                  <a:gd name="T8" fmla="*/ 1 w 24"/>
                  <a:gd name="T9" fmla="*/ 0 h 59"/>
                  <a:gd name="T10" fmla="*/ 4 w 24"/>
                  <a:gd name="T11" fmla="*/ 7 h 59"/>
                  <a:gd name="T12" fmla="*/ 4 w 24"/>
                  <a:gd name="T13" fmla="*/ 30 h 59"/>
                  <a:gd name="T14" fmla="*/ 0 w 24"/>
                  <a:gd name="T15" fmla="*/ 38 h 59"/>
                  <a:gd name="T16" fmla="*/ 0 w 24"/>
                  <a:gd name="T17" fmla="*/ 54 h 59"/>
                  <a:gd name="T18" fmla="*/ 4 w 24"/>
                  <a:gd name="T19" fmla="*/ 59 h 59"/>
                  <a:gd name="T20" fmla="*/ 9 w 24"/>
                  <a:gd name="T21" fmla="*/ 54 h 59"/>
                  <a:gd name="T22" fmla="*/ 13 w 24"/>
                  <a:gd name="T23" fmla="*/ 59 h 59"/>
                  <a:gd name="T24" fmla="*/ 18 w 24"/>
                  <a:gd name="T25" fmla="*/ 54 h 59"/>
                  <a:gd name="T26" fmla="*/ 18 w 24"/>
                  <a:gd name="T27" fmla="*/ 29 h 59"/>
                  <a:gd name="T28" fmla="*/ 18 w 24"/>
                  <a:gd name="T29" fmla="*/ 27 h 59"/>
                  <a:gd name="T30" fmla="*/ 18 w 24"/>
                  <a:gd name="T31" fmla="*/ 27 h 59"/>
                  <a:gd name="T32" fmla="*/ 24 w 24"/>
                  <a:gd name="T33" fmla="*/ 21 h 59"/>
                  <a:gd name="T34" fmla="*/ 24 w 24"/>
                  <a:gd name="T35" fmla="*/ 7 h 59"/>
                  <a:gd name="T36" fmla="*/ 18 w 24"/>
                  <a:gd name="T3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59">
                    <a:moveTo>
                      <a:pt x="18" y="0"/>
                    </a:moveTo>
                    <a:cubicBezTo>
                      <a:pt x="15" y="0"/>
                      <a:pt x="15" y="0"/>
                      <a:pt x="15" y="0"/>
                    </a:cubicBezTo>
                    <a:cubicBezTo>
                      <a:pt x="8" y="7"/>
                      <a:pt x="8" y="7"/>
                      <a:pt x="8" y="7"/>
                    </a:cubicBezTo>
                    <a:cubicBezTo>
                      <a:pt x="2" y="0"/>
                      <a:pt x="2" y="0"/>
                      <a:pt x="2" y="0"/>
                    </a:cubicBezTo>
                    <a:cubicBezTo>
                      <a:pt x="1" y="0"/>
                      <a:pt x="1" y="0"/>
                      <a:pt x="1" y="0"/>
                    </a:cubicBezTo>
                    <a:cubicBezTo>
                      <a:pt x="3" y="2"/>
                      <a:pt x="4" y="4"/>
                      <a:pt x="4" y="7"/>
                    </a:cubicBezTo>
                    <a:cubicBezTo>
                      <a:pt x="4" y="30"/>
                      <a:pt x="4" y="30"/>
                      <a:pt x="4" y="30"/>
                    </a:cubicBezTo>
                    <a:cubicBezTo>
                      <a:pt x="4" y="34"/>
                      <a:pt x="2" y="36"/>
                      <a:pt x="0" y="38"/>
                    </a:cubicBezTo>
                    <a:cubicBezTo>
                      <a:pt x="0" y="54"/>
                      <a:pt x="0" y="54"/>
                      <a:pt x="0" y="54"/>
                    </a:cubicBezTo>
                    <a:cubicBezTo>
                      <a:pt x="0" y="57"/>
                      <a:pt x="2" y="59"/>
                      <a:pt x="4" y="59"/>
                    </a:cubicBezTo>
                    <a:cubicBezTo>
                      <a:pt x="7" y="59"/>
                      <a:pt x="9" y="57"/>
                      <a:pt x="9" y="54"/>
                    </a:cubicBezTo>
                    <a:cubicBezTo>
                      <a:pt x="9" y="57"/>
                      <a:pt x="11" y="59"/>
                      <a:pt x="13" y="59"/>
                    </a:cubicBezTo>
                    <a:cubicBezTo>
                      <a:pt x="16" y="59"/>
                      <a:pt x="18" y="57"/>
                      <a:pt x="18" y="54"/>
                    </a:cubicBezTo>
                    <a:cubicBezTo>
                      <a:pt x="18" y="29"/>
                      <a:pt x="18" y="29"/>
                      <a:pt x="18" y="29"/>
                    </a:cubicBezTo>
                    <a:cubicBezTo>
                      <a:pt x="18" y="28"/>
                      <a:pt x="18" y="27"/>
                      <a:pt x="18" y="27"/>
                    </a:cubicBezTo>
                    <a:cubicBezTo>
                      <a:pt x="18" y="27"/>
                      <a:pt x="18" y="27"/>
                      <a:pt x="18" y="27"/>
                    </a:cubicBezTo>
                    <a:cubicBezTo>
                      <a:pt x="21" y="27"/>
                      <a:pt x="24" y="24"/>
                      <a:pt x="24" y="21"/>
                    </a:cubicBezTo>
                    <a:cubicBezTo>
                      <a:pt x="24" y="7"/>
                      <a:pt x="24" y="7"/>
                      <a:pt x="24" y="7"/>
                    </a:cubicBezTo>
                    <a:cubicBezTo>
                      <a:pt x="24" y="3"/>
                      <a:pt x="21"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84" name="PA-椭圆 9"/>
              <p:cNvSpPr>
                <a:spLocks noChangeArrowheads="1"/>
              </p:cNvSpPr>
              <p:nvPr>
                <p:custDataLst>
                  <p:tags r:id="rId23"/>
                </p:custDataLst>
              </p:nvPr>
            </p:nvSpPr>
            <p:spPr bwMode="auto">
              <a:xfrm>
                <a:off x="6194425" y="6362700"/>
                <a:ext cx="60325" cy="571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85" name="PA-任意多边形 10"/>
              <p:cNvSpPr/>
              <p:nvPr>
                <p:custDataLst>
                  <p:tags r:id="rId24"/>
                </p:custDataLst>
              </p:nvPr>
            </p:nvSpPr>
            <p:spPr bwMode="auto">
              <a:xfrm>
                <a:off x="6169025" y="6430963"/>
                <a:ext cx="88900" cy="227013"/>
              </a:xfrm>
              <a:custGeom>
                <a:avLst/>
                <a:gdLst>
                  <a:gd name="T0" fmla="*/ 6 w 24"/>
                  <a:gd name="T1" fmla="*/ 0 h 59"/>
                  <a:gd name="T2" fmla="*/ 9 w 24"/>
                  <a:gd name="T3" fmla="*/ 0 h 59"/>
                  <a:gd name="T4" fmla="*/ 15 w 24"/>
                  <a:gd name="T5" fmla="*/ 7 h 59"/>
                  <a:gd name="T6" fmla="*/ 22 w 24"/>
                  <a:gd name="T7" fmla="*/ 0 h 59"/>
                  <a:gd name="T8" fmla="*/ 23 w 24"/>
                  <a:gd name="T9" fmla="*/ 0 h 59"/>
                  <a:gd name="T10" fmla="*/ 20 w 24"/>
                  <a:gd name="T11" fmla="*/ 7 h 59"/>
                  <a:gd name="T12" fmla="*/ 20 w 24"/>
                  <a:gd name="T13" fmla="*/ 30 h 59"/>
                  <a:gd name="T14" fmla="*/ 24 w 24"/>
                  <a:gd name="T15" fmla="*/ 38 h 59"/>
                  <a:gd name="T16" fmla="*/ 24 w 24"/>
                  <a:gd name="T17" fmla="*/ 54 h 59"/>
                  <a:gd name="T18" fmla="*/ 20 w 24"/>
                  <a:gd name="T19" fmla="*/ 59 h 59"/>
                  <a:gd name="T20" fmla="*/ 15 w 24"/>
                  <a:gd name="T21" fmla="*/ 54 h 59"/>
                  <a:gd name="T22" fmla="*/ 10 w 24"/>
                  <a:gd name="T23" fmla="*/ 59 h 59"/>
                  <a:gd name="T24" fmla="*/ 6 w 24"/>
                  <a:gd name="T25" fmla="*/ 54 h 59"/>
                  <a:gd name="T26" fmla="*/ 6 w 24"/>
                  <a:gd name="T27" fmla="*/ 29 h 59"/>
                  <a:gd name="T28" fmla="*/ 6 w 24"/>
                  <a:gd name="T29" fmla="*/ 27 h 59"/>
                  <a:gd name="T30" fmla="*/ 6 w 24"/>
                  <a:gd name="T31" fmla="*/ 27 h 59"/>
                  <a:gd name="T32" fmla="*/ 0 w 24"/>
                  <a:gd name="T33" fmla="*/ 21 h 59"/>
                  <a:gd name="T34" fmla="*/ 0 w 24"/>
                  <a:gd name="T35" fmla="*/ 7 h 59"/>
                  <a:gd name="T36" fmla="*/ 6 w 24"/>
                  <a:gd name="T3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59">
                    <a:moveTo>
                      <a:pt x="6" y="0"/>
                    </a:moveTo>
                    <a:cubicBezTo>
                      <a:pt x="9" y="0"/>
                      <a:pt x="9" y="0"/>
                      <a:pt x="9" y="0"/>
                    </a:cubicBezTo>
                    <a:cubicBezTo>
                      <a:pt x="15" y="7"/>
                      <a:pt x="15" y="7"/>
                      <a:pt x="15" y="7"/>
                    </a:cubicBezTo>
                    <a:cubicBezTo>
                      <a:pt x="22" y="0"/>
                      <a:pt x="22" y="0"/>
                      <a:pt x="22" y="0"/>
                    </a:cubicBezTo>
                    <a:cubicBezTo>
                      <a:pt x="23" y="0"/>
                      <a:pt x="23" y="0"/>
                      <a:pt x="23" y="0"/>
                    </a:cubicBezTo>
                    <a:cubicBezTo>
                      <a:pt x="21" y="2"/>
                      <a:pt x="20" y="4"/>
                      <a:pt x="20" y="7"/>
                    </a:cubicBezTo>
                    <a:cubicBezTo>
                      <a:pt x="20" y="30"/>
                      <a:pt x="20" y="30"/>
                      <a:pt x="20" y="30"/>
                    </a:cubicBezTo>
                    <a:cubicBezTo>
                      <a:pt x="20" y="34"/>
                      <a:pt x="22" y="36"/>
                      <a:pt x="24" y="38"/>
                    </a:cubicBezTo>
                    <a:cubicBezTo>
                      <a:pt x="24" y="54"/>
                      <a:pt x="24" y="54"/>
                      <a:pt x="24" y="54"/>
                    </a:cubicBezTo>
                    <a:cubicBezTo>
                      <a:pt x="24" y="57"/>
                      <a:pt x="22" y="59"/>
                      <a:pt x="20" y="59"/>
                    </a:cubicBezTo>
                    <a:cubicBezTo>
                      <a:pt x="17" y="59"/>
                      <a:pt x="15" y="57"/>
                      <a:pt x="15" y="54"/>
                    </a:cubicBezTo>
                    <a:cubicBezTo>
                      <a:pt x="15" y="57"/>
                      <a:pt x="13" y="59"/>
                      <a:pt x="10" y="59"/>
                    </a:cubicBezTo>
                    <a:cubicBezTo>
                      <a:pt x="8" y="59"/>
                      <a:pt x="6" y="57"/>
                      <a:pt x="6" y="54"/>
                    </a:cubicBezTo>
                    <a:cubicBezTo>
                      <a:pt x="6" y="29"/>
                      <a:pt x="6" y="29"/>
                      <a:pt x="6" y="29"/>
                    </a:cubicBezTo>
                    <a:cubicBezTo>
                      <a:pt x="6" y="28"/>
                      <a:pt x="6" y="27"/>
                      <a:pt x="6" y="27"/>
                    </a:cubicBezTo>
                    <a:cubicBezTo>
                      <a:pt x="6" y="27"/>
                      <a:pt x="6" y="27"/>
                      <a:pt x="6" y="27"/>
                    </a:cubicBezTo>
                    <a:cubicBezTo>
                      <a:pt x="3" y="27"/>
                      <a:pt x="0" y="24"/>
                      <a:pt x="0" y="21"/>
                    </a:cubicBezTo>
                    <a:cubicBezTo>
                      <a:pt x="0" y="7"/>
                      <a:pt x="0" y="7"/>
                      <a:pt x="0" y="7"/>
                    </a:cubicBezTo>
                    <a:cubicBezTo>
                      <a:pt x="0" y="3"/>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grpSp>
      </p:grpSp>
      <p:sp>
        <p:nvSpPr>
          <p:cNvPr id="2" name="文本占位符 1"/>
          <p:cNvSpPr>
            <a:spLocks noGrp="1"/>
          </p:cNvSpPr>
          <p:nvPr>
            <p:ph type="body" sz="quarter" idx="10"/>
          </p:nvPr>
        </p:nvSpPr>
        <p:spPr/>
        <p:txBody>
          <a:bodyPr/>
          <a:lstStyle/>
          <a:p>
            <a:r>
              <a:rPr lang="zh-CN" altLang="en-US" dirty="0"/>
              <a:t>二、工业动火管理</a:t>
            </a:r>
          </a:p>
        </p:txBody>
      </p:sp>
      <p:sp>
        <p:nvSpPr>
          <p:cNvPr id="40" name="文本占位符 7"/>
          <p:cNvSpPr>
            <a:spLocks noGrp="1"/>
          </p:cNvSpPr>
          <p:nvPr>
            <p:ph type="body" sz="quarter" idx="11"/>
          </p:nvPr>
        </p:nvSpPr>
        <p:spPr>
          <a:xfrm>
            <a:off x="83331" y="823414"/>
            <a:ext cx="4151313" cy="539776"/>
          </a:xfrm>
        </p:spPr>
        <p:txBody>
          <a:bodyPr/>
          <a:lstStyle/>
          <a:p>
            <a:pPr marL="514350" indent="-514350">
              <a:buFont typeface="+mj-lt"/>
              <a:buAutoNum type="romanUcPeriod"/>
            </a:pPr>
            <a:r>
              <a:rPr lang="zh-CN" altLang="en-US" dirty="0"/>
              <a:t>职责</a:t>
            </a:r>
            <a:r>
              <a:rPr lang="en-US" altLang="zh-CN" dirty="0"/>
              <a:t>-</a:t>
            </a:r>
            <a:r>
              <a:rPr lang="zh-CN" altLang="en-US" b="1" dirty="0">
                <a:solidFill>
                  <a:srgbClr val="FF0000"/>
                </a:solidFill>
              </a:rPr>
              <a:t>批准人</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PA-组合 4"/>
          <p:cNvGrpSpPr/>
          <p:nvPr>
            <p:custDataLst>
              <p:tags r:id="rId2"/>
            </p:custDataLst>
          </p:nvPr>
        </p:nvGrpSpPr>
        <p:grpSpPr>
          <a:xfrm>
            <a:off x="1079675" y="1597358"/>
            <a:ext cx="10336878" cy="4524376"/>
            <a:chOff x="1248916" y="1357646"/>
            <a:chExt cx="10336878" cy="4524376"/>
          </a:xfrm>
        </p:grpSpPr>
        <p:sp>
          <p:nvSpPr>
            <p:cNvPr id="11266" name="PA-矩形 10"/>
            <p:cNvSpPr>
              <a:spLocks noChangeArrowheads="1"/>
            </p:cNvSpPr>
            <p:nvPr>
              <p:custDataLst>
                <p:tags r:id="rId3"/>
              </p:custDataLst>
            </p:nvPr>
          </p:nvSpPr>
          <p:spPr bwMode="auto">
            <a:xfrm>
              <a:off x="1631503" y="1597358"/>
              <a:ext cx="9746305" cy="4140200"/>
            </a:xfrm>
            <a:prstGeom prst="rect">
              <a:avLst/>
            </a:prstGeom>
            <a:noFill/>
            <a:ln w="12700" algn="ctr">
              <a:solidFill>
                <a:srgbClr val="0070C0"/>
              </a:solidFill>
              <a:prstDash val="lgDash"/>
              <a:rou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endParaRPr lang="zh-CN" altLang="en-US">
                <a:ea typeface="方正小标宋简体" pitchFamily="2" charset="-122"/>
                <a:sym typeface="Calibri" pitchFamily="34" charset="0"/>
              </a:endParaRPr>
            </a:p>
          </p:txBody>
        </p:sp>
        <p:sp>
          <p:nvSpPr>
            <p:cNvPr id="86" name="PA-任意多边形 28"/>
            <p:cNvSpPr/>
            <p:nvPr>
              <p:custDataLst>
                <p:tags r:id="rId4"/>
              </p:custDataLst>
            </p:nvPr>
          </p:nvSpPr>
          <p:spPr>
            <a:xfrm>
              <a:off x="2423592" y="3483285"/>
              <a:ext cx="485775" cy="485775"/>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3AE7F">
                <a:hueOff val="0"/>
                <a:satOff val="0"/>
                <a:lumOff val="0"/>
                <a:alphaOff val="0"/>
              </a:srgbClr>
            </a:solidFill>
            <a:ln w="12700" cap="flat" cmpd="sng" algn="ctr">
              <a:noFill/>
              <a:prstDash val="solid"/>
              <a:miter lim="800000"/>
            </a:ln>
            <a:effectLst/>
          </p:spPr>
          <p:txBody>
            <a:bodyPr lIns="289513" tIns="289513" rIns="289513" bIns="289513" spcCol="127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628140" fontAlgn="auto">
                <a:lnSpc>
                  <a:spcPct val="120000"/>
                </a:lnSpc>
                <a:spcBef>
                  <a:spcPts val="0"/>
                </a:spcBef>
                <a:spcAft>
                  <a:spcPct val="35000"/>
                </a:spcAft>
                <a:defRPr/>
              </a:pPr>
              <a:endParaRPr lang="en-GB" sz="825">
                <a:solidFill>
                  <a:sysClr val="window" lastClr="FFFFFF"/>
                </a:solidFill>
                <a:latin typeface="Arial" charset="0"/>
                <a:ea typeface="微软雅黑" pitchFamily="34" charset="-122"/>
                <a:sym typeface="Arial" charset="0"/>
              </a:endParaRPr>
            </a:p>
          </p:txBody>
        </p:sp>
        <p:sp>
          <p:nvSpPr>
            <p:cNvPr id="67" name="PA-任意多边形 28"/>
            <p:cNvSpPr/>
            <p:nvPr>
              <p:custDataLst>
                <p:tags r:id="rId5"/>
              </p:custDataLst>
            </p:nvPr>
          </p:nvSpPr>
          <p:spPr>
            <a:xfrm>
              <a:off x="2444230" y="5073983"/>
              <a:ext cx="484187" cy="484188"/>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3AE7F">
                <a:hueOff val="0"/>
                <a:satOff val="0"/>
                <a:lumOff val="0"/>
                <a:alphaOff val="0"/>
              </a:srgbClr>
            </a:solidFill>
            <a:ln w="12700" cap="flat" cmpd="sng" algn="ctr">
              <a:noFill/>
              <a:prstDash val="solid"/>
              <a:miter lim="800000"/>
            </a:ln>
            <a:effectLst/>
          </p:spPr>
          <p:txBody>
            <a:bodyPr lIns="289513" tIns="289513" rIns="289513" bIns="289513" spcCol="127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628140" fontAlgn="auto">
                <a:lnSpc>
                  <a:spcPct val="120000"/>
                </a:lnSpc>
                <a:spcBef>
                  <a:spcPts val="0"/>
                </a:spcBef>
                <a:spcAft>
                  <a:spcPct val="35000"/>
                </a:spcAft>
                <a:defRPr/>
              </a:pPr>
              <a:endParaRPr lang="en-GB" sz="825">
                <a:solidFill>
                  <a:sysClr val="window" lastClr="FFFFFF"/>
                </a:solidFill>
                <a:latin typeface="Arial" charset="0"/>
                <a:ea typeface="微软雅黑" pitchFamily="34" charset="-122"/>
                <a:sym typeface="Arial" charset="0"/>
              </a:endParaRPr>
            </a:p>
          </p:txBody>
        </p:sp>
        <p:sp>
          <p:nvSpPr>
            <p:cNvPr id="62" name="PA-任意多边形 28"/>
            <p:cNvSpPr/>
            <p:nvPr>
              <p:custDataLst>
                <p:tags r:id="rId6"/>
              </p:custDataLst>
            </p:nvPr>
          </p:nvSpPr>
          <p:spPr>
            <a:xfrm>
              <a:off x="2423592" y="2660983"/>
              <a:ext cx="485775" cy="484188"/>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3AE7F">
                <a:hueOff val="0"/>
                <a:satOff val="0"/>
                <a:lumOff val="0"/>
                <a:alphaOff val="0"/>
              </a:srgbClr>
            </a:solidFill>
            <a:ln w="12700" cap="flat" cmpd="sng" algn="ctr">
              <a:noFill/>
              <a:prstDash val="solid"/>
              <a:miter lim="800000"/>
            </a:ln>
            <a:effectLst/>
          </p:spPr>
          <p:txBody>
            <a:bodyPr lIns="289513" tIns="289513" rIns="289513" bIns="289513" spcCol="127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628140" fontAlgn="auto">
                <a:lnSpc>
                  <a:spcPct val="120000"/>
                </a:lnSpc>
                <a:spcBef>
                  <a:spcPts val="0"/>
                </a:spcBef>
                <a:spcAft>
                  <a:spcPct val="35000"/>
                </a:spcAft>
                <a:defRPr/>
              </a:pPr>
              <a:endParaRPr lang="en-GB" sz="825">
                <a:solidFill>
                  <a:sysClr val="window" lastClr="FFFFFF"/>
                </a:solidFill>
                <a:latin typeface="Arial" charset="0"/>
                <a:ea typeface="微软雅黑" pitchFamily="34" charset="-122"/>
                <a:sym typeface="Arial" charset="0"/>
              </a:endParaRPr>
            </a:p>
          </p:txBody>
        </p:sp>
        <p:sp>
          <p:nvSpPr>
            <p:cNvPr id="52" name="PA-任意多边形 28"/>
            <p:cNvSpPr/>
            <p:nvPr>
              <p:custDataLst>
                <p:tags r:id="rId7"/>
              </p:custDataLst>
            </p:nvPr>
          </p:nvSpPr>
          <p:spPr>
            <a:xfrm>
              <a:off x="2423592" y="1905333"/>
              <a:ext cx="485775" cy="484188"/>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3AE7F">
                <a:hueOff val="0"/>
                <a:satOff val="0"/>
                <a:lumOff val="0"/>
                <a:alphaOff val="0"/>
              </a:srgbClr>
            </a:solidFill>
            <a:ln w="12700" cap="flat" cmpd="sng" algn="ctr">
              <a:noFill/>
              <a:prstDash val="solid"/>
              <a:miter lim="800000"/>
            </a:ln>
            <a:effectLst/>
          </p:spPr>
          <p:txBody>
            <a:bodyPr lIns="289513" tIns="289513" rIns="289513" bIns="289513" spcCol="127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628140" fontAlgn="auto">
                <a:lnSpc>
                  <a:spcPct val="120000"/>
                </a:lnSpc>
                <a:spcBef>
                  <a:spcPts val="0"/>
                </a:spcBef>
                <a:spcAft>
                  <a:spcPct val="35000"/>
                </a:spcAft>
                <a:defRPr/>
              </a:pPr>
              <a:endParaRPr lang="en-GB" sz="825">
                <a:solidFill>
                  <a:sysClr val="window" lastClr="FFFFFF"/>
                </a:solidFill>
                <a:latin typeface="Arial" charset="0"/>
                <a:ea typeface="微软雅黑" pitchFamily="34" charset="-122"/>
                <a:sym typeface="Arial" charset="0"/>
              </a:endParaRPr>
            </a:p>
          </p:txBody>
        </p:sp>
        <p:sp>
          <p:nvSpPr>
            <p:cNvPr id="34" name="PA-椭圆 286"/>
            <p:cNvSpPr>
              <a:spLocks noChangeArrowheads="1"/>
            </p:cNvSpPr>
            <p:nvPr>
              <p:custDataLst>
                <p:tags r:id="rId8"/>
              </p:custDataLst>
            </p:nvPr>
          </p:nvSpPr>
          <p:spPr bwMode="auto">
            <a:xfrm>
              <a:off x="6481242" y="1357646"/>
              <a:ext cx="106363" cy="106362"/>
            </a:xfrm>
            <a:prstGeom prst="ellipse">
              <a:avLst/>
            </a:pr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AU" kern="0">
                <a:solidFill>
                  <a:schemeClr val="tx1">
                    <a:lumMod val="65000"/>
                    <a:lumOff val="35000"/>
                  </a:schemeClr>
                </a:solidFill>
                <a:latin typeface="微软雅黑" pitchFamily="34" charset="-122"/>
                <a:ea typeface="Microsoft YaHei UI" charset="-122"/>
              </a:endParaRPr>
            </a:p>
          </p:txBody>
        </p:sp>
        <p:sp>
          <p:nvSpPr>
            <p:cNvPr id="44" name="PA-任意多边形 34"/>
            <p:cNvSpPr>
              <a:spLocks noEditPoints="1"/>
            </p:cNvSpPr>
            <p:nvPr>
              <p:custDataLst>
                <p:tags r:id="rId9"/>
              </p:custDataLst>
            </p:nvPr>
          </p:nvSpPr>
          <p:spPr bwMode="auto">
            <a:xfrm>
              <a:off x="2542655" y="2024397"/>
              <a:ext cx="250825" cy="238125"/>
            </a:xfrm>
            <a:custGeom>
              <a:avLst/>
              <a:gdLst>
                <a:gd name="T0" fmla="*/ 180 w 199"/>
                <a:gd name="T1" fmla="*/ 80 h 199"/>
                <a:gd name="T2" fmla="*/ 118 w 199"/>
                <a:gd name="T3" fmla="*/ 19 h 199"/>
                <a:gd name="T4" fmla="*/ 137 w 199"/>
                <a:gd name="T5" fmla="*/ 0 h 199"/>
                <a:gd name="T6" fmla="*/ 199 w 199"/>
                <a:gd name="T7" fmla="*/ 62 h 199"/>
                <a:gd name="T8" fmla="*/ 180 w 199"/>
                <a:gd name="T9" fmla="*/ 80 h 199"/>
                <a:gd name="T10" fmla="*/ 162 w 199"/>
                <a:gd name="T11" fmla="*/ 98 h 199"/>
                <a:gd name="T12" fmla="*/ 160 w 199"/>
                <a:gd name="T13" fmla="*/ 99 h 199"/>
                <a:gd name="T14" fmla="*/ 149 w 199"/>
                <a:gd name="T15" fmla="*/ 99 h 199"/>
                <a:gd name="T16" fmla="*/ 137 w 199"/>
                <a:gd name="T17" fmla="*/ 99 h 199"/>
                <a:gd name="T18" fmla="*/ 124 w 199"/>
                <a:gd name="T19" fmla="*/ 149 h 199"/>
                <a:gd name="T20" fmla="*/ 25 w 199"/>
                <a:gd name="T21" fmla="*/ 199 h 199"/>
                <a:gd name="T22" fmla="*/ 13 w 199"/>
                <a:gd name="T23" fmla="*/ 199 h 199"/>
                <a:gd name="T24" fmla="*/ 52 w 199"/>
                <a:gd name="T25" fmla="*/ 159 h 199"/>
                <a:gd name="T26" fmla="*/ 62 w 199"/>
                <a:gd name="T27" fmla="*/ 161 h 199"/>
                <a:gd name="T28" fmla="*/ 87 w 199"/>
                <a:gd name="T29" fmla="*/ 137 h 199"/>
                <a:gd name="T30" fmla="*/ 62 w 199"/>
                <a:gd name="T31" fmla="*/ 112 h 199"/>
                <a:gd name="T32" fmla="*/ 37 w 199"/>
                <a:gd name="T33" fmla="*/ 137 h 199"/>
                <a:gd name="T34" fmla="*/ 40 w 199"/>
                <a:gd name="T35" fmla="*/ 147 h 199"/>
                <a:gd name="T36" fmla="*/ 0 w 199"/>
                <a:gd name="T37" fmla="*/ 186 h 199"/>
                <a:gd name="T38" fmla="*/ 0 w 199"/>
                <a:gd name="T39" fmla="*/ 174 h 199"/>
                <a:gd name="T40" fmla="*/ 50 w 199"/>
                <a:gd name="T41" fmla="*/ 75 h 199"/>
                <a:gd name="T42" fmla="*/ 100 w 199"/>
                <a:gd name="T43" fmla="*/ 62 h 199"/>
                <a:gd name="T44" fmla="*/ 100 w 199"/>
                <a:gd name="T45" fmla="*/ 50 h 199"/>
                <a:gd name="T46" fmla="*/ 100 w 199"/>
                <a:gd name="T47" fmla="*/ 38 h 199"/>
                <a:gd name="T48" fmla="*/ 100 w 199"/>
                <a:gd name="T49" fmla="*/ 37 h 199"/>
                <a:gd name="T50" fmla="*/ 106 w 199"/>
                <a:gd name="T51" fmla="*/ 31 h 199"/>
                <a:gd name="T52" fmla="*/ 167 w 199"/>
                <a:gd name="T53" fmla="*/ 93 h 199"/>
                <a:gd name="T54" fmla="*/ 162 w 199"/>
                <a:gd name="T55" fmla="*/ 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9">
                  <a:moveTo>
                    <a:pt x="180" y="80"/>
                  </a:moveTo>
                  <a:cubicBezTo>
                    <a:pt x="118" y="19"/>
                    <a:pt x="118" y="19"/>
                    <a:pt x="118" y="19"/>
                  </a:cubicBezTo>
                  <a:cubicBezTo>
                    <a:pt x="137" y="0"/>
                    <a:pt x="137" y="0"/>
                    <a:pt x="137" y="0"/>
                  </a:cubicBezTo>
                  <a:cubicBezTo>
                    <a:pt x="199" y="62"/>
                    <a:pt x="199" y="62"/>
                    <a:pt x="199" y="62"/>
                  </a:cubicBezTo>
                  <a:lnTo>
                    <a:pt x="180" y="80"/>
                  </a:lnTo>
                  <a:close/>
                  <a:moveTo>
                    <a:pt x="162" y="98"/>
                  </a:moveTo>
                  <a:cubicBezTo>
                    <a:pt x="161" y="99"/>
                    <a:pt x="161" y="99"/>
                    <a:pt x="160" y="99"/>
                  </a:cubicBezTo>
                  <a:cubicBezTo>
                    <a:pt x="149" y="99"/>
                    <a:pt x="149" y="99"/>
                    <a:pt x="149" y="99"/>
                  </a:cubicBezTo>
                  <a:cubicBezTo>
                    <a:pt x="137" y="99"/>
                    <a:pt x="137" y="99"/>
                    <a:pt x="137" y="99"/>
                  </a:cubicBezTo>
                  <a:cubicBezTo>
                    <a:pt x="124" y="149"/>
                    <a:pt x="124" y="149"/>
                    <a:pt x="124" y="149"/>
                  </a:cubicBezTo>
                  <a:cubicBezTo>
                    <a:pt x="25" y="199"/>
                    <a:pt x="25" y="199"/>
                    <a:pt x="25" y="199"/>
                  </a:cubicBezTo>
                  <a:cubicBezTo>
                    <a:pt x="13" y="199"/>
                    <a:pt x="13" y="199"/>
                    <a:pt x="13" y="199"/>
                  </a:cubicBezTo>
                  <a:cubicBezTo>
                    <a:pt x="52" y="159"/>
                    <a:pt x="52" y="159"/>
                    <a:pt x="52" y="159"/>
                  </a:cubicBezTo>
                  <a:cubicBezTo>
                    <a:pt x="55" y="161"/>
                    <a:pt x="59" y="161"/>
                    <a:pt x="62" y="161"/>
                  </a:cubicBezTo>
                  <a:cubicBezTo>
                    <a:pt x="76" y="161"/>
                    <a:pt x="87" y="150"/>
                    <a:pt x="87" y="137"/>
                  </a:cubicBezTo>
                  <a:cubicBezTo>
                    <a:pt x="87" y="123"/>
                    <a:pt x="76" y="112"/>
                    <a:pt x="62" y="112"/>
                  </a:cubicBezTo>
                  <a:cubicBezTo>
                    <a:pt x="49" y="112"/>
                    <a:pt x="37" y="123"/>
                    <a:pt x="37" y="137"/>
                  </a:cubicBezTo>
                  <a:cubicBezTo>
                    <a:pt x="37" y="140"/>
                    <a:pt x="38" y="144"/>
                    <a:pt x="40" y="147"/>
                  </a:cubicBezTo>
                  <a:cubicBezTo>
                    <a:pt x="0" y="186"/>
                    <a:pt x="0" y="186"/>
                    <a:pt x="0" y="186"/>
                  </a:cubicBezTo>
                  <a:cubicBezTo>
                    <a:pt x="0" y="174"/>
                    <a:pt x="0" y="174"/>
                    <a:pt x="0" y="174"/>
                  </a:cubicBezTo>
                  <a:cubicBezTo>
                    <a:pt x="50" y="75"/>
                    <a:pt x="50" y="75"/>
                    <a:pt x="50" y="75"/>
                  </a:cubicBezTo>
                  <a:cubicBezTo>
                    <a:pt x="100" y="62"/>
                    <a:pt x="100" y="62"/>
                    <a:pt x="100" y="62"/>
                  </a:cubicBezTo>
                  <a:cubicBezTo>
                    <a:pt x="100" y="50"/>
                    <a:pt x="100" y="50"/>
                    <a:pt x="100" y="50"/>
                  </a:cubicBezTo>
                  <a:cubicBezTo>
                    <a:pt x="100" y="38"/>
                    <a:pt x="100" y="38"/>
                    <a:pt x="100" y="38"/>
                  </a:cubicBezTo>
                  <a:cubicBezTo>
                    <a:pt x="100" y="37"/>
                    <a:pt x="100" y="37"/>
                    <a:pt x="100" y="37"/>
                  </a:cubicBezTo>
                  <a:cubicBezTo>
                    <a:pt x="106" y="31"/>
                    <a:pt x="106" y="31"/>
                    <a:pt x="106" y="31"/>
                  </a:cubicBezTo>
                  <a:cubicBezTo>
                    <a:pt x="167" y="93"/>
                    <a:pt x="167" y="93"/>
                    <a:pt x="167" y="93"/>
                  </a:cubicBezTo>
                  <a:lnTo>
                    <a:pt x="162" y="98"/>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grpSp>
          <p:nvGrpSpPr>
            <p:cNvPr id="45" name="组合 44"/>
            <p:cNvGrpSpPr/>
            <p:nvPr/>
          </p:nvGrpSpPr>
          <p:grpSpPr>
            <a:xfrm>
              <a:off x="2584534" y="2733294"/>
              <a:ext cx="183006" cy="368927"/>
              <a:chOff x="9247188" y="427038"/>
              <a:chExt cx="339725" cy="950913"/>
            </a:xfrm>
            <a:solidFill>
              <a:schemeClr val="bg1"/>
            </a:solidFill>
          </p:grpSpPr>
          <p:sp>
            <p:nvSpPr>
              <p:cNvPr id="46" name="PA-任意多边形 15"/>
              <p:cNvSpPr/>
              <p:nvPr>
                <p:custDataLst>
                  <p:tags r:id="rId30"/>
                </p:custDataLst>
              </p:nvPr>
            </p:nvSpPr>
            <p:spPr bwMode="auto">
              <a:xfrm>
                <a:off x="9247188" y="608013"/>
                <a:ext cx="339725" cy="769938"/>
              </a:xfrm>
              <a:custGeom>
                <a:avLst/>
                <a:gdLst>
                  <a:gd name="T0" fmla="*/ 115 w 116"/>
                  <a:gd name="T1" fmla="*/ 22 h 263"/>
                  <a:gd name="T2" fmla="*/ 92 w 116"/>
                  <a:gd name="T3" fmla="*/ 0 h 263"/>
                  <a:gd name="T4" fmla="*/ 23 w 116"/>
                  <a:gd name="T5" fmla="*/ 1 h 263"/>
                  <a:gd name="T6" fmla="*/ 0 w 116"/>
                  <a:gd name="T7" fmla="*/ 25 h 263"/>
                  <a:gd name="T8" fmla="*/ 0 w 116"/>
                  <a:gd name="T9" fmla="*/ 121 h 263"/>
                  <a:gd name="T10" fmla="*/ 24 w 116"/>
                  <a:gd name="T11" fmla="*/ 121 h 263"/>
                  <a:gd name="T12" fmla="*/ 24 w 116"/>
                  <a:gd name="T13" fmla="*/ 35 h 263"/>
                  <a:gd name="T14" fmla="*/ 25 w 116"/>
                  <a:gd name="T15" fmla="*/ 33 h 263"/>
                  <a:gd name="T16" fmla="*/ 28 w 116"/>
                  <a:gd name="T17" fmla="*/ 35 h 263"/>
                  <a:gd name="T18" fmla="*/ 29 w 116"/>
                  <a:gd name="T19" fmla="*/ 253 h 263"/>
                  <a:gd name="T20" fmla="*/ 58 w 116"/>
                  <a:gd name="T21" fmla="*/ 253 h 263"/>
                  <a:gd name="T22" fmla="*/ 58 w 116"/>
                  <a:gd name="T23" fmla="*/ 132 h 263"/>
                  <a:gd name="T24" fmla="*/ 60 w 116"/>
                  <a:gd name="T25" fmla="*/ 130 h 263"/>
                  <a:gd name="T26" fmla="*/ 62 w 116"/>
                  <a:gd name="T27" fmla="*/ 132 h 263"/>
                  <a:gd name="T28" fmla="*/ 62 w 116"/>
                  <a:gd name="T29" fmla="*/ 253 h 263"/>
                  <a:gd name="T30" fmla="*/ 90 w 116"/>
                  <a:gd name="T31" fmla="*/ 253 h 263"/>
                  <a:gd name="T32" fmla="*/ 89 w 116"/>
                  <a:gd name="T33" fmla="*/ 34 h 263"/>
                  <a:gd name="T34" fmla="*/ 91 w 116"/>
                  <a:gd name="T35" fmla="*/ 32 h 263"/>
                  <a:gd name="T36" fmla="*/ 93 w 116"/>
                  <a:gd name="T37" fmla="*/ 34 h 263"/>
                  <a:gd name="T38" fmla="*/ 93 w 116"/>
                  <a:gd name="T39" fmla="*/ 121 h 263"/>
                  <a:gd name="T40" fmla="*/ 116 w 116"/>
                  <a:gd name="T41" fmla="*/ 121 h 263"/>
                  <a:gd name="T42" fmla="*/ 115 w 116"/>
                  <a:gd name="T43" fmla="*/ 22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 h="263">
                    <a:moveTo>
                      <a:pt x="115" y="22"/>
                    </a:moveTo>
                    <a:cubicBezTo>
                      <a:pt x="111" y="4"/>
                      <a:pt x="92" y="0"/>
                      <a:pt x="92" y="0"/>
                    </a:cubicBezTo>
                    <a:cubicBezTo>
                      <a:pt x="92" y="0"/>
                      <a:pt x="47" y="0"/>
                      <a:pt x="23" y="1"/>
                    </a:cubicBezTo>
                    <a:cubicBezTo>
                      <a:pt x="2" y="8"/>
                      <a:pt x="0" y="25"/>
                      <a:pt x="0" y="25"/>
                    </a:cubicBezTo>
                    <a:cubicBezTo>
                      <a:pt x="0" y="121"/>
                      <a:pt x="0" y="121"/>
                      <a:pt x="0" y="121"/>
                    </a:cubicBezTo>
                    <a:cubicBezTo>
                      <a:pt x="0" y="136"/>
                      <a:pt x="24" y="136"/>
                      <a:pt x="24" y="121"/>
                    </a:cubicBezTo>
                    <a:cubicBezTo>
                      <a:pt x="24" y="92"/>
                      <a:pt x="24" y="64"/>
                      <a:pt x="24" y="35"/>
                    </a:cubicBezTo>
                    <a:cubicBezTo>
                      <a:pt x="24" y="34"/>
                      <a:pt x="24" y="33"/>
                      <a:pt x="25" y="33"/>
                    </a:cubicBezTo>
                    <a:cubicBezTo>
                      <a:pt x="27" y="33"/>
                      <a:pt x="28" y="35"/>
                      <a:pt x="28" y="35"/>
                    </a:cubicBezTo>
                    <a:cubicBezTo>
                      <a:pt x="29" y="253"/>
                      <a:pt x="29" y="253"/>
                      <a:pt x="29" y="253"/>
                    </a:cubicBezTo>
                    <a:cubicBezTo>
                      <a:pt x="34" y="262"/>
                      <a:pt x="52" y="261"/>
                      <a:pt x="58" y="253"/>
                    </a:cubicBezTo>
                    <a:cubicBezTo>
                      <a:pt x="58" y="213"/>
                      <a:pt x="58" y="173"/>
                      <a:pt x="58" y="132"/>
                    </a:cubicBezTo>
                    <a:cubicBezTo>
                      <a:pt x="58" y="132"/>
                      <a:pt x="60" y="130"/>
                      <a:pt x="60" y="130"/>
                    </a:cubicBezTo>
                    <a:cubicBezTo>
                      <a:pt x="61" y="130"/>
                      <a:pt x="62" y="132"/>
                      <a:pt x="62" y="132"/>
                    </a:cubicBezTo>
                    <a:cubicBezTo>
                      <a:pt x="62" y="253"/>
                      <a:pt x="62" y="253"/>
                      <a:pt x="62" y="253"/>
                    </a:cubicBezTo>
                    <a:cubicBezTo>
                      <a:pt x="68" y="260"/>
                      <a:pt x="81" y="263"/>
                      <a:pt x="90" y="253"/>
                    </a:cubicBezTo>
                    <a:cubicBezTo>
                      <a:pt x="89" y="34"/>
                      <a:pt x="89" y="34"/>
                      <a:pt x="89" y="34"/>
                    </a:cubicBezTo>
                    <a:cubicBezTo>
                      <a:pt x="89" y="33"/>
                      <a:pt x="90" y="32"/>
                      <a:pt x="91" y="32"/>
                    </a:cubicBezTo>
                    <a:cubicBezTo>
                      <a:pt x="92" y="32"/>
                      <a:pt x="93" y="34"/>
                      <a:pt x="93" y="34"/>
                    </a:cubicBezTo>
                    <a:cubicBezTo>
                      <a:pt x="93" y="121"/>
                      <a:pt x="93" y="121"/>
                      <a:pt x="93" y="121"/>
                    </a:cubicBezTo>
                    <a:cubicBezTo>
                      <a:pt x="94" y="136"/>
                      <a:pt x="116" y="136"/>
                      <a:pt x="116" y="121"/>
                    </a:cubicBezTo>
                    <a:cubicBezTo>
                      <a:pt x="116" y="88"/>
                      <a:pt x="115" y="55"/>
                      <a:pt x="11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47" name="PA-椭圆 16"/>
              <p:cNvSpPr>
                <a:spLocks noChangeArrowheads="1"/>
              </p:cNvSpPr>
              <p:nvPr>
                <p:custDataLst>
                  <p:tags r:id="rId31"/>
                </p:custDataLst>
              </p:nvPr>
            </p:nvSpPr>
            <p:spPr bwMode="auto">
              <a:xfrm>
                <a:off x="9337676" y="427038"/>
                <a:ext cx="161925" cy="1603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grpSp>
        <p:sp>
          <p:nvSpPr>
            <p:cNvPr id="53" name="PA-任意多边形 28"/>
            <p:cNvSpPr/>
            <p:nvPr>
              <p:custDataLst>
                <p:tags r:id="rId10"/>
              </p:custDataLst>
            </p:nvPr>
          </p:nvSpPr>
          <p:spPr>
            <a:xfrm>
              <a:off x="2423592" y="4275373"/>
              <a:ext cx="484187" cy="485775"/>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3AE7F">
                <a:hueOff val="0"/>
                <a:satOff val="0"/>
                <a:lumOff val="0"/>
                <a:alphaOff val="0"/>
              </a:srgbClr>
            </a:solidFill>
            <a:ln w="12700" cap="flat" cmpd="sng" algn="ctr">
              <a:noFill/>
              <a:prstDash val="solid"/>
              <a:miter lim="800000"/>
            </a:ln>
            <a:effectLst/>
          </p:spPr>
          <p:txBody>
            <a:bodyPr lIns="289513" tIns="289513" rIns="289513" bIns="289513" spcCol="127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628140" fontAlgn="auto">
                <a:lnSpc>
                  <a:spcPct val="120000"/>
                </a:lnSpc>
                <a:spcBef>
                  <a:spcPts val="0"/>
                </a:spcBef>
                <a:spcAft>
                  <a:spcPct val="35000"/>
                </a:spcAft>
                <a:defRPr/>
              </a:pPr>
              <a:endParaRPr lang="en-GB" sz="825">
                <a:solidFill>
                  <a:sysClr val="window" lastClr="FFFFFF"/>
                </a:solidFill>
                <a:latin typeface="Arial" charset="0"/>
                <a:ea typeface="微软雅黑" pitchFamily="34" charset="-122"/>
                <a:sym typeface="Arial" charset="0"/>
              </a:endParaRPr>
            </a:p>
          </p:txBody>
        </p:sp>
        <p:grpSp>
          <p:nvGrpSpPr>
            <p:cNvPr id="28" name="Group 231"/>
            <p:cNvGrpSpPr/>
            <p:nvPr/>
          </p:nvGrpSpPr>
          <p:grpSpPr>
            <a:xfrm>
              <a:off x="2548952" y="4387492"/>
              <a:ext cx="230195" cy="227706"/>
              <a:chOff x="4608513" y="6291263"/>
              <a:chExt cx="420688" cy="471488"/>
            </a:xfrm>
            <a:solidFill>
              <a:schemeClr val="bg1"/>
            </a:solidFill>
          </p:grpSpPr>
          <p:sp>
            <p:nvSpPr>
              <p:cNvPr id="29" name="PA-任意多边形 218"/>
              <p:cNvSpPr/>
              <p:nvPr>
                <p:custDataLst>
                  <p:tags r:id="rId27"/>
                </p:custDataLst>
              </p:nvPr>
            </p:nvSpPr>
            <p:spPr bwMode="auto">
              <a:xfrm>
                <a:off x="4908550" y="6627813"/>
                <a:ext cx="80963" cy="84138"/>
              </a:xfrm>
              <a:custGeom>
                <a:avLst/>
                <a:gdLst>
                  <a:gd name="T0" fmla="*/ 13 w 105"/>
                  <a:gd name="T1" fmla="*/ 20 h 108"/>
                  <a:gd name="T2" fmla="*/ 27 w 105"/>
                  <a:gd name="T3" fmla="*/ 9 h 108"/>
                  <a:gd name="T4" fmla="*/ 65 w 105"/>
                  <a:gd name="T5" fmla="*/ 13 h 108"/>
                  <a:gd name="T6" fmla="*/ 105 w 105"/>
                  <a:gd name="T7" fmla="*/ 64 h 108"/>
                  <a:gd name="T8" fmla="*/ 49 w 105"/>
                  <a:gd name="T9" fmla="*/ 108 h 108"/>
                  <a:gd name="T10" fmla="*/ 9 w 105"/>
                  <a:gd name="T11" fmla="*/ 57 h 108"/>
                  <a:gd name="T12" fmla="*/ 13 w 105"/>
                  <a:gd name="T13" fmla="*/ 20 h 108"/>
                </a:gdLst>
                <a:ahLst/>
                <a:cxnLst>
                  <a:cxn ang="0">
                    <a:pos x="T0" y="T1"/>
                  </a:cxn>
                  <a:cxn ang="0">
                    <a:pos x="T2" y="T3"/>
                  </a:cxn>
                  <a:cxn ang="0">
                    <a:pos x="T4" y="T5"/>
                  </a:cxn>
                  <a:cxn ang="0">
                    <a:pos x="T6" y="T7"/>
                  </a:cxn>
                  <a:cxn ang="0">
                    <a:pos x="T8" y="T9"/>
                  </a:cxn>
                  <a:cxn ang="0">
                    <a:pos x="T10" y="T11"/>
                  </a:cxn>
                  <a:cxn ang="0">
                    <a:pos x="T12" y="T13"/>
                  </a:cxn>
                </a:cxnLst>
                <a:rect l="0" t="0" r="r" b="b"/>
                <a:pathLst>
                  <a:path w="105" h="108">
                    <a:moveTo>
                      <a:pt x="13" y="20"/>
                    </a:moveTo>
                    <a:cubicBezTo>
                      <a:pt x="27" y="9"/>
                      <a:pt x="27" y="9"/>
                      <a:pt x="27" y="9"/>
                    </a:cubicBezTo>
                    <a:cubicBezTo>
                      <a:pt x="39" y="0"/>
                      <a:pt x="56" y="2"/>
                      <a:pt x="65" y="13"/>
                    </a:cubicBezTo>
                    <a:cubicBezTo>
                      <a:pt x="105" y="64"/>
                      <a:pt x="105" y="64"/>
                      <a:pt x="105" y="64"/>
                    </a:cubicBezTo>
                    <a:cubicBezTo>
                      <a:pt x="49" y="108"/>
                      <a:pt x="49" y="108"/>
                      <a:pt x="49" y="108"/>
                    </a:cubicBezTo>
                    <a:cubicBezTo>
                      <a:pt x="9" y="57"/>
                      <a:pt x="9" y="57"/>
                      <a:pt x="9" y="57"/>
                    </a:cubicBezTo>
                    <a:cubicBezTo>
                      <a:pt x="0" y="46"/>
                      <a:pt x="2" y="29"/>
                      <a:pt x="13" y="20"/>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AU" kern="0">
                  <a:solidFill>
                    <a:srgbClr val="000000"/>
                  </a:solidFill>
                  <a:latin typeface="微软雅黑" pitchFamily="34" charset="-122"/>
                  <a:ea typeface="Microsoft YaHei UI" charset="-122"/>
                </a:endParaRPr>
              </a:p>
            </p:txBody>
          </p:sp>
          <p:sp>
            <p:nvSpPr>
              <p:cNvPr id="30" name="PA-任意多边形 219"/>
              <p:cNvSpPr>
                <a:spLocks noEditPoints="1"/>
              </p:cNvSpPr>
              <p:nvPr>
                <p:custDataLst>
                  <p:tags r:id="rId28"/>
                </p:custDataLst>
              </p:nvPr>
            </p:nvSpPr>
            <p:spPr bwMode="auto">
              <a:xfrm>
                <a:off x="4608513" y="6291263"/>
                <a:ext cx="403225" cy="401638"/>
              </a:xfrm>
              <a:custGeom>
                <a:avLst/>
                <a:gdLst>
                  <a:gd name="T0" fmla="*/ 445 w 524"/>
                  <a:gd name="T1" fmla="*/ 119 h 523"/>
                  <a:gd name="T2" fmla="*/ 119 w 524"/>
                  <a:gd name="T3" fmla="*/ 79 h 523"/>
                  <a:gd name="T4" fmla="*/ 79 w 524"/>
                  <a:gd name="T5" fmla="*/ 404 h 523"/>
                  <a:gd name="T6" fmla="*/ 405 w 524"/>
                  <a:gd name="T7" fmla="*/ 444 h 523"/>
                  <a:gd name="T8" fmla="*/ 445 w 524"/>
                  <a:gd name="T9" fmla="*/ 119 h 523"/>
                  <a:gd name="T10" fmla="*/ 373 w 524"/>
                  <a:gd name="T11" fmla="*/ 404 h 523"/>
                  <a:gd name="T12" fmla="*/ 119 w 524"/>
                  <a:gd name="T13" fmla="*/ 373 h 523"/>
                  <a:gd name="T14" fmla="*/ 151 w 524"/>
                  <a:gd name="T15" fmla="*/ 119 h 523"/>
                  <a:gd name="T16" fmla="*/ 404 w 524"/>
                  <a:gd name="T17" fmla="*/ 150 h 523"/>
                  <a:gd name="T18" fmla="*/ 373 w 524"/>
                  <a:gd name="T19" fmla="*/ 404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4" h="523">
                    <a:moveTo>
                      <a:pt x="445" y="119"/>
                    </a:moveTo>
                    <a:cubicBezTo>
                      <a:pt x="366" y="18"/>
                      <a:pt x="220" y="0"/>
                      <a:pt x="119" y="79"/>
                    </a:cubicBezTo>
                    <a:cubicBezTo>
                      <a:pt x="18" y="157"/>
                      <a:pt x="0" y="303"/>
                      <a:pt x="79" y="404"/>
                    </a:cubicBezTo>
                    <a:cubicBezTo>
                      <a:pt x="158" y="505"/>
                      <a:pt x="304" y="523"/>
                      <a:pt x="405" y="444"/>
                    </a:cubicBezTo>
                    <a:cubicBezTo>
                      <a:pt x="506" y="366"/>
                      <a:pt x="524" y="220"/>
                      <a:pt x="445" y="119"/>
                    </a:cubicBezTo>
                    <a:close/>
                    <a:moveTo>
                      <a:pt x="373" y="404"/>
                    </a:moveTo>
                    <a:cubicBezTo>
                      <a:pt x="294" y="465"/>
                      <a:pt x="181" y="451"/>
                      <a:pt x="119" y="373"/>
                    </a:cubicBezTo>
                    <a:cubicBezTo>
                      <a:pt x="58" y="294"/>
                      <a:pt x="72" y="180"/>
                      <a:pt x="151" y="119"/>
                    </a:cubicBezTo>
                    <a:cubicBezTo>
                      <a:pt x="229" y="58"/>
                      <a:pt x="343" y="72"/>
                      <a:pt x="404" y="150"/>
                    </a:cubicBezTo>
                    <a:cubicBezTo>
                      <a:pt x="466" y="229"/>
                      <a:pt x="452" y="343"/>
                      <a:pt x="373" y="404"/>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AU" kern="0">
                  <a:solidFill>
                    <a:srgbClr val="000000"/>
                  </a:solidFill>
                  <a:latin typeface="微软雅黑" pitchFamily="34" charset="-122"/>
                  <a:ea typeface="Microsoft YaHei UI" charset="-122"/>
                </a:endParaRPr>
              </a:p>
            </p:txBody>
          </p:sp>
          <p:sp>
            <p:nvSpPr>
              <p:cNvPr id="31" name="PA-任意多边形 220"/>
              <p:cNvSpPr/>
              <p:nvPr>
                <p:custDataLst>
                  <p:tags r:id="rId29"/>
                </p:custDataLst>
              </p:nvPr>
            </p:nvSpPr>
            <p:spPr bwMode="auto">
              <a:xfrm>
                <a:off x="4957763" y="6691313"/>
                <a:ext cx="71438" cy="71438"/>
              </a:xfrm>
              <a:custGeom>
                <a:avLst/>
                <a:gdLst>
                  <a:gd name="T0" fmla="*/ 78 w 92"/>
                  <a:gd name="T1" fmla="*/ 72 h 92"/>
                  <a:gd name="T2" fmla="*/ 64 w 92"/>
                  <a:gd name="T3" fmla="*/ 83 h 92"/>
                  <a:gd name="T4" fmla="*/ 27 w 92"/>
                  <a:gd name="T5" fmla="*/ 78 h 92"/>
                  <a:gd name="T6" fmla="*/ 0 w 92"/>
                  <a:gd name="T7" fmla="*/ 44 h 92"/>
                  <a:gd name="T8" fmla="*/ 56 w 92"/>
                  <a:gd name="T9" fmla="*/ 0 h 92"/>
                  <a:gd name="T10" fmla="*/ 83 w 92"/>
                  <a:gd name="T11" fmla="*/ 34 h 92"/>
                  <a:gd name="T12" fmla="*/ 78 w 92"/>
                  <a:gd name="T13" fmla="*/ 72 h 92"/>
                </a:gdLst>
                <a:ahLst/>
                <a:cxnLst>
                  <a:cxn ang="0">
                    <a:pos x="T0" y="T1"/>
                  </a:cxn>
                  <a:cxn ang="0">
                    <a:pos x="T2" y="T3"/>
                  </a:cxn>
                  <a:cxn ang="0">
                    <a:pos x="T4" y="T5"/>
                  </a:cxn>
                  <a:cxn ang="0">
                    <a:pos x="T6" y="T7"/>
                  </a:cxn>
                  <a:cxn ang="0">
                    <a:pos x="T8" y="T9"/>
                  </a:cxn>
                  <a:cxn ang="0">
                    <a:pos x="T10" y="T11"/>
                  </a:cxn>
                  <a:cxn ang="0">
                    <a:pos x="T12" y="T13"/>
                  </a:cxn>
                </a:cxnLst>
                <a:rect l="0" t="0" r="r" b="b"/>
                <a:pathLst>
                  <a:path w="92" h="92">
                    <a:moveTo>
                      <a:pt x="78" y="72"/>
                    </a:moveTo>
                    <a:cubicBezTo>
                      <a:pt x="64" y="83"/>
                      <a:pt x="64" y="83"/>
                      <a:pt x="64" y="83"/>
                    </a:cubicBezTo>
                    <a:cubicBezTo>
                      <a:pt x="53" y="92"/>
                      <a:pt x="36" y="90"/>
                      <a:pt x="27" y="78"/>
                    </a:cubicBezTo>
                    <a:cubicBezTo>
                      <a:pt x="0" y="44"/>
                      <a:pt x="0" y="44"/>
                      <a:pt x="0" y="44"/>
                    </a:cubicBezTo>
                    <a:cubicBezTo>
                      <a:pt x="56" y="0"/>
                      <a:pt x="56" y="0"/>
                      <a:pt x="56" y="0"/>
                    </a:cubicBezTo>
                    <a:cubicBezTo>
                      <a:pt x="83" y="34"/>
                      <a:pt x="83" y="34"/>
                      <a:pt x="83" y="34"/>
                    </a:cubicBezTo>
                    <a:cubicBezTo>
                      <a:pt x="92" y="46"/>
                      <a:pt x="90" y="63"/>
                      <a:pt x="78" y="72"/>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AU" kern="0">
                  <a:solidFill>
                    <a:srgbClr val="000000"/>
                  </a:solidFill>
                  <a:latin typeface="微软雅黑" pitchFamily="34" charset="-122"/>
                  <a:ea typeface="Microsoft YaHei UI" charset="-122"/>
                </a:endParaRPr>
              </a:p>
            </p:txBody>
          </p:sp>
        </p:grpSp>
        <p:grpSp>
          <p:nvGrpSpPr>
            <p:cNvPr id="71" name="组合 70"/>
            <p:cNvGrpSpPr/>
            <p:nvPr/>
          </p:nvGrpSpPr>
          <p:grpSpPr>
            <a:xfrm>
              <a:off x="2579631" y="5181466"/>
              <a:ext cx="197758" cy="213461"/>
              <a:chOff x="7777163" y="4395788"/>
              <a:chExt cx="639763" cy="690563"/>
            </a:xfrm>
            <a:solidFill>
              <a:schemeClr val="bg1"/>
            </a:solidFill>
          </p:grpSpPr>
          <p:sp>
            <p:nvSpPr>
              <p:cNvPr id="72" name="PA-任意多边形 58"/>
              <p:cNvSpPr/>
              <p:nvPr>
                <p:custDataLst>
                  <p:tags r:id="rId25"/>
                </p:custDataLst>
              </p:nvPr>
            </p:nvSpPr>
            <p:spPr bwMode="auto">
              <a:xfrm>
                <a:off x="7926388" y="4395788"/>
                <a:ext cx="490538" cy="690563"/>
              </a:xfrm>
              <a:custGeom>
                <a:avLst/>
                <a:gdLst>
                  <a:gd name="T0" fmla="*/ 2 w 168"/>
                  <a:gd name="T1" fmla="*/ 226 h 236"/>
                  <a:gd name="T2" fmla="*/ 96 w 168"/>
                  <a:gd name="T3" fmla="*/ 236 h 236"/>
                  <a:gd name="T4" fmla="*/ 100 w 168"/>
                  <a:gd name="T5" fmla="*/ 236 h 236"/>
                  <a:gd name="T6" fmla="*/ 105 w 168"/>
                  <a:gd name="T7" fmla="*/ 236 h 236"/>
                  <a:gd name="T8" fmla="*/ 106 w 168"/>
                  <a:gd name="T9" fmla="*/ 236 h 236"/>
                  <a:gd name="T10" fmla="*/ 133 w 168"/>
                  <a:gd name="T11" fmla="*/ 233 h 236"/>
                  <a:gd name="T12" fmla="*/ 150 w 168"/>
                  <a:gd name="T13" fmla="*/ 217 h 236"/>
                  <a:gd name="T14" fmla="*/ 150 w 168"/>
                  <a:gd name="T15" fmla="*/ 212 h 236"/>
                  <a:gd name="T16" fmla="*/ 150 w 168"/>
                  <a:gd name="T17" fmla="*/ 204 h 236"/>
                  <a:gd name="T18" fmla="*/ 158 w 168"/>
                  <a:gd name="T19" fmla="*/ 194 h 236"/>
                  <a:gd name="T20" fmla="*/ 163 w 168"/>
                  <a:gd name="T21" fmla="*/ 186 h 236"/>
                  <a:gd name="T22" fmla="*/ 161 w 168"/>
                  <a:gd name="T23" fmla="*/ 179 h 236"/>
                  <a:gd name="T24" fmla="*/ 158 w 168"/>
                  <a:gd name="T25" fmla="*/ 168 h 236"/>
                  <a:gd name="T26" fmla="*/ 164 w 168"/>
                  <a:gd name="T27" fmla="*/ 158 h 236"/>
                  <a:gd name="T28" fmla="*/ 168 w 168"/>
                  <a:gd name="T29" fmla="*/ 151 h 236"/>
                  <a:gd name="T30" fmla="*/ 165 w 168"/>
                  <a:gd name="T31" fmla="*/ 145 h 236"/>
                  <a:gd name="T32" fmla="*/ 160 w 168"/>
                  <a:gd name="T33" fmla="*/ 133 h 236"/>
                  <a:gd name="T34" fmla="*/ 165 w 168"/>
                  <a:gd name="T35" fmla="*/ 124 h 236"/>
                  <a:gd name="T36" fmla="*/ 168 w 168"/>
                  <a:gd name="T37" fmla="*/ 119 h 236"/>
                  <a:gd name="T38" fmla="*/ 154 w 168"/>
                  <a:gd name="T39" fmla="*/ 98 h 236"/>
                  <a:gd name="T40" fmla="*/ 129 w 168"/>
                  <a:gd name="T41" fmla="*/ 96 h 236"/>
                  <a:gd name="T42" fmla="*/ 124 w 168"/>
                  <a:gd name="T43" fmla="*/ 96 h 236"/>
                  <a:gd name="T44" fmla="*/ 110 w 168"/>
                  <a:gd name="T45" fmla="*/ 96 h 236"/>
                  <a:gd name="T46" fmla="*/ 97 w 168"/>
                  <a:gd name="T47" fmla="*/ 97 h 236"/>
                  <a:gd name="T48" fmla="*/ 97 w 168"/>
                  <a:gd name="T49" fmla="*/ 97 h 236"/>
                  <a:gd name="T50" fmla="*/ 89 w 168"/>
                  <a:gd name="T51" fmla="*/ 96 h 236"/>
                  <a:gd name="T52" fmla="*/ 86 w 168"/>
                  <a:gd name="T53" fmla="*/ 96 h 236"/>
                  <a:gd name="T54" fmla="*/ 86 w 168"/>
                  <a:gd name="T55" fmla="*/ 93 h 236"/>
                  <a:gd name="T56" fmla="*/ 94 w 168"/>
                  <a:gd name="T57" fmla="*/ 61 h 236"/>
                  <a:gd name="T58" fmla="*/ 103 w 168"/>
                  <a:gd name="T59" fmla="*/ 24 h 236"/>
                  <a:gd name="T60" fmla="*/ 80 w 168"/>
                  <a:gd name="T61" fmla="*/ 0 h 236"/>
                  <a:gd name="T62" fmla="*/ 77 w 168"/>
                  <a:gd name="T63" fmla="*/ 0 h 236"/>
                  <a:gd name="T64" fmla="*/ 76 w 168"/>
                  <a:gd name="T65" fmla="*/ 7 h 236"/>
                  <a:gd name="T66" fmla="*/ 76 w 168"/>
                  <a:gd name="T67" fmla="*/ 12 h 236"/>
                  <a:gd name="T68" fmla="*/ 64 w 168"/>
                  <a:gd name="T69" fmla="*/ 53 h 236"/>
                  <a:gd name="T70" fmla="*/ 54 w 168"/>
                  <a:gd name="T71" fmla="*/ 63 h 236"/>
                  <a:gd name="T72" fmla="*/ 44 w 168"/>
                  <a:gd name="T73" fmla="*/ 72 h 236"/>
                  <a:gd name="T74" fmla="*/ 37 w 168"/>
                  <a:gd name="T75" fmla="*/ 88 h 236"/>
                  <a:gd name="T76" fmla="*/ 30 w 168"/>
                  <a:gd name="T77" fmla="*/ 105 h 236"/>
                  <a:gd name="T78" fmla="*/ 6 w 168"/>
                  <a:gd name="T79" fmla="*/ 132 h 236"/>
                  <a:gd name="T80" fmla="*/ 0 w 168"/>
                  <a:gd name="T81" fmla="*/ 133 h 236"/>
                  <a:gd name="T82" fmla="*/ 2 w 168"/>
                  <a:gd name="T83" fmla="*/ 22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8" h="236">
                    <a:moveTo>
                      <a:pt x="2" y="226"/>
                    </a:moveTo>
                    <a:cubicBezTo>
                      <a:pt x="37" y="233"/>
                      <a:pt x="69" y="236"/>
                      <a:pt x="96" y="236"/>
                    </a:cubicBezTo>
                    <a:cubicBezTo>
                      <a:pt x="97" y="236"/>
                      <a:pt x="98" y="236"/>
                      <a:pt x="100" y="236"/>
                    </a:cubicBezTo>
                    <a:cubicBezTo>
                      <a:pt x="101" y="236"/>
                      <a:pt x="103" y="236"/>
                      <a:pt x="105" y="236"/>
                    </a:cubicBezTo>
                    <a:cubicBezTo>
                      <a:pt x="106" y="236"/>
                      <a:pt x="106" y="236"/>
                      <a:pt x="106" y="236"/>
                    </a:cubicBezTo>
                    <a:cubicBezTo>
                      <a:pt x="115" y="236"/>
                      <a:pt x="126" y="236"/>
                      <a:pt x="133" y="233"/>
                    </a:cubicBezTo>
                    <a:cubicBezTo>
                      <a:pt x="139" y="231"/>
                      <a:pt x="149" y="222"/>
                      <a:pt x="150" y="217"/>
                    </a:cubicBezTo>
                    <a:cubicBezTo>
                      <a:pt x="150" y="216"/>
                      <a:pt x="150" y="214"/>
                      <a:pt x="150" y="212"/>
                    </a:cubicBezTo>
                    <a:cubicBezTo>
                      <a:pt x="150" y="209"/>
                      <a:pt x="149" y="207"/>
                      <a:pt x="150" y="204"/>
                    </a:cubicBezTo>
                    <a:cubicBezTo>
                      <a:pt x="151" y="199"/>
                      <a:pt x="155" y="197"/>
                      <a:pt x="158" y="194"/>
                    </a:cubicBezTo>
                    <a:cubicBezTo>
                      <a:pt x="161" y="192"/>
                      <a:pt x="163" y="190"/>
                      <a:pt x="163" y="186"/>
                    </a:cubicBezTo>
                    <a:cubicBezTo>
                      <a:pt x="164" y="184"/>
                      <a:pt x="162" y="181"/>
                      <a:pt x="161" y="179"/>
                    </a:cubicBezTo>
                    <a:cubicBezTo>
                      <a:pt x="159" y="175"/>
                      <a:pt x="158" y="172"/>
                      <a:pt x="158" y="168"/>
                    </a:cubicBezTo>
                    <a:cubicBezTo>
                      <a:pt x="158" y="163"/>
                      <a:pt x="161" y="160"/>
                      <a:pt x="164" y="158"/>
                    </a:cubicBezTo>
                    <a:cubicBezTo>
                      <a:pt x="167" y="155"/>
                      <a:pt x="168" y="154"/>
                      <a:pt x="168" y="151"/>
                    </a:cubicBezTo>
                    <a:cubicBezTo>
                      <a:pt x="168" y="149"/>
                      <a:pt x="167" y="147"/>
                      <a:pt x="165" y="145"/>
                    </a:cubicBezTo>
                    <a:cubicBezTo>
                      <a:pt x="163" y="142"/>
                      <a:pt x="160" y="138"/>
                      <a:pt x="160" y="133"/>
                    </a:cubicBezTo>
                    <a:cubicBezTo>
                      <a:pt x="160" y="129"/>
                      <a:pt x="163" y="126"/>
                      <a:pt x="165" y="124"/>
                    </a:cubicBezTo>
                    <a:cubicBezTo>
                      <a:pt x="167" y="122"/>
                      <a:pt x="168" y="121"/>
                      <a:pt x="168" y="119"/>
                    </a:cubicBezTo>
                    <a:cubicBezTo>
                      <a:pt x="168" y="111"/>
                      <a:pt x="159" y="100"/>
                      <a:pt x="154" y="98"/>
                    </a:cubicBezTo>
                    <a:cubicBezTo>
                      <a:pt x="148" y="96"/>
                      <a:pt x="138" y="96"/>
                      <a:pt x="129" y="96"/>
                    </a:cubicBezTo>
                    <a:cubicBezTo>
                      <a:pt x="127" y="96"/>
                      <a:pt x="125" y="96"/>
                      <a:pt x="124" y="96"/>
                    </a:cubicBezTo>
                    <a:cubicBezTo>
                      <a:pt x="119" y="96"/>
                      <a:pt x="115" y="96"/>
                      <a:pt x="110" y="96"/>
                    </a:cubicBezTo>
                    <a:cubicBezTo>
                      <a:pt x="106" y="96"/>
                      <a:pt x="101" y="97"/>
                      <a:pt x="97" y="97"/>
                    </a:cubicBezTo>
                    <a:cubicBezTo>
                      <a:pt x="97" y="97"/>
                      <a:pt x="97" y="97"/>
                      <a:pt x="97" y="97"/>
                    </a:cubicBezTo>
                    <a:cubicBezTo>
                      <a:pt x="94" y="97"/>
                      <a:pt x="92" y="97"/>
                      <a:pt x="89" y="96"/>
                    </a:cubicBezTo>
                    <a:cubicBezTo>
                      <a:pt x="86" y="96"/>
                      <a:pt x="86" y="96"/>
                      <a:pt x="86" y="96"/>
                    </a:cubicBezTo>
                    <a:cubicBezTo>
                      <a:pt x="86" y="93"/>
                      <a:pt x="86" y="93"/>
                      <a:pt x="86" y="93"/>
                    </a:cubicBezTo>
                    <a:cubicBezTo>
                      <a:pt x="85" y="81"/>
                      <a:pt x="89" y="71"/>
                      <a:pt x="94" y="61"/>
                    </a:cubicBezTo>
                    <a:cubicBezTo>
                      <a:pt x="99" y="51"/>
                      <a:pt x="104" y="40"/>
                      <a:pt x="103" y="24"/>
                    </a:cubicBezTo>
                    <a:cubicBezTo>
                      <a:pt x="102" y="14"/>
                      <a:pt x="94" y="0"/>
                      <a:pt x="80" y="0"/>
                    </a:cubicBezTo>
                    <a:cubicBezTo>
                      <a:pt x="79" y="0"/>
                      <a:pt x="78" y="0"/>
                      <a:pt x="77" y="0"/>
                    </a:cubicBezTo>
                    <a:cubicBezTo>
                      <a:pt x="76" y="1"/>
                      <a:pt x="76" y="2"/>
                      <a:pt x="76" y="7"/>
                    </a:cubicBezTo>
                    <a:cubicBezTo>
                      <a:pt x="76" y="9"/>
                      <a:pt x="76" y="10"/>
                      <a:pt x="76" y="12"/>
                    </a:cubicBezTo>
                    <a:cubicBezTo>
                      <a:pt x="74" y="26"/>
                      <a:pt x="72" y="42"/>
                      <a:pt x="64" y="53"/>
                    </a:cubicBezTo>
                    <a:cubicBezTo>
                      <a:pt x="61" y="57"/>
                      <a:pt x="57" y="60"/>
                      <a:pt x="54" y="63"/>
                    </a:cubicBezTo>
                    <a:cubicBezTo>
                      <a:pt x="50" y="65"/>
                      <a:pt x="46" y="68"/>
                      <a:pt x="44" y="72"/>
                    </a:cubicBezTo>
                    <a:cubicBezTo>
                      <a:pt x="42" y="77"/>
                      <a:pt x="39" y="82"/>
                      <a:pt x="37" y="88"/>
                    </a:cubicBezTo>
                    <a:cubicBezTo>
                      <a:pt x="35" y="94"/>
                      <a:pt x="33" y="99"/>
                      <a:pt x="30" y="105"/>
                    </a:cubicBezTo>
                    <a:cubicBezTo>
                      <a:pt x="22" y="121"/>
                      <a:pt x="14" y="129"/>
                      <a:pt x="6" y="132"/>
                    </a:cubicBezTo>
                    <a:cubicBezTo>
                      <a:pt x="4" y="133"/>
                      <a:pt x="2" y="133"/>
                      <a:pt x="0" y="133"/>
                    </a:cubicBezTo>
                    <a:lnTo>
                      <a:pt x="2" y="2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73" name="PA-任意多边形 59"/>
              <p:cNvSpPr/>
              <p:nvPr>
                <p:custDataLst>
                  <p:tags r:id="rId26"/>
                </p:custDataLst>
              </p:nvPr>
            </p:nvSpPr>
            <p:spPr bwMode="auto">
              <a:xfrm>
                <a:off x="7777163" y="4778376"/>
                <a:ext cx="119063" cy="290513"/>
              </a:xfrm>
              <a:custGeom>
                <a:avLst/>
                <a:gdLst>
                  <a:gd name="T0" fmla="*/ 41 w 41"/>
                  <a:gd name="T1" fmla="*/ 84 h 99"/>
                  <a:gd name="T2" fmla="*/ 20 w 41"/>
                  <a:gd name="T3" fmla="*/ 99 h 99"/>
                  <a:gd name="T4" fmla="*/ 20 w 41"/>
                  <a:gd name="T5" fmla="*/ 99 h 99"/>
                  <a:gd name="T6" fmla="*/ 0 w 41"/>
                  <a:gd name="T7" fmla="*/ 84 h 99"/>
                  <a:gd name="T8" fmla="*/ 0 w 41"/>
                  <a:gd name="T9" fmla="*/ 14 h 99"/>
                  <a:gd name="T10" fmla="*/ 20 w 41"/>
                  <a:gd name="T11" fmla="*/ 0 h 99"/>
                  <a:gd name="T12" fmla="*/ 20 w 41"/>
                  <a:gd name="T13" fmla="*/ 0 h 99"/>
                  <a:gd name="T14" fmla="*/ 41 w 41"/>
                  <a:gd name="T15" fmla="*/ 14 h 99"/>
                  <a:gd name="T16" fmla="*/ 41 w 41"/>
                  <a:gd name="T17" fmla="*/ 8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99">
                    <a:moveTo>
                      <a:pt x="41" y="84"/>
                    </a:moveTo>
                    <a:cubicBezTo>
                      <a:pt x="41" y="95"/>
                      <a:pt x="32" y="99"/>
                      <a:pt x="20" y="99"/>
                    </a:cubicBezTo>
                    <a:cubicBezTo>
                      <a:pt x="20" y="99"/>
                      <a:pt x="20" y="99"/>
                      <a:pt x="20" y="99"/>
                    </a:cubicBezTo>
                    <a:cubicBezTo>
                      <a:pt x="9" y="99"/>
                      <a:pt x="0" y="95"/>
                      <a:pt x="0" y="84"/>
                    </a:cubicBezTo>
                    <a:cubicBezTo>
                      <a:pt x="0" y="14"/>
                      <a:pt x="0" y="14"/>
                      <a:pt x="0" y="14"/>
                    </a:cubicBezTo>
                    <a:cubicBezTo>
                      <a:pt x="0" y="2"/>
                      <a:pt x="9" y="0"/>
                      <a:pt x="20" y="0"/>
                    </a:cubicBezTo>
                    <a:cubicBezTo>
                      <a:pt x="20" y="0"/>
                      <a:pt x="20" y="0"/>
                      <a:pt x="20" y="0"/>
                    </a:cubicBezTo>
                    <a:cubicBezTo>
                      <a:pt x="32" y="0"/>
                      <a:pt x="41" y="2"/>
                      <a:pt x="41" y="14"/>
                    </a:cubicBezTo>
                    <a:lnTo>
                      <a:pt x="41" y="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grpSp>
        <p:sp>
          <p:nvSpPr>
            <p:cNvPr id="3" name="PA-矩形 2"/>
            <p:cNvSpPr/>
            <p:nvPr>
              <p:custDataLst>
                <p:tags r:id="rId11"/>
              </p:custDataLst>
            </p:nvPr>
          </p:nvSpPr>
          <p:spPr>
            <a:xfrm>
              <a:off x="3304778" y="1759434"/>
              <a:ext cx="6179071" cy="923330"/>
            </a:xfrm>
            <a:prstGeom prst="rect">
              <a:avLst/>
            </a:prstGeom>
          </p:spPr>
          <p:txBody>
            <a:bodyPr wrap="square">
              <a:spAutoFit/>
            </a:bodyPr>
            <a:lstStyle/>
            <a:p>
              <a:pPr marL="0" lvl="2" eaLnBrk="0" hangingPunct="0">
                <a:lnSpc>
                  <a:spcPct val="150000"/>
                </a:lnSpc>
                <a:buClr>
                  <a:schemeClr val="tx1">
                    <a:lumMod val="65000"/>
                    <a:lumOff val="35000"/>
                  </a:schemeClr>
                </a:buClr>
                <a:defRPr/>
              </a:pPr>
              <a:r>
                <a:rPr lang="zh-CN" altLang="zh-CN" sz="1800" dirty="0">
                  <a:latin typeface="微软雅黑" pitchFamily="34" charset="-122"/>
                  <a:ea typeface="微软雅黑" pitchFamily="34" charset="-122"/>
                </a:rPr>
                <a:t>对动火作业进行全过程监督，直接对批准人负责，对动火作业安全</a:t>
              </a:r>
              <a:r>
                <a:rPr lang="zh-CN" altLang="zh-CN" sz="1800" b="1" dirty="0">
                  <a:solidFill>
                    <a:srgbClr val="C00000"/>
                  </a:solidFill>
                  <a:latin typeface="微软雅黑" pitchFamily="34" charset="-122"/>
                  <a:ea typeface="微软雅黑" pitchFamily="34" charset="-122"/>
                </a:rPr>
                <a:t>负监督责任</a:t>
              </a:r>
              <a:r>
                <a:rPr lang="zh-CN" altLang="en-US" sz="1800" dirty="0">
                  <a:latin typeface="微软雅黑" pitchFamily="34" charset="-122"/>
                  <a:ea typeface="微软雅黑" pitchFamily="34" charset="-122"/>
                </a:rPr>
                <a:t>；</a:t>
              </a:r>
              <a:endParaRPr lang="zh-CN" altLang="zh-CN" sz="1800" dirty="0">
                <a:latin typeface="微软雅黑" pitchFamily="34" charset="-122"/>
                <a:ea typeface="微软雅黑" pitchFamily="34" charset="-122"/>
              </a:endParaRPr>
            </a:p>
          </p:txBody>
        </p:sp>
        <p:sp>
          <p:nvSpPr>
            <p:cNvPr id="11280" name="PA-矩形 118"/>
            <p:cNvSpPr>
              <a:spLocks noChangeArrowheads="1"/>
            </p:cNvSpPr>
            <p:nvPr>
              <p:custDataLst>
                <p:tags r:id="rId12"/>
              </p:custDataLst>
            </p:nvPr>
          </p:nvSpPr>
          <p:spPr bwMode="auto">
            <a:xfrm>
              <a:off x="1248916" y="1432259"/>
              <a:ext cx="790575" cy="4449763"/>
            </a:xfrm>
            <a:prstGeom prst="rect">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a:latin typeface="微软雅黑" pitchFamily="34" charset="-122"/>
                <a:ea typeface="微软雅黑" pitchFamily="34" charset="-122"/>
                <a:sym typeface="Calibri" pitchFamily="34" charset="0"/>
              </a:endParaRPr>
            </a:p>
          </p:txBody>
        </p:sp>
        <p:sp>
          <p:nvSpPr>
            <p:cNvPr id="11281" name="PA-矩形 2"/>
            <p:cNvSpPr>
              <a:spLocks noChangeArrowheads="1"/>
            </p:cNvSpPr>
            <p:nvPr>
              <p:custDataLst>
                <p:tags r:id="rId13"/>
              </p:custDataLst>
            </p:nvPr>
          </p:nvSpPr>
          <p:spPr bwMode="auto">
            <a:xfrm>
              <a:off x="1248916" y="2202196"/>
              <a:ext cx="77152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lnSpc>
                  <a:spcPct val="150000"/>
                </a:lnSpc>
              </a:pPr>
              <a:r>
                <a:rPr lang="zh-CN" altLang="en-US" sz="2400" b="1" dirty="0">
                  <a:solidFill>
                    <a:schemeClr val="bg1"/>
                  </a:solidFill>
                  <a:latin typeface="微软雅黑" pitchFamily="34" charset="-122"/>
                  <a:ea typeface="微软雅黑" pitchFamily="34" charset="-122"/>
                  <a:cs typeface="Times New Roman" pitchFamily="18" charset="0"/>
                  <a:sym typeface="Calibri" pitchFamily="34" charset="0"/>
                </a:rPr>
                <a:t>监督人</a:t>
              </a:r>
              <a:endParaRPr lang="en-US" altLang="zh-CN" sz="2400" b="1" dirty="0">
                <a:solidFill>
                  <a:schemeClr val="bg1"/>
                </a:solidFill>
                <a:latin typeface="微软雅黑" pitchFamily="34" charset="-122"/>
                <a:ea typeface="微软雅黑" pitchFamily="34" charset="-122"/>
                <a:cs typeface="Times New Roman" pitchFamily="18" charset="0"/>
                <a:sym typeface="Calibri" pitchFamily="34" charset="0"/>
              </a:endParaRPr>
            </a:p>
            <a:p>
              <a:pPr algn="ctr" eaLnBrk="1" hangingPunct="1">
                <a:lnSpc>
                  <a:spcPct val="150000"/>
                </a:lnSpc>
              </a:pPr>
              <a:r>
                <a:rPr lang="zh-CN" altLang="en-US" sz="2400" b="1" dirty="0">
                  <a:solidFill>
                    <a:schemeClr val="bg1"/>
                  </a:solidFill>
                  <a:latin typeface="微软雅黑" pitchFamily="34" charset="-122"/>
                  <a:ea typeface="微软雅黑" pitchFamily="34" charset="-122"/>
                  <a:cs typeface="Times New Roman" pitchFamily="18" charset="0"/>
                  <a:sym typeface="Calibri" pitchFamily="34" charset="0"/>
                </a:rPr>
                <a:t>的</a:t>
              </a:r>
              <a:endParaRPr lang="en-US" altLang="zh-CN" sz="2400" b="1" dirty="0">
                <a:solidFill>
                  <a:schemeClr val="bg1"/>
                </a:solidFill>
                <a:latin typeface="微软雅黑" pitchFamily="34" charset="-122"/>
                <a:ea typeface="微软雅黑" pitchFamily="34" charset="-122"/>
                <a:cs typeface="Times New Roman" pitchFamily="18" charset="0"/>
                <a:sym typeface="Calibri" pitchFamily="34" charset="0"/>
              </a:endParaRPr>
            </a:p>
            <a:p>
              <a:pPr algn="ctr" eaLnBrk="1" hangingPunct="1">
                <a:lnSpc>
                  <a:spcPct val="150000"/>
                </a:lnSpc>
              </a:pPr>
              <a:r>
                <a:rPr lang="zh-CN" altLang="en-US" sz="2400" b="1" dirty="0">
                  <a:solidFill>
                    <a:schemeClr val="bg1"/>
                  </a:solidFill>
                  <a:latin typeface="微软雅黑" pitchFamily="34" charset="-122"/>
                  <a:ea typeface="微软雅黑" pitchFamily="34" charset="-122"/>
                  <a:cs typeface="Times New Roman" pitchFamily="18" charset="0"/>
                  <a:sym typeface="Calibri" pitchFamily="34" charset="0"/>
                </a:rPr>
                <a:t>职</a:t>
              </a:r>
              <a:endParaRPr lang="en-US" altLang="zh-CN" sz="2400" b="1" dirty="0">
                <a:solidFill>
                  <a:schemeClr val="bg1"/>
                </a:solidFill>
                <a:latin typeface="微软雅黑" pitchFamily="34" charset="-122"/>
                <a:ea typeface="微软雅黑" pitchFamily="34" charset="-122"/>
                <a:cs typeface="Times New Roman" pitchFamily="18" charset="0"/>
                <a:sym typeface="Calibri" pitchFamily="34" charset="0"/>
              </a:endParaRPr>
            </a:p>
            <a:p>
              <a:pPr algn="ctr" eaLnBrk="1" hangingPunct="1">
                <a:lnSpc>
                  <a:spcPct val="150000"/>
                </a:lnSpc>
              </a:pPr>
              <a:r>
                <a:rPr lang="zh-CN" altLang="en-US" sz="2400" b="1" dirty="0">
                  <a:solidFill>
                    <a:schemeClr val="bg1"/>
                  </a:solidFill>
                  <a:latin typeface="微软雅黑" pitchFamily="34" charset="-122"/>
                  <a:ea typeface="微软雅黑" pitchFamily="34" charset="-122"/>
                  <a:cs typeface="Times New Roman" pitchFamily="18" charset="0"/>
                  <a:sym typeface="Calibri" pitchFamily="34" charset="0"/>
                </a:rPr>
                <a:t>责</a:t>
              </a:r>
              <a:endParaRPr lang="zh-CN" altLang="zh-CN" sz="2400" b="1" dirty="0">
                <a:solidFill>
                  <a:schemeClr val="bg1"/>
                </a:solidFill>
                <a:latin typeface="微软雅黑" pitchFamily="34" charset="-122"/>
                <a:ea typeface="微软雅黑" pitchFamily="34" charset="-122"/>
                <a:cs typeface="Times New Roman" pitchFamily="18" charset="0"/>
                <a:sym typeface="Calibri" pitchFamily="34" charset="0"/>
              </a:endParaRPr>
            </a:p>
          </p:txBody>
        </p:sp>
        <p:sp>
          <p:nvSpPr>
            <p:cNvPr id="77" name="PA-任意多边形 22"/>
            <p:cNvSpPr>
              <a:spLocks noEditPoints="1"/>
            </p:cNvSpPr>
            <p:nvPr>
              <p:custDataLst>
                <p:tags r:id="rId14"/>
              </p:custDataLst>
            </p:nvPr>
          </p:nvSpPr>
          <p:spPr bwMode="auto">
            <a:xfrm>
              <a:off x="1264790" y="1417971"/>
              <a:ext cx="755650" cy="654050"/>
            </a:xfrm>
            <a:custGeom>
              <a:avLst/>
              <a:gdLst>
                <a:gd name="T0" fmla="*/ 158 w 195"/>
                <a:gd name="T1" fmla="*/ 0 h 274"/>
                <a:gd name="T2" fmla="*/ 140 w 195"/>
                <a:gd name="T3" fmla="*/ 11 h 274"/>
                <a:gd name="T4" fmla="*/ 55 w 195"/>
                <a:gd name="T5" fmla="*/ 0 h 274"/>
                <a:gd name="T6" fmla="*/ 37 w 195"/>
                <a:gd name="T7" fmla="*/ 11 h 274"/>
                <a:gd name="T8" fmla="*/ 0 w 195"/>
                <a:gd name="T9" fmla="*/ 274 h 274"/>
                <a:gd name="T10" fmla="*/ 195 w 195"/>
                <a:gd name="T11" fmla="*/ 11 h 274"/>
                <a:gd name="T12" fmla="*/ 185 w 195"/>
                <a:gd name="T13" fmla="*/ 264 h 274"/>
                <a:gd name="T14" fmla="*/ 10 w 195"/>
                <a:gd name="T15" fmla="*/ 264 h 274"/>
                <a:gd name="T16" fmla="*/ 37 w 195"/>
                <a:gd name="T17" fmla="*/ 21 h 274"/>
                <a:gd name="T18" fmla="*/ 55 w 195"/>
                <a:gd name="T19" fmla="*/ 36 h 274"/>
                <a:gd name="T20" fmla="*/ 140 w 195"/>
                <a:gd name="T21" fmla="*/ 21 h 274"/>
                <a:gd name="T22" fmla="*/ 158 w 195"/>
                <a:gd name="T23" fmla="*/ 36 h 274"/>
                <a:gd name="T24" fmla="*/ 185 w 195"/>
                <a:gd name="T25" fmla="*/ 21 h 274"/>
                <a:gd name="T26" fmla="*/ 82 w 195"/>
                <a:gd name="T27" fmla="*/ 76 h 274"/>
                <a:gd name="T28" fmla="*/ 83 w 195"/>
                <a:gd name="T29" fmla="*/ 56 h 274"/>
                <a:gd name="T30" fmla="*/ 96 w 195"/>
                <a:gd name="T31" fmla="*/ 44 h 274"/>
                <a:gd name="T32" fmla="*/ 96 w 195"/>
                <a:gd name="T33" fmla="*/ 44 h 274"/>
                <a:gd name="T34" fmla="*/ 98 w 195"/>
                <a:gd name="T35" fmla="*/ 43 h 274"/>
                <a:gd name="T36" fmla="*/ 97 w 195"/>
                <a:gd name="T37" fmla="*/ 45 h 274"/>
                <a:gd name="T38" fmla="*/ 102 w 195"/>
                <a:gd name="T39" fmla="*/ 40 h 274"/>
                <a:gd name="T40" fmla="*/ 102 w 195"/>
                <a:gd name="T41" fmla="*/ 41 h 274"/>
                <a:gd name="T42" fmla="*/ 105 w 195"/>
                <a:gd name="T43" fmla="*/ 45 h 274"/>
                <a:gd name="T44" fmla="*/ 107 w 195"/>
                <a:gd name="T45" fmla="*/ 46 h 274"/>
                <a:gd name="T46" fmla="*/ 107 w 195"/>
                <a:gd name="T47" fmla="*/ 47 h 274"/>
                <a:gd name="T48" fmla="*/ 108 w 195"/>
                <a:gd name="T49" fmla="*/ 46 h 274"/>
                <a:gd name="T50" fmla="*/ 117 w 195"/>
                <a:gd name="T51" fmla="*/ 52 h 274"/>
                <a:gd name="T52" fmla="*/ 119 w 195"/>
                <a:gd name="T53" fmla="*/ 76 h 274"/>
                <a:gd name="T54" fmla="*/ 100 w 195"/>
                <a:gd name="T55" fmla="*/ 98 h 274"/>
                <a:gd name="T56" fmla="*/ 82 w 195"/>
                <a:gd name="T57" fmla="*/ 76 h 274"/>
                <a:gd name="T58" fmla="*/ 65 w 195"/>
                <a:gd name="T59" fmla="*/ 107 h 274"/>
                <a:gd name="T60" fmla="*/ 87 w 195"/>
                <a:gd name="T61" fmla="*/ 94 h 274"/>
                <a:gd name="T62" fmla="*/ 121 w 195"/>
                <a:gd name="T63" fmla="*/ 99 h 274"/>
                <a:gd name="T64" fmla="*/ 143 w 195"/>
                <a:gd name="T65" fmla="*/ 142 h 274"/>
                <a:gd name="T66" fmla="*/ 98 w 195"/>
                <a:gd name="T67" fmla="*/ 151 h 274"/>
                <a:gd name="T68" fmla="*/ 58 w 195"/>
                <a:gd name="T69" fmla="*/ 138 h 274"/>
                <a:gd name="T70" fmla="*/ 145 w 195"/>
                <a:gd name="T71" fmla="*/ 212 h 274"/>
                <a:gd name="T72" fmla="*/ 35 w 195"/>
                <a:gd name="T73" fmla="*/ 218 h 274"/>
                <a:gd name="T74" fmla="*/ 36 w 195"/>
                <a:gd name="T75" fmla="*/ 231 h 274"/>
                <a:gd name="T76" fmla="*/ 136 w 195"/>
                <a:gd name="T77" fmla="*/ 238 h 274"/>
                <a:gd name="T78" fmla="*/ 36 w 195"/>
                <a:gd name="T79" fmla="*/ 231 h 274"/>
                <a:gd name="T80" fmla="*/ 155 w 195"/>
                <a:gd name="T81" fmla="*/ 192 h 274"/>
                <a:gd name="T82" fmla="*/ 35 w 195"/>
                <a:gd name="T83" fmla="*/ 198 h 274"/>
                <a:gd name="T84" fmla="*/ 35 w 195"/>
                <a:gd name="T85" fmla="*/ 171 h 274"/>
                <a:gd name="T86" fmla="*/ 165 w 195"/>
                <a:gd name="T87" fmla="*/ 177 h 274"/>
                <a:gd name="T88" fmla="*/ 35 w 195"/>
                <a:gd name="T89" fmla="*/ 171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74">
                  <a:moveTo>
                    <a:pt x="158" y="11"/>
                  </a:moveTo>
                  <a:cubicBezTo>
                    <a:pt x="158" y="0"/>
                    <a:pt x="158" y="0"/>
                    <a:pt x="158" y="0"/>
                  </a:cubicBezTo>
                  <a:cubicBezTo>
                    <a:pt x="140" y="0"/>
                    <a:pt x="140" y="0"/>
                    <a:pt x="140" y="0"/>
                  </a:cubicBezTo>
                  <a:cubicBezTo>
                    <a:pt x="140" y="11"/>
                    <a:pt x="140" y="11"/>
                    <a:pt x="140" y="11"/>
                  </a:cubicBezTo>
                  <a:cubicBezTo>
                    <a:pt x="55" y="11"/>
                    <a:pt x="55" y="11"/>
                    <a:pt x="55" y="11"/>
                  </a:cubicBezTo>
                  <a:cubicBezTo>
                    <a:pt x="55" y="0"/>
                    <a:pt x="55" y="0"/>
                    <a:pt x="55" y="0"/>
                  </a:cubicBezTo>
                  <a:cubicBezTo>
                    <a:pt x="37" y="0"/>
                    <a:pt x="37" y="0"/>
                    <a:pt x="37" y="0"/>
                  </a:cubicBezTo>
                  <a:cubicBezTo>
                    <a:pt x="37" y="11"/>
                    <a:pt x="37" y="11"/>
                    <a:pt x="37" y="11"/>
                  </a:cubicBezTo>
                  <a:cubicBezTo>
                    <a:pt x="0" y="11"/>
                    <a:pt x="0" y="11"/>
                    <a:pt x="0" y="11"/>
                  </a:cubicBezTo>
                  <a:cubicBezTo>
                    <a:pt x="0" y="274"/>
                    <a:pt x="0" y="274"/>
                    <a:pt x="0" y="274"/>
                  </a:cubicBezTo>
                  <a:cubicBezTo>
                    <a:pt x="195" y="274"/>
                    <a:pt x="195" y="274"/>
                    <a:pt x="195" y="274"/>
                  </a:cubicBezTo>
                  <a:cubicBezTo>
                    <a:pt x="195" y="11"/>
                    <a:pt x="195" y="11"/>
                    <a:pt x="195" y="11"/>
                  </a:cubicBezTo>
                  <a:lnTo>
                    <a:pt x="158" y="11"/>
                  </a:lnTo>
                  <a:close/>
                  <a:moveTo>
                    <a:pt x="185" y="264"/>
                  </a:moveTo>
                  <a:cubicBezTo>
                    <a:pt x="185" y="264"/>
                    <a:pt x="185" y="264"/>
                    <a:pt x="185" y="264"/>
                  </a:cubicBezTo>
                  <a:cubicBezTo>
                    <a:pt x="10" y="264"/>
                    <a:pt x="10" y="264"/>
                    <a:pt x="10" y="264"/>
                  </a:cubicBezTo>
                  <a:cubicBezTo>
                    <a:pt x="10" y="21"/>
                    <a:pt x="10" y="21"/>
                    <a:pt x="10" y="21"/>
                  </a:cubicBezTo>
                  <a:cubicBezTo>
                    <a:pt x="37" y="21"/>
                    <a:pt x="37" y="21"/>
                    <a:pt x="37" y="21"/>
                  </a:cubicBezTo>
                  <a:cubicBezTo>
                    <a:pt x="37" y="36"/>
                    <a:pt x="37" y="36"/>
                    <a:pt x="37" y="36"/>
                  </a:cubicBezTo>
                  <a:cubicBezTo>
                    <a:pt x="55" y="36"/>
                    <a:pt x="55" y="36"/>
                    <a:pt x="55" y="36"/>
                  </a:cubicBezTo>
                  <a:cubicBezTo>
                    <a:pt x="55" y="21"/>
                    <a:pt x="55" y="21"/>
                    <a:pt x="55" y="21"/>
                  </a:cubicBezTo>
                  <a:cubicBezTo>
                    <a:pt x="140" y="21"/>
                    <a:pt x="140" y="21"/>
                    <a:pt x="140" y="21"/>
                  </a:cubicBezTo>
                  <a:cubicBezTo>
                    <a:pt x="140" y="36"/>
                    <a:pt x="140" y="36"/>
                    <a:pt x="140" y="36"/>
                  </a:cubicBezTo>
                  <a:cubicBezTo>
                    <a:pt x="158" y="36"/>
                    <a:pt x="158" y="36"/>
                    <a:pt x="158" y="36"/>
                  </a:cubicBezTo>
                  <a:cubicBezTo>
                    <a:pt x="158" y="21"/>
                    <a:pt x="158" y="21"/>
                    <a:pt x="158" y="21"/>
                  </a:cubicBezTo>
                  <a:cubicBezTo>
                    <a:pt x="185" y="21"/>
                    <a:pt x="185" y="21"/>
                    <a:pt x="185" y="21"/>
                  </a:cubicBezTo>
                  <a:lnTo>
                    <a:pt x="185" y="264"/>
                  </a:lnTo>
                  <a:close/>
                  <a:moveTo>
                    <a:pt x="82" y="76"/>
                  </a:moveTo>
                  <a:cubicBezTo>
                    <a:pt x="82" y="76"/>
                    <a:pt x="80" y="69"/>
                    <a:pt x="83" y="70"/>
                  </a:cubicBezTo>
                  <a:cubicBezTo>
                    <a:pt x="81" y="60"/>
                    <a:pt x="83" y="56"/>
                    <a:pt x="83" y="56"/>
                  </a:cubicBezTo>
                  <a:cubicBezTo>
                    <a:pt x="85" y="48"/>
                    <a:pt x="94" y="44"/>
                    <a:pt x="94" y="44"/>
                  </a:cubicBezTo>
                  <a:cubicBezTo>
                    <a:pt x="96" y="42"/>
                    <a:pt x="96" y="43"/>
                    <a:pt x="96" y="44"/>
                  </a:cubicBezTo>
                  <a:cubicBezTo>
                    <a:pt x="96" y="43"/>
                    <a:pt x="97" y="43"/>
                    <a:pt x="97" y="43"/>
                  </a:cubicBezTo>
                  <a:cubicBezTo>
                    <a:pt x="96" y="43"/>
                    <a:pt x="96" y="44"/>
                    <a:pt x="96" y="44"/>
                  </a:cubicBezTo>
                  <a:cubicBezTo>
                    <a:pt x="97" y="45"/>
                    <a:pt x="97" y="45"/>
                    <a:pt x="97" y="45"/>
                  </a:cubicBezTo>
                  <a:cubicBezTo>
                    <a:pt x="97" y="44"/>
                    <a:pt x="98" y="43"/>
                    <a:pt x="98" y="43"/>
                  </a:cubicBezTo>
                  <a:cubicBezTo>
                    <a:pt x="97" y="44"/>
                    <a:pt x="97" y="44"/>
                    <a:pt x="97" y="45"/>
                  </a:cubicBezTo>
                  <a:cubicBezTo>
                    <a:pt x="97" y="45"/>
                    <a:pt x="97" y="45"/>
                    <a:pt x="97" y="45"/>
                  </a:cubicBezTo>
                  <a:cubicBezTo>
                    <a:pt x="98" y="43"/>
                    <a:pt x="99" y="42"/>
                    <a:pt x="100" y="42"/>
                  </a:cubicBezTo>
                  <a:cubicBezTo>
                    <a:pt x="101" y="41"/>
                    <a:pt x="102" y="40"/>
                    <a:pt x="102" y="40"/>
                  </a:cubicBezTo>
                  <a:cubicBezTo>
                    <a:pt x="101" y="41"/>
                    <a:pt x="100" y="42"/>
                    <a:pt x="100" y="43"/>
                  </a:cubicBezTo>
                  <a:cubicBezTo>
                    <a:pt x="101" y="42"/>
                    <a:pt x="102" y="41"/>
                    <a:pt x="102" y="41"/>
                  </a:cubicBezTo>
                  <a:cubicBezTo>
                    <a:pt x="102" y="43"/>
                    <a:pt x="104" y="45"/>
                    <a:pt x="106" y="46"/>
                  </a:cubicBezTo>
                  <a:cubicBezTo>
                    <a:pt x="105" y="45"/>
                    <a:pt x="105" y="45"/>
                    <a:pt x="105" y="45"/>
                  </a:cubicBezTo>
                  <a:cubicBezTo>
                    <a:pt x="106" y="46"/>
                    <a:pt x="106" y="46"/>
                    <a:pt x="106" y="46"/>
                  </a:cubicBezTo>
                  <a:cubicBezTo>
                    <a:pt x="106" y="46"/>
                    <a:pt x="106" y="46"/>
                    <a:pt x="107" y="46"/>
                  </a:cubicBezTo>
                  <a:cubicBezTo>
                    <a:pt x="106" y="46"/>
                    <a:pt x="106" y="45"/>
                    <a:pt x="106" y="45"/>
                  </a:cubicBezTo>
                  <a:cubicBezTo>
                    <a:pt x="106" y="46"/>
                    <a:pt x="107" y="46"/>
                    <a:pt x="107" y="47"/>
                  </a:cubicBezTo>
                  <a:cubicBezTo>
                    <a:pt x="107" y="47"/>
                    <a:pt x="108" y="47"/>
                    <a:pt x="108" y="47"/>
                  </a:cubicBezTo>
                  <a:cubicBezTo>
                    <a:pt x="108" y="47"/>
                    <a:pt x="108" y="46"/>
                    <a:pt x="108" y="46"/>
                  </a:cubicBezTo>
                  <a:cubicBezTo>
                    <a:pt x="108" y="47"/>
                    <a:pt x="108" y="47"/>
                    <a:pt x="108" y="47"/>
                  </a:cubicBezTo>
                  <a:cubicBezTo>
                    <a:pt x="114" y="49"/>
                    <a:pt x="117" y="52"/>
                    <a:pt x="117" y="52"/>
                  </a:cubicBezTo>
                  <a:cubicBezTo>
                    <a:pt x="122" y="58"/>
                    <a:pt x="119" y="68"/>
                    <a:pt x="119" y="70"/>
                  </a:cubicBezTo>
                  <a:cubicBezTo>
                    <a:pt x="121" y="69"/>
                    <a:pt x="119" y="76"/>
                    <a:pt x="119" y="76"/>
                  </a:cubicBezTo>
                  <a:cubicBezTo>
                    <a:pt x="119" y="78"/>
                    <a:pt x="118" y="78"/>
                    <a:pt x="118" y="79"/>
                  </a:cubicBezTo>
                  <a:cubicBezTo>
                    <a:pt x="116" y="88"/>
                    <a:pt x="108" y="98"/>
                    <a:pt x="100" y="98"/>
                  </a:cubicBezTo>
                  <a:cubicBezTo>
                    <a:pt x="93" y="98"/>
                    <a:pt x="85" y="88"/>
                    <a:pt x="84" y="79"/>
                  </a:cubicBezTo>
                  <a:cubicBezTo>
                    <a:pt x="83" y="78"/>
                    <a:pt x="82" y="78"/>
                    <a:pt x="82" y="76"/>
                  </a:cubicBezTo>
                  <a:close/>
                  <a:moveTo>
                    <a:pt x="58" y="138"/>
                  </a:moveTo>
                  <a:cubicBezTo>
                    <a:pt x="58" y="138"/>
                    <a:pt x="58" y="117"/>
                    <a:pt x="65" y="107"/>
                  </a:cubicBezTo>
                  <a:cubicBezTo>
                    <a:pt x="65" y="107"/>
                    <a:pt x="67" y="104"/>
                    <a:pt x="71" y="103"/>
                  </a:cubicBezTo>
                  <a:cubicBezTo>
                    <a:pt x="71" y="103"/>
                    <a:pt x="86" y="98"/>
                    <a:pt x="87" y="94"/>
                  </a:cubicBezTo>
                  <a:cubicBezTo>
                    <a:pt x="87" y="94"/>
                    <a:pt x="99" y="123"/>
                    <a:pt x="113" y="94"/>
                  </a:cubicBezTo>
                  <a:cubicBezTo>
                    <a:pt x="113" y="94"/>
                    <a:pt x="113" y="97"/>
                    <a:pt x="121" y="99"/>
                  </a:cubicBezTo>
                  <a:cubicBezTo>
                    <a:pt x="121" y="99"/>
                    <a:pt x="135" y="104"/>
                    <a:pt x="137" y="109"/>
                  </a:cubicBezTo>
                  <a:cubicBezTo>
                    <a:pt x="137" y="109"/>
                    <a:pt x="145" y="126"/>
                    <a:pt x="143" y="142"/>
                  </a:cubicBezTo>
                  <a:cubicBezTo>
                    <a:pt x="143" y="142"/>
                    <a:pt x="143" y="143"/>
                    <a:pt x="140" y="145"/>
                  </a:cubicBezTo>
                  <a:cubicBezTo>
                    <a:pt x="140" y="145"/>
                    <a:pt x="123" y="152"/>
                    <a:pt x="98" y="151"/>
                  </a:cubicBezTo>
                  <a:cubicBezTo>
                    <a:pt x="98" y="151"/>
                    <a:pt x="75" y="150"/>
                    <a:pt x="60" y="144"/>
                  </a:cubicBezTo>
                  <a:cubicBezTo>
                    <a:pt x="60" y="144"/>
                    <a:pt x="58" y="143"/>
                    <a:pt x="58" y="138"/>
                  </a:cubicBezTo>
                  <a:close/>
                  <a:moveTo>
                    <a:pt x="35" y="212"/>
                  </a:moveTo>
                  <a:cubicBezTo>
                    <a:pt x="145" y="212"/>
                    <a:pt x="145" y="212"/>
                    <a:pt x="145" y="212"/>
                  </a:cubicBezTo>
                  <a:cubicBezTo>
                    <a:pt x="145" y="218"/>
                    <a:pt x="145" y="218"/>
                    <a:pt x="145" y="218"/>
                  </a:cubicBezTo>
                  <a:cubicBezTo>
                    <a:pt x="35" y="218"/>
                    <a:pt x="35" y="218"/>
                    <a:pt x="35" y="218"/>
                  </a:cubicBezTo>
                  <a:lnTo>
                    <a:pt x="35" y="212"/>
                  </a:lnTo>
                  <a:close/>
                  <a:moveTo>
                    <a:pt x="36" y="231"/>
                  </a:moveTo>
                  <a:cubicBezTo>
                    <a:pt x="136" y="231"/>
                    <a:pt x="136" y="231"/>
                    <a:pt x="136" y="231"/>
                  </a:cubicBezTo>
                  <a:cubicBezTo>
                    <a:pt x="136" y="238"/>
                    <a:pt x="136" y="238"/>
                    <a:pt x="136" y="238"/>
                  </a:cubicBezTo>
                  <a:cubicBezTo>
                    <a:pt x="36" y="238"/>
                    <a:pt x="36" y="238"/>
                    <a:pt x="36" y="238"/>
                  </a:cubicBezTo>
                  <a:lnTo>
                    <a:pt x="36" y="231"/>
                  </a:lnTo>
                  <a:close/>
                  <a:moveTo>
                    <a:pt x="35" y="192"/>
                  </a:moveTo>
                  <a:cubicBezTo>
                    <a:pt x="155" y="192"/>
                    <a:pt x="155" y="192"/>
                    <a:pt x="155" y="192"/>
                  </a:cubicBezTo>
                  <a:cubicBezTo>
                    <a:pt x="155" y="198"/>
                    <a:pt x="155" y="198"/>
                    <a:pt x="155" y="198"/>
                  </a:cubicBezTo>
                  <a:cubicBezTo>
                    <a:pt x="35" y="198"/>
                    <a:pt x="35" y="198"/>
                    <a:pt x="35" y="198"/>
                  </a:cubicBezTo>
                  <a:lnTo>
                    <a:pt x="35" y="192"/>
                  </a:lnTo>
                  <a:close/>
                  <a:moveTo>
                    <a:pt x="35" y="171"/>
                  </a:moveTo>
                  <a:cubicBezTo>
                    <a:pt x="165" y="171"/>
                    <a:pt x="165" y="171"/>
                    <a:pt x="165" y="171"/>
                  </a:cubicBezTo>
                  <a:cubicBezTo>
                    <a:pt x="165" y="177"/>
                    <a:pt x="165" y="177"/>
                    <a:pt x="165" y="177"/>
                  </a:cubicBezTo>
                  <a:cubicBezTo>
                    <a:pt x="35" y="177"/>
                    <a:pt x="35" y="177"/>
                    <a:pt x="35" y="177"/>
                  </a:cubicBezTo>
                  <a:lnTo>
                    <a:pt x="35" y="171"/>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endParaRPr lang="zh-CN" altLang="en-US" sz="1350" kern="0">
                <a:solidFill>
                  <a:prstClr val="black"/>
                </a:solidFill>
                <a:latin typeface="Calibri Light" pitchFamily="34" charset="0"/>
              </a:endParaRPr>
            </a:p>
          </p:txBody>
        </p:sp>
        <p:sp>
          <p:nvSpPr>
            <p:cNvPr id="4" name="PA-矩形 3"/>
            <p:cNvSpPr/>
            <p:nvPr>
              <p:custDataLst>
                <p:tags r:id="rId15"/>
              </p:custDataLst>
            </p:nvPr>
          </p:nvSpPr>
          <p:spPr>
            <a:xfrm>
              <a:off x="3302340" y="2694376"/>
              <a:ext cx="6872394" cy="458908"/>
            </a:xfrm>
            <a:prstGeom prst="rect">
              <a:avLst/>
            </a:prstGeom>
          </p:spPr>
          <p:txBody>
            <a:bodyPr wrap="none">
              <a:spAutoFit/>
            </a:bodyPr>
            <a:lstStyle/>
            <a:p>
              <a:pPr marL="0" lvl="2" eaLnBrk="0" hangingPunct="0">
                <a:lnSpc>
                  <a:spcPct val="150000"/>
                </a:lnSpc>
                <a:buClr>
                  <a:schemeClr val="tx1">
                    <a:lumMod val="65000"/>
                    <a:lumOff val="35000"/>
                  </a:schemeClr>
                </a:buClr>
                <a:defRPr/>
              </a:pPr>
              <a:r>
                <a:rPr lang="zh-CN" altLang="zh-CN" sz="1800" dirty="0">
                  <a:latin typeface="微软雅黑" pitchFamily="34" charset="-122"/>
                  <a:ea typeface="微软雅黑" pitchFamily="34" charset="-122"/>
                </a:rPr>
                <a:t>参与</a:t>
              </a:r>
              <a:r>
                <a:rPr lang="en-US" altLang="zh-CN" sz="1800" dirty="0">
                  <a:latin typeface="微软雅黑" pitchFamily="34" charset="-122"/>
                  <a:ea typeface="微软雅黑" pitchFamily="34" charset="-122"/>
                </a:rPr>
                <a:t>JSA </a:t>
              </a:r>
              <a:r>
                <a:rPr lang="zh-CN" altLang="zh-CN" sz="1800" dirty="0">
                  <a:latin typeface="微软雅黑" pitchFamily="34" charset="-122"/>
                  <a:ea typeface="微软雅黑" pitchFamily="34" charset="-122"/>
                </a:rPr>
                <a:t>，了解动火作业区域、部位状况、工作任务和安全风险</a:t>
              </a:r>
              <a:r>
                <a:rPr lang="zh-CN" altLang="en-US" sz="1800" dirty="0">
                  <a:latin typeface="微软雅黑" pitchFamily="34" charset="-122"/>
                  <a:ea typeface="微软雅黑" pitchFamily="34" charset="-122"/>
                </a:rPr>
                <a:t>；</a:t>
              </a:r>
              <a:endParaRPr lang="en-US" altLang="zh-CN" sz="1800" dirty="0">
                <a:latin typeface="微软雅黑" pitchFamily="34" charset="-122"/>
                <a:ea typeface="微软雅黑" pitchFamily="34" charset="-122"/>
              </a:endParaRPr>
            </a:p>
          </p:txBody>
        </p:sp>
        <p:sp>
          <p:nvSpPr>
            <p:cNvPr id="11284" name="PA-矩形 4"/>
            <p:cNvSpPr>
              <a:spLocks noChangeArrowheads="1"/>
            </p:cNvSpPr>
            <p:nvPr>
              <p:custDataLst>
                <p:tags r:id="rId16"/>
              </p:custDataLst>
            </p:nvPr>
          </p:nvSpPr>
          <p:spPr bwMode="auto">
            <a:xfrm>
              <a:off x="3333156" y="3426538"/>
              <a:ext cx="7960804"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marL="0" lvl="2">
                <a:lnSpc>
                  <a:spcPct val="150000"/>
                </a:lnSpc>
                <a:buClr>
                  <a:schemeClr val="tx1">
                    <a:lumMod val="65000"/>
                    <a:lumOff val="35000"/>
                  </a:schemeClr>
                </a:buClr>
                <a:defRPr/>
              </a:pPr>
              <a:r>
                <a:rPr lang="zh-CN" altLang="zh-CN" sz="1800" dirty="0">
                  <a:latin typeface="微软雅黑" pitchFamily="34" charset="-122"/>
                  <a:ea typeface="微软雅黑" pitchFamily="34" charset="-122"/>
                </a:rPr>
                <a:t>监督落实已制定的安全措施，核查动火作业人员资质和现场设备的符合性</a:t>
              </a:r>
              <a:r>
                <a:rPr lang="zh-CN" altLang="en-US" sz="1800" dirty="0">
                  <a:latin typeface="微软雅黑" pitchFamily="34" charset="-122"/>
                  <a:ea typeface="微软雅黑" pitchFamily="34" charset="-122"/>
                </a:rPr>
                <a:t>；</a:t>
              </a:r>
              <a:endParaRPr lang="zh-CN" altLang="zh-CN" sz="1800" dirty="0">
                <a:latin typeface="微软雅黑" pitchFamily="34" charset="-122"/>
                <a:ea typeface="微软雅黑" pitchFamily="34" charset="-122"/>
              </a:endParaRPr>
            </a:p>
          </p:txBody>
        </p:sp>
        <p:sp>
          <p:nvSpPr>
            <p:cNvPr id="6" name="PA-矩形 5"/>
            <p:cNvSpPr/>
            <p:nvPr>
              <p:custDataLst>
                <p:tags r:id="rId17"/>
              </p:custDataLst>
            </p:nvPr>
          </p:nvSpPr>
          <p:spPr>
            <a:xfrm>
              <a:off x="3335454" y="4092761"/>
              <a:ext cx="7790327" cy="923330"/>
            </a:xfrm>
            <a:prstGeom prst="rect">
              <a:avLst/>
            </a:prstGeom>
          </p:spPr>
          <p:txBody>
            <a:bodyPr wrap="square">
              <a:spAutoFit/>
            </a:bodyPr>
            <a:lstStyle/>
            <a:p>
              <a:pPr marL="0" lvl="2" eaLnBrk="0" hangingPunct="0">
                <a:lnSpc>
                  <a:spcPct val="150000"/>
                </a:lnSpc>
                <a:buClr>
                  <a:schemeClr val="tx1">
                    <a:lumMod val="65000"/>
                    <a:lumOff val="35000"/>
                  </a:schemeClr>
                </a:buClr>
                <a:defRPr/>
              </a:pPr>
              <a:r>
                <a:rPr lang="zh-CN" altLang="zh-CN" sz="1800" dirty="0">
                  <a:latin typeface="微软雅黑" pitchFamily="34" charset="-122"/>
                  <a:ea typeface="微软雅黑" pitchFamily="34" charset="-122"/>
                </a:rPr>
                <a:t>及时纠正或制止违章行为，发现人员、工艺、设备或环境安全条件变化以及现场不具备安全作业条件时，立即停止作业并向批准人报告</a:t>
              </a:r>
              <a:r>
                <a:rPr lang="zh-CN" altLang="en-US" sz="1800" dirty="0">
                  <a:latin typeface="微软雅黑" pitchFamily="34" charset="-122"/>
                  <a:ea typeface="微软雅黑" pitchFamily="34" charset="-122"/>
                </a:rPr>
                <a:t>；</a:t>
              </a:r>
              <a:endParaRPr lang="zh-CN" altLang="zh-CN" sz="1800" dirty="0">
                <a:latin typeface="微软雅黑" pitchFamily="34" charset="-122"/>
                <a:ea typeface="微软雅黑" pitchFamily="34" charset="-122"/>
              </a:endParaRPr>
            </a:p>
          </p:txBody>
        </p:sp>
        <p:sp>
          <p:nvSpPr>
            <p:cNvPr id="7" name="PA-矩形 6"/>
            <p:cNvSpPr/>
            <p:nvPr>
              <p:custDataLst>
                <p:tags r:id="rId18"/>
              </p:custDataLst>
            </p:nvPr>
          </p:nvSpPr>
          <p:spPr>
            <a:xfrm>
              <a:off x="3333156" y="5062161"/>
              <a:ext cx="8252638" cy="507831"/>
            </a:xfrm>
            <a:prstGeom prst="rect">
              <a:avLst/>
            </a:prstGeom>
          </p:spPr>
          <p:txBody>
            <a:bodyPr wrap="square">
              <a:spAutoFit/>
            </a:bodyPr>
            <a:lstStyle/>
            <a:p>
              <a:pPr marL="0" lvl="2" eaLnBrk="0" hangingPunct="0">
                <a:lnSpc>
                  <a:spcPct val="150000"/>
                </a:lnSpc>
                <a:buClr>
                  <a:schemeClr val="tx1">
                    <a:lumMod val="65000"/>
                    <a:lumOff val="35000"/>
                  </a:schemeClr>
                </a:buClr>
                <a:defRPr/>
              </a:pPr>
              <a:r>
                <a:rPr lang="zh-CN" altLang="zh-CN" sz="1800" dirty="0">
                  <a:latin typeface="微软雅黑" pitchFamily="34" charset="-122"/>
                  <a:ea typeface="微软雅黑" pitchFamily="34" charset="-122"/>
                </a:rPr>
                <a:t>动火作业结束后，负责对现场进行检查，确认无火种并留守</a:t>
              </a:r>
              <a:r>
                <a:rPr lang="en-US" altLang="zh-CN" sz="1800" b="1" dirty="0">
                  <a:solidFill>
                    <a:srgbClr val="C00000"/>
                  </a:solidFill>
                  <a:latin typeface="微软雅黑" pitchFamily="34" charset="-122"/>
                  <a:ea typeface="微软雅黑" pitchFamily="34" charset="-122"/>
                </a:rPr>
                <a:t>30min</a:t>
              </a:r>
              <a:r>
                <a:rPr lang="zh-CN" altLang="zh-CN" sz="1800" dirty="0">
                  <a:latin typeface="微软雅黑" pitchFamily="34" charset="-122"/>
                  <a:ea typeface="微软雅黑" pitchFamily="34" charset="-122"/>
                </a:rPr>
                <a:t>后方可离开</a:t>
              </a:r>
              <a:r>
                <a:rPr lang="zh-CN" altLang="en-US" sz="1800" dirty="0">
                  <a:latin typeface="微软雅黑" pitchFamily="34" charset="-122"/>
                  <a:ea typeface="微软雅黑" pitchFamily="34" charset="-122"/>
                </a:rPr>
                <a:t>。</a:t>
              </a:r>
              <a:endParaRPr lang="zh-CN" altLang="zh-CN" sz="1800" dirty="0">
                <a:latin typeface="微软雅黑" pitchFamily="34" charset="-122"/>
                <a:ea typeface="微软雅黑" pitchFamily="34" charset="-122"/>
              </a:endParaRPr>
            </a:p>
          </p:txBody>
        </p:sp>
        <p:grpSp>
          <p:nvGrpSpPr>
            <p:cNvPr id="79" name="组合 78"/>
            <p:cNvGrpSpPr/>
            <p:nvPr/>
          </p:nvGrpSpPr>
          <p:grpSpPr>
            <a:xfrm>
              <a:off x="2543029" y="3583645"/>
              <a:ext cx="258134" cy="281159"/>
              <a:chOff x="6169025" y="6338888"/>
              <a:chExt cx="338138" cy="368300"/>
            </a:xfrm>
            <a:solidFill>
              <a:schemeClr val="bg1"/>
            </a:solidFill>
          </p:grpSpPr>
          <p:sp>
            <p:nvSpPr>
              <p:cNvPr id="80" name="PA-椭圆 5"/>
              <p:cNvSpPr>
                <a:spLocks noChangeArrowheads="1"/>
              </p:cNvSpPr>
              <p:nvPr>
                <p:custDataLst>
                  <p:tags r:id="rId19"/>
                </p:custDataLst>
              </p:nvPr>
            </p:nvSpPr>
            <p:spPr bwMode="auto">
              <a:xfrm>
                <a:off x="6296025" y="6338888"/>
                <a:ext cx="79375" cy="809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81" name="PA-任意多边形 6"/>
              <p:cNvSpPr/>
              <p:nvPr>
                <p:custDataLst>
                  <p:tags r:id="rId20"/>
                </p:custDataLst>
              </p:nvPr>
            </p:nvSpPr>
            <p:spPr bwMode="auto">
              <a:xfrm>
                <a:off x="6262688" y="6435725"/>
                <a:ext cx="146050" cy="271463"/>
              </a:xfrm>
              <a:custGeom>
                <a:avLst/>
                <a:gdLst>
                  <a:gd name="T0" fmla="*/ 31 w 39"/>
                  <a:gd name="T1" fmla="*/ 0 h 71"/>
                  <a:gd name="T2" fmla="*/ 28 w 39"/>
                  <a:gd name="T3" fmla="*/ 0 h 71"/>
                  <a:gd name="T4" fmla="*/ 19 w 39"/>
                  <a:gd name="T5" fmla="*/ 8 h 71"/>
                  <a:gd name="T6" fmla="*/ 11 w 39"/>
                  <a:gd name="T7" fmla="*/ 0 h 71"/>
                  <a:gd name="T8" fmla="*/ 8 w 39"/>
                  <a:gd name="T9" fmla="*/ 0 h 71"/>
                  <a:gd name="T10" fmla="*/ 0 w 39"/>
                  <a:gd name="T11" fmla="*/ 8 h 71"/>
                  <a:gd name="T12" fmla="*/ 0 w 39"/>
                  <a:gd name="T13" fmla="*/ 26 h 71"/>
                  <a:gd name="T14" fmla="*/ 8 w 39"/>
                  <a:gd name="T15" fmla="*/ 34 h 71"/>
                  <a:gd name="T16" fmla="*/ 8 w 39"/>
                  <a:gd name="T17" fmla="*/ 34 h 71"/>
                  <a:gd name="T18" fmla="*/ 8 w 39"/>
                  <a:gd name="T19" fmla="*/ 36 h 71"/>
                  <a:gd name="T20" fmla="*/ 8 w 39"/>
                  <a:gd name="T21" fmla="*/ 65 h 71"/>
                  <a:gd name="T22" fmla="*/ 14 w 39"/>
                  <a:gd name="T23" fmla="*/ 71 h 71"/>
                  <a:gd name="T24" fmla="*/ 20 w 39"/>
                  <a:gd name="T25" fmla="*/ 65 h 71"/>
                  <a:gd name="T26" fmla="*/ 26 w 39"/>
                  <a:gd name="T27" fmla="*/ 71 h 71"/>
                  <a:gd name="T28" fmla="*/ 31 w 39"/>
                  <a:gd name="T29" fmla="*/ 65 h 71"/>
                  <a:gd name="T30" fmla="*/ 31 w 39"/>
                  <a:gd name="T31" fmla="*/ 36 h 71"/>
                  <a:gd name="T32" fmla="*/ 31 w 39"/>
                  <a:gd name="T33" fmla="*/ 34 h 71"/>
                  <a:gd name="T34" fmla="*/ 31 w 39"/>
                  <a:gd name="T35" fmla="*/ 34 h 71"/>
                  <a:gd name="T36" fmla="*/ 39 w 39"/>
                  <a:gd name="T37" fmla="*/ 26 h 71"/>
                  <a:gd name="T38" fmla="*/ 39 w 39"/>
                  <a:gd name="T39" fmla="*/ 8 h 71"/>
                  <a:gd name="T40" fmla="*/ 31 w 39"/>
                  <a:gd name="T4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71">
                    <a:moveTo>
                      <a:pt x="31" y="0"/>
                    </a:moveTo>
                    <a:cubicBezTo>
                      <a:pt x="28" y="0"/>
                      <a:pt x="28" y="0"/>
                      <a:pt x="28" y="0"/>
                    </a:cubicBezTo>
                    <a:cubicBezTo>
                      <a:pt x="19" y="8"/>
                      <a:pt x="19" y="8"/>
                      <a:pt x="19" y="8"/>
                    </a:cubicBezTo>
                    <a:cubicBezTo>
                      <a:pt x="11" y="0"/>
                      <a:pt x="11" y="0"/>
                      <a:pt x="11" y="0"/>
                    </a:cubicBezTo>
                    <a:cubicBezTo>
                      <a:pt x="8" y="0"/>
                      <a:pt x="8" y="0"/>
                      <a:pt x="8" y="0"/>
                    </a:cubicBezTo>
                    <a:cubicBezTo>
                      <a:pt x="4" y="0"/>
                      <a:pt x="0" y="3"/>
                      <a:pt x="0" y="8"/>
                    </a:cubicBezTo>
                    <a:cubicBezTo>
                      <a:pt x="0" y="26"/>
                      <a:pt x="0" y="26"/>
                      <a:pt x="0" y="26"/>
                    </a:cubicBezTo>
                    <a:cubicBezTo>
                      <a:pt x="0" y="30"/>
                      <a:pt x="4" y="34"/>
                      <a:pt x="8" y="34"/>
                    </a:cubicBezTo>
                    <a:cubicBezTo>
                      <a:pt x="8" y="34"/>
                      <a:pt x="8" y="34"/>
                      <a:pt x="8" y="34"/>
                    </a:cubicBezTo>
                    <a:cubicBezTo>
                      <a:pt x="8" y="35"/>
                      <a:pt x="8" y="36"/>
                      <a:pt x="8" y="36"/>
                    </a:cubicBezTo>
                    <a:cubicBezTo>
                      <a:pt x="8" y="65"/>
                      <a:pt x="8" y="65"/>
                      <a:pt x="8" y="65"/>
                    </a:cubicBezTo>
                    <a:cubicBezTo>
                      <a:pt x="8" y="69"/>
                      <a:pt x="11" y="71"/>
                      <a:pt x="14" y="71"/>
                    </a:cubicBezTo>
                    <a:cubicBezTo>
                      <a:pt x="17" y="71"/>
                      <a:pt x="20" y="69"/>
                      <a:pt x="20" y="65"/>
                    </a:cubicBezTo>
                    <a:cubicBezTo>
                      <a:pt x="20" y="69"/>
                      <a:pt x="22" y="71"/>
                      <a:pt x="26" y="71"/>
                    </a:cubicBezTo>
                    <a:cubicBezTo>
                      <a:pt x="29" y="71"/>
                      <a:pt x="31" y="69"/>
                      <a:pt x="31" y="65"/>
                    </a:cubicBezTo>
                    <a:cubicBezTo>
                      <a:pt x="31" y="36"/>
                      <a:pt x="31" y="36"/>
                      <a:pt x="31" y="36"/>
                    </a:cubicBezTo>
                    <a:cubicBezTo>
                      <a:pt x="31" y="36"/>
                      <a:pt x="31" y="35"/>
                      <a:pt x="31" y="34"/>
                    </a:cubicBezTo>
                    <a:cubicBezTo>
                      <a:pt x="31" y="34"/>
                      <a:pt x="31" y="34"/>
                      <a:pt x="31" y="34"/>
                    </a:cubicBezTo>
                    <a:cubicBezTo>
                      <a:pt x="36" y="34"/>
                      <a:pt x="39" y="30"/>
                      <a:pt x="39" y="26"/>
                    </a:cubicBezTo>
                    <a:cubicBezTo>
                      <a:pt x="39" y="8"/>
                      <a:pt x="39" y="8"/>
                      <a:pt x="39" y="8"/>
                    </a:cubicBezTo>
                    <a:cubicBezTo>
                      <a:pt x="39" y="3"/>
                      <a:pt x="36"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82" name="PA-椭圆 7"/>
              <p:cNvSpPr>
                <a:spLocks noChangeArrowheads="1"/>
              </p:cNvSpPr>
              <p:nvPr>
                <p:custDataLst>
                  <p:tags r:id="rId21"/>
                </p:custDataLst>
              </p:nvPr>
            </p:nvSpPr>
            <p:spPr bwMode="auto">
              <a:xfrm>
                <a:off x="6419850" y="6362700"/>
                <a:ext cx="57150" cy="571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83" name="PA-任意多边形 8"/>
              <p:cNvSpPr/>
              <p:nvPr>
                <p:custDataLst>
                  <p:tags r:id="rId22"/>
                </p:custDataLst>
              </p:nvPr>
            </p:nvSpPr>
            <p:spPr bwMode="auto">
              <a:xfrm>
                <a:off x="6416675" y="6430963"/>
                <a:ext cx="90488" cy="227013"/>
              </a:xfrm>
              <a:custGeom>
                <a:avLst/>
                <a:gdLst>
                  <a:gd name="T0" fmla="*/ 18 w 24"/>
                  <a:gd name="T1" fmla="*/ 0 h 59"/>
                  <a:gd name="T2" fmla="*/ 15 w 24"/>
                  <a:gd name="T3" fmla="*/ 0 h 59"/>
                  <a:gd name="T4" fmla="*/ 8 w 24"/>
                  <a:gd name="T5" fmla="*/ 7 h 59"/>
                  <a:gd name="T6" fmla="*/ 2 w 24"/>
                  <a:gd name="T7" fmla="*/ 0 h 59"/>
                  <a:gd name="T8" fmla="*/ 1 w 24"/>
                  <a:gd name="T9" fmla="*/ 0 h 59"/>
                  <a:gd name="T10" fmla="*/ 4 w 24"/>
                  <a:gd name="T11" fmla="*/ 7 h 59"/>
                  <a:gd name="T12" fmla="*/ 4 w 24"/>
                  <a:gd name="T13" fmla="*/ 30 h 59"/>
                  <a:gd name="T14" fmla="*/ 0 w 24"/>
                  <a:gd name="T15" fmla="*/ 38 h 59"/>
                  <a:gd name="T16" fmla="*/ 0 w 24"/>
                  <a:gd name="T17" fmla="*/ 54 h 59"/>
                  <a:gd name="T18" fmla="*/ 4 w 24"/>
                  <a:gd name="T19" fmla="*/ 59 h 59"/>
                  <a:gd name="T20" fmla="*/ 9 w 24"/>
                  <a:gd name="T21" fmla="*/ 54 h 59"/>
                  <a:gd name="T22" fmla="*/ 13 w 24"/>
                  <a:gd name="T23" fmla="*/ 59 h 59"/>
                  <a:gd name="T24" fmla="*/ 18 w 24"/>
                  <a:gd name="T25" fmla="*/ 54 h 59"/>
                  <a:gd name="T26" fmla="*/ 18 w 24"/>
                  <a:gd name="T27" fmla="*/ 29 h 59"/>
                  <a:gd name="T28" fmla="*/ 18 w 24"/>
                  <a:gd name="T29" fmla="*/ 27 h 59"/>
                  <a:gd name="T30" fmla="*/ 18 w 24"/>
                  <a:gd name="T31" fmla="*/ 27 h 59"/>
                  <a:gd name="T32" fmla="*/ 24 w 24"/>
                  <a:gd name="T33" fmla="*/ 21 h 59"/>
                  <a:gd name="T34" fmla="*/ 24 w 24"/>
                  <a:gd name="T35" fmla="*/ 7 h 59"/>
                  <a:gd name="T36" fmla="*/ 18 w 24"/>
                  <a:gd name="T3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59">
                    <a:moveTo>
                      <a:pt x="18" y="0"/>
                    </a:moveTo>
                    <a:cubicBezTo>
                      <a:pt x="15" y="0"/>
                      <a:pt x="15" y="0"/>
                      <a:pt x="15" y="0"/>
                    </a:cubicBezTo>
                    <a:cubicBezTo>
                      <a:pt x="8" y="7"/>
                      <a:pt x="8" y="7"/>
                      <a:pt x="8" y="7"/>
                    </a:cubicBezTo>
                    <a:cubicBezTo>
                      <a:pt x="2" y="0"/>
                      <a:pt x="2" y="0"/>
                      <a:pt x="2" y="0"/>
                    </a:cubicBezTo>
                    <a:cubicBezTo>
                      <a:pt x="1" y="0"/>
                      <a:pt x="1" y="0"/>
                      <a:pt x="1" y="0"/>
                    </a:cubicBezTo>
                    <a:cubicBezTo>
                      <a:pt x="3" y="2"/>
                      <a:pt x="4" y="4"/>
                      <a:pt x="4" y="7"/>
                    </a:cubicBezTo>
                    <a:cubicBezTo>
                      <a:pt x="4" y="30"/>
                      <a:pt x="4" y="30"/>
                      <a:pt x="4" y="30"/>
                    </a:cubicBezTo>
                    <a:cubicBezTo>
                      <a:pt x="4" y="34"/>
                      <a:pt x="2" y="36"/>
                      <a:pt x="0" y="38"/>
                    </a:cubicBezTo>
                    <a:cubicBezTo>
                      <a:pt x="0" y="54"/>
                      <a:pt x="0" y="54"/>
                      <a:pt x="0" y="54"/>
                    </a:cubicBezTo>
                    <a:cubicBezTo>
                      <a:pt x="0" y="57"/>
                      <a:pt x="2" y="59"/>
                      <a:pt x="4" y="59"/>
                    </a:cubicBezTo>
                    <a:cubicBezTo>
                      <a:pt x="7" y="59"/>
                      <a:pt x="9" y="57"/>
                      <a:pt x="9" y="54"/>
                    </a:cubicBezTo>
                    <a:cubicBezTo>
                      <a:pt x="9" y="57"/>
                      <a:pt x="11" y="59"/>
                      <a:pt x="13" y="59"/>
                    </a:cubicBezTo>
                    <a:cubicBezTo>
                      <a:pt x="16" y="59"/>
                      <a:pt x="18" y="57"/>
                      <a:pt x="18" y="54"/>
                    </a:cubicBezTo>
                    <a:cubicBezTo>
                      <a:pt x="18" y="29"/>
                      <a:pt x="18" y="29"/>
                      <a:pt x="18" y="29"/>
                    </a:cubicBezTo>
                    <a:cubicBezTo>
                      <a:pt x="18" y="28"/>
                      <a:pt x="18" y="27"/>
                      <a:pt x="18" y="27"/>
                    </a:cubicBezTo>
                    <a:cubicBezTo>
                      <a:pt x="18" y="27"/>
                      <a:pt x="18" y="27"/>
                      <a:pt x="18" y="27"/>
                    </a:cubicBezTo>
                    <a:cubicBezTo>
                      <a:pt x="21" y="27"/>
                      <a:pt x="24" y="24"/>
                      <a:pt x="24" y="21"/>
                    </a:cubicBezTo>
                    <a:cubicBezTo>
                      <a:pt x="24" y="7"/>
                      <a:pt x="24" y="7"/>
                      <a:pt x="24" y="7"/>
                    </a:cubicBezTo>
                    <a:cubicBezTo>
                      <a:pt x="24" y="3"/>
                      <a:pt x="21"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84" name="PA-椭圆 9"/>
              <p:cNvSpPr>
                <a:spLocks noChangeArrowheads="1"/>
              </p:cNvSpPr>
              <p:nvPr>
                <p:custDataLst>
                  <p:tags r:id="rId23"/>
                </p:custDataLst>
              </p:nvPr>
            </p:nvSpPr>
            <p:spPr bwMode="auto">
              <a:xfrm>
                <a:off x="6194425" y="6362700"/>
                <a:ext cx="60325" cy="571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85" name="PA-任意多边形 10"/>
              <p:cNvSpPr/>
              <p:nvPr>
                <p:custDataLst>
                  <p:tags r:id="rId24"/>
                </p:custDataLst>
              </p:nvPr>
            </p:nvSpPr>
            <p:spPr bwMode="auto">
              <a:xfrm>
                <a:off x="6169025" y="6430963"/>
                <a:ext cx="88900" cy="227013"/>
              </a:xfrm>
              <a:custGeom>
                <a:avLst/>
                <a:gdLst>
                  <a:gd name="T0" fmla="*/ 6 w 24"/>
                  <a:gd name="T1" fmla="*/ 0 h 59"/>
                  <a:gd name="T2" fmla="*/ 9 w 24"/>
                  <a:gd name="T3" fmla="*/ 0 h 59"/>
                  <a:gd name="T4" fmla="*/ 15 w 24"/>
                  <a:gd name="T5" fmla="*/ 7 h 59"/>
                  <a:gd name="T6" fmla="*/ 22 w 24"/>
                  <a:gd name="T7" fmla="*/ 0 h 59"/>
                  <a:gd name="T8" fmla="*/ 23 w 24"/>
                  <a:gd name="T9" fmla="*/ 0 h 59"/>
                  <a:gd name="T10" fmla="*/ 20 w 24"/>
                  <a:gd name="T11" fmla="*/ 7 h 59"/>
                  <a:gd name="T12" fmla="*/ 20 w 24"/>
                  <a:gd name="T13" fmla="*/ 30 h 59"/>
                  <a:gd name="T14" fmla="*/ 24 w 24"/>
                  <a:gd name="T15" fmla="*/ 38 h 59"/>
                  <a:gd name="T16" fmla="*/ 24 w 24"/>
                  <a:gd name="T17" fmla="*/ 54 h 59"/>
                  <a:gd name="T18" fmla="*/ 20 w 24"/>
                  <a:gd name="T19" fmla="*/ 59 h 59"/>
                  <a:gd name="T20" fmla="*/ 15 w 24"/>
                  <a:gd name="T21" fmla="*/ 54 h 59"/>
                  <a:gd name="T22" fmla="*/ 10 w 24"/>
                  <a:gd name="T23" fmla="*/ 59 h 59"/>
                  <a:gd name="T24" fmla="*/ 6 w 24"/>
                  <a:gd name="T25" fmla="*/ 54 h 59"/>
                  <a:gd name="T26" fmla="*/ 6 w 24"/>
                  <a:gd name="T27" fmla="*/ 29 h 59"/>
                  <a:gd name="T28" fmla="*/ 6 w 24"/>
                  <a:gd name="T29" fmla="*/ 27 h 59"/>
                  <a:gd name="T30" fmla="*/ 6 w 24"/>
                  <a:gd name="T31" fmla="*/ 27 h 59"/>
                  <a:gd name="T32" fmla="*/ 0 w 24"/>
                  <a:gd name="T33" fmla="*/ 21 h 59"/>
                  <a:gd name="T34" fmla="*/ 0 w 24"/>
                  <a:gd name="T35" fmla="*/ 7 h 59"/>
                  <a:gd name="T36" fmla="*/ 6 w 24"/>
                  <a:gd name="T3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59">
                    <a:moveTo>
                      <a:pt x="6" y="0"/>
                    </a:moveTo>
                    <a:cubicBezTo>
                      <a:pt x="9" y="0"/>
                      <a:pt x="9" y="0"/>
                      <a:pt x="9" y="0"/>
                    </a:cubicBezTo>
                    <a:cubicBezTo>
                      <a:pt x="15" y="7"/>
                      <a:pt x="15" y="7"/>
                      <a:pt x="15" y="7"/>
                    </a:cubicBezTo>
                    <a:cubicBezTo>
                      <a:pt x="22" y="0"/>
                      <a:pt x="22" y="0"/>
                      <a:pt x="22" y="0"/>
                    </a:cubicBezTo>
                    <a:cubicBezTo>
                      <a:pt x="23" y="0"/>
                      <a:pt x="23" y="0"/>
                      <a:pt x="23" y="0"/>
                    </a:cubicBezTo>
                    <a:cubicBezTo>
                      <a:pt x="21" y="2"/>
                      <a:pt x="20" y="4"/>
                      <a:pt x="20" y="7"/>
                    </a:cubicBezTo>
                    <a:cubicBezTo>
                      <a:pt x="20" y="30"/>
                      <a:pt x="20" y="30"/>
                      <a:pt x="20" y="30"/>
                    </a:cubicBezTo>
                    <a:cubicBezTo>
                      <a:pt x="20" y="34"/>
                      <a:pt x="22" y="36"/>
                      <a:pt x="24" y="38"/>
                    </a:cubicBezTo>
                    <a:cubicBezTo>
                      <a:pt x="24" y="54"/>
                      <a:pt x="24" y="54"/>
                      <a:pt x="24" y="54"/>
                    </a:cubicBezTo>
                    <a:cubicBezTo>
                      <a:pt x="24" y="57"/>
                      <a:pt x="22" y="59"/>
                      <a:pt x="20" y="59"/>
                    </a:cubicBezTo>
                    <a:cubicBezTo>
                      <a:pt x="17" y="59"/>
                      <a:pt x="15" y="57"/>
                      <a:pt x="15" y="54"/>
                    </a:cubicBezTo>
                    <a:cubicBezTo>
                      <a:pt x="15" y="57"/>
                      <a:pt x="13" y="59"/>
                      <a:pt x="10" y="59"/>
                    </a:cubicBezTo>
                    <a:cubicBezTo>
                      <a:pt x="8" y="59"/>
                      <a:pt x="6" y="57"/>
                      <a:pt x="6" y="54"/>
                    </a:cubicBezTo>
                    <a:cubicBezTo>
                      <a:pt x="6" y="29"/>
                      <a:pt x="6" y="29"/>
                      <a:pt x="6" y="29"/>
                    </a:cubicBezTo>
                    <a:cubicBezTo>
                      <a:pt x="6" y="28"/>
                      <a:pt x="6" y="27"/>
                      <a:pt x="6" y="27"/>
                    </a:cubicBezTo>
                    <a:cubicBezTo>
                      <a:pt x="6" y="27"/>
                      <a:pt x="6" y="27"/>
                      <a:pt x="6" y="27"/>
                    </a:cubicBezTo>
                    <a:cubicBezTo>
                      <a:pt x="3" y="27"/>
                      <a:pt x="0" y="24"/>
                      <a:pt x="0" y="21"/>
                    </a:cubicBezTo>
                    <a:cubicBezTo>
                      <a:pt x="0" y="7"/>
                      <a:pt x="0" y="7"/>
                      <a:pt x="0" y="7"/>
                    </a:cubicBezTo>
                    <a:cubicBezTo>
                      <a:pt x="0" y="3"/>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grpSp>
      </p:grpSp>
      <p:sp>
        <p:nvSpPr>
          <p:cNvPr id="2" name="文本占位符 1"/>
          <p:cNvSpPr>
            <a:spLocks noGrp="1"/>
          </p:cNvSpPr>
          <p:nvPr>
            <p:ph type="body" sz="quarter" idx="10"/>
          </p:nvPr>
        </p:nvSpPr>
        <p:spPr/>
        <p:txBody>
          <a:bodyPr/>
          <a:lstStyle/>
          <a:p>
            <a:r>
              <a:rPr lang="zh-CN" altLang="en-US" dirty="0"/>
              <a:t>二、工业动火管理</a:t>
            </a:r>
          </a:p>
        </p:txBody>
      </p:sp>
      <p:sp>
        <p:nvSpPr>
          <p:cNvPr id="40" name="文本占位符 7"/>
          <p:cNvSpPr>
            <a:spLocks noGrp="1"/>
          </p:cNvSpPr>
          <p:nvPr>
            <p:ph type="body" sz="quarter" idx="11"/>
          </p:nvPr>
        </p:nvSpPr>
        <p:spPr>
          <a:xfrm>
            <a:off x="83331" y="823414"/>
            <a:ext cx="4151313" cy="539776"/>
          </a:xfrm>
        </p:spPr>
        <p:txBody>
          <a:bodyPr/>
          <a:lstStyle/>
          <a:p>
            <a:pPr marL="514350" indent="-514350">
              <a:buFont typeface="+mj-lt"/>
              <a:buAutoNum type="romanUcPeriod"/>
            </a:pPr>
            <a:r>
              <a:rPr lang="zh-CN" altLang="en-US" dirty="0"/>
              <a:t>职责</a:t>
            </a:r>
            <a:r>
              <a:rPr lang="en-US" altLang="zh-CN" dirty="0"/>
              <a:t>-</a:t>
            </a:r>
            <a:r>
              <a:rPr lang="zh-CN" altLang="en-US" b="1" dirty="0">
                <a:solidFill>
                  <a:srgbClr val="FF0000"/>
                </a:solidFill>
              </a:rPr>
              <a:t>监督人</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二、工业动火管理</a:t>
            </a:r>
          </a:p>
        </p:txBody>
      </p:sp>
      <p:sp>
        <p:nvSpPr>
          <p:cNvPr id="40" name="文本占位符 7"/>
          <p:cNvSpPr>
            <a:spLocks noGrp="1"/>
          </p:cNvSpPr>
          <p:nvPr>
            <p:ph type="body" sz="quarter" idx="11"/>
          </p:nvPr>
        </p:nvSpPr>
        <p:spPr>
          <a:xfrm>
            <a:off x="83331" y="823414"/>
            <a:ext cx="4151313" cy="539776"/>
          </a:xfrm>
        </p:spPr>
        <p:txBody>
          <a:bodyPr/>
          <a:lstStyle/>
          <a:p>
            <a:pPr marL="514350" indent="-514350">
              <a:buFont typeface="+mj-lt"/>
              <a:buAutoNum type="romanUcPeriod"/>
            </a:pPr>
            <a:r>
              <a:rPr lang="zh-CN" altLang="en-US" dirty="0"/>
              <a:t>职责</a:t>
            </a:r>
            <a:r>
              <a:rPr lang="en-US" altLang="zh-CN" dirty="0"/>
              <a:t>-</a:t>
            </a:r>
            <a:r>
              <a:rPr lang="zh-CN" altLang="en-US" b="1" dirty="0">
                <a:solidFill>
                  <a:srgbClr val="FF0000"/>
                </a:solidFill>
              </a:rPr>
              <a:t>申请人</a:t>
            </a:r>
          </a:p>
        </p:txBody>
      </p:sp>
      <p:sp>
        <p:nvSpPr>
          <p:cNvPr id="4" name="Freeform 28"/>
          <p:cNvSpPr/>
          <p:nvPr/>
        </p:nvSpPr>
        <p:spPr>
          <a:xfrm>
            <a:off x="2387588" y="3360004"/>
            <a:ext cx="485775" cy="484188"/>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3AE7F">
              <a:hueOff val="0"/>
              <a:satOff val="0"/>
              <a:lumOff val="0"/>
              <a:alphaOff val="0"/>
            </a:srgbClr>
          </a:solidFill>
          <a:ln w="12700" cap="flat" cmpd="sng" algn="ctr">
            <a:noFill/>
            <a:prstDash val="solid"/>
            <a:miter lim="800000"/>
          </a:ln>
          <a:effectLst/>
        </p:spPr>
        <p:txBody>
          <a:bodyPr lIns="289513" tIns="289513" rIns="289513" bIns="289513" spcCol="127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628140" fontAlgn="auto">
              <a:lnSpc>
                <a:spcPct val="120000"/>
              </a:lnSpc>
              <a:spcBef>
                <a:spcPts val="0"/>
              </a:spcBef>
              <a:spcAft>
                <a:spcPct val="35000"/>
              </a:spcAft>
              <a:defRPr/>
            </a:pPr>
            <a:endParaRPr lang="en-GB" sz="825">
              <a:solidFill>
                <a:sysClr val="window" lastClr="FFFFFF"/>
              </a:solidFill>
              <a:latin typeface="Arial" charset="0"/>
              <a:ea typeface="微软雅黑" pitchFamily="34" charset="-122"/>
              <a:sym typeface="Arial" charset="0"/>
            </a:endParaRPr>
          </a:p>
        </p:txBody>
      </p:sp>
      <p:sp>
        <p:nvSpPr>
          <p:cNvPr id="5" name="Freeform 28"/>
          <p:cNvSpPr/>
          <p:nvPr/>
        </p:nvSpPr>
        <p:spPr>
          <a:xfrm>
            <a:off x="2389175" y="4707793"/>
            <a:ext cx="485775" cy="484187"/>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3AE7F">
              <a:hueOff val="0"/>
              <a:satOff val="0"/>
              <a:lumOff val="0"/>
              <a:alphaOff val="0"/>
            </a:srgbClr>
          </a:solidFill>
          <a:ln w="12700" cap="flat" cmpd="sng" algn="ctr">
            <a:noFill/>
            <a:prstDash val="solid"/>
            <a:miter lim="800000"/>
          </a:ln>
          <a:effectLst/>
        </p:spPr>
        <p:txBody>
          <a:bodyPr lIns="289513" tIns="289513" rIns="289513" bIns="289513" spcCol="127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628140" fontAlgn="auto">
              <a:lnSpc>
                <a:spcPct val="120000"/>
              </a:lnSpc>
              <a:spcBef>
                <a:spcPts val="0"/>
              </a:spcBef>
              <a:spcAft>
                <a:spcPct val="35000"/>
              </a:spcAft>
              <a:defRPr/>
            </a:pPr>
            <a:endParaRPr lang="en-GB" sz="825">
              <a:solidFill>
                <a:sysClr val="window" lastClr="FFFFFF"/>
              </a:solidFill>
              <a:latin typeface="Arial" charset="0"/>
              <a:ea typeface="微软雅黑" pitchFamily="34" charset="-122"/>
              <a:sym typeface="Arial" charset="0"/>
            </a:endParaRPr>
          </a:p>
        </p:txBody>
      </p:sp>
      <p:sp>
        <p:nvSpPr>
          <p:cNvPr id="6" name="Freeform 28"/>
          <p:cNvSpPr/>
          <p:nvPr/>
        </p:nvSpPr>
        <p:spPr>
          <a:xfrm>
            <a:off x="2387588" y="2655155"/>
            <a:ext cx="485775" cy="485775"/>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3AE7F">
              <a:hueOff val="0"/>
              <a:satOff val="0"/>
              <a:lumOff val="0"/>
              <a:alphaOff val="0"/>
            </a:srgbClr>
          </a:solidFill>
          <a:ln w="12700" cap="flat" cmpd="sng" algn="ctr">
            <a:noFill/>
            <a:prstDash val="solid"/>
            <a:miter lim="800000"/>
          </a:ln>
          <a:effectLst/>
        </p:spPr>
        <p:txBody>
          <a:bodyPr lIns="289513" tIns="289513" rIns="289513" bIns="289513" spcCol="127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628140" fontAlgn="auto">
              <a:lnSpc>
                <a:spcPct val="120000"/>
              </a:lnSpc>
              <a:spcBef>
                <a:spcPts val="0"/>
              </a:spcBef>
              <a:spcAft>
                <a:spcPct val="35000"/>
              </a:spcAft>
              <a:defRPr/>
            </a:pPr>
            <a:endParaRPr lang="en-GB" sz="825">
              <a:solidFill>
                <a:sysClr val="window" lastClr="FFFFFF"/>
              </a:solidFill>
              <a:latin typeface="Arial" charset="0"/>
              <a:ea typeface="微软雅黑" pitchFamily="34" charset="-122"/>
              <a:sym typeface="Arial" charset="0"/>
            </a:endParaRPr>
          </a:p>
        </p:txBody>
      </p:sp>
      <p:sp>
        <p:nvSpPr>
          <p:cNvPr id="7" name="Oval 286"/>
          <p:cNvSpPr>
            <a:spLocks noChangeArrowheads="1"/>
          </p:cNvSpPr>
          <p:nvPr/>
        </p:nvSpPr>
        <p:spPr bwMode="auto">
          <a:xfrm>
            <a:off x="6425607" y="1520788"/>
            <a:ext cx="152992" cy="106363"/>
          </a:xfrm>
          <a:prstGeom prst="ellipse">
            <a:avLst/>
          </a:pr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AU" kern="0">
              <a:solidFill>
                <a:schemeClr val="tx1">
                  <a:lumMod val="65000"/>
                  <a:lumOff val="35000"/>
                </a:schemeClr>
              </a:solidFill>
              <a:latin typeface="微软雅黑" pitchFamily="34" charset="-122"/>
              <a:ea typeface="Microsoft YaHei UI" charset="-122"/>
            </a:endParaRPr>
          </a:p>
        </p:txBody>
      </p:sp>
      <p:sp>
        <p:nvSpPr>
          <p:cNvPr id="8" name="Freeform 28"/>
          <p:cNvSpPr/>
          <p:nvPr/>
        </p:nvSpPr>
        <p:spPr>
          <a:xfrm>
            <a:off x="2389174" y="4023579"/>
            <a:ext cx="484188" cy="484188"/>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3AE7F">
              <a:hueOff val="0"/>
              <a:satOff val="0"/>
              <a:lumOff val="0"/>
              <a:alphaOff val="0"/>
            </a:srgbClr>
          </a:solidFill>
          <a:ln w="12700" cap="flat" cmpd="sng" algn="ctr">
            <a:noFill/>
            <a:prstDash val="solid"/>
            <a:miter lim="800000"/>
          </a:ln>
          <a:effectLst/>
        </p:spPr>
        <p:txBody>
          <a:bodyPr lIns="289513" tIns="289513" rIns="289513" bIns="289513" spcCol="127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628140" fontAlgn="auto">
              <a:lnSpc>
                <a:spcPct val="120000"/>
              </a:lnSpc>
              <a:spcBef>
                <a:spcPts val="0"/>
              </a:spcBef>
              <a:spcAft>
                <a:spcPct val="35000"/>
              </a:spcAft>
              <a:defRPr/>
            </a:pPr>
            <a:endParaRPr lang="en-GB" sz="825">
              <a:solidFill>
                <a:sysClr val="window" lastClr="FFFFFF"/>
              </a:solidFill>
              <a:latin typeface="Arial" charset="0"/>
              <a:ea typeface="微软雅黑" pitchFamily="34" charset="-122"/>
              <a:sym typeface="Arial" charset="0"/>
            </a:endParaRPr>
          </a:p>
        </p:txBody>
      </p:sp>
      <p:sp>
        <p:nvSpPr>
          <p:cNvPr id="9" name="矩形 8"/>
          <p:cNvSpPr/>
          <p:nvPr/>
        </p:nvSpPr>
        <p:spPr>
          <a:xfrm>
            <a:off x="3256957" y="1904962"/>
            <a:ext cx="7734030" cy="733534"/>
          </a:xfrm>
          <a:prstGeom prst="rect">
            <a:avLst/>
          </a:prstGeom>
        </p:spPr>
        <p:txBody>
          <a:bodyPr wrap="square">
            <a:spAutoFit/>
          </a:bodyPr>
          <a:lstStyle/>
          <a:p>
            <a:pPr marL="0" lvl="2" eaLnBrk="0" hangingPunct="0">
              <a:lnSpc>
                <a:spcPts val="2500"/>
              </a:lnSpc>
              <a:buClr>
                <a:schemeClr val="tx1">
                  <a:lumMod val="65000"/>
                  <a:lumOff val="35000"/>
                </a:schemeClr>
              </a:buClr>
              <a:defRPr/>
            </a:pPr>
            <a:r>
              <a:rPr lang="zh-CN" altLang="zh-CN" sz="1800" b="1" dirty="0">
                <a:solidFill>
                  <a:srgbClr val="C00000"/>
                </a:solidFill>
                <a:latin typeface="微软雅黑" pitchFamily="34" charset="-122"/>
                <a:ea typeface="微软雅黑" pitchFamily="34" charset="-122"/>
              </a:rPr>
              <a:t>负责提出动火作业申请</a:t>
            </a:r>
            <a:r>
              <a:rPr lang="zh-CN" altLang="zh-CN" sz="1800" dirty="0">
                <a:latin typeface="微软雅黑" pitchFamily="34" charset="-122"/>
                <a:ea typeface="微软雅黑" pitchFamily="34" charset="-122"/>
              </a:rPr>
              <a:t>，办理工业动火许可证，组织现场动火作业，对动火作业现场安全</a:t>
            </a:r>
            <a:r>
              <a:rPr lang="zh-CN" altLang="zh-CN" sz="1800" b="1" dirty="0">
                <a:solidFill>
                  <a:srgbClr val="C00000"/>
                </a:solidFill>
                <a:latin typeface="微软雅黑" pitchFamily="34" charset="-122"/>
                <a:ea typeface="微软雅黑" pitchFamily="34" charset="-122"/>
              </a:rPr>
              <a:t>负管理责任</a:t>
            </a:r>
            <a:r>
              <a:rPr lang="zh-CN" altLang="en-US" sz="1800" dirty="0">
                <a:latin typeface="微软雅黑" pitchFamily="34" charset="-122"/>
                <a:ea typeface="微软雅黑" pitchFamily="34" charset="-122"/>
              </a:rPr>
              <a:t>；</a:t>
            </a:r>
            <a:endParaRPr lang="zh-CN" altLang="zh-CN" sz="1800" dirty="0">
              <a:latin typeface="微软雅黑" pitchFamily="34" charset="-122"/>
              <a:ea typeface="微软雅黑" pitchFamily="34" charset="-122"/>
            </a:endParaRPr>
          </a:p>
        </p:txBody>
      </p:sp>
      <p:sp>
        <p:nvSpPr>
          <p:cNvPr id="10" name="矩形 9"/>
          <p:cNvSpPr/>
          <p:nvPr/>
        </p:nvSpPr>
        <p:spPr>
          <a:xfrm>
            <a:off x="3237907" y="2600908"/>
            <a:ext cx="7724896" cy="733534"/>
          </a:xfrm>
          <a:prstGeom prst="rect">
            <a:avLst/>
          </a:prstGeom>
        </p:spPr>
        <p:txBody>
          <a:bodyPr wrap="square">
            <a:spAutoFit/>
          </a:bodyPr>
          <a:lstStyle/>
          <a:p>
            <a:pPr marL="0" lvl="2" eaLnBrk="0" hangingPunct="0">
              <a:lnSpc>
                <a:spcPts val="2500"/>
              </a:lnSpc>
              <a:buClr>
                <a:schemeClr val="tx1">
                  <a:lumMod val="65000"/>
                  <a:lumOff val="35000"/>
                </a:schemeClr>
              </a:buClr>
              <a:defRPr/>
            </a:pPr>
            <a:r>
              <a:rPr lang="zh-CN" altLang="zh-CN" sz="1800" dirty="0">
                <a:latin typeface="微软雅黑" pitchFamily="34" charset="-122"/>
                <a:ea typeface="微软雅黑" pitchFamily="34" charset="-122"/>
              </a:rPr>
              <a:t>指定动火作业现场监护人，明确监护要求，督促监护人和动火作业人履行安全职责</a:t>
            </a:r>
            <a:r>
              <a:rPr lang="zh-CN" altLang="en-US" sz="1800" dirty="0">
                <a:latin typeface="微软雅黑" pitchFamily="34" charset="-122"/>
                <a:ea typeface="微软雅黑" pitchFamily="34" charset="-122"/>
              </a:rPr>
              <a:t>；</a:t>
            </a:r>
            <a:endParaRPr lang="zh-CN" altLang="zh-CN" sz="1800" dirty="0">
              <a:latin typeface="微软雅黑" pitchFamily="34" charset="-122"/>
              <a:ea typeface="微软雅黑" pitchFamily="34" charset="-122"/>
            </a:endParaRPr>
          </a:p>
        </p:txBody>
      </p:sp>
      <p:sp>
        <p:nvSpPr>
          <p:cNvPr id="11" name="矩形 10"/>
          <p:cNvSpPr/>
          <p:nvPr/>
        </p:nvSpPr>
        <p:spPr>
          <a:xfrm>
            <a:off x="3252194" y="3271530"/>
            <a:ext cx="7704345" cy="733534"/>
          </a:xfrm>
          <a:prstGeom prst="rect">
            <a:avLst/>
          </a:prstGeom>
        </p:spPr>
        <p:txBody>
          <a:bodyPr wrap="square">
            <a:spAutoFit/>
          </a:bodyPr>
          <a:lstStyle/>
          <a:p>
            <a:pPr marL="0" lvl="2" eaLnBrk="0" hangingPunct="0">
              <a:lnSpc>
                <a:spcPts val="2500"/>
              </a:lnSpc>
              <a:buClr>
                <a:schemeClr val="tx1">
                  <a:lumMod val="65000"/>
                  <a:lumOff val="35000"/>
                </a:schemeClr>
              </a:buClr>
              <a:defRPr/>
            </a:pPr>
            <a:r>
              <a:rPr lang="zh-CN" altLang="zh-CN" sz="1800" dirty="0">
                <a:latin typeface="微软雅黑" pitchFamily="34" charset="-122"/>
                <a:ea typeface="微软雅黑" pitchFamily="34" charset="-122"/>
              </a:rPr>
              <a:t>参加工作前安全分析、书面审查和现场核查，组织落实动火作业许可证、动火作业方案和应急预案中的各项安全措施</a:t>
            </a:r>
            <a:r>
              <a:rPr lang="zh-CN" altLang="en-US" sz="1800" dirty="0">
                <a:latin typeface="微软雅黑" pitchFamily="34" charset="-122"/>
                <a:ea typeface="微软雅黑" pitchFamily="34" charset="-122"/>
              </a:rPr>
              <a:t>；</a:t>
            </a:r>
            <a:endParaRPr lang="zh-CN" altLang="zh-CN" sz="1800" dirty="0">
              <a:latin typeface="微软雅黑" pitchFamily="34" charset="-122"/>
              <a:ea typeface="微软雅黑" pitchFamily="34" charset="-122"/>
            </a:endParaRPr>
          </a:p>
        </p:txBody>
      </p:sp>
      <p:sp>
        <p:nvSpPr>
          <p:cNvPr id="12" name="矩形 11"/>
          <p:cNvSpPr/>
          <p:nvPr/>
        </p:nvSpPr>
        <p:spPr>
          <a:xfrm>
            <a:off x="3233145" y="3969060"/>
            <a:ext cx="8179302" cy="733534"/>
          </a:xfrm>
          <a:prstGeom prst="rect">
            <a:avLst/>
          </a:prstGeom>
        </p:spPr>
        <p:txBody>
          <a:bodyPr wrap="square">
            <a:spAutoFit/>
          </a:bodyPr>
          <a:lstStyle/>
          <a:p>
            <a:pPr marL="0" lvl="2" eaLnBrk="0" hangingPunct="0">
              <a:lnSpc>
                <a:spcPts val="2500"/>
              </a:lnSpc>
              <a:buClr>
                <a:schemeClr val="tx1">
                  <a:lumMod val="65000"/>
                  <a:lumOff val="35000"/>
                </a:schemeClr>
              </a:buClr>
              <a:defRPr/>
            </a:pPr>
            <a:r>
              <a:rPr lang="zh-CN" altLang="zh-CN" sz="1800" dirty="0">
                <a:latin typeface="微软雅黑" pitchFamily="34" charset="-122"/>
                <a:ea typeface="微软雅黑" pitchFamily="34" charset="-122"/>
              </a:rPr>
              <a:t>动火作业前，对所有作业人进行动火作业方案、动火安全措施和应急预案的培训和交底</a:t>
            </a:r>
            <a:r>
              <a:rPr lang="zh-CN" altLang="en-US" sz="1800" dirty="0">
                <a:latin typeface="微软雅黑" pitchFamily="34" charset="-122"/>
                <a:ea typeface="微软雅黑" pitchFamily="34" charset="-122"/>
              </a:rPr>
              <a:t>；</a:t>
            </a:r>
            <a:endParaRPr lang="zh-CN" altLang="zh-CN" sz="1800" dirty="0">
              <a:latin typeface="微软雅黑" pitchFamily="34" charset="-122"/>
              <a:ea typeface="微软雅黑" pitchFamily="34" charset="-122"/>
            </a:endParaRPr>
          </a:p>
        </p:txBody>
      </p:sp>
      <p:sp>
        <p:nvSpPr>
          <p:cNvPr id="13" name="矩形 12"/>
          <p:cNvSpPr/>
          <p:nvPr/>
        </p:nvSpPr>
        <p:spPr>
          <a:xfrm>
            <a:off x="3242670" y="4653136"/>
            <a:ext cx="7857335" cy="733534"/>
          </a:xfrm>
          <a:prstGeom prst="rect">
            <a:avLst/>
          </a:prstGeom>
        </p:spPr>
        <p:txBody>
          <a:bodyPr wrap="square">
            <a:spAutoFit/>
          </a:bodyPr>
          <a:lstStyle/>
          <a:p>
            <a:pPr marL="0" lvl="2" eaLnBrk="0" hangingPunct="0">
              <a:lnSpc>
                <a:spcPts val="2500"/>
              </a:lnSpc>
              <a:buClr>
                <a:schemeClr val="tx1">
                  <a:lumMod val="65000"/>
                  <a:lumOff val="35000"/>
                </a:schemeClr>
              </a:buClr>
              <a:defRPr/>
            </a:pPr>
            <a:r>
              <a:rPr lang="zh-CN" altLang="zh-CN" sz="1800" dirty="0">
                <a:latin typeface="微软雅黑" pitchFamily="34" charset="-122"/>
                <a:ea typeface="微软雅黑" pitchFamily="34" charset="-122"/>
              </a:rPr>
              <a:t>动火作业中，规范现场作业人员行为。当人员、工艺、设备或环境安全等发生变化，现场不具备安全作业条件时，立即停止作业并向批准人报告</a:t>
            </a:r>
            <a:r>
              <a:rPr lang="zh-CN" altLang="en-US" sz="1800" dirty="0">
                <a:latin typeface="微软雅黑" pitchFamily="34" charset="-122"/>
                <a:ea typeface="微软雅黑" pitchFamily="34" charset="-122"/>
              </a:rPr>
              <a:t>；</a:t>
            </a:r>
            <a:endParaRPr lang="zh-CN" altLang="zh-CN" sz="1800" dirty="0">
              <a:latin typeface="微软雅黑" pitchFamily="34" charset="-122"/>
              <a:ea typeface="微软雅黑" pitchFamily="34" charset="-122"/>
            </a:endParaRPr>
          </a:p>
        </p:txBody>
      </p:sp>
      <p:grpSp>
        <p:nvGrpSpPr>
          <p:cNvPr id="14" name="组合 13"/>
          <p:cNvGrpSpPr/>
          <p:nvPr/>
        </p:nvGrpSpPr>
        <p:grpSpPr>
          <a:xfrm>
            <a:off x="2537439" y="3480507"/>
            <a:ext cx="204941" cy="223221"/>
            <a:chOff x="6169025" y="6338888"/>
            <a:chExt cx="338138" cy="368300"/>
          </a:xfrm>
          <a:solidFill>
            <a:schemeClr val="bg1"/>
          </a:solidFill>
        </p:grpSpPr>
        <p:sp>
          <p:nvSpPr>
            <p:cNvPr id="15" name="Oval 5"/>
            <p:cNvSpPr>
              <a:spLocks noChangeArrowheads="1"/>
            </p:cNvSpPr>
            <p:nvPr/>
          </p:nvSpPr>
          <p:spPr bwMode="auto">
            <a:xfrm>
              <a:off x="6296025" y="6338888"/>
              <a:ext cx="79375" cy="809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16" name="Freeform 6"/>
            <p:cNvSpPr/>
            <p:nvPr/>
          </p:nvSpPr>
          <p:spPr bwMode="auto">
            <a:xfrm>
              <a:off x="6262688" y="6435725"/>
              <a:ext cx="146050" cy="271463"/>
            </a:xfrm>
            <a:custGeom>
              <a:avLst/>
              <a:gdLst>
                <a:gd name="T0" fmla="*/ 31 w 39"/>
                <a:gd name="T1" fmla="*/ 0 h 71"/>
                <a:gd name="T2" fmla="*/ 28 w 39"/>
                <a:gd name="T3" fmla="*/ 0 h 71"/>
                <a:gd name="T4" fmla="*/ 19 w 39"/>
                <a:gd name="T5" fmla="*/ 8 h 71"/>
                <a:gd name="T6" fmla="*/ 11 w 39"/>
                <a:gd name="T7" fmla="*/ 0 h 71"/>
                <a:gd name="T8" fmla="*/ 8 w 39"/>
                <a:gd name="T9" fmla="*/ 0 h 71"/>
                <a:gd name="T10" fmla="*/ 0 w 39"/>
                <a:gd name="T11" fmla="*/ 8 h 71"/>
                <a:gd name="T12" fmla="*/ 0 w 39"/>
                <a:gd name="T13" fmla="*/ 26 h 71"/>
                <a:gd name="T14" fmla="*/ 8 w 39"/>
                <a:gd name="T15" fmla="*/ 34 h 71"/>
                <a:gd name="T16" fmla="*/ 8 w 39"/>
                <a:gd name="T17" fmla="*/ 34 h 71"/>
                <a:gd name="T18" fmla="*/ 8 w 39"/>
                <a:gd name="T19" fmla="*/ 36 h 71"/>
                <a:gd name="T20" fmla="*/ 8 w 39"/>
                <a:gd name="T21" fmla="*/ 65 h 71"/>
                <a:gd name="T22" fmla="*/ 14 w 39"/>
                <a:gd name="T23" fmla="*/ 71 h 71"/>
                <a:gd name="T24" fmla="*/ 20 w 39"/>
                <a:gd name="T25" fmla="*/ 65 h 71"/>
                <a:gd name="T26" fmla="*/ 26 w 39"/>
                <a:gd name="T27" fmla="*/ 71 h 71"/>
                <a:gd name="T28" fmla="*/ 31 w 39"/>
                <a:gd name="T29" fmla="*/ 65 h 71"/>
                <a:gd name="T30" fmla="*/ 31 w 39"/>
                <a:gd name="T31" fmla="*/ 36 h 71"/>
                <a:gd name="T32" fmla="*/ 31 w 39"/>
                <a:gd name="T33" fmla="*/ 34 h 71"/>
                <a:gd name="T34" fmla="*/ 31 w 39"/>
                <a:gd name="T35" fmla="*/ 34 h 71"/>
                <a:gd name="T36" fmla="*/ 39 w 39"/>
                <a:gd name="T37" fmla="*/ 26 h 71"/>
                <a:gd name="T38" fmla="*/ 39 w 39"/>
                <a:gd name="T39" fmla="*/ 8 h 71"/>
                <a:gd name="T40" fmla="*/ 31 w 39"/>
                <a:gd name="T4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71">
                  <a:moveTo>
                    <a:pt x="31" y="0"/>
                  </a:moveTo>
                  <a:cubicBezTo>
                    <a:pt x="28" y="0"/>
                    <a:pt x="28" y="0"/>
                    <a:pt x="28" y="0"/>
                  </a:cubicBezTo>
                  <a:cubicBezTo>
                    <a:pt x="19" y="8"/>
                    <a:pt x="19" y="8"/>
                    <a:pt x="19" y="8"/>
                  </a:cubicBezTo>
                  <a:cubicBezTo>
                    <a:pt x="11" y="0"/>
                    <a:pt x="11" y="0"/>
                    <a:pt x="11" y="0"/>
                  </a:cubicBezTo>
                  <a:cubicBezTo>
                    <a:pt x="8" y="0"/>
                    <a:pt x="8" y="0"/>
                    <a:pt x="8" y="0"/>
                  </a:cubicBezTo>
                  <a:cubicBezTo>
                    <a:pt x="4" y="0"/>
                    <a:pt x="0" y="3"/>
                    <a:pt x="0" y="8"/>
                  </a:cubicBezTo>
                  <a:cubicBezTo>
                    <a:pt x="0" y="26"/>
                    <a:pt x="0" y="26"/>
                    <a:pt x="0" y="26"/>
                  </a:cubicBezTo>
                  <a:cubicBezTo>
                    <a:pt x="0" y="30"/>
                    <a:pt x="4" y="34"/>
                    <a:pt x="8" y="34"/>
                  </a:cubicBezTo>
                  <a:cubicBezTo>
                    <a:pt x="8" y="34"/>
                    <a:pt x="8" y="34"/>
                    <a:pt x="8" y="34"/>
                  </a:cubicBezTo>
                  <a:cubicBezTo>
                    <a:pt x="8" y="35"/>
                    <a:pt x="8" y="36"/>
                    <a:pt x="8" y="36"/>
                  </a:cubicBezTo>
                  <a:cubicBezTo>
                    <a:pt x="8" y="65"/>
                    <a:pt x="8" y="65"/>
                    <a:pt x="8" y="65"/>
                  </a:cubicBezTo>
                  <a:cubicBezTo>
                    <a:pt x="8" y="69"/>
                    <a:pt x="11" y="71"/>
                    <a:pt x="14" y="71"/>
                  </a:cubicBezTo>
                  <a:cubicBezTo>
                    <a:pt x="17" y="71"/>
                    <a:pt x="20" y="69"/>
                    <a:pt x="20" y="65"/>
                  </a:cubicBezTo>
                  <a:cubicBezTo>
                    <a:pt x="20" y="69"/>
                    <a:pt x="22" y="71"/>
                    <a:pt x="26" y="71"/>
                  </a:cubicBezTo>
                  <a:cubicBezTo>
                    <a:pt x="29" y="71"/>
                    <a:pt x="31" y="69"/>
                    <a:pt x="31" y="65"/>
                  </a:cubicBezTo>
                  <a:cubicBezTo>
                    <a:pt x="31" y="36"/>
                    <a:pt x="31" y="36"/>
                    <a:pt x="31" y="36"/>
                  </a:cubicBezTo>
                  <a:cubicBezTo>
                    <a:pt x="31" y="36"/>
                    <a:pt x="31" y="35"/>
                    <a:pt x="31" y="34"/>
                  </a:cubicBezTo>
                  <a:cubicBezTo>
                    <a:pt x="31" y="34"/>
                    <a:pt x="31" y="34"/>
                    <a:pt x="31" y="34"/>
                  </a:cubicBezTo>
                  <a:cubicBezTo>
                    <a:pt x="36" y="34"/>
                    <a:pt x="39" y="30"/>
                    <a:pt x="39" y="26"/>
                  </a:cubicBezTo>
                  <a:cubicBezTo>
                    <a:pt x="39" y="8"/>
                    <a:pt x="39" y="8"/>
                    <a:pt x="39" y="8"/>
                  </a:cubicBezTo>
                  <a:cubicBezTo>
                    <a:pt x="39" y="3"/>
                    <a:pt x="36"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17" name="Oval 7"/>
            <p:cNvSpPr>
              <a:spLocks noChangeArrowheads="1"/>
            </p:cNvSpPr>
            <p:nvPr/>
          </p:nvSpPr>
          <p:spPr bwMode="auto">
            <a:xfrm>
              <a:off x="6419850" y="6362700"/>
              <a:ext cx="57150" cy="571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18" name="Freeform 8"/>
            <p:cNvSpPr/>
            <p:nvPr/>
          </p:nvSpPr>
          <p:spPr bwMode="auto">
            <a:xfrm>
              <a:off x="6416675" y="6430963"/>
              <a:ext cx="90488" cy="227013"/>
            </a:xfrm>
            <a:custGeom>
              <a:avLst/>
              <a:gdLst>
                <a:gd name="T0" fmla="*/ 18 w 24"/>
                <a:gd name="T1" fmla="*/ 0 h 59"/>
                <a:gd name="T2" fmla="*/ 15 w 24"/>
                <a:gd name="T3" fmla="*/ 0 h 59"/>
                <a:gd name="T4" fmla="*/ 8 w 24"/>
                <a:gd name="T5" fmla="*/ 7 h 59"/>
                <a:gd name="T6" fmla="*/ 2 w 24"/>
                <a:gd name="T7" fmla="*/ 0 h 59"/>
                <a:gd name="T8" fmla="*/ 1 w 24"/>
                <a:gd name="T9" fmla="*/ 0 h 59"/>
                <a:gd name="T10" fmla="*/ 4 w 24"/>
                <a:gd name="T11" fmla="*/ 7 h 59"/>
                <a:gd name="T12" fmla="*/ 4 w 24"/>
                <a:gd name="T13" fmla="*/ 30 h 59"/>
                <a:gd name="T14" fmla="*/ 0 w 24"/>
                <a:gd name="T15" fmla="*/ 38 h 59"/>
                <a:gd name="T16" fmla="*/ 0 w 24"/>
                <a:gd name="T17" fmla="*/ 54 h 59"/>
                <a:gd name="T18" fmla="*/ 4 w 24"/>
                <a:gd name="T19" fmla="*/ 59 h 59"/>
                <a:gd name="T20" fmla="*/ 9 w 24"/>
                <a:gd name="T21" fmla="*/ 54 h 59"/>
                <a:gd name="T22" fmla="*/ 13 w 24"/>
                <a:gd name="T23" fmla="*/ 59 h 59"/>
                <a:gd name="T24" fmla="*/ 18 w 24"/>
                <a:gd name="T25" fmla="*/ 54 h 59"/>
                <a:gd name="T26" fmla="*/ 18 w 24"/>
                <a:gd name="T27" fmla="*/ 29 h 59"/>
                <a:gd name="T28" fmla="*/ 18 w 24"/>
                <a:gd name="T29" fmla="*/ 27 h 59"/>
                <a:gd name="T30" fmla="*/ 18 w 24"/>
                <a:gd name="T31" fmla="*/ 27 h 59"/>
                <a:gd name="T32" fmla="*/ 24 w 24"/>
                <a:gd name="T33" fmla="*/ 21 h 59"/>
                <a:gd name="T34" fmla="*/ 24 w 24"/>
                <a:gd name="T35" fmla="*/ 7 h 59"/>
                <a:gd name="T36" fmla="*/ 18 w 24"/>
                <a:gd name="T3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59">
                  <a:moveTo>
                    <a:pt x="18" y="0"/>
                  </a:moveTo>
                  <a:cubicBezTo>
                    <a:pt x="15" y="0"/>
                    <a:pt x="15" y="0"/>
                    <a:pt x="15" y="0"/>
                  </a:cubicBezTo>
                  <a:cubicBezTo>
                    <a:pt x="8" y="7"/>
                    <a:pt x="8" y="7"/>
                    <a:pt x="8" y="7"/>
                  </a:cubicBezTo>
                  <a:cubicBezTo>
                    <a:pt x="2" y="0"/>
                    <a:pt x="2" y="0"/>
                    <a:pt x="2" y="0"/>
                  </a:cubicBezTo>
                  <a:cubicBezTo>
                    <a:pt x="1" y="0"/>
                    <a:pt x="1" y="0"/>
                    <a:pt x="1" y="0"/>
                  </a:cubicBezTo>
                  <a:cubicBezTo>
                    <a:pt x="3" y="2"/>
                    <a:pt x="4" y="4"/>
                    <a:pt x="4" y="7"/>
                  </a:cubicBezTo>
                  <a:cubicBezTo>
                    <a:pt x="4" y="30"/>
                    <a:pt x="4" y="30"/>
                    <a:pt x="4" y="30"/>
                  </a:cubicBezTo>
                  <a:cubicBezTo>
                    <a:pt x="4" y="34"/>
                    <a:pt x="2" y="36"/>
                    <a:pt x="0" y="38"/>
                  </a:cubicBezTo>
                  <a:cubicBezTo>
                    <a:pt x="0" y="54"/>
                    <a:pt x="0" y="54"/>
                    <a:pt x="0" y="54"/>
                  </a:cubicBezTo>
                  <a:cubicBezTo>
                    <a:pt x="0" y="57"/>
                    <a:pt x="2" y="59"/>
                    <a:pt x="4" y="59"/>
                  </a:cubicBezTo>
                  <a:cubicBezTo>
                    <a:pt x="7" y="59"/>
                    <a:pt x="9" y="57"/>
                    <a:pt x="9" y="54"/>
                  </a:cubicBezTo>
                  <a:cubicBezTo>
                    <a:pt x="9" y="57"/>
                    <a:pt x="11" y="59"/>
                    <a:pt x="13" y="59"/>
                  </a:cubicBezTo>
                  <a:cubicBezTo>
                    <a:pt x="16" y="59"/>
                    <a:pt x="18" y="57"/>
                    <a:pt x="18" y="54"/>
                  </a:cubicBezTo>
                  <a:cubicBezTo>
                    <a:pt x="18" y="29"/>
                    <a:pt x="18" y="29"/>
                    <a:pt x="18" y="29"/>
                  </a:cubicBezTo>
                  <a:cubicBezTo>
                    <a:pt x="18" y="28"/>
                    <a:pt x="18" y="27"/>
                    <a:pt x="18" y="27"/>
                  </a:cubicBezTo>
                  <a:cubicBezTo>
                    <a:pt x="18" y="27"/>
                    <a:pt x="18" y="27"/>
                    <a:pt x="18" y="27"/>
                  </a:cubicBezTo>
                  <a:cubicBezTo>
                    <a:pt x="21" y="27"/>
                    <a:pt x="24" y="24"/>
                    <a:pt x="24" y="21"/>
                  </a:cubicBezTo>
                  <a:cubicBezTo>
                    <a:pt x="24" y="7"/>
                    <a:pt x="24" y="7"/>
                    <a:pt x="24" y="7"/>
                  </a:cubicBezTo>
                  <a:cubicBezTo>
                    <a:pt x="24" y="3"/>
                    <a:pt x="21"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19" name="Oval 9"/>
            <p:cNvSpPr>
              <a:spLocks noChangeArrowheads="1"/>
            </p:cNvSpPr>
            <p:nvPr/>
          </p:nvSpPr>
          <p:spPr bwMode="auto">
            <a:xfrm>
              <a:off x="6194425" y="6362700"/>
              <a:ext cx="60325" cy="571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20" name="Freeform 10"/>
            <p:cNvSpPr/>
            <p:nvPr/>
          </p:nvSpPr>
          <p:spPr bwMode="auto">
            <a:xfrm>
              <a:off x="6169025" y="6430963"/>
              <a:ext cx="88900" cy="227013"/>
            </a:xfrm>
            <a:custGeom>
              <a:avLst/>
              <a:gdLst>
                <a:gd name="T0" fmla="*/ 6 w 24"/>
                <a:gd name="T1" fmla="*/ 0 h 59"/>
                <a:gd name="T2" fmla="*/ 9 w 24"/>
                <a:gd name="T3" fmla="*/ 0 h 59"/>
                <a:gd name="T4" fmla="*/ 15 w 24"/>
                <a:gd name="T5" fmla="*/ 7 h 59"/>
                <a:gd name="T6" fmla="*/ 22 w 24"/>
                <a:gd name="T7" fmla="*/ 0 h 59"/>
                <a:gd name="T8" fmla="*/ 23 w 24"/>
                <a:gd name="T9" fmla="*/ 0 h 59"/>
                <a:gd name="T10" fmla="*/ 20 w 24"/>
                <a:gd name="T11" fmla="*/ 7 h 59"/>
                <a:gd name="T12" fmla="*/ 20 w 24"/>
                <a:gd name="T13" fmla="*/ 30 h 59"/>
                <a:gd name="T14" fmla="*/ 24 w 24"/>
                <a:gd name="T15" fmla="*/ 38 h 59"/>
                <a:gd name="T16" fmla="*/ 24 w 24"/>
                <a:gd name="T17" fmla="*/ 54 h 59"/>
                <a:gd name="T18" fmla="*/ 20 w 24"/>
                <a:gd name="T19" fmla="*/ 59 h 59"/>
                <a:gd name="T20" fmla="*/ 15 w 24"/>
                <a:gd name="T21" fmla="*/ 54 h 59"/>
                <a:gd name="T22" fmla="*/ 10 w 24"/>
                <a:gd name="T23" fmla="*/ 59 h 59"/>
                <a:gd name="T24" fmla="*/ 6 w 24"/>
                <a:gd name="T25" fmla="*/ 54 h 59"/>
                <a:gd name="T26" fmla="*/ 6 w 24"/>
                <a:gd name="T27" fmla="*/ 29 h 59"/>
                <a:gd name="T28" fmla="*/ 6 w 24"/>
                <a:gd name="T29" fmla="*/ 27 h 59"/>
                <a:gd name="T30" fmla="*/ 6 w 24"/>
                <a:gd name="T31" fmla="*/ 27 h 59"/>
                <a:gd name="T32" fmla="*/ 0 w 24"/>
                <a:gd name="T33" fmla="*/ 21 h 59"/>
                <a:gd name="T34" fmla="*/ 0 w 24"/>
                <a:gd name="T35" fmla="*/ 7 h 59"/>
                <a:gd name="T36" fmla="*/ 6 w 24"/>
                <a:gd name="T3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59">
                  <a:moveTo>
                    <a:pt x="6" y="0"/>
                  </a:moveTo>
                  <a:cubicBezTo>
                    <a:pt x="9" y="0"/>
                    <a:pt x="9" y="0"/>
                    <a:pt x="9" y="0"/>
                  </a:cubicBezTo>
                  <a:cubicBezTo>
                    <a:pt x="15" y="7"/>
                    <a:pt x="15" y="7"/>
                    <a:pt x="15" y="7"/>
                  </a:cubicBezTo>
                  <a:cubicBezTo>
                    <a:pt x="22" y="0"/>
                    <a:pt x="22" y="0"/>
                    <a:pt x="22" y="0"/>
                  </a:cubicBezTo>
                  <a:cubicBezTo>
                    <a:pt x="23" y="0"/>
                    <a:pt x="23" y="0"/>
                    <a:pt x="23" y="0"/>
                  </a:cubicBezTo>
                  <a:cubicBezTo>
                    <a:pt x="21" y="2"/>
                    <a:pt x="20" y="4"/>
                    <a:pt x="20" y="7"/>
                  </a:cubicBezTo>
                  <a:cubicBezTo>
                    <a:pt x="20" y="30"/>
                    <a:pt x="20" y="30"/>
                    <a:pt x="20" y="30"/>
                  </a:cubicBezTo>
                  <a:cubicBezTo>
                    <a:pt x="20" y="34"/>
                    <a:pt x="22" y="36"/>
                    <a:pt x="24" y="38"/>
                  </a:cubicBezTo>
                  <a:cubicBezTo>
                    <a:pt x="24" y="54"/>
                    <a:pt x="24" y="54"/>
                    <a:pt x="24" y="54"/>
                  </a:cubicBezTo>
                  <a:cubicBezTo>
                    <a:pt x="24" y="57"/>
                    <a:pt x="22" y="59"/>
                    <a:pt x="20" y="59"/>
                  </a:cubicBezTo>
                  <a:cubicBezTo>
                    <a:pt x="17" y="59"/>
                    <a:pt x="15" y="57"/>
                    <a:pt x="15" y="54"/>
                  </a:cubicBezTo>
                  <a:cubicBezTo>
                    <a:pt x="15" y="57"/>
                    <a:pt x="13" y="59"/>
                    <a:pt x="10" y="59"/>
                  </a:cubicBezTo>
                  <a:cubicBezTo>
                    <a:pt x="8" y="59"/>
                    <a:pt x="6" y="57"/>
                    <a:pt x="6" y="54"/>
                  </a:cubicBezTo>
                  <a:cubicBezTo>
                    <a:pt x="6" y="29"/>
                    <a:pt x="6" y="29"/>
                    <a:pt x="6" y="29"/>
                  </a:cubicBezTo>
                  <a:cubicBezTo>
                    <a:pt x="6" y="28"/>
                    <a:pt x="6" y="27"/>
                    <a:pt x="6" y="27"/>
                  </a:cubicBezTo>
                  <a:cubicBezTo>
                    <a:pt x="6" y="27"/>
                    <a:pt x="6" y="27"/>
                    <a:pt x="6" y="27"/>
                  </a:cubicBezTo>
                  <a:cubicBezTo>
                    <a:pt x="3" y="27"/>
                    <a:pt x="0" y="24"/>
                    <a:pt x="0" y="21"/>
                  </a:cubicBezTo>
                  <a:cubicBezTo>
                    <a:pt x="0" y="7"/>
                    <a:pt x="0" y="7"/>
                    <a:pt x="0" y="7"/>
                  </a:cubicBezTo>
                  <a:cubicBezTo>
                    <a:pt x="0" y="3"/>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grpSp>
      <p:sp>
        <p:nvSpPr>
          <p:cNvPr id="21" name="矩形 20"/>
          <p:cNvSpPr/>
          <p:nvPr/>
        </p:nvSpPr>
        <p:spPr>
          <a:xfrm>
            <a:off x="3215680" y="5428334"/>
            <a:ext cx="6576323" cy="412934"/>
          </a:xfrm>
          <a:prstGeom prst="rect">
            <a:avLst/>
          </a:prstGeom>
        </p:spPr>
        <p:txBody>
          <a:bodyPr wrap="square">
            <a:spAutoFit/>
          </a:bodyPr>
          <a:lstStyle/>
          <a:p>
            <a:pPr marL="0" lvl="2" eaLnBrk="0" hangingPunct="0">
              <a:lnSpc>
                <a:spcPts val="2500"/>
              </a:lnSpc>
              <a:buClr>
                <a:schemeClr val="tx1">
                  <a:lumMod val="65000"/>
                  <a:lumOff val="35000"/>
                </a:schemeClr>
              </a:buClr>
              <a:defRPr/>
            </a:pPr>
            <a:r>
              <a:rPr lang="zh-CN" altLang="zh-CN" sz="1800" dirty="0">
                <a:latin typeface="微软雅黑" pitchFamily="34" charset="-122"/>
                <a:ea typeface="微软雅黑" pitchFamily="34" charset="-122"/>
              </a:rPr>
              <a:t>动火作业结束后，参与现场验收和工业动火许可证关闭</a:t>
            </a:r>
            <a:r>
              <a:rPr lang="zh-CN" altLang="en-US" sz="1800" dirty="0">
                <a:latin typeface="微软雅黑" pitchFamily="34" charset="-122"/>
                <a:ea typeface="微软雅黑" pitchFamily="34" charset="-122"/>
              </a:rPr>
              <a:t>。</a:t>
            </a:r>
            <a:endParaRPr lang="zh-CN" altLang="en-US" sz="1800" dirty="0">
              <a:solidFill>
                <a:schemeClr val="tx1">
                  <a:lumMod val="65000"/>
                  <a:lumOff val="35000"/>
                </a:schemeClr>
              </a:solidFill>
            </a:endParaRPr>
          </a:p>
        </p:txBody>
      </p:sp>
      <p:sp>
        <p:nvSpPr>
          <p:cNvPr id="22" name="Freeform 28"/>
          <p:cNvSpPr/>
          <p:nvPr/>
        </p:nvSpPr>
        <p:spPr>
          <a:xfrm>
            <a:off x="2389175" y="5355493"/>
            <a:ext cx="485775" cy="485775"/>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3AE7F">
              <a:hueOff val="0"/>
              <a:satOff val="0"/>
              <a:lumOff val="0"/>
              <a:alphaOff val="0"/>
            </a:srgbClr>
          </a:solidFill>
          <a:ln w="12700" cap="flat" cmpd="sng" algn="ctr">
            <a:noFill/>
            <a:prstDash val="solid"/>
            <a:miter lim="800000"/>
          </a:ln>
          <a:effectLst/>
        </p:spPr>
        <p:txBody>
          <a:bodyPr lIns="289513" tIns="289513" rIns="289513" bIns="289513" spcCol="127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628140" fontAlgn="auto">
              <a:lnSpc>
                <a:spcPct val="120000"/>
              </a:lnSpc>
              <a:spcBef>
                <a:spcPts val="0"/>
              </a:spcBef>
              <a:spcAft>
                <a:spcPct val="35000"/>
              </a:spcAft>
              <a:defRPr/>
            </a:pPr>
            <a:endParaRPr lang="en-GB" sz="825">
              <a:solidFill>
                <a:sysClr val="window" lastClr="FFFFFF"/>
              </a:solidFill>
              <a:latin typeface="Arial" charset="0"/>
              <a:ea typeface="微软雅黑" pitchFamily="34" charset="-122"/>
              <a:sym typeface="Arial" charset="0"/>
            </a:endParaRPr>
          </a:p>
        </p:txBody>
      </p:sp>
      <p:grpSp>
        <p:nvGrpSpPr>
          <p:cNvPr id="23" name="组合 22"/>
          <p:cNvGrpSpPr/>
          <p:nvPr/>
        </p:nvGrpSpPr>
        <p:grpSpPr>
          <a:xfrm>
            <a:off x="2546963" y="2713754"/>
            <a:ext cx="176504" cy="356994"/>
            <a:chOff x="9247188" y="427038"/>
            <a:chExt cx="339725" cy="950913"/>
          </a:xfrm>
          <a:solidFill>
            <a:schemeClr val="bg1"/>
          </a:solidFill>
        </p:grpSpPr>
        <p:sp>
          <p:nvSpPr>
            <p:cNvPr id="24" name="Freeform 15"/>
            <p:cNvSpPr/>
            <p:nvPr/>
          </p:nvSpPr>
          <p:spPr bwMode="auto">
            <a:xfrm>
              <a:off x="9247188" y="608013"/>
              <a:ext cx="339725" cy="769938"/>
            </a:xfrm>
            <a:custGeom>
              <a:avLst/>
              <a:gdLst>
                <a:gd name="T0" fmla="*/ 115 w 116"/>
                <a:gd name="T1" fmla="*/ 22 h 263"/>
                <a:gd name="T2" fmla="*/ 92 w 116"/>
                <a:gd name="T3" fmla="*/ 0 h 263"/>
                <a:gd name="T4" fmla="*/ 23 w 116"/>
                <a:gd name="T5" fmla="*/ 1 h 263"/>
                <a:gd name="T6" fmla="*/ 0 w 116"/>
                <a:gd name="T7" fmla="*/ 25 h 263"/>
                <a:gd name="T8" fmla="*/ 0 w 116"/>
                <a:gd name="T9" fmla="*/ 121 h 263"/>
                <a:gd name="T10" fmla="*/ 24 w 116"/>
                <a:gd name="T11" fmla="*/ 121 h 263"/>
                <a:gd name="T12" fmla="*/ 24 w 116"/>
                <a:gd name="T13" fmla="*/ 35 h 263"/>
                <a:gd name="T14" fmla="*/ 25 w 116"/>
                <a:gd name="T15" fmla="*/ 33 h 263"/>
                <a:gd name="T16" fmla="*/ 28 w 116"/>
                <a:gd name="T17" fmla="*/ 35 h 263"/>
                <a:gd name="T18" fmla="*/ 29 w 116"/>
                <a:gd name="T19" fmla="*/ 253 h 263"/>
                <a:gd name="T20" fmla="*/ 58 w 116"/>
                <a:gd name="T21" fmla="*/ 253 h 263"/>
                <a:gd name="T22" fmla="*/ 58 w 116"/>
                <a:gd name="T23" fmla="*/ 132 h 263"/>
                <a:gd name="T24" fmla="*/ 60 w 116"/>
                <a:gd name="T25" fmla="*/ 130 h 263"/>
                <a:gd name="T26" fmla="*/ 62 w 116"/>
                <a:gd name="T27" fmla="*/ 132 h 263"/>
                <a:gd name="T28" fmla="*/ 62 w 116"/>
                <a:gd name="T29" fmla="*/ 253 h 263"/>
                <a:gd name="T30" fmla="*/ 90 w 116"/>
                <a:gd name="T31" fmla="*/ 253 h 263"/>
                <a:gd name="T32" fmla="*/ 89 w 116"/>
                <a:gd name="T33" fmla="*/ 34 h 263"/>
                <a:gd name="T34" fmla="*/ 91 w 116"/>
                <a:gd name="T35" fmla="*/ 32 h 263"/>
                <a:gd name="T36" fmla="*/ 93 w 116"/>
                <a:gd name="T37" fmla="*/ 34 h 263"/>
                <a:gd name="T38" fmla="*/ 93 w 116"/>
                <a:gd name="T39" fmla="*/ 121 h 263"/>
                <a:gd name="T40" fmla="*/ 116 w 116"/>
                <a:gd name="T41" fmla="*/ 121 h 263"/>
                <a:gd name="T42" fmla="*/ 115 w 116"/>
                <a:gd name="T43" fmla="*/ 22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 h="263">
                  <a:moveTo>
                    <a:pt x="115" y="22"/>
                  </a:moveTo>
                  <a:cubicBezTo>
                    <a:pt x="111" y="4"/>
                    <a:pt x="92" y="0"/>
                    <a:pt x="92" y="0"/>
                  </a:cubicBezTo>
                  <a:cubicBezTo>
                    <a:pt x="92" y="0"/>
                    <a:pt x="47" y="0"/>
                    <a:pt x="23" y="1"/>
                  </a:cubicBezTo>
                  <a:cubicBezTo>
                    <a:pt x="2" y="8"/>
                    <a:pt x="0" y="25"/>
                    <a:pt x="0" y="25"/>
                  </a:cubicBezTo>
                  <a:cubicBezTo>
                    <a:pt x="0" y="121"/>
                    <a:pt x="0" y="121"/>
                    <a:pt x="0" y="121"/>
                  </a:cubicBezTo>
                  <a:cubicBezTo>
                    <a:pt x="0" y="136"/>
                    <a:pt x="24" y="136"/>
                    <a:pt x="24" y="121"/>
                  </a:cubicBezTo>
                  <a:cubicBezTo>
                    <a:pt x="24" y="92"/>
                    <a:pt x="24" y="64"/>
                    <a:pt x="24" y="35"/>
                  </a:cubicBezTo>
                  <a:cubicBezTo>
                    <a:pt x="24" y="34"/>
                    <a:pt x="24" y="33"/>
                    <a:pt x="25" y="33"/>
                  </a:cubicBezTo>
                  <a:cubicBezTo>
                    <a:pt x="27" y="33"/>
                    <a:pt x="28" y="35"/>
                    <a:pt x="28" y="35"/>
                  </a:cubicBezTo>
                  <a:cubicBezTo>
                    <a:pt x="29" y="253"/>
                    <a:pt x="29" y="253"/>
                    <a:pt x="29" y="253"/>
                  </a:cubicBezTo>
                  <a:cubicBezTo>
                    <a:pt x="34" y="262"/>
                    <a:pt x="52" y="261"/>
                    <a:pt x="58" y="253"/>
                  </a:cubicBezTo>
                  <a:cubicBezTo>
                    <a:pt x="58" y="213"/>
                    <a:pt x="58" y="173"/>
                    <a:pt x="58" y="132"/>
                  </a:cubicBezTo>
                  <a:cubicBezTo>
                    <a:pt x="58" y="132"/>
                    <a:pt x="60" y="130"/>
                    <a:pt x="60" y="130"/>
                  </a:cubicBezTo>
                  <a:cubicBezTo>
                    <a:pt x="61" y="130"/>
                    <a:pt x="62" y="132"/>
                    <a:pt x="62" y="132"/>
                  </a:cubicBezTo>
                  <a:cubicBezTo>
                    <a:pt x="62" y="253"/>
                    <a:pt x="62" y="253"/>
                    <a:pt x="62" y="253"/>
                  </a:cubicBezTo>
                  <a:cubicBezTo>
                    <a:pt x="68" y="260"/>
                    <a:pt x="81" y="263"/>
                    <a:pt x="90" y="253"/>
                  </a:cubicBezTo>
                  <a:cubicBezTo>
                    <a:pt x="89" y="34"/>
                    <a:pt x="89" y="34"/>
                    <a:pt x="89" y="34"/>
                  </a:cubicBezTo>
                  <a:cubicBezTo>
                    <a:pt x="89" y="33"/>
                    <a:pt x="90" y="32"/>
                    <a:pt x="91" y="32"/>
                  </a:cubicBezTo>
                  <a:cubicBezTo>
                    <a:pt x="92" y="32"/>
                    <a:pt x="93" y="34"/>
                    <a:pt x="93" y="34"/>
                  </a:cubicBezTo>
                  <a:cubicBezTo>
                    <a:pt x="93" y="121"/>
                    <a:pt x="93" y="121"/>
                    <a:pt x="93" y="121"/>
                  </a:cubicBezTo>
                  <a:cubicBezTo>
                    <a:pt x="94" y="136"/>
                    <a:pt x="116" y="136"/>
                    <a:pt x="116" y="121"/>
                  </a:cubicBezTo>
                  <a:cubicBezTo>
                    <a:pt x="116" y="88"/>
                    <a:pt x="115" y="55"/>
                    <a:pt x="11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25" name="Oval 16"/>
            <p:cNvSpPr>
              <a:spLocks noChangeArrowheads="1"/>
            </p:cNvSpPr>
            <p:nvPr/>
          </p:nvSpPr>
          <p:spPr bwMode="auto">
            <a:xfrm>
              <a:off x="9337676" y="427038"/>
              <a:ext cx="161925" cy="1603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grpSp>
      <p:grpSp>
        <p:nvGrpSpPr>
          <p:cNvPr id="26" name="组合 25"/>
          <p:cNvGrpSpPr/>
          <p:nvPr/>
        </p:nvGrpSpPr>
        <p:grpSpPr>
          <a:xfrm>
            <a:off x="2490538" y="4093455"/>
            <a:ext cx="293546" cy="301150"/>
            <a:chOff x="7673976" y="2593975"/>
            <a:chExt cx="1716088" cy="1760538"/>
          </a:xfrm>
          <a:solidFill>
            <a:schemeClr val="bg1"/>
          </a:solidFill>
        </p:grpSpPr>
        <p:sp>
          <p:nvSpPr>
            <p:cNvPr id="27" name="Freeform 60"/>
            <p:cNvSpPr/>
            <p:nvPr/>
          </p:nvSpPr>
          <p:spPr bwMode="auto">
            <a:xfrm>
              <a:off x="7673976" y="2974975"/>
              <a:ext cx="1284288" cy="1379538"/>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28" name="Freeform 61"/>
            <p:cNvSpPr>
              <a:spLocks noEditPoints="1"/>
            </p:cNvSpPr>
            <p:nvPr/>
          </p:nvSpPr>
          <p:spPr bwMode="auto">
            <a:xfrm>
              <a:off x="8540751" y="2593975"/>
              <a:ext cx="849313" cy="739775"/>
            </a:xfrm>
            <a:custGeom>
              <a:avLst/>
              <a:gdLst>
                <a:gd name="T0" fmla="*/ 143 w 289"/>
                <a:gd name="T1" fmla="*/ 1 h 252"/>
                <a:gd name="T2" fmla="*/ 0 w 289"/>
                <a:gd name="T3" fmla="*/ 111 h 252"/>
                <a:gd name="T4" fmla="*/ 73 w 289"/>
                <a:gd name="T5" fmla="*/ 203 h 252"/>
                <a:gd name="T6" fmla="*/ 47 w 289"/>
                <a:gd name="T7" fmla="*/ 252 h 252"/>
                <a:gd name="T8" fmla="*/ 121 w 289"/>
                <a:gd name="T9" fmla="*/ 216 h 252"/>
                <a:gd name="T10" fmla="*/ 146 w 289"/>
                <a:gd name="T11" fmla="*/ 217 h 252"/>
                <a:gd name="T12" fmla="*/ 288 w 289"/>
                <a:gd name="T13" fmla="*/ 107 h 252"/>
                <a:gd name="T14" fmla="*/ 143 w 289"/>
                <a:gd name="T15" fmla="*/ 1 h 252"/>
                <a:gd name="T16" fmla="*/ 73 w 289"/>
                <a:gd name="T17" fmla="*/ 131 h 252"/>
                <a:gd name="T18" fmla="*/ 55 w 289"/>
                <a:gd name="T19" fmla="*/ 113 h 252"/>
                <a:gd name="T20" fmla="*/ 73 w 289"/>
                <a:gd name="T21" fmla="*/ 95 h 252"/>
                <a:gd name="T22" fmla="*/ 91 w 289"/>
                <a:gd name="T23" fmla="*/ 113 h 252"/>
                <a:gd name="T24" fmla="*/ 73 w 289"/>
                <a:gd name="T25" fmla="*/ 131 h 252"/>
                <a:gd name="T26" fmla="*/ 144 w 289"/>
                <a:gd name="T27" fmla="*/ 131 h 252"/>
                <a:gd name="T28" fmla="*/ 126 w 289"/>
                <a:gd name="T29" fmla="*/ 113 h 252"/>
                <a:gd name="T30" fmla="*/ 144 w 289"/>
                <a:gd name="T31" fmla="*/ 95 h 252"/>
                <a:gd name="T32" fmla="*/ 162 w 289"/>
                <a:gd name="T33" fmla="*/ 113 h 252"/>
                <a:gd name="T34" fmla="*/ 144 w 289"/>
                <a:gd name="T35" fmla="*/ 131 h 252"/>
                <a:gd name="T36" fmla="*/ 216 w 289"/>
                <a:gd name="T37" fmla="*/ 131 h 252"/>
                <a:gd name="T38" fmla="*/ 198 w 289"/>
                <a:gd name="T39" fmla="*/ 113 h 252"/>
                <a:gd name="T40" fmla="*/ 216 w 289"/>
                <a:gd name="T41" fmla="*/ 95 h 252"/>
                <a:gd name="T42" fmla="*/ 233 w 289"/>
                <a:gd name="T43" fmla="*/ 113 h 252"/>
                <a:gd name="T44" fmla="*/ 216 w 289"/>
                <a:gd name="T45" fmla="*/ 13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9" h="252">
                  <a:moveTo>
                    <a:pt x="143" y="1"/>
                  </a:moveTo>
                  <a:cubicBezTo>
                    <a:pt x="63" y="2"/>
                    <a:pt x="0" y="51"/>
                    <a:pt x="0" y="111"/>
                  </a:cubicBezTo>
                  <a:cubicBezTo>
                    <a:pt x="1" y="151"/>
                    <a:pt x="30" y="185"/>
                    <a:pt x="73" y="203"/>
                  </a:cubicBezTo>
                  <a:cubicBezTo>
                    <a:pt x="47" y="252"/>
                    <a:pt x="47" y="252"/>
                    <a:pt x="47" y="252"/>
                  </a:cubicBezTo>
                  <a:cubicBezTo>
                    <a:pt x="121" y="216"/>
                    <a:pt x="121" y="216"/>
                    <a:pt x="121" y="216"/>
                  </a:cubicBezTo>
                  <a:cubicBezTo>
                    <a:pt x="129" y="217"/>
                    <a:pt x="137" y="218"/>
                    <a:pt x="146" y="217"/>
                  </a:cubicBezTo>
                  <a:cubicBezTo>
                    <a:pt x="225" y="216"/>
                    <a:pt x="289" y="167"/>
                    <a:pt x="288" y="107"/>
                  </a:cubicBezTo>
                  <a:cubicBezTo>
                    <a:pt x="287" y="47"/>
                    <a:pt x="222" y="0"/>
                    <a:pt x="143" y="1"/>
                  </a:cubicBezTo>
                  <a:close/>
                  <a:moveTo>
                    <a:pt x="73" y="131"/>
                  </a:moveTo>
                  <a:cubicBezTo>
                    <a:pt x="63" y="131"/>
                    <a:pt x="55" y="123"/>
                    <a:pt x="55" y="113"/>
                  </a:cubicBezTo>
                  <a:cubicBezTo>
                    <a:pt x="55" y="103"/>
                    <a:pt x="63" y="95"/>
                    <a:pt x="73" y="95"/>
                  </a:cubicBezTo>
                  <a:cubicBezTo>
                    <a:pt x="83" y="95"/>
                    <a:pt x="91" y="103"/>
                    <a:pt x="91" y="113"/>
                  </a:cubicBezTo>
                  <a:cubicBezTo>
                    <a:pt x="91" y="123"/>
                    <a:pt x="83" y="131"/>
                    <a:pt x="73" y="131"/>
                  </a:cubicBezTo>
                  <a:close/>
                  <a:moveTo>
                    <a:pt x="144" y="131"/>
                  </a:moveTo>
                  <a:cubicBezTo>
                    <a:pt x="134" y="131"/>
                    <a:pt x="126" y="123"/>
                    <a:pt x="126" y="113"/>
                  </a:cubicBezTo>
                  <a:cubicBezTo>
                    <a:pt x="126" y="103"/>
                    <a:pt x="134" y="95"/>
                    <a:pt x="144" y="95"/>
                  </a:cubicBezTo>
                  <a:cubicBezTo>
                    <a:pt x="154" y="95"/>
                    <a:pt x="162" y="103"/>
                    <a:pt x="162" y="113"/>
                  </a:cubicBezTo>
                  <a:cubicBezTo>
                    <a:pt x="162" y="123"/>
                    <a:pt x="154" y="131"/>
                    <a:pt x="144" y="131"/>
                  </a:cubicBezTo>
                  <a:close/>
                  <a:moveTo>
                    <a:pt x="216" y="131"/>
                  </a:moveTo>
                  <a:cubicBezTo>
                    <a:pt x="206" y="131"/>
                    <a:pt x="198" y="123"/>
                    <a:pt x="198" y="113"/>
                  </a:cubicBezTo>
                  <a:cubicBezTo>
                    <a:pt x="198" y="103"/>
                    <a:pt x="206" y="95"/>
                    <a:pt x="216" y="95"/>
                  </a:cubicBezTo>
                  <a:cubicBezTo>
                    <a:pt x="225" y="95"/>
                    <a:pt x="233" y="103"/>
                    <a:pt x="233" y="113"/>
                  </a:cubicBezTo>
                  <a:cubicBezTo>
                    <a:pt x="233" y="123"/>
                    <a:pt x="225" y="131"/>
                    <a:pt x="216"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grpSp>
      <p:sp>
        <p:nvSpPr>
          <p:cNvPr id="29" name="Freeform 323"/>
          <p:cNvSpPr/>
          <p:nvPr/>
        </p:nvSpPr>
        <p:spPr bwMode="auto">
          <a:xfrm>
            <a:off x="2547924" y="4815743"/>
            <a:ext cx="211138" cy="249237"/>
          </a:xfrm>
          <a:custGeom>
            <a:avLst/>
            <a:gdLst>
              <a:gd name="T0" fmla="*/ 419 w 437"/>
              <a:gd name="T1" fmla="*/ 256 h 517"/>
              <a:gd name="T2" fmla="*/ 386 w 437"/>
              <a:gd name="T3" fmla="*/ 265 h 517"/>
              <a:gd name="T4" fmla="*/ 316 w 437"/>
              <a:gd name="T5" fmla="*/ 344 h 517"/>
              <a:gd name="T6" fmla="*/ 293 w 437"/>
              <a:gd name="T7" fmla="*/ 332 h 517"/>
              <a:gd name="T8" fmla="*/ 285 w 437"/>
              <a:gd name="T9" fmla="*/ 72 h 517"/>
              <a:gd name="T10" fmla="*/ 267 w 437"/>
              <a:gd name="T11" fmla="*/ 41 h 517"/>
              <a:gd name="T12" fmla="*/ 232 w 437"/>
              <a:gd name="T13" fmla="*/ 62 h 517"/>
              <a:gd name="T14" fmla="*/ 228 w 437"/>
              <a:gd name="T15" fmla="*/ 242 h 517"/>
              <a:gd name="T16" fmla="*/ 214 w 437"/>
              <a:gd name="T17" fmla="*/ 242 h 517"/>
              <a:gd name="T18" fmla="*/ 211 w 437"/>
              <a:gd name="T19" fmla="*/ 29 h 517"/>
              <a:gd name="T20" fmla="*/ 186 w 437"/>
              <a:gd name="T21" fmla="*/ 1 h 517"/>
              <a:gd name="T22" fmla="*/ 156 w 437"/>
              <a:gd name="T23" fmla="*/ 24 h 517"/>
              <a:gd name="T24" fmla="*/ 153 w 437"/>
              <a:gd name="T25" fmla="*/ 244 h 517"/>
              <a:gd name="T26" fmla="*/ 139 w 437"/>
              <a:gd name="T27" fmla="*/ 244 h 517"/>
              <a:gd name="T28" fmla="*/ 134 w 437"/>
              <a:gd name="T29" fmla="*/ 54 h 517"/>
              <a:gd name="T30" fmla="*/ 105 w 437"/>
              <a:gd name="T31" fmla="*/ 29 h 517"/>
              <a:gd name="T32" fmla="*/ 79 w 437"/>
              <a:gd name="T33" fmla="*/ 54 h 517"/>
              <a:gd name="T34" fmla="*/ 78 w 437"/>
              <a:gd name="T35" fmla="*/ 246 h 517"/>
              <a:gd name="T36" fmla="*/ 66 w 437"/>
              <a:gd name="T37" fmla="*/ 243 h 517"/>
              <a:gd name="T38" fmla="*/ 53 w 437"/>
              <a:gd name="T39" fmla="*/ 104 h 517"/>
              <a:gd name="T40" fmla="*/ 19 w 437"/>
              <a:gd name="T41" fmla="*/ 86 h 517"/>
              <a:gd name="T42" fmla="*/ 0 w 437"/>
              <a:gd name="T43" fmla="*/ 116 h 517"/>
              <a:gd name="T44" fmla="*/ 9 w 437"/>
              <a:gd name="T45" fmla="*/ 377 h 517"/>
              <a:gd name="T46" fmla="*/ 170 w 437"/>
              <a:gd name="T47" fmla="*/ 517 h 517"/>
              <a:gd name="T48" fmla="*/ 344 w 437"/>
              <a:gd name="T49" fmla="*/ 428 h 517"/>
              <a:gd name="T50" fmla="*/ 430 w 437"/>
              <a:gd name="T51" fmla="*/ 290 h 517"/>
              <a:gd name="T52" fmla="*/ 419 w 437"/>
              <a:gd name="T53" fmla="*/ 25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517">
                <a:moveTo>
                  <a:pt x="419" y="256"/>
                </a:moveTo>
                <a:cubicBezTo>
                  <a:pt x="408" y="252"/>
                  <a:pt x="395" y="254"/>
                  <a:pt x="386" y="265"/>
                </a:cubicBezTo>
                <a:cubicBezTo>
                  <a:pt x="316" y="344"/>
                  <a:pt x="316" y="344"/>
                  <a:pt x="316" y="344"/>
                </a:cubicBezTo>
                <a:cubicBezTo>
                  <a:pt x="305" y="357"/>
                  <a:pt x="293" y="348"/>
                  <a:pt x="293" y="332"/>
                </a:cubicBezTo>
                <a:cubicBezTo>
                  <a:pt x="285" y="72"/>
                  <a:pt x="285" y="72"/>
                  <a:pt x="285" y="72"/>
                </a:cubicBezTo>
                <a:cubicBezTo>
                  <a:pt x="284" y="58"/>
                  <a:pt x="282" y="45"/>
                  <a:pt x="267" y="41"/>
                </a:cubicBezTo>
                <a:cubicBezTo>
                  <a:pt x="248" y="35"/>
                  <a:pt x="233" y="45"/>
                  <a:pt x="232" y="62"/>
                </a:cubicBezTo>
                <a:cubicBezTo>
                  <a:pt x="228" y="242"/>
                  <a:pt x="228" y="242"/>
                  <a:pt x="228" y="242"/>
                </a:cubicBezTo>
                <a:cubicBezTo>
                  <a:pt x="227" y="258"/>
                  <a:pt x="214" y="257"/>
                  <a:pt x="214" y="242"/>
                </a:cubicBezTo>
                <a:cubicBezTo>
                  <a:pt x="211" y="29"/>
                  <a:pt x="211" y="29"/>
                  <a:pt x="211" y="29"/>
                </a:cubicBezTo>
                <a:cubicBezTo>
                  <a:pt x="211" y="15"/>
                  <a:pt x="201" y="3"/>
                  <a:pt x="186" y="1"/>
                </a:cubicBezTo>
                <a:cubicBezTo>
                  <a:pt x="171" y="0"/>
                  <a:pt x="156" y="10"/>
                  <a:pt x="156" y="24"/>
                </a:cubicBezTo>
                <a:cubicBezTo>
                  <a:pt x="153" y="244"/>
                  <a:pt x="153" y="244"/>
                  <a:pt x="153" y="244"/>
                </a:cubicBezTo>
                <a:cubicBezTo>
                  <a:pt x="153" y="257"/>
                  <a:pt x="140" y="256"/>
                  <a:pt x="139" y="244"/>
                </a:cubicBezTo>
                <a:cubicBezTo>
                  <a:pt x="134" y="54"/>
                  <a:pt x="134" y="54"/>
                  <a:pt x="134" y="54"/>
                </a:cubicBezTo>
                <a:cubicBezTo>
                  <a:pt x="133" y="40"/>
                  <a:pt x="121" y="29"/>
                  <a:pt x="105" y="29"/>
                </a:cubicBezTo>
                <a:cubicBezTo>
                  <a:pt x="90" y="29"/>
                  <a:pt x="79" y="41"/>
                  <a:pt x="79" y="54"/>
                </a:cubicBezTo>
                <a:cubicBezTo>
                  <a:pt x="78" y="246"/>
                  <a:pt x="78" y="246"/>
                  <a:pt x="78" y="246"/>
                </a:cubicBezTo>
                <a:cubicBezTo>
                  <a:pt x="78" y="256"/>
                  <a:pt x="67" y="257"/>
                  <a:pt x="66" y="243"/>
                </a:cubicBezTo>
                <a:cubicBezTo>
                  <a:pt x="53" y="104"/>
                  <a:pt x="53" y="104"/>
                  <a:pt x="53" y="104"/>
                </a:cubicBezTo>
                <a:cubicBezTo>
                  <a:pt x="52" y="91"/>
                  <a:pt x="34" y="83"/>
                  <a:pt x="19" y="86"/>
                </a:cubicBezTo>
                <a:cubicBezTo>
                  <a:pt x="5" y="90"/>
                  <a:pt x="0" y="103"/>
                  <a:pt x="0" y="116"/>
                </a:cubicBezTo>
                <a:cubicBezTo>
                  <a:pt x="9" y="377"/>
                  <a:pt x="9" y="377"/>
                  <a:pt x="9" y="377"/>
                </a:cubicBezTo>
                <a:cubicBezTo>
                  <a:pt x="11" y="455"/>
                  <a:pt x="93" y="517"/>
                  <a:pt x="170" y="517"/>
                </a:cubicBezTo>
                <a:cubicBezTo>
                  <a:pt x="245" y="517"/>
                  <a:pt x="308" y="486"/>
                  <a:pt x="344" y="428"/>
                </a:cubicBezTo>
                <a:cubicBezTo>
                  <a:pt x="430" y="290"/>
                  <a:pt x="430" y="290"/>
                  <a:pt x="430" y="290"/>
                </a:cubicBezTo>
                <a:cubicBezTo>
                  <a:pt x="437" y="279"/>
                  <a:pt x="436" y="262"/>
                  <a:pt x="419" y="256"/>
                </a:cubicBezTo>
                <a:close/>
              </a:path>
            </a:pathLst>
          </a:custGeom>
          <a:solidFill>
            <a:sysClr val="window" lastClr="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AU" kern="0">
              <a:solidFill>
                <a:srgbClr val="000000"/>
              </a:solidFill>
              <a:latin typeface="微软雅黑" pitchFamily="34" charset="-122"/>
              <a:ea typeface="Microsoft YaHei UI" charset="-122"/>
            </a:endParaRPr>
          </a:p>
        </p:txBody>
      </p:sp>
      <p:grpSp>
        <p:nvGrpSpPr>
          <p:cNvPr id="30" name="组合 29"/>
          <p:cNvGrpSpPr/>
          <p:nvPr/>
        </p:nvGrpSpPr>
        <p:grpSpPr>
          <a:xfrm>
            <a:off x="2525514" y="5436949"/>
            <a:ext cx="217844" cy="266355"/>
            <a:chOff x="7777163" y="4395788"/>
            <a:chExt cx="639763" cy="690563"/>
          </a:xfrm>
          <a:solidFill>
            <a:schemeClr val="bg1"/>
          </a:solidFill>
        </p:grpSpPr>
        <p:sp>
          <p:nvSpPr>
            <p:cNvPr id="31" name="Freeform 58"/>
            <p:cNvSpPr/>
            <p:nvPr/>
          </p:nvSpPr>
          <p:spPr bwMode="auto">
            <a:xfrm>
              <a:off x="7926388" y="4395788"/>
              <a:ext cx="490538" cy="690563"/>
            </a:xfrm>
            <a:custGeom>
              <a:avLst/>
              <a:gdLst>
                <a:gd name="T0" fmla="*/ 2 w 168"/>
                <a:gd name="T1" fmla="*/ 226 h 236"/>
                <a:gd name="T2" fmla="*/ 96 w 168"/>
                <a:gd name="T3" fmla="*/ 236 h 236"/>
                <a:gd name="T4" fmla="*/ 100 w 168"/>
                <a:gd name="T5" fmla="*/ 236 h 236"/>
                <a:gd name="T6" fmla="*/ 105 w 168"/>
                <a:gd name="T7" fmla="*/ 236 h 236"/>
                <a:gd name="T8" fmla="*/ 106 w 168"/>
                <a:gd name="T9" fmla="*/ 236 h 236"/>
                <a:gd name="T10" fmla="*/ 133 w 168"/>
                <a:gd name="T11" fmla="*/ 233 h 236"/>
                <a:gd name="T12" fmla="*/ 150 w 168"/>
                <a:gd name="T13" fmla="*/ 217 h 236"/>
                <a:gd name="T14" fmla="*/ 150 w 168"/>
                <a:gd name="T15" fmla="*/ 212 h 236"/>
                <a:gd name="T16" fmla="*/ 150 w 168"/>
                <a:gd name="T17" fmla="*/ 204 h 236"/>
                <a:gd name="T18" fmla="*/ 158 w 168"/>
                <a:gd name="T19" fmla="*/ 194 h 236"/>
                <a:gd name="T20" fmla="*/ 163 w 168"/>
                <a:gd name="T21" fmla="*/ 186 h 236"/>
                <a:gd name="T22" fmla="*/ 161 w 168"/>
                <a:gd name="T23" fmla="*/ 179 h 236"/>
                <a:gd name="T24" fmla="*/ 158 w 168"/>
                <a:gd name="T25" fmla="*/ 168 h 236"/>
                <a:gd name="T26" fmla="*/ 164 w 168"/>
                <a:gd name="T27" fmla="*/ 158 h 236"/>
                <a:gd name="T28" fmla="*/ 168 w 168"/>
                <a:gd name="T29" fmla="*/ 151 h 236"/>
                <a:gd name="T30" fmla="*/ 165 w 168"/>
                <a:gd name="T31" fmla="*/ 145 h 236"/>
                <a:gd name="T32" fmla="*/ 160 w 168"/>
                <a:gd name="T33" fmla="*/ 133 h 236"/>
                <a:gd name="T34" fmla="*/ 165 w 168"/>
                <a:gd name="T35" fmla="*/ 124 h 236"/>
                <a:gd name="T36" fmla="*/ 168 w 168"/>
                <a:gd name="T37" fmla="*/ 119 h 236"/>
                <a:gd name="T38" fmla="*/ 154 w 168"/>
                <a:gd name="T39" fmla="*/ 98 h 236"/>
                <a:gd name="T40" fmla="*/ 129 w 168"/>
                <a:gd name="T41" fmla="*/ 96 h 236"/>
                <a:gd name="T42" fmla="*/ 124 w 168"/>
                <a:gd name="T43" fmla="*/ 96 h 236"/>
                <a:gd name="T44" fmla="*/ 110 w 168"/>
                <a:gd name="T45" fmla="*/ 96 h 236"/>
                <a:gd name="T46" fmla="*/ 97 w 168"/>
                <a:gd name="T47" fmla="*/ 97 h 236"/>
                <a:gd name="T48" fmla="*/ 97 w 168"/>
                <a:gd name="T49" fmla="*/ 97 h 236"/>
                <a:gd name="T50" fmla="*/ 89 w 168"/>
                <a:gd name="T51" fmla="*/ 96 h 236"/>
                <a:gd name="T52" fmla="*/ 86 w 168"/>
                <a:gd name="T53" fmla="*/ 96 h 236"/>
                <a:gd name="T54" fmla="*/ 86 w 168"/>
                <a:gd name="T55" fmla="*/ 93 h 236"/>
                <a:gd name="T56" fmla="*/ 94 w 168"/>
                <a:gd name="T57" fmla="*/ 61 h 236"/>
                <a:gd name="T58" fmla="*/ 103 w 168"/>
                <a:gd name="T59" fmla="*/ 24 h 236"/>
                <a:gd name="T60" fmla="*/ 80 w 168"/>
                <a:gd name="T61" fmla="*/ 0 h 236"/>
                <a:gd name="T62" fmla="*/ 77 w 168"/>
                <a:gd name="T63" fmla="*/ 0 h 236"/>
                <a:gd name="T64" fmla="*/ 76 w 168"/>
                <a:gd name="T65" fmla="*/ 7 h 236"/>
                <a:gd name="T66" fmla="*/ 76 w 168"/>
                <a:gd name="T67" fmla="*/ 12 h 236"/>
                <a:gd name="T68" fmla="*/ 64 w 168"/>
                <a:gd name="T69" fmla="*/ 53 h 236"/>
                <a:gd name="T70" fmla="*/ 54 w 168"/>
                <a:gd name="T71" fmla="*/ 63 h 236"/>
                <a:gd name="T72" fmla="*/ 44 w 168"/>
                <a:gd name="T73" fmla="*/ 72 h 236"/>
                <a:gd name="T74" fmla="*/ 37 w 168"/>
                <a:gd name="T75" fmla="*/ 88 h 236"/>
                <a:gd name="T76" fmla="*/ 30 w 168"/>
                <a:gd name="T77" fmla="*/ 105 h 236"/>
                <a:gd name="T78" fmla="*/ 6 w 168"/>
                <a:gd name="T79" fmla="*/ 132 h 236"/>
                <a:gd name="T80" fmla="*/ 0 w 168"/>
                <a:gd name="T81" fmla="*/ 133 h 236"/>
                <a:gd name="T82" fmla="*/ 2 w 168"/>
                <a:gd name="T83" fmla="*/ 22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8" h="236">
                  <a:moveTo>
                    <a:pt x="2" y="226"/>
                  </a:moveTo>
                  <a:cubicBezTo>
                    <a:pt x="37" y="233"/>
                    <a:pt x="69" y="236"/>
                    <a:pt x="96" y="236"/>
                  </a:cubicBezTo>
                  <a:cubicBezTo>
                    <a:pt x="97" y="236"/>
                    <a:pt x="98" y="236"/>
                    <a:pt x="100" y="236"/>
                  </a:cubicBezTo>
                  <a:cubicBezTo>
                    <a:pt x="101" y="236"/>
                    <a:pt x="103" y="236"/>
                    <a:pt x="105" y="236"/>
                  </a:cubicBezTo>
                  <a:cubicBezTo>
                    <a:pt x="106" y="236"/>
                    <a:pt x="106" y="236"/>
                    <a:pt x="106" y="236"/>
                  </a:cubicBezTo>
                  <a:cubicBezTo>
                    <a:pt x="115" y="236"/>
                    <a:pt x="126" y="236"/>
                    <a:pt x="133" y="233"/>
                  </a:cubicBezTo>
                  <a:cubicBezTo>
                    <a:pt x="139" y="231"/>
                    <a:pt x="149" y="222"/>
                    <a:pt x="150" y="217"/>
                  </a:cubicBezTo>
                  <a:cubicBezTo>
                    <a:pt x="150" y="216"/>
                    <a:pt x="150" y="214"/>
                    <a:pt x="150" y="212"/>
                  </a:cubicBezTo>
                  <a:cubicBezTo>
                    <a:pt x="150" y="209"/>
                    <a:pt x="149" y="207"/>
                    <a:pt x="150" y="204"/>
                  </a:cubicBezTo>
                  <a:cubicBezTo>
                    <a:pt x="151" y="199"/>
                    <a:pt x="155" y="197"/>
                    <a:pt x="158" y="194"/>
                  </a:cubicBezTo>
                  <a:cubicBezTo>
                    <a:pt x="161" y="192"/>
                    <a:pt x="163" y="190"/>
                    <a:pt x="163" y="186"/>
                  </a:cubicBezTo>
                  <a:cubicBezTo>
                    <a:pt x="164" y="184"/>
                    <a:pt x="162" y="181"/>
                    <a:pt x="161" y="179"/>
                  </a:cubicBezTo>
                  <a:cubicBezTo>
                    <a:pt x="159" y="175"/>
                    <a:pt x="158" y="172"/>
                    <a:pt x="158" y="168"/>
                  </a:cubicBezTo>
                  <a:cubicBezTo>
                    <a:pt x="158" y="163"/>
                    <a:pt x="161" y="160"/>
                    <a:pt x="164" y="158"/>
                  </a:cubicBezTo>
                  <a:cubicBezTo>
                    <a:pt x="167" y="155"/>
                    <a:pt x="168" y="154"/>
                    <a:pt x="168" y="151"/>
                  </a:cubicBezTo>
                  <a:cubicBezTo>
                    <a:pt x="168" y="149"/>
                    <a:pt x="167" y="147"/>
                    <a:pt x="165" y="145"/>
                  </a:cubicBezTo>
                  <a:cubicBezTo>
                    <a:pt x="163" y="142"/>
                    <a:pt x="160" y="138"/>
                    <a:pt x="160" y="133"/>
                  </a:cubicBezTo>
                  <a:cubicBezTo>
                    <a:pt x="160" y="129"/>
                    <a:pt x="163" y="126"/>
                    <a:pt x="165" y="124"/>
                  </a:cubicBezTo>
                  <a:cubicBezTo>
                    <a:pt x="167" y="122"/>
                    <a:pt x="168" y="121"/>
                    <a:pt x="168" y="119"/>
                  </a:cubicBezTo>
                  <a:cubicBezTo>
                    <a:pt x="168" y="111"/>
                    <a:pt x="159" y="100"/>
                    <a:pt x="154" y="98"/>
                  </a:cubicBezTo>
                  <a:cubicBezTo>
                    <a:pt x="148" y="96"/>
                    <a:pt x="138" y="96"/>
                    <a:pt x="129" y="96"/>
                  </a:cubicBezTo>
                  <a:cubicBezTo>
                    <a:pt x="127" y="96"/>
                    <a:pt x="125" y="96"/>
                    <a:pt x="124" y="96"/>
                  </a:cubicBezTo>
                  <a:cubicBezTo>
                    <a:pt x="119" y="96"/>
                    <a:pt x="115" y="96"/>
                    <a:pt x="110" y="96"/>
                  </a:cubicBezTo>
                  <a:cubicBezTo>
                    <a:pt x="106" y="96"/>
                    <a:pt x="101" y="97"/>
                    <a:pt x="97" y="97"/>
                  </a:cubicBezTo>
                  <a:cubicBezTo>
                    <a:pt x="97" y="97"/>
                    <a:pt x="97" y="97"/>
                    <a:pt x="97" y="97"/>
                  </a:cubicBezTo>
                  <a:cubicBezTo>
                    <a:pt x="94" y="97"/>
                    <a:pt x="92" y="97"/>
                    <a:pt x="89" y="96"/>
                  </a:cubicBezTo>
                  <a:cubicBezTo>
                    <a:pt x="86" y="96"/>
                    <a:pt x="86" y="96"/>
                    <a:pt x="86" y="96"/>
                  </a:cubicBezTo>
                  <a:cubicBezTo>
                    <a:pt x="86" y="93"/>
                    <a:pt x="86" y="93"/>
                    <a:pt x="86" y="93"/>
                  </a:cubicBezTo>
                  <a:cubicBezTo>
                    <a:pt x="85" y="81"/>
                    <a:pt x="89" y="71"/>
                    <a:pt x="94" y="61"/>
                  </a:cubicBezTo>
                  <a:cubicBezTo>
                    <a:pt x="99" y="51"/>
                    <a:pt x="104" y="40"/>
                    <a:pt x="103" y="24"/>
                  </a:cubicBezTo>
                  <a:cubicBezTo>
                    <a:pt x="102" y="14"/>
                    <a:pt x="94" y="0"/>
                    <a:pt x="80" y="0"/>
                  </a:cubicBezTo>
                  <a:cubicBezTo>
                    <a:pt x="79" y="0"/>
                    <a:pt x="78" y="0"/>
                    <a:pt x="77" y="0"/>
                  </a:cubicBezTo>
                  <a:cubicBezTo>
                    <a:pt x="76" y="1"/>
                    <a:pt x="76" y="2"/>
                    <a:pt x="76" y="7"/>
                  </a:cubicBezTo>
                  <a:cubicBezTo>
                    <a:pt x="76" y="9"/>
                    <a:pt x="76" y="10"/>
                    <a:pt x="76" y="12"/>
                  </a:cubicBezTo>
                  <a:cubicBezTo>
                    <a:pt x="74" y="26"/>
                    <a:pt x="72" y="42"/>
                    <a:pt x="64" y="53"/>
                  </a:cubicBezTo>
                  <a:cubicBezTo>
                    <a:pt x="61" y="57"/>
                    <a:pt x="57" y="60"/>
                    <a:pt x="54" y="63"/>
                  </a:cubicBezTo>
                  <a:cubicBezTo>
                    <a:pt x="50" y="65"/>
                    <a:pt x="46" y="68"/>
                    <a:pt x="44" y="72"/>
                  </a:cubicBezTo>
                  <a:cubicBezTo>
                    <a:pt x="42" y="77"/>
                    <a:pt x="39" y="82"/>
                    <a:pt x="37" y="88"/>
                  </a:cubicBezTo>
                  <a:cubicBezTo>
                    <a:pt x="35" y="94"/>
                    <a:pt x="33" y="99"/>
                    <a:pt x="30" y="105"/>
                  </a:cubicBezTo>
                  <a:cubicBezTo>
                    <a:pt x="22" y="121"/>
                    <a:pt x="14" y="129"/>
                    <a:pt x="6" y="132"/>
                  </a:cubicBezTo>
                  <a:cubicBezTo>
                    <a:pt x="4" y="133"/>
                    <a:pt x="2" y="133"/>
                    <a:pt x="0" y="133"/>
                  </a:cubicBezTo>
                  <a:lnTo>
                    <a:pt x="2" y="2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32" name="Freeform 59"/>
            <p:cNvSpPr/>
            <p:nvPr/>
          </p:nvSpPr>
          <p:spPr bwMode="auto">
            <a:xfrm>
              <a:off x="7777163" y="4778376"/>
              <a:ext cx="119063" cy="290513"/>
            </a:xfrm>
            <a:custGeom>
              <a:avLst/>
              <a:gdLst>
                <a:gd name="T0" fmla="*/ 41 w 41"/>
                <a:gd name="T1" fmla="*/ 84 h 99"/>
                <a:gd name="T2" fmla="*/ 20 w 41"/>
                <a:gd name="T3" fmla="*/ 99 h 99"/>
                <a:gd name="T4" fmla="*/ 20 w 41"/>
                <a:gd name="T5" fmla="*/ 99 h 99"/>
                <a:gd name="T6" fmla="*/ 0 w 41"/>
                <a:gd name="T7" fmla="*/ 84 h 99"/>
                <a:gd name="T8" fmla="*/ 0 w 41"/>
                <a:gd name="T9" fmla="*/ 14 h 99"/>
                <a:gd name="T10" fmla="*/ 20 w 41"/>
                <a:gd name="T11" fmla="*/ 0 h 99"/>
                <a:gd name="T12" fmla="*/ 20 w 41"/>
                <a:gd name="T13" fmla="*/ 0 h 99"/>
                <a:gd name="T14" fmla="*/ 41 w 41"/>
                <a:gd name="T15" fmla="*/ 14 h 99"/>
                <a:gd name="T16" fmla="*/ 41 w 41"/>
                <a:gd name="T17" fmla="*/ 8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99">
                  <a:moveTo>
                    <a:pt x="41" y="84"/>
                  </a:moveTo>
                  <a:cubicBezTo>
                    <a:pt x="41" y="95"/>
                    <a:pt x="32" y="99"/>
                    <a:pt x="20" y="99"/>
                  </a:cubicBezTo>
                  <a:cubicBezTo>
                    <a:pt x="20" y="99"/>
                    <a:pt x="20" y="99"/>
                    <a:pt x="20" y="99"/>
                  </a:cubicBezTo>
                  <a:cubicBezTo>
                    <a:pt x="9" y="99"/>
                    <a:pt x="0" y="95"/>
                    <a:pt x="0" y="84"/>
                  </a:cubicBezTo>
                  <a:cubicBezTo>
                    <a:pt x="0" y="14"/>
                    <a:pt x="0" y="14"/>
                    <a:pt x="0" y="14"/>
                  </a:cubicBezTo>
                  <a:cubicBezTo>
                    <a:pt x="0" y="2"/>
                    <a:pt x="9" y="0"/>
                    <a:pt x="20" y="0"/>
                  </a:cubicBezTo>
                  <a:cubicBezTo>
                    <a:pt x="20" y="0"/>
                    <a:pt x="20" y="0"/>
                    <a:pt x="20" y="0"/>
                  </a:cubicBezTo>
                  <a:cubicBezTo>
                    <a:pt x="32" y="0"/>
                    <a:pt x="41" y="2"/>
                    <a:pt x="41" y="14"/>
                  </a:cubicBezTo>
                  <a:lnTo>
                    <a:pt x="41" y="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grpSp>
      <p:sp>
        <p:nvSpPr>
          <p:cNvPr id="33" name="Freeform 28"/>
          <p:cNvSpPr/>
          <p:nvPr/>
        </p:nvSpPr>
        <p:spPr>
          <a:xfrm>
            <a:off x="2387588" y="1974118"/>
            <a:ext cx="485775" cy="485775"/>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3AE7F">
              <a:hueOff val="0"/>
              <a:satOff val="0"/>
              <a:lumOff val="0"/>
              <a:alphaOff val="0"/>
            </a:srgbClr>
          </a:solidFill>
          <a:ln w="12700" cap="flat" cmpd="sng" algn="ctr">
            <a:noFill/>
            <a:prstDash val="solid"/>
            <a:miter lim="800000"/>
          </a:ln>
          <a:effectLst/>
        </p:spPr>
        <p:txBody>
          <a:bodyPr lIns="289513" tIns="289513" rIns="289513" bIns="289513" spcCol="127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628140" fontAlgn="auto">
              <a:lnSpc>
                <a:spcPct val="120000"/>
              </a:lnSpc>
              <a:spcBef>
                <a:spcPts val="0"/>
              </a:spcBef>
              <a:spcAft>
                <a:spcPct val="35000"/>
              </a:spcAft>
              <a:defRPr/>
            </a:pPr>
            <a:endParaRPr lang="en-GB" sz="825">
              <a:solidFill>
                <a:sysClr val="window" lastClr="FFFFFF"/>
              </a:solidFill>
              <a:latin typeface="Arial" charset="0"/>
              <a:ea typeface="微软雅黑" pitchFamily="34" charset="-122"/>
              <a:sym typeface="Arial" charset="0"/>
            </a:endParaRPr>
          </a:p>
        </p:txBody>
      </p:sp>
      <p:sp>
        <p:nvSpPr>
          <p:cNvPr id="34" name="AutoShape 105"/>
          <p:cNvSpPr/>
          <p:nvPr/>
        </p:nvSpPr>
        <p:spPr bwMode="auto">
          <a:xfrm>
            <a:off x="2462200" y="2097943"/>
            <a:ext cx="358775" cy="225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599"/>
                  <a:pt x="10800" y="21599"/>
                </a:cubicBezTo>
                <a:cubicBezTo>
                  <a:pt x="15302" y="21599"/>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solidFill>
            <a:sysClr val="window" lastClr="FFFFFF"/>
          </a:solidFill>
          <a:ln>
            <a:noFill/>
          </a:ln>
          <a:effectLst/>
        </p:spPr>
        <p:txBody>
          <a:bodyPr lIns="19050" tIns="19050" rIns="19050" bIns="1905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fontAlgn="auto">
              <a:spcBef>
                <a:spcPts val="0"/>
              </a:spcBef>
              <a:spcAft>
                <a:spcPts val="0"/>
              </a:spcAft>
              <a:defRPr/>
            </a:pPr>
            <a:endParaRPr lang="en-US" sz="1500" kern="0">
              <a:solidFill>
                <a:srgbClr val="FFFFFF"/>
              </a:solidFill>
              <a:effectLst>
                <a:outerShdw blurRad="38100" dist="38100" dir="2700000" algn="tl">
                  <a:srgbClr val="000000"/>
                </a:outerShdw>
              </a:effectLst>
              <a:latin typeface="Gill Sans" charset="0"/>
              <a:sym typeface="Gill Sans" charset="0"/>
            </a:endParaRPr>
          </a:p>
        </p:txBody>
      </p:sp>
      <p:sp>
        <p:nvSpPr>
          <p:cNvPr id="35" name="AutoShape 106"/>
          <p:cNvSpPr/>
          <p:nvPr/>
        </p:nvSpPr>
        <p:spPr bwMode="auto">
          <a:xfrm>
            <a:off x="2597137" y="2166205"/>
            <a:ext cx="50800" cy="492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600"/>
                  <a:pt x="2402" y="21600"/>
                </a:cubicBezTo>
                <a:cubicBezTo>
                  <a:pt x="3722" y="21600"/>
                  <a:pt x="4799" y="20523"/>
                  <a:pt x="4799" y="19198"/>
                </a:cubicBezTo>
                <a:cubicBezTo>
                  <a:pt x="4799" y="11262"/>
                  <a:pt x="11262" y="4803"/>
                  <a:pt x="19202" y="4803"/>
                </a:cubicBezTo>
                <a:lnTo>
                  <a:pt x="19202" y="4798"/>
                </a:lnTo>
                <a:cubicBezTo>
                  <a:pt x="20523" y="4798"/>
                  <a:pt x="21599" y="3721"/>
                  <a:pt x="21599" y="2401"/>
                </a:cubicBezTo>
                <a:cubicBezTo>
                  <a:pt x="21599" y="1076"/>
                  <a:pt x="20523" y="0"/>
                  <a:pt x="19202" y="0"/>
                </a:cubicBezTo>
              </a:path>
            </a:pathLst>
          </a:custGeom>
          <a:solidFill>
            <a:sysClr val="window" lastClr="FFFFFF"/>
          </a:solidFill>
          <a:ln>
            <a:noFill/>
          </a:ln>
          <a:effectLst/>
        </p:spPr>
        <p:txBody>
          <a:bodyPr lIns="19050" tIns="19050" rIns="19050" bIns="1905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fontAlgn="auto">
              <a:spcBef>
                <a:spcPts val="0"/>
              </a:spcBef>
              <a:spcAft>
                <a:spcPts val="0"/>
              </a:spcAft>
              <a:defRPr/>
            </a:pPr>
            <a:endParaRPr lang="en-US" sz="1500" kern="0">
              <a:solidFill>
                <a:srgbClr val="FFFFFF"/>
              </a:solidFill>
              <a:effectLst>
                <a:outerShdw blurRad="38100" dist="38100" dir="2700000" algn="tl">
                  <a:srgbClr val="000000"/>
                </a:outerShdw>
              </a:effectLst>
              <a:latin typeface="Gill Sans" charset="0"/>
              <a:sym typeface="Gill Sans" charset="0"/>
            </a:endParaRPr>
          </a:p>
        </p:txBody>
      </p:sp>
      <p:sp>
        <p:nvSpPr>
          <p:cNvPr id="36" name="AutoShape 107"/>
          <p:cNvSpPr/>
          <p:nvPr/>
        </p:nvSpPr>
        <p:spPr bwMode="auto">
          <a:xfrm>
            <a:off x="2563800" y="2131280"/>
            <a:ext cx="157163" cy="1571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599" y="16765"/>
                  <a:pt x="21599" y="10800"/>
                </a:cubicBezTo>
                <a:cubicBezTo>
                  <a:pt x="21599" y="4834"/>
                  <a:pt x="16765" y="0"/>
                  <a:pt x="10800" y="0"/>
                </a:cubicBezTo>
              </a:path>
            </a:pathLst>
          </a:custGeom>
          <a:solidFill>
            <a:sysClr val="window" lastClr="FFFFFF"/>
          </a:solidFill>
          <a:ln>
            <a:noFill/>
          </a:ln>
          <a:effectLst/>
        </p:spPr>
        <p:txBody>
          <a:bodyPr lIns="19050" tIns="19050" rIns="19050" bIns="1905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fontAlgn="auto">
              <a:spcBef>
                <a:spcPts val="0"/>
              </a:spcBef>
              <a:spcAft>
                <a:spcPts val="0"/>
              </a:spcAft>
              <a:defRPr/>
            </a:pPr>
            <a:endParaRPr lang="en-US" sz="1500" kern="0">
              <a:solidFill>
                <a:srgbClr val="FFFFFF"/>
              </a:solidFill>
              <a:effectLst>
                <a:outerShdw blurRad="38100" dist="38100" dir="2700000" algn="tl">
                  <a:srgbClr val="000000"/>
                </a:outerShdw>
              </a:effectLst>
              <a:latin typeface="Gill Sans" charset="0"/>
              <a:sym typeface="Gill Sans" charset="0"/>
            </a:endParaRPr>
          </a:p>
        </p:txBody>
      </p:sp>
      <p:sp>
        <p:nvSpPr>
          <p:cNvPr id="37" name="矩形 10"/>
          <p:cNvSpPr>
            <a:spLocks noChangeArrowheads="1"/>
          </p:cNvSpPr>
          <p:nvPr/>
        </p:nvSpPr>
        <p:spPr bwMode="auto">
          <a:xfrm>
            <a:off x="1474032" y="1825587"/>
            <a:ext cx="9662528" cy="4140200"/>
          </a:xfrm>
          <a:prstGeom prst="rect">
            <a:avLst/>
          </a:prstGeom>
          <a:noFill/>
          <a:ln w="12700" algn="ctr">
            <a:solidFill>
              <a:srgbClr val="0070C0"/>
            </a:solidFill>
            <a:prstDash val="lgDash"/>
            <a:rou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endParaRPr lang="zh-CN" altLang="en-US">
              <a:ea typeface="方正小标宋简体" pitchFamily="2" charset="-122"/>
              <a:sym typeface="Calibri" pitchFamily="34" charset="0"/>
            </a:endParaRPr>
          </a:p>
        </p:txBody>
      </p:sp>
      <p:sp>
        <p:nvSpPr>
          <p:cNvPr id="38" name="矩形 118"/>
          <p:cNvSpPr>
            <a:spLocks noChangeArrowheads="1"/>
          </p:cNvSpPr>
          <p:nvPr/>
        </p:nvSpPr>
        <p:spPr bwMode="auto">
          <a:xfrm>
            <a:off x="1091444" y="1660488"/>
            <a:ext cx="790575" cy="4449763"/>
          </a:xfrm>
          <a:prstGeom prst="rect">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a:latin typeface="微软雅黑" pitchFamily="34" charset="-122"/>
              <a:ea typeface="微软雅黑" pitchFamily="34" charset="-122"/>
              <a:sym typeface="Calibri" pitchFamily="34" charset="0"/>
            </a:endParaRPr>
          </a:p>
        </p:txBody>
      </p:sp>
      <p:sp>
        <p:nvSpPr>
          <p:cNvPr id="39" name="矩形 2"/>
          <p:cNvSpPr>
            <a:spLocks noChangeArrowheads="1"/>
          </p:cNvSpPr>
          <p:nvPr/>
        </p:nvSpPr>
        <p:spPr bwMode="auto">
          <a:xfrm>
            <a:off x="1091444" y="2430425"/>
            <a:ext cx="7715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lnSpc>
                <a:spcPct val="150000"/>
              </a:lnSpc>
            </a:pPr>
            <a:r>
              <a:rPr lang="zh-CN" altLang="en-US" sz="2400" b="1">
                <a:solidFill>
                  <a:schemeClr val="bg1"/>
                </a:solidFill>
                <a:latin typeface="微软雅黑" pitchFamily="34" charset="-122"/>
                <a:ea typeface="微软雅黑" pitchFamily="34" charset="-122"/>
                <a:cs typeface="Times New Roman" pitchFamily="18" charset="0"/>
                <a:sym typeface="Calibri" pitchFamily="34" charset="0"/>
              </a:rPr>
              <a:t>申请人</a:t>
            </a:r>
            <a:endParaRPr lang="en-US" altLang="zh-CN" sz="2400" b="1">
              <a:solidFill>
                <a:schemeClr val="bg1"/>
              </a:solidFill>
              <a:latin typeface="微软雅黑" pitchFamily="34" charset="-122"/>
              <a:ea typeface="微软雅黑" pitchFamily="34" charset="-122"/>
              <a:cs typeface="Times New Roman" pitchFamily="18" charset="0"/>
              <a:sym typeface="Calibri" pitchFamily="34" charset="0"/>
            </a:endParaRPr>
          </a:p>
          <a:p>
            <a:pPr algn="ctr" eaLnBrk="1" hangingPunct="1">
              <a:lnSpc>
                <a:spcPct val="150000"/>
              </a:lnSpc>
            </a:pPr>
            <a:r>
              <a:rPr lang="zh-CN" altLang="en-US" sz="2400" b="1">
                <a:solidFill>
                  <a:schemeClr val="bg1"/>
                </a:solidFill>
                <a:latin typeface="微软雅黑" pitchFamily="34" charset="-122"/>
                <a:ea typeface="微软雅黑" pitchFamily="34" charset="-122"/>
                <a:cs typeface="Times New Roman" pitchFamily="18" charset="0"/>
                <a:sym typeface="Calibri" pitchFamily="34" charset="0"/>
              </a:rPr>
              <a:t>的</a:t>
            </a:r>
            <a:endParaRPr lang="en-US" altLang="zh-CN" sz="2400" b="1">
              <a:solidFill>
                <a:schemeClr val="bg1"/>
              </a:solidFill>
              <a:latin typeface="微软雅黑" pitchFamily="34" charset="-122"/>
              <a:ea typeface="微软雅黑" pitchFamily="34" charset="-122"/>
              <a:cs typeface="Times New Roman" pitchFamily="18" charset="0"/>
              <a:sym typeface="Calibri" pitchFamily="34" charset="0"/>
            </a:endParaRPr>
          </a:p>
          <a:p>
            <a:pPr algn="ctr" eaLnBrk="1" hangingPunct="1">
              <a:lnSpc>
                <a:spcPct val="150000"/>
              </a:lnSpc>
            </a:pPr>
            <a:r>
              <a:rPr lang="zh-CN" altLang="en-US" sz="2400" b="1">
                <a:solidFill>
                  <a:schemeClr val="bg1"/>
                </a:solidFill>
                <a:latin typeface="微软雅黑" pitchFamily="34" charset="-122"/>
                <a:ea typeface="微软雅黑" pitchFamily="34" charset="-122"/>
                <a:cs typeface="Times New Roman" pitchFamily="18" charset="0"/>
                <a:sym typeface="Calibri" pitchFamily="34" charset="0"/>
              </a:rPr>
              <a:t>职</a:t>
            </a:r>
            <a:endParaRPr lang="en-US" altLang="zh-CN" sz="2400" b="1">
              <a:solidFill>
                <a:schemeClr val="bg1"/>
              </a:solidFill>
              <a:latin typeface="微软雅黑" pitchFamily="34" charset="-122"/>
              <a:ea typeface="微软雅黑" pitchFamily="34" charset="-122"/>
              <a:cs typeface="Times New Roman" pitchFamily="18" charset="0"/>
              <a:sym typeface="Calibri" pitchFamily="34" charset="0"/>
            </a:endParaRPr>
          </a:p>
          <a:p>
            <a:pPr algn="ctr" eaLnBrk="1" hangingPunct="1">
              <a:lnSpc>
                <a:spcPct val="150000"/>
              </a:lnSpc>
            </a:pPr>
            <a:r>
              <a:rPr lang="zh-CN" altLang="en-US" sz="2400" b="1">
                <a:solidFill>
                  <a:schemeClr val="bg1"/>
                </a:solidFill>
                <a:latin typeface="微软雅黑" pitchFamily="34" charset="-122"/>
                <a:ea typeface="微软雅黑" pitchFamily="34" charset="-122"/>
                <a:cs typeface="Times New Roman" pitchFamily="18" charset="0"/>
                <a:sym typeface="Calibri" pitchFamily="34" charset="0"/>
              </a:rPr>
              <a:t>责</a:t>
            </a:r>
            <a:endParaRPr lang="zh-CN" altLang="zh-CN" sz="2400" b="1">
              <a:solidFill>
                <a:schemeClr val="bg1"/>
              </a:solidFill>
              <a:latin typeface="微软雅黑" pitchFamily="34" charset="-122"/>
              <a:ea typeface="微软雅黑" pitchFamily="34" charset="-122"/>
              <a:cs typeface="Times New Roman" pitchFamily="18" charset="0"/>
              <a:sym typeface="Calibri" pitchFamily="34" charset="0"/>
            </a:endParaRPr>
          </a:p>
        </p:txBody>
      </p:sp>
      <p:sp>
        <p:nvSpPr>
          <p:cNvPr id="41" name="Freeform 22"/>
          <p:cNvSpPr>
            <a:spLocks noEditPoints="1"/>
          </p:cNvSpPr>
          <p:nvPr/>
        </p:nvSpPr>
        <p:spPr bwMode="auto">
          <a:xfrm>
            <a:off x="1107318" y="1646200"/>
            <a:ext cx="755650" cy="654050"/>
          </a:xfrm>
          <a:custGeom>
            <a:avLst/>
            <a:gdLst>
              <a:gd name="T0" fmla="*/ 158 w 195"/>
              <a:gd name="T1" fmla="*/ 0 h 274"/>
              <a:gd name="T2" fmla="*/ 140 w 195"/>
              <a:gd name="T3" fmla="*/ 11 h 274"/>
              <a:gd name="T4" fmla="*/ 55 w 195"/>
              <a:gd name="T5" fmla="*/ 0 h 274"/>
              <a:gd name="T6" fmla="*/ 37 w 195"/>
              <a:gd name="T7" fmla="*/ 11 h 274"/>
              <a:gd name="T8" fmla="*/ 0 w 195"/>
              <a:gd name="T9" fmla="*/ 274 h 274"/>
              <a:gd name="T10" fmla="*/ 195 w 195"/>
              <a:gd name="T11" fmla="*/ 11 h 274"/>
              <a:gd name="T12" fmla="*/ 185 w 195"/>
              <a:gd name="T13" fmla="*/ 264 h 274"/>
              <a:gd name="T14" fmla="*/ 10 w 195"/>
              <a:gd name="T15" fmla="*/ 264 h 274"/>
              <a:gd name="T16" fmla="*/ 37 w 195"/>
              <a:gd name="T17" fmla="*/ 21 h 274"/>
              <a:gd name="T18" fmla="*/ 55 w 195"/>
              <a:gd name="T19" fmla="*/ 36 h 274"/>
              <a:gd name="T20" fmla="*/ 140 w 195"/>
              <a:gd name="T21" fmla="*/ 21 h 274"/>
              <a:gd name="T22" fmla="*/ 158 w 195"/>
              <a:gd name="T23" fmla="*/ 36 h 274"/>
              <a:gd name="T24" fmla="*/ 185 w 195"/>
              <a:gd name="T25" fmla="*/ 21 h 274"/>
              <a:gd name="T26" fmla="*/ 82 w 195"/>
              <a:gd name="T27" fmla="*/ 76 h 274"/>
              <a:gd name="T28" fmla="*/ 83 w 195"/>
              <a:gd name="T29" fmla="*/ 56 h 274"/>
              <a:gd name="T30" fmla="*/ 96 w 195"/>
              <a:gd name="T31" fmla="*/ 44 h 274"/>
              <a:gd name="T32" fmla="*/ 96 w 195"/>
              <a:gd name="T33" fmla="*/ 44 h 274"/>
              <a:gd name="T34" fmla="*/ 98 w 195"/>
              <a:gd name="T35" fmla="*/ 43 h 274"/>
              <a:gd name="T36" fmla="*/ 97 w 195"/>
              <a:gd name="T37" fmla="*/ 45 h 274"/>
              <a:gd name="T38" fmla="*/ 102 w 195"/>
              <a:gd name="T39" fmla="*/ 40 h 274"/>
              <a:gd name="T40" fmla="*/ 102 w 195"/>
              <a:gd name="T41" fmla="*/ 41 h 274"/>
              <a:gd name="T42" fmla="*/ 105 w 195"/>
              <a:gd name="T43" fmla="*/ 45 h 274"/>
              <a:gd name="T44" fmla="*/ 107 w 195"/>
              <a:gd name="T45" fmla="*/ 46 h 274"/>
              <a:gd name="T46" fmla="*/ 107 w 195"/>
              <a:gd name="T47" fmla="*/ 47 h 274"/>
              <a:gd name="T48" fmla="*/ 108 w 195"/>
              <a:gd name="T49" fmla="*/ 46 h 274"/>
              <a:gd name="T50" fmla="*/ 117 w 195"/>
              <a:gd name="T51" fmla="*/ 52 h 274"/>
              <a:gd name="T52" fmla="*/ 119 w 195"/>
              <a:gd name="T53" fmla="*/ 76 h 274"/>
              <a:gd name="T54" fmla="*/ 100 w 195"/>
              <a:gd name="T55" fmla="*/ 98 h 274"/>
              <a:gd name="T56" fmla="*/ 82 w 195"/>
              <a:gd name="T57" fmla="*/ 76 h 274"/>
              <a:gd name="T58" fmla="*/ 65 w 195"/>
              <a:gd name="T59" fmla="*/ 107 h 274"/>
              <a:gd name="T60" fmla="*/ 87 w 195"/>
              <a:gd name="T61" fmla="*/ 94 h 274"/>
              <a:gd name="T62" fmla="*/ 121 w 195"/>
              <a:gd name="T63" fmla="*/ 99 h 274"/>
              <a:gd name="T64" fmla="*/ 143 w 195"/>
              <a:gd name="T65" fmla="*/ 142 h 274"/>
              <a:gd name="T66" fmla="*/ 98 w 195"/>
              <a:gd name="T67" fmla="*/ 151 h 274"/>
              <a:gd name="T68" fmla="*/ 58 w 195"/>
              <a:gd name="T69" fmla="*/ 138 h 274"/>
              <a:gd name="T70" fmla="*/ 145 w 195"/>
              <a:gd name="T71" fmla="*/ 212 h 274"/>
              <a:gd name="T72" fmla="*/ 35 w 195"/>
              <a:gd name="T73" fmla="*/ 218 h 274"/>
              <a:gd name="T74" fmla="*/ 36 w 195"/>
              <a:gd name="T75" fmla="*/ 231 h 274"/>
              <a:gd name="T76" fmla="*/ 136 w 195"/>
              <a:gd name="T77" fmla="*/ 238 h 274"/>
              <a:gd name="T78" fmla="*/ 36 w 195"/>
              <a:gd name="T79" fmla="*/ 231 h 274"/>
              <a:gd name="T80" fmla="*/ 155 w 195"/>
              <a:gd name="T81" fmla="*/ 192 h 274"/>
              <a:gd name="T82" fmla="*/ 35 w 195"/>
              <a:gd name="T83" fmla="*/ 198 h 274"/>
              <a:gd name="T84" fmla="*/ 35 w 195"/>
              <a:gd name="T85" fmla="*/ 171 h 274"/>
              <a:gd name="T86" fmla="*/ 165 w 195"/>
              <a:gd name="T87" fmla="*/ 177 h 274"/>
              <a:gd name="T88" fmla="*/ 35 w 195"/>
              <a:gd name="T89" fmla="*/ 171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74">
                <a:moveTo>
                  <a:pt x="158" y="11"/>
                </a:moveTo>
                <a:cubicBezTo>
                  <a:pt x="158" y="0"/>
                  <a:pt x="158" y="0"/>
                  <a:pt x="158" y="0"/>
                </a:cubicBezTo>
                <a:cubicBezTo>
                  <a:pt x="140" y="0"/>
                  <a:pt x="140" y="0"/>
                  <a:pt x="140" y="0"/>
                </a:cubicBezTo>
                <a:cubicBezTo>
                  <a:pt x="140" y="11"/>
                  <a:pt x="140" y="11"/>
                  <a:pt x="140" y="11"/>
                </a:cubicBezTo>
                <a:cubicBezTo>
                  <a:pt x="55" y="11"/>
                  <a:pt x="55" y="11"/>
                  <a:pt x="55" y="11"/>
                </a:cubicBezTo>
                <a:cubicBezTo>
                  <a:pt x="55" y="0"/>
                  <a:pt x="55" y="0"/>
                  <a:pt x="55" y="0"/>
                </a:cubicBezTo>
                <a:cubicBezTo>
                  <a:pt x="37" y="0"/>
                  <a:pt x="37" y="0"/>
                  <a:pt x="37" y="0"/>
                </a:cubicBezTo>
                <a:cubicBezTo>
                  <a:pt x="37" y="11"/>
                  <a:pt x="37" y="11"/>
                  <a:pt x="37" y="11"/>
                </a:cubicBezTo>
                <a:cubicBezTo>
                  <a:pt x="0" y="11"/>
                  <a:pt x="0" y="11"/>
                  <a:pt x="0" y="11"/>
                </a:cubicBezTo>
                <a:cubicBezTo>
                  <a:pt x="0" y="274"/>
                  <a:pt x="0" y="274"/>
                  <a:pt x="0" y="274"/>
                </a:cubicBezTo>
                <a:cubicBezTo>
                  <a:pt x="195" y="274"/>
                  <a:pt x="195" y="274"/>
                  <a:pt x="195" y="274"/>
                </a:cubicBezTo>
                <a:cubicBezTo>
                  <a:pt x="195" y="11"/>
                  <a:pt x="195" y="11"/>
                  <a:pt x="195" y="11"/>
                </a:cubicBezTo>
                <a:lnTo>
                  <a:pt x="158" y="11"/>
                </a:lnTo>
                <a:close/>
                <a:moveTo>
                  <a:pt x="185" y="264"/>
                </a:moveTo>
                <a:cubicBezTo>
                  <a:pt x="185" y="264"/>
                  <a:pt x="185" y="264"/>
                  <a:pt x="185" y="264"/>
                </a:cubicBezTo>
                <a:cubicBezTo>
                  <a:pt x="10" y="264"/>
                  <a:pt x="10" y="264"/>
                  <a:pt x="10" y="264"/>
                </a:cubicBezTo>
                <a:cubicBezTo>
                  <a:pt x="10" y="21"/>
                  <a:pt x="10" y="21"/>
                  <a:pt x="10" y="21"/>
                </a:cubicBezTo>
                <a:cubicBezTo>
                  <a:pt x="37" y="21"/>
                  <a:pt x="37" y="21"/>
                  <a:pt x="37" y="21"/>
                </a:cubicBezTo>
                <a:cubicBezTo>
                  <a:pt x="37" y="36"/>
                  <a:pt x="37" y="36"/>
                  <a:pt x="37" y="36"/>
                </a:cubicBezTo>
                <a:cubicBezTo>
                  <a:pt x="55" y="36"/>
                  <a:pt x="55" y="36"/>
                  <a:pt x="55" y="36"/>
                </a:cubicBezTo>
                <a:cubicBezTo>
                  <a:pt x="55" y="21"/>
                  <a:pt x="55" y="21"/>
                  <a:pt x="55" y="21"/>
                </a:cubicBezTo>
                <a:cubicBezTo>
                  <a:pt x="140" y="21"/>
                  <a:pt x="140" y="21"/>
                  <a:pt x="140" y="21"/>
                </a:cubicBezTo>
                <a:cubicBezTo>
                  <a:pt x="140" y="36"/>
                  <a:pt x="140" y="36"/>
                  <a:pt x="140" y="36"/>
                </a:cubicBezTo>
                <a:cubicBezTo>
                  <a:pt x="158" y="36"/>
                  <a:pt x="158" y="36"/>
                  <a:pt x="158" y="36"/>
                </a:cubicBezTo>
                <a:cubicBezTo>
                  <a:pt x="158" y="21"/>
                  <a:pt x="158" y="21"/>
                  <a:pt x="158" y="21"/>
                </a:cubicBezTo>
                <a:cubicBezTo>
                  <a:pt x="185" y="21"/>
                  <a:pt x="185" y="21"/>
                  <a:pt x="185" y="21"/>
                </a:cubicBezTo>
                <a:lnTo>
                  <a:pt x="185" y="264"/>
                </a:lnTo>
                <a:close/>
                <a:moveTo>
                  <a:pt x="82" y="76"/>
                </a:moveTo>
                <a:cubicBezTo>
                  <a:pt x="82" y="76"/>
                  <a:pt x="80" y="69"/>
                  <a:pt x="83" y="70"/>
                </a:cubicBezTo>
                <a:cubicBezTo>
                  <a:pt x="81" y="60"/>
                  <a:pt x="83" y="56"/>
                  <a:pt x="83" y="56"/>
                </a:cubicBezTo>
                <a:cubicBezTo>
                  <a:pt x="85" y="48"/>
                  <a:pt x="94" y="44"/>
                  <a:pt x="94" y="44"/>
                </a:cubicBezTo>
                <a:cubicBezTo>
                  <a:pt x="96" y="42"/>
                  <a:pt x="96" y="43"/>
                  <a:pt x="96" y="44"/>
                </a:cubicBezTo>
                <a:cubicBezTo>
                  <a:pt x="96" y="43"/>
                  <a:pt x="97" y="43"/>
                  <a:pt x="97" y="43"/>
                </a:cubicBezTo>
                <a:cubicBezTo>
                  <a:pt x="96" y="43"/>
                  <a:pt x="96" y="44"/>
                  <a:pt x="96" y="44"/>
                </a:cubicBezTo>
                <a:cubicBezTo>
                  <a:pt x="97" y="45"/>
                  <a:pt x="97" y="45"/>
                  <a:pt x="97" y="45"/>
                </a:cubicBezTo>
                <a:cubicBezTo>
                  <a:pt x="97" y="44"/>
                  <a:pt x="98" y="43"/>
                  <a:pt x="98" y="43"/>
                </a:cubicBezTo>
                <a:cubicBezTo>
                  <a:pt x="97" y="44"/>
                  <a:pt x="97" y="44"/>
                  <a:pt x="97" y="45"/>
                </a:cubicBezTo>
                <a:cubicBezTo>
                  <a:pt x="97" y="45"/>
                  <a:pt x="97" y="45"/>
                  <a:pt x="97" y="45"/>
                </a:cubicBezTo>
                <a:cubicBezTo>
                  <a:pt x="98" y="43"/>
                  <a:pt x="99" y="42"/>
                  <a:pt x="100" y="42"/>
                </a:cubicBezTo>
                <a:cubicBezTo>
                  <a:pt x="101" y="41"/>
                  <a:pt x="102" y="40"/>
                  <a:pt x="102" y="40"/>
                </a:cubicBezTo>
                <a:cubicBezTo>
                  <a:pt x="101" y="41"/>
                  <a:pt x="100" y="42"/>
                  <a:pt x="100" y="43"/>
                </a:cubicBezTo>
                <a:cubicBezTo>
                  <a:pt x="101" y="42"/>
                  <a:pt x="102" y="41"/>
                  <a:pt x="102" y="41"/>
                </a:cubicBezTo>
                <a:cubicBezTo>
                  <a:pt x="102" y="43"/>
                  <a:pt x="104" y="45"/>
                  <a:pt x="106" y="46"/>
                </a:cubicBezTo>
                <a:cubicBezTo>
                  <a:pt x="105" y="45"/>
                  <a:pt x="105" y="45"/>
                  <a:pt x="105" y="45"/>
                </a:cubicBezTo>
                <a:cubicBezTo>
                  <a:pt x="106" y="46"/>
                  <a:pt x="106" y="46"/>
                  <a:pt x="106" y="46"/>
                </a:cubicBezTo>
                <a:cubicBezTo>
                  <a:pt x="106" y="46"/>
                  <a:pt x="106" y="46"/>
                  <a:pt x="107" y="46"/>
                </a:cubicBezTo>
                <a:cubicBezTo>
                  <a:pt x="106" y="46"/>
                  <a:pt x="106" y="45"/>
                  <a:pt x="106" y="45"/>
                </a:cubicBezTo>
                <a:cubicBezTo>
                  <a:pt x="106" y="46"/>
                  <a:pt x="107" y="46"/>
                  <a:pt x="107" y="47"/>
                </a:cubicBezTo>
                <a:cubicBezTo>
                  <a:pt x="107" y="47"/>
                  <a:pt x="108" y="47"/>
                  <a:pt x="108" y="47"/>
                </a:cubicBezTo>
                <a:cubicBezTo>
                  <a:pt x="108" y="47"/>
                  <a:pt x="108" y="46"/>
                  <a:pt x="108" y="46"/>
                </a:cubicBezTo>
                <a:cubicBezTo>
                  <a:pt x="108" y="47"/>
                  <a:pt x="108" y="47"/>
                  <a:pt x="108" y="47"/>
                </a:cubicBezTo>
                <a:cubicBezTo>
                  <a:pt x="114" y="49"/>
                  <a:pt x="117" y="52"/>
                  <a:pt x="117" y="52"/>
                </a:cubicBezTo>
                <a:cubicBezTo>
                  <a:pt x="122" y="58"/>
                  <a:pt x="119" y="68"/>
                  <a:pt x="119" y="70"/>
                </a:cubicBezTo>
                <a:cubicBezTo>
                  <a:pt x="121" y="69"/>
                  <a:pt x="119" y="76"/>
                  <a:pt x="119" y="76"/>
                </a:cubicBezTo>
                <a:cubicBezTo>
                  <a:pt x="119" y="78"/>
                  <a:pt x="118" y="78"/>
                  <a:pt x="118" y="79"/>
                </a:cubicBezTo>
                <a:cubicBezTo>
                  <a:pt x="116" y="88"/>
                  <a:pt x="108" y="98"/>
                  <a:pt x="100" y="98"/>
                </a:cubicBezTo>
                <a:cubicBezTo>
                  <a:pt x="93" y="98"/>
                  <a:pt x="85" y="88"/>
                  <a:pt x="84" y="79"/>
                </a:cubicBezTo>
                <a:cubicBezTo>
                  <a:pt x="83" y="78"/>
                  <a:pt x="82" y="78"/>
                  <a:pt x="82" y="76"/>
                </a:cubicBezTo>
                <a:close/>
                <a:moveTo>
                  <a:pt x="58" y="138"/>
                </a:moveTo>
                <a:cubicBezTo>
                  <a:pt x="58" y="138"/>
                  <a:pt x="58" y="117"/>
                  <a:pt x="65" y="107"/>
                </a:cubicBezTo>
                <a:cubicBezTo>
                  <a:pt x="65" y="107"/>
                  <a:pt x="67" y="104"/>
                  <a:pt x="71" y="103"/>
                </a:cubicBezTo>
                <a:cubicBezTo>
                  <a:pt x="71" y="103"/>
                  <a:pt x="86" y="98"/>
                  <a:pt x="87" y="94"/>
                </a:cubicBezTo>
                <a:cubicBezTo>
                  <a:pt x="87" y="94"/>
                  <a:pt x="99" y="123"/>
                  <a:pt x="113" y="94"/>
                </a:cubicBezTo>
                <a:cubicBezTo>
                  <a:pt x="113" y="94"/>
                  <a:pt x="113" y="97"/>
                  <a:pt x="121" y="99"/>
                </a:cubicBezTo>
                <a:cubicBezTo>
                  <a:pt x="121" y="99"/>
                  <a:pt x="135" y="104"/>
                  <a:pt x="137" y="109"/>
                </a:cubicBezTo>
                <a:cubicBezTo>
                  <a:pt x="137" y="109"/>
                  <a:pt x="145" y="126"/>
                  <a:pt x="143" y="142"/>
                </a:cubicBezTo>
                <a:cubicBezTo>
                  <a:pt x="143" y="142"/>
                  <a:pt x="143" y="143"/>
                  <a:pt x="140" y="145"/>
                </a:cubicBezTo>
                <a:cubicBezTo>
                  <a:pt x="140" y="145"/>
                  <a:pt x="123" y="152"/>
                  <a:pt x="98" y="151"/>
                </a:cubicBezTo>
                <a:cubicBezTo>
                  <a:pt x="98" y="151"/>
                  <a:pt x="75" y="150"/>
                  <a:pt x="60" y="144"/>
                </a:cubicBezTo>
                <a:cubicBezTo>
                  <a:pt x="60" y="144"/>
                  <a:pt x="58" y="143"/>
                  <a:pt x="58" y="138"/>
                </a:cubicBezTo>
                <a:close/>
                <a:moveTo>
                  <a:pt x="35" y="212"/>
                </a:moveTo>
                <a:cubicBezTo>
                  <a:pt x="145" y="212"/>
                  <a:pt x="145" y="212"/>
                  <a:pt x="145" y="212"/>
                </a:cubicBezTo>
                <a:cubicBezTo>
                  <a:pt x="145" y="218"/>
                  <a:pt x="145" y="218"/>
                  <a:pt x="145" y="218"/>
                </a:cubicBezTo>
                <a:cubicBezTo>
                  <a:pt x="35" y="218"/>
                  <a:pt x="35" y="218"/>
                  <a:pt x="35" y="218"/>
                </a:cubicBezTo>
                <a:lnTo>
                  <a:pt x="35" y="212"/>
                </a:lnTo>
                <a:close/>
                <a:moveTo>
                  <a:pt x="36" y="231"/>
                </a:moveTo>
                <a:cubicBezTo>
                  <a:pt x="136" y="231"/>
                  <a:pt x="136" y="231"/>
                  <a:pt x="136" y="231"/>
                </a:cubicBezTo>
                <a:cubicBezTo>
                  <a:pt x="136" y="238"/>
                  <a:pt x="136" y="238"/>
                  <a:pt x="136" y="238"/>
                </a:cubicBezTo>
                <a:cubicBezTo>
                  <a:pt x="36" y="238"/>
                  <a:pt x="36" y="238"/>
                  <a:pt x="36" y="238"/>
                </a:cubicBezTo>
                <a:lnTo>
                  <a:pt x="36" y="231"/>
                </a:lnTo>
                <a:close/>
                <a:moveTo>
                  <a:pt x="35" y="192"/>
                </a:moveTo>
                <a:cubicBezTo>
                  <a:pt x="155" y="192"/>
                  <a:pt x="155" y="192"/>
                  <a:pt x="155" y="192"/>
                </a:cubicBezTo>
                <a:cubicBezTo>
                  <a:pt x="155" y="198"/>
                  <a:pt x="155" y="198"/>
                  <a:pt x="155" y="198"/>
                </a:cubicBezTo>
                <a:cubicBezTo>
                  <a:pt x="35" y="198"/>
                  <a:pt x="35" y="198"/>
                  <a:pt x="35" y="198"/>
                </a:cubicBezTo>
                <a:lnTo>
                  <a:pt x="35" y="192"/>
                </a:lnTo>
                <a:close/>
                <a:moveTo>
                  <a:pt x="35" y="171"/>
                </a:moveTo>
                <a:cubicBezTo>
                  <a:pt x="165" y="171"/>
                  <a:pt x="165" y="171"/>
                  <a:pt x="165" y="171"/>
                </a:cubicBezTo>
                <a:cubicBezTo>
                  <a:pt x="165" y="177"/>
                  <a:pt x="165" y="177"/>
                  <a:pt x="165" y="177"/>
                </a:cubicBezTo>
                <a:cubicBezTo>
                  <a:pt x="35" y="177"/>
                  <a:pt x="35" y="177"/>
                  <a:pt x="35" y="177"/>
                </a:cubicBezTo>
                <a:lnTo>
                  <a:pt x="35" y="171"/>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endParaRPr lang="zh-CN" altLang="en-US" sz="1350" kern="0">
              <a:solidFill>
                <a:prstClr val="black"/>
              </a:solidFill>
              <a:latin typeface="Calibri Light" pitchFamily="34" charset="0"/>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二、工业动火管理</a:t>
            </a:r>
          </a:p>
        </p:txBody>
      </p:sp>
      <p:sp>
        <p:nvSpPr>
          <p:cNvPr id="40" name="文本占位符 7"/>
          <p:cNvSpPr>
            <a:spLocks noGrp="1"/>
          </p:cNvSpPr>
          <p:nvPr>
            <p:ph type="body" sz="quarter" idx="11"/>
          </p:nvPr>
        </p:nvSpPr>
        <p:spPr>
          <a:xfrm>
            <a:off x="83331" y="823414"/>
            <a:ext cx="4151313" cy="539776"/>
          </a:xfrm>
        </p:spPr>
        <p:txBody>
          <a:bodyPr/>
          <a:lstStyle/>
          <a:p>
            <a:pPr marL="514350" indent="-514350">
              <a:buFont typeface="+mj-lt"/>
              <a:buAutoNum type="romanUcPeriod"/>
            </a:pPr>
            <a:r>
              <a:rPr lang="zh-CN" altLang="en-US" dirty="0"/>
              <a:t>职责</a:t>
            </a:r>
            <a:r>
              <a:rPr lang="en-US" altLang="zh-CN" dirty="0"/>
              <a:t>-</a:t>
            </a:r>
            <a:r>
              <a:rPr lang="zh-CN" altLang="en-US" b="1" dirty="0">
                <a:solidFill>
                  <a:srgbClr val="FF0000"/>
                </a:solidFill>
              </a:rPr>
              <a:t>监护人</a:t>
            </a:r>
          </a:p>
        </p:txBody>
      </p:sp>
      <p:sp>
        <p:nvSpPr>
          <p:cNvPr id="4" name="Freeform 28"/>
          <p:cNvSpPr/>
          <p:nvPr/>
        </p:nvSpPr>
        <p:spPr>
          <a:xfrm>
            <a:off x="2459596" y="3328059"/>
            <a:ext cx="485775" cy="484187"/>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3AE7F">
              <a:hueOff val="0"/>
              <a:satOff val="0"/>
              <a:lumOff val="0"/>
              <a:alphaOff val="0"/>
            </a:srgbClr>
          </a:solidFill>
          <a:ln w="12700" cap="flat" cmpd="sng" algn="ctr">
            <a:noFill/>
            <a:prstDash val="solid"/>
            <a:miter lim="800000"/>
          </a:ln>
          <a:effectLst/>
        </p:spPr>
        <p:txBody>
          <a:bodyPr lIns="289513" tIns="289513" rIns="289513" bIns="289513" spcCol="127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628140" fontAlgn="auto">
              <a:lnSpc>
                <a:spcPct val="120000"/>
              </a:lnSpc>
              <a:spcBef>
                <a:spcPts val="0"/>
              </a:spcBef>
              <a:spcAft>
                <a:spcPct val="35000"/>
              </a:spcAft>
              <a:defRPr/>
            </a:pPr>
            <a:endParaRPr lang="en-GB" sz="825">
              <a:solidFill>
                <a:sysClr val="window" lastClr="FFFFFF"/>
              </a:solidFill>
              <a:latin typeface="Arial" charset="0"/>
              <a:ea typeface="微软雅黑" pitchFamily="34" charset="-122"/>
              <a:sym typeface="Arial" charset="0"/>
            </a:endParaRPr>
          </a:p>
        </p:txBody>
      </p:sp>
      <p:sp>
        <p:nvSpPr>
          <p:cNvPr id="5" name="Freeform 28"/>
          <p:cNvSpPr/>
          <p:nvPr/>
        </p:nvSpPr>
        <p:spPr>
          <a:xfrm>
            <a:off x="2461183" y="4675845"/>
            <a:ext cx="485775" cy="484188"/>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3AE7F">
              <a:hueOff val="0"/>
              <a:satOff val="0"/>
              <a:lumOff val="0"/>
              <a:alphaOff val="0"/>
            </a:srgbClr>
          </a:solidFill>
          <a:ln w="12700" cap="flat" cmpd="sng" algn="ctr">
            <a:noFill/>
            <a:prstDash val="solid"/>
            <a:miter lim="800000"/>
          </a:ln>
          <a:effectLst/>
        </p:spPr>
        <p:txBody>
          <a:bodyPr lIns="289513" tIns="289513" rIns="289513" bIns="289513" spcCol="127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628140" fontAlgn="auto">
              <a:lnSpc>
                <a:spcPct val="120000"/>
              </a:lnSpc>
              <a:spcBef>
                <a:spcPts val="0"/>
              </a:spcBef>
              <a:spcAft>
                <a:spcPct val="35000"/>
              </a:spcAft>
              <a:defRPr/>
            </a:pPr>
            <a:endParaRPr lang="en-GB" sz="825">
              <a:solidFill>
                <a:sysClr val="window" lastClr="FFFFFF"/>
              </a:solidFill>
              <a:latin typeface="Arial" charset="0"/>
              <a:ea typeface="微软雅黑" pitchFamily="34" charset="-122"/>
              <a:sym typeface="Arial" charset="0"/>
            </a:endParaRPr>
          </a:p>
        </p:txBody>
      </p:sp>
      <p:sp>
        <p:nvSpPr>
          <p:cNvPr id="6" name="Freeform 28"/>
          <p:cNvSpPr/>
          <p:nvPr/>
        </p:nvSpPr>
        <p:spPr>
          <a:xfrm>
            <a:off x="2459596" y="2623209"/>
            <a:ext cx="485775" cy="485775"/>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3AE7F">
              <a:hueOff val="0"/>
              <a:satOff val="0"/>
              <a:lumOff val="0"/>
              <a:alphaOff val="0"/>
            </a:srgbClr>
          </a:solidFill>
          <a:ln w="12700" cap="flat" cmpd="sng" algn="ctr">
            <a:noFill/>
            <a:prstDash val="solid"/>
            <a:miter lim="800000"/>
          </a:ln>
          <a:effectLst/>
        </p:spPr>
        <p:txBody>
          <a:bodyPr lIns="289513" tIns="289513" rIns="289513" bIns="289513" spcCol="127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628140" fontAlgn="auto">
              <a:lnSpc>
                <a:spcPct val="120000"/>
              </a:lnSpc>
              <a:spcBef>
                <a:spcPts val="0"/>
              </a:spcBef>
              <a:spcAft>
                <a:spcPct val="35000"/>
              </a:spcAft>
              <a:defRPr/>
            </a:pPr>
            <a:endParaRPr lang="en-GB" sz="825">
              <a:solidFill>
                <a:sysClr val="window" lastClr="FFFFFF"/>
              </a:solidFill>
              <a:latin typeface="Arial" charset="0"/>
              <a:ea typeface="微软雅黑" pitchFamily="34" charset="-122"/>
              <a:sym typeface="Arial" charset="0"/>
            </a:endParaRPr>
          </a:p>
        </p:txBody>
      </p:sp>
      <p:sp>
        <p:nvSpPr>
          <p:cNvPr id="7" name="Oval 286"/>
          <p:cNvSpPr>
            <a:spLocks noChangeArrowheads="1"/>
          </p:cNvSpPr>
          <p:nvPr/>
        </p:nvSpPr>
        <p:spPr bwMode="auto">
          <a:xfrm>
            <a:off x="6497613" y="1464333"/>
            <a:ext cx="146557" cy="106362"/>
          </a:xfrm>
          <a:prstGeom prst="ellipse">
            <a:avLst/>
          </a:pr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AU" kern="0">
              <a:solidFill>
                <a:schemeClr val="tx1">
                  <a:lumMod val="65000"/>
                  <a:lumOff val="35000"/>
                </a:schemeClr>
              </a:solidFill>
              <a:latin typeface="微软雅黑" pitchFamily="34" charset="-122"/>
              <a:ea typeface="Microsoft YaHei UI" charset="-122"/>
            </a:endParaRPr>
          </a:p>
        </p:txBody>
      </p:sp>
      <p:sp>
        <p:nvSpPr>
          <p:cNvPr id="8" name="Freeform 28"/>
          <p:cNvSpPr/>
          <p:nvPr/>
        </p:nvSpPr>
        <p:spPr>
          <a:xfrm>
            <a:off x="2480232" y="3991634"/>
            <a:ext cx="484188" cy="484187"/>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3AE7F">
              <a:hueOff val="0"/>
              <a:satOff val="0"/>
              <a:lumOff val="0"/>
              <a:alphaOff val="0"/>
            </a:srgbClr>
          </a:solidFill>
          <a:ln w="12700" cap="flat" cmpd="sng" algn="ctr">
            <a:noFill/>
            <a:prstDash val="solid"/>
            <a:miter lim="800000"/>
          </a:ln>
          <a:effectLst/>
        </p:spPr>
        <p:txBody>
          <a:bodyPr lIns="289513" tIns="289513" rIns="289513" bIns="289513" spcCol="127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628140" fontAlgn="auto">
              <a:lnSpc>
                <a:spcPct val="120000"/>
              </a:lnSpc>
              <a:spcBef>
                <a:spcPts val="0"/>
              </a:spcBef>
              <a:spcAft>
                <a:spcPct val="35000"/>
              </a:spcAft>
              <a:defRPr/>
            </a:pPr>
            <a:endParaRPr lang="en-GB" sz="825">
              <a:solidFill>
                <a:sysClr val="window" lastClr="FFFFFF"/>
              </a:solidFill>
              <a:latin typeface="Arial" charset="0"/>
              <a:ea typeface="微软雅黑" pitchFamily="34" charset="-122"/>
              <a:sym typeface="Arial" charset="0"/>
            </a:endParaRPr>
          </a:p>
        </p:txBody>
      </p:sp>
      <p:sp>
        <p:nvSpPr>
          <p:cNvPr id="9" name="矩形 8"/>
          <p:cNvSpPr/>
          <p:nvPr/>
        </p:nvSpPr>
        <p:spPr>
          <a:xfrm>
            <a:off x="3328963" y="1916832"/>
            <a:ext cx="7408748" cy="507831"/>
          </a:xfrm>
          <a:prstGeom prst="rect">
            <a:avLst/>
          </a:prstGeom>
        </p:spPr>
        <p:txBody>
          <a:bodyPr wrap="square">
            <a:spAutoFit/>
          </a:bodyPr>
          <a:lstStyle/>
          <a:p>
            <a:pPr marL="0" lvl="2" eaLnBrk="0" hangingPunct="0">
              <a:lnSpc>
                <a:spcPct val="150000"/>
              </a:lnSpc>
              <a:buClr>
                <a:schemeClr val="tx1">
                  <a:lumMod val="65000"/>
                  <a:lumOff val="35000"/>
                </a:schemeClr>
              </a:buClr>
              <a:defRPr/>
            </a:pPr>
            <a:r>
              <a:rPr lang="zh-CN" altLang="zh-CN" sz="1800" dirty="0">
                <a:latin typeface="微软雅黑" pitchFamily="34" charset="-122"/>
                <a:ea typeface="微软雅黑" pitchFamily="34" charset="-122"/>
              </a:rPr>
              <a:t>负责对动火作业进行全过程安全监护，对动火安全负</a:t>
            </a:r>
            <a:r>
              <a:rPr lang="zh-CN" altLang="zh-CN" sz="1800" b="1" dirty="0">
                <a:solidFill>
                  <a:srgbClr val="C00000"/>
                </a:solidFill>
                <a:latin typeface="微软雅黑" pitchFamily="34" charset="-122"/>
                <a:ea typeface="微软雅黑" pitchFamily="34" charset="-122"/>
              </a:rPr>
              <a:t>监护责任</a:t>
            </a:r>
            <a:r>
              <a:rPr lang="zh-CN" altLang="en-US" sz="1800" dirty="0">
                <a:latin typeface="微软雅黑" pitchFamily="34" charset="-122"/>
                <a:ea typeface="微软雅黑" pitchFamily="34" charset="-122"/>
              </a:rPr>
              <a:t>；</a:t>
            </a:r>
            <a:endParaRPr lang="zh-CN" altLang="zh-CN" sz="1800" dirty="0">
              <a:latin typeface="微软雅黑" pitchFamily="34" charset="-122"/>
              <a:ea typeface="微软雅黑" pitchFamily="34" charset="-122"/>
            </a:endParaRPr>
          </a:p>
        </p:txBody>
      </p:sp>
      <p:sp>
        <p:nvSpPr>
          <p:cNvPr id="10" name="Freeform 22"/>
          <p:cNvSpPr>
            <a:spLocks noEditPoints="1"/>
          </p:cNvSpPr>
          <p:nvPr/>
        </p:nvSpPr>
        <p:spPr bwMode="auto">
          <a:xfrm>
            <a:off x="1103820" y="1629433"/>
            <a:ext cx="755650" cy="654050"/>
          </a:xfrm>
          <a:custGeom>
            <a:avLst/>
            <a:gdLst>
              <a:gd name="T0" fmla="*/ 158 w 195"/>
              <a:gd name="T1" fmla="*/ 0 h 274"/>
              <a:gd name="T2" fmla="*/ 140 w 195"/>
              <a:gd name="T3" fmla="*/ 11 h 274"/>
              <a:gd name="T4" fmla="*/ 55 w 195"/>
              <a:gd name="T5" fmla="*/ 0 h 274"/>
              <a:gd name="T6" fmla="*/ 37 w 195"/>
              <a:gd name="T7" fmla="*/ 11 h 274"/>
              <a:gd name="T8" fmla="*/ 0 w 195"/>
              <a:gd name="T9" fmla="*/ 274 h 274"/>
              <a:gd name="T10" fmla="*/ 195 w 195"/>
              <a:gd name="T11" fmla="*/ 11 h 274"/>
              <a:gd name="T12" fmla="*/ 185 w 195"/>
              <a:gd name="T13" fmla="*/ 264 h 274"/>
              <a:gd name="T14" fmla="*/ 10 w 195"/>
              <a:gd name="T15" fmla="*/ 264 h 274"/>
              <a:gd name="T16" fmla="*/ 37 w 195"/>
              <a:gd name="T17" fmla="*/ 21 h 274"/>
              <a:gd name="T18" fmla="*/ 55 w 195"/>
              <a:gd name="T19" fmla="*/ 36 h 274"/>
              <a:gd name="T20" fmla="*/ 140 w 195"/>
              <a:gd name="T21" fmla="*/ 21 h 274"/>
              <a:gd name="T22" fmla="*/ 158 w 195"/>
              <a:gd name="T23" fmla="*/ 36 h 274"/>
              <a:gd name="T24" fmla="*/ 185 w 195"/>
              <a:gd name="T25" fmla="*/ 21 h 274"/>
              <a:gd name="T26" fmla="*/ 82 w 195"/>
              <a:gd name="T27" fmla="*/ 76 h 274"/>
              <a:gd name="T28" fmla="*/ 83 w 195"/>
              <a:gd name="T29" fmla="*/ 56 h 274"/>
              <a:gd name="T30" fmla="*/ 96 w 195"/>
              <a:gd name="T31" fmla="*/ 44 h 274"/>
              <a:gd name="T32" fmla="*/ 96 w 195"/>
              <a:gd name="T33" fmla="*/ 44 h 274"/>
              <a:gd name="T34" fmla="*/ 98 w 195"/>
              <a:gd name="T35" fmla="*/ 43 h 274"/>
              <a:gd name="T36" fmla="*/ 97 w 195"/>
              <a:gd name="T37" fmla="*/ 45 h 274"/>
              <a:gd name="T38" fmla="*/ 102 w 195"/>
              <a:gd name="T39" fmla="*/ 40 h 274"/>
              <a:gd name="T40" fmla="*/ 102 w 195"/>
              <a:gd name="T41" fmla="*/ 41 h 274"/>
              <a:gd name="T42" fmla="*/ 105 w 195"/>
              <a:gd name="T43" fmla="*/ 45 h 274"/>
              <a:gd name="T44" fmla="*/ 107 w 195"/>
              <a:gd name="T45" fmla="*/ 46 h 274"/>
              <a:gd name="T46" fmla="*/ 107 w 195"/>
              <a:gd name="T47" fmla="*/ 47 h 274"/>
              <a:gd name="T48" fmla="*/ 108 w 195"/>
              <a:gd name="T49" fmla="*/ 46 h 274"/>
              <a:gd name="T50" fmla="*/ 117 w 195"/>
              <a:gd name="T51" fmla="*/ 52 h 274"/>
              <a:gd name="T52" fmla="*/ 119 w 195"/>
              <a:gd name="T53" fmla="*/ 76 h 274"/>
              <a:gd name="T54" fmla="*/ 100 w 195"/>
              <a:gd name="T55" fmla="*/ 98 h 274"/>
              <a:gd name="T56" fmla="*/ 82 w 195"/>
              <a:gd name="T57" fmla="*/ 76 h 274"/>
              <a:gd name="T58" fmla="*/ 65 w 195"/>
              <a:gd name="T59" fmla="*/ 107 h 274"/>
              <a:gd name="T60" fmla="*/ 87 w 195"/>
              <a:gd name="T61" fmla="*/ 94 h 274"/>
              <a:gd name="T62" fmla="*/ 121 w 195"/>
              <a:gd name="T63" fmla="*/ 99 h 274"/>
              <a:gd name="T64" fmla="*/ 143 w 195"/>
              <a:gd name="T65" fmla="*/ 142 h 274"/>
              <a:gd name="T66" fmla="*/ 98 w 195"/>
              <a:gd name="T67" fmla="*/ 151 h 274"/>
              <a:gd name="T68" fmla="*/ 58 w 195"/>
              <a:gd name="T69" fmla="*/ 138 h 274"/>
              <a:gd name="T70" fmla="*/ 145 w 195"/>
              <a:gd name="T71" fmla="*/ 212 h 274"/>
              <a:gd name="T72" fmla="*/ 35 w 195"/>
              <a:gd name="T73" fmla="*/ 218 h 274"/>
              <a:gd name="T74" fmla="*/ 36 w 195"/>
              <a:gd name="T75" fmla="*/ 231 h 274"/>
              <a:gd name="T76" fmla="*/ 136 w 195"/>
              <a:gd name="T77" fmla="*/ 238 h 274"/>
              <a:gd name="T78" fmla="*/ 36 w 195"/>
              <a:gd name="T79" fmla="*/ 231 h 274"/>
              <a:gd name="T80" fmla="*/ 155 w 195"/>
              <a:gd name="T81" fmla="*/ 192 h 274"/>
              <a:gd name="T82" fmla="*/ 35 w 195"/>
              <a:gd name="T83" fmla="*/ 198 h 274"/>
              <a:gd name="T84" fmla="*/ 35 w 195"/>
              <a:gd name="T85" fmla="*/ 171 h 274"/>
              <a:gd name="T86" fmla="*/ 165 w 195"/>
              <a:gd name="T87" fmla="*/ 177 h 274"/>
              <a:gd name="T88" fmla="*/ 35 w 195"/>
              <a:gd name="T89" fmla="*/ 171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74">
                <a:moveTo>
                  <a:pt x="158" y="11"/>
                </a:moveTo>
                <a:cubicBezTo>
                  <a:pt x="158" y="0"/>
                  <a:pt x="158" y="0"/>
                  <a:pt x="158" y="0"/>
                </a:cubicBezTo>
                <a:cubicBezTo>
                  <a:pt x="140" y="0"/>
                  <a:pt x="140" y="0"/>
                  <a:pt x="140" y="0"/>
                </a:cubicBezTo>
                <a:cubicBezTo>
                  <a:pt x="140" y="11"/>
                  <a:pt x="140" y="11"/>
                  <a:pt x="140" y="11"/>
                </a:cubicBezTo>
                <a:cubicBezTo>
                  <a:pt x="55" y="11"/>
                  <a:pt x="55" y="11"/>
                  <a:pt x="55" y="11"/>
                </a:cubicBezTo>
                <a:cubicBezTo>
                  <a:pt x="55" y="0"/>
                  <a:pt x="55" y="0"/>
                  <a:pt x="55" y="0"/>
                </a:cubicBezTo>
                <a:cubicBezTo>
                  <a:pt x="37" y="0"/>
                  <a:pt x="37" y="0"/>
                  <a:pt x="37" y="0"/>
                </a:cubicBezTo>
                <a:cubicBezTo>
                  <a:pt x="37" y="11"/>
                  <a:pt x="37" y="11"/>
                  <a:pt x="37" y="11"/>
                </a:cubicBezTo>
                <a:cubicBezTo>
                  <a:pt x="0" y="11"/>
                  <a:pt x="0" y="11"/>
                  <a:pt x="0" y="11"/>
                </a:cubicBezTo>
                <a:cubicBezTo>
                  <a:pt x="0" y="274"/>
                  <a:pt x="0" y="274"/>
                  <a:pt x="0" y="274"/>
                </a:cubicBezTo>
                <a:cubicBezTo>
                  <a:pt x="195" y="274"/>
                  <a:pt x="195" y="274"/>
                  <a:pt x="195" y="274"/>
                </a:cubicBezTo>
                <a:cubicBezTo>
                  <a:pt x="195" y="11"/>
                  <a:pt x="195" y="11"/>
                  <a:pt x="195" y="11"/>
                </a:cubicBezTo>
                <a:lnTo>
                  <a:pt x="158" y="11"/>
                </a:lnTo>
                <a:close/>
                <a:moveTo>
                  <a:pt x="185" y="264"/>
                </a:moveTo>
                <a:cubicBezTo>
                  <a:pt x="185" y="264"/>
                  <a:pt x="185" y="264"/>
                  <a:pt x="185" y="264"/>
                </a:cubicBezTo>
                <a:cubicBezTo>
                  <a:pt x="10" y="264"/>
                  <a:pt x="10" y="264"/>
                  <a:pt x="10" y="264"/>
                </a:cubicBezTo>
                <a:cubicBezTo>
                  <a:pt x="10" y="21"/>
                  <a:pt x="10" y="21"/>
                  <a:pt x="10" y="21"/>
                </a:cubicBezTo>
                <a:cubicBezTo>
                  <a:pt x="37" y="21"/>
                  <a:pt x="37" y="21"/>
                  <a:pt x="37" y="21"/>
                </a:cubicBezTo>
                <a:cubicBezTo>
                  <a:pt x="37" y="36"/>
                  <a:pt x="37" y="36"/>
                  <a:pt x="37" y="36"/>
                </a:cubicBezTo>
                <a:cubicBezTo>
                  <a:pt x="55" y="36"/>
                  <a:pt x="55" y="36"/>
                  <a:pt x="55" y="36"/>
                </a:cubicBezTo>
                <a:cubicBezTo>
                  <a:pt x="55" y="21"/>
                  <a:pt x="55" y="21"/>
                  <a:pt x="55" y="21"/>
                </a:cubicBezTo>
                <a:cubicBezTo>
                  <a:pt x="140" y="21"/>
                  <a:pt x="140" y="21"/>
                  <a:pt x="140" y="21"/>
                </a:cubicBezTo>
                <a:cubicBezTo>
                  <a:pt x="140" y="36"/>
                  <a:pt x="140" y="36"/>
                  <a:pt x="140" y="36"/>
                </a:cubicBezTo>
                <a:cubicBezTo>
                  <a:pt x="158" y="36"/>
                  <a:pt x="158" y="36"/>
                  <a:pt x="158" y="36"/>
                </a:cubicBezTo>
                <a:cubicBezTo>
                  <a:pt x="158" y="21"/>
                  <a:pt x="158" y="21"/>
                  <a:pt x="158" y="21"/>
                </a:cubicBezTo>
                <a:cubicBezTo>
                  <a:pt x="185" y="21"/>
                  <a:pt x="185" y="21"/>
                  <a:pt x="185" y="21"/>
                </a:cubicBezTo>
                <a:lnTo>
                  <a:pt x="185" y="264"/>
                </a:lnTo>
                <a:close/>
                <a:moveTo>
                  <a:pt x="82" y="76"/>
                </a:moveTo>
                <a:cubicBezTo>
                  <a:pt x="82" y="76"/>
                  <a:pt x="80" y="69"/>
                  <a:pt x="83" y="70"/>
                </a:cubicBezTo>
                <a:cubicBezTo>
                  <a:pt x="81" y="60"/>
                  <a:pt x="83" y="56"/>
                  <a:pt x="83" y="56"/>
                </a:cubicBezTo>
                <a:cubicBezTo>
                  <a:pt x="85" y="48"/>
                  <a:pt x="94" y="44"/>
                  <a:pt x="94" y="44"/>
                </a:cubicBezTo>
                <a:cubicBezTo>
                  <a:pt x="96" y="42"/>
                  <a:pt x="96" y="43"/>
                  <a:pt x="96" y="44"/>
                </a:cubicBezTo>
                <a:cubicBezTo>
                  <a:pt x="96" y="43"/>
                  <a:pt x="97" y="43"/>
                  <a:pt x="97" y="43"/>
                </a:cubicBezTo>
                <a:cubicBezTo>
                  <a:pt x="96" y="43"/>
                  <a:pt x="96" y="44"/>
                  <a:pt x="96" y="44"/>
                </a:cubicBezTo>
                <a:cubicBezTo>
                  <a:pt x="97" y="45"/>
                  <a:pt x="97" y="45"/>
                  <a:pt x="97" y="45"/>
                </a:cubicBezTo>
                <a:cubicBezTo>
                  <a:pt x="97" y="44"/>
                  <a:pt x="98" y="43"/>
                  <a:pt x="98" y="43"/>
                </a:cubicBezTo>
                <a:cubicBezTo>
                  <a:pt x="97" y="44"/>
                  <a:pt x="97" y="44"/>
                  <a:pt x="97" y="45"/>
                </a:cubicBezTo>
                <a:cubicBezTo>
                  <a:pt x="97" y="45"/>
                  <a:pt x="97" y="45"/>
                  <a:pt x="97" y="45"/>
                </a:cubicBezTo>
                <a:cubicBezTo>
                  <a:pt x="98" y="43"/>
                  <a:pt x="99" y="42"/>
                  <a:pt x="100" y="42"/>
                </a:cubicBezTo>
                <a:cubicBezTo>
                  <a:pt x="101" y="41"/>
                  <a:pt x="102" y="40"/>
                  <a:pt x="102" y="40"/>
                </a:cubicBezTo>
                <a:cubicBezTo>
                  <a:pt x="101" y="41"/>
                  <a:pt x="100" y="42"/>
                  <a:pt x="100" y="43"/>
                </a:cubicBezTo>
                <a:cubicBezTo>
                  <a:pt x="101" y="42"/>
                  <a:pt x="102" y="41"/>
                  <a:pt x="102" y="41"/>
                </a:cubicBezTo>
                <a:cubicBezTo>
                  <a:pt x="102" y="43"/>
                  <a:pt x="104" y="45"/>
                  <a:pt x="106" y="46"/>
                </a:cubicBezTo>
                <a:cubicBezTo>
                  <a:pt x="105" y="45"/>
                  <a:pt x="105" y="45"/>
                  <a:pt x="105" y="45"/>
                </a:cubicBezTo>
                <a:cubicBezTo>
                  <a:pt x="106" y="46"/>
                  <a:pt x="106" y="46"/>
                  <a:pt x="106" y="46"/>
                </a:cubicBezTo>
                <a:cubicBezTo>
                  <a:pt x="106" y="46"/>
                  <a:pt x="106" y="46"/>
                  <a:pt x="107" y="46"/>
                </a:cubicBezTo>
                <a:cubicBezTo>
                  <a:pt x="106" y="46"/>
                  <a:pt x="106" y="45"/>
                  <a:pt x="106" y="45"/>
                </a:cubicBezTo>
                <a:cubicBezTo>
                  <a:pt x="106" y="46"/>
                  <a:pt x="107" y="46"/>
                  <a:pt x="107" y="47"/>
                </a:cubicBezTo>
                <a:cubicBezTo>
                  <a:pt x="107" y="47"/>
                  <a:pt x="108" y="47"/>
                  <a:pt x="108" y="47"/>
                </a:cubicBezTo>
                <a:cubicBezTo>
                  <a:pt x="108" y="47"/>
                  <a:pt x="108" y="46"/>
                  <a:pt x="108" y="46"/>
                </a:cubicBezTo>
                <a:cubicBezTo>
                  <a:pt x="108" y="47"/>
                  <a:pt x="108" y="47"/>
                  <a:pt x="108" y="47"/>
                </a:cubicBezTo>
                <a:cubicBezTo>
                  <a:pt x="114" y="49"/>
                  <a:pt x="117" y="52"/>
                  <a:pt x="117" y="52"/>
                </a:cubicBezTo>
                <a:cubicBezTo>
                  <a:pt x="122" y="58"/>
                  <a:pt x="119" y="68"/>
                  <a:pt x="119" y="70"/>
                </a:cubicBezTo>
                <a:cubicBezTo>
                  <a:pt x="121" y="69"/>
                  <a:pt x="119" y="76"/>
                  <a:pt x="119" y="76"/>
                </a:cubicBezTo>
                <a:cubicBezTo>
                  <a:pt x="119" y="78"/>
                  <a:pt x="118" y="78"/>
                  <a:pt x="118" y="79"/>
                </a:cubicBezTo>
                <a:cubicBezTo>
                  <a:pt x="116" y="88"/>
                  <a:pt x="108" y="98"/>
                  <a:pt x="100" y="98"/>
                </a:cubicBezTo>
                <a:cubicBezTo>
                  <a:pt x="93" y="98"/>
                  <a:pt x="85" y="88"/>
                  <a:pt x="84" y="79"/>
                </a:cubicBezTo>
                <a:cubicBezTo>
                  <a:pt x="83" y="78"/>
                  <a:pt x="82" y="78"/>
                  <a:pt x="82" y="76"/>
                </a:cubicBezTo>
                <a:close/>
                <a:moveTo>
                  <a:pt x="58" y="138"/>
                </a:moveTo>
                <a:cubicBezTo>
                  <a:pt x="58" y="138"/>
                  <a:pt x="58" y="117"/>
                  <a:pt x="65" y="107"/>
                </a:cubicBezTo>
                <a:cubicBezTo>
                  <a:pt x="65" y="107"/>
                  <a:pt x="67" y="104"/>
                  <a:pt x="71" y="103"/>
                </a:cubicBezTo>
                <a:cubicBezTo>
                  <a:pt x="71" y="103"/>
                  <a:pt x="86" y="98"/>
                  <a:pt x="87" y="94"/>
                </a:cubicBezTo>
                <a:cubicBezTo>
                  <a:pt x="87" y="94"/>
                  <a:pt x="99" y="123"/>
                  <a:pt x="113" y="94"/>
                </a:cubicBezTo>
                <a:cubicBezTo>
                  <a:pt x="113" y="94"/>
                  <a:pt x="113" y="97"/>
                  <a:pt x="121" y="99"/>
                </a:cubicBezTo>
                <a:cubicBezTo>
                  <a:pt x="121" y="99"/>
                  <a:pt x="135" y="104"/>
                  <a:pt x="137" y="109"/>
                </a:cubicBezTo>
                <a:cubicBezTo>
                  <a:pt x="137" y="109"/>
                  <a:pt x="145" y="126"/>
                  <a:pt x="143" y="142"/>
                </a:cubicBezTo>
                <a:cubicBezTo>
                  <a:pt x="143" y="142"/>
                  <a:pt x="143" y="143"/>
                  <a:pt x="140" y="145"/>
                </a:cubicBezTo>
                <a:cubicBezTo>
                  <a:pt x="140" y="145"/>
                  <a:pt x="123" y="152"/>
                  <a:pt x="98" y="151"/>
                </a:cubicBezTo>
                <a:cubicBezTo>
                  <a:pt x="98" y="151"/>
                  <a:pt x="75" y="150"/>
                  <a:pt x="60" y="144"/>
                </a:cubicBezTo>
                <a:cubicBezTo>
                  <a:pt x="60" y="144"/>
                  <a:pt x="58" y="143"/>
                  <a:pt x="58" y="138"/>
                </a:cubicBezTo>
                <a:close/>
                <a:moveTo>
                  <a:pt x="35" y="212"/>
                </a:moveTo>
                <a:cubicBezTo>
                  <a:pt x="145" y="212"/>
                  <a:pt x="145" y="212"/>
                  <a:pt x="145" y="212"/>
                </a:cubicBezTo>
                <a:cubicBezTo>
                  <a:pt x="145" y="218"/>
                  <a:pt x="145" y="218"/>
                  <a:pt x="145" y="218"/>
                </a:cubicBezTo>
                <a:cubicBezTo>
                  <a:pt x="35" y="218"/>
                  <a:pt x="35" y="218"/>
                  <a:pt x="35" y="218"/>
                </a:cubicBezTo>
                <a:lnTo>
                  <a:pt x="35" y="212"/>
                </a:lnTo>
                <a:close/>
                <a:moveTo>
                  <a:pt x="36" y="231"/>
                </a:moveTo>
                <a:cubicBezTo>
                  <a:pt x="136" y="231"/>
                  <a:pt x="136" y="231"/>
                  <a:pt x="136" y="231"/>
                </a:cubicBezTo>
                <a:cubicBezTo>
                  <a:pt x="136" y="238"/>
                  <a:pt x="136" y="238"/>
                  <a:pt x="136" y="238"/>
                </a:cubicBezTo>
                <a:cubicBezTo>
                  <a:pt x="36" y="238"/>
                  <a:pt x="36" y="238"/>
                  <a:pt x="36" y="238"/>
                </a:cubicBezTo>
                <a:lnTo>
                  <a:pt x="36" y="231"/>
                </a:lnTo>
                <a:close/>
                <a:moveTo>
                  <a:pt x="35" y="192"/>
                </a:moveTo>
                <a:cubicBezTo>
                  <a:pt x="155" y="192"/>
                  <a:pt x="155" y="192"/>
                  <a:pt x="155" y="192"/>
                </a:cubicBezTo>
                <a:cubicBezTo>
                  <a:pt x="155" y="198"/>
                  <a:pt x="155" y="198"/>
                  <a:pt x="155" y="198"/>
                </a:cubicBezTo>
                <a:cubicBezTo>
                  <a:pt x="35" y="198"/>
                  <a:pt x="35" y="198"/>
                  <a:pt x="35" y="198"/>
                </a:cubicBezTo>
                <a:lnTo>
                  <a:pt x="35" y="192"/>
                </a:lnTo>
                <a:close/>
                <a:moveTo>
                  <a:pt x="35" y="171"/>
                </a:moveTo>
                <a:cubicBezTo>
                  <a:pt x="165" y="171"/>
                  <a:pt x="165" y="171"/>
                  <a:pt x="165" y="171"/>
                </a:cubicBezTo>
                <a:cubicBezTo>
                  <a:pt x="165" y="177"/>
                  <a:pt x="165" y="177"/>
                  <a:pt x="165" y="177"/>
                </a:cubicBezTo>
                <a:cubicBezTo>
                  <a:pt x="35" y="177"/>
                  <a:pt x="35" y="177"/>
                  <a:pt x="35" y="177"/>
                </a:cubicBezTo>
                <a:lnTo>
                  <a:pt x="35" y="171"/>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endParaRPr lang="zh-CN" altLang="en-US" sz="1350" kern="0">
              <a:solidFill>
                <a:prstClr val="black"/>
              </a:solidFill>
              <a:latin typeface="Calibri Light" pitchFamily="34" charset="0"/>
            </a:endParaRPr>
          </a:p>
        </p:txBody>
      </p:sp>
      <p:sp>
        <p:nvSpPr>
          <p:cNvPr id="11" name="矩形 10"/>
          <p:cNvSpPr/>
          <p:nvPr/>
        </p:nvSpPr>
        <p:spPr>
          <a:xfrm>
            <a:off x="3303563" y="2564904"/>
            <a:ext cx="8058716" cy="507831"/>
          </a:xfrm>
          <a:prstGeom prst="rect">
            <a:avLst/>
          </a:prstGeom>
        </p:spPr>
        <p:txBody>
          <a:bodyPr wrap="square">
            <a:spAutoFit/>
          </a:bodyPr>
          <a:lstStyle/>
          <a:p>
            <a:pPr marL="0" lvl="2" eaLnBrk="0" hangingPunct="0">
              <a:lnSpc>
                <a:spcPct val="150000"/>
              </a:lnSpc>
              <a:buClr>
                <a:schemeClr val="tx1">
                  <a:lumMod val="65000"/>
                  <a:lumOff val="35000"/>
                </a:schemeClr>
              </a:buClr>
              <a:defRPr/>
            </a:pPr>
            <a:r>
              <a:rPr lang="zh-CN" altLang="zh-CN" sz="1800" dirty="0">
                <a:latin typeface="微软雅黑" pitchFamily="34" charset="-122"/>
                <a:ea typeface="微软雅黑" pitchFamily="34" charset="-122"/>
              </a:rPr>
              <a:t>参与工作前安全分析，了解动火作业区域、部位状况、工作任务和安全风险</a:t>
            </a:r>
            <a:r>
              <a:rPr lang="zh-CN" altLang="en-US" sz="1800" dirty="0">
                <a:latin typeface="微软雅黑" pitchFamily="34" charset="-122"/>
                <a:ea typeface="微软雅黑" pitchFamily="34" charset="-122"/>
              </a:rPr>
              <a:t>；</a:t>
            </a:r>
            <a:endParaRPr lang="zh-CN" altLang="zh-CN" sz="1800" dirty="0">
              <a:latin typeface="微软雅黑" pitchFamily="34" charset="-122"/>
              <a:ea typeface="微软雅黑" pitchFamily="34" charset="-122"/>
            </a:endParaRPr>
          </a:p>
        </p:txBody>
      </p:sp>
      <p:sp>
        <p:nvSpPr>
          <p:cNvPr id="13" name="矩形 12"/>
          <p:cNvSpPr/>
          <p:nvPr/>
        </p:nvSpPr>
        <p:spPr>
          <a:xfrm>
            <a:off x="3305149" y="3981834"/>
            <a:ext cx="7940950" cy="507831"/>
          </a:xfrm>
          <a:prstGeom prst="rect">
            <a:avLst/>
          </a:prstGeom>
        </p:spPr>
        <p:txBody>
          <a:bodyPr wrap="square">
            <a:spAutoFit/>
          </a:bodyPr>
          <a:lstStyle/>
          <a:p>
            <a:pPr marL="0" lvl="2" eaLnBrk="0" hangingPunct="0">
              <a:lnSpc>
                <a:spcPct val="150000"/>
              </a:lnSpc>
              <a:buClr>
                <a:schemeClr val="tx1">
                  <a:lumMod val="65000"/>
                  <a:lumOff val="35000"/>
                </a:schemeClr>
              </a:buClr>
              <a:defRPr/>
            </a:pPr>
            <a:r>
              <a:rPr lang="zh-CN" altLang="zh-CN" sz="1800" dirty="0">
                <a:latin typeface="微软雅黑" pitchFamily="34" charset="-122"/>
                <a:ea typeface="微软雅黑" pitchFamily="34" charset="-122"/>
              </a:rPr>
              <a:t>监督落实已制定的安全措施，核查动火作业人员资质和现场设备的符合性</a:t>
            </a:r>
            <a:r>
              <a:rPr lang="zh-CN" altLang="en-US" sz="1800" dirty="0">
                <a:latin typeface="微软雅黑" pitchFamily="34" charset="-122"/>
                <a:ea typeface="微软雅黑" pitchFamily="34" charset="-122"/>
              </a:rPr>
              <a:t>；</a:t>
            </a:r>
            <a:endParaRPr lang="zh-CN" altLang="zh-CN" sz="1800" dirty="0">
              <a:latin typeface="微软雅黑" pitchFamily="34" charset="-122"/>
              <a:ea typeface="微软雅黑" pitchFamily="34" charset="-122"/>
            </a:endParaRPr>
          </a:p>
        </p:txBody>
      </p:sp>
      <p:sp>
        <p:nvSpPr>
          <p:cNvPr id="14" name="矩形 13"/>
          <p:cNvSpPr/>
          <p:nvPr/>
        </p:nvSpPr>
        <p:spPr>
          <a:xfrm>
            <a:off x="3314676" y="4548846"/>
            <a:ext cx="7526867" cy="733425"/>
          </a:xfrm>
          <a:prstGeom prst="rect">
            <a:avLst/>
          </a:prstGeom>
        </p:spPr>
        <p:txBody>
          <a:bodyPr wrap="square">
            <a:spAutoFit/>
          </a:bodyPr>
          <a:lstStyle/>
          <a:p>
            <a:pPr marL="0" lvl="2" eaLnBrk="0" hangingPunct="0">
              <a:lnSpc>
                <a:spcPts val="2500"/>
              </a:lnSpc>
              <a:buClr>
                <a:schemeClr val="tx1">
                  <a:lumMod val="65000"/>
                  <a:lumOff val="35000"/>
                </a:schemeClr>
              </a:buClr>
              <a:defRPr/>
            </a:pPr>
            <a:r>
              <a:rPr lang="zh-CN" altLang="zh-CN" sz="1800" dirty="0">
                <a:latin typeface="微软雅黑" pitchFamily="34" charset="-122"/>
                <a:ea typeface="微软雅黑" pitchFamily="34" charset="-122"/>
              </a:rPr>
              <a:t>规范现场作业人员行为，发现人员、工艺、设备或环境安全条件变化以及现场不具备安全作业条件时，立即停止作业并向批准人报告</a:t>
            </a:r>
            <a:r>
              <a:rPr lang="zh-CN" altLang="en-US" sz="1800" dirty="0">
                <a:latin typeface="微软雅黑" pitchFamily="34" charset="-122"/>
                <a:ea typeface="微软雅黑" pitchFamily="34" charset="-122"/>
              </a:rPr>
              <a:t>；</a:t>
            </a:r>
            <a:endParaRPr lang="zh-CN" altLang="zh-CN" sz="1800" dirty="0">
              <a:latin typeface="微软雅黑" pitchFamily="34" charset="-122"/>
              <a:ea typeface="微软雅黑" pitchFamily="34" charset="-122"/>
            </a:endParaRPr>
          </a:p>
        </p:txBody>
      </p:sp>
      <p:sp>
        <p:nvSpPr>
          <p:cNvPr id="15" name="矩形 14"/>
          <p:cNvSpPr/>
          <p:nvPr/>
        </p:nvSpPr>
        <p:spPr>
          <a:xfrm>
            <a:off x="3287688" y="5265204"/>
            <a:ext cx="8196536" cy="553998"/>
          </a:xfrm>
          <a:prstGeom prst="rect">
            <a:avLst/>
          </a:prstGeom>
        </p:spPr>
        <p:txBody>
          <a:bodyPr wrap="square">
            <a:spAutoFit/>
          </a:bodyPr>
          <a:lstStyle/>
          <a:p>
            <a:pPr marL="0" lvl="2" eaLnBrk="0" hangingPunct="0">
              <a:lnSpc>
                <a:spcPct val="150000"/>
              </a:lnSpc>
              <a:buClr>
                <a:schemeClr val="tx1">
                  <a:lumMod val="65000"/>
                  <a:lumOff val="35000"/>
                </a:schemeClr>
              </a:buClr>
              <a:defRPr/>
            </a:pPr>
            <a:r>
              <a:rPr lang="zh-CN" altLang="zh-CN" sz="1800" dirty="0">
                <a:latin typeface="微软雅黑" pitchFamily="34" charset="-122"/>
                <a:ea typeface="微软雅黑" pitchFamily="34" charset="-122"/>
              </a:rPr>
              <a:t>动火作业结束后，负责对现场进行检查，确认无火种并留守</a:t>
            </a:r>
            <a:r>
              <a:rPr lang="en-US" altLang="zh-CN" dirty="0">
                <a:solidFill>
                  <a:srgbClr val="C00000"/>
                </a:solidFill>
                <a:latin typeface="Impact" pitchFamily="34" charset="0"/>
                <a:ea typeface="微软雅黑" pitchFamily="34" charset="-122"/>
                <a:sym typeface="Impact" pitchFamily="34" charset="0"/>
              </a:rPr>
              <a:t>30min</a:t>
            </a:r>
            <a:r>
              <a:rPr lang="zh-CN" altLang="zh-CN" sz="1800" dirty="0">
                <a:latin typeface="微软雅黑" pitchFamily="34" charset="-122"/>
                <a:ea typeface="微软雅黑" pitchFamily="34" charset="-122"/>
              </a:rPr>
              <a:t>后方可离开</a:t>
            </a:r>
            <a:r>
              <a:rPr lang="zh-CN" altLang="en-US" sz="1800" dirty="0">
                <a:latin typeface="微软雅黑" pitchFamily="34" charset="-122"/>
                <a:ea typeface="微软雅黑" pitchFamily="34" charset="-122"/>
              </a:rPr>
              <a:t>。</a:t>
            </a:r>
            <a:endParaRPr lang="zh-CN" altLang="zh-CN" sz="1800" dirty="0">
              <a:latin typeface="微软雅黑" pitchFamily="34" charset="-122"/>
              <a:ea typeface="微软雅黑" pitchFamily="34" charset="-122"/>
            </a:endParaRPr>
          </a:p>
        </p:txBody>
      </p:sp>
      <p:sp>
        <p:nvSpPr>
          <p:cNvPr id="16" name="Freeform 28"/>
          <p:cNvSpPr/>
          <p:nvPr/>
        </p:nvSpPr>
        <p:spPr>
          <a:xfrm>
            <a:off x="2461183" y="5323546"/>
            <a:ext cx="485775" cy="485775"/>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3AE7F">
              <a:hueOff val="0"/>
              <a:satOff val="0"/>
              <a:lumOff val="0"/>
              <a:alphaOff val="0"/>
            </a:srgbClr>
          </a:solidFill>
          <a:ln w="12700" cap="flat" cmpd="sng" algn="ctr">
            <a:noFill/>
            <a:prstDash val="solid"/>
            <a:miter lim="800000"/>
          </a:ln>
          <a:effectLst/>
        </p:spPr>
        <p:txBody>
          <a:bodyPr lIns="289513" tIns="289513" rIns="289513" bIns="289513" spcCol="127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628140" fontAlgn="auto">
              <a:lnSpc>
                <a:spcPct val="120000"/>
              </a:lnSpc>
              <a:spcBef>
                <a:spcPts val="0"/>
              </a:spcBef>
              <a:spcAft>
                <a:spcPct val="35000"/>
              </a:spcAft>
              <a:defRPr/>
            </a:pPr>
            <a:endParaRPr lang="en-GB" sz="825">
              <a:solidFill>
                <a:sysClr val="window" lastClr="FFFFFF"/>
              </a:solidFill>
              <a:latin typeface="Arial" charset="0"/>
              <a:ea typeface="微软雅黑" pitchFamily="34" charset="-122"/>
              <a:sym typeface="Arial" charset="0"/>
            </a:endParaRPr>
          </a:p>
        </p:txBody>
      </p:sp>
      <p:sp>
        <p:nvSpPr>
          <p:cNvPr id="17" name="Freeform 323"/>
          <p:cNvSpPr/>
          <p:nvPr/>
        </p:nvSpPr>
        <p:spPr bwMode="auto">
          <a:xfrm>
            <a:off x="2638982" y="4783795"/>
            <a:ext cx="211138" cy="249238"/>
          </a:xfrm>
          <a:custGeom>
            <a:avLst/>
            <a:gdLst>
              <a:gd name="T0" fmla="*/ 419 w 437"/>
              <a:gd name="T1" fmla="*/ 256 h 517"/>
              <a:gd name="T2" fmla="*/ 386 w 437"/>
              <a:gd name="T3" fmla="*/ 265 h 517"/>
              <a:gd name="T4" fmla="*/ 316 w 437"/>
              <a:gd name="T5" fmla="*/ 344 h 517"/>
              <a:gd name="T6" fmla="*/ 293 w 437"/>
              <a:gd name="T7" fmla="*/ 332 h 517"/>
              <a:gd name="T8" fmla="*/ 285 w 437"/>
              <a:gd name="T9" fmla="*/ 72 h 517"/>
              <a:gd name="T10" fmla="*/ 267 w 437"/>
              <a:gd name="T11" fmla="*/ 41 h 517"/>
              <a:gd name="T12" fmla="*/ 232 w 437"/>
              <a:gd name="T13" fmla="*/ 62 h 517"/>
              <a:gd name="T14" fmla="*/ 228 w 437"/>
              <a:gd name="T15" fmla="*/ 242 h 517"/>
              <a:gd name="T16" fmla="*/ 214 w 437"/>
              <a:gd name="T17" fmla="*/ 242 h 517"/>
              <a:gd name="T18" fmla="*/ 211 w 437"/>
              <a:gd name="T19" fmla="*/ 29 h 517"/>
              <a:gd name="T20" fmla="*/ 186 w 437"/>
              <a:gd name="T21" fmla="*/ 1 h 517"/>
              <a:gd name="T22" fmla="*/ 156 w 437"/>
              <a:gd name="T23" fmla="*/ 24 h 517"/>
              <a:gd name="T24" fmla="*/ 153 w 437"/>
              <a:gd name="T25" fmla="*/ 244 h 517"/>
              <a:gd name="T26" fmla="*/ 139 w 437"/>
              <a:gd name="T27" fmla="*/ 244 h 517"/>
              <a:gd name="T28" fmla="*/ 134 w 437"/>
              <a:gd name="T29" fmla="*/ 54 h 517"/>
              <a:gd name="T30" fmla="*/ 105 w 437"/>
              <a:gd name="T31" fmla="*/ 29 h 517"/>
              <a:gd name="T32" fmla="*/ 79 w 437"/>
              <a:gd name="T33" fmla="*/ 54 h 517"/>
              <a:gd name="T34" fmla="*/ 78 w 437"/>
              <a:gd name="T35" fmla="*/ 246 h 517"/>
              <a:gd name="T36" fmla="*/ 66 w 437"/>
              <a:gd name="T37" fmla="*/ 243 h 517"/>
              <a:gd name="T38" fmla="*/ 53 w 437"/>
              <a:gd name="T39" fmla="*/ 104 h 517"/>
              <a:gd name="T40" fmla="*/ 19 w 437"/>
              <a:gd name="T41" fmla="*/ 86 h 517"/>
              <a:gd name="T42" fmla="*/ 0 w 437"/>
              <a:gd name="T43" fmla="*/ 116 h 517"/>
              <a:gd name="T44" fmla="*/ 9 w 437"/>
              <a:gd name="T45" fmla="*/ 377 h 517"/>
              <a:gd name="T46" fmla="*/ 170 w 437"/>
              <a:gd name="T47" fmla="*/ 517 h 517"/>
              <a:gd name="T48" fmla="*/ 344 w 437"/>
              <a:gd name="T49" fmla="*/ 428 h 517"/>
              <a:gd name="T50" fmla="*/ 430 w 437"/>
              <a:gd name="T51" fmla="*/ 290 h 517"/>
              <a:gd name="T52" fmla="*/ 419 w 437"/>
              <a:gd name="T53" fmla="*/ 25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517">
                <a:moveTo>
                  <a:pt x="419" y="256"/>
                </a:moveTo>
                <a:cubicBezTo>
                  <a:pt x="408" y="252"/>
                  <a:pt x="395" y="254"/>
                  <a:pt x="386" y="265"/>
                </a:cubicBezTo>
                <a:cubicBezTo>
                  <a:pt x="316" y="344"/>
                  <a:pt x="316" y="344"/>
                  <a:pt x="316" y="344"/>
                </a:cubicBezTo>
                <a:cubicBezTo>
                  <a:pt x="305" y="357"/>
                  <a:pt x="293" y="348"/>
                  <a:pt x="293" y="332"/>
                </a:cubicBezTo>
                <a:cubicBezTo>
                  <a:pt x="285" y="72"/>
                  <a:pt x="285" y="72"/>
                  <a:pt x="285" y="72"/>
                </a:cubicBezTo>
                <a:cubicBezTo>
                  <a:pt x="284" y="58"/>
                  <a:pt x="282" y="45"/>
                  <a:pt x="267" y="41"/>
                </a:cubicBezTo>
                <a:cubicBezTo>
                  <a:pt x="248" y="35"/>
                  <a:pt x="233" y="45"/>
                  <a:pt x="232" y="62"/>
                </a:cubicBezTo>
                <a:cubicBezTo>
                  <a:pt x="228" y="242"/>
                  <a:pt x="228" y="242"/>
                  <a:pt x="228" y="242"/>
                </a:cubicBezTo>
                <a:cubicBezTo>
                  <a:pt x="227" y="258"/>
                  <a:pt x="214" y="257"/>
                  <a:pt x="214" y="242"/>
                </a:cubicBezTo>
                <a:cubicBezTo>
                  <a:pt x="211" y="29"/>
                  <a:pt x="211" y="29"/>
                  <a:pt x="211" y="29"/>
                </a:cubicBezTo>
                <a:cubicBezTo>
                  <a:pt x="211" y="15"/>
                  <a:pt x="201" y="3"/>
                  <a:pt x="186" y="1"/>
                </a:cubicBezTo>
                <a:cubicBezTo>
                  <a:pt x="171" y="0"/>
                  <a:pt x="156" y="10"/>
                  <a:pt x="156" y="24"/>
                </a:cubicBezTo>
                <a:cubicBezTo>
                  <a:pt x="153" y="244"/>
                  <a:pt x="153" y="244"/>
                  <a:pt x="153" y="244"/>
                </a:cubicBezTo>
                <a:cubicBezTo>
                  <a:pt x="153" y="257"/>
                  <a:pt x="140" y="256"/>
                  <a:pt x="139" y="244"/>
                </a:cubicBezTo>
                <a:cubicBezTo>
                  <a:pt x="134" y="54"/>
                  <a:pt x="134" y="54"/>
                  <a:pt x="134" y="54"/>
                </a:cubicBezTo>
                <a:cubicBezTo>
                  <a:pt x="133" y="40"/>
                  <a:pt x="121" y="29"/>
                  <a:pt x="105" y="29"/>
                </a:cubicBezTo>
                <a:cubicBezTo>
                  <a:pt x="90" y="29"/>
                  <a:pt x="79" y="41"/>
                  <a:pt x="79" y="54"/>
                </a:cubicBezTo>
                <a:cubicBezTo>
                  <a:pt x="78" y="246"/>
                  <a:pt x="78" y="246"/>
                  <a:pt x="78" y="246"/>
                </a:cubicBezTo>
                <a:cubicBezTo>
                  <a:pt x="78" y="256"/>
                  <a:pt x="67" y="257"/>
                  <a:pt x="66" y="243"/>
                </a:cubicBezTo>
                <a:cubicBezTo>
                  <a:pt x="53" y="104"/>
                  <a:pt x="53" y="104"/>
                  <a:pt x="53" y="104"/>
                </a:cubicBezTo>
                <a:cubicBezTo>
                  <a:pt x="52" y="91"/>
                  <a:pt x="34" y="83"/>
                  <a:pt x="19" y="86"/>
                </a:cubicBezTo>
                <a:cubicBezTo>
                  <a:pt x="5" y="90"/>
                  <a:pt x="0" y="103"/>
                  <a:pt x="0" y="116"/>
                </a:cubicBezTo>
                <a:cubicBezTo>
                  <a:pt x="9" y="377"/>
                  <a:pt x="9" y="377"/>
                  <a:pt x="9" y="377"/>
                </a:cubicBezTo>
                <a:cubicBezTo>
                  <a:pt x="11" y="455"/>
                  <a:pt x="93" y="517"/>
                  <a:pt x="170" y="517"/>
                </a:cubicBezTo>
                <a:cubicBezTo>
                  <a:pt x="245" y="517"/>
                  <a:pt x="308" y="486"/>
                  <a:pt x="344" y="428"/>
                </a:cubicBezTo>
                <a:cubicBezTo>
                  <a:pt x="430" y="290"/>
                  <a:pt x="430" y="290"/>
                  <a:pt x="430" y="290"/>
                </a:cubicBezTo>
                <a:cubicBezTo>
                  <a:pt x="437" y="279"/>
                  <a:pt x="436" y="262"/>
                  <a:pt x="419" y="256"/>
                </a:cubicBezTo>
                <a:close/>
              </a:path>
            </a:pathLst>
          </a:custGeom>
          <a:solidFill>
            <a:sysClr val="window" lastClr="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AU" kern="0">
              <a:solidFill>
                <a:srgbClr val="000000"/>
              </a:solidFill>
              <a:latin typeface="微软雅黑" pitchFamily="34" charset="-122"/>
              <a:ea typeface="Microsoft YaHei UI" charset="-122"/>
            </a:endParaRPr>
          </a:p>
        </p:txBody>
      </p:sp>
      <p:sp>
        <p:nvSpPr>
          <p:cNvPr id="18" name="Freeform 28"/>
          <p:cNvSpPr/>
          <p:nvPr/>
        </p:nvSpPr>
        <p:spPr>
          <a:xfrm>
            <a:off x="2459596" y="1942171"/>
            <a:ext cx="485775" cy="485775"/>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3AE7F">
              <a:hueOff val="0"/>
              <a:satOff val="0"/>
              <a:lumOff val="0"/>
              <a:alphaOff val="0"/>
            </a:srgbClr>
          </a:solidFill>
          <a:ln w="12700" cap="flat" cmpd="sng" algn="ctr">
            <a:noFill/>
            <a:prstDash val="solid"/>
            <a:miter lim="800000"/>
          </a:ln>
          <a:effectLst/>
        </p:spPr>
        <p:txBody>
          <a:bodyPr lIns="289513" tIns="289513" rIns="289513" bIns="289513" spcCol="127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628140" fontAlgn="auto">
              <a:lnSpc>
                <a:spcPct val="120000"/>
              </a:lnSpc>
              <a:spcBef>
                <a:spcPts val="0"/>
              </a:spcBef>
              <a:spcAft>
                <a:spcPct val="35000"/>
              </a:spcAft>
              <a:defRPr/>
            </a:pPr>
            <a:endParaRPr lang="en-GB" sz="825">
              <a:solidFill>
                <a:sysClr val="window" lastClr="FFFFFF"/>
              </a:solidFill>
              <a:latin typeface="Arial" charset="0"/>
              <a:ea typeface="微软雅黑" pitchFamily="34" charset="-122"/>
              <a:sym typeface="Arial" charset="0"/>
            </a:endParaRPr>
          </a:p>
        </p:txBody>
      </p:sp>
      <p:sp>
        <p:nvSpPr>
          <p:cNvPr id="19" name="AutoShape 105"/>
          <p:cNvSpPr/>
          <p:nvPr/>
        </p:nvSpPr>
        <p:spPr bwMode="auto">
          <a:xfrm>
            <a:off x="2534208" y="2075521"/>
            <a:ext cx="358775" cy="225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599"/>
                  <a:pt x="10800" y="21599"/>
                </a:cubicBezTo>
                <a:cubicBezTo>
                  <a:pt x="15302" y="21599"/>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solidFill>
            <a:sysClr val="window" lastClr="FFFFFF"/>
          </a:solidFill>
          <a:ln>
            <a:noFill/>
          </a:ln>
          <a:effectLst/>
        </p:spPr>
        <p:txBody>
          <a:bodyPr lIns="19050" tIns="19050" rIns="19050" bIns="1905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fontAlgn="auto">
              <a:spcBef>
                <a:spcPts val="0"/>
              </a:spcBef>
              <a:spcAft>
                <a:spcPts val="0"/>
              </a:spcAft>
              <a:defRPr/>
            </a:pPr>
            <a:endParaRPr lang="en-US" sz="1500" kern="0">
              <a:solidFill>
                <a:srgbClr val="FFFFFF"/>
              </a:solidFill>
              <a:effectLst>
                <a:outerShdw blurRad="38100" dist="38100" dir="2700000" algn="tl">
                  <a:srgbClr val="000000"/>
                </a:outerShdw>
              </a:effectLst>
              <a:latin typeface="Gill Sans" charset="0"/>
              <a:sym typeface="Gill Sans" charset="0"/>
            </a:endParaRPr>
          </a:p>
        </p:txBody>
      </p:sp>
      <p:sp>
        <p:nvSpPr>
          <p:cNvPr id="20" name="AutoShape 106"/>
          <p:cNvSpPr/>
          <p:nvPr/>
        </p:nvSpPr>
        <p:spPr bwMode="auto">
          <a:xfrm>
            <a:off x="2669145" y="2143783"/>
            <a:ext cx="50800" cy="49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600"/>
                  <a:pt x="2402" y="21600"/>
                </a:cubicBezTo>
                <a:cubicBezTo>
                  <a:pt x="3722" y="21600"/>
                  <a:pt x="4799" y="20523"/>
                  <a:pt x="4799" y="19198"/>
                </a:cubicBezTo>
                <a:cubicBezTo>
                  <a:pt x="4799" y="11262"/>
                  <a:pt x="11262" y="4803"/>
                  <a:pt x="19202" y="4803"/>
                </a:cubicBezTo>
                <a:lnTo>
                  <a:pt x="19202" y="4798"/>
                </a:lnTo>
                <a:cubicBezTo>
                  <a:pt x="20523" y="4798"/>
                  <a:pt x="21599" y="3721"/>
                  <a:pt x="21599" y="2401"/>
                </a:cubicBezTo>
                <a:cubicBezTo>
                  <a:pt x="21599" y="1076"/>
                  <a:pt x="20523" y="0"/>
                  <a:pt x="19202" y="0"/>
                </a:cubicBezTo>
              </a:path>
            </a:pathLst>
          </a:custGeom>
          <a:solidFill>
            <a:sysClr val="window" lastClr="FFFFFF"/>
          </a:solidFill>
          <a:ln>
            <a:noFill/>
          </a:ln>
          <a:effectLst/>
        </p:spPr>
        <p:txBody>
          <a:bodyPr lIns="19050" tIns="19050" rIns="19050" bIns="1905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fontAlgn="auto">
              <a:spcBef>
                <a:spcPts val="0"/>
              </a:spcBef>
              <a:spcAft>
                <a:spcPts val="0"/>
              </a:spcAft>
              <a:defRPr/>
            </a:pPr>
            <a:endParaRPr lang="en-US" sz="1500" kern="0">
              <a:solidFill>
                <a:srgbClr val="FFFFFF"/>
              </a:solidFill>
              <a:effectLst>
                <a:outerShdw blurRad="38100" dist="38100" dir="2700000" algn="tl">
                  <a:srgbClr val="000000"/>
                </a:outerShdw>
              </a:effectLst>
              <a:latin typeface="Gill Sans" charset="0"/>
              <a:sym typeface="Gill Sans" charset="0"/>
            </a:endParaRPr>
          </a:p>
        </p:txBody>
      </p:sp>
      <p:sp>
        <p:nvSpPr>
          <p:cNvPr id="21" name="AutoShape 107"/>
          <p:cNvSpPr/>
          <p:nvPr/>
        </p:nvSpPr>
        <p:spPr bwMode="auto">
          <a:xfrm>
            <a:off x="2635808" y="2108858"/>
            <a:ext cx="157163" cy="1571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599" y="16765"/>
                  <a:pt x="21599" y="10800"/>
                </a:cubicBezTo>
                <a:cubicBezTo>
                  <a:pt x="21599" y="4834"/>
                  <a:pt x="16765" y="0"/>
                  <a:pt x="10800" y="0"/>
                </a:cubicBezTo>
              </a:path>
            </a:pathLst>
          </a:custGeom>
          <a:solidFill>
            <a:sysClr val="window" lastClr="FFFFFF"/>
          </a:solidFill>
          <a:ln>
            <a:noFill/>
          </a:ln>
          <a:effectLst/>
        </p:spPr>
        <p:txBody>
          <a:bodyPr lIns="19050" tIns="19050" rIns="19050" bIns="1905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fontAlgn="auto">
              <a:spcBef>
                <a:spcPts val="0"/>
              </a:spcBef>
              <a:spcAft>
                <a:spcPts val="0"/>
              </a:spcAft>
              <a:defRPr/>
            </a:pPr>
            <a:endParaRPr lang="en-US" sz="1500" kern="0">
              <a:solidFill>
                <a:srgbClr val="FFFFFF"/>
              </a:solidFill>
              <a:effectLst>
                <a:outerShdw blurRad="38100" dist="38100" dir="2700000" algn="tl">
                  <a:srgbClr val="000000"/>
                </a:outerShdw>
              </a:effectLst>
              <a:latin typeface="Gill Sans" charset="0"/>
              <a:sym typeface="Gill Sans" charset="0"/>
            </a:endParaRPr>
          </a:p>
        </p:txBody>
      </p:sp>
      <p:grpSp>
        <p:nvGrpSpPr>
          <p:cNvPr id="22" name="组合 21"/>
          <p:cNvGrpSpPr/>
          <p:nvPr/>
        </p:nvGrpSpPr>
        <p:grpSpPr>
          <a:xfrm>
            <a:off x="2608342" y="2754490"/>
            <a:ext cx="204941" cy="223221"/>
            <a:chOff x="6169025" y="6338888"/>
            <a:chExt cx="338138" cy="368300"/>
          </a:xfrm>
          <a:solidFill>
            <a:schemeClr val="bg1"/>
          </a:solidFill>
        </p:grpSpPr>
        <p:sp>
          <p:nvSpPr>
            <p:cNvPr id="23" name="Oval 5"/>
            <p:cNvSpPr>
              <a:spLocks noChangeArrowheads="1"/>
            </p:cNvSpPr>
            <p:nvPr/>
          </p:nvSpPr>
          <p:spPr bwMode="auto">
            <a:xfrm>
              <a:off x="6296025" y="6338888"/>
              <a:ext cx="79375" cy="809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24" name="Freeform 6"/>
            <p:cNvSpPr/>
            <p:nvPr/>
          </p:nvSpPr>
          <p:spPr bwMode="auto">
            <a:xfrm>
              <a:off x="6262688" y="6435725"/>
              <a:ext cx="146050" cy="271463"/>
            </a:xfrm>
            <a:custGeom>
              <a:avLst/>
              <a:gdLst>
                <a:gd name="T0" fmla="*/ 31 w 39"/>
                <a:gd name="T1" fmla="*/ 0 h 71"/>
                <a:gd name="T2" fmla="*/ 28 w 39"/>
                <a:gd name="T3" fmla="*/ 0 h 71"/>
                <a:gd name="T4" fmla="*/ 19 w 39"/>
                <a:gd name="T5" fmla="*/ 8 h 71"/>
                <a:gd name="T6" fmla="*/ 11 w 39"/>
                <a:gd name="T7" fmla="*/ 0 h 71"/>
                <a:gd name="T8" fmla="*/ 8 w 39"/>
                <a:gd name="T9" fmla="*/ 0 h 71"/>
                <a:gd name="T10" fmla="*/ 0 w 39"/>
                <a:gd name="T11" fmla="*/ 8 h 71"/>
                <a:gd name="T12" fmla="*/ 0 w 39"/>
                <a:gd name="T13" fmla="*/ 26 h 71"/>
                <a:gd name="T14" fmla="*/ 8 w 39"/>
                <a:gd name="T15" fmla="*/ 34 h 71"/>
                <a:gd name="T16" fmla="*/ 8 w 39"/>
                <a:gd name="T17" fmla="*/ 34 h 71"/>
                <a:gd name="T18" fmla="*/ 8 w 39"/>
                <a:gd name="T19" fmla="*/ 36 h 71"/>
                <a:gd name="T20" fmla="*/ 8 w 39"/>
                <a:gd name="T21" fmla="*/ 65 h 71"/>
                <a:gd name="T22" fmla="*/ 14 w 39"/>
                <a:gd name="T23" fmla="*/ 71 h 71"/>
                <a:gd name="T24" fmla="*/ 20 w 39"/>
                <a:gd name="T25" fmla="*/ 65 h 71"/>
                <a:gd name="T26" fmla="*/ 26 w 39"/>
                <a:gd name="T27" fmla="*/ 71 h 71"/>
                <a:gd name="T28" fmla="*/ 31 w 39"/>
                <a:gd name="T29" fmla="*/ 65 h 71"/>
                <a:gd name="T30" fmla="*/ 31 w 39"/>
                <a:gd name="T31" fmla="*/ 36 h 71"/>
                <a:gd name="T32" fmla="*/ 31 w 39"/>
                <a:gd name="T33" fmla="*/ 34 h 71"/>
                <a:gd name="T34" fmla="*/ 31 w 39"/>
                <a:gd name="T35" fmla="*/ 34 h 71"/>
                <a:gd name="T36" fmla="*/ 39 w 39"/>
                <a:gd name="T37" fmla="*/ 26 h 71"/>
                <a:gd name="T38" fmla="*/ 39 w 39"/>
                <a:gd name="T39" fmla="*/ 8 h 71"/>
                <a:gd name="T40" fmla="*/ 31 w 39"/>
                <a:gd name="T4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71">
                  <a:moveTo>
                    <a:pt x="31" y="0"/>
                  </a:moveTo>
                  <a:cubicBezTo>
                    <a:pt x="28" y="0"/>
                    <a:pt x="28" y="0"/>
                    <a:pt x="28" y="0"/>
                  </a:cubicBezTo>
                  <a:cubicBezTo>
                    <a:pt x="19" y="8"/>
                    <a:pt x="19" y="8"/>
                    <a:pt x="19" y="8"/>
                  </a:cubicBezTo>
                  <a:cubicBezTo>
                    <a:pt x="11" y="0"/>
                    <a:pt x="11" y="0"/>
                    <a:pt x="11" y="0"/>
                  </a:cubicBezTo>
                  <a:cubicBezTo>
                    <a:pt x="8" y="0"/>
                    <a:pt x="8" y="0"/>
                    <a:pt x="8" y="0"/>
                  </a:cubicBezTo>
                  <a:cubicBezTo>
                    <a:pt x="4" y="0"/>
                    <a:pt x="0" y="3"/>
                    <a:pt x="0" y="8"/>
                  </a:cubicBezTo>
                  <a:cubicBezTo>
                    <a:pt x="0" y="26"/>
                    <a:pt x="0" y="26"/>
                    <a:pt x="0" y="26"/>
                  </a:cubicBezTo>
                  <a:cubicBezTo>
                    <a:pt x="0" y="30"/>
                    <a:pt x="4" y="34"/>
                    <a:pt x="8" y="34"/>
                  </a:cubicBezTo>
                  <a:cubicBezTo>
                    <a:pt x="8" y="34"/>
                    <a:pt x="8" y="34"/>
                    <a:pt x="8" y="34"/>
                  </a:cubicBezTo>
                  <a:cubicBezTo>
                    <a:pt x="8" y="35"/>
                    <a:pt x="8" y="36"/>
                    <a:pt x="8" y="36"/>
                  </a:cubicBezTo>
                  <a:cubicBezTo>
                    <a:pt x="8" y="65"/>
                    <a:pt x="8" y="65"/>
                    <a:pt x="8" y="65"/>
                  </a:cubicBezTo>
                  <a:cubicBezTo>
                    <a:pt x="8" y="69"/>
                    <a:pt x="11" y="71"/>
                    <a:pt x="14" y="71"/>
                  </a:cubicBezTo>
                  <a:cubicBezTo>
                    <a:pt x="17" y="71"/>
                    <a:pt x="20" y="69"/>
                    <a:pt x="20" y="65"/>
                  </a:cubicBezTo>
                  <a:cubicBezTo>
                    <a:pt x="20" y="69"/>
                    <a:pt x="22" y="71"/>
                    <a:pt x="26" y="71"/>
                  </a:cubicBezTo>
                  <a:cubicBezTo>
                    <a:pt x="29" y="71"/>
                    <a:pt x="31" y="69"/>
                    <a:pt x="31" y="65"/>
                  </a:cubicBezTo>
                  <a:cubicBezTo>
                    <a:pt x="31" y="36"/>
                    <a:pt x="31" y="36"/>
                    <a:pt x="31" y="36"/>
                  </a:cubicBezTo>
                  <a:cubicBezTo>
                    <a:pt x="31" y="36"/>
                    <a:pt x="31" y="35"/>
                    <a:pt x="31" y="34"/>
                  </a:cubicBezTo>
                  <a:cubicBezTo>
                    <a:pt x="31" y="34"/>
                    <a:pt x="31" y="34"/>
                    <a:pt x="31" y="34"/>
                  </a:cubicBezTo>
                  <a:cubicBezTo>
                    <a:pt x="36" y="34"/>
                    <a:pt x="39" y="30"/>
                    <a:pt x="39" y="26"/>
                  </a:cubicBezTo>
                  <a:cubicBezTo>
                    <a:pt x="39" y="8"/>
                    <a:pt x="39" y="8"/>
                    <a:pt x="39" y="8"/>
                  </a:cubicBezTo>
                  <a:cubicBezTo>
                    <a:pt x="39" y="3"/>
                    <a:pt x="36"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25" name="Oval 7"/>
            <p:cNvSpPr>
              <a:spLocks noChangeArrowheads="1"/>
            </p:cNvSpPr>
            <p:nvPr/>
          </p:nvSpPr>
          <p:spPr bwMode="auto">
            <a:xfrm>
              <a:off x="6419850" y="6362700"/>
              <a:ext cx="57150" cy="571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26" name="Freeform 8"/>
            <p:cNvSpPr/>
            <p:nvPr/>
          </p:nvSpPr>
          <p:spPr bwMode="auto">
            <a:xfrm>
              <a:off x="6416675" y="6430963"/>
              <a:ext cx="90488" cy="227013"/>
            </a:xfrm>
            <a:custGeom>
              <a:avLst/>
              <a:gdLst>
                <a:gd name="T0" fmla="*/ 18 w 24"/>
                <a:gd name="T1" fmla="*/ 0 h 59"/>
                <a:gd name="T2" fmla="*/ 15 w 24"/>
                <a:gd name="T3" fmla="*/ 0 h 59"/>
                <a:gd name="T4" fmla="*/ 8 w 24"/>
                <a:gd name="T5" fmla="*/ 7 h 59"/>
                <a:gd name="T6" fmla="*/ 2 w 24"/>
                <a:gd name="T7" fmla="*/ 0 h 59"/>
                <a:gd name="T8" fmla="*/ 1 w 24"/>
                <a:gd name="T9" fmla="*/ 0 h 59"/>
                <a:gd name="T10" fmla="*/ 4 w 24"/>
                <a:gd name="T11" fmla="*/ 7 h 59"/>
                <a:gd name="T12" fmla="*/ 4 w 24"/>
                <a:gd name="T13" fmla="*/ 30 h 59"/>
                <a:gd name="T14" fmla="*/ 0 w 24"/>
                <a:gd name="T15" fmla="*/ 38 h 59"/>
                <a:gd name="T16" fmla="*/ 0 w 24"/>
                <a:gd name="T17" fmla="*/ 54 h 59"/>
                <a:gd name="T18" fmla="*/ 4 w 24"/>
                <a:gd name="T19" fmla="*/ 59 h 59"/>
                <a:gd name="T20" fmla="*/ 9 w 24"/>
                <a:gd name="T21" fmla="*/ 54 h 59"/>
                <a:gd name="T22" fmla="*/ 13 w 24"/>
                <a:gd name="T23" fmla="*/ 59 h 59"/>
                <a:gd name="T24" fmla="*/ 18 w 24"/>
                <a:gd name="T25" fmla="*/ 54 h 59"/>
                <a:gd name="T26" fmla="*/ 18 w 24"/>
                <a:gd name="T27" fmla="*/ 29 h 59"/>
                <a:gd name="T28" fmla="*/ 18 w 24"/>
                <a:gd name="T29" fmla="*/ 27 h 59"/>
                <a:gd name="T30" fmla="*/ 18 w 24"/>
                <a:gd name="T31" fmla="*/ 27 h 59"/>
                <a:gd name="T32" fmla="*/ 24 w 24"/>
                <a:gd name="T33" fmla="*/ 21 h 59"/>
                <a:gd name="T34" fmla="*/ 24 w 24"/>
                <a:gd name="T35" fmla="*/ 7 h 59"/>
                <a:gd name="T36" fmla="*/ 18 w 24"/>
                <a:gd name="T3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59">
                  <a:moveTo>
                    <a:pt x="18" y="0"/>
                  </a:moveTo>
                  <a:cubicBezTo>
                    <a:pt x="15" y="0"/>
                    <a:pt x="15" y="0"/>
                    <a:pt x="15" y="0"/>
                  </a:cubicBezTo>
                  <a:cubicBezTo>
                    <a:pt x="8" y="7"/>
                    <a:pt x="8" y="7"/>
                    <a:pt x="8" y="7"/>
                  </a:cubicBezTo>
                  <a:cubicBezTo>
                    <a:pt x="2" y="0"/>
                    <a:pt x="2" y="0"/>
                    <a:pt x="2" y="0"/>
                  </a:cubicBezTo>
                  <a:cubicBezTo>
                    <a:pt x="1" y="0"/>
                    <a:pt x="1" y="0"/>
                    <a:pt x="1" y="0"/>
                  </a:cubicBezTo>
                  <a:cubicBezTo>
                    <a:pt x="3" y="2"/>
                    <a:pt x="4" y="4"/>
                    <a:pt x="4" y="7"/>
                  </a:cubicBezTo>
                  <a:cubicBezTo>
                    <a:pt x="4" y="30"/>
                    <a:pt x="4" y="30"/>
                    <a:pt x="4" y="30"/>
                  </a:cubicBezTo>
                  <a:cubicBezTo>
                    <a:pt x="4" y="34"/>
                    <a:pt x="2" y="36"/>
                    <a:pt x="0" y="38"/>
                  </a:cubicBezTo>
                  <a:cubicBezTo>
                    <a:pt x="0" y="54"/>
                    <a:pt x="0" y="54"/>
                    <a:pt x="0" y="54"/>
                  </a:cubicBezTo>
                  <a:cubicBezTo>
                    <a:pt x="0" y="57"/>
                    <a:pt x="2" y="59"/>
                    <a:pt x="4" y="59"/>
                  </a:cubicBezTo>
                  <a:cubicBezTo>
                    <a:pt x="7" y="59"/>
                    <a:pt x="9" y="57"/>
                    <a:pt x="9" y="54"/>
                  </a:cubicBezTo>
                  <a:cubicBezTo>
                    <a:pt x="9" y="57"/>
                    <a:pt x="11" y="59"/>
                    <a:pt x="13" y="59"/>
                  </a:cubicBezTo>
                  <a:cubicBezTo>
                    <a:pt x="16" y="59"/>
                    <a:pt x="18" y="57"/>
                    <a:pt x="18" y="54"/>
                  </a:cubicBezTo>
                  <a:cubicBezTo>
                    <a:pt x="18" y="29"/>
                    <a:pt x="18" y="29"/>
                    <a:pt x="18" y="29"/>
                  </a:cubicBezTo>
                  <a:cubicBezTo>
                    <a:pt x="18" y="28"/>
                    <a:pt x="18" y="27"/>
                    <a:pt x="18" y="27"/>
                  </a:cubicBezTo>
                  <a:cubicBezTo>
                    <a:pt x="18" y="27"/>
                    <a:pt x="18" y="27"/>
                    <a:pt x="18" y="27"/>
                  </a:cubicBezTo>
                  <a:cubicBezTo>
                    <a:pt x="21" y="27"/>
                    <a:pt x="24" y="24"/>
                    <a:pt x="24" y="21"/>
                  </a:cubicBezTo>
                  <a:cubicBezTo>
                    <a:pt x="24" y="7"/>
                    <a:pt x="24" y="7"/>
                    <a:pt x="24" y="7"/>
                  </a:cubicBezTo>
                  <a:cubicBezTo>
                    <a:pt x="24" y="3"/>
                    <a:pt x="21"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27" name="Oval 9"/>
            <p:cNvSpPr>
              <a:spLocks noChangeArrowheads="1"/>
            </p:cNvSpPr>
            <p:nvPr/>
          </p:nvSpPr>
          <p:spPr bwMode="auto">
            <a:xfrm>
              <a:off x="6194425" y="6362700"/>
              <a:ext cx="60325" cy="571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28" name="Freeform 10"/>
            <p:cNvSpPr/>
            <p:nvPr/>
          </p:nvSpPr>
          <p:spPr bwMode="auto">
            <a:xfrm>
              <a:off x="6169025" y="6430963"/>
              <a:ext cx="88900" cy="227013"/>
            </a:xfrm>
            <a:custGeom>
              <a:avLst/>
              <a:gdLst>
                <a:gd name="T0" fmla="*/ 6 w 24"/>
                <a:gd name="T1" fmla="*/ 0 h 59"/>
                <a:gd name="T2" fmla="*/ 9 w 24"/>
                <a:gd name="T3" fmla="*/ 0 h 59"/>
                <a:gd name="T4" fmla="*/ 15 w 24"/>
                <a:gd name="T5" fmla="*/ 7 h 59"/>
                <a:gd name="T6" fmla="*/ 22 w 24"/>
                <a:gd name="T7" fmla="*/ 0 h 59"/>
                <a:gd name="T8" fmla="*/ 23 w 24"/>
                <a:gd name="T9" fmla="*/ 0 h 59"/>
                <a:gd name="T10" fmla="*/ 20 w 24"/>
                <a:gd name="T11" fmla="*/ 7 h 59"/>
                <a:gd name="T12" fmla="*/ 20 w 24"/>
                <a:gd name="T13" fmla="*/ 30 h 59"/>
                <a:gd name="T14" fmla="*/ 24 w 24"/>
                <a:gd name="T15" fmla="*/ 38 h 59"/>
                <a:gd name="T16" fmla="*/ 24 w 24"/>
                <a:gd name="T17" fmla="*/ 54 h 59"/>
                <a:gd name="T18" fmla="*/ 20 w 24"/>
                <a:gd name="T19" fmla="*/ 59 h 59"/>
                <a:gd name="T20" fmla="*/ 15 w 24"/>
                <a:gd name="T21" fmla="*/ 54 h 59"/>
                <a:gd name="T22" fmla="*/ 10 w 24"/>
                <a:gd name="T23" fmla="*/ 59 h 59"/>
                <a:gd name="T24" fmla="*/ 6 w 24"/>
                <a:gd name="T25" fmla="*/ 54 h 59"/>
                <a:gd name="T26" fmla="*/ 6 w 24"/>
                <a:gd name="T27" fmla="*/ 29 h 59"/>
                <a:gd name="T28" fmla="*/ 6 w 24"/>
                <a:gd name="T29" fmla="*/ 27 h 59"/>
                <a:gd name="T30" fmla="*/ 6 w 24"/>
                <a:gd name="T31" fmla="*/ 27 h 59"/>
                <a:gd name="T32" fmla="*/ 0 w 24"/>
                <a:gd name="T33" fmla="*/ 21 h 59"/>
                <a:gd name="T34" fmla="*/ 0 w 24"/>
                <a:gd name="T35" fmla="*/ 7 h 59"/>
                <a:gd name="T36" fmla="*/ 6 w 24"/>
                <a:gd name="T3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59">
                  <a:moveTo>
                    <a:pt x="6" y="0"/>
                  </a:moveTo>
                  <a:cubicBezTo>
                    <a:pt x="9" y="0"/>
                    <a:pt x="9" y="0"/>
                    <a:pt x="9" y="0"/>
                  </a:cubicBezTo>
                  <a:cubicBezTo>
                    <a:pt x="15" y="7"/>
                    <a:pt x="15" y="7"/>
                    <a:pt x="15" y="7"/>
                  </a:cubicBezTo>
                  <a:cubicBezTo>
                    <a:pt x="22" y="0"/>
                    <a:pt x="22" y="0"/>
                    <a:pt x="22" y="0"/>
                  </a:cubicBezTo>
                  <a:cubicBezTo>
                    <a:pt x="23" y="0"/>
                    <a:pt x="23" y="0"/>
                    <a:pt x="23" y="0"/>
                  </a:cubicBezTo>
                  <a:cubicBezTo>
                    <a:pt x="21" y="2"/>
                    <a:pt x="20" y="4"/>
                    <a:pt x="20" y="7"/>
                  </a:cubicBezTo>
                  <a:cubicBezTo>
                    <a:pt x="20" y="30"/>
                    <a:pt x="20" y="30"/>
                    <a:pt x="20" y="30"/>
                  </a:cubicBezTo>
                  <a:cubicBezTo>
                    <a:pt x="20" y="34"/>
                    <a:pt x="22" y="36"/>
                    <a:pt x="24" y="38"/>
                  </a:cubicBezTo>
                  <a:cubicBezTo>
                    <a:pt x="24" y="54"/>
                    <a:pt x="24" y="54"/>
                    <a:pt x="24" y="54"/>
                  </a:cubicBezTo>
                  <a:cubicBezTo>
                    <a:pt x="24" y="57"/>
                    <a:pt x="22" y="59"/>
                    <a:pt x="20" y="59"/>
                  </a:cubicBezTo>
                  <a:cubicBezTo>
                    <a:pt x="17" y="59"/>
                    <a:pt x="15" y="57"/>
                    <a:pt x="15" y="54"/>
                  </a:cubicBezTo>
                  <a:cubicBezTo>
                    <a:pt x="15" y="57"/>
                    <a:pt x="13" y="59"/>
                    <a:pt x="10" y="59"/>
                  </a:cubicBezTo>
                  <a:cubicBezTo>
                    <a:pt x="8" y="59"/>
                    <a:pt x="6" y="57"/>
                    <a:pt x="6" y="54"/>
                  </a:cubicBezTo>
                  <a:cubicBezTo>
                    <a:pt x="6" y="29"/>
                    <a:pt x="6" y="29"/>
                    <a:pt x="6" y="29"/>
                  </a:cubicBezTo>
                  <a:cubicBezTo>
                    <a:pt x="6" y="28"/>
                    <a:pt x="6" y="27"/>
                    <a:pt x="6" y="27"/>
                  </a:cubicBezTo>
                  <a:cubicBezTo>
                    <a:pt x="6" y="27"/>
                    <a:pt x="6" y="27"/>
                    <a:pt x="6" y="27"/>
                  </a:cubicBezTo>
                  <a:cubicBezTo>
                    <a:pt x="3" y="27"/>
                    <a:pt x="0" y="24"/>
                    <a:pt x="0" y="21"/>
                  </a:cubicBezTo>
                  <a:cubicBezTo>
                    <a:pt x="0" y="7"/>
                    <a:pt x="0" y="7"/>
                    <a:pt x="0" y="7"/>
                  </a:cubicBezTo>
                  <a:cubicBezTo>
                    <a:pt x="0" y="3"/>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grpSp>
      <p:sp>
        <p:nvSpPr>
          <p:cNvPr id="29" name="Freeform 43"/>
          <p:cNvSpPr>
            <a:spLocks noEditPoints="1"/>
          </p:cNvSpPr>
          <p:nvPr/>
        </p:nvSpPr>
        <p:spPr bwMode="auto">
          <a:xfrm>
            <a:off x="2562782" y="3445533"/>
            <a:ext cx="273050" cy="239712"/>
          </a:xfrm>
          <a:custGeom>
            <a:avLst/>
            <a:gdLst>
              <a:gd name="T0" fmla="*/ 211 w 288"/>
              <a:gd name="T1" fmla="*/ 142 h 252"/>
              <a:gd name="T2" fmla="*/ 250 w 288"/>
              <a:gd name="T3" fmla="*/ 101 h 252"/>
              <a:gd name="T4" fmla="*/ 255 w 288"/>
              <a:gd name="T5" fmla="*/ 67 h 252"/>
              <a:gd name="T6" fmla="*/ 249 w 288"/>
              <a:gd name="T7" fmla="*/ 6 h 252"/>
              <a:gd name="T8" fmla="*/ 190 w 288"/>
              <a:gd name="T9" fmla="*/ 65 h 252"/>
              <a:gd name="T10" fmla="*/ 103 w 288"/>
              <a:gd name="T11" fmla="*/ 50 h 252"/>
              <a:gd name="T12" fmla="*/ 141 w 288"/>
              <a:gd name="T13" fmla="*/ 11 h 252"/>
              <a:gd name="T14" fmla="*/ 73 w 288"/>
              <a:gd name="T15" fmla="*/ 12 h 252"/>
              <a:gd name="T16" fmla="*/ 38 w 288"/>
              <a:gd name="T17" fmla="*/ 43 h 252"/>
              <a:gd name="T18" fmla="*/ 34 w 288"/>
              <a:gd name="T19" fmla="*/ 54 h 252"/>
              <a:gd name="T20" fmla="*/ 14 w 288"/>
              <a:gd name="T21" fmla="*/ 70 h 252"/>
              <a:gd name="T22" fmla="*/ 19 w 288"/>
              <a:gd name="T23" fmla="*/ 107 h 252"/>
              <a:gd name="T24" fmla="*/ 38 w 288"/>
              <a:gd name="T25" fmla="*/ 88 h 252"/>
              <a:gd name="T26" fmla="*/ 76 w 288"/>
              <a:gd name="T27" fmla="*/ 77 h 252"/>
              <a:gd name="T28" fmla="*/ 130 w 288"/>
              <a:gd name="T29" fmla="*/ 126 h 252"/>
              <a:gd name="T30" fmla="*/ 89 w 288"/>
              <a:gd name="T31" fmla="*/ 233 h 252"/>
              <a:gd name="T32" fmla="*/ 186 w 288"/>
              <a:gd name="T33" fmla="*/ 198 h 252"/>
              <a:gd name="T34" fmla="*/ 248 w 288"/>
              <a:gd name="T35" fmla="*/ 246 h 252"/>
              <a:gd name="T36" fmla="*/ 269 w 288"/>
              <a:gd name="T37" fmla="*/ 197 h 252"/>
              <a:gd name="T38" fmla="*/ 11 w 288"/>
              <a:gd name="T39" fmla="*/ 89 h 252"/>
              <a:gd name="T40" fmla="*/ 14 w 288"/>
              <a:gd name="T41" fmla="*/ 76 h 252"/>
              <a:gd name="T42" fmla="*/ 44 w 288"/>
              <a:gd name="T43" fmla="*/ 53 h 252"/>
              <a:gd name="T44" fmla="*/ 27 w 288"/>
              <a:gd name="T45" fmla="*/ 77 h 252"/>
              <a:gd name="T46" fmla="*/ 38 w 288"/>
              <a:gd name="T47" fmla="*/ 57 h 252"/>
              <a:gd name="T48" fmla="*/ 45 w 288"/>
              <a:gd name="T49" fmla="*/ 53 h 252"/>
              <a:gd name="T50" fmla="*/ 79 w 288"/>
              <a:gd name="T51" fmla="*/ 20 h 252"/>
              <a:gd name="T52" fmla="*/ 77 w 288"/>
              <a:gd name="T53" fmla="*/ 15 h 252"/>
              <a:gd name="T54" fmla="*/ 105 w 288"/>
              <a:gd name="T55" fmla="*/ 9 h 252"/>
              <a:gd name="T56" fmla="*/ 199 w 288"/>
              <a:gd name="T57" fmla="*/ 67 h 252"/>
              <a:gd name="T58" fmla="*/ 236 w 288"/>
              <a:gd name="T59" fmla="*/ 95 h 252"/>
              <a:gd name="T60" fmla="*/ 223 w 288"/>
              <a:gd name="T61" fmla="*/ 91 h 252"/>
              <a:gd name="T62" fmla="*/ 210 w 288"/>
              <a:gd name="T63" fmla="*/ 82 h 252"/>
              <a:gd name="T64" fmla="*/ 167 w 288"/>
              <a:gd name="T65" fmla="*/ 114 h 252"/>
              <a:gd name="T66" fmla="*/ 199 w 288"/>
              <a:gd name="T67" fmla="*/ 67 h 252"/>
              <a:gd name="T68" fmla="*/ 62 w 288"/>
              <a:gd name="T69" fmla="*/ 209 h 252"/>
              <a:gd name="T70" fmla="*/ 61 w 288"/>
              <a:gd name="T71" fmla="*/ 205 h 252"/>
              <a:gd name="T72" fmla="*/ 140 w 288"/>
              <a:gd name="T73" fmla="*/ 141 h 252"/>
              <a:gd name="T74" fmla="*/ 62 w 288"/>
              <a:gd name="T75" fmla="*/ 208 h 252"/>
              <a:gd name="T76" fmla="*/ 70 w 288"/>
              <a:gd name="T77" fmla="*/ 214 h 252"/>
              <a:gd name="T78" fmla="*/ 82 w 288"/>
              <a:gd name="T79" fmla="*/ 219 h 252"/>
              <a:gd name="T80" fmla="*/ 68 w 288"/>
              <a:gd name="T81" fmla="*/ 228 h 252"/>
              <a:gd name="T82" fmla="*/ 69 w 288"/>
              <a:gd name="T83" fmla="*/ 225 h 252"/>
              <a:gd name="T84" fmla="*/ 79 w 288"/>
              <a:gd name="T85" fmla="*/ 219 h 252"/>
              <a:gd name="T86" fmla="*/ 82 w 288"/>
              <a:gd name="T87" fmla="*/ 219 h 252"/>
              <a:gd name="T88" fmla="*/ 79 w 288"/>
              <a:gd name="T89" fmla="*/ 207 h 252"/>
              <a:gd name="T90" fmla="*/ 82 w 288"/>
              <a:gd name="T91" fmla="*/ 210 h 252"/>
              <a:gd name="T92" fmla="*/ 252 w 288"/>
              <a:gd name="T93" fmla="*/ 226 h 252"/>
              <a:gd name="T94" fmla="*/ 247 w 288"/>
              <a:gd name="T95" fmla="*/ 212 h 252"/>
              <a:gd name="T96" fmla="*/ 194 w 288"/>
              <a:gd name="T97" fmla="*/ 161 h 252"/>
              <a:gd name="T98" fmla="*/ 170 w 288"/>
              <a:gd name="T99" fmla="*/ 144 h 252"/>
              <a:gd name="T100" fmla="*/ 176 w 288"/>
              <a:gd name="T101" fmla="*/ 134 h 252"/>
              <a:gd name="T102" fmla="*/ 205 w 288"/>
              <a:gd name="T103" fmla="*/ 151 h 252"/>
              <a:gd name="T104" fmla="*/ 257 w 288"/>
              <a:gd name="T105" fmla="*/ 20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8" h="252">
                <a:moveTo>
                  <a:pt x="269" y="197"/>
                </a:moveTo>
                <a:cubicBezTo>
                  <a:pt x="258" y="189"/>
                  <a:pt x="239" y="183"/>
                  <a:pt x="224" y="160"/>
                </a:cubicBezTo>
                <a:cubicBezTo>
                  <a:pt x="221" y="154"/>
                  <a:pt x="216" y="148"/>
                  <a:pt x="211" y="142"/>
                </a:cubicBezTo>
                <a:cubicBezTo>
                  <a:pt x="205" y="137"/>
                  <a:pt x="199" y="132"/>
                  <a:pt x="193" y="129"/>
                </a:cubicBezTo>
                <a:cubicBezTo>
                  <a:pt x="223" y="99"/>
                  <a:pt x="223" y="99"/>
                  <a:pt x="223" y="99"/>
                </a:cubicBezTo>
                <a:cubicBezTo>
                  <a:pt x="232" y="103"/>
                  <a:pt x="242" y="103"/>
                  <a:pt x="250" y="101"/>
                </a:cubicBezTo>
                <a:cubicBezTo>
                  <a:pt x="257" y="100"/>
                  <a:pt x="264" y="96"/>
                  <a:pt x="270" y="90"/>
                </a:cubicBezTo>
                <a:cubicBezTo>
                  <a:pt x="283" y="76"/>
                  <a:pt x="288" y="57"/>
                  <a:pt x="282" y="40"/>
                </a:cubicBezTo>
                <a:cubicBezTo>
                  <a:pt x="255" y="67"/>
                  <a:pt x="255" y="67"/>
                  <a:pt x="255" y="67"/>
                </a:cubicBezTo>
                <a:cubicBezTo>
                  <a:pt x="229" y="60"/>
                  <a:pt x="229" y="60"/>
                  <a:pt x="229" y="60"/>
                </a:cubicBezTo>
                <a:cubicBezTo>
                  <a:pt x="222" y="33"/>
                  <a:pt x="222" y="33"/>
                  <a:pt x="222" y="33"/>
                </a:cubicBezTo>
                <a:cubicBezTo>
                  <a:pt x="249" y="6"/>
                  <a:pt x="249" y="6"/>
                  <a:pt x="249" y="6"/>
                </a:cubicBezTo>
                <a:cubicBezTo>
                  <a:pt x="232" y="1"/>
                  <a:pt x="213" y="5"/>
                  <a:pt x="199" y="19"/>
                </a:cubicBezTo>
                <a:cubicBezTo>
                  <a:pt x="193" y="25"/>
                  <a:pt x="189" y="32"/>
                  <a:pt x="187" y="39"/>
                </a:cubicBezTo>
                <a:cubicBezTo>
                  <a:pt x="185" y="47"/>
                  <a:pt x="186" y="56"/>
                  <a:pt x="190" y="65"/>
                </a:cubicBezTo>
                <a:cubicBezTo>
                  <a:pt x="152" y="104"/>
                  <a:pt x="152" y="104"/>
                  <a:pt x="152" y="104"/>
                </a:cubicBezTo>
                <a:cubicBezTo>
                  <a:pt x="103" y="54"/>
                  <a:pt x="103" y="54"/>
                  <a:pt x="103" y="54"/>
                </a:cubicBezTo>
                <a:cubicBezTo>
                  <a:pt x="104" y="53"/>
                  <a:pt x="104" y="51"/>
                  <a:pt x="103" y="50"/>
                </a:cubicBezTo>
                <a:cubicBezTo>
                  <a:pt x="95" y="41"/>
                  <a:pt x="91" y="31"/>
                  <a:pt x="101" y="21"/>
                </a:cubicBezTo>
                <a:cubicBezTo>
                  <a:pt x="110" y="12"/>
                  <a:pt x="127" y="10"/>
                  <a:pt x="138" y="12"/>
                </a:cubicBezTo>
                <a:cubicBezTo>
                  <a:pt x="139" y="13"/>
                  <a:pt x="141" y="12"/>
                  <a:pt x="141" y="11"/>
                </a:cubicBezTo>
                <a:cubicBezTo>
                  <a:pt x="141" y="10"/>
                  <a:pt x="141" y="9"/>
                  <a:pt x="139" y="8"/>
                </a:cubicBezTo>
                <a:cubicBezTo>
                  <a:pt x="139" y="8"/>
                  <a:pt x="139" y="8"/>
                  <a:pt x="139" y="8"/>
                </a:cubicBezTo>
                <a:cubicBezTo>
                  <a:pt x="118" y="0"/>
                  <a:pt x="93" y="1"/>
                  <a:pt x="73" y="12"/>
                </a:cubicBezTo>
                <a:cubicBezTo>
                  <a:pt x="71" y="13"/>
                  <a:pt x="71" y="13"/>
                  <a:pt x="71" y="13"/>
                </a:cubicBezTo>
                <a:cubicBezTo>
                  <a:pt x="71" y="12"/>
                  <a:pt x="69" y="12"/>
                  <a:pt x="68" y="13"/>
                </a:cubicBezTo>
                <a:cubicBezTo>
                  <a:pt x="38" y="43"/>
                  <a:pt x="38" y="43"/>
                  <a:pt x="38" y="43"/>
                </a:cubicBezTo>
                <a:cubicBezTo>
                  <a:pt x="37" y="44"/>
                  <a:pt x="37" y="45"/>
                  <a:pt x="38" y="46"/>
                </a:cubicBezTo>
                <a:cubicBezTo>
                  <a:pt x="37" y="47"/>
                  <a:pt x="37" y="47"/>
                  <a:pt x="37" y="47"/>
                </a:cubicBezTo>
                <a:cubicBezTo>
                  <a:pt x="36" y="49"/>
                  <a:pt x="35" y="51"/>
                  <a:pt x="34" y="54"/>
                </a:cubicBezTo>
                <a:cubicBezTo>
                  <a:pt x="33" y="58"/>
                  <a:pt x="30" y="62"/>
                  <a:pt x="27" y="65"/>
                </a:cubicBezTo>
                <a:cubicBezTo>
                  <a:pt x="25" y="67"/>
                  <a:pt x="23" y="69"/>
                  <a:pt x="20" y="70"/>
                </a:cubicBezTo>
                <a:cubicBezTo>
                  <a:pt x="18" y="69"/>
                  <a:pt x="16" y="69"/>
                  <a:pt x="14" y="70"/>
                </a:cubicBezTo>
                <a:cubicBezTo>
                  <a:pt x="1" y="83"/>
                  <a:pt x="1" y="83"/>
                  <a:pt x="1" y="83"/>
                </a:cubicBezTo>
                <a:cubicBezTo>
                  <a:pt x="0" y="85"/>
                  <a:pt x="0" y="87"/>
                  <a:pt x="1" y="89"/>
                </a:cubicBezTo>
                <a:cubicBezTo>
                  <a:pt x="19" y="107"/>
                  <a:pt x="19" y="107"/>
                  <a:pt x="19" y="107"/>
                </a:cubicBezTo>
                <a:cubicBezTo>
                  <a:pt x="21" y="109"/>
                  <a:pt x="24" y="109"/>
                  <a:pt x="26" y="107"/>
                </a:cubicBezTo>
                <a:cubicBezTo>
                  <a:pt x="38" y="94"/>
                  <a:pt x="38" y="94"/>
                  <a:pt x="38" y="94"/>
                </a:cubicBezTo>
                <a:cubicBezTo>
                  <a:pt x="40" y="93"/>
                  <a:pt x="40" y="90"/>
                  <a:pt x="38" y="88"/>
                </a:cubicBezTo>
                <a:cubicBezTo>
                  <a:pt x="38" y="88"/>
                  <a:pt x="38" y="88"/>
                  <a:pt x="38" y="88"/>
                </a:cubicBezTo>
                <a:cubicBezTo>
                  <a:pt x="39" y="85"/>
                  <a:pt x="41" y="83"/>
                  <a:pt x="43" y="81"/>
                </a:cubicBezTo>
                <a:cubicBezTo>
                  <a:pt x="46" y="78"/>
                  <a:pt x="60" y="64"/>
                  <a:pt x="76" y="77"/>
                </a:cubicBezTo>
                <a:cubicBezTo>
                  <a:pt x="77" y="78"/>
                  <a:pt x="79" y="78"/>
                  <a:pt x="80" y="77"/>
                </a:cubicBezTo>
                <a:cubicBezTo>
                  <a:pt x="80" y="77"/>
                  <a:pt x="80" y="77"/>
                  <a:pt x="80" y="77"/>
                </a:cubicBezTo>
                <a:cubicBezTo>
                  <a:pt x="130" y="126"/>
                  <a:pt x="130" y="126"/>
                  <a:pt x="130" y="126"/>
                </a:cubicBezTo>
                <a:cubicBezTo>
                  <a:pt x="56" y="199"/>
                  <a:pt x="56" y="199"/>
                  <a:pt x="56" y="199"/>
                </a:cubicBezTo>
                <a:cubicBezTo>
                  <a:pt x="47" y="209"/>
                  <a:pt x="47" y="224"/>
                  <a:pt x="56" y="233"/>
                </a:cubicBezTo>
                <a:cubicBezTo>
                  <a:pt x="65" y="242"/>
                  <a:pt x="80" y="242"/>
                  <a:pt x="89" y="233"/>
                </a:cubicBezTo>
                <a:cubicBezTo>
                  <a:pt x="155" y="167"/>
                  <a:pt x="155" y="167"/>
                  <a:pt x="155" y="167"/>
                </a:cubicBezTo>
                <a:cubicBezTo>
                  <a:pt x="158" y="173"/>
                  <a:pt x="163" y="179"/>
                  <a:pt x="168" y="185"/>
                </a:cubicBezTo>
                <a:cubicBezTo>
                  <a:pt x="174" y="190"/>
                  <a:pt x="180" y="195"/>
                  <a:pt x="186" y="198"/>
                </a:cubicBezTo>
                <a:cubicBezTo>
                  <a:pt x="209" y="213"/>
                  <a:pt x="215" y="232"/>
                  <a:pt x="223" y="243"/>
                </a:cubicBezTo>
                <a:cubicBezTo>
                  <a:pt x="225" y="245"/>
                  <a:pt x="225" y="245"/>
                  <a:pt x="225" y="245"/>
                </a:cubicBezTo>
                <a:cubicBezTo>
                  <a:pt x="232" y="252"/>
                  <a:pt x="242" y="252"/>
                  <a:pt x="248" y="246"/>
                </a:cubicBezTo>
                <a:cubicBezTo>
                  <a:pt x="272" y="222"/>
                  <a:pt x="272" y="222"/>
                  <a:pt x="272" y="222"/>
                </a:cubicBezTo>
                <a:cubicBezTo>
                  <a:pt x="278" y="216"/>
                  <a:pt x="278" y="206"/>
                  <a:pt x="271" y="199"/>
                </a:cubicBezTo>
                <a:lnTo>
                  <a:pt x="269" y="197"/>
                </a:lnTo>
                <a:close/>
                <a:moveTo>
                  <a:pt x="19" y="81"/>
                </a:moveTo>
                <a:cubicBezTo>
                  <a:pt x="11" y="89"/>
                  <a:pt x="11" y="89"/>
                  <a:pt x="11" y="89"/>
                </a:cubicBezTo>
                <a:cubicBezTo>
                  <a:pt x="11" y="89"/>
                  <a:pt x="11" y="89"/>
                  <a:pt x="11" y="89"/>
                </a:cubicBezTo>
                <a:cubicBezTo>
                  <a:pt x="10" y="90"/>
                  <a:pt x="8" y="90"/>
                  <a:pt x="6" y="89"/>
                </a:cubicBezTo>
                <a:cubicBezTo>
                  <a:pt x="5" y="88"/>
                  <a:pt x="5" y="85"/>
                  <a:pt x="6" y="84"/>
                </a:cubicBezTo>
                <a:cubicBezTo>
                  <a:pt x="14" y="76"/>
                  <a:pt x="14" y="76"/>
                  <a:pt x="14" y="76"/>
                </a:cubicBezTo>
                <a:cubicBezTo>
                  <a:pt x="15" y="74"/>
                  <a:pt x="18" y="74"/>
                  <a:pt x="19" y="76"/>
                </a:cubicBezTo>
                <a:cubicBezTo>
                  <a:pt x="21" y="77"/>
                  <a:pt x="21" y="80"/>
                  <a:pt x="19" y="81"/>
                </a:cubicBezTo>
                <a:close/>
                <a:moveTo>
                  <a:pt x="44" y="53"/>
                </a:moveTo>
                <a:cubicBezTo>
                  <a:pt x="43" y="56"/>
                  <a:pt x="42" y="58"/>
                  <a:pt x="41" y="60"/>
                </a:cubicBezTo>
                <a:cubicBezTo>
                  <a:pt x="39" y="64"/>
                  <a:pt x="37" y="68"/>
                  <a:pt x="33" y="72"/>
                </a:cubicBezTo>
                <a:cubicBezTo>
                  <a:pt x="31" y="74"/>
                  <a:pt x="29" y="76"/>
                  <a:pt x="27" y="77"/>
                </a:cubicBezTo>
                <a:cubicBezTo>
                  <a:pt x="24" y="74"/>
                  <a:pt x="24" y="74"/>
                  <a:pt x="24" y="74"/>
                </a:cubicBezTo>
                <a:cubicBezTo>
                  <a:pt x="26" y="72"/>
                  <a:pt x="28" y="71"/>
                  <a:pt x="30" y="69"/>
                </a:cubicBezTo>
                <a:cubicBezTo>
                  <a:pt x="34" y="65"/>
                  <a:pt x="36" y="61"/>
                  <a:pt x="38" y="57"/>
                </a:cubicBezTo>
                <a:cubicBezTo>
                  <a:pt x="39" y="55"/>
                  <a:pt x="40" y="53"/>
                  <a:pt x="41" y="50"/>
                </a:cubicBezTo>
                <a:cubicBezTo>
                  <a:pt x="42" y="49"/>
                  <a:pt x="42" y="49"/>
                  <a:pt x="42" y="49"/>
                </a:cubicBezTo>
                <a:cubicBezTo>
                  <a:pt x="45" y="53"/>
                  <a:pt x="45" y="53"/>
                  <a:pt x="45" y="53"/>
                </a:cubicBezTo>
                <a:lnTo>
                  <a:pt x="44" y="53"/>
                </a:lnTo>
                <a:close/>
                <a:moveTo>
                  <a:pt x="80" y="20"/>
                </a:moveTo>
                <a:cubicBezTo>
                  <a:pt x="79" y="20"/>
                  <a:pt x="79" y="20"/>
                  <a:pt x="79" y="20"/>
                </a:cubicBezTo>
                <a:cubicBezTo>
                  <a:pt x="76" y="17"/>
                  <a:pt x="76" y="17"/>
                  <a:pt x="76" y="17"/>
                </a:cubicBezTo>
                <a:cubicBezTo>
                  <a:pt x="76" y="17"/>
                  <a:pt x="76" y="16"/>
                  <a:pt x="76" y="16"/>
                </a:cubicBezTo>
                <a:cubicBezTo>
                  <a:pt x="76" y="16"/>
                  <a:pt x="76" y="15"/>
                  <a:pt x="77" y="15"/>
                </a:cubicBezTo>
                <a:cubicBezTo>
                  <a:pt x="86" y="11"/>
                  <a:pt x="95" y="8"/>
                  <a:pt x="105" y="7"/>
                </a:cubicBezTo>
                <a:cubicBezTo>
                  <a:pt x="105" y="6"/>
                  <a:pt x="106" y="7"/>
                  <a:pt x="106" y="8"/>
                </a:cubicBezTo>
                <a:cubicBezTo>
                  <a:pt x="106" y="8"/>
                  <a:pt x="106" y="9"/>
                  <a:pt x="105" y="9"/>
                </a:cubicBezTo>
                <a:cubicBezTo>
                  <a:pt x="105" y="9"/>
                  <a:pt x="105" y="9"/>
                  <a:pt x="105" y="9"/>
                </a:cubicBezTo>
                <a:cubicBezTo>
                  <a:pt x="96" y="11"/>
                  <a:pt x="88" y="15"/>
                  <a:pt x="80" y="20"/>
                </a:cubicBezTo>
                <a:close/>
                <a:moveTo>
                  <a:pt x="199" y="67"/>
                </a:moveTo>
                <a:cubicBezTo>
                  <a:pt x="193" y="56"/>
                  <a:pt x="192" y="43"/>
                  <a:pt x="199" y="32"/>
                </a:cubicBezTo>
                <a:cubicBezTo>
                  <a:pt x="195" y="48"/>
                  <a:pt x="197" y="60"/>
                  <a:pt x="207" y="72"/>
                </a:cubicBezTo>
                <a:cubicBezTo>
                  <a:pt x="218" y="86"/>
                  <a:pt x="229" y="91"/>
                  <a:pt x="236" y="95"/>
                </a:cubicBezTo>
                <a:cubicBezTo>
                  <a:pt x="231" y="94"/>
                  <a:pt x="227" y="93"/>
                  <a:pt x="223" y="91"/>
                </a:cubicBezTo>
                <a:cubicBezTo>
                  <a:pt x="223" y="91"/>
                  <a:pt x="223" y="91"/>
                  <a:pt x="223" y="91"/>
                </a:cubicBezTo>
                <a:cubicBezTo>
                  <a:pt x="223" y="91"/>
                  <a:pt x="223" y="91"/>
                  <a:pt x="223" y="91"/>
                </a:cubicBezTo>
                <a:cubicBezTo>
                  <a:pt x="219" y="89"/>
                  <a:pt x="215" y="86"/>
                  <a:pt x="212" y="84"/>
                </a:cubicBezTo>
                <a:cubicBezTo>
                  <a:pt x="212" y="83"/>
                  <a:pt x="212" y="83"/>
                  <a:pt x="212" y="83"/>
                </a:cubicBezTo>
                <a:cubicBezTo>
                  <a:pt x="211" y="83"/>
                  <a:pt x="211" y="82"/>
                  <a:pt x="210" y="82"/>
                </a:cubicBezTo>
                <a:cubicBezTo>
                  <a:pt x="175" y="117"/>
                  <a:pt x="175" y="117"/>
                  <a:pt x="175" y="117"/>
                </a:cubicBezTo>
                <a:cubicBezTo>
                  <a:pt x="174" y="116"/>
                  <a:pt x="173" y="115"/>
                  <a:pt x="172" y="115"/>
                </a:cubicBezTo>
                <a:cubicBezTo>
                  <a:pt x="167" y="114"/>
                  <a:pt x="167" y="114"/>
                  <a:pt x="167" y="114"/>
                </a:cubicBezTo>
                <a:cubicBezTo>
                  <a:pt x="166" y="114"/>
                  <a:pt x="165" y="115"/>
                  <a:pt x="164" y="115"/>
                </a:cubicBezTo>
                <a:cubicBezTo>
                  <a:pt x="157" y="109"/>
                  <a:pt x="157" y="109"/>
                  <a:pt x="157" y="109"/>
                </a:cubicBezTo>
                <a:lnTo>
                  <a:pt x="199" y="67"/>
                </a:lnTo>
                <a:close/>
                <a:moveTo>
                  <a:pt x="62" y="208"/>
                </a:moveTo>
                <a:cubicBezTo>
                  <a:pt x="62" y="208"/>
                  <a:pt x="62" y="209"/>
                  <a:pt x="62" y="209"/>
                </a:cubicBezTo>
                <a:cubicBezTo>
                  <a:pt x="62" y="209"/>
                  <a:pt x="62" y="209"/>
                  <a:pt x="62" y="209"/>
                </a:cubicBezTo>
                <a:cubicBezTo>
                  <a:pt x="58" y="213"/>
                  <a:pt x="57" y="218"/>
                  <a:pt x="59" y="223"/>
                </a:cubicBezTo>
                <a:cubicBezTo>
                  <a:pt x="58" y="223"/>
                  <a:pt x="58" y="223"/>
                  <a:pt x="58" y="223"/>
                </a:cubicBezTo>
                <a:cubicBezTo>
                  <a:pt x="55" y="217"/>
                  <a:pt x="56" y="210"/>
                  <a:pt x="61" y="205"/>
                </a:cubicBezTo>
                <a:cubicBezTo>
                  <a:pt x="135" y="131"/>
                  <a:pt x="135" y="131"/>
                  <a:pt x="135" y="131"/>
                </a:cubicBezTo>
                <a:cubicBezTo>
                  <a:pt x="141" y="138"/>
                  <a:pt x="141" y="138"/>
                  <a:pt x="141" y="138"/>
                </a:cubicBezTo>
                <a:cubicBezTo>
                  <a:pt x="141" y="139"/>
                  <a:pt x="140" y="140"/>
                  <a:pt x="140" y="141"/>
                </a:cubicBezTo>
                <a:cubicBezTo>
                  <a:pt x="76" y="206"/>
                  <a:pt x="76" y="206"/>
                  <a:pt x="76" y="206"/>
                </a:cubicBezTo>
                <a:cubicBezTo>
                  <a:pt x="73" y="204"/>
                  <a:pt x="69" y="205"/>
                  <a:pt x="66" y="206"/>
                </a:cubicBezTo>
                <a:cubicBezTo>
                  <a:pt x="65" y="206"/>
                  <a:pt x="63" y="207"/>
                  <a:pt x="62" y="208"/>
                </a:cubicBezTo>
                <a:close/>
                <a:moveTo>
                  <a:pt x="73" y="222"/>
                </a:moveTo>
                <a:cubicBezTo>
                  <a:pt x="71" y="222"/>
                  <a:pt x="69" y="221"/>
                  <a:pt x="68" y="219"/>
                </a:cubicBezTo>
                <a:cubicBezTo>
                  <a:pt x="67" y="217"/>
                  <a:pt x="68" y="215"/>
                  <a:pt x="70" y="214"/>
                </a:cubicBezTo>
                <a:cubicBezTo>
                  <a:pt x="72" y="213"/>
                  <a:pt x="75" y="214"/>
                  <a:pt x="76" y="216"/>
                </a:cubicBezTo>
                <a:cubicBezTo>
                  <a:pt x="76" y="219"/>
                  <a:pt x="75" y="221"/>
                  <a:pt x="73" y="222"/>
                </a:cubicBezTo>
                <a:close/>
                <a:moveTo>
                  <a:pt x="82" y="219"/>
                </a:moveTo>
                <a:cubicBezTo>
                  <a:pt x="82" y="219"/>
                  <a:pt x="82" y="219"/>
                  <a:pt x="82" y="219"/>
                </a:cubicBezTo>
                <a:cubicBezTo>
                  <a:pt x="82" y="222"/>
                  <a:pt x="81" y="225"/>
                  <a:pt x="78" y="226"/>
                </a:cubicBezTo>
                <a:cubicBezTo>
                  <a:pt x="75" y="229"/>
                  <a:pt x="72" y="229"/>
                  <a:pt x="68" y="228"/>
                </a:cubicBezTo>
                <a:cubicBezTo>
                  <a:pt x="68" y="228"/>
                  <a:pt x="68" y="228"/>
                  <a:pt x="68" y="228"/>
                </a:cubicBezTo>
                <a:cubicBezTo>
                  <a:pt x="67" y="228"/>
                  <a:pt x="67" y="227"/>
                  <a:pt x="67" y="226"/>
                </a:cubicBezTo>
                <a:cubicBezTo>
                  <a:pt x="67" y="225"/>
                  <a:pt x="68" y="224"/>
                  <a:pt x="69" y="225"/>
                </a:cubicBezTo>
                <a:cubicBezTo>
                  <a:pt x="71" y="225"/>
                  <a:pt x="74" y="225"/>
                  <a:pt x="76" y="224"/>
                </a:cubicBezTo>
                <a:cubicBezTo>
                  <a:pt x="78" y="222"/>
                  <a:pt x="78" y="220"/>
                  <a:pt x="79" y="219"/>
                </a:cubicBezTo>
                <a:cubicBezTo>
                  <a:pt x="79" y="219"/>
                  <a:pt x="79" y="219"/>
                  <a:pt x="79" y="219"/>
                </a:cubicBezTo>
                <a:cubicBezTo>
                  <a:pt x="79" y="218"/>
                  <a:pt x="79" y="218"/>
                  <a:pt x="79" y="218"/>
                </a:cubicBezTo>
                <a:cubicBezTo>
                  <a:pt x="79" y="217"/>
                  <a:pt x="80" y="217"/>
                  <a:pt x="81" y="217"/>
                </a:cubicBezTo>
                <a:cubicBezTo>
                  <a:pt x="82" y="217"/>
                  <a:pt x="83" y="218"/>
                  <a:pt x="82" y="219"/>
                </a:cubicBezTo>
                <a:close/>
                <a:moveTo>
                  <a:pt x="82" y="210"/>
                </a:moveTo>
                <a:cubicBezTo>
                  <a:pt x="82" y="210"/>
                  <a:pt x="81" y="209"/>
                  <a:pt x="81" y="209"/>
                </a:cubicBezTo>
                <a:cubicBezTo>
                  <a:pt x="80" y="208"/>
                  <a:pt x="80" y="208"/>
                  <a:pt x="79" y="207"/>
                </a:cubicBezTo>
                <a:cubicBezTo>
                  <a:pt x="141" y="146"/>
                  <a:pt x="141" y="146"/>
                  <a:pt x="141" y="146"/>
                </a:cubicBezTo>
                <a:cubicBezTo>
                  <a:pt x="141" y="147"/>
                  <a:pt x="142" y="148"/>
                  <a:pt x="143" y="149"/>
                </a:cubicBezTo>
                <a:lnTo>
                  <a:pt x="82" y="210"/>
                </a:lnTo>
                <a:close/>
                <a:moveTo>
                  <a:pt x="260" y="218"/>
                </a:moveTo>
                <a:cubicBezTo>
                  <a:pt x="253" y="226"/>
                  <a:pt x="253" y="226"/>
                  <a:pt x="253" y="226"/>
                </a:cubicBezTo>
                <a:cubicBezTo>
                  <a:pt x="252" y="226"/>
                  <a:pt x="252" y="226"/>
                  <a:pt x="252" y="226"/>
                </a:cubicBezTo>
                <a:cubicBezTo>
                  <a:pt x="252" y="226"/>
                  <a:pt x="252" y="226"/>
                  <a:pt x="252" y="226"/>
                </a:cubicBezTo>
                <a:cubicBezTo>
                  <a:pt x="252" y="226"/>
                  <a:pt x="252" y="226"/>
                  <a:pt x="252" y="226"/>
                </a:cubicBezTo>
                <a:cubicBezTo>
                  <a:pt x="253" y="221"/>
                  <a:pt x="251" y="216"/>
                  <a:pt x="247" y="212"/>
                </a:cubicBezTo>
                <a:cubicBezTo>
                  <a:pt x="245" y="210"/>
                  <a:pt x="245" y="210"/>
                  <a:pt x="245" y="210"/>
                </a:cubicBezTo>
                <a:cubicBezTo>
                  <a:pt x="235" y="202"/>
                  <a:pt x="220" y="195"/>
                  <a:pt x="206" y="177"/>
                </a:cubicBezTo>
                <a:cubicBezTo>
                  <a:pt x="203" y="171"/>
                  <a:pt x="199" y="166"/>
                  <a:pt x="194" y="161"/>
                </a:cubicBezTo>
                <a:cubicBezTo>
                  <a:pt x="186" y="154"/>
                  <a:pt x="178" y="148"/>
                  <a:pt x="171" y="145"/>
                </a:cubicBezTo>
                <a:cubicBezTo>
                  <a:pt x="171" y="145"/>
                  <a:pt x="171" y="145"/>
                  <a:pt x="171" y="145"/>
                </a:cubicBezTo>
                <a:cubicBezTo>
                  <a:pt x="171" y="144"/>
                  <a:pt x="170" y="144"/>
                  <a:pt x="170" y="144"/>
                </a:cubicBezTo>
                <a:cubicBezTo>
                  <a:pt x="169" y="143"/>
                  <a:pt x="169" y="141"/>
                  <a:pt x="170" y="140"/>
                </a:cubicBezTo>
                <a:cubicBezTo>
                  <a:pt x="170" y="140"/>
                  <a:pt x="170" y="140"/>
                  <a:pt x="170" y="140"/>
                </a:cubicBezTo>
                <a:cubicBezTo>
                  <a:pt x="176" y="134"/>
                  <a:pt x="176" y="134"/>
                  <a:pt x="176" y="134"/>
                </a:cubicBezTo>
                <a:cubicBezTo>
                  <a:pt x="176" y="134"/>
                  <a:pt x="176" y="134"/>
                  <a:pt x="176" y="134"/>
                </a:cubicBezTo>
                <a:cubicBezTo>
                  <a:pt x="177" y="133"/>
                  <a:pt x="179" y="133"/>
                  <a:pt x="180" y="134"/>
                </a:cubicBezTo>
                <a:cubicBezTo>
                  <a:pt x="188" y="137"/>
                  <a:pt x="197" y="143"/>
                  <a:pt x="205" y="151"/>
                </a:cubicBezTo>
                <a:cubicBezTo>
                  <a:pt x="209" y="156"/>
                  <a:pt x="214" y="161"/>
                  <a:pt x="217" y="166"/>
                </a:cubicBezTo>
                <a:cubicBezTo>
                  <a:pt x="230" y="185"/>
                  <a:pt x="246" y="192"/>
                  <a:pt x="255" y="199"/>
                </a:cubicBezTo>
                <a:cubicBezTo>
                  <a:pt x="257" y="201"/>
                  <a:pt x="257" y="201"/>
                  <a:pt x="257" y="201"/>
                </a:cubicBezTo>
                <a:cubicBezTo>
                  <a:pt x="266" y="207"/>
                  <a:pt x="266" y="213"/>
                  <a:pt x="260" y="218"/>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30" name="Freeform 98"/>
          <p:cNvSpPr>
            <a:spLocks noEditPoints="1"/>
          </p:cNvSpPr>
          <p:nvPr/>
        </p:nvSpPr>
        <p:spPr bwMode="auto">
          <a:xfrm>
            <a:off x="2589771" y="4088470"/>
            <a:ext cx="250825" cy="292100"/>
          </a:xfrm>
          <a:custGeom>
            <a:avLst/>
            <a:gdLst>
              <a:gd name="T0" fmla="*/ 146 w 172"/>
              <a:gd name="T1" fmla="*/ 68 h 200"/>
              <a:gd name="T2" fmla="*/ 19 w 172"/>
              <a:gd name="T3" fmla="*/ 63 h 200"/>
              <a:gd name="T4" fmla="*/ 33 w 172"/>
              <a:gd name="T5" fmla="*/ 48 h 200"/>
              <a:gd name="T6" fmla="*/ 131 w 172"/>
              <a:gd name="T7" fmla="*/ 48 h 200"/>
              <a:gd name="T8" fmla="*/ 144 w 172"/>
              <a:gd name="T9" fmla="*/ 48 h 200"/>
              <a:gd name="T10" fmla="*/ 162 w 172"/>
              <a:gd name="T11" fmla="*/ 48 h 200"/>
              <a:gd name="T12" fmla="*/ 162 w 172"/>
              <a:gd name="T13" fmla="*/ 68 h 200"/>
              <a:gd name="T14" fmla="*/ 82 w 172"/>
              <a:gd name="T15" fmla="*/ 111 h 200"/>
              <a:gd name="T16" fmla="*/ 32 w 172"/>
              <a:gd name="T17" fmla="*/ 68 h 200"/>
              <a:gd name="T18" fmla="*/ 143 w 172"/>
              <a:gd name="T19" fmla="*/ 44 h 200"/>
              <a:gd name="T20" fmla="*/ 82 w 172"/>
              <a:gd name="T21" fmla="*/ 0 h 200"/>
              <a:gd name="T22" fmla="*/ 95 w 172"/>
              <a:gd name="T23" fmla="*/ 38 h 200"/>
              <a:gd name="T24" fmla="*/ 104 w 172"/>
              <a:gd name="T25" fmla="*/ 27 h 200"/>
              <a:gd name="T26" fmla="*/ 92 w 172"/>
              <a:gd name="T27" fmla="*/ 20 h 200"/>
              <a:gd name="T28" fmla="*/ 104 w 172"/>
              <a:gd name="T29" fmla="*/ 12 h 200"/>
              <a:gd name="T30" fmla="*/ 86 w 172"/>
              <a:gd name="T31" fmla="*/ 8 h 200"/>
              <a:gd name="T32" fmla="*/ 92 w 172"/>
              <a:gd name="T33" fmla="*/ 25 h 200"/>
              <a:gd name="T34" fmla="*/ 96 w 172"/>
              <a:gd name="T35" fmla="*/ 27 h 200"/>
              <a:gd name="T36" fmla="*/ 94 w 172"/>
              <a:gd name="T37" fmla="*/ 33 h 200"/>
              <a:gd name="T38" fmla="*/ 92 w 172"/>
              <a:gd name="T39" fmla="*/ 29 h 200"/>
              <a:gd name="T40" fmla="*/ 85 w 172"/>
              <a:gd name="T41" fmla="*/ 30 h 200"/>
              <a:gd name="T42" fmla="*/ 52 w 172"/>
              <a:gd name="T43" fmla="*/ 123 h 200"/>
              <a:gd name="T44" fmla="*/ 80 w 172"/>
              <a:gd name="T45" fmla="*/ 175 h 200"/>
              <a:gd name="T46" fmla="*/ 88 w 172"/>
              <a:gd name="T47" fmla="*/ 144 h 200"/>
              <a:gd name="T48" fmla="*/ 120 w 172"/>
              <a:gd name="T49" fmla="*/ 138 h 200"/>
              <a:gd name="T50" fmla="*/ 88 w 172"/>
              <a:gd name="T51" fmla="*/ 144 h 200"/>
              <a:gd name="T52" fmla="*/ 44 w 172"/>
              <a:gd name="T53" fmla="*/ 136 h 200"/>
              <a:gd name="T54" fmla="*/ 40 w 172"/>
              <a:gd name="T55" fmla="*/ 144 h 200"/>
              <a:gd name="T56" fmla="*/ 16 w 172"/>
              <a:gd name="T57" fmla="*/ 192 h 200"/>
              <a:gd name="T58" fmla="*/ 138 w 172"/>
              <a:gd name="T59" fmla="*/ 156 h 200"/>
              <a:gd name="T60" fmla="*/ 124 w 172"/>
              <a:gd name="T61" fmla="*/ 144 h 200"/>
              <a:gd name="T62" fmla="*/ 135 w 172"/>
              <a:gd name="T63" fmla="*/ 136 h 200"/>
              <a:gd name="T64" fmla="*/ 168 w 172"/>
              <a:gd name="T65" fmla="*/ 200 h 200"/>
              <a:gd name="T66" fmla="*/ 38 w 172"/>
              <a:gd name="T67" fmla="*/ 200 h 200"/>
              <a:gd name="T68" fmla="*/ 20 w 172"/>
              <a:gd name="T69" fmla="*/ 15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2" h="200">
                <a:moveTo>
                  <a:pt x="162" y="68"/>
                </a:moveTo>
                <a:cubicBezTo>
                  <a:pt x="146" y="68"/>
                  <a:pt x="146" y="68"/>
                  <a:pt x="146" y="68"/>
                </a:cubicBezTo>
                <a:cubicBezTo>
                  <a:pt x="143" y="101"/>
                  <a:pt x="116" y="127"/>
                  <a:pt x="82" y="127"/>
                </a:cubicBezTo>
                <a:cubicBezTo>
                  <a:pt x="47" y="127"/>
                  <a:pt x="19" y="98"/>
                  <a:pt x="19" y="63"/>
                </a:cubicBezTo>
                <a:cubicBezTo>
                  <a:pt x="19" y="58"/>
                  <a:pt x="20" y="53"/>
                  <a:pt x="21" y="48"/>
                </a:cubicBezTo>
                <a:cubicBezTo>
                  <a:pt x="33" y="48"/>
                  <a:pt x="33" y="48"/>
                  <a:pt x="33" y="48"/>
                </a:cubicBezTo>
                <a:cubicBezTo>
                  <a:pt x="33" y="48"/>
                  <a:pt x="33" y="48"/>
                  <a:pt x="33" y="48"/>
                </a:cubicBezTo>
                <a:cubicBezTo>
                  <a:pt x="131" y="48"/>
                  <a:pt x="131" y="48"/>
                  <a:pt x="131" y="48"/>
                </a:cubicBezTo>
                <a:cubicBezTo>
                  <a:pt x="131" y="48"/>
                  <a:pt x="131" y="48"/>
                  <a:pt x="131" y="48"/>
                </a:cubicBezTo>
                <a:cubicBezTo>
                  <a:pt x="144" y="48"/>
                  <a:pt x="144" y="48"/>
                  <a:pt x="144" y="48"/>
                </a:cubicBezTo>
                <a:cubicBezTo>
                  <a:pt x="144" y="48"/>
                  <a:pt x="144" y="48"/>
                  <a:pt x="144" y="48"/>
                </a:cubicBezTo>
                <a:cubicBezTo>
                  <a:pt x="162" y="48"/>
                  <a:pt x="162" y="48"/>
                  <a:pt x="162" y="48"/>
                </a:cubicBezTo>
                <a:cubicBezTo>
                  <a:pt x="168" y="48"/>
                  <a:pt x="172" y="52"/>
                  <a:pt x="172" y="58"/>
                </a:cubicBezTo>
                <a:cubicBezTo>
                  <a:pt x="172" y="63"/>
                  <a:pt x="168" y="68"/>
                  <a:pt x="162" y="68"/>
                </a:cubicBezTo>
                <a:close/>
                <a:moveTo>
                  <a:pt x="32" y="68"/>
                </a:moveTo>
                <a:cubicBezTo>
                  <a:pt x="35" y="94"/>
                  <a:pt x="61" y="111"/>
                  <a:pt x="82" y="111"/>
                </a:cubicBezTo>
                <a:cubicBezTo>
                  <a:pt x="104" y="111"/>
                  <a:pt x="128" y="96"/>
                  <a:pt x="132" y="68"/>
                </a:cubicBezTo>
                <a:lnTo>
                  <a:pt x="32" y="68"/>
                </a:lnTo>
                <a:close/>
                <a:moveTo>
                  <a:pt x="82" y="0"/>
                </a:moveTo>
                <a:cubicBezTo>
                  <a:pt x="123" y="0"/>
                  <a:pt x="135" y="18"/>
                  <a:pt x="143" y="44"/>
                </a:cubicBezTo>
                <a:cubicBezTo>
                  <a:pt x="22" y="44"/>
                  <a:pt x="22" y="44"/>
                  <a:pt x="22" y="44"/>
                </a:cubicBezTo>
                <a:cubicBezTo>
                  <a:pt x="30" y="18"/>
                  <a:pt x="37" y="0"/>
                  <a:pt x="82" y="0"/>
                </a:cubicBezTo>
                <a:close/>
                <a:moveTo>
                  <a:pt x="85" y="30"/>
                </a:moveTo>
                <a:cubicBezTo>
                  <a:pt x="85" y="35"/>
                  <a:pt x="88" y="38"/>
                  <a:pt x="95" y="38"/>
                </a:cubicBezTo>
                <a:cubicBezTo>
                  <a:pt x="98" y="38"/>
                  <a:pt x="100" y="37"/>
                  <a:pt x="102" y="35"/>
                </a:cubicBezTo>
                <a:cubicBezTo>
                  <a:pt x="103" y="33"/>
                  <a:pt x="104" y="31"/>
                  <a:pt x="104" y="27"/>
                </a:cubicBezTo>
                <a:cubicBezTo>
                  <a:pt x="104" y="21"/>
                  <a:pt x="102" y="18"/>
                  <a:pt x="97" y="18"/>
                </a:cubicBezTo>
                <a:cubicBezTo>
                  <a:pt x="95" y="18"/>
                  <a:pt x="93" y="18"/>
                  <a:pt x="92" y="20"/>
                </a:cubicBezTo>
                <a:cubicBezTo>
                  <a:pt x="92" y="12"/>
                  <a:pt x="92" y="12"/>
                  <a:pt x="92" y="12"/>
                </a:cubicBezTo>
                <a:cubicBezTo>
                  <a:pt x="104" y="12"/>
                  <a:pt x="104" y="12"/>
                  <a:pt x="104" y="12"/>
                </a:cubicBezTo>
                <a:cubicBezTo>
                  <a:pt x="104" y="8"/>
                  <a:pt x="104" y="8"/>
                  <a:pt x="104" y="8"/>
                </a:cubicBezTo>
                <a:cubicBezTo>
                  <a:pt x="86" y="8"/>
                  <a:pt x="86" y="8"/>
                  <a:pt x="86" y="8"/>
                </a:cubicBezTo>
                <a:cubicBezTo>
                  <a:pt x="86" y="25"/>
                  <a:pt x="86" y="25"/>
                  <a:pt x="86" y="25"/>
                </a:cubicBezTo>
                <a:cubicBezTo>
                  <a:pt x="92" y="25"/>
                  <a:pt x="92" y="25"/>
                  <a:pt x="92" y="25"/>
                </a:cubicBezTo>
                <a:cubicBezTo>
                  <a:pt x="92" y="24"/>
                  <a:pt x="93" y="23"/>
                  <a:pt x="94" y="23"/>
                </a:cubicBezTo>
                <a:cubicBezTo>
                  <a:pt x="96" y="23"/>
                  <a:pt x="96" y="24"/>
                  <a:pt x="96" y="27"/>
                </a:cubicBezTo>
                <a:cubicBezTo>
                  <a:pt x="96" y="30"/>
                  <a:pt x="96" y="31"/>
                  <a:pt x="96" y="32"/>
                </a:cubicBezTo>
                <a:cubicBezTo>
                  <a:pt x="96" y="33"/>
                  <a:pt x="95" y="33"/>
                  <a:pt x="94" y="33"/>
                </a:cubicBezTo>
                <a:cubicBezTo>
                  <a:pt x="93" y="33"/>
                  <a:pt x="92" y="32"/>
                  <a:pt x="92" y="30"/>
                </a:cubicBezTo>
                <a:cubicBezTo>
                  <a:pt x="92" y="29"/>
                  <a:pt x="92" y="29"/>
                  <a:pt x="92" y="29"/>
                </a:cubicBezTo>
                <a:cubicBezTo>
                  <a:pt x="85" y="29"/>
                  <a:pt x="85" y="29"/>
                  <a:pt x="85" y="29"/>
                </a:cubicBezTo>
                <a:lnTo>
                  <a:pt x="85" y="30"/>
                </a:lnTo>
                <a:close/>
                <a:moveTo>
                  <a:pt x="48" y="138"/>
                </a:moveTo>
                <a:cubicBezTo>
                  <a:pt x="48" y="126"/>
                  <a:pt x="52" y="124"/>
                  <a:pt x="52" y="123"/>
                </a:cubicBezTo>
                <a:cubicBezTo>
                  <a:pt x="58" y="135"/>
                  <a:pt x="80" y="144"/>
                  <a:pt x="80" y="144"/>
                </a:cubicBezTo>
                <a:cubicBezTo>
                  <a:pt x="80" y="175"/>
                  <a:pt x="80" y="175"/>
                  <a:pt x="80" y="175"/>
                </a:cubicBezTo>
                <a:cubicBezTo>
                  <a:pt x="80" y="175"/>
                  <a:pt x="48" y="152"/>
                  <a:pt x="48" y="138"/>
                </a:cubicBezTo>
                <a:close/>
                <a:moveTo>
                  <a:pt x="88" y="144"/>
                </a:moveTo>
                <a:cubicBezTo>
                  <a:pt x="88" y="144"/>
                  <a:pt x="110" y="135"/>
                  <a:pt x="116" y="123"/>
                </a:cubicBezTo>
                <a:cubicBezTo>
                  <a:pt x="116" y="124"/>
                  <a:pt x="120" y="125"/>
                  <a:pt x="120" y="138"/>
                </a:cubicBezTo>
                <a:cubicBezTo>
                  <a:pt x="120" y="152"/>
                  <a:pt x="88" y="175"/>
                  <a:pt x="88" y="175"/>
                </a:cubicBezTo>
                <a:lnTo>
                  <a:pt x="88" y="144"/>
                </a:lnTo>
                <a:close/>
                <a:moveTo>
                  <a:pt x="36" y="136"/>
                </a:moveTo>
                <a:cubicBezTo>
                  <a:pt x="44" y="136"/>
                  <a:pt x="44" y="136"/>
                  <a:pt x="44" y="136"/>
                </a:cubicBezTo>
                <a:cubicBezTo>
                  <a:pt x="44" y="144"/>
                  <a:pt x="44" y="144"/>
                  <a:pt x="44" y="144"/>
                </a:cubicBezTo>
                <a:cubicBezTo>
                  <a:pt x="42" y="144"/>
                  <a:pt x="40" y="144"/>
                  <a:pt x="40" y="144"/>
                </a:cubicBezTo>
                <a:cubicBezTo>
                  <a:pt x="38" y="144"/>
                  <a:pt x="32" y="156"/>
                  <a:pt x="32" y="156"/>
                </a:cubicBezTo>
                <a:cubicBezTo>
                  <a:pt x="16" y="192"/>
                  <a:pt x="16" y="192"/>
                  <a:pt x="16" y="192"/>
                </a:cubicBezTo>
                <a:cubicBezTo>
                  <a:pt x="151" y="192"/>
                  <a:pt x="151" y="192"/>
                  <a:pt x="151" y="192"/>
                </a:cubicBezTo>
                <a:cubicBezTo>
                  <a:pt x="138" y="156"/>
                  <a:pt x="138" y="156"/>
                  <a:pt x="138" y="156"/>
                </a:cubicBezTo>
                <a:cubicBezTo>
                  <a:pt x="138" y="156"/>
                  <a:pt x="132" y="144"/>
                  <a:pt x="128" y="144"/>
                </a:cubicBezTo>
                <a:cubicBezTo>
                  <a:pt x="128" y="144"/>
                  <a:pt x="126" y="144"/>
                  <a:pt x="124" y="144"/>
                </a:cubicBezTo>
                <a:cubicBezTo>
                  <a:pt x="124" y="136"/>
                  <a:pt x="124" y="136"/>
                  <a:pt x="124" y="136"/>
                </a:cubicBezTo>
                <a:cubicBezTo>
                  <a:pt x="135" y="136"/>
                  <a:pt x="135" y="136"/>
                  <a:pt x="135" y="136"/>
                </a:cubicBezTo>
                <a:cubicBezTo>
                  <a:pt x="144" y="136"/>
                  <a:pt x="151" y="152"/>
                  <a:pt x="151" y="152"/>
                </a:cubicBezTo>
                <a:cubicBezTo>
                  <a:pt x="168" y="200"/>
                  <a:pt x="168" y="200"/>
                  <a:pt x="168" y="200"/>
                </a:cubicBezTo>
                <a:cubicBezTo>
                  <a:pt x="130" y="200"/>
                  <a:pt x="130" y="200"/>
                  <a:pt x="130" y="200"/>
                </a:cubicBezTo>
                <a:cubicBezTo>
                  <a:pt x="128" y="200"/>
                  <a:pt x="43" y="200"/>
                  <a:pt x="38" y="200"/>
                </a:cubicBezTo>
                <a:cubicBezTo>
                  <a:pt x="0" y="200"/>
                  <a:pt x="0" y="200"/>
                  <a:pt x="0" y="200"/>
                </a:cubicBezTo>
                <a:cubicBezTo>
                  <a:pt x="20" y="152"/>
                  <a:pt x="20" y="152"/>
                  <a:pt x="20" y="152"/>
                </a:cubicBezTo>
                <a:cubicBezTo>
                  <a:pt x="20" y="152"/>
                  <a:pt x="27" y="136"/>
                  <a:pt x="36" y="136"/>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grpSp>
        <p:nvGrpSpPr>
          <p:cNvPr id="31" name="组合 30"/>
          <p:cNvGrpSpPr/>
          <p:nvPr/>
        </p:nvGrpSpPr>
        <p:grpSpPr>
          <a:xfrm>
            <a:off x="2574025" y="5414506"/>
            <a:ext cx="261241" cy="261240"/>
            <a:chOff x="2473104" y="2145028"/>
            <a:chExt cx="359165" cy="359165"/>
          </a:xfrm>
          <a:solidFill>
            <a:sysClr val="window" lastClr="FFFFFF"/>
          </a:solidFill>
        </p:grpSpPr>
        <p:sp>
          <p:nvSpPr>
            <p:cNvPr id="32"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fontAlgn="auto">
                <a:spcBef>
                  <a:spcPts val="0"/>
                </a:spcBef>
                <a:spcAft>
                  <a:spcPts val="0"/>
                </a:spcAft>
                <a:defRPr/>
              </a:pPr>
              <a:endParaRPr lang="en-US" sz="1500" kern="0">
                <a:solidFill>
                  <a:srgbClr val="FFFFFF"/>
                </a:solidFill>
                <a:effectLst>
                  <a:outerShdw blurRad="38100" dist="38100" dir="2700000" algn="tl">
                    <a:srgbClr val="000000"/>
                  </a:outerShdw>
                </a:effectLst>
                <a:latin typeface="Gill Sans" charset="0"/>
                <a:sym typeface="Gill Sans" charset="0"/>
              </a:endParaRPr>
            </a:p>
          </p:txBody>
        </p:sp>
        <p:sp>
          <p:nvSpPr>
            <p:cNvPr id="33"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fontAlgn="auto">
                <a:spcBef>
                  <a:spcPts val="0"/>
                </a:spcBef>
                <a:spcAft>
                  <a:spcPts val="0"/>
                </a:spcAft>
                <a:defRPr/>
              </a:pPr>
              <a:endParaRPr lang="en-US" sz="1500" kern="0">
                <a:solidFill>
                  <a:srgbClr val="FFFFFF"/>
                </a:solidFill>
                <a:effectLst>
                  <a:outerShdw blurRad="38100" dist="38100" dir="2700000" algn="tl">
                    <a:srgbClr val="000000"/>
                  </a:outerShdw>
                </a:effectLst>
                <a:latin typeface="Gill Sans" charset="0"/>
                <a:sym typeface="Gill Sans" charset="0"/>
              </a:endParaRPr>
            </a:p>
          </p:txBody>
        </p:sp>
      </p:grpSp>
      <p:sp>
        <p:nvSpPr>
          <p:cNvPr id="34" name="矩形 10"/>
          <p:cNvSpPr>
            <a:spLocks noChangeArrowheads="1"/>
          </p:cNvSpPr>
          <p:nvPr/>
        </p:nvSpPr>
        <p:spPr bwMode="auto">
          <a:xfrm>
            <a:off x="1451484" y="1808820"/>
            <a:ext cx="10032740" cy="4140200"/>
          </a:xfrm>
          <a:prstGeom prst="rect">
            <a:avLst/>
          </a:prstGeom>
          <a:noFill/>
          <a:ln w="12700" algn="ctr">
            <a:solidFill>
              <a:srgbClr val="0070C0"/>
            </a:solidFill>
            <a:prstDash val="lgDash"/>
            <a:rou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endParaRPr lang="zh-CN" altLang="en-US">
              <a:ea typeface="方正小标宋简体" pitchFamily="2" charset="-122"/>
              <a:sym typeface="Calibri" pitchFamily="34" charset="0"/>
            </a:endParaRPr>
          </a:p>
        </p:txBody>
      </p:sp>
      <p:sp>
        <p:nvSpPr>
          <p:cNvPr id="35" name="矩形 118"/>
          <p:cNvSpPr>
            <a:spLocks noChangeArrowheads="1"/>
          </p:cNvSpPr>
          <p:nvPr/>
        </p:nvSpPr>
        <p:spPr bwMode="auto">
          <a:xfrm>
            <a:off x="1068896" y="1643721"/>
            <a:ext cx="790575" cy="4449763"/>
          </a:xfrm>
          <a:prstGeom prst="rect">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a:latin typeface="微软雅黑" pitchFamily="34" charset="-122"/>
              <a:ea typeface="微软雅黑" pitchFamily="34" charset="-122"/>
              <a:sym typeface="Calibri" pitchFamily="34" charset="0"/>
            </a:endParaRPr>
          </a:p>
        </p:txBody>
      </p:sp>
      <p:sp>
        <p:nvSpPr>
          <p:cNvPr id="36" name="矩形 2"/>
          <p:cNvSpPr>
            <a:spLocks noChangeArrowheads="1"/>
          </p:cNvSpPr>
          <p:nvPr/>
        </p:nvSpPr>
        <p:spPr bwMode="auto">
          <a:xfrm>
            <a:off x="1068896" y="2413658"/>
            <a:ext cx="7715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lnSpc>
                <a:spcPct val="150000"/>
              </a:lnSpc>
            </a:pPr>
            <a:r>
              <a:rPr lang="zh-CN" altLang="en-US" sz="2400" b="1">
                <a:solidFill>
                  <a:schemeClr val="bg1"/>
                </a:solidFill>
                <a:latin typeface="微软雅黑" pitchFamily="34" charset="-122"/>
                <a:ea typeface="微软雅黑" pitchFamily="34" charset="-122"/>
                <a:cs typeface="Times New Roman" pitchFamily="18" charset="0"/>
                <a:sym typeface="Calibri" pitchFamily="34" charset="0"/>
              </a:rPr>
              <a:t>监护</a:t>
            </a:r>
            <a:endParaRPr lang="en-US" altLang="zh-CN" sz="2400" b="1">
              <a:solidFill>
                <a:schemeClr val="bg1"/>
              </a:solidFill>
              <a:latin typeface="微软雅黑" pitchFamily="34" charset="-122"/>
              <a:ea typeface="微软雅黑" pitchFamily="34" charset="-122"/>
              <a:cs typeface="Times New Roman" pitchFamily="18" charset="0"/>
              <a:sym typeface="Calibri" pitchFamily="34" charset="0"/>
            </a:endParaRPr>
          </a:p>
          <a:p>
            <a:pPr algn="ctr" eaLnBrk="1" hangingPunct="1">
              <a:lnSpc>
                <a:spcPct val="150000"/>
              </a:lnSpc>
            </a:pPr>
            <a:r>
              <a:rPr lang="zh-CN" altLang="en-US" sz="2400" b="1">
                <a:solidFill>
                  <a:schemeClr val="bg1"/>
                </a:solidFill>
                <a:latin typeface="微软雅黑" pitchFamily="34" charset="-122"/>
                <a:ea typeface="微软雅黑" pitchFamily="34" charset="-122"/>
                <a:cs typeface="Times New Roman" pitchFamily="18" charset="0"/>
                <a:sym typeface="Calibri" pitchFamily="34" charset="0"/>
              </a:rPr>
              <a:t>人</a:t>
            </a:r>
            <a:endParaRPr lang="en-US" altLang="zh-CN" sz="2400" b="1">
              <a:solidFill>
                <a:schemeClr val="bg1"/>
              </a:solidFill>
              <a:latin typeface="微软雅黑" pitchFamily="34" charset="-122"/>
              <a:ea typeface="微软雅黑" pitchFamily="34" charset="-122"/>
              <a:cs typeface="Times New Roman" pitchFamily="18" charset="0"/>
              <a:sym typeface="Calibri" pitchFamily="34" charset="0"/>
            </a:endParaRPr>
          </a:p>
          <a:p>
            <a:pPr algn="ctr" eaLnBrk="1" hangingPunct="1">
              <a:lnSpc>
                <a:spcPct val="150000"/>
              </a:lnSpc>
            </a:pPr>
            <a:r>
              <a:rPr lang="zh-CN" altLang="en-US" sz="2400" b="1">
                <a:solidFill>
                  <a:schemeClr val="bg1"/>
                </a:solidFill>
                <a:latin typeface="微软雅黑" pitchFamily="34" charset="-122"/>
                <a:ea typeface="微软雅黑" pitchFamily="34" charset="-122"/>
                <a:cs typeface="Times New Roman" pitchFamily="18" charset="0"/>
                <a:sym typeface="Calibri" pitchFamily="34" charset="0"/>
              </a:rPr>
              <a:t>的</a:t>
            </a:r>
            <a:endParaRPr lang="en-US" altLang="zh-CN" sz="2400" b="1">
              <a:solidFill>
                <a:schemeClr val="bg1"/>
              </a:solidFill>
              <a:latin typeface="微软雅黑" pitchFamily="34" charset="-122"/>
              <a:ea typeface="微软雅黑" pitchFamily="34" charset="-122"/>
              <a:cs typeface="Times New Roman" pitchFamily="18" charset="0"/>
              <a:sym typeface="Calibri" pitchFamily="34" charset="0"/>
            </a:endParaRPr>
          </a:p>
          <a:p>
            <a:pPr algn="ctr" eaLnBrk="1" hangingPunct="1">
              <a:lnSpc>
                <a:spcPct val="150000"/>
              </a:lnSpc>
            </a:pPr>
            <a:r>
              <a:rPr lang="zh-CN" altLang="en-US" sz="2400" b="1">
                <a:solidFill>
                  <a:schemeClr val="bg1"/>
                </a:solidFill>
                <a:latin typeface="微软雅黑" pitchFamily="34" charset="-122"/>
                <a:ea typeface="微软雅黑" pitchFamily="34" charset="-122"/>
                <a:cs typeface="Times New Roman" pitchFamily="18" charset="0"/>
                <a:sym typeface="Calibri" pitchFamily="34" charset="0"/>
              </a:rPr>
              <a:t>职</a:t>
            </a:r>
            <a:endParaRPr lang="en-US" altLang="zh-CN" sz="2400" b="1">
              <a:solidFill>
                <a:schemeClr val="bg1"/>
              </a:solidFill>
              <a:latin typeface="微软雅黑" pitchFamily="34" charset="-122"/>
              <a:ea typeface="微软雅黑" pitchFamily="34" charset="-122"/>
              <a:cs typeface="Times New Roman" pitchFamily="18" charset="0"/>
              <a:sym typeface="Calibri" pitchFamily="34" charset="0"/>
            </a:endParaRPr>
          </a:p>
          <a:p>
            <a:pPr algn="ctr" eaLnBrk="1" hangingPunct="1">
              <a:lnSpc>
                <a:spcPct val="150000"/>
              </a:lnSpc>
            </a:pPr>
            <a:r>
              <a:rPr lang="zh-CN" altLang="en-US" sz="2400" b="1">
                <a:solidFill>
                  <a:schemeClr val="bg1"/>
                </a:solidFill>
                <a:latin typeface="微软雅黑" pitchFamily="34" charset="-122"/>
                <a:ea typeface="微软雅黑" pitchFamily="34" charset="-122"/>
                <a:cs typeface="Times New Roman" pitchFamily="18" charset="0"/>
                <a:sym typeface="Calibri" pitchFamily="34" charset="0"/>
              </a:rPr>
              <a:t>责</a:t>
            </a:r>
            <a:endParaRPr lang="zh-CN" altLang="zh-CN" sz="2400" b="1">
              <a:solidFill>
                <a:schemeClr val="bg1"/>
              </a:solidFill>
              <a:latin typeface="微软雅黑" pitchFamily="34" charset="-122"/>
              <a:ea typeface="微软雅黑" pitchFamily="34" charset="-122"/>
              <a:cs typeface="Times New Roman" pitchFamily="18" charset="0"/>
              <a:sym typeface="Calibri" pitchFamily="34" charset="0"/>
            </a:endParaRPr>
          </a:p>
        </p:txBody>
      </p:sp>
      <p:sp>
        <p:nvSpPr>
          <p:cNvPr id="37" name="Freeform 22"/>
          <p:cNvSpPr>
            <a:spLocks noEditPoints="1"/>
          </p:cNvSpPr>
          <p:nvPr/>
        </p:nvSpPr>
        <p:spPr bwMode="auto">
          <a:xfrm>
            <a:off x="1084770" y="1629433"/>
            <a:ext cx="755650" cy="654050"/>
          </a:xfrm>
          <a:custGeom>
            <a:avLst/>
            <a:gdLst>
              <a:gd name="T0" fmla="*/ 158 w 195"/>
              <a:gd name="T1" fmla="*/ 0 h 274"/>
              <a:gd name="T2" fmla="*/ 140 w 195"/>
              <a:gd name="T3" fmla="*/ 11 h 274"/>
              <a:gd name="T4" fmla="*/ 55 w 195"/>
              <a:gd name="T5" fmla="*/ 0 h 274"/>
              <a:gd name="T6" fmla="*/ 37 w 195"/>
              <a:gd name="T7" fmla="*/ 11 h 274"/>
              <a:gd name="T8" fmla="*/ 0 w 195"/>
              <a:gd name="T9" fmla="*/ 274 h 274"/>
              <a:gd name="T10" fmla="*/ 195 w 195"/>
              <a:gd name="T11" fmla="*/ 11 h 274"/>
              <a:gd name="T12" fmla="*/ 185 w 195"/>
              <a:gd name="T13" fmla="*/ 264 h 274"/>
              <a:gd name="T14" fmla="*/ 10 w 195"/>
              <a:gd name="T15" fmla="*/ 264 h 274"/>
              <a:gd name="T16" fmla="*/ 37 w 195"/>
              <a:gd name="T17" fmla="*/ 21 h 274"/>
              <a:gd name="T18" fmla="*/ 55 w 195"/>
              <a:gd name="T19" fmla="*/ 36 h 274"/>
              <a:gd name="T20" fmla="*/ 140 w 195"/>
              <a:gd name="T21" fmla="*/ 21 h 274"/>
              <a:gd name="T22" fmla="*/ 158 w 195"/>
              <a:gd name="T23" fmla="*/ 36 h 274"/>
              <a:gd name="T24" fmla="*/ 185 w 195"/>
              <a:gd name="T25" fmla="*/ 21 h 274"/>
              <a:gd name="T26" fmla="*/ 82 w 195"/>
              <a:gd name="T27" fmla="*/ 76 h 274"/>
              <a:gd name="T28" fmla="*/ 83 w 195"/>
              <a:gd name="T29" fmla="*/ 56 h 274"/>
              <a:gd name="T30" fmla="*/ 96 w 195"/>
              <a:gd name="T31" fmla="*/ 44 h 274"/>
              <a:gd name="T32" fmla="*/ 96 w 195"/>
              <a:gd name="T33" fmla="*/ 44 h 274"/>
              <a:gd name="T34" fmla="*/ 98 w 195"/>
              <a:gd name="T35" fmla="*/ 43 h 274"/>
              <a:gd name="T36" fmla="*/ 97 w 195"/>
              <a:gd name="T37" fmla="*/ 45 h 274"/>
              <a:gd name="T38" fmla="*/ 102 w 195"/>
              <a:gd name="T39" fmla="*/ 40 h 274"/>
              <a:gd name="T40" fmla="*/ 102 w 195"/>
              <a:gd name="T41" fmla="*/ 41 h 274"/>
              <a:gd name="T42" fmla="*/ 105 w 195"/>
              <a:gd name="T43" fmla="*/ 45 h 274"/>
              <a:gd name="T44" fmla="*/ 107 w 195"/>
              <a:gd name="T45" fmla="*/ 46 h 274"/>
              <a:gd name="T46" fmla="*/ 107 w 195"/>
              <a:gd name="T47" fmla="*/ 47 h 274"/>
              <a:gd name="T48" fmla="*/ 108 w 195"/>
              <a:gd name="T49" fmla="*/ 46 h 274"/>
              <a:gd name="T50" fmla="*/ 117 w 195"/>
              <a:gd name="T51" fmla="*/ 52 h 274"/>
              <a:gd name="T52" fmla="*/ 119 w 195"/>
              <a:gd name="T53" fmla="*/ 76 h 274"/>
              <a:gd name="T54" fmla="*/ 100 w 195"/>
              <a:gd name="T55" fmla="*/ 98 h 274"/>
              <a:gd name="T56" fmla="*/ 82 w 195"/>
              <a:gd name="T57" fmla="*/ 76 h 274"/>
              <a:gd name="T58" fmla="*/ 65 w 195"/>
              <a:gd name="T59" fmla="*/ 107 h 274"/>
              <a:gd name="T60" fmla="*/ 87 w 195"/>
              <a:gd name="T61" fmla="*/ 94 h 274"/>
              <a:gd name="T62" fmla="*/ 121 w 195"/>
              <a:gd name="T63" fmla="*/ 99 h 274"/>
              <a:gd name="T64" fmla="*/ 143 w 195"/>
              <a:gd name="T65" fmla="*/ 142 h 274"/>
              <a:gd name="T66" fmla="*/ 98 w 195"/>
              <a:gd name="T67" fmla="*/ 151 h 274"/>
              <a:gd name="T68" fmla="*/ 58 w 195"/>
              <a:gd name="T69" fmla="*/ 138 h 274"/>
              <a:gd name="T70" fmla="*/ 145 w 195"/>
              <a:gd name="T71" fmla="*/ 212 h 274"/>
              <a:gd name="T72" fmla="*/ 35 w 195"/>
              <a:gd name="T73" fmla="*/ 218 h 274"/>
              <a:gd name="T74" fmla="*/ 36 w 195"/>
              <a:gd name="T75" fmla="*/ 231 h 274"/>
              <a:gd name="T76" fmla="*/ 136 w 195"/>
              <a:gd name="T77" fmla="*/ 238 h 274"/>
              <a:gd name="T78" fmla="*/ 36 w 195"/>
              <a:gd name="T79" fmla="*/ 231 h 274"/>
              <a:gd name="T80" fmla="*/ 155 w 195"/>
              <a:gd name="T81" fmla="*/ 192 h 274"/>
              <a:gd name="T82" fmla="*/ 35 w 195"/>
              <a:gd name="T83" fmla="*/ 198 h 274"/>
              <a:gd name="T84" fmla="*/ 35 w 195"/>
              <a:gd name="T85" fmla="*/ 171 h 274"/>
              <a:gd name="T86" fmla="*/ 165 w 195"/>
              <a:gd name="T87" fmla="*/ 177 h 274"/>
              <a:gd name="T88" fmla="*/ 35 w 195"/>
              <a:gd name="T89" fmla="*/ 171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74">
                <a:moveTo>
                  <a:pt x="158" y="11"/>
                </a:moveTo>
                <a:cubicBezTo>
                  <a:pt x="158" y="0"/>
                  <a:pt x="158" y="0"/>
                  <a:pt x="158" y="0"/>
                </a:cubicBezTo>
                <a:cubicBezTo>
                  <a:pt x="140" y="0"/>
                  <a:pt x="140" y="0"/>
                  <a:pt x="140" y="0"/>
                </a:cubicBezTo>
                <a:cubicBezTo>
                  <a:pt x="140" y="11"/>
                  <a:pt x="140" y="11"/>
                  <a:pt x="140" y="11"/>
                </a:cubicBezTo>
                <a:cubicBezTo>
                  <a:pt x="55" y="11"/>
                  <a:pt x="55" y="11"/>
                  <a:pt x="55" y="11"/>
                </a:cubicBezTo>
                <a:cubicBezTo>
                  <a:pt x="55" y="0"/>
                  <a:pt x="55" y="0"/>
                  <a:pt x="55" y="0"/>
                </a:cubicBezTo>
                <a:cubicBezTo>
                  <a:pt x="37" y="0"/>
                  <a:pt x="37" y="0"/>
                  <a:pt x="37" y="0"/>
                </a:cubicBezTo>
                <a:cubicBezTo>
                  <a:pt x="37" y="11"/>
                  <a:pt x="37" y="11"/>
                  <a:pt x="37" y="11"/>
                </a:cubicBezTo>
                <a:cubicBezTo>
                  <a:pt x="0" y="11"/>
                  <a:pt x="0" y="11"/>
                  <a:pt x="0" y="11"/>
                </a:cubicBezTo>
                <a:cubicBezTo>
                  <a:pt x="0" y="274"/>
                  <a:pt x="0" y="274"/>
                  <a:pt x="0" y="274"/>
                </a:cubicBezTo>
                <a:cubicBezTo>
                  <a:pt x="195" y="274"/>
                  <a:pt x="195" y="274"/>
                  <a:pt x="195" y="274"/>
                </a:cubicBezTo>
                <a:cubicBezTo>
                  <a:pt x="195" y="11"/>
                  <a:pt x="195" y="11"/>
                  <a:pt x="195" y="11"/>
                </a:cubicBezTo>
                <a:lnTo>
                  <a:pt x="158" y="11"/>
                </a:lnTo>
                <a:close/>
                <a:moveTo>
                  <a:pt x="185" y="264"/>
                </a:moveTo>
                <a:cubicBezTo>
                  <a:pt x="185" y="264"/>
                  <a:pt x="185" y="264"/>
                  <a:pt x="185" y="264"/>
                </a:cubicBezTo>
                <a:cubicBezTo>
                  <a:pt x="10" y="264"/>
                  <a:pt x="10" y="264"/>
                  <a:pt x="10" y="264"/>
                </a:cubicBezTo>
                <a:cubicBezTo>
                  <a:pt x="10" y="21"/>
                  <a:pt x="10" y="21"/>
                  <a:pt x="10" y="21"/>
                </a:cubicBezTo>
                <a:cubicBezTo>
                  <a:pt x="37" y="21"/>
                  <a:pt x="37" y="21"/>
                  <a:pt x="37" y="21"/>
                </a:cubicBezTo>
                <a:cubicBezTo>
                  <a:pt x="37" y="36"/>
                  <a:pt x="37" y="36"/>
                  <a:pt x="37" y="36"/>
                </a:cubicBezTo>
                <a:cubicBezTo>
                  <a:pt x="55" y="36"/>
                  <a:pt x="55" y="36"/>
                  <a:pt x="55" y="36"/>
                </a:cubicBezTo>
                <a:cubicBezTo>
                  <a:pt x="55" y="21"/>
                  <a:pt x="55" y="21"/>
                  <a:pt x="55" y="21"/>
                </a:cubicBezTo>
                <a:cubicBezTo>
                  <a:pt x="140" y="21"/>
                  <a:pt x="140" y="21"/>
                  <a:pt x="140" y="21"/>
                </a:cubicBezTo>
                <a:cubicBezTo>
                  <a:pt x="140" y="36"/>
                  <a:pt x="140" y="36"/>
                  <a:pt x="140" y="36"/>
                </a:cubicBezTo>
                <a:cubicBezTo>
                  <a:pt x="158" y="36"/>
                  <a:pt x="158" y="36"/>
                  <a:pt x="158" y="36"/>
                </a:cubicBezTo>
                <a:cubicBezTo>
                  <a:pt x="158" y="21"/>
                  <a:pt x="158" y="21"/>
                  <a:pt x="158" y="21"/>
                </a:cubicBezTo>
                <a:cubicBezTo>
                  <a:pt x="185" y="21"/>
                  <a:pt x="185" y="21"/>
                  <a:pt x="185" y="21"/>
                </a:cubicBezTo>
                <a:lnTo>
                  <a:pt x="185" y="264"/>
                </a:lnTo>
                <a:close/>
                <a:moveTo>
                  <a:pt x="82" y="76"/>
                </a:moveTo>
                <a:cubicBezTo>
                  <a:pt x="82" y="76"/>
                  <a:pt x="80" y="69"/>
                  <a:pt x="83" y="70"/>
                </a:cubicBezTo>
                <a:cubicBezTo>
                  <a:pt x="81" y="60"/>
                  <a:pt x="83" y="56"/>
                  <a:pt x="83" y="56"/>
                </a:cubicBezTo>
                <a:cubicBezTo>
                  <a:pt x="85" y="48"/>
                  <a:pt x="94" y="44"/>
                  <a:pt x="94" y="44"/>
                </a:cubicBezTo>
                <a:cubicBezTo>
                  <a:pt x="96" y="42"/>
                  <a:pt x="96" y="43"/>
                  <a:pt x="96" y="44"/>
                </a:cubicBezTo>
                <a:cubicBezTo>
                  <a:pt x="96" y="43"/>
                  <a:pt x="97" y="43"/>
                  <a:pt x="97" y="43"/>
                </a:cubicBezTo>
                <a:cubicBezTo>
                  <a:pt x="96" y="43"/>
                  <a:pt x="96" y="44"/>
                  <a:pt x="96" y="44"/>
                </a:cubicBezTo>
                <a:cubicBezTo>
                  <a:pt x="97" y="45"/>
                  <a:pt x="97" y="45"/>
                  <a:pt x="97" y="45"/>
                </a:cubicBezTo>
                <a:cubicBezTo>
                  <a:pt x="97" y="44"/>
                  <a:pt x="98" y="43"/>
                  <a:pt x="98" y="43"/>
                </a:cubicBezTo>
                <a:cubicBezTo>
                  <a:pt x="97" y="44"/>
                  <a:pt x="97" y="44"/>
                  <a:pt x="97" y="45"/>
                </a:cubicBezTo>
                <a:cubicBezTo>
                  <a:pt x="97" y="45"/>
                  <a:pt x="97" y="45"/>
                  <a:pt x="97" y="45"/>
                </a:cubicBezTo>
                <a:cubicBezTo>
                  <a:pt x="98" y="43"/>
                  <a:pt x="99" y="42"/>
                  <a:pt x="100" y="42"/>
                </a:cubicBezTo>
                <a:cubicBezTo>
                  <a:pt x="101" y="41"/>
                  <a:pt x="102" y="40"/>
                  <a:pt x="102" y="40"/>
                </a:cubicBezTo>
                <a:cubicBezTo>
                  <a:pt x="101" y="41"/>
                  <a:pt x="100" y="42"/>
                  <a:pt x="100" y="43"/>
                </a:cubicBezTo>
                <a:cubicBezTo>
                  <a:pt x="101" y="42"/>
                  <a:pt x="102" y="41"/>
                  <a:pt x="102" y="41"/>
                </a:cubicBezTo>
                <a:cubicBezTo>
                  <a:pt x="102" y="43"/>
                  <a:pt x="104" y="45"/>
                  <a:pt x="106" y="46"/>
                </a:cubicBezTo>
                <a:cubicBezTo>
                  <a:pt x="105" y="45"/>
                  <a:pt x="105" y="45"/>
                  <a:pt x="105" y="45"/>
                </a:cubicBezTo>
                <a:cubicBezTo>
                  <a:pt x="106" y="46"/>
                  <a:pt x="106" y="46"/>
                  <a:pt x="106" y="46"/>
                </a:cubicBezTo>
                <a:cubicBezTo>
                  <a:pt x="106" y="46"/>
                  <a:pt x="106" y="46"/>
                  <a:pt x="107" y="46"/>
                </a:cubicBezTo>
                <a:cubicBezTo>
                  <a:pt x="106" y="46"/>
                  <a:pt x="106" y="45"/>
                  <a:pt x="106" y="45"/>
                </a:cubicBezTo>
                <a:cubicBezTo>
                  <a:pt x="106" y="46"/>
                  <a:pt x="107" y="46"/>
                  <a:pt x="107" y="47"/>
                </a:cubicBezTo>
                <a:cubicBezTo>
                  <a:pt x="107" y="47"/>
                  <a:pt x="108" y="47"/>
                  <a:pt x="108" y="47"/>
                </a:cubicBezTo>
                <a:cubicBezTo>
                  <a:pt x="108" y="47"/>
                  <a:pt x="108" y="46"/>
                  <a:pt x="108" y="46"/>
                </a:cubicBezTo>
                <a:cubicBezTo>
                  <a:pt x="108" y="47"/>
                  <a:pt x="108" y="47"/>
                  <a:pt x="108" y="47"/>
                </a:cubicBezTo>
                <a:cubicBezTo>
                  <a:pt x="114" y="49"/>
                  <a:pt x="117" y="52"/>
                  <a:pt x="117" y="52"/>
                </a:cubicBezTo>
                <a:cubicBezTo>
                  <a:pt x="122" y="58"/>
                  <a:pt x="119" y="68"/>
                  <a:pt x="119" y="70"/>
                </a:cubicBezTo>
                <a:cubicBezTo>
                  <a:pt x="121" y="69"/>
                  <a:pt x="119" y="76"/>
                  <a:pt x="119" y="76"/>
                </a:cubicBezTo>
                <a:cubicBezTo>
                  <a:pt x="119" y="78"/>
                  <a:pt x="118" y="78"/>
                  <a:pt x="118" y="79"/>
                </a:cubicBezTo>
                <a:cubicBezTo>
                  <a:pt x="116" y="88"/>
                  <a:pt x="108" y="98"/>
                  <a:pt x="100" y="98"/>
                </a:cubicBezTo>
                <a:cubicBezTo>
                  <a:pt x="93" y="98"/>
                  <a:pt x="85" y="88"/>
                  <a:pt x="84" y="79"/>
                </a:cubicBezTo>
                <a:cubicBezTo>
                  <a:pt x="83" y="78"/>
                  <a:pt x="82" y="78"/>
                  <a:pt x="82" y="76"/>
                </a:cubicBezTo>
                <a:close/>
                <a:moveTo>
                  <a:pt x="58" y="138"/>
                </a:moveTo>
                <a:cubicBezTo>
                  <a:pt x="58" y="138"/>
                  <a:pt x="58" y="117"/>
                  <a:pt x="65" y="107"/>
                </a:cubicBezTo>
                <a:cubicBezTo>
                  <a:pt x="65" y="107"/>
                  <a:pt x="67" y="104"/>
                  <a:pt x="71" y="103"/>
                </a:cubicBezTo>
                <a:cubicBezTo>
                  <a:pt x="71" y="103"/>
                  <a:pt x="86" y="98"/>
                  <a:pt x="87" y="94"/>
                </a:cubicBezTo>
                <a:cubicBezTo>
                  <a:pt x="87" y="94"/>
                  <a:pt x="99" y="123"/>
                  <a:pt x="113" y="94"/>
                </a:cubicBezTo>
                <a:cubicBezTo>
                  <a:pt x="113" y="94"/>
                  <a:pt x="113" y="97"/>
                  <a:pt x="121" y="99"/>
                </a:cubicBezTo>
                <a:cubicBezTo>
                  <a:pt x="121" y="99"/>
                  <a:pt x="135" y="104"/>
                  <a:pt x="137" y="109"/>
                </a:cubicBezTo>
                <a:cubicBezTo>
                  <a:pt x="137" y="109"/>
                  <a:pt x="145" y="126"/>
                  <a:pt x="143" y="142"/>
                </a:cubicBezTo>
                <a:cubicBezTo>
                  <a:pt x="143" y="142"/>
                  <a:pt x="143" y="143"/>
                  <a:pt x="140" y="145"/>
                </a:cubicBezTo>
                <a:cubicBezTo>
                  <a:pt x="140" y="145"/>
                  <a:pt x="123" y="152"/>
                  <a:pt x="98" y="151"/>
                </a:cubicBezTo>
                <a:cubicBezTo>
                  <a:pt x="98" y="151"/>
                  <a:pt x="75" y="150"/>
                  <a:pt x="60" y="144"/>
                </a:cubicBezTo>
                <a:cubicBezTo>
                  <a:pt x="60" y="144"/>
                  <a:pt x="58" y="143"/>
                  <a:pt x="58" y="138"/>
                </a:cubicBezTo>
                <a:close/>
                <a:moveTo>
                  <a:pt x="35" y="212"/>
                </a:moveTo>
                <a:cubicBezTo>
                  <a:pt x="145" y="212"/>
                  <a:pt x="145" y="212"/>
                  <a:pt x="145" y="212"/>
                </a:cubicBezTo>
                <a:cubicBezTo>
                  <a:pt x="145" y="218"/>
                  <a:pt x="145" y="218"/>
                  <a:pt x="145" y="218"/>
                </a:cubicBezTo>
                <a:cubicBezTo>
                  <a:pt x="35" y="218"/>
                  <a:pt x="35" y="218"/>
                  <a:pt x="35" y="218"/>
                </a:cubicBezTo>
                <a:lnTo>
                  <a:pt x="35" y="212"/>
                </a:lnTo>
                <a:close/>
                <a:moveTo>
                  <a:pt x="36" y="231"/>
                </a:moveTo>
                <a:cubicBezTo>
                  <a:pt x="136" y="231"/>
                  <a:pt x="136" y="231"/>
                  <a:pt x="136" y="231"/>
                </a:cubicBezTo>
                <a:cubicBezTo>
                  <a:pt x="136" y="238"/>
                  <a:pt x="136" y="238"/>
                  <a:pt x="136" y="238"/>
                </a:cubicBezTo>
                <a:cubicBezTo>
                  <a:pt x="36" y="238"/>
                  <a:pt x="36" y="238"/>
                  <a:pt x="36" y="238"/>
                </a:cubicBezTo>
                <a:lnTo>
                  <a:pt x="36" y="231"/>
                </a:lnTo>
                <a:close/>
                <a:moveTo>
                  <a:pt x="35" y="192"/>
                </a:moveTo>
                <a:cubicBezTo>
                  <a:pt x="155" y="192"/>
                  <a:pt x="155" y="192"/>
                  <a:pt x="155" y="192"/>
                </a:cubicBezTo>
                <a:cubicBezTo>
                  <a:pt x="155" y="198"/>
                  <a:pt x="155" y="198"/>
                  <a:pt x="155" y="198"/>
                </a:cubicBezTo>
                <a:cubicBezTo>
                  <a:pt x="35" y="198"/>
                  <a:pt x="35" y="198"/>
                  <a:pt x="35" y="198"/>
                </a:cubicBezTo>
                <a:lnTo>
                  <a:pt x="35" y="192"/>
                </a:lnTo>
                <a:close/>
                <a:moveTo>
                  <a:pt x="35" y="171"/>
                </a:moveTo>
                <a:cubicBezTo>
                  <a:pt x="165" y="171"/>
                  <a:pt x="165" y="171"/>
                  <a:pt x="165" y="171"/>
                </a:cubicBezTo>
                <a:cubicBezTo>
                  <a:pt x="165" y="177"/>
                  <a:pt x="165" y="177"/>
                  <a:pt x="165" y="177"/>
                </a:cubicBezTo>
                <a:cubicBezTo>
                  <a:pt x="35" y="177"/>
                  <a:pt x="35" y="177"/>
                  <a:pt x="35" y="177"/>
                </a:cubicBezTo>
                <a:lnTo>
                  <a:pt x="35" y="171"/>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endParaRPr lang="zh-CN" altLang="en-US" sz="1350" kern="0">
              <a:solidFill>
                <a:prstClr val="black"/>
              </a:solidFill>
              <a:latin typeface="Calibri Light" pitchFamily="34" charset="0"/>
            </a:endParaRPr>
          </a:p>
        </p:txBody>
      </p:sp>
      <p:grpSp>
        <p:nvGrpSpPr>
          <p:cNvPr id="38" name="组合 37"/>
          <p:cNvGrpSpPr/>
          <p:nvPr/>
        </p:nvGrpSpPr>
        <p:grpSpPr>
          <a:xfrm>
            <a:off x="3324201" y="3104964"/>
            <a:ext cx="7380311" cy="952840"/>
            <a:chOff x="3324201" y="3104964"/>
            <a:chExt cx="7380311" cy="952840"/>
          </a:xfrm>
        </p:grpSpPr>
        <p:sp>
          <p:nvSpPr>
            <p:cNvPr id="12" name="矩形 11"/>
            <p:cNvSpPr/>
            <p:nvPr/>
          </p:nvSpPr>
          <p:spPr>
            <a:xfrm>
              <a:off x="3324201" y="3104964"/>
              <a:ext cx="7380311" cy="923330"/>
            </a:xfrm>
            <a:prstGeom prst="rect">
              <a:avLst/>
            </a:prstGeom>
          </p:spPr>
          <p:txBody>
            <a:bodyPr wrap="square">
              <a:spAutoFit/>
            </a:bodyPr>
            <a:lstStyle/>
            <a:p>
              <a:pPr marL="0" lvl="2" eaLnBrk="0" hangingPunct="0">
                <a:lnSpc>
                  <a:spcPct val="150000"/>
                </a:lnSpc>
                <a:buClr>
                  <a:schemeClr val="tx1">
                    <a:lumMod val="65000"/>
                    <a:lumOff val="35000"/>
                  </a:schemeClr>
                </a:buClr>
                <a:defRPr/>
              </a:pPr>
              <a:r>
                <a:rPr lang="zh-CN" altLang="zh-CN" sz="1800" dirty="0">
                  <a:latin typeface="微软雅黑" pitchFamily="34" charset="-122"/>
                  <a:ea typeface="微软雅黑" pitchFamily="34" charset="-122"/>
                </a:rPr>
                <a:t>熟悉应急处置程序、救援措施和相关消防、急救等应急设施使用，紧急</a:t>
              </a:r>
              <a:r>
                <a:rPr lang="zh-CN" altLang="zh-CN" sz="1800">
                  <a:latin typeface="微软雅黑" pitchFamily="34" charset="-122"/>
                  <a:ea typeface="微软雅黑" pitchFamily="34" charset="-122"/>
                </a:rPr>
                <a:t>情况下</a:t>
              </a:r>
              <a:r>
                <a:rPr lang="en-US" altLang="zh-CN" sz="1800">
                  <a:latin typeface="微软雅黑" pitchFamily="34" charset="-122"/>
                  <a:ea typeface="微软雅黑" pitchFamily="34" charset="-122"/>
                </a:rPr>
                <a:t>                                                        </a:t>
              </a:r>
              <a:r>
                <a:rPr lang="zh-CN" altLang="zh-CN" sz="1800">
                  <a:latin typeface="微软雅黑" pitchFamily="34" charset="-122"/>
                  <a:ea typeface="微软雅黑" pitchFamily="34" charset="-122"/>
                </a:rPr>
                <a:t>实施</a:t>
              </a:r>
              <a:r>
                <a:rPr lang="zh-CN" altLang="zh-CN" sz="1800" dirty="0">
                  <a:latin typeface="微软雅黑" pitchFamily="34" charset="-122"/>
                  <a:ea typeface="微软雅黑" pitchFamily="34" charset="-122"/>
                </a:rPr>
                <a:t>初期处置</a:t>
              </a:r>
              <a:r>
                <a:rPr lang="zh-CN" altLang="en-US" sz="1800" dirty="0">
                  <a:latin typeface="微软雅黑" pitchFamily="34" charset="-122"/>
                  <a:ea typeface="微软雅黑" pitchFamily="34" charset="-122"/>
                </a:rPr>
                <a:t>；</a:t>
              </a:r>
              <a:endParaRPr lang="zh-CN" altLang="zh-CN" sz="1800" dirty="0">
                <a:latin typeface="微软雅黑" pitchFamily="34" charset="-122"/>
                <a:ea typeface="微软雅黑" pitchFamily="34" charset="-122"/>
              </a:endParaRPr>
            </a:p>
          </p:txBody>
        </p:sp>
        <p:pic>
          <p:nvPicPr>
            <p:cNvPr id="3" name="图片 2"/>
            <p:cNvPicPr>
              <a:picLocks noChangeAspect="1"/>
            </p:cNvPicPr>
            <p:nvPr/>
          </p:nvPicPr>
          <p:blipFill>
            <a:blip r:embed="rId4"/>
            <a:stretch>
              <a:fillRect/>
            </a:stretch>
          </p:blipFill>
          <p:spPr>
            <a:xfrm>
              <a:off x="3955010" y="3563985"/>
              <a:ext cx="4084674" cy="493819"/>
            </a:xfrm>
            <a:prstGeom prst="rect">
              <a:avLst/>
            </a:prstGeom>
          </p:spPr>
        </p:pic>
      </p:gr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二、工业动火管理</a:t>
            </a:r>
          </a:p>
        </p:txBody>
      </p:sp>
      <p:sp>
        <p:nvSpPr>
          <p:cNvPr id="40" name="文本占位符 7"/>
          <p:cNvSpPr>
            <a:spLocks noGrp="1"/>
          </p:cNvSpPr>
          <p:nvPr>
            <p:ph type="body" sz="quarter" idx="11"/>
          </p:nvPr>
        </p:nvSpPr>
        <p:spPr>
          <a:xfrm>
            <a:off x="83331" y="823414"/>
            <a:ext cx="4151313" cy="539776"/>
          </a:xfrm>
        </p:spPr>
        <p:txBody>
          <a:bodyPr/>
          <a:lstStyle/>
          <a:p>
            <a:pPr marL="514350" indent="-514350">
              <a:buFont typeface="+mj-lt"/>
              <a:buAutoNum type="romanUcPeriod"/>
            </a:pPr>
            <a:r>
              <a:rPr lang="zh-CN" altLang="en-US" dirty="0"/>
              <a:t>职责</a:t>
            </a:r>
            <a:r>
              <a:rPr lang="en-US" altLang="zh-CN" dirty="0"/>
              <a:t>-</a:t>
            </a:r>
            <a:r>
              <a:rPr lang="zh-CN" altLang="en-US" b="1" dirty="0">
                <a:solidFill>
                  <a:srgbClr val="FF0000"/>
                </a:solidFill>
              </a:rPr>
              <a:t>作业人</a:t>
            </a:r>
          </a:p>
        </p:txBody>
      </p:sp>
      <p:sp>
        <p:nvSpPr>
          <p:cNvPr id="4" name="Freeform 28"/>
          <p:cNvSpPr/>
          <p:nvPr/>
        </p:nvSpPr>
        <p:spPr>
          <a:xfrm>
            <a:off x="2456931" y="3089362"/>
            <a:ext cx="485775" cy="484188"/>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3AE7F">
              <a:hueOff val="0"/>
              <a:satOff val="0"/>
              <a:lumOff val="0"/>
              <a:alphaOff val="0"/>
            </a:srgbClr>
          </a:solidFill>
          <a:ln w="12700" cap="flat" cmpd="sng" algn="ctr">
            <a:noFill/>
            <a:prstDash val="solid"/>
            <a:miter lim="800000"/>
          </a:ln>
          <a:effectLst/>
        </p:spPr>
        <p:txBody>
          <a:bodyPr lIns="289513" tIns="289513" rIns="289513" bIns="289513" spcCol="127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628140" fontAlgn="auto">
              <a:lnSpc>
                <a:spcPct val="120000"/>
              </a:lnSpc>
              <a:spcBef>
                <a:spcPts val="0"/>
              </a:spcBef>
              <a:spcAft>
                <a:spcPct val="35000"/>
              </a:spcAft>
              <a:defRPr/>
            </a:pPr>
            <a:endParaRPr lang="en-GB" sz="825">
              <a:solidFill>
                <a:sysClr val="window" lastClr="FFFFFF"/>
              </a:solidFill>
              <a:latin typeface="Arial" charset="0"/>
              <a:ea typeface="微软雅黑" pitchFamily="34" charset="-122"/>
              <a:sym typeface="Arial" charset="0"/>
            </a:endParaRPr>
          </a:p>
        </p:txBody>
      </p:sp>
      <p:sp>
        <p:nvSpPr>
          <p:cNvPr id="5" name="Freeform 28"/>
          <p:cNvSpPr/>
          <p:nvPr/>
        </p:nvSpPr>
        <p:spPr>
          <a:xfrm>
            <a:off x="2423592" y="5213437"/>
            <a:ext cx="484188" cy="484188"/>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3AE7F">
              <a:hueOff val="0"/>
              <a:satOff val="0"/>
              <a:lumOff val="0"/>
              <a:alphaOff val="0"/>
            </a:srgbClr>
          </a:solidFill>
          <a:ln w="12700" cap="flat" cmpd="sng" algn="ctr">
            <a:noFill/>
            <a:prstDash val="solid"/>
            <a:miter lim="800000"/>
          </a:ln>
          <a:effectLst/>
        </p:spPr>
        <p:txBody>
          <a:bodyPr lIns="289513" tIns="289513" rIns="289513" bIns="289513" spcCol="127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628140" fontAlgn="auto">
              <a:lnSpc>
                <a:spcPct val="120000"/>
              </a:lnSpc>
              <a:spcBef>
                <a:spcPts val="0"/>
              </a:spcBef>
              <a:spcAft>
                <a:spcPct val="35000"/>
              </a:spcAft>
              <a:defRPr/>
            </a:pPr>
            <a:endParaRPr lang="en-GB" sz="825">
              <a:solidFill>
                <a:sysClr val="window" lastClr="FFFFFF"/>
              </a:solidFill>
              <a:latin typeface="Arial" charset="0"/>
              <a:ea typeface="微软雅黑" pitchFamily="34" charset="-122"/>
              <a:sym typeface="Arial" charset="0"/>
            </a:endParaRPr>
          </a:p>
        </p:txBody>
      </p:sp>
      <p:sp>
        <p:nvSpPr>
          <p:cNvPr id="6" name="Freeform 28"/>
          <p:cNvSpPr/>
          <p:nvPr/>
        </p:nvSpPr>
        <p:spPr>
          <a:xfrm>
            <a:off x="2456931" y="2044787"/>
            <a:ext cx="485775" cy="484188"/>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3AE7F">
              <a:hueOff val="0"/>
              <a:satOff val="0"/>
              <a:lumOff val="0"/>
              <a:alphaOff val="0"/>
            </a:srgbClr>
          </a:solidFill>
          <a:ln w="12700" cap="flat" cmpd="sng" algn="ctr">
            <a:noFill/>
            <a:prstDash val="solid"/>
            <a:miter lim="800000"/>
          </a:ln>
          <a:effectLst/>
        </p:spPr>
        <p:txBody>
          <a:bodyPr lIns="289513" tIns="289513" rIns="289513" bIns="289513" spcCol="127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628140" fontAlgn="auto">
              <a:lnSpc>
                <a:spcPct val="120000"/>
              </a:lnSpc>
              <a:spcBef>
                <a:spcPts val="0"/>
              </a:spcBef>
              <a:spcAft>
                <a:spcPct val="35000"/>
              </a:spcAft>
              <a:defRPr/>
            </a:pPr>
            <a:endParaRPr lang="en-GB" sz="825">
              <a:solidFill>
                <a:sysClr val="window" lastClr="FFFFFF"/>
              </a:solidFill>
              <a:latin typeface="Arial" charset="0"/>
              <a:ea typeface="微软雅黑" pitchFamily="34" charset="-122"/>
              <a:sym typeface="Arial" charset="0"/>
            </a:endParaRPr>
          </a:p>
        </p:txBody>
      </p:sp>
      <p:sp>
        <p:nvSpPr>
          <p:cNvPr id="7" name="Oval 286"/>
          <p:cNvSpPr>
            <a:spLocks noChangeArrowheads="1"/>
          </p:cNvSpPr>
          <p:nvPr/>
        </p:nvSpPr>
        <p:spPr bwMode="auto">
          <a:xfrm>
            <a:off x="6517742" y="1412776"/>
            <a:ext cx="148023" cy="106362"/>
          </a:xfrm>
          <a:prstGeom prst="ellipse">
            <a:avLst/>
          </a:pr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AU" kern="0">
              <a:solidFill>
                <a:schemeClr val="tx1">
                  <a:lumMod val="65000"/>
                  <a:lumOff val="35000"/>
                </a:schemeClr>
              </a:solidFill>
              <a:latin typeface="微软雅黑" pitchFamily="34" charset="-122"/>
              <a:ea typeface="Microsoft YaHei UI" charset="-122"/>
            </a:endParaRPr>
          </a:p>
        </p:txBody>
      </p:sp>
      <p:sp>
        <p:nvSpPr>
          <p:cNvPr id="8" name="Freeform 28"/>
          <p:cNvSpPr/>
          <p:nvPr/>
        </p:nvSpPr>
        <p:spPr>
          <a:xfrm>
            <a:off x="2448993" y="4168862"/>
            <a:ext cx="485775" cy="484188"/>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3AE7F">
              <a:hueOff val="0"/>
              <a:satOff val="0"/>
              <a:lumOff val="0"/>
              <a:alphaOff val="0"/>
            </a:srgbClr>
          </a:solidFill>
          <a:ln w="12700" cap="flat" cmpd="sng" algn="ctr">
            <a:noFill/>
            <a:prstDash val="solid"/>
            <a:miter lim="800000"/>
          </a:ln>
          <a:effectLst/>
        </p:spPr>
        <p:txBody>
          <a:bodyPr lIns="289513" tIns="289513" rIns="289513" bIns="289513" spcCol="127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628140" fontAlgn="auto">
              <a:lnSpc>
                <a:spcPct val="120000"/>
              </a:lnSpc>
              <a:spcBef>
                <a:spcPts val="0"/>
              </a:spcBef>
              <a:spcAft>
                <a:spcPct val="35000"/>
              </a:spcAft>
              <a:defRPr/>
            </a:pPr>
            <a:endParaRPr lang="en-GB" sz="825">
              <a:solidFill>
                <a:sysClr val="window" lastClr="FFFFFF"/>
              </a:solidFill>
              <a:latin typeface="Arial" charset="0"/>
              <a:ea typeface="微软雅黑" pitchFamily="34" charset="-122"/>
              <a:sym typeface="Arial" charset="0"/>
            </a:endParaRPr>
          </a:p>
        </p:txBody>
      </p:sp>
      <p:sp>
        <p:nvSpPr>
          <p:cNvPr id="9" name="矩形 8"/>
          <p:cNvSpPr/>
          <p:nvPr/>
        </p:nvSpPr>
        <p:spPr>
          <a:xfrm>
            <a:off x="3323692" y="2023963"/>
            <a:ext cx="7482838" cy="507831"/>
          </a:xfrm>
          <a:prstGeom prst="rect">
            <a:avLst/>
          </a:prstGeom>
        </p:spPr>
        <p:txBody>
          <a:bodyPr wrap="square">
            <a:spAutoFit/>
          </a:bodyPr>
          <a:lstStyle/>
          <a:p>
            <a:pPr marL="0" lvl="2" eaLnBrk="0" hangingPunct="0">
              <a:lnSpc>
                <a:spcPct val="150000"/>
              </a:lnSpc>
              <a:buClr>
                <a:schemeClr val="tx1">
                  <a:lumMod val="65000"/>
                  <a:lumOff val="35000"/>
                </a:schemeClr>
              </a:buClr>
              <a:defRPr/>
            </a:pPr>
            <a:r>
              <a:rPr lang="zh-CN" altLang="zh-CN" sz="1800" dirty="0">
                <a:latin typeface="微软雅黑" pitchFamily="34" charset="-122"/>
                <a:ea typeface="微软雅黑" pitchFamily="34" charset="-122"/>
              </a:rPr>
              <a:t>负责执行动火作业内容和要求，对动火作业安全负</a:t>
            </a:r>
            <a:r>
              <a:rPr lang="zh-CN" altLang="zh-CN" sz="1800" b="1" dirty="0">
                <a:solidFill>
                  <a:srgbClr val="C00000"/>
                </a:solidFill>
                <a:latin typeface="微软雅黑" pitchFamily="34" charset="-122"/>
                <a:ea typeface="微软雅黑" pitchFamily="34" charset="-122"/>
              </a:rPr>
              <a:t>直接责任</a:t>
            </a:r>
            <a:r>
              <a:rPr lang="zh-CN" altLang="en-US" sz="1800" dirty="0">
                <a:latin typeface="微软雅黑" pitchFamily="34" charset="-122"/>
                <a:ea typeface="微软雅黑" pitchFamily="34" charset="-122"/>
              </a:rPr>
              <a:t>；</a:t>
            </a:r>
            <a:endParaRPr lang="zh-CN" altLang="zh-CN" sz="1800" dirty="0">
              <a:latin typeface="微软雅黑" pitchFamily="34" charset="-122"/>
              <a:ea typeface="微软雅黑" pitchFamily="34" charset="-122"/>
            </a:endParaRPr>
          </a:p>
        </p:txBody>
      </p:sp>
      <p:sp>
        <p:nvSpPr>
          <p:cNvPr id="10" name="矩形 9"/>
          <p:cNvSpPr/>
          <p:nvPr/>
        </p:nvSpPr>
        <p:spPr>
          <a:xfrm>
            <a:off x="3323692" y="2882446"/>
            <a:ext cx="7708185" cy="923330"/>
          </a:xfrm>
          <a:prstGeom prst="rect">
            <a:avLst/>
          </a:prstGeom>
        </p:spPr>
        <p:txBody>
          <a:bodyPr wrap="square">
            <a:spAutoFit/>
          </a:bodyPr>
          <a:lstStyle/>
          <a:p>
            <a:pPr marL="0" lvl="2" eaLnBrk="0" hangingPunct="0">
              <a:lnSpc>
                <a:spcPct val="150000"/>
              </a:lnSpc>
              <a:buClr>
                <a:schemeClr val="tx1">
                  <a:lumMod val="65000"/>
                  <a:lumOff val="35000"/>
                </a:schemeClr>
              </a:buClr>
              <a:defRPr/>
            </a:pPr>
            <a:r>
              <a:rPr lang="zh-CN" altLang="zh-CN" sz="1800" dirty="0">
                <a:latin typeface="微软雅黑" pitchFamily="34" charset="-122"/>
                <a:ea typeface="微软雅黑" pitchFamily="34" charset="-122"/>
              </a:rPr>
              <a:t>动火作业前，参加工作前安全分析，熟悉作业方案和安全措施，核实动火部位、动火时间，检查确认现场作业条件</a:t>
            </a:r>
            <a:r>
              <a:rPr lang="zh-CN" altLang="en-US" sz="1800" dirty="0">
                <a:latin typeface="微软雅黑" pitchFamily="34" charset="-122"/>
                <a:ea typeface="微软雅黑" pitchFamily="34" charset="-122"/>
              </a:rPr>
              <a:t>；</a:t>
            </a:r>
            <a:endParaRPr lang="zh-CN" altLang="zh-CN" sz="1800" dirty="0">
              <a:latin typeface="微软雅黑" pitchFamily="34" charset="-122"/>
              <a:ea typeface="微软雅黑" pitchFamily="34" charset="-122"/>
            </a:endParaRPr>
          </a:p>
        </p:txBody>
      </p:sp>
      <p:sp>
        <p:nvSpPr>
          <p:cNvPr id="11" name="矩形 10"/>
          <p:cNvSpPr/>
          <p:nvPr/>
        </p:nvSpPr>
        <p:spPr>
          <a:xfrm>
            <a:off x="3325278" y="3913088"/>
            <a:ext cx="7775278" cy="1338828"/>
          </a:xfrm>
          <a:prstGeom prst="rect">
            <a:avLst/>
          </a:prstGeom>
        </p:spPr>
        <p:txBody>
          <a:bodyPr wrap="square">
            <a:spAutoFit/>
          </a:bodyPr>
          <a:lstStyle/>
          <a:p>
            <a:pPr marL="0" lvl="2" eaLnBrk="0" hangingPunct="0">
              <a:lnSpc>
                <a:spcPct val="150000"/>
              </a:lnSpc>
              <a:buClr>
                <a:schemeClr val="tx1">
                  <a:lumMod val="65000"/>
                  <a:lumOff val="35000"/>
                </a:schemeClr>
              </a:buClr>
              <a:defRPr/>
            </a:pPr>
            <a:r>
              <a:rPr lang="zh-CN" altLang="zh-CN" sz="1800" dirty="0">
                <a:latin typeface="微软雅黑" pitchFamily="34" charset="-122"/>
                <a:ea typeface="微软雅黑" pitchFamily="34" charset="-122"/>
              </a:rPr>
              <a:t>动火作业中，执行动火作业方案、操作规程和工业动火许可证的相关要求。发现现场条件变化不能保证动火安全时有权停止作业，有权拒绝违章指挥和强令冒险作业</a:t>
            </a:r>
            <a:r>
              <a:rPr lang="zh-CN" altLang="en-US" sz="1800" dirty="0">
                <a:latin typeface="微软雅黑" pitchFamily="34" charset="-122"/>
                <a:ea typeface="微软雅黑" pitchFamily="34" charset="-122"/>
              </a:rPr>
              <a:t>；</a:t>
            </a:r>
            <a:endParaRPr lang="zh-CN" altLang="zh-CN" sz="1800" dirty="0">
              <a:latin typeface="微软雅黑" pitchFamily="34" charset="-122"/>
              <a:ea typeface="微软雅黑" pitchFamily="34" charset="-122"/>
            </a:endParaRPr>
          </a:p>
        </p:txBody>
      </p:sp>
      <p:sp>
        <p:nvSpPr>
          <p:cNvPr id="12" name="矩形 11"/>
          <p:cNvSpPr/>
          <p:nvPr/>
        </p:nvSpPr>
        <p:spPr>
          <a:xfrm>
            <a:off x="3331424" y="5215674"/>
            <a:ext cx="7467373" cy="507831"/>
          </a:xfrm>
          <a:prstGeom prst="rect">
            <a:avLst/>
          </a:prstGeom>
        </p:spPr>
        <p:txBody>
          <a:bodyPr wrap="square">
            <a:spAutoFit/>
          </a:bodyPr>
          <a:lstStyle/>
          <a:p>
            <a:pPr marL="0" lvl="2" eaLnBrk="0" hangingPunct="0">
              <a:lnSpc>
                <a:spcPct val="150000"/>
              </a:lnSpc>
              <a:buClr>
                <a:schemeClr val="tx1">
                  <a:lumMod val="65000"/>
                  <a:lumOff val="35000"/>
                </a:schemeClr>
              </a:buClr>
              <a:defRPr/>
            </a:pPr>
            <a:r>
              <a:rPr lang="zh-CN" altLang="zh-CN" sz="1800" dirty="0">
                <a:latin typeface="微软雅黑" pitchFamily="34" charset="-122"/>
                <a:ea typeface="微软雅黑" pitchFamily="34" charset="-122"/>
              </a:rPr>
              <a:t>动火作业结束后，负责清理作业现场，确保现场无安全隐患</a:t>
            </a:r>
            <a:r>
              <a:rPr lang="zh-CN" altLang="en-US" sz="1800" dirty="0">
                <a:latin typeface="微软雅黑" pitchFamily="34" charset="-122"/>
                <a:ea typeface="微软雅黑" pitchFamily="34" charset="-122"/>
              </a:rPr>
              <a:t>。</a:t>
            </a:r>
            <a:endParaRPr lang="zh-CN" altLang="zh-CN" sz="1800" dirty="0">
              <a:latin typeface="微软雅黑" pitchFamily="34" charset="-122"/>
              <a:ea typeface="微软雅黑" pitchFamily="34" charset="-122"/>
            </a:endParaRPr>
          </a:p>
        </p:txBody>
      </p:sp>
      <p:grpSp>
        <p:nvGrpSpPr>
          <p:cNvPr id="13" name="组合 12"/>
          <p:cNvGrpSpPr/>
          <p:nvPr/>
        </p:nvGrpSpPr>
        <p:grpSpPr>
          <a:xfrm>
            <a:off x="2567261" y="3188396"/>
            <a:ext cx="258134" cy="281159"/>
            <a:chOff x="6169025" y="6338888"/>
            <a:chExt cx="338138" cy="368300"/>
          </a:xfrm>
          <a:solidFill>
            <a:schemeClr val="bg1"/>
          </a:solidFill>
        </p:grpSpPr>
        <p:sp>
          <p:nvSpPr>
            <p:cNvPr id="14" name="Oval 5"/>
            <p:cNvSpPr>
              <a:spLocks noChangeArrowheads="1"/>
            </p:cNvSpPr>
            <p:nvPr/>
          </p:nvSpPr>
          <p:spPr bwMode="auto">
            <a:xfrm>
              <a:off x="6296025" y="6338888"/>
              <a:ext cx="79375" cy="809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15" name="Freeform 6"/>
            <p:cNvSpPr/>
            <p:nvPr/>
          </p:nvSpPr>
          <p:spPr bwMode="auto">
            <a:xfrm>
              <a:off x="6262688" y="6435725"/>
              <a:ext cx="146050" cy="271463"/>
            </a:xfrm>
            <a:custGeom>
              <a:avLst/>
              <a:gdLst>
                <a:gd name="T0" fmla="*/ 31 w 39"/>
                <a:gd name="T1" fmla="*/ 0 h 71"/>
                <a:gd name="T2" fmla="*/ 28 w 39"/>
                <a:gd name="T3" fmla="*/ 0 h 71"/>
                <a:gd name="T4" fmla="*/ 19 w 39"/>
                <a:gd name="T5" fmla="*/ 8 h 71"/>
                <a:gd name="T6" fmla="*/ 11 w 39"/>
                <a:gd name="T7" fmla="*/ 0 h 71"/>
                <a:gd name="T8" fmla="*/ 8 w 39"/>
                <a:gd name="T9" fmla="*/ 0 h 71"/>
                <a:gd name="T10" fmla="*/ 0 w 39"/>
                <a:gd name="T11" fmla="*/ 8 h 71"/>
                <a:gd name="T12" fmla="*/ 0 w 39"/>
                <a:gd name="T13" fmla="*/ 26 h 71"/>
                <a:gd name="T14" fmla="*/ 8 w 39"/>
                <a:gd name="T15" fmla="*/ 34 h 71"/>
                <a:gd name="T16" fmla="*/ 8 w 39"/>
                <a:gd name="T17" fmla="*/ 34 h 71"/>
                <a:gd name="T18" fmla="*/ 8 w 39"/>
                <a:gd name="T19" fmla="*/ 36 h 71"/>
                <a:gd name="T20" fmla="*/ 8 w 39"/>
                <a:gd name="T21" fmla="*/ 65 h 71"/>
                <a:gd name="T22" fmla="*/ 14 w 39"/>
                <a:gd name="T23" fmla="*/ 71 h 71"/>
                <a:gd name="T24" fmla="*/ 20 w 39"/>
                <a:gd name="T25" fmla="*/ 65 h 71"/>
                <a:gd name="T26" fmla="*/ 26 w 39"/>
                <a:gd name="T27" fmla="*/ 71 h 71"/>
                <a:gd name="T28" fmla="*/ 31 w 39"/>
                <a:gd name="T29" fmla="*/ 65 h 71"/>
                <a:gd name="T30" fmla="*/ 31 w 39"/>
                <a:gd name="T31" fmla="*/ 36 h 71"/>
                <a:gd name="T32" fmla="*/ 31 w 39"/>
                <a:gd name="T33" fmla="*/ 34 h 71"/>
                <a:gd name="T34" fmla="*/ 31 w 39"/>
                <a:gd name="T35" fmla="*/ 34 h 71"/>
                <a:gd name="T36" fmla="*/ 39 w 39"/>
                <a:gd name="T37" fmla="*/ 26 h 71"/>
                <a:gd name="T38" fmla="*/ 39 w 39"/>
                <a:gd name="T39" fmla="*/ 8 h 71"/>
                <a:gd name="T40" fmla="*/ 31 w 39"/>
                <a:gd name="T4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71">
                  <a:moveTo>
                    <a:pt x="31" y="0"/>
                  </a:moveTo>
                  <a:cubicBezTo>
                    <a:pt x="28" y="0"/>
                    <a:pt x="28" y="0"/>
                    <a:pt x="28" y="0"/>
                  </a:cubicBezTo>
                  <a:cubicBezTo>
                    <a:pt x="19" y="8"/>
                    <a:pt x="19" y="8"/>
                    <a:pt x="19" y="8"/>
                  </a:cubicBezTo>
                  <a:cubicBezTo>
                    <a:pt x="11" y="0"/>
                    <a:pt x="11" y="0"/>
                    <a:pt x="11" y="0"/>
                  </a:cubicBezTo>
                  <a:cubicBezTo>
                    <a:pt x="8" y="0"/>
                    <a:pt x="8" y="0"/>
                    <a:pt x="8" y="0"/>
                  </a:cubicBezTo>
                  <a:cubicBezTo>
                    <a:pt x="4" y="0"/>
                    <a:pt x="0" y="3"/>
                    <a:pt x="0" y="8"/>
                  </a:cubicBezTo>
                  <a:cubicBezTo>
                    <a:pt x="0" y="26"/>
                    <a:pt x="0" y="26"/>
                    <a:pt x="0" y="26"/>
                  </a:cubicBezTo>
                  <a:cubicBezTo>
                    <a:pt x="0" y="30"/>
                    <a:pt x="4" y="34"/>
                    <a:pt x="8" y="34"/>
                  </a:cubicBezTo>
                  <a:cubicBezTo>
                    <a:pt x="8" y="34"/>
                    <a:pt x="8" y="34"/>
                    <a:pt x="8" y="34"/>
                  </a:cubicBezTo>
                  <a:cubicBezTo>
                    <a:pt x="8" y="35"/>
                    <a:pt x="8" y="36"/>
                    <a:pt x="8" y="36"/>
                  </a:cubicBezTo>
                  <a:cubicBezTo>
                    <a:pt x="8" y="65"/>
                    <a:pt x="8" y="65"/>
                    <a:pt x="8" y="65"/>
                  </a:cubicBezTo>
                  <a:cubicBezTo>
                    <a:pt x="8" y="69"/>
                    <a:pt x="11" y="71"/>
                    <a:pt x="14" y="71"/>
                  </a:cubicBezTo>
                  <a:cubicBezTo>
                    <a:pt x="17" y="71"/>
                    <a:pt x="20" y="69"/>
                    <a:pt x="20" y="65"/>
                  </a:cubicBezTo>
                  <a:cubicBezTo>
                    <a:pt x="20" y="69"/>
                    <a:pt x="22" y="71"/>
                    <a:pt x="26" y="71"/>
                  </a:cubicBezTo>
                  <a:cubicBezTo>
                    <a:pt x="29" y="71"/>
                    <a:pt x="31" y="69"/>
                    <a:pt x="31" y="65"/>
                  </a:cubicBezTo>
                  <a:cubicBezTo>
                    <a:pt x="31" y="36"/>
                    <a:pt x="31" y="36"/>
                    <a:pt x="31" y="36"/>
                  </a:cubicBezTo>
                  <a:cubicBezTo>
                    <a:pt x="31" y="36"/>
                    <a:pt x="31" y="35"/>
                    <a:pt x="31" y="34"/>
                  </a:cubicBezTo>
                  <a:cubicBezTo>
                    <a:pt x="31" y="34"/>
                    <a:pt x="31" y="34"/>
                    <a:pt x="31" y="34"/>
                  </a:cubicBezTo>
                  <a:cubicBezTo>
                    <a:pt x="36" y="34"/>
                    <a:pt x="39" y="30"/>
                    <a:pt x="39" y="26"/>
                  </a:cubicBezTo>
                  <a:cubicBezTo>
                    <a:pt x="39" y="8"/>
                    <a:pt x="39" y="8"/>
                    <a:pt x="39" y="8"/>
                  </a:cubicBezTo>
                  <a:cubicBezTo>
                    <a:pt x="39" y="3"/>
                    <a:pt x="36"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16" name="Oval 7"/>
            <p:cNvSpPr>
              <a:spLocks noChangeArrowheads="1"/>
            </p:cNvSpPr>
            <p:nvPr/>
          </p:nvSpPr>
          <p:spPr bwMode="auto">
            <a:xfrm>
              <a:off x="6419850" y="6362700"/>
              <a:ext cx="57150" cy="571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17" name="Freeform 8"/>
            <p:cNvSpPr/>
            <p:nvPr/>
          </p:nvSpPr>
          <p:spPr bwMode="auto">
            <a:xfrm>
              <a:off x="6416675" y="6430963"/>
              <a:ext cx="90488" cy="227013"/>
            </a:xfrm>
            <a:custGeom>
              <a:avLst/>
              <a:gdLst>
                <a:gd name="T0" fmla="*/ 18 w 24"/>
                <a:gd name="T1" fmla="*/ 0 h 59"/>
                <a:gd name="T2" fmla="*/ 15 w 24"/>
                <a:gd name="T3" fmla="*/ 0 h 59"/>
                <a:gd name="T4" fmla="*/ 8 w 24"/>
                <a:gd name="T5" fmla="*/ 7 h 59"/>
                <a:gd name="T6" fmla="*/ 2 w 24"/>
                <a:gd name="T7" fmla="*/ 0 h 59"/>
                <a:gd name="T8" fmla="*/ 1 w 24"/>
                <a:gd name="T9" fmla="*/ 0 h 59"/>
                <a:gd name="T10" fmla="*/ 4 w 24"/>
                <a:gd name="T11" fmla="*/ 7 h 59"/>
                <a:gd name="T12" fmla="*/ 4 w 24"/>
                <a:gd name="T13" fmla="*/ 30 h 59"/>
                <a:gd name="T14" fmla="*/ 0 w 24"/>
                <a:gd name="T15" fmla="*/ 38 h 59"/>
                <a:gd name="T16" fmla="*/ 0 w 24"/>
                <a:gd name="T17" fmla="*/ 54 h 59"/>
                <a:gd name="T18" fmla="*/ 4 w 24"/>
                <a:gd name="T19" fmla="*/ 59 h 59"/>
                <a:gd name="T20" fmla="*/ 9 w 24"/>
                <a:gd name="T21" fmla="*/ 54 h 59"/>
                <a:gd name="T22" fmla="*/ 13 w 24"/>
                <a:gd name="T23" fmla="*/ 59 h 59"/>
                <a:gd name="T24" fmla="*/ 18 w 24"/>
                <a:gd name="T25" fmla="*/ 54 h 59"/>
                <a:gd name="T26" fmla="*/ 18 w 24"/>
                <a:gd name="T27" fmla="*/ 29 h 59"/>
                <a:gd name="T28" fmla="*/ 18 w 24"/>
                <a:gd name="T29" fmla="*/ 27 h 59"/>
                <a:gd name="T30" fmla="*/ 18 w 24"/>
                <a:gd name="T31" fmla="*/ 27 h 59"/>
                <a:gd name="T32" fmla="*/ 24 w 24"/>
                <a:gd name="T33" fmla="*/ 21 h 59"/>
                <a:gd name="T34" fmla="*/ 24 w 24"/>
                <a:gd name="T35" fmla="*/ 7 h 59"/>
                <a:gd name="T36" fmla="*/ 18 w 24"/>
                <a:gd name="T3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59">
                  <a:moveTo>
                    <a:pt x="18" y="0"/>
                  </a:moveTo>
                  <a:cubicBezTo>
                    <a:pt x="15" y="0"/>
                    <a:pt x="15" y="0"/>
                    <a:pt x="15" y="0"/>
                  </a:cubicBezTo>
                  <a:cubicBezTo>
                    <a:pt x="8" y="7"/>
                    <a:pt x="8" y="7"/>
                    <a:pt x="8" y="7"/>
                  </a:cubicBezTo>
                  <a:cubicBezTo>
                    <a:pt x="2" y="0"/>
                    <a:pt x="2" y="0"/>
                    <a:pt x="2" y="0"/>
                  </a:cubicBezTo>
                  <a:cubicBezTo>
                    <a:pt x="1" y="0"/>
                    <a:pt x="1" y="0"/>
                    <a:pt x="1" y="0"/>
                  </a:cubicBezTo>
                  <a:cubicBezTo>
                    <a:pt x="3" y="2"/>
                    <a:pt x="4" y="4"/>
                    <a:pt x="4" y="7"/>
                  </a:cubicBezTo>
                  <a:cubicBezTo>
                    <a:pt x="4" y="30"/>
                    <a:pt x="4" y="30"/>
                    <a:pt x="4" y="30"/>
                  </a:cubicBezTo>
                  <a:cubicBezTo>
                    <a:pt x="4" y="34"/>
                    <a:pt x="2" y="36"/>
                    <a:pt x="0" y="38"/>
                  </a:cubicBezTo>
                  <a:cubicBezTo>
                    <a:pt x="0" y="54"/>
                    <a:pt x="0" y="54"/>
                    <a:pt x="0" y="54"/>
                  </a:cubicBezTo>
                  <a:cubicBezTo>
                    <a:pt x="0" y="57"/>
                    <a:pt x="2" y="59"/>
                    <a:pt x="4" y="59"/>
                  </a:cubicBezTo>
                  <a:cubicBezTo>
                    <a:pt x="7" y="59"/>
                    <a:pt x="9" y="57"/>
                    <a:pt x="9" y="54"/>
                  </a:cubicBezTo>
                  <a:cubicBezTo>
                    <a:pt x="9" y="57"/>
                    <a:pt x="11" y="59"/>
                    <a:pt x="13" y="59"/>
                  </a:cubicBezTo>
                  <a:cubicBezTo>
                    <a:pt x="16" y="59"/>
                    <a:pt x="18" y="57"/>
                    <a:pt x="18" y="54"/>
                  </a:cubicBezTo>
                  <a:cubicBezTo>
                    <a:pt x="18" y="29"/>
                    <a:pt x="18" y="29"/>
                    <a:pt x="18" y="29"/>
                  </a:cubicBezTo>
                  <a:cubicBezTo>
                    <a:pt x="18" y="28"/>
                    <a:pt x="18" y="27"/>
                    <a:pt x="18" y="27"/>
                  </a:cubicBezTo>
                  <a:cubicBezTo>
                    <a:pt x="18" y="27"/>
                    <a:pt x="18" y="27"/>
                    <a:pt x="18" y="27"/>
                  </a:cubicBezTo>
                  <a:cubicBezTo>
                    <a:pt x="21" y="27"/>
                    <a:pt x="24" y="24"/>
                    <a:pt x="24" y="21"/>
                  </a:cubicBezTo>
                  <a:cubicBezTo>
                    <a:pt x="24" y="7"/>
                    <a:pt x="24" y="7"/>
                    <a:pt x="24" y="7"/>
                  </a:cubicBezTo>
                  <a:cubicBezTo>
                    <a:pt x="24" y="3"/>
                    <a:pt x="21"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18" name="Oval 9"/>
            <p:cNvSpPr>
              <a:spLocks noChangeArrowheads="1"/>
            </p:cNvSpPr>
            <p:nvPr/>
          </p:nvSpPr>
          <p:spPr bwMode="auto">
            <a:xfrm>
              <a:off x="6194425" y="6362700"/>
              <a:ext cx="60325" cy="571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19" name="Freeform 10"/>
            <p:cNvSpPr/>
            <p:nvPr/>
          </p:nvSpPr>
          <p:spPr bwMode="auto">
            <a:xfrm>
              <a:off x="6169025" y="6430963"/>
              <a:ext cx="88900" cy="227013"/>
            </a:xfrm>
            <a:custGeom>
              <a:avLst/>
              <a:gdLst>
                <a:gd name="T0" fmla="*/ 6 w 24"/>
                <a:gd name="T1" fmla="*/ 0 h 59"/>
                <a:gd name="T2" fmla="*/ 9 w 24"/>
                <a:gd name="T3" fmla="*/ 0 h 59"/>
                <a:gd name="T4" fmla="*/ 15 w 24"/>
                <a:gd name="T5" fmla="*/ 7 h 59"/>
                <a:gd name="T6" fmla="*/ 22 w 24"/>
                <a:gd name="T7" fmla="*/ 0 h 59"/>
                <a:gd name="T8" fmla="*/ 23 w 24"/>
                <a:gd name="T9" fmla="*/ 0 h 59"/>
                <a:gd name="T10" fmla="*/ 20 w 24"/>
                <a:gd name="T11" fmla="*/ 7 h 59"/>
                <a:gd name="T12" fmla="*/ 20 w 24"/>
                <a:gd name="T13" fmla="*/ 30 h 59"/>
                <a:gd name="T14" fmla="*/ 24 w 24"/>
                <a:gd name="T15" fmla="*/ 38 h 59"/>
                <a:gd name="T16" fmla="*/ 24 w 24"/>
                <a:gd name="T17" fmla="*/ 54 h 59"/>
                <a:gd name="T18" fmla="*/ 20 w 24"/>
                <a:gd name="T19" fmla="*/ 59 h 59"/>
                <a:gd name="T20" fmla="*/ 15 w 24"/>
                <a:gd name="T21" fmla="*/ 54 h 59"/>
                <a:gd name="T22" fmla="*/ 10 w 24"/>
                <a:gd name="T23" fmla="*/ 59 h 59"/>
                <a:gd name="T24" fmla="*/ 6 w 24"/>
                <a:gd name="T25" fmla="*/ 54 h 59"/>
                <a:gd name="T26" fmla="*/ 6 w 24"/>
                <a:gd name="T27" fmla="*/ 29 h 59"/>
                <a:gd name="T28" fmla="*/ 6 w 24"/>
                <a:gd name="T29" fmla="*/ 27 h 59"/>
                <a:gd name="T30" fmla="*/ 6 w 24"/>
                <a:gd name="T31" fmla="*/ 27 h 59"/>
                <a:gd name="T32" fmla="*/ 0 w 24"/>
                <a:gd name="T33" fmla="*/ 21 h 59"/>
                <a:gd name="T34" fmla="*/ 0 w 24"/>
                <a:gd name="T35" fmla="*/ 7 h 59"/>
                <a:gd name="T36" fmla="*/ 6 w 24"/>
                <a:gd name="T3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59">
                  <a:moveTo>
                    <a:pt x="6" y="0"/>
                  </a:moveTo>
                  <a:cubicBezTo>
                    <a:pt x="9" y="0"/>
                    <a:pt x="9" y="0"/>
                    <a:pt x="9" y="0"/>
                  </a:cubicBezTo>
                  <a:cubicBezTo>
                    <a:pt x="15" y="7"/>
                    <a:pt x="15" y="7"/>
                    <a:pt x="15" y="7"/>
                  </a:cubicBezTo>
                  <a:cubicBezTo>
                    <a:pt x="22" y="0"/>
                    <a:pt x="22" y="0"/>
                    <a:pt x="22" y="0"/>
                  </a:cubicBezTo>
                  <a:cubicBezTo>
                    <a:pt x="23" y="0"/>
                    <a:pt x="23" y="0"/>
                    <a:pt x="23" y="0"/>
                  </a:cubicBezTo>
                  <a:cubicBezTo>
                    <a:pt x="21" y="2"/>
                    <a:pt x="20" y="4"/>
                    <a:pt x="20" y="7"/>
                  </a:cubicBezTo>
                  <a:cubicBezTo>
                    <a:pt x="20" y="30"/>
                    <a:pt x="20" y="30"/>
                    <a:pt x="20" y="30"/>
                  </a:cubicBezTo>
                  <a:cubicBezTo>
                    <a:pt x="20" y="34"/>
                    <a:pt x="22" y="36"/>
                    <a:pt x="24" y="38"/>
                  </a:cubicBezTo>
                  <a:cubicBezTo>
                    <a:pt x="24" y="54"/>
                    <a:pt x="24" y="54"/>
                    <a:pt x="24" y="54"/>
                  </a:cubicBezTo>
                  <a:cubicBezTo>
                    <a:pt x="24" y="57"/>
                    <a:pt x="22" y="59"/>
                    <a:pt x="20" y="59"/>
                  </a:cubicBezTo>
                  <a:cubicBezTo>
                    <a:pt x="17" y="59"/>
                    <a:pt x="15" y="57"/>
                    <a:pt x="15" y="54"/>
                  </a:cubicBezTo>
                  <a:cubicBezTo>
                    <a:pt x="15" y="57"/>
                    <a:pt x="13" y="59"/>
                    <a:pt x="10" y="59"/>
                  </a:cubicBezTo>
                  <a:cubicBezTo>
                    <a:pt x="8" y="59"/>
                    <a:pt x="6" y="57"/>
                    <a:pt x="6" y="54"/>
                  </a:cubicBezTo>
                  <a:cubicBezTo>
                    <a:pt x="6" y="29"/>
                    <a:pt x="6" y="29"/>
                    <a:pt x="6" y="29"/>
                  </a:cubicBezTo>
                  <a:cubicBezTo>
                    <a:pt x="6" y="28"/>
                    <a:pt x="6" y="27"/>
                    <a:pt x="6" y="27"/>
                  </a:cubicBezTo>
                  <a:cubicBezTo>
                    <a:pt x="6" y="27"/>
                    <a:pt x="6" y="27"/>
                    <a:pt x="6" y="27"/>
                  </a:cubicBezTo>
                  <a:cubicBezTo>
                    <a:pt x="3" y="27"/>
                    <a:pt x="0" y="24"/>
                    <a:pt x="0" y="21"/>
                  </a:cubicBezTo>
                  <a:cubicBezTo>
                    <a:pt x="0" y="7"/>
                    <a:pt x="0" y="7"/>
                    <a:pt x="0" y="7"/>
                  </a:cubicBezTo>
                  <a:cubicBezTo>
                    <a:pt x="0" y="3"/>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grpSp>
      <p:grpSp>
        <p:nvGrpSpPr>
          <p:cNvPr id="20" name="组合 1"/>
          <p:cNvGrpSpPr/>
          <p:nvPr/>
        </p:nvGrpSpPr>
        <p:grpSpPr bwMode="auto">
          <a:xfrm>
            <a:off x="2542655" y="2114637"/>
            <a:ext cx="311150" cy="311150"/>
            <a:chOff x="2295463" y="2214337"/>
            <a:chExt cx="329682" cy="329683"/>
          </a:xfrm>
        </p:grpSpPr>
        <p:sp>
          <p:nvSpPr>
            <p:cNvPr id="21" name="Freeform 15"/>
            <p:cNvSpPr>
              <a:spLocks noEditPoints="1"/>
            </p:cNvSpPr>
            <p:nvPr/>
          </p:nvSpPr>
          <p:spPr bwMode="auto">
            <a:xfrm>
              <a:off x="2295463" y="2214337"/>
              <a:ext cx="253989" cy="253991"/>
            </a:xfrm>
            <a:custGeom>
              <a:avLst/>
              <a:gdLst>
                <a:gd name="T0" fmla="*/ 4 w 385"/>
                <a:gd name="T1" fmla="*/ 249 h 385"/>
                <a:gd name="T2" fmla="*/ 4 w 385"/>
                <a:gd name="T3" fmla="*/ 234 h 385"/>
                <a:gd name="T4" fmla="*/ 48 w 385"/>
                <a:gd name="T5" fmla="*/ 189 h 385"/>
                <a:gd name="T6" fmla="*/ 64 w 385"/>
                <a:gd name="T7" fmla="*/ 189 h 385"/>
                <a:gd name="T8" fmla="*/ 195 w 385"/>
                <a:gd name="T9" fmla="*/ 321 h 385"/>
                <a:gd name="T10" fmla="*/ 195 w 385"/>
                <a:gd name="T11" fmla="*/ 336 h 385"/>
                <a:gd name="T12" fmla="*/ 151 w 385"/>
                <a:gd name="T13" fmla="*/ 381 h 385"/>
                <a:gd name="T14" fmla="*/ 135 w 385"/>
                <a:gd name="T15" fmla="*/ 381 h 385"/>
                <a:gd name="T16" fmla="*/ 4 w 385"/>
                <a:gd name="T17" fmla="*/ 249 h 385"/>
                <a:gd name="T18" fmla="*/ 320 w 385"/>
                <a:gd name="T19" fmla="*/ 196 h 385"/>
                <a:gd name="T20" fmla="*/ 336 w 385"/>
                <a:gd name="T21" fmla="*/ 196 h 385"/>
                <a:gd name="T22" fmla="*/ 381 w 385"/>
                <a:gd name="T23" fmla="*/ 151 h 385"/>
                <a:gd name="T24" fmla="*/ 381 w 385"/>
                <a:gd name="T25" fmla="*/ 135 h 385"/>
                <a:gd name="T26" fmla="*/ 249 w 385"/>
                <a:gd name="T27" fmla="*/ 4 h 385"/>
                <a:gd name="T28" fmla="*/ 234 w 385"/>
                <a:gd name="T29" fmla="*/ 4 h 385"/>
                <a:gd name="T30" fmla="*/ 189 w 385"/>
                <a:gd name="T31" fmla="*/ 49 h 385"/>
                <a:gd name="T32" fmla="*/ 189 w 385"/>
                <a:gd name="T33" fmla="*/ 64 h 385"/>
                <a:gd name="T34" fmla="*/ 320 w 385"/>
                <a:gd name="T35" fmla="*/ 19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5" h="385">
                  <a:moveTo>
                    <a:pt x="4" y="249"/>
                  </a:moveTo>
                  <a:cubicBezTo>
                    <a:pt x="0" y="245"/>
                    <a:pt x="0" y="238"/>
                    <a:pt x="4" y="234"/>
                  </a:cubicBezTo>
                  <a:cubicBezTo>
                    <a:pt x="48" y="189"/>
                    <a:pt x="48" y="189"/>
                    <a:pt x="48" y="189"/>
                  </a:cubicBezTo>
                  <a:cubicBezTo>
                    <a:pt x="52" y="185"/>
                    <a:pt x="59" y="185"/>
                    <a:pt x="64" y="189"/>
                  </a:cubicBezTo>
                  <a:cubicBezTo>
                    <a:pt x="195" y="321"/>
                    <a:pt x="195" y="321"/>
                    <a:pt x="195" y="321"/>
                  </a:cubicBezTo>
                  <a:cubicBezTo>
                    <a:pt x="199" y="325"/>
                    <a:pt x="199" y="332"/>
                    <a:pt x="195" y="336"/>
                  </a:cubicBezTo>
                  <a:cubicBezTo>
                    <a:pt x="151" y="381"/>
                    <a:pt x="151" y="381"/>
                    <a:pt x="151" y="381"/>
                  </a:cubicBezTo>
                  <a:cubicBezTo>
                    <a:pt x="147" y="385"/>
                    <a:pt x="140" y="385"/>
                    <a:pt x="135" y="381"/>
                  </a:cubicBezTo>
                  <a:lnTo>
                    <a:pt x="4" y="249"/>
                  </a:lnTo>
                  <a:close/>
                  <a:moveTo>
                    <a:pt x="320" y="196"/>
                  </a:moveTo>
                  <a:cubicBezTo>
                    <a:pt x="325" y="200"/>
                    <a:pt x="332" y="200"/>
                    <a:pt x="336" y="196"/>
                  </a:cubicBezTo>
                  <a:cubicBezTo>
                    <a:pt x="381" y="151"/>
                    <a:pt x="381" y="151"/>
                    <a:pt x="381" y="151"/>
                  </a:cubicBezTo>
                  <a:cubicBezTo>
                    <a:pt x="385" y="147"/>
                    <a:pt x="385" y="140"/>
                    <a:pt x="381" y="135"/>
                  </a:cubicBezTo>
                  <a:cubicBezTo>
                    <a:pt x="249" y="4"/>
                    <a:pt x="249" y="4"/>
                    <a:pt x="249" y="4"/>
                  </a:cubicBezTo>
                  <a:cubicBezTo>
                    <a:pt x="245" y="0"/>
                    <a:pt x="238" y="0"/>
                    <a:pt x="234" y="4"/>
                  </a:cubicBezTo>
                  <a:cubicBezTo>
                    <a:pt x="189" y="49"/>
                    <a:pt x="189" y="49"/>
                    <a:pt x="189" y="49"/>
                  </a:cubicBezTo>
                  <a:cubicBezTo>
                    <a:pt x="185" y="53"/>
                    <a:pt x="185" y="60"/>
                    <a:pt x="189" y="64"/>
                  </a:cubicBezTo>
                  <a:lnTo>
                    <a:pt x="320" y="196"/>
                  </a:lnTo>
                  <a:close/>
                </a:path>
              </a:pathLst>
            </a:custGeom>
            <a:solidFill>
              <a:sysClr val="window" lastClr="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AU" kern="0">
                <a:solidFill>
                  <a:srgbClr val="000000"/>
                </a:solidFill>
                <a:latin typeface="微软雅黑" pitchFamily="34" charset="-122"/>
                <a:ea typeface="Microsoft YaHei UI" charset="-122"/>
              </a:endParaRPr>
            </a:p>
          </p:txBody>
        </p:sp>
        <p:sp>
          <p:nvSpPr>
            <p:cNvPr id="22" name="Freeform 16"/>
            <p:cNvSpPr/>
            <p:nvPr/>
          </p:nvSpPr>
          <p:spPr bwMode="auto">
            <a:xfrm>
              <a:off x="2354334" y="2273209"/>
              <a:ext cx="270811" cy="270811"/>
            </a:xfrm>
            <a:custGeom>
              <a:avLst/>
              <a:gdLst>
                <a:gd name="T0" fmla="*/ 406 w 411"/>
                <a:gd name="T1" fmla="*/ 359 h 411"/>
                <a:gd name="T2" fmla="*/ 223 w 411"/>
                <a:gd name="T3" fmla="*/ 175 h 411"/>
                <a:gd name="T4" fmla="*/ 207 w 411"/>
                <a:gd name="T5" fmla="*/ 175 h 411"/>
                <a:gd name="T6" fmla="*/ 205 w 411"/>
                <a:gd name="T7" fmla="*/ 177 h 411"/>
                <a:gd name="T8" fmla="*/ 172 w 411"/>
                <a:gd name="T9" fmla="*/ 144 h 411"/>
                <a:gd name="T10" fmla="*/ 202 w 411"/>
                <a:gd name="T11" fmla="*/ 114 h 411"/>
                <a:gd name="T12" fmla="*/ 202 w 411"/>
                <a:gd name="T13" fmla="*/ 98 h 411"/>
                <a:gd name="T14" fmla="*/ 108 w 411"/>
                <a:gd name="T15" fmla="*/ 4 h 411"/>
                <a:gd name="T16" fmla="*/ 93 w 411"/>
                <a:gd name="T17" fmla="*/ 4 h 411"/>
                <a:gd name="T18" fmla="*/ 4 w 411"/>
                <a:gd name="T19" fmla="*/ 93 h 411"/>
                <a:gd name="T20" fmla="*/ 4 w 411"/>
                <a:gd name="T21" fmla="*/ 108 h 411"/>
                <a:gd name="T22" fmla="*/ 98 w 411"/>
                <a:gd name="T23" fmla="*/ 203 h 411"/>
                <a:gd name="T24" fmla="*/ 114 w 411"/>
                <a:gd name="T25" fmla="*/ 203 h 411"/>
                <a:gd name="T26" fmla="*/ 144 w 411"/>
                <a:gd name="T27" fmla="*/ 172 h 411"/>
                <a:gd name="T28" fmla="*/ 177 w 411"/>
                <a:gd name="T29" fmla="*/ 205 h 411"/>
                <a:gd name="T30" fmla="*/ 175 w 411"/>
                <a:gd name="T31" fmla="*/ 207 h 411"/>
                <a:gd name="T32" fmla="*/ 175 w 411"/>
                <a:gd name="T33" fmla="*/ 223 h 411"/>
                <a:gd name="T34" fmla="*/ 359 w 411"/>
                <a:gd name="T35" fmla="*/ 406 h 411"/>
                <a:gd name="T36" fmla="*/ 374 w 411"/>
                <a:gd name="T37" fmla="*/ 406 h 411"/>
                <a:gd name="T38" fmla="*/ 406 w 411"/>
                <a:gd name="T39" fmla="*/ 374 h 411"/>
                <a:gd name="T40" fmla="*/ 406 w 411"/>
                <a:gd name="T41" fmla="*/ 359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1" h="411">
                  <a:moveTo>
                    <a:pt x="406" y="359"/>
                  </a:moveTo>
                  <a:cubicBezTo>
                    <a:pt x="223" y="175"/>
                    <a:pt x="223" y="175"/>
                    <a:pt x="223" y="175"/>
                  </a:cubicBezTo>
                  <a:cubicBezTo>
                    <a:pt x="219" y="171"/>
                    <a:pt x="212" y="171"/>
                    <a:pt x="207" y="175"/>
                  </a:cubicBezTo>
                  <a:cubicBezTo>
                    <a:pt x="205" y="177"/>
                    <a:pt x="205" y="177"/>
                    <a:pt x="205" y="177"/>
                  </a:cubicBezTo>
                  <a:cubicBezTo>
                    <a:pt x="172" y="144"/>
                    <a:pt x="172" y="144"/>
                    <a:pt x="172" y="144"/>
                  </a:cubicBezTo>
                  <a:cubicBezTo>
                    <a:pt x="202" y="114"/>
                    <a:pt x="202" y="114"/>
                    <a:pt x="202" y="114"/>
                  </a:cubicBezTo>
                  <a:cubicBezTo>
                    <a:pt x="207" y="109"/>
                    <a:pt x="207" y="102"/>
                    <a:pt x="202" y="98"/>
                  </a:cubicBezTo>
                  <a:cubicBezTo>
                    <a:pt x="108" y="4"/>
                    <a:pt x="108" y="4"/>
                    <a:pt x="108" y="4"/>
                  </a:cubicBezTo>
                  <a:cubicBezTo>
                    <a:pt x="104" y="0"/>
                    <a:pt x="97" y="0"/>
                    <a:pt x="93" y="4"/>
                  </a:cubicBezTo>
                  <a:cubicBezTo>
                    <a:pt x="4" y="93"/>
                    <a:pt x="4" y="93"/>
                    <a:pt x="4" y="93"/>
                  </a:cubicBezTo>
                  <a:cubicBezTo>
                    <a:pt x="0" y="97"/>
                    <a:pt x="0" y="104"/>
                    <a:pt x="4" y="108"/>
                  </a:cubicBezTo>
                  <a:cubicBezTo>
                    <a:pt x="98" y="203"/>
                    <a:pt x="98" y="203"/>
                    <a:pt x="98" y="203"/>
                  </a:cubicBezTo>
                  <a:cubicBezTo>
                    <a:pt x="102" y="207"/>
                    <a:pt x="109" y="207"/>
                    <a:pt x="114" y="203"/>
                  </a:cubicBezTo>
                  <a:cubicBezTo>
                    <a:pt x="144" y="172"/>
                    <a:pt x="144" y="172"/>
                    <a:pt x="144" y="172"/>
                  </a:cubicBezTo>
                  <a:cubicBezTo>
                    <a:pt x="177" y="205"/>
                    <a:pt x="177" y="205"/>
                    <a:pt x="177" y="205"/>
                  </a:cubicBezTo>
                  <a:cubicBezTo>
                    <a:pt x="175" y="207"/>
                    <a:pt x="175" y="207"/>
                    <a:pt x="175" y="207"/>
                  </a:cubicBezTo>
                  <a:cubicBezTo>
                    <a:pt x="171" y="212"/>
                    <a:pt x="171" y="219"/>
                    <a:pt x="175" y="223"/>
                  </a:cubicBezTo>
                  <a:cubicBezTo>
                    <a:pt x="359" y="406"/>
                    <a:pt x="359" y="406"/>
                    <a:pt x="359" y="406"/>
                  </a:cubicBezTo>
                  <a:cubicBezTo>
                    <a:pt x="363" y="411"/>
                    <a:pt x="370" y="411"/>
                    <a:pt x="374" y="406"/>
                  </a:cubicBezTo>
                  <a:cubicBezTo>
                    <a:pt x="406" y="374"/>
                    <a:pt x="406" y="374"/>
                    <a:pt x="406" y="374"/>
                  </a:cubicBezTo>
                  <a:cubicBezTo>
                    <a:pt x="411" y="370"/>
                    <a:pt x="411" y="363"/>
                    <a:pt x="406" y="359"/>
                  </a:cubicBezTo>
                  <a:close/>
                </a:path>
              </a:pathLst>
            </a:custGeom>
            <a:solidFill>
              <a:sysClr val="window" lastClr="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AU" kern="0">
                <a:solidFill>
                  <a:srgbClr val="000000"/>
                </a:solidFill>
                <a:latin typeface="微软雅黑" pitchFamily="34" charset="-122"/>
                <a:ea typeface="Microsoft YaHei UI" charset="-122"/>
              </a:endParaRPr>
            </a:p>
          </p:txBody>
        </p:sp>
      </p:grpSp>
      <p:sp>
        <p:nvSpPr>
          <p:cNvPr id="23" name="Freeform 323"/>
          <p:cNvSpPr/>
          <p:nvPr/>
        </p:nvSpPr>
        <p:spPr bwMode="auto">
          <a:xfrm>
            <a:off x="2593456" y="4276812"/>
            <a:ext cx="211137" cy="249238"/>
          </a:xfrm>
          <a:custGeom>
            <a:avLst/>
            <a:gdLst>
              <a:gd name="T0" fmla="*/ 419 w 437"/>
              <a:gd name="T1" fmla="*/ 256 h 517"/>
              <a:gd name="T2" fmla="*/ 386 w 437"/>
              <a:gd name="T3" fmla="*/ 265 h 517"/>
              <a:gd name="T4" fmla="*/ 316 w 437"/>
              <a:gd name="T5" fmla="*/ 344 h 517"/>
              <a:gd name="T6" fmla="*/ 293 w 437"/>
              <a:gd name="T7" fmla="*/ 332 h 517"/>
              <a:gd name="T8" fmla="*/ 285 w 437"/>
              <a:gd name="T9" fmla="*/ 72 h 517"/>
              <a:gd name="T10" fmla="*/ 267 w 437"/>
              <a:gd name="T11" fmla="*/ 41 h 517"/>
              <a:gd name="T12" fmla="*/ 232 w 437"/>
              <a:gd name="T13" fmla="*/ 62 h 517"/>
              <a:gd name="T14" fmla="*/ 228 w 437"/>
              <a:gd name="T15" fmla="*/ 242 h 517"/>
              <a:gd name="T16" fmla="*/ 214 w 437"/>
              <a:gd name="T17" fmla="*/ 242 h 517"/>
              <a:gd name="T18" fmla="*/ 211 w 437"/>
              <a:gd name="T19" fmla="*/ 29 h 517"/>
              <a:gd name="T20" fmla="*/ 186 w 437"/>
              <a:gd name="T21" fmla="*/ 1 h 517"/>
              <a:gd name="T22" fmla="*/ 156 w 437"/>
              <a:gd name="T23" fmla="*/ 24 h 517"/>
              <a:gd name="T24" fmla="*/ 153 w 437"/>
              <a:gd name="T25" fmla="*/ 244 h 517"/>
              <a:gd name="T26" fmla="*/ 139 w 437"/>
              <a:gd name="T27" fmla="*/ 244 h 517"/>
              <a:gd name="T28" fmla="*/ 134 w 437"/>
              <a:gd name="T29" fmla="*/ 54 h 517"/>
              <a:gd name="T30" fmla="*/ 105 w 437"/>
              <a:gd name="T31" fmla="*/ 29 h 517"/>
              <a:gd name="T32" fmla="*/ 79 w 437"/>
              <a:gd name="T33" fmla="*/ 54 h 517"/>
              <a:gd name="T34" fmla="*/ 78 w 437"/>
              <a:gd name="T35" fmla="*/ 246 h 517"/>
              <a:gd name="T36" fmla="*/ 66 w 437"/>
              <a:gd name="T37" fmla="*/ 243 h 517"/>
              <a:gd name="T38" fmla="*/ 53 w 437"/>
              <a:gd name="T39" fmla="*/ 104 h 517"/>
              <a:gd name="T40" fmla="*/ 19 w 437"/>
              <a:gd name="T41" fmla="*/ 86 h 517"/>
              <a:gd name="T42" fmla="*/ 0 w 437"/>
              <a:gd name="T43" fmla="*/ 116 h 517"/>
              <a:gd name="T44" fmla="*/ 9 w 437"/>
              <a:gd name="T45" fmla="*/ 377 h 517"/>
              <a:gd name="T46" fmla="*/ 170 w 437"/>
              <a:gd name="T47" fmla="*/ 517 h 517"/>
              <a:gd name="T48" fmla="*/ 344 w 437"/>
              <a:gd name="T49" fmla="*/ 428 h 517"/>
              <a:gd name="T50" fmla="*/ 430 w 437"/>
              <a:gd name="T51" fmla="*/ 290 h 517"/>
              <a:gd name="T52" fmla="*/ 419 w 437"/>
              <a:gd name="T53" fmla="*/ 25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517">
                <a:moveTo>
                  <a:pt x="419" y="256"/>
                </a:moveTo>
                <a:cubicBezTo>
                  <a:pt x="408" y="252"/>
                  <a:pt x="395" y="254"/>
                  <a:pt x="386" y="265"/>
                </a:cubicBezTo>
                <a:cubicBezTo>
                  <a:pt x="316" y="344"/>
                  <a:pt x="316" y="344"/>
                  <a:pt x="316" y="344"/>
                </a:cubicBezTo>
                <a:cubicBezTo>
                  <a:pt x="305" y="357"/>
                  <a:pt x="293" y="348"/>
                  <a:pt x="293" y="332"/>
                </a:cubicBezTo>
                <a:cubicBezTo>
                  <a:pt x="285" y="72"/>
                  <a:pt x="285" y="72"/>
                  <a:pt x="285" y="72"/>
                </a:cubicBezTo>
                <a:cubicBezTo>
                  <a:pt x="284" y="58"/>
                  <a:pt x="282" y="45"/>
                  <a:pt x="267" y="41"/>
                </a:cubicBezTo>
                <a:cubicBezTo>
                  <a:pt x="248" y="35"/>
                  <a:pt x="233" y="45"/>
                  <a:pt x="232" y="62"/>
                </a:cubicBezTo>
                <a:cubicBezTo>
                  <a:pt x="228" y="242"/>
                  <a:pt x="228" y="242"/>
                  <a:pt x="228" y="242"/>
                </a:cubicBezTo>
                <a:cubicBezTo>
                  <a:pt x="227" y="258"/>
                  <a:pt x="214" y="257"/>
                  <a:pt x="214" y="242"/>
                </a:cubicBezTo>
                <a:cubicBezTo>
                  <a:pt x="211" y="29"/>
                  <a:pt x="211" y="29"/>
                  <a:pt x="211" y="29"/>
                </a:cubicBezTo>
                <a:cubicBezTo>
                  <a:pt x="211" y="15"/>
                  <a:pt x="201" y="3"/>
                  <a:pt x="186" y="1"/>
                </a:cubicBezTo>
                <a:cubicBezTo>
                  <a:pt x="171" y="0"/>
                  <a:pt x="156" y="10"/>
                  <a:pt x="156" y="24"/>
                </a:cubicBezTo>
                <a:cubicBezTo>
                  <a:pt x="153" y="244"/>
                  <a:pt x="153" y="244"/>
                  <a:pt x="153" y="244"/>
                </a:cubicBezTo>
                <a:cubicBezTo>
                  <a:pt x="153" y="257"/>
                  <a:pt x="140" y="256"/>
                  <a:pt x="139" y="244"/>
                </a:cubicBezTo>
                <a:cubicBezTo>
                  <a:pt x="134" y="54"/>
                  <a:pt x="134" y="54"/>
                  <a:pt x="134" y="54"/>
                </a:cubicBezTo>
                <a:cubicBezTo>
                  <a:pt x="133" y="40"/>
                  <a:pt x="121" y="29"/>
                  <a:pt x="105" y="29"/>
                </a:cubicBezTo>
                <a:cubicBezTo>
                  <a:pt x="90" y="29"/>
                  <a:pt x="79" y="41"/>
                  <a:pt x="79" y="54"/>
                </a:cubicBezTo>
                <a:cubicBezTo>
                  <a:pt x="78" y="246"/>
                  <a:pt x="78" y="246"/>
                  <a:pt x="78" y="246"/>
                </a:cubicBezTo>
                <a:cubicBezTo>
                  <a:pt x="78" y="256"/>
                  <a:pt x="67" y="257"/>
                  <a:pt x="66" y="243"/>
                </a:cubicBezTo>
                <a:cubicBezTo>
                  <a:pt x="53" y="104"/>
                  <a:pt x="53" y="104"/>
                  <a:pt x="53" y="104"/>
                </a:cubicBezTo>
                <a:cubicBezTo>
                  <a:pt x="52" y="91"/>
                  <a:pt x="34" y="83"/>
                  <a:pt x="19" y="86"/>
                </a:cubicBezTo>
                <a:cubicBezTo>
                  <a:pt x="5" y="90"/>
                  <a:pt x="0" y="103"/>
                  <a:pt x="0" y="116"/>
                </a:cubicBezTo>
                <a:cubicBezTo>
                  <a:pt x="9" y="377"/>
                  <a:pt x="9" y="377"/>
                  <a:pt x="9" y="377"/>
                </a:cubicBezTo>
                <a:cubicBezTo>
                  <a:pt x="11" y="455"/>
                  <a:pt x="93" y="517"/>
                  <a:pt x="170" y="517"/>
                </a:cubicBezTo>
                <a:cubicBezTo>
                  <a:pt x="245" y="517"/>
                  <a:pt x="308" y="486"/>
                  <a:pt x="344" y="428"/>
                </a:cubicBezTo>
                <a:cubicBezTo>
                  <a:pt x="430" y="290"/>
                  <a:pt x="430" y="290"/>
                  <a:pt x="430" y="290"/>
                </a:cubicBezTo>
                <a:cubicBezTo>
                  <a:pt x="437" y="279"/>
                  <a:pt x="436" y="262"/>
                  <a:pt x="419" y="256"/>
                </a:cubicBezTo>
                <a:close/>
              </a:path>
            </a:pathLst>
          </a:custGeom>
          <a:solidFill>
            <a:sysClr val="window" lastClr="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AU" kern="0">
              <a:solidFill>
                <a:srgbClr val="000000"/>
              </a:solidFill>
              <a:latin typeface="微软雅黑" pitchFamily="34" charset="-122"/>
              <a:ea typeface="Microsoft YaHei UI" charset="-122"/>
            </a:endParaRPr>
          </a:p>
        </p:txBody>
      </p:sp>
      <p:grpSp>
        <p:nvGrpSpPr>
          <p:cNvPr id="24" name="Group 227"/>
          <p:cNvGrpSpPr/>
          <p:nvPr/>
        </p:nvGrpSpPr>
        <p:grpSpPr>
          <a:xfrm>
            <a:off x="2547349" y="5303976"/>
            <a:ext cx="252549" cy="279763"/>
            <a:chOff x="2947988" y="6332538"/>
            <a:chExt cx="368300" cy="407988"/>
          </a:xfrm>
          <a:solidFill>
            <a:sysClr val="window" lastClr="FFFFFF"/>
          </a:solidFill>
        </p:grpSpPr>
        <p:sp>
          <p:nvSpPr>
            <p:cNvPr id="25" name="Freeform 215"/>
            <p:cNvSpPr>
              <a:spLocks noEditPoints="1"/>
            </p:cNvSpPr>
            <p:nvPr/>
          </p:nvSpPr>
          <p:spPr bwMode="auto">
            <a:xfrm>
              <a:off x="2965450" y="6446838"/>
              <a:ext cx="334963" cy="293688"/>
            </a:xfrm>
            <a:custGeom>
              <a:avLst/>
              <a:gdLst>
                <a:gd name="T0" fmla="*/ 410 w 436"/>
                <a:gd name="T1" fmla="*/ 0 h 382"/>
                <a:gd name="T2" fmla="*/ 25 w 436"/>
                <a:gd name="T3" fmla="*/ 0 h 382"/>
                <a:gd name="T4" fmla="*/ 1 w 436"/>
                <a:gd name="T5" fmla="*/ 27 h 382"/>
                <a:gd name="T6" fmla="*/ 25 w 436"/>
                <a:gd name="T7" fmla="*/ 355 h 382"/>
                <a:gd name="T8" fmla="*/ 55 w 436"/>
                <a:gd name="T9" fmla="*/ 382 h 382"/>
                <a:gd name="T10" fmla="*/ 378 w 436"/>
                <a:gd name="T11" fmla="*/ 382 h 382"/>
                <a:gd name="T12" fmla="*/ 408 w 436"/>
                <a:gd name="T13" fmla="*/ 355 h 382"/>
                <a:gd name="T14" fmla="*/ 434 w 436"/>
                <a:gd name="T15" fmla="*/ 27 h 382"/>
                <a:gd name="T16" fmla="*/ 410 w 436"/>
                <a:gd name="T17" fmla="*/ 0 h 382"/>
                <a:gd name="T18" fmla="*/ 126 w 436"/>
                <a:gd name="T19" fmla="*/ 334 h 382"/>
                <a:gd name="T20" fmla="*/ 100 w 436"/>
                <a:gd name="T21" fmla="*/ 334 h 382"/>
                <a:gd name="T22" fmla="*/ 90 w 436"/>
                <a:gd name="T23" fmla="*/ 326 h 382"/>
                <a:gd name="T24" fmla="*/ 78 w 436"/>
                <a:gd name="T25" fmla="*/ 61 h 382"/>
                <a:gd name="T26" fmla="*/ 86 w 436"/>
                <a:gd name="T27" fmla="*/ 52 h 382"/>
                <a:gd name="T28" fmla="*/ 124 w 436"/>
                <a:gd name="T29" fmla="*/ 51 h 382"/>
                <a:gd name="T30" fmla="*/ 133 w 436"/>
                <a:gd name="T31" fmla="*/ 59 h 382"/>
                <a:gd name="T32" fmla="*/ 134 w 436"/>
                <a:gd name="T33" fmla="*/ 325 h 382"/>
                <a:gd name="T34" fmla="*/ 126 w 436"/>
                <a:gd name="T35" fmla="*/ 334 h 382"/>
                <a:gd name="T36" fmla="*/ 253 w 436"/>
                <a:gd name="T37" fmla="*/ 325 h 382"/>
                <a:gd name="T38" fmla="*/ 245 w 436"/>
                <a:gd name="T39" fmla="*/ 333 h 382"/>
                <a:gd name="T40" fmla="*/ 200 w 436"/>
                <a:gd name="T41" fmla="*/ 333 h 382"/>
                <a:gd name="T42" fmla="*/ 191 w 436"/>
                <a:gd name="T43" fmla="*/ 325 h 382"/>
                <a:gd name="T44" fmla="*/ 191 w 436"/>
                <a:gd name="T45" fmla="*/ 60 h 382"/>
                <a:gd name="T46" fmla="*/ 200 w 436"/>
                <a:gd name="T47" fmla="*/ 51 h 382"/>
                <a:gd name="T48" fmla="*/ 245 w 436"/>
                <a:gd name="T49" fmla="*/ 51 h 382"/>
                <a:gd name="T50" fmla="*/ 253 w 436"/>
                <a:gd name="T51" fmla="*/ 60 h 382"/>
                <a:gd name="T52" fmla="*/ 253 w 436"/>
                <a:gd name="T53" fmla="*/ 325 h 382"/>
                <a:gd name="T54" fmla="*/ 354 w 436"/>
                <a:gd name="T55" fmla="*/ 326 h 382"/>
                <a:gd name="T56" fmla="*/ 345 w 436"/>
                <a:gd name="T57" fmla="*/ 334 h 382"/>
                <a:gd name="T58" fmla="*/ 320 w 436"/>
                <a:gd name="T59" fmla="*/ 334 h 382"/>
                <a:gd name="T60" fmla="*/ 312 w 436"/>
                <a:gd name="T61" fmla="*/ 325 h 382"/>
                <a:gd name="T62" fmla="*/ 312 w 436"/>
                <a:gd name="T63" fmla="*/ 59 h 382"/>
                <a:gd name="T64" fmla="*/ 321 w 436"/>
                <a:gd name="T65" fmla="*/ 51 h 382"/>
                <a:gd name="T66" fmla="*/ 358 w 436"/>
                <a:gd name="T67" fmla="*/ 52 h 382"/>
                <a:gd name="T68" fmla="*/ 366 w 436"/>
                <a:gd name="T69" fmla="*/ 61 h 382"/>
                <a:gd name="T70" fmla="*/ 354 w 436"/>
                <a:gd name="T71" fmla="*/ 32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6" h="382">
                  <a:moveTo>
                    <a:pt x="410" y="0"/>
                  </a:moveTo>
                  <a:cubicBezTo>
                    <a:pt x="25" y="0"/>
                    <a:pt x="25" y="0"/>
                    <a:pt x="25" y="0"/>
                  </a:cubicBezTo>
                  <a:cubicBezTo>
                    <a:pt x="11" y="0"/>
                    <a:pt x="0" y="12"/>
                    <a:pt x="1" y="27"/>
                  </a:cubicBezTo>
                  <a:cubicBezTo>
                    <a:pt x="25" y="355"/>
                    <a:pt x="25" y="355"/>
                    <a:pt x="25" y="355"/>
                  </a:cubicBezTo>
                  <a:cubicBezTo>
                    <a:pt x="27" y="369"/>
                    <a:pt x="40" y="382"/>
                    <a:pt x="55" y="382"/>
                  </a:cubicBezTo>
                  <a:cubicBezTo>
                    <a:pt x="378" y="382"/>
                    <a:pt x="378" y="382"/>
                    <a:pt x="378" y="382"/>
                  </a:cubicBezTo>
                  <a:cubicBezTo>
                    <a:pt x="393" y="382"/>
                    <a:pt x="406" y="369"/>
                    <a:pt x="408" y="355"/>
                  </a:cubicBezTo>
                  <a:cubicBezTo>
                    <a:pt x="434" y="27"/>
                    <a:pt x="434" y="27"/>
                    <a:pt x="434" y="27"/>
                  </a:cubicBezTo>
                  <a:cubicBezTo>
                    <a:pt x="436" y="12"/>
                    <a:pt x="425" y="0"/>
                    <a:pt x="410" y="0"/>
                  </a:cubicBezTo>
                  <a:close/>
                  <a:moveTo>
                    <a:pt x="126" y="334"/>
                  </a:moveTo>
                  <a:cubicBezTo>
                    <a:pt x="100" y="334"/>
                    <a:pt x="100" y="334"/>
                    <a:pt x="100" y="334"/>
                  </a:cubicBezTo>
                  <a:cubicBezTo>
                    <a:pt x="95" y="334"/>
                    <a:pt x="91" y="330"/>
                    <a:pt x="90" y="326"/>
                  </a:cubicBezTo>
                  <a:cubicBezTo>
                    <a:pt x="78" y="61"/>
                    <a:pt x="78" y="61"/>
                    <a:pt x="78" y="61"/>
                  </a:cubicBezTo>
                  <a:cubicBezTo>
                    <a:pt x="78" y="56"/>
                    <a:pt x="82" y="52"/>
                    <a:pt x="86" y="52"/>
                  </a:cubicBezTo>
                  <a:cubicBezTo>
                    <a:pt x="124" y="51"/>
                    <a:pt x="124" y="51"/>
                    <a:pt x="124" y="51"/>
                  </a:cubicBezTo>
                  <a:cubicBezTo>
                    <a:pt x="128" y="50"/>
                    <a:pt x="133" y="54"/>
                    <a:pt x="133" y="59"/>
                  </a:cubicBezTo>
                  <a:cubicBezTo>
                    <a:pt x="134" y="325"/>
                    <a:pt x="134" y="325"/>
                    <a:pt x="134" y="325"/>
                  </a:cubicBezTo>
                  <a:cubicBezTo>
                    <a:pt x="135" y="330"/>
                    <a:pt x="131" y="334"/>
                    <a:pt x="126" y="334"/>
                  </a:cubicBezTo>
                  <a:close/>
                  <a:moveTo>
                    <a:pt x="253" y="325"/>
                  </a:moveTo>
                  <a:cubicBezTo>
                    <a:pt x="253" y="329"/>
                    <a:pt x="250" y="333"/>
                    <a:pt x="245" y="333"/>
                  </a:cubicBezTo>
                  <a:cubicBezTo>
                    <a:pt x="200" y="333"/>
                    <a:pt x="200" y="333"/>
                    <a:pt x="200" y="333"/>
                  </a:cubicBezTo>
                  <a:cubicBezTo>
                    <a:pt x="195" y="333"/>
                    <a:pt x="191" y="329"/>
                    <a:pt x="191" y="325"/>
                  </a:cubicBezTo>
                  <a:cubicBezTo>
                    <a:pt x="191" y="60"/>
                    <a:pt x="191" y="60"/>
                    <a:pt x="191" y="60"/>
                  </a:cubicBezTo>
                  <a:cubicBezTo>
                    <a:pt x="191" y="55"/>
                    <a:pt x="195" y="51"/>
                    <a:pt x="200" y="51"/>
                  </a:cubicBezTo>
                  <a:cubicBezTo>
                    <a:pt x="245" y="51"/>
                    <a:pt x="245" y="51"/>
                    <a:pt x="245" y="51"/>
                  </a:cubicBezTo>
                  <a:cubicBezTo>
                    <a:pt x="250" y="51"/>
                    <a:pt x="253" y="55"/>
                    <a:pt x="253" y="60"/>
                  </a:cubicBezTo>
                  <a:lnTo>
                    <a:pt x="253" y="325"/>
                  </a:lnTo>
                  <a:close/>
                  <a:moveTo>
                    <a:pt x="354" y="326"/>
                  </a:moveTo>
                  <a:cubicBezTo>
                    <a:pt x="354" y="330"/>
                    <a:pt x="350" y="334"/>
                    <a:pt x="345" y="334"/>
                  </a:cubicBezTo>
                  <a:cubicBezTo>
                    <a:pt x="320" y="334"/>
                    <a:pt x="320" y="334"/>
                    <a:pt x="320" y="334"/>
                  </a:cubicBezTo>
                  <a:cubicBezTo>
                    <a:pt x="315" y="334"/>
                    <a:pt x="311" y="330"/>
                    <a:pt x="312" y="325"/>
                  </a:cubicBezTo>
                  <a:cubicBezTo>
                    <a:pt x="312" y="59"/>
                    <a:pt x="312" y="59"/>
                    <a:pt x="312" y="59"/>
                  </a:cubicBezTo>
                  <a:cubicBezTo>
                    <a:pt x="312" y="54"/>
                    <a:pt x="316" y="50"/>
                    <a:pt x="321" y="51"/>
                  </a:cubicBezTo>
                  <a:cubicBezTo>
                    <a:pt x="358" y="52"/>
                    <a:pt x="358" y="52"/>
                    <a:pt x="358" y="52"/>
                  </a:cubicBezTo>
                  <a:cubicBezTo>
                    <a:pt x="363" y="52"/>
                    <a:pt x="367" y="56"/>
                    <a:pt x="366" y="61"/>
                  </a:cubicBezTo>
                  <a:lnTo>
                    <a:pt x="354" y="326"/>
                  </a:ln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AU" kern="0">
                <a:solidFill>
                  <a:srgbClr val="000000"/>
                </a:solidFill>
                <a:latin typeface="微软雅黑" pitchFamily="34" charset="-122"/>
                <a:ea typeface="Microsoft YaHei UI" charset="-122"/>
              </a:endParaRPr>
            </a:p>
          </p:txBody>
        </p:sp>
        <p:sp>
          <p:nvSpPr>
            <p:cNvPr id="26" name="Freeform 216"/>
            <p:cNvSpPr/>
            <p:nvPr/>
          </p:nvSpPr>
          <p:spPr bwMode="auto">
            <a:xfrm>
              <a:off x="2947988" y="6369050"/>
              <a:ext cx="368300" cy="53975"/>
            </a:xfrm>
            <a:custGeom>
              <a:avLst/>
              <a:gdLst>
                <a:gd name="T0" fmla="*/ 480 w 480"/>
                <a:gd name="T1" fmla="*/ 14 h 70"/>
                <a:gd name="T2" fmla="*/ 480 w 480"/>
                <a:gd name="T3" fmla="*/ 56 h 70"/>
                <a:gd name="T4" fmla="*/ 466 w 480"/>
                <a:gd name="T5" fmla="*/ 70 h 70"/>
                <a:gd name="T6" fmla="*/ 14 w 480"/>
                <a:gd name="T7" fmla="*/ 70 h 70"/>
                <a:gd name="T8" fmla="*/ 0 w 480"/>
                <a:gd name="T9" fmla="*/ 56 h 70"/>
                <a:gd name="T10" fmla="*/ 0 w 480"/>
                <a:gd name="T11" fmla="*/ 14 h 70"/>
                <a:gd name="T12" fmla="*/ 14 w 480"/>
                <a:gd name="T13" fmla="*/ 0 h 70"/>
                <a:gd name="T14" fmla="*/ 118 w 480"/>
                <a:gd name="T15" fmla="*/ 0 h 70"/>
                <a:gd name="T16" fmla="*/ 118 w 480"/>
                <a:gd name="T17" fmla="*/ 20 h 70"/>
                <a:gd name="T18" fmla="*/ 122 w 480"/>
                <a:gd name="T19" fmla="*/ 30 h 70"/>
                <a:gd name="T20" fmla="*/ 132 w 480"/>
                <a:gd name="T21" fmla="*/ 34 h 70"/>
                <a:gd name="T22" fmla="*/ 174 w 480"/>
                <a:gd name="T23" fmla="*/ 34 h 70"/>
                <a:gd name="T24" fmla="*/ 184 w 480"/>
                <a:gd name="T25" fmla="*/ 30 h 70"/>
                <a:gd name="T26" fmla="*/ 188 w 480"/>
                <a:gd name="T27" fmla="*/ 20 h 70"/>
                <a:gd name="T28" fmla="*/ 188 w 480"/>
                <a:gd name="T29" fmla="*/ 0 h 70"/>
                <a:gd name="T30" fmla="*/ 292 w 480"/>
                <a:gd name="T31" fmla="*/ 0 h 70"/>
                <a:gd name="T32" fmla="*/ 292 w 480"/>
                <a:gd name="T33" fmla="*/ 20 h 70"/>
                <a:gd name="T34" fmla="*/ 296 w 480"/>
                <a:gd name="T35" fmla="*/ 30 h 70"/>
                <a:gd name="T36" fmla="*/ 305 w 480"/>
                <a:gd name="T37" fmla="*/ 34 h 70"/>
                <a:gd name="T38" fmla="*/ 347 w 480"/>
                <a:gd name="T39" fmla="*/ 34 h 70"/>
                <a:gd name="T40" fmla="*/ 357 w 480"/>
                <a:gd name="T41" fmla="*/ 30 h 70"/>
                <a:gd name="T42" fmla="*/ 361 w 480"/>
                <a:gd name="T43" fmla="*/ 20 h 70"/>
                <a:gd name="T44" fmla="*/ 361 w 480"/>
                <a:gd name="T45" fmla="*/ 0 h 70"/>
                <a:gd name="T46" fmla="*/ 466 w 480"/>
                <a:gd name="T47" fmla="*/ 0 h 70"/>
                <a:gd name="T48" fmla="*/ 480 w 480"/>
                <a:gd name="T49" fmla="*/ 1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0" h="70">
                  <a:moveTo>
                    <a:pt x="480" y="14"/>
                  </a:moveTo>
                  <a:cubicBezTo>
                    <a:pt x="480" y="56"/>
                    <a:pt x="480" y="56"/>
                    <a:pt x="480" y="56"/>
                  </a:cubicBezTo>
                  <a:cubicBezTo>
                    <a:pt x="480" y="64"/>
                    <a:pt x="473" y="70"/>
                    <a:pt x="466" y="70"/>
                  </a:cubicBezTo>
                  <a:cubicBezTo>
                    <a:pt x="14" y="70"/>
                    <a:pt x="14" y="70"/>
                    <a:pt x="14" y="70"/>
                  </a:cubicBezTo>
                  <a:cubicBezTo>
                    <a:pt x="6" y="70"/>
                    <a:pt x="0" y="64"/>
                    <a:pt x="0" y="56"/>
                  </a:cubicBezTo>
                  <a:cubicBezTo>
                    <a:pt x="0" y="14"/>
                    <a:pt x="0" y="14"/>
                    <a:pt x="0" y="14"/>
                  </a:cubicBezTo>
                  <a:cubicBezTo>
                    <a:pt x="0" y="6"/>
                    <a:pt x="6" y="0"/>
                    <a:pt x="14" y="0"/>
                  </a:cubicBezTo>
                  <a:cubicBezTo>
                    <a:pt x="118" y="0"/>
                    <a:pt x="118" y="0"/>
                    <a:pt x="118" y="0"/>
                  </a:cubicBezTo>
                  <a:cubicBezTo>
                    <a:pt x="118" y="20"/>
                    <a:pt x="118" y="20"/>
                    <a:pt x="118" y="20"/>
                  </a:cubicBezTo>
                  <a:cubicBezTo>
                    <a:pt x="118" y="24"/>
                    <a:pt x="120" y="27"/>
                    <a:pt x="122" y="30"/>
                  </a:cubicBezTo>
                  <a:cubicBezTo>
                    <a:pt x="125" y="32"/>
                    <a:pt x="129" y="34"/>
                    <a:pt x="132" y="34"/>
                  </a:cubicBezTo>
                  <a:cubicBezTo>
                    <a:pt x="174" y="34"/>
                    <a:pt x="174" y="34"/>
                    <a:pt x="174" y="34"/>
                  </a:cubicBezTo>
                  <a:cubicBezTo>
                    <a:pt x="178" y="34"/>
                    <a:pt x="181" y="32"/>
                    <a:pt x="184" y="30"/>
                  </a:cubicBezTo>
                  <a:cubicBezTo>
                    <a:pt x="186" y="27"/>
                    <a:pt x="188" y="24"/>
                    <a:pt x="188" y="20"/>
                  </a:cubicBezTo>
                  <a:cubicBezTo>
                    <a:pt x="188" y="0"/>
                    <a:pt x="188" y="0"/>
                    <a:pt x="188" y="0"/>
                  </a:cubicBezTo>
                  <a:cubicBezTo>
                    <a:pt x="292" y="0"/>
                    <a:pt x="292" y="0"/>
                    <a:pt x="292" y="0"/>
                  </a:cubicBezTo>
                  <a:cubicBezTo>
                    <a:pt x="292" y="20"/>
                    <a:pt x="292" y="20"/>
                    <a:pt x="292" y="20"/>
                  </a:cubicBezTo>
                  <a:cubicBezTo>
                    <a:pt x="292" y="24"/>
                    <a:pt x="293" y="27"/>
                    <a:pt x="296" y="30"/>
                  </a:cubicBezTo>
                  <a:cubicBezTo>
                    <a:pt x="298" y="32"/>
                    <a:pt x="302" y="34"/>
                    <a:pt x="305" y="34"/>
                  </a:cubicBezTo>
                  <a:cubicBezTo>
                    <a:pt x="347" y="34"/>
                    <a:pt x="347" y="34"/>
                    <a:pt x="347" y="34"/>
                  </a:cubicBezTo>
                  <a:cubicBezTo>
                    <a:pt x="351" y="34"/>
                    <a:pt x="355" y="32"/>
                    <a:pt x="357" y="30"/>
                  </a:cubicBezTo>
                  <a:cubicBezTo>
                    <a:pt x="360" y="27"/>
                    <a:pt x="361" y="24"/>
                    <a:pt x="361" y="20"/>
                  </a:cubicBezTo>
                  <a:cubicBezTo>
                    <a:pt x="361" y="0"/>
                    <a:pt x="361" y="0"/>
                    <a:pt x="361" y="0"/>
                  </a:cubicBezTo>
                  <a:cubicBezTo>
                    <a:pt x="466" y="0"/>
                    <a:pt x="466" y="0"/>
                    <a:pt x="466" y="0"/>
                  </a:cubicBezTo>
                  <a:cubicBezTo>
                    <a:pt x="473" y="0"/>
                    <a:pt x="480" y="6"/>
                    <a:pt x="480" y="14"/>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AU" kern="0">
                <a:solidFill>
                  <a:srgbClr val="000000"/>
                </a:solidFill>
                <a:latin typeface="微软雅黑" pitchFamily="34" charset="-122"/>
                <a:ea typeface="Microsoft YaHei UI" charset="-122"/>
              </a:endParaRPr>
            </a:p>
          </p:txBody>
        </p:sp>
        <p:sp>
          <p:nvSpPr>
            <p:cNvPr id="27" name="Freeform 217"/>
            <p:cNvSpPr/>
            <p:nvPr/>
          </p:nvSpPr>
          <p:spPr bwMode="auto">
            <a:xfrm>
              <a:off x="3049588" y="6332538"/>
              <a:ext cx="165100" cy="52388"/>
            </a:xfrm>
            <a:custGeom>
              <a:avLst/>
              <a:gdLst>
                <a:gd name="T0" fmla="*/ 0 w 215"/>
                <a:gd name="T1" fmla="*/ 57 h 68"/>
                <a:gd name="T2" fmla="*/ 0 w 215"/>
                <a:gd name="T3" fmla="*/ 11 h 68"/>
                <a:gd name="T4" fmla="*/ 11 w 215"/>
                <a:gd name="T5" fmla="*/ 0 h 68"/>
                <a:gd name="T6" fmla="*/ 204 w 215"/>
                <a:gd name="T7" fmla="*/ 0 h 68"/>
                <a:gd name="T8" fmla="*/ 215 w 215"/>
                <a:gd name="T9" fmla="*/ 11 h 68"/>
                <a:gd name="T10" fmla="*/ 215 w 215"/>
                <a:gd name="T11" fmla="*/ 57 h 68"/>
                <a:gd name="T12" fmla="*/ 204 w 215"/>
                <a:gd name="T13" fmla="*/ 68 h 68"/>
                <a:gd name="T14" fmla="*/ 185 w 215"/>
                <a:gd name="T15" fmla="*/ 68 h 68"/>
                <a:gd name="T16" fmla="*/ 174 w 215"/>
                <a:gd name="T17" fmla="*/ 57 h 68"/>
                <a:gd name="T18" fmla="*/ 174 w 215"/>
                <a:gd name="T19" fmla="*/ 40 h 68"/>
                <a:gd name="T20" fmla="*/ 163 w 215"/>
                <a:gd name="T21" fmla="*/ 29 h 68"/>
                <a:gd name="T22" fmla="*/ 53 w 215"/>
                <a:gd name="T23" fmla="*/ 29 h 68"/>
                <a:gd name="T24" fmla="*/ 42 w 215"/>
                <a:gd name="T25" fmla="*/ 40 h 68"/>
                <a:gd name="T26" fmla="*/ 42 w 215"/>
                <a:gd name="T27" fmla="*/ 57 h 68"/>
                <a:gd name="T28" fmla="*/ 31 w 215"/>
                <a:gd name="T29" fmla="*/ 68 h 68"/>
                <a:gd name="T30" fmla="*/ 11 w 215"/>
                <a:gd name="T31" fmla="*/ 68 h 68"/>
                <a:gd name="T32" fmla="*/ 0 w 215"/>
                <a:gd name="T3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5" h="68">
                  <a:moveTo>
                    <a:pt x="0" y="57"/>
                  </a:moveTo>
                  <a:cubicBezTo>
                    <a:pt x="0" y="11"/>
                    <a:pt x="0" y="11"/>
                    <a:pt x="0" y="11"/>
                  </a:cubicBezTo>
                  <a:cubicBezTo>
                    <a:pt x="0" y="5"/>
                    <a:pt x="5" y="0"/>
                    <a:pt x="11" y="0"/>
                  </a:cubicBezTo>
                  <a:cubicBezTo>
                    <a:pt x="204" y="0"/>
                    <a:pt x="204" y="0"/>
                    <a:pt x="204" y="0"/>
                  </a:cubicBezTo>
                  <a:cubicBezTo>
                    <a:pt x="210" y="0"/>
                    <a:pt x="215" y="5"/>
                    <a:pt x="215" y="11"/>
                  </a:cubicBezTo>
                  <a:cubicBezTo>
                    <a:pt x="215" y="57"/>
                    <a:pt x="215" y="57"/>
                    <a:pt x="215" y="57"/>
                  </a:cubicBezTo>
                  <a:cubicBezTo>
                    <a:pt x="215" y="63"/>
                    <a:pt x="210" y="68"/>
                    <a:pt x="204" y="68"/>
                  </a:cubicBezTo>
                  <a:cubicBezTo>
                    <a:pt x="185" y="68"/>
                    <a:pt x="185" y="68"/>
                    <a:pt x="185" y="68"/>
                  </a:cubicBezTo>
                  <a:cubicBezTo>
                    <a:pt x="179" y="68"/>
                    <a:pt x="174" y="63"/>
                    <a:pt x="174" y="57"/>
                  </a:cubicBezTo>
                  <a:cubicBezTo>
                    <a:pt x="174" y="40"/>
                    <a:pt x="174" y="40"/>
                    <a:pt x="174" y="40"/>
                  </a:cubicBezTo>
                  <a:cubicBezTo>
                    <a:pt x="174" y="34"/>
                    <a:pt x="169" y="29"/>
                    <a:pt x="163" y="29"/>
                  </a:cubicBezTo>
                  <a:cubicBezTo>
                    <a:pt x="53" y="29"/>
                    <a:pt x="53" y="29"/>
                    <a:pt x="53" y="29"/>
                  </a:cubicBezTo>
                  <a:cubicBezTo>
                    <a:pt x="47" y="29"/>
                    <a:pt x="42" y="34"/>
                    <a:pt x="42" y="40"/>
                  </a:cubicBezTo>
                  <a:cubicBezTo>
                    <a:pt x="42" y="57"/>
                    <a:pt x="42" y="57"/>
                    <a:pt x="42" y="57"/>
                  </a:cubicBezTo>
                  <a:cubicBezTo>
                    <a:pt x="42" y="63"/>
                    <a:pt x="37" y="68"/>
                    <a:pt x="31" y="68"/>
                  </a:cubicBezTo>
                  <a:cubicBezTo>
                    <a:pt x="11" y="68"/>
                    <a:pt x="11" y="68"/>
                    <a:pt x="11" y="68"/>
                  </a:cubicBezTo>
                  <a:cubicBezTo>
                    <a:pt x="5" y="68"/>
                    <a:pt x="0" y="63"/>
                    <a:pt x="0" y="57"/>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AU" kern="0">
                <a:solidFill>
                  <a:srgbClr val="000000"/>
                </a:solidFill>
                <a:latin typeface="微软雅黑" pitchFamily="34" charset="-122"/>
                <a:ea typeface="Microsoft YaHei UI" charset="-122"/>
              </a:endParaRPr>
            </a:p>
          </p:txBody>
        </p:sp>
      </p:grpSp>
      <p:sp>
        <p:nvSpPr>
          <p:cNvPr id="28" name="矩形 10"/>
          <p:cNvSpPr>
            <a:spLocks noChangeArrowheads="1"/>
          </p:cNvSpPr>
          <p:nvPr/>
        </p:nvSpPr>
        <p:spPr bwMode="auto">
          <a:xfrm>
            <a:off x="1415480" y="1736812"/>
            <a:ext cx="9685076" cy="4140200"/>
          </a:xfrm>
          <a:prstGeom prst="rect">
            <a:avLst/>
          </a:prstGeom>
          <a:noFill/>
          <a:ln w="12700" algn="ctr">
            <a:solidFill>
              <a:srgbClr val="0070C0"/>
            </a:solidFill>
            <a:prstDash val="lgDash"/>
            <a:rou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endParaRPr lang="zh-CN" altLang="en-US">
              <a:ea typeface="方正小标宋简体" pitchFamily="2" charset="-122"/>
              <a:sym typeface="Calibri" pitchFamily="34" charset="0"/>
            </a:endParaRPr>
          </a:p>
        </p:txBody>
      </p:sp>
      <p:sp>
        <p:nvSpPr>
          <p:cNvPr id="29" name="矩形 118"/>
          <p:cNvSpPr>
            <a:spLocks noChangeArrowheads="1"/>
          </p:cNvSpPr>
          <p:nvPr/>
        </p:nvSpPr>
        <p:spPr bwMode="auto">
          <a:xfrm>
            <a:off x="1032892" y="1571713"/>
            <a:ext cx="790575" cy="4449763"/>
          </a:xfrm>
          <a:prstGeom prst="rect">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a:latin typeface="微软雅黑" pitchFamily="34" charset="-122"/>
              <a:ea typeface="微软雅黑" pitchFamily="34" charset="-122"/>
              <a:sym typeface="Calibri" pitchFamily="34" charset="0"/>
            </a:endParaRPr>
          </a:p>
        </p:txBody>
      </p:sp>
      <p:sp>
        <p:nvSpPr>
          <p:cNvPr id="30" name="矩形 2"/>
          <p:cNvSpPr>
            <a:spLocks noChangeArrowheads="1"/>
          </p:cNvSpPr>
          <p:nvPr/>
        </p:nvSpPr>
        <p:spPr bwMode="auto">
          <a:xfrm>
            <a:off x="1032892" y="2341650"/>
            <a:ext cx="7715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lnSpc>
                <a:spcPct val="150000"/>
              </a:lnSpc>
            </a:pPr>
            <a:r>
              <a:rPr lang="zh-CN" altLang="en-US" sz="2400" b="1">
                <a:solidFill>
                  <a:schemeClr val="bg1"/>
                </a:solidFill>
                <a:latin typeface="微软雅黑" pitchFamily="34" charset="-122"/>
                <a:ea typeface="微软雅黑" pitchFamily="34" charset="-122"/>
                <a:cs typeface="Times New Roman" pitchFamily="18" charset="0"/>
                <a:sym typeface="Calibri" pitchFamily="34" charset="0"/>
              </a:rPr>
              <a:t>作业人</a:t>
            </a:r>
            <a:endParaRPr lang="en-US" altLang="zh-CN" sz="2400" b="1">
              <a:solidFill>
                <a:schemeClr val="bg1"/>
              </a:solidFill>
              <a:latin typeface="微软雅黑" pitchFamily="34" charset="-122"/>
              <a:ea typeface="微软雅黑" pitchFamily="34" charset="-122"/>
              <a:cs typeface="Times New Roman" pitchFamily="18" charset="0"/>
              <a:sym typeface="Calibri" pitchFamily="34" charset="0"/>
            </a:endParaRPr>
          </a:p>
          <a:p>
            <a:pPr algn="ctr" eaLnBrk="1" hangingPunct="1">
              <a:lnSpc>
                <a:spcPct val="150000"/>
              </a:lnSpc>
            </a:pPr>
            <a:r>
              <a:rPr lang="zh-CN" altLang="en-US" sz="2400" b="1">
                <a:solidFill>
                  <a:schemeClr val="bg1"/>
                </a:solidFill>
                <a:latin typeface="微软雅黑" pitchFamily="34" charset="-122"/>
                <a:ea typeface="微软雅黑" pitchFamily="34" charset="-122"/>
                <a:cs typeface="Times New Roman" pitchFamily="18" charset="0"/>
                <a:sym typeface="Calibri" pitchFamily="34" charset="0"/>
              </a:rPr>
              <a:t>的</a:t>
            </a:r>
            <a:endParaRPr lang="en-US" altLang="zh-CN" sz="2400" b="1">
              <a:solidFill>
                <a:schemeClr val="bg1"/>
              </a:solidFill>
              <a:latin typeface="微软雅黑" pitchFamily="34" charset="-122"/>
              <a:ea typeface="微软雅黑" pitchFamily="34" charset="-122"/>
              <a:cs typeface="Times New Roman" pitchFamily="18" charset="0"/>
              <a:sym typeface="Calibri" pitchFamily="34" charset="0"/>
            </a:endParaRPr>
          </a:p>
          <a:p>
            <a:pPr algn="ctr" eaLnBrk="1" hangingPunct="1">
              <a:lnSpc>
                <a:spcPct val="150000"/>
              </a:lnSpc>
            </a:pPr>
            <a:r>
              <a:rPr lang="zh-CN" altLang="en-US" sz="2400" b="1">
                <a:solidFill>
                  <a:schemeClr val="bg1"/>
                </a:solidFill>
                <a:latin typeface="微软雅黑" pitchFamily="34" charset="-122"/>
                <a:ea typeface="微软雅黑" pitchFamily="34" charset="-122"/>
                <a:cs typeface="Times New Roman" pitchFamily="18" charset="0"/>
                <a:sym typeface="Calibri" pitchFamily="34" charset="0"/>
              </a:rPr>
              <a:t>职</a:t>
            </a:r>
            <a:endParaRPr lang="en-US" altLang="zh-CN" sz="2400" b="1">
              <a:solidFill>
                <a:schemeClr val="bg1"/>
              </a:solidFill>
              <a:latin typeface="微软雅黑" pitchFamily="34" charset="-122"/>
              <a:ea typeface="微软雅黑" pitchFamily="34" charset="-122"/>
              <a:cs typeface="Times New Roman" pitchFamily="18" charset="0"/>
              <a:sym typeface="Calibri" pitchFamily="34" charset="0"/>
            </a:endParaRPr>
          </a:p>
          <a:p>
            <a:pPr algn="ctr" eaLnBrk="1" hangingPunct="1">
              <a:lnSpc>
                <a:spcPct val="150000"/>
              </a:lnSpc>
            </a:pPr>
            <a:r>
              <a:rPr lang="zh-CN" altLang="en-US" sz="2400" b="1">
                <a:solidFill>
                  <a:schemeClr val="bg1"/>
                </a:solidFill>
                <a:latin typeface="微软雅黑" pitchFamily="34" charset="-122"/>
                <a:ea typeface="微软雅黑" pitchFamily="34" charset="-122"/>
                <a:cs typeface="Times New Roman" pitchFamily="18" charset="0"/>
                <a:sym typeface="Calibri" pitchFamily="34" charset="0"/>
              </a:rPr>
              <a:t>责</a:t>
            </a:r>
            <a:endParaRPr lang="zh-CN" altLang="zh-CN" sz="2400" b="1">
              <a:solidFill>
                <a:schemeClr val="bg1"/>
              </a:solidFill>
              <a:latin typeface="微软雅黑" pitchFamily="34" charset="-122"/>
              <a:ea typeface="微软雅黑" pitchFamily="34" charset="-122"/>
              <a:cs typeface="Times New Roman" pitchFamily="18" charset="0"/>
              <a:sym typeface="Calibri" pitchFamily="34" charset="0"/>
            </a:endParaRPr>
          </a:p>
        </p:txBody>
      </p:sp>
      <p:sp>
        <p:nvSpPr>
          <p:cNvPr id="31" name="Freeform 22"/>
          <p:cNvSpPr>
            <a:spLocks noEditPoints="1"/>
          </p:cNvSpPr>
          <p:nvPr/>
        </p:nvSpPr>
        <p:spPr bwMode="auto">
          <a:xfrm>
            <a:off x="1048766" y="1557425"/>
            <a:ext cx="755650" cy="654050"/>
          </a:xfrm>
          <a:custGeom>
            <a:avLst/>
            <a:gdLst>
              <a:gd name="T0" fmla="*/ 158 w 195"/>
              <a:gd name="T1" fmla="*/ 0 h 274"/>
              <a:gd name="T2" fmla="*/ 140 w 195"/>
              <a:gd name="T3" fmla="*/ 11 h 274"/>
              <a:gd name="T4" fmla="*/ 55 w 195"/>
              <a:gd name="T5" fmla="*/ 0 h 274"/>
              <a:gd name="T6" fmla="*/ 37 w 195"/>
              <a:gd name="T7" fmla="*/ 11 h 274"/>
              <a:gd name="T8" fmla="*/ 0 w 195"/>
              <a:gd name="T9" fmla="*/ 274 h 274"/>
              <a:gd name="T10" fmla="*/ 195 w 195"/>
              <a:gd name="T11" fmla="*/ 11 h 274"/>
              <a:gd name="T12" fmla="*/ 185 w 195"/>
              <a:gd name="T13" fmla="*/ 264 h 274"/>
              <a:gd name="T14" fmla="*/ 10 w 195"/>
              <a:gd name="T15" fmla="*/ 264 h 274"/>
              <a:gd name="T16" fmla="*/ 37 w 195"/>
              <a:gd name="T17" fmla="*/ 21 h 274"/>
              <a:gd name="T18" fmla="*/ 55 w 195"/>
              <a:gd name="T19" fmla="*/ 36 h 274"/>
              <a:gd name="T20" fmla="*/ 140 w 195"/>
              <a:gd name="T21" fmla="*/ 21 h 274"/>
              <a:gd name="T22" fmla="*/ 158 w 195"/>
              <a:gd name="T23" fmla="*/ 36 h 274"/>
              <a:gd name="T24" fmla="*/ 185 w 195"/>
              <a:gd name="T25" fmla="*/ 21 h 274"/>
              <a:gd name="T26" fmla="*/ 82 w 195"/>
              <a:gd name="T27" fmla="*/ 76 h 274"/>
              <a:gd name="T28" fmla="*/ 83 w 195"/>
              <a:gd name="T29" fmla="*/ 56 h 274"/>
              <a:gd name="T30" fmla="*/ 96 w 195"/>
              <a:gd name="T31" fmla="*/ 44 h 274"/>
              <a:gd name="T32" fmla="*/ 96 w 195"/>
              <a:gd name="T33" fmla="*/ 44 h 274"/>
              <a:gd name="T34" fmla="*/ 98 w 195"/>
              <a:gd name="T35" fmla="*/ 43 h 274"/>
              <a:gd name="T36" fmla="*/ 97 w 195"/>
              <a:gd name="T37" fmla="*/ 45 h 274"/>
              <a:gd name="T38" fmla="*/ 102 w 195"/>
              <a:gd name="T39" fmla="*/ 40 h 274"/>
              <a:gd name="T40" fmla="*/ 102 w 195"/>
              <a:gd name="T41" fmla="*/ 41 h 274"/>
              <a:gd name="T42" fmla="*/ 105 w 195"/>
              <a:gd name="T43" fmla="*/ 45 h 274"/>
              <a:gd name="T44" fmla="*/ 107 w 195"/>
              <a:gd name="T45" fmla="*/ 46 h 274"/>
              <a:gd name="T46" fmla="*/ 107 w 195"/>
              <a:gd name="T47" fmla="*/ 47 h 274"/>
              <a:gd name="T48" fmla="*/ 108 w 195"/>
              <a:gd name="T49" fmla="*/ 46 h 274"/>
              <a:gd name="T50" fmla="*/ 117 w 195"/>
              <a:gd name="T51" fmla="*/ 52 h 274"/>
              <a:gd name="T52" fmla="*/ 119 w 195"/>
              <a:gd name="T53" fmla="*/ 76 h 274"/>
              <a:gd name="T54" fmla="*/ 100 w 195"/>
              <a:gd name="T55" fmla="*/ 98 h 274"/>
              <a:gd name="T56" fmla="*/ 82 w 195"/>
              <a:gd name="T57" fmla="*/ 76 h 274"/>
              <a:gd name="T58" fmla="*/ 65 w 195"/>
              <a:gd name="T59" fmla="*/ 107 h 274"/>
              <a:gd name="T60" fmla="*/ 87 w 195"/>
              <a:gd name="T61" fmla="*/ 94 h 274"/>
              <a:gd name="T62" fmla="*/ 121 w 195"/>
              <a:gd name="T63" fmla="*/ 99 h 274"/>
              <a:gd name="T64" fmla="*/ 143 w 195"/>
              <a:gd name="T65" fmla="*/ 142 h 274"/>
              <a:gd name="T66" fmla="*/ 98 w 195"/>
              <a:gd name="T67" fmla="*/ 151 h 274"/>
              <a:gd name="T68" fmla="*/ 58 w 195"/>
              <a:gd name="T69" fmla="*/ 138 h 274"/>
              <a:gd name="T70" fmla="*/ 145 w 195"/>
              <a:gd name="T71" fmla="*/ 212 h 274"/>
              <a:gd name="T72" fmla="*/ 35 w 195"/>
              <a:gd name="T73" fmla="*/ 218 h 274"/>
              <a:gd name="T74" fmla="*/ 36 w 195"/>
              <a:gd name="T75" fmla="*/ 231 h 274"/>
              <a:gd name="T76" fmla="*/ 136 w 195"/>
              <a:gd name="T77" fmla="*/ 238 h 274"/>
              <a:gd name="T78" fmla="*/ 36 w 195"/>
              <a:gd name="T79" fmla="*/ 231 h 274"/>
              <a:gd name="T80" fmla="*/ 155 w 195"/>
              <a:gd name="T81" fmla="*/ 192 h 274"/>
              <a:gd name="T82" fmla="*/ 35 w 195"/>
              <a:gd name="T83" fmla="*/ 198 h 274"/>
              <a:gd name="T84" fmla="*/ 35 w 195"/>
              <a:gd name="T85" fmla="*/ 171 h 274"/>
              <a:gd name="T86" fmla="*/ 165 w 195"/>
              <a:gd name="T87" fmla="*/ 177 h 274"/>
              <a:gd name="T88" fmla="*/ 35 w 195"/>
              <a:gd name="T89" fmla="*/ 171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74">
                <a:moveTo>
                  <a:pt x="158" y="11"/>
                </a:moveTo>
                <a:cubicBezTo>
                  <a:pt x="158" y="0"/>
                  <a:pt x="158" y="0"/>
                  <a:pt x="158" y="0"/>
                </a:cubicBezTo>
                <a:cubicBezTo>
                  <a:pt x="140" y="0"/>
                  <a:pt x="140" y="0"/>
                  <a:pt x="140" y="0"/>
                </a:cubicBezTo>
                <a:cubicBezTo>
                  <a:pt x="140" y="11"/>
                  <a:pt x="140" y="11"/>
                  <a:pt x="140" y="11"/>
                </a:cubicBezTo>
                <a:cubicBezTo>
                  <a:pt x="55" y="11"/>
                  <a:pt x="55" y="11"/>
                  <a:pt x="55" y="11"/>
                </a:cubicBezTo>
                <a:cubicBezTo>
                  <a:pt x="55" y="0"/>
                  <a:pt x="55" y="0"/>
                  <a:pt x="55" y="0"/>
                </a:cubicBezTo>
                <a:cubicBezTo>
                  <a:pt x="37" y="0"/>
                  <a:pt x="37" y="0"/>
                  <a:pt x="37" y="0"/>
                </a:cubicBezTo>
                <a:cubicBezTo>
                  <a:pt x="37" y="11"/>
                  <a:pt x="37" y="11"/>
                  <a:pt x="37" y="11"/>
                </a:cubicBezTo>
                <a:cubicBezTo>
                  <a:pt x="0" y="11"/>
                  <a:pt x="0" y="11"/>
                  <a:pt x="0" y="11"/>
                </a:cubicBezTo>
                <a:cubicBezTo>
                  <a:pt x="0" y="274"/>
                  <a:pt x="0" y="274"/>
                  <a:pt x="0" y="274"/>
                </a:cubicBezTo>
                <a:cubicBezTo>
                  <a:pt x="195" y="274"/>
                  <a:pt x="195" y="274"/>
                  <a:pt x="195" y="274"/>
                </a:cubicBezTo>
                <a:cubicBezTo>
                  <a:pt x="195" y="11"/>
                  <a:pt x="195" y="11"/>
                  <a:pt x="195" y="11"/>
                </a:cubicBezTo>
                <a:lnTo>
                  <a:pt x="158" y="11"/>
                </a:lnTo>
                <a:close/>
                <a:moveTo>
                  <a:pt x="185" y="264"/>
                </a:moveTo>
                <a:cubicBezTo>
                  <a:pt x="185" y="264"/>
                  <a:pt x="185" y="264"/>
                  <a:pt x="185" y="264"/>
                </a:cubicBezTo>
                <a:cubicBezTo>
                  <a:pt x="10" y="264"/>
                  <a:pt x="10" y="264"/>
                  <a:pt x="10" y="264"/>
                </a:cubicBezTo>
                <a:cubicBezTo>
                  <a:pt x="10" y="21"/>
                  <a:pt x="10" y="21"/>
                  <a:pt x="10" y="21"/>
                </a:cubicBezTo>
                <a:cubicBezTo>
                  <a:pt x="37" y="21"/>
                  <a:pt x="37" y="21"/>
                  <a:pt x="37" y="21"/>
                </a:cubicBezTo>
                <a:cubicBezTo>
                  <a:pt x="37" y="36"/>
                  <a:pt x="37" y="36"/>
                  <a:pt x="37" y="36"/>
                </a:cubicBezTo>
                <a:cubicBezTo>
                  <a:pt x="55" y="36"/>
                  <a:pt x="55" y="36"/>
                  <a:pt x="55" y="36"/>
                </a:cubicBezTo>
                <a:cubicBezTo>
                  <a:pt x="55" y="21"/>
                  <a:pt x="55" y="21"/>
                  <a:pt x="55" y="21"/>
                </a:cubicBezTo>
                <a:cubicBezTo>
                  <a:pt x="140" y="21"/>
                  <a:pt x="140" y="21"/>
                  <a:pt x="140" y="21"/>
                </a:cubicBezTo>
                <a:cubicBezTo>
                  <a:pt x="140" y="36"/>
                  <a:pt x="140" y="36"/>
                  <a:pt x="140" y="36"/>
                </a:cubicBezTo>
                <a:cubicBezTo>
                  <a:pt x="158" y="36"/>
                  <a:pt x="158" y="36"/>
                  <a:pt x="158" y="36"/>
                </a:cubicBezTo>
                <a:cubicBezTo>
                  <a:pt x="158" y="21"/>
                  <a:pt x="158" y="21"/>
                  <a:pt x="158" y="21"/>
                </a:cubicBezTo>
                <a:cubicBezTo>
                  <a:pt x="185" y="21"/>
                  <a:pt x="185" y="21"/>
                  <a:pt x="185" y="21"/>
                </a:cubicBezTo>
                <a:lnTo>
                  <a:pt x="185" y="264"/>
                </a:lnTo>
                <a:close/>
                <a:moveTo>
                  <a:pt x="82" y="76"/>
                </a:moveTo>
                <a:cubicBezTo>
                  <a:pt x="82" y="76"/>
                  <a:pt x="80" y="69"/>
                  <a:pt x="83" y="70"/>
                </a:cubicBezTo>
                <a:cubicBezTo>
                  <a:pt x="81" y="60"/>
                  <a:pt x="83" y="56"/>
                  <a:pt x="83" y="56"/>
                </a:cubicBezTo>
                <a:cubicBezTo>
                  <a:pt x="85" y="48"/>
                  <a:pt x="94" y="44"/>
                  <a:pt x="94" y="44"/>
                </a:cubicBezTo>
                <a:cubicBezTo>
                  <a:pt x="96" y="42"/>
                  <a:pt x="96" y="43"/>
                  <a:pt x="96" y="44"/>
                </a:cubicBezTo>
                <a:cubicBezTo>
                  <a:pt x="96" y="43"/>
                  <a:pt x="97" y="43"/>
                  <a:pt x="97" y="43"/>
                </a:cubicBezTo>
                <a:cubicBezTo>
                  <a:pt x="96" y="43"/>
                  <a:pt x="96" y="44"/>
                  <a:pt x="96" y="44"/>
                </a:cubicBezTo>
                <a:cubicBezTo>
                  <a:pt x="97" y="45"/>
                  <a:pt x="97" y="45"/>
                  <a:pt x="97" y="45"/>
                </a:cubicBezTo>
                <a:cubicBezTo>
                  <a:pt x="97" y="44"/>
                  <a:pt x="98" y="43"/>
                  <a:pt x="98" y="43"/>
                </a:cubicBezTo>
                <a:cubicBezTo>
                  <a:pt x="97" y="44"/>
                  <a:pt x="97" y="44"/>
                  <a:pt x="97" y="45"/>
                </a:cubicBezTo>
                <a:cubicBezTo>
                  <a:pt x="97" y="45"/>
                  <a:pt x="97" y="45"/>
                  <a:pt x="97" y="45"/>
                </a:cubicBezTo>
                <a:cubicBezTo>
                  <a:pt x="98" y="43"/>
                  <a:pt x="99" y="42"/>
                  <a:pt x="100" y="42"/>
                </a:cubicBezTo>
                <a:cubicBezTo>
                  <a:pt x="101" y="41"/>
                  <a:pt x="102" y="40"/>
                  <a:pt x="102" y="40"/>
                </a:cubicBezTo>
                <a:cubicBezTo>
                  <a:pt x="101" y="41"/>
                  <a:pt x="100" y="42"/>
                  <a:pt x="100" y="43"/>
                </a:cubicBezTo>
                <a:cubicBezTo>
                  <a:pt x="101" y="42"/>
                  <a:pt x="102" y="41"/>
                  <a:pt x="102" y="41"/>
                </a:cubicBezTo>
                <a:cubicBezTo>
                  <a:pt x="102" y="43"/>
                  <a:pt x="104" y="45"/>
                  <a:pt x="106" y="46"/>
                </a:cubicBezTo>
                <a:cubicBezTo>
                  <a:pt x="105" y="45"/>
                  <a:pt x="105" y="45"/>
                  <a:pt x="105" y="45"/>
                </a:cubicBezTo>
                <a:cubicBezTo>
                  <a:pt x="106" y="46"/>
                  <a:pt x="106" y="46"/>
                  <a:pt x="106" y="46"/>
                </a:cubicBezTo>
                <a:cubicBezTo>
                  <a:pt x="106" y="46"/>
                  <a:pt x="106" y="46"/>
                  <a:pt x="107" y="46"/>
                </a:cubicBezTo>
                <a:cubicBezTo>
                  <a:pt x="106" y="46"/>
                  <a:pt x="106" y="45"/>
                  <a:pt x="106" y="45"/>
                </a:cubicBezTo>
                <a:cubicBezTo>
                  <a:pt x="106" y="46"/>
                  <a:pt x="107" y="46"/>
                  <a:pt x="107" y="47"/>
                </a:cubicBezTo>
                <a:cubicBezTo>
                  <a:pt x="107" y="47"/>
                  <a:pt x="108" y="47"/>
                  <a:pt x="108" y="47"/>
                </a:cubicBezTo>
                <a:cubicBezTo>
                  <a:pt x="108" y="47"/>
                  <a:pt x="108" y="46"/>
                  <a:pt x="108" y="46"/>
                </a:cubicBezTo>
                <a:cubicBezTo>
                  <a:pt x="108" y="47"/>
                  <a:pt x="108" y="47"/>
                  <a:pt x="108" y="47"/>
                </a:cubicBezTo>
                <a:cubicBezTo>
                  <a:pt x="114" y="49"/>
                  <a:pt x="117" y="52"/>
                  <a:pt x="117" y="52"/>
                </a:cubicBezTo>
                <a:cubicBezTo>
                  <a:pt x="122" y="58"/>
                  <a:pt x="119" y="68"/>
                  <a:pt x="119" y="70"/>
                </a:cubicBezTo>
                <a:cubicBezTo>
                  <a:pt x="121" y="69"/>
                  <a:pt x="119" y="76"/>
                  <a:pt x="119" y="76"/>
                </a:cubicBezTo>
                <a:cubicBezTo>
                  <a:pt x="119" y="78"/>
                  <a:pt x="118" y="78"/>
                  <a:pt x="118" y="79"/>
                </a:cubicBezTo>
                <a:cubicBezTo>
                  <a:pt x="116" y="88"/>
                  <a:pt x="108" y="98"/>
                  <a:pt x="100" y="98"/>
                </a:cubicBezTo>
                <a:cubicBezTo>
                  <a:pt x="93" y="98"/>
                  <a:pt x="85" y="88"/>
                  <a:pt x="84" y="79"/>
                </a:cubicBezTo>
                <a:cubicBezTo>
                  <a:pt x="83" y="78"/>
                  <a:pt x="82" y="78"/>
                  <a:pt x="82" y="76"/>
                </a:cubicBezTo>
                <a:close/>
                <a:moveTo>
                  <a:pt x="58" y="138"/>
                </a:moveTo>
                <a:cubicBezTo>
                  <a:pt x="58" y="138"/>
                  <a:pt x="58" y="117"/>
                  <a:pt x="65" y="107"/>
                </a:cubicBezTo>
                <a:cubicBezTo>
                  <a:pt x="65" y="107"/>
                  <a:pt x="67" y="104"/>
                  <a:pt x="71" y="103"/>
                </a:cubicBezTo>
                <a:cubicBezTo>
                  <a:pt x="71" y="103"/>
                  <a:pt x="86" y="98"/>
                  <a:pt x="87" y="94"/>
                </a:cubicBezTo>
                <a:cubicBezTo>
                  <a:pt x="87" y="94"/>
                  <a:pt x="99" y="123"/>
                  <a:pt x="113" y="94"/>
                </a:cubicBezTo>
                <a:cubicBezTo>
                  <a:pt x="113" y="94"/>
                  <a:pt x="113" y="97"/>
                  <a:pt x="121" y="99"/>
                </a:cubicBezTo>
                <a:cubicBezTo>
                  <a:pt x="121" y="99"/>
                  <a:pt x="135" y="104"/>
                  <a:pt x="137" y="109"/>
                </a:cubicBezTo>
                <a:cubicBezTo>
                  <a:pt x="137" y="109"/>
                  <a:pt x="145" y="126"/>
                  <a:pt x="143" y="142"/>
                </a:cubicBezTo>
                <a:cubicBezTo>
                  <a:pt x="143" y="142"/>
                  <a:pt x="143" y="143"/>
                  <a:pt x="140" y="145"/>
                </a:cubicBezTo>
                <a:cubicBezTo>
                  <a:pt x="140" y="145"/>
                  <a:pt x="123" y="152"/>
                  <a:pt x="98" y="151"/>
                </a:cubicBezTo>
                <a:cubicBezTo>
                  <a:pt x="98" y="151"/>
                  <a:pt x="75" y="150"/>
                  <a:pt x="60" y="144"/>
                </a:cubicBezTo>
                <a:cubicBezTo>
                  <a:pt x="60" y="144"/>
                  <a:pt x="58" y="143"/>
                  <a:pt x="58" y="138"/>
                </a:cubicBezTo>
                <a:close/>
                <a:moveTo>
                  <a:pt x="35" y="212"/>
                </a:moveTo>
                <a:cubicBezTo>
                  <a:pt x="145" y="212"/>
                  <a:pt x="145" y="212"/>
                  <a:pt x="145" y="212"/>
                </a:cubicBezTo>
                <a:cubicBezTo>
                  <a:pt x="145" y="218"/>
                  <a:pt x="145" y="218"/>
                  <a:pt x="145" y="218"/>
                </a:cubicBezTo>
                <a:cubicBezTo>
                  <a:pt x="35" y="218"/>
                  <a:pt x="35" y="218"/>
                  <a:pt x="35" y="218"/>
                </a:cubicBezTo>
                <a:lnTo>
                  <a:pt x="35" y="212"/>
                </a:lnTo>
                <a:close/>
                <a:moveTo>
                  <a:pt x="36" y="231"/>
                </a:moveTo>
                <a:cubicBezTo>
                  <a:pt x="136" y="231"/>
                  <a:pt x="136" y="231"/>
                  <a:pt x="136" y="231"/>
                </a:cubicBezTo>
                <a:cubicBezTo>
                  <a:pt x="136" y="238"/>
                  <a:pt x="136" y="238"/>
                  <a:pt x="136" y="238"/>
                </a:cubicBezTo>
                <a:cubicBezTo>
                  <a:pt x="36" y="238"/>
                  <a:pt x="36" y="238"/>
                  <a:pt x="36" y="238"/>
                </a:cubicBezTo>
                <a:lnTo>
                  <a:pt x="36" y="231"/>
                </a:lnTo>
                <a:close/>
                <a:moveTo>
                  <a:pt x="35" y="192"/>
                </a:moveTo>
                <a:cubicBezTo>
                  <a:pt x="155" y="192"/>
                  <a:pt x="155" y="192"/>
                  <a:pt x="155" y="192"/>
                </a:cubicBezTo>
                <a:cubicBezTo>
                  <a:pt x="155" y="198"/>
                  <a:pt x="155" y="198"/>
                  <a:pt x="155" y="198"/>
                </a:cubicBezTo>
                <a:cubicBezTo>
                  <a:pt x="35" y="198"/>
                  <a:pt x="35" y="198"/>
                  <a:pt x="35" y="198"/>
                </a:cubicBezTo>
                <a:lnTo>
                  <a:pt x="35" y="192"/>
                </a:lnTo>
                <a:close/>
                <a:moveTo>
                  <a:pt x="35" y="171"/>
                </a:moveTo>
                <a:cubicBezTo>
                  <a:pt x="165" y="171"/>
                  <a:pt x="165" y="171"/>
                  <a:pt x="165" y="171"/>
                </a:cubicBezTo>
                <a:cubicBezTo>
                  <a:pt x="165" y="177"/>
                  <a:pt x="165" y="177"/>
                  <a:pt x="165" y="177"/>
                </a:cubicBezTo>
                <a:cubicBezTo>
                  <a:pt x="35" y="177"/>
                  <a:pt x="35" y="177"/>
                  <a:pt x="35" y="177"/>
                </a:cubicBezTo>
                <a:lnTo>
                  <a:pt x="35" y="171"/>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endParaRPr lang="zh-CN" altLang="en-US" sz="1350" kern="0">
              <a:solidFill>
                <a:prstClr val="black"/>
              </a:solidFill>
              <a:latin typeface="Calibri Light" pitchFamily="34" charset="0"/>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二、工业动火管理</a:t>
            </a:r>
          </a:p>
        </p:txBody>
      </p:sp>
      <p:sp>
        <p:nvSpPr>
          <p:cNvPr id="40" name="文本占位符 7"/>
          <p:cNvSpPr>
            <a:spLocks noGrp="1"/>
          </p:cNvSpPr>
          <p:nvPr>
            <p:ph type="body" sz="quarter" idx="11"/>
          </p:nvPr>
        </p:nvSpPr>
        <p:spPr>
          <a:xfrm>
            <a:off x="83331" y="823414"/>
            <a:ext cx="4932549" cy="539776"/>
          </a:xfrm>
        </p:spPr>
        <p:txBody>
          <a:bodyPr/>
          <a:lstStyle/>
          <a:p>
            <a:pPr marL="514350" indent="-514350">
              <a:buFont typeface="+mj-lt"/>
              <a:buAutoNum type="romanUcPeriod" startAt="2"/>
            </a:pPr>
            <a:r>
              <a:rPr lang="zh-CN" altLang="en-US" dirty="0"/>
              <a:t>基本要求</a:t>
            </a:r>
            <a:r>
              <a:rPr lang="en-US" altLang="zh-CN" dirty="0"/>
              <a:t>-</a:t>
            </a:r>
            <a:r>
              <a:rPr lang="zh-CN" altLang="en-US" b="1" dirty="0">
                <a:solidFill>
                  <a:srgbClr val="FF0000"/>
                </a:solidFill>
              </a:rPr>
              <a:t>明确许可证使用范围</a:t>
            </a:r>
          </a:p>
        </p:txBody>
      </p:sp>
      <p:pic>
        <p:nvPicPr>
          <p:cNvPr id="51" name="Picture 5" descr="C:\Users\Administrator\Desktop\63761e8b234a439e0abdb2fd164c53e2_u=256550813,1591700135&amp;fm=214&amp;gp=0.jpg"/>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790299" y="2812417"/>
            <a:ext cx="1838845" cy="2253077"/>
          </a:xfrm>
          <a:prstGeom prst="roundRect">
            <a:avLst/>
          </a:prstGeom>
          <a:noFill/>
          <a:effectLst/>
          <a:extLst>
            <a:ext uri="{909E8E84-426E-40DD-AFC4-6F175D3DCCD1}">
              <a14:hiddenFill xmlns:a14="http://schemas.microsoft.com/office/drawing/2010/main">
                <a:solidFill>
                  <a:srgbClr val="FFFFFF"/>
                </a:solidFill>
              </a14:hiddenFill>
            </a:ext>
          </a:extLst>
        </p:spPr>
      </p:pic>
      <p:sp>
        <p:nvSpPr>
          <p:cNvPr id="52" name="TextBox 22"/>
          <p:cNvSpPr txBox="1">
            <a:spLocks noChangeArrowheads="1"/>
          </p:cNvSpPr>
          <p:nvPr/>
        </p:nvSpPr>
        <p:spPr bwMode="auto">
          <a:xfrm>
            <a:off x="8694058" y="1904008"/>
            <a:ext cx="20313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r" eaLnBrk="1" hangingPunct="1"/>
            <a:r>
              <a:rPr lang="zh-CN" altLang="en-US" sz="1800" b="1" dirty="0">
                <a:solidFill>
                  <a:srgbClr val="3165A6"/>
                </a:solidFill>
                <a:latin typeface="微软雅黑" pitchFamily="34" charset="-122"/>
                <a:ea typeface="微软雅黑" pitchFamily="34" charset="-122"/>
                <a:sym typeface="Calibri" pitchFamily="34" charset="0"/>
              </a:rPr>
              <a:t>执行工业动火作业</a:t>
            </a:r>
            <a:endParaRPr lang="id-ID" altLang="zh-CN" sz="1800" b="1" dirty="0">
              <a:solidFill>
                <a:srgbClr val="3165A6"/>
              </a:solidFill>
              <a:latin typeface="微软雅黑" pitchFamily="34" charset="-122"/>
              <a:ea typeface="微软雅黑" pitchFamily="34" charset="-122"/>
              <a:sym typeface="Calibri" pitchFamily="34" charset="0"/>
            </a:endParaRPr>
          </a:p>
        </p:txBody>
      </p:sp>
      <p:pic>
        <p:nvPicPr>
          <p:cNvPr id="53" name="Picture 8" descr="D:\塔里木油田公司安全管理资料\2011年关键岗位培训\高危2012\高危作业许可证-2.JPG"/>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540878" y="2805018"/>
            <a:ext cx="1879873" cy="2253077"/>
          </a:xfrm>
          <a:prstGeom prst="roundRect">
            <a:avLst/>
          </a:prstGeom>
          <a:noFill/>
          <a:effectLst/>
        </p:spPr>
      </p:pic>
      <p:sp>
        <p:nvSpPr>
          <p:cNvPr id="54" name="TextBox 22"/>
          <p:cNvSpPr txBox="1">
            <a:spLocks noChangeArrowheads="1"/>
          </p:cNvSpPr>
          <p:nvPr/>
        </p:nvSpPr>
        <p:spPr bwMode="auto">
          <a:xfrm>
            <a:off x="1349735" y="1904008"/>
            <a:ext cx="22621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r" eaLnBrk="1" hangingPunct="1"/>
            <a:r>
              <a:rPr lang="zh-CN" altLang="en-US" sz="1800" b="1" dirty="0">
                <a:solidFill>
                  <a:srgbClr val="3165A6"/>
                </a:solidFill>
                <a:latin typeface="微软雅黑" pitchFamily="34" charset="-122"/>
                <a:ea typeface="微软雅黑" pitchFamily="34" charset="-122"/>
                <a:sym typeface="Calibri" pitchFamily="34" charset="0"/>
              </a:rPr>
              <a:t>办理工业动火许可证</a:t>
            </a:r>
            <a:endParaRPr lang="id-ID" altLang="zh-CN" sz="1800" b="1" dirty="0">
              <a:solidFill>
                <a:srgbClr val="3165A6"/>
              </a:solidFill>
              <a:latin typeface="微软雅黑" pitchFamily="34" charset="-122"/>
              <a:ea typeface="微软雅黑" pitchFamily="34" charset="-122"/>
              <a:sym typeface="Calibri" pitchFamily="34" charset="0"/>
            </a:endParaRPr>
          </a:p>
        </p:txBody>
      </p:sp>
      <p:cxnSp>
        <p:nvCxnSpPr>
          <p:cNvPr id="55" name="Straight Connector 14"/>
          <p:cNvCxnSpPr/>
          <p:nvPr/>
        </p:nvCxnSpPr>
        <p:spPr>
          <a:xfrm>
            <a:off x="3755740" y="3789364"/>
            <a:ext cx="1169987" cy="0"/>
          </a:xfrm>
          <a:prstGeom prst="line">
            <a:avLst/>
          </a:prstGeom>
          <a:ln w="63500" cap="rnd">
            <a:solidFill>
              <a:srgbClr val="0070C0"/>
            </a:solidFill>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矩形 34"/>
          <p:cNvSpPr>
            <a:spLocks noChangeArrowheads="1"/>
          </p:cNvSpPr>
          <p:nvPr/>
        </p:nvSpPr>
        <p:spPr bwMode="auto">
          <a:xfrm>
            <a:off x="5357814" y="2676526"/>
            <a:ext cx="1512887" cy="333375"/>
          </a:xfrm>
          <a:prstGeom prst="rect">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a:latin typeface="微软雅黑" pitchFamily="34" charset="-122"/>
              <a:ea typeface="微软雅黑" pitchFamily="34" charset="-122"/>
              <a:sym typeface="Calibri" pitchFamily="34" charset="0"/>
            </a:endParaRPr>
          </a:p>
        </p:txBody>
      </p:sp>
      <p:sp>
        <p:nvSpPr>
          <p:cNvPr id="57" name="TextBox 22"/>
          <p:cNvSpPr txBox="1">
            <a:spLocks noChangeArrowheads="1"/>
          </p:cNvSpPr>
          <p:nvPr/>
        </p:nvSpPr>
        <p:spPr bwMode="auto">
          <a:xfrm>
            <a:off x="5411788" y="2673351"/>
            <a:ext cx="1441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1400" dirty="0">
                <a:solidFill>
                  <a:schemeClr val="bg1"/>
                </a:solidFill>
                <a:latin typeface="微软雅黑" pitchFamily="34" charset="-122"/>
                <a:ea typeface="微软雅黑" pitchFamily="34" charset="-122"/>
                <a:sym typeface="Calibri" pitchFamily="34" charset="0"/>
              </a:rPr>
              <a:t>指定地点和时间</a:t>
            </a:r>
            <a:endParaRPr lang="id-ID" altLang="zh-CN" sz="1400" dirty="0">
              <a:solidFill>
                <a:schemeClr val="bg1"/>
              </a:solidFill>
              <a:latin typeface="微软雅黑" pitchFamily="34" charset="-122"/>
              <a:ea typeface="微软雅黑" pitchFamily="34" charset="-122"/>
              <a:sym typeface="Calibri" pitchFamily="34" charset="0"/>
            </a:endParaRPr>
          </a:p>
        </p:txBody>
      </p:sp>
      <p:sp>
        <p:nvSpPr>
          <p:cNvPr id="58" name="矩形 52"/>
          <p:cNvSpPr>
            <a:spLocks noChangeArrowheads="1"/>
          </p:cNvSpPr>
          <p:nvPr/>
        </p:nvSpPr>
        <p:spPr bwMode="auto">
          <a:xfrm>
            <a:off x="5357814" y="3252789"/>
            <a:ext cx="1512887" cy="333375"/>
          </a:xfrm>
          <a:prstGeom prst="rect">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a:latin typeface="微软雅黑" pitchFamily="34" charset="-122"/>
              <a:ea typeface="微软雅黑" pitchFamily="34" charset="-122"/>
              <a:sym typeface="Calibri" pitchFamily="34" charset="0"/>
            </a:endParaRPr>
          </a:p>
        </p:txBody>
      </p:sp>
      <p:sp>
        <p:nvSpPr>
          <p:cNvPr id="59" name="TextBox 22"/>
          <p:cNvSpPr txBox="1">
            <a:spLocks noChangeArrowheads="1"/>
          </p:cNvSpPr>
          <p:nvPr/>
        </p:nvSpPr>
        <p:spPr bwMode="auto">
          <a:xfrm>
            <a:off x="5411788" y="3249614"/>
            <a:ext cx="1441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1400">
                <a:solidFill>
                  <a:schemeClr val="bg1"/>
                </a:solidFill>
                <a:latin typeface="微软雅黑" pitchFamily="34" charset="-122"/>
                <a:ea typeface="微软雅黑" pitchFamily="34" charset="-122"/>
                <a:sym typeface="Calibri" pitchFamily="34" charset="0"/>
              </a:rPr>
              <a:t>不得涂改和代签</a:t>
            </a:r>
            <a:endParaRPr lang="id-ID" altLang="zh-CN" sz="1400">
              <a:solidFill>
                <a:schemeClr val="bg1"/>
              </a:solidFill>
              <a:latin typeface="微软雅黑" pitchFamily="34" charset="-122"/>
              <a:ea typeface="微软雅黑" pitchFamily="34" charset="-122"/>
              <a:sym typeface="Calibri" pitchFamily="34" charset="0"/>
            </a:endParaRPr>
          </a:p>
        </p:txBody>
      </p:sp>
      <p:sp>
        <p:nvSpPr>
          <p:cNvPr id="60" name="矩形 54"/>
          <p:cNvSpPr>
            <a:spLocks noChangeArrowheads="1"/>
          </p:cNvSpPr>
          <p:nvPr/>
        </p:nvSpPr>
        <p:spPr bwMode="auto">
          <a:xfrm>
            <a:off x="5375275" y="3792539"/>
            <a:ext cx="1512888" cy="333375"/>
          </a:xfrm>
          <a:prstGeom prst="rect">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a:latin typeface="微软雅黑" pitchFamily="34" charset="-122"/>
              <a:ea typeface="微软雅黑" pitchFamily="34" charset="-122"/>
              <a:sym typeface="Calibri" pitchFamily="34" charset="0"/>
            </a:endParaRPr>
          </a:p>
        </p:txBody>
      </p:sp>
      <p:sp>
        <p:nvSpPr>
          <p:cNvPr id="61" name="TextBox 22"/>
          <p:cNvSpPr txBox="1">
            <a:spLocks noChangeArrowheads="1"/>
          </p:cNvSpPr>
          <p:nvPr/>
        </p:nvSpPr>
        <p:spPr bwMode="auto">
          <a:xfrm>
            <a:off x="5357814" y="3789364"/>
            <a:ext cx="1512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1400">
                <a:solidFill>
                  <a:schemeClr val="bg1"/>
                </a:solidFill>
                <a:latin typeface="微软雅黑" pitchFamily="34" charset="-122"/>
                <a:ea typeface="微软雅黑" pitchFamily="34" charset="-122"/>
                <a:sym typeface="Calibri" pitchFamily="34" charset="0"/>
              </a:rPr>
              <a:t>同类介质</a:t>
            </a:r>
            <a:endParaRPr lang="id-ID" altLang="zh-CN" sz="1400">
              <a:solidFill>
                <a:schemeClr val="bg1"/>
              </a:solidFill>
              <a:latin typeface="微软雅黑" pitchFamily="34" charset="-122"/>
              <a:ea typeface="微软雅黑" pitchFamily="34" charset="-122"/>
              <a:sym typeface="Calibri" pitchFamily="34" charset="0"/>
            </a:endParaRPr>
          </a:p>
        </p:txBody>
      </p:sp>
      <p:sp>
        <p:nvSpPr>
          <p:cNvPr id="62" name="矩形 56"/>
          <p:cNvSpPr>
            <a:spLocks noChangeArrowheads="1"/>
          </p:cNvSpPr>
          <p:nvPr/>
        </p:nvSpPr>
        <p:spPr bwMode="auto">
          <a:xfrm>
            <a:off x="5356226" y="4368801"/>
            <a:ext cx="1514475" cy="333375"/>
          </a:xfrm>
          <a:prstGeom prst="rect">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a:latin typeface="微软雅黑" pitchFamily="34" charset="-122"/>
              <a:ea typeface="微软雅黑" pitchFamily="34" charset="-122"/>
              <a:sym typeface="Calibri" pitchFamily="34" charset="0"/>
            </a:endParaRPr>
          </a:p>
        </p:txBody>
      </p:sp>
      <p:sp>
        <p:nvSpPr>
          <p:cNvPr id="63" name="TextBox 22"/>
          <p:cNvSpPr txBox="1">
            <a:spLocks noChangeArrowheads="1"/>
          </p:cNvSpPr>
          <p:nvPr/>
        </p:nvSpPr>
        <p:spPr bwMode="auto">
          <a:xfrm>
            <a:off x="5321300" y="4382294"/>
            <a:ext cx="16208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1400" dirty="0">
                <a:solidFill>
                  <a:schemeClr val="bg1"/>
                </a:solidFill>
                <a:latin typeface="微软雅黑" pitchFamily="34" charset="-122"/>
                <a:ea typeface="微软雅黑" pitchFamily="34" charset="-122"/>
                <a:sym typeface="Calibri" pitchFamily="34" charset="0"/>
              </a:rPr>
              <a:t>同一设备（管线）</a:t>
            </a:r>
            <a:endParaRPr lang="id-ID" altLang="zh-CN" sz="1400" dirty="0">
              <a:solidFill>
                <a:schemeClr val="bg1"/>
              </a:solidFill>
              <a:latin typeface="微软雅黑" pitchFamily="34" charset="-122"/>
              <a:ea typeface="微软雅黑" pitchFamily="34" charset="-122"/>
              <a:sym typeface="Calibri" pitchFamily="34" charset="0"/>
            </a:endParaRPr>
          </a:p>
        </p:txBody>
      </p:sp>
      <p:sp>
        <p:nvSpPr>
          <p:cNvPr id="64" name="矩形 58"/>
          <p:cNvSpPr>
            <a:spLocks noChangeArrowheads="1"/>
          </p:cNvSpPr>
          <p:nvPr/>
        </p:nvSpPr>
        <p:spPr bwMode="auto">
          <a:xfrm>
            <a:off x="5357814" y="4932364"/>
            <a:ext cx="1514475" cy="333375"/>
          </a:xfrm>
          <a:prstGeom prst="rect">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a:latin typeface="微软雅黑" pitchFamily="34" charset="-122"/>
              <a:ea typeface="微软雅黑" pitchFamily="34" charset="-122"/>
              <a:sym typeface="Calibri" pitchFamily="34" charset="0"/>
            </a:endParaRPr>
          </a:p>
        </p:txBody>
      </p:sp>
      <p:sp>
        <p:nvSpPr>
          <p:cNvPr id="65" name="TextBox 22"/>
          <p:cNvSpPr txBox="1">
            <a:spLocks noChangeArrowheads="1"/>
          </p:cNvSpPr>
          <p:nvPr/>
        </p:nvSpPr>
        <p:spPr bwMode="auto">
          <a:xfrm>
            <a:off x="5357813" y="4929189"/>
            <a:ext cx="14970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1400">
                <a:solidFill>
                  <a:schemeClr val="bg1"/>
                </a:solidFill>
                <a:latin typeface="微软雅黑" pitchFamily="34" charset="-122"/>
                <a:ea typeface="微软雅黑" pitchFamily="34" charset="-122"/>
                <a:sym typeface="Calibri" pitchFamily="34" charset="0"/>
              </a:rPr>
              <a:t>指定区域</a:t>
            </a:r>
            <a:endParaRPr lang="id-ID" altLang="zh-CN" sz="1400">
              <a:solidFill>
                <a:schemeClr val="bg1"/>
              </a:solidFill>
              <a:latin typeface="微软雅黑" pitchFamily="34" charset="-122"/>
              <a:ea typeface="微软雅黑" pitchFamily="34" charset="-122"/>
              <a:sym typeface="Calibri" pitchFamily="34" charset="0"/>
            </a:endParaRPr>
          </a:p>
        </p:txBody>
      </p:sp>
      <p:sp>
        <p:nvSpPr>
          <p:cNvPr id="66" name="矩形 35"/>
          <p:cNvSpPr>
            <a:spLocks noChangeArrowheads="1"/>
          </p:cNvSpPr>
          <p:nvPr/>
        </p:nvSpPr>
        <p:spPr bwMode="auto">
          <a:xfrm>
            <a:off x="5213350" y="2565400"/>
            <a:ext cx="1784350" cy="2808288"/>
          </a:xfrm>
          <a:prstGeom prst="rect">
            <a:avLst/>
          </a:prstGeom>
          <a:noFill/>
          <a:ln w="12700" algn="ctr">
            <a:solidFill>
              <a:schemeClr val="tx1"/>
            </a:solidFill>
            <a:prstDash val="dash"/>
            <a:rou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endParaRPr lang="zh-CN" altLang="en-US">
              <a:ea typeface="方正小标宋简体" pitchFamily="2" charset="-122"/>
              <a:sym typeface="Calibri" pitchFamily="34" charset="0"/>
            </a:endParaRPr>
          </a:p>
        </p:txBody>
      </p:sp>
      <p:sp>
        <p:nvSpPr>
          <p:cNvPr id="67" name="TextBox 22"/>
          <p:cNvSpPr txBox="1">
            <a:spLocks noChangeArrowheads="1"/>
          </p:cNvSpPr>
          <p:nvPr/>
        </p:nvSpPr>
        <p:spPr bwMode="auto">
          <a:xfrm>
            <a:off x="5143501" y="1909684"/>
            <a:ext cx="1763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1800" b="1" dirty="0">
                <a:solidFill>
                  <a:srgbClr val="3165A6"/>
                </a:solidFill>
                <a:latin typeface="微软雅黑" pitchFamily="34" charset="-122"/>
                <a:ea typeface="微软雅黑" pitchFamily="34" charset="-122"/>
                <a:sym typeface="Calibri" pitchFamily="34" charset="0"/>
              </a:rPr>
              <a:t>明确使用范围</a:t>
            </a:r>
            <a:endParaRPr lang="id-ID" altLang="zh-CN" sz="1800" b="1" dirty="0">
              <a:solidFill>
                <a:srgbClr val="3165A6"/>
              </a:solidFill>
              <a:latin typeface="微软雅黑" pitchFamily="34" charset="-122"/>
              <a:ea typeface="微软雅黑" pitchFamily="34" charset="-122"/>
              <a:sym typeface="Calibri" pitchFamily="34" charset="0"/>
            </a:endParaRPr>
          </a:p>
        </p:txBody>
      </p:sp>
      <p:cxnSp>
        <p:nvCxnSpPr>
          <p:cNvPr id="68" name="Straight Connector 14"/>
          <p:cNvCxnSpPr/>
          <p:nvPr/>
        </p:nvCxnSpPr>
        <p:spPr>
          <a:xfrm>
            <a:off x="7302277" y="3807730"/>
            <a:ext cx="1169987" cy="0"/>
          </a:xfrm>
          <a:prstGeom prst="line">
            <a:avLst/>
          </a:prstGeom>
          <a:ln w="63500" cap="rnd">
            <a:solidFill>
              <a:srgbClr val="0070C0"/>
            </a:solidFill>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二、工业动火管理</a:t>
            </a:r>
          </a:p>
        </p:txBody>
      </p:sp>
      <p:sp>
        <p:nvSpPr>
          <p:cNvPr id="40" name="文本占位符 7"/>
          <p:cNvSpPr>
            <a:spLocks noGrp="1"/>
          </p:cNvSpPr>
          <p:nvPr>
            <p:ph type="body" sz="quarter" idx="11"/>
          </p:nvPr>
        </p:nvSpPr>
        <p:spPr>
          <a:xfrm>
            <a:off x="83331" y="823414"/>
            <a:ext cx="4932549" cy="539776"/>
          </a:xfrm>
        </p:spPr>
        <p:txBody>
          <a:bodyPr/>
          <a:lstStyle/>
          <a:p>
            <a:pPr marL="514350" indent="-514350">
              <a:buFont typeface="+mj-lt"/>
              <a:buAutoNum type="romanUcPeriod" startAt="2"/>
            </a:pPr>
            <a:r>
              <a:rPr lang="zh-CN" altLang="en-US" dirty="0"/>
              <a:t>基本要求</a:t>
            </a:r>
            <a:r>
              <a:rPr lang="en-US" altLang="zh-CN" dirty="0"/>
              <a:t>-</a:t>
            </a:r>
            <a:r>
              <a:rPr lang="zh-CN" altLang="en-US" b="1" dirty="0">
                <a:solidFill>
                  <a:srgbClr val="FF0000"/>
                </a:solidFill>
              </a:rPr>
              <a:t>明确许可证使用范围</a:t>
            </a:r>
          </a:p>
        </p:txBody>
      </p:sp>
      <p:pic>
        <p:nvPicPr>
          <p:cNvPr id="4" name="Picture 44" descr="https://timgsa.baidu.com/timg?image&amp;quality=80&amp;size=b9999_10000&amp;sec=1525270593898&amp;di=86bca9670ee0e0b58a108806ba145c65&amp;imgtype=0&amp;src=http%3A%2F%2Fimg.ppkao.com%2Fuploadfiles%2F2017-05%2F149585032140625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78259"/>
            <a:ext cx="6114981" cy="376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1"/>
          <p:cNvSpPr>
            <a:spLocks noChangeArrowheads="1"/>
          </p:cNvSpPr>
          <p:nvPr/>
        </p:nvSpPr>
        <p:spPr bwMode="auto">
          <a:xfrm>
            <a:off x="6105480" y="1678259"/>
            <a:ext cx="6086520" cy="3767422"/>
          </a:xfrm>
          <a:prstGeom prst="rect">
            <a:avLst/>
          </a:prstGeom>
          <a:solidFill>
            <a:srgbClr val="E16F14"/>
          </a:solidFill>
          <a:ln>
            <a:noFill/>
          </a:ln>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a:latin typeface="微软雅黑" pitchFamily="34" charset="-122"/>
              <a:ea typeface="微软雅黑" pitchFamily="34" charset="-122"/>
              <a:sym typeface="Calibri" pitchFamily="34" charset="0"/>
            </a:endParaRPr>
          </a:p>
        </p:txBody>
      </p:sp>
      <p:sp>
        <p:nvSpPr>
          <p:cNvPr id="6" name="矩形 63"/>
          <p:cNvSpPr>
            <a:spLocks noChangeArrowheads="1"/>
          </p:cNvSpPr>
          <p:nvPr/>
        </p:nvSpPr>
        <p:spPr bwMode="auto">
          <a:xfrm>
            <a:off x="6456040" y="2069277"/>
            <a:ext cx="475252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285750" indent="-28575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marL="342900" lvl="2" indent="-342900" eaLnBrk="1" hangingPunct="1">
              <a:lnSpc>
                <a:spcPct val="250000"/>
              </a:lnSpc>
              <a:buClr>
                <a:schemeClr val="tx1">
                  <a:lumMod val="85000"/>
                  <a:lumOff val="15000"/>
                </a:schemeClr>
              </a:buClr>
              <a:buFont typeface="Wingdings" charset="2"/>
              <a:buChar char="u"/>
            </a:pPr>
            <a:r>
              <a:rPr lang="zh-CN" altLang="zh-CN" sz="1800" dirty="0">
                <a:solidFill>
                  <a:schemeClr val="tx1">
                    <a:lumMod val="85000"/>
                    <a:lumOff val="15000"/>
                  </a:schemeClr>
                </a:solidFill>
                <a:latin typeface="微软雅黑" pitchFamily="34" charset="-122"/>
                <a:ea typeface="微软雅黑" pitchFamily="34" charset="-122"/>
                <a:sym typeface="Calibri" pitchFamily="34" charset="0"/>
              </a:rPr>
              <a:t>未办理</a:t>
            </a:r>
            <a:r>
              <a:rPr lang="zh-CN" altLang="en-US" sz="1800" dirty="0">
                <a:solidFill>
                  <a:schemeClr val="tx1">
                    <a:lumMod val="85000"/>
                    <a:lumOff val="15000"/>
                  </a:schemeClr>
                </a:solidFill>
                <a:latin typeface="微软雅黑" pitchFamily="34" charset="-122"/>
                <a:ea typeface="微软雅黑" pitchFamily="34" charset="-122"/>
                <a:sym typeface="Calibri" pitchFamily="34" charset="0"/>
              </a:rPr>
              <a:t>工业动火作业许可证 </a:t>
            </a:r>
            <a:r>
              <a:rPr lang="zh-CN" altLang="zh-CN" sz="1800" b="1" dirty="0">
                <a:solidFill>
                  <a:srgbClr val="C00000"/>
                </a:solidFill>
                <a:latin typeface="微软雅黑" pitchFamily="34" charset="-122"/>
                <a:ea typeface="微软雅黑" pitchFamily="34" charset="-122"/>
                <a:sym typeface="Calibri" pitchFamily="34" charset="0"/>
              </a:rPr>
              <a:t>严禁动火</a:t>
            </a:r>
            <a:endParaRPr lang="en-US" altLang="zh-CN" sz="1800" b="1" dirty="0">
              <a:solidFill>
                <a:srgbClr val="C00000"/>
              </a:solidFill>
              <a:latin typeface="微软雅黑" pitchFamily="34" charset="-122"/>
              <a:ea typeface="微软雅黑" pitchFamily="34" charset="-122"/>
              <a:sym typeface="Calibri" pitchFamily="34" charset="0"/>
            </a:endParaRPr>
          </a:p>
          <a:p>
            <a:pPr marL="342900" lvl="2" indent="-342900" eaLnBrk="1" hangingPunct="1">
              <a:lnSpc>
                <a:spcPct val="250000"/>
              </a:lnSpc>
              <a:buClr>
                <a:schemeClr val="tx1">
                  <a:lumMod val="85000"/>
                  <a:lumOff val="15000"/>
                </a:schemeClr>
              </a:buClr>
              <a:buFont typeface="Wingdings" charset="2"/>
              <a:buChar char="u"/>
            </a:pPr>
            <a:r>
              <a:rPr lang="zh-CN" altLang="zh-CN" sz="1800" dirty="0">
                <a:solidFill>
                  <a:schemeClr val="tx1">
                    <a:lumMod val="85000"/>
                    <a:lumOff val="15000"/>
                  </a:schemeClr>
                </a:solidFill>
                <a:latin typeface="微软雅黑" pitchFamily="34" charset="-122"/>
                <a:ea typeface="微软雅黑" pitchFamily="34" charset="-122"/>
                <a:sym typeface="Calibri" pitchFamily="34" charset="0"/>
              </a:rPr>
              <a:t>对有规程可依且风险管控要求不低于本标准的工业动火作业，按照规程执行，可不办理动火作业许可证 </a:t>
            </a:r>
          </a:p>
        </p:txBody>
      </p:sp>
      <p:sp>
        <p:nvSpPr>
          <p:cNvPr id="7" name="矩形 1"/>
          <p:cNvSpPr>
            <a:spLocks noChangeArrowheads="1"/>
          </p:cNvSpPr>
          <p:nvPr/>
        </p:nvSpPr>
        <p:spPr bwMode="auto">
          <a:xfrm>
            <a:off x="0" y="1678259"/>
            <a:ext cx="6114981" cy="3767422"/>
          </a:xfrm>
          <a:prstGeom prst="rect">
            <a:avLst/>
          </a:prstGeom>
          <a:solidFill>
            <a:schemeClr val="tx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a:latin typeface="微软雅黑" pitchFamily="34" charset="-122"/>
              <a:ea typeface="微软雅黑" pitchFamily="34" charset="-122"/>
              <a:sym typeface="Calibri" pitchFamily="34" charset="0"/>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二、工业动火管理</a:t>
            </a:r>
          </a:p>
        </p:txBody>
      </p:sp>
      <p:sp>
        <p:nvSpPr>
          <p:cNvPr id="40" name="文本占位符 7"/>
          <p:cNvSpPr>
            <a:spLocks noGrp="1"/>
          </p:cNvSpPr>
          <p:nvPr>
            <p:ph type="body" sz="quarter" idx="11"/>
          </p:nvPr>
        </p:nvSpPr>
        <p:spPr>
          <a:xfrm>
            <a:off x="83331" y="823414"/>
            <a:ext cx="6012669" cy="539776"/>
          </a:xfrm>
        </p:spPr>
        <p:txBody>
          <a:bodyPr/>
          <a:lstStyle/>
          <a:p>
            <a:pPr marL="514350" indent="-514350">
              <a:buFont typeface="+mj-lt"/>
              <a:buAutoNum type="romanUcPeriod" startAt="2"/>
            </a:pPr>
            <a:r>
              <a:rPr lang="zh-CN" altLang="en-US" dirty="0"/>
              <a:t>基本要求</a:t>
            </a:r>
            <a:r>
              <a:rPr lang="en-US" altLang="zh-CN" dirty="0"/>
              <a:t>-</a:t>
            </a:r>
            <a:r>
              <a:rPr lang="zh-CN" altLang="en-US" b="1" dirty="0">
                <a:solidFill>
                  <a:srgbClr val="FF0000"/>
                </a:solidFill>
              </a:rPr>
              <a:t>动火作业方案、升级管理要求</a:t>
            </a:r>
          </a:p>
        </p:txBody>
      </p:sp>
      <p:pic>
        <p:nvPicPr>
          <p:cNvPr id="4" name="Picture 22" descr="C:\Users\Administrator\Desktop\装置靓照\IMG_0605.JPG"/>
          <p:cNvPicPr>
            <a:picLocks noChangeAspect="1" noChangeArrowheads="1"/>
          </p:cNvPicPr>
          <p:nvPr/>
        </p:nvPicPr>
        <p:blipFill rotWithShape="1">
          <a:blip r:embed="rId4">
            <a:extLst>
              <a:ext uri="{28A0092B-C50C-407E-A947-70E740481C1C}">
                <a14:useLocalDpi xmlns:a14="http://schemas.microsoft.com/office/drawing/2010/main" val="0"/>
              </a:ext>
            </a:extLst>
          </a:blip>
          <a:srcRect b="17437"/>
          <a:stretch>
            <a:fillRect/>
          </a:stretch>
        </p:blipFill>
        <p:spPr bwMode="auto">
          <a:xfrm>
            <a:off x="1058068" y="1374816"/>
            <a:ext cx="10056814" cy="474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1"/>
          <p:cNvSpPr>
            <a:spLocks noChangeArrowheads="1"/>
          </p:cNvSpPr>
          <p:nvPr/>
        </p:nvSpPr>
        <p:spPr bwMode="auto">
          <a:xfrm>
            <a:off x="1058068" y="1363190"/>
            <a:ext cx="10056814" cy="4741194"/>
          </a:xfrm>
          <a:prstGeom prst="rect">
            <a:avLst/>
          </a:prstGeom>
          <a:solidFill>
            <a:schemeClr val="tx1">
              <a:alpha val="63000"/>
            </a:schemeClr>
          </a:solidFill>
          <a:ln>
            <a:noFill/>
          </a:ln>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a:latin typeface="微软雅黑" pitchFamily="34" charset="-122"/>
              <a:ea typeface="微软雅黑" pitchFamily="34" charset="-122"/>
              <a:sym typeface="Calibri" pitchFamily="34" charset="0"/>
            </a:endParaRPr>
          </a:p>
        </p:txBody>
      </p:sp>
      <p:sp>
        <p:nvSpPr>
          <p:cNvPr id="6" name="矩形 5"/>
          <p:cNvSpPr/>
          <p:nvPr/>
        </p:nvSpPr>
        <p:spPr>
          <a:xfrm>
            <a:off x="1526817" y="1429842"/>
            <a:ext cx="9144000" cy="923330"/>
          </a:xfrm>
          <a:prstGeom prst="rect">
            <a:avLst/>
          </a:prstGeom>
        </p:spPr>
        <p:txBody>
          <a:bodyPr>
            <a:spAutoFit/>
          </a:bodyPr>
          <a:lstStyle/>
          <a:p>
            <a:pPr>
              <a:lnSpc>
                <a:spcPct val="150000"/>
              </a:lnSpc>
              <a:buClr>
                <a:schemeClr val="tx1">
                  <a:lumMod val="65000"/>
                  <a:lumOff val="35000"/>
                </a:schemeClr>
              </a:buClr>
              <a:defRPr/>
            </a:pPr>
            <a:r>
              <a:rPr lang="zh-CN" altLang="zh-CN" sz="1800" b="1" dirty="0">
                <a:solidFill>
                  <a:schemeClr val="bg1"/>
                </a:solidFill>
                <a:latin typeface="微软雅黑" pitchFamily="34" charset="-122"/>
                <a:ea typeface="微软雅黑" pitchFamily="34" charset="-122"/>
              </a:rPr>
              <a:t>应避免在任何生产、存储易燃易爆介质的高风险区域内实施动火作业，有条件拆卸的动火部件应一律拆移到安全场所动火</a:t>
            </a:r>
            <a:r>
              <a:rPr lang="zh-CN" altLang="en-US" sz="1800" b="1" dirty="0">
                <a:solidFill>
                  <a:schemeClr val="bg1"/>
                </a:solidFill>
                <a:latin typeface="微软雅黑" pitchFamily="34" charset="-122"/>
                <a:ea typeface="微软雅黑" pitchFamily="34" charset="-122"/>
              </a:rPr>
              <a:t>；</a:t>
            </a:r>
            <a:endParaRPr lang="en-US" altLang="zh-CN" sz="1800" b="1" dirty="0">
              <a:solidFill>
                <a:schemeClr val="bg1"/>
              </a:solidFill>
              <a:latin typeface="微软雅黑" pitchFamily="34" charset="-122"/>
              <a:ea typeface="微软雅黑" pitchFamily="34" charset="-122"/>
            </a:endParaRPr>
          </a:p>
        </p:txBody>
      </p:sp>
      <p:cxnSp>
        <p:nvCxnSpPr>
          <p:cNvPr id="7" name="直接连接符 3"/>
          <p:cNvCxnSpPr>
            <a:cxnSpLocks noChangeShapeType="1"/>
          </p:cNvCxnSpPr>
          <p:nvPr/>
        </p:nvCxnSpPr>
        <p:spPr bwMode="auto">
          <a:xfrm>
            <a:off x="1604964" y="2411413"/>
            <a:ext cx="890587" cy="0"/>
          </a:xfrm>
          <a:prstGeom prst="line">
            <a:avLst/>
          </a:prstGeom>
          <a:noFill/>
          <a:ln w="12700" algn="ctr">
            <a:solidFill>
              <a:schemeClr val="bg1"/>
            </a:solidFill>
            <a:round/>
          </a:ln>
          <a:extLst>
            <a:ext uri="{909E8E84-426E-40DD-AFC4-6F175D3DCCD1}">
              <a14:hiddenFill xmlns:a14="http://schemas.microsoft.com/office/drawing/2010/main">
                <a:noFill/>
              </a14:hiddenFill>
            </a:ext>
          </a:extLst>
        </p:spPr>
      </p:cxnSp>
      <p:sp>
        <p:nvSpPr>
          <p:cNvPr id="8" name="矩形 29"/>
          <p:cNvSpPr>
            <a:spLocks noChangeArrowheads="1"/>
          </p:cNvSpPr>
          <p:nvPr/>
        </p:nvSpPr>
        <p:spPr bwMode="auto">
          <a:xfrm>
            <a:off x="8716963" y="3919538"/>
            <a:ext cx="1511300" cy="831850"/>
          </a:xfrm>
          <a:prstGeom prst="rect">
            <a:avLst/>
          </a:prstGeom>
          <a:solidFill>
            <a:srgbClr val="0070C0">
              <a:alpha val="5999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lnSpc>
                <a:spcPct val="150000"/>
              </a:lnSpc>
              <a:buClr>
                <a:srgbClr val="00B0F0"/>
              </a:buClr>
            </a:pPr>
            <a:r>
              <a:rPr lang="zh-CN" altLang="en-US" sz="1400" b="1" dirty="0">
                <a:solidFill>
                  <a:schemeClr val="bg1"/>
                </a:solidFill>
                <a:latin typeface="微软雅黑" pitchFamily="34" charset="-122"/>
                <a:ea typeface="微软雅黑" pitchFamily="34" charset="-122"/>
                <a:sym typeface="Calibri" pitchFamily="34" charset="0"/>
              </a:rPr>
              <a:t>达到安全</a:t>
            </a:r>
            <a:endParaRPr lang="en-US" altLang="zh-CN" sz="1400" b="1" dirty="0">
              <a:solidFill>
                <a:schemeClr val="bg1"/>
              </a:solidFill>
              <a:latin typeface="微软雅黑" pitchFamily="34" charset="-122"/>
              <a:ea typeface="微软雅黑" pitchFamily="34" charset="-122"/>
              <a:sym typeface="Calibri" pitchFamily="34" charset="0"/>
            </a:endParaRPr>
          </a:p>
          <a:p>
            <a:pPr algn="ctr" eaLnBrk="1" hangingPunct="1">
              <a:lnSpc>
                <a:spcPct val="150000"/>
              </a:lnSpc>
              <a:buClr>
                <a:srgbClr val="00B0F0"/>
              </a:buClr>
            </a:pPr>
            <a:r>
              <a:rPr lang="zh-CN" altLang="en-US" sz="1400" b="1" dirty="0">
                <a:solidFill>
                  <a:schemeClr val="bg1"/>
                </a:solidFill>
                <a:latin typeface="微软雅黑" pitchFamily="34" charset="-122"/>
                <a:ea typeface="微软雅黑" pitchFamily="34" charset="-122"/>
                <a:sym typeface="Calibri" pitchFamily="34" charset="0"/>
              </a:rPr>
              <a:t>动火条件</a:t>
            </a:r>
            <a:endParaRPr lang="en-US" altLang="zh-CN" sz="1400" b="1" dirty="0">
              <a:solidFill>
                <a:schemeClr val="bg1"/>
              </a:solidFill>
              <a:latin typeface="微软雅黑" pitchFamily="34" charset="-122"/>
              <a:ea typeface="微软雅黑" pitchFamily="34" charset="-122"/>
              <a:sym typeface="Calibri" pitchFamily="34" charset="0"/>
            </a:endParaRPr>
          </a:p>
          <a:p>
            <a:endParaRPr lang="zh-CN" altLang="en-US" dirty="0">
              <a:ea typeface="方正小标宋简体" pitchFamily="2" charset="-122"/>
              <a:sym typeface="Calibri" pitchFamily="34" charset="0"/>
            </a:endParaRPr>
          </a:p>
        </p:txBody>
      </p:sp>
      <p:sp>
        <p:nvSpPr>
          <p:cNvPr id="9" name="矩形 30"/>
          <p:cNvSpPr>
            <a:spLocks noChangeArrowheads="1"/>
          </p:cNvSpPr>
          <p:nvPr/>
        </p:nvSpPr>
        <p:spPr bwMode="auto">
          <a:xfrm>
            <a:off x="6527800" y="3929063"/>
            <a:ext cx="1511300" cy="830262"/>
          </a:xfrm>
          <a:prstGeom prst="rect">
            <a:avLst/>
          </a:prstGeom>
          <a:solidFill>
            <a:srgbClr val="0070C0">
              <a:alpha val="5999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lnSpc>
                <a:spcPct val="150000"/>
              </a:lnSpc>
              <a:buClr>
                <a:srgbClr val="00B0F0"/>
              </a:buClr>
            </a:pPr>
            <a:r>
              <a:rPr lang="zh-CN" altLang="en-US" sz="1400" b="1" dirty="0">
                <a:solidFill>
                  <a:schemeClr val="bg1"/>
                </a:solidFill>
                <a:latin typeface="微软雅黑" pitchFamily="34" charset="-122"/>
                <a:ea typeface="微软雅黑" pitchFamily="34" charset="-122"/>
                <a:sym typeface="Calibri" pitchFamily="34" charset="0"/>
              </a:rPr>
              <a:t>采取针对性</a:t>
            </a:r>
            <a:endParaRPr lang="en-US" altLang="zh-CN" sz="1400" b="1" dirty="0">
              <a:solidFill>
                <a:schemeClr val="bg1"/>
              </a:solidFill>
              <a:latin typeface="微软雅黑" pitchFamily="34" charset="-122"/>
              <a:ea typeface="微软雅黑" pitchFamily="34" charset="-122"/>
              <a:sym typeface="Calibri" pitchFamily="34" charset="0"/>
            </a:endParaRPr>
          </a:p>
          <a:p>
            <a:pPr algn="ctr" eaLnBrk="1" hangingPunct="1">
              <a:lnSpc>
                <a:spcPct val="150000"/>
              </a:lnSpc>
              <a:buClr>
                <a:srgbClr val="00B0F0"/>
              </a:buClr>
            </a:pPr>
            <a:r>
              <a:rPr lang="zh-CN" altLang="en-US" sz="1400" b="1" dirty="0">
                <a:solidFill>
                  <a:schemeClr val="bg1"/>
                </a:solidFill>
                <a:latin typeface="微软雅黑" pitchFamily="34" charset="-122"/>
                <a:ea typeface="微软雅黑" pitchFamily="34" charset="-122"/>
                <a:sym typeface="Calibri" pitchFamily="34" charset="0"/>
              </a:rPr>
              <a:t>风险控制措施</a:t>
            </a:r>
            <a:endParaRPr lang="en-US" altLang="zh-CN" sz="1400" b="1" dirty="0">
              <a:solidFill>
                <a:schemeClr val="bg1"/>
              </a:solidFill>
              <a:latin typeface="微软雅黑" pitchFamily="34" charset="-122"/>
              <a:ea typeface="微软雅黑" pitchFamily="34" charset="-122"/>
              <a:sym typeface="Calibri" pitchFamily="34" charset="0"/>
            </a:endParaRPr>
          </a:p>
          <a:p>
            <a:endParaRPr lang="zh-CN" altLang="en-US" dirty="0">
              <a:ea typeface="方正小标宋简体" pitchFamily="2" charset="-122"/>
              <a:sym typeface="Calibri" pitchFamily="34" charset="0"/>
            </a:endParaRPr>
          </a:p>
        </p:txBody>
      </p:sp>
      <p:sp>
        <p:nvSpPr>
          <p:cNvPr id="10" name="矩形 31"/>
          <p:cNvSpPr>
            <a:spLocks noChangeArrowheads="1"/>
          </p:cNvSpPr>
          <p:nvPr/>
        </p:nvSpPr>
        <p:spPr bwMode="auto">
          <a:xfrm>
            <a:off x="4276725" y="3929063"/>
            <a:ext cx="1511300" cy="830262"/>
          </a:xfrm>
          <a:prstGeom prst="rect">
            <a:avLst/>
          </a:prstGeom>
          <a:solidFill>
            <a:srgbClr val="0070C0">
              <a:alpha val="59999"/>
            </a:srgbClr>
          </a:solidFill>
          <a:ln>
            <a:noFill/>
          </a:ln>
          <a:extLst>
            <a:ext uri="{91240B29-F687-4F45-9708-019B960494DF}">
              <a14:hiddenLine xmlns:a14="http://schemas.microsoft.com/office/drawing/2010/main" w="9525">
                <a:solidFill>
                  <a:srgbClr val="000000"/>
                </a:solidFill>
                <a:round/>
              </a14:hiddenLine>
            </a:ext>
          </a:extLst>
        </p:spPr>
        <p:txBody>
          <a:bodyPr/>
          <a:lstStyle/>
          <a:p>
            <a:pPr algn="ctr">
              <a:lnSpc>
                <a:spcPct val="150000"/>
              </a:lnSpc>
              <a:buClr>
                <a:srgbClr val="00B0F0"/>
              </a:buClr>
            </a:pPr>
            <a:r>
              <a:rPr lang="zh-CN" altLang="en-US" sz="1400" b="1" dirty="0">
                <a:solidFill>
                  <a:schemeClr val="bg1"/>
                </a:solidFill>
                <a:latin typeface="微软雅黑" pitchFamily="34" charset="-122"/>
                <a:ea typeface="微软雅黑" pitchFamily="34" charset="-122"/>
                <a:sym typeface="Calibri" pitchFamily="34" charset="0"/>
              </a:rPr>
              <a:t>制定有效</a:t>
            </a:r>
            <a:endParaRPr lang="en-US" altLang="zh-CN" sz="1400" b="1" dirty="0">
              <a:solidFill>
                <a:schemeClr val="bg1"/>
              </a:solidFill>
              <a:latin typeface="微软雅黑" pitchFamily="34" charset="-122"/>
              <a:ea typeface="微软雅黑" pitchFamily="34" charset="-122"/>
              <a:sym typeface="Calibri" pitchFamily="34" charset="0"/>
            </a:endParaRPr>
          </a:p>
          <a:p>
            <a:pPr algn="ctr">
              <a:lnSpc>
                <a:spcPct val="150000"/>
              </a:lnSpc>
              <a:buClr>
                <a:srgbClr val="00B0F0"/>
              </a:buClr>
            </a:pPr>
            <a:r>
              <a:rPr lang="zh-CN" altLang="en-US" sz="1400" b="1" dirty="0">
                <a:solidFill>
                  <a:schemeClr val="bg1"/>
                </a:solidFill>
                <a:latin typeface="微软雅黑" pitchFamily="34" charset="-122"/>
                <a:ea typeface="微软雅黑" pitchFamily="34" charset="-122"/>
                <a:sym typeface="Calibri" pitchFamily="34" charset="0"/>
              </a:rPr>
              <a:t>的应急预案</a:t>
            </a:r>
            <a:endParaRPr lang="en-US" altLang="zh-CN" sz="1400" b="1" dirty="0">
              <a:solidFill>
                <a:schemeClr val="bg1"/>
              </a:solidFill>
              <a:latin typeface="微软雅黑" pitchFamily="34" charset="-122"/>
              <a:ea typeface="微软雅黑" pitchFamily="34" charset="-122"/>
              <a:sym typeface="Calibri" pitchFamily="34" charset="0"/>
            </a:endParaRPr>
          </a:p>
          <a:p>
            <a:pPr algn="ctr">
              <a:lnSpc>
                <a:spcPct val="150000"/>
              </a:lnSpc>
              <a:buClr>
                <a:srgbClr val="00B0F0"/>
              </a:buClr>
            </a:pPr>
            <a:endParaRPr lang="zh-CN" altLang="en-US" sz="1400" b="1" dirty="0">
              <a:solidFill>
                <a:schemeClr val="bg1"/>
              </a:solidFill>
              <a:latin typeface="微软雅黑" pitchFamily="34" charset="-122"/>
              <a:ea typeface="微软雅黑" pitchFamily="34" charset="-122"/>
              <a:sym typeface="Calibri" pitchFamily="34" charset="0"/>
            </a:endParaRPr>
          </a:p>
        </p:txBody>
      </p:sp>
      <p:sp>
        <p:nvSpPr>
          <p:cNvPr id="11" name="矩形 32"/>
          <p:cNvSpPr>
            <a:spLocks noChangeArrowheads="1"/>
          </p:cNvSpPr>
          <p:nvPr/>
        </p:nvSpPr>
        <p:spPr bwMode="auto">
          <a:xfrm>
            <a:off x="2100263" y="3919538"/>
            <a:ext cx="1511300" cy="817562"/>
          </a:xfrm>
          <a:prstGeom prst="rect">
            <a:avLst/>
          </a:prstGeom>
          <a:solidFill>
            <a:srgbClr val="0070C0">
              <a:alpha val="59999"/>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lnSpc>
                <a:spcPct val="150000"/>
              </a:lnSpc>
              <a:buClr>
                <a:srgbClr val="00B0F0"/>
              </a:buClr>
            </a:pPr>
            <a:r>
              <a:rPr lang="zh-CN" altLang="en-US" sz="1400" b="1" dirty="0">
                <a:solidFill>
                  <a:schemeClr val="bg1"/>
                </a:solidFill>
                <a:latin typeface="微软雅黑" pitchFamily="34" charset="-122"/>
                <a:ea typeface="微软雅黑" pitchFamily="34" charset="-122"/>
                <a:sym typeface="Calibri" pitchFamily="34" charset="0"/>
              </a:rPr>
              <a:t>制定有效的</a:t>
            </a:r>
            <a:endParaRPr lang="en-US" altLang="zh-CN" sz="1400" b="1" dirty="0">
              <a:solidFill>
                <a:schemeClr val="bg1"/>
              </a:solidFill>
              <a:latin typeface="微软雅黑" pitchFamily="34" charset="-122"/>
              <a:ea typeface="微软雅黑" pitchFamily="34" charset="-122"/>
              <a:sym typeface="Calibri" pitchFamily="34" charset="0"/>
            </a:endParaRPr>
          </a:p>
          <a:p>
            <a:pPr algn="ctr" eaLnBrk="1" hangingPunct="1">
              <a:lnSpc>
                <a:spcPct val="150000"/>
              </a:lnSpc>
              <a:buClr>
                <a:srgbClr val="00B0F0"/>
              </a:buClr>
            </a:pPr>
            <a:r>
              <a:rPr lang="zh-CN" altLang="en-US" sz="1400" b="1" dirty="0">
                <a:solidFill>
                  <a:schemeClr val="bg1"/>
                </a:solidFill>
                <a:latin typeface="微软雅黑" pitchFamily="34" charset="-122"/>
                <a:ea typeface="微软雅黑" pitchFamily="34" charset="-122"/>
                <a:sym typeface="Calibri" pitchFamily="34" charset="0"/>
              </a:rPr>
              <a:t>动火作业方案</a:t>
            </a:r>
            <a:endParaRPr lang="en-US" altLang="zh-CN" sz="1400" b="1" dirty="0">
              <a:solidFill>
                <a:schemeClr val="bg1"/>
              </a:solidFill>
              <a:latin typeface="微软雅黑" pitchFamily="34" charset="-122"/>
              <a:ea typeface="微软雅黑" pitchFamily="34" charset="-122"/>
              <a:sym typeface="Calibri" pitchFamily="34" charset="0"/>
            </a:endParaRPr>
          </a:p>
          <a:p>
            <a:endParaRPr lang="zh-CN" altLang="en-US" sz="1100" b="1" dirty="0">
              <a:ea typeface="方正小标宋简体" pitchFamily="2" charset="-122"/>
              <a:sym typeface="Calibri" pitchFamily="34" charset="0"/>
            </a:endParaRPr>
          </a:p>
        </p:txBody>
      </p:sp>
      <p:cxnSp>
        <p:nvCxnSpPr>
          <p:cNvPr id="12" name="直接连接符 33"/>
          <p:cNvCxnSpPr>
            <a:cxnSpLocks noChangeShapeType="1"/>
          </p:cNvCxnSpPr>
          <p:nvPr/>
        </p:nvCxnSpPr>
        <p:spPr bwMode="auto">
          <a:xfrm>
            <a:off x="3925888" y="3584576"/>
            <a:ext cx="0" cy="1439863"/>
          </a:xfrm>
          <a:prstGeom prst="line">
            <a:avLst/>
          </a:prstGeom>
          <a:noFill/>
          <a:ln w="12700" algn="ctr">
            <a:solidFill>
              <a:srgbClr val="E16F14"/>
            </a:solidFill>
            <a:round/>
          </a:ln>
          <a:extLst>
            <a:ext uri="{909E8E84-426E-40DD-AFC4-6F175D3DCCD1}">
              <a14:hiddenFill xmlns:a14="http://schemas.microsoft.com/office/drawing/2010/main">
                <a:noFill/>
              </a14:hiddenFill>
            </a:ext>
          </a:extLst>
        </p:spPr>
      </p:cxnSp>
      <p:cxnSp>
        <p:nvCxnSpPr>
          <p:cNvPr id="14" name="直接连接符 35"/>
          <p:cNvCxnSpPr>
            <a:cxnSpLocks noChangeShapeType="1"/>
          </p:cNvCxnSpPr>
          <p:nvPr/>
        </p:nvCxnSpPr>
        <p:spPr bwMode="auto">
          <a:xfrm>
            <a:off x="6086475" y="3605213"/>
            <a:ext cx="0" cy="1439862"/>
          </a:xfrm>
          <a:prstGeom prst="line">
            <a:avLst/>
          </a:prstGeom>
          <a:noFill/>
          <a:ln w="12700" algn="ctr">
            <a:solidFill>
              <a:srgbClr val="E16F14"/>
            </a:solidFill>
            <a:round/>
          </a:ln>
          <a:extLst>
            <a:ext uri="{909E8E84-426E-40DD-AFC4-6F175D3DCCD1}">
              <a14:hiddenFill xmlns:a14="http://schemas.microsoft.com/office/drawing/2010/main">
                <a:noFill/>
              </a14:hiddenFill>
            </a:ext>
          </a:extLst>
        </p:spPr>
      </p:cxnSp>
      <p:cxnSp>
        <p:nvCxnSpPr>
          <p:cNvPr id="16" name="直接连接符 37"/>
          <p:cNvCxnSpPr>
            <a:cxnSpLocks noChangeShapeType="1"/>
          </p:cNvCxnSpPr>
          <p:nvPr/>
        </p:nvCxnSpPr>
        <p:spPr bwMode="auto">
          <a:xfrm>
            <a:off x="8382000" y="3584576"/>
            <a:ext cx="0" cy="1439863"/>
          </a:xfrm>
          <a:prstGeom prst="line">
            <a:avLst/>
          </a:prstGeom>
          <a:noFill/>
          <a:ln w="12700" algn="ctr">
            <a:solidFill>
              <a:srgbClr val="E16F14"/>
            </a:solidFill>
            <a:round/>
          </a:ln>
          <a:extLst>
            <a:ext uri="{909E8E84-426E-40DD-AFC4-6F175D3DCCD1}">
              <a14:hiddenFill xmlns:a14="http://schemas.microsoft.com/office/drawing/2010/main">
                <a:noFill/>
              </a14:hiddenFill>
            </a:ext>
          </a:extLst>
        </p:spPr>
      </p:cxnSp>
      <p:sp>
        <p:nvSpPr>
          <p:cNvPr id="19" name="矩形 18"/>
          <p:cNvSpPr/>
          <p:nvPr/>
        </p:nvSpPr>
        <p:spPr>
          <a:xfrm>
            <a:off x="1526817" y="2461889"/>
            <a:ext cx="8701446" cy="507831"/>
          </a:xfrm>
          <a:prstGeom prst="rect">
            <a:avLst/>
          </a:prstGeom>
        </p:spPr>
        <p:txBody>
          <a:bodyPr wrap="square">
            <a:spAutoFit/>
          </a:bodyPr>
          <a:lstStyle/>
          <a:p>
            <a:pPr>
              <a:lnSpc>
                <a:spcPct val="150000"/>
              </a:lnSpc>
              <a:buClr>
                <a:schemeClr val="tx1">
                  <a:lumMod val="65000"/>
                  <a:lumOff val="35000"/>
                </a:schemeClr>
              </a:buClr>
              <a:defRPr/>
            </a:pPr>
            <a:r>
              <a:rPr lang="zh-CN" altLang="zh-CN" sz="1800" b="1" dirty="0">
                <a:solidFill>
                  <a:schemeClr val="bg1"/>
                </a:solidFill>
                <a:latin typeface="微软雅黑" pitchFamily="34" charset="-122"/>
                <a:ea typeface="微软雅黑" pitchFamily="34" charset="-122"/>
              </a:rPr>
              <a:t>在带有易燃易爆或有毒有害介质的容器、设备和管线上动火时</a:t>
            </a:r>
            <a:r>
              <a:rPr lang="zh-CN" altLang="en-US" sz="1800" b="1" dirty="0">
                <a:solidFill>
                  <a:schemeClr val="bg1"/>
                </a:solidFill>
                <a:latin typeface="微软雅黑" pitchFamily="34" charset="-122"/>
                <a:ea typeface="微软雅黑" pitchFamily="34" charset="-122"/>
              </a:rPr>
              <a:t>应：</a:t>
            </a:r>
          </a:p>
        </p:txBody>
      </p:sp>
      <p:cxnSp>
        <p:nvCxnSpPr>
          <p:cNvPr id="20" name="直接连接符 42"/>
          <p:cNvCxnSpPr>
            <a:cxnSpLocks noChangeShapeType="1"/>
          </p:cNvCxnSpPr>
          <p:nvPr/>
        </p:nvCxnSpPr>
        <p:spPr bwMode="auto">
          <a:xfrm>
            <a:off x="1604964" y="3068638"/>
            <a:ext cx="890587" cy="0"/>
          </a:xfrm>
          <a:prstGeom prst="line">
            <a:avLst/>
          </a:prstGeom>
          <a:noFill/>
          <a:ln w="12700" algn="ctr">
            <a:solidFill>
              <a:schemeClr val="bg1"/>
            </a:solidFill>
            <a:round/>
          </a:ln>
          <a:extLst>
            <a:ext uri="{909E8E84-426E-40DD-AFC4-6F175D3DCCD1}">
              <a14:hiddenFill xmlns:a14="http://schemas.microsoft.com/office/drawing/2010/main">
                <a:noFill/>
              </a14:hiddenFill>
            </a:ext>
          </a:extLst>
        </p:spPr>
      </p:cxn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二、工业动火管理</a:t>
            </a:r>
          </a:p>
        </p:txBody>
      </p:sp>
      <p:sp>
        <p:nvSpPr>
          <p:cNvPr id="40" name="文本占位符 7"/>
          <p:cNvSpPr>
            <a:spLocks noGrp="1"/>
          </p:cNvSpPr>
          <p:nvPr>
            <p:ph type="body" sz="quarter" idx="11"/>
          </p:nvPr>
        </p:nvSpPr>
        <p:spPr>
          <a:xfrm>
            <a:off x="83331" y="823414"/>
            <a:ext cx="6012669" cy="539776"/>
          </a:xfrm>
        </p:spPr>
        <p:txBody>
          <a:bodyPr/>
          <a:lstStyle/>
          <a:p>
            <a:pPr marL="514350" indent="-514350">
              <a:buFont typeface="+mj-lt"/>
              <a:buAutoNum type="romanUcPeriod" startAt="2"/>
            </a:pPr>
            <a:r>
              <a:rPr lang="zh-CN" altLang="en-US" dirty="0"/>
              <a:t>基本要求</a:t>
            </a:r>
            <a:r>
              <a:rPr lang="en-US" altLang="zh-CN" dirty="0"/>
              <a:t>-</a:t>
            </a:r>
            <a:r>
              <a:rPr lang="zh-CN" altLang="en-US" b="1" dirty="0">
                <a:solidFill>
                  <a:srgbClr val="FF0000"/>
                </a:solidFill>
              </a:rPr>
              <a:t>动火作业方案、升级管理要求</a:t>
            </a:r>
          </a:p>
        </p:txBody>
      </p:sp>
      <p:sp>
        <p:nvSpPr>
          <p:cNvPr id="4" name="Rectangle 1"/>
          <p:cNvSpPr>
            <a:spLocks noChangeArrowheads="1"/>
          </p:cNvSpPr>
          <p:nvPr/>
        </p:nvSpPr>
        <p:spPr bwMode="auto">
          <a:xfrm>
            <a:off x="828242" y="1232952"/>
            <a:ext cx="10308318" cy="5144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171450" indent="-171450" defTabSz="-635" eaLnBrk="0" hangingPunct="0">
              <a:tabLst>
                <a:tab pos="228600" algn="l"/>
                <a:tab pos="533400" algn="l"/>
              </a:tabLst>
              <a:defRPr sz="2000">
                <a:solidFill>
                  <a:schemeClr val="tx1"/>
                </a:solidFill>
                <a:latin typeface="Calibri" pitchFamily="34" charset="0"/>
                <a:ea typeface="宋体" charset="-122"/>
              </a:defRPr>
            </a:lvl1pPr>
            <a:lvl2pPr marL="742950" indent="-285750" defTabSz="-635" eaLnBrk="0" hangingPunct="0">
              <a:tabLst>
                <a:tab pos="228600" algn="l"/>
                <a:tab pos="533400" algn="l"/>
              </a:tabLst>
              <a:defRPr sz="2000">
                <a:solidFill>
                  <a:schemeClr val="tx1"/>
                </a:solidFill>
                <a:latin typeface="Calibri" pitchFamily="34" charset="0"/>
                <a:ea typeface="宋体" charset="-122"/>
              </a:defRPr>
            </a:lvl2pPr>
            <a:lvl3pPr defTabSz="-635" eaLnBrk="0" hangingPunct="0">
              <a:tabLst>
                <a:tab pos="228600" algn="l"/>
                <a:tab pos="533400" algn="l"/>
              </a:tabLst>
              <a:defRPr sz="2000">
                <a:solidFill>
                  <a:schemeClr val="tx1"/>
                </a:solidFill>
                <a:latin typeface="Calibri" pitchFamily="34" charset="0"/>
                <a:ea typeface="宋体" charset="-122"/>
              </a:defRPr>
            </a:lvl3pPr>
            <a:lvl4pPr marL="1600200" indent="-228600" defTabSz="-635" eaLnBrk="0" hangingPunct="0">
              <a:tabLst>
                <a:tab pos="228600" algn="l"/>
                <a:tab pos="533400" algn="l"/>
              </a:tabLst>
              <a:defRPr sz="2000">
                <a:solidFill>
                  <a:schemeClr val="tx1"/>
                </a:solidFill>
                <a:latin typeface="Calibri" pitchFamily="34" charset="0"/>
                <a:ea typeface="宋体" charset="-122"/>
              </a:defRPr>
            </a:lvl4pPr>
            <a:lvl5pPr marL="2057400" indent="-228600" defTabSz="-635" eaLnBrk="0" hangingPunct="0">
              <a:tabLst>
                <a:tab pos="228600" algn="l"/>
                <a:tab pos="533400" algn="l"/>
              </a:tabLst>
              <a:defRPr sz="2000">
                <a:solidFill>
                  <a:schemeClr val="tx1"/>
                </a:solidFill>
                <a:latin typeface="Calibri" pitchFamily="34" charset="0"/>
                <a:ea typeface="宋体" charset="-122"/>
              </a:defRPr>
            </a:lvl5pPr>
            <a:lvl6pPr marL="2514600" indent="-228600" defTabSz="-635" eaLnBrk="0" fontAlgn="base" hangingPunct="0">
              <a:spcBef>
                <a:spcPct val="0"/>
              </a:spcBef>
              <a:spcAft>
                <a:spcPct val="0"/>
              </a:spcAft>
              <a:tabLst>
                <a:tab pos="228600" algn="l"/>
                <a:tab pos="533400" algn="l"/>
              </a:tabLst>
              <a:defRPr sz="2000">
                <a:solidFill>
                  <a:schemeClr val="tx1"/>
                </a:solidFill>
                <a:latin typeface="Calibri" pitchFamily="34" charset="0"/>
                <a:ea typeface="宋体" charset="-122"/>
              </a:defRPr>
            </a:lvl6pPr>
            <a:lvl7pPr marL="2971800" indent="-228600" defTabSz="-635" eaLnBrk="0" fontAlgn="base" hangingPunct="0">
              <a:spcBef>
                <a:spcPct val="0"/>
              </a:spcBef>
              <a:spcAft>
                <a:spcPct val="0"/>
              </a:spcAft>
              <a:tabLst>
                <a:tab pos="228600" algn="l"/>
                <a:tab pos="533400" algn="l"/>
              </a:tabLst>
              <a:defRPr sz="2000">
                <a:solidFill>
                  <a:schemeClr val="tx1"/>
                </a:solidFill>
                <a:latin typeface="Calibri" pitchFamily="34" charset="0"/>
                <a:ea typeface="宋体" charset="-122"/>
              </a:defRPr>
            </a:lvl7pPr>
            <a:lvl8pPr marL="3429000" indent="-228600" defTabSz="-635" eaLnBrk="0" fontAlgn="base" hangingPunct="0">
              <a:spcBef>
                <a:spcPct val="0"/>
              </a:spcBef>
              <a:spcAft>
                <a:spcPct val="0"/>
              </a:spcAft>
              <a:tabLst>
                <a:tab pos="228600" algn="l"/>
                <a:tab pos="533400" algn="l"/>
              </a:tabLst>
              <a:defRPr sz="2000">
                <a:solidFill>
                  <a:schemeClr val="tx1"/>
                </a:solidFill>
                <a:latin typeface="Calibri" pitchFamily="34" charset="0"/>
                <a:ea typeface="宋体" charset="-122"/>
              </a:defRPr>
            </a:lvl8pPr>
            <a:lvl9pPr marL="3886200" indent="-228600" defTabSz="-635" eaLnBrk="0" fontAlgn="base" hangingPunct="0">
              <a:spcBef>
                <a:spcPct val="0"/>
              </a:spcBef>
              <a:spcAft>
                <a:spcPct val="0"/>
              </a:spcAft>
              <a:tabLst>
                <a:tab pos="228600" algn="l"/>
                <a:tab pos="533400" algn="l"/>
              </a:tabLst>
              <a:defRPr sz="2000">
                <a:solidFill>
                  <a:schemeClr val="tx1"/>
                </a:solidFill>
                <a:latin typeface="Calibri" pitchFamily="34" charset="0"/>
                <a:ea typeface="宋体" charset="-122"/>
              </a:defRPr>
            </a:lvl9pPr>
          </a:lstStyle>
          <a:p>
            <a:pPr marL="0" lvl="2">
              <a:lnSpc>
                <a:spcPct val="200000"/>
              </a:lnSpc>
            </a:pPr>
            <a:r>
              <a:rPr lang="zh-CN" altLang="zh-CN" sz="1600" b="1" dirty="0">
                <a:solidFill>
                  <a:srgbClr val="C00000"/>
                </a:solidFill>
                <a:latin typeface="Impact" pitchFamily="34" charset="0"/>
                <a:ea typeface="微软雅黑" pitchFamily="34" charset="-122"/>
                <a:cs typeface="Times New Roman" pitchFamily="18" charset="0"/>
                <a:sym typeface="Impact" pitchFamily="34" charset="0"/>
              </a:rPr>
              <a:t>在以下场所动火应编制动火作业方案并进行升级管理：</a:t>
            </a:r>
          </a:p>
          <a:p>
            <a:pPr>
              <a:lnSpc>
                <a:spcPct val="200000"/>
              </a:lnSpc>
              <a:buFont typeface="Wingdings" charset="2"/>
              <a:buChar char="p"/>
            </a:pPr>
            <a:r>
              <a:rPr lang="zh-CN" altLang="zh-CN" sz="1400" dirty="0">
                <a:latin typeface="Impact" pitchFamily="34" charset="0"/>
                <a:ea typeface="微软雅黑" pitchFamily="34" charset="-122"/>
                <a:cs typeface="Times New Roman" pitchFamily="18" charset="0"/>
                <a:sym typeface="Impact" pitchFamily="34" charset="0"/>
              </a:rPr>
              <a:t>原油储量在</a:t>
            </a:r>
            <a:r>
              <a:rPr lang="en-US" altLang="zh-CN" sz="1400" dirty="0">
                <a:solidFill>
                  <a:srgbClr val="C00000"/>
                </a:solidFill>
                <a:latin typeface="Impact" pitchFamily="34" charset="0"/>
                <a:ea typeface="微软雅黑" pitchFamily="34" charset="-122"/>
                <a:cs typeface="Times New Roman" pitchFamily="18" charset="0"/>
                <a:sym typeface="Impact" pitchFamily="34" charset="0"/>
              </a:rPr>
              <a:t>10000 m</a:t>
            </a:r>
            <a:r>
              <a:rPr lang="en-US" altLang="zh-CN" sz="1400" baseline="30000" dirty="0">
                <a:solidFill>
                  <a:srgbClr val="C00000"/>
                </a:solidFill>
                <a:latin typeface="Impact" pitchFamily="34" charset="0"/>
                <a:ea typeface="微软雅黑" pitchFamily="34" charset="-122"/>
                <a:cs typeface="Times New Roman" pitchFamily="18" charset="0"/>
                <a:sym typeface="Impact" pitchFamily="34" charset="0"/>
              </a:rPr>
              <a:t>3</a:t>
            </a:r>
            <a:r>
              <a:rPr lang="zh-CN" altLang="en-US" sz="1400" dirty="0">
                <a:latin typeface="Impact" pitchFamily="34" charset="0"/>
                <a:ea typeface="微软雅黑" pitchFamily="34" charset="-122"/>
                <a:cs typeface="Times New Roman" pitchFamily="18" charset="0"/>
                <a:sym typeface="Impact" pitchFamily="34" charset="0"/>
              </a:rPr>
              <a:t>以上</a:t>
            </a:r>
            <a:r>
              <a:rPr lang="en-US" altLang="zh-CN" sz="1400" dirty="0">
                <a:latin typeface="Impact" pitchFamily="34" charset="0"/>
                <a:ea typeface="微软雅黑" pitchFamily="34" charset="-122"/>
                <a:cs typeface="Times New Roman" pitchFamily="18" charset="0"/>
                <a:sym typeface="Impact" pitchFamily="34" charset="0"/>
              </a:rPr>
              <a:t>(</a:t>
            </a:r>
            <a:r>
              <a:rPr lang="zh-CN" altLang="en-US" sz="1400" dirty="0">
                <a:latin typeface="Impact" pitchFamily="34" charset="0"/>
                <a:ea typeface="微软雅黑" pitchFamily="34" charset="-122"/>
                <a:cs typeface="Times New Roman" pitchFamily="18" charset="0"/>
                <a:sym typeface="Impact" pitchFamily="34" charset="0"/>
              </a:rPr>
              <a:t>含</a:t>
            </a:r>
            <a:r>
              <a:rPr lang="en-US" altLang="zh-CN" sz="1400" dirty="0">
                <a:latin typeface="Impact" pitchFamily="34" charset="0"/>
                <a:ea typeface="微软雅黑" pitchFamily="34" charset="-122"/>
                <a:cs typeface="Times New Roman" pitchFamily="18" charset="0"/>
                <a:sym typeface="Impact" pitchFamily="34" charset="0"/>
              </a:rPr>
              <a:t>10000 m</a:t>
            </a:r>
            <a:r>
              <a:rPr lang="en-US" altLang="zh-CN" sz="1400" baseline="30000" dirty="0">
                <a:latin typeface="Impact" pitchFamily="34" charset="0"/>
                <a:ea typeface="微软雅黑" pitchFamily="34" charset="-122"/>
                <a:cs typeface="Times New Roman" pitchFamily="18" charset="0"/>
                <a:sym typeface="Impact" pitchFamily="34" charset="0"/>
              </a:rPr>
              <a:t>3</a:t>
            </a:r>
            <a:r>
              <a:rPr lang="en-US" altLang="zh-CN" sz="1400" dirty="0">
                <a:latin typeface="Impact" pitchFamily="34" charset="0"/>
                <a:ea typeface="微软雅黑" pitchFamily="34" charset="-122"/>
                <a:cs typeface="Times New Roman" pitchFamily="18" charset="0"/>
                <a:sym typeface="Impact" pitchFamily="34" charset="0"/>
              </a:rPr>
              <a:t>)</a:t>
            </a:r>
            <a:r>
              <a:rPr lang="zh-CN" altLang="en-US" sz="1400" dirty="0">
                <a:latin typeface="Impact" pitchFamily="34" charset="0"/>
                <a:ea typeface="微软雅黑" pitchFamily="34" charset="-122"/>
                <a:cs typeface="Times New Roman" pitchFamily="18" charset="0"/>
                <a:sym typeface="Impact" pitchFamily="34" charset="0"/>
              </a:rPr>
              <a:t>的油库、联合站，围墙以内爆炸危险范围内的在用油气管线及容器本体动火；  </a:t>
            </a:r>
          </a:p>
          <a:p>
            <a:pPr>
              <a:lnSpc>
                <a:spcPts val="2300"/>
              </a:lnSpc>
              <a:buFont typeface="Wingdings" charset="2"/>
              <a:buChar char="p"/>
            </a:pPr>
            <a:r>
              <a:rPr lang="zh-CN" altLang="en-US" sz="1400" dirty="0">
                <a:latin typeface="Impact" pitchFamily="34" charset="0"/>
                <a:ea typeface="微软雅黑" pitchFamily="34" charset="-122"/>
                <a:cs typeface="宋体" charset="-122"/>
                <a:sym typeface="Impact" pitchFamily="34" charset="0"/>
              </a:rPr>
              <a:t>在用容量大于</a:t>
            </a:r>
            <a:r>
              <a:rPr lang="en-US" altLang="zh-CN" sz="1400" dirty="0">
                <a:solidFill>
                  <a:srgbClr val="C00000"/>
                </a:solidFill>
                <a:latin typeface="Impact" pitchFamily="34" charset="0"/>
                <a:ea typeface="微软雅黑" pitchFamily="34" charset="-122"/>
                <a:cs typeface="宋体" charset="-122"/>
                <a:sym typeface="Impact" pitchFamily="34" charset="0"/>
              </a:rPr>
              <a:t>5000 m</a:t>
            </a:r>
            <a:r>
              <a:rPr lang="en-US" altLang="zh-CN" sz="1400" baseline="30000" dirty="0">
                <a:solidFill>
                  <a:srgbClr val="C00000"/>
                </a:solidFill>
                <a:latin typeface="Impact" pitchFamily="34" charset="0"/>
                <a:ea typeface="微软雅黑" pitchFamily="34" charset="-122"/>
                <a:cs typeface="宋体" charset="-122"/>
                <a:sym typeface="Impact" pitchFamily="34" charset="0"/>
              </a:rPr>
              <a:t>3</a:t>
            </a:r>
            <a:r>
              <a:rPr lang="en-US" altLang="zh-CN" sz="1400" dirty="0">
                <a:latin typeface="Impact" pitchFamily="34" charset="0"/>
                <a:ea typeface="微软雅黑" pitchFamily="34" charset="-122"/>
                <a:cs typeface="宋体" charset="-122"/>
                <a:sym typeface="Impact" pitchFamily="34" charset="0"/>
              </a:rPr>
              <a:t>(</a:t>
            </a:r>
            <a:r>
              <a:rPr lang="zh-CN" altLang="en-US" sz="1400" dirty="0">
                <a:latin typeface="Impact" pitchFamily="34" charset="0"/>
                <a:ea typeface="微软雅黑" pitchFamily="34" charset="-122"/>
                <a:cs typeface="宋体" charset="-122"/>
                <a:sym typeface="Impact" pitchFamily="34" charset="0"/>
              </a:rPr>
              <a:t>含</a:t>
            </a:r>
            <a:r>
              <a:rPr lang="en-US" altLang="zh-CN" sz="1400" dirty="0">
                <a:latin typeface="Impact" pitchFamily="34" charset="0"/>
                <a:ea typeface="微软雅黑" pitchFamily="34" charset="-122"/>
                <a:cs typeface="宋体" charset="-122"/>
                <a:sym typeface="Impact" pitchFamily="34" charset="0"/>
              </a:rPr>
              <a:t>5000 m</a:t>
            </a:r>
            <a:r>
              <a:rPr lang="en-US" altLang="zh-CN" sz="1400" baseline="30000" dirty="0">
                <a:latin typeface="Impact" pitchFamily="34" charset="0"/>
                <a:ea typeface="微软雅黑" pitchFamily="34" charset="-122"/>
                <a:cs typeface="宋体" charset="-122"/>
                <a:sym typeface="Impact" pitchFamily="34" charset="0"/>
              </a:rPr>
              <a:t>3</a:t>
            </a:r>
            <a:r>
              <a:rPr lang="zh-CN" altLang="en-US" sz="1400" dirty="0">
                <a:latin typeface="Impact" pitchFamily="34" charset="0"/>
                <a:ea typeface="微软雅黑" pitchFamily="34" charset="-122"/>
                <a:cs typeface="宋体" charset="-122"/>
                <a:sym typeface="Impact" pitchFamily="34" charset="0"/>
              </a:rPr>
              <a:t>，包括原油罐、污油罐、含油污水罐、含天然气水罐等</a:t>
            </a:r>
            <a:r>
              <a:rPr lang="en-US" altLang="zh-CN" sz="1400" dirty="0">
                <a:latin typeface="Impact" pitchFamily="34" charset="0"/>
                <a:ea typeface="微软雅黑" pitchFamily="34" charset="-122"/>
                <a:cs typeface="宋体" charset="-122"/>
                <a:sym typeface="Impact" pitchFamily="34" charset="0"/>
              </a:rPr>
              <a:t>)</a:t>
            </a:r>
            <a:r>
              <a:rPr lang="zh-CN" altLang="en-US" sz="1400" dirty="0">
                <a:latin typeface="Impact" pitchFamily="34" charset="0"/>
                <a:ea typeface="微软雅黑" pitchFamily="34" charset="-122"/>
                <a:cs typeface="宋体" charset="-122"/>
                <a:sym typeface="Impact" pitchFamily="34" charset="0"/>
              </a:rPr>
              <a:t>的容器本体及附件动火；  </a:t>
            </a:r>
            <a:endParaRPr lang="zh-CN" altLang="en-US" sz="1400" dirty="0">
              <a:latin typeface="Impact" pitchFamily="34" charset="0"/>
              <a:ea typeface="微软雅黑" pitchFamily="34" charset="-122"/>
              <a:sym typeface="Impact" pitchFamily="34" charset="0"/>
            </a:endParaRPr>
          </a:p>
          <a:p>
            <a:pPr>
              <a:lnSpc>
                <a:spcPts val="2300"/>
              </a:lnSpc>
              <a:buFont typeface="Wingdings" charset="2"/>
              <a:buChar char="p"/>
            </a:pPr>
            <a:r>
              <a:rPr lang="zh-CN" altLang="en-US" sz="1400" dirty="0">
                <a:latin typeface="Impact" pitchFamily="34" charset="0"/>
                <a:ea typeface="微软雅黑" pitchFamily="34" charset="-122"/>
                <a:sym typeface="Impact" pitchFamily="34" charset="0"/>
              </a:rPr>
              <a:t>在用天然气气柜和容量大于</a:t>
            </a:r>
            <a:r>
              <a:rPr lang="en-US" altLang="zh-CN" sz="1400" dirty="0">
                <a:solidFill>
                  <a:srgbClr val="C00000"/>
                </a:solidFill>
                <a:latin typeface="Impact" pitchFamily="34" charset="0"/>
                <a:ea typeface="微软雅黑" pitchFamily="34" charset="-122"/>
                <a:sym typeface="Impact" pitchFamily="34" charset="0"/>
              </a:rPr>
              <a:t>400 m</a:t>
            </a:r>
            <a:r>
              <a:rPr lang="en-US" altLang="zh-CN" sz="1400" baseline="30000" dirty="0">
                <a:solidFill>
                  <a:srgbClr val="C00000"/>
                </a:solidFill>
                <a:latin typeface="Impact" pitchFamily="34" charset="0"/>
                <a:ea typeface="微软雅黑" pitchFamily="34" charset="-122"/>
                <a:sym typeface="Impact" pitchFamily="34" charset="0"/>
              </a:rPr>
              <a:t>3</a:t>
            </a:r>
            <a:r>
              <a:rPr lang="en-US" altLang="zh-CN" sz="1400" dirty="0">
                <a:latin typeface="Impact" pitchFamily="34" charset="0"/>
                <a:ea typeface="微软雅黑" pitchFamily="34" charset="-122"/>
                <a:sym typeface="Impact" pitchFamily="34" charset="0"/>
              </a:rPr>
              <a:t>(</a:t>
            </a:r>
            <a:r>
              <a:rPr lang="zh-CN" altLang="en-US" sz="1400" dirty="0">
                <a:latin typeface="Impact" pitchFamily="34" charset="0"/>
                <a:ea typeface="微软雅黑" pitchFamily="34" charset="-122"/>
                <a:sym typeface="Impact" pitchFamily="34" charset="0"/>
              </a:rPr>
              <a:t>含</a:t>
            </a:r>
            <a:r>
              <a:rPr lang="en-US" altLang="zh-CN" sz="1400" dirty="0">
                <a:latin typeface="Impact" pitchFamily="34" charset="0"/>
                <a:ea typeface="微软雅黑" pitchFamily="34" charset="-122"/>
                <a:sym typeface="Impact" pitchFamily="34" charset="0"/>
              </a:rPr>
              <a:t>400 m</a:t>
            </a:r>
            <a:r>
              <a:rPr lang="en-US" altLang="zh-CN" sz="1400" baseline="30000" dirty="0">
                <a:latin typeface="Impact" pitchFamily="34" charset="0"/>
                <a:ea typeface="微软雅黑" pitchFamily="34" charset="-122"/>
                <a:sym typeface="Impact" pitchFamily="34" charset="0"/>
              </a:rPr>
              <a:t>3</a:t>
            </a:r>
            <a:r>
              <a:rPr lang="en-US" altLang="zh-CN" sz="1400" dirty="0">
                <a:latin typeface="Impact" pitchFamily="34" charset="0"/>
                <a:ea typeface="微软雅黑" pitchFamily="34" charset="-122"/>
                <a:sym typeface="Impact" pitchFamily="34" charset="0"/>
              </a:rPr>
              <a:t>)</a:t>
            </a:r>
            <a:r>
              <a:rPr lang="zh-CN" altLang="en-US" sz="1400" dirty="0">
                <a:latin typeface="Impact" pitchFamily="34" charset="0"/>
                <a:ea typeface="微软雅黑" pitchFamily="34" charset="-122"/>
                <a:sym typeface="Impact" pitchFamily="34" charset="0"/>
              </a:rPr>
              <a:t>的石油液化气储罐动火；  </a:t>
            </a:r>
          </a:p>
          <a:p>
            <a:pPr>
              <a:lnSpc>
                <a:spcPts val="2300"/>
              </a:lnSpc>
              <a:buFont typeface="Wingdings" charset="2"/>
              <a:buChar char="p"/>
            </a:pPr>
            <a:r>
              <a:rPr lang="zh-CN" altLang="en-US" sz="1400" dirty="0">
                <a:latin typeface="Impact" pitchFamily="34" charset="0"/>
                <a:ea typeface="微软雅黑" pitchFamily="34" charset="-122"/>
                <a:sym typeface="Impact" pitchFamily="34" charset="0"/>
              </a:rPr>
              <a:t>在用容量大于</a:t>
            </a:r>
            <a:r>
              <a:rPr lang="en-US" altLang="zh-CN" sz="1400" dirty="0">
                <a:solidFill>
                  <a:srgbClr val="C00000"/>
                </a:solidFill>
                <a:latin typeface="Impact" pitchFamily="34" charset="0"/>
                <a:ea typeface="微软雅黑" pitchFamily="34" charset="-122"/>
                <a:sym typeface="Impact" pitchFamily="34" charset="0"/>
              </a:rPr>
              <a:t>1000 m</a:t>
            </a:r>
            <a:r>
              <a:rPr lang="en-US" altLang="zh-CN" sz="1400" baseline="30000" dirty="0">
                <a:solidFill>
                  <a:srgbClr val="C00000"/>
                </a:solidFill>
                <a:latin typeface="Impact" pitchFamily="34" charset="0"/>
                <a:ea typeface="微软雅黑" pitchFamily="34" charset="-122"/>
                <a:sym typeface="Impact" pitchFamily="34" charset="0"/>
              </a:rPr>
              <a:t>3</a:t>
            </a:r>
            <a:r>
              <a:rPr lang="en-US" altLang="zh-CN" sz="1400" dirty="0">
                <a:latin typeface="Impact" pitchFamily="34" charset="0"/>
                <a:ea typeface="微软雅黑" pitchFamily="34" charset="-122"/>
                <a:sym typeface="Impact" pitchFamily="34" charset="0"/>
              </a:rPr>
              <a:t>(</a:t>
            </a:r>
            <a:r>
              <a:rPr lang="zh-CN" altLang="en-US" sz="1400" dirty="0">
                <a:latin typeface="Impact" pitchFamily="34" charset="0"/>
                <a:ea typeface="微软雅黑" pitchFamily="34" charset="-122"/>
                <a:sym typeface="Impact" pitchFamily="34" charset="0"/>
              </a:rPr>
              <a:t>含</a:t>
            </a:r>
            <a:r>
              <a:rPr lang="en-US" altLang="zh-CN" sz="1400" dirty="0">
                <a:latin typeface="Impact" pitchFamily="34" charset="0"/>
                <a:ea typeface="微软雅黑" pitchFamily="34" charset="-122"/>
                <a:sym typeface="Impact" pitchFamily="34" charset="0"/>
              </a:rPr>
              <a:t>1000 m</a:t>
            </a:r>
            <a:r>
              <a:rPr lang="en-US" altLang="zh-CN" sz="1400" baseline="30000" dirty="0">
                <a:latin typeface="Impact" pitchFamily="34" charset="0"/>
                <a:ea typeface="微软雅黑" pitchFamily="34" charset="-122"/>
                <a:sym typeface="Impact" pitchFamily="34" charset="0"/>
              </a:rPr>
              <a:t>3</a:t>
            </a:r>
            <a:r>
              <a:rPr lang="en-US" altLang="zh-CN" sz="1400" dirty="0">
                <a:latin typeface="Impact" pitchFamily="34" charset="0"/>
                <a:ea typeface="微软雅黑" pitchFamily="34" charset="-122"/>
                <a:sym typeface="Impact" pitchFamily="34" charset="0"/>
              </a:rPr>
              <a:t>)</a:t>
            </a:r>
            <a:r>
              <a:rPr lang="zh-CN" altLang="en-US" sz="1400" dirty="0">
                <a:latin typeface="Impact" pitchFamily="34" charset="0"/>
                <a:ea typeface="微软雅黑" pitchFamily="34" charset="-122"/>
                <a:sym typeface="Impact" pitchFamily="34" charset="0"/>
              </a:rPr>
              <a:t>的成品油罐和轻烃储罐动火； </a:t>
            </a:r>
          </a:p>
          <a:p>
            <a:pPr>
              <a:lnSpc>
                <a:spcPts val="2300"/>
              </a:lnSpc>
              <a:buFont typeface="Wingdings" charset="2"/>
              <a:buChar char="p"/>
            </a:pPr>
            <a:r>
              <a:rPr lang="zh-CN" altLang="en-US" sz="1400" dirty="0">
                <a:latin typeface="Impact" pitchFamily="34" charset="0"/>
                <a:ea typeface="微软雅黑" pitchFamily="34" charset="-122"/>
                <a:sym typeface="Impact" pitchFamily="34" charset="0"/>
              </a:rPr>
              <a:t>直径大于</a:t>
            </a:r>
            <a:r>
              <a:rPr lang="en-US" altLang="zh-CN" sz="1400" dirty="0">
                <a:solidFill>
                  <a:srgbClr val="C00000"/>
                </a:solidFill>
                <a:latin typeface="Impact" pitchFamily="34" charset="0"/>
                <a:ea typeface="微软雅黑" pitchFamily="34" charset="-122"/>
                <a:sym typeface="Impact" pitchFamily="34" charset="0"/>
              </a:rPr>
              <a:t>426 mm</a:t>
            </a:r>
            <a:r>
              <a:rPr lang="en-US" altLang="zh-CN" sz="1400" dirty="0">
                <a:latin typeface="Impact" pitchFamily="34" charset="0"/>
                <a:ea typeface="微软雅黑" pitchFamily="34" charset="-122"/>
                <a:sym typeface="Impact" pitchFamily="34" charset="0"/>
              </a:rPr>
              <a:t>(</a:t>
            </a:r>
            <a:r>
              <a:rPr lang="zh-CN" altLang="en-US" sz="1400" dirty="0">
                <a:latin typeface="Impact" pitchFamily="34" charset="0"/>
                <a:ea typeface="微软雅黑" pitchFamily="34" charset="-122"/>
                <a:sym typeface="Impact" pitchFamily="34" charset="0"/>
              </a:rPr>
              <a:t>含</a:t>
            </a:r>
            <a:r>
              <a:rPr lang="en-US" altLang="zh-CN" sz="1400" dirty="0">
                <a:latin typeface="Impact" pitchFamily="34" charset="0"/>
                <a:ea typeface="微软雅黑" pitchFamily="34" charset="-122"/>
                <a:sym typeface="Impact" pitchFamily="34" charset="0"/>
              </a:rPr>
              <a:t>426 mm)</a:t>
            </a:r>
            <a:r>
              <a:rPr lang="zh-CN" altLang="en-US" sz="1400" dirty="0">
                <a:latin typeface="Impact" pitchFamily="34" charset="0"/>
                <a:ea typeface="微软雅黑" pitchFamily="34" charset="-122"/>
                <a:sym typeface="Impact" pitchFamily="34" charset="0"/>
              </a:rPr>
              <a:t>的集输气管线、在输油</a:t>
            </a:r>
            <a:r>
              <a:rPr lang="en-US" altLang="zh-CN" sz="1400" dirty="0">
                <a:latin typeface="Impact" pitchFamily="34" charset="0"/>
                <a:ea typeface="微软雅黑" pitchFamily="34" charset="-122"/>
                <a:sym typeface="Impact" pitchFamily="34" charset="0"/>
              </a:rPr>
              <a:t>(</a:t>
            </a:r>
            <a:r>
              <a:rPr lang="zh-CN" altLang="en-US" sz="1400" dirty="0">
                <a:latin typeface="Impact" pitchFamily="34" charset="0"/>
                <a:ea typeface="微软雅黑" pitchFamily="34" charset="-122"/>
                <a:sym typeface="Impact" pitchFamily="34" charset="0"/>
              </a:rPr>
              <a:t>气</a:t>
            </a:r>
            <a:r>
              <a:rPr lang="en-US" altLang="zh-CN" sz="1400" dirty="0">
                <a:latin typeface="Impact" pitchFamily="34" charset="0"/>
                <a:ea typeface="微软雅黑" pitchFamily="34" charset="-122"/>
                <a:sym typeface="Impact" pitchFamily="34" charset="0"/>
              </a:rPr>
              <a:t>)</a:t>
            </a:r>
            <a:r>
              <a:rPr lang="zh-CN" altLang="en-US" sz="1400" dirty="0">
                <a:latin typeface="Impact" pitchFamily="34" charset="0"/>
                <a:ea typeface="微软雅黑" pitchFamily="34" charset="-122"/>
                <a:sym typeface="Impact" pitchFamily="34" charset="0"/>
              </a:rPr>
              <a:t>干线上停输动火或带压不停输更换管线设备动火；  </a:t>
            </a:r>
          </a:p>
          <a:p>
            <a:pPr>
              <a:lnSpc>
                <a:spcPts val="2300"/>
              </a:lnSpc>
              <a:buFont typeface="Wingdings" charset="2"/>
              <a:buChar char="p"/>
            </a:pPr>
            <a:r>
              <a:rPr lang="zh-CN" altLang="en-US" sz="1400" dirty="0">
                <a:latin typeface="Impact" pitchFamily="34" charset="0"/>
                <a:ea typeface="微软雅黑" pitchFamily="34" charset="-122"/>
                <a:sym typeface="Impact" pitchFamily="34" charset="0"/>
              </a:rPr>
              <a:t>在用天然气净化装置、集输站及场内的加热炉、溶剂塔、分离器罐、换热设备动火；  </a:t>
            </a:r>
          </a:p>
          <a:p>
            <a:pPr>
              <a:lnSpc>
                <a:spcPts val="2300"/>
              </a:lnSpc>
              <a:buFont typeface="Wingdings" charset="2"/>
              <a:buChar char="p"/>
            </a:pPr>
            <a:r>
              <a:rPr lang="zh-CN" altLang="en-US" sz="1400" dirty="0">
                <a:latin typeface="Impact" pitchFamily="34" charset="0"/>
                <a:ea typeface="微软雅黑" pitchFamily="34" charset="-122"/>
                <a:sym typeface="Impact" pitchFamily="34" charset="0"/>
              </a:rPr>
              <a:t>在用天然气压缩机厂房、流量计间、阀组间、仪表间、天然气管道的管件和仪表处动火；</a:t>
            </a:r>
          </a:p>
          <a:p>
            <a:pPr>
              <a:lnSpc>
                <a:spcPts val="2300"/>
              </a:lnSpc>
              <a:buFont typeface="Wingdings" charset="2"/>
              <a:buChar char="p"/>
            </a:pPr>
            <a:r>
              <a:rPr lang="zh-CN" altLang="en-US" sz="1400" dirty="0">
                <a:latin typeface="Impact" pitchFamily="34" charset="0"/>
                <a:ea typeface="微软雅黑" pitchFamily="34" charset="-122"/>
                <a:sym typeface="Impact" pitchFamily="34" charset="0"/>
              </a:rPr>
              <a:t>天然气井井口无控制部分动火； </a:t>
            </a:r>
          </a:p>
          <a:p>
            <a:pPr>
              <a:lnSpc>
                <a:spcPts val="2300"/>
              </a:lnSpc>
              <a:buFont typeface="Wingdings" charset="2"/>
              <a:buChar char="p"/>
            </a:pPr>
            <a:r>
              <a:rPr lang="zh-CN" altLang="en-US" sz="1400" dirty="0">
                <a:latin typeface="Impact" pitchFamily="34" charset="0"/>
                <a:ea typeface="微软雅黑" pitchFamily="34" charset="-122"/>
                <a:sym typeface="Impact" pitchFamily="34" charset="0"/>
              </a:rPr>
              <a:t>在带有可燃、有毒介质的容器、设备、管线、工业下水井、污水池等部位的动火作业；</a:t>
            </a:r>
          </a:p>
          <a:p>
            <a:pPr>
              <a:lnSpc>
                <a:spcPts val="2300"/>
              </a:lnSpc>
              <a:buFont typeface="Wingdings" charset="2"/>
              <a:buChar char="p"/>
            </a:pPr>
            <a:r>
              <a:rPr lang="zh-CN" altLang="en-US" sz="1400" dirty="0">
                <a:latin typeface="Impact" pitchFamily="34" charset="0"/>
                <a:ea typeface="微软雅黑" pitchFamily="34" charset="-122"/>
                <a:sym typeface="Impact" pitchFamily="34" charset="0"/>
              </a:rPr>
              <a:t>石油库爆炸危险区域内的动火作业，即在油（气）库储存收发甲、乙类油品的罐区、泵房（泵棚）、装卸作业区（铁路、公路）、桶装仓库等爆炸危险区域内的动火作业；  </a:t>
            </a:r>
          </a:p>
          <a:p>
            <a:pPr>
              <a:lnSpc>
                <a:spcPts val="2300"/>
              </a:lnSpc>
              <a:buFont typeface="Wingdings" charset="2"/>
              <a:buChar char="p"/>
            </a:pPr>
            <a:r>
              <a:rPr lang="zh-CN" altLang="en-US" sz="1400" dirty="0">
                <a:latin typeface="Impact" pitchFamily="34" charset="0"/>
                <a:ea typeface="微软雅黑" pitchFamily="34" charset="-122"/>
                <a:sym typeface="Impact" pitchFamily="34" charset="0"/>
              </a:rPr>
              <a:t>加油（气）站罐区、加油（气）场地的爆炸危险区域内和压缩机房等场所的动火作业；  </a:t>
            </a:r>
          </a:p>
          <a:p>
            <a:pPr>
              <a:lnSpc>
                <a:spcPts val="2300"/>
              </a:lnSpc>
              <a:buFont typeface="Wingdings" charset="2"/>
              <a:buChar char="p"/>
            </a:pPr>
            <a:r>
              <a:rPr lang="zh-CN" altLang="en-US" sz="1400" dirty="0">
                <a:latin typeface="Impact" pitchFamily="34" charset="0"/>
                <a:ea typeface="微软雅黑" pitchFamily="34" charset="-122"/>
                <a:sym typeface="Impact" pitchFamily="34" charset="0"/>
              </a:rPr>
              <a:t>盛装过甲、乙类油品及油气的输送管道、隔油池、罐车、污水处理设施等现场的动火作业； </a:t>
            </a:r>
          </a:p>
          <a:p>
            <a:pPr>
              <a:lnSpc>
                <a:spcPts val="2300"/>
              </a:lnSpc>
              <a:buFont typeface="Wingdings" charset="2"/>
              <a:buChar char="p"/>
            </a:pPr>
            <a:r>
              <a:rPr lang="zh-CN" altLang="en-US" sz="1400" dirty="0">
                <a:latin typeface="Impact" pitchFamily="34" charset="0"/>
                <a:ea typeface="微软雅黑" pitchFamily="34" charset="-122"/>
                <a:sym typeface="Impact" pitchFamily="34" charset="0"/>
              </a:rPr>
              <a:t>在油气管道（不包括燃料油、燃料气、放空和排污管道）及其设施上进行管道打开的动火；  </a:t>
            </a:r>
          </a:p>
          <a:p>
            <a:pPr>
              <a:lnSpc>
                <a:spcPts val="2300"/>
              </a:lnSpc>
              <a:buFont typeface="Wingdings" charset="2"/>
              <a:buChar char="p"/>
            </a:pPr>
            <a:r>
              <a:rPr lang="zh-CN" altLang="en-US" sz="1400" dirty="0">
                <a:latin typeface="Impact" pitchFamily="34" charset="0"/>
                <a:ea typeface="微软雅黑" pitchFamily="34" charset="-122"/>
                <a:sym typeface="Impact" pitchFamily="34" charset="0"/>
              </a:rPr>
              <a:t>在输油气站场可产生油、气的封闭空间内对油气管道及其设施的动火。 </a:t>
            </a:r>
          </a:p>
        </p:txBody>
      </p:sp>
      <p:sp>
        <p:nvSpPr>
          <p:cNvPr id="5" name="矩形 19"/>
          <p:cNvSpPr>
            <a:spLocks noChangeArrowheads="1"/>
          </p:cNvSpPr>
          <p:nvPr/>
        </p:nvSpPr>
        <p:spPr bwMode="auto">
          <a:xfrm>
            <a:off x="767408" y="1348993"/>
            <a:ext cx="10369152" cy="4998179"/>
          </a:xfrm>
          <a:prstGeom prst="rect">
            <a:avLst/>
          </a:prstGeom>
          <a:noFill/>
          <a:ln w="12700" algn="ctr">
            <a:solidFill>
              <a:schemeClr val="tx1"/>
            </a:solidFill>
            <a:prstDash val="dash"/>
            <a:rou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endParaRPr lang="zh-CN" altLang="en-US">
              <a:ea typeface="方正小标宋简体" pitchFamily="2" charset="-122"/>
              <a:sym typeface="Calibri" pitchFamily="34" charset="0"/>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enter.cnpc.com.cn/pic/0/00/07/57/75737_869951.jpg"/>
          <p:cNvPicPr>
            <a:picLocks noChangeAspect="1" noChangeArrowheads="1"/>
          </p:cNvPicPr>
          <p:nvPr/>
        </p:nvPicPr>
        <p:blipFill rotWithShape="1">
          <a:blip r:embed="rId5">
            <a:extLst>
              <a:ext uri="{28A0092B-C50C-407E-A947-70E740481C1C}">
                <a14:useLocalDpi xmlns:a14="http://schemas.microsoft.com/office/drawing/2010/main" val="0"/>
              </a:ext>
            </a:extLst>
          </a:blip>
          <a:srcRect l="2599" t="9576" r="48701" b="16401"/>
          <a:stretch>
            <a:fillRect/>
          </a:stretch>
        </p:blipFill>
        <p:spPr bwMode="auto">
          <a:xfrm>
            <a:off x="0" y="1"/>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AutoShape 12" descr="http://img1.imgtn.bdimg.com/it/u=1190580044,1236814109&amp;fm=27&amp;gp=0.jpg"/>
          <p:cNvSpPr>
            <a:spLocks noChangeAspect="1" noChangeArrowheads="1"/>
          </p:cNvSpPr>
          <p:nvPr/>
        </p:nvSpPr>
        <p:spPr bwMode="auto">
          <a:xfrm>
            <a:off x="167322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endParaRPr lang="zh-CN" altLang="en-US"/>
          </a:p>
        </p:txBody>
      </p:sp>
      <p:sp>
        <p:nvSpPr>
          <p:cNvPr id="2052" name="AutoShape 14" descr="http://img1.imgtn.bdimg.com/it/u=1190580044,1236814109&amp;fm=27&amp;gp=0.jpg"/>
          <p:cNvSpPr>
            <a:spLocks noChangeAspect="1" noChangeArrowheads="1"/>
          </p:cNvSpPr>
          <p:nvPr/>
        </p:nvSpPr>
        <p:spPr bwMode="auto">
          <a:xfrm>
            <a:off x="1825625"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endParaRPr lang="zh-CN" altLang="en-US"/>
          </a:p>
        </p:txBody>
      </p:sp>
      <p:sp>
        <p:nvSpPr>
          <p:cNvPr id="23" name="直角三角形 22"/>
          <p:cNvSpPr/>
          <p:nvPr/>
        </p:nvSpPr>
        <p:spPr>
          <a:xfrm rot="10800000" flipV="1">
            <a:off x="601663" y="5257006"/>
            <a:ext cx="5494337" cy="1619250"/>
          </a:xfrm>
          <a:prstGeom prst="rtTriangle">
            <a:avLst/>
          </a:prstGeom>
          <a:solidFill>
            <a:srgbClr val="CC66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cxnSp>
        <p:nvCxnSpPr>
          <p:cNvPr id="24" name="直接连接符 23"/>
          <p:cNvCxnSpPr/>
          <p:nvPr/>
        </p:nvCxnSpPr>
        <p:spPr>
          <a:xfrm flipH="1">
            <a:off x="-71436" y="5157192"/>
            <a:ext cx="6167436" cy="1806377"/>
          </a:xfrm>
          <a:prstGeom prst="line">
            <a:avLst/>
          </a:prstGeom>
          <a:ln w="63500">
            <a:solidFill>
              <a:srgbClr val="CC6600">
                <a:alpha val="60000"/>
              </a:srgbClr>
            </a:solidFill>
          </a:ln>
        </p:spPr>
        <p:style>
          <a:lnRef idx="1">
            <a:schemeClr val="accent1"/>
          </a:lnRef>
          <a:fillRef idx="0">
            <a:schemeClr val="accent1"/>
          </a:fillRef>
          <a:effectRef idx="0">
            <a:schemeClr val="accent1"/>
          </a:effectRef>
          <a:fontRef idx="minor">
            <a:schemeClr val="tx1"/>
          </a:fontRef>
        </p:style>
      </p:cxnSp>
      <p:sp>
        <p:nvSpPr>
          <p:cNvPr id="26" name="直角三角形 25"/>
          <p:cNvSpPr/>
          <p:nvPr/>
        </p:nvSpPr>
        <p:spPr>
          <a:xfrm flipV="1">
            <a:off x="0" y="-18254"/>
            <a:ext cx="5494338" cy="1617662"/>
          </a:xfrm>
          <a:prstGeom prst="rtTriangle">
            <a:avLst/>
          </a:prstGeom>
          <a:solidFill>
            <a:srgbClr val="CC66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cxnSp>
        <p:nvCxnSpPr>
          <p:cNvPr id="27" name="直接连接符 26"/>
          <p:cNvCxnSpPr/>
          <p:nvPr/>
        </p:nvCxnSpPr>
        <p:spPr>
          <a:xfrm flipH="1">
            <a:off x="-142875" y="-130967"/>
            <a:ext cx="6357938" cy="1873250"/>
          </a:xfrm>
          <a:prstGeom prst="line">
            <a:avLst/>
          </a:prstGeom>
          <a:ln w="63500">
            <a:solidFill>
              <a:srgbClr val="CC6600">
                <a:alpha val="60000"/>
              </a:srgbClr>
            </a:solidFill>
          </a:ln>
        </p:spPr>
        <p:style>
          <a:lnRef idx="1">
            <a:schemeClr val="accent1"/>
          </a:lnRef>
          <a:fillRef idx="0">
            <a:schemeClr val="accent1"/>
          </a:fillRef>
          <a:effectRef idx="0">
            <a:schemeClr val="accent1"/>
          </a:effectRef>
          <a:fontRef idx="minor">
            <a:schemeClr val="tx1"/>
          </a:fontRef>
        </p:style>
      </p:cxnSp>
      <p:sp>
        <p:nvSpPr>
          <p:cNvPr id="20" name="矩形 8"/>
          <p:cNvSpPr>
            <a:spLocks noChangeArrowheads="1"/>
          </p:cNvSpPr>
          <p:nvPr/>
        </p:nvSpPr>
        <p:spPr bwMode="auto">
          <a:xfrm>
            <a:off x="-164391" y="-232325"/>
            <a:ext cx="6270814" cy="7195894"/>
          </a:xfrm>
          <a:prstGeom prst="rect">
            <a:avLst/>
          </a:prstGeom>
          <a:solidFill>
            <a:schemeClr val="tx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endParaRPr lang="zh-CN" altLang="en-US">
              <a:ea typeface="方正小标宋简体" pitchFamily="2" charset="-122"/>
              <a:sym typeface="Calibri" pitchFamily="34" charset="0"/>
            </a:endParaRPr>
          </a:p>
        </p:txBody>
      </p:sp>
      <p:grpSp>
        <p:nvGrpSpPr>
          <p:cNvPr id="22" name="组合 21"/>
          <p:cNvGrpSpPr/>
          <p:nvPr/>
        </p:nvGrpSpPr>
        <p:grpSpPr>
          <a:xfrm>
            <a:off x="1622010" y="1893572"/>
            <a:ext cx="2529774" cy="2871794"/>
            <a:chOff x="1531953" y="2136347"/>
            <a:chExt cx="2529774" cy="2871794"/>
          </a:xfrm>
        </p:grpSpPr>
        <p:sp>
          <p:nvSpPr>
            <p:cNvPr id="25" name="文本框 24"/>
            <p:cNvSpPr txBox="1"/>
            <p:nvPr/>
          </p:nvSpPr>
          <p:spPr>
            <a:xfrm>
              <a:off x="1830156" y="2703424"/>
              <a:ext cx="1987202" cy="175432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5400" b="0" i="0" u="none" strike="noStrike" kern="1200" cap="none" spc="700" normalizeH="0" noProof="0" dirty="0">
                  <a:ln>
                    <a:noFill/>
                  </a:ln>
                  <a:solidFill>
                    <a:schemeClr val="bg1"/>
                  </a:solidFill>
                  <a:effectLst/>
                  <a:uLnTx/>
                  <a:uFillTx/>
                  <a:latin typeface="微软雅黑" pitchFamily="34" charset="-122"/>
                  <a:ea typeface="微软雅黑" pitchFamily="34" charset="-122"/>
                </a:rPr>
                <a:t>目</a:t>
              </a:r>
              <a:endParaRPr kumimoji="0" lang="en-US" altLang="zh-CN" sz="5400" b="0" i="0" u="none" strike="noStrike" kern="1200" cap="none" spc="700" normalizeH="0" noProof="0" dirty="0">
                <a:ln>
                  <a:noFill/>
                </a:ln>
                <a:solidFill>
                  <a:schemeClr val="bg1"/>
                </a:solidFill>
                <a:effectLst/>
                <a:uLnTx/>
                <a:uFillTx/>
                <a:latin typeface="微软雅黑" pitchFamily="34" charset="-122"/>
                <a:ea typeface="微软雅黑" pitchFamily="34" charset="-122"/>
              </a:endParaRPr>
            </a:p>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5400" b="0" i="0" u="none" strike="noStrike" kern="1200" cap="none" spc="700" normalizeH="0" noProof="0" dirty="0">
                  <a:ln>
                    <a:noFill/>
                  </a:ln>
                  <a:solidFill>
                    <a:schemeClr val="bg1"/>
                  </a:solidFill>
                  <a:effectLst/>
                  <a:uLnTx/>
                  <a:uFillTx/>
                  <a:latin typeface="微软雅黑" pitchFamily="34" charset="-122"/>
                  <a:ea typeface="微软雅黑" pitchFamily="34" charset="-122"/>
                </a:rPr>
                <a:t>录</a:t>
              </a:r>
            </a:p>
          </p:txBody>
        </p:sp>
        <p:sp>
          <p:nvSpPr>
            <p:cNvPr id="34" name="文本框 33"/>
            <p:cNvSpPr txBox="1"/>
            <p:nvPr/>
          </p:nvSpPr>
          <p:spPr>
            <a:xfrm>
              <a:off x="3219083" y="2991216"/>
              <a:ext cx="430887" cy="1147952"/>
            </a:xfrm>
            <a:prstGeom prst="rect">
              <a:avLst/>
            </a:prstGeom>
            <a:noFill/>
          </p:spPr>
          <p:txBody>
            <a:bodyPr vert="eaVert" wrap="square" rtlCol="0">
              <a:spAutoFit/>
            </a:bodyPr>
            <a:lstStyle/>
            <a:p>
              <a:pPr algn="dist"/>
              <a:r>
                <a:rPr lang="en-US" altLang="zh-CN" sz="1600" b="1" dirty="0">
                  <a:solidFill>
                    <a:srgbClr val="FFFF00"/>
                  </a:solidFill>
                  <a:latin typeface="Calibri Light" pitchFamily="34" charset="0"/>
                </a:rPr>
                <a:t>CONTENTS</a:t>
              </a:r>
              <a:endParaRPr lang="zh-CN" altLang="en-US" sz="1600" b="1" dirty="0">
                <a:solidFill>
                  <a:srgbClr val="FFFF00"/>
                </a:solidFill>
                <a:latin typeface="Calibri Light" pitchFamily="34" charset="0"/>
              </a:endParaRPr>
            </a:p>
          </p:txBody>
        </p:sp>
        <p:cxnSp>
          <p:nvCxnSpPr>
            <p:cNvPr id="35" name="直接连接符 34"/>
            <p:cNvCxnSpPr/>
            <p:nvPr/>
          </p:nvCxnSpPr>
          <p:spPr>
            <a:xfrm>
              <a:off x="2143125" y="2492345"/>
              <a:ext cx="1291401" cy="0"/>
            </a:xfrm>
            <a:prstGeom prst="line">
              <a:avLst/>
            </a:prstGeom>
            <a:ln w="158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2143125" y="4585405"/>
              <a:ext cx="1291401" cy="0"/>
            </a:xfrm>
            <a:prstGeom prst="line">
              <a:avLst/>
            </a:prstGeom>
            <a:ln w="158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2143125" y="2492345"/>
              <a:ext cx="0" cy="2093060"/>
            </a:xfrm>
            <a:prstGeom prst="line">
              <a:avLst/>
            </a:prstGeom>
            <a:ln w="158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3434526" y="2500453"/>
              <a:ext cx="0" cy="468142"/>
            </a:xfrm>
            <a:prstGeom prst="line">
              <a:avLst/>
            </a:prstGeom>
            <a:ln w="158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3434526" y="4114213"/>
              <a:ext cx="0" cy="468142"/>
            </a:xfrm>
            <a:prstGeom prst="line">
              <a:avLst/>
            </a:prstGeom>
            <a:ln w="158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2862020" y="4296148"/>
              <a:ext cx="711993" cy="711993"/>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3349734" y="4139827"/>
              <a:ext cx="711993" cy="711993"/>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1531953" y="2249193"/>
              <a:ext cx="711993" cy="711993"/>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1940537" y="2136347"/>
              <a:ext cx="711993" cy="711993"/>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4" name="08a40059-24ec-4654-afe0-16f5ad01fb5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6282247" y="1078102"/>
            <a:ext cx="5646401" cy="4764939"/>
            <a:chOff x="3801000" y="1383074"/>
            <a:chExt cx="5646401" cy="4764939"/>
          </a:xfrm>
        </p:grpSpPr>
        <p:sp>
          <p:nvSpPr>
            <p:cNvPr id="47" name="íṥļïḓè"/>
            <p:cNvSpPr/>
            <p:nvPr/>
          </p:nvSpPr>
          <p:spPr>
            <a:xfrm flipV="1">
              <a:off x="3801000" y="2784273"/>
              <a:ext cx="5646401" cy="23433"/>
            </a:xfrm>
            <a:prstGeom prst="line">
              <a:avLst/>
            </a:prstGeom>
            <a:ln w="3175">
              <a:solidFill>
                <a:schemeClr val="bg1">
                  <a:lumMod val="75000"/>
                </a:schemeClr>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48" name="íṥlïḍè"/>
            <p:cNvSpPr/>
            <p:nvPr/>
          </p:nvSpPr>
          <p:spPr>
            <a:xfrm flipV="1">
              <a:off x="3801000" y="4477860"/>
              <a:ext cx="5646401" cy="0"/>
            </a:xfrm>
            <a:prstGeom prst="line">
              <a:avLst/>
            </a:prstGeom>
            <a:ln w="3175">
              <a:solidFill>
                <a:schemeClr val="bg1">
                  <a:lumMod val="75000"/>
                </a:schemeClr>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49" name="îṧļiḑé"/>
            <p:cNvSpPr/>
            <p:nvPr/>
          </p:nvSpPr>
          <p:spPr>
            <a:xfrm flipV="1">
              <a:off x="3801000" y="6148013"/>
              <a:ext cx="5646401" cy="0"/>
            </a:xfrm>
            <a:prstGeom prst="line">
              <a:avLst/>
            </a:prstGeom>
            <a:ln w="3175">
              <a:solidFill>
                <a:schemeClr val="bg1">
                  <a:lumMod val="75000"/>
                </a:schemeClr>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59" name="íṥļíḓè"/>
            <p:cNvSpPr/>
            <p:nvPr/>
          </p:nvSpPr>
          <p:spPr bwMode="auto">
            <a:xfrm>
              <a:off x="3801000" y="1383074"/>
              <a:ext cx="1215000" cy="1214999"/>
            </a:xfrm>
            <a:prstGeom prst="ellipse">
              <a:avLst/>
            </a:prstGeom>
            <a:blipFill>
              <a:blip r:embed="rId6"/>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chemeClr val="lt1"/>
                </a:solidFill>
              </a:endParaRPr>
            </a:p>
          </p:txBody>
        </p:sp>
        <p:sp>
          <p:nvSpPr>
            <p:cNvPr id="56" name="ïṡlîḍe"/>
            <p:cNvSpPr/>
            <p:nvPr/>
          </p:nvSpPr>
          <p:spPr bwMode="auto">
            <a:xfrm>
              <a:off x="3801000" y="3030792"/>
              <a:ext cx="1215000" cy="1214999"/>
            </a:xfrm>
            <a:prstGeom prst="ellipse">
              <a:avLst/>
            </a:prstGeom>
            <a:blipFill>
              <a:blip r:embed="rId7"/>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chemeClr val="lt1"/>
                </a:solidFill>
              </a:endParaRPr>
            </a:p>
          </p:txBody>
        </p:sp>
        <p:grpSp>
          <p:nvGrpSpPr>
            <p:cNvPr id="52" name="ï$ḷiďe"/>
            <p:cNvGrpSpPr/>
            <p:nvPr/>
          </p:nvGrpSpPr>
          <p:grpSpPr>
            <a:xfrm>
              <a:off x="3801000" y="1799969"/>
              <a:ext cx="4890317" cy="4098136"/>
              <a:chOff x="3801000" y="-1500063"/>
              <a:chExt cx="4890317" cy="4098136"/>
            </a:xfrm>
          </p:grpSpPr>
          <p:sp>
            <p:nvSpPr>
              <p:cNvPr id="53" name="ïšḷiḑè"/>
              <p:cNvSpPr/>
              <p:nvPr/>
            </p:nvSpPr>
            <p:spPr bwMode="auto">
              <a:xfrm>
                <a:off x="3801000" y="1383074"/>
                <a:ext cx="1215000" cy="1214999"/>
              </a:xfrm>
              <a:prstGeom prst="ellipse">
                <a:avLst/>
              </a:prstGeom>
              <a:blipFill>
                <a:blip r:embed="rId8"/>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chemeClr val="lt1"/>
                  </a:solidFill>
                </a:endParaRPr>
              </a:p>
            </p:txBody>
          </p:sp>
          <p:sp>
            <p:nvSpPr>
              <p:cNvPr id="55" name="išḻîḋè"/>
              <p:cNvSpPr txBox="1"/>
              <p:nvPr/>
            </p:nvSpPr>
            <p:spPr bwMode="auto">
              <a:xfrm>
                <a:off x="5278908" y="1770307"/>
                <a:ext cx="3124377" cy="49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buFontTx/>
                  <a:buNone/>
                </a:pPr>
                <a:r>
                  <a:rPr lang="zh-CN" altLang="en-US" sz="2400" b="1" dirty="0">
                    <a:solidFill>
                      <a:schemeClr val="tx1">
                        <a:lumMod val="85000"/>
                        <a:lumOff val="15000"/>
                      </a:schemeClr>
                    </a:solidFill>
                    <a:latin typeface="微软雅黑" pitchFamily="34" charset="-122"/>
                    <a:ea typeface="微软雅黑" pitchFamily="34" charset="-122"/>
                    <a:sym typeface="微软雅黑" pitchFamily="34" charset="-122"/>
                  </a:rPr>
                  <a:t>三、动火事故案例分析</a:t>
                </a:r>
                <a:endParaRPr lang="en-US" altLang="zh-CN" sz="2400" b="1" dirty="0">
                  <a:solidFill>
                    <a:schemeClr val="tx1">
                      <a:lumMod val="85000"/>
                      <a:lumOff val="15000"/>
                    </a:schemeClr>
                  </a:solidFill>
                  <a:latin typeface="微软雅黑" pitchFamily="34" charset="-122"/>
                  <a:ea typeface="微软雅黑" pitchFamily="34" charset="-122"/>
                  <a:sym typeface="微软雅黑" pitchFamily="34" charset="-122"/>
                </a:endParaRPr>
              </a:p>
            </p:txBody>
          </p:sp>
          <p:sp>
            <p:nvSpPr>
              <p:cNvPr id="65" name="išḻîḋè"/>
              <p:cNvSpPr txBox="1"/>
              <p:nvPr/>
            </p:nvSpPr>
            <p:spPr bwMode="auto">
              <a:xfrm>
                <a:off x="5274497" y="235347"/>
                <a:ext cx="3416820" cy="39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buFontTx/>
                  <a:buNone/>
                </a:pPr>
                <a:r>
                  <a:rPr lang="zh-CN" altLang="en-US" sz="2400" b="1" dirty="0">
                    <a:solidFill>
                      <a:schemeClr val="tx1">
                        <a:lumMod val="85000"/>
                        <a:lumOff val="15000"/>
                      </a:schemeClr>
                    </a:solidFill>
                    <a:latin typeface="微软雅黑" pitchFamily="34" charset="-122"/>
                    <a:ea typeface="微软雅黑" pitchFamily="34" charset="-122"/>
                    <a:sym typeface="微软雅黑" pitchFamily="34" charset="-122"/>
                  </a:rPr>
                  <a:t>二、工业动火作业管理</a:t>
                </a:r>
                <a:endParaRPr lang="en-US" altLang="zh-CN" sz="2400" b="1" dirty="0">
                  <a:solidFill>
                    <a:schemeClr val="tx1">
                      <a:lumMod val="85000"/>
                      <a:lumOff val="15000"/>
                    </a:schemeClr>
                  </a:solidFill>
                  <a:latin typeface="微软雅黑" pitchFamily="34" charset="-122"/>
                  <a:ea typeface="微软雅黑" pitchFamily="34" charset="-122"/>
                  <a:sym typeface="微软雅黑" pitchFamily="34" charset="-122"/>
                </a:endParaRPr>
              </a:p>
            </p:txBody>
          </p:sp>
          <p:sp>
            <p:nvSpPr>
              <p:cNvPr id="66" name="išḻîḋè"/>
              <p:cNvSpPr txBox="1"/>
              <p:nvPr/>
            </p:nvSpPr>
            <p:spPr bwMode="auto">
              <a:xfrm>
                <a:off x="5274498" y="-1500063"/>
                <a:ext cx="3128787" cy="39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buFontTx/>
                  <a:buNone/>
                </a:pPr>
                <a:r>
                  <a:rPr lang="zh-CN" altLang="en-US" sz="2400" b="1" dirty="0">
                    <a:solidFill>
                      <a:schemeClr val="tx1">
                        <a:lumMod val="85000"/>
                        <a:lumOff val="15000"/>
                      </a:schemeClr>
                    </a:solidFill>
                    <a:latin typeface="微软雅黑" pitchFamily="34" charset="-122"/>
                    <a:ea typeface="微软雅黑" pitchFamily="34" charset="-122"/>
                    <a:sym typeface="微软雅黑" pitchFamily="34" charset="-122"/>
                  </a:rPr>
                  <a:t>一、认识工业动火作业</a:t>
                </a:r>
                <a:endParaRPr lang="en-US" altLang="zh-CN" sz="2400" b="1" dirty="0">
                  <a:solidFill>
                    <a:schemeClr val="tx1">
                      <a:lumMod val="85000"/>
                      <a:lumOff val="15000"/>
                    </a:schemeClr>
                  </a:solidFill>
                  <a:latin typeface="微软雅黑" pitchFamily="34" charset="-122"/>
                  <a:ea typeface="微软雅黑" pitchFamily="34" charset="-122"/>
                  <a:sym typeface="微软雅黑" pitchFamily="34" charset="-122"/>
                </a:endParaRPr>
              </a:p>
            </p:txBody>
          </p:sp>
        </p:grpSp>
      </p:gr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二、工业动火管理</a:t>
            </a:r>
          </a:p>
        </p:txBody>
      </p:sp>
      <p:sp>
        <p:nvSpPr>
          <p:cNvPr id="40" name="文本占位符 7"/>
          <p:cNvSpPr>
            <a:spLocks noGrp="1"/>
          </p:cNvSpPr>
          <p:nvPr>
            <p:ph type="body" sz="quarter" idx="11"/>
          </p:nvPr>
        </p:nvSpPr>
        <p:spPr>
          <a:xfrm>
            <a:off x="83331" y="823414"/>
            <a:ext cx="6372709" cy="539776"/>
          </a:xfrm>
        </p:spPr>
        <p:txBody>
          <a:bodyPr/>
          <a:lstStyle/>
          <a:p>
            <a:pPr marL="514350" indent="-514350">
              <a:buFont typeface="+mj-lt"/>
              <a:buAutoNum type="romanUcPeriod" startAt="2"/>
            </a:pPr>
            <a:r>
              <a:rPr lang="zh-CN" altLang="en-US" dirty="0"/>
              <a:t>基本要求</a:t>
            </a:r>
            <a:r>
              <a:rPr lang="en-US" altLang="zh-CN" dirty="0"/>
              <a:t>-</a:t>
            </a:r>
            <a:r>
              <a:rPr lang="zh-CN" altLang="en-US" b="1" dirty="0">
                <a:solidFill>
                  <a:srgbClr val="FF0000"/>
                </a:solidFill>
              </a:rPr>
              <a:t>特殊环境下的动火实行升级审批</a:t>
            </a:r>
          </a:p>
        </p:txBody>
      </p:sp>
      <p:sp>
        <p:nvSpPr>
          <p:cNvPr id="4" name="矩形 2"/>
          <p:cNvSpPr>
            <a:spLocks noChangeArrowheads="1"/>
          </p:cNvSpPr>
          <p:nvPr/>
        </p:nvSpPr>
        <p:spPr bwMode="auto">
          <a:xfrm>
            <a:off x="3038580" y="1883897"/>
            <a:ext cx="854753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marL="0" lvl="2" eaLnBrk="1" hangingPunct="1">
              <a:lnSpc>
                <a:spcPct val="150000"/>
              </a:lnSpc>
              <a:buClr>
                <a:srgbClr val="FF0000"/>
              </a:buClr>
            </a:pPr>
            <a:r>
              <a:rPr lang="zh-CN" altLang="zh-CN" sz="1800" b="1" dirty="0">
                <a:solidFill>
                  <a:srgbClr val="C00000"/>
                </a:solidFill>
                <a:latin typeface="微软雅黑" pitchFamily="34" charset="-122"/>
                <a:ea typeface="微软雅黑" pitchFamily="34" charset="-122"/>
                <a:sym typeface="Calibri" pitchFamily="34" charset="0"/>
              </a:rPr>
              <a:t>六级风</a:t>
            </a:r>
            <a:r>
              <a:rPr lang="zh-CN" altLang="zh-CN" sz="1800" dirty="0">
                <a:latin typeface="微软雅黑" pitchFamily="34" charset="-122"/>
                <a:ea typeface="微软雅黑" pitchFamily="34" charset="-122"/>
                <a:sym typeface="Calibri" pitchFamily="34" charset="0"/>
              </a:rPr>
              <a:t>以上（含六级风）应</a:t>
            </a:r>
            <a:r>
              <a:rPr lang="zh-CN" altLang="zh-CN" sz="1800" b="1" dirty="0">
                <a:solidFill>
                  <a:srgbClr val="C00000"/>
                </a:solidFill>
                <a:latin typeface="微软雅黑" pitchFamily="34" charset="-122"/>
                <a:ea typeface="微软雅黑" pitchFamily="34" charset="-122"/>
                <a:sym typeface="Calibri" pitchFamily="34" charset="0"/>
              </a:rPr>
              <a:t>停止一切室外动火作业</a:t>
            </a:r>
            <a:r>
              <a:rPr lang="zh-CN" altLang="en-US" sz="1800" dirty="0">
                <a:latin typeface="微软雅黑" pitchFamily="34" charset="-122"/>
                <a:ea typeface="微软雅黑" pitchFamily="34" charset="-122"/>
                <a:sym typeface="Calibri" pitchFamily="34" charset="0"/>
              </a:rPr>
              <a:t>。</a:t>
            </a:r>
            <a:endParaRPr lang="zh-CN" altLang="zh-CN" sz="1800" dirty="0">
              <a:latin typeface="微软雅黑" pitchFamily="34" charset="-122"/>
              <a:ea typeface="微软雅黑" pitchFamily="34" charset="-122"/>
              <a:sym typeface="Calibri" pitchFamily="34" charset="0"/>
            </a:endParaRPr>
          </a:p>
        </p:txBody>
      </p:sp>
      <p:sp>
        <p:nvSpPr>
          <p:cNvPr id="5" name="矩形 4"/>
          <p:cNvSpPr>
            <a:spLocks noChangeArrowheads="1"/>
          </p:cNvSpPr>
          <p:nvPr/>
        </p:nvSpPr>
        <p:spPr bwMode="auto">
          <a:xfrm>
            <a:off x="2974801" y="4770825"/>
            <a:ext cx="8592267"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marL="0" lvl="2" eaLnBrk="1" hangingPunct="1">
              <a:lnSpc>
                <a:spcPct val="150000"/>
              </a:lnSpc>
              <a:buClr>
                <a:srgbClr val="FF0000"/>
              </a:buClr>
            </a:pPr>
            <a:r>
              <a:rPr lang="zh-CN" altLang="zh-CN" sz="1800" dirty="0">
                <a:latin typeface="微软雅黑" pitchFamily="34" charset="-122"/>
                <a:ea typeface="微软雅黑" pitchFamily="34" charset="-122"/>
                <a:sym typeface="Calibri" pitchFamily="34" charset="0"/>
              </a:rPr>
              <a:t>动火作业批准人、申请人、监督人、监护人和作业人员必须经</a:t>
            </a:r>
            <a:r>
              <a:rPr lang="zh-CN" altLang="zh-CN" sz="1800" b="1" dirty="0">
                <a:solidFill>
                  <a:srgbClr val="C00000"/>
                </a:solidFill>
                <a:latin typeface="微软雅黑" pitchFamily="34" charset="-122"/>
                <a:ea typeface="微软雅黑" pitchFamily="34" charset="-122"/>
                <a:sym typeface="Calibri" pitchFamily="34" charset="0"/>
              </a:rPr>
              <a:t>培训评估合格</a:t>
            </a:r>
            <a:r>
              <a:rPr lang="zh-CN" altLang="zh-CN" sz="1800" dirty="0">
                <a:latin typeface="微软雅黑" pitchFamily="34" charset="-122"/>
                <a:ea typeface="微软雅黑" pitchFamily="34" charset="-122"/>
                <a:sym typeface="Calibri" pitchFamily="34" charset="0"/>
              </a:rPr>
              <a:t>，清楚现场作业条件和动火风险，具备管理、实施现场作业的能力和经验，特种作业人员必须持有相应的资质</a:t>
            </a:r>
            <a:r>
              <a:rPr lang="zh-CN" altLang="en-US" sz="1800" dirty="0">
                <a:latin typeface="微软雅黑" pitchFamily="34" charset="-122"/>
                <a:ea typeface="微软雅黑" pitchFamily="34" charset="-122"/>
                <a:sym typeface="Calibri" pitchFamily="34" charset="0"/>
              </a:rPr>
              <a:t>。</a:t>
            </a:r>
            <a:endParaRPr lang="zh-CN" altLang="zh-CN" sz="1800" dirty="0">
              <a:latin typeface="微软雅黑" pitchFamily="34" charset="-122"/>
              <a:ea typeface="微软雅黑" pitchFamily="34" charset="-122"/>
              <a:sym typeface="Calibri" pitchFamily="34" charset="0"/>
            </a:endParaRPr>
          </a:p>
        </p:txBody>
      </p:sp>
      <p:sp>
        <p:nvSpPr>
          <p:cNvPr id="6" name="矩形 5"/>
          <p:cNvSpPr>
            <a:spLocks noChangeArrowheads="1"/>
          </p:cNvSpPr>
          <p:nvPr/>
        </p:nvSpPr>
        <p:spPr bwMode="auto">
          <a:xfrm>
            <a:off x="3019530" y="3077696"/>
            <a:ext cx="8547538"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marL="0" lvl="2" eaLnBrk="1" hangingPunct="1">
              <a:lnSpc>
                <a:spcPct val="150000"/>
              </a:lnSpc>
              <a:buClr>
                <a:srgbClr val="FF0000"/>
              </a:buClr>
            </a:pPr>
            <a:r>
              <a:rPr lang="zh-CN" altLang="zh-CN" sz="1800" dirty="0">
                <a:latin typeface="微软雅黑" pitchFamily="34" charset="-122"/>
                <a:ea typeface="微软雅黑" pitchFamily="34" charset="-122"/>
                <a:sym typeface="Calibri" pitchFamily="34" charset="0"/>
              </a:rPr>
              <a:t>在夜晚、节假日期间以及异常天气等特殊情况下禁止动火，必须进行的动火作业，实施</a:t>
            </a:r>
            <a:r>
              <a:rPr lang="zh-CN" altLang="zh-CN" sz="1800" b="1" dirty="0">
                <a:solidFill>
                  <a:srgbClr val="C00000"/>
                </a:solidFill>
                <a:latin typeface="微软雅黑" pitchFamily="34" charset="-122"/>
                <a:ea typeface="微软雅黑" pitchFamily="34" charset="-122"/>
                <a:sym typeface="Calibri" pitchFamily="34" charset="0"/>
              </a:rPr>
              <a:t>升级审批</a:t>
            </a:r>
            <a:r>
              <a:rPr lang="zh-CN" altLang="zh-CN" sz="1800" dirty="0">
                <a:latin typeface="微软雅黑" pitchFamily="34" charset="-122"/>
                <a:ea typeface="微软雅黑" pitchFamily="34" charset="-122"/>
                <a:sym typeface="Calibri" pitchFamily="34" charset="0"/>
              </a:rPr>
              <a:t>，申请人和批准人应全程坚守作业现场，落实各项安全措施，保证动火作业安全</a:t>
            </a:r>
            <a:r>
              <a:rPr lang="zh-CN" altLang="en-US" sz="1800" dirty="0">
                <a:latin typeface="微软雅黑" pitchFamily="34" charset="-122"/>
                <a:ea typeface="微软雅黑" pitchFamily="34" charset="-122"/>
                <a:sym typeface="Calibri" pitchFamily="34" charset="0"/>
              </a:rPr>
              <a:t>。</a:t>
            </a:r>
            <a:endParaRPr lang="zh-CN" altLang="zh-CN" sz="1800" dirty="0">
              <a:latin typeface="微软雅黑" pitchFamily="34" charset="-122"/>
              <a:ea typeface="微软雅黑" pitchFamily="34" charset="-122"/>
              <a:sym typeface="Calibri" pitchFamily="34" charset="0"/>
            </a:endParaRPr>
          </a:p>
        </p:txBody>
      </p:sp>
      <p:grpSp>
        <p:nvGrpSpPr>
          <p:cNvPr id="582" name="组合 581"/>
          <p:cNvGrpSpPr/>
          <p:nvPr/>
        </p:nvGrpSpPr>
        <p:grpSpPr>
          <a:xfrm>
            <a:off x="990257" y="3248980"/>
            <a:ext cx="987172" cy="1046510"/>
            <a:chOff x="7086799" y="2387810"/>
            <a:chExt cx="2614613" cy="2771776"/>
          </a:xfrm>
        </p:grpSpPr>
        <p:sp>
          <p:nvSpPr>
            <p:cNvPr id="583" name="iṥḷíḑe"/>
            <p:cNvSpPr/>
            <p:nvPr/>
          </p:nvSpPr>
          <p:spPr bwMode="auto">
            <a:xfrm>
              <a:off x="8361561" y="2670385"/>
              <a:ext cx="63500" cy="1023938"/>
            </a:xfrm>
            <a:prstGeom prst="rect">
              <a:avLst/>
            </a:prstGeom>
            <a:solidFill>
              <a:srgbClr val="D468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84" name="íS1îḑê"/>
            <p:cNvSpPr/>
            <p:nvPr/>
          </p:nvSpPr>
          <p:spPr bwMode="auto">
            <a:xfrm>
              <a:off x="8361561" y="2721185"/>
              <a:ext cx="407988" cy="985838"/>
            </a:xfrm>
            <a:custGeom>
              <a:avLst/>
              <a:gdLst>
                <a:gd name="T0" fmla="*/ 257 w 257"/>
                <a:gd name="T1" fmla="*/ 12 h 621"/>
                <a:gd name="T2" fmla="*/ 40 w 257"/>
                <a:gd name="T3" fmla="*/ 621 h 621"/>
                <a:gd name="T4" fmla="*/ 0 w 257"/>
                <a:gd name="T5" fmla="*/ 605 h 621"/>
                <a:gd name="T6" fmla="*/ 221 w 257"/>
                <a:gd name="T7" fmla="*/ 0 h 621"/>
                <a:gd name="T8" fmla="*/ 257 w 257"/>
                <a:gd name="T9" fmla="*/ 12 h 621"/>
              </a:gdLst>
              <a:ahLst/>
              <a:cxnLst>
                <a:cxn ang="0">
                  <a:pos x="T0" y="T1"/>
                </a:cxn>
                <a:cxn ang="0">
                  <a:pos x="T2" y="T3"/>
                </a:cxn>
                <a:cxn ang="0">
                  <a:pos x="T4" y="T5"/>
                </a:cxn>
                <a:cxn ang="0">
                  <a:pos x="T6" y="T7"/>
                </a:cxn>
                <a:cxn ang="0">
                  <a:pos x="T8" y="T9"/>
                </a:cxn>
              </a:cxnLst>
              <a:rect l="0" t="0" r="r" b="b"/>
              <a:pathLst>
                <a:path w="257" h="621">
                  <a:moveTo>
                    <a:pt x="257" y="12"/>
                  </a:moveTo>
                  <a:lnTo>
                    <a:pt x="40" y="621"/>
                  </a:lnTo>
                  <a:lnTo>
                    <a:pt x="0" y="605"/>
                  </a:lnTo>
                  <a:lnTo>
                    <a:pt x="221" y="0"/>
                  </a:lnTo>
                  <a:lnTo>
                    <a:pt x="257" y="12"/>
                  </a:lnTo>
                  <a:close/>
                </a:path>
              </a:pathLst>
            </a:custGeom>
            <a:solidFill>
              <a:srgbClr val="D468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5" name="iṣ1ïḓé"/>
            <p:cNvSpPr/>
            <p:nvPr/>
          </p:nvSpPr>
          <p:spPr bwMode="auto">
            <a:xfrm>
              <a:off x="8367911" y="2887873"/>
              <a:ext cx="708025" cy="825500"/>
            </a:xfrm>
            <a:custGeom>
              <a:avLst/>
              <a:gdLst>
                <a:gd name="T0" fmla="*/ 446 w 446"/>
                <a:gd name="T1" fmla="*/ 28 h 520"/>
                <a:gd name="T2" fmla="*/ 32 w 446"/>
                <a:gd name="T3" fmla="*/ 520 h 520"/>
                <a:gd name="T4" fmla="*/ 0 w 446"/>
                <a:gd name="T5" fmla="*/ 496 h 520"/>
                <a:gd name="T6" fmla="*/ 414 w 446"/>
                <a:gd name="T7" fmla="*/ 0 h 520"/>
                <a:gd name="T8" fmla="*/ 446 w 446"/>
                <a:gd name="T9" fmla="*/ 28 h 520"/>
              </a:gdLst>
              <a:ahLst/>
              <a:cxnLst>
                <a:cxn ang="0">
                  <a:pos x="T0" y="T1"/>
                </a:cxn>
                <a:cxn ang="0">
                  <a:pos x="T2" y="T3"/>
                </a:cxn>
                <a:cxn ang="0">
                  <a:pos x="T4" y="T5"/>
                </a:cxn>
                <a:cxn ang="0">
                  <a:pos x="T6" y="T7"/>
                </a:cxn>
                <a:cxn ang="0">
                  <a:pos x="T8" y="T9"/>
                </a:cxn>
              </a:cxnLst>
              <a:rect l="0" t="0" r="r" b="b"/>
              <a:pathLst>
                <a:path w="446" h="520">
                  <a:moveTo>
                    <a:pt x="446" y="28"/>
                  </a:moveTo>
                  <a:lnTo>
                    <a:pt x="32" y="520"/>
                  </a:lnTo>
                  <a:lnTo>
                    <a:pt x="0" y="496"/>
                  </a:lnTo>
                  <a:lnTo>
                    <a:pt x="414" y="0"/>
                  </a:lnTo>
                  <a:lnTo>
                    <a:pt x="446" y="28"/>
                  </a:lnTo>
                  <a:close/>
                </a:path>
              </a:pathLst>
            </a:custGeom>
            <a:solidFill>
              <a:srgbClr val="D468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6" name="ï$ļîďè"/>
            <p:cNvSpPr/>
            <p:nvPr/>
          </p:nvSpPr>
          <p:spPr bwMode="auto">
            <a:xfrm>
              <a:off x="8380611" y="3156160"/>
              <a:ext cx="912813" cy="563563"/>
            </a:xfrm>
            <a:custGeom>
              <a:avLst/>
              <a:gdLst>
                <a:gd name="T0" fmla="*/ 575 w 575"/>
                <a:gd name="T1" fmla="*/ 32 h 355"/>
                <a:gd name="T2" fmla="*/ 20 w 575"/>
                <a:gd name="T3" fmla="*/ 355 h 355"/>
                <a:gd name="T4" fmla="*/ 0 w 575"/>
                <a:gd name="T5" fmla="*/ 323 h 355"/>
                <a:gd name="T6" fmla="*/ 555 w 575"/>
                <a:gd name="T7" fmla="*/ 0 h 355"/>
                <a:gd name="T8" fmla="*/ 575 w 575"/>
                <a:gd name="T9" fmla="*/ 32 h 355"/>
              </a:gdLst>
              <a:ahLst/>
              <a:cxnLst>
                <a:cxn ang="0">
                  <a:pos x="T0" y="T1"/>
                </a:cxn>
                <a:cxn ang="0">
                  <a:pos x="T2" y="T3"/>
                </a:cxn>
                <a:cxn ang="0">
                  <a:pos x="T4" y="T5"/>
                </a:cxn>
                <a:cxn ang="0">
                  <a:pos x="T6" y="T7"/>
                </a:cxn>
                <a:cxn ang="0">
                  <a:pos x="T8" y="T9"/>
                </a:cxn>
              </a:cxnLst>
              <a:rect l="0" t="0" r="r" b="b"/>
              <a:pathLst>
                <a:path w="575" h="355">
                  <a:moveTo>
                    <a:pt x="575" y="32"/>
                  </a:moveTo>
                  <a:lnTo>
                    <a:pt x="20" y="355"/>
                  </a:lnTo>
                  <a:lnTo>
                    <a:pt x="0" y="323"/>
                  </a:lnTo>
                  <a:lnTo>
                    <a:pt x="555" y="0"/>
                  </a:lnTo>
                  <a:lnTo>
                    <a:pt x="575" y="32"/>
                  </a:lnTo>
                  <a:close/>
                </a:path>
              </a:pathLst>
            </a:custGeom>
            <a:solidFill>
              <a:srgbClr val="D468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7" name="îşlïdè"/>
            <p:cNvSpPr/>
            <p:nvPr/>
          </p:nvSpPr>
          <p:spPr bwMode="auto">
            <a:xfrm>
              <a:off x="8386961" y="3483185"/>
              <a:ext cx="1020763" cy="242888"/>
            </a:xfrm>
            <a:custGeom>
              <a:avLst/>
              <a:gdLst>
                <a:gd name="T0" fmla="*/ 643 w 643"/>
                <a:gd name="T1" fmla="*/ 40 h 153"/>
                <a:gd name="T2" fmla="*/ 8 w 643"/>
                <a:gd name="T3" fmla="*/ 153 h 153"/>
                <a:gd name="T4" fmla="*/ 0 w 643"/>
                <a:gd name="T5" fmla="*/ 113 h 153"/>
                <a:gd name="T6" fmla="*/ 635 w 643"/>
                <a:gd name="T7" fmla="*/ 0 h 153"/>
                <a:gd name="T8" fmla="*/ 643 w 643"/>
                <a:gd name="T9" fmla="*/ 40 h 153"/>
              </a:gdLst>
              <a:ahLst/>
              <a:cxnLst>
                <a:cxn ang="0">
                  <a:pos x="T0" y="T1"/>
                </a:cxn>
                <a:cxn ang="0">
                  <a:pos x="T2" y="T3"/>
                </a:cxn>
                <a:cxn ang="0">
                  <a:pos x="T4" y="T5"/>
                </a:cxn>
                <a:cxn ang="0">
                  <a:pos x="T6" y="T7"/>
                </a:cxn>
                <a:cxn ang="0">
                  <a:pos x="T8" y="T9"/>
                </a:cxn>
              </a:cxnLst>
              <a:rect l="0" t="0" r="r" b="b"/>
              <a:pathLst>
                <a:path w="643" h="153">
                  <a:moveTo>
                    <a:pt x="643" y="40"/>
                  </a:moveTo>
                  <a:lnTo>
                    <a:pt x="8" y="153"/>
                  </a:lnTo>
                  <a:lnTo>
                    <a:pt x="0" y="113"/>
                  </a:lnTo>
                  <a:lnTo>
                    <a:pt x="635" y="0"/>
                  </a:lnTo>
                  <a:lnTo>
                    <a:pt x="643" y="40"/>
                  </a:lnTo>
                  <a:close/>
                </a:path>
              </a:pathLst>
            </a:custGeom>
            <a:solidFill>
              <a:srgbClr val="D468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8" name="isḷïḋê"/>
            <p:cNvSpPr/>
            <p:nvPr/>
          </p:nvSpPr>
          <p:spPr bwMode="auto">
            <a:xfrm>
              <a:off x="8386961" y="3662573"/>
              <a:ext cx="1020763" cy="242888"/>
            </a:xfrm>
            <a:custGeom>
              <a:avLst/>
              <a:gdLst>
                <a:gd name="T0" fmla="*/ 635 w 643"/>
                <a:gd name="T1" fmla="*/ 153 h 153"/>
                <a:gd name="T2" fmla="*/ 0 w 643"/>
                <a:gd name="T3" fmla="*/ 40 h 153"/>
                <a:gd name="T4" fmla="*/ 8 w 643"/>
                <a:gd name="T5" fmla="*/ 0 h 153"/>
                <a:gd name="T6" fmla="*/ 643 w 643"/>
                <a:gd name="T7" fmla="*/ 112 h 153"/>
                <a:gd name="T8" fmla="*/ 635 w 643"/>
                <a:gd name="T9" fmla="*/ 153 h 153"/>
              </a:gdLst>
              <a:ahLst/>
              <a:cxnLst>
                <a:cxn ang="0">
                  <a:pos x="T0" y="T1"/>
                </a:cxn>
                <a:cxn ang="0">
                  <a:pos x="T2" y="T3"/>
                </a:cxn>
                <a:cxn ang="0">
                  <a:pos x="T4" y="T5"/>
                </a:cxn>
                <a:cxn ang="0">
                  <a:pos x="T6" y="T7"/>
                </a:cxn>
                <a:cxn ang="0">
                  <a:pos x="T8" y="T9"/>
                </a:cxn>
              </a:cxnLst>
              <a:rect l="0" t="0" r="r" b="b"/>
              <a:pathLst>
                <a:path w="643" h="153">
                  <a:moveTo>
                    <a:pt x="635" y="153"/>
                  </a:moveTo>
                  <a:lnTo>
                    <a:pt x="0" y="40"/>
                  </a:lnTo>
                  <a:lnTo>
                    <a:pt x="8" y="0"/>
                  </a:lnTo>
                  <a:lnTo>
                    <a:pt x="643" y="112"/>
                  </a:lnTo>
                  <a:lnTo>
                    <a:pt x="635" y="153"/>
                  </a:lnTo>
                  <a:close/>
                </a:path>
              </a:pathLst>
            </a:custGeom>
            <a:solidFill>
              <a:srgbClr val="D468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9" name="ïśľíde"/>
            <p:cNvSpPr/>
            <p:nvPr/>
          </p:nvSpPr>
          <p:spPr bwMode="auto">
            <a:xfrm>
              <a:off x="8380611" y="3668923"/>
              <a:ext cx="912813" cy="561975"/>
            </a:xfrm>
            <a:custGeom>
              <a:avLst/>
              <a:gdLst>
                <a:gd name="T0" fmla="*/ 555 w 575"/>
                <a:gd name="T1" fmla="*/ 354 h 354"/>
                <a:gd name="T2" fmla="*/ 0 w 575"/>
                <a:gd name="T3" fmla="*/ 32 h 354"/>
                <a:gd name="T4" fmla="*/ 20 w 575"/>
                <a:gd name="T5" fmla="*/ 0 h 354"/>
                <a:gd name="T6" fmla="*/ 575 w 575"/>
                <a:gd name="T7" fmla="*/ 322 h 354"/>
                <a:gd name="T8" fmla="*/ 555 w 575"/>
                <a:gd name="T9" fmla="*/ 354 h 354"/>
              </a:gdLst>
              <a:ahLst/>
              <a:cxnLst>
                <a:cxn ang="0">
                  <a:pos x="T0" y="T1"/>
                </a:cxn>
                <a:cxn ang="0">
                  <a:pos x="T2" y="T3"/>
                </a:cxn>
                <a:cxn ang="0">
                  <a:pos x="T4" y="T5"/>
                </a:cxn>
                <a:cxn ang="0">
                  <a:pos x="T6" y="T7"/>
                </a:cxn>
                <a:cxn ang="0">
                  <a:pos x="T8" y="T9"/>
                </a:cxn>
              </a:cxnLst>
              <a:rect l="0" t="0" r="r" b="b"/>
              <a:pathLst>
                <a:path w="575" h="354">
                  <a:moveTo>
                    <a:pt x="555" y="354"/>
                  </a:moveTo>
                  <a:lnTo>
                    <a:pt x="0" y="32"/>
                  </a:lnTo>
                  <a:lnTo>
                    <a:pt x="20" y="0"/>
                  </a:lnTo>
                  <a:lnTo>
                    <a:pt x="575" y="322"/>
                  </a:lnTo>
                  <a:lnTo>
                    <a:pt x="555" y="354"/>
                  </a:lnTo>
                  <a:close/>
                </a:path>
              </a:pathLst>
            </a:custGeom>
            <a:solidFill>
              <a:srgbClr val="D468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0" name="iṩlïdê"/>
            <p:cNvSpPr/>
            <p:nvPr/>
          </p:nvSpPr>
          <p:spPr bwMode="auto">
            <a:xfrm>
              <a:off x="8367911" y="3675273"/>
              <a:ext cx="708025" cy="825500"/>
            </a:xfrm>
            <a:custGeom>
              <a:avLst/>
              <a:gdLst>
                <a:gd name="T0" fmla="*/ 414 w 446"/>
                <a:gd name="T1" fmla="*/ 520 h 520"/>
                <a:gd name="T2" fmla="*/ 0 w 446"/>
                <a:gd name="T3" fmla="*/ 24 h 520"/>
                <a:gd name="T4" fmla="*/ 32 w 446"/>
                <a:gd name="T5" fmla="*/ 0 h 520"/>
                <a:gd name="T6" fmla="*/ 446 w 446"/>
                <a:gd name="T7" fmla="*/ 496 h 520"/>
                <a:gd name="T8" fmla="*/ 414 w 446"/>
                <a:gd name="T9" fmla="*/ 520 h 520"/>
              </a:gdLst>
              <a:ahLst/>
              <a:cxnLst>
                <a:cxn ang="0">
                  <a:pos x="T0" y="T1"/>
                </a:cxn>
                <a:cxn ang="0">
                  <a:pos x="T2" y="T3"/>
                </a:cxn>
                <a:cxn ang="0">
                  <a:pos x="T4" y="T5"/>
                </a:cxn>
                <a:cxn ang="0">
                  <a:pos x="T6" y="T7"/>
                </a:cxn>
                <a:cxn ang="0">
                  <a:pos x="T8" y="T9"/>
                </a:cxn>
              </a:cxnLst>
              <a:rect l="0" t="0" r="r" b="b"/>
              <a:pathLst>
                <a:path w="446" h="520">
                  <a:moveTo>
                    <a:pt x="414" y="520"/>
                  </a:moveTo>
                  <a:lnTo>
                    <a:pt x="0" y="24"/>
                  </a:lnTo>
                  <a:lnTo>
                    <a:pt x="32" y="0"/>
                  </a:lnTo>
                  <a:lnTo>
                    <a:pt x="446" y="496"/>
                  </a:lnTo>
                  <a:lnTo>
                    <a:pt x="414" y="520"/>
                  </a:lnTo>
                  <a:close/>
                </a:path>
              </a:pathLst>
            </a:custGeom>
            <a:solidFill>
              <a:srgbClr val="D468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1" name="îs1ídé"/>
            <p:cNvSpPr/>
            <p:nvPr/>
          </p:nvSpPr>
          <p:spPr bwMode="auto">
            <a:xfrm>
              <a:off x="8361561" y="3681623"/>
              <a:ext cx="407988" cy="985838"/>
            </a:xfrm>
            <a:custGeom>
              <a:avLst/>
              <a:gdLst>
                <a:gd name="T0" fmla="*/ 221 w 257"/>
                <a:gd name="T1" fmla="*/ 621 h 621"/>
                <a:gd name="T2" fmla="*/ 0 w 257"/>
                <a:gd name="T3" fmla="*/ 16 h 621"/>
                <a:gd name="T4" fmla="*/ 40 w 257"/>
                <a:gd name="T5" fmla="*/ 0 h 621"/>
                <a:gd name="T6" fmla="*/ 257 w 257"/>
                <a:gd name="T7" fmla="*/ 609 h 621"/>
                <a:gd name="T8" fmla="*/ 221 w 257"/>
                <a:gd name="T9" fmla="*/ 621 h 621"/>
              </a:gdLst>
              <a:ahLst/>
              <a:cxnLst>
                <a:cxn ang="0">
                  <a:pos x="T0" y="T1"/>
                </a:cxn>
                <a:cxn ang="0">
                  <a:pos x="T2" y="T3"/>
                </a:cxn>
                <a:cxn ang="0">
                  <a:pos x="T4" y="T5"/>
                </a:cxn>
                <a:cxn ang="0">
                  <a:pos x="T6" y="T7"/>
                </a:cxn>
                <a:cxn ang="0">
                  <a:pos x="T8" y="T9"/>
                </a:cxn>
              </a:cxnLst>
              <a:rect l="0" t="0" r="r" b="b"/>
              <a:pathLst>
                <a:path w="257" h="621">
                  <a:moveTo>
                    <a:pt x="221" y="621"/>
                  </a:moveTo>
                  <a:lnTo>
                    <a:pt x="0" y="16"/>
                  </a:lnTo>
                  <a:lnTo>
                    <a:pt x="40" y="0"/>
                  </a:lnTo>
                  <a:lnTo>
                    <a:pt x="257" y="609"/>
                  </a:lnTo>
                  <a:lnTo>
                    <a:pt x="221" y="621"/>
                  </a:lnTo>
                  <a:close/>
                </a:path>
              </a:pathLst>
            </a:custGeom>
            <a:solidFill>
              <a:srgbClr val="D468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2" name="iṣļíḓé"/>
            <p:cNvSpPr/>
            <p:nvPr/>
          </p:nvSpPr>
          <p:spPr bwMode="auto">
            <a:xfrm>
              <a:off x="8361561" y="3694323"/>
              <a:ext cx="63500" cy="1023938"/>
            </a:xfrm>
            <a:prstGeom prst="rect">
              <a:avLst/>
            </a:prstGeom>
            <a:solidFill>
              <a:srgbClr val="D468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93" name="ïṩḻïḑé"/>
            <p:cNvSpPr/>
            <p:nvPr/>
          </p:nvSpPr>
          <p:spPr bwMode="auto">
            <a:xfrm>
              <a:off x="8017074" y="3681623"/>
              <a:ext cx="407988" cy="985838"/>
            </a:xfrm>
            <a:custGeom>
              <a:avLst/>
              <a:gdLst>
                <a:gd name="T0" fmla="*/ 0 w 257"/>
                <a:gd name="T1" fmla="*/ 609 h 621"/>
                <a:gd name="T2" fmla="*/ 217 w 257"/>
                <a:gd name="T3" fmla="*/ 0 h 621"/>
                <a:gd name="T4" fmla="*/ 257 w 257"/>
                <a:gd name="T5" fmla="*/ 16 h 621"/>
                <a:gd name="T6" fmla="*/ 36 w 257"/>
                <a:gd name="T7" fmla="*/ 621 h 621"/>
                <a:gd name="T8" fmla="*/ 0 w 257"/>
                <a:gd name="T9" fmla="*/ 609 h 621"/>
              </a:gdLst>
              <a:ahLst/>
              <a:cxnLst>
                <a:cxn ang="0">
                  <a:pos x="T0" y="T1"/>
                </a:cxn>
                <a:cxn ang="0">
                  <a:pos x="T2" y="T3"/>
                </a:cxn>
                <a:cxn ang="0">
                  <a:pos x="T4" y="T5"/>
                </a:cxn>
                <a:cxn ang="0">
                  <a:pos x="T6" y="T7"/>
                </a:cxn>
                <a:cxn ang="0">
                  <a:pos x="T8" y="T9"/>
                </a:cxn>
              </a:cxnLst>
              <a:rect l="0" t="0" r="r" b="b"/>
              <a:pathLst>
                <a:path w="257" h="621">
                  <a:moveTo>
                    <a:pt x="0" y="609"/>
                  </a:moveTo>
                  <a:lnTo>
                    <a:pt x="217" y="0"/>
                  </a:lnTo>
                  <a:lnTo>
                    <a:pt x="257" y="16"/>
                  </a:lnTo>
                  <a:lnTo>
                    <a:pt x="36" y="621"/>
                  </a:lnTo>
                  <a:lnTo>
                    <a:pt x="0" y="609"/>
                  </a:lnTo>
                  <a:close/>
                </a:path>
              </a:pathLst>
            </a:custGeom>
            <a:solidFill>
              <a:srgbClr val="D468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4" name="i$ľiďè"/>
            <p:cNvSpPr/>
            <p:nvPr/>
          </p:nvSpPr>
          <p:spPr bwMode="auto">
            <a:xfrm>
              <a:off x="7710686" y="3675273"/>
              <a:ext cx="708025" cy="825500"/>
            </a:xfrm>
            <a:custGeom>
              <a:avLst/>
              <a:gdLst>
                <a:gd name="T0" fmla="*/ 0 w 446"/>
                <a:gd name="T1" fmla="*/ 496 h 520"/>
                <a:gd name="T2" fmla="*/ 414 w 446"/>
                <a:gd name="T3" fmla="*/ 0 h 520"/>
                <a:gd name="T4" fmla="*/ 446 w 446"/>
                <a:gd name="T5" fmla="*/ 24 h 520"/>
                <a:gd name="T6" fmla="*/ 33 w 446"/>
                <a:gd name="T7" fmla="*/ 520 h 520"/>
                <a:gd name="T8" fmla="*/ 0 w 446"/>
                <a:gd name="T9" fmla="*/ 496 h 520"/>
              </a:gdLst>
              <a:ahLst/>
              <a:cxnLst>
                <a:cxn ang="0">
                  <a:pos x="T0" y="T1"/>
                </a:cxn>
                <a:cxn ang="0">
                  <a:pos x="T2" y="T3"/>
                </a:cxn>
                <a:cxn ang="0">
                  <a:pos x="T4" y="T5"/>
                </a:cxn>
                <a:cxn ang="0">
                  <a:pos x="T6" y="T7"/>
                </a:cxn>
                <a:cxn ang="0">
                  <a:pos x="T8" y="T9"/>
                </a:cxn>
              </a:cxnLst>
              <a:rect l="0" t="0" r="r" b="b"/>
              <a:pathLst>
                <a:path w="446" h="520">
                  <a:moveTo>
                    <a:pt x="0" y="496"/>
                  </a:moveTo>
                  <a:lnTo>
                    <a:pt x="414" y="0"/>
                  </a:lnTo>
                  <a:lnTo>
                    <a:pt x="446" y="24"/>
                  </a:lnTo>
                  <a:lnTo>
                    <a:pt x="33" y="520"/>
                  </a:lnTo>
                  <a:lnTo>
                    <a:pt x="0" y="496"/>
                  </a:lnTo>
                  <a:close/>
                </a:path>
              </a:pathLst>
            </a:custGeom>
            <a:solidFill>
              <a:srgbClr val="D468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5" name="iṥlîḍè"/>
            <p:cNvSpPr/>
            <p:nvPr/>
          </p:nvSpPr>
          <p:spPr bwMode="auto">
            <a:xfrm>
              <a:off x="7494786" y="3668923"/>
              <a:ext cx="917575" cy="561975"/>
            </a:xfrm>
            <a:custGeom>
              <a:avLst/>
              <a:gdLst>
                <a:gd name="T0" fmla="*/ 0 w 578"/>
                <a:gd name="T1" fmla="*/ 322 h 354"/>
                <a:gd name="T2" fmla="*/ 558 w 578"/>
                <a:gd name="T3" fmla="*/ 0 h 354"/>
                <a:gd name="T4" fmla="*/ 578 w 578"/>
                <a:gd name="T5" fmla="*/ 32 h 354"/>
                <a:gd name="T6" fmla="*/ 20 w 578"/>
                <a:gd name="T7" fmla="*/ 354 h 354"/>
                <a:gd name="T8" fmla="*/ 0 w 578"/>
                <a:gd name="T9" fmla="*/ 322 h 354"/>
              </a:gdLst>
              <a:ahLst/>
              <a:cxnLst>
                <a:cxn ang="0">
                  <a:pos x="T0" y="T1"/>
                </a:cxn>
                <a:cxn ang="0">
                  <a:pos x="T2" y="T3"/>
                </a:cxn>
                <a:cxn ang="0">
                  <a:pos x="T4" y="T5"/>
                </a:cxn>
                <a:cxn ang="0">
                  <a:pos x="T6" y="T7"/>
                </a:cxn>
                <a:cxn ang="0">
                  <a:pos x="T8" y="T9"/>
                </a:cxn>
              </a:cxnLst>
              <a:rect l="0" t="0" r="r" b="b"/>
              <a:pathLst>
                <a:path w="578" h="354">
                  <a:moveTo>
                    <a:pt x="0" y="322"/>
                  </a:moveTo>
                  <a:lnTo>
                    <a:pt x="558" y="0"/>
                  </a:lnTo>
                  <a:lnTo>
                    <a:pt x="578" y="32"/>
                  </a:lnTo>
                  <a:lnTo>
                    <a:pt x="20" y="354"/>
                  </a:lnTo>
                  <a:lnTo>
                    <a:pt x="0" y="322"/>
                  </a:lnTo>
                  <a:close/>
                </a:path>
              </a:pathLst>
            </a:custGeom>
            <a:solidFill>
              <a:srgbClr val="D468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6" name="iṣḻíḋê"/>
            <p:cNvSpPr/>
            <p:nvPr/>
          </p:nvSpPr>
          <p:spPr bwMode="auto">
            <a:xfrm>
              <a:off x="7385249" y="3662573"/>
              <a:ext cx="1014413" cy="242888"/>
            </a:xfrm>
            <a:custGeom>
              <a:avLst/>
              <a:gdLst>
                <a:gd name="T0" fmla="*/ 0 w 639"/>
                <a:gd name="T1" fmla="*/ 112 h 153"/>
                <a:gd name="T2" fmla="*/ 631 w 639"/>
                <a:gd name="T3" fmla="*/ 0 h 153"/>
                <a:gd name="T4" fmla="*/ 639 w 639"/>
                <a:gd name="T5" fmla="*/ 40 h 153"/>
                <a:gd name="T6" fmla="*/ 4 w 639"/>
                <a:gd name="T7" fmla="*/ 153 h 153"/>
                <a:gd name="T8" fmla="*/ 0 w 639"/>
                <a:gd name="T9" fmla="*/ 112 h 153"/>
              </a:gdLst>
              <a:ahLst/>
              <a:cxnLst>
                <a:cxn ang="0">
                  <a:pos x="T0" y="T1"/>
                </a:cxn>
                <a:cxn ang="0">
                  <a:pos x="T2" y="T3"/>
                </a:cxn>
                <a:cxn ang="0">
                  <a:pos x="T4" y="T5"/>
                </a:cxn>
                <a:cxn ang="0">
                  <a:pos x="T6" y="T7"/>
                </a:cxn>
                <a:cxn ang="0">
                  <a:pos x="T8" y="T9"/>
                </a:cxn>
              </a:cxnLst>
              <a:rect l="0" t="0" r="r" b="b"/>
              <a:pathLst>
                <a:path w="639" h="153">
                  <a:moveTo>
                    <a:pt x="0" y="112"/>
                  </a:moveTo>
                  <a:lnTo>
                    <a:pt x="631" y="0"/>
                  </a:lnTo>
                  <a:lnTo>
                    <a:pt x="639" y="40"/>
                  </a:lnTo>
                  <a:lnTo>
                    <a:pt x="4" y="153"/>
                  </a:lnTo>
                  <a:lnTo>
                    <a:pt x="0" y="112"/>
                  </a:lnTo>
                  <a:close/>
                </a:path>
              </a:pathLst>
            </a:custGeom>
            <a:solidFill>
              <a:srgbClr val="D468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7" name="iŝ1iḓé"/>
            <p:cNvSpPr/>
            <p:nvPr/>
          </p:nvSpPr>
          <p:spPr bwMode="auto">
            <a:xfrm>
              <a:off x="7385249" y="3483185"/>
              <a:ext cx="1014413" cy="242888"/>
            </a:xfrm>
            <a:custGeom>
              <a:avLst/>
              <a:gdLst>
                <a:gd name="T0" fmla="*/ 4 w 639"/>
                <a:gd name="T1" fmla="*/ 0 h 153"/>
                <a:gd name="T2" fmla="*/ 639 w 639"/>
                <a:gd name="T3" fmla="*/ 113 h 153"/>
                <a:gd name="T4" fmla="*/ 631 w 639"/>
                <a:gd name="T5" fmla="*/ 153 h 153"/>
                <a:gd name="T6" fmla="*/ 0 w 639"/>
                <a:gd name="T7" fmla="*/ 40 h 153"/>
                <a:gd name="T8" fmla="*/ 4 w 639"/>
                <a:gd name="T9" fmla="*/ 0 h 153"/>
              </a:gdLst>
              <a:ahLst/>
              <a:cxnLst>
                <a:cxn ang="0">
                  <a:pos x="T0" y="T1"/>
                </a:cxn>
                <a:cxn ang="0">
                  <a:pos x="T2" y="T3"/>
                </a:cxn>
                <a:cxn ang="0">
                  <a:pos x="T4" y="T5"/>
                </a:cxn>
                <a:cxn ang="0">
                  <a:pos x="T6" y="T7"/>
                </a:cxn>
                <a:cxn ang="0">
                  <a:pos x="T8" y="T9"/>
                </a:cxn>
              </a:cxnLst>
              <a:rect l="0" t="0" r="r" b="b"/>
              <a:pathLst>
                <a:path w="639" h="153">
                  <a:moveTo>
                    <a:pt x="4" y="0"/>
                  </a:moveTo>
                  <a:lnTo>
                    <a:pt x="639" y="113"/>
                  </a:lnTo>
                  <a:lnTo>
                    <a:pt x="631" y="153"/>
                  </a:lnTo>
                  <a:lnTo>
                    <a:pt x="0" y="40"/>
                  </a:lnTo>
                  <a:lnTo>
                    <a:pt x="4" y="0"/>
                  </a:lnTo>
                  <a:close/>
                </a:path>
              </a:pathLst>
            </a:custGeom>
            <a:solidFill>
              <a:srgbClr val="D468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8" name="íṩļïḍé"/>
            <p:cNvSpPr/>
            <p:nvPr/>
          </p:nvSpPr>
          <p:spPr bwMode="auto">
            <a:xfrm>
              <a:off x="7494786" y="3156160"/>
              <a:ext cx="917575" cy="563563"/>
            </a:xfrm>
            <a:custGeom>
              <a:avLst/>
              <a:gdLst>
                <a:gd name="T0" fmla="*/ 20 w 578"/>
                <a:gd name="T1" fmla="*/ 0 h 355"/>
                <a:gd name="T2" fmla="*/ 578 w 578"/>
                <a:gd name="T3" fmla="*/ 323 h 355"/>
                <a:gd name="T4" fmla="*/ 558 w 578"/>
                <a:gd name="T5" fmla="*/ 355 h 355"/>
                <a:gd name="T6" fmla="*/ 0 w 578"/>
                <a:gd name="T7" fmla="*/ 32 h 355"/>
                <a:gd name="T8" fmla="*/ 20 w 578"/>
                <a:gd name="T9" fmla="*/ 0 h 355"/>
              </a:gdLst>
              <a:ahLst/>
              <a:cxnLst>
                <a:cxn ang="0">
                  <a:pos x="T0" y="T1"/>
                </a:cxn>
                <a:cxn ang="0">
                  <a:pos x="T2" y="T3"/>
                </a:cxn>
                <a:cxn ang="0">
                  <a:pos x="T4" y="T5"/>
                </a:cxn>
                <a:cxn ang="0">
                  <a:pos x="T6" y="T7"/>
                </a:cxn>
                <a:cxn ang="0">
                  <a:pos x="T8" y="T9"/>
                </a:cxn>
              </a:cxnLst>
              <a:rect l="0" t="0" r="r" b="b"/>
              <a:pathLst>
                <a:path w="578" h="355">
                  <a:moveTo>
                    <a:pt x="20" y="0"/>
                  </a:moveTo>
                  <a:lnTo>
                    <a:pt x="578" y="323"/>
                  </a:lnTo>
                  <a:lnTo>
                    <a:pt x="558" y="355"/>
                  </a:lnTo>
                  <a:lnTo>
                    <a:pt x="0" y="32"/>
                  </a:lnTo>
                  <a:lnTo>
                    <a:pt x="20" y="0"/>
                  </a:lnTo>
                  <a:close/>
                </a:path>
              </a:pathLst>
            </a:custGeom>
            <a:solidFill>
              <a:srgbClr val="D468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9" name="iṡḻîďê"/>
            <p:cNvSpPr/>
            <p:nvPr/>
          </p:nvSpPr>
          <p:spPr bwMode="auto">
            <a:xfrm>
              <a:off x="7710686" y="2887873"/>
              <a:ext cx="708025" cy="825500"/>
            </a:xfrm>
            <a:custGeom>
              <a:avLst/>
              <a:gdLst>
                <a:gd name="T0" fmla="*/ 33 w 446"/>
                <a:gd name="T1" fmla="*/ 0 h 520"/>
                <a:gd name="T2" fmla="*/ 446 w 446"/>
                <a:gd name="T3" fmla="*/ 496 h 520"/>
                <a:gd name="T4" fmla="*/ 414 w 446"/>
                <a:gd name="T5" fmla="*/ 520 h 520"/>
                <a:gd name="T6" fmla="*/ 0 w 446"/>
                <a:gd name="T7" fmla="*/ 28 h 520"/>
                <a:gd name="T8" fmla="*/ 33 w 446"/>
                <a:gd name="T9" fmla="*/ 0 h 520"/>
              </a:gdLst>
              <a:ahLst/>
              <a:cxnLst>
                <a:cxn ang="0">
                  <a:pos x="T0" y="T1"/>
                </a:cxn>
                <a:cxn ang="0">
                  <a:pos x="T2" y="T3"/>
                </a:cxn>
                <a:cxn ang="0">
                  <a:pos x="T4" y="T5"/>
                </a:cxn>
                <a:cxn ang="0">
                  <a:pos x="T6" y="T7"/>
                </a:cxn>
                <a:cxn ang="0">
                  <a:pos x="T8" y="T9"/>
                </a:cxn>
              </a:cxnLst>
              <a:rect l="0" t="0" r="r" b="b"/>
              <a:pathLst>
                <a:path w="446" h="520">
                  <a:moveTo>
                    <a:pt x="33" y="0"/>
                  </a:moveTo>
                  <a:lnTo>
                    <a:pt x="446" y="496"/>
                  </a:lnTo>
                  <a:lnTo>
                    <a:pt x="414" y="520"/>
                  </a:lnTo>
                  <a:lnTo>
                    <a:pt x="0" y="28"/>
                  </a:lnTo>
                  <a:lnTo>
                    <a:pt x="33" y="0"/>
                  </a:lnTo>
                  <a:close/>
                </a:path>
              </a:pathLst>
            </a:custGeom>
            <a:solidFill>
              <a:srgbClr val="D468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0" name="îṥlîḋé"/>
            <p:cNvSpPr/>
            <p:nvPr/>
          </p:nvSpPr>
          <p:spPr bwMode="auto">
            <a:xfrm>
              <a:off x="8017074" y="2721185"/>
              <a:ext cx="407988" cy="985838"/>
            </a:xfrm>
            <a:custGeom>
              <a:avLst/>
              <a:gdLst>
                <a:gd name="T0" fmla="*/ 36 w 257"/>
                <a:gd name="T1" fmla="*/ 0 h 621"/>
                <a:gd name="T2" fmla="*/ 257 w 257"/>
                <a:gd name="T3" fmla="*/ 605 h 621"/>
                <a:gd name="T4" fmla="*/ 217 w 257"/>
                <a:gd name="T5" fmla="*/ 621 h 621"/>
                <a:gd name="T6" fmla="*/ 0 w 257"/>
                <a:gd name="T7" fmla="*/ 12 h 621"/>
                <a:gd name="T8" fmla="*/ 36 w 257"/>
                <a:gd name="T9" fmla="*/ 0 h 621"/>
              </a:gdLst>
              <a:ahLst/>
              <a:cxnLst>
                <a:cxn ang="0">
                  <a:pos x="T0" y="T1"/>
                </a:cxn>
                <a:cxn ang="0">
                  <a:pos x="T2" y="T3"/>
                </a:cxn>
                <a:cxn ang="0">
                  <a:pos x="T4" y="T5"/>
                </a:cxn>
                <a:cxn ang="0">
                  <a:pos x="T6" y="T7"/>
                </a:cxn>
                <a:cxn ang="0">
                  <a:pos x="T8" y="T9"/>
                </a:cxn>
              </a:cxnLst>
              <a:rect l="0" t="0" r="r" b="b"/>
              <a:pathLst>
                <a:path w="257" h="621">
                  <a:moveTo>
                    <a:pt x="36" y="0"/>
                  </a:moveTo>
                  <a:lnTo>
                    <a:pt x="257" y="605"/>
                  </a:lnTo>
                  <a:lnTo>
                    <a:pt x="217" y="621"/>
                  </a:lnTo>
                  <a:lnTo>
                    <a:pt x="0" y="12"/>
                  </a:lnTo>
                  <a:lnTo>
                    <a:pt x="36" y="0"/>
                  </a:lnTo>
                  <a:close/>
                </a:path>
              </a:pathLst>
            </a:custGeom>
            <a:solidFill>
              <a:srgbClr val="D468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1" name="íṣliḍe"/>
            <p:cNvSpPr/>
            <p:nvPr/>
          </p:nvSpPr>
          <p:spPr bwMode="auto">
            <a:xfrm>
              <a:off x="8374261" y="2471948"/>
              <a:ext cx="395288" cy="274638"/>
            </a:xfrm>
            <a:custGeom>
              <a:avLst/>
              <a:gdLst>
                <a:gd name="T0" fmla="*/ 0 w 249"/>
                <a:gd name="T1" fmla="*/ 108 h 173"/>
                <a:gd name="T2" fmla="*/ 133 w 249"/>
                <a:gd name="T3" fmla="*/ 12 h 173"/>
                <a:gd name="T4" fmla="*/ 153 w 249"/>
                <a:gd name="T5" fmla="*/ 0 h 173"/>
                <a:gd name="T6" fmla="*/ 161 w 249"/>
                <a:gd name="T7" fmla="*/ 20 h 173"/>
                <a:gd name="T8" fmla="*/ 249 w 249"/>
                <a:gd name="T9" fmla="*/ 153 h 173"/>
                <a:gd name="T10" fmla="*/ 217 w 249"/>
                <a:gd name="T11" fmla="*/ 173 h 173"/>
                <a:gd name="T12" fmla="*/ 141 w 249"/>
                <a:gd name="T13" fmla="*/ 56 h 173"/>
                <a:gd name="T14" fmla="*/ 24 w 249"/>
                <a:gd name="T15" fmla="*/ 141 h 173"/>
                <a:gd name="T16" fmla="*/ 0 w 249"/>
                <a:gd name="T17" fmla="*/ 10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173">
                  <a:moveTo>
                    <a:pt x="0" y="108"/>
                  </a:moveTo>
                  <a:lnTo>
                    <a:pt x="133" y="12"/>
                  </a:lnTo>
                  <a:lnTo>
                    <a:pt x="153" y="0"/>
                  </a:lnTo>
                  <a:lnTo>
                    <a:pt x="161" y="20"/>
                  </a:lnTo>
                  <a:lnTo>
                    <a:pt x="249" y="153"/>
                  </a:lnTo>
                  <a:lnTo>
                    <a:pt x="217" y="173"/>
                  </a:lnTo>
                  <a:lnTo>
                    <a:pt x="141" y="56"/>
                  </a:lnTo>
                  <a:lnTo>
                    <a:pt x="24" y="141"/>
                  </a:lnTo>
                  <a:lnTo>
                    <a:pt x="0" y="108"/>
                  </a:lnTo>
                  <a:close/>
                </a:path>
              </a:pathLst>
            </a:custGeom>
            <a:solidFill>
              <a:srgbClr val="D468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2" name="ïŝliḑê"/>
            <p:cNvSpPr/>
            <p:nvPr/>
          </p:nvSpPr>
          <p:spPr bwMode="auto">
            <a:xfrm>
              <a:off x="8737799" y="2617998"/>
              <a:ext cx="344488" cy="301625"/>
            </a:xfrm>
            <a:custGeom>
              <a:avLst/>
              <a:gdLst>
                <a:gd name="T0" fmla="*/ 0 w 217"/>
                <a:gd name="T1" fmla="*/ 53 h 190"/>
                <a:gd name="T2" fmla="*/ 157 w 217"/>
                <a:gd name="T3" fmla="*/ 8 h 190"/>
                <a:gd name="T4" fmla="*/ 177 w 217"/>
                <a:gd name="T5" fmla="*/ 0 h 190"/>
                <a:gd name="T6" fmla="*/ 181 w 217"/>
                <a:gd name="T7" fmla="*/ 25 h 190"/>
                <a:gd name="T8" fmla="*/ 217 w 217"/>
                <a:gd name="T9" fmla="*/ 178 h 190"/>
                <a:gd name="T10" fmla="*/ 177 w 217"/>
                <a:gd name="T11" fmla="*/ 190 h 190"/>
                <a:gd name="T12" fmla="*/ 145 w 217"/>
                <a:gd name="T13" fmla="*/ 53 h 190"/>
                <a:gd name="T14" fmla="*/ 8 w 217"/>
                <a:gd name="T15" fmla="*/ 89 h 190"/>
                <a:gd name="T16" fmla="*/ 0 w 217"/>
                <a:gd name="T17" fmla="*/ 5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190">
                  <a:moveTo>
                    <a:pt x="0" y="53"/>
                  </a:moveTo>
                  <a:lnTo>
                    <a:pt x="157" y="8"/>
                  </a:lnTo>
                  <a:lnTo>
                    <a:pt x="177" y="0"/>
                  </a:lnTo>
                  <a:lnTo>
                    <a:pt x="181" y="25"/>
                  </a:lnTo>
                  <a:lnTo>
                    <a:pt x="217" y="178"/>
                  </a:lnTo>
                  <a:lnTo>
                    <a:pt x="177" y="190"/>
                  </a:lnTo>
                  <a:lnTo>
                    <a:pt x="145" y="53"/>
                  </a:lnTo>
                  <a:lnTo>
                    <a:pt x="8" y="89"/>
                  </a:lnTo>
                  <a:lnTo>
                    <a:pt x="0" y="53"/>
                  </a:lnTo>
                  <a:close/>
                </a:path>
              </a:pathLst>
            </a:custGeom>
            <a:solidFill>
              <a:srgbClr val="E79C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3" name="îṧļîḓè"/>
            <p:cNvSpPr/>
            <p:nvPr/>
          </p:nvSpPr>
          <p:spPr bwMode="auto">
            <a:xfrm>
              <a:off x="9050536" y="2875173"/>
              <a:ext cx="293688" cy="312738"/>
            </a:xfrm>
            <a:custGeom>
              <a:avLst/>
              <a:gdLst>
                <a:gd name="T0" fmla="*/ 0 w 185"/>
                <a:gd name="T1" fmla="*/ 0 h 197"/>
                <a:gd name="T2" fmla="*/ 165 w 185"/>
                <a:gd name="T3" fmla="*/ 16 h 197"/>
                <a:gd name="T4" fmla="*/ 185 w 185"/>
                <a:gd name="T5" fmla="*/ 16 h 197"/>
                <a:gd name="T6" fmla="*/ 185 w 185"/>
                <a:gd name="T7" fmla="*/ 36 h 197"/>
                <a:gd name="T8" fmla="*/ 165 w 185"/>
                <a:gd name="T9" fmla="*/ 197 h 197"/>
                <a:gd name="T10" fmla="*/ 125 w 185"/>
                <a:gd name="T11" fmla="*/ 189 h 197"/>
                <a:gd name="T12" fmla="*/ 141 w 185"/>
                <a:gd name="T13" fmla="*/ 52 h 197"/>
                <a:gd name="T14" fmla="*/ 0 w 185"/>
                <a:gd name="T15" fmla="*/ 40 h 197"/>
                <a:gd name="T16" fmla="*/ 0 w 185"/>
                <a:gd name="T1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197">
                  <a:moveTo>
                    <a:pt x="0" y="0"/>
                  </a:moveTo>
                  <a:lnTo>
                    <a:pt x="165" y="16"/>
                  </a:lnTo>
                  <a:lnTo>
                    <a:pt x="185" y="16"/>
                  </a:lnTo>
                  <a:lnTo>
                    <a:pt x="185" y="36"/>
                  </a:lnTo>
                  <a:lnTo>
                    <a:pt x="165" y="197"/>
                  </a:lnTo>
                  <a:lnTo>
                    <a:pt x="125" y="189"/>
                  </a:lnTo>
                  <a:lnTo>
                    <a:pt x="141" y="52"/>
                  </a:lnTo>
                  <a:lnTo>
                    <a:pt x="0" y="40"/>
                  </a:lnTo>
                  <a:lnTo>
                    <a:pt x="0" y="0"/>
                  </a:lnTo>
                  <a:close/>
                </a:path>
              </a:pathLst>
            </a:custGeom>
            <a:solidFill>
              <a:srgbClr val="D468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4" name="ï$1îḍê"/>
            <p:cNvSpPr/>
            <p:nvPr/>
          </p:nvSpPr>
          <p:spPr bwMode="auto">
            <a:xfrm>
              <a:off x="9268024" y="3156160"/>
              <a:ext cx="293688" cy="377825"/>
            </a:xfrm>
            <a:custGeom>
              <a:avLst/>
              <a:gdLst>
                <a:gd name="T0" fmla="*/ 16 w 185"/>
                <a:gd name="T1" fmla="*/ 0 h 238"/>
                <a:gd name="T2" fmla="*/ 165 w 185"/>
                <a:gd name="T3" fmla="*/ 65 h 238"/>
                <a:gd name="T4" fmla="*/ 185 w 185"/>
                <a:gd name="T5" fmla="*/ 77 h 238"/>
                <a:gd name="T6" fmla="*/ 173 w 185"/>
                <a:gd name="T7" fmla="*/ 93 h 238"/>
                <a:gd name="T8" fmla="*/ 100 w 185"/>
                <a:gd name="T9" fmla="*/ 238 h 238"/>
                <a:gd name="T10" fmla="*/ 64 w 185"/>
                <a:gd name="T11" fmla="*/ 218 h 238"/>
                <a:gd name="T12" fmla="*/ 128 w 185"/>
                <a:gd name="T13" fmla="*/ 93 h 238"/>
                <a:gd name="T14" fmla="*/ 0 w 185"/>
                <a:gd name="T15" fmla="*/ 36 h 238"/>
                <a:gd name="T16" fmla="*/ 16 w 185"/>
                <a:gd name="T1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238">
                  <a:moveTo>
                    <a:pt x="16" y="0"/>
                  </a:moveTo>
                  <a:lnTo>
                    <a:pt x="165" y="65"/>
                  </a:lnTo>
                  <a:lnTo>
                    <a:pt x="185" y="77"/>
                  </a:lnTo>
                  <a:lnTo>
                    <a:pt x="173" y="93"/>
                  </a:lnTo>
                  <a:lnTo>
                    <a:pt x="100" y="238"/>
                  </a:lnTo>
                  <a:lnTo>
                    <a:pt x="64" y="218"/>
                  </a:lnTo>
                  <a:lnTo>
                    <a:pt x="128" y="93"/>
                  </a:lnTo>
                  <a:lnTo>
                    <a:pt x="0" y="36"/>
                  </a:lnTo>
                  <a:lnTo>
                    <a:pt x="16" y="0"/>
                  </a:lnTo>
                  <a:close/>
                </a:path>
              </a:pathLst>
            </a:custGeom>
            <a:solidFill>
              <a:srgbClr val="D468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5" name="îśļïḓé"/>
            <p:cNvSpPr/>
            <p:nvPr/>
          </p:nvSpPr>
          <p:spPr bwMode="auto">
            <a:xfrm>
              <a:off x="9375974" y="3495885"/>
              <a:ext cx="255588" cy="396875"/>
            </a:xfrm>
            <a:custGeom>
              <a:avLst/>
              <a:gdLst>
                <a:gd name="T0" fmla="*/ 28 w 161"/>
                <a:gd name="T1" fmla="*/ 0 h 250"/>
                <a:gd name="T2" fmla="*/ 145 w 161"/>
                <a:gd name="T3" fmla="*/ 113 h 250"/>
                <a:gd name="T4" fmla="*/ 161 w 161"/>
                <a:gd name="T5" fmla="*/ 129 h 250"/>
                <a:gd name="T6" fmla="*/ 145 w 161"/>
                <a:gd name="T7" fmla="*/ 141 h 250"/>
                <a:gd name="T8" fmla="*/ 28 w 161"/>
                <a:gd name="T9" fmla="*/ 250 h 250"/>
                <a:gd name="T10" fmla="*/ 0 w 161"/>
                <a:gd name="T11" fmla="*/ 222 h 250"/>
                <a:gd name="T12" fmla="*/ 105 w 161"/>
                <a:gd name="T13" fmla="*/ 129 h 250"/>
                <a:gd name="T14" fmla="*/ 0 w 161"/>
                <a:gd name="T15" fmla="*/ 28 h 250"/>
                <a:gd name="T16" fmla="*/ 28 w 161"/>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250">
                  <a:moveTo>
                    <a:pt x="28" y="0"/>
                  </a:moveTo>
                  <a:lnTo>
                    <a:pt x="145" y="113"/>
                  </a:lnTo>
                  <a:lnTo>
                    <a:pt x="161" y="129"/>
                  </a:lnTo>
                  <a:lnTo>
                    <a:pt x="145" y="141"/>
                  </a:lnTo>
                  <a:lnTo>
                    <a:pt x="28" y="250"/>
                  </a:lnTo>
                  <a:lnTo>
                    <a:pt x="0" y="222"/>
                  </a:lnTo>
                  <a:lnTo>
                    <a:pt x="105" y="129"/>
                  </a:lnTo>
                  <a:lnTo>
                    <a:pt x="0" y="28"/>
                  </a:lnTo>
                  <a:lnTo>
                    <a:pt x="28" y="0"/>
                  </a:lnTo>
                  <a:close/>
                </a:path>
              </a:pathLst>
            </a:custGeom>
            <a:solidFill>
              <a:srgbClr val="E79C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6" name="îṥļîďe"/>
            <p:cNvSpPr/>
            <p:nvPr/>
          </p:nvSpPr>
          <p:spPr bwMode="auto">
            <a:xfrm>
              <a:off x="9268024" y="3861010"/>
              <a:ext cx="287338" cy="376238"/>
            </a:xfrm>
            <a:custGeom>
              <a:avLst/>
              <a:gdLst>
                <a:gd name="T0" fmla="*/ 100 w 181"/>
                <a:gd name="T1" fmla="*/ 0 h 237"/>
                <a:gd name="T2" fmla="*/ 173 w 181"/>
                <a:gd name="T3" fmla="*/ 149 h 237"/>
                <a:gd name="T4" fmla="*/ 181 w 181"/>
                <a:gd name="T5" fmla="*/ 165 h 237"/>
                <a:gd name="T6" fmla="*/ 161 w 181"/>
                <a:gd name="T7" fmla="*/ 173 h 237"/>
                <a:gd name="T8" fmla="*/ 16 w 181"/>
                <a:gd name="T9" fmla="*/ 237 h 237"/>
                <a:gd name="T10" fmla="*/ 0 w 181"/>
                <a:gd name="T11" fmla="*/ 201 h 237"/>
                <a:gd name="T12" fmla="*/ 128 w 181"/>
                <a:gd name="T13" fmla="*/ 145 h 237"/>
                <a:gd name="T14" fmla="*/ 64 w 181"/>
                <a:gd name="T15" fmla="*/ 16 h 237"/>
                <a:gd name="T16" fmla="*/ 100 w 181"/>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237">
                  <a:moveTo>
                    <a:pt x="100" y="0"/>
                  </a:moveTo>
                  <a:lnTo>
                    <a:pt x="173" y="149"/>
                  </a:lnTo>
                  <a:lnTo>
                    <a:pt x="181" y="165"/>
                  </a:lnTo>
                  <a:lnTo>
                    <a:pt x="161" y="173"/>
                  </a:lnTo>
                  <a:lnTo>
                    <a:pt x="16" y="237"/>
                  </a:lnTo>
                  <a:lnTo>
                    <a:pt x="0" y="201"/>
                  </a:lnTo>
                  <a:lnTo>
                    <a:pt x="128" y="145"/>
                  </a:lnTo>
                  <a:lnTo>
                    <a:pt x="64" y="16"/>
                  </a:lnTo>
                  <a:lnTo>
                    <a:pt x="100" y="0"/>
                  </a:lnTo>
                  <a:close/>
                </a:path>
              </a:pathLst>
            </a:custGeom>
            <a:solidFill>
              <a:srgbClr val="D468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7" name="ís1ídê"/>
            <p:cNvSpPr/>
            <p:nvPr/>
          </p:nvSpPr>
          <p:spPr bwMode="auto">
            <a:xfrm>
              <a:off x="9050536" y="4205498"/>
              <a:ext cx="287338" cy="307975"/>
            </a:xfrm>
            <a:custGeom>
              <a:avLst/>
              <a:gdLst>
                <a:gd name="T0" fmla="*/ 165 w 181"/>
                <a:gd name="T1" fmla="*/ 0 h 194"/>
                <a:gd name="T2" fmla="*/ 181 w 181"/>
                <a:gd name="T3" fmla="*/ 162 h 194"/>
                <a:gd name="T4" fmla="*/ 181 w 181"/>
                <a:gd name="T5" fmla="*/ 182 h 194"/>
                <a:gd name="T6" fmla="*/ 161 w 181"/>
                <a:gd name="T7" fmla="*/ 186 h 194"/>
                <a:gd name="T8" fmla="*/ 0 w 181"/>
                <a:gd name="T9" fmla="*/ 194 h 194"/>
                <a:gd name="T10" fmla="*/ 0 w 181"/>
                <a:gd name="T11" fmla="*/ 154 h 194"/>
                <a:gd name="T12" fmla="*/ 137 w 181"/>
                <a:gd name="T13" fmla="*/ 145 h 194"/>
                <a:gd name="T14" fmla="*/ 125 w 181"/>
                <a:gd name="T15" fmla="*/ 4 h 194"/>
                <a:gd name="T16" fmla="*/ 165 w 181"/>
                <a:gd name="T1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194">
                  <a:moveTo>
                    <a:pt x="165" y="0"/>
                  </a:moveTo>
                  <a:lnTo>
                    <a:pt x="181" y="162"/>
                  </a:lnTo>
                  <a:lnTo>
                    <a:pt x="181" y="182"/>
                  </a:lnTo>
                  <a:lnTo>
                    <a:pt x="161" y="186"/>
                  </a:lnTo>
                  <a:lnTo>
                    <a:pt x="0" y="194"/>
                  </a:lnTo>
                  <a:lnTo>
                    <a:pt x="0" y="154"/>
                  </a:lnTo>
                  <a:lnTo>
                    <a:pt x="137" y="145"/>
                  </a:lnTo>
                  <a:lnTo>
                    <a:pt x="125" y="4"/>
                  </a:lnTo>
                  <a:lnTo>
                    <a:pt x="165" y="0"/>
                  </a:lnTo>
                  <a:close/>
                </a:path>
              </a:pathLst>
            </a:custGeom>
            <a:solidFill>
              <a:srgbClr val="D468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8" name="íSḷiḋe"/>
            <p:cNvSpPr/>
            <p:nvPr/>
          </p:nvSpPr>
          <p:spPr bwMode="auto">
            <a:xfrm>
              <a:off x="8731449" y="4475373"/>
              <a:ext cx="350838" cy="293688"/>
            </a:xfrm>
            <a:custGeom>
              <a:avLst/>
              <a:gdLst>
                <a:gd name="T0" fmla="*/ 221 w 221"/>
                <a:gd name="T1" fmla="*/ 8 h 185"/>
                <a:gd name="T2" fmla="*/ 181 w 221"/>
                <a:gd name="T3" fmla="*/ 165 h 185"/>
                <a:gd name="T4" fmla="*/ 173 w 221"/>
                <a:gd name="T5" fmla="*/ 185 h 185"/>
                <a:gd name="T6" fmla="*/ 153 w 221"/>
                <a:gd name="T7" fmla="*/ 181 h 185"/>
                <a:gd name="T8" fmla="*/ 0 w 221"/>
                <a:gd name="T9" fmla="*/ 133 h 185"/>
                <a:gd name="T10" fmla="*/ 12 w 221"/>
                <a:gd name="T11" fmla="*/ 96 h 185"/>
                <a:gd name="T12" fmla="*/ 145 w 221"/>
                <a:gd name="T13" fmla="*/ 137 h 185"/>
                <a:gd name="T14" fmla="*/ 181 w 221"/>
                <a:gd name="T15" fmla="*/ 0 h 185"/>
                <a:gd name="T16" fmla="*/ 221 w 221"/>
                <a:gd name="T17"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185">
                  <a:moveTo>
                    <a:pt x="221" y="8"/>
                  </a:moveTo>
                  <a:lnTo>
                    <a:pt x="181" y="165"/>
                  </a:lnTo>
                  <a:lnTo>
                    <a:pt x="173" y="185"/>
                  </a:lnTo>
                  <a:lnTo>
                    <a:pt x="153" y="181"/>
                  </a:lnTo>
                  <a:lnTo>
                    <a:pt x="0" y="133"/>
                  </a:lnTo>
                  <a:lnTo>
                    <a:pt x="12" y="96"/>
                  </a:lnTo>
                  <a:lnTo>
                    <a:pt x="145" y="137"/>
                  </a:lnTo>
                  <a:lnTo>
                    <a:pt x="181" y="0"/>
                  </a:lnTo>
                  <a:lnTo>
                    <a:pt x="221" y="8"/>
                  </a:lnTo>
                  <a:close/>
                </a:path>
              </a:pathLst>
            </a:custGeom>
            <a:solidFill>
              <a:srgbClr val="E79C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9" name="íşḷîďe"/>
            <p:cNvSpPr/>
            <p:nvPr/>
          </p:nvSpPr>
          <p:spPr bwMode="auto">
            <a:xfrm>
              <a:off x="8374261" y="4642060"/>
              <a:ext cx="395288" cy="274638"/>
            </a:xfrm>
            <a:custGeom>
              <a:avLst/>
              <a:gdLst>
                <a:gd name="T0" fmla="*/ 249 w 249"/>
                <a:gd name="T1" fmla="*/ 20 h 173"/>
                <a:gd name="T2" fmla="*/ 157 w 249"/>
                <a:gd name="T3" fmla="*/ 157 h 173"/>
                <a:gd name="T4" fmla="*/ 145 w 249"/>
                <a:gd name="T5" fmla="*/ 173 h 173"/>
                <a:gd name="T6" fmla="*/ 129 w 249"/>
                <a:gd name="T7" fmla="*/ 161 h 173"/>
                <a:gd name="T8" fmla="*/ 0 w 249"/>
                <a:gd name="T9" fmla="*/ 64 h 173"/>
                <a:gd name="T10" fmla="*/ 24 w 249"/>
                <a:gd name="T11" fmla="*/ 32 h 173"/>
                <a:gd name="T12" fmla="*/ 137 w 249"/>
                <a:gd name="T13" fmla="*/ 116 h 173"/>
                <a:gd name="T14" fmla="*/ 217 w 249"/>
                <a:gd name="T15" fmla="*/ 0 h 173"/>
                <a:gd name="T16" fmla="*/ 249 w 249"/>
                <a:gd name="T17" fmla="*/ 2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173">
                  <a:moveTo>
                    <a:pt x="249" y="20"/>
                  </a:moveTo>
                  <a:lnTo>
                    <a:pt x="157" y="157"/>
                  </a:lnTo>
                  <a:lnTo>
                    <a:pt x="145" y="173"/>
                  </a:lnTo>
                  <a:lnTo>
                    <a:pt x="129" y="161"/>
                  </a:lnTo>
                  <a:lnTo>
                    <a:pt x="0" y="64"/>
                  </a:lnTo>
                  <a:lnTo>
                    <a:pt x="24" y="32"/>
                  </a:lnTo>
                  <a:lnTo>
                    <a:pt x="137" y="116"/>
                  </a:lnTo>
                  <a:lnTo>
                    <a:pt x="217" y="0"/>
                  </a:lnTo>
                  <a:lnTo>
                    <a:pt x="249" y="20"/>
                  </a:lnTo>
                  <a:close/>
                </a:path>
              </a:pathLst>
            </a:custGeom>
            <a:solidFill>
              <a:srgbClr val="E79C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0" name="íṧlíḓe"/>
            <p:cNvSpPr/>
            <p:nvPr/>
          </p:nvSpPr>
          <p:spPr bwMode="auto">
            <a:xfrm>
              <a:off x="8017074" y="4642060"/>
              <a:ext cx="395288" cy="274638"/>
            </a:xfrm>
            <a:custGeom>
              <a:avLst/>
              <a:gdLst>
                <a:gd name="T0" fmla="*/ 249 w 249"/>
                <a:gd name="T1" fmla="*/ 64 h 173"/>
                <a:gd name="T2" fmla="*/ 117 w 249"/>
                <a:gd name="T3" fmla="*/ 161 h 173"/>
                <a:gd name="T4" fmla="*/ 101 w 249"/>
                <a:gd name="T5" fmla="*/ 173 h 173"/>
                <a:gd name="T6" fmla="*/ 89 w 249"/>
                <a:gd name="T7" fmla="*/ 157 h 173"/>
                <a:gd name="T8" fmla="*/ 0 w 249"/>
                <a:gd name="T9" fmla="*/ 20 h 173"/>
                <a:gd name="T10" fmla="*/ 32 w 249"/>
                <a:gd name="T11" fmla="*/ 0 h 173"/>
                <a:gd name="T12" fmla="*/ 109 w 249"/>
                <a:gd name="T13" fmla="*/ 116 h 173"/>
                <a:gd name="T14" fmla="*/ 225 w 249"/>
                <a:gd name="T15" fmla="*/ 32 h 173"/>
                <a:gd name="T16" fmla="*/ 249 w 249"/>
                <a:gd name="T17" fmla="*/ 6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173">
                  <a:moveTo>
                    <a:pt x="249" y="64"/>
                  </a:moveTo>
                  <a:lnTo>
                    <a:pt x="117" y="161"/>
                  </a:lnTo>
                  <a:lnTo>
                    <a:pt x="101" y="173"/>
                  </a:lnTo>
                  <a:lnTo>
                    <a:pt x="89" y="157"/>
                  </a:lnTo>
                  <a:lnTo>
                    <a:pt x="0" y="20"/>
                  </a:lnTo>
                  <a:lnTo>
                    <a:pt x="32" y="0"/>
                  </a:lnTo>
                  <a:lnTo>
                    <a:pt x="109" y="116"/>
                  </a:lnTo>
                  <a:lnTo>
                    <a:pt x="225" y="32"/>
                  </a:lnTo>
                  <a:lnTo>
                    <a:pt x="249" y="64"/>
                  </a:lnTo>
                  <a:close/>
                </a:path>
              </a:pathLst>
            </a:custGeom>
            <a:solidFill>
              <a:srgbClr val="E79C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1" name="íṧḻíḍe"/>
            <p:cNvSpPr/>
            <p:nvPr/>
          </p:nvSpPr>
          <p:spPr bwMode="auto">
            <a:xfrm>
              <a:off x="7704336" y="4475373"/>
              <a:ext cx="350838" cy="293688"/>
            </a:xfrm>
            <a:custGeom>
              <a:avLst/>
              <a:gdLst>
                <a:gd name="T0" fmla="*/ 221 w 221"/>
                <a:gd name="T1" fmla="*/ 133 h 185"/>
                <a:gd name="T2" fmla="*/ 61 w 221"/>
                <a:gd name="T3" fmla="*/ 177 h 185"/>
                <a:gd name="T4" fmla="*/ 41 w 221"/>
                <a:gd name="T5" fmla="*/ 185 h 185"/>
                <a:gd name="T6" fmla="*/ 37 w 221"/>
                <a:gd name="T7" fmla="*/ 165 h 185"/>
                <a:gd name="T8" fmla="*/ 0 w 221"/>
                <a:gd name="T9" fmla="*/ 8 h 185"/>
                <a:gd name="T10" fmla="*/ 41 w 221"/>
                <a:gd name="T11" fmla="*/ 0 h 185"/>
                <a:gd name="T12" fmla="*/ 73 w 221"/>
                <a:gd name="T13" fmla="*/ 133 h 185"/>
                <a:gd name="T14" fmla="*/ 209 w 221"/>
                <a:gd name="T15" fmla="*/ 96 h 185"/>
                <a:gd name="T16" fmla="*/ 221 w 221"/>
                <a:gd name="T17" fmla="*/ 13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185">
                  <a:moveTo>
                    <a:pt x="221" y="133"/>
                  </a:moveTo>
                  <a:lnTo>
                    <a:pt x="61" y="177"/>
                  </a:lnTo>
                  <a:lnTo>
                    <a:pt x="41" y="185"/>
                  </a:lnTo>
                  <a:lnTo>
                    <a:pt x="37" y="165"/>
                  </a:lnTo>
                  <a:lnTo>
                    <a:pt x="0" y="8"/>
                  </a:lnTo>
                  <a:lnTo>
                    <a:pt x="41" y="0"/>
                  </a:lnTo>
                  <a:lnTo>
                    <a:pt x="73" y="133"/>
                  </a:lnTo>
                  <a:lnTo>
                    <a:pt x="209" y="96"/>
                  </a:lnTo>
                  <a:lnTo>
                    <a:pt x="221" y="133"/>
                  </a:lnTo>
                  <a:close/>
                </a:path>
              </a:pathLst>
            </a:custGeom>
            <a:solidFill>
              <a:srgbClr val="E79C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2" name="íSḻíḋé"/>
            <p:cNvSpPr/>
            <p:nvPr/>
          </p:nvSpPr>
          <p:spPr bwMode="auto">
            <a:xfrm>
              <a:off x="7443986" y="4205498"/>
              <a:ext cx="298450" cy="307975"/>
            </a:xfrm>
            <a:custGeom>
              <a:avLst/>
              <a:gdLst>
                <a:gd name="T0" fmla="*/ 184 w 188"/>
                <a:gd name="T1" fmla="*/ 194 h 194"/>
                <a:gd name="T2" fmla="*/ 20 w 188"/>
                <a:gd name="T3" fmla="*/ 182 h 194"/>
                <a:gd name="T4" fmla="*/ 0 w 188"/>
                <a:gd name="T5" fmla="*/ 178 h 194"/>
                <a:gd name="T6" fmla="*/ 4 w 188"/>
                <a:gd name="T7" fmla="*/ 158 h 194"/>
                <a:gd name="T8" fmla="*/ 24 w 188"/>
                <a:gd name="T9" fmla="*/ 0 h 194"/>
                <a:gd name="T10" fmla="*/ 60 w 188"/>
                <a:gd name="T11" fmla="*/ 4 h 194"/>
                <a:gd name="T12" fmla="*/ 44 w 188"/>
                <a:gd name="T13" fmla="*/ 141 h 194"/>
                <a:gd name="T14" fmla="*/ 188 w 188"/>
                <a:gd name="T15" fmla="*/ 154 h 194"/>
                <a:gd name="T16" fmla="*/ 184 w 188"/>
                <a:gd name="T17"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94">
                  <a:moveTo>
                    <a:pt x="184" y="194"/>
                  </a:moveTo>
                  <a:lnTo>
                    <a:pt x="20" y="182"/>
                  </a:lnTo>
                  <a:lnTo>
                    <a:pt x="0" y="178"/>
                  </a:lnTo>
                  <a:lnTo>
                    <a:pt x="4" y="158"/>
                  </a:lnTo>
                  <a:lnTo>
                    <a:pt x="24" y="0"/>
                  </a:lnTo>
                  <a:lnTo>
                    <a:pt x="60" y="4"/>
                  </a:lnTo>
                  <a:lnTo>
                    <a:pt x="44" y="141"/>
                  </a:lnTo>
                  <a:lnTo>
                    <a:pt x="188" y="154"/>
                  </a:lnTo>
                  <a:lnTo>
                    <a:pt x="184" y="194"/>
                  </a:lnTo>
                  <a:close/>
                </a:path>
              </a:pathLst>
            </a:custGeom>
            <a:solidFill>
              <a:srgbClr val="D468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3" name="íṡ1íḋè"/>
            <p:cNvSpPr/>
            <p:nvPr/>
          </p:nvSpPr>
          <p:spPr bwMode="auto">
            <a:xfrm>
              <a:off x="7232849" y="3861010"/>
              <a:ext cx="287338" cy="376238"/>
            </a:xfrm>
            <a:custGeom>
              <a:avLst/>
              <a:gdLst>
                <a:gd name="T0" fmla="*/ 165 w 181"/>
                <a:gd name="T1" fmla="*/ 237 h 237"/>
                <a:gd name="T2" fmla="*/ 16 w 181"/>
                <a:gd name="T3" fmla="*/ 169 h 237"/>
                <a:gd name="T4" fmla="*/ 0 w 181"/>
                <a:gd name="T5" fmla="*/ 161 h 237"/>
                <a:gd name="T6" fmla="*/ 8 w 181"/>
                <a:gd name="T7" fmla="*/ 141 h 237"/>
                <a:gd name="T8" fmla="*/ 80 w 181"/>
                <a:gd name="T9" fmla="*/ 0 h 237"/>
                <a:gd name="T10" fmla="*/ 117 w 181"/>
                <a:gd name="T11" fmla="*/ 16 h 237"/>
                <a:gd name="T12" fmla="*/ 52 w 181"/>
                <a:gd name="T13" fmla="*/ 141 h 237"/>
                <a:gd name="T14" fmla="*/ 181 w 181"/>
                <a:gd name="T15" fmla="*/ 201 h 237"/>
                <a:gd name="T16" fmla="*/ 165 w 181"/>
                <a:gd name="T1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237">
                  <a:moveTo>
                    <a:pt x="165" y="237"/>
                  </a:moveTo>
                  <a:lnTo>
                    <a:pt x="16" y="169"/>
                  </a:lnTo>
                  <a:lnTo>
                    <a:pt x="0" y="161"/>
                  </a:lnTo>
                  <a:lnTo>
                    <a:pt x="8" y="141"/>
                  </a:lnTo>
                  <a:lnTo>
                    <a:pt x="80" y="0"/>
                  </a:lnTo>
                  <a:lnTo>
                    <a:pt x="117" y="16"/>
                  </a:lnTo>
                  <a:lnTo>
                    <a:pt x="52" y="141"/>
                  </a:lnTo>
                  <a:lnTo>
                    <a:pt x="181" y="201"/>
                  </a:lnTo>
                  <a:lnTo>
                    <a:pt x="165" y="237"/>
                  </a:lnTo>
                  <a:close/>
                </a:path>
              </a:pathLst>
            </a:custGeom>
            <a:solidFill>
              <a:srgbClr val="D468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4" name="iṡ1îḑé"/>
            <p:cNvSpPr/>
            <p:nvPr/>
          </p:nvSpPr>
          <p:spPr bwMode="auto">
            <a:xfrm>
              <a:off x="7156649" y="3495885"/>
              <a:ext cx="255588" cy="396875"/>
            </a:xfrm>
            <a:custGeom>
              <a:avLst/>
              <a:gdLst>
                <a:gd name="T0" fmla="*/ 132 w 161"/>
                <a:gd name="T1" fmla="*/ 250 h 250"/>
                <a:gd name="T2" fmla="*/ 16 w 161"/>
                <a:gd name="T3" fmla="*/ 137 h 250"/>
                <a:gd name="T4" fmla="*/ 0 w 161"/>
                <a:gd name="T5" fmla="*/ 121 h 250"/>
                <a:gd name="T6" fmla="*/ 16 w 161"/>
                <a:gd name="T7" fmla="*/ 109 h 250"/>
                <a:gd name="T8" fmla="*/ 132 w 161"/>
                <a:gd name="T9" fmla="*/ 0 h 250"/>
                <a:gd name="T10" fmla="*/ 161 w 161"/>
                <a:gd name="T11" fmla="*/ 28 h 250"/>
                <a:gd name="T12" fmla="*/ 56 w 161"/>
                <a:gd name="T13" fmla="*/ 121 h 250"/>
                <a:gd name="T14" fmla="*/ 161 w 161"/>
                <a:gd name="T15" fmla="*/ 222 h 250"/>
                <a:gd name="T16" fmla="*/ 132 w 161"/>
                <a:gd name="T17"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250">
                  <a:moveTo>
                    <a:pt x="132" y="250"/>
                  </a:moveTo>
                  <a:lnTo>
                    <a:pt x="16" y="137"/>
                  </a:lnTo>
                  <a:lnTo>
                    <a:pt x="0" y="121"/>
                  </a:lnTo>
                  <a:lnTo>
                    <a:pt x="16" y="109"/>
                  </a:lnTo>
                  <a:lnTo>
                    <a:pt x="132" y="0"/>
                  </a:lnTo>
                  <a:lnTo>
                    <a:pt x="161" y="28"/>
                  </a:lnTo>
                  <a:lnTo>
                    <a:pt x="56" y="121"/>
                  </a:lnTo>
                  <a:lnTo>
                    <a:pt x="161" y="222"/>
                  </a:lnTo>
                  <a:lnTo>
                    <a:pt x="132" y="250"/>
                  </a:lnTo>
                  <a:close/>
                </a:path>
              </a:pathLst>
            </a:custGeom>
            <a:solidFill>
              <a:srgbClr val="E79C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5" name="ïSļîde"/>
            <p:cNvSpPr/>
            <p:nvPr/>
          </p:nvSpPr>
          <p:spPr bwMode="auto">
            <a:xfrm>
              <a:off x="7232849" y="3149810"/>
              <a:ext cx="287338" cy="377825"/>
            </a:xfrm>
            <a:custGeom>
              <a:avLst/>
              <a:gdLst>
                <a:gd name="T0" fmla="*/ 80 w 181"/>
                <a:gd name="T1" fmla="*/ 238 h 238"/>
                <a:gd name="T2" fmla="*/ 8 w 181"/>
                <a:gd name="T3" fmla="*/ 93 h 238"/>
                <a:gd name="T4" fmla="*/ 0 w 181"/>
                <a:gd name="T5" fmla="*/ 73 h 238"/>
                <a:gd name="T6" fmla="*/ 20 w 181"/>
                <a:gd name="T7" fmla="*/ 65 h 238"/>
                <a:gd name="T8" fmla="*/ 169 w 181"/>
                <a:gd name="T9" fmla="*/ 0 h 238"/>
                <a:gd name="T10" fmla="*/ 181 w 181"/>
                <a:gd name="T11" fmla="*/ 40 h 238"/>
                <a:gd name="T12" fmla="*/ 52 w 181"/>
                <a:gd name="T13" fmla="*/ 93 h 238"/>
                <a:gd name="T14" fmla="*/ 117 w 181"/>
                <a:gd name="T15" fmla="*/ 222 h 238"/>
                <a:gd name="T16" fmla="*/ 80 w 181"/>
                <a:gd name="T17"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238">
                  <a:moveTo>
                    <a:pt x="80" y="238"/>
                  </a:moveTo>
                  <a:lnTo>
                    <a:pt x="8" y="93"/>
                  </a:lnTo>
                  <a:lnTo>
                    <a:pt x="0" y="73"/>
                  </a:lnTo>
                  <a:lnTo>
                    <a:pt x="20" y="65"/>
                  </a:lnTo>
                  <a:lnTo>
                    <a:pt x="169" y="0"/>
                  </a:lnTo>
                  <a:lnTo>
                    <a:pt x="181" y="40"/>
                  </a:lnTo>
                  <a:lnTo>
                    <a:pt x="52" y="93"/>
                  </a:lnTo>
                  <a:lnTo>
                    <a:pt x="117" y="222"/>
                  </a:lnTo>
                  <a:lnTo>
                    <a:pt x="80" y="238"/>
                  </a:lnTo>
                  <a:close/>
                </a:path>
              </a:pathLst>
            </a:custGeom>
            <a:solidFill>
              <a:srgbClr val="D468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6" name="ï$ľide"/>
            <p:cNvSpPr/>
            <p:nvPr/>
          </p:nvSpPr>
          <p:spPr bwMode="auto">
            <a:xfrm>
              <a:off x="7450336" y="2875173"/>
              <a:ext cx="285750" cy="312738"/>
            </a:xfrm>
            <a:custGeom>
              <a:avLst/>
              <a:gdLst>
                <a:gd name="T0" fmla="*/ 20 w 180"/>
                <a:gd name="T1" fmla="*/ 197 h 197"/>
                <a:gd name="T2" fmla="*/ 4 w 180"/>
                <a:gd name="T3" fmla="*/ 32 h 197"/>
                <a:gd name="T4" fmla="*/ 0 w 180"/>
                <a:gd name="T5" fmla="*/ 12 h 197"/>
                <a:gd name="T6" fmla="*/ 20 w 180"/>
                <a:gd name="T7" fmla="*/ 8 h 197"/>
                <a:gd name="T8" fmla="*/ 180 w 180"/>
                <a:gd name="T9" fmla="*/ 0 h 197"/>
                <a:gd name="T10" fmla="*/ 180 w 180"/>
                <a:gd name="T11" fmla="*/ 40 h 197"/>
                <a:gd name="T12" fmla="*/ 44 w 180"/>
                <a:gd name="T13" fmla="*/ 48 h 197"/>
                <a:gd name="T14" fmla="*/ 56 w 180"/>
                <a:gd name="T15" fmla="*/ 193 h 197"/>
                <a:gd name="T16" fmla="*/ 20 w 180"/>
                <a:gd name="T17"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97">
                  <a:moveTo>
                    <a:pt x="20" y="197"/>
                  </a:moveTo>
                  <a:lnTo>
                    <a:pt x="4" y="32"/>
                  </a:lnTo>
                  <a:lnTo>
                    <a:pt x="0" y="12"/>
                  </a:lnTo>
                  <a:lnTo>
                    <a:pt x="20" y="8"/>
                  </a:lnTo>
                  <a:lnTo>
                    <a:pt x="180" y="0"/>
                  </a:lnTo>
                  <a:lnTo>
                    <a:pt x="180" y="40"/>
                  </a:lnTo>
                  <a:lnTo>
                    <a:pt x="44" y="48"/>
                  </a:lnTo>
                  <a:lnTo>
                    <a:pt x="56" y="193"/>
                  </a:lnTo>
                  <a:lnTo>
                    <a:pt x="20" y="197"/>
                  </a:lnTo>
                  <a:close/>
                </a:path>
              </a:pathLst>
            </a:custGeom>
            <a:solidFill>
              <a:srgbClr val="D468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7" name="ïşļïḓe"/>
            <p:cNvSpPr/>
            <p:nvPr/>
          </p:nvSpPr>
          <p:spPr bwMode="auto">
            <a:xfrm>
              <a:off x="7704336" y="2617998"/>
              <a:ext cx="350838" cy="301625"/>
            </a:xfrm>
            <a:custGeom>
              <a:avLst/>
              <a:gdLst>
                <a:gd name="T0" fmla="*/ 0 w 221"/>
                <a:gd name="T1" fmla="*/ 178 h 190"/>
                <a:gd name="T2" fmla="*/ 45 w 221"/>
                <a:gd name="T3" fmla="*/ 20 h 190"/>
                <a:gd name="T4" fmla="*/ 49 w 221"/>
                <a:gd name="T5" fmla="*/ 0 h 190"/>
                <a:gd name="T6" fmla="*/ 69 w 221"/>
                <a:gd name="T7" fmla="*/ 4 h 190"/>
                <a:gd name="T8" fmla="*/ 221 w 221"/>
                <a:gd name="T9" fmla="*/ 53 h 190"/>
                <a:gd name="T10" fmla="*/ 209 w 221"/>
                <a:gd name="T11" fmla="*/ 89 h 190"/>
                <a:gd name="T12" fmla="*/ 77 w 221"/>
                <a:gd name="T13" fmla="*/ 49 h 190"/>
                <a:gd name="T14" fmla="*/ 41 w 221"/>
                <a:gd name="T15" fmla="*/ 190 h 190"/>
                <a:gd name="T16" fmla="*/ 0 w 221"/>
                <a:gd name="T17" fmla="*/ 17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190">
                  <a:moveTo>
                    <a:pt x="0" y="178"/>
                  </a:moveTo>
                  <a:lnTo>
                    <a:pt x="45" y="20"/>
                  </a:lnTo>
                  <a:lnTo>
                    <a:pt x="49" y="0"/>
                  </a:lnTo>
                  <a:lnTo>
                    <a:pt x="69" y="4"/>
                  </a:lnTo>
                  <a:lnTo>
                    <a:pt x="221" y="53"/>
                  </a:lnTo>
                  <a:lnTo>
                    <a:pt x="209" y="89"/>
                  </a:lnTo>
                  <a:lnTo>
                    <a:pt x="77" y="49"/>
                  </a:lnTo>
                  <a:lnTo>
                    <a:pt x="41" y="190"/>
                  </a:lnTo>
                  <a:lnTo>
                    <a:pt x="0" y="178"/>
                  </a:lnTo>
                  <a:close/>
                </a:path>
              </a:pathLst>
            </a:custGeom>
            <a:solidFill>
              <a:srgbClr val="E79C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8" name="işḷiḍé"/>
            <p:cNvSpPr/>
            <p:nvPr/>
          </p:nvSpPr>
          <p:spPr bwMode="auto">
            <a:xfrm>
              <a:off x="8017074" y="2471948"/>
              <a:ext cx="395288" cy="274638"/>
            </a:xfrm>
            <a:custGeom>
              <a:avLst/>
              <a:gdLst>
                <a:gd name="T0" fmla="*/ 0 w 249"/>
                <a:gd name="T1" fmla="*/ 153 h 173"/>
                <a:gd name="T2" fmla="*/ 93 w 249"/>
                <a:gd name="T3" fmla="*/ 16 h 173"/>
                <a:gd name="T4" fmla="*/ 105 w 249"/>
                <a:gd name="T5" fmla="*/ 0 h 173"/>
                <a:gd name="T6" fmla="*/ 121 w 249"/>
                <a:gd name="T7" fmla="*/ 12 h 173"/>
                <a:gd name="T8" fmla="*/ 249 w 249"/>
                <a:gd name="T9" fmla="*/ 108 h 173"/>
                <a:gd name="T10" fmla="*/ 225 w 249"/>
                <a:gd name="T11" fmla="*/ 141 h 173"/>
                <a:gd name="T12" fmla="*/ 117 w 249"/>
                <a:gd name="T13" fmla="*/ 56 h 173"/>
                <a:gd name="T14" fmla="*/ 32 w 249"/>
                <a:gd name="T15" fmla="*/ 173 h 173"/>
                <a:gd name="T16" fmla="*/ 0 w 249"/>
                <a:gd name="T17" fmla="*/ 15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173">
                  <a:moveTo>
                    <a:pt x="0" y="153"/>
                  </a:moveTo>
                  <a:lnTo>
                    <a:pt x="93" y="16"/>
                  </a:lnTo>
                  <a:lnTo>
                    <a:pt x="105" y="0"/>
                  </a:lnTo>
                  <a:lnTo>
                    <a:pt x="121" y="12"/>
                  </a:lnTo>
                  <a:lnTo>
                    <a:pt x="249" y="108"/>
                  </a:lnTo>
                  <a:lnTo>
                    <a:pt x="225" y="141"/>
                  </a:lnTo>
                  <a:lnTo>
                    <a:pt x="117" y="56"/>
                  </a:lnTo>
                  <a:lnTo>
                    <a:pt x="32" y="173"/>
                  </a:lnTo>
                  <a:lnTo>
                    <a:pt x="0" y="153"/>
                  </a:lnTo>
                  <a:close/>
                </a:path>
              </a:pathLst>
            </a:custGeom>
            <a:solidFill>
              <a:srgbClr val="D468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9" name="ïsļïdè"/>
            <p:cNvSpPr/>
            <p:nvPr/>
          </p:nvSpPr>
          <p:spPr bwMode="auto">
            <a:xfrm>
              <a:off x="7143949" y="2438610"/>
              <a:ext cx="2500313" cy="2509838"/>
            </a:xfrm>
            <a:custGeom>
              <a:avLst/>
              <a:gdLst>
                <a:gd name="T0" fmla="*/ 196 w 392"/>
                <a:gd name="T1" fmla="*/ 0 h 392"/>
                <a:gd name="T2" fmla="*/ 335 w 392"/>
                <a:gd name="T3" fmla="*/ 57 h 392"/>
                <a:gd name="T4" fmla="*/ 392 w 392"/>
                <a:gd name="T5" fmla="*/ 196 h 392"/>
                <a:gd name="T6" fmla="*/ 335 w 392"/>
                <a:gd name="T7" fmla="*/ 335 h 392"/>
                <a:gd name="T8" fmla="*/ 196 w 392"/>
                <a:gd name="T9" fmla="*/ 392 h 392"/>
                <a:gd name="T10" fmla="*/ 57 w 392"/>
                <a:gd name="T11" fmla="*/ 335 h 392"/>
                <a:gd name="T12" fmla="*/ 0 w 392"/>
                <a:gd name="T13" fmla="*/ 196 h 392"/>
                <a:gd name="T14" fmla="*/ 57 w 392"/>
                <a:gd name="T15" fmla="*/ 57 h 392"/>
                <a:gd name="T16" fmla="*/ 196 w 392"/>
                <a:gd name="T17" fmla="*/ 0 h 392"/>
                <a:gd name="T18" fmla="*/ 328 w 392"/>
                <a:gd name="T19" fmla="*/ 64 h 392"/>
                <a:gd name="T20" fmla="*/ 196 w 392"/>
                <a:gd name="T21" fmla="*/ 10 h 392"/>
                <a:gd name="T22" fmla="*/ 64 w 392"/>
                <a:gd name="T23" fmla="*/ 64 h 392"/>
                <a:gd name="T24" fmla="*/ 10 w 392"/>
                <a:gd name="T25" fmla="*/ 196 h 392"/>
                <a:gd name="T26" fmla="*/ 64 w 392"/>
                <a:gd name="T27" fmla="*/ 328 h 392"/>
                <a:gd name="T28" fmla="*/ 196 w 392"/>
                <a:gd name="T29" fmla="*/ 382 h 392"/>
                <a:gd name="T30" fmla="*/ 328 w 392"/>
                <a:gd name="T31" fmla="*/ 328 h 392"/>
                <a:gd name="T32" fmla="*/ 382 w 392"/>
                <a:gd name="T33" fmla="*/ 196 h 392"/>
                <a:gd name="T34" fmla="*/ 328 w 392"/>
                <a:gd name="T35" fmla="*/ 6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2" h="392">
                  <a:moveTo>
                    <a:pt x="196" y="0"/>
                  </a:moveTo>
                  <a:cubicBezTo>
                    <a:pt x="250" y="0"/>
                    <a:pt x="299" y="22"/>
                    <a:pt x="335" y="57"/>
                  </a:cubicBezTo>
                  <a:cubicBezTo>
                    <a:pt x="370" y="93"/>
                    <a:pt x="392" y="142"/>
                    <a:pt x="392" y="196"/>
                  </a:cubicBezTo>
                  <a:cubicBezTo>
                    <a:pt x="392" y="250"/>
                    <a:pt x="370" y="299"/>
                    <a:pt x="335" y="335"/>
                  </a:cubicBezTo>
                  <a:cubicBezTo>
                    <a:pt x="299" y="370"/>
                    <a:pt x="250" y="392"/>
                    <a:pt x="196" y="392"/>
                  </a:cubicBezTo>
                  <a:cubicBezTo>
                    <a:pt x="142" y="392"/>
                    <a:pt x="93" y="370"/>
                    <a:pt x="57" y="335"/>
                  </a:cubicBezTo>
                  <a:cubicBezTo>
                    <a:pt x="22" y="299"/>
                    <a:pt x="0" y="250"/>
                    <a:pt x="0" y="196"/>
                  </a:cubicBezTo>
                  <a:cubicBezTo>
                    <a:pt x="0" y="142"/>
                    <a:pt x="22" y="93"/>
                    <a:pt x="57" y="57"/>
                  </a:cubicBezTo>
                  <a:cubicBezTo>
                    <a:pt x="93" y="22"/>
                    <a:pt x="142" y="0"/>
                    <a:pt x="196" y="0"/>
                  </a:cubicBezTo>
                  <a:close/>
                  <a:moveTo>
                    <a:pt x="328" y="64"/>
                  </a:moveTo>
                  <a:cubicBezTo>
                    <a:pt x="294" y="31"/>
                    <a:pt x="247" y="10"/>
                    <a:pt x="196" y="10"/>
                  </a:cubicBezTo>
                  <a:cubicBezTo>
                    <a:pt x="145" y="10"/>
                    <a:pt x="98" y="31"/>
                    <a:pt x="64" y="64"/>
                  </a:cubicBezTo>
                  <a:cubicBezTo>
                    <a:pt x="31" y="98"/>
                    <a:pt x="10" y="145"/>
                    <a:pt x="10" y="196"/>
                  </a:cubicBezTo>
                  <a:cubicBezTo>
                    <a:pt x="10" y="247"/>
                    <a:pt x="31" y="294"/>
                    <a:pt x="64" y="328"/>
                  </a:cubicBezTo>
                  <a:cubicBezTo>
                    <a:pt x="98" y="361"/>
                    <a:pt x="145" y="382"/>
                    <a:pt x="196" y="382"/>
                  </a:cubicBezTo>
                  <a:cubicBezTo>
                    <a:pt x="247" y="382"/>
                    <a:pt x="294" y="361"/>
                    <a:pt x="328" y="328"/>
                  </a:cubicBezTo>
                  <a:cubicBezTo>
                    <a:pt x="361" y="294"/>
                    <a:pt x="382" y="247"/>
                    <a:pt x="382" y="196"/>
                  </a:cubicBezTo>
                  <a:cubicBezTo>
                    <a:pt x="382" y="145"/>
                    <a:pt x="361" y="98"/>
                    <a:pt x="328" y="64"/>
                  </a:cubicBezTo>
                  <a:close/>
                </a:path>
              </a:pathLst>
            </a:custGeom>
            <a:solidFill>
              <a:srgbClr val="D468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0" name="işlíḑè"/>
            <p:cNvSpPr/>
            <p:nvPr/>
          </p:nvSpPr>
          <p:spPr bwMode="auto">
            <a:xfrm>
              <a:off x="7340799" y="2637048"/>
              <a:ext cx="2105025" cy="2112963"/>
            </a:xfrm>
            <a:custGeom>
              <a:avLst/>
              <a:gdLst>
                <a:gd name="T0" fmla="*/ 165 w 330"/>
                <a:gd name="T1" fmla="*/ 0 h 330"/>
                <a:gd name="T2" fmla="*/ 282 w 330"/>
                <a:gd name="T3" fmla="*/ 48 h 330"/>
                <a:gd name="T4" fmla="*/ 330 w 330"/>
                <a:gd name="T5" fmla="*/ 165 h 330"/>
                <a:gd name="T6" fmla="*/ 282 w 330"/>
                <a:gd name="T7" fmla="*/ 282 h 330"/>
                <a:gd name="T8" fmla="*/ 165 w 330"/>
                <a:gd name="T9" fmla="*/ 330 h 330"/>
                <a:gd name="T10" fmla="*/ 48 w 330"/>
                <a:gd name="T11" fmla="*/ 282 h 330"/>
                <a:gd name="T12" fmla="*/ 0 w 330"/>
                <a:gd name="T13" fmla="*/ 165 h 330"/>
                <a:gd name="T14" fmla="*/ 48 w 330"/>
                <a:gd name="T15" fmla="*/ 48 h 330"/>
                <a:gd name="T16" fmla="*/ 165 w 330"/>
                <a:gd name="T17" fmla="*/ 0 h 330"/>
                <a:gd name="T18" fmla="*/ 275 w 330"/>
                <a:gd name="T19" fmla="*/ 55 h 330"/>
                <a:gd name="T20" fmla="*/ 165 w 330"/>
                <a:gd name="T21" fmla="*/ 10 h 330"/>
                <a:gd name="T22" fmla="*/ 55 w 330"/>
                <a:gd name="T23" fmla="*/ 55 h 330"/>
                <a:gd name="T24" fmla="*/ 10 w 330"/>
                <a:gd name="T25" fmla="*/ 165 h 330"/>
                <a:gd name="T26" fmla="*/ 55 w 330"/>
                <a:gd name="T27" fmla="*/ 275 h 330"/>
                <a:gd name="T28" fmla="*/ 165 w 330"/>
                <a:gd name="T29" fmla="*/ 320 h 330"/>
                <a:gd name="T30" fmla="*/ 275 w 330"/>
                <a:gd name="T31" fmla="*/ 275 h 330"/>
                <a:gd name="T32" fmla="*/ 320 w 330"/>
                <a:gd name="T33" fmla="*/ 165 h 330"/>
                <a:gd name="T34" fmla="*/ 275 w 330"/>
                <a:gd name="T35" fmla="*/ 5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0" h="330">
                  <a:moveTo>
                    <a:pt x="165" y="0"/>
                  </a:moveTo>
                  <a:cubicBezTo>
                    <a:pt x="211" y="0"/>
                    <a:pt x="252" y="19"/>
                    <a:pt x="282" y="48"/>
                  </a:cubicBezTo>
                  <a:cubicBezTo>
                    <a:pt x="312" y="78"/>
                    <a:pt x="330" y="120"/>
                    <a:pt x="330" y="165"/>
                  </a:cubicBezTo>
                  <a:cubicBezTo>
                    <a:pt x="330" y="211"/>
                    <a:pt x="312" y="252"/>
                    <a:pt x="282" y="282"/>
                  </a:cubicBezTo>
                  <a:cubicBezTo>
                    <a:pt x="252" y="312"/>
                    <a:pt x="211" y="330"/>
                    <a:pt x="165" y="330"/>
                  </a:cubicBezTo>
                  <a:cubicBezTo>
                    <a:pt x="120" y="330"/>
                    <a:pt x="78" y="312"/>
                    <a:pt x="48" y="282"/>
                  </a:cubicBezTo>
                  <a:cubicBezTo>
                    <a:pt x="19" y="252"/>
                    <a:pt x="0" y="211"/>
                    <a:pt x="0" y="165"/>
                  </a:cubicBezTo>
                  <a:cubicBezTo>
                    <a:pt x="0" y="120"/>
                    <a:pt x="19" y="78"/>
                    <a:pt x="48" y="48"/>
                  </a:cubicBezTo>
                  <a:cubicBezTo>
                    <a:pt x="78" y="19"/>
                    <a:pt x="120" y="0"/>
                    <a:pt x="165" y="0"/>
                  </a:cubicBezTo>
                  <a:close/>
                  <a:moveTo>
                    <a:pt x="275" y="55"/>
                  </a:moveTo>
                  <a:cubicBezTo>
                    <a:pt x="247" y="27"/>
                    <a:pt x="208" y="10"/>
                    <a:pt x="165" y="10"/>
                  </a:cubicBezTo>
                  <a:cubicBezTo>
                    <a:pt x="122" y="10"/>
                    <a:pt x="83" y="27"/>
                    <a:pt x="55" y="55"/>
                  </a:cubicBezTo>
                  <a:cubicBezTo>
                    <a:pt x="27" y="83"/>
                    <a:pt x="10" y="122"/>
                    <a:pt x="10" y="165"/>
                  </a:cubicBezTo>
                  <a:cubicBezTo>
                    <a:pt x="10" y="208"/>
                    <a:pt x="27" y="247"/>
                    <a:pt x="55" y="275"/>
                  </a:cubicBezTo>
                  <a:cubicBezTo>
                    <a:pt x="83" y="303"/>
                    <a:pt x="122" y="320"/>
                    <a:pt x="165" y="320"/>
                  </a:cubicBezTo>
                  <a:cubicBezTo>
                    <a:pt x="208" y="320"/>
                    <a:pt x="247" y="303"/>
                    <a:pt x="275" y="275"/>
                  </a:cubicBezTo>
                  <a:cubicBezTo>
                    <a:pt x="303" y="247"/>
                    <a:pt x="320" y="208"/>
                    <a:pt x="320" y="165"/>
                  </a:cubicBezTo>
                  <a:cubicBezTo>
                    <a:pt x="320" y="122"/>
                    <a:pt x="303" y="83"/>
                    <a:pt x="275" y="55"/>
                  </a:cubicBezTo>
                  <a:close/>
                </a:path>
              </a:pathLst>
            </a:custGeom>
            <a:solidFill>
              <a:srgbClr val="D468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1" name="íṧḻïḑê"/>
            <p:cNvSpPr/>
            <p:nvPr/>
          </p:nvSpPr>
          <p:spPr bwMode="auto">
            <a:xfrm>
              <a:off x="7921824" y="3694323"/>
              <a:ext cx="944563" cy="1465263"/>
            </a:xfrm>
            <a:custGeom>
              <a:avLst/>
              <a:gdLst>
                <a:gd name="T0" fmla="*/ 16 w 595"/>
                <a:gd name="T1" fmla="*/ 879 h 923"/>
                <a:gd name="T2" fmla="*/ 297 w 595"/>
                <a:gd name="T3" fmla="*/ 0 h 923"/>
                <a:gd name="T4" fmla="*/ 579 w 595"/>
                <a:gd name="T5" fmla="*/ 879 h 923"/>
                <a:gd name="T6" fmla="*/ 595 w 595"/>
                <a:gd name="T7" fmla="*/ 923 h 923"/>
                <a:gd name="T8" fmla="*/ 546 w 595"/>
                <a:gd name="T9" fmla="*/ 923 h 923"/>
                <a:gd name="T10" fmla="*/ 48 w 595"/>
                <a:gd name="T11" fmla="*/ 923 h 923"/>
                <a:gd name="T12" fmla="*/ 0 w 595"/>
                <a:gd name="T13" fmla="*/ 923 h 923"/>
                <a:gd name="T14" fmla="*/ 16 w 595"/>
                <a:gd name="T15" fmla="*/ 879 h 923"/>
                <a:gd name="T16" fmla="*/ 16 w 595"/>
                <a:gd name="T17" fmla="*/ 879 h 923"/>
                <a:gd name="T18" fmla="*/ 297 w 595"/>
                <a:gd name="T19" fmla="*/ 226 h 923"/>
                <a:gd name="T20" fmla="*/ 96 w 595"/>
                <a:gd name="T21" fmla="*/ 855 h 923"/>
                <a:gd name="T22" fmla="*/ 498 w 595"/>
                <a:gd name="T23" fmla="*/ 855 h 923"/>
                <a:gd name="T24" fmla="*/ 297 w 595"/>
                <a:gd name="T25" fmla="*/ 22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5" h="923">
                  <a:moveTo>
                    <a:pt x="16" y="879"/>
                  </a:moveTo>
                  <a:lnTo>
                    <a:pt x="297" y="0"/>
                  </a:lnTo>
                  <a:lnTo>
                    <a:pt x="579" y="879"/>
                  </a:lnTo>
                  <a:lnTo>
                    <a:pt x="595" y="923"/>
                  </a:lnTo>
                  <a:lnTo>
                    <a:pt x="546" y="923"/>
                  </a:lnTo>
                  <a:lnTo>
                    <a:pt x="48" y="923"/>
                  </a:lnTo>
                  <a:lnTo>
                    <a:pt x="0" y="923"/>
                  </a:lnTo>
                  <a:lnTo>
                    <a:pt x="16" y="879"/>
                  </a:lnTo>
                  <a:lnTo>
                    <a:pt x="16" y="879"/>
                  </a:lnTo>
                  <a:close/>
                  <a:moveTo>
                    <a:pt x="297" y="226"/>
                  </a:moveTo>
                  <a:lnTo>
                    <a:pt x="96" y="855"/>
                  </a:lnTo>
                  <a:lnTo>
                    <a:pt x="498" y="855"/>
                  </a:lnTo>
                  <a:lnTo>
                    <a:pt x="297" y="226"/>
                  </a:lnTo>
                  <a:close/>
                </a:path>
              </a:pathLst>
            </a:custGeom>
            <a:solidFill>
              <a:srgbClr val="6472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2" name="iślïḑè"/>
            <p:cNvSpPr/>
            <p:nvPr/>
          </p:nvSpPr>
          <p:spPr bwMode="auto">
            <a:xfrm>
              <a:off x="8126611" y="3424448"/>
              <a:ext cx="534988" cy="538163"/>
            </a:xfrm>
            <a:prstGeom prst="ellipse">
              <a:avLst/>
            </a:prstGeom>
            <a:solidFill>
              <a:srgbClr val="EDC0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3" name="îṡļïḋé"/>
            <p:cNvSpPr/>
            <p:nvPr/>
          </p:nvSpPr>
          <p:spPr bwMode="auto">
            <a:xfrm>
              <a:off x="8240911" y="3540335"/>
              <a:ext cx="306388" cy="307975"/>
            </a:xfrm>
            <a:prstGeom prst="ellipse">
              <a:avLst/>
            </a:prstGeom>
            <a:solidFill>
              <a:srgbClr val="6472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4" name="ïŝļiḑê"/>
            <p:cNvSpPr/>
            <p:nvPr/>
          </p:nvSpPr>
          <p:spPr bwMode="auto">
            <a:xfrm>
              <a:off x="8209161" y="2387810"/>
              <a:ext cx="369888" cy="371475"/>
            </a:xfrm>
            <a:prstGeom prst="ellipse">
              <a:avLst/>
            </a:prstGeom>
            <a:solidFill>
              <a:srgbClr val="7886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5" name="îṧ1ide"/>
            <p:cNvSpPr/>
            <p:nvPr/>
          </p:nvSpPr>
          <p:spPr bwMode="auto">
            <a:xfrm>
              <a:off x="8253611" y="2432260"/>
              <a:ext cx="280988" cy="282575"/>
            </a:xfrm>
            <a:prstGeom prst="ellipse">
              <a:avLst/>
            </a:prstGeom>
            <a:solidFill>
              <a:srgbClr val="7886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6" name="ïṥľíḍê"/>
            <p:cNvSpPr/>
            <p:nvPr/>
          </p:nvSpPr>
          <p:spPr bwMode="auto">
            <a:xfrm>
              <a:off x="8240911" y="2471948"/>
              <a:ext cx="306388" cy="198438"/>
            </a:xfrm>
            <a:custGeom>
              <a:avLst/>
              <a:gdLst>
                <a:gd name="T0" fmla="*/ 42 w 48"/>
                <a:gd name="T1" fmla="*/ 0 h 31"/>
                <a:gd name="T2" fmla="*/ 48 w 48"/>
                <a:gd name="T3" fmla="*/ 16 h 31"/>
                <a:gd name="T4" fmla="*/ 42 w 48"/>
                <a:gd name="T5" fmla="*/ 31 h 31"/>
                <a:gd name="T6" fmla="*/ 6 w 48"/>
                <a:gd name="T7" fmla="*/ 31 h 31"/>
                <a:gd name="T8" fmla="*/ 0 w 48"/>
                <a:gd name="T9" fmla="*/ 16 h 31"/>
                <a:gd name="T10" fmla="*/ 6 w 48"/>
                <a:gd name="T11" fmla="*/ 0 h 31"/>
                <a:gd name="T12" fmla="*/ 42 w 48"/>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48" h="31">
                  <a:moveTo>
                    <a:pt x="42" y="0"/>
                  </a:moveTo>
                  <a:cubicBezTo>
                    <a:pt x="46" y="4"/>
                    <a:pt x="48" y="10"/>
                    <a:pt x="48" y="16"/>
                  </a:cubicBezTo>
                  <a:cubicBezTo>
                    <a:pt x="48" y="22"/>
                    <a:pt x="46" y="27"/>
                    <a:pt x="42" y="31"/>
                  </a:cubicBezTo>
                  <a:cubicBezTo>
                    <a:pt x="6" y="31"/>
                    <a:pt x="6" y="31"/>
                    <a:pt x="6" y="31"/>
                  </a:cubicBezTo>
                  <a:cubicBezTo>
                    <a:pt x="2" y="27"/>
                    <a:pt x="0" y="22"/>
                    <a:pt x="0" y="16"/>
                  </a:cubicBezTo>
                  <a:cubicBezTo>
                    <a:pt x="0" y="10"/>
                    <a:pt x="2" y="4"/>
                    <a:pt x="6" y="0"/>
                  </a:cubicBezTo>
                  <a:lnTo>
                    <a:pt x="42" y="0"/>
                  </a:lnTo>
                  <a:close/>
                </a:path>
              </a:pathLst>
            </a:custGeom>
            <a:solidFill>
              <a:srgbClr val="C8F0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7" name="iṡľïďe"/>
            <p:cNvSpPr/>
            <p:nvPr/>
          </p:nvSpPr>
          <p:spPr bwMode="auto">
            <a:xfrm>
              <a:off x="8431411" y="2451310"/>
              <a:ext cx="33338" cy="244475"/>
            </a:xfrm>
            <a:prstGeom prst="rect">
              <a:avLst/>
            </a:prstGeom>
            <a:solidFill>
              <a:srgbClr val="7886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28" name="íşļiḍê"/>
            <p:cNvSpPr/>
            <p:nvPr/>
          </p:nvSpPr>
          <p:spPr bwMode="auto">
            <a:xfrm>
              <a:off x="8323461" y="2451310"/>
              <a:ext cx="31750" cy="244475"/>
            </a:xfrm>
            <a:prstGeom prst="rect">
              <a:avLst/>
            </a:prstGeom>
            <a:solidFill>
              <a:srgbClr val="7886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29" name="îsļîḍê"/>
            <p:cNvSpPr/>
            <p:nvPr/>
          </p:nvSpPr>
          <p:spPr bwMode="auto">
            <a:xfrm>
              <a:off x="8756849" y="2554498"/>
              <a:ext cx="369888" cy="371475"/>
            </a:xfrm>
            <a:prstGeom prst="ellipse">
              <a:avLst/>
            </a:prstGeom>
            <a:solidFill>
              <a:srgbClr val="7886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0" name="îś1iḋê"/>
            <p:cNvSpPr/>
            <p:nvPr/>
          </p:nvSpPr>
          <p:spPr bwMode="auto">
            <a:xfrm>
              <a:off x="8801299" y="2598948"/>
              <a:ext cx="280988" cy="282575"/>
            </a:xfrm>
            <a:prstGeom prst="ellipse">
              <a:avLst/>
            </a:prstGeom>
            <a:solidFill>
              <a:srgbClr val="7886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1" name="ïSliďe"/>
            <p:cNvSpPr/>
            <p:nvPr/>
          </p:nvSpPr>
          <p:spPr bwMode="auto">
            <a:xfrm>
              <a:off x="8788599" y="2637048"/>
              <a:ext cx="300038" cy="198438"/>
            </a:xfrm>
            <a:custGeom>
              <a:avLst/>
              <a:gdLst>
                <a:gd name="T0" fmla="*/ 42 w 47"/>
                <a:gd name="T1" fmla="*/ 0 h 31"/>
                <a:gd name="T2" fmla="*/ 47 w 47"/>
                <a:gd name="T3" fmla="*/ 16 h 31"/>
                <a:gd name="T4" fmla="*/ 42 w 47"/>
                <a:gd name="T5" fmla="*/ 31 h 31"/>
                <a:gd name="T6" fmla="*/ 6 w 47"/>
                <a:gd name="T7" fmla="*/ 31 h 31"/>
                <a:gd name="T8" fmla="*/ 0 w 47"/>
                <a:gd name="T9" fmla="*/ 16 h 31"/>
                <a:gd name="T10" fmla="*/ 6 w 47"/>
                <a:gd name="T11" fmla="*/ 0 h 31"/>
                <a:gd name="T12" fmla="*/ 42 w 47"/>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47" h="31">
                  <a:moveTo>
                    <a:pt x="42" y="0"/>
                  </a:moveTo>
                  <a:cubicBezTo>
                    <a:pt x="45" y="4"/>
                    <a:pt x="47" y="10"/>
                    <a:pt x="47" y="16"/>
                  </a:cubicBezTo>
                  <a:cubicBezTo>
                    <a:pt x="47" y="22"/>
                    <a:pt x="45" y="27"/>
                    <a:pt x="42" y="31"/>
                  </a:cubicBezTo>
                  <a:cubicBezTo>
                    <a:pt x="6" y="31"/>
                    <a:pt x="6" y="31"/>
                    <a:pt x="6" y="31"/>
                  </a:cubicBezTo>
                  <a:cubicBezTo>
                    <a:pt x="2" y="27"/>
                    <a:pt x="0" y="22"/>
                    <a:pt x="0" y="16"/>
                  </a:cubicBezTo>
                  <a:cubicBezTo>
                    <a:pt x="0" y="10"/>
                    <a:pt x="2" y="4"/>
                    <a:pt x="6" y="0"/>
                  </a:cubicBezTo>
                  <a:lnTo>
                    <a:pt x="42" y="0"/>
                  </a:lnTo>
                  <a:close/>
                </a:path>
              </a:pathLst>
            </a:custGeom>
            <a:solidFill>
              <a:srgbClr val="C8F0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2" name="ïṡḻîḓê"/>
            <p:cNvSpPr/>
            <p:nvPr/>
          </p:nvSpPr>
          <p:spPr bwMode="auto">
            <a:xfrm>
              <a:off x="8980686" y="2611648"/>
              <a:ext cx="31750" cy="250825"/>
            </a:xfrm>
            <a:prstGeom prst="rect">
              <a:avLst/>
            </a:prstGeom>
            <a:solidFill>
              <a:srgbClr val="7886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33" name="íSḷîďé"/>
            <p:cNvSpPr/>
            <p:nvPr/>
          </p:nvSpPr>
          <p:spPr bwMode="auto">
            <a:xfrm>
              <a:off x="8866386" y="2611648"/>
              <a:ext cx="31750" cy="250825"/>
            </a:xfrm>
            <a:prstGeom prst="rect">
              <a:avLst/>
            </a:prstGeom>
            <a:solidFill>
              <a:srgbClr val="7886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34" name="íṡľíḍê"/>
            <p:cNvSpPr/>
            <p:nvPr/>
          </p:nvSpPr>
          <p:spPr bwMode="auto">
            <a:xfrm>
              <a:off x="9185474" y="2976773"/>
              <a:ext cx="363538" cy="371475"/>
            </a:xfrm>
            <a:prstGeom prst="ellipse">
              <a:avLst/>
            </a:prstGeom>
            <a:solidFill>
              <a:srgbClr val="7886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5" name="îś1îḑe"/>
            <p:cNvSpPr/>
            <p:nvPr/>
          </p:nvSpPr>
          <p:spPr bwMode="auto">
            <a:xfrm>
              <a:off x="9223574" y="3021223"/>
              <a:ext cx="285750" cy="282575"/>
            </a:xfrm>
            <a:prstGeom prst="ellipse">
              <a:avLst/>
            </a:prstGeom>
            <a:solidFill>
              <a:srgbClr val="7886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6" name="ï$1îďê"/>
            <p:cNvSpPr/>
            <p:nvPr/>
          </p:nvSpPr>
          <p:spPr bwMode="auto">
            <a:xfrm>
              <a:off x="9217224" y="3060910"/>
              <a:ext cx="300038" cy="204788"/>
            </a:xfrm>
            <a:custGeom>
              <a:avLst/>
              <a:gdLst>
                <a:gd name="T0" fmla="*/ 42 w 47"/>
                <a:gd name="T1" fmla="*/ 0 h 32"/>
                <a:gd name="T2" fmla="*/ 47 w 47"/>
                <a:gd name="T3" fmla="*/ 16 h 32"/>
                <a:gd name="T4" fmla="*/ 42 w 47"/>
                <a:gd name="T5" fmla="*/ 32 h 32"/>
                <a:gd name="T6" fmla="*/ 5 w 47"/>
                <a:gd name="T7" fmla="*/ 32 h 32"/>
                <a:gd name="T8" fmla="*/ 0 w 47"/>
                <a:gd name="T9" fmla="*/ 16 h 32"/>
                <a:gd name="T10" fmla="*/ 5 w 47"/>
                <a:gd name="T11" fmla="*/ 0 h 32"/>
                <a:gd name="T12" fmla="*/ 42 w 47"/>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42" y="0"/>
                  </a:moveTo>
                  <a:cubicBezTo>
                    <a:pt x="45" y="4"/>
                    <a:pt x="47" y="10"/>
                    <a:pt x="47" y="16"/>
                  </a:cubicBezTo>
                  <a:cubicBezTo>
                    <a:pt x="47" y="22"/>
                    <a:pt x="45" y="27"/>
                    <a:pt x="42" y="32"/>
                  </a:cubicBezTo>
                  <a:cubicBezTo>
                    <a:pt x="5" y="32"/>
                    <a:pt x="5" y="32"/>
                    <a:pt x="5" y="32"/>
                  </a:cubicBezTo>
                  <a:cubicBezTo>
                    <a:pt x="2" y="27"/>
                    <a:pt x="0" y="22"/>
                    <a:pt x="0" y="16"/>
                  </a:cubicBezTo>
                  <a:cubicBezTo>
                    <a:pt x="0" y="10"/>
                    <a:pt x="2" y="4"/>
                    <a:pt x="5" y="0"/>
                  </a:cubicBezTo>
                  <a:lnTo>
                    <a:pt x="42" y="0"/>
                  </a:lnTo>
                  <a:close/>
                </a:path>
              </a:pathLst>
            </a:custGeom>
            <a:solidFill>
              <a:srgbClr val="C8F0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7" name="ïs1îḋê"/>
            <p:cNvSpPr/>
            <p:nvPr/>
          </p:nvSpPr>
          <p:spPr bwMode="auto">
            <a:xfrm>
              <a:off x="9407724" y="3040273"/>
              <a:ext cx="31750" cy="244475"/>
            </a:xfrm>
            <a:prstGeom prst="rect">
              <a:avLst/>
            </a:prstGeom>
            <a:solidFill>
              <a:srgbClr val="7886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38" name="ïsľîḍè"/>
            <p:cNvSpPr/>
            <p:nvPr/>
          </p:nvSpPr>
          <p:spPr bwMode="auto">
            <a:xfrm>
              <a:off x="9293424" y="3040273"/>
              <a:ext cx="31750" cy="244475"/>
            </a:xfrm>
            <a:prstGeom prst="rect">
              <a:avLst/>
            </a:prstGeom>
            <a:solidFill>
              <a:srgbClr val="7886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39" name="isľíḓê"/>
            <p:cNvSpPr/>
            <p:nvPr/>
          </p:nvSpPr>
          <p:spPr bwMode="auto">
            <a:xfrm>
              <a:off x="9331524" y="3508585"/>
              <a:ext cx="369888" cy="371475"/>
            </a:xfrm>
            <a:prstGeom prst="ellipse">
              <a:avLst/>
            </a:prstGeom>
            <a:solidFill>
              <a:srgbClr val="7886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0" name="íṥļiḑé"/>
            <p:cNvSpPr/>
            <p:nvPr/>
          </p:nvSpPr>
          <p:spPr bwMode="auto">
            <a:xfrm>
              <a:off x="9375974" y="3553035"/>
              <a:ext cx="280988" cy="280988"/>
            </a:xfrm>
            <a:prstGeom prst="ellipse">
              <a:avLst/>
            </a:prstGeom>
            <a:solidFill>
              <a:srgbClr val="7886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1" name="ïśḷïḓè"/>
            <p:cNvSpPr/>
            <p:nvPr/>
          </p:nvSpPr>
          <p:spPr bwMode="auto">
            <a:xfrm>
              <a:off x="9363274" y="3591135"/>
              <a:ext cx="300038" cy="204788"/>
            </a:xfrm>
            <a:custGeom>
              <a:avLst/>
              <a:gdLst>
                <a:gd name="T0" fmla="*/ 42 w 47"/>
                <a:gd name="T1" fmla="*/ 0 h 32"/>
                <a:gd name="T2" fmla="*/ 47 w 47"/>
                <a:gd name="T3" fmla="*/ 16 h 32"/>
                <a:gd name="T4" fmla="*/ 42 w 47"/>
                <a:gd name="T5" fmla="*/ 32 h 32"/>
                <a:gd name="T6" fmla="*/ 6 w 47"/>
                <a:gd name="T7" fmla="*/ 32 h 32"/>
                <a:gd name="T8" fmla="*/ 0 w 47"/>
                <a:gd name="T9" fmla="*/ 16 h 32"/>
                <a:gd name="T10" fmla="*/ 6 w 47"/>
                <a:gd name="T11" fmla="*/ 0 h 32"/>
                <a:gd name="T12" fmla="*/ 42 w 47"/>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42" y="0"/>
                  </a:moveTo>
                  <a:cubicBezTo>
                    <a:pt x="45" y="5"/>
                    <a:pt x="47" y="10"/>
                    <a:pt x="47" y="16"/>
                  </a:cubicBezTo>
                  <a:cubicBezTo>
                    <a:pt x="47" y="22"/>
                    <a:pt x="45" y="28"/>
                    <a:pt x="42" y="32"/>
                  </a:cubicBezTo>
                  <a:cubicBezTo>
                    <a:pt x="6" y="32"/>
                    <a:pt x="6" y="32"/>
                    <a:pt x="6" y="32"/>
                  </a:cubicBezTo>
                  <a:cubicBezTo>
                    <a:pt x="2" y="28"/>
                    <a:pt x="0" y="22"/>
                    <a:pt x="0" y="16"/>
                  </a:cubicBezTo>
                  <a:cubicBezTo>
                    <a:pt x="0" y="10"/>
                    <a:pt x="2" y="5"/>
                    <a:pt x="6" y="0"/>
                  </a:cubicBezTo>
                  <a:lnTo>
                    <a:pt x="42" y="0"/>
                  </a:lnTo>
                  <a:close/>
                </a:path>
              </a:pathLst>
            </a:custGeom>
            <a:solidFill>
              <a:srgbClr val="C8F0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2" name="ïŝ1ïḓê"/>
            <p:cNvSpPr/>
            <p:nvPr/>
          </p:nvSpPr>
          <p:spPr bwMode="auto">
            <a:xfrm>
              <a:off x="9555361" y="3572085"/>
              <a:ext cx="31750" cy="242888"/>
            </a:xfrm>
            <a:prstGeom prst="rect">
              <a:avLst/>
            </a:prstGeom>
            <a:solidFill>
              <a:srgbClr val="7886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43" name="îŝ1îḑè"/>
            <p:cNvSpPr/>
            <p:nvPr/>
          </p:nvSpPr>
          <p:spPr bwMode="auto">
            <a:xfrm>
              <a:off x="9439474" y="3572085"/>
              <a:ext cx="31750" cy="242888"/>
            </a:xfrm>
            <a:prstGeom prst="rect">
              <a:avLst/>
            </a:prstGeom>
            <a:solidFill>
              <a:srgbClr val="7886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44" name="îšḻïḑè"/>
            <p:cNvSpPr/>
            <p:nvPr/>
          </p:nvSpPr>
          <p:spPr bwMode="auto">
            <a:xfrm>
              <a:off x="8209161" y="4634123"/>
              <a:ext cx="369888" cy="365125"/>
            </a:xfrm>
            <a:prstGeom prst="ellipse">
              <a:avLst/>
            </a:prstGeom>
            <a:solidFill>
              <a:srgbClr val="7886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5" name="ïṡľiḋè"/>
            <p:cNvSpPr/>
            <p:nvPr/>
          </p:nvSpPr>
          <p:spPr bwMode="auto">
            <a:xfrm>
              <a:off x="8253611" y="4673810"/>
              <a:ext cx="280988" cy="287338"/>
            </a:xfrm>
            <a:prstGeom prst="ellipse">
              <a:avLst/>
            </a:prstGeom>
            <a:solidFill>
              <a:srgbClr val="7886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6" name="íṣľíḓe"/>
            <p:cNvSpPr/>
            <p:nvPr/>
          </p:nvSpPr>
          <p:spPr bwMode="auto">
            <a:xfrm>
              <a:off x="8240911" y="4718260"/>
              <a:ext cx="306388" cy="198438"/>
            </a:xfrm>
            <a:custGeom>
              <a:avLst/>
              <a:gdLst>
                <a:gd name="T0" fmla="*/ 42 w 48"/>
                <a:gd name="T1" fmla="*/ 0 h 31"/>
                <a:gd name="T2" fmla="*/ 48 w 48"/>
                <a:gd name="T3" fmla="*/ 15 h 31"/>
                <a:gd name="T4" fmla="*/ 42 w 48"/>
                <a:gd name="T5" fmla="*/ 31 h 31"/>
                <a:gd name="T6" fmla="*/ 6 w 48"/>
                <a:gd name="T7" fmla="*/ 31 h 31"/>
                <a:gd name="T8" fmla="*/ 0 w 48"/>
                <a:gd name="T9" fmla="*/ 15 h 31"/>
                <a:gd name="T10" fmla="*/ 6 w 48"/>
                <a:gd name="T11" fmla="*/ 0 h 31"/>
                <a:gd name="T12" fmla="*/ 42 w 48"/>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48" h="31">
                  <a:moveTo>
                    <a:pt x="42" y="0"/>
                  </a:moveTo>
                  <a:cubicBezTo>
                    <a:pt x="46" y="4"/>
                    <a:pt x="48" y="9"/>
                    <a:pt x="48" y="15"/>
                  </a:cubicBezTo>
                  <a:cubicBezTo>
                    <a:pt x="48" y="21"/>
                    <a:pt x="46" y="27"/>
                    <a:pt x="42" y="31"/>
                  </a:cubicBezTo>
                  <a:cubicBezTo>
                    <a:pt x="6" y="31"/>
                    <a:pt x="6" y="31"/>
                    <a:pt x="6" y="31"/>
                  </a:cubicBezTo>
                  <a:cubicBezTo>
                    <a:pt x="2" y="27"/>
                    <a:pt x="0" y="21"/>
                    <a:pt x="0" y="15"/>
                  </a:cubicBezTo>
                  <a:cubicBezTo>
                    <a:pt x="0" y="9"/>
                    <a:pt x="2" y="4"/>
                    <a:pt x="6" y="0"/>
                  </a:cubicBezTo>
                  <a:lnTo>
                    <a:pt x="42" y="0"/>
                  </a:lnTo>
                  <a:close/>
                </a:path>
              </a:pathLst>
            </a:custGeom>
            <a:solidFill>
              <a:srgbClr val="C8F0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7" name="iSľïḓé"/>
            <p:cNvSpPr/>
            <p:nvPr/>
          </p:nvSpPr>
          <p:spPr bwMode="auto">
            <a:xfrm>
              <a:off x="8431411" y="4692860"/>
              <a:ext cx="33338" cy="249238"/>
            </a:xfrm>
            <a:prstGeom prst="rect">
              <a:avLst/>
            </a:prstGeom>
            <a:solidFill>
              <a:srgbClr val="7886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48" name="íśľîḓe"/>
            <p:cNvSpPr/>
            <p:nvPr/>
          </p:nvSpPr>
          <p:spPr bwMode="auto">
            <a:xfrm>
              <a:off x="8323461" y="4692860"/>
              <a:ext cx="31750" cy="249238"/>
            </a:xfrm>
            <a:prstGeom prst="rect">
              <a:avLst/>
            </a:prstGeom>
            <a:solidFill>
              <a:srgbClr val="7886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49" name="ïṧ1íḓê"/>
            <p:cNvSpPr/>
            <p:nvPr/>
          </p:nvSpPr>
          <p:spPr bwMode="auto">
            <a:xfrm>
              <a:off x="8756849" y="4494423"/>
              <a:ext cx="369888" cy="371475"/>
            </a:xfrm>
            <a:prstGeom prst="ellipse">
              <a:avLst/>
            </a:prstGeom>
            <a:solidFill>
              <a:srgbClr val="7886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0" name="îsḷídè"/>
            <p:cNvSpPr/>
            <p:nvPr/>
          </p:nvSpPr>
          <p:spPr bwMode="auto">
            <a:xfrm>
              <a:off x="8801299" y="4538873"/>
              <a:ext cx="280988" cy="280988"/>
            </a:xfrm>
            <a:prstGeom prst="ellipse">
              <a:avLst/>
            </a:prstGeom>
            <a:solidFill>
              <a:srgbClr val="7886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1" name="iṧľîḑe"/>
            <p:cNvSpPr/>
            <p:nvPr/>
          </p:nvSpPr>
          <p:spPr bwMode="auto">
            <a:xfrm>
              <a:off x="8788599" y="4583323"/>
              <a:ext cx="300038" cy="198438"/>
            </a:xfrm>
            <a:custGeom>
              <a:avLst/>
              <a:gdLst>
                <a:gd name="T0" fmla="*/ 42 w 47"/>
                <a:gd name="T1" fmla="*/ 0 h 31"/>
                <a:gd name="T2" fmla="*/ 47 w 47"/>
                <a:gd name="T3" fmla="*/ 15 h 31"/>
                <a:gd name="T4" fmla="*/ 42 w 47"/>
                <a:gd name="T5" fmla="*/ 31 h 31"/>
                <a:gd name="T6" fmla="*/ 6 w 47"/>
                <a:gd name="T7" fmla="*/ 31 h 31"/>
                <a:gd name="T8" fmla="*/ 0 w 47"/>
                <a:gd name="T9" fmla="*/ 15 h 31"/>
                <a:gd name="T10" fmla="*/ 6 w 47"/>
                <a:gd name="T11" fmla="*/ 0 h 31"/>
                <a:gd name="T12" fmla="*/ 42 w 47"/>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47" h="31">
                  <a:moveTo>
                    <a:pt x="42" y="0"/>
                  </a:moveTo>
                  <a:cubicBezTo>
                    <a:pt x="45" y="4"/>
                    <a:pt x="47" y="9"/>
                    <a:pt x="47" y="15"/>
                  </a:cubicBezTo>
                  <a:cubicBezTo>
                    <a:pt x="47" y="21"/>
                    <a:pt x="45" y="27"/>
                    <a:pt x="42" y="31"/>
                  </a:cubicBezTo>
                  <a:cubicBezTo>
                    <a:pt x="6" y="31"/>
                    <a:pt x="6" y="31"/>
                    <a:pt x="6" y="31"/>
                  </a:cubicBezTo>
                  <a:cubicBezTo>
                    <a:pt x="2" y="27"/>
                    <a:pt x="0" y="21"/>
                    <a:pt x="0" y="15"/>
                  </a:cubicBezTo>
                  <a:cubicBezTo>
                    <a:pt x="0" y="9"/>
                    <a:pt x="2" y="4"/>
                    <a:pt x="6" y="0"/>
                  </a:cubicBezTo>
                  <a:lnTo>
                    <a:pt x="42" y="0"/>
                  </a:lnTo>
                  <a:close/>
                </a:path>
              </a:pathLst>
            </a:custGeom>
            <a:solidFill>
              <a:srgbClr val="C8F0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2" name="í$ḻiḍé"/>
            <p:cNvSpPr/>
            <p:nvPr/>
          </p:nvSpPr>
          <p:spPr bwMode="auto">
            <a:xfrm>
              <a:off x="8980686" y="4557923"/>
              <a:ext cx="31750" cy="242888"/>
            </a:xfrm>
            <a:prstGeom prst="rect">
              <a:avLst/>
            </a:prstGeom>
            <a:solidFill>
              <a:srgbClr val="7886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53" name="ïṣ1íḍè"/>
            <p:cNvSpPr/>
            <p:nvPr/>
          </p:nvSpPr>
          <p:spPr bwMode="auto">
            <a:xfrm>
              <a:off x="8866386" y="4557923"/>
              <a:ext cx="31750" cy="242888"/>
            </a:xfrm>
            <a:prstGeom prst="rect">
              <a:avLst/>
            </a:prstGeom>
            <a:solidFill>
              <a:srgbClr val="7886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54" name="ïsļíḋè"/>
            <p:cNvSpPr/>
            <p:nvPr/>
          </p:nvSpPr>
          <p:spPr bwMode="auto">
            <a:xfrm>
              <a:off x="9185474" y="4097548"/>
              <a:ext cx="363538" cy="371475"/>
            </a:xfrm>
            <a:prstGeom prst="ellipse">
              <a:avLst/>
            </a:prstGeom>
            <a:solidFill>
              <a:srgbClr val="7886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5" name="íşḻîḓé"/>
            <p:cNvSpPr/>
            <p:nvPr/>
          </p:nvSpPr>
          <p:spPr bwMode="auto">
            <a:xfrm>
              <a:off x="9223574" y="4141998"/>
              <a:ext cx="285750" cy="280988"/>
            </a:xfrm>
            <a:prstGeom prst="ellipse">
              <a:avLst/>
            </a:prstGeom>
            <a:solidFill>
              <a:srgbClr val="7886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6" name="iŝḻiďe"/>
            <p:cNvSpPr/>
            <p:nvPr/>
          </p:nvSpPr>
          <p:spPr bwMode="auto">
            <a:xfrm>
              <a:off x="9217224" y="4180098"/>
              <a:ext cx="300038" cy="198438"/>
            </a:xfrm>
            <a:custGeom>
              <a:avLst/>
              <a:gdLst>
                <a:gd name="T0" fmla="*/ 42 w 47"/>
                <a:gd name="T1" fmla="*/ 0 h 31"/>
                <a:gd name="T2" fmla="*/ 47 w 47"/>
                <a:gd name="T3" fmla="*/ 16 h 31"/>
                <a:gd name="T4" fmla="*/ 42 w 47"/>
                <a:gd name="T5" fmla="*/ 31 h 31"/>
                <a:gd name="T6" fmla="*/ 5 w 47"/>
                <a:gd name="T7" fmla="*/ 31 h 31"/>
                <a:gd name="T8" fmla="*/ 0 w 47"/>
                <a:gd name="T9" fmla="*/ 16 h 31"/>
                <a:gd name="T10" fmla="*/ 5 w 47"/>
                <a:gd name="T11" fmla="*/ 0 h 31"/>
                <a:gd name="T12" fmla="*/ 42 w 47"/>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47" h="31">
                  <a:moveTo>
                    <a:pt x="42" y="0"/>
                  </a:moveTo>
                  <a:cubicBezTo>
                    <a:pt x="45" y="4"/>
                    <a:pt x="47" y="10"/>
                    <a:pt x="47" y="16"/>
                  </a:cubicBezTo>
                  <a:cubicBezTo>
                    <a:pt x="47" y="22"/>
                    <a:pt x="45" y="27"/>
                    <a:pt x="42" y="31"/>
                  </a:cubicBezTo>
                  <a:cubicBezTo>
                    <a:pt x="5" y="31"/>
                    <a:pt x="5" y="31"/>
                    <a:pt x="5" y="31"/>
                  </a:cubicBezTo>
                  <a:cubicBezTo>
                    <a:pt x="2" y="27"/>
                    <a:pt x="0" y="22"/>
                    <a:pt x="0" y="16"/>
                  </a:cubicBezTo>
                  <a:cubicBezTo>
                    <a:pt x="0" y="10"/>
                    <a:pt x="2" y="4"/>
                    <a:pt x="5" y="0"/>
                  </a:cubicBezTo>
                  <a:lnTo>
                    <a:pt x="42" y="0"/>
                  </a:lnTo>
                  <a:close/>
                </a:path>
              </a:pathLst>
            </a:custGeom>
            <a:solidFill>
              <a:srgbClr val="C8F0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7" name="iŝḷíḍé"/>
            <p:cNvSpPr/>
            <p:nvPr/>
          </p:nvSpPr>
          <p:spPr bwMode="auto">
            <a:xfrm>
              <a:off x="9407724" y="4161048"/>
              <a:ext cx="31750" cy="242888"/>
            </a:xfrm>
            <a:prstGeom prst="rect">
              <a:avLst/>
            </a:prstGeom>
            <a:solidFill>
              <a:srgbClr val="7886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58" name="išľíḍe"/>
            <p:cNvSpPr/>
            <p:nvPr/>
          </p:nvSpPr>
          <p:spPr bwMode="auto">
            <a:xfrm>
              <a:off x="9293424" y="4161048"/>
              <a:ext cx="31750" cy="242888"/>
            </a:xfrm>
            <a:prstGeom prst="rect">
              <a:avLst/>
            </a:prstGeom>
            <a:solidFill>
              <a:srgbClr val="7886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59" name="îṡḷîḑê"/>
            <p:cNvSpPr/>
            <p:nvPr/>
          </p:nvSpPr>
          <p:spPr bwMode="auto">
            <a:xfrm>
              <a:off x="7659886" y="2554498"/>
              <a:ext cx="363538" cy="371475"/>
            </a:xfrm>
            <a:prstGeom prst="ellipse">
              <a:avLst/>
            </a:prstGeom>
            <a:solidFill>
              <a:srgbClr val="7886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0" name="îṣļidé"/>
            <p:cNvSpPr/>
            <p:nvPr/>
          </p:nvSpPr>
          <p:spPr bwMode="auto">
            <a:xfrm>
              <a:off x="7704336" y="2598948"/>
              <a:ext cx="280988" cy="282575"/>
            </a:xfrm>
            <a:prstGeom prst="ellipse">
              <a:avLst/>
            </a:prstGeom>
            <a:solidFill>
              <a:srgbClr val="7886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1" name="iṣľíḓé"/>
            <p:cNvSpPr/>
            <p:nvPr/>
          </p:nvSpPr>
          <p:spPr bwMode="auto">
            <a:xfrm>
              <a:off x="7691636" y="2637048"/>
              <a:ext cx="300038" cy="198438"/>
            </a:xfrm>
            <a:custGeom>
              <a:avLst/>
              <a:gdLst>
                <a:gd name="T0" fmla="*/ 5 w 47"/>
                <a:gd name="T1" fmla="*/ 0 h 31"/>
                <a:gd name="T2" fmla="*/ 0 w 47"/>
                <a:gd name="T3" fmla="*/ 16 h 31"/>
                <a:gd name="T4" fmla="*/ 5 w 47"/>
                <a:gd name="T5" fmla="*/ 31 h 31"/>
                <a:gd name="T6" fmla="*/ 42 w 47"/>
                <a:gd name="T7" fmla="*/ 31 h 31"/>
                <a:gd name="T8" fmla="*/ 47 w 47"/>
                <a:gd name="T9" fmla="*/ 16 h 31"/>
                <a:gd name="T10" fmla="*/ 42 w 47"/>
                <a:gd name="T11" fmla="*/ 0 h 31"/>
                <a:gd name="T12" fmla="*/ 5 w 47"/>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47" h="31">
                  <a:moveTo>
                    <a:pt x="5" y="0"/>
                  </a:moveTo>
                  <a:cubicBezTo>
                    <a:pt x="2" y="4"/>
                    <a:pt x="0" y="10"/>
                    <a:pt x="0" y="16"/>
                  </a:cubicBezTo>
                  <a:cubicBezTo>
                    <a:pt x="0" y="22"/>
                    <a:pt x="2" y="27"/>
                    <a:pt x="5" y="31"/>
                  </a:cubicBezTo>
                  <a:cubicBezTo>
                    <a:pt x="42" y="31"/>
                    <a:pt x="42" y="31"/>
                    <a:pt x="42" y="31"/>
                  </a:cubicBezTo>
                  <a:cubicBezTo>
                    <a:pt x="45" y="27"/>
                    <a:pt x="47" y="22"/>
                    <a:pt x="47" y="16"/>
                  </a:cubicBezTo>
                  <a:cubicBezTo>
                    <a:pt x="47" y="10"/>
                    <a:pt x="45" y="4"/>
                    <a:pt x="42" y="0"/>
                  </a:cubicBezTo>
                  <a:lnTo>
                    <a:pt x="5" y="0"/>
                  </a:lnTo>
                  <a:close/>
                </a:path>
              </a:pathLst>
            </a:custGeom>
            <a:solidFill>
              <a:srgbClr val="C8F0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2" name="îšḷidê"/>
            <p:cNvSpPr/>
            <p:nvPr/>
          </p:nvSpPr>
          <p:spPr bwMode="auto">
            <a:xfrm>
              <a:off x="7769424" y="2611648"/>
              <a:ext cx="31750" cy="250825"/>
            </a:xfrm>
            <a:prstGeom prst="rect">
              <a:avLst/>
            </a:prstGeom>
            <a:solidFill>
              <a:srgbClr val="7886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63" name="îṡḷiḍè"/>
            <p:cNvSpPr/>
            <p:nvPr/>
          </p:nvSpPr>
          <p:spPr bwMode="auto">
            <a:xfrm>
              <a:off x="7883724" y="2611648"/>
              <a:ext cx="31750" cy="250825"/>
            </a:xfrm>
            <a:prstGeom prst="rect">
              <a:avLst/>
            </a:prstGeom>
            <a:solidFill>
              <a:srgbClr val="7886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64" name="ïşļïďè"/>
            <p:cNvSpPr/>
            <p:nvPr/>
          </p:nvSpPr>
          <p:spPr bwMode="auto">
            <a:xfrm>
              <a:off x="7232849" y="2976773"/>
              <a:ext cx="369888" cy="371475"/>
            </a:xfrm>
            <a:prstGeom prst="ellipse">
              <a:avLst/>
            </a:prstGeom>
            <a:solidFill>
              <a:srgbClr val="7886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5" name="ïŝ1iḋè"/>
            <p:cNvSpPr/>
            <p:nvPr/>
          </p:nvSpPr>
          <p:spPr bwMode="auto">
            <a:xfrm>
              <a:off x="7277299" y="3021223"/>
              <a:ext cx="280988" cy="282575"/>
            </a:xfrm>
            <a:prstGeom prst="ellipse">
              <a:avLst/>
            </a:prstGeom>
            <a:solidFill>
              <a:srgbClr val="7886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6" name="îsļiḍê"/>
            <p:cNvSpPr/>
            <p:nvPr/>
          </p:nvSpPr>
          <p:spPr bwMode="auto">
            <a:xfrm>
              <a:off x="7264599" y="3060910"/>
              <a:ext cx="306388" cy="204788"/>
            </a:xfrm>
            <a:custGeom>
              <a:avLst/>
              <a:gdLst>
                <a:gd name="T0" fmla="*/ 6 w 48"/>
                <a:gd name="T1" fmla="*/ 0 h 32"/>
                <a:gd name="T2" fmla="*/ 0 w 48"/>
                <a:gd name="T3" fmla="*/ 16 h 32"/>
                <a:gd name="T4" fmla="*/ 6 w 48"/>
                <a:gd name="T5" fmla="*/ 32 h 32"/>
                <a:gd name="T6" fmla="*/ 42 w 48"/>
                <a:gd name="T7" fmla="*/ 32 h 32"/>
                <a:gd name="T8" fmla="*/ 48 w 48"/>
                <a:gd name="T9" fmla="*/ 16 h 32"/>
                <a:gd name="T10" fmla="*/ 42 w 48"/>
                <a:gd name="T11" fmla="*/ 0 h 32"/>
                <a:gd name="T12" fmla="*/ 6 w 48"/>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48" h="32">
                  <a:moveTo>
                    <a:pt x="6" y="0"/>
                  </a:moveTo>
                  <a:cubicBezTo>
                    <a:pt x="2" y="4"/>
                    <a:pt x="0" y="10"/>
                    <a:pt x="0" y="16"/>
                  </a:cubicBezTo>
                  <a:cubicBezTo>
                    <a:pt x="0" y="22"/>
                    <a:pt x="2" y="27"/>
                    <a:pt x="6" y="32"/>
                  </a:cubicBezTo>
                  <a:cubicBezTo>
                    <a:pt x="42" y="32"/>
                    <a:pt x="42" y="32"/>
                    <a:pt x="42" y="32"/>
                  </a:cubicBezTo>
                  <a:cubicBezTo>
                    <a:pt x="45" y="27"/>
                    <a:pt x="48" y="22"/>
                    <a:pt x="48" y="16"/>
                  </a:cubicBezTo>
                  <a:cubicBezTo>
                    <a:pt x="48" y="10"/>
                    <a:pt x="45" y="4"/>
                    <a:pt x="42" y="0"/>
                  </a:cubicBezTo>
                  <a:lnTo>
                    <a:pt x="6" y="0"/>
                  </a:lnTo>
                  <a:close/>
                </a:path>
              </a:pathLst>
            </a:custGeom>
            <a:solidFill>
              <a:srgbClr val="C8F0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7" name="iŝ1ïďé"/>
            <p:cNvSpPr/>
            <p:nvPr/>
          </p:nvSpPr>
          <p:spPr bwMode="auto">
            <a:xfrm>
              <a:off x="7340799" y="3040273"/>
              <a:ext cx="31750" cy="244475"/>
            </a:xfrm>
            <a:prstGeom prst="rect">
              <a:avLst/>
            </a:prstGeom>
            <a:solidFill>
              <a:srgbClr val="7886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68" name="íŝlïde"/>
            <p:cNvSpPr/>
            <p:nvPr/>
          </p:nvSpPr>
          <p:spPr bwMode="auto">
            <a:xfrm>
              <a:off x="7456686" y="3040273"/>
              <a:ext cx="31750" cy="244475"/>
            </a:xfrm>
            <a:prstGeom prst="rect">
              <a:avLst/>
            </a:prstGeom>
            <a:solidFill>
              <a:srgbClr val="7886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69" name="iŝlide"/>
            <p:cNvSpPr/>
            <p:nvPr/>
          </p:nvSpPr>
          <p:spPr bwMode="auto">
            <a:xfrm>
              <a:off x="7086799" y="3508585"/>
              <a:ext cx="363538" cy="371475"/>
            </a:xfrm>
            <a:prstGeom prst="ellipse">
              <a:avLst/>
            </a:prstGeom>
            <a:solidFill>
              <a:srgbClr val="7886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0" name="isḷïḑe"/>
            <p:cNvSpPr/>
            <p:nvPr/>
          </p:nvSpPr>
          <p:spPr bwMode="auto">
            <a:xfrm>
              <a:off x="7131249" y="3553035"/>
              <a:ext cx="280988" cy="280988"/>
            </a:xfrm>
            <a:prstGeom prst="ellipse">
              <a:avLst/>
            </a:prstGeom>
            <a:solidFill>
              <a:srgbClr val="7886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1" name="íṥļíḍe"/>
            <p:cNvSpPr/>
            <p:nvPr/>
          </p:nvSpPr>
          <p:spPr bwMode="auto">
            <a:xfrm>
              <a:off x="7118549" y="3591135"/>
              <a:ext cx="300038" cy="204788"/>
            </a:xfrm>
            <a:custGeom>
              <a:avLst/>
              <a:gdLst>
                <a:gd name="T0" fmla="*/ 5 w 47"/>
                <a:gd name="T1" fmla="*/ 0 h 32"/>
                <a:gd name="T2" fmla="*/ 0 w 47"/>
                <a:gd name="T3" fmla="*/ 16 h 32"/>
                <a:gd name="T4" fmla="*/ 5 w 47"/>
                <a:gd name="T5" fmla="*/ 32 h 32"/>
                <a:gd name="T6" fmla="*/ 42 w 47"/>
                <a:gd name="T7" fmla="*/ 32 h 32"/>
                <a:gd name="T8" fmla="*/ 47 w 47"/>
                <a:gd name="T9" fmla="*/ 16 h 32"/>
                <a:gd name="T10" fmla="*/ 42 w 47"/>
                <a:gd name="T11" fmla="*/ 0 h 32"/>
                <a:gd name="T12" fmla="*/ 5 w 47"/>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5" y="0"/>
                  </a:moveTo>
                  <a:cubicBezTo>
                    <a:pt x="2" y="5"/>
                    <a:pt x="0" y="10"/>
                    <a:pt x="0" y="16"/>
                  </a:cubicBezTo>
                  <a:cubicBezTo>
                    <a:pt x="0" y="22"/>
                    <a:pt x="2" y="28"/>
                    <a:pt x="5" y="32"/>
                  </a:cubicBezTo>
                  <a:cubicBezTo>
                    <a:pt x="42" y="32"/>
                    <a:pt x="42" y="32"/>
                    <a:pt x="42" y="32"/>
                  </a:cubicBezTo>
                  <a:cubicBezTo>
                    <a:pt x="45" y="28"/>
                    <a:pt x="47" y="22"/>
                    <a:pt x="47" y="16"/>
                  </a:cubicBezTo>
                  <a:cubicBezTo>
                    <a:pt x="47" y="10"/>
                    <a:pt x="45" y="5"/>
                    <a:pt x="42" y="0"/>
                  </a:cubicBezTo>
                  <a:lnTo>
                    <a:pt x="5" y="0"/>
                  </a:lnTo>
                  <a:close/>
                </a:path>
              </a:pathLst>
            </a:custGeom>
            <a:solidFill>
              <a:srgbClr val="C8F0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2" name="iśḻïďé"/>
            <p:cNvSpPr/>
            <p:nvPr/>
          </p:nvSpPr>
          <p:spPr bwMode="auto">
            <a:xfrm>
              <a:off x="7194749" y="3572085"/>
              <a:ext cx="31750" cy="242888"/>
            </a:xfrm>
            <a:prstGeom prst="rect">
              <a:avLst/>
            </a:prstGeom>
            <a:solidFill>
              <a:srgbClr val="7886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73" name="í$1ïḑe"/>
            <p:cNvSpPr/>
            <p:nvPr/>
          </p:nvSpPr>
          <p:spPr bwMode="auto">
            <a:xfrm>
              <a:off x="7309049" y="3572085"/>
              <a:ext cx="31750" cy="242888"/>
            </a:xfrm>
            <a:prstGeom prst="rect">
              <a:avLst/>
            </a:prstGeom>
            <a:solidFill>
              <a:srgbClr val="7886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74" name="işļiďé"/>
            <p:cNvSpPr/>
            <p:nvPr/>
          </p:nvSpPr>
          <p:spPr bwMode="auto">
            <a:xfrm>
              <a:off x="7659886" y="4494423"/>
              <a:ext cx="363538" cy="371475"/>
            </a:xfrm>
            <a:prstGeom prst="ellipse">
              <a:avLst/>
            </a:prstGeom>
            <a:solidFill>
              <a:srgbClr val="7886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5" name="iṩ1íḋè"/>
            <p:cNvSpPr/>
            <p:nvPr/>
          </p:nvSpPr>
          <p:spPr bwMode="auto">
            <a:xfrm>
              <a:off x="7704336" y="4538873"/>
              <a:ext cx="280988" cy="280988"/>
            </a:xfrm>
            <a:prstGeom prst="ellipse">
              <a:avLst/>
            </a:prstGeom>
            <a:solidFill>
              <a:srgbClr val="78868C"/>
            </a:solidFill>
            <a:ln w="6350" cap="flat">
              <a:solidFill>
                <a:srgbClr val="734E48"/>
              </a:solidFill>
              <a:prstDash val="solid"/>
              <a:miter lim="800000"/>
            </a:ln>
          </p:spPr>
          <p:txBody>
            <a:bodyPr anchor="ctr"/>
            <a:lstStyle/>
            <a:p>
              <a:pPr algn="ctr"/>
              <a:endParaRPr/>
            </a:p>
          </p:txBody>
        </p:sp>
        <p:sp>
          <p:nvSpPr>
            <p:cNvPr id="676" name="i$1ïḋè"/>
            <p:cNvSpPr/>
            <p:nvPr/>
          </p:nvSpPr>
          <p:spPr bwMode="auto">
            <a:xfrm>
              <a:off x="7691636" y="4583323"/>
              <a:ext cx="300038" cy="198438"/>
            </a:xfrm>
            <a:custGeom>
              <a:avLst/>
              <a:gdLst>
                <a:gd name="T0" fmla="*/ 5 w 47"/>
                <a:gd name="T1" fmla="*/ 0 h 31"/>
                <a:gd name="T2" fmla="*/ 0 w 47"/>
                <a:gd name="T3" fmla="*/ 15 h 31"/>
                <a:gd name="T4" fmla="*/ 5 w 47"/>
                <a:gd name="T5" fmla="*/ 31 h 31"/>
                <a:gd name="T6" fmla="*/ 42 w 47"/>
                <a:gd name="T7" fmla="*/ 31 h 31"/>
                <a:gd name="T8" fmla="*/ 47 w 47"/>
                <a:gd name="T9" fmla="*/ 15 h 31"/>
                <a:gd name="T10" fmla="*/ 42 w 47"/>
                <a:gd name="T11" fmla="*/ 0 h 31"/>
                <a:gd name="T12" fmla="*/ 5 w 47"/>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47" h="31">
                  <a:moveTo>
                    <a:pt x="5" y="0"/>
                  </a:moveTo>
                  <a:cubicBezTo>
                    <a:pt x="2" y="4"/>
                    <a:pt x="0" y="9"/>
                    <a:pt x="0" y="15"/>
                  </a:cubicBezTo>
                  <a:cubicBezTo>
                    <a:pt x="0" y="21"/>
                    <a:pt x="2" y="27"/>
                    <a:pt x="5" y="31"/>
                  </a:cubicBezTo>
                  <a:cubicBezTo>
                    <a:pt x="42" y="31"/>
                    <a:pt x="42" y="31"/>
                    <a:pt x="42" y="31"/>
                  </a:cubicBezTo>
                  <a:cubicBezTo>
                    <a:pt x="45" y="27"/>
                    <a:pt x="47" y="21"/>
                    <a:pt x="47" y="15"/>
                  </a:cubicBezTo>
                  <a:cubicBezTo>
                    <a:pt x="47" y="9"/>
                    <a:pt x="45" y="4"/>
                    <a:pt x="42" y="0"/>
                  </a:cubicBezTo>
                  <a:lnTo>
                    <a:pt x="5" y="0"/>
                  </a:lnTo>
                  <a:close/>
                </a:path>
              </a:pathLst>
            </a:custGeom>
            <a:solidFill>
              <a:srgbClr val="C8F0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7" name="ïšliḓé"/>
            <p:cNvSpPr/>
            <p:nvPr/>
          </p:nvSpPr>
          <p:spPr bwMode="auto">
            <a:xfrm>
              <a:off x="7769424" y="4557923"/>
              <a:ext cx="31750" cy="242888"/>
            </a:xfrm>
            <a:prstGeom prst="rect">
              <a:avLst/>
            </a:prstGeom>
            <a:solidFill>
              <a:srgbClr val="7886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78" name="i$ḻîḓê"/>
            <p:cNvSpPr/>
            <p:nvPr/>
          </p:nvSpPr>
          <p:spPr bwMode="auto">
            <a:xfrm>
              <a:off x="7883724" y="4557923"/>
              <a:ext cx="31750" cy="242888"/>
            </a:xfrm>
            <a:prstGeom prst="rect">
              <a:avLst/>
            </a:prstGeom>
            <a:solidFill>
              <a:srgbClr val="7886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79" name="iSľíḓé"/>
            <p:cNvSpPr/>
            <p:nvPr/>
          </p:nvSpPr>
          <p:spPr bwMode="auto">
            <a:xfrm>
              <a:off x="7232849" y="4097548"/>
              <a:ext cx="369888" cy="371475"/>
            </a:xfrm>
            <a:prstGeom prst="ellipse">
              <a:avLst/>
            </a:prstGeom>
            <a:solidFill>
              <a:srgbClr val="7886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0" name="íṩḷïḍe"/>
            <p:cNvSpPr/>
            <p:nvPr/>
          </p:nvSpPr>
          <p:spPr bwMode="auto">
            <a:xfrm>
              <a:off x="7277299" y="4141998"/>
              <a:ext cx="280988" cy="280988"/>
            </a:xfrm>
            <a:prstGeom prst="ellipse">
              <a:avLst/>
            </a:prstGeom>
            <a:solidFill>
              <a:srgbClr val="7886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1" name="ïš1îďé"/>
            <p:cNvSpPr/>
            <p:nvPr/>
          </p:nvSpPr>
          <p:spPr bwMode="auto">
            <a:xfrm>
              <a:off x="7264599" y="4180098"/>
              <a:ext cx="306388" cy="198438"/>
            </a:xfrm>
            <a:custGeom>
              <a:avLst/>
              <a:gdLst>
                <a:gd name="T0" fmla="*/ 6 w 48"/>
                <a:gd name="T1" fmla="*/ 0 h 31"/>
                <a:gd name="T2" fmla="*/ 0 w 48"/>
                <a:gd name="T3" fmla="*/ 16 h 31"/>
                <a:gd name="T4" fmla="*/ 6 w 48"/>
                <a:gd name="T5" fmla="*/ 31 h 31"/>
                <a:gd name="T6" fmla="*/ 42 w 48"/>
                <a:gd name="T7" fmla="*/ 31 h 31"/>
                <a:gd name="T8" fmla="*/ 48 w 48"/>
                <a:gd name="T9" fmla="*/ 16 h 31"/>
                <a:gd name="T10" fmla="*/ 42 w 48"/>
                <a:gd name="T11" fmla="*/ 0 h 31"/>
                <a:gd name="T12" fmla="*/ 6 w 48"/>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48" h="31">
                  <a:moveTo>
                    <a:pt x="6" y="0"/>
                  </a:moveTo>
                  <a:cubicBezTo>
                    <a:pt x="2" y="4"/>
                    <a:pt x="0" y="10"/>
                    <a:pt x="0" y="16"/>
                  </a:cubicBezTo>
                  <a:cubicBezTo>
                    <a:pt x="0" y="22"/>
                    <a:pt x="2" y="27"/>
                    <a:pt x="6" y="31"/>
                  </a:cubicBezTo>
                  <a:cubicBezTo>
                    <a:pt x="42" y="31"/>
                    <a:pt x="42" y="31"/>
                    <a:pt x="42" y="31"/>
                  </a:cubicBezTo>
                  <a:cubicBezTo>
                    <a:pt x="45" y="27"/>
                    <a:pt x="48" y="22"/>
                    <a:pt x="48" y="16"/>
                  </a:cubicBezTo>
                  <a:cubicBezTo>
                    <a:pt x="48" y="10"/>
                    <a:pt x="45" y="4"/>
                    <a:pt x="42" y="0"/>
                  </a:cubicBezTo>
                  <a:lnTo>
                    <a:pt x="6" y="0"/>
                  </a:lnTo>
                  <a:close/>
                </a:path>
              </a:pathLst>
            </a:custGeom>
            <a:solidFill>
              <a:srgbClr val="C8F0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2" name="îṩḻîďé"/>
            <p:cNvSpPr/>
            <p:nvPr/>
          </p:nvSpPr>
          <p:spPr bwMode="auto">
            <a:xfrm>
              <a:off x="7340799" y="4161048"/>
              <a:ext cx="31750" cy="242888"/>
            </a:xfrm>
            <a:prstGeom prst="rect">
              <a:avLst/>
            </a:prstGeom>
            <a:solidFill>
              <a:srgbClr val="7886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83" name="ïşlïḓé"/>
            <p:cNvSpPr/>
            <p:nvPr/>
          </p:nvSpPr>
          <p:spPr bwMode="auto">
            <a:xfrm>
              <a:off x="7456686" y="4161048"/>
              <a:ext cx="31750" cy="242888"/>
            </a:xfrm>
            <a:prstGeom prst="rect">
              <a:avLst/>
            </a:prstGeom>
            <a:solidFill>
              <a:srgbClr val="7886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grpSp>
      <p:grpSp>
        <p:nvGrpSpPr>
          <p:cNvPr id="684" name="组合 683"/>
          <p:cNvGrpSpPr/>
          <p:nvPr/>
        </p:nvGrpSpPr>
        <p:grpSpPr>
          <a:xfrm>
            <a:off x="949187" y="1393102"/>
            <a:ext cx="1318989" cy="1484603"/>
            <a:chOff x="10278325" y="2816170"/>
            <a:chExt cx="1304091" cy="2016834"/>
          </a:xfrm>
        </p:grpSpPr>
        <p:sp>
          <p:nvSpPr>
            <p:cNvPr id="685" name="iṥḷíḑê"/>
            <p:cNvSpPr/>
            <p:nvPr/>
          </p:nvSpPr>
          <p:spPr bwMode="auto">
            <a:xfrm>
              <a:off x="10336017" y="3658721"/>
              <a:ext cx="991590" cy="1027648"/>
            </a:xfrm>
            <a:custGeom>
              <a:avLst/>
              <a:gdLst>
                <a:gd name="T0" fmla="*/ 46 w 825"/>
                <a:gd name="T1" fmla="*/ 0 h 855"/>
                <a:gd name="T2" fmla="*/ 825 w 825"/>
                <a:gd name="T3" fmla="*/ 855 h 855"/>
                <a:gd name="T4" fmla="*/ 144 w 825"/>
                <a:gd name="T5" fmla="*/ 270 h 855"/>
                <a:gd name="T6" fmla="*/ 0 w 825"/>
                <a:gd name="T7" fmla="*/ 320 h 855"/>
                <a:gd name="T8" fmla="*/ 46 w 825"/>
                <a:gd name="T9" fmla="*/ 0 h 855"/>
              </a:gdLst>
              <a:ahLst/>
              <a:cxnLst>
                <a:cxn ang="0">
                  <a:pos x="T0" y="T1"/>
                </a:cxn>
                <a:cxn ang="0">
                  <a:pos x="T2" y="T3"/>
                </a:cxn>
                <a:cxn ang="0">
                  <a:pos x="T4" y="T5"/>
                </a:cxn>
                <a:cxn ang="0">
                  <a:pos x="T6" y="T7"/>
                </a:cxn>
                <a:cxn ang="0">
                  <a:pos x="T8" y="T9"/>
                </a:cxn>
              </a:cxnLst>
              <a:rect l="0" t="0" r="r" b="b"/>
              <a:pathLst>
                <a:path w="825" h="855">
                  <a:moveTo>
                    <a:pt x="46" y="0"/>
                  </a:moveTo>
                  <a:lnTo>
                    <a:pt x="825" y="855"/>
                  </a:lnTo>
                  <a:lnTo>
                    <a:pt x="144" y="270"/>
                  </a:lnTo>
                  <a:lnTo>
                    <a:pt x="0" y="320"/>
                  </a:lnTo>
                  <a:lnTo>
                    <a:pt x="46" y="0"/>
                  </a:lnTo>
                  <a:close/>
                </a:path>
              </a:pathLst>
            </a:custGeom>
            <a:solidFill>
              <a:srgbClr val="0070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6" name="ïşḷïḋé"/>
            <p:cNvSpPr/>
            <p:nvPr/>
          </p:nvSpPr>
          <p:spPr bwMode="auto">
            <a:xfrm>
              <a:off x="10336017" y="3658721"/>
              <a:ext cx="424280" cy="406251"/>
            </a:xfrm>
            <a:custGeom>
              <a:avLst/>
              <a:gdLst>
                <a:gd name="T0" fmla="*/ 0 w 353"/>
                <a:gd name="T1" fmla="*/ 320 h 338"/>
                <a:gd name="T2" fmla="*/ 46 w 353"/>
                <a:gd name="T3" fmla="*/ 0 h 338"/>
                <a:gd name="T4" fmla="*/ 353 w 353"/>
                <a:gd name="T5" fmla="*/ 338 h 338"/>
                <a:gd name="T6" fmla="*/ 83 w 353"/>
                <a:gd name="T7" fmla="*/ 191 h 338"/>
                <a:gd name="T8" fmla="*/ 0 w 353"/>
                <a:gd name="T9" fmla="*/ 320 h 338"/>
              </a:gdLst>
              <a:ahLst/>
              <a:cxnLst>
                <a:cxn ang="0">
                  <a:pos x="T0" y="T1"/>
                </a:cxn>
                <a:cxn ang="0">
                  <a:pos x="T2" y="T3"/>
                </a:cxn>
                <a:cxn ang="0">
                  <a:pos x="T4" y="T5"/>
                </a:cxn>
                <a:cxn ang="0">
                  <a:pos x="T6" y="T7"/>
                </a:cxn>
                <a:cxn ang="0">
                  <a:pos x="T8" y="T9"/>
                </a:cxn>
              </a:cxnLst>
              <a:rect l="0" t="0" r="r" b="b"/>
              <a:pathLst>
                <a:path w="353" h="338">
                  <a:moveTo>
                    <a:pt x="0" y="320"/>
                  </a:moveTo>
                  <a:lnTo>
                    <a:pt x="46" y="0"/>
                  </a:lnTo>
                  <a:lnTo>
                    <a:pt x="353" y="338"/>
                  </a:lnTo>
                  <a:lnTo>
                    <a:pt x="83" y="191"/>
                  </a:lnTo>
                  <a:lnTo>
                    <a:pt x="0" y="320"/>
                  </a:lnTo>
                  <a:close/>
                </a:path>
              </a:pathLst>
            </a:custGeom>
            <a:solidFill>
              <a:srgbClr val="A0CF6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7" name="islíďè"/>
            <p:cNvSpPr/>
            <p:nvPr/>
          </p:nvSpPr>
          <p:spPr bwMode="auto">
            <a:xfrm>
              <a:off x="11140107" y="2816170"/>
              <a:ext cx="219953" cy="543271"/>
            </a:xfrm>
            <a:custGeom>
              <a:avLst/>
              <a:gdLst>
                <a:gd name="T0" fmla="*/ 88 w 88"/>
                <a:gd name="T1" fmla="*/ 0 h 218"/>
                <a:gd name="T2" fmla="*/ 22 w 88"/>
                <a:gd name="T3" fmla="*/ 218 h 218"/>
                <a:gd name="T4" fmla="*/ 88 w 88"/>
                <a:gd name="T5" fmla="*/ 0 h 218"/>
              </a:gdLst>
              <a:ahLst/>
              <a:cxnLst>
                <a:cxn ang="0">
                  <a:pos x="T0" y="T1"/>
                </a:cxn>
                <a:cxn ang="0">
                  <a:pos x="T2" y="T3"/>
                </a:cxn>
                <a:cxn ang="0">
                  <a:pos x="T4" y="T5"/>
                </a:cxn>
              </a:cxnLst>
              <a:rect l="0" t="0" r="r" b="b"/>
              <a:pathLst>
                <a:path w="88" h="218">
                  <a:moveTo>
                    <a:pt x="88" y="0"/>
                  </a:moveTo>
                  <a:cubicBezTo>
                    <a:pt x="22" y="218"/>
                    <a:pt x="22" y="218"/>
                    <a:pt x="22" y="218"/>
                  </a:cubicBezTo>
                  <a:cubicBezTo>
                    <a:pt x="22" y="218"/>
                    <a:pt x="0" y="77"/>
                    <a:pt x="88"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8" name="í$líďê"/>
            <p:cNvSpPr/>
            <p:nvPr/>
          </p:nvSpPr>
          <p:spPr bwMode="auto">
            <a:xfrm>
              <a:off x="11195395" y="2816170"/>
              <a:ext cx="239184" cy="543271"/>
            </a:xfrm>
            <a:custGeom>
              <a:avLst/>
              <a:gdLst>
                <a:gd name="T0" fmla="*/ 66 w 96"/>
                <a:gd name="T1" fmla="*/ 0 h 218"/>
                <a:gd name="T2" fmla="*/ 0 w 96"/>
                <a:gd name="T3" fmla="*/ 218 h 218"/>
                <a:gd name="T4" fmla="*/ 66 w 96"/>
                <a:gd name="T5" fmla="*/ 0 h 218"/>
              </a:gdLst>
              <a:ahLst/>
              <a:cxnLst>
                <a:cxn ang="0">
                  <a:pos x="T0" y="T1"/>
                </a:cxn>
                <a:cxn ang="0">
                  <a:pos x="T2" y="T3"/>
                </a:cxn>
                <a:cxn ang="0">
                  <a:pos x="T4" y="T5"/>
                </a:cxn>
              </a:cxnLst>
              <a:rect l="0" t="0" r="r" b="b"/>
              <a:pathLst>
                <a:path w="96" h="218">
                  <a:moveTo>
                    <a:pt x="66" y="0"/>
                  </a:moveTo>
                  <a:cubicBezTo>
                    <a:pt x="0" y="218"/>
                    <a:pt x="0" y="218"/>
                    <a:pt x="0" y="218"/>
                  </a:cubicBezTo>
                  <a:cubicBezTo>
                    <a:pt x="0" y="218"/>
                    <a:pt x="96" y="113"/>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9" name="iṣḷíḍe"/>
            <p:cNvSpPr/>
            <p:nvPr/>
          </p:nvSpPr>
          <p:spPr bwMode="auto">
            <a:xfrm>
              <a:off x="11190588" y="3339009"/>
              <a:ext cx="391828" cy="414665"/>
            </a:xfrm>
            <a:custGeom>
              <a:avLst/>
              <a:gdLst>
                <a:gd name="T0" fmla="*/ 157 w 157"/>
                <a:gd name="T1" fmla="*/ 166 h 166"/>
                <a:gd name="T2" fmla="*/ 0 w 157"/>
                <a:gd name="T3" fmla="*/ 0 h 166"/>
                <a:gd name="T4" fmla="*/ 157 w 157"/>
                <a:gd name="T5" fmla="*/ 166 h 166"/>
              </a:gdLst>
              <a:ahLst/>
              <a:cxnLst>
                <a:cxn ang="0">
                  <a:pos x="T0" y="T1"/>
                </a:cxn>
                <a:cxn ang="0">
                  <a:pos x="T2" y="T3"/>
                </a:cxn>
                <a:cxn ang="0">
                  <a:pos x="T4" y="T5"/>
                </a:cxn>
              </a:cxnLst>
              <a:rect l="0" t="0" r="r" b="b"/>
              <a:pathLst>
                <a:path w="157" h="166">
                  <a:moveTo>
                    <a:pt x="157" y="166"/>
                  </a:moveTo>
                  <a:cubicBezTo>
                    <a:pt x="0" y="0"/>
                    <a:pt x="0" y="0"/>
                    <a:pt x="0" y="0"/>
                  </a:cubicBezTo>
                  <a:cubicBezTo>
                    <a:pt x="0" y="0"/>
                    <a:pt x="44" y="135"/>
                    <a:pt x="157" y="166"/>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0" name="îṥḻîḑé"/>
            <p:cNvSpPr/>
            <p:nvPr/>
          </p:nvSpPr>
          <p:spPr bwMode="auto">
            <a:xfrm>
              <a:off x="11190588" y="3339009"/>
              <a:ext cx="391828" cy="414665"/>
            </a:xfrm>
            <a:custGeom>
              <a:avLst/>
              <a:gdLst>
                <a:gd name="T0" fmla="*/ 157 w 157"/>
                <a:gd name="T1" fmla="*/ 166 h 166"/>
                <a:gd name="T2" fmla="*/ 0 w 157"/>
                <a:gd name="T3" fmla="*/ 0 h 166"/>
                <a:gd name="T4" fmla="*/ 157 w 157"/>
                <a:gd name="T5" fmla="*/ 166 h 166"/>
              </a:gdLst>
              <a:ahLst/>
              <a:cxnLst>
                <a:cxn ang="0">
                  <a:pos x="T0" y="T1"/>
                </a:cxn>
                <a:cxn ang="0">
                  <a:pos x="T2" y="T3"/>
                </a:cxn>
                <a:cxn ang="0">
                  <a:pos x="T4" y="T5"/>
                </a:cxn>
              </a:cxnLst>
              <a:rect l="0" t="0" r="r" b="b"/>
              <a:pathLst>
                <a:path w="157" h="166">
                  <a:moveTo>
                    <a:pt x="157" y="166"/>
                  </a:moveTo>
                  <a:cubicBezTo>
                    <a:pt x="0" y="0"/>
                    <a:pt x="0" y="0"/>
                    <a:pt x="0" y="0"/>
                  </a:cubicBezTo>
                  <a:cubicBezTo>
                    <a:pt x="0" y="0"/>
                    <a:pt x="133" y="51"/>
                    <a:pt x="157" y="16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1" name="ï$ļïďe"/>
            <p:cNvSpPr/>
            <p:nvPr/>
          </p:nvSpPr>
          <p:spPr bwMode="auto">
            <a:xfrm>
              <a:off x="10648519" y="3266893"/>
              <a:ext cx="554088" cy="210337"/>
            </a:xfrm>
            <a:custGeom>
              <a:avLst/>
              <a:gdLst>
                <a:gd name="T0" fmla="*/ 0 w 222"/>
                <a:gd name="T1" fmla="*/ 84 h 84"/>
                <a:gd name="T2" fmla="*/ 222 w 222"/>
                <a:gd name="T3" fmla="*/ 30 h 84"/>
                <a:gd name="T4" fmla="*/ 0 w 222"/>
                <a:gd name="T5" fmla="*/ 84 h 84"/>
              </a:gdLst>
              <a:ahLst/>
              <a:cxnLst>
                <a:cxn ang="0">
                  <a:pos x="T0" y="T1"/>
                </a:cxn>
                <a:cxn ang="0">
                  <a:pos x="T2" y="T3"/>
                </a:cxn>
                <a:cxn ang="0">
                  <a:pos x="T4" y="T5"/>
                </a:cxn>
              </a:cxnLst>
              <a:rect l="0" t="0" r="r" b="b"/>
              <a:pathLst>
                <a:path w="222" h="84">
                  <a:moveTo>
                    <a:pt x="0" y="84"/>
                  </a:moveTo>
                  <a:cubicBezTo>
                    <a:pt x="222" y="30"/>
                    <a:pt x="222" y="30"/>
                    <a:pt x="222" y="30"/>
                  </a:cubicBezTo>
                  <a:cubicBezTo>
                    <a:pt x="222" y="30"/>
                    <a:pt x="83" y="0"/>
                    <a:pt x="0" y="84"/>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2" name="îś1iḍe"/>
            <p:cNvSpPr/>
            <p:nvPr/>
          </p:nvSpPr>
          <p:spPr bwMode="auto">
            <a:xfrm>
              <a:off x="10648519" y="3342615"/>
              <a:ext cx="554088" cy="223558"/>
            </a:xfrm>
            <a:custGeom>
              <a:avLst/>
              <a:gdLst>
                <a:gd name="T0" fmla="*/ 0 w 222"/>
                <a:gd name="T1" fmla="*/ 54 h 90"/>
                <a:gd name="T2" fmla="*/ 222 w 222"/>
                <a:gd name="T3" fmla="*/ 0 h 90"/>
                <a:gd name="T4" fmla="*/ 0 w 222"/>
                <a:gd name="T5" fmla="*/ 54 h 90"/>
              </a:gdLst>
              <a:ahLst/>
              <a:cxnLst>
                <a:cxn ang="0">
                  <a:pos x="T0" y="T1"/>
                </a:cxn>
                <a:cxn ang="0">
                  <a:pos x="T2" y="T3"/>
                </a:cxn>
                <a:cxn ang="0">
                  <a:pos x="T4" y="T5"/>
                </a:cxn>
              </a:cxnLst>
              <a:rect l="0" t="0" r="r" b="b"/>
              <a:pathLst>
                <a:path w="222" h="90">
                  <a:moveTo>
                    <a:pt x="0" y="54"/>
                  </a:moveTo>
                  <a:cubicBezTo>
                    <a:pt x="222" y="0"/>
                    <a:pt x="222" y="0"/>
                    <a:pt x="222" y="0"/>
                  </a:cubicBezTo>
                  <a:cubicBezTo>
                    <a:pt x="222" y="0"/>
                    <a:pt x="112" y="90"/>
                    <a:pt x="0" y="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3" name="iṥ1ïḓe"/>
            <p:cNvSpPr/>
            <p:nvPr/>
          </p:nvSpPr>
          <p:spPr bwMode="auto">
            <a:xfrm>
              <a:off x="11144914" y="3377470"/>
              <a:ext cx="108173" cy="1301687"/>
            </a:xfrm>
            <a:custGeom>
              <a:avLst/>
              <a:gdLst>
                <a:gd name="T0" fmla="*/ 90 w 90"/>
                <a:gd name="T1" fmla="*/ 1083 h 1083"/>
                <a:gd name="T2" fmla="*/ 0 w 90"/>
                <a:gd name="T3" fmla="*/ 1083 h 1083"/>
                <a:gd name="T4" fmla="*/ 29 w 90"/>
                <a:gd name="T5" fmla="*/ 0 h 1083"/>
                <a:gd name="T6" fmla="*/ 61 w 90"/>
                <a:gd name="T7" fmla="*/ 0 h 1083"/>
                <a:gd name="T8" fmla="*/ 90 w 90"/>
                <a:gd name="T9" fmla="*/ 1083 h 1083"/>
              </a:gdLst>
              <a:ahLst/>
              <a:cxnLst>
                <a:cxn ang="0">
                  <a:pos x="T0" y="T1"/>
                </a:cxn>
                <a:cxn ang="0">
                  <a:pos x="T2" y="T3"/>
                </a:cxn>
                <a:cxn ang="0">
                  <a:pos x="T4" y="T5"/>
                </a:cxn>
                <a:cxn ang="0">
                  <a:pos x="T6" y="T7"/>
                </a:cxn>
                <a:cxn ang="0">
                  <a:pos x="T8" y="T9"/>
                </a:cxn>
              </a:cxnLst>
              <a:rect l="0" t="0" r="r" b="b"/>
              <a:pathLst>
                <a:path w="90" h="1083">
                  <a:moveTo>
                    <a:pt x="90" y="1083"/>
                  </a:moveTo>
                  <a:lnTo>
                    <a:pt x="0" y="1083"/>
                  </a:lnTo>
                  <a:lnTo>
                    <a:pt x="29" y="0"/>
                  </a:lnTo>
                  <a:lnTo>
                    <a:pt x="61" y="0"/>
                  </a:lnTo>
                  <a:lnTo>
                    <a:pt x="90" y="10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4" name="iSľiḋê"/>
            <p:cNvSpPr/>
            <p:nvPr/>
          </p:nvSpPr>
          <p:spPr bwMode="auto">
            <a:xfrm>
              <a:off x="11202607" y="3377470"/>
              <a:ext cx="50481" cy="1301687"/>
            </a:xfrm>
            <a:custGeom>
              <a:avLst/>
              <a:gdLst>
                <a:gd name="T0" fmla="*/ 42 w 42"/>
                <a:gd name="T1" fmla="*/ 1083 h 1083"/>
                <a:gd name="T2" fmla="*/ 8 w 42"/>
                <a:gd name="T3" fmla="*/ 1083 h 1083"/>
                <a:gd name="T4" fmla="*/ 0 w 42"/>
                <a:gd name="T5" fmla="*/ 0 h 1083"/>
                <a:gd name="T6" fmla="*/ 13 w 42"/>
                <a:gd name="T7" fmla="*/ 0 h 1083"/>
                <a:gd name="T8" fmla="*/ 42 w 42"/>
                <a:gd name="T9" fmla="*/ 1083 h 1083"/>
              </a:gdLst>
              <a:ahLst/>
              <a:cxnLst>
                <a:cxn ang="0">
                  <a:pos x="T0" y="T1"/>
                </a:cxn>
                <a:cxn ang="0">
                  <a:pos x="T2" y="T3"/>
                </a:cxn>
                <a:cxn ang="0">
                  <a:pos x="T4" y="T5"/>
                </a:cxn>
                <a:cxn ang="0">
                  <a:pos x="T6" y="T7"/>
                </a:cxn>
                <a:cxn ang="0">
                  <a:pos x="T8" y="T9"/>
                </a:cxn>
              </a:cxnLst>
              <a:rect l="0" t="0" r="r" b="b"/>
              <a:pathLst>
                <a:path w="42" h="1083">
                  <a:moveTo>
                    <a:pt x="42" y="1083"/>
                  </a:moveTo>
                  <a:lnTo>
                    <a:pt x="8" y="1083"/>
                  </a:lnTo>
                  <a:lnTo>
                    <a:pt x="0" y="0"/>
                  </a:lnTo>
                  <a:lnTo>
                    <a:pt x="13" y="0"/>
                  </a:lnTo>
                  <a:lnTo>
                    <a:pt x="42" y="1083"/>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5" name="íṧliḍé"/>
            <p:cNvSpPr/>
            <p:nvPr/>
          </p:nvSpPr>
          <p:spPr bwMode="auto">
            <a:xfrm>
              <a:off x="11137703" y="3294537"/>
              <a:ext cx="122597" cy="12019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6" name="íṩļîḑê"/>
            <p:cNvSpPr/>
            <p:nvPr/>
          </p:nvSpPr>
          <p:spPr bwMode="auto">
            <a:xfrm>
              <a:off x="11153328" y="3310162"/>
              <a:ext cx="91346" cy="91346"/>
            </a:xfrm>
            <a:prstGeom prst="ellipse">
              <a:avLst/>
            </a:prstGeom>
            <a:solidFill>
              <a:srgbClr val="9AD8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7" name="ïṥľiḓé"/>
            <p:cNvSpPr/>
            <p:nvPr/>
          </p:nvSpPr>
          <p:spPr bwMode="auto">
            <a:xfrm>
              <a:off x="11170155" y="3312566"/>
              <a:ext cx="74519" cy="88943"/>
            </a:xfrm>
            <a:custGeom>
              <a:avLst/>
              <a:gdLst>
                <a:gd name="T0" fmla="*/ 18 w 30"/>
                <a:gd name="T1" fmla="*/ 0 h 36"/>
                <a:gd name="T2" fmla="*/ 25 w 30"/>
                <a:gd name="T3" fmla="*/ 14 h 36"/>
                <a:gd name="T4" fmla="*/ 6 w 30"/>
                <a:gd name="T5" fmla="*/ 32 h 36"/>
                <a:gd name="T6" fmla="*/ 0 w 30"/>
                <a:gd name="T7" fmla="*/ 31 h 36"/>
                <a:gd name="T8" fmla="*/ 12 w 30"/>
                <a:gd name="T9" fmla="*/ 36 h 36"/>
                <a:gd name="T10" fmla="*/ 30 w 30"/>
                <a:gd name="T11" fmla="*/ 17 h 36"/>
                <a:gd name="T12" fmla="*/ 18 w 30"/>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30" h="36">
                  <a:moveTo>
                    <a:pt x="18" y="0"/>
                  </a:moveTo>
                  <a:cubicBezTo>
                    <a:pt x="22" y="4"/>
                    <a:pt x="25" y="8"/>
                    <a:pt x="25" y="14"/>
                  </a:cubicBezTo>
                  <a:cubicBezTo>
                    <a:pt x="25" y="24"/>
                    <a:pt x="16" y="32"/>
                    <a:pt x="6" y="32"/>
                  </a:cubicBezTo>
                  <a:cubicBezTo>
                    <a:pt x="4" y="32"/>
                    <a:pt x="2" y="32"/>
                    <a:pt x="0" y="31"/>
                  </a:cubicBezTo>
                  <a:cubicBezTo>
                    <a:pt x="3" y="34"/>
                    <a:pt x="7" y="36"/>
                    <a:pt x="12" y="36"/>
                  </a:cubicBezTo>
                  <a:cubicBezTo>
                    <a:pt x="22" y="36"/>
                    <a:pt x="30" y="27"/>
                    <a:pt x="30" y="17"/>
                  </a:cubicBezTo>
                  <a:cubicBezTo>
                    <a:pt x="30" y="9"/>
                    <a:pt x="25" y="3"/>
                    <a:pt x="18" y="0"/>
                  </a:cubicBezTo>
                  <a:close/>
                </a:path>
              </a:pathLst>
            </a:custGeom>
            <a:solidFill>
              <a:srgbClr val="72CCD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8" name="ïSlïdê"/>
            <p:cNvSpPr/>
            <p:nvPr/>
          </p:nvSpPr>
          <p:spPr bwMode="auto">
            <a:xfrm>
              <a:off x="11058376" y="4631080"/>
              <a:ext cx="283655" cy="80529"/>
            </a:xfrm>
            <a:custGeom>
              <a:avLst/>
              <a:gdLst>
                <a:gd name="T0" fmla="*/ 114 w 114"/>
                <a:gd name="T1" fmla="*/ 32 h 32"/>
                <a:gd name="T2" fmla="*/ 57 w 114"/>
                <a:gd name="T3" fmla="*/ 0 h 32"/>
                <a:gd name="T4" fmla="*/ 0 w 114"/>
                <a:gd name="T5" fmla="*/ 32 h 32"/>
                <a:gd name="T6" fmla="*/ 114 w 114"/>
                <a:gd name="T7" fmla="*/ 32 h 32"/>
              </a:gdLst>
              <a:ahLst/>
              <a:cxnLst>
                <a:cxn ang="0">
                  <a:pos x="T0" y="T1"/>
                </a:cxn>
                <a:cxn ang="0">
                  <a:pos x="T2" y="T3"/>
                </a:cxn>
                <a:cxn ang="0">
                  <a:pos x="T4" y="T5"/>
                </a:cxn>
                <a:cxn ang="0">
                  <a:pos x="T6" y="T7"/>
                </a:cxn>
              </a:cxnLst>
              <a:rect l="0" t="0" r="r" b="b"/>
              <a:pathLst>
                <a:path w="114" h="32">
                  <a:moveTo>
                    <a:pt x="114" y="32"/>
                  </a:moveTo>
                  <a:cubicBezTo>
                    <a:pt x="114" y="14"/>
                    <a:pt x="89" y="0"/>
                    <a:pt x="57" y="0"/>
                  </a:cubicBezTo>
                  <a:cubicBezTo>
                    <a:pt x="26" y="0"/>
                    <a:pt x="0" y="14"/>
                    <a:pt x="0" y="32"/>
                  </a:cubicBezTo>
                  <a:cubicBezTo>
                    <a:pt x="114" y="32"/>
                    <a:pt x="114" y="32"/>
                    <a:pt x="114" y="32"/>
                  </a:cubicBezTo>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9" name="ïşḷïḍè"/>
            <p:cNvSpPr/>
            <p:nvPr/>
          </p:nvSpPr>
          <p:spPr bwMode="auto">
            <a:xfrm>
              <a:off x="11177367" y="4631080"/>
              <a:ext cx="164664" cy="80529"/>
            </a:xfrm>
            <a:custGeom>
              <a:avLst/>
              <a:gdLst>
                <a:gd name="T0" fmla="*/ 9 w 66"/>
                <a:gd name="T1" fmla="*/ 0 h 32"/>
                <a:gd name="T2" fmla="*/ 0 w 66"/>
                <a:gd name="T3" fmla="*/ 0 h 32"/>
                <a:gd name="T4" fmla="*/ 49 w 66"/>
                <a:gd name="T5" fmla="*/ 32 h 32"/>
                <a:gd name="T6" fmla="*/ 66 w 66"/>
                <a:gd name="T7" fmla="*/ 32 h 32"/>
                <a:gd name="T8" fmla="*/ 9 w 66"/>
                <a:gd name="T9" fmla="*/ 0 h 32"/>
              </a:gdLst>
              <a:ahLst/>
              <a:cxnLst>
                <a:cxn ang="0">
                  <a:pos x="T0" y="T1"/>
                </a:cxn>
                <a:cxn ang="0">
                  <a:pos x="T2" y="T3"/>
                </a:cxn>
                <a:cxn ang="0">
                  <a:pos x="T4" y="T5"/>
                </a:cxn>
                <a:cxn ang="0">
                  <a:pos x="T6" y="T7"/>
                </a:cxn>
                <a:cxn ang="0">
                  <a:pos x="T8" y="T9"/>
                </a:cxn>
              </a:cxnLst>
              <a:rect l="0" t="0" r="r" b="b"/>
              <a:pathLst>
                <a:path w="66" h="32">
                  <a:moveTo>
                    <a:pt x="9" y="0"/>
                  </a:moveTo>
                  <a:cubicBezTo>
                    <a:pt x="6" y="0"/>
                    <a:pt x="3" y="0"/>
                    <a:pt x="0" y="0"/>
                  </a:cubicBezTo>
                  <a:cubicBezTo>
                    <a:pt x="28" y="3"/>
                    <a:pt x="49" y="16"/>
                    <a:pt x="49" y="32"/>
                  </a:cubicBezTo>
                  <a:cubicBezTo>
                    <a:pt x="66" y="32"/>
                    <a:pt x="66" y="32"/>
                    <a:pt x="66" y="32"/>
                  </a:cubicBezTo>
                  <a:cubicBezTo>
                    <a:pt x="66" y="14"/>
                    <a:pt x="41" y="0"/>
                    <a:pt x="9" y="0"/>
                  </a:cubicBez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0" name="íṧḻîḋe"/>
            <p:cNvSpPr/>
            <p:nvPr/>
          </p:nvSpPr>
          <p:spPr bwMode="auto">
            <a:xfrm>
              <a:off x="10817990" y="3611846"/>
              <a:ext cx="164664" cy="408655"/>
            </a:xfrm>
            <a:custGeom>
              <a:avLst/>
              <a:gdLst>
                <a:gd name="T0" fmla="*/ 66 w 66"/>
                <a:gd name="T1" fmla="*/ 0 h 164"/>
                <a:gd name="T2" fmla="*/ 16 w 66"/>
                <a:gd name="T3" fmla="*/ 164 h 164"/>
                <a:gd name="T4" fmla="*/ 66 w 66"/>
                <a:gd name="T5" fmla="*/ 0 h 164"/>
              </a:gdLst>
              <a:ahLst/>
              <a:cxnLst>
                <a:cxn ang="0">
                  <a:pos x="T0" y="T1"/>
                </a:cxn>
                <a:cxn ang="0">
                  <a:pos x="T2" y="T3"/>
                </a:cxn>
                <a:cxn ang="0">
                  <a:pos x="T4" y="T5"/>
                </a:cxn>
              </a:cxnLst>
              <a:rect l="0" t="0" r="r" b="b"/>
              <a:pathLst>
                <a:path w="66" h="164">
                  <a:moveTo>
                    <a:pt x="66" y="0"/>
                  </a:moveTo>
                  <a:cubicBezTo>
                    <a:pt x="16" y="164"/>
                    <a:pt x="16" y="164"/>
                    <a:pt x="16" y="164"/>
                  </a:cubicBezTo>
                  <a:cubicBezTo>
                    <a:pt x="16" y="164"/>
                    <a:pt x="0" y="58"/>
                    <a:pt x="66"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1" name="ïṣḻíďê"/>
            <p:cNvSpPr/>
            <p:nvPr/>
          </p:nvSpPr>
          <p:spPr bwMode="auto">
            <a:xfrm>
              <a:off x="10857654" y="3611846"/>
              <a:ext cx="182693" cy="408655"/>
            </a:xfrm>
            <a:custGeom>
              <a:avLst/>
              <a:gdLst>
                <a:gd name="T0" fmla="*/ 50 w 73"/>
                <a:gd name="T1" fmla="*/ 0 h 164"/>
                <a:gd name="T2" fmla="*/ 0 w 73"/>
                <a:gd name="T3" fmla="*/ 164 h 164"/>
                <a:gd name="T4" fmla="*/ 50 w 73"/>
                <a:gd name="T5" fmla="*/ 0 h 164"/>
              </a:gdLst>
              <a:ahLst/>
              <a:cxnLst>
                <a:cxn ang="0">
                  <a:pos x="T0" y="T1"/>
                </a:cxn>
                <a:cxn ang="0">
                  <a:pos x="T2" y="T3"/>
                </a:cxn>
                <a:cxn ang="0">
                  <a:pos x="T4" y="T5"/>
                </a:cxn>
              </a:cxnLst>
              <a:rect l="0" t="0" r="r" b="b"/>
              <a:pathLst>
                <a:path w="73" h="164">
                  <a:moveTo>
                    <a:pt x="50" y="0"/>
                  </a:moveTo>
                  <a:cubicBezTo>
                    <a:pt x="0" y="164"/>
                    <a:pt x="0" y="164"/>
                    <a:pt x="0" y="164"/>
                  </a:cubicBezTo>
                  <a:cubicBezTo>
                    <a:pt x="0" y="164"/>
                    <a:pt x="73" y="85"/>
                    <a:pt x="5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2" name="íṣḻíďe"/>
            <p:cNvSpPr/>
            <p:nvPr/>
          </p:nvSpPr>
          <p:spPr bwMode="auto">
            <a:xfrm>
              <a:off x="10855250" y="4004876"/>
              <a:ext cx="295674" cy="310097"/>
            </a:xfrm>
            <a:custGeom>
              <a:avLst/>
              <a:gdLst>
                <a:gd name="T0" fmla="*/ 118 w 118"/>
                <a:gd name="T1" fmla="*/ 124 h 124"/>
                <a:gd name="T2" fmla="*/ 0 w 118"/>
                <a:gd name="T3" fmla="*/ 0 h 124"/>
                <a:gd name="T4" fmla="*/ 118 w 118"/>
                <a:gd name="T5" fmla="*/ 124 h 124"/>
              </a:gdLst>
              <a:ahLst/>
              <a:cxnLst>
                <a:cxn ang="0">
                  <a:pos x="T0" y="T1"/>
                </a:cxn>
                <a:cxn ang="0">
                  <a:pos x="T2" y="T3"/>
                </a:cxn>
                <a:cxn ang="0">
                  <a:pos x="T4" y="T5"/>
                </a:cxn>
              </a:cxnLst>
              <a:rect l="0" t="0" r="r" b="b"/>
              <a:pathLst>
                <a:path w="118" h="124">
                  <a:moveTo>
                    <a:pt x="118" y="124"/>
                  </a:moveTo>
                  <a:cubicBezTo>
                    <a:pt x="0" y="0"/>
                    <a:pt x="0" y="0"/>
                    <a:pt x="0" y="0"/>
                  </a:cubicBezTo>
                  <a:cubicBezTo>
                    <a:pt x="0" y="0"/>
                    <a:pt x="33" y="102"/>
                    <a:pt x="118" y="124"/>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3" name="îSľïḋè"/>
            <p:cNvSpPr/>
            <p:nvPr/>
          </p:nvSpPr>
          <p:spPr bwMode="auto">
            <a:xfrm>
              <a:off x="10855250" y="4004876"/>
              <a:ext cx="295674" cy="310097"/>
            </a:xfrm>
            <a:custGeom>
              <a:avLst/>
              <a:gdLst>
                <a:gd name="T0" fmla="*/ 118 w 118"/>
                <a:gd name="T1" fmla="*/ 124 h 124"/>
                <a:gd name="T2" fmla="*/ 0 w 118"/>
                <a:gd name="T3" fmla="*/ 0 h 124"/>
                <a:gd name="T4" fmla="*/ 118 w 118"/>
                <a:gd name="T5" fmla="*/ 124 h 124"/>
              </a:gdLst>
              <a:ahLst/>
              <a:cxnLst>
                <a:cxn ang="0">
                  <a:pos x="T0" y="T1"/>
                </a:cxn>
                <a:cxn ang="0">
                  <a:pos x="T2" y="T3"/>
                </a:cxn>
                <a:cxn ang="0">
                  <a:pos x="T4" y="T5"/>
                </a:cxn>
              </a:cxnLst>
              <a:rect l="0" t="0" r="r" b="b"/>
              <a:pathLst>
                <a:path w="118" h="124">
                  <a:moveTo>
                    <a:pt x="118" y="124"/>
                  </a:moveTo>
                  <a:cubicBezTo>
                    <a:pt x="0" y="0"/>
                    <a:pt x="0" y="0"/>
                    <a:pt x="0" y="0"/>
                  </a:cubicBezTo>
                  <a:cubicBezTo>
                    <a:pt x="0" y="0"/>
                    <a:pt x="100" y="38"/>
                    <a:pt x="118" y="1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4" name="îŝḷídè"/>
            <p:cNvSpPr/>
            <p:nvPr/>
          </p:nvSpPr>
          <p:spPr bwMode="auto">
            <a:xfrm>
              <a:off x="10448999" y="3953193"/>
              <a:ext cx="417069" cy="155049"/>
            </a:xfrm>
            <a:custGeom>
              <a:avLst/>
              <a:gdLst>
                <a:gd name="T0" fmla="*/ 0 w 167"/>
                <a:gd name="T1" fmla="*/ 62 h 62"/>
                <a:gd name="T2" fmla="*/ 167 w 167"/>
                <a:gd name="T3" fmla="*/ 22 h 62"/>
                <a:gd name="T4" fmla="*/ 0 w 167"/>
                <a:gd name="T5" fmla="*/ 62 h 62"/>
              </a:gdLst>
              <a:ahLst/>
              <a:cxnLst>
                <a:cxn ang="0">
                  <a:pos x="T0" y="T1"/>
                </a:cxn>
                <a:cxn ang="0">
                  <a:pos x="T2" y="T3"/>
                </a:cxn>
                <a:cxn ang="0">
                  <a:pos x="T4" y="T5"/>
                </a:cxn>
              </a:cxnLst>
              <a:rect l="0" t="0" r="r" b="b"/>
              <a:pathLst>
                <a:path w="167" h="62">
                  <a:moveTo>
                    <a:pt x="0" y="62"/>
                  </a:moveTo>
                  <a:cubicBezTo>
                    <a:pt x="167" y="22"/>
                    <a:pt x="167" y="22"/>
                    <a:pt x="167" y="22"/>
                  </a:cubicBezTo>
                  <a:cubicBezTo>
                    <a:pt x="167" y="22"/>
                    <a:pt x="62" y="0"/>
                    <a:pt x="0" y="62"/>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5" name="ïṡḻiḋê"/>
            <p:cNvSpPr/>
            <p:nvPr/>
          </p:nvSpPr>
          <p:spPr bwMode="auto">
            <a:xfrm>
              <a:off x="10448999" y="4008482"/>
              <a:ext cx="417069" cy="169472"/>
            </a:xfrm>
            <a:custGeom>
              <a:avLst/>
              <a:gdLst>
                <a:gd name="T0" fmla="*/ 0 w 167"/>
                <a:gd name="T1" fmla="*/ 40 h 68"/>
                <a:gd name="T2" fmla="*/ 167 w 167"/>
                <a:gd name="T3" fmla="*/ 0 h 68"/>
                <a:gd name="T4" fmla="*/ 0 w 167"/>
                <a:gd name="T5" fmla="*/ 40 h 68"/>
              </a:gdLst>
              <a:ahLst/>
              <a:cxnLst>
                <a:cxn ang="0">
                  <a:pos x="T0" y="T1"/>
                </a:cxn>
                <a:cxn ang="0">
                  <a:pos x="T2" y="T3"/>
                </a:cxn>
                <a:cxn ang="0">
                  <a:pos x="T4" y="T5"/>
                </a:cxn>
              </a:cxnLst>
              <a:rect l="0" t="0" r="r" b="b"/>
              <a:pathLst>
                <a:path w="167" h="68">
                  <a:moveTo>
                    <a:pt x="0" y="40"/>
                  </a:moveTo>
                  <a:cubicBezTo>
                    <a:pt x="167" y="0"/>
                    <a:pt x="167" y="0"/>
                    <a:pt x="167" y="0"/>
                  </a:cubicBezTo>
                  <a:cubicBezTo>
                    <a:pt x="167" y="0"/>
                    <a:pt x="84" y="68"/>
                    <a:pt x="0"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6" name="ïslíḋe"/>
            <p:cNvSpPr/>
            <p:nvPr/>
          </p:nvSpPr>
          <p:spPr bwMode="auto">
            <a:xfrm>
              <a:off x="10820394" y="4032521"/>
              <a:ext cx="82933" cy="649041"/>
            </a:xfrm>
            <a:custGeom>
              <a:avLst/>
              <a:gdLst>
                <a:gd name="T0" fmla="*/ 69 w 69"/>
                <a:gd name="T1" fmla="*/ 540 h 540"/>
                <a:gd name="T2" fmla="*/ 0 w 69"/>
                <a:gd name="T3" fmla="*/ 540 h 540"/>
                <a:gd name="T4" fmla="*/ 23 w 69"/>
                <a:gd name="T5" fmla="*/ 0 h 540"/>
                <a:gd name="T6" fmla="*/ 46 w 69"/>
                <a:gd name="T7" fmla="*/ 0 h 540"/>
                <a:gd name="T8" fmla="*/ 69 w 69"/>
                <a:gd name="T9" fmla="*/ 540 h 540"/>
              </a:gdLst>
              <a:ahLst/>
              <a:cxnLst>
                <a:cxn ang="0">
                  <a:pos x="T0" y="T1"/>
                </a:cxn>
                <a:cxn ang="0">
                  <a:pos x="T2" y="T3"/>
                </a:cxn>
                <a:cxn ang="0">
                  <a:pos x="T4" y="T5"/>
                </a:cxn>
                <a:cxn ang="0">
                  <a:pos x="T6" y="T7"/>
                </a:cxn>
                <a:cxn ang="0">
                  <a:pos x="T8" y="T9"/>
                </a:cxn>
              </a:cxnLst>
              <a:rect l="0" t="0" r="r" b="b"/>
              <a:pathLst>
                <a:path w="69" h="540">
                  <a:moveTo>
                    <a:pt x="69" y="540"/>
                  </a:moveTo>
                  <a:lnTo>
                    <a:pt x="0" y="540"/>
                  </a:lnTo>
                  <a:lnTo>
                    <a:pt x="23" y="0"/>
                  </a:lnTo>
                  <a:lnTo>
                    <a:pt x="46" y="0"/>
                  </a:lnTo>
                  <a:lnTo>
                    <a:pt x="69" y="54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7" name="îṡ1iḋè"/>
            <p:cNvSpPr/>
            <p:nvPr/>
          </p:nvSpPr>
          <p:spPr bwMode="auto">
            <a:xfrm>
              <a:off x="10866067" y="4032521"/>
              <a:ext cx="37260" cy="649041"/>
            </a:xfrm>
            <a:custGeom>
              <a:avLst/>
              <a:gdLst>
                <a:gd name="T0" fmla="*/ 31 w 31"/>
                <a:gd name="T1" fmla="*/ 540 h 540"/>
                <a:gd name="T2" fmla="*/ 6 w 31"/>
                <a:gd name="T3" fmla="*/ 540 h 540"/>
                <a:gd name="T4" fmla="*/ 0 w 31"/>
                <a:gd name="T5" fmla="*/ 0 h 540"/>
                <a:gd name="T6" fmla="*/ 8 w 31"/>
                <a:gd name="T7" fmla="*/ 0 h 540"/>
                <a:gd name="T8" fmla="*/ 31 w 31"/>
                <a:gd name="T9" fmla="*/ 540 h 540"/>
              </a:gdLst>
              <a:ahLst/>
              <a:cxnLst>
                <a:cxn ang="0">
                  <a:pos x="T0" y="T1"/>
                </a:cxn>
                <a:cxn ang="0">
                  <a:pos x="T2" y="T3"/>
                </a:cxn>
                <a:cxn ang="0">
                  <a:pos x="T4" y="T5"/>
                </a:cxn>
                <a:cxn ang="0">
                  <a:pos x="T6" y="T7"/>
                </a:cxn>
                <a:cxn ang="0">
                  <a:pos x="T8" y="T9"/>
                </a:cxn>
              </a:cxnLst>
              <a:rect l="0" t="0" r="r" b="b"/>
              <a:pathLst>
                <a:path w="31" h="540">
                  <a:moveTo>
                    <a:pt x="31" y="540"/>
                  </a:moveTo>
                  <a:lnTo>
                    <a:pt x="6" y="540"/>
                  </a:lnTo>
                  <a:lnTo>
                    <a:pt x="0" y="0"/>
                  </a:lnTo>
                  <a:lnTo>
                    <a:pt x="8" y="0"/>
                  </a:lnTo>
                  <a:lnTo>
                    <a:pt x="31" y="540"/>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8" name="ïṣḻîḋè"/>
            <p:cNvSpPr/>
            <p:nvPr/>
          </p:nvSpPr>
          <p:spPr bwMode="auto">
            <a:xfrm>
              <a:off x="10817990" y="3972424"/>
              <a:ext cx="90145" cy="9014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9" name="iṥľîďé"/>
            <p:cNvSpPr/>
            <p:nvPr/>
          </p:nvSpPr>
          <p:spPr bwMode="auto">
            <a:xfrm>
              <a:off x="10828808" y="3983242"/>
              <a:ext cx="67308" cy="69712"/>
            </a:xfrm>
            <a:prstGeom prst="ellipse">
              <a:avLst/>
            </a:prstGeom>
            <a:solidFill>
              <a:srgbClr val="9AD8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0" name="íṩľíḑé"/>
            <p:cNvSpPr/>
            <p:nvPr/>
          </p:nvSpPr>
          <p:spPr bwMode="auto">
            <a:xfrm>
              <a:off x="10840827" y="3985645"/>
              <a:ext cx="55289" cy="67308"/>
            </a:xfrm>
            <a:custGeom>
              <a:avLst/>
              <a:gdLst>
                <a:gd name="T0" fmla="*/ 14 w 22"/>
                <a:gd name="T1" fmla="*/ 0 h 27"/>
                <a:gd name="T2" fmla="*/ 18 w 22"/>
                <a:gd name="T3" fmla="*/ 10 h 27"/>
                <a:gd name="T4" fmla="*/ 5 w 22"/>
                <a:gd name="T5" fmla="*/ 24 h 27"/>
                <a:gd name="T6" fmla="*/ 0 w 22"/>
                <a:gd name="T7" fmla="*/ 23 h 27"/>
                <a:gd name="T8" fmla="*/ 9 w 22"/>
                <a:gd name="T9" fmla="*/ 27 h 27"/>
                <a:gd name="T10" fmla="*/ 22 w 22"/>
                <a:gd name="T11" fmla="*/ 13 h 27"/>
                <a:gd name="T12" fmla="*/ 14 w 22"/>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22" h="27">
                  <a:moveTo>
                    <a:pt x="14" y="0"/>
                  </a:moveTo>
                  <a:cubicBezTo>
                    <a:pt x="16" y="3"/>
                    <a:pt x="18" y="6"/>
                    <a:pt x="18" y="10"/>
                  </a:cubicBezTo>
                  <a:cubicBezTo>
                    <a:pt x="18" y="18"/>
                    <a:pt x="12" y="24"/>
                    <a:pt x="5" y="24"/>
                  </a:cubicBezTo>
                  <a:cubicBezTo>
                    <a:pt x="3" y="24"/>
                    <a:pt x="1" y="24"/>
                    <a:pt x="0" y="23"/>
                  </a:cubicBezTo>
                  <a:cubicBezTo>
                    <a:pt x="2" y="25"/>
                    <a:pt x="5" y="27"/>
                    <a:pt x="9" y="27"/>
                  </a:cubicBezTo>
                  <a:cubicBezTo>
                    <a:pt x="16" y="27"/>
                    <a:pt x="22" y="20"/>
                    <a:pt x="22" y="13"/>
                  </a:cubicBezTo>
                  <a:cubicBezTo>
                    <a:pt x="22" y="7"/>
                    <a:pt x="19" y="2"/>
                    <a:pt x="14" y="0"/>
                  </a:cubicBezTo>
                  <a:close/>
                </a:path>
              </a:pathLst>
            </a:custGeom>
            <a:solidFill>
              <a:srgbClr val="72CCD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1" name="ïṩľiḍê"/>
            <p:cNvSpPr/>
            <p:nvPr/>
          </p:nvSpPr>
          <p:spPr bwMode="auto">
            <a:xfrm>
              <a:off x="10755490" y="4644301"/>
              <a:ext cx="215145" cy="58894"/>
            </a:xfrm>
            <a:custGeom>
              <a:avLst/>
              <a:gdLst>
                <a:gd name="T0" fmla="*/ 86 w 86"/>
                <a:gd name="T1" fmla="*/ 24 h 24"/>
                <a:gd name="T2" fmla="*/ 43 w 86"/>
                <a:gd name="T3" fmla="*/ 0 h 24"/>
                <a:gd name="T4" fmla="*/ 0 w 86"/>
                <a:gd name="T5" fmla="*/ 24 h 24"/>
                <a:gd name="T6" fmla="*/ 86 w 86"/>
                <a:gd name="T7" fmla="*/ 24 h 24"/>
              </a:gdLst>
              <a:ahLst/>
              <a:cxnLst>
                <a:cxn ang="0">
                  <a:pos x="T0" y="T1"/>
                </a:cxn>
                <a:cxn ang="0">
                  <a:pos x="T2" y="T3"/>
                </a:cxn>
                <a:cxn ang="0">
                  <a:pos x="T4" y="T5"/>
                </a:cxn>
                <a:cxn ang="0">
                  <a:pos x="T6" y="T7"/>
                </a:cxn>
              </a:cxnLst>
              <a:rect l="0" t="0" r="r" b="b"/>
              <a:pathLst>
                <a:path w="86" h="24">
                  <a:moveTo>
                    <a:pt x="86" y="24"/>
                  </a:moveTo>
                  <a:cubicBezTo>
                    <a:pt x="86" y="11"/>
                    <a:pt x="67" y="0"/>
                    <a:pt x="43" y="0"/>
                  </a:cubicBezTo>
                  <a:cubicBezTo>
                    <a:pt x="19" y="0"/>
                    <a:pt x="0" y="11"/>
                    <a:pt x="0" y="24"/>
                  </a:cubicBezTo>
                  <a:lnTo>
                    <a:pt x="86" y="24"/>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2" name="ïśḻídê"/>
            <p:cNvSpPr/>
            <p:nvPr/>
          </p:nvSpPr>
          <p:spPr bwMode="auto">
            <a:xfrm>
              <a:off x="10848038" y="4644301"/>
              <a:ext cx="122597" cy="58894"/>
            </a:xfrm>
            <a:custGeom>
              <a:avLst/>
              <a:gdLst>
                <a:gd name="T0" fmla="*/ 6 w 49"/>
                <a:gd name="T1" fmla="*/ 0 h 24"/>
                <a:gd name="T2" fmla="*/ 0 w 49"/>
                <a:gd name="T3" fmla="*/ 0 h 24"/>
                <a:gd name="T4" fmla="*/ 36 w 49"/>
                <a:gd name="T5" fmla="*/ 24 h 24"/>
                <a:gd name="T6" fmla="*/ 49 w 49"/>
                <a:gd name="T7" fmla="*/ 24 h 24"/>
                <a:gd name="T8" fmla="*/ 6 w 49"/>
                <a:gd name="T9" fmla="*/ 0 h 24"/>
              </a:gdLst>
              <a:ahLst/>
              <a:cxnLst>
                <a:cxn ang="0">
                  <a:pos x="T0" y="T1"/>
                </a:cxn>
                <a:cxn ang="0">
                  <a:pos x="T2" y="T3"/>
                </a:cxn>
                <a:cxn ang="0">
                  <a:pos x="T4" y="T5"/>
                </a:cxn>
                <a:cxn ang="0">
                  <a:pos x="T6" y="T7"/>
                </a:cxn>
                <a:cxn ang="0">
                  <a:pos x="T8" y="T9"/>
                </a:cxn>
              </a:cxnLst>
              <a:rect l="0" t="0" r="r" b="b"/>
              <a:pathLst>
                <a:path w="49" h="24">
                  <a:moveTo>
                    <a:pt x="6" y="0"/>
                  </a:moveTo>
                  <a:cubicBezTo>
                    <a:pt x="4" y="0"/>
                    <a:pt x="2" y="0"/>
                    <a:pt x="0" y="0"/>
                  </a:cubicBezTo>
                  <a:cubicBezTo>
                    <a:pt x="20" y="2"/>
                    <a:pt x="36" y="12"/>
                    <a:pt x="36" y="24"/>
                  </a:cubicBezTo>
                  <a:cubicBezTo>
                    <a:pt x="49" y="24"/>
                    <a:pt x="49" y="24"/>
                    <a:pt x="49" y="24"/>
                  </a:cubicBezTo>
                  <a:cubicBezTo>
                    <a:pt x="49" y="11"/>
                    <a:pt x="30" y="0"/>
                    <a:pt x="6" y="0"/>
                  </a:cubicBez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3" name="íṡḻïḋê"/>
            <p:cNvSpPr/>
            <p:nvPr/>
          </p:nvSpPr>
          <p:spPr bwMode="auto">
            <a:xfrm>
              <a:off x="10328806" y="4314973"/>
              <a:ext cx="504809" cy="518031"/>
            </a:xfrm>
            <a:custGeom>
              <a:avLst/>
              <a:gdLst>
                <a:gd name="T0" fmla="*/ 420 w 420"/>
                <a:gd name="T1" fmla="*/ 431 h 431"/>
                <a:gd name="T2" fmla="*/ 0 w 420"/>
                <a:gd name="T3" fmla="*/ 431 h 431"/>
                <a:gd name="T4" fmla="*/ 0 w 420"/>
                <a:gd name="T5" fmla="*/ 211 h 431"/>
                <a:gd name="T6" fmla="*/ 210 w 420"/>
                <a:gd name="T7" fmla="*/ 0 h 431"/>
                <a:gd name="T8" fmla="*/ 420 w 420"/>
                <a:gd name="T9" fmla="*/ 211 h 431"/>
                <a:gd name="T10" fmla="*/ 420 w 420"/>
                <a:gd name="T11" fmla="*/ 431 h 431"/>
              </a:gdLst>
              <a:ahLst/>
              <a:cxnLst>
                <a:cxn ang="0">
                  <a:pos x="T0" y="T1"/>
                </a:cxn>
                <a:cxn ang="0">
                  <a:pos x="T2" y="T3"/>
                </a:cxn>
                <a:cxn ang="0">
                  <a:pos x="T4" y="T5"/>
                </a:cxn>
                <a:cxn ang="0">
                  <a:pos x="T6" y="T7"/>
                </a:cxn>
                <a:cxn ang="0">
                  <a:pos x="T8" y="T9"/>
                </a:cxn>
                <a:cxn ang="0">
                  <a:pos x="T10" y="T11"/>
                </a:cxn>
              </a:cxnLst>
              <a:rect l="0" t="0" r="r" b="b"/>
              <a:pathLst>
                <a:path w="420" h="431">
                  <a:moveTo>
                    <a:pt x="420" y="431"/>
                  </a:moveTo>
                  <a:lnTo>
                    <a:pt x="0" y="431"/>
                  </a:lnTo>
                  <a:lnTo>
                    <a:pt x="0" y="211"/>
                  </a:lnTo>
                  <a:lnTo>
                    <a:pt x="210" y="0"/>
                  </a:lnTo>
                  <a:lnTo>
                    <a:pt x="420" y="211"/>
                  </a:lnTo>
                  <a:lnTo>
                    <a:pt x="420" y="4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4" name="íŝḻiḑe"/>
            <p:cNvSpPr/>
            <p:nvPr/>
          </p:nvSpPr>
          <p:spPr bwMode="auto">
            <a:xfrm>
              <a:off x="10535537" y="4674350"/>
              <a:ext cx="82933" cy="156251"/>
            </a:xfrm>
            <a:prstGeom prst="rect">
              <a:avLst/>
            </a:prstGeom>
            <a:solidFill>
              <a:srgbClr val="D09C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15" name="i$ḻiḓe"/>
            <p:cNvSpPr/>
            <p:nvPr/>
          </p:nvSpPr>
          <p:spPr bwMode="auto">
            <a:xfrm>
              <a:off x="10543951" y="4679157"/>
              <a:ext cx="74519" cy="151443"/>
            </a:xfrm>
            <a:prstGeom prst="rect">
              <a:avLst/>
            </a:prstGeom>
            <a:solidFill>
              <a:srgbClr val="FFD37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16" name="ïSḷîḓè"/>
            <p:cNvSpPr/>
            <p:nvPr/>
          </p:nvSpPr>
          <p:spPr bwMode="auto">
            <a:xfrm>
              <a:off x="10565586" y="4287329"/>
              <a:ext cx="310097" cy="308895"/>
            </a:xfrm>
            <a:custGeom>
              <a:avLst/>
              <a:gdLst>
                <a:gd name="T0" fmla="*/ 237 w 258"/>
                <a:gd name="T1" fmla="*/ 257 h 257"/>
                <a:gd name="T2" fmla="*/ 258 w 258"/>
                <a:gd name="T3" fmla="*/ 236 h 257"/>
                <a:gd name="T4" fmla="*/ 21 w 258"/>
                <a:gd name="T5" fmla="*/ 0 h 257"/>
                <a:gd name="T6" fmla="*/ 0 w 258"/>
                <a:gd name="T7" fmla="*/ 21 h 257"/>
                <a:gd name="T8" fmla="*/ 237 w 258"/>
                <a:gd name="T9" fmla="*/ 257 h 257"/>
              </a:gdLst>
              <a:ahLst/>
              <a:cxnLst>
                <a:cxn ang="0">
                  <a:pos x="T0" y="T1"/>
                </a:cxn>
                <a:cxn ang="0">
                  <a:pos x="T2" y="T3"/>
                </a:cxn>
                <a:cxn ang="0">
                  <a:pos x="T4" y="T5"/>
                </a:cxn>
                <a:cxn ang="0">
                  <a:pos x="T6" y="T7"/>
                </a:cxn>
                <a:cxn ang="0">
                  <a:pos x="T8" y="T9"/>
                </a:cxn>
              </a:cxnLst>
              <a:rect l="0" t="0" r="r" b="b"/>
              <a:pathLst>
                <a:path w="258" h="257">
                  <a:moveTo>
                    <a:pt x="237" y="257"/>
                  </a:moveTo>
                  <a:lnTo>
                    <a:pt x="258" y="236"/>
                  </a:lnTo>
                  <a:lnTo>
                    <a:pt x="21" y="0"/>
                  </a:lnTo>
                  <a:lnTo>
                    <a:pt x="0" y="21"/>
                  </a:lnTo>
                  <a:lnTo>
                    <a:pt x="237" y="257"/>
                  </a:lnTo>
                  <a:close/>
                </a:path>
              </a:pathLst>
            </a:custGeom>
            <a:solidFill>
              <a:srgbClr val="AB06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7" name="íšľiḍé"/>
            <p:cNvSpPr/>
            <p:nvPr/>
          </p:nvSpPr>
          <p:spPr bwMode="auto">
            <a:xfrm>
              <a:off x="10571595" y="4280118"/>
              <a:ext cx="308895" cy="311299"/>
            </a:xfrm>
            <a:custGeom>
              <a:avLst/>
              <a:gdLst>
                <a:gd name="T0" fmla="*/ 236 w 257"/>
                <a:gd name="T1" fmla="*/ 259 h 259"/>
                <a:gd name="T2" fmla="*/ 257 w 257"/>
                <a:gd name="T3" fmla="*/ 238 h 259"/>
                <a:gd name="T4" fmla="*/ 20 w 257"/>
                <a:gd name="T5" fmla="*/ 0 h 259"/>
                <a:gd name="T6" fmla="*/ 0 w 257"/>
                <a:gd name="T7" fmla="*/ 20 h 259"/>
                <a:gd name="T8" fmla="*/ 236 w 257"/>
                <a:gd name="T9" fmla="*/ 259 h 259"/>
              </a:gdLst>
              <a:ahLst/>
              <a:cxnLst>
                <a:cxn ang="0">
                  <a:pos x="T0" y="T1"/>
                </a:cxn>
                <a:cxn ang="0">
                  <a:pos x="T2" y="T3"/>
                </a:cxn>
                <a:cxn ang="0">
                  <a:pos x="T4" y="T5"/>
                </a:cxn>
                <a:cxn ang="0">
                  <a:pos x="T6" y="T7"/>
                </a:cxn>
                <a:cxn ang="0">
                  <a:pos x="T8" y="T9"/>
                </a:cxn>
              </a:cxnLst>
              <a:rect l="0" t="0" r="r" b="b"/>
              <a:pathLst>
                <a:path w="257" h="259">
                  <a:moveTo>
                    <a:pt x="236" y="259"/>
                  </a:moveTo>
                  <a:lnTo>
                    <a:pt x="257" y="238"/>
                  </a:lnTo>
                  <a:lnTo>
                    <a:pt x="20" y="0"/>
                  </a:lnTo>
                  <a:lnTo>
                    <a:pt x="0" y="20"/>
                  </a:lnTo>
                  <a:lnTo>
                    <a:pt x="236" y="259"/>
                  </a:lnTo>
                  <a:close/>
                </a:path>
              </a:pathLst>
            </a:custGeom>
            <a:solidFill>
              <a:srgbClr val="F164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8" name="íṧlïḋê"/>
            <p:cNvSpPr/>
            <p:nvPr/>
          </p:nvSpPr>
          <p:spPr bwMode="auto">
            <a:xfrm>
              <a:off x="10278325" y="4254877"/>
              <a:ext cx="337742" cy="336540"/>
            </a:xfrm>
            <a:custGeom>
              <a:avLst/>
              <a:gdLst>
                <a:gd name="T0" fmla="*/ 21 w 281"/>
                <a:gd name="T1" fmla="*/ 280 h 280"/>
                <a:gd name="T2" fmla="*/ 0 w 281"/>
                <a:gd name="T3" fmla="*/ 259 h 280"/>
                <a:gd name="T4" fmla="*/ 260 w 281"/>
                <a:gd name="T5" fmla="*/ 0 h 280"/>
                <a:gd name="T6" fmla="*/ 281 w 281"/>
                <a:gd name="T7" fmla="*/ 21 h 280"/>
                <a:gd name="T8" fmla="*/ 21 w 281"/>
                <a:gd name="T9" fmla="*/ 280 h 280"/>
              </a:gdLst>
              <a:ahLst/>
              <a:cxnLst>
                <a:cxn ang="0">
                  <a:pos x="T0" y="T1"/>
                </a:cxn>
                <a:cxn ang="0">
                  <a:pos x="T2" y="T3"/>
                </a:cxn>
                <a:cxn ang="0">
                  <a:pos x="T4" y="T5"/>
                </a:cxn>
                <a:cxn ang="0">
                  <a:pos x="T6" y="T7"/>
                </a:cxn>
                <a:cxn ang="0">
                  <a:pos x="T8" y="T9"/>
                </a:cxn>
              </a:cxnLst>
              <a:rect l="0" t="0" r="r" b="b"/>
              <a:pathLst>
                <a:path w="281" h="280">
                  <a:moveTo>
                    <a:pt x="21" y="280"/>
                  </a:moveTo>
                  <a:lnTo>
                    <a:pt x="0" y="259"/>
                  </a:lnTo>
                  <a:lnTo>
                    <a:pt x="260" y="0"/>
                  </a:lnTo>
                  <a:lnTo>
                    <a:pt x="281" y="21"/>
                  </a:lnTo>
                  <a:lnTo>
                    <a:pt x="21" y="280"/>
                  </a:lnTo>
                  <a:close/>
                </a:path>
              </a:pathLst>
            </a:custGeom>
            <a:solidFill>
              <a:srgbClr val="E4566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9" name="íṡḻíḋè"/>
            <p:cNvSpPr/>
            <p:nvPr/>
          </p:nvSpPr>
          <p:spPr bwMode="auto">
            <a:xfrm>
              <a:off x="10470633" y="4542138"/>
              <a:ext cx="85337" cy="81731"/>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20" name="ïşľïďè"/>
            <p:cNvSpPr/>
            <p:nvPr/>
          </p:nvSpPr>
          <p:spPr bwMode="auto">
            <a:xfrm>
              <a:off x="10476643" y="4546945"/>
              <a:ext cx="34856" cy="72116"/>
            </a:xfrm>
            <a:prstGeom prst="rect">
              <a:avLst/>
            </a:prstGeom>
            <a:solidFill>
              <a:srgbClr val="C5C19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21" name="ïśliḓe"/>
            <p:cNvSpPr/>
            <p:nvPr/>
          </p:nvSpPr>
          <p:spPr bwMode="auto">
            <a:xfrm>
              <a:off x="10516307" y="4546945"/>
              <a:ext cx="34856" cy="72116"/>
            </a:xfrm>
            <a:prstGeom prst="rect">
              <a:avLst/>
            </a:prstGeom>
            <a:solidFill>
              <a:srgbClr val="C5C19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22" name="iŝļîḍè"/>
            <p:cNvSpPr/>
            <p:nvPr/>
          </p:nvSpPr>
          <p:spPr bwMode="auto">
            <a:xfrm>
              <a:off x="10479047" y="4546945"/>
              <a:ext cx="30048" cy="72116"/>
            </a:xfrm>
            <a:prstGeom prst="rect">
              <a:avLst/>
            </a:prstGeom>
            <a:solidFill>
              <a:srgbClr val="70CDE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23" name="îślíḑê"/>
            <p:cNvSpPr/>
            <p:nvPr/>
          </p:nvSpPr>
          <p:spPr bwMode="auto">
            <a:xfrm>
              <a:off x="10518710" y="4546945"/>
              <a:ext cx="30048" cy="72116"/>
            </a:xfrm>
            <a:prstGeom prst="rect">
              <a:avLst/>
            </a:prstGeom>
            <a:solidFill>
              <a:srgbClr val="70CDE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24" name="i$ḻïḓè"/>
            <p:cNvSpPr/>
            <p:nvPr/>
          </p:nvSpPr>
          <p:spPr bwMode="auto">
            <a:xfrm>
              <a:off x="10479047" y="4546945"/>
              <a:ext cx="14423" cy="72116"/>
            </a:xfrm>
            <a:custGeom>
              <a:avLst/>
              <a:gdLst>
                <a:gd name="T0" fmla="*/ 0 w 12"/>
                <a:gd name="T1" fmla="*/ 0 h 60"/>
                <a:gd name="T2" fmla="*/ 12 w 12"/>
                <a:gd name="T3" fmla="*/ 0 h 60"/>
                <a:gd name="T4" fmla="*/ 0 w 12"/>
                <a:gd name="T5" fmla="*/ 60 h 60"/>
                <a:gd name="T6" fmla="*/ 0 w 12"/>
                <a:gd name="T7" fmla="*/ 0 h 60"/>
              </a:gdLst>
              <a:ahLst/>
              <a:cxnLst>
                <a:cxn ang="0">
                  <a:pos x="T0" y="T1"/>
                </a:cxn>
                <a:cxn ang="0">
                  <a:pos x="T2" y="T3"/>
                </a:cxn>
                <a:cxn ang="0">
                  <a:pos x="T4" y="T5"/>
                </a:cxn>
                <a:cxn ang="0">
                  <a:pos x="T6" y="T7"/>
                </a:cxn>
              </a:cxnLst>
              <a:rect l="0" t="0" r="r" b="b"/>
              <a:pathLst>
                <a:path w="12" h="60">
                  <a:moveTo>
                    <a:pt x="0" y="0"/>
                  </a:moveTo>
                  <a:lnTo>
                    <a:pt x="12" y="0"/>
                  </a:lnTo>
                  <a:lnTo>
                    <a:pt x="0" y="60"/>
                  </a:lnTo>
                  <a:lnTo>
                    <a:pt x="0" y="0"/>
                  </a:lnTo>
                  <a:close/>
                </a:path>
              </a:pathLst>
            </a:custGeom>
            <a:solidFill>
              <a:srgbClr val="47C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5" name="íṣḷíḓê"/>
            <p:cNvSpPr/>
            <p:nvPr/>
          </p:nvSpPr>
          <p:spPr bwMode="auto">
            <a:xfrm>
              <a:off x="10518710" y="4546945"/>
              <a:ext cx="14423" cy="72116"/>
            </a:xfrm>
            <a:custGeom>
              <a:avLst/>
              <a:gdLst>
                <a:gd name="T0" fmla="*/ 0 w 12"/>
                <a:gd name="T1" fmla="*/ 0 h 60"/>
                <a:gd name="T2" fmla="*/ 12 w 12"/>
                <a:gd name="T3" fmla="*/ 0 h 60"/>
                <a:gd name="T4" fmla="*/ 0 w 12"/>
                <a:gd name="T5" fmla="*/ 60 h 60"/>
                <a:gd name="T6" fmla="*/ 0 w 12"/>
                <a:gd name="T7" fmla="*/ 0 h 60"/>
              </a:gdLst>
              <a:ahLst/>
              <a:cxnLst>
                <a:cxn ang="0">
                  <a:pos x="T0" y="T1"/>
                </a:cxn>
                <a:cxn ang="0">
                  <a:pos x="T2" y="T3"/>
                </a:cxn>
                <a:cxn ang="0">
                  <a:pos x="T4" y="T5"/>
                </a:cxn>
                <a:cxn ang="0">
                  <a:pos x="T6" y="T7"/>
                </a:cxn>
              </a:cxnLst>
              <a:rect l="0" t="0" r="r" b="b"/>
              <a:pathLst>
                <a:path w="12" h="60">
                  <a:moveTo>
                    <a:pt x="0" y="0"/>
                  </a:moveTo>
                  <a:lnTo>
                    <a:pt x="12" y="0"/>
                  </a:lnTo>
                  <a:lnTo>
                    <a:pt x="0" y="60"/>
                  </a:lnTo>
                  <a:lnTo>
                    <a:pt x="0" y="0"/>
                  </a:lnTo>
                  <a:close/>
                </a:path>
              </a:pathLst>
            </a:custGeom>
            <a:solidFill>
              <a:srgbClr val="47C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726" name="a1cdeb35-2df5-4d3b-9126-5825f02ffe6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803964" y="4869160"/>
            <a:ext cx="1403989" cy="1381802"/>
            <a:chOff x="3532196" y="1119199"/>
            <a:chExt cx="5121288" cy="5040356"/>
          </a:xfrm>
        </p:grpSpPr>
        <p:sp>
          <p:nvSpPr>
            <p:cNvPr id="727" name="íṥḷiḑé"/>
            <p:cNvSpPr/>
            <p:nvPr/>
          </p:nvSpPr>
          <p:spPr bwMode="auto">
            <a:xfrm>
              <a:off x="5891227" y="3702084"/>
              <a:ext cx="406401" cy="311153"/>
            </a:xfrm>
            <a:custGeom>
              <a:avLst/>
              <a:gdLst>
                <a:gd name="T0" fmla="*/ 0 w 256"/>
                <a:gd name="T1" fmla="*/ 0 h 196"/>
                <a:gd name="T2" fmla="*/ 0 w 256"/>
                <a:gd name="T3" fmla="*/ 114 h 196"/>
                <a:gd name="T4" fmla="*/ 126 w 256"/>
                <a:gd name="T5" fmla="*/ 196 h 196"/>
                <a:gd name="T6" fmla="*/ 256 w 256"/>
                <a:gd name="T7" fmla="*/ 114 h 196"/>
                <a:gd name="T8" fmla="*/ 256 w 256"/>
                <a:gd name="T9" fmla="*/ 0 h 196"/>
                <a:gd name="T10" fmla="*/ 0 w 256"/>
                <a:gd name="T11" fmla="*/ 0 h 196"/>
              </a:gdLst>
              <a:ahLst/>
              <a:cxnLst>
                <a:cxn ang="0">
                  <a:pos x="T0" y="T1"/>
                </a:cxn>
                <a:cxn ang="0">
                  <a:pos x="T2" y="T3"/>
                </a:cxn>
                <a:cxn ang="0">
                  <a:pos x="T4" y="T5"/>
                </a:cxn>
                <a:cxn ang="0">
                  <a:pos x="T6" y="T7"/>
                </a:cxn>
                <a:cxn ang="0">
                  <a:pos x="T8" y="T9"/>
                </a:cxn>
                <a:cxn ang="0">
                  <a:pos x="T10" y="T11"/>
                </a:cxn>
              </a:cxnLst>
              <a:rect l="0" t="0" r="r" b="b"/>
              <a:pathLst>
                <a:path w="256" h="196">
                  <a:moveTo>
                    <a:pt x="0" y="0"/>
                  </a:moveTo>
                  <a:lnTo>
                    <a:pt x="0" y="114"/>
                  </a:lnTo>
                  <a:lnTo>
                    <a:pt x="126" y="196"/>
                  </a:lnTo>
                  <a:lnTo>
                    <a:pt x="256" y="114"/>
                  </a:lnTo>
                  <a:lnTo>
                    <a:pt x="256" y="0"/>
                  </a:lnTo>
                  <a:lnTo>
                    <a:pt x="0" y="0"/>
                  </a:lnTo>
                  <a:close/>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8" name="iŝļíďe"/>
            <p:cNvSpPr/>
            <p:nvPr/>
          </p:nvSpPr>
          <p:spPr bwMode="auto">
            <a:xfrm>
              <a:off x="5891227" y="3702084"/>
              <a:ext cx="406401" cy="311153"/>
            </a:xfrm>
            <a:custGeom>
              <a:avLst/>
              <a:gdLst>
                <a:gd name="T0" fmla="*/ 0 w 256"/>
                <a:gd name="T1" fmla="*/ 0 h 196"/>
                <a:gd name="T2" fmla="*/ 0 w 256"/>
                <a:gd name="T3" fmla="*/ 114 h 196"/>
                <a:gd name="T4" fmla="*/ 126 w 256"/>
                <a:gd name="T5" fmla="*/ 196 h 196"/>
                <a:gd name="T6" fmla="*/ 256 w 256"/>
                <a:gd name="T7" fmla="*/ 114 h 196"/>
                <a:gd name="T8" fmla="*/ 256 w 256"/>
                <a:gd name="T9" fmla="*/ 0 h 196"/>
                <a:gd name="T10" fmla="*/ 0 w 256"/>
                <a:gd name="T11" fmla="*/ 0 h 196"/>
              </a:gdLst>
              <a:ahLst/>
              <a:cxnLst>
                <a:cxn ang="0">
                  <a:pos x="T0" y="T1"/>
                </a:cxn>
                <a:cxn ang="0">
                  <a:pos x="T2" y="T3"/>
                </a:cxn>
                <a:cxn ang="0">
                  <a:pos x="T4" y="T5"/>
                </a:cxn>
                <a:cxn ang="0">
                  <a:pos x="T6" y="T7"/>
                </a:cxn>
                <a:cxn ang="0">
                  <a:pos x="T8" y="T9"/>
                </a:cxn>
                <a:cxn ang="0">
                  <a:pos x="T10" y="T11"/>
                </a:cxn>
              </a:cxnLst>
              <a:rect l="0" t="0" r="r" b="b"/>
              <a:pathLst>
                <a:path w="256" h="196">
                  <a:moveTo>
                    <a:pt x="0" y="0"/>
                  </a:moveTo>
                  <a:lnTo>
                    <a:pt x="0" y="114"/>
                  </a:lnTo>
                  <a:lnTo>
                    <a:pt x="126" y="196"/>
                  </a:lnTo>
                  <a:lnTo>
                    <a:pt x="256" y="114"/>
                  </a:lnTo>
                  <a:lnTo>
                    <a:pt x="256"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9" name="íṥļïḓé"/>
            <p:cNvSpPr/>
            <p:nvPr/>
          </p:nvSpPr>
          <p:spPr bwMode="auto">
            <a:xfrm>
              <a:off x="5891227" y="3702084"/>
              <a:ext cx="406401" cy="254002"/>
            </a:xfrm>
            <a:custGeom>
              <a:avLst/>
              <a:gdLst>
                <a:gd name="T0" fmla="*/ 0 w 256"/>
                <a:gd name="T1" fmla="*/ 0 h 160"/>
                <a:gd name="T2" fmla="*/ 0 w 256"/>
                <a:gd name="T3" fmla="*/ 114 h 160"/>
                <a:gd name="T4" fmla="*/ 70 w 256"/>
                <a:gd name="T5" fmla="*/ 160 h 160"/>
                <a:gd name="T6" fmla="*/ 256 w 256"/>
                <a:gd name="T7" fmla="*/ 42 h 160"/>
                <a:gd name="T8" fmla="*/ 256 w 256"/>
                <a:gd name="T9" fmla="*/ 0 h 160"/>
                <a:gd name="T10" fmla="*/ 0 w 256"/>
                <a:gd name="T11" fmla="*/ 0 h 160"/>
              </a:gdLst>
              <a:ahLst/>
              <a:cxnLst>
                <a:cxn ang="0">
                  <a:pos x="T0" y="T1"/>
                </a:cxn>
                <a:cxn ang="0">
                  <a:pos x="T2" y="T3"/>
                </a:cxn>
                <a:cxn ang="0">
                  <a:pos x="T4" y="T5"/>
                </a:cxn>
                <a:cxn ang="0">
                  <a:pos x="T6" y="T7"/>
                </a:cxn>
                <a:cxn ang="0">
                  <a:pos x="T8" y="T9"/>
                </a:cxn>
                <a:cxn ang="0">
                  <a:pos x="T10" y="T11"/>
                </a:cxn>
              </a:cxnLst>
              <a:rect l="0" t="0" r="r" b="b"/>
              <a:pathLst>
                <a:path w="256" h="160">
                  <a:moveTo>
                    <a:pt x="0" y="0"/>
                  </a:moveTo>
                  <a:lnTo>
                    <a:pt x="0" y="114"/>
                  </a:lnTo>
                  <a:lnTo>
                    <a:pt x="70" y="160"/>
                  </a:lnTo>
                  <a:lnTo>
                    <a:pt x="256" y="42"/>
                  </a:lnTo>
                  <a:lnTo>
                    <a:pt x="256" y="0"/>
                  </a:lnTo>
                  <a:lnTo>
                    <a:pt x="0" y="0"/>
                  </a:lnTo>
                  <a:close/>
                </a:path>
              </a:pathLst>
            </a:custGeom>
            <a:solidFill>
              <a:srgbClr val="F7BF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0" name="íşļiḍè"/>
            <p:cNvSpPr/>
            <p:nvPr/>
          </p:nvSpPr>
          <p:spPr bwMode="auto">
            <a:xfrm>
              <a:off x="5686439" y="2890864"/>
              <a:ext cx="815977" cy="968383"/>
            </a:xfrm>
            <a:custGeom>
              <a:avLst/>
              <a:gdLst>
                <a:gd name="T0" fmla="*/ 413 w 438"/>
                <a:gd name="T1" fmla="*/ 221 h 520"/>
                <a:gd name="T2" fmla="*/ 390 w 438"/>
                <a:gd name="T3" fmla="*/ 224 h 520"/>
                <a:gd name="T4" fmla="*/ 219 w 438"/>
                <a:gd name="T5" fmla="*/ 0 h 520"/>
                <a:gd name="T6" fmla="*/ 48 w 438"/>
                <a:gd name="T7" fmla="*/ 224 h 520"/>
                <a:gd name="T8" fmla="*/ 25 w 438"/>
                <a:gd name="T9" fmla="*/ 221 h 520"/>
                <a:gd name="T10" fmla="*/ 63 w 438"/>
                <a:gd name="T11" fmla="*/ 343 h 520"/>
                <a:gd name="T12" fmla="*/ 120 w 438"/>
                <a:gd name="T13" fmla="*/ 462 h 520"/>
                <a:gd name="T14" fmla="*/ 219 w 438"/>
                <a:gd name="T15" fmla="*/ 520 h 520"/>
                <a:gd name="T16" fmla="*/ 321 w 438"/>
                <a:gd name="T17" fmla="*/ 455 h 520"/>
                <a:gd name="T18" fmla="*/ 375 w 438"/>
                <a:gd name="T19" fmla="*/ 343 h 520"/>
                <a:gd name="T20" fmla="*/ 413 w 438"/>
                <a:gd name="T21" fmla="*/ 22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520">
                  <a:moveTo>
                    <a:pt x="413" y="221"/>
                  </a:moveTo>
                  <a:cubicBezTo>
                    <a:pt x="413" y="221"/>
                    <a:pt x="398" y="204"/>
                    <a:pt x="390" y="224"/>
                  </a:cubicBezTo>
                  <a:cubicBezTo>
                    <a:pt x="390" y="224"/>
                    <a:pt x="438" y="0"/>
                    <a:pt x="219" y="0"/>
                  </a:cubicBezTo>
                  <a:cubicBezTo>
                    <a:pt x="0" y="0"/>
                    <a:pt x="48" y="224"/>
                    <a:pt x="48" y="224"/>
                  </a:cubicBezTo>
                  <a:cubicBezTo>
                    <a:pt x="40" y="204"/>
                    <a:pt x="25" y="221"/>
                    <a:pt x="25" y="221"/>
                  </a:cubicBezTo>
                  <a:cubicBezTo>
                    <a:pt x="13" y="333"/>
                    <a:pt x="63" y="343"/>
                    <a:pt x="63" y="343"/>
                  </a:cubicBezTo>
                  <a:cubicBezTo>
                    <a:pt x="63" y="343"/>
                    <a:pt x="63" y="405"/>
                    <a:pt x="120" y="462"/>
                  </a:cubicBezTo>
                  <a:cubicBezTo>
                    <a:pt x="177" y="520"/>
                    <a:pt x="219" y="520"/>
                    <a:pt x="219" y="520"/>
                  </a:cubicBezTo>
                  <a:cubicBezTo>
                    <a:pt x="219" y="520"/>
                    <a:pt x="264" y="512"/>
                    <a:pt x="321" y="455"/>
                  </a:cubicBezTo>
                  <a:cubicBezTo>
                    <a:pt x="378" y="398"/>
                    <a:pt x="375" y="343"/>
                    <a:pt x="375" y="343"/>
                  </a:cubicBezTo>
                  <a:cubicBezTo>
                    <a:pt x="375" y="343"/>
                    <a:pt x="425" y="333"/>
                    <a:pt x="413" y="221"/>
                  </a:cubicBezTo>
                  <a:close/>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1" name="ísḻiḑè"/>
            <p:cNvSpPr/>
            <p:nvPr/>
          </p:nvSpPr>
          <p:spPr bwMode="auto">
            <a:xfrm>
              <a:off x="5707077" y="2774976"/>
              <a:ext cx="763589" cy="601668"/>
            </a:xfrm>
            <a:custGeom>
              <a:avLst/>
              <a:gdLst>
                <a:gd name="T0" fmla="*/ 40 w 410"/>
                <a:gd name="T1" fmla="*/ 323 h 323"/>
                <a:gd name="T2" fmla="*/ 55 w 410"/>
                <a:gd name="T3" fmla="*/ 256 h 323"/>
                <a:gd name="T4" fmla="*/ 77 w 410"/>
                <a:gd name="T5" fmla="*/ 189 h 323"/>
                <a:gd name="T6" fmla="*/ 99 w 410"/>
                <a:gd name="T7" fmla="*/ 161 h 323"/>
                <a:gd name="T8" fmla="*/ 221 w 410"/>
                <a:gd name="T9" fmla="*/ 196 h 323"/>
                <a:gd name="T10" fmla="*/ 323 w 410"/>
                <a:gd name="T11" fmla="*/ 211 h 323"/>
                <a:gd name="T12" fmla="*/ 301 w 410"/>
                <a:gd name="T13" fmla="*/ 184 h 323"/>
                <a:gd name="T14" fmla="*/ 346 w 410"/>
                <a:gd name="T15" fmla="*/ 184 h 323"/>
                <a:gd name="T16" fmla="*/ 360 w 410"/>
                <a:gd name="T17" fmla="*/ 236 h 323"/>
                <a:gd name="T18" fmla="*/ 378 w 410"/>
                <a:gd name="T19" fmla="*/ 323 h 323"/>
                <a:gd name="T20" fmla="*/ 398 w 410"/>
                <a:gd name="T21" fmla="*/ 303 h 323"/>
                <a:gd name="T22" fmla="*/ 410 w 410"/>
                <a:gd name="T23" fmla="*/ 261 h 323"/>
                <a:gd name="T24" fmla="*/ 410 w 410"/>
                <a:gd name="T25" fmla="*/ 124 h 323"/>
                <a:gd name="T26" fmla="*/ 209 w 410"/>
                <a:gd name="T27" fmla="*/ 0 h 323"/>
                <a:gd name="T28" fmla="*/ 10 w 410"/>
                <a:gd name="T29" fmla="*/ 137 h 323"/>
                <a:gd name="T30" fmla="*/ 10 w 410"/>
                <a:gd name="T31" fmla="*/ 266 h 323"/>
                <a:gd name="T32" fmla="*/ 40 w 410"/>
                <a:gd name="T33" fmla="*/ 32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 h="323">
                  <a:moveTo>
                    <a:pt x="40" y="323"/>
                  </a:moveTo>
                  <a:cubicBezTo>
                    <a:pt x="55" y="256"/>
                    <a:pt x="55" y="256"/>
                    <a:pt x="55" y="256"/>
                  </a:cubicBezTo>
                  <a:cubicBezTo>
                    <a:pt x="55" y="256"/>
                    <a:pt x="70" y="201"/>
                    <a:pt x="77" y="189"/>
                  </a:cubicBezTo>
                  <a:cubicBezTo>
                    <a:pt x="85" y="176"/>
                    <a:pt x="99" y="161"/>
                    <a:pt x="99" y="161"/>
                  </a:cubicBezTo>
                  <a:cubicBezTo>
                    <a:pt x="99" y="161"/>
                    <a:pt x="139" y="179"/>
                    <a:pt x="221" y="196"/>
                  </a:cubicBezTo>
                  <a:cubicBezTo>
                    <a:pt x="303" y="214"/>
                    <a:pt x="323" y="211"/>
                    <a:pt x="323" y="211"/>
                  </a:cubicBezTo>
                  <a:cubicBezTo>
                    <a:pt x="301" y="184"/>
                    <a:pt x="301" y="184"/>
                    <a:pt x="301" y="184"/>
                  </a:cubicBezTo>
                  <a:cubicBezTo>
                    <a:pt x="346" y="184"/>
                    <a:pt x="346" y="184"/>
                    <a:pt x="346" y="184"/>
                  </a:cubicBezTo>
                  <a:cubicBezTo>
                    <a:pt x="346" y="184"/>
                    <a:pt x="348" y="223"/>
                    <a:pt x="360" y="236"/>
                  </a:cubicBezTo>
                  <a:cubicBezTo>
                    <a:pt x="373" y="248"/>
                    <a:pt x="378" y="323"/>
                    <a:pt x="378" y="323"/>
                  </a:cubicBezTo>
                  <a:cubicBezTo>
                    <a:pt x="398" y="303"/>
                    <a:pt x="398" y="303"/>
                    <a:pt x="398" y="303"/>
                  </a:cubicBezTo>
                  <a:cubicBezTo>
                    <a:pt x="410" y="261"/>
                    <a:pt x="410" y="261"/>
                    <a:pt x="410" y="261"/>
                  </a:cubicBezTo>
                  <a:cubicBezTo>
                    <a:pt x="410" y="124"/>
                    <a:pt x="410" y="124"/>
                    <a:pt x="410" y="124"/>
                  </a:cubicBezTo>
                  <a:cubicBezTo>
                    <a:pt x="410" y="124"/>
                    <a:pt x="358" y="0"/>
                    <a:pt x="209" y="0"/>
                  </a:cubicBezTo>
                  <a:cubicBezTo>
                    <a:pt x="60" y="0"/>
                    <a:pt x="10" y="137"/>
                    <a:pt x="10" y="137"/>
                  </a:cubicBezTo>
                  <a:cubicBezTo>
                    <a:pt x="10" y="137"/>
                    <a:pt x="0" y="253"/>
                    <a:pt x="10" y="266"/>
                  </a:cubicBezTo>
                  <a:cubicBezTo>
                    <a:pt x="20" y="278"/>
                    <a:pt x="40" y="323"/>
                    <a:pt x="40" y="323"/>
                  </a:cubicBezTo>
                  <a:close/>
                </a:path>
              </a:pathLst>
            </a:custGeom>
            <a:solidFill>
              <a:srgbClr val="4947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2" name="išḷïḍè"/>
            <p:cNvSpPr/>
            <p:nvPr/>
          </p:nvSpPr>
          <p:spPr bwMode="auto">
            <a:xfrm>
              <a:off x="4125923" y="4556166"/>
              <a:ext cx="676277" cy="346078"/>
            </a:xfrm>
            <a:custGeom>
              <a:avLst/>
              <a:gdLst>
                <a:gd name="T0" fmla="*/ 141 w 363"/>
                <a:gd name="T1" fmla="*/ 2 h 186"/>
                <a:gd name="T2" fmla="*/ 230 w 363"/>
                <a:gd name="T3" fmla="*/ 28 h 186"/>
                <a:gd name="T4" fmla="*/ 308 w 363"/>
                <a:gd name="T5" fmla="*/ 59 h 186"/>
                <a:gd name="T6" fmla="*/ 330 w 363"/>
                <a:gd name="T7" fmla="*/ 87 h 186"/>
                <a:gd name="T8" fmla="*/ 363 w 363"/>
                <a:gd name="T9" fmla="*/ 114 h 186"/>
                <a:gd name="T10" fmla="*/ 287 w 363"/>
                <a:gd name="T11" fmla="*/ 186 h 186"/>
                <a:gd name="T12" fmla="*/ 252 w 363"/>
                <a:gd name="T13" fmla="*/ 167 h 186"/>
                <a:gd name="T14" fmla="*/ 106 w 363"/>
                <a:gd name="T15" fmla="*/ 132 h 186"/>
                <a:gd name="T16" fmla="*/ 1 w 363"/>
                <a:gd name="T17" fmla="*/ 13 h 186"/>
                <a:gd name="T18" fmla="*/ 4 w 363"/>
                <a:gd name="T19" fmla="*/ 2 h 186"/>
                <a:gd name="T20" fmla="*/ 43 w 363"/>
                <a:gd name="T21" fmla="*/ 21 h 186"/>
                <a:gd name="T22" fmla="*/ 102 w 363"/>
                <a:gd name="T23" fmla="*/ 80 h 186"/>
                <a:gd name="T24" fmla="*/ 45 w 363"/>
                <a:gd name="T25" fmla="*/ 13 h 186"/>
                <a:gd name="T26" fmla="*/ 45 w 363"/>
                <a:gd name="T27" fmla="*/ 2 h 186"/>
                <a:gd name="T28" fmla="*/ 85 w 363"/>
                <a:gd name="T29" fmla="*/ 20 h 186"/>
                <a:gd name="T30" fmla="*/ 188 w 363"/>
                <a:gd name="T31" fmla="*/ 86 h 186"/>
                <a:gd name="T32" fmla="*/ 208 w 363"/>
                <a:gd name="T33" fmla="*/ 58 h 186"/>
                <a:gd name="T34" fmla="*/ 164 w 363"/>
                <a:gd name="T35" fmla="*/ 47 h 186"/>
                <a:gd name="T36" fmla="*/ 141 w 363"/>
                <a:gd name="T37" fmla="*/ 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3" h="186">
                  <a:moveTo>
                    <a:pt x="141" y="2"/>
                  </a:moveTo>
                  <a:cubicBezTo>
                    <a:pt x="141" y="2"/>
                    <a:pt x="212" y="25"/>
                    <a:pt x="230" y="28"/>
                  </a:cubicBezTo>
                  <a:cubicBezTo>
                    <a:pt x="248" y="30"/>
                    <a:pt x="287" y="35"/>
                    <a:pt x="308" y="59"/>
                  </a:cubicBezTo>
                  <a:cubicBezTo>
                    <a:pt x="329" y="83"/>
                    <a:pt x="322" y="82"/>
                    <a:pt x="330" y="87"/>
                  </a:cubicBezTo>
                  <a:cubicBezTo>
                    <a:pt x="337" y="93"/>
                    <a:pt x="363" y="114"/>
                    <a:pt x="363" y="114"/>
                  </a:cubicBezTo>
                  <a:cubicBezTo>
                    <a:pt x="287" y="186"/>
                    <a:pt x="287" y="186"/>
                    <a:pt x="287" y="186"/>
                  </a:cubicBezTo>
                  <a:cubicBezTo>
                    <a:pt x="287" y="186"/>
                    <a:pt x="261" y="169"/>
                    <a:pt x="252" y="167"/>
                  </a:cubicBezTo>
                  <a:cubicBezTo>
                    <a:pt x="243" y="164"/>
                    <a:pt x="116" y="139"/>
                    <a:pt x="106" y="132"/>
                  </a:cubicBezTo>
                  <a:cubicBezTo>
                    <a:pt x="96" y="126"/>
                    <a:pt x="2" y="17"/>
                    <a:pt x="1" y="13"/>
                  </a:cubicBezTo>
                  <a:cubicBezTo>
                    <a:pt x="0" y="10"/>
                    <a:pt x="0" y="3"/>
                    <a:pt x="4" y="2"/>
                  </a:cubicBezTo>
                  <a:cubicBezTo>
                    <a:pt x="9" y="1"/>
                    <a:pt x="25" y="0"/>
                    <a:pt x="43" y="21"/>
                  </a:cubicBezTo>
                  <a:cubicBezTo>
                    <a:pt x="61" y="42"/>
                    <a:pt x="102" y="80"/>
                    <a:pt x="102" y="80"/>
                  </a:cubicBezTo>
                  <a:cubicBezTo>
                    <a:pt x="45" y="13"/>
                    <a:pt x="45" y="13"/>
                    <a:pt x="45" y="13"/>
                  </a:cubicBezTo>
                  <a:cubicBezTo>
                    <a:pt x="45" y="13"/>
                    <a:pt x="43" y="2"/>
                    <a:pt x="45" y="2"/>
                  </a:cubicBezTo>
                  <a:cubicBezTo>
                    <a:pt x="48" y="2"/>
                    <a:pt x="65" y="0"/>
                    <a:pt x="85" y="20"/>
                  </a:cubicBezTo>
                  <a:cubicBezTo>
                    <a:pt x="105" y="40"/>
                    <a:pt x="145" y="90"/>
                    <a:pt x="188" y="86"/>
                  </a:cubicBezTo>
                  <a:cubicBezTo>
                    <a:pt x="230" y="82"/>
                    <a:pt x="208" y="58"/>
                    <a:pt x="208" y="58"/>
                  </a:cubicBezTo>
                  <a:cubicBezTo>
                    <a:pt x="208" y="58"/>
                    <a:pt x="172" y="47"/>
                    <a:pt x="164" y="47"/>
                  </a:cubicBezTo>
                  <a:cubicBezTo>
                    <a:pt x="155" y="47"/>
                    <a:pt x="130" y="26"/>
                    <a:pt x="141" y="2"/>
                  </a:cubicBezTo>
                  <a:close/>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3" name="ïśḷîďe"/>
            <p:cNvSpPr/>
            <p:nvPr/>
          </p:nvSpPr>
          <p:spPr bwMode="auto">
            <a:xfrm>
              <a:off x="4354523" y="3406806"/>
              <a:ext cx="203201" cy="338140"/>
            </a:xfrm>
            <a:custGeom>
              <a:avLst/>
              <a:gdLst>
                <a:gd name="T0" fmla="*/ 109 w 109"/>
                <a:gd name="T1" fmla="*/ 130 h 182"/>
                <a:gd name="T2" fmla="*/ 44 w 109"/>
                <a:gd name="T3" fmla="*/ 106 h 182"/>
                <a:gd name="T4" fmla="*/ 44 w 109"/>
                <a:gd name="T5" fmla="*/ 99 h 182"/>
                <a:gd name="T6" fmla="*/ 72 w 109"/>
                <a:gd name="T7" fmla="*/ 45 h 182"/>
                <a:gd name="T8" fmla="*/ 75 w 109"/>
                <a:gd name="T9" fmla="*/ 26 h 182"/>
                <a:gd name="T10" fmla="*/ 50 w 109"/>
                <a:gd name="T11" fmla="*/ 35 h 182"/>
                <a:gd name="T12" fmla="*/ 50 w 109"/>
                <a:gd name="T13" fmla="*/ 35 h 182"/>
                <a:gd name="T14" fmla="*/ 48 w 109"/>
                <a:gd name="T15" fmla="*/ 37 h 182"/>
                <a:gd name="T16" fmla="*/ 47 w 109"/>
                <a:gd name="T17" fmla="*/ 39 h 182"/>
                <a:gd name="T18" fmla="*/ 34 w 109"/>
                <a:gd name="T19" fmla="*/ 58 h 182"/>
                <a:gd name="T20" fmla="*/ 37 w 109"/>
                <a:gd name="T21" fmla="*/ 17 h 182"/>
                <a:gd name="T22" fmla="*/ 19 w 109"/>
                <a:gd name="T23" fmla="*/ 12 h 182"/>
                <a:gd name="T24" fmla="*/ 0 w 109"/>
                <a:gd name="T25" fmla="*/ 84 h 182"/>
                <a:gd name="T26" fmla="*/ 67 w 109"/>
                <a:gd name="T27" fmla="*/ 172 h 182"/>
                <a:gd name="T28" fmla="*/ 109 w 109"/>
                <a:gd name="T29" fmla="*/ 13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82">
                  <a:moveTo>
                    <a:pt x="109" y="130"/>
                  </a:moveTo>
                  <a:cubicBezTo>
                    <a:pt x="109" y="130"/>
                    <a:pt x="49" y="120"/>
                    <a:pt x="44" y="106"/>
                  </a:cubicBezTo>
                  <a:cubicBezTo>
                    <a:pt x="43" y="104"/>
                    <a:pt x="43" y="102"/>
                    <a:pt x="44" y="99"/>
                  </a:cubicBezTo>
                  <a:cubicBezTo>
                    <a:pt x="44" y="99"/>
                    <a:pt x="69" y="50"/>
                    <a:pt x="72" y="45"/>
                  </a:cubicBezTo>
                  <a:cubicBezTo>
                    <a:pt x="77" y="38"/>
                    <a:pt x="81" y="30"/>
                    <a:pt x="75" y="26"/>
                  </a:cubicBezTo>
                  <a:cubicBezTo>
                    <a:pt x="75" y="26"/>
                    <a:pt x="64" y="13"/>
                    <a:pt x="50" y="35"/>
                  </a:cubicBezTo>
                  <a:cubicBezTo>
                    <a:pt x="50" y="35"/>
                    <a:pt x="50" y="35"/>
                    <a:pt x="50" y="35"/>
                  </a:cubicBezTo>
                  <a:cubicBezTo>
                    <a:pt x="49" y="36"/>
                    <a:pt x="48" y="36"/>
                    <a:pt x="48" y="37"/>
                  </a:cubicBezTo>
                  <a:cubicBezTo>
                    <a:pt x="47" y="38"/>
                    <a:pt x="47" y="39"/>
                    <a:pt x="47" y="39"/>
                  </a:cubicBezTo>
                  <a:cubicBezTo>
                    <a:pt x="42" y="47"/>
                    <a:pt x="37" y="53"/>
                    <a:pt x="34" y="58"/>
                  </a:cubicBezTo>
                  <a:cubicBezTo>
                    <a:pt x="35" y="53"/>
                    <a:pt x="42" y="22"/>
                    <a:pt x="37" y="17"/>
                  </a:cubicBezTo>
                  <a:cubicBezTo>
                    <a:pt x="37" y="17"/>
                    <a:pt x="24" y="0"/>
                    <a:pt x="19" y="12"/>
                  </a:cubicBezTo>
                  <a:cubicBezTo>
                    <a:pt x="13" y="24"/>
                    <a:pt x="0" y="84"/>
                    <a:pt x="0" y="84"/>
                  </a:cubicBezTo>
                  <a:cubicBezTo>
                    <a:pt x="0" y="84"/>
                    <a:pt x="29" y="182"/>
                    <a:pt x="67" y="172"/>
                  </a:cubicBezTo>
                  <a:cubicBezTo>
                    <a:pt x="105" y="163"/>
                    <a:pt x="109" y="130"/>
                    <a:pt x="109" y="130"/>
                  </a:cubicBezTo>
                  <a:close/>
                </a:path>
              </a:pathLst>
            </a:custGeom>
            <a:solidFill>
              <a:srgbClr val="F7BF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4" name="iṧļïḑê"/>
            <p:cNvSpPr/>
            <p:nvPr/>
          </p:nvSpPr>
          <p:spPr bwMode="auto">
            <a:xfrm>
              <a:off x="4252923" y="3382993"/>
              <a:ext cx="425451" cy="622305"/>
            </a:xfrm>
            <a:custGeom>
              <a:avLst/>
              <a:gdLst>
                <a:gd name="T0" fmla="*/ 15 w 229"/>
                <a:gd name="T1" fmla="*/ 68 h 335"/>
                <a:gd name="T2" fmla="*/ 0 w 229"/>
                <a:gd name="T3" fmla="*/ 14 h 335"/>
                <a:gd name="T4" fmla="*/ 27 w 229"/>
                <a:gd name="T5" fmla="*/ 21 h 335"/>
                <a:gd name="T6" fmla="*/ 92 w 229"/>
                <a:gd name="T7" fmla="*/ 143 h 335"/>
                <a:gd name="T8" fmla="*/ 160 w 229"/>
                <a:gd name="T9" fmla="*/ 129 h 335"/>
                <a:gd name="T10" fmla="*/ 219 w 229"/>
                <a:gd name="T11" fmla="*/ 62 h 335"/>
                <a:gd name="T12" fmla="*/ 219 w 229"/>
                <a:gd name="T13" fmla="*/ 88 h 335"/>
                <a:gd name="T14" fmla="*/ 189 w 229"/>
                <a:gd name="T15" fmla="*/ 212 h 335"/>
                <a:gd name="T16" fmla="*/ 207 w 229"/>
                <a:gd name="T17" fmla="*/ 233 h 335"/>
                <a:gd name="T18" fmla="*/ 181 w 229"/>
                <a:gd name="T19" fmla="*/ 335 h 335"/>
                <a:gd name="T20" fmla="*/ 86 w 229"/>
                <a:gd name="T21" fmla="*/ 283 h 335"/>
                <a:gd name="T22" fmla="*/ 15 w 229"/>
                <a:gd name="T23" fmla="*/ 6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335">
                  <a:moveTo>
                    <a:pt x="15" y="68"/>
                  </a:moveTo>
                  <a:cubicBezTo>
                    <a:pt x="0" y="14"/>
                    <a:pt x="0" y="14"/>
                    <a:pt x="0" y="14"/>
                  </a:cubicBezTo>
                  <a:cubicBezTo>
                    <a:pt x="0" y="14"/>
                    <a:pt x="15" y="0"/>
                    <a:pt x="27" y="21"/>
                  </a:cubicBezTo>
                  <a:cubicBezTo>
                    <a:pt x="38" y="42"/>
                    <a:pt x="79" y="137"/>
                    <a:pt x="92" y="143"/>
                  </a:cubicBezTo>
                  <a:cubicBezTo>
                    <a:pt x="104" y="149"/>
                    <a:pt x="147" y="153"/>
                    <a:pt x="160" y="129"/>
                  </a:cubicBezTo>
                  <a:cubicBezTo>
                    <a:pt x="173" y="105"/>
                    <a:pt x="186" y="51"/>
                    <a:pt x="219" y="62"/>
                  </a:cubicBezTo>
                  <a:cubicBezTo>
                    <a:pt x="219" y="62"/>
                    <a:pt x="229" y="68"/>
                    <a:pt x="219" y="88"/>
                  </a:cubicBezTo>
                  <a:cubicBezTo>
                    <a:pt x="210" y="108"/>
                    <a:pt x="181" y="198"/>
                    <a:pt x="189" y="212"/>
                  </a:cubicBezTo>
                  <a:cubicBezTo>
                    <a:pt x="197" y="226"/>
                    <a:pt x="207" y="233"/>
                    <a:pt x="207" y="233"/>
                  </a:cubicBezTo>
                  <a:cubicBezTo>
                    <a:pt x="181" y="335"/>
                    <a:pt x="181" y="335"/>
                    <a:pt x="181" y="335"/>
                  </a:cubicBezTo>
                  <a:cubicBezTo>
                    <a:pt x="181" y="335"/>
                    <a:pt x="105" y="322"/>
                    <a:pt x="86" y="283"/>
                  </a:cubicBezTo>
                  <a:cubicBezTo>
                    <a:pt x="67" y="244"/>
                    <a:pt x="15" y="68"/>
                    <a:pt x="15" y="68"/>
                  </a:cubicBezTo>
                  <a:close/>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5" name="íṥḷîḓè"/>
            <p:cNvSpPr/>
            <p:nvPr/>
          </p:nvSpPr>
          <p:spPr bwMode="auto">
            <a:xfrm>
              <a:off x="7632719" y="3406806"/>
              <a:ext cx="203201" cy="338140"/>
            </a:xfrm>
            <a:custGeom>
              <a:avLst/>
              <a:gdLst>
                <a:gd name="T0" fmla="*/ 0 w 109"/>
                <a:gd name="T1" fmla="*/ 130 h 182"/>
                <a:gd name="T2" fmla="*/ 65 w 109"/>
                <a:gd name="T3" fmla="*/ 106 h 182"/>
                <a:gd name="T4" fmla="*/ 65 w 109"/>
                <a:gd name="T5" fmla="*/ 99 h 182"/>
                <a:gd name="T6" fmla="*/ 37 w 109"/>
                <a:gd name="T7" fmla="*/ 45 h 182"/>
                <a:gd name="T8" fmla="*/ 34 w 109"/>
                <a:gd name="T9" fmla="*/ 26 h 182"/>
                <a:gd name="T10" fmla="*/ 59 w 109"/>
                <a:gd name="T11" fmla="*/ 35 h 182"/>
                <a:gd name="T12" fmla="*/ 59 w 109"/>
                <a:gd name="T13" fmla="*/ 35 h 182"/>
                <a:gd name="T14" fmla="*/ 61 w 109"/>
                <a:gd name="T15" fmla="*/ 37 h 182"/>
                <a:gd name="T16" fmla="*/ 62 w 109"/>
                <a:gd name="T17" fmla="*/ 39 h 182"/>
                <a:gd name="T18" fmla="*/ 75 w 109"/>
                <a:gd name="T19" fmla="*/ 58 h 182"/>
                <a:gd name="T20" fmla="*/ 72 w 109"/>
                <a:gd name="T21" fmla="*/ 17 h 182"/>
                <a:gd name="T22" fmla="*/ 90 w 109"/>
                <a:gd name="T23" fmla="*/ 12 h 182"/>
                <a:gd name="T24" fmla="*/ 109 w 109"/>
                <a:gd name="T25" fmla="*/ 84 h 182"/>
                <a:gd name="T26" fmla="*/ 42 w 109"/>
                <a:gd name="T27" fmla="*/ 172 h 182"/>
                <a:gd name="T28" fmla="*/ 0 w 109"/>
                <a:gd name="T29" fmla="*/ 13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82">
                  <a:moveTo>
                    <a:pt x="0" y="130"/>
                  </a:moveTo>
                  <a:cubicBezTo>
                    <a:pt x="0" y="130"/>
                    <a:pt x="60" y="120"/>
                    <a:pt x="65" y="106"/>
                  </a:cubicBezTo>
                  <a:cubicBezTo>
                    <a:pt x="66" y="104"/>
                    <a:pt x="66" y="102"/>
                    <a:pt x="65" y="99"/>
                  </a:cubicBezTo>
                  <a:cubicBezTo>
                    <a:pt x="65" y="99"/>
                    <a:pt x="40" y="50"/>
                    <a:pt x="37" y="45"/>
                  </a:cubicBezTo>
                  <a:cubicBezTo>
                    <a:pt x="32" y="38"/>
                    <a:pt x="28" y="30"/>
                    <a:pt x="34" y="26"/>
                  </a:cubicBezTo>
                  <a:cubicBezTo>
                    <a:pt x="34" y="26"/>
                    <a:pt x="45" y="13"/>
                    <a:pt x="59" y="35"/>
                  </a:cubicBezTo>
                  <a:cubicBezTo>
                    <a:pt x="59" y="35"/>
                    <a:pt x="59" y="35"/>
                    <a:pt x="59" y="35"/>
                  </a:cubicBezTo>
                  <a:cubicBezTo>
                    <a:pt x="60" y="36"/>
                    <a:pt x="61" y="36"/>
                    <a:pt x="61" y="37"/>
                  </a:cubicBezTo>
                  <a:cubicBezTo>
                    <a:pt x="62" y="38"/>
                    <a:pt x="62" y="39"/>
                    <a:pt x="62" y="39"/>
                  </a:cubicBezTo>
                  <a:cubicBezTo>
                    <a:pt x="67" y="47"/>
                    <a:pt x="72" y="53"/>
                    <a:pt x="75" y="58"/>
                  </a:cubicBezTo>
                  <a:cubicBezTo>
                    <a:pt x="74" y="53"/>
                    <a:pt x="67" y="22"/>
                    <a:pt x="72" y="17"/>
                  </a:cubicBezTo>
                  <a:cubicBezTo>
                    <a:pt x="72" y="17"/>
                    <a:pt x="85" y="0"/>
                    <a:pt x="90" y="12"/>
                  </a:cubicBezTo>
                  <a:cubicBezTo>
                    <a:pt x="96" y="24"/>
                    <a:pt x="109" y="84"/>
                    <a:pt x="109" y="84"/>
                  </a:cubicBezTo>
                  <a:cubicBezTo>
                    <a:pt x="109" y="84"/>
                    <a:pt x="80" y="182"/>
                    <a:pt x="42" y="172"/>
                  </a:cubicBezTo>
                  <a:cubicBezTo>
                    <a:pt x="4" y="163"/>
                    <a:pt x="0" y="130"/>
                    <a:pt x="0" y="130"/>
                  </a:cubicBezTo>
                  <a:close/>
                </a:path>
              </a:pathLst>
            </a:custGeom>
            <a:solidFill>
              <a:srgbClr val="F7BF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6" name="iṩ1íḓè"/>
            <p:cNvSpPr/>
            <p:nvPr/>
          </p:nvSpPr>
          <p:spPr bwMode="auto">
            <a:xfrm>
              <a:off x="7510481" y="3382993"/>
              <a:ext cx="427039" cy="622305"/>
            </a:xfrm>
            <a:custGeom>
              <a:avLst/>
              <a:gdLst>
                <a:gd name="T0" fmla="*/ 214 w 229"/>
                <a:gd name="T1" fmla="*/ 68 h 335"/>
                <a:gd name="T2" fmla="*/ 229 w 229"/>
                <a:gd name="T3" fmla="*/ 14 h 335"/>
                <a:gd name="T4" fmla="*/ 202 w 229"/>
                <a:gd name="T5" fmla="*/ 21 h 335"/>
                <a:gd name="T6" fmla="*/ 137 w 229"/>
                <a:gd name="T7" fmla="*/ 143 h 335"/>
                <a:gd name="T8" fmla="*/ 69 w 229"/>
                <a:gd name="T9" fmla="*/ 129 h 335"/>
                <a:gd name="T10" fmla="*/ 10 w 229"/>
                <a:gd name="T11" fmla="*/ 62 h 335"/>
                <a:gd name="T12" fmla="*/ 10 w 229"/>
                <a:gd name="T13" fmla="*/ 88 h 335"/>
                <a:gd name="T14" fmla="*/ 40 w 229"/>
                <a:gd name="T15" fmla="*/ 212 h 335"/>
                <a:gd name="T16" fmla="*/ 22 w 229"/>
                <a:gd name="T17" fmla="*/ 233 h 335"/>
                <a:gd name="T18" fmla="*/ 48 w 229"/>
                <a:gd name="T19" fmla="*/ 335 h 335"/>
                <a:gd name="T20" fmla="*/ 143 w 229"/>
                <a:gd name="T21" fmla="*/ 283 h 335"/>
                <a:gd name="T22" fmla="*/ 214 w 229"/>
                <a:gd name="T23" fmla="*/ 6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335">
                  <a:moveTo>
                    <a:pt x="214" y="68"/>
                  </a:moveTo>
                  <a:cubicBezTo>
                    <a:pt x="229" y="14"/>
                    <a:pt x="229" y="14"/>
                    <a:pt x="229" y="14"/>
                  </a:cubicBezTo>
                  <a:cubicBezTo>
                    <a:pt x="229" y="14"/>
                    <a:pt x="214" y="0"/>
                    <a:pt x="202" y="21"/>
                  </a:cubicBezTo>
                  <a:cubicBezTo>
                    <a:pt x="191" y="42"/>
                    <a:pt x="150" y="137"/>
                    <a:pt x="137" y="143"/>
                  </a:cubicBezTo>
                  <a:cubicBezTo>
                    <a:pt x="125" y="149"/>
                    <a:pt x="82" y="153"/>
                    <a:pt x="69" y="129"/>
                  </a:cubicBezTo>
                  <a:cubicBezTo>
                    <a:pt x="56" y="105"/>
                    <a:pt x="43" y="51"/>
                    <a:pt x="10" y="62"/>
                  </a:cubicBezTo>
                  <a:cubicBezTo>
                    <a:pt x="10" y="62"/>
                    <a:pt x="0" y="68"/>
                    <a:pt x="10" y="88"/>
                  </a:cubicBezTo>
                  <a:cubicBezTo>
                    <a:pt x="19" y="108"/>
                    <a:pt x="48" y="198"/>
                    <a:pt x="40" y="212"/>
                  </a:cubicBezTo>
                  <a:cubicBezTo>
                    <a:pt x="32" y="226"/>
                    <a:pt x="22" y="233"/>
                    <a:pt x="22" y="233"/>
                  </a:cubicBezTo>
                  <a:cubicBezTo>
                    <a:pt x="48" y="335"/>
                    <a:pt x="48" y="335"/>
                    <a:pt x="48" y="335"/>
                  </a:cubicBezTo>
                  <a:cubicBezTo>
                    <a:pt x="48" y="335"/>
                    <a:pt x="124" y="322"/>
                    <a:pt x="143" y="283"/>
                  </a:cubicBezTo>
                  <a:cubicBezTo>
                    <a:pt x="162" y="244"/>
                    <a:pt x="214" y="68"/>
                    <a:pt x="214" y="68"/>
                  </a:cubicBezTo>
                  <a:close/>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7" name="îS1ide"/>
            <p:cNvSpPr/>
            <p:nvPr/>
          </p:nvSpPr>
          <p:spPr bwMode="auto">
            <a:xfrm>
              <a:off x="7508894" y="3811622"/>
              <a:ext cx="242888" cy="173039"/>
            </a:xfrm>
            <a:custGeom>
              <a:avLst/>
              <a:gdLst>
                <a:gd name="T0" fmla="*/ 0 w 153"/>
                <a:gd name="T1" fmla="*/ 25 h 109"/>
                <a:gd name="T2" fmla="*/ 27 w 153"/>
                <a:gd name="T3" fmla="*/ 0 h 109"/>
                <a:gd name="T4" fmla="*/ 153 w 153"/>
                <a:gd name="T5" fmla="*/ 81 h 109"/>
                <a:gd name="T6" fmla="*/ 120 w 153"/>
                <a:gd name="T7" fmla="*/ 109 h 109"/>
                <a:gd name="T8" fmla="*/ 0 w 153"/>
                <a:gd name="T9" fmla="*/ 25 h 109"/>
              </a:gdLst>
              <a:ahLst/>
              <a:cxnLst>
                <a:cxn ang="0">
                  <a:pos x="T0" y="T1"/>
                </a:cxn>
                <a:cxn ang="0">
                  <a:pos x="T2" y="T3"/>
                </a:cxn>
                <a:cxn ang="0">
                  <a:pos x="T4" y="T5"/>
                </a:cxn>
                <a:cxn ang="0">
                  <a:pos x="T6" y="T7"/>
                </a:cxn>
                <a:cxn ang="0">
                  <a:pos x="T8" y="T9"/>
                </a:cxn>
              </a:cxnLst>
              <a:rect l="0" t="0" r="r" b="b"/>
              <a:pathLst>
                <a:path w="153" h="109">
                  <a:moveTo>
                    <a:pt x="0" y="25"/>
                  </a:moveTo>
                  <a:lnTo>
                    <a:pt x="27" y="0"/>
                  </a:lnTo>
                  <a:lnTo>
                    <a:pt x="153" y="81"/>
                  </a:lnTo>
                  <a:lnTo>
                    <a:pt x="120" y="109"/>
                  </a:lnTo>
                  <a:lnTo>
                    <a:pt x="0" y="25"/>
                  </a:lnTo>
                  <a:close/>
                </a:path>
              </a:pathLst>
            </a:custGeom>
            <a:solidFill>
              <a:srgbClr val="FDF6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8" name="îṩ1ídè"/>
            <p:cNvSpPr/>
            <p:nvPr/>
          </p:nvSpPr>
          <p:spPr bwMode="auto">
            <a:xfrm>
              <a:off x="4438661" y="3811622"/>
              <a:ext cx="242888" cy="173039"/>
            </a:xfrm>
            <a:custGeom>
              <a:avLst/>
              <a:gdLst>
                <a:gd name="T0" fmla="*/ 153 w 153"/>
                <a:gd name="T1" fmla="*/ 25 h 109"/>
                <a:gd name="T2" fmla="*/ 126 w 153"/>
                <a:gd name="T3" fmla="*/ 0 h 109"/>
                <a:gd name="T4" fmla="*/ 0 w 153"/>
                <a:gd name="T5" fmla="*/ 81 h 109"/>
                <a:gd name="T6" fmla="*/ 33 w 153"/>
                <a:gd name="T7" fmla="*/ 109 h 109"/>
                <a:gd name="T8" fmla="*/ 153 w 153"/>
                <a:gd name="T9" fmla="*/ 25 h 109"/>
              </a:gdLst>
              <a:ahLst/>
              <a:cxnLst>
                <a:cxn ang="0">
                  <a:pos x="T0" y="T1"/>
                </a:cxn>
                <a:cxn ang="0">
                  <a:pos x="T2" y="T3"/>
                </a:cxn>
                <a:cxn ang="0">
                  <a:pos x="T4" y="T5"/>
                </a:cxn>
                <a:cxn ang="0">
                  <a:pos x="T6" y="T7"/>
                </a:cxn>
                <a:cxn ang="0">
                  <a:pos x="T8" y="T9"/>
                </a:cxn>
              </a:cxnLst>
              <a:rect l="0" t="0" r="r" b="b"/>
              <a:pathLst>
                <a:path w="153" h="109">
                  <a:moveTo>
                    <a:pt x="153" y="25"/>
                  </a:moveTo>
                  <a:lnTo>
                    <a:pt x="126" y="0"/>
                  </a:lnTo>
                  <a:lnTo>
                    <a:pt x="0" y="81"/>
                  </a:lnTo>
                  <a:lnTo>
                    <a:pt x="33" y="109"/>
                  </a:lnTo>
                  <a:lnTo>
                    <a:pt x="153" y="25"/>
                  </a:lnTo>
                  <a:close/>
                </a:path>
              </a:pathLst>
            </a:custGeom>
            <a:solidFill>
              <a:srgbClr val="FDF6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9" name="ïṥḻîďé"/>
            <p:cNvSpPr/>
            <p:nvPr/>
          </p:nvSpPr>
          <p:spPr bwMode="auto">
            <a:xfrm>
              <a:off x="4443423" y="3829085"/>
              <a:ext cx="1458916" cy="646118"/>
            </a:xfrm>
            <a:custGeom>
              <a:avLst/>
              <a:gdLst>
                <a:gd name="T0" fmla="*/ 783 w 783"/>
                <a:gd name="T1" fmla="*/ 301 h 347"/>
                <a:gd name="T2" fmla="*/ 620 w 783"/>
                <a:gd name="T3" fmla="*/ 102 h 347"/>
                <a:gd name="T4" fmla="*/ 328 w 783"/>
                <a:gd name="T5" fmla="*/ 159 h 347"/>
                <a:gd name="T6" fmla="*/ 125 w 783"/>
                <a:gd name="T7" fmla="*/ 0 h 347"/>
                <a:gd name="T8" fmla="*/ 0 w 783"/>
                <a:gd name="T9" fmla="*/ 79 h 347"/>
                <a:gd name="T10" fmla="*/ 334 w 783"/>
                <a:gd name="T11" fmla="*/ 346 h 347"/>
                <a:gd name="T12" fmla="*/ 336 w 783"/>
                <a:gd name="T13" fmla="*/ 345 h 347"/>
                <a:gd name="T14" fmla="*/ 783 w 783"/>
                <a:gd name="T15" fmla="*/ 301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3" h="347">
                  <a:moveTo>
                    <a:pt x="783" y="301"/>
                  </a:moveTo>
                  <a:cubicBezTo>
                    <a:pt x="620" y="102"/>
                    <a:pt x="620" y="102"/>
                    <a:pt x="620" y="102"/>
                  </a:cubicBezTo>
                  <a:cubicBezTo>
                    <a:pt x="328" y="159"/>
                    <a:pt x="328" y="159"/>
                    <a:pt x="328" y="159"/>
                  </a:cubicBezTo>
                  <a:cubicBezTo>
                    <a:pt x="125" y="0"/>
                    <a:pt x="125" y="0"/>
                    <a:pt x="125" y="0"/>
                  </a:cubicBezTo>
                  <a:cubicBezTo>
                    <a:pt x="0" y="79"/>
                    <a:pt x="0" y="79"/>
                    <a:pt x="0" y="79"/>
                  </a:cubicBezTo>
                  <a:cubicBezTo>
                    <a:pt x="0" y="79"/>
                    <a:pt x="283" y="347"/>
                    <a:pt x="334" y="346"/>
                  </a:cubicBezTo>
                  <a:cubicBezTo>
                    <a:pt x="335" y="346"/>
                    <a:pt x="335" y="345"/>
                    <a:pt x="336" y="345"/>
                  </a:cubicBezTo>
                  <a:lnTo>
                    <a:pt x="783" y="301"/>
                  </a:lnTo>
                  <a:close/>
                </a:path>
              </a:pathLst>
            </a:custGeom>
            <a:solidFill>
              <a:srgbClr val="496E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0" name="ïṩļiďe"/>
            <p:cNvSpPr/>
            <p:nvPr/>
          </p:nvSpPr>
          <p:spPr bwMode="auto">
            <a:xfrm>
              <a:off x="6286515" y="3829085"/>
              <a:ext cx="1458916" cy="646118"/>
            </a:xfrm>
            <a:custGeom>
              <a:avLst/>
              <a:gdLst>
                <a:gd name="T0" fmla="*/ 0 w 783"/>
                <a:gd name="T1" fmla="*/ 301 h 347"/>
                <a:gd name="T2" fmla="*/ 163 w 783"/>
                <a:gd name="T3" fmla="*/ 102 h 347"/>
                <a:gd name="T4" fmla="*/ 455 w 783"/>
                <a:gd name="T5" fmla="*/ 159 h 347"/>
                <a:gd name="T6" fmla="*/ 658 w 783"/>
                <a:gd name="T7" fmla="*/ 0 h 347"/>
                <a:gd name="T8" fmla="*/ 783 w 783"/>
                <a:gd name="T9" fmla="*/ 79 h 347"/>
                <a:gd name="T10" fmla="*/ 449 w 783"/>
                <a:gd name="T11" fmla="*/ 346 h 347"/>
                <a:gd name="T12" fmla="*/ 447 w 783"/>
                <a:gd name="T13" fmla="*/ 345 h 347"/>
                <a:gd name="T14" fmla="*/ 0 w 783"/>
                <a:gd name="T15" fmla="*/ 301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3" h="347">
                  <a:moveTo>
                    <a:pt x="0" y="301"/>
                  </a:moveTo>
                  <a:cubicBezTo>
                    <a:pt x="163" y="102"/>
                    <a:pt x="163" y="102"/>
                    <a:pt x="163" y="102"/>
                  </a:cubicBezTo>
                  <a:cubicBezTo>
                    <a:pt x="455" y="159"/>
                    <a:pt x="455" y="159"/>
                    <a:pt x="455" y="159"/>
                  </a:cubicBezTo>
                  <a:cubicBezTo>
                    <a:pt x="658" y="0"/>
                    <a:pt x="658" y="0"/>
                    <a:pt x="658" y="0"/>
                  </a:cubicBezTo>
                  <a:cubicBezTo>
                    <a:pt x="783" y="79"/>
                    <a:pt x="783" y="79"/>
                    <a:pt x="783" y="79"/>
                  </a:cubicBezTo>
                  <a:cubicBezTo>
                    <a:pt x="783" y="79"/>
                    <a:pt x="500" y="347"/>
                    <a:pt x="449" y="346"/>
                  </a:cubicBezTo>
                  <a:cubicBezTo>
                    <a:pt x="448" y="346"/>
                    <a:pt x="448" y="345"/>
                    <a:pt x="447" y="345"/>
                  </a:cubicBezTo>
                  <a:lnTo>
                    <a:pt x="0" y="301"/>
                  </a:lnTo>
                  <a:close/>
                </a:path>
              </a:pathLst>
            </a:custGeom>
            <a:solidFill>
              <a:srgbClr val="3952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1" name="îṣ1íḓê"/>
            <p:cNvSpPr/>
            <p:nvPr/>
          </p:nvSpPr>
          <p:spPr bwMode="auto">
            <a:xfrm>
              <a:off x="4116397" y="4556166"/>
              <a:ext cx="677864" cy="346078"/>
            </a:xfrm>
            <a:custGeom>
              <a:avLst/>
              <a:gdLst>
                <a:gd name="T0" fmla="*/ 142 w 364"/>
                <a:gd name="T1" fmla="*/ 2 h 186"/>
                <a:gd name="T2" fmla="*/ 231 w 364"/>
                <a:gd name="T3" fmla="*/ 28 h 186"/>
                <a:gd name="T4" fmla="*/ 309 w 364"/>
                <a:gd name="T5" fmla="*/ 59 h 186"/>
                <a:gd name="T6" fmla="*/ 331 w 364"/>
                <a:gd name="T7" fmla="*/ 87 h 186"/>
                <a:gd name="T8" fmla="*/ 364 w 364"/>
                <a:gd name="T9" fmla="*/ 114 h 186"/>
                <a:gd name="T10" fmla="*/ 288 w 364"/>
                <a:gd name="T11" fmla="*/ 186 h 186"/>
                <a:gd name="T12" fmla="*/ 253 w 364"/>
                <a:gd name="T13" fmla="*/ 167 h 186"/>
                <a:gd name="T14" fmla="*/ 107 w 364"/>
                <a:gd name="T15" fmla="*/ 132 h 186"/>
                <a:gd name="T16" fmla="*/ 2 w 364"/>
                <a:gd name="T17" fmla="*/ 13 h 186"/>
                <a:gd name="T18" fmla="*/ 5 w 364"/>
                <a:gd name="T19" fmla="*/ 2 h 186"/>
                <a:gd name="T20" fmla="*/ 44 w 364"/>
                <a:gd name="T21" fmla="*/ 21 h 186"/>
                <a:gd name="T22" fmla="*/ 103 w 364"/>
                <a:gd name="T23" fmla="*/ 80 h 186"/>
                <a:gd name="T24" fmla="*/ 46 w 364"/>
                <a:gd name="T25" fmla="*/ 13 h 186"/>
                <a:gd name="T26" fmla="*/ 46 w 364"/>
                <a:gd name="T27" fmla="*/ 2 h 186"/>
                <a:gd name="T28" fmla="*/ 86 w 364"/>
                <a:gd name="T29" fmla="*/ 20 h 186"/>
                <a:gd name="T30" fmla="*/ 189 w 364"/>
                <a:gd name="T31" fmla="*/ 86 h 186"/>
                <a:gd name="T32" fmla="*/ 209 w 364"/>
                <a:gd name="T33" fmla="*/ 58 h 186"/>
                <a:gd name="T34" fmla="*/ 164 w 364"/>
                <a:gd name="T35" fmla="*/ 47 h 186"/>
                <a:gd name="T36" fmla="*/ 142 w 364"/>
                <a:gd name="T37" fmla="*/ 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186">
                  <a:moveTo>
                    <a:pt x="142" y="2"/>
                  </a:moveTo>
                  <a:cubicBezTo>
                    <a:pt x="142" y="2"/>
                    <a:pt x="213" y="25"/>
                    <a:pt x="231" y="28"/>
                  </a:cubicBezTo>
                  <a:cubicBezTo>
                    <a:pt x="248" y="30"/>
                    <a:pt x="287" y="35"/>
                    <a:pt x="309" y="59"/>
                  </a:cubicBezTo>
                  <a:cubicBezTo>
                    <a:pt x="330" y="83"/>
                    <a:pt x="323" y="82"/>
                    <a:pt x="331" y="87"/>
                  </a:cubicBezTo>
                  <a:cubicBezTo>
                    <a:pt x="338" y="93"/>
                    <a:pt x="364" y="114"/>
                    <a:pt x="364" y="114"/>
                  </a:cubicBezTo>
                  <a:cubicBezTo>
                    <a:pt x="288" y="186"/>
                    <a:pt x="288" y="186"/>
                    <a:pt x="288" y="186"/>
                  </a:cubicBezTo>
                  <a:cubicBezTo>
                    <a:pt x="288" y="186"/>
                    <a:pt x="261" y="169"/>
                    <a:pt x="253" y="167"/>
                  </a:cubicBezTo>
                  <a:cubicBezTo>
                    <a:pt x="244" y="164"/>
                    <a:pt x="117" y="139"/>
                    <a:pt x="107" y="132"/>
                  </a:cubicBezTo>
                  <a:cubicBezTo>
                    <a:pt x="97" y="126"/>
                    <a:pt x="3" y="17"/>
                    <a:pt x="2" y="13"/>
                  </a:cubicBezTo>
                  <a:cubicBezTo>
                    <a:pt x="0" y="10"/>
                    <a:pt x="1" y="3"/>
                    <a:pt x="5" y="2"/>
                  </a:cubicBezTo>
                  <a:cubicBezTo>
                    <a:pt x="9" y="1"/>
                    <a:pt x="26" y="0"/>
                    <a:pt x="44" y="21"/>
                  </a:cubicBezTo>
                  <a:cubicBezTo>
                    <a:pt x="61" y="42"/>
                    <a:pt x="103" y="80"/>
                    <a:pt x="103" y="80"/>
                  </a:cubicBezTo>
                  <a:cubicBezTo>
                    <a:pt x="46" y="13"/>
                    <a:pt x="46" y="13"/>
                    <a:pt x="46" y="13"/>
                  </a:cubicBezTo>
                  <a:cubicBezTo>
                    <a:pt x="46" y="13"/>
                    <a:pt x="44" y="2"/>
                    <a:pt x="46" y="2"/>
                  </a:cubicBezTo>
                  <a:cubicBezTo>
                    <a:pt x="48" y="2"/>
                    <a:pt x="65" y="0"/>
                    <a:pt x="86" y="20"/>
                  </a:cubicBezTo>
                  <a:cubicBezTo>
                    <a:pt x="106" y="40"/>
                    <a:pt x="146" y="90"/>
                    <a:pt x="189" y="86"/>
                  </a:cubicBezTo>
                  <a:cubicBezTo>
                    <a:pt x="231" y="82"/>
                    <a:pt x="209" y="58"/>
                    <a:pt x="209" y="58"/>
                  </a:cubicBezTo>
                  <a:cubicBezTo>
                    <a:pt x="209" y="58"/>
                    <a:pt x="173" y="47"/>
                    <a:pt x="164" y="47"/>
                  </a:cubicBezTo>
                  <a:cubicBezTo>
                    <a:pt x="155" y="47"/>
                    <a:pt x="131" y="26"/>
                    <a:pt x="142" y="2"/>
                  </a:cubicBezTo>
                  <a:close/>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2" name="iṡļídê"/>
            <p:cNvSpPr/>
            <p:nvPr/>
          </p:nvSpPr>
          <p:spPr bwMode="auto">
            <a:xfrm>
              <a:off x="7396181" y="4556166"/>
              <a:ext cx="677864" cy="346078"/>
            </a:xfrm>
            <a:custGeom>
              <a:avLst/>
              <a:gdLst>
                <a:gd name="T0" fmla="*/ 222 w 364"/>
                <a:gd name="T1" fmla="*/ 2 h 186"/>
                <a:gd name="T2" fmla="*/ 133 w 364"/>
                <a:gd name="T3" fmla="*/ 28 h 186"/>
                <a:gd name="T4" fmla="*/ 55 w 364"/>
                <a:gd name="T5" fmla="*/ 59 h 186"/>
                <a:gd name="T6" fmla="*/ 33 w 364"/>
                <a:gd name="T7" fmla="*/ 87 h 186"/>
                <a:gd name="T8" fmla="*/ 0 w 364"/>
                <a:gd name="T9" fmla="*/ 114 h 186"/>
                <a:gd name="T10" fmla="*/ 76 w 364"/>
                <a:gd name="T11" fmla="*/ 186 h 186"/>
                <a:gd name="T12" fmla="*/ 111 w 364"/>
                <a:gd name="T13" fmla="*/ 167 h 186"/>
                <a:gd name="T14" fmla="*/ 257 w 364"/>
                <a:gd name="T15" fmla="*/ 132 h 186"/>
                <a:gd name="T16" fmla="*/ 362 w 364"/>
                <a:gd name="T17" fmla="*/ 13 h 186"/>
                <a:gd name="T18" fmla="*/ 359 w 364"/>
                <a:gd name="T19" fmla="*/ 2 h 186"/>
                <a:gd name="T20" fmla="*/ 320 w 364"/>
                <a:gd name="T21" fmla="*/ 21 h 186"/>
                <a:gd name="T22" fmla="*/ 261 w 364"/>
                <a:gd name="T23" fmla="*/ 80 h 186"/>
                <a:gd name="T24" fmla="*/ 318 w 364"/>
                <a:gd name="T25" fmla="*/ 13 h 186"/>
                <a:gd name="T26" fmla="*/ 318 w 364"/>
                <a:gd name="T27" fmla="*/ 2 h 186"/>
                <a:gd name="T28" fmla="*/ 278 w 364"/>
                <a:gd name="T29" fmla="*/ 20 h 186"/>
                <a:gd name="T30" fmla="*/ 175 w 364"/>
                <a:gd name="T31" fmla="*/ 86 h 186"/>
                <a:gd name="T32" fmla="*/ 155 w 364"/>
                <a:gd name="T33" fmla="*/ 58 h 186"/>
                <a:gd name="T34" fmla="*/ 200 w 364"/>
                <a:gd name="T35" fmla="*/ 47 h 186"/>
                <a:gd name="T36" fmla="*/ 222 w 364"/>
                <a:gd name="T37" fmla="*/ 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186">
                  <a:moveTo>
                    <a:pt x="222" y="2"/>
                  </a:moveTo>
                  <a:cubicBezTo>
                    <a:pt x="222" y="2"/>
                    <a:pt x="151" y="25"/>
                    <a:pt x="133" y="28"/>
                  </a:cubicBezTo>
                  <a:cubicBezTo>
                    <a:pt x="116" y="30"/>
                    <a:pt x="77" y="35"/>
                    <a:pt x="55" y="59"/>
                  </a:cubicBezTo>
                  <a:cubicBezTo>
                    <a:pt x="34" y="83"/>
                    <a:pt x="41" y="82"/>
                    <a:pt x="33" y="87"/>
                  </a:cubicBezTo>
                  <a:cubicBezTo>
                    <a:pt x="26" y="93"/>
                    <a:pt x="0" y="114"/>
                    <a:pt x="0" y="114"/>
                  </a:cubicBezTo>
                  <a:cubicBezTo>
                    <a:pt x="76" y="186"/>
                    <a:pt x="76" y="186"/>
                    <a:pt x="76" y="186"/>
                  </a:cubicBezTo>
                  <a:cubicBezTo>
                    <a:pt x="76" y="186"/>
                    <a:pt x="103" y="169"/>
                    <a:pt x="111" y="167"/>
                  </a:cubicBezTo>
                  <a:cubicBezTo>
                    <a:pt x="120" y="164"/>
                    <a:pt x="247" y="139"/>
                    <a:pt x="257" y="132"/>
                  </a:cubicBezTo>
                  <a:cubicBezTo>
                    <a:pt x="267" y="126"/>
                    <a:pt x="361" y="17"/>
                    <a:pt x="362" y="13"/>
                  </a:cubicBezTo>
                  <a:cubicBezTo>
                    <a:pt x="364" y="10"/>
                    <a:pt x="363" y="3"/>
                    <a:pt x="359" y="2"/>
                  </a:cubicBezTo>
                  <a:cubicBezTo>
                    <a:pt x="355" y="1"/>
                    <a:pt x="338" y="0"/>
                    <a:pt x="320" y="21"/>
                  </a:cubicBezTo>
                  <a:cubicBezTo>
                    <a:pt x="303" y="42"/>
                    <a:pt x="261" y="80"/>
                    <a:pt x="261" y="80"/>
                  </a:cubicBezTo>
                  <a:cubicBezTo>
                    <a:pt x="318" y="13"/>
                    <a:pt x="318" y="13"/>
                    <a:pt x="318" y="13"/>
                  </a:cubicBezTo>
                  <a:cubicBezTo>
                    <a:pt x="318" y="13"/>
                    <a:pt x="320" y="2"/>
                    <a:pt x="318" y="2"/>
                  </a:cubicBezTo>
                  <a:cubicBezTo>
                    <a:pt x="316" y="2"/>
                    <a:pt x="299" y="0"/>
                    <a:pt x="278" y="20"/>
                  </a:cubicBezTo>
                  <a:cubicBezTo>
                    <a:pt x="258" y="40"/>
                    <a:pt x="218" y="90"/>
                    <a:pt x="175" y="86"/>
                  </a:cubicBezTo>
                  <a:cubicBezTo>
                    <a:pt x="133" y="82"/>
                    <a:pt x="155" y="58"/>
                    <a:pt x="155" y="58"/>
                  </a:cubicBezTo>
                  <a:cubicBezTo>
                    <a:pt x="155" y="58"/>
                    <a:pt x="191" y="47"/>
                    <a:pt x="200" y="47"/>
                  </a:cubicBezTo>
                  <a:cubicBezTo>
                    <a:pt x="209" y="47"/>
                    <a:pt x="233" y="26"/>
                    <a:pt x="222" y="2"/>
                  </a:cubicBezTo>
                  <a:close/>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3" name="ïšḷíḍe"/>
            <p:cNvSpPr/>
            <p:nvPr/>
          </p:nvSpPr>
          <p:spPr bwMode="auto">
            <a:xfrm>
              <a:off x="7300931" y="4695867"/>
              <a:ext cx="271463" cy="296865"/>
            </a:xfrm>
            <a:custGeom>
              <a:avLst/>
              <a:gdLst>
                <a:gd name="T0" fmla="*/ 0 w 171"/>
                <a:gd name="T1" fmla="*/ 41 h 187"/>
                <a:gd name="T2" fmla="*/ 71 w 171"/>
                <a:gd name="T3" fmla="*/ 0 h 187"/>
                <a:gd name="T4" fmla="*/ 171 w 171"/>
                <a:gd name="T5" fmla="*/ 147 h 187"/>
                <a:gd name="T6" fmla="*/ 104 w 171"/>
                <a:gd name="T7" fmla="*/ 187 h 187"/>
                <a:gd name="T8" fmla="*/ 0 w 171"/>
                <a:gd name="T9" fmla="*/ 41 h 187"/>
              </a:gdLst>
              <a:ahLst/>
              <a:cxnLst>
                <a:cxn ang="0">
                  <a:pos x="T0" y="T1"/>
                </a:cxn>
                <a:cxn ang="0">
                  <a:pos x="T2" y="T3"/>
                </a:cxn>
                <a:cxn ang="0">
                  <a:pos x="T4" y="T5"/>
                </a:cxn>
                <a:cxn ang="0">
                  <a:pos x="T6" y="T7"/>
                </a:cxn>
                <a:cxn ang="0">
                  <a:pos x="T8" y="T9"/>
                </a:cxn>
              </a:cxnLst>
              <a:rect l="0" t="0" r="r" b="b"/>
              <a:pathLst>
                <a:path w="171" h="187">
                  <a:moveTo>
                    <a:pt x="0" y="41"/>
                  </a:moveTo>
                  <a:lnTo>
                    <a:pt x="71" y="0"/>
                  </a:lnTo>
                  <a:lnTo>
                    <a:pt x="171" y="147"/>
                  </a:lnTo>
                  <a:lnTo>
                    <a:pt x="104" y="187"/>
                  </a:lnTo>
                  <a:lnTo>
                    <a:pt x="0" y="41"/>
                  </a:lnTo>
                  <a:close/>
                </a:path>
              </a:pathLst>
            </a:custGeom>
            <a:solidFill>
              <a:srgbClr val="FDF6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4" name="îşľíḑe"/>
            <p:cNvSpPr/>
            <p:nvPr/>
          </p:nvSpPr>
          <p:spPr bwMode="auto">
            <a:xfrm>
              <a:off x="6094428" y="3883060"/>
              <a:ext cx="1422404" cy="1760553"/>
            </a:xfrm>
            <a:custGeom>
              <a:avLst/>
              <a:gdLst>
                <a:gd name="T0" fmla="*/ 109 w 763"/>
                <a:gd name="T1" fmla="*/ 0 h 946"/>
                <a:gd name="T2" fmla="*/ 375 w 763"/>
                <a:gd name="T3" fmla="*/ 115 h 946"/>
                <a:gd name="T4" fmla="*/ 541 w 763"/>
                <a:gd name="T5" fmla="*/ 506 h 946"/>
                <a:gd name="T6" fmla="*/ 663 w 763"/>
                <a:gd name="T7" fmla="*/ 437 h 946"/>
                <a:gd name="T8" fmla="*/ 763 w 763"/>
                <a:gd name="T9" fmla="*/ 594 h 946"/>
                <a:gd name="T10" fmla="*/ 525 w 763"/>
                <a:gd name="T11" fmla="*/ 721 h 946"/>
                <a:gd name="T12" fmla="*/ 482 w 763"/>
                <a:gd name="T13" fmla="*/ 696 h 946"/>
                <a:gd name="T14" fmla="*/ 307 w 763"/>
                <a:gd name="T15" fmla="*/ 483 h 946"/>
                <a:gd name="T16" fmla="*/ 307 w 763"/>
                <a:gd name="T17" fmla="*/ 946 h 946"/>
                <a:gd name="T18" fmla="*/ 0 w 763"/>
                <a:gd name="T19" fmla="*/ 946 h 946"/>
                <a:gd name="T20" fmla="*/ 0 w 763"/>
                <a:gd name="T21" fmla="*/ 437 h 946"/>
                <a:gd name="T22" fmla="*/ 109 w 763"/>
                <a:gd name="T23" fmla="*/ 0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3" h="946">
                  <a:moveTo>
                    <a:pt x="109" y="0"/>
                  </a:moveTo>
                  <a:cubicBezTo>
                    <a:pt x="375" y="115"/>
                    <a:pt x="375" y="115"/>
                    <a:pt x="375" y="115"/>
                  </a:cubicBezTo>
                  <a:cubicBezTo>
                    <a:pt x="541" y="506"/>
                    <a:pt x="541" y="506"/>
                    <a:pt x="541" y="506"/>
                  </a:cubicBezTo>
                  <a:cubicBezTo>
                    <a:pt x="663" y="437"/>
                    <a:pt x="663" y="437"/>
                    <a:pt x="663" y="437"/>
                  </a:cubicBezTo>
                  <a:cubicBezTo>
                    <a:pt x="763" y="594"/>
                    <a:pt x="763" y="594"/>
                    <a:pt x="763" y="594"/>
                  </a:cubicBezTo>
                  <a:cubicBezTo>
                    <a:pt x="763" y="594"/>
                    <a:pt x="536" y="721"/>
                    <a:pt x="525" y="721"/>
                  </a:cubicBezTo>
                  <a:cubicBezTo>
                    <a:pt x="515" y="721"/>
                    <a:pt x="515" y="726"/>
                    <a:pt x="482" y="696"/>
                  </a:cubicBezTo>
                  <a:cubicBezTo>
                    <a:pt x="450" y="665"/>
                    <a:pt x="307" y="483"/>
                    <a:pt x="307" y="483"/>
                  </a:cubicBezTo>
                  <a:cubicBezTo>
                    <a:pt x="307" y="946"/>
                    <a:pt x="307" y="946"/>
                    <a:pt x="307" y="946"/>
                  </a:cubicBezTo>
                  <a:cubicBezTo>
                    <a:pt x="0" y="946"/>
                    <a:pt x="0" y="946"/>
                    <a:pt x="0" y="946"/>
                  </a:cubicBezTo>
                  <a:cubicBezTo>
                    <a:pt x="0" y="437"/>
                    <a:pt x="0" y="437"/>
                    <a:pt x="0" y="437"/>
                  </a:cubicBezTo>
                  <a:cubicBezTo>
                    <a:pt x="109" y="0"/>
                    <a:pt x="109" y="0"/>
                    <a:pt x="109" y="0"/>
                  </a:cubicBezTo>
                </a:path>
              </a:pathLst>
            </a:custGeom>
            <a:solidFill>
              <a:srgbClr val="496E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5" name="íṣļîḑè"/>
            <p:cNvSpPr/>
            <p:nvPr/>
          </p:nvSpPr>
          <p:spPr bwMode="auto">
            <a:xfrm>
              <a:off x="4621224" y="4695867"/>
              <a:ext cx="273051" cy="296865"/>
            </a:xfrm>
            <a:custGeom>
              <a:avLst/>
              <a:gdLst>
                <a:gd name="T0" fmla="*/ 172 w 172"/>
                <a:gd name="T1" fmla="*/ 41 h 187"/>
                <a:gd name="T2" fmla="*/ 101 w 172"/>
                <a:gd name="T3" fmla="*/ 0 h 187"/>
                <a:gd name="T4" fmla="*/ 0 w 172"/>
                <a:gd name="T5" fmla="*/ 147 h 187"/>
                <a:gd name="T6" fmla="*/ 67 w 172"/>
                <a:gd name="T7" fmla="*/ 187 h 187"/>
                <a:gd name="T8" fmla="*/ 172 w 172"/>
                <a:gd name="T9" fmla="*/ 41 h 187"/>
              </a:gdLst>
              <a:ahLst/>
              <a:cxnLst>
                <a:cxn ang="0">
                  <a:pos x="T0" y="T1"/>
                </a:cxn>
                <a:cxn ang="0">
                  <a:pos x="T2" y="T3"/>
                </a:cxn>
                <a:cxn ang="0">
                  <a:pos x="T4" y="T5"/>
                </a:cxn>
                <a:cxn ang="0">
                  <a:pos x="T6" y="T7"/>
                </a:cxn>
                <a:cxn ang="0">
                  <a:pos x="T8" y="T9"/>
                </a:cxn>
              </a:cxnLst>
              <a:rect l="0" t="0" r="r" b="b"/>
              <a:pathLst>
                <a:path w="172" h="187">
                  <a:moveTo>
                    <a:pt x="172" y="41"/>
                  </a:moveTo>
                  <a:lnTo>
                    <a:pt x="101" y="0"/>
                  </a:lnTo>
                  <a:lnTo>
                    <a:pt x="0" y="147"/>
                  </a:lnTo>
                  <a:lnTo>
                    <a:pt x="67" y="187"/>
                  </a:lnTo>
                  <a:lnTo>
                    <a:pt x="172" y="41"/>
                  </a:lnTo>
                  <a:close/>
                </a:path>
              </a:pathLst>
            </a:custGeom>
            <a:solidFill>
              <a:srgbClr val="FDF6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6" name="ïṥ1iḓè"/>
            <p:cNvSpPr/>
            <p:nvPr/>
          </p:nvSpPr>
          <p:spPr bwMode="auto">
            <a:xfrm>
              <a:off x="4678374" y="3883060"/>
              <a:ext cx="1416054" cy="1760553"/>
            </a:xfrm>
            <a:custGeom>
              <a:avLst/>
              <a:gdLst>
                <a:gd name="T0" fmla="*/ 651 w 760"/>
                <a:gd name="T1" fmla="*/ 0 h 946"/>
                <a:gd name="T2" fmla="*/ 376 w 760"/>
                <a:gd name="T3" fmla="*/ 120 h 946"/>
                <a:gd name="T4" fmla="*/ 221 w 760"/>
                <a:gd name="T5" fmla="*/ 506 h 946"/>
                <a:gd name="T6" fmla="*/ 100 w 760"/>
                <a:gd name="T7" fmla="*/ 437 h 946"/>
                <a:gd name="T8" fmla="*/ 0 w 760"/>
                <a:gd name="T9" fmla="*/ 594 h 946"/>
                <a:gd name="T10" fmla="*/ 237 w 760"/>
                <a:gd name="T11" fmla="*/ 721 h 946"/>
                <a:gd name="T12" fmla="*/ 280 w 760"/>
                <a:gd name="T13" fmla="*/ 696 h 946"/>
                <a:gd name="T14" fmla="*/ 455 w 760"/>
                <a:gd name="T15" fmla="*/ 483 h 946"/>
                <a:gd name="T16" fmla="*/ 455 w 760"/>
                <a:gd name="T17" fmla="*/ 946 h 946"/>
                <a:gd name="T18" fmla="*/ 760 w 760"/>
                <a:gd name="T19" fmla="*/ 946 h 946"/>
                <a:gd name="T20" fmla="*/ 760 w 760"/>
                <a:gd name="T21" fmla="*/ 437 h 946"/>
                <a:gd name="T22" fmla="*/ 651 w 760"/>
                <a:gd name="T23" fmla="*/ 0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0" h="946">
                  <a:moveTo>
                    <a:pt x="651" y="0"/>
                  </a:moveTo>
                  <a:cubicBezTo>
                    <a:pt x="376" y="120"/>
                    <a:pt x="376" y="120"/>
                    <a:pt x="376" y="120"/>
                  </a:cubicBezTo>
                  <a:cubicBezTo>
                    <a:pt x="221" y="506"/>
                    <a:pt x="221" y="506"/>
                    <a:pt x="221" y="506"/>
                  </a:cubicBezTo>
                  <a:cubicBezTo>
                    <a:pt x="100" y="437"/>
                    <a:pt x="100" y="437"/>
                    <a:pt x="100" y="437"/>
                  </a:cubicBezTo>
                  <a:cubicBezTo>
                    <a:pt x="0" y="594"/>
                    <a:pt x="0" y="594"/>
                    <a:pt x="0" y="594"/>
                  </a:cubicBezTo>
                  <a:cubicBezTo>
                    <a:pt x="0" y="594"/>
                    <a:pt x="226" y="721"/>
                    <a:pt x="237" y="721"/>
                  </a:cubicBezTo>
                  <a:cubicBezTo>
                    <a:pt x="248" y="721"/>
                    <a:pt x="248" y="726"/>
                    <a:pt x="280" y="696"/>
                  </a:cubicBezTo>
                  <a:cubicBezTo>
                    <a:pt x="312" y="665"/>
                    <a:pt x="455" y="483"/>
                    <a:pt x="455" y="483"/>
                  </a:cubicBezTo>
                  <a:cubicBezTo>
                    <a:pt x="455" y="946"/>
                    <a:pt x="455" y="946"/>
                    <a:pt x="455" y="946"/>
                  </a:cubicBezTo>
                  <a:cubicBezTo>
                    <a:pt x="760" y="946"/>
                    <a:pt x="760" y="946"/>
                    <a:pt x="760" y="946"/>
                  </a:cubicBezTo>
                  <a:cubicBezTo>
                    <a:pt x="760" y="437"/>
                    <a:pt x="760" y="437"/>
                    <a:pt x="760" y="437"/>
                  </a:cubicBezTo>
                  <a:cubicBezTo>
                    <a:pt x="651" y="0"/>
                    <a:pt x="651" y="0"/>
                    <a:pt x="651" y="0"/>
                  </a:cubicBezTo>
                </a:path>
              </a:pathLst>
            </a:custGeom>
            <a:solidFill>
              <a:srgbClr val="3952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7" name="ïsḷiḋê"/>
            <p:cNvSpPr/>
            <p:nvPr/>
          </p:nvSpPr>
          <p:spPr bwMode="auto">
            <a:xfrm>
              <a:off x="5891227" y="3871947"/>
              <a:ext cx="203201" cy="823920"/>
            </a:xfrm>
            <a:custGeom>
              <a:avLst/>
              <a:gdLst>
                <a:gd name="T0" fmla="*/ 0 w 128"/>
                <a:gd name="T1" fmla="*/ 0 h 519"/>
                <a:gd name="T2" fmla="*/ 125 w 128"/>
                <a:gd name="T3" fmla="*/ 81 h 519"/>
                <a:gd name="T4" fmla="*/ 128 w 128"/>
                <a:gd name="T5" fmla="*/ 519 h 519"/>
                <a:gd name="T6" fmla="*/ 0 w 128"/>
                <a:gd name="T7" fmla="*/ 7 h 519"/>
                <a:gd name="T8" fmla="*/ 0 w 128"/>
                <a:gd name="T9" fmla="*/ 0 h 519"/>
              </a:gdLst>
              <a:ahLst/>
              <a:cxnLst>
                <a:cxn ang="0">
                  <a:pos x="T0" y="T1"/>
                </a:cxn>
                <a:cxn ang="0">
                  <a:pos x="T2" y="T3"/>
                </a:cxn>
                <a:cxn ang="0">
                  <a:pos x="T4" y="T5"/>
                </a:cxn>
                <a:cxn ang="0">
                  <a:pos x="T6" y="T7"/>
                </a:cxn>
                <a:cxn ang="0">
                  <a:pos x="T8" y="T9"/>
                </a:cxn>
              </a:cxnLst>
              <a:rect l="0" t="0" r="r" b="b"/>
              <a:pathLst>
                <a:path w="128" h="519">
                  <a:moveTo>
                    <a:pt x="0" y="0"/>
                  </a:moveTo>
                  <a:lnTo>
                    <a:pt x="125" y="81"/>
                  </a:lnTo>
                  <a:lnTo>
                    <a:pt x="128" y="519"/>
                  </a:lnTo>
                  <a:lnTo>
                    <a:pt x="0" y="7"/>
                  </a:lnTo>
                  <a:lnTo>
                    <a:pt x="0" y="0"/>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8" name="ïṥľiḓe"/>
            <p:cNvSpPr/>
            <p:nvPr/>
          </p:nvSpPr>
          <p:spPr bwMode="auto">
            <a:xfrm>
              <a:off x="5891227" y="3871947"/>
              <a:ext cx="203201" cy="823920"/>
            </a:xfrm>
            <a:custGeom>
              <a:avLst/>
              <a:gdLst>
                <a:gd name="T0" fmla="*/ 0 w 128"/>
                <a:gd name="T1" fmla="*/ 0 h 519"/>
                <a:gd name="T2" fmla="*/ 125 w 128"/>
                <a:gd name="T3" fmla="*/ 81 h 519"/>
                <a:gd name="T4" fmla="*/ 128 w 128"/>
                <a:gd name="T5" fmla="*/ 519 h 519"/>
                <a:gd name="T6" fmla="*/ 0 w 128"/>
                <a:gd name="T7" fmla="*/ 7 h 519"/>
                <a:gd name="T8" fmla="*/ 0 w 128"/>
                <a:gd name="T9" fmla="*/ 0 h 519"/>
              </a:gdLst>
              <a:ahLst/>
              <a:cxnLst>
                <a:cxn ang="0">
                  <a:pos x="T0" y="T1"/>
                </a:cxn>
                <a:cxn ang="0">
                  <a:pos x="T2" y="T3"/>
                </a:cxn>
                <a:cxn ang="0">
                  <a:pos x="T4" y="T5"/>
                </a:cxn>
                <a:cxn ang="0">
                  <a:pos x="T6" y="T7"/>
                </a:cxn>
                <a:cxn ang="0">
                  <a:pos x="T8" y="T9"/>
                </a:cxn>
              </a:cxnLst>
              <a:rect l="0" t="0" r="r" b="b"/>
              <a:pathLst>
                <a:path w="128" h="519">
                  <a:moveTo>
                    <a:pt x="0" y="0"/>
                  </a:moveTo>
                  <a:lnTo>
                    <a:pt x="125" y="81"/>
                  </a:lnTo>
                  <a:lnTo>
                    <a:pt x="128" y="519"/>
                  </a:lnTo>
                  <a:lnTo>
                    <a:pt x="0"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9" name="ïś1íḍê"/>
            <p:cNvSpPr/>
            <p:nvPr/>
          </p:nvSpPr>
          <p:spPr bwMode="auto">
            <a:xfrm>
              <a:off x="6083315" y="3875123"/>
              <a:ext cx="214313" cy="820744"/>
            </a:xfrm>
            <a:custGeom>
              <a:avLst/>
              <a:gdLst>
                <a:gd name="T0" fmla="*/ 135 w 135"/>
                <a:gd name="T1" fmla="*/ 0 h 517"/>
                <a:gd name="T2" fmla="*/ 0 w 135"/>
                <a:gd name="T3" fmla="*/ 78 h 517"/>
                <a:gd name="T4" fmla="*/ 7 w 135"/>
                <a:gd name="T5" fmla="*/ 517 h 517"/>
                <a:gd name="T6" fmla="*/ 135 w 135"/>
                <a:gd name="T7" fmla="*/ 5 h 517"/>
                <a:gd name="T8" fmla="*/ 135 w 135"/>
                <a:gd name="T9" fmla="*/ 0 h 517"/>
              </a:gdLst>
              <a:ahLst/>
              <a:cxnLst>
                <a:cxn ang="0">
                  <a:pos x="T0" y="T1"/>
                </a:cxn>
                <a:cxn ang="0">
                  <a:pos x="T2" y="T3"/>
                </a:cxn>
                <a:cxn ang="0">
                  <a:pos x="T4" y="T5"/>
                </a:cxn>
                <a:cxn ang="0">
                  <a:pos x="T6" y="T7"/>
                </a:cxn>
                <a:cxn ang="0">
                  <a:pos x="T8" y="T9"/>
                </a:cxn>
              </a:cxnLst>
              <a:rect l="0" t="0" r="r" b="b"/>
              <a:pathLst>
                <a:path w="135" h="517">
                  <a:moveTo>
                    <a:pt x="135" y="0"/>
                  </a:moveTo>
                  <a:lnTo>
                    <a:pt x="0" y="78"/>
                  </a:lnTo>
                  <a:lnTo>
                    <a:pt x="7" y="517"/>
                  </a:lnTo>
                  <a:lnTo>
                    <a:pt x="135" y="5"/>
                  </a:lnTo>
                  <a:lnTo>
                    <a:pt x="135" y="0"/>
                  </a:lnTo>
                  <a:close/>
                </a:path>
              </a:pathLst>
            </a:custGeom>
            <a:solidFill>
              <a:srgbClr val="F3F3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0" name="î$ḻïde"/>
            <p:cNvSpPr/>
            <p:nvPr/>
          </p:nvSpPr>
          <p:spPr bwMode="auto">
            <a:xfrm>
              <a:off x="6083315" y="3875123"/>
              <a:ext cx="214313" cy="820744"/>
            </a:xfrm>
            <a:custGeom>
              <a:avLst/>
              <a:gdLst>
                <a:gd name="T0" fmla="*/ 135 w 135"/>
                <a:gd name="T1" fmla="*/ 0 h 517"/>
                <a:gd name="T2" fmla="*/ 0 w 135"/>
                <a:gd name="T3" fmla="*/ 78 h 517"/>
                <a:gd name="T4" fmla="*/ 7 w 135"/>
                <a:gd name="T5" fmla="*/ 517 h 517"/>
                <a:gd name="T6" fmla="*/ 135 w 135"/>
                <a:gd name="T7" fmla="*/ 5 h 517"/>
                <a:gd name="T8" fmla="*/ 135 w 135"/>
                <a:gd name="T9" fmla="*/ 0 h 517"/>
              </a:gdLst>
              <a:ahLst/>
              <a:cxnLst>
                <a:cxn ang="0">
                  <a:pos x="T0" y="T1"/>
                </a:cxn>
                <a:cxn ang="0">
                  <a:pos x="T2" y="T3"/>
                </a:cxn>
                <a:cxn ang="0">
                  <a:pos x="T4" y="T5"/>
                </a:cxn>
                <a:cxn ang="0">
                  <a:pos x="T6" y="T7"/>
                </a:cxn>
                <a:cxn ang="0">
                  <a:pos x="T8" y="T9"/>
                </a:cxn>
              </a:cxnLst>
              <a:rect l="0" t="0" r="r" b="b"/>
              <a:pathLst>
                <a:path w="135" h="517">
                  <a:moveTo>
                    <a:pt x="135" y="0"/>
                  </a:moveTo>
                  <a:lnTo>
                    <a:pt x="0" y="78"/>
                  </a:lnTo>
                  <a:lnTo>
                    <a:pt x="7" y="517"/>
                  </a:lnTo>
                  <a:lnTo>
                    <a:pt x="135" y="5"/>
                  </a:lnTo>
                  <a:lnTo>
                    <a:pt x="1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1" name="íṥḷíḍé"/>
            <p:cNvSpPr/>
            <p:nvPr/>
          </p:nvSpPr>
          <p:spPr bwMode="auto">
            <a:xfrm>
              <a:off x="5938852" y="4073562"/>
              <a:ext cx="155575" cy="622305"/>
            </a:xfrm>
            <a:custGeom>
              <a:avLst/>
              <a:gdLst>
                <a:gd name="T0" fmla="*/ 0 w 98"/>
                <a:gd name="T1" fmla="*/ 0 h 392"/>
                <a:gd name="T2" fmla="*/ 0 w 98"/>
                <a:gd name="T3" fmla="*/ 0 h 392"/>
                <a:gd name="T4" fmla="*/ 98 w 98"/>
                <a:gd name="T5" fmla="*/ 392 h 392"/>
                <a:gd name="T6" fmla="*/ 0 w 98"/>
                <a:gd name="T7" fmla="*/ 0 h 392"/>
              </a:gdLst>
              <a:ahLst/>
              <a:cxnLst>
                <a:cxn ang="0">
                  <a:pos x="T0" y="T1"/>
                </a:cxn>
                <a:cxn ang="0">
                  <a:pos x="T2" y="T3"/>
                </a:cxn>
                <a:cxn ang="0">
                  <a:pos x="T4" y="T5"/>
                </a:cxn>
                <a:cxn ang="0">
                  <a:pos x="T6" y="T7"/>
                </a:cxn>
              </a:cxnLst>
              <a:rect l="0" t="0" r="r" b="b"/>
              <a:pathLst>
                <a:path w="98" h="392">
                  <a:moveTo>
                    <a:pt x="0" y="0"/>
                  </a:moveTo>
                  <a:lnTo>
                    <a:pt x="0" y="0"/>
                  </a:lnTo>
                  <a:lnTo>
                    <a:pt x="98" y="392"/>
                  </a:lnTo>
                  <a:lnTo>
                    <a:pt x="0" y="0"/>
                  </a:lnTo>
                  <a:close/>
                </a:path>
              </a:pathLst>
            </a:custGeom>
            <a:solidFill>
              <a:srgbClr val="818E9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2" name="ïṧliḑè"/>
            <p:cNvSpPr/>
            <p:nvPr/>
          </p:nvSpPr>
          <p:spPr bwMode="auto">
            <a:xfrm>
              <a:off x="5938852" y="4073562"/>
              <a:ext cx="155575" cy="622305"/>
            </a:xfrm>
            <a:custGeom>
              <a:avLst/>
              <a:gdLst>
                <a:gd name="T0" fmla="*/ 0 w 98"/>
                <a:gd name="T1" fmla="*/ 0 h 392"/>
                <a:gd name="T2" fmla="*/ 0 w 98"/>
                <a:gd name="T3" fmla="*/ 0 h 392"/>
                <a:gd name="T4" fmla="*/ 98 w 98"/>
                <a:gd name="T5" fmla="*/ 392 h 392"/>
                <a:gd name="T6" fmla="*/ 0 w 98"/>
                <a:gd name="T7" fmla="*/ 0 h 392"/>
              </a:gdLst>
              <a:ahLst/>
              <a:cxnLst>
                <a:cxn ang="0">
                  <a:pos x="T0" y="T1"/>
                </a:cxn>
                <a:cxn ang="0">
                  <a:pos x="T2" y="T3"/>
                </a:cxn>
                <a:cxn ang="0">
                  <a:pos x="T4" y="T5"/>
                </a:cxn>
                <a:cxn ang="0">
                  <a:pos x="T6" y="T7"/>
                </a:cxn>
              </a:cxnLst>
              <a:rect l="0" t="0" r="r" b="b"/>
              <a:pathLst>
                <a:path w="98" h="392">
                  <a:moveTo>
                    <a:pt x="0" y="0"/>
                  </a:moveTo>
                  <a:lnTo>
                    <a:pt x="0" y="0"/>
                  </a:lnTo>
                  <a:lnTo>
                    <a:pt x="98" y="39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3" name="íṥḷîḍe"/>
            <p:cNvSpPr/>
            <p:nvPr/>
          </p:nvSpPr>
          <p:spPr bwMode="auto">
            <a:xfrm>
              <a:off x="5938852" y="3998949"/>
              <a:ext cx="155575" cy="696918"/>
            </a:xfrm>
            <a:custGeom>
              <a:avLst/>
              <a:gdLst>
                <a:gd name="T0" fmla="*/ 91 w 98"/>
                <a:gd name="T1" fmla="*/ 0 h 439"/>
                <a:gd name="T2" fmla="*/ 0 w 98"/>
                <a:gd name="T3" fmla="*/ 47 h 439"/>
                <a:gd name="T4" fmla="*/ 98 w 98"/>
                <a:gd name="T5" fmla="*/ 439 h 439"/>
                <a:gd name="T6" fmla="*/ 91 w 98"/>
                <a:gd name="T7" fmla="*/ 0 h 439"/>
                <a:gd name="T8" fmla="*/ 91 w 98"/>
                <a:gd name="T9" fmla="*/ 0 h 439"/>
              </a:gdLst>
              <a:ahLst/>
              <a:cxnLst>
                <a:cxn ang="0">
                  <a:pos x="T0" y="T1"/>
                </a:cxn>
                <a:cxn ang="0">
                  <a:pos x="T2" y="T3"/>
                </a:cxn>
                <a:cxn ang="0">
                  <a:pos x="T4" y="T5"/>
                </a:cxn>
                <a:cxn ang="0">
                  <a:pos x="T6" y="T7"/>
                </a:cxn>
                <a:cxn ang="0">
                  <a:pos x="T8" y="T9"/>
                </a:cxn>
              </a:cxnLst>
              <a:rect l="0" t="0" r="r" b="b"/>
              <a:pathLst>
                <a:path w="98" h="439">
                  <a:moveTo>
                    <a:pt x="91" y="0"/>
                  </a:moveTo>
                  <a:lnTo>
                    <a:pt x="0" y="47"/>
                  </a:lnTo>
                  <a:lnTo>
                    <a:pt x="98" y="439"/>
                  </a:lnTo>
                  <a:lnTo>
                    <a:pt x="91" y="0"/>
                  </a:lnTo>
                  <a:lnTo>
                    <a:pt x="91" y="0"/>
                  </a:lnTo>
                  <a:close/>
                </a:path>
              </a:pathLst>
            </a:custGeom>
            <a:solidFill>
              <a:srgbClr val="D8D8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4" name="ï$ḻíḓè"/>
            <p:cNvSpPr/>
            <p:nvPr/>
          </p:nvSpPr>
          <p:spPr bwMode="auto">
            <a:xfrm>
              <a:off x="5938852" y="3998949"/>
              <a:ext cx="155575" cy="696918"/>
            </a:xfrm>
            <a:custGeom>
              <a:avLst/>
              <a:gdLst>
                <a:gd name="T0" fmla="*/ 91 w 98"/>
                <a:gd name="T1" fmla="*/ 0 h 439"/>
                <a:gd name="T2" fmla="*/ 0 w 98"/>
                <a:gd name="T3" fmla="*/ 47 h 439"/>
                <a:gd name="T4" fmla="*/ 98 w 98"/>
                <a:gd name="T5" fmla="*/ 439 h 439"/>
                <a:gd name="T6" fmla="*/ 91 w 98"/>
                <a:gd name="T7" fmla="*/ 0 h 439"/>
                <a:gd name="T8" fmla="*/ 91 w 98"/>
                <a:gd name="T9" fmla="*/ 0 h 439"/>
              </a:gdLst>
              <a:ahLst/>
              <a:cxnLst>
                <a:cxn ang="0">
                  <a:pos x="T0" y="T1"/>
                </a:cxn>
                <a:cxn ang="0">
                  <a:pos x="T2" y="T3"/>
                </a:cxn>
                <a:cxn ang="0">
                  <a:pos x="T4" y="T5"/>
                </a:cxn>
                <a:cxn ang="0">
                  <a:pos x="T6" y="T7"/>
                </a:cxn>
                <a:cxn ang="0">
                  <a:pos x="T8" y="T9"/>
                </a:cxn>
              </a:cxnLst>
              <a:rect l="0" t="0" r="r" b="b"/>
              <a:pathLst>
                <a:path w="98" h="439">
                  <a:moveTo>
                    <a:pt x="91" y="0"/>
                  </a:moveTo>
                  <a:lnTo>
                    <a:pt x="0" y="47"/>
                  </a:lnTo>
                  <a:lnTo>
                    <a:pt x="98" y="439"/>
                  </a:lnTo>
                  <a:lnTo>
                    <a:pt x="91" y="0"/>
                  </a:lnTo>
                  <a:lnTo>
                    <a:pt x="9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5" name="íṥ1iḑè"/>
            <p:cNvSpPr/>
            <p:nvPr/>
          </p:nvSpPr>
          <p:spPr bwMode="auto">
            <a:xfrm>
              <a:off x="6094428" y="4062449"/>
              <a:ext cx="158750" cy="633418"/>
            </a:xfrm>
            <a:custGeom>
              <a:avLst/>
              <a:gdLst>
                <a:gd name="T0" fmla="*/ 100 w 100"/>
                <a:gd name="T1" fmla="*/ 0 h 399"/>
                <a:gd name="T2" fmla="*/ 0 w 100"/>
                <a:gd name="T3" fmla="*/ 399 h 399"/>
                <a:gd name="T4" fmla="*/ 100 w 100"/>
                <a:gd name="T5" fmla="*/ 0 h 399"/>
              </a:gdLst>
              <a:ahLst/>
              <a:cxnLst>
                <a:cxn ang="0">
                  <a:pos x="T0" y="T1"/>
                </a:cxn>
                <a:cxn ang="0">
                  <a:pos x="T2" y="T3"/>
                </a:cxn>
                <a:cxn ang="0">
                  <a:pos x="T4" y="T5"/>
                </a:cxn>
              </a:cxnLst>
              <a:rect l="0" t="0" r="r" b="b"/>
              <a:pathLst>
                <a:path w="100" h="399">
                  <a:moveTo>
                    <a:pt x="100" y="0"/>
                  </a:moveTo>
                  <a:lnTo>
                    <a:pt x="0" y="399"/>
                  </a:lnTo>
                  <a:lnTo>
                    <a:pt x="100" y="0"/>
                  </a:lnTo>
                  <a:close/>
                </a:path>
              </a:pathLst>
            </a:custGeom>
            <a:solidFill>
              <a:srgbClr val="899C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6" name="íşḻîḓé"/>
            <p:cNvSpPr/>
            <p:nvPr/>
          </p:nvSpPr>
          <p:spPr bwMode="auto">
            <a:xfrm>
              <a:off x="6094428" y="4062449"/>
              <a:ext cx="158750" cy="633418"/>
            </a:xfrm>
            <a:custGeom>
              <a:avLst/>
              <a:gdLst>
                <a:gd name="T0" fmla="*/ 100 w 100"/>
                <a:gd name="T1" fmla="*/ 0 h 399"/>
                <a:gd name="T2" fmla="*/ 0 w 100"/>
                <a:gd name="T3" fmla="*/ 399 h 399"/>
                <a:gd name="T4" fmla="*/ 100 w 100"/>
                <a:gd name="T5" fmla="*/ 0 h 399"/>
              </a:gdLst>
              <a:ahLst/>
              <a:cxnLst>
                <a:cxn ang="0">
                  <a:pos x="T0" y="T1"/>
                </a:cxn>
                <a:cxn ang="0">
                  <a:pos x="T2" y="T3"/>
                </a:cxn>
                <a:cxn ang="0">
                  <a:pos x="T4" y="T5"/>
                </a:cxn>
              </a:cxnLst>
              <a:rect l="0" t="0" r="r" b="b"/>
              <a:pathLst>
                <a:path w="100" h="399">
                  <a:moveTo>
                    <a:pt x="100" y="0"/>
                  </a:moveTo>
                  <a:lnTo>
                    <a:pt x="0" y="399"/>
                  </a:lnTo>
                  <a:lnTo>
                    <a:pt x="1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7" name="iṣ1ïḍê"/>
            <p:cNvSpPr/>
            <p:nvPr/>
          </p:nvSpPr>
          <p:spPr bwMode="auto">
            <a:xfrm>
              <a:off x="6083315" y="3998949"/>
              <a:ext cx="169863" cy="696918"/>
            </a:xfrm>
            <a:custGeom>
              <a:avLst/>
              <a:gdLst>
                <a:gd name="T0" fmla="*/ 0 w 107"/>
                <a:gd name="T1" fmla="*/ 0 h 439"/>
                <a:gd name="T2" fmla="*/ 0 w 107"/>
                <a:gd name="T3" fmla="*/ 0 h 439"/>
                <a:gd name="T4" fmla="*/ 7 w 107"/>
                <a:gd name="T5" fmla="*/ 439 h 439"/>
                <a:gd name="T6" fmla="*/ 107 w 107"/>
                <a:gd name="T7" fmla="*/ 40 h 439"/>
                <a:gd name="T8" fmla="*/ 0 w 107"/>
                <a:gd name="T9" fmla="*/ 0 h 439"/>
              </a:gdLst>
              <a:ahLst/>
              <a:cxnLst>
                <a:cxn ang="0">
                  <a:pos x="T0" y="T1"/>
                </a:cxn>
                <a:cxn ang="0">
                  <a:pos x="T2" y="T3"/>
                </a:cxn>
                <a:cxn ang="0">
                  <a:pos x="T4" y="T5"/>
                </a:cxn>
                <a:cxn ang="0">
                  <a:pos x="T6" y="T7"/>
                </a:cxn>
                <a:cxn ang="0">
                  <a:pos x="T8" y="T9"/>
                </a:cxn>
              </a:cxnLst>
              <a:rect l="0" t="0" r="r" b="b"/>
              <a:pathLst>
                <a:path w="107" h="439">
                  <a:moveTo>
                    <a:pt x="0" y="0"/>
                  </a:moveTo>
                  <a:lnTo>
                    <a:pt x="0" y="0"/>
                  </a:lnTo>
                  <a:lnTo>
                    <a:pt x="7" y="439"/>
                  </a:lnTo>
                  <a:lnTo>
                    <a:pt x="107" y="40"/>
                  </a:lnTo>
                  <a:lnTo>
                    <a:pt x="0" y="0"/>
                  </a:ln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8" name="ïṣḷîďê"/>
            <p:cNvSpPr/>
            <p:nvPr/>
          </p:nvSpPr>
          <p:spPr bwMode="auto">
            <a:xfrm>
              <a:off x="6083315" y="3998949"/>
              <a:ext cx="169863" cy="696918"/>
            </a:xfrm>
            <a:custGeom>
              <a:avLst/>
              <a:gdLst>
                <a:gd name="T0" fmla="*/ 0 w 107"/>
                <a:gd name="T1" fmla="*/ 0 h 439"/>
                <a:gd name="T2" fmla="*/ 0 w 107"/>
                <a:gd name="T3" fmla="*/ 0 h 439"/>
                <a:gd name="T4" fmla="*/ 7 w 107"/>
                <a:gd name="T5" fmla="*/ 439 h 439"/>
                <a:gd name="T6" fmla="*/ 107 w 107"/>
                <a:gd name="T7" fmla="*/ 40 h 439"/>
                <a:gd name="T8" fmla="*/ 0 w 107"/>
                <a:gd name="T9" fmla="*/ 0 h 439"/>
              </a:gdLst>
              <a:ahLst/>
              <a:cxnLst>
                <a:cxn ang="0">
                  <a:pos x="T0" y="T1"/>
                </a:cxn>
                <a:cxn ang="0">
                  <a:pos x="T2" y="T3"/>
                </a:cxn>
                <a:cxn ang="0">
                  <a:pos x="T4" y="T5"/>
                </a:cxn>
                <a:cxn ang="0">
                  <a:pos x="T6" y="T7"/>
                </a:cxn>
                <a:cxn ang="0">
                  <a:pos x="T8" y="T9"/>
                </a:cxn>
              </a:cxnLst>
              <a:rect l="0" t="0" r="r" b="b"/>
              <a:pathLst>
                <a:path w="107" h="439">
                  <a:moveTo>
                    <a:pt x="0" y="0"/>
                  </a:moveTo>
                  <a:lnTo>
                    <a:pt x="0" y="0"/>
                  </a:lnTo>
                  <a:lnTo>
                    <a:pt x="7" y="439"/>
                  </a:lnTo>
                  <a:lnTo>
                    <a:pt x="107" y="4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9" name="işḷïdê"/>
            <p:cNvSpPr/>
            <p:nvPr/>
          </p:nvSpPr>
          <p:spPr bwMode="auto">
            <a:xfrm>
              <a:off x="6011877" y="3998949"/>
              <a:ext cx="82550" cy="696918"/>
            </a:xfrm>
            <a:custGeom>
              <a:avLst/>
              <a:gdLst>
                <a:gd name="T0" fmla="*/ 52 w 52"/>
                <a:gd name="T1" fmla="*/ 439 h 439"/>
                <a:gd name="T2" fmla="*/ 45 w 52"/>
                <a:gd name="T3" fmla="*/ 86 h 439"/>
                <a:gd name="T4" fmla="*/ 45 w 52"/>
                <a:gd name="T5" fmla="*/ 0 h 439"/>
                <a:gd name="T6" fmla="*/ 0 w 52"/>
                <a:gd name="T7" fmla="*/ 23 h 439"/>
                <a:gd name="T8" fmla="*/ 28 w 52"/>
                <a:gd name="T9" fmla="*/ 63 h 439"/>
                <a:gd name="T10" fmla="*/ 7 w 52"/>
                <a:gd name="T11" fmla="*/ 267 h 439"/>
                <a:gd name="T12" fmla="*/ 52 w 52"/>
                <a:gd name="T13" fmla="*/ 439 h 439"/>
              </a:gdLst>
              <a:ahLst/>
              <a:cxnLst>
                <a:cxn ang="0">
                  <a:pos x="T0" y="T1"/>
                </a:cxn>
                <a:cxn ang="0">
                  <a:pos x="T2" y="T3"/>
                </a:cxn>
                <a:cxn ang="0">
                  <a:pos x="T4" y="T5"/>
                </a:cxn>
                <a:cxn ang="0">
                  <a:pos x="T6" y="T7"/>
                </a:cxn>
                <a:cxn ang="0">
                  <a:pos x="T8" y="T9"/>
                </a:cxn>
                <a:cxn ang="0">
                  <a:pos x="T10" y="T11"/>
                </a:cxn>
                <a:cxn ang="0">
                  <a:pos x="T12" y="T13"/>
                </a:cxn>
              </a:cxnLst>
              <a:rect l="0" t="0" r="r" b="b"/>
              <a:pathLst>
                <a:path w="52" h="439">
                  <a:moveTo>
                    <a:pt x="52" y="439"/>
                  </a:moveTo>
                  <a:lnTo>
                    <a:pt x="45" y="86"/>
                  </a:lnTo>
                  <a:lnTo>
                    <a:pt x="45" y="0"/>
                  </a:lnTo>
                  <a:lnTo>
                    <a:pt x="0" y="23"/>
                  </a:lnTo>
                  <a:lnTo>
                    <a:pt x="28" y="63"/>
                  </a:lnTo>
                  <a:lnTo>
                    <a:pt x="7" y="267"/>
                  </a:lnTo>
                  <a:lnTo>
                    <a:pt x="52" y="439"/>
                  </a:lnTo>
                  <a:close/>
                </a:path>
              </a:pathLst>
            </a:custGeom>
            <a:solidFill>
              <a:srgbClr val="E741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0" name="išḷídê"/>
            <p:cNvSpPr/>
            <p:nvPr/>
          </p:nvSpPr>
          <p:spPr bwMode="auto">
            <a:xfrm>
              <a:off x="6083315" y="3998949"/>
              <a:ext cx="80963" cy="696918"/>
            </a:xfrm>
            <a:custGeom>
              <a:avLst/>
              <a:gdLst>
                <a:gd name="T0" fmla="*/ 7 w 51"/>
                <a:gd name="T1" fmla="*/ 439 h 439"/>
                <a:gd name="T2" fmla="*/ 0 w 51"/>
                <a:gd name="T3" fmla="*/ 86 h 439"/>
                <a:gd name="T4" fmla="*/ 0 w 51"/>
                <a:gd name="T5" fmla="*/ 0 h 439"/>
                <a:gd name="T6" fmla="*/ 46 w 51"/>
                <a:gd name="T7" fmla="*/ 23 h 439"/>
                <a:gd name="T8" fmla="*/ 18 w 51"/>
                <a:gd name="T9" fmla="*/ 63 h 439"/>
                <a:gd name="T10" fmla="*/ 51 w 51"/>
                <a:gd name="T11" fmla="*/ 273 h 439"/>
                <a:gd name="T12" fmla="*/ 7 w 51"/>
                <a:gd name="T13" fmla="*/ 439 h 439"/>
              </a:gdLst>
              <a:ahLst/>
              <a:cxnLst>
                <a:cxn ang="0">
                  <a:pos x="T0" y="T1"/>
                </a:cxn>
                <a:cxn ang="0">
                  <a:pos x="T2" y="T3"/>
                </a:cxn>
                <a:cxn ang="0">
                  <a:pos x="T4" y="T5"/>
                </a:cxn>
                <a:cxn ang="0">
                  <a:pos x="T6" y="T7"/>
                </a:cxn>
                <a:cxn ang="0">
                  <a:pos x="T8" y="T9"/>
                </a:cxn>
                <a:cxn ang="0">
                  <a:pos x="T10" y="T11"/>
                </a:cxn>
                <a:cxn ang="0">
                  <a:pos x="T12" y="T13"/>
                </a:cxn>
              </a:cxnLst>
              <a:rect l="0" t="0" r="r" b="b"/>
              <a:pathLst>
                <a:path w="51" h="439">
                  <a:moveTo>
                    <a:pt x="7" y="439"/>
                  </a:moveTo>
                  <a:lnTo>
                    <a:pt x="0" y="86"/>
                  </a:lnTo>
                  <a:lnTo>
                    <a:pt x="0" y="0"/>
                  </a:lnTo>
                  <a:lnTo>
                    <a:pt x="46" y="23"/>
                  </a:lnTo>
                  <a:lnTo>
                    <a:pt x="18" y="63"/>
                  </a:lnTo>
                  <a:lnTo>
                    <a:pt x="51" y="273"/>
                  </a:lnTo>
                  <a:lnTo>
                    <a:pt x="7" y="439"/>
                  </a:lnTo>
                  <a:close/>
                </a:path>
              </a:pathLst>
            </a:custGeom>
            <a:solidFill>
              <a:srgbClr val="EC685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1" name="îṥlîḓé"/>
            <p:cNvSpPr/>
            <p:nvPr/>
          </p:nvSpPr>
          <p:spPr bwMode="auto">
            <a:xfrm>
              <a:off x="6022990" y="3998949"/>
              <a:ext cx="71438" cy="696918"/>
            </a:xfrm>
            <a:custGeom>
              <a:avLst/>
              <a:gdLst>
                <a:gd name="T0" fmla="*/ 45 w 45"/>
                <a:gd name="T1" fmla="*/ 433 h 439"/>
                <a:gd name="T2" fmla="*/ 45 w 45"/>
                <a:gd name="T3" fmla="*/ 439 h 439"/>
                <a:gd name="T4" fmla="*/ 0 w 45"/>
                <a:gd name="T5" fmla="*/ 267 h 439"/>
                <a:gd name="T6" fmla="*/ 38 w 45"/>
                <a:gd name="T7" fmla="*/ 0 h 439"/>
                <a:gd name="T8" fmla="*/ 45 w 45"/>
                <a:gd name="T9" fmla="*/ 433 h 439"/>
              </a:gdLst>
              <a:ahLst/>
              <a:cxnLst>
                <a:cxn ang="0">
                  <a:pos x="T0" y="T1"/>
                </a:cxn>
                <a:cxn ang="0">
                  <a:pos x="T2" y="T3"/>
                </a:cxn>
                <a:cxn ang="0">
                  <a:pos x="T4" y="T5"/>
                </a:cxn>
                <a:cxn ang="0">
                  <a:pos x="T6" y="T7"/>
                </a:cxn>
                <a:cxn ang="0">
                  <a:pos x="T8" y="T9"/>
                </a:cxn>
              </a:cxnLst>
              <a:rect l="0" t="0" r="r" b="b"/>
              <a:pathLst>
                <a:path w="45" h="439">
                  <a:moveTo>
                    <a:pt x="45" y="433"/>
                  </a:moveTo>
                  <a:lnTo>
                    <a:pt x="45" y="439"/>
                  </a:lnTo>
                  <a:lnTo>
                    <a:pt x="0" y="267"/>
                  </a:lnTo>
                  <a:lnTo>
                    <a:pt x="38" y="0"/>
                  </a:lnTo>
                  <a:lnTo>
                    <a:pt x="45" y="433"/>
                  </a:lnTo>
                  <a:close/>
                </a:path>
              </a:pathLst>
            </a:custGeom>
            <a:solidFill>
              <a:srgbClr val="E741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2" name="íṧḷiḑê"/>
            <p:cNvSpPr/>
            <p:nvPr/>
          </p:nvSpPr>
          <p:spPr bwMode="auto">
            <a:xfrm>
              <a:off x="5691201" y="3871947"/>
              <a:ext cx="403226" cy="823920"/>
            </a:xfrm>
            <a:custGeom>
              <a:avLst/>
              <a:gdLst>
                <a:gd name="T0" fmla="*/ 126 w 254"/>
                <a:gd name="T1" fmla="*/ 0 h 519"/>
                <a:gd name="T2" fmla="*/ 0 w 254"/>
                <a:gd name="T3" fmla="*/ 57 h 519"/>
                <a:gd name="T4" fmla="*/ 76 w 254"/>
                <a:gd name="T5" fmla="*/ 138 h 519"/>
                <a:gd name="T6" fmla="*/ 41 w 254"/>
                <a:gd name="T7" fmla="*/ 207 h 519"/>
                <a:gd name="T8" fmla="*/ 254 w 254"/>
                <a:gd name="T9" fmla="*/ 519 h 519"/>
                <a:gd name="T10" fmla="*/ 126 w 254"/>
                <a:gd name="T11" fmla="*/ 0 h 519"/>
              </a:gdLst>
              <a:ahLst/>
              <a:cxnLst>
                <a:cxn ang="0">
                  <a:pos x="T0" y="T1"/>
                </a:cxn>
                <a:cxn ang="0">
                  <a:pos x="T2" y="T3"/>
                </a:cxn>
                <a:cxn ang="0">
                  <a:pos x="T4" y="T5"/>
                </a:cxn>
                <a:cxn ang="0">
                  <a:pos x="T6" y="T7"/>
                </a:cxn>
                <a:cxn ang="0">
                  <a:pos x="T8" y="T9"/>
                </a:cxn>
                <a:cxn ang="0">
                  <a:pos x="T10" y="T11"/>
                </a:cxn>
              </a:cxnLst>
              <a:rect l="0" t="0" r="r" b="b"/>
              <a:pathLst>
                <a:path w="254" h="519">
                  <a:moveTo>
                    <a:pt x="126" y="0"/>
                  </a:moveTo>
                  <a:lnTo>
                    <a:pt x="0" y="57"/>
                  </a:lnTo>
                  <a:lnTo>
                    <a:pt x="76" y="138"/>
                  </a:lnTo>
                  <a:lnTo>
                    <a:pt x="41" y="207"/>
                  </a:lnTo>
                  <a:lnTo>
                    <a:pt x="254" y="519"/>
                  </a:lnTo>
                  <a:lnTo>
                    <a:pt x="126" y="0"/>
                  </a:lnTo>
                  <a:close/>
                </a:path>
              </a:pathLst>
            </a:custGeom>
            <a:solidFill>
              <a:srgbClr val="496E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3" name="işḻiḑe"/>
            <p:cNvSpPr/>
            <p:nvPr/>
          </p:nvSpPr>
          <p:spPr bwMode="auto">
            <a:xfrm>
              <a:off x="6092840" y="3875123"/>
              <a:ext cx="406401" cy="820744"/>
            </a:xfrm>
            <a:custGeom>
              <a:avLst/>
              <a:gdLst>
                <a:gd name="T0" fmla="*/ 129 w 256"/>
                <a:gd name="T1" fmla="*/ 0 h 517"/>
                <a:gd name="T2" fmla="*/ 256 w 256"/>
                <a:gd name="T3" fmla="*/ 54 h 517"/>
                <a:gd name="T4" fmla="*/ 177 w 256"/>
                <a:gd name="T5" fmla="*/ 136 h 517"/>
                <a:gd name="T6" fmla="*/ 214 w 256"/>
                <a:gd name="T7" fmla="*/ 205 h 517"/>
                <a:gd name="T8" fmla="*/ 0 w 256"/>
                <a:gd name="T9" fmla="*/ 517 h 517"/>
                <a:gd name="T10" fmla="*/ 129 w 256"/>
                <a:gd name="T11" fmla="*/ 0 h 517"/>
              </a:gdLst>
              <a:ahLst/>
              <a:cxnLst>
                <a:cxn ang="0">
                  <a:pos x="T0" y="T1"/>
                </a:cxn>
                <a:cxn ang="0">
                  <a:pos x="T2" y="T3"/>
                </a:cxn>
                <a:cxn ang="0">
                  <a:pos x="T4" y="T5"/>
                </a:cxn>
                <a:cxn ang="0">
                  <a:pos x="T6" y="T7"/>
                </a:cxn>
                <a:cxn ang="0">
                  <a:pos x="T8" y="T9"/>
                </a:cxn>
                <a:cxn ang="0">
                  <a:pos x="T10" y="T11"/>
                </a:cxn>
              </a:cxnLst>
              <a:rect l="0" t="0" r="r" b="b"/>
              <a:pathLst>
                <a:path w="256" h="517">
                  <a:moveTo>
                    <a:pt x="129" y="0"/>
                  </a:moveTo>
                  <a:lnTo>
                    <a:pt x="256" y="54"/>
                  </a:lnTo>
                  <a:lnTo>
                    <a:pt x="177" y="136"/>
                  </a:lnTo>
                  <a:lnTo>
                    <a:pt x="214" y="205"/>
                  </a:lnTo>
                  <a:lnTo>
                    <a:pt x="0" y="517"/>
                  </a:lnTo>
                  <a:lnTo>
                    <a:pt x="129" y="0"/>
                  </a:lnTo>
                  <a:close/>
                </a:path>
              </a:pathLst>
            </a:custGeom>
            <a:solidFill>
              <a:srgbClr val="3952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4" name="îṣļiďé"/>
            <p:cNvSpPr/>
            <p:nvPr/>
          </p:nvSpPr>
          <p:spPr bwMode="auto">
            <a:xfrm>
              <a:off x="5629289" y="5202284"/>
              <a:ext cx="254001" cy="60326"/>
            </a:xfrm>
            <a:prstGeom prst="rect">
              <a:avLst/>
            </a:prstGeom>
            <a:solidFill>
              <a:srgbClr val="496E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65" name="îṣḷiḑê"/>
            <p:cNvSpPr/>
            <p:nvPr/>
          </p:nvSpPr>
          <p:spPr bwMode="auto">
            <a:xfrm>
              <a:off x="6307153" y="5202284"/>
              <a:ext cx="254001" cy="60326"/>
            </a:xfrm>
            <a:prstGeom prst="rect">
              <a:avLst/>
            </a:prstGeom>
            <a:solidFill>
              <a:srgbClr val="3952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66" name="ïṥļiḋê"/>
            <p:cNvSpPr/>
            <p:nvPr/>
          </p:nvSpPr>
          <p:spPr bwMode="auto">
            <a:xfrm>
              <a:off x="5018100" y="5308647"/>
              <a:ext cx="1358903" cy="842970"/>
            </a:xfrm>
            <a:custGeom>
              <a:avLst/>
              <a:gdLst>
                <a:gd name="T0" fmla="*/ 227 w 729"/>
                <a:gd name="T1" fmla="*/ 0 h 453"/>
                <a:gd name="T2" fmla="*/ 393 w 729"/>
                <a:gd name="T3" fmla="*/ 73 h 453"/>
                <a:gd name="T4" fmla="*/ 461 w 729"/>
                <a:gd name="T5" fmla="*/ 44 h 453"/>
                <a:gd name="T6" fmla="*/ 555 w 729"/>
                <a:gd name="T7" fmla="*/ 139 h 453"/>
                <a:gd name="T8" fmla="*/ 555 w 729"/>
                <a:gd name="T9" fmla="*/ 148 h 453"/>
                <a:gd name="T10" fmla="*/ 575 w 729"/>
                <a:gd name="T11" fmla="*/ 146 h 453"/>
                <a:gd name="T12" fmla="*/ 729 w 729"/>
                <a:gd name="T13" fmla="*/ 300 h 453"/>
                <a:gd name="T14" fmla="*/ 575 w 729"/>
                <a:gd name="T15" fmla="*/ 453 h 453"/>
                <a:gd name="T16" fmla="*/ 227 w 729"/>
                <a:gd name="T17" fmla="*/ 453 h 453"/>
                <a:gd name="T18" fmla="*/ 0 w 729"/>
                <a:gd name="T19" fmla="*/ 227 h 453"/>
                <a:gd name="T20" fmla="*/ 227 w 729"/>
                <a:gd name="T21"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9" h="453">
                  <a:moveTo>
                    <a:pt x="227" y="0"/>
                  </a:moveTo>
                  <a:cubicBezTo>
                    <a:pt x="292" y="0"/>
                    <a:pt x="352" y="28"/>
                    <a:pt x="393" y="73"/>
                  </a:cubicBezTo>
                  <a:cubicBezTo>
                    <a:pt x="410" y="55"/>
                    <a:pt x="434" y="44"/>
                    <a:pt x="461" y="44"/>
                  </a:cubicBezTo>
                  <a:cubicBezTo>
                    <a:pt x="513" y="44"/>
                    <a:pt x="555" y="86"/>
                    <a:pt x="555" y="139"/>
                  </a:cubicBezTo>
                  <a:cubicBezTo>
                    <a:pt x="555" y="142"/>
                    <a:pt x="555" y="145"/>
                    <a:pt x="555" y="148"/>
                  </a:cubicBezTo>
                  <a:cubicBezTo>
                    <a:pt x="562" y="147"/>
                    <a:pt x="568" y="146"/>
                    <a:pt x="575" y="146"/>
                  </a:cubicBezTo>
                  <a:cubicBezTo>
                    <a:pt x="660" y="146"/>
                    <a:pt x="729" y="215"/>
                    <a:pt x="729" y="300"/>
                  </a:cubicBezTo>
                  <a:cubicBezTo>
                    <a:pt x="729" y="385"/>
                    <a:pt x="660" y="453"/>
                    <a:pt x="575" y="453"/>
                  </a:cubicBezTo>
                  <a:cubicBezTo>
                    <a:pt x="227" y="453"/>
                    <a:pt x="227" y="453"/>
                    <a:pt x="227" y="453"/>
                  </a:cubicBezTo>
                  <a:cubicBezTo>
                    <a:pt x="101" y="453"/>
                    <a:pt x="0" y="352"/>
                    <a:pt x="0" y="227"/>
                  </a:cubicBezTo>
                  <a:cubicBezTo>
                    <a:pt x="0" y="101"/>
                    <a:pt x="101" y="0"/>
                    <a:pt x="227" y="0"/>
                  </a:cubicBezTo>
                  <a:close/>
                </a:path>
              </a:pathLst>
            </a:custGeom>
            <a:solidFill>
              <a:srgbClr val="D2D2D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7" name="îsḻiḋe"/>
            <p:cNvSpPr/>
            <p:nvPr/>
          </p:nvSpPr>
          <p:spPr bwMode="auto">
            <a:xfrm>
              <a:off x="5018100" y="5294360"/>
              <a:ext cx="1358903" cy="844557"/>
            </a:xfrm>
            <a:custGeom>
              <a:avLst/>
              <a:gdLst>
                <a:gd name="T0" fmla="*/ 227 w 729"/>
                <a:gd name="T1" fmla="*/ 0 h 454"/>
                <a:gd name="T2" fmla="*/ 393 w 729"/>
                <a:gd name="T3" fmla="*/ 73 h 454"/>
                <a:gd name="T4" fmla="*/ 461 w 729"/>
                <a:gd name="T5" fmla="*/ 44 h 454"/>
                <a:gd name="T6" fmla="*/ 555 w 729"/>
                <a:gd name="T7" fmla="*/ 139 h 454"/>
                <a:gd name="T8" fmla="*/ 555 w 729"/>
                <a:gd name="T9" fmla="*/ 148 h 454"/>
                <a:gd name="T10" fmla="*/ 575 w 729"/>
                <a:gd name="T11" fmla="*/ 147 h 454"/>
                <a:gd name="T12" fmla="*/ 729 w 729"/>
                <a:gd name="T13" fmla="*/ 300 h 454"/>
                <a:gd name="T14" fmla="*/ 575 w 729"/>
                <a:gd name="T15" fmla="*/ 454 h 454"/>
                <a:gd name="T16" fmla="*/ 227 w 729"/>
                <a:gd name="T17" fmla="*/ 454 h 454"/>
                <a:gd name="T18" fmla="*/ 0 w 729"/>
                <a:gd name="T19" fmla="*/ 227 h 454"/>
                <a:gd name="T20" fmla="*/ 227 w 729"/>
                <a:gd name="T21"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9" h="454">
                  <a:moveTo>
                    <a:pt x="227" y="0"/>
                  </a:moveTo>
                  <a:cubicBezTo>
                    <a:pt x="292" y="0"/>
                    <a:pt x="352" y="28"/>
                    <a:pt x="393" y="73"/>
                  </a:cubicBezTo>
                  <a:cubicBezTo>
                    <a:pt x="410" y="56"/>
                    <a:pt x="434" y="44"/>
                    <a:pt x="461" y="44"/>
                  </a:cubicBezTo>
                  <a:cubicBezTo>
                    <a:pt x="513" y="44"/>
                    <a:pt x="555" y="87"/>
                    <a:pt x="555" y="139"/>
                  </a:cubicBezTo>
                  <a:cubicBezTo>
                    <a:pt x="555" y="142"/>
                    <a:pt x="555" y="145"/>
                    <a:pt x="555" y="148"/>
                  </a:cubicBezTo>
                  <a:cubicBezTo>
                    <a:pt x="562" y="147"/>
                    <a:pt x="568" y="147"/>
                    <a:pt x="575" y="147"/>
                  </a:cubicBezTo>
                  <a:cubicBezTo>
                    <a:pt x="660" y="147"/>
                    <a:pt x="729" y="215"/>
                    <a:pt x="729" y="300"/>
                  </a:cubicBezTo>
                  <a:cubicBezTo>
                    <a:pt x="729" y="385"/>
                    <a:pt x="660" y="454"/>
                    <a:pt x="575" y="454"/>
                  </a:cubicBezTo>
                  <a:cubicBezTo>
                    <a:pt x="227" y="454"/>
                    <a:pt x="227" y="454"/>
                    <a:pt x="227" y="454"/>
                  </a:cubicBezTo>
                  <a:cubicBezTo>
                    <a:pt x="101" y="454"/>
                    <a:pt x="0" y="352"/>
                    <a:pt x="0" y="227"/>
                  </a:cubicBezTo>
                  <a:cubicBezTo>
                    <a:pt x="0" y="102"/>
                    <a:pt x="101" y="0"/>
                    <a:pt x="2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8" name="i$ľïḓe"/>
            <p:cNvSpPr/>
            <p:nvPr/>
          </p:nvSpPr>
          <p:spPr bwMode="auto">
            <a:xfrm>
              <a:off x="5813439" y="5316585"/>
              <a:ext cx="1358903" cy="842970"/>
            </a:xfrm>
            <a:custGeom>
              <a:avLst/>
              <a:gdLst>
                <a:gd name="T0" fmla="*/ 502 w 729"/>
                <a:gd name="T1" fmla="*/ 0 h 453"/>
                <a:gd name="T2" fmla="*/ 336 w 729"/>
                <a:gd name="T3" fmla="*/ 73 h 453"/>
                <a:gd name="T4" fmla="*/ 268 w 729"/>
                <a:gd name="T5" fmla="*/ 44 h 453"/>
                <a:gd name="T6" fmla="*/ 174 w 729"/>
                <a:gd name="T7" fmla="*/ 138 h 453"/>
                <a:gd name="T8" fmla="*/ 174 w 729"/>
                <a:gd name="T9" fmla="*/ 148 h 453"/>
                <a:gd name="T10" fmla="*/ 154 w 729"/>
                <a:gd name="T11" fmla="*/ 146 h 453"/>
                <a:gd name="T12" fmla="*/ 0 w 729"/>
                <a:gd name="T13" fmla="*/ 300 h 453"/>
                <a:gd name="T14" fmla="*/ 154 w 729"/>
                <a:gd name="T15" fmla="*/ 453 h 453"/>
                <a:gd name="T16" fmla="*/ 502 w 729"/>
                <a:gd name="T17" fmla="*/ 453 h 453"/>
                <a:gd name="T18" fmla="*/ 729 w 729"/>
                <a:gd name="T19" fmla="*/ 227 h 453"/>
                <a:gd name="T20" fmla="*/ 502 w 729"/>
                <a:gd name="T21"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9" h="453">
                  <a:moveTo>
                    <a:pt x="502" y="0"/>
                  </a:moveTo>
                  <a:cubicBezTo>
                    <a:pt x="437" y="0"/>
                    <a:pt x="377" y="28"/>
                    <a:pt x="336" y="73"/>
                  </a:cubicBezTo>
                  <a:cubicBezTo>
                    <a:pt x="319" y="55"/>
                    <a:pt x="295" y="44"/>
                    <a:pt x="268" y="44"/>
                  </a:cubicBezTo>
                  <a:cubicBezTo>
                    <a:pt x="216" y="44"/>
                    <a:pt x="174" y="86"/>
                    <a:pt x="174" y="138"/>
                  </a:cubicBezTo>
                  <a:cubicBezTo>
                    <a:pt x="174" y="142"/>
                    <a:pt x="174" y="145"/>
                    <a:pt x="174" y="148"/>
                  </a:cubicBezTo>
                  <a:cubicBezTo>
                    <a:pt x="167" y="147"/>
                    <a:pt x="161" y="146"/>
                    <a:pt x="154" y="146"/>
                  </a:cubicBezTo>
                  <a:cubicBezTo>
                    <a:pt x="69" y="146"/>
                    <a:pt x="0" y="215"/>
                    <a:pt x="0" y="300"/>
                  </a:cubicBezTo>
                  <a:cubicBezTo>
                    <a:pt x="0" y="385"/>
                    <a:pt x="69" y="453"/>
                    <a:pt x="154" y="453"/>
                  </a:cubicBezTo>
                  <a:cubicBezTo>
                    <a:pt x="502" y="453"/>
                    <a:pt x="502" y="453"/>
                    <a:pt x="502" y="453"/>
                  </a:cubicBezTo>
                  <a:cubicBezTo>
                    <a:pt x="628" y="453"/>
                    <a:pt x="729" y="352"/>
                    <a:pt x="729" y="227"/>
                  </a:cubicBezTo>
                  <a:cubicBezTo>
                    <a:pt x="729" y="101"/>
                    <a:pt x="628" y="0"/>
                    <a:pt x="502" y="0"/>
                  </a:cubicBezTo>
                  <a:close/>
                </a:path>
              </a:pathLst>
            </a:custGeom>
            <a:solidFill>
              <a:srgbClr val="D2D2D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9" name="işlîďè"/>
            <p:cNvSpPr/>
            <p:nvPr/>
          </p:nvSpPr>
          <p:spPr bwMode="auto">
            <a:xfrm>
              <a:off x="5813439" y="5300710"/>
              <a:ext cx="1358903" cy="846145"/>
            </a:xfrm>
            <a:custGeom>
              <a:avLst/>
              <a:gdLst>
                <a:gd name="T0" fmla="*/ 502 w 729"/>
                <a:gd name="T1" fmla="*/ 0 h 454"/>
                <a:gd name="T2" fmla="*/ 336 w 729"/>
                <a:gd name="T3" fmla="*/ 73 h 454"/>
                <a:gd name="T4" fmla="*/ 268 w 729"/>
                <a:gd name="T5" fmla="*/ 44 h 454"/>
                <a:gd name="T6" fmla="*/ 174 w 729"/>
                <a:gd name="T7" fmla="*/ 139 h 454"/>
                <a:gd name="T8" fmla="*/ 174 w 729"/>
                <a:gd name="T9" fmla="*/ 148 h 454"/>
                <a:gd name="T10" fmla="*/ 154 w 729"/>
                <a:gd name="T11" fmla="*/ 146 h 454"/>
                <a:gd name="T12" fmla="*/ 0 w 729"/>
                <a:gd name="T13" fmla="*/ 300 h 454"/>
                <a:gd name="T14" fmla="*/ 154 w 729"/>
                <a:gd name="T15" fmla="*/ 454 h 454"/>
                <a:gd name="T16" fmla="*/ 502 w 729"/>
                <a:gd name="T17" fmla="*/ 454 h 454"/>
                <a:gd name="T18" fmla="*/ 729 w 729"/>
                <a:gd name="T19" fmla="*/ 227 h 454"/>
                <a:gd name="T20" fmla="*/ 502 w 729"/>
                <a:gd name="T21"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9" h="454">
                  <a:moveTo>
                    <a:pt x="502" y="0"/>
                  </a:moveTo>
                  <a:cubicBezTo>
                    <a:pt x="437" y="0"/>
                    <a:pt x="377" y="28"/>
                    <a:pt x="336" y="73"/>
                  </a:cubicBezTo>
                  <a:cubicBezTo>
                    <a:pt x="319" y="55"/>
                    <a:pt x="295" y="44"/>
                    <a:pt x="268" y="44"/>
                  </a:cubicBezTo>
                  <a:cubicBezTo>
                    <a:pt x="216" y="44"/>
                    <a:pt x="174" y="87"/>
                    <a:pt x="174" y="139"/>
                  </a:cubicBezTo>
                  <a:cubicBezTo>
                    <a:pt x="174" y="142"/>
                    <a:pt x="174" y="145"/>
                    <a:pt x="174" y="148"/>
                  </a:cubicBezTo>
                  <a:cubicBezTo>
                    <a:pt x="167" y="147"/>
                    <a:pt x="161" y="146"/>
                    <a:pt x="154" y="146"/>
                  </a:cubicBezTo>
                  <a:cubicBezTo>
                    <a:pt x="69" y="146"/>
                    <a:pt x="0" y="215"/>
                    <a:pt x="0" y="300"/>
                  </a:cubicBezTo>
                  <a:cubicBezTo>
                    <a:pt x="0" y="385"/>
                    <a:pt x="69" y="454"/>
                    <a:pt x="154" y="454"/>
                  </a:cubicBezTo>
                  <a:cubicBezTo>
                    <a:pt x="502" y="454"/>
                    <a:pt x="502" y="454"/>
                    <a:pt x="502" y="454"/>
                  </a:cubicBezTo>
                  <a:cubicBezTo>
                    <a:pt x="628" y="454"/>
                    <a:pt x="729" y="352"/>
                    <a:pt x="729" y="227"/>
                  </a:cubicBezTo>
                  <a:cubicBezTo>
                    <a:pt x="729" y="102"/>
                    <a:pt x="628" y="0"/>
                    <a:pt x="50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0" name="íśļïde"/>
            <p:cNvSpPr/>
            <p:nvPr/>
          </p:nvSpPr>
          <p:spPr bwMode="auto">
            <a:xfrm>
              <a:off x="5756289" y="3270280"/>
              <a:ext cx="677864" cy="265115"/>
            </a:xfrm>
            <a:custGeom>
              <a:avLst/>
              <a:gdLst>
                <a:gd name="T0" fmla="*/ 336 w 364"/>
                <a:gd name="T1" fmla="*/ 7 h 142"/>
                <a:gd name="T2" fmla="*/ 258 w 364"/>
                <a:gd name="T3" fmla="*/ 5 h 142"/>
                <a:gd name="T4" fmla="*/ 192 w 364"/>
                <a:gd name="T5" fmla="*/ 16 h 142"/>
                <a:gd name="T6" fmla="*/ 182 w 364"/>
                <a:gd name="T7" fmla="*/ 16 h 142"/>
                <a:gd name="T8" fmla="*/ 172 w 364"/>
                <a:gd name="T9" fmla="*/ 16 h 142"/>
                <a:gd name="T10" fmla="*/ 106 w 364"/>
                <a:gd name="T11" fmla="*/ 5 h 142"/>
                <a:gd name="T12" fmla="*/ 28 w 364"/>
                <a:gd name="T13" fmla="*/ 7 h 142"/>
                <a:gd name="T14" fmla="*/ 0 w 364"/>
                <a:gd name="T15" fmla="*/ 11 h 142"/>
                <a:gd name="T16" fmla="*/ 0 w 364"/>
                <a:gd name="T17" fmla="*/ 38 h 142"/>
                <a:gd name="T18" fmla="*/ 9 w 364"/>
                <a:gd name="T19" fmla="*/ 47 h 142"/>
                <a:gd name="T20" fmla="*/ 27 w 364"/>
                <a:gd name="T21" fmla="*/ 104 h 142"/>
                <a:gd name="T22" fmla="*/ 109 w 364"/>
                <a:gd name="T23" fmla="*/ 132 h 142"/>
                <a:gd name="T24" fmla="*/ 172 w 364"/>
                <a:gd name="T25" fmla="*/ 53 h 142"/>
                <a:gd name="T26" fmla="*/ 182 w 364"/>
                <a:gd name="T27" fmla="*/ 48 h 142"/>
                <a:gd name="T28" fmla="*/ 192 w 364"/>
                <a:gd name="T29" fmla="*/ 53 h 142"/>
                <a:gd name="T30" fmla="*/ 255 w 364"/>
                <a:gd name="T31" fmla="*/ 132 h 142"/>
                <a:gd name="T32" fmla="*/ 337 w 364"/>
                <a:gd name="T33" fmla="*/ 104 h 142"/>
                <a:gd name="T34" fmla="*/ 355 w 364"/>
                <a:gd name="T35" fmla="*/ 47 h 142"/>
                <a:gd name="T36" fmla="*/ 364 w 364"/>
                <a:gd name="T37" fmla="*/ 38 h 142"/>
                <a:gd name="T38" fmla="*/ 364 w 364"/>
                <a:gd name="T39" fmla="*/ 11 h 142"/>
                <a:gd name="T40" fmla="*/ 336 w 364"/>
                <a:gd name="T41" fmla="*/ 7 h 142"/>
                <a:gd name="T42" fmla="*/ 128 w 364"/>
                <a:gd name="T43" fmla="*/ 120 h 142"/>
                <a:gd name="T44" fmla="*/ 81 w 364"/>
                <a:gd name="T45" fmla="*/ 126 h 142"/>
                <a:gd name="T46" fmla="*/ 25 w 364"/>
                <a:gd name="T47" fmla="*/ 83 h 142"/>
                <a:gd name="T48" fmla="*/ 25 w 364"/>
                <a:gd name="T49" fmla="*/ 31 h 142"/>
                <a:gd name="T50" fmla="*/ 85 w 364"/>
                <a:gd name="T51" fmla="*/ 14 h 142"/>
                <a:gd name="T52" fmla="*/ 154 w 364"/>
                <a:gd name="T53" fmla="*/ 37 h 142"/>
                <a:gd name="T54" fmla="*/ 128 w 364"/>
                <a:gd name="T55" fmla="*/ 120 h 142"/>
                <a:gd name="T56" fmla="*/ 339 w 364"/>
                <a:gd name="T57" fmla="*/ 83 h 142"/>
                <a:gd name="T58" fmla="*/ 283 w 364"/>
                <a:gd name="T59" fmla="*/ 126 h 142"/>
                <a:gd name="T60" fmla="*/ 236 w 364"/>
                <a:gd name="T61" fmla="*/ 120 h 142"/>
                <a:gd name="T62" fmla="*/ 210 w 364"/>
                <a:gd name="T63" fmla="*/ 37 h 142"/>
                <a:gd name="T64" fmla="*/ 279 w 364"/>
                <a:gd name="T65" fmla="*/ 14 h 142"/>
                <a:gd name="T66" fmla="*/ 339 w 364"/>
                <a:gd name="T67" fmla="*/ 31 h 142"/>
                <a:gd name="T68" fmla="*/ 339 w 364"/>
                <a:gd name="T69" fmla="*/ 8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4" h="142">
                  <a:moveTo>
                    <a:pt x="336" y="7"/>
                  </a:moveTo>
                  <a:cubicBezTo>
                    <a:pt x="336" y="7"/>
                    <a:pt x="290" y="0"/>
                    <a:pt x="258" y="5"/>
                  </a:cubicBezTo>
                  <a:cubicBezTo>
                    <a:pt x="227" y="10"/>
                    <a:pt x="200" y="17"/>
                    <a:pt x="192" y="16"/>
                  </a:cubicBezTo>
                  <a:cubicBezTo>
                    <a:pt x="184" y="16"/>
                    <a:pt x="182" y="16"/>
                    <a:pt x="182" y="16"/>
                  </a:cubicBezTo>
                  <a:cubicBezTo>
                    <a:pt x="182" y="16"/>
                    <a:pt x="180" y="16"/>
                    <a:pt x="172" y="16"/>
                  </a:cubicBezTo>
                  <a:cubicBezTo>
                    <a:pt x="164" y="17"/>
                    <a:pt x="137" y="10"/>
                    <a:pt x="106" y="5"/>
                  </a:cubicBezTo>
                  <a:cubicBezTo>
                    <a:pt x="74" y="0"/>
                    <a:pt x="28" y="7"/>
                    <a:pt x="28" y="7"/>
                  </a:cubicBezTo>
                  <a:cubicBezTo>
                    <a:pt x="0" y="11"/>
                    <a:pt x="0" y="11"/>
                    <a:pt x="0" y="11"/>
                  </a:cubicBezTo>
                  <a:cubicBezTo>
                    <a:pt x="0" y="38"/>
                    <a:pt x="0" y="38"/>
                    <a:pt x="0" y="38"/>
                  </a:cubicBezTo>
                  <a:cubicBezTo>
                    <a:pt x="0" y="38"/>
                    <a:pt x="7" y="44"/>
                    <a:pt x="9" y="47"/>
                  </a:cubicBezTo>
                  <a:cubicBezTo>
                    <a:pt x="10" y="51"/>
                    <a:pt x="20" y="89"/>
                    <a:pt x="27" y="104"/>
                  </a:cubicBezTo>
                  <a:cubicBezTo>
                    <a:pt x="33" y="119"/>
                    <a:pt x="55" y="142"/>
                    <a:pt x="109" y="132"/>
                  </a:cubicBezTo>
                  <a:cubicBezTo>
                    <a:pt x="162" y="123"/>
                    <a:pt x="168" y="56"/>
                    <a:pt x="172" y="53"/>
                  </a:cubicBezTo>
                  <a:cubicBezTo>
                    <a:pt x="175" y="49"/>
                    <a:pt x="182" y="48"/>
                    <a:pt x="182" y="48"/>
                  </a:cubicBezTo>
                  <a:cubicBezTo>
                    <a:pt x="182" y="48"/>
                    <a:pt x="189" y="49"/>
                    <a:pt x="192" y="53"/>
                  </a:cubicBezTo>
                  <a:cubicBezTo>
                    <a:pt x="196" y="56"/>
                    <a:pt x="202" y="123"/>
                    <a:pt x="255" y="132"/>
                  </a:cubicBezTo>
                  <a:cubicBezTo>
                    <a:pt x="309" y="142"/>
                    <a:pt x="331" y="119"/>
                    <a:pt x="337" y="104"/>
                  </a:cubicBezTo>
                  <a:cubicBezTo>
                    <a:pt x="344" y="89"/>
                    <a:pt x="354" y="51"/>
                    <a:pt x="355" y="47"/>
                  </a:cubicBezTo>
                  <a:cubicBezTo>
                    <a:pt x="357" y="44"/>
                    <a:pt x="364" y="38"/>
                    <a:pt x="364" y="38"/>
                  </a:cubicBezTo>
                  <a:cubicBezTo>
                    <a:pt x="364" y="11"/>
                    <a:pt x="364" y="11"/>
                    <a:pt x="364" y="11"/>
                  </a:cubicBezTo>
                  <a:lnTo>
                    <a:pt x="336" y="7"/>
                  </a:lnTo>
                  <a:close/>
                  <a:moveTo>
                    <a:pt x="128" y="120"/>
                  </a:moveTo>
                  <a:cubicBezTo>
                    <a:pt x="128" y="120"/>
                    <a:pt x="107" y="129"/>
                    <a:pt x="81" y="126"/>
                  </a:cubicBezTo>
                  <a:cubicBezTo>
                    <a:pt x="55" y="123"/>
                    <a:pt x="40" y="125"/>
                    <a:pt x="25" y="83"/>
                  </a:cubicBezTo>
                  <a:cubicBezTo>
                    <a:pt x="25" y="83"/>
                    <a:pt x="15" y="50"/>
                    <a:pt x="25" y="31"/>
                  </a:cubicBezTo>
                  <a:cubicBezTo>
                    <a:pt x="25" y="31"/>
                    <a:pt x="32" y="14"/>
                    <a:pt x="85" y="14"/>
                  </a:cubicBezTo>
                  <a:cubicBezTo>
                    <a:pt x="139" y="14"/>
                    <a:pt x="149" y="28"/>
                    <a:pt x="154" y="37"/>
                  </a:cubicBezTo>
                  <a:cubicBezTo>
                    <a:pt x="160" y="47"/>
                    <a:pt x="163" y="96"/>
                    <a:pt x="128" y="120"/>
                  </a:cubicBezTo>
                  <a:close/>
                  <a:moveTo>
                    <a:pt x="339" y="83"/>
                  </a:moveTo>
                  <a:cubicBezTo>
                    <a:pt x="324" y="125"/>
                    <a:pt x="309" y="123"/>
                    <a:pt x="283" y="126"/>
                  </a:cubicBezTo>
                  <a:cubicBezTo>
                    <a:pt x="257" y="129"/>
                    <a:pt x="236" y="120"/>
                    <a:pt x="236" y="120"/>
                  </a:cubicBezTo>
                  <a:cubicBezTo>
                    <a:pt x="201" y="96"/>
                    <a:pt x="204" y="47"/>
                    <a:pt x="210" y="37"/>
                  </a:cubicBezTo>
                  <a:cubicBezTo>
                    <a:pt x="215" y="28"/>
                    <a:pt x="225" y="14"/>
                    <a:pt x="279" y="14"/>
                  </a:cubicBezTo>
                  <a:cubicBezTo>
                    <a:pt x="332" y="14"/>
                    <a:pt x="339" y="31"/>
                    <a:pt x="339" y="31"/>
                  </a:cubicBezTo>
                  <a:cubicBezTo>
                    <a:pt x="349" y="50"/>
                    <a:pt x="339" y="83"/>
                    <a:pt x="339" y="83"/>
                  </a:cubicBezTo>
                  <a:close/>
                </a:path>
              </a:pathLst>
            </a:custGeom>
            <a:solidFill>
              <a:srgbClr val="30303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1" name="îṡlîde"/>
            <p:cNvSpPr/>
            <p:nvPr/>
          </p:nvSpPr>
          <p:spPr bwMode="auto">
            <a:xfrm>
              <a:off x="6089665" y="4695867"/>
              <a:ext cx="23813" cy="871545"/>
            </a:xfrm>
            <a:custGeom>
              <a:avLst/>
              <a:gdLst>
                <a:gd name="T0" fmla="*/ 2 w 15"/>
                <a:gd name="T1" fmla="*/ 0 h 549"/>
                <a:gd name="T2" fmla="*/ 0 w 15"/>
                <a:gd name="T3" fmla="*/ 549 h 549"/>
                <a:gd name="T4" fmla="*/ 15 w 15"/>
                <a:gd name="T5" fmla="*/ 549 h 549"/>
                <a:gd name="T6" fmla="*/ 2 w 15"/>
                <a:gd name="T7" fmla="*/ 0 h 549"/>
              </a:gdLst>
              <a:ahLst/>
              <a:cxnLst>
                <a:cxn ang="0">
                  <a:pos x="T0" y="T1"/>
                </a:cxn>
                <a:cxn ang="0">
                  <a:pos x="T2" y="T3"/>
                </a:cxn>
                <a:cxn ang="0">
                  <a:pos x="T4" y="T5"/>
                </a:cxn>
                <a:cxn ang="0">
                  <a:pos x="T6" y="T7"/>
                </a:cxn>
              </a:cxnLst>
              <a:rect l="0" t="0" r="r" b="b"/>
              <a:pathLst>
                <a:path w="15" h="549">
                  <a:moveTo>
                    <a:pt x="2" y="0"/>
                  </a:moveTo>
                  <a:lnTo>
                    <a:pt x="0" y="549"/>
                  </a:lnTo>
                  <a:lnTo>
                    <a:pt x="15" y="549"/>
                  </a:lnTo>
                  <a:lnTo>
                    <a:pt x="2" y="0"/>
                  </a:lnTo>
                  <a:close/>
                </a:path>
              </a:pathLst>
            </a:custGeom>
            <a:solidFill>
              <a:srgbClr val="496E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2" name="isḷiḑé"/>
            <p:cNvSpPr/>
            <p:nvPr/>
          </p:nvSpPr>
          <p:spPr bwMode="auto">
            <a:xfrm>
              <a:off x="4752987" y="2741638"/>
              <a:ext cx="134938" cy="133351"/>
            </a:xfrm>
            <a:custGeom>
              <a:avLst/>
              <a:gdLst>
                <a:gd name="T0" fmla="*/ 68 w 72"/>
                <a:gd name="T1" fmla="*/ 29 h 71"/>
                <a:gd name="T2" fmla="*/ 42 w 72"/>
                <a:gd name="T3" fmla="*/ 67 h 71"/>
                <a:gd name="T4" fmla="*/ 4 w 72"/>
                <a:gd name="T5" fmla="*/ 42 h 71"/>
                <a:gd name="T6" fmla="*/ 29 w 72"/>
                <a:gd name="T7" fmla="*/ 3 h 71"/>
                <a:gd name="T8" fmla="*/ 68 w 72"/>
                <a:gd name="T9" fmla="*/ 29 h 71"/>
              </a:gdLst>
              <a:ahLst/>
              <a:cxnLst>
                <a:cxn ang="0">
                  <a:pos x="T0" y="T1"/>
                </a:cxn>
                <a:cxn ang="0">
                  <a:pos x="T2" y="T3"/>
                </a:cxn>
                <a:cxn ang="0">
                  <a:pos x="T4" y="T5"/>
                </a:cxn>
                <a:cxn ang="0">
                  <a:pos x="T6" y="T7"/>
                </a:cxn>
                <a:cxn ang="0">
                  <a:pos x="T8" y="T9"/>
                </a:cxn>
              </a:cxnLst>
              <a:rect l="0" t="0" r="r" b="b"/>
              <a:pathLst>
                <a:path w="72" h="71">
                  <a:moveTo>
                    <a:pt x="68" y="29"/>
                  </a:moveTo>
                  <a:cubicBezTo>
                    <a:pt x="72" y="47"/>
                    <a:pt x="60" y="64"/>
                    <a:pt x="42" y="67"/>
                  </a:cubicBezTo>
                  <a:cubicBezTo>
                    <a:pt x="25" y="71"/>
                    <a:pt x="7" y="60"/>
                    <a:pt x="4" y="42"/>
                  </a:cubicBezTo>
                  <a:cubicBezTo>
                    <a:pt x="0" y="24"/>
                    <a:pt x="12" y="7"/>
                    <a:pt x="29" y="3"/>
                  </a:cubicBezTo>
                  <a:cubicBezTo>
                    <a:pt x="47" y="0"/>
                    <a:pt x="65" y="11"/>
                    <a:pt x="68" y="29"/>
                  </a:cubicBezTo>
                  <a:close/>
                </a:path>
              </a:pathLst>
            </a:custGeom>
            <a:solidFill>
              <a:srgbClr val="3754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3" name="iślídê"/>
            <p:cNvSpPr/>
            <p:nvPr/>
          </p:nvSpPr>
          <p:spPr bwMode="auto">
            <a:xfrm>
              <a:off x="4408498" y="3055966"/>
              <a:ext cx="31750" cy="28575"/>
            </a:xfrm>
            <a:custGeom>
              <a:avLst/>
              <a:gdLst>
                <a:gd name="T0" fmla="*/ 11 w 17"/>
                <a:gd name="T1" fmla="*/ 14 h 15"/>
                <a:gd name="T2" fmla="*/ 9 w 17"/>
                <a:gd name="T3" fmla="*/ 14 h 15"/>
                <a:gd name="T4" fmla="*/ 1 w 17"/>
                <a:gd name="T5" fmla="*/ 9 h 15"/>
                <a:gd name="T6" fmla="*/ 6 w 17"/>
                <a:gd name="T7" fmla="*/ 1 h 15"/>
                <a:gd name="T8" fmla="*/ 8 w 17"/>
                <a:gd name="T9" fmla="*/ 0 h 15"/>
                <a:gd name="T10" fmla="*/ 16 w 17"/>
                <a:gd name="T11" fmla="*/ 6 h 15"/>
                <a:gd name="T12" fmla="*/ 11 w 17"/>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7" h="15">
                  <a:moveTo>
                    <a:pt x="11" y="14"/>
                  </a:moveTo>
                  <a:cubicBezTo>
                    <a:pt x="9" y="14"/>
                    <a:pt x="9" y="14"/>
                    <a:pt x="9" y="14"/>
                  </a:cubicBezTo>
                  <a:cubicBezTo>
                    <a:pt x="5" y="15"/>
                    <a:pt x="1" y="12"/>
                    <a:pt x="1" y="9"/>
                  </a:cubicBezTo>
                  <a:cubicBezTo>
                    <a:pt x="0" y="5"/>
                    <a:pt x="2" y="2"/>
                    <a:pt x="6" y="1"/>
                  </a:cubicBezTo>
                  <a:cubicBezTo>
                    <a:pt x="8" y="0"/>
                    <a:pt x="8" y="0"/>
                    <a:pt x="8" y="0"/>
                  </a:cubicBezTo>
                  <a:cubicBezTo>
                    <a:pt x="12" y="0"/>
                    <a:pt x="15" y="2"/>
                    <a:pt x="16" y="6"/>
                  </a:cubicBezTo>
                  <a:cubicBezTo>
                    <a:pt x="17" y="9"/>
                    <a:pt x="15" y="13"/>
                    <a:pt x="11" y="14"/>
                  </a:cubicBezTo>
                  <a:close/>
                </a:path>
              </a:pathLst>
            </a:custGeom>
            <a:solidFill>
              <a:srgbClr val="3754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4" name="iṧḻîďé"/>
            <p:cNvSpPr/>
            <p:nvPr/>
          </p:nvSpPr>
          <p:spPr bwMode="auto">
            <a:xfrm>
              <a:off x="4427548" y="3084541"/>
              <a:ext cx="31750" cy="30163"/>
            </a:xfrm>
            <a:custGeom>
              <a:avLst/>
              <a:gdLst>
                <a:gd name="T0" fmla="*/ 10 w 17"/>
                <a:gd name="T1" fmla="*/ 14 h 16"/>
                <a:gd name="T2" fmla="*/ 8 w 17"/>
                <a:gd name="T3" fmla="*/ 15 h 16"/>
                <a:gd name="T4" fmla="*/ 0 w 17"/>
                <a:gd name="T5" fmla="*/ 10 h 16"/>
                <a:gd name="T6" fmla="*/ 0 w 17"/>
                <a:gd name="T7" fmla="*/ 10 h 16"/>
                <a:gd name="T8" fmla="*/ 6 w 17"/>
                <a:gd name="T9" fmla="*/ 2 h 16"/>
                <a:gd name="T10" fmla="*/ 8 w 17"/>
                <a:gd name="T11" fmla="*/ 1 h 16"/>
                <a:gd name="T12" fmla="*/ 16 w 17"/>
                <a:gd name="T13" fmla="*/ 6 h 16"/>
                <a:gd name="T14" fmla="*/ 10 w 17"/>
                <a:gd name="T15" fmla="*/ 14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6">
                  <a:moveTo>
                    <a:pt x="10" y="14"/>
                  </a:moveTo>
                  <a:cubicBezTo>
                    <a:pt x="8" y="15"/>
                    <a:pt x="8" y="15"/>
                    <a:pt x="8" y="15"/>
                  </a:cubicBezTo>
                  <a:cubicBezTo>
                    <a:pt x="5" y="16"/>
                    <a:pt x="1" y="13"/>
                    <a:pt x="0" y="10"/>
                  </a:cubicBezTo>
                  <a:cubicBezTo>
                    <a:pt x="0" y="10"/>
                    <a:pt x="0" y="10"/>
                    <a:pt x="0" y="10"/>
                  </a:cubicBezTo>
                  <a:cubicBezTo>
                    <a:pt x="0" y="6"/>
                    <a:pt x="2" y="2"/>
                    <a:pt x="6" y="2"/>
                  </a:cubicBezTo>
                  <a:cubicBezTo>
                    <a:pt x="8" y="1"/>
                    <a:pt x="8" y="1"/>
                    <a:pt x="8" y="1"/>
                  </a:cubicBezTo>
                  <a:cubicBezTo>
                    <a:pt x="11" y="0"/>
                    <a:pt x="15" y="3"/>
                    <a:pt x="16" y="6"/>
                  </a:cubicBezTo>
                  <a:cubicBezTo>
                    <a:pt x="17" y="10"/>
                    <a:pt x="14" y="14"/>
                    <a:pt x="10" y="14"/>
                  </a:cubicBezTo>
                  <a:close/>
                </a:path>
              </a:pathLst>
            </a:custGeom>
            <a:solidFill>
              <a:srgbClr val="3754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5" name="îsļiḑe"/>
            <p:cNvSpPr/>
            <p:nvPr/>
          </p:nvSpPr>
          <p:spPr bwMode="auto">
            <a:xfrm>
              <a:off x="4289435" y="2978177"/>
              <a:ext cx="236538" cy="288927"/>
            </a:xfrm>
            <a:custGeom>
              <a:avLst/>
              <a:gdLst>
                <a:gd name="T0" fmla="*/ 113 w 127"/>
                <a:gd name="T1" fmla="*/ 147 h 155"/>
                <a:gd name="T2" fmla="*/ 113 w 127"/>
                <a:gd name="T3" fmla="*/ 147 h 155"/>
                <a:gd name="T4" fmla="*/ 78 w 127"/>
                <a:gd name="T5" fmla="*/ 141 h 155"/>
                <a:gd name="T6" fmla="*/ 8 w 127"/>
                <a:gd name="T7" fmla="*/ 44 h 155"/>
                <a:gd name="T8" fmla="*/ 13 w 127"/>
                <a:gd name="T9" fmla="*/ 8 h 155"/>
                <a:gd name="T10" fmla="*/ 13 w 127"/>
                <a:gd name="T11" fmla="*/ 8 h 155"/>
                <a:gd name="T12" fmla="*/ 49 w 127"/>
                <a:gd name="T13" fmla="*/ 14 h 155"/>
                <a:gd name="T14" fmla="*/ 119 w 127"/>
                <a:gd name="T15" fmla="*/ 112 h 155"/>
                <a:gd name="T16" fmla="*/ 113 w 127"/>
                <a:gd name="T17" fmla="*/ 14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55">
                  <a:moveTo>
                    <a:pt x="113" y="147"/>
                  </a:moveTo>
                  <a:cubicBezTo>
                    <a:pt x="113" y="147"/>
                    <a:pt x="113" y="147"/>
                    <a:pt x="113" y="147"/>
                  </a:cubicBezTo>
                  <a:cubicBezTo>
                    <a:pt x="102" y="155"/>
                    <a:pt x="86" y="152"/>
                    <a:pt x="78" y="141"/>
                  </a:cubicBezTo>
                  <a:cubicBezTo>
                    <a:pt x="8" y="44"/>
                    <a:pt x="8" y="44"/>
                    <a:pt x="8" y="44"/>
                  </a:cubicBezTo>
                  <a:cubicBezTo>
                    <a:pt x="0" y="32"/>
                    <a:pt x="2" y="17"/>
                    <a:pt x="13" y="8"/>
                  </a:cubicBezTo>
                  <a:cubicBezTo>
                    <a:pt x="13" y="8"/>
                    <a:pt x="13" y="8"/>
                    <a:pt x="13" y="8"/>
                  </a:cubicBezTo>
                  <a:cubicBezTo>
                    <a:pt x="25" y="0"/>
                    <a:pt x="41" y="3"/>
                    <a:pt x="49" y="14"/>
                  </a:cubicBezTo>
                  <a:cubicBezTo>
                    <a:pt x="119" y="112"/>
                    <a:pt x="119" y="112"/>
                    <a:pt x="119" y="112"/>
                  </a:cubicBezTo>
                  <a:cubicBezTo>
                    <a:pt x="127" y="123"/>
                    <a:pt x="125" y="139"/>
                    <a:pt x="113" y="147"/>
                  </a:cubicBezTo>
                  <a:close/>
                </a:path>
              </a:pathLst>
            </a:custGeom>
            <a:solidFill>
              <a:srgbClr val="2B45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6" name="iṧ1ïḍê"/>
            <p:cNvSpPr/>
            <p:nvPr/>
          </p:nvSpPr>
          <p:spPr bwMode="auto">
            <a:xfrm>
              <a:off x="4400561" y="2541611"/>
              <a:ext cx="458789" cy="539755"/>
            </a:xfrm>
            <a:custGeom>
              <a:avLst/>
              <a:gdLst>
                <a:gd name="T0" fmla="*/ 0 w 246"/>
                <a:gd name="T1" fmla="*/ 109 h 290"/>
                <a:gd name="T2" fmla="*/ 15 w 246"/>
                <a:gd name="T3" fmla="*/ 186 h 290"/>
                <a:gd name="T4" fmla="*/ 31 w 246"/>
                <a:gd name="T5" fmla="*/ 262 h 290"/>
                <a:gd name="T6" fmla="*/ 246 w 246"/>
                <a:gd name="T7" fmla="*/ 290 h 290"/>
                <a:gd name="T8" fmla="*/ 217 w 246"/>
                <a:gd name="T9" fmla="*/ 145 h 290"/>
                <a:gd name="T10" fmla="*/ 188 w 246"/>
                <a:gd name="T11" fmla="*/ 0 h 290"/>
                <a:gd name="T12" fmla="*/ 0 w 246"/>
                <a:gd name="T13" fmla="*/ 109 h 290"/>
              </a:gdLst>
              <a:ahLst/>
              <a:cxnLst>
                <a:cxn ang="0">
                  <a:pos x="T0" y="T1"/>
                </a:cxn>
                <a:cxn ang="0">
                  <a:pos x="T2" y="T3"/>
                </a:cxn>
                <a:cxn ang="0">
                  <a:pos x="T4" y="T5"/>
                </a:cxn>
                <a:cxn ang="0">
                  <a:pos x="T6" y="T7"/>
                </a:cxn>
                <a:cxn ang="0">
                  <a:pos x="T8" y="T9"/>
                </a:cxn>
                <a:cxn ang="0">
                  <a:pos x="T10" y="T11"/>
                </a:cxn>
                <a:cxn ang="0">
                  <a:pos x="T12" y="T13"/>
                </a:cxn>
              </a:cxnLst>
              <a:rect l="0" t="0" r="r" b="b"/>
              <a:pathLst>
                <a:path w="246" h="290">
                  <a:moveTo>
                    <a:pt x="0" y="109"/>
                  </a:moveTo>
                  <a:cubicBezTo>
                    <a:pt x="15" y="186"/>
                    <a:pt x="15" y="186"/>
                    <a:pt x="15" y="186"/>
                  </a:cubicBezTo>
                  <a:cubicBezTo>
                    <a:pt x="31" y="262"/>
                    <a:pt x="31" y="262"/>
                    <a:pt x="31" y="262"/>
                  </a:cubicBezTo>
                  <a:cubicBezTo>
                    <a:pt x="31" y="262"/>
                    <a:pt x="194" y="220"/>
                    <a:pt x="246" y="290"/>
                  </a:cubicBezTo>
                  <a:cubicBezTo>
                    <a:pt x="217" y="145"/>
                    <a:pt x="217" y="145"/>
                    <a:pt x="217" y="145"/>
                  </a:cubicBezTo>
                  <a:cubicBezTo>
                    <a:pt x="188" y="0"/>
                    <a:pt x="188" y="0"/>
                    <a:pt x="188" y="0"/>
                  </a:cubicBezTo>
                  <a:cubicBezTo>
                    <a:pt x="167" y="84"/>
                    <a:pt x="0" y="109"/>
                    <a:pt x="0"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7" name="ïṩ1íḓé"/>
            <p:cNvSpPr/>
            <p:nvPr/>
          </p:nvSpPr>
          <p:spPr bwMode="auto">
            <a:xfrm>
              <a:off x="4727587" y="2520973"/>
              <a:ext cx="155575" cy="581030"/>
            </a:xfrm>
            <a:custGeom>
              <a:avLst/>
              <a:gdLst>
                <a:gd name="T0" fmla="*/ 73 w 84"/>
                <a:gd name="T1" fmla="*/ 311 h 312"/>
                <a:gd name="T2" fmla="*/ 73 w 84"/>
                <a:gd name="T3" fmla="*/ 311 h 312"/>
                <a:gd name="T4" fmla="*/ 58 w 84"/>
                <a:gd name="T5" fmla="*/ 301 h 312"/>
                <a:gd name="T6" fmla="*/ 1 w 84"/>
                <a:gd name="T7" fmla="*/ 16 h 312"/>
                <a:gd name="T8" fmla="*/ 11 w 84"/>
                <a:gd name="T9" fmla="*/ 1 h 312"/>
                <a:gd name="T10" fmla="*/ 25 w 84"/>
                <a:gd name="T11" fmla="*/ 11 h 312"/>
                <a:gd name="T12" fmla="*/ 83 w 84"/>
                <a:gd name="T13" fmla="*/ 296 h 312"/>
                <a:gd name="T14" fmla="*/ 73 w 84"/>
                <a:gd name="T15" fmla="*/ 311 h 3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312">
                  <a:moveTo>
                    <a:pt x="73" y="311"/>
                  </a:moveTo>
                  <a:cubicBezTo>
                    <a:pt x="73" y="311"/>
                    <a:pt x="73" y="311"/>
                    <a:pt x="73" y="311"/>
                  </a:cubicBezTo>
                  <a:cubicBezTo>
                    <a:pt x="66" y="312"/>
                    <a:pt x="60" y="308"/>
                    <a:pt x="58" y="301"/>
                  </a:cubicBezTo>
                  <a:cubicBezTo>
                    <a:pt x="1" y="16"/>
                    <a:pt x="1" y="16"/>
                    <a:pt x="1" y="16"/>
                  </a:cubicBezTo>
                  <a:cubicBezTo>
                    <a:pt x="0" y="9"/>
                    <a:pt x="4" y="3"/>
                    <a:pt x="11" y="1"/>
                  </a:cubicBezTo>
                  <a:cubicBezTo>
                    <a:pt x="17" y="0"/>
                    <a:pt x="24" y="4"/>
                    <a:pt x="25" y="11"/>
                  </a:cubicBezTo>
                  <a:cubicBezTo>
                    <a:pt x="83" y="296"/>
                    <a:pt x="83" y="296"/>
                    <a:pt x="83" y="296"/>
                  </a:cubicBezTo>
                  <a:cubicBezTo>
                    <a:pt x="84" y="303"/>
                    <a:pt x="80" y="309"/>
                    <a:pt x="73" y="311"/>
                  </a:cubicBezTo>
                  <a:close/>
                </a:path>
              </a:pathLst>
            </a:custGeom>
            <a:solidFill>
              <a:srgbClr val="FEC6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8" name="íSľîḑé"/>
            <p:cNvSpPr/>
            <p:nvPr/>
          </p:nvSpPr>
          <p:spPr bwMode="auto">
            <a:xfrm>
              <a:off x="4178310" y="2743225"/>
              <a:ext cx="280988" cy="320678"/>
            </a:xfrm>
            <a:custGeom>
              <a:avLst/>
              <a:gdLst>
                <a:gd name="T0" fmla="*/ 120 w 151"/>
                <a:gd name="T1" fmla="*/ 0 h 172"/>
                <a:gd name="T2" fmla="*/ 27 w 151"/>
                <a:gd name="T3" fmla="*/ 22 h 172"/>
                <a:gd name="T4" fmla="*/ 5 w 151"/>
                <a:gd name="T5" fmla="*/ 68 h 172"/>
                <a:gd name="T6" fmla="*/ 18 w 151"/>
                <a:gd name="T7" fmla="*/ 135 h 172"/>
                <a:gd name="T8" fmla="*/ 57 w 151"/>
                <a:gd name="T9" fmla="*/ 168 h 172"/>
                <a:gd name="T10" fmla="*/ 151 w 151"/>
                <a:gd name="T11" fmla="*/ 153 h 172"/>
                <a:gd name="T12" fmla="*/ 120 w 151"/>
                <a:gd name="T13" fmla="*/ 0 h 172"/>
              </a:gdLst>
              <a:ahLst/>
              <a:cxnLst>
                <a:cxn ang="0">
                  <a:pos x="T0" y="T1"/>
                </a:cxn>
                <a:cxn ang="0">
                  <a:pos x="T2" y="T3"/>
                </a:cxn>
                <a:cxn ang="0">
                  <a:pos x="T4" y="T5"/>
                </a:cxn>
                <a:cxn ang="0">
                  <a:pos x="T6" y="T7"/>
                </a:cxn>
                <a:cxn ang="0">
                  <a:pos x="T8" y="T9"/>
                </a:cxn>
                <a:cxn ang="0">
                  <a:pos x="T10" y="T11"/>
                </a:cxn>
                <a:cxn ang="0">
                  <a:pos x="T12" y="T13"/>
                </a:cxn>
              </a:cxnLst>
              <a:rect l="0" t="0" r="r" b="b"/>
              <a:pathLst>
                <a:path w="151" h="172">
                  <a:moveTo>
                    <a:pt x="120" y="0"/>
                  </a:moveTo>
                  <a:cubicBezTo>
                    <a:pt x="27" y="22"/>
                    <a:pt x="27" y="22"/>
                    <a:pt x="27" y="22"/>
                  </a:cubicBezTo>
                  <a:cubicBezTo>
                    <a:pt x="11" y="26"/>
                    <a:pt x="0" y="46"/>
                    <a:pt x="5" y="68"/>
                  </a:cubicBezTo>
                  <a:cubicBezTo>
                    <a:pt x="18" y="135"/>
                    <a:pt x="18" y="135"/>
                    <a:pt x="18" y="135"/>
                  </a:cubicBezTo>
                  <a:cubicBezTo>
                    <a:pt x="23" y="157"/>
                    <a:pt x="40" y="172"/>
                    <a:pt x="57" y="168"/>
                  </a:cubicBezTo>
                  <a:cubicBezTo>
                    <a:pt x="151" y="153"/>
                    <a:pt x="151" y="153"/>
                    <a:pt x="151" y="153"/>
                  </a:cubicBezTo>
                  <a:lnTo>
                    <a:pt x="120" y="0"/>
                  </a:lnTo>
                  <a:close/>
                </a:path>
              </a:pathLst>
            </a:custGeom>
            <a:solidFill>
              <a:srgbClr val="3952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9" name="işlïḑe"/>
            <p:cNvSpPr/>
            <p:nvPr/>
          </p:nvSpPr>
          <p:spPr bwMode="auto">
            <a:xfrm>
              <a:off x="4184660" y="2846414"/>
              <a:ext cx="85725" cy="33338"/>
            </a:xfrm>
            <a:custGeom>
              <a:avLst/>
              <a:gdLst>
                <a:gd name="T0" fmla="*/ 40 w 46"/>
                <a:gd name="T1" fmla="*/ 0 h 18"/>
                <a:gd name="T2" fmla="*/ 0 w 46"/>
                <a:gd name="T3" fmla="*/ 8 h 18"/>
                <a:gd name="T4" fmla="*/ 2 w 46"/>
                <a:gd name="T5" fmla="*/ 18 h 18"/>
                <a:gd name="T6" fmla="*/ 42 w 46"/>
                <a:gd name="T7" fmla="*/ 10 h 18"/>
                <a:gd name="T8" fmla="*/ 46 w 46"/>
                <a:gd name="T9" fmla="*/ 4 h 18"/>
                <a:gd name="T10" fmla="*/ 40 w 46"/>
                <a:gd name="T11" fmla="*/ 0 h 18"/>
              </a:gdLst>
              <a:ahLst/>
              <a:cxnLst>
                <a:cxn ang="0">
                  <a:pos x="T0" y="T1"/>
                </a:cxn>
                <a:cxn ang="0">
                  <a:pos x="T2" y="T3"/>
                </a:cxn>
                <a:cxn ang="0">
                  <a:pos x="T4" y="T5"/>
                </a:cxn>
                <a:cxn ang="0">
                  <a:pos x="T6" y="T7"/>
                </a:cxn>
                <a:cxn ang="0">
                  <a:pos x="T8" y="T9"/>
                </a:cxn>
                <a:cxn ang="0">
                  <a:pos x="T10" y="T11"/>
                </a:cxn>
              </a:cxnLst>
              <a:rect l="0" t="0" r="r" b="b"/>
              <a:pathLst>
                <a:path w="46" h="18">
                  <a:moveTo>
                    <a:pt x="40" y="0"/>
                  </a:moveTo>
                  <a:cubicBezTo>
                    <a:pt x="0" y="8"/>
                    <a:pt x="0" y="8"/>
                    <a:pt x="0" y="8"/>
                  </a:cubicBezTo>
                  <a:cubicBezTo>
                    <a:pt x="2" y="18"/>
                    <a:pt x="2" y="18"/>
                    <a:pt x="2" y="18"/>
                  </a:cubicBezTo>
                  <a:cubicBezTo>
                    <a:pt x="42" y="10"/>
                    <a:pt x="42" y="10"/>
                    <a:pt x="42" y="10"/>
                  </a:cubicBezTo>
                  <a:cubicBezTo>
                    <a:pt x="44" y="10"/>
                    <a:pt x="46" y="7"/>
                    <a:pt x="46" y="4"/>
                  </a:cubicBezTo>
                  <a:cubicBezTo>
                    <a:pt x="45" y="1"/>
                    <a:pt x="42" y="0"/>
                    <a:pt x="40" y="0"/>
                  </a:cubicBezTo>
                  <a:close/>
                </a:path>
              </a:pathLst>
            </a:custGeom>
            <a:solidFill>
              <a:srgbClr val="2B45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0" name="isľïdê"/>
            <p:cNvSpPr/>
            <p:nvPr/>
          </p:nvSpPr>
          <p:spPr bwMode="auto">
            <a:xfrm>
              <a:off x="4191010" y="2876576"/>
              <a:ext cx="87313" cy="34925"/>
            </a:xfrm>
            <a:custGeom>
              <a:avLst/>
              <a:gdLst>
                <a:gd name="T0" fmla="*/ 40 w 47"/>
                <a:gd name="T1" fmla="*/ 1 h 19"/>
                <a:gd name="T2" fmla="*/ 0 w 47"/>
                <a:gd name="T3" fmla="*/ 9 h 19"/>
                <a:gd name="T4" fmla="*/ 2 w 47"/>
                <a:gd name="T5" fmla="*/ 19 h 19"/>
                <a:gd name="T6" fmla="*/ 42 w 47"/>
                <a:gd name="T7" fmla="*/ 11 h 19"/>
                <a:gd name="T8" fmla="*/ 46 w 47"/>
                <a:gd name="T9" fmla="*/ 5 h 19"/>
                <a:gd name="T10" fmla="*/ 40 w 47"/>
                <a:gd name="T11" fmla="*/ 1 h 19"/>
              </a:gdLst>
              <a:ahLst/>
              <a:cxnLst>
                <a:cxn ang="0">
                  <a:pos x="T0" y="T1"/>
                </a:cxn>
                <a:cxn ang="0">
                  <a:pos x="T2" y="T3"/>
                </a:cxn>
                <a:cxn ang="0">
                  <a:pos x="T4" y="T5"/>
                </a:cxn>
                <a:cxn ang="0">
                  <a:pos x="T6" y="T7"/>
                </a:cxn>
                <a:cxn ang="0">
                  <a:pos x="T8" y="T9"/>
                </a:cxn>
                <a:cxn ang="0">
                  <a:pos x="T10" y="T11"/>
                </a:cxn>
              </a:cxnLst>
              <a:rect l="0" t="0" r="r" b="b"/>
              <a:pathLst>
                <a:path w="47" h="19">
                  <a:moveTo>
                    <a:pt x="40" y="1"/>
                  </a:moveTo>
                  <a:cubicBezTo>
                    <a:pt x="0" y="9"/>
                    <a:pt x="0" y="9"/>
                    <a:pt x="0" y="9"/>
                  </a:cubicBezTo>
                  <a:cubicBezTo>
                    <a:pt x="2" y="19"/>
                    <a:pt x="2" y="19"/>
                    <a:pt x="2" y="19"/>
                  </a:cubicBezTo>
                  <a:cubicBezTo>
                    <a:pt x="42" y="11"/>
                    <a:pt x="42" y="11"/>
                    <a:pt x="42" y="11"/>
                  </a:cubicBezTo>
                  <a:cubicBezTo>
                    <a:pt x="45" y="10"/>
                    <a:pt x="47" y="8"/>
                    <a:pt x="46" y="5"/>
                  </a:cubicBezTo>
                  <a:cubicBezTo>
                    <a:pt x="45" y="2"/>
                    <a:pt x="43" y="0"/>
                    <a:pt x="40" y="1"/>
                  </a:cubicBezTo>
                  <a:close/>
                </a:path>
              </a:pathLst>
            </a:custGeom>
            <a:solidFill>
              <a:srgbClr val="2B45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1" name="íSļîďé"/>
            <p:cNvSpPr/>
            <p:nvPr/>
          </p:nvSpPr>
          <p:spPr bwMode="auto">
            <a:xfrm>
              <a:off x="4195773" y="2908327"/>
              <a:ext cx="87313" cy="33338"/>
            </a:xfrm>
            <a:custGeom>
              <a:avLst/>
              <a:gdLst>
                <a:gd name="T0" fmla="*/ 40 w 47"/>
                <a:gd name="T1" fmla="*/ 0 h 18"/>
                <a:gd name="T2" fmla="*/ 0 w 47"/>
                <a:gd name="T3" fmla="*/ 8 h 18"/>
                <a:gd name="T4" fmla="*/ 2 w 47"/>
                <a:gd name="T5" fmla="*/ 18 h 18"/>
                <a:gd name="T6" fmla="*/ 42 w 47"/>
                <a:gd name="T7" fmla="*/ 10 h 18"/>
                <a:gd name="T8" fmla="*/ 46 w 47"/>
                <a:gd name="T9" fmla="*/ 4 h 18"/>
                <a:gd name="T10" fmla="*/ 40 w 47"/>
                <a:gd name="T11" fmla="*/ 0 h 18"/>
              </a:gdLst>
              <a:ahLst/>
              <a:cxnLst>
                <a:cxn ang="0">
                  <a:pos x="T0" y="T1"/>
                </a:cxn>
                <a:cxn ang="0">
                  <a:pos x="T2" y="T3"/>
                </a:cxn>
                <a:cxn ang="0">
                  <a:pos x="T4" y="T5"/>
                </a:cxn>
                <a:cxn ang="0">
                  <a:pos x="T6" y="T7"/>
                </a:cxn>
                <a:cxn ang="0">
                  <a:pos x="T8" y="T9"/>
                </a:cxn>
                <a:cxn ang="0">
                  <a:pos x="T10" y="T11"/>
                </a:cxn>
              </a:cxnLst>
              <a:rect l="0" t="0" r="r" b="b"/>
              <a:pathLst>
                <a:path w="47" h="18">
                  <a:moveTo>
                    <a:pt x="40" y="0"/>
                  </a:moveTo>
                  <a:cubicBezTo>
                    <a:pt x="0" y="8"/>
                    <a:pt x="0" y="8"/>
                    <a:pt x="0" y="8"/>
                  </a:cubicBezTo>
                  <a:cubicBezTo>
                    <a:pt x="2" y="18"/>
                    <a:pt x="2" y="18"/>
                    <a:pt x="2" y="18"/>
                  </a:cubicBezTo>
                  <a:cubicBezTo>
                    <a:pt x="42" y="10"/>
                    <a:pt x="42" y="10"/>
                    <a:pt x="42" y="10"/>
                  </a:cubicBezTo>
                  <a:cubicBezTo>
                    <a:pt x="45" y="10"/>
                    <a:pt x="47" y="7"/>
                    <a:pt x="46" y="4"/>
                  </a:cubicBezTo>
                  <a:cubicBezTo>
                    <a:pt x="46" y="2"/>
                    <a:pt x="43" y="0"/>
                    <a:pt x="40" y="0"/>
                  </a:cubicBezTo>
                  <a:close/>
                </a:path>
              </a:pathLst>
            </a:custGeom>
            <a:solidFill>
              <a:srgbClr val="2B45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2" name="íṡḷíḑé"/>
            <p:cNvSpPr/>
            <p:nvPr/>
          </p:nvSpPr>
          <p:spPr bwMode="auto">
            <a:xfrm>
              <a:off x="4203710" y="2940077"/>
              <a:ext cx="85725" cy="33338"/>
            </a:xfrm>
            <a:custGeom>
              <a:avLst/>
              <a:gdLst>
                <a:gd name="T0" fmla="*/ 40 w 46"/>
                <a:gd name="T1" fmla="*/ 0 h 18"/>
                <a:gd name="T2" fmla="*/ 0 w 46"/>
                <a:gd name="T3" fmla="*/ 8 h 18"/>
                <a:gd name="T4" fmla="*/ 2 w 46"/>
                <a:gd name="T5" fmla="*/ 18 h 18"/>
                <a:gd name="T6" fmla="*/ 42 w 46"/>
                <a:gd name="T7" fmla="*/ 10 h 18"/>
                <a:gd name="T8" fmla="*/ 46 w 46"/>
                <a:gd name="T9" fmla="*/ 4 h 18"/>
                <a:gd name="T10" fmla="*/ 40 w 46"/>
                <a:gd name="T11" fmla="*/ 0 h 18"/>
              </a:gdLst>
              <a:ahLst/>
              <a:cxnLst>
                <a:cxn ang="0">
                  <a:pos x="T0" y="T1"/>
                </a:cxn>
                <a:cxn ang="0">
                  <a:pos x="T2" y="T3"/>
                </a:cxn>
                <a:cxn ang="0">
                  <a:pos x="T4" y="T5"/>
                </a:cxn>
                <a:cxn ang="0">
                  <a:pos x="T6" y="T7"/>
                </a:cxn>
                <a:cxn ang="0">
                  <a:pos x="T8" y="T9"/>
                </a:cxn>
                <a:cxn ang="0">
                  <a:pos x="T10" y="T11"/>
                </a:cxn>
              </a:cxnLst>
              <a:rect l="0" t="0" r="r" b="b"/>
              <a:pathLst>
                <a:path w="46" h="18">
                  <a:moveTo>
                    <a:pt x="40" y="0"/>
                  </a:moveTo>
                  <a:cubicBezTo>
                    <a:pt x="0" y="8"/>
                    <a:pt x="0" y="8"/>
                    <a:pt x="0" y="8"/>
                  </a:cubicBezTo>
                  <a:cubicBezTo>
                    <a:pt x="2" y="18"/>
                    <a:pt x="2" y="18"/>
                    <a:pt x="2" y="18"/>
                  </a:cubicBezTo>
                  <a:cubicBezTo>
                    <a:pt x="42" y="10"/>
                    <a:pt x="42" y="10"/>
                    <a:pt x="42" y="10"/>
                  </a:cubicBezTo>
                  <a:cubicBezTo>
                    <a:pt x="44" y="9"/>
                    <a:pt x="46" y="7"/>
                    <a:pt x="46" y="4"/>
                  </a:cubicBezTo>
                  <a:cubicBezTo>
                    <a:pt x="45" y="1"/>
                    <a:pt x="42" y="0"/>
                    <a:pt x="40" y="0"/>
                  </a:cubicBezTo>
                  <a:close/>
                </a:path>
              </a:pathLst>
            </a:custGeom>
            <a:solidFill>
              <a:srgbClr val="2B45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3" name="îṧ1ídê"/>
            <p:cNvSpPr/>
            <p:nvPr/>
          </p:nvSpPr>
          <p:spPr bwMode="auto">
            <a:xfrm>
              <a:off x="4210060" y="2968652"/>
              <a:ext cx="87313" cy="36513"/>
            </a:xfrm>
            <a:custGeom>
              <a:avLst/>
              <a:gdLst>
                <a:gd name="T0" fmla="*/ 40 w 47"/>
                <a:gd name="T1" fmla="*/ 1 h 19"/>
                <a:gd name="T2" fmla="*/ 0 w 47"/>
                <a:gd name="T3" fmla="*/ 9 h 19"/>
                <a:gd name="T4" fmla="*/ 2 w 47"/>
                <a:gd name="T5" fmla="*/ 19 h 19"/>
                <a:gd name="T6" fmla="*/ 42 w 47"/>
                <a:gd name="T7" fmla="*/ 11 h 19"/>
                <a:gd name="T8" fmla="*/ 46 w 47"/>
                <a:gd name="T9" fmla="*/ 5 h 19"/>
                <a:gd name="T10" fmla="*/ 40 w 47"/>
                <a:gd name="T11" fmla="*/ 1 h 19"/>
              </a:gdLst>
              <a:ahLst/>
              <a:cxnLst>
                <a:cxn ang="0">
                  <a:pos x="T0" y="T1"/>
                </a:cxn>
                <a:cxn ang="0">
                  <a:pos x="T2" y="T3"/>
                </a:cxn>
                <a:cxn ang="0">
                  <a:pos x="T4" y="T5"/>
                </a:cxn>
                <a:cxn ang="0">
                  <a:pos x="T6" y="T7"/>
                </a:cxn>
                <a:cxn ang="0">
                  <a:pos x="T8" y="T9"/>
                </a:cxn>
                <a:cxn ang="0">
                  <a:pos x="T10" y="T11"/>
                </a:cxn>
              </a:cxnLst>
              <a:rect l="0" t="0" r="r" b="b"/>
              <a:pathLst>
                <a:path w="47" h="19">
                  <a:moveTo>
                    <a:pt x="40" y="1"/>
                  </a:moveTo>
                  <a:cubicBezTo>
                    <a:pt x="0" y="9"/>
                    <a:pt x="0" y="9"/>
                    <a:pt x="0" y="9"/>
                  </a:cubicBezTo>
                  <a:cubicBezTo>
                    <a:pt x="2" y="19"/>
                    <a:pt x="2" y="19"/>
                    <a:pt x="2" y="19"/>
                  </a:cubicBezTo>
                  <a:cubicBezTo>
                    <a:pt x="42" y="11"/>
                    <a:pt x="42" y="11"/>
                    <a:pt x="42" y="11"/>
                  </a:cubicBezTo>
                  <a:cubicBezTo>
                    <a:pt x="45" y="10"/>
                    <a:pt x="47" y="7"/>
                    <a:pt x="46" y="5"/>
                  </a:cubicBezTo>
                  <a:cubicBezTo>
                    <a:pt x="45" y="2"/>
                    <a:pt x="43" y="0"/>
                    <a:pt x="40" y="1"/>
                  </a:cubicBezTo>
                  <a:close/>
                </a:path>
              </a:pathLst>
            </a:custGeom>
            <a:solidFill>
              <a:srgbClr val="2B45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4" name="işļïdé"/>
            <p:cNvSpPr/>
            <p:nvPr/>
          </p:nvSpPr>
          <p:spPr bwMode="auto">
            <a:xfrm>
              <a:off x="7331093" y="2760688"/>
              <a:ext cx="673102" cy="500067"/>
            </a:xfrm>
            <a:custGeom>
              <a:avLst/>
              <a:gdLst>
                <a:gd name="T0" fmla="*/ 424 w 424"/>
                <a:gd name="T1" fmla="*/ 190 h 315"/>
                <a:gd name="T2" fmla="*/ 66 w 424"/>
                <a:gd name="T3" fmla="*/ 315 h 315"/>
                <a:gd name="T4" fmla="*/ 0 w 424"/>
                <a:gd name="T5" fmla="*/ 125 h 315"/>
                <a:gd name="T6" fmla="*/ 359 w 424"/>
                <a:gd name="T7" fmla="*/ 0 h 315"/>
                <a:gd name="T8" fmla="*/ 424 w 424"/>
                <a:gd name="T9" fmla="*/ 190 h 315"/>
              </a:gdLst>
              <a:ahLst/>
              <a:cxnLst>
                <a:cxn ang="0">
                  <a:pos x="T0" y="T1"/>
                </a:cxn>
                <a:cxn ang="0">
                  <a:pos x="T2" y="T3"/>
                </a:cxn>
                <a:cxn ang="0">
                  <a:pos x="T4" y="T5"/>
                </a:cxn>
                <a:cxn ang="0">
                  <a:pos x="T6" y="T7"/>
                </a:cxn>
                <a:cxn ang="0">
                  <a:pos x="T8" y="T9"/>
                </a:cxn>
              </a:cxnLst>
              <a:rect l="0" t="0" r="r" b="b"/>
              <a:pathLst>
                <a:path w="424" h="315">
                  <a:moveTo>
                    <a:pt x="424" y="190"/>
                  </a:moveTo>
                  <a:lnTo>
                    <a:pt x="66" y="315"/>
                  </a:lnTo>
                  <a:lnTo>
                    <a:pt x="0" y="125"/>
                  </a:lnTo>
                  <a:lnTo>
                    <a:pt x="359" y="0"/>
                  </a:lnTo>
                  <a:lnTo>
                    <a:pt x="424" y="190"/>
                  </a:lnTo>
                  <a:close/>
                </a:path>
              </a:pathLst>
            </a:custGeom>
            <a:solidFill>
              <a:srgbClr val="496E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5" name="ïślïḑè"/>
            <p:cNvSpPr/>
            <p:nvPr/>
          </p:nvSpPr>
          <p:spPr bwMode="auto">
            <a:xfrm>
              <a:off x="7331093" y="2959127"/>
              <a:ext cx="336551" cy="301628"/>
            </a:xfrm>
            <a:custGeom>
              <a:avLst/>
              <a:gdLst>
                <a:gd name="T0" fmla="*/ 0 w 212"/>
                <a:gd name="T1" fmla="*/ 0 h 190"/>
                <a:gd name="T2" fmla="*/ 212 w 212"/>
                <a:gd name="T3" fmla="*/ 33 h 190"/>
                <a:gd name="T4" fmla="*/ 66 w 212"/>
                <a:gd name="T5" fmla="*/ 190 h 190"/>
                <a:gd name="T6" fmla="*/ 0 w 212"/>
                <a:gd name="T7" fmla="*/ 0 h 190"/>
              </a:gdLst>
              <a:ahLst/>
              <a:cxnLst>
                <a:cxn ang="0">
                  <a:pos x="T0" y="T1"/>
                </a:cxn>
                <a:cxn ang="0">
                  <a:pos x="T2" y="T3"/>
                </a:cxn>
                <a:cxn ang="0">
                  <a:pos x="T4" y="T5"/>
                </a:cxn>
                <a:cxn ang="0">
                  <a:pos x="T6" y="T7"/>
                </a:cxn>
              </a:cxnLst>
              <a:rect l="0" t="0" r="r" b="b"/>
              <a:pathLst>
                <a:path w="212" h="190">
                  <a:moveTo>
                    <a:pt x="0" y="0"/>
                  </a:moveTo>
                  <a:lnTo>
                    <a:pt x="212" y="33"/>
                  </a:lnTo>
                  <a:lnTo>
                    <a:pt x="66" y="190"/>
                  </a:lnTo>
                  <a:lnTo>
                    <a:pt x="0" y="0"/>
                  </a:lnTo>
                  <a:close/>
                </a:path>
              </a:pathLst>
            </a:custGeom>
            <a:solidFill>
              <a:srgbClr val="3952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6" name="îSľiďé"/>
            <p:cNvSpPr/>
            <p:nvPr/>
          </p:nvSpPr>
          <p:spPr bwMode="auto">
            <a:xfrm>
              <a:off x="7667644" y="2760688"/>
              <a:ext cx="336551" cy="301628"/>
            </a:xfrm>
            <a:custGeom>
              <a:avLst/>
              <a:gdLst>
                <a:gd name="T0" fmla="*/ 147 w 212"/>
                <a:gd name="T1" fmla="*/ 0 h 190"/>
                <a:gd name="T2" fmla="*/ 0 w 212"/>
                <a:gd name="T3" fmla="*/ 158 h 190"/>
                <a:gd name="T4" fmla="*/ 212 w 212"/>
                <a:gd name="T5" fmla="*/ 190 h 190"/>
                <a:gd name="T6" fmla="*/ 147 w 212"/>
                <a:gd name="T7" fmla="*/ 0 h 190"/>
              </a:gdLst>
              <a:ahLst/>
              <a:cxnLst>
                <a:cxn ang="0">
                  <a:pos x="T0" y="T1"/>
                </a:cxn>
                <a:cxn ang="0">
                  <a:pos x="T2" y="T3"/>
                </a:cxn>
                <a:cxn ang="0">
                  <a:pos x="T4" y="T5"/>
                </a:cxn>
                <a:cxn ang="0">
                  <a:pos x="T6" y="T7"/>
                </a:cxn>
              </a:cxnLst>
              <a:rect l="0" t="0" r="r" b="b"/>
              <a:pathLst>
                <a:path w="212" h="190">
                  <a:moveTo>
                    <a:pt x="147" y="0"/>
                  </a:moveTo>
                  <a:lnTo>
                    <a:pt x="0" y="158"/>
                  </a:lnTo>
                  <a:lnTo>
                    <a:pt x="212" y="190"/>
                  </a:lnTo>
                  <a:lnTo>
                    <a:pt x="147" y="0"/>
                  </a:lnTo>
                  <a:close/>
                </a:path>
              </a:pathLst>
            </a:custGeom>
            <a:solidFill>
              <a:srgbClr val="3952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7" name="iṧ1îḋe"/>
            <p:cNvSpPr/>
            <p:nvPr/>
          </p:nvSpPr>
          <p:spPr bwMode="auto">
            <a:xfrm>
              <a:off x="7331093" y="2671787"/>
              <a:ext cx="569914" cy="287340"/>
            </a:xfrm>
            <a:custGeom>
              <a:avLst/>
              <a:gdLst>
                <a:gd name="T0" fmla="*/ 0 w 359"/>
                <a:gd name="T1" fmla="*/ 181 h 181"/>
                <a:gd name="T2" fmla="*/ 138 w 359"/>
                <a:gd name="T3" fmla="*/ 0 h 181"/>
                <a:gd name="T4" fmla="*/ 359 w 359"/>
                <a:gd name="T5" fmla="*/ 56 h 181"/>
                <a:gd name="T6" fmla="*/ 0 w 359"/>
                <a:gd name="T7" fmla="*/ 181 h 181"/>
              </a:gdLst>
              <a:ahLst/>
              <a:cxnLst>
                <a:cxn ang="0">
                  <a:pos x="T0" y="T1"/>
                </a:cxn>
                <a:cxn ang="0">
                  <a:pos x="T2" y="T3"/>
                </a:cxn>
                <a:cxn ang="0">
                  <a:pos x="T4" y="T5"/>
                </a:cxn>
                <a:cxn ang="0">
                  <a:pos x="T6" y="T7"/>
                </a:cxn>
              </a:cxnLst>
              <a:rect l="0" t="0" r="r" b="b"/>
              <a:pathLst>
                <a:path w="359" h="181">
                  <a:moveTo>
                    <a:pt x="0" y="181"/>
                  </a:moveTo>
                  <a:lnTo>
                    <a:pt x="138" y="0"/>
                  </a:lnTo>
                  <a:lnTo>
                    <a:pt x="359" y="56"/>
                  </a:lnTo>
                  <a:lnTo>
                    <a:pt x="0" y="181"/>
                  </a:lnTo>
                  <a:close/>
                </a:path>
              </a:pathLst>
            </a:custGeom>
            <a:solidFill>
              <a:srgbClr val="3952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8" name="ïšlîdê"/>
            <p:cNvSpPr/>
            <p:nvPr/>
          </p:nvSpPr>
          <p:spPr bwMode="auto">
            <a:xfrm>
              <a:off x="7315218" y="2716238"/>
              <a:ext cx="585789" cy="295278"/>
            </a:xfrm>
            <a:custGeom>
              <a:avLst/>
              <a:gdLst>
                <a:gd name="T0" fmla="*/ 10 w 369"/>
                <a:gd name="T1" fmla="*/ 153 h 186"/>
                <a:gd name="T2" fmla="*/ 0 w 369"/>
                <a:gd name="T3" fmla="*/ 125 h 186"/>
                <a:gd name="T4" fmla="*/ 358 w 369"/>
                <a:gd name="T5" fmla="*/ 0 h 186"/>
                <a:gd name="T6" fmla="*/ 369 w 369"/>
                <a:gd name="T7" fmla="*/ 28 h 186"/>
                <a:gd name="T8" fmla="*/ 222 w 369"/>
                <a:gd name="T9" fmla="*/ 186 h 186"/>
                <a:gd name="T10" fmla="*/ 10 w 369"/>
                <a:gd name="T11" fmla="*/ 153 h 186"/>
              </a:gdLst>
              <a:ahLst/>
              <a:cxnLst>
                <a:cxn ang="0">
                  <a:pos x="T0" y="T1"/>
                </a:cxn>
                <a:cxn ang="0">
                  <a:pos x="T2" y="T3"/>
                </a:cxn>
                <a:cxn ang="0">
                  <a:pos x="T4" y="T5"/>
                </a:cxn>
                <a:cxn ang="0">
                  <a:pos x="T6" y="T7"/>
                </a:cxn>
                <a:cxn ang="0">
                  <a:pos x="T8" y="T9"/>
                </a:cxn>
                <a:cxn ang="0">
                  <a:pos x="T10" y="T11"/>
                </a:cxn>
              </a:cxnLst>
              <a:rect l="0" t="0" r="r" b="b"/>
              <a:pathLst>
                <a:path w="369" h="186">
                  <a:moveTo>
                    <a:pt x="10" y="153"/>
                  </a:moveTo>
                  <a:lnTo>
                    <a:pt x="0" y="125"/>
                  </a:lnTo>
                  <a:lnTo>
                    <a:pt x="358" y="0"/>
                  </a:lnTo>
                  <a:lnTo>
                    <a:pt x="369" y="28"/>
                  </a:lnTo>
                  <a:lnTo>
                    <a:pt x="222" y="186"/>
                  </a:lnTo>
                  <a:lnTo>
                    <a:pt x="10" y="15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9" name="iṧḻîḓe"/>
            <p:cNvSpPr/>
            <p:nvPr/>
          </p:nvSpPr>
          <p:spPr bwMode="auto">
            <a:xfrm>
              <a:off x="7445393" y="2795613"/>
              <a:ext cx="342901" cy="136526"/>
            </a:xfrm>
            <a:custGeom>
              <a:avLst/>
              <a:gdLst>
                <a:gd name="T0" fmla="*/ 179 w 184"/>
                <a:gd name="T1" fmla="*/ 12 h 73"/>
                <a:gd name="T2" fmla="*/ 8 w 184"/>
                <a:gd name="T3" fmla="*/ 72 h 73"/>
                <a:gd name="T4" fmla="*/ 1 w 184"/>
                <a:gd name="T5" fmla="*/ 68 h 73"/>
                <a:gd name="T6" fmla="*/ 4 w 184"/>
                <a:gd name="T7" fmla="*/ 61 h 73"/>
                <a:gd name="T8" fmla="*/ 175 w 184"/>
                <a:gd name="T9" fmla="*/ 1 h 73"/>
                <a:gd name="T10" fmla="*/ 183 w 184"/>
                <a:gd name="T11" fmla="*/ 5 h 73"/>
                <a:gd name="T12" fmla="*/ 179 w 184"/>
                <a:gd name="T13" fmla="*/ 12 h 73"/>
              </a:gdLst>
              <a:ahLst/>
              <a:cxnLst>
                <a:cxn ang="0">
                  <a:pos x="T0" y="T1"/>
                </a:cxn>
                <a:cxn ang="0">
                  <a:pos x="T2" y="T3"/>
                </a:cxn>
                <a:cxn ang="0">
                  <a:pos x="T4" y="T5"/>
                </a:cxn>
                <a:cxn ang="0">
                  <a:pos x="T6" y="T7"/>
                </a:cxn>
                <a:cxn ang="0">
                  <a:pos x="T8" y="T9"/>
                </a:cxn>
                <a:cxn ang="0">
                  <a:pos x="T10" y="T11"/>
                </a:cxn>
                <a:cxn ang="0">
                  <a:pos x="T12" y="T13"/>
                </a:cxn>
              </a:cxnLst>
              <a:rect l="0" t="0" r="r" b="b"/>
              <a:pathLst>
                <a:path w="184" h="73">
                  <a:moveTo>
                    <a:pt x="179" y="12"/>
                  </a:moveTo>
                  <a:cubicBezTo>
                    <a:pt x="8" y="72"/>
                    <a:pt x="8" y="72"/>
                    <a:pt x="8" y="72"/>
                  </a:cubicBezTo>
                  <a:cubicBezTo>
                    <a:pt x="5" y="73"/>
                    <a:pt x="2" y="71"/>
                    <a:pt x="1" y="68"/>
                  </a:cubicBezTo>
                  <a:cubicBezTo>
                    <a:pt x="0" y="65"/>
                    <a:pt x="1" y="62"/>
                    <a:pt x="4" y="61"/>
                  </a:cubicBezTo>
                  <a:cubicBezTo>
                    <a:pt x="175" y="1"/>
                    <a:pt x="175" y="1"/>
                    <a:pt x="175" y="1"/>
                  </a:cubicBezTo>
                  <a:cubicBezTo>
                    <a:pt x="178" y="0"/>
                    <a:pt x="182" y="2"/>
                    <a:pt x="183" y="5"/>
                  </a:cubicBezTo>
                  <a:cubicBezTo>
                    <a:pt x="184" y="8"/>
                    <a:pt x="182" y="11"/>
                    <a:pt x="179" y="12"/>
                  </a:cubicBezTo>
                  <a:close/>
                </a:path>
              </a:pathLst>
            </a:custGeom>
            <a:solidFill>
              <a:srgbClr val="E0E1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0" name="íṩ1ïďé"/>
            <p:cNvSpPr/>
            <p:nvPr/>
          </p:nvSpPr>
          <p:spPr bwMode="auto">
            <a:xfrm>
              <a:off x="7459681" y="2838476"/>
              <a:ext cx="344488" cy="134939"/>
            </a:xfrm>
            <a:custGeom>
              <a:avLst/>
              <a:gdLst>
                <a:gd name="T0" fmla="*/ 180 w 185"/>
                <a:gd name="T1" fmla="*/ 12 h 72"/>
                <a:gd name="T2" fmla="*/ 9 w 185"/>
                <a:gd name="T3" fmla="*/ 71 h 72"/>
                <a:gd name="T4" fmla="*/ 2 w 185"/>
                <a:gd name="T5" fmla="*/ 68 h 72"/>
                <a:gd name="T6" fmla="*/ 5 w 185"/>
                <a:gd name="T7" fmla="*/ 60 h 72"/>
                <a:gd name="T8" fmla="*/ 176 w 185"/>
                <a:gd name="T9" fmla="*/ 1 h 72"/>
                <a:gd name="T10" fmla="*/ 184 w 185"/>
                <a:gd name="T11" fmla="*/ 4 h 72"/>
                <a:gd name="T12" fmla="*/ 180 w 185"/>
                <a:gd name="T13" fmla="*/ 12 h 72"/>
              </a:gdLst>
              <a:ahLst/>
              <a:cxnLst>
                <a:cxn ang="0">
                  <a:pos x="T0" y="T1"/>
                </a:cxn>
                <a:cxn ang="0">
                  <a:pos x="T2" y="T3"/>
                </a:cxn>
                <a:cxn ang="0">
                  <a:pos x="T4" y="T5"/>
                </a:cxn>
                <a:cxn ang="0">
                  <a:pos x="T6" y="T7"/>
                </a:cxn>
                <a:cxn ang="0">
                  <a:pos x="T8" y="T9"/>
                </a:cxn>
                <a:cxn ang="0">
                  <a:pos x="T10" y="T11"/>
                </a:cxn>
                <a:cxn ang="0">
                  <a:pos x="T12" y="T13"/>
                </a:cxn>
              </a:cxnLst>
              <a:rect l="0" t="0" r="r" b="b"/>
              <a:pathLst>
                <a:path w="185" h="72">
                  <a:moveTo>
                    <a:pt x="180" y="12"/>
                  </a:moveTo>
                  <a:cubicBezTo>
                    <a:pt x="9" y="71"/>
                    <a:pt x="9" y="71"/>
                    <a:pt x="9" y="71"/>
                  </a:cubicBezTo>
                  <a:cubicBezTo>
                    <a:pt x="6" y="72"/>
                    <a:pt x="3" y="71"/>
                    <a:pt x="2" y="68"/>
                  </a:cubicBezTo>
                  <a:cubicBezTo>
                    <a:pt x="0" y="65"/>
                    <a:pt x="2" y="62"/>
                    <a:pt x="5" y="60"/>
                  </a:cubicBezTo>
                  <a:cubicBezTo>
                    <a:pt x="176" y="1"/>
                    <a:pt x="176" y="1"/>
                    <a:pt x="176" y="1"/>
                  </a:cubicBezTo>
                  <a:cubicBezTo>
                    <a:pt x="179" y="0"/>
                    <a:pt x="183" y="1"/>
                    <a:pt x="184" y="4"/>
                  </a:cubicBezTo>
                  <a:cubicBezTo>
                    <a:pt x="185" y="7"/>
                    <a:pt x="183" y="11"/>
                    <a:pt x="180" y="12"/>
                  </a:cubicBezTo>
                  <a:close/>
                </a:path>
              </a:pathLst>
            </a:custGeom>
            <a:solidFill>
              <a:srgbClr val="E0E1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1" name="îṩḷíḓé"/>
            <p:cNvSpPr/>
            <p:nvPr/>
          </p:nvSpPr>
          <p:spPr bwMode="auto">
            <a:xfrm>
              <a:off x="8072458" y="4092612"/>
              <a:ext cx="138113" cy="161926"/>
            </a:xfrm>
            <a:custGeom>
              <a:avLst/>
              <a:gdLst>
                <a:gd name="T0" fmla="*/ 26 w 74"/>
                <a:gd name="T1" fmla="*/ 86 h 87"/>
                <a:gd name="T2" fmla="*/ 4 w 74"/>
                <a:gd name="T3" fmla="*/ 73 h 87"/>
                <a:gd name="T4" fmla="*/ 2 w 74"/>
                <a:gd name="T5" fmla="*/ 65 h 87"/>
                <a:gd name="T6" fmla="*/ 40 w 74"/>
                <a:gd name="T7" fmla="*/ 3 h 87"/>
                <a:gd name="T8" fmla="*/ 48 w 74"/>
                <a:gd name="T9" fmla="*/ 1 h 87"/>
                <a:gd name="T10" fmla="*/ 70 w 74"/>
                <a:gd name="T11" fmla="*/ 14 h 87"/>
                <a:gd name="T12" fmla="*/ 72 w 74"/>
                <a:gd name="T13" fmla="*/ 22 h 87"/>
                <a:gd name="T14" fmla="*/ 34 w 74"/>
                <a:gd name="T15" fmla="*/ 84 h 87"/>
                <a:gd name="T16" fmla="*/ 26 w 74"/>
                <a:gd name="T17"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87">
                  <a:moveTo>
                    <a:pt x="26" y="86"/>
                  </a:moveTo>
                  <a:cubicBezTo>
                    <a:pt x="4" y="73"/>
                    <a:pt x="4" y="73"/>
                    <a:pt x="4" y="73"/>
                  </a:cubicBezTo>
                  <a:cubicBezTo>
                    <a:pt x="1" y="71"/>
                    <a:pt x="0" y="67"/>
                    <a:pt x="2" y="65"/>
                  </a:cubicBezTo>
                  <a:cubicBezTo>
                    <a:pt x="40" y="3"/>
                    <a:pt x="40" y="3"/>
                    <a:pt x="40" y="3"/>
                  </a:cubicBezTo>
                  <a:cubicBezTo>
                    <a:pt x="42" y="1"/>
                    <a:pt x="45" y="0"/>
                    <a:pt x="48" y="1"/>
                  </a:cubicBezTo>
                  <a:cubicBezTo>
                    <a:pt x="70" y="14"/>
                    <a:pt x="70" y="14"/>
                    <a:pt x="70" y="14"/>
                  </a:cubicBezTo>
                  <a:cubicBezTo>
                    <a:pt x="73" y="16"/>
                    <a:pt x="74" y="20"/>
                    <a:pt x="72" y="22"/>
                  </a:cubicBezTo>
                  <a:cubicBezTo>
                    <a:pt x="34" y="84"/>
                    <a:pt x="34" y="84"/>
                    <a:pt x="34" y="84"/>
                  </a:cubicBezTo>
                  <a:cubicBezTo>
                    <a:pt x="32" y="86"/>
                    <a:pt x="29" y="87"/>
                    <a:pt x="26" y="86"/>
                  </a:cubicBezTo>
                  <a:close/>
                </a:path>
              </a:pathLst>
            </a:custGeom>
            <a:solidFill>
              <a:srgbClr val="F89B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2" name="iŝḻíḋè"/>
            <p:cNvSpPr/>
            <p:nvPr/>
          </p:nvSpPr>
          <p:spPr bwMode="auto">
            <a:xfrm>
              <a:off x="8107383" y="3821147"/>
              <a:ext cx="312738" cy="309565"/>
            </a:xfrm>
            <a:custGeom>
              <a:avLst/>
              <a:gdLst>
                <a:gd name="T0" fmla="*/ 147 w 168"/>
                <a:gd name="T1" fmla="*/ 120 h 166"/>
                <a:gd name="T2" fmla="*/ 46 w 168"/>
                <a:gd name="T3" fmla="*/ 145 h 166"/>
                <a:gd name="T4" fmla="*/ 22 w 168"/>
                <a:gd name="T5" fmla="*/ 45 h 166"/>
                <a:gd name="T6" fmla="*/ 123 w 168"/>
                <a:gd name="T7" fmla="*/ 20 h 166"/>
                <a:gd name="T8" fmla="*/ 147 w 168"/>
                <a:gd name="T9" fmla="*/ 120 h 166"/>
              </a:gdLst>
              <a:ahLst/>
              <a:cxnLst>
                <a:cxn ang="0">
                  <a:pos x="T0" y="T1"/>
                </a:cxn>
                <a:cxn ang="0">
                  <a:pos x="T2" y="T3"/>
                </a:cxn>
                <a:cxn ang="0">
                  <a:pos x="T4" y="T5"/>
                </a:cxn>
                <a:cxn ang="0">
                  <a:pos x="T6" y="T7"/>
                </a:cxn>
                <a:cxn ang="0">
                  <a:pos x="T8" y="T9"/>
                </a:cxn>
              </a:cxnLst>
              <a:rect l="0" t="0" r="r" b="b"/>
              <a:pathLst>
                <a:path w="168" h="166">
                  <a:moveTo>
                    <a:pt x="147" y="120"/>
                  </a:moveTo>
                  <a:cubicBezTo>
                    <a:pt x="126" y="155"/>
                    <a:pt x="80" y="166"/>
                    <a:pt x="46" y="145"/>
                  </a:cubicBezTo>
                  <a:cubicBezTo>
                    <a:pt x="11" y="124"/>
                    <a:pt x="0" y="79"/>
                    <a:pt x="22" y="45"/>
                  </a:cubicBezTo>
                  <a:cubicBezTo>
                    <a:pt x="43" y="11"/>
                    <a:pt x="88" y="0"/>
                    <a:pt x="123" y="20"/>
                  </a:cubicBezTo>
                  <a:cubicBezTo>
                    <a:pt x="158" y="41"/>
                    <a:pt x="168" y="86"/>
                    <a:pt x="147" y="120"/>
                  </a:cubicBezTo>
                  <a:close/>
                </a:path>
              </a:pathLst>
            </a:custGeom>
            <a:solidFill>
              <a:srgbClr val="B7E1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3" name="ïṡḷíde"/>
            <p:cNvSpPr/>
            <p:nvPr/>
          </p:nvSpPr>
          <p:spPr bwMode="auto">
            <a:xfrm>
              <a:off x="8045470" y="3773522"/>
              <a:ext cx="428626" cy="422279"/>
            </a:xfrm>
            <a:custGeom>
              <a:avLst/>
              <a:gdLst>
                <a:gd name="T0" fmla="*/ 168 w 230"/>
                <a:gd name="T1" fmla="*/ 28 h 227"/>
                <a:gd name="T2" fmla="*/ 29 w 230"/>
                <a:gd name="T3" fmla="*/ 62 h 227"/>
                <a:gd name="T4" fmla="*/ 62 w 230"/>
                <a:gd name="T5" fmla="*/ 198 h 227"/>
                <a:gd name="T6" fmla="*/ 201 w 230"/>
                <a:gd name="T7" fmla="*/ 165 h 227"/>
                <a:gd name="T8" fmla="*/ 168 w 230"/>
                <a:gd name="T9" fmla="*/ 28 h 227"/>
                <a:gd name="T10" fmla="*/ 77 w 230"/>
                <a:gd name="T11" fmla="*/ 174 h 227"/>
                <a:gd name="T12" fmla="*/ 53 w 230"/>
                <a:gd name="T13" fmla="*/ 77 h 227"/>
                <a:gd name="T14" fmla="*/ 152 w 230"/>
                <a:gd name="T15" fmla="*/ 52 h 227"/>
                <a:gd name="T16" fmla="*/ 176 w 230"/>
                <a:gd name="T17" fmla="*/ 150 h 227"/>
                <a:gd name="T18" fmla="*/ 77 w 230"/>
                <a:gd name="T19" fmla="*/ 17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227">
                  <a:moveTo>
                    <a:pt x="168" y="28"/>
                  </a:moveTo>
                  <a:cubicBezTo>
                    <a:pt x="120" y="0"/>
                    <a:pt x="58" y="15"/>
                    <a:pt x="29" y="62"/>
                  </a:cubicBezTo>
                  <a:cubicBezTo>
                    <a:pt x="0" y="109"/>
                    <a:pt x="15" y="170"/>
                    <a:pt x="62" y="198"/>
                  </a:cubicBezTo>
                  <a:cubicBezTo>
                    <a:pt x="109" y="227"/>
                    <a:pt x="171" y="212"/>
                    <a:pt x="201" y="165"/>
                  </a:cubicBezTo>
                  <a:cubicBezTo>
                    <a:pt x="230" y="118"/>
                    <a:pt x="215" y="57"/>
                    <a:pt x="168" y="28"/>
                  </a:cubicBezTo>
                  <a:close/>
                  <a:moveTo>
                    <a:pt x="77" y="174"/>
                  </a:moveTo>
                  <a:cubicBezTo>
                    <a:pt x="43" y="154"/>
                    <a:pt x="33" y="110"/>
                    <a:pt x="53" y="77"/>
                  </a:cubicBezTo>
                  <a:cubicBezTo>
                    <a:pt x="74" y="43"/>
                    <a:pt x="119" y="32"/>
                    <a:pt x="152" y="52"/>
                  </a:cubicBezTo>
                  <a:cubicBezTo>
                    <a:pt x="186" y="73"/>
                    <a:pt x="197" y="116"/>
                    <a:pt x="176" y="150"/>
                  </a:cubicBezTo>
                  <a:cubicBezTo>
                    <a:pt x="155" y="183"/>
                    <a:pt x="111" y="194"/>
                    <a:pt x="77" y="174"/>
                  </a:cubicBezTo>
                  <a:close/>
                </a:path>
              </a:pathLst>
            </a:custGeom>
            <a:solidFill>
              <a:srgbClr val="E3892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4" name="ís1íḓê"/>
            <p:cNvSpPr/>
            <p:nvPr/>
          </p:nvSpPr>
          <p:spPr bwMode="auto">
            <a:xfrm>
              <a:off x="8050232" y="3763997"/>
              <a:ext cx="428626" cy="422279"/>
            </a:xfrm>
            <a:custGeom>
              <a:avLst/>
              <a:gdLst>
                <a:gd name="T0" fmla="*/ 168 w 230"/>
                <a:gd name="T1" fmla="*/ 29 h 227"/>
                <a:gd name="T2" fmla="*/ 29 w 230"/>
                <a:gd name="T3" fmla="*/ 62 h 227"/>
                <a:gd name="T4" fmla="*/ 62 w 230"/>
                <a:gd name="T5" fmla="*/ 199 h 227"/>
                <a:gd name="T6" fmla="*/ 201 w 230"/>
                <a:gd name="T7" fmla="*/ 165 h 227"/>
                <a:gd name="T8" fmla="*/ 168 w 230"/>
                <a:gd name="T9" fmla="*/ 29 h 227"/>
                <a:gd name="T10" fmla="*/ 78 w 230"/>
                <a:gd name="T11" fmla="*/ 174 h 227"/>
                <a:gd name="T12" fmla="*/ 54 w 230"/>
                <a:gd name="T13" fmla="*/ 77 h 227"/>
                <a:gd name="T14" fmla="*/ 153 w 230"/>
                <a:gd name="T15" fmla="*/ 53 h 227"/>
                <a:gd name="T16" fmla="*/ 177 w 230"/>
                <a:gd name="T17" fmla="*/ 150 h 227"/>
                <a:gd name="T18" fmla="*/ 78 w 230"/>
                <a:gd name="T19" fmla="*/ 17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227">
                  <a:moveTo>
                    <a:pt x="168" y="29"/>
                  </a:moveTo>
                  <a:cubicBezTo>
                    <a:pt x="121" y="0"/>
                    <a:pt x="59" y="15"/>
                    <a:pt x="29" y="62"/>
                  </a:cubicBezTo>
                  <a:cubicBezTo>
                    <a:pt x="0" y="109"/>
                    <a:pt x="15" y="170"/>
                    <a:pt x="62" y="199"/>
                  </a:cubicBezTo>
                  <a:cubicBezTo>
                    <a:pt x="110" y="227"/>
                    <a:pt x="172" y="212"/>
                    <a:pt x="201" y="165"/>
                  </a:cubicBezTo>
                  <a:cubicBezTo>
                    <a:pt x="230" y="118"/>
                    <a:pt x="216" y="57"/>
                    <a:pt x="168" y="29"/>
                  </a:cubicBezTo>
                  <a:close/>
                  <a:moveTo>
                    <a:pt x="78" y="174"/>
                  </a:moveTo>
                  <a:cubicBezTo>
                    <a:pt x="44" y="154"/>
                    <a:pt x="33" y="111"/>
                    <a:pt x="54" y="77"/>
                  </a:cubicBezTo>
                  <a:cubicBezTo>
                    <a:pt x="75" y="43"/>
                    <a:pt x="119" y="33"/>
                    <a:pt x="153" y="53"/>
                  </a:cubicBezTo>
                  <a:cubicBezTo>
                    <a:pt x="187" y="73"/>
                    <a:pt x="197" y="117"/>
                    <a:pt x="177" y="150"/>
                  </a:cubicBezTo>
                  <a:cubicBezTo>
                    <a:pt x="156" y="184"/>
                    <a:pt x="111" y="195"/>
                    <a:pt x="78" y="174"/>
                  </a:cubicBezTo>
                  <a:close/>
                </a:path>
              </a:pathLst>
            </a:custGeom>
            <a:solidFill>
              <a:srgbClr val="FEC6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5" name="íSľíḑè"/>
            <p:cNvSpPr/>
            <p:nvPr/>
          </p:nvSpPr>
          <p:spPr bwMode="auto">
            <a:xfrm>
              <a:off x="8153420" y="3871947"/>
              <a:ext cx="249238" cy="244477"/>
            </a:xfrm>
            <a:custGeom>
              <a:avLst/>
              <a:gdLst>
                <a:gd name="T0" fmla="*/ 116 w 133"/>
                <a:gd name="T1" fmla="*/ 95 h 131"/>
                <a:gd name="T2" fmla="*/ 36 w 133"/>
                <a:gd name="T3" fmla="*/ 115 h 131"/>
                <a:gd name="T4" fmla="*/ 17 w 133"/>
                <a:gd name="T5" fmla="*/ 36 h 131"/>
                <a:gd name="T6" fmla="*/ 97 w 133"/>
                <a:gd name="T7" fmla="*/ 17 h 131"/>
                <a:gd name="T8" fmla="*/ 116 w 133"/>
                <a:gd name="T9" fmla="*/ 95 h 131"/>
              </a:gdLst>
              <a:ahLst/>
              <a:cxnLst>
                <a:cxn ang="0">
                  <a:pos x="T0" y="T1"/>
                </a:cxn>
                <a:cxn ang="0">
                  <a:pos x="T2" y="T3"/>
                </a:cxn>
                <a:cxn ang="0">
                  <a:pos x="T4" y="T5"/>
                </a:cxn>
                <a:cxn ang="0">
                  <a:pos x="T6" y="T7"/>
                </a:cxn>
                <a:cxn ang="0">
                  <a:pos x="T8" y="T9"/>
                </a:cxn>
              </a:cxnLst>
              <a:rect l="0" t="0" r="r" b="b"/>
              <a:pathLst>
                <a:path w="133" h="131">
                  <a:moveTo>
                    <a:pt x="116" y="95"/>
                  </a:moveTo>
                  <a:cubicBezTo>
                    <a:pt x="99" y="123"/>
                    <a:pt x="63" y="131"/>
                    <a:pt x="36" y="115"/>
                  </a:cubicBezTo>
                  <a:cubicBezTo>
                    <a:pt x="9" y="99"/>
                    <a:pt x="0" y="63"/>
                    <a:pt x="17" y="36"/>
                  </a:cubicBezTo>
                  <a:cubicBezTo>
                    <a:pt x="34" y="9"/>
                    <a:pt x="70" y="0"/>
                    <a:pt x="97" y="17"/>
                  </a:cubicBezTo>
                  <a:cubicBezTo>
                    <a:pt x="125" y="33"/>
                    <a:pt x="133" y="68"/>
                    <a:pt x="116" y="95"/>
                  </a:cubicBezTo>
                  <a:close/>
                </a:path>
              </a:pathLst>
            </a:custGeom>
            <a:solidFill>
              <a:srgbClr val="D2EC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6" name="î$ḻídê"/>
            <p:cNvSpPr/>
            <p:nvPr/>
          </p:nvSpPr>
          <p:spPr bwMode="auto">
            <a:xfrm>
              <a:off x="8242320" y="3978311"/>
              <a:ext cx="122238" cy="119064"/>
            </a:xfrm>
            <a:custGeom>
              <a:avLst/>
              <a:gdLst>
                <a:gd name="T0" fmla="*/ 57 w 66"/>
                <a:gd name="T1" fmla="*/ 47 h 64"/>
                <a:gd name="T2" fmla="*/ 18 w 66"/>
                <a:gd name="T3" fmla="*/ 56 h 64"/>
                <a:gd name="T4" fmla="*/ 8 w 66"/>
                <a:gd name="T5" fmla="*/ 18 h 64"/>
                <a:gd name="T6" fmla="*/ 48 w 66"/>
                <a:gd name="T7" fmla="*/ 8 h 64"/>
                <a:gd name="T8" fmla="*/ 57 w 66"/>
                <a:gd name="T9" fmla="*/ 47 h 64"/>
              </a:gdLst>
              <a:ahLst/>
              <a:cxnLst>
                <a:cxn ang="0">
                  <a:pos x="T0" y="T1"/>
                </a:cxn>
                <a:cxn ang="0">
                  <a:pos x="T2" y="T3"/>
                </a:cxn>
                <a:cxn ang="0">
                  <a:pos x="T4" y="T5"/>
                </a:cxn>
                <a:cxn ang="0">
                  <a:pos x="T6" y="T7"/>
                </a:cxn>
                <a:cxn ang="0">
                  <a:pos x="T8" y="T9"/>
                </a:cxn>
              </a:cxnLst>
              <a:rect l="0" t="0" r="r" b="b"/>
              <a:pathLst>
                <a:path w="66" h="64">
                  <a:moveTo>
                    <a:pt x="57" y="47"/>
                  </a:moveTo>
                  <a:cubicBezTo>
                    <a:pt x="49" y="60"/>
                    <a:pt x="31" y="64"/>
                    <a:pt x="18" y="56"/>
                  </a:cubicBezTo>
                  <a:cubicBezTo>
                    <a:pt x="4" y="48"/>
                    <a:pt x="0" y="31"/>
                    <a:pt x="8" y="18"/>
                  </a:cubicBezTo>
                  <a:cubicBezTo>
                    <a:pt x="17" y="4"/>
                    <a:pt x="34" y="0"/>
                    <a:pt x="48" y="8"/>
                  </a:cubicBezTo>
                  <a:cubicBezTo>
                    <a:pt x="61" y="16"/>
                    <a:pt x="66" y="33"/>
                    <a:pt x="57" y="47"/>
                  </a:cubicBezTo>
                  <a:close/>
                </a:path>
              </a:pathLst>
            </a:custGeom>
            <a:solidFill>
              <a:srgbClr val="EAF6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7" name="íṩ1îḑè"/>
            <p:cNvSpPr/>
            <p:nvPr/>
          </p:nvSpPr>
          <p:spPr bwMode="auto">
            <a:xfrm>
              <a:off x="8107383" y="3821147"/>
              <a:ext cx="314326" cy="309565"/>
            </a:xfrm>
            <a:custGeom>
              <a:avLst/>
              <a:gdLst>
                <a:gd name="T0" fmla="*/ 46 w 169"/>
                <a:gd name="T1" fmla="*/ 145 h 166"/>
                <a:gd name="T2" fmla="*/ 21 w 169"/>
                <a:gd name="T3" fmla="*/ 45 h 166"/>
                <a:gd name="T4" fmla="*/ 123 w 169"/>
                <a:gd name="T5" fmla="*/ 20 h 166"/>
                <a:gd name="T6" fmla="*/ 147 w 169"/>
                <a:gd name="T7" fmla="*/ 120 h 166"/>
                <a:gd name="T8" fmla="*/ 46 w 169"/>
                <a:gd name="T9" fmla="*/ 145 h 166"/>
                <a:gd name="T10" fmla="*/ 121 w 169"/>
                <a:gd name="T11" fmla="*/ 23 h 166"/>
                <a:gd name="T12" fmla="*/ 24 w 169"/>
                <a:gd name="T13" fmla="*/ 47 h 166"/>
                <a:gd name="T14" fmla="*/ 47 w 169"/>
                <a:gd name="T15" fmla="*/ 142 h 166"/>
                <a:gd name="T16" fmla="*/ 144 w 169"/>
                <a:gd name="T17" fmla="*/ 119 h 166"/>
                <a:gd name="T18" fmla="*/ 121 w 169"/>
                <a:gd name="T19" fmla="*/ 2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166">
                  <a:moveTo>
                    <a:pt x="46" y="145"/>
                  </a:moveTo>
                  <a:cubicBezTo>
                    <a:pt x="11" y="124"/>
                    <a:pt x="0" y="79"/>
                    <a:pt x="21" y="45"/>
                  </a:cubicBezTo>
                  <a:cubicBezTo>
                    <a:pt x="43" y="11"/>
                    <a:pt x="88" y="0"/>
                    <a:pt x="123" y="20"/>
                  </a:cubicBezTo>
                  <a:cubicBezTo>
                    <a:pt x="158" y="41"/>
                    <a:pt x="169" y="86"/>
                    <a:pt x="147" y="120"/>
                  </a:cubicBezTo>
                  <a:cubicBezTo>
                    <a:pt x="126" y="155"/>
                    <a:pt x="80" y="166"/>
                    <a:pt x="46" y="145"/>
                  </a:cubicBezTo>
                  <a:close/>
                  <a:moveTo>
                    <a:pt x="121" y="23"/>
                  </a:moveTo>
                  <a:cubicBezTo>
                    <a:pt x="88" y="3"/>
                    <a:pt x="45" y="14"/>
                    <a:pt x="24" y="47"/>
                  </a:cubicBezTo>
                  <a:cubicBezTo>
                    <a:pt x="4" y="80"/>
                    <a:pt x="14" y="122"/>
                    <a:pt x="47" y="142"/>
                  </a:cubicBezTo>
                  <a:cubicBezTo>
                    <a:pt x="80" y="162"/>
                    <a:pt x="124" y="151"/>
                    <a:pt x="144" y="119"/>
                  </a:cubicBezTo>
                  <a:cubicBezTo>
                    <a:pt x="165" y="86"/>
                    <a:pt x="154" y="43"/>
                    <a:pt x="121" y="23"/>
                  </a:cubicBezTo>
                  <a:close/>
                </a:path>
              </a:pathLst>
            </a:custGeom>
            <a:solidFill>
              <a:srgbClr val="F89B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8" name="ïŝľîḑè"/>
            <p:cNvSpPr/>
            <p:nvPr/>
          </p:nvSpPr>
          <p:spPr bwMode="auto">
            <a:xfrm>
              <a:off x="7981970" y="4232313"/>
              <a:ext cx="149225" cy="150814"/>
            </a:xfrm>
            <a:custGeom>
              <a:avLst/>
              <a:gdLst>
                <a:gd name="T0" fmla="*/ 56 w 94"/>
                <a:gd name="T1" fmla="*/ 95 h 95"/>
                <a:gd name="T2" fmla="*/ 0 w 94"/>
                <a:gd name="T3" fmla="*/ 63 h 95"/>
                <a:gd name="T4" fmla="*/ 39 w 94"/>
                <a:gd name="T5" fmla="*/ 0 h 95"/>
                <a:gd name="T6" fmla="*/ 94 w 94"/>
                <a:gd name="T7" fmla="*/ 33 h 95"/>
                <a:gd name="T8" fmla="*/ 56 w 94"/>
                <a:gd name="T9" fmla="*/ 95 h 95"/>
              </a:gdLst>
              <a:ahLst/>
              <a:cxnLst>
                <a:cxn ang="0">
                  <a:pos x="T0" y="T1"/>
                </a:cxn>
                <a:cxn ang="0">
                  <a:pos x="T2" y="T3"/>
                </a:cxn>
                <a:cxn ang="0">
                  <a:pos x="T4" y="T5"/>
                </a:cxn>
                <a:cxn ang="0">
                  <a:pos x="T6" y="T7"/>
                </a:cxn>
                <a:cxn ang="0">
                  <a:pos x="T8" y="T9"/>
                </a:cxn>
              </a:cxnLst>
              <a:rect l="0" t="0" r="r" b="b"/>
              <a:pathLst>
                <a:path w="94" h="95">
                  <a:moveTo>
                    <a:pt x="56" y="95"/>
                  </a:moveTo>
                  <a:lnTo>
                    <a:pt x="0" y="63"/>
                  </a:lnTo>
                  <a:lnTo>
                    <a:pt x="39" y="0"/>
                  </a:lnTo>
                  <a:lnTo>
                    <a:pt x="94" y="33"/>
                  </a:lnTo>
                  <a:lnTo>
                    <a:pt x="56" y="95"/>
                  </a:lnTo>
                  <a:close/>
                </a:path>
              </a:pathLst>
            </a:custGeom>
            <a:solidFill>
              <a:srgbClr val="FDC9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9" name="íSľïḍê"/>
            <p:cNvSpPr/>
            <p:nvPr/>
          </p:nvSpPr>
          <p:spPr bwMode="auto">
            <a:xfrm>
              <a:off x="7948632" y="4332326"/>
              <a:ext cx="122238" cy="109538"/>
            </a:xfrm>
            <a:custGeom>
              <a:avLst/>
              <a:gdLst>
                <a:gd name="T0" fmla="*/ 1 w 65"/>
                <a:gd name="T1" fmla="*/ 27 h 59"/>
                <a:gd name="T2" fmla="*/ 4 w 65"/>
                <a:gd name="T3" fmla="*/ 36 h 59"/>
                <a:gd name="T4" fmla="*/ 40 w 65"/>
                <a:gd name="T5" fmla="*/ 57 h 59"/>
                <a:gd name="T6" fmla="*/ 49 w 65"/>
                <a:gd name="T7" fmla="*/ 55 h 59"/>
                <a:gd name="T8" fmla="*/ 65 w 65"/>
                <a:gd name="T9" fmla="*/ 28 h 59"/>
                <a:gd name="T10" fmla="*/ 18 w 65"/>
                <a:gd name="T11" fmla="*/ 0 h 59"/>
                <a:gd name="T12" fmla="*/ 1 w 65"/>
                <a:gd name="T13" fmla="*/ 27 h 59"/>
              </a:gdLst>
              <a:ahLst/>
              <a:cxnLst>
                <a:cxn ang="0">
                  <a:pos x="T0" y="T1"/>
                </a:cxn>
                <a:cxn ang="0">
                  <a:pos x="T2" y="T3"/>
                </a:cxn>
                <a:cxn ang="0">
                  <a:pos x="T4" y="T5"/>
                </a:cxn>
                <a:cxn ang="0">
                  <a:pos x="T6" y="T7"/>
                </a:cxn>
                <a:cxn ang="0">
                  <a:pos x="T8" y="T9"/>
                </a:cxn>
                <a:cxn ang="0">
                  <a:pos x="T10" y="T11"/>
                </a:cxn>
                <a:cxn ang="0">
                  <a:pos x="T12" y="T13"/>
                </a:cxn>
              </a:cxnLst>
              <a:rect l="0" t="0" r="r" b="b"/>
              <a:pathLst>
                <a:path w="65" h="59">
                  <a:moveTo>
                    <a:pt x="1" y="27"/>
                  </a:moveTo>
                  <a:cubicBezTo>
                    <a:pt x="0" y="30"/>
                    <a:pt x="0" y="34"/>
                    <a:pt x="4" y="36"/>
                  </a:cubicBezTo>
                  <a:cubicBezTo>
                    <a:pt x="40" y="57"/>
                    <a:pt x="40" y="57"/>
                    <a:pt x="40" y="57"/>
                  </a:cubicBezTo>
                  <a:cubicBezTo>
                    <a:pt x="43" y="59"/>
                    <a:pt x="47" y="58"/>
                    <a:pt x="49" y="55"/>
                  </a:cubicBezTo>
                  <a:cubicBezTo>
                    <a:pt x="65" y="28"/>
                    <a:pt x="65" y="28"/>
                    <a:pt x="65" y="28"/>
                  </a:cubicBezTo>
                  <a:cubicBezTo>
                    <a:pt x="18" y="0"/>
                    <a:pt x="18" y="0"/>
                    <a:pt x="18" y="0"/>
                  </a:cubicBezTo>
                  <a:lnTo>
                    <a:pt x="1" y="27"/>
                  </a:lnTo>
                  <a:close/>
                </a:path>
              </a:pathLst>
            </a:custGeom>
            <a:solidFill>
              <a:srgbClr val="465A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0" name="î$ḷïďé"/>
            <p:cNvSpPr/>
            <p:nvPr/>
          </p:nvSpPr>
          <p:spPr bwMode="auto">
            <a:xfrm>
              <a:off x="8043882" y="4175163"/>
              <a:ext cx="123825" cy="109538"/>
            </a:xfrm>
            <a:custGeom>
              <a:avLst/>
              <a:gdLst>
                <a:gd name="T0" fmla="*/ 62 w 66"/>
                <a:gd name="T1" fmla="*/ 24 h 59"/>
                <a:gd name="T2" fmla="*/ 26 w 66"/>
                <a:gd name="T3" fmla="*/ 2 h 59"/>
                <a:gd name="T4" fmla="*/ 17 w 66"/>
                <a:gd name="T5" fmla="*/ 4 h 59"/>
                <a:gd name="T6" fmla="*/ 0 w 66"/>
                <a:gd name="T7" fmla="*/ 31 h 59"/>
                <a:gd name="T8" fmla="*/ 47 w 66"/>
                <a:gd name="T9" fmla="*/ 59 h 59"/>
                <a:gd name="T10" fmla="*/ 64 w 66"/>
                <a:gd name="T11" fmla="*/ 32 h 59"/>
                <a:gd name="T12" fmla="*/ 62 w 66"/>
                <a:gd name="T13" fmla="*/ 24 h 59"/>
              </a:gdLst>
              <a:ahLst/>
              <a:cxnLst>
                <a:cxn ang="0">
                  <a:pos x="T0" y="T1"/>
                </a:cxn>
                <a:cxn ang="0">
                  <a:pos x="T2" y="T3"/>
                </a:cxn>
                <a:cxn ang="0">
                  <a:pos x="T4" y="T5"/>
                </a:cxn>
                <a:cxn ang="0">
                  <a:pos x="T6" y="T7"/>
                </a:cxn>
                <a:cxn ang="0">
                  <a:pos x="T8" y="T9"/>
                </a:cxn>
                <a:cxn ang="0">
                  <a:pos x="T10" y="T11"/>
                </a:cxn>
                <a:cxn ang="0">
                  <a:pos x="T12" y="T13"/>
                </a:cxn>
              </a:cxnLst>
              <a:rect l="0" t="0" r="r" b="b"/>
              <a:pathLst>
                <a:path w="66" h="59">
                  <a:moveTo>
                    <a:pt x="62" y="24"/>
                  </a:moveTo>
                  <a:cubicBezTo>
                    <a:pt x="26" y="2"/>
                    <a:pt x="26" y="2"/>
                    <a:pt x="26" y="2"/>
                  </a:cubicBezTo>
                  <a:cubicBezTo>
                    <a:pt x="23" y="0"/>
                    <a:pt x="19" y="1"/>
                    <a:pt x="17" y="4"/>
                  </a:cubicBezTo>
                  <a:cubicBezTo>
                    <a:pt x="0" y="31"/>
                    <a:pt x="0" y="31"/>
                    <a:pt x="0" y="31"/>
                  </a:cubicBezTo>
                  <a:cubicBezTo>
                    <a:pt x="47" y="59"/>
                    <a:pt x="47" y="59"/>
                    <a:pt x="47" y="59"/>
                  </a:cubicBezTo>
                  <a:cubicBezTo>
                    <a:pt x="64" y="32"/>
                    <a:pt x="64" y="32"/>
                    <a:pt x="64" y="32"/>
                  </a:cubicBezTo>
                  <a:cubicBezTo>
                    <a:pt x="66" y="29"/>
                    <a:pt x="65" y="25"/>
                    <a:pt x="62" y="24"/>
                  </a:cubicBezTo>
                  <a:close/>
                </a:path>
              </a:pathLst>
            </a:custGeom>
            <a:solidFill>
              <a:srgbClr val="465A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1" name="iŝ1íḓe"/>
            <p:cNvSpPr/>
            <p:nvPr/>
          </p:nvSpPr>
          <p:spPr bwMode="auto">
            <a:xfrm>
              <a:off x="8043882" y="4232313"/>
              <a:ext cx="87313" cy="53975"/>
            </a:xfrm>
            <a:custGeom>
              <a:avLst/>
              <a:gdLst>
                <a:gd name="T0" fmla="*/ 55 w 55"/>
                <a:gd name="T1" fmla="*/ 34 h 34"/>
                <a:gd name="T2" fmla="*/ 0 w 55"/>
                <a:gd name="T3" fmla="*/ 2 h 34"/>
                <a:gd name="T4" fmla="*/ 0 w 55"/>
                <a:gd name="T5" fmla="*/ 0 h 34"/>
                <a:gd name="T6" fmla="*/ 55 w 55"/>
                <a:gd name="T7" fmla="*/ 33 h 34"/>
                <a:gd name="T8" fmla="*/ 55 w 55"/>
                <a:gd name="T9" fmla="*/ 34 h 34"/>
              </a:gdLst>
              <a:ahLst/>
              <a:cxnLst>
                <a:cxn ang="0">
                  <a:pos x="T0" y="T1"/>
                </a:cxn>
                <a:cxn ang="0">
                  <a:pos x="T2" y="T3"/>
                </a:cxn>
                <a:cxn ang="0">
                  <a:pos x="T4" y="T5"/>
                </a:cxn>
                <a:cxn ang="0">
                  <a:pos x="T6" y="T7"/>
                </a:cxn>
                <a:cxn ang="0">
                  <a:pos x="T8" y="T9"/>
                </a:cxn>
              </a:cxnLst>
              <a:rect l="0" t="0" r="r" b="b"/>
              <a:pathLst>
                <a:path w="55" h="34">
                  <a:moveTo>
                    <a:pt x="55" y="34"/>
                  </a:moveTo>
                  <a:lnTo>
                    <a:pt x="0" y="2"/>
                  </a:lnTo>
                  <a:lnTo>
                    <a:pt x="0" y="0"/>
                  </a:lnTo>
                  <a:lnTo>
                    <a:pt x="55" y="33"/>
                  </a:lnTo>
                  <a:lnTo>
                    <a:pt x="55" y="34"/>
                  </a:lnTo>
                  <a:close/>
                </a:path>
              </a:pathLst>
            </a:custGeom>
            <a:solidFill>
              <a:srgbClr val="F89B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2" name="íṩlïďé"/>
            <p:cNvSpPr/>
            <p:nvPr/>
          </p:nvSpPr>
          <p:spPr bwMode="auto">
            <a:xfrm>
              <a:off x="7981970" y="4329151"/>
              <a:ext cx="90488" cy="57150"/>
            </a:xfrm>
            <a:custGeom>
              <a:avLst/>
              <a:gdLst>
                <a:gd name="T0" fmla="*/ 56 w 57"/>
                <a:gd name="T1" fmla="*/ 36 h 36"/>
                <a:gd name="T2" fmla="*/ 0 w 57"/>
                <a:gd name="T3" fmla="*/ 2 h 36"/>
                <a:gd name="T4" fmla="*/ 2 w 57"/>
                <a:gd name="T5" fmla="*/ 0 h 36"/>
                <a:gd name="T6" fmla="*/ 57 w 57"/>
                <a:gd name="T7" fmla="*/ 34 h 36"/>
                <a:gd name="T8" fmla="*/ 56 w 57"/>
                <a:gd name="T9" fmla="*/ 36 h 36"/>
              </a:gdLst>
              <a:ahLst/>
              <a:cxnLst>
                <a:cxn ang="0">
                  <a:pos x="T0" y="T1"/>
                </a:cxn>
                <a:cxn ang="0">
                  <a:pos x="T2" y="T3"/>
                </a:cxn>
                <a:cxn ang="0">
                  <a:pos x="T4" y="T5"/>
                </a:cxn>
                <a:cxn ang="0">
                  <a:pos x="T6" y="T7"/>
                </a:cxn>
                <a:cxn ang="0">
                  <a:pos x="T8" y="T9"/>
                </a:cxn>
              </a:cxnLst>
              <a:rect l="0" t="0" r="r" b="b"/>
              <a:pathLst>
                <a:path w="57" h="36">
                  <a:moveTo>
                    <a:pt x="56" y="36"/>
                  </a:moveTo>
                  <a:lnTo>
                    <a:pt x="0" y="2"/>
                  </a:lnTo>
                  <a:lnTo>
                    <a:pt x="2" y="0"/>
                  </a:lnTo>
                  <a:lnTo>
                    <a:pt x="57" y="34"/>
                  </a:lnTo>
                  <a:lnTo>
                    <a:pt x="56" y="36"/>
                  </a:lnTo>
                  <a:close/>
                </a:path>
              </a:pathLst>
            </a:custGeom>
            <a:solidFill>
              <a:srgbClr val="F89B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3" name="iŝļîḍe"/>
            <p:cNvSpPr/>
            <p:nvPr/>
          </p:nvSpPr>
          <p:spPr bwMode="auto">
            <a:xfrm>
              <a:off x="3911609" y="4127537"/>
              <a:ext cx="342901" cy="341315"/>
            </a:xfrm>
            <a:custGeom>
              <a:avLst/>
              <a:gdLst>
                <a:gd name="T0" fmla="*/ 181 w 184"/>
                <a:gd name="T1" fmla="*/ 95 h 184"/>
                <a:gd name="T2" fmla="*/ 166 w 184"/>
                <a:gd name="T3" fmla="*/ 92 h 184"/>
                <a:gd name="T4" fmla="*/ 163 w 184"/>
                <a:gd name="T5" fmla="*/ 68 h 184"/>
                <a:gd name="T6" fmla="*/ 176 w 184"/>
                <a:gd name="T7" fmla="*/ 59 h 184"/>
                <a:gd name="T8" fmla="*/ 177 w 184"/>
                <a:gd name="T9" fmla="*/ 55 h 184"/>
                <a:gd name="T10" fmla="*/ 161 w 184"/>
                <a:gd name="T11" fmla="*/ 31 h 184"/>
                <a:gd name="T12" fmla="*/ 157 w 184"/>
                <a:gd name="T13" fmla="*/ 31 h 184"/>
                <a:gd name="T14" fmla="*/ 144 w 184"/>
                <a:gd name="T15" fmla="*/ 39 h 184"/>
                <a:gd name="T16" fmla="*/ 125 w 184"/>
                <a:gd name="T17" fmla="*/ 25 h 184"/>
                <a:gd name="T18" fmla="*/ 128 w 184"/>
                <a:gd name="T19" fmla="*/ 10 h 184"/>
                <a:gd name="T20" fmla="*/ 126 w 184"/>
                <a:gd name="T21" fmla="*/ 6 h 184"/>
                <a:gd name="T22" fmla="*/ 98 w 184"/>
                <a:gd name="T23" fmla="*/ 0 h 184"/>
                <a:gd name="T24" fmla="*/ 95 w 184"/>
                <a:gd name="T25" fmla="*/ 2 h 184"/>
                <a:gd name="T26" fmla="*/ 91 w 184"/>
                <a:gd name="T27" fmla="*/ 17 h 184"/>
                <a:gd name="T28" fmla="*/ 68 w 184"/>
                <a:gd name="T29" fmla="*/ 21 h 184"/>
                <a:gd name="T30" fmla="*/ 59 w 184"/>
                <a:gd name="T31" fmla="*/ 8 h 184"/>
                <a:gd name="T32" fmla="*/ 55 w 184"/>
                <a:gd name="T33" fmla="*/ 7 h 184"/>
                <a:gd name="T34" fmla="*/ 31 w 184"/>
                <a:gd name="T35" fmla="*/ 22 h 184"/>
                <a:gd name="T36" fmla="*/ 30 w 184"/>
                <a:gd name="T37" fmla="*/ 27 h 184"/>
                <a:gd name="T38" fmla="*/ 39 w 184"/>
                <a:gd name="T39" fmla="*/ 39 h 184"/>
                <a:gd name="T40" fmla="*/ 25 w 184"/>
                <a:gd name="T41" fmla="*/ 59 h 184"/>
                <a:gd name="T42" fmla="*/ 9 w 184"/>
                <a:gd name="T43" fmla="*/ 55 h 184"/>
                <a:gd name="T44" fmla="*/ 6 w 184"/>
                <a:gd name="T45" fmla="*/ 58 h 184"/>
                <a:gd name="T46" fmla="*/ 0 w 184"/>
                <a:gd name="T47" fmla="*/ 85 h 184"/>
                <a:gd name="T48" fmla="*/ 2 w 184"/>
                <a:gd name="T49" fmla="*/ 89 h 184"/>
                <a:gd name="T50" fmla="*/ 17 w 184"/>
                <a:gd name="T51" fmla="*/ 92 h 184"/>
                <a:gd name="T52" fmla="*/ 21 w 184"/>
                <a:gd name="T53" fmla="*/ 116 h 184"/>
                <a:gd name="T54" fmla="*/ 8 w 184"/>
                <a:gd name="T55" fmla="*/ 124 h 184"/>
                <a:gd name="T56" fmla="*/ 7 w 184"/>
                <a:gd name="T57" fmla="*/ 129 h 184"/>
                <a:gd name="T58" fmla="*/ 22 w 184"/>
                <a:gd name="T59" fmla="*/ 152 h 184"/>
                <a:gd name="T60" fmla="*/ 27 w 184"/>
                <a:gd name="T61" fmla="*/ 153 h 184"/>
                <a:gd name="T62" fmla="*/ 39 w 184"/>
                <a:gd name="T63" fmla="*/ 145 h 184"/>
                <a:gd name="T64" fmla="*/ 59 w 184"/>
                <a:gd name="T65" fmla="*/ 159 h 184"/>
                <a:gd name="T66" fmla="*/ 55 w 184"/>
                <a:gd name="T67" fmla="*/ 174 h 184"/>
                <a:gd name="T68" fmla="*/ 58 w 184"/>
                <a:gd name="T69" fmla="*/ 178 h 184"/>
                <a:gd name="T70" fmla="*/ 85 w 184"/>
                <a:gd name="T71" fmla="*/ 184 h 184"/>
                <a:gd name="T72" fmla="*/ 89 w 184"/>
                <a:gd name="T73" fmla="*/ 181 h 184"/>
                <a:gd name="T74" fmla="*/ 92 w 184"/>
                <a:gd name="T75" fmla="*/ 167 h 184"/>
                <a:gd name="T76" fmla="*/ 116 w 184"/>
                <a:gd name="T77" fmla="*/ 163 h 184"/>
                <a:gd name="T78" fmla="*/ 124 w 184"/>
                <a:gd name="T79" fmla="*/ 176 h 184"/>
                <a:gd name="T80" fmla="*/ 128 w 184"/>
                <a:gd name="T81" fmla="*/ 177 h 184"/>
                <a:gd name="T82" fmla="*/ 152 w 184"/>
                <a:gd name="T83" fmla="*/ 161 h 184"/>
                <a:gd name="T84" fmla="*/ 153 w 184"/>
                <a:gd name="T85" fmla="*/ 157 h 184"/>
                <a:gd name="T86" fmla="*/ 145 w 184"/>
                <a:gd name="T87" fmla="*/ 144 h 184"/>
                <a:gd name="T88" fmla="*/ 159 w 184"/>
                <a:gd name="T89" fmla="*/ 125 h 184"/>
                <a:gd name="T90" fmla="*/ 174 w 184"/>
                <a:gd name="T91" fmla="*/ 128 h 184"/>
                <a:gd name="T92" fmla="*/ 178 w 184"/>
                <a:gd name="T93" fmla="*/ 126 h 184"/>
                <a:gd name="T94" fmla="*/ 184 w 184"/>
                <a:gd name="T95" fmla="*/ 98 h 184"/>
                <a:gd name="T96" fmla="*/ 181 w 184"/>
                <a:gd name="T97" fmla="*/ 95 h 184"/>
                <a:gd name="T98" fmla="*/ 120 w 184"/>
                <a:gd name="T99" fmla="*/ 98 h 184"/>
                <a:gd name="T100" fmla="*/ 86 w 184"/>
                <a:gd name="T101" fmla="*/ 120 h 184"/>
                <a:gd name="T102" fmla="*/ 64 w 184"/>
                <a:gd name="T103" fmla="*/ 86 h 184"/>
                <a:gd name="T104" fmla="*/ 98 w 184"/>
                <a:gd name="T105" fmla="*/ 64 h 184"/>
                <a:gd name="T106" fmla="*/ 120 w 184"/>
                <a:gd name="T107" fmla="*/ 9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4" h="184">
                  <a:moveTo>
                    <a:pt x="181" y="95"/>
                  </a:moveTo>
                  <a:cubicBezTo>
                    <a:pt x="166" y="92"/>
                    <a:pt x="166" y="92"/>
                    <a:pt x="166" y="92"/>
                  </a:cubicBezTo>
                  <a:cubicBezTo>
                    <a:pt x="166" y="83"/>
                    <a:pt x="165" y="76"/>
                    <a:pt x="163" y="68"/>
                  </a:cubicBezTo>
                  <a:cubicBezTo>
                    <a:pt x="176" y="59"/>
                    <a:pt x="176" y="59"/>
                    <a:pt x="176" y="59"/>
                  </a:cubicBezTo>
                  <a:cubicBezTo>
                    <a:pt x="177" y="59"/>
                    <a:pt x="178" y="57"/>
                    <a:pt x="177" y="55"/>
                  </a:cubicBezTo>
                  <a:cubicBezTo>
                    <a:pt x="161" y="31"/>
                    <a:pt x="161" y="31"/>
                    <a:pt x="161" y="31"/>
                  </a:cubicBezTo>
                  <a:cubicBezTo>
                    <a:pt x="160" y="30"/>
                    <a:pt x="158" y="30"/>
                    <a:pt x="157" y="31"/>
                  </a:cubicBezTo>
                  <a:cubicBezTo>
                    <a:pt x="144" y="39"/>
                    <a:pt x="144" y="39"/>
                    <a:pt x="144" y="39"/>
                  </a:cubicBezTo>
                  <a:cubicBezTo>
                    <a:pt x="139" y="33"/>
                    <a:pt x="132" y="29"/>
                    <a:pt x="125" y="25"/>
                  </a:cubicBezTo>
                  <a:cubicBezTo>
                    <a:pt x="128" y="10"/>
                    <a:pt x="128" y="10"/>
                    <a:pt x="128" y="10"/>
                  </a:cubicBezTo>
                  <a:cubicBezTo>
                    <a:pt x="129" y="8"/>
                    <a:pt x="128" y="6"/>
                    <a:pt x="126" y="6"/>
                  </a:cubicBezTo>
                  <a:cubicBezTo>
                    <a:pt x="98" y="0"/>
                    <a:pt x="98" y="0"/>
                    <a:pt x="98" y="0"/>
                  </a:cubicBezTo>
                  <a:cubicBezTo>
                    <a:pt x="97" y="0"/>
                    <a:pt x="95" y="1"/>
                    <a:pt x="95" y="2"/>
                  </a:cubicBezTo>
                  <a:cubicBezTo>
                    <a:pt x="91" y="17"/>
                    <a:pt x="91" y="17"/>
                    <a:pt x="91" y="17"/>
                  </a:cubicBezTo>
                  <a:cubicBezTo>
                    <a:pt x="83" y="17"/>
                    <a:pt x="75" y="19"/>
                    <a:pt x="68" y="21"/>
                  </a:cubicBezTo>
                  <a:cubicBezTo>
                    <a:pt x="59" y="8"/>
                    <a:pt x="59" y="8"/>
                    <a:pt x="59" y="8"/>
                  </a:cubicBezTo>
                  <a:cubicBezTo>
                    <a:pt x="58" y="6"/>
                    <a:pt x="57" y="6"/>
                    <a:pt x="55" y="7"/>
                  </a:cubicBezTo>
                  <a:cubicBezTo>
                    <a:pt x="31" y="22"/>
                    <a:pt x="31" y="22"/>
                    <a:pt x="31" y="22"/>
                  </a:cubicBezTo>
                  <a:cubicBezTo>
                    <a:pt x="30" y="23"/>
                    <a:pt x="30" y="25"/>
                    <a:pt x="30" y="27"/>
                  </a:cubicBezTo>
                  <a:cubicBezTo>
                    <a:pt x="39" y="39"/>
                    <a:pt x="39" y="39"/>
                    <a:pt x="39" y="39"/>
                  </a:cubicBezTo>
                  <a:cubicBezTo>
                    <a:pt x="33" y="45"/>
                    <a:pt x="28" y="51"/>
                    <a:pt x="25" y="59"/>
                  </a:cubicBezTo>
                  <a:cubicBezTo>
                    <a:pt x="9" y="55"/>
                    <a:pt x="9" y="55"/>
                    <a:pt x="9" y="55"/>
                  </a:cubicBezTo>
                  <a:cubicBezTo>
                    <a:pt x="8" y="55"/>
                    <a:pt x="6" y="56"/>
                    <a:pt x="6" y="58"/>
                  </a:cubicBezTo>
                  <a:cubicBezTo>
                    <a:pt x="0" y="85"/>
                    <a:pt x="0" y="85"/>
                    <a:pt x="0" y="85"/>
                  </a:cubicBezTo>
                  <a:cubicBezTo>
                    <a:pt x="0" y="87"/>
                    <a:pt x="1" y="89"/>
                    <a:pt x="2" y="89"/>
                  </a:cubicBezTo>
                  <a:cubicBezTo>
                    <a:pt x="17" y="92"/>
                    <a:pt x="17" y="92"/>
                    <a:pt x="17" y="92"/>
                  </a:cubicBezTo>
                  <a:cubicBezTo>
                    <a:pt x="17" y="100"/>
                    <a:pt x="18" y="108"/>
                    <a:pt x="21" y="116"/>
                  </a:cubicBezTo>
                  <a:cubicBezTo>
                    <a:pt x="8" y="124"/>
                    <a:pt x="8" y="124"/>
                    <a:pt x="8" y="124"/>
                  </a:cubicBezTo>
                  <a:cubicBezTo>
                    <a:pt x="6" y="125"/>
                    <a:pt x="6" y="127"/>
                    <a:pt x="7" y="129"/>
                  </a:cubicBezTo>
                  <a:cubicBezTo>
                    <a:pt x="22" y="152"/>
                    <a:pt x="22" y="152"/>
                    <a:pt x="22" y="152"/>
                  </a:cubicBezTo>
                  <a:cubicBezTo>
                    <a:pt x="23" y="154"/>
                    <a:pt x="25" y="154"/>
                    <a:pt x="27" y="153"/>
                  </a:cubicBezTo>
                  <a:cubicBezTo>
                    <a:pt x="39" y="145"/>
                    <a:pt x="39" y="145"/>
                    <a:pt x="39" y="145"/>
                  </a:cubicBezTo>
                  <a:cubicBezTo>
                    <a:pt x="45" y="150"/>
                    <a:pt x="51" y="155"/>
                    <a:pt x="59" y="159"/>
                  </a:cubicBezTo>
                  <a:cubicBezTo>
                    <a:pt x="55" y="174"/>
                    <a:pt x="55" y="174"/>
                    <a:pt x="55" y="174"/>
                  </a:cubicBezTo>
                  <a:cubicBezTo>
                    <a:pt x="55" y="176"/>
                    <a:pt x="56" y="178"/>
                    <a:pt x="58" y="178"/>
                  </a:cubicBezTo>
                  <a:cubicBezTo>
                    <a:pt x="85" y="184"/>
                    <a:pt x="85" y="184"/>
                    <a:pt x="85" y="184"/>
                  </a:cubicBezTo>
                  <a:cubicBezTo>
                    <a:pt x="87" y="184"/>
                    <a:pt x="89" y="183"/>
                    <a:pt x="89" y="181"/>
                  </a:cubicBezTo>
                  <a:cubicBezTo>
                    <a:pt x="92" y="167"/>
                    <a:pt x="92" y="167"/>
                    <a:pt x="92" y="167"/>
                  </a:cubicBezTo>
                  <a:cubicBezTo>
                    <a:pt x="100" y="167"/>
                    <a:pt x="108" y="165"/>
                    <a:pt x="116" y="163"/>
                  </a:cubicBezTo>
                  <a:cubicBezTo>
                    <a:pt x="124" y="176"/>
                    <a:pt x="124" y="176"/>
                    <a:pt x="124" y="176"/>
                  </a:cubicBezTo>
                  <a:cubicBezTo>
                    <a:pt x="125" y="177"/>
                    <a:pt x="127" y="178"/>
                    <a:pt x="128" y="177"/>
                  </a:cubicBezTo>
                  <a:cubicBezTo>
                    <a:pt x="152" y="161"/>
                    <a:pt x="152" y="161"/>
                    <a:pt x="152" y="161"/>
                  </a:cubicBezTo>
                  <a:cubicBezTo>
                    <a:pt x="154" y="160"/>
                    <a:pt x="154" y="159"/>
                    <a:pt x="153" y="157"/>
                  </a:cubicBezTo>
                  <a:cubicBezTo>
                    <a:pt x="145" y="144"/>
                    <a:pt x="145" y="144"/>
                    <a:pt x="145" y="144"/>
                  </a:cubicBezTo>
                  <a:cubicBezTo>
                    <a:pt x="150" y="139"/>
                    <a:pt x="155" y="132"/>
                    <a:pt x="159" y="125"/>
                  </a:cubicBezTo>
                  <a:cubicBezTo>
                    <a:pt x="174" y="128"/>
                    <a:pt x="174" y="128"/>
                    <a:pt x="174" y="128"/>
                  </a:cubicBezTo>
                  <a:cubicBezTo>
                    <a:pt x="176" y="129"/>
                    <a:pt x="177" y="128"/>
                    <a:pt x="178" y="126"/>
                  </a:cubicBezTo>
                  <a:cubicBezTo>
                    <a:pt x="184" y="98"/>
                    <a:pt x="184" y="98"/>
                    <a:pt x="184" y="98"/>
                  </a:cubicBezTo>
                  <a:cubicBezTo>
                    <a:pt x="184" y="97"/>
                    <a:pt x="183" y="95"/>
                    <a:pt x="181" y="95"/>
                  </a:cubicBezTo>
                  <a:close/>
                  <a:moveTo>
                    <a:pt x="120" y="98"/>
                  </a:moveTo>
                  <a:cubicBezTo>
                    <a:pt x="116" y="113"/>
                    <a:pt x="101" y="123"/>
                    <a:pt x="86" y="120"/>
                  </a:cubicBezTo>
                  <a:cubicBezTo>
                    <a:pt x="70" y="116"/>
                    <a:pt x="61" y="101"/>
                    <a:pt x="64" y="86"/>
                  </a:cubicBezTo>
                  <a:cubicBezTo>
                    <a:pt x="67" y="71"/>
                    <a:pt x="82" y="61"/>
                    <a:pt x="98" y="64"/>
                  </a:cubicBezTo>
                  <a:cubicBezTo>
                    <a:pt x="113" y="67"/>
                    <a:pt x="123" y="82"/>
                    <a:pt x="120" y="98"/>
                  </a:cubicBezTo>
                  <a:close/>
                </a:path>
              </a:pathLst>
            </a:custGeom>
            <a:solidFill>
              <a:srgbClr val="496E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4" name="íšľidé"/>
            <p:cNvSpPr/>
            <p:nvPr/>
          </p:nvSpPr>
          <p:spPr bwMode="auto">
            <a:xfrm>
              <a:off x="3738572" y="4070387"/>
              <a:ext cx="200026" cy="201614"/>
            </a:xfrm>
            <a:custGeom>
              <a:avLst/>
              <a:gdLst>
                <a:gd name="T0" fmla="*/ 107 w 108"/>
                <a:gd name="T1" fmla="*/ 56 h 108"/>
                <a:gd name="T2" fmla="*/ 98 w 108"/>
                <a:gd name="T3" fmla="*/ 54 h 108"/>
                <a:gd name="T4" fmla="*/ 96 w 108"/>
                <a:gd name="T5" fmla="*/ 40 h 108"/>
                <a:gd name="T6" fmla="*/ 104 w 108"/>
                <a:gd name="T7" fmla="*/ 35 h 108"/>
                <a:gd name="T8" fmla="*/ 104 w 108"/>
                <a:gd name="T9" fmla="*/ 32 h 108"/>
                <a:gd name="T10" fmla="*/ 95 w 108"/>
                <a:gd name="T11" fmla="*/ 18 h 108"/>
                <a:gd name="T12" fmla="*/ 93 w 108"/>
                <a:gd name="T13" fmla="*/ 18 h 108"/>
                <a:gd name="T14" fmla="*/ 85 w 108"/>
                <a:gd name="T15" fmla="*/ 23 h 108"/>
                <a:gd name="T16" fmla="*/ 74 w 108"/>
                <a:gd name="T17" fmla="*/ 15 h 108"/>
                <a:gd name="T18" fmla="*/ 76 w 108"/>
                <a:gd name="T19" fmla="*/ 5 h 108"/>
                <a:gd name="T20" fmla="*/ 74 w 108"/>
                <a:gd name="T21" fmla="*/ 3 h 108"/>
                <a:gd name="T22" fmla="*/ 58 w 108"/>
                <a:gd name="T23" fmla="*/ 0 h 108"/>
                <a:gd name="T24" fmla="*/ 56 w 108"/>
                <a:gd name="T25" fmla="*/ 1 h 108"/>
                <a:gd name="T26" fmla="*/ 54 w 108"/>
                <a:gd name="T27" fmla="*/ 10 h 108"/>
                <a:gd name="T28" fmla="*/ 40 w 108"/>
                <a:gd name="T29" fmla="*/ 12 h 108"/>
                <a:gd name="T30" fmla="*/ 35 w 108"/>
                <a:gd name="T31" fmla="*/ 4 h 108"/>
                <a:gd name="T32" fmla="*/ 32 w 108"/>
                <a:gd name="T33" fmla="*/ 4 h 108"/>
                <a:gd name="T34" fmla="*/ 18 w 108"/>
                <a:gd name="T35" fmla="*/ 13 h 108"/>
                <a:gd name="T36" fmla="*/ 18 w 108"/>
                <a:gd name="T37" fmla="*/ 16 h 108"/>
                <a:gd name="T38" fmla="*/ 23 w 108"/>
                <a:gd name="T39" fmla="*/ 23 h 108"/>
                <a:gd name="T40" fmla="*/ 15 w 108"/>
                <a:gd name="T41" fmla="*/ 34 h 108"/>
                <a:gd name="T42" fmla="*/ 6 w 108"/>
                <a:gd name="T43" fmla="*/ 32 h 108"/>
                <a:gd name="T44" fmla="*/ 3 w 108"/>
                <a:gd name="T45" fmla="*/ 34 h 108"/>
                <a:gd name="T46" fmla="*/ 0 w 108"/>
                <a:gd name="T47" fmla="*/ 50 h 108"/>
                <a:gd name="T48" fmla="*/ 1 w 108"/>
                <a:gd name="T49" fmla="*/ 52 h 108"/>
                <a:gd name="T50" fmla="*/ 10 w 108"/>
                <a:gd name="T51" fmla="*/ 54 h 108"/>
                <a:gd name="T52" fmla="*/ 12 w 108"/>
                <a:gd name="T53" fmla="*/ 68 h 108"/>
                <a:gd name="T54" fmla="*/ 5 w 108"/>
                <a:gd name="T55" fmla="*/ 73 h 108"/>
                <a:gd name="T56" fmla="*/ 4 w 108"/>
                <a:gd name="T57" fmla="*/ 76 h 108"/>
                <a:gd name="T58" fmla="*/ 13 w 108"/>
                <a:gd name="T59" fmla="*/ 90 h 108"/>
                <a:gd name="T60" fmla="*/ 16 w 108"/>
                <a:gd name="T61" fmla="*/ 90 h 108"/>
                <a:gd name="T62" fmla="*/ 23 w 108"/>
                <a:gd name="T63" fmla="*/ 85 h 108"/>
                <a:gd name="T64" fmla="*/ 35 w 108"/>
                <a:gd name="T65" fmla="*/ 93 h 108"/>
                <a:gd name="T66" fmla="*/ 33 w 108"/>
                <a:gd name="T67" fmla="*/ 103 h 108"/>
                <a:gd name="T68" fmla="*/ 34 w 108"/>
                <a:gd name="T69" fmla="*/ 105 h 108"/>
                <a:gd name="T70" fmla="*/ 50 w 108"/>
                <a:gd name="T71" fmla="*/ 108 h 108"/>
                <a:gd name="T72" fmla="*/ 52 w 108"/>
                <a:gd name="T73" fmla="*/ 107 h 108"/>
                <a:gd name="T74" fmla="*/ 54 w 108"/>
                <a:gd name="T75" fmla="*/ 98 h 108"/>
                <a:gd name="T76" fmla="*/ 68 w 108"/>
                <a:gd name="T77" fmla="*/ 96 h 108"/>
                <a:gd name="T78" fmla="*/ 73 w 108"/>
                <a:gd name="T79" fmla="*/ 104 h 108"/>
                <a:gd name="T80" fmla="*/ 76 w 108"/>
                <a:gd name="T81" fmla="*/ 104 h 108"/>
                <a:gd name="T82" fmla="*/ 90 w 108"/>
                <a:gd name="T83" fmla="*/ 95 h 108"/>
                <a:gd name="T84" fmla="*/ 90 w 108"/>
                <a:gd name="T85" fmla="*/ 92 h 108"/>
                <a:gd name="T86" fmla="*/ 85 w 108"/>
                <a:gd name="T87" fmla="*/ 85 h 108"/>
                <a:gd name="T88" fmla="*/ 94 w 108"/>
                <a:gd name="T89" fmla="*/ 74 h 108"/>
                <a:gd name="T90" fmla="*/ 103 w 108"/>
                <a:gd name="T91" fmla="*/ 75 h 108"/>
                <a:gd name="T92" fmla="*/ 105 w 108"/>
                <a:gd name="T93" fmla="*/ 74 h 108"/>
                <a:gd name="T94" fmla="*/ 108 w 108"/>
                <a:gd name="T95" fmla="*/ 58 h 108"/>
                <a:gd name="T96" fmla="*/ 107 w 108"/>
                <a:gd name="T97" fmla="*/ 56 h 108"/>
                <a:gd name="T98" fmla="*/ 51 w 108"/>
                <a:gd name="T99" fmla="*/ 70 h 108"/>
                <a:gd name="T100" fmla="*/ 38 w 108"/>
                <a:gd name="T101" fmla="*/ 51 h 108"/>
                <a:gd name="T102" fmla="*/ 58 w 108"/>
                <a:gd name="T103" fmla="*/ 38 h 108"/>
                <a:gd name="T104" fmla="*/ 71 w 108"/>
                <a:gd name="T105" fmla="*/ 57 h 108"/>
                <a:gd name="T106" fmla="*/ 51 w 108"/>
                <a:gd name="T107" fmla="*/ 7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 h="108">
                  <a:moveTo>
                    <a:pt x="107" y="56"/>
                  </a:moveTo>
                  <a:cubicBezTo>
                    <a:pt x="98" y="54"/>
                    <a:pt x="98" y="54"/>
                    <a:pt x="98" y="54"/>
                  </a:cubicBezTo>
                  <a:cubicBezTo>
                    <a:pt x="98" y="49"/>
                    <a:pt x="97" y="44"/>
                    <a:pt x="96" y="40"/>
                  </a:cubicBezTo>
                  <a:cubicBezTo>
                    <a:pt x="104" y="35"/>
                    <a:pt x="104" y="35"/>
                    <a:pt x="104" y="35"/>
                  </a:cubicBezTo>
                  <a:cubicBezTo>
                    <a:pt x="104" y="34"/>
                    <a:pt x="105" y="33"/>
                    <a:pt x="104" y="32"/>
                  </a:cubicBezTo>
                  <a:cubicBezTo>
                    <a:pt x="95" y="18"/>
                    <a:pt x="95" y="18"/>
                    <a:pt x="95" y="18"/>
                  </a:cubicBezTo>
                  <a:cubicBezTo>
                    <a:pt x="95" y="18"/>
                    <a:pt x="93" y="17"/>
                    <a:pt x="93" y="18"/>
                  </a:cubicBezTo>
                  <a:cubicBezTo>
                    <a:pt x="85" y="23"/>
                    <a:pt x="85" y="23"/>
                    <a:pt x="85" y="23"/>
                  </a:cubicBezTo>
                  <a:cubicBezTo>
                    <a:pt x="82" y="19"/>
                    <a:pt x="78" y="17"/>
                    <a:pt x="74" y="15"/>
                  </a:cubicBezTo>
                  <a:cubicBezTo>
                    <a:pt x="76" y="5"/>
                    <a:pt x="76" y="5"/>
                    <a:pt x="76" y="5"/>
                  </a:cubicBezTo>
                  <a:cubicBezTo>
                    <a:pt x="76" y="4"/>
                    <a:pt x="75" y="3"/>
                    <a:pt x="74" y="3"/>
                  </a:cubicBezTo>
                  <a:cubicBezTo>
                    <a:pt x="58" y="0"/>
                    <a:pt x="58" y="0"/>
                    <a:pt x="58" y="0"/>
                  </a:cubicBezTo>
                  <a:cubicBezTo>
                    <a:pt x="57" y="0"/>
                    <a:pt x="56" y="0"/>
                    <a:pt x="56" y="1"/>
                  </a:cubicBezTo>
                  <a:cubicBezTo>
                    <a:pt x="54" y="10"/>
                    <a:pt x="54" y="10"/>
                    <a:pt x="54" y="10"/>
                  </a:cubicBezTo>
                  <a:cubicBezTo>
                    <a:pt x="49" y="10"/>
                    <a:pt x="44" y="11"/>
                    <a:pt x="40" y="12"/>
                  </a:cubicBezTo>
                  <a:cubicBezTo>
                    <a:pt x="35" y="4"/>
                    <a:pt x="35" y="4"/>
                    <a:pt x="35" y="4"/>
                  </a:cubicBezTo>
                  <a:cubicBezTo>
                    <a:pt x="34" y="4"/>
                    <a:pt x="33" y="3"/>
                    <a:pt x="32" y="4"/>
                  </a:cubicBezTo>
                  <a:cubicBezTo>
                    <a:pt x="18" y="13"/>
                    <a:pt x="18" y="13"/>
                    <a:pt x="18" y="13"/>
                  </a:cubicBezTo>
                  <a:cubicBezTo>
                    <a:pt x="18" y="14"/>
                    <a:pt x="17" y="15"/>
                    <a:pt x="18" y="16"/>
                  </a:cubicBezTo>
                  <a:cubicBezTo>
                    <a:pt x="23" y="23"/>
                    <a:pt x="23" y="23"/>
                    <a:pt x="23" y="23"/>
                  </a:cubicBezTo>
                  <a:cubicBezTo>
                    <a:pt x="20" y="26"/>
                    <a:pt x="17" y="30"/>
                    <a:pt x="15" y="34"/>
                  </a:cubicBezTo>
                  <a:cubicBezTo>
                    <a:pt x="6" y="32"/>
                    <a:pt x="6" y="32"/>
                    <a:pt x="6" y="32"/>
                  </a:cubicBezTo>
                  <a:cubicBezTo>
                    <a:pt x="5" y="32"/>
                    <a:pt x="4" y="33"/>
                    <a:pt x="3" y="34"/>
                  </a:cubicBezTo>
                  <a:cubicBezTo>
                    <a:pt x="0" y="50"/>
                    <a:pt x="0" y="50"/>
                    <a:pt x="0" y="50"/>
                  </a:cubicBezTo>
                  <a:cubicBezTo>
                    <a:pt x="0" y="51"/>
                    <a:pt x="0" y="52"/>
                    <a:pt x="1" y="52"/>
                  </a:cubicBezTo>
                  <a:cubicBezTo>
                    <a:pt x="10" y="54"/>
                    <a:pt x="10" y="54"/>
                    <a:pt x="10" y="54"/>
                  </a:cubicBezTo>
                  <a:cubicBezTo>
                    <a:pt x="10" y="59"/>
                    <a:pt x="11" y="64"/>
                    <a:pt x="12" y="68"/>
                  </a:cubicBezTo>
                  <a:cubicBezTo>
                    <a:pt x="5" y="73"/>
                    <a:pt x="5" y="73"/>
                    <a:pt x="5" y="73"/>
                  </a:cubicBezTo>
                  <a:cubicBezTo>
                    <a:pt x="4" y="74"/>
                    <a:pt x="3" y="75"/>
                    <a:pt x="4" y="76"/>
                  </a:cubicBezTo>
                  <a:cubicBezTo>
                    <a:pt x="13" y="90"/>
                    <a:pt x="13" y="90"/>
                    <a:pt x="13" y="90"/>
                  </a:cubicBezTo>
                  <a:cubicBezTo>
                    <a:pt x="14" y="90"/>
                    <a:pt x="15" y="91"/>
                    <a:pt x="16" y="90"/>
                  </a:cubicBezTo>
                  <a:cubicBezTo>
                    <a:pt x="23" y="85"/>
                    <a:pt x="23" y="85"/>
                    <a:pt x="23" y="85"/>
                  </a:cubicBezTo>
                  <a:cubicBezTo>
                    <a:pt x="26" y="89"/>
                    <a:pt x="30" y="91"/>
                    <a:pt x="35" y="93"/>
                  </a:cubicBezTo>
                  <a:cubicBezTo>
                    <a:pt x="33" y="103"/>
                    <a:pt x="33" y="103"/>
                    <a:pt x="33" y="103"/>
                  </a:cubicBezTo>
                  <a:cubicBezTo>
                    <a:pt x="32" y="104"/>
                    <a:pt x="33" y="104"/>
                    <a:pt x="34" y="105"/>
                  </a:cubicBezTo>
                  <a:cubicBezTo>
                    <a:pt x="50" y="108"/>
                    <a:pt x="50" y="108"/>
                    <a:pt x="50" y="108"/>
                  </a:cubicBezTo>
                  <a:cubicBezTo>
                    <a:pt x="51" y="108"/>
                    <a:pt x="52" y="108"/>
                    <a:pt x="52" y="107"/>
                  </a:cubicBezTo>
                  <a:cubicBezTo>
                    <a:pt x="54" y="98"/>
                    <a:pt x="54" y="98"/>
                    <a:pt x="54" y="98"/>
                  </a:cubicBezTo>
                  <a:cubicBezTo>
                    <a:pt x="59" y="98"/>
                    <a:pt x="64" y="97"/>
                    <a:pt x="68" y="96"/>
                  </a:cubicBezTo>
                  <a:cubicBezTo>
                    <a:pt x="73" y="104"/>
                    <a:pt x="73" y="104"/>
                    <a:pt x="73" y="104"/>
                  </a:cubicBezTo>
                  <a:cubicBezTo>
                    <a:pt x="74" y="104"/>
                    <a:pt x="75" y="105"/>
                    <a:pt x="76" y="104"/>
                  </a:cubicBezTo>
                  <a:cubicBezTo>
                    <a:pt x="90" y="95"/>
                    <a:pt x="90" y="95"/>
                    <a:pt x="90" y="95"/>
                  </a:cubicBezTo>
                  <a:cubicBezTo>
                    <a:pt x="91" y="94"/>
                    <a:pt x="91" y="93"/>
                    <a:pt x="90" y="92"/>
                  </a:cubicBezTo>
                  <a:cubicBezTo>
                    <a:pt x="85" y="85"/>
                    <a:pt x="85" y="85"/>
                    <a:pt x="85" y="85"/>
                  </a:cubicBezTo>
                  <a:cubicBezTo>
                    <a:pt x="89" y="82"/>
                    <a:pt x="91" y="78"/>
                    <a:pt x="94" y="74"/>
                  </a:cubicBezTo>
                  <a:cubicBezTo>
                    <a:pt x="103" y="75"/>
                    <a:pt x="103" y="75"/>
                    <a:pt x="103" y="75"/>
                  </a:cubicBezTo>
                  <a:cubicBezTo>
                    <a:pt x="104" y="76"/>
                    <a:pt x="105" y="75"/>
                    <a:pt x="105" y="74"/>
                  </a:cubicBezTo>
                  <a:cubicBezTo>
                    <a:pt x="108" y="58"/>
                    <a:pt x="108" y="58"/>
                    <a:pt x="108" y="58"/>
                  </a:cubicBezTo>
                  <a:cubicBezTo>
                    <a:pt x="108" y="57"/>
                    <a:pt x="108" y="56"/>
                    <a:pt x="107" y="56"/>
                  </a:cubicBezTo>
                  <a:close/>
                  <a:moveTo>
                    <a:pt x="51" y="70"/>
                  </a:moveTo>
                  <a:cubicBezTo>
                    <a:pt x="42" y="68"/>
                    <a:pt x="36" y="60"/>
                    <a:pt x="38" y="51"/>
                  </a:cubicBezTo>
                  <a:cubicBezTo>
                    <a:pt x="40" y="41"/>
                    <a:pt x="49" y="36"/>
                    <a:pt x="58" y="38"/>
                  </a:cubicBezTo>
                  <a:cubicBezTo>
                    <a:pt x="67" y="39"/>
                    <a:pt x="72" y="48"/>
                    <a:pt x="71" y="57"/>
                  </a:cubicBezTo>
                  <a:cubicBezTo>
                    <a:pt x="69" y="67"/>
                    <a:pt x="60" y="72"/>
                    <a:pt x="51" y="70"/>
                  </a:cubicBezTo>
                  <a:close/>
                </a:path>
              </a:pathLst>
            </a:custGeom>
            <a:solidFill>
              <a:srgbClr val="3754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5" name="iṧḷiḓê"/>
            <p:cNvSpPr/>
            <p:nvPr/>
          </p:nvSpPr>
          <p:spPr bwMode="auto">
            <a:xfrm>
              <a:off x="3738572" y="4070387"/>
              <a:ext cx="109538" cy="201614"/>
            </a:xfrm>
            <a:custGeom>
              <a:avLst/>
              <a:gdLst>
                <a:gd name="T0" fmla="*/ 51 w 59"/>
                <a:gd name="T1" fmla="*/ 70 h 108"/>
                <a:gd name="T2" fmla="*/ 38 w 59"/>
                <a:gd name="T3" fmla="*/ 51 h 108"/>
                <a:gd name="T4" fmla="*/ 56 w 59"/>
                <a:gd name="T5" fmla="*/ 37 h 108"/>
                <a:gd name="T6" fmla="*/ 59 w 59"/>
                <a:gd name="T7" fmla="*/ 0 h 108"/>
                <a:gd name="T8" fmla="*/ 58 w 59"/>
                <a:gd name="T9" fmla="*/ 0 h 108"/>
                <a:gd name="T10" fmla="*/ 56 w 59"/>
                <a:gd name="T11" fmla="*/ 1 h 108"/>
                <a:gd name="T12" fmla="*/ 54 w 59"/>
                <a:gd name="T13" fmla="*/ 10 h 108"/>
                <a:gd name="T14" fmla="*/ 40 w 59"/>
                <a:gd name="T15" fmla="*/ 12 h 108"/>
                <a:gd name="T16" fmla="*/ 35 w 59"/>
                <a:gd name="T17" fmla="*/ 4 h 108"/>
                <a:gd name="T18" fmla="*/ 32 w 59"/>
                <a:gd name="T19" fmla="*/ 4 h 108"/>
                <a:gd name="T20" fmla="*/ 18 w 59"/>
                <a:gd name="T21" fmla="*/ 13 h 108"/>
                <a:gd name="T22" fmla="*/ 18 w 59"/>
                <a:gd name="T23" fmla="*/ 16 h 108"/>
                <a:gd name="T24" fmla="*/ 23 w 59"/>
                <a:gd name="T25" fmla="*/ 23 h 108"/>
                <a:gd name="T26" fmla="*/ 15 w 59"/>
                <a:gd name="T27" fmla="*/ 34 h 108"/>
                <a:gd name="T28" fmla="*/ 6 w 59"/>
                <a:gd name="T29" fmla="*/ 32 h 108"/>
                <a:gd name="T30" fmla="*/ 3 w 59"/>
                <a:gd name="T31" fmla="*/ 34 h 108"/>
                <a:gd name="T32" fmla="*/ 0 w 59"/>
                <a:gd name="T33" fmla="*/ 50 h 108"/>
                <a:gd name="T34" fmla="*/ 1 w 59"/>
                <a:gd name="T35" fmla="*/ 52 h 108"/>
                <a:gd name="T36" fmla="*/ 10 w 59"/>
                <a:gd name="T37" fmla="*/ 54 h 108"/>
                <a:gd name="T38" fmla="*/ 12 w 59"/>
                <a:gd name="T39" fmla="*/ 68 h 108"/>
                <a:gd name="T40" fmla="*/ 5 w 59"/>
                <a:gd name="T41" fmla="*/ 73 h 108"/>
                <a:gd name="T42" fmla="*/ 4 w 59"/>
                <a:gd name="T43" fmla="*/ 76 h 108"/>
                <a:gd name="T44" fmla="*/ 13 w 59"/>
                <a:gd name="T45" fmla="*/ 90 h 108"/>
                <a:gd name="T46" fmla="*/ 16 w 59"/>
                <a:gd name="T47" fmla="*/ 90 h 108"/>
                <a:gd name="T48" fmla="*/ 23 w 59"/>
                <a:gd name="T49" fmla="*/ 85 h 108"/>
                <a:gd name="T50" fmla="*/ 35 w 59"/>
                <a:gd name="T51" fmla="*/ 93 h 108"/>
                <a:gd name="T52" fmla="*/ 33 w 59"/>
                <a:gd name="T53" fmla="*/ 103 h 108"/>
                <a:gd name="T54" fmla="*/ 34 w 59"/>
                <a:gd name="T55" fmla="*/ 105 h 108"/>
                <a:gd name="T56" fmla="*/ 50 w 59"/>
                <a:gd name="T57" fmla="*/ 108 h 108"/>
                <a:gd name="T58" fmla="*/ 53 w 59"/>
                <a:gd name="T59" fmla="*/ 71 h 108"/>
                <a:gd name="T60" fmla="*/ 51 w 59"/>
                <a:gd name="T61" fmla="*/ 7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 h="108">
                  <a:moveTo>
                    <a:pt x="51" y="70"/>
                  </a:moveTo>
                  <a:cubicBezTo>
                    <a:pt x="42" y="68"/>
                    <a:pt x="36" y="60"/>
                    <a:pt x="38" y="51"/>
                  </a:cubicBezTo>
                  <a:cubicBezTo>
                    <a:pt x="39" y="42"/>
                    <a:pt x="47" y="37"/>
                    <a:pt x="56" y="37"/>
                  </a:cubicBezTo>
                  <a:cubicBezTo>
                    <a:pt x="59" y="0"/>
                    <a:pt x="59" y="0"/>
                    <a:pt x="59" y="0"/>
                  </a:cubicBezTo>
                  <a:cubicBezTo>
                    <a:pt x="58" y="0"/>
                    <a:pt x="58" y="0"/>
                    <a:pt x="58" y="0"/>
                  </a:cubicBezTo>
                  <a:cubicBezTo>
                    <a:pt x="57" y="0"/>
                    <a:pt x="56" y="0"/>
                    <a:pt x="56" y="1"/>
                  </a:cubicBezTo>
                  <a:cubicBezTo>
                    <a:pt x="54" y="10"/>
                    <a:pt x="54" y="10"/>
                    <a:pt x="54" y="10"/>
                  </a:cubicBezTo>
                  <a:cubicBezTo>
                    <a:pt x="49" y="10"/>
                    <a:pt x="44" y="11"/>
                    <a:pt x="40" y="12"/>
                  </a:cubicBezTo>
                  <a:cubicBezTo>
                    <a:pt x="35" y="4"/>
                    <a:pt x="35" y="4"/>
                    <a:pt x="35" y="4"/>
                  </a:cubicBezTo>
                  <a:cubicBezTo>
                    <a:pt x="34" y="4"/>
                    <a:pt x="33" y="3"/>
                    <a:pt x="32" y="4"/>
                  </a:cubicBezTo>
                  <a:cubicBezTo>
                    <a:pt x="18" y="13"/>
                    <a:pt x="18" y="13"/>
                    <a:pt x="18" y="13"/>
                  </a:cubicBezTo>
                  <a:cubicBezTo>
                    <a:pt x="18" y="14"/>
                    <a:pt x="17" y="15"/>
                    <a:pt x="18" y="16"/>
                  </a:cubicBezTo>
                  <a:cubicBezTo>
                    <a:pt x="23" y="23"/>
                    <a:pt x="23" y="23"/>
                    <a:pt x="23" y="23"/>
                  </a:cubicBezTo>
                  <a:cubicBezTo>
                    <a:pt x="20" y="26"/>
                    <a:pt x="17" y="30"/>
                    <a:pt x="15" y="34"/>
                  </a:cubicBezTo>
                  <a:cubicBezTo>
                    <a:pt x="6" y="32"/>
                    <a:pt x="6" y="32"/>
                    <a:pt x="6" y="32"/>
                  </a:cubicBezTo>
                  <a:cubicBezTo>
                    <a:pt x="5" y="32"/>
                    <a:pt x="4" y="33"/>
                    <a:pt x="3" y="34"/>
                  </a:cubicBezTo>
                  <a:cubicBezTo>
                    <a:pt x="0" y="50"/>
                    <a:pt x="0" y="50"/>
                    <a:pt x="0" y="50"/>
                  </a:cubicBezTo>
                  <a:cubicBezTo>
                    <a:pt x="0" y="51"/>
                    <a:pt x="0" y="52"/>
                    <a:pt x="1" y="52"/>
                  </a:cubicBezTo>
                  <a:cubicBezTo>
                    <a:pt x="10" y="54"/>
                    <a:pt x="10" y="54"/>
                    <a:pt x="10" y="54"/>
                  </a:cubicBezTo>
                  <a:cubicBezTo>
                    <a:pt x="10" y="59"/>
                    <a:pt x="11" y="64"/>
                    <a:pt x="12" y="68"/>
                  </a:cubicBezTo>
                  <a:cubicBezTo>
                    <a:pt x="5" y="73"/>
                    <a:pt x="5" y="73"/>
                    <a:pt x="5" y="73"/>
                  </a:cubicBezTo>
                  <a:cubicBezTo>
                    <a:pt x="4" y="74"/>
                    <a:pt x="3" y="75"/>
                    <a:pt x="4" y="76"/>
                  </a:cubicBezTo>
                  <a:cubicBezTo>
                    <a:pt x="13" y="90"/>
                    <a:pt x="13" y="90"/>
                    <a:pt x="13" y="90"/>
                  </a:cubicBezTo>
                  <a:cubicBezTo>
                    <a:pt x="14" y="90"/>
                    <a:pt x="15" y="91"/>
                    <a:pt x="16" y="90"/>
                  </a:cubicBezTo>
                  <a:cubicBezTo>
                    <a:pt x="23" y="85"/>
                    <a:pt x="23" y="85"/>
                    <a:pt x="23" y="85"/>
                  </a:cubicBezTo>
                  <a:cubicBezTo>
                    <a:pt x="26" y="89"/>
                    <a:pt x="30" y="91"/>
                    <a:pt x="35" y="93"/>
                  </a:cubicBezTo>
                  <a:cubicBezTo>
                    <a:pt x="33" y="103"/>
                    <a:pt x="33" y="103"/>
                    <a:pt x="33" y="103"/>
                  </a:cubicBezTo>
                  <a:cubicBezTo>
                    <a:pt x="32" y="104"/>
                    <a:pt x="33" y="104"/>
                    <a:pt x="34" y="105"/>
                  </a:cubicBezTo>
                  <a:cubicBezTo>
                    <a:pt x="50" y="108"/>
                    <a:pt x="50" y="108"/>
                    <a:pt x="50" y="108"/>
                  </a:cubicBezTo>
                  <a:cubicBezTo>
                    <a:pt x="53" y="71"/>
                    <a:pt x="53" y="71"/>
                    <a:pt x="53" y="71"/>
                  </a:cubicBezTo>
                  <a:cubicBezTo>
                    <a:pt x="52" y="71"/>
                    <a:pt x="51" y="71"/>
                    <a:pt x="51" y="70"/>
                  </a:cubicBezTo>
                  <a:close/>
                </a:path>
              </a:pathLst>
            </a:custGeom>
            <a:solidFill>
              <a:srgbClr val="496E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6" name="iṩļíḍê"/>
            <p:cNvSpPr/>
            <p:nvPr/>
          </p:nvSpPr>
          <p:spPr bwMode="auto">
            <a:xfrm>
              <a:off x="3878272" y="3883060"/>
              <a:ext cx="246063" cy="246065"/>
            </a:xfrm>
            <a:custGeom>
              <a:avLst/>
              <a:gdLst>
                <a:gd name="T0" fmla="*/ 130 w 132"/>
                <a:gd name="T1" fmla="*/ 68 h 132"/>
                <a:gd name="T2" fmla="*/ 119 w 132"/>
                <a:gd name="T3" fmla="*/ 65 h 132"/>
                <a:gd name="T4" fmla="*/ 117 w 132"/>
                <a:gd name="T5" fmla="*/ 49 h 132"/>
                <a:gd name="T6" fmla="*/ 126 w 132"/>
                <a:gd name="T7" fmla="*/ 42 h 132"/>
                <a:gd name="T8" fmla="*/ 127 w 132"/>
                <a:gd name="T9" fmla="*/ 39 h 132"/>
                <a:gd name="T10" fmla="*/ 116 w 132"/>
                <a:gd name="T11" fmla="*/ 22 h 132"/>
                <a:gd name="T12" fmla="*/ 113 w 132"/>
                <a:gd name="T13" fmla="*/ 22 h 132"/>
                <a:gd name="T14" fmla="*/ 104 w 132"/>
                <a:gd name="T15" fmla="*/ 28 h 132"/>
                <a:gd name="T16" fmla="*/ 90 w 132"/>
                <a:gd name="T17" fmla="*/ 18 h 132"/>
                <a:gd name="T18" fmla="*/ 92 w 132"/>
                <a:gd name="T19" fmla="*/ 7 h 132"/>
                <a:gd name="T20" fmla="*/ 90 w 132"/>
                <a:gd name="T21" fmla="*/ 4 h 132"/>
                <a:gd name="T22" fmla="*/ 71 w 132"/>
                <a:gd name="T23" fmla="*/ 0 h 132"/>
                <a:gd name="T24" fmla="*/ 68 w 132"/>
                <a:gd name="T25" fmla="*/ 2 h 132"/>
                <a:gd name="T26" fmla="*/ 66 w 132"/>
                <a:gd name="T27" fmla="*/ 12 h 132"/>
                <a:gd name="T28" fmla="*/ 49 w 132"/>
                <a:gd name="T29" fmla="*/ 15 h 132"/>
                <a:gd name="T30" fmla="*/ 43 w 132"/>
                <a:gd name="T31" fmla="*/ 5 h 132"/>
                <a:gd name="T32" fmla="*/ 40 w 132"/>
                <a:gd name="T33" fmla="*/ 5 h 132"/>
                <a:gd name="T34" fmla="*/ 23 w 132"/>
                <a:gd name="T35" fmla="*/ 16 h 132"/>
                <a:gd name="T36" fmla="*/ 22 w 132"/>
                <a:gd name="T37" fmla="*/ 19 h 132"/>
                <a:gd name="T38" fmla="*/ 28 w 132"/>
                <a:gd name="T39" fmla="*/ 28 h 132"/>
                <a:gd name="T40" fmla="*/ 18 w 132"/>
                <a:gd name="T41" fmla="*/ 42 h 132"/>
                <a:gd name="T42" fmla="*/ 7 w 132"/>
                <a:gd name="T43" fmla="*/ 40 h 132"/>
                <a:gd name="T44" fmla="*/ 4 w 132"/>
                <a:gd name="T45" fmla="*/ 41 h 132"/>
                <a:gd name="T46" fmla="*/ 0 w 132"/>
                <a:gd name="T47" fmla="*/ 61 h 132"/>
                <a:gd name="T48" fmla="*/ 2 w 132"/>
                <a:gd name="T49" fmla="*/ 64 h 132"/>
                <a:gd name="T50" fmla="*/ 12 w 132"/>
                <a:gd name="T51" fmla="*/ 66 h 132"/>
                <a:gd name="T52" fmla="*/ 15 w 132"/>
                <a:gd name="T53" fmla="*/ 83 h 132"/>
                <a:gd name="T54" fmla="*/ 6 w 132"/>
                <a:gd name="T55" fmla="*/ 89 h 132"/>
                <a:gd name="T56" fmla="*/ 5 w 132"/>
                <a:gd name="T57" fmla="*/ 92 h 132"/>
                <a:gd name="T58" fmla="*/ 16 w 132"/>
                <a:gd name="T59" fmla="*/ 109 h 132"/>
                <a:gd name="T60" fmla="*/ 19 w 132"/>
                <a:gd name="T61" fmla="*/ 110 h 132"/>
                <a:gd name="T62" fmla="*/ 28 w 132"/>
                <a:gd name="T63" fmla="*/ 104 h 132"/>
                <a:gd name="T64" fmla="*/ 42 w 132"/>
                <a:gd name="T65" fmla="*/ 114 h 132"/>
                <a:gd name="T66" fmla="*/ 40 w 132"/>
                <a:gd name="T67" fmla="*/ 125 h 132"/>
                <a:gd name="T68" fmla="*/ 42 w 132"/>
                <a:gd name="T69" fmla="*/ 127 h 132"/>
                <a:gd name="T70" fmla="*/ 61 w 132"/>
                <a:gd name="T71" fmla="*/ 132 h 132"/>
                <a:gd name="T72" fmla="*/ 64 w 132"/>
                <a:gd name="T73" fmla="*/ 130 h 132"/>
                <a:gd name="T74" fmla="*/ 66 w 132"/>
                <a:gd name="T75" fmla="*/ 119 h 132"/>
                <a:gd name="T76" fmla="*/ 83 w 132"/>
                <a:gd name="T77" fmla="*/ 116 h 132"/>
                <a:gd name="T78" fmla="*/ 89 w 132"/>
                <a:gd name="T79" fmla="*/ 126 h 132"/>
                <a:gd name="T80" fmla="*/ 92 w 132"/>
                <a:gd name="T81" fmla="*/ 127 h 132"/>
                <a:gd name="T82" fmla="*/ 109 w 132"/>
                <a:gd name="T83" fmla="*/ 116 h 132"/>
                <a:gd name="T84" fmla="*/ 110 w 132"/>
                <a:gd name="T85" fmla="*/ 112 h 132"/>
                <a:gd name="T86" fmla="*/ 104 w 132"/>
                <a:gd name="T87" fmla="*/ 103 h 132"/>
                <a:gd name="T88" fmla="*/ 114 w 132"/>
                <a:gd name="T89" fmla="*/ 90 h 132"/>
                <a:gd name="T90" fmla="*/ 125 w 132"/>
                <a:gd name="T91" fmla="*/ 92 h 132"/>
                <a:gd name="T92" fmla="*/ 128 w 132"/>
                <a:gd name="T93" fmla="*/ 90 h 132"/>
                <a:gd name="T94" fmla="*/ 132 w 132"/>
                <a:gd name="T95" fmla="*/ 70 h 132"/>
                <a:gd name="T96" fmla="*/ 130 w 132"/>
                <a:gd name="T97" fmla="*/ 68 h 132"/>
                <a:gd name="T98" fmla="*/ 62 w 132"/>
                <a:gd name="T99" fmla="*/ 86 h 132"/>
                <a:gd name="T100" fmla="*/ 46 w 132"/>
                <a:gd name="T101" fmla="*/ 61 h 132"/>
                <a:gd name="T102" fmla="*/ 70 w 132"/>
                <a:gd name="T103" fmla="*/ 46 h 132"/>
                <a:gd name="T104" fmla="*/ 86 w 132"/>
                <a:gd name="T105" fmla="*/ 70 h 132"/>
                <a:gd name="T106" fmla="*/ 62 w 132"/>
                <a:gd name="T107" fmla="*/ 8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 h="132">
                  <a:moveTo>
                    <a:pt x="130" y="68"/>
                  </a:moveTo>
                  <a:cubicBezTo>
                    <a:pt x="119" y="65"/>
                    <a:pt x="119" y="65"/>
                    <a:pt x="119" y="65"/>
                  </a:cubicBezTo>
                  <a:cubicBezTo>
                    <a:pt x="119" y="60"/>
                    <a:pt x="119" y="54"/>
                    <a:pt x="117" y="49"/>
                  </a:cubicBezTo>
                  <a:cubicBezTo>
                    <a:pt x="126" y="42"/>
                    <a:pt x="126" y="42"/>
                    <a:pt x="126" y="42"/>
                  </a:cubicBezTo>
                  <a:cubicBezTo>
                    <a:pt x="127" y="42"/>
                    <a:pt x="127" y="40"/>
                    <a:pt x="127" y="39"/>
                  </a:cubicBezTo>
                  <a:cubicBezTo>
                    <a:pt x="116" y="22"/>
                    <a:pt x="116" y="22"/>
                    <a:pt x="116" y="22"/>
                  </a:cubicBezTo>
                  <a:cubicBezTo>
                    <a:pt x="115" y="21"/>
                    <a:pt x="114" y="21"/>
                    <a:pt x="113" y="22"/>
                  </a:cubicBezTo>
                  <a:cubicBezTo>
                    <a:pt x="104" y="28"/>
                    <a:pt x="104" y="28"/>
                    <a:pt x="104" y="28"/>
                  </a:cubicBezTo>
                  <a:cubicBezTo>
                    <a:pt x="100" y="24"/>
                    <a:pt x="95" y="20"/>
                    <a:pt x="90" y="18"/>
                  </a:cubicBezTo>
                  <a:cubicBezTo>
                    <a:pt x="92" y="7"/>
                    <a:pt x="92" y="7"/>
                    <a:pt x="92" y="7"/>
                  </a:cubicBezTo>
                  <a:cubicBezTo>
                    <a:pt x="92" y="6"/>
                    <a:pt x="92" y="4"/>
                    <a:pt x="90" y="4"/>
                  </a:cubicBezTo>
                  <a:cubicBezTo>
                    <a:pt x="71" y="0"/>
                    <a:pt x="71" y="0"/>
                    <a:pt x="71" y="0"/>
                  </a:cubicBezTo>
                  <a:cubicBezTo>
                    <a:pt x="69" y="0"/>
                    <a:pt x="68" y="0"/>
                    <a:pt x="68" y="2"/>
                  </a:cubicBezTo>
                  <a:cubicBezTo>
                    <a:pt x="66" y="12"/>
                    <a:pt x="66" y="12"/>
                    <a:pt x="66" y="12"/>
                  </a:cubicBezTo>
                  <a:cubicBezTo>
                    <a:pt x="60" y="12"/>
                    <a:pt x="54" y="13"/>
                    <a:pt x="49" y="15"/>
                  </a:cubicBezTo>
                  <a:cubicBezTo>
                    <a:pt x="43" y="5"/>
                    <a:pt x="43" y="5"/>
                    <a:pt x="43" y="5"/>
                  </a:cubicBezTo>
                  <a:cubicBezTo>
                    <a:pt x="42" y="4"/>
                    <a:pt x="41" y="4"/>
                    <a:pt x="40" y="5"/>
                  </a:cubicBezTo>
                  <a:cubicBezTo>
                    <a:pt x="23" y="16"/>
                    <a:pt x="23" y="16"/>
                    <a:pt x="23" y="16"/>
                  </a:cubicBezTo>
                  <a:cubicBezTo>
                    <a:pt x="22" y="17"/>
                    <a:pt x="21" y="18"/>
                    <a:pt x="22" y="19"/>
                  </a:cubicBezTo>
                  <a:cubicBezTo>
                    <a:pt x="28" y="28"/>
                    <a:pt x="28" y="28"/>
                    <a:pt x="28" y="28"/>
                  </a:cubicBezTo>
                  <a:cubicBezTo>
                    <a:pt x="24" y="32"/>
                    <a:pt x="21" y="37"/>
                    <a:pt x="18" y="42"/>
                  </a:cubicBezTo>
                  <a:cubicBezTo>
                    <a:pt x="7" y="40"/>
                    <a:pt x="7" y="40"/>
                    <a:pt x="7" y="40"/>
                  </a:cubicBezTo>
                  <a:cubicBezTo>
                    <a:pt x="6" y="39"/>
                    <a:pt x="5" y="40"/>
                    <a:pt x="4" y="41"/>
                  </a:cubicBezTo>
                  <a:cubicBezTo>
                    <a:pt x="0" y="61"/>
                    <a:pt x="0" y="61"/>
                    <a:pt x="0" y="61"/>
                  </a:cubicBezTo>
                  <a:cubicBezTo>
                    <a:pt x="0" y="62"/>
                    <a:pt x="1" y="63"/>
                    <a:pt x="2" y="64"/>
                  </a:cubicBezTo>
                  <a:cubicBezTo>
                    <a:pt x="12" y="66"/>
                    <a:pt x="12" y="66"/>
                    <a:pt x="12" y="66"/>
                  </a:cubicBezTo>
                  <a:cubicBezTo>
                    <a:pt x="12" y="72"/>
                    <a:pt x="13" y="77"/>
                    <a:pt x="15" y="83"/>
                  </a:cubicBezTo>
                  <a:cubicBezTo>
                    <a:pt x="6" y="89"/>
                    <a:pt x="6" y="89"/>
                    <a:pt x="6" y="89"/>
                  </a:cubicBezTo>
                  <a:cubicBezTo>
                    <a:pt x="5" y="90"/>
                    <a:pt x="4" y="91"/>
                    <a:pt x="5" y="92"/>
                  </a:cubicBezTo>
                  <a:cubicBezTo>
                    <a:pt x="16" y="109"/>
                    <a:pt x="16" y="109"/>
                    <a:pt x="16" y="109"/>
                  </a:cubicBezTo>
                  <a:cubicBezTo>
                    <a:pt x="17" y="110"/>
                    <a:pt x="18" y="110"/>
                    <a:pt x="19" y="110"/>
                  </a:cubicBezTo>
                  <a:cubicBezTo>
                    <a:pt x="28" y="104"/>
                    <a:pt x="28" y="104"/>
                    <a:pt x="28" y="104"/>
                  </a:cubicBezTo>
                  <a:cubicBezTo>
                    <a:pt x="32" y="108"/>
                    <a:pt x="37" y="111"/>
                    <a:pt x="42" y="114"/>
                  </a:cubicBezTo>
                  <a:cubicBezTo>
                    <a:pt x="40" y="125"/>
                    <a:pt x="40" y="125"/>
                    <a:pt x="40" y="125"/>
                  </a:cubicBezTo>
                  <a:cubicBezTo>
                    <a:pt x="40" y="126"/>
                    <a:pt x="40" y="127"/>
                    <a:pt x="42" y="127"/>
                  </a:cubicBezTo>
                  <a:cubicBezTo>
                    <a:pt x="61" y="132"/>
                    <a:pt x="61" y="132"/>
                    <a:pt x="61" y="132"/>
                  </a:cubicBezTo>
                  <a:cubicBezTo>
                    <a:pt x="63" y="132"/>
                    <a:pt x="64" y="131"/>
                    <a:pt x="64" y="130"/>
                  </a:cubicBezTo>
                  <a:cubicBezTo>
                    <a:pt x="66" y="119"/>
                    <a:pt x="66" y="119"/>
                    <a:pt x="66" y="119"/>
                  </a:cubicBezTo>
                  <a:cubicBezTo>
                    <a:pt x="72" y="119"/>
                    <a:pt x="78" y="118"/>
                    <a:pt x="83" y="116"/>
                  </a:cubicBezTo>
                  <a:cubicBezTo>
                    <a:pt x="89" y="126"/>
                    <a:pt x="89" y="126"/>
                    <a:pt x="89" y="126"/>
                  </a:cubicBezTo>
                  <a:cubicBezTo>
                    <a:pt x="90" y="127"/>
                    <a:pt x="91" y="127"/>
                    <a:pt x="92" y="127"/>
                  </a:cubicBezTo>
                  <a:cubicBezTo>
                    <a:pt x="109" y="116"/>
                    <a:pt x="109" y="116"/>
                    <a:pt x="109" y="116"/>
                  </a:cubicBezTo>
                  <a:cubicBezTo>
                    <a:pt x="110" y="115"/>
                    <a:pt x="111" y="113"/>
                    <a:pt x="110" y="112"/>
                  </a:cubicBezTo>
                  <a:cubicBezTo>
                    <a:pt x="104" y="103"/>
                    <a:pt x="104" y="103"/>
                    <a:pt x="104" y="103"/>
                  </a:cubicBezTo>
                  <a:cubicBezTo>
                    <a:pt x="108" y="99"/>
                    <a:pt x="111" y="95"/>
                    <a:pt x="114" y="90"/>
                  </a:cubicBezTo>
                  <a:cubicBezTo>
                    <a:pt x="125" y="92"/>
                    <a:pt x="125" y="92"/>
                    <a:pt x="125" y="92"/>
                  </a:cubicBezTo>
                  <a:cubicBezTo>
                    <a:pt x="126" y="92"/>
                    <a:pt x="127" y="91"/>
                    <a:pt x="128" y="90"/>
                  </a:cubicBezTo>
                  <a:cubicBezTo>
                    <a:pt x="132" y="70"/>
                    <a:pt x="132" y="70"/>
                    <a:pt x="132" y="70"/>
                  </a:cubicBezTo>
                  <a:cubicBezTo>
                    <a:pt x="132" y="69"/>
                    <a:pt x="131" y="68"/>
                    <a:pt x="130" y="68"/>
                  </a:cubicBezTo>
                  <a:close/>
                  <a:moveTo>
                    <a:pt x="62" y="86"/>
                  </a:moveTo>
                  <a:cubicBezTo>
                    <a:pt x="51" y="83"/>
                    <a:pt x="44" y="73"/>
                    <a:pt x="46" y="61"/>
                  </a:cubicBezTo>
                  <a:cubicBezTo>
                    <a:pt x="48" y="50"/>
                    <a:pt x="59" y="43"/>
                    <a:pt x="70" y="46"/>
                  </a:cubicBezTo>
                  <a:cubicBezTo>
                    <a:pt x="81" y="48"/>
                    <a:pt x="88" y="59"/>
                    <a:pt x="86" y="70"/>
                  </a:cubicBezTo>
                  <a:cubicBezTo>
                    <a:pt x="84" y="81"/>
                    <a:pt x="73" y="88"/>
                    <a:pt x="62" y="86"/>
                  </a:cubicBezTo>
                  <a:close/>
                </a:path>
              </a:pathLst>
            </a:custGeom>
            <a:solidFill>
              <a:srgbClr val="3754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7" name="íṥḻíde"/>
            <p:cNvSpPr/>
            <p:nvPr/>
          </p:nvSpPr>
          <p:spPr bwMode="auto">
            <a:xfrm>
              <a:off x="3878272" y="3883060"/>
              <a:ext cx="133350" cy="244477"/>
            </a:xfrm>
            <a:custGeom>
              <a:avLst/>
              <a:gdLst>
                <a:gd name="T0" fmla="*/ 62 w 72"/>
                <a:gd name="T1" fmla="*/ 86 h 131"/>
                <a:gd name="T2" fmla="*/ 46 w 72"/>
                <a:gd name="T3" fmla="*/ 61 h 131"/>
                <a:gd name="T4" fmla="*/ 68 w 72"/>
                <a:gd name="T5" fmla="*/ 45 h 131"/>
                <a:gd name="T6" fmla="*/ 72 w 72"/>
                <a:gd name="T7" fmla="*/ 0 h 131"/>
                <a:gd name="T8" fmla="*/ 71 w 72"/>
                <a:gd name="T9" fmla="*/ 0 h 131"/>
                <a:gd name="T10" fmla="*/ 68 w 72"/>
                <a:gd name="T11" fmla="*/ 2 h 131"/>
                <a:gd name="T12" fmla="*/ 66 w 72"/>
                <a:gd name="T13" fmla="*/ 12 h 131"/>
                <a:gd name="T14" fmla="*/ 49 w 72"/>
                <a:gd name="T15" fmla="*/ 15 h 131"/>
                <a:gd name="T16" fmla="*/ 43 w 72"/>
                <a:gd name="T17" fmla="*/ 5 h 131"/>
                <a:gd name="T18" fmla="*/ 40 w 72"/>
                <a:gd name="T19" fmla="*/ 5 h 131"/>
                <a:gd name="T20" fmla="*/ 23 w 72"/>
                <a:gd name="T21" fmla="*/ 16 h 131"/>
                <a:gd name="T22" fmla="*/ 22 w 72"/>
                <a:gd name="T23" fmla="*/ 19 h 131"/>
                <a:gd name="T24" fmla="*/ 28 w 72"/>
                <a:gd name="T25" fmla="*/ 28 h 131"/>
                <a:gd name="T26" fmla="*/ 18 w 72"/>
                <a:gd name="T27" fmla="*/ 42 h 131"/>
                <a:gd name="T28" fmla="*/ 7 w 72"/>
                <a:gd name="T29" fmla="*/ 40 h 131"/>
                <a:gd name="T30" fmla="*/ 4 w 72"/>
                <a:gd name="T31" fmla="*/ 41 h 131"/>
                <a:gd name="T32" fmla="*/ 0 w 72"/>
                <a:gd name="T33" fmla="*/ 61 h 131"/>
                <a:gd name="T34" fmla="*/ 2 w 72"/>
                <a:gd name="T35" fmla="*/ 64 h 131"/>
                <a:gd name="T36" fmla="*/ 12 w 72"/>
                <a:gd name="T37" fmla="*/ 66 h 131"/>
                <a:gd name="T38" fmla="*/ 15 w 72"/>
                <a:gd name="T39" fmla="*/ 83 h 131"/>
                <a:gd name="T40" fmla="*/ 6 w 72"/>
                <a:gd name="T41" fmla="*/ 89 h 131"/>
                <a:gd name="T42" fmla="*/ 5 w 72"/>
                <a:gd name="T43" fmla="*/ 92 h 131"/>
                <a:gd name="T44" fmla="*/ 16 w 72"/>
                <a:gd name="T45" fmla="*/ 109 h 131"/>
                <a:gd name="T46" fmla="*/ 19 w 72"/>
                <a:gd name="T47" fmla="*/ 110 h 131"/>
                <a:gd name="T48" fmla="*/ 28 w 72"/>
                <a:gd name="T49" fmla="*/ 104 h 131"/>
                <a:gd name="T50" fmla="*/ 42 w 72"/>
                <a:gd name="T51" fmla="*/ 114 h 131"/>
                <a:gd name="T52" fmla="*/ 40 w 72"/>
                <a:gd name="T53" fmla="*/ 125 h 131"/>
                <a:gd name="T54" fmla="*/ 42 w 72"/>
                <a:gd name="T55" fmla="*/ 127 h 131"/>
                <a:gd name="T56" fmla="*/ 60 w 72"/>
                <a:gd name="T57" fmla="*/ 131 h 131"/>
                <a:gd name="T58" fmla="*/ 64 w 72"/>
                <a:gd name="T59" fmla="*/ 86 h 131"/>
                <a:gd name="T60" fmla="*/ 62 w 72"/>
                <a:gd name="T61" fmla="*/ 8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131">
                  <a:moveTo>
                    <a:pt x="62" y="86"/>
                  </a:moveTo>
                  <a:cubicBezTo>
                    <a:pt x="51" y="83"/>
                    <a:pt x="44" y="73"/>
                    <a:pt x="46" y="61"/>
                  </a:cubicBezTo>
                  <a:cubicBezTo>
                    <a:pt x="48" y="51"/>
                    <a:pt x="58" y="45"/>
                    <a:pt x="68" y="45"/>
                  </a:cubicBezTo>
                  <a:cubicBezTo>
                    <a:pt x="72" y="0"/>
                    <a:pt x="72" y="0"/>
                    <a:pt x="72" y="0"/>
                  </a:cubicBezTo>
                  <a:cubicBezTo>
                    <a:pt x="71" y="0"/>
                    <a:pt x="71" y="0"/>
                    <a:pt x="71" y="0"/>
                  </a:cubicBezTo>
                  <a:cubicBezTo>
                    <a:pt x="69" y="0"/>
                    <a:pt x="68" y="0"/>
                    <a:pt x="68" y="2"/>
                  </a:cubicBezTo>
                  <a:cubicBezTo>
                    <a:pt x="66" y="12"/>
                    <a:pt x="66" y="12"/>
                    <a:pt x="66" y="12"/>
                  </a:cubicBezTo>
                  <a:cubicBezTo>
                    <a:pt x="60" y="12"/>
                    <a:pt x="54" y="13"/>
                    <a:pt x="49" y="15"/>
                  </a:cubicBezTo>
                  <a:cubicBezTo>
                    <a:pt x="43" y="5"/>
                    <a:pt x="43" y="5"/>
                    <a:pt x="43" y="5"/>
                  </a:cubicBezTo>
                  <a:cubicBezTo>
                    <a:pt x="42" y="4"/>
                    <a:pt x="41" y="4"/>
                    <a:pt x="40" y="5"/>
                  </a:cubicBezTo>
                  <a:cubicBezTo>
                    <a:pt x="23" y="16"/>
                    <a:pt x="23" y="16"/>
                    <a:pt x="23" y="16"/>
                  </a:cubicBezTo>
                  <a:cubicBezTo>
                    <a:pt x="22" y="17"/>
                    <a:pt x="21" y="18"/>
                    <a:pt x="22" y="19"/>
                  </a:cubicBezTo>
                  <a:cubicBezTo>
                    <a:pt x="28" y="28"/>
                    <a:pt x="28" y="28"/>
                    <a:pt x="28" y="28"/>
                  </a:cubicBezTo>
                  <a:cubicBezTo>
                    <a:pt x="24" y="32"/>
                    <a:pt x="21" y="37"/>
                    <a:pt x="18" y="42"/>
                  </a:cubicBezTo>
                  <a:cubicBezTo>
                    <a:pt x="7" y="40"/>
                    <a:pt x="7" y="40"/>
                    <a:pt x="7" y="40"/>
                  </a:cubicBezTo>
                  <a:cubicBezTo>
                    <a:pt x="6" y="39"/>
                    <a:pt x="5" y="40"/>
                    <a:pt x="4" y="41"/>
                  </a:cubicBezTo>
                  <a:cubicBezTo>
                    <a:pt x="0" y="61"/>
                    <a:pt x="0" y="61"/>
                    <a:pt x="0" y="61"/>
                  </a:cubicBezTo>
                  <a:cubicBezTo>
                    <a:pt x="0" y="62"/>
                    <a:pt x="1" y="63"/>
                    <a:pt x="2" y="64"/>
                  </a:cubicBezTo>
                  <a:cubicBezTo>
                    <a:pt x="12" y="66"/>
                    <a:pt x="12" y="66"/>
                    <a:pt x="12" y="66"/>
                  </a:cubicBezTo>
                  <a:cubicBezTo>
                    <a:pt x="12" y="72"/>
                    <a:pt x="13" y="77"/>
                    <a:pt x="15" y="83"/>
                  </a:cubicBezTo>
                  <a:cubicBezTo>
                    <a:pt x="6" y="89"/>
                    <a:pt x="6" y="89"/>
                    <a:pt x="6" y="89"/>
                  </a:cubicBezTo>
                  <a:cubicBezTo>
                    <a:pt x="5" y="90"/>
                    <a:pt x="4" y="91"/>
                    <a:pt x="5" y="92"/>
                  </a:cubicBezTo>
                  <a:cubicBezTo>
                    <a:pt x="16" y="109"/>
                    <a:pt x="16" y="109"/>
                    <a:pt x="16" y="109"/>
                  </a:cubicBezTo>
                  <a:cubicBezTo>
                    <a:pt x="17" y="110"/>
                    <a:pt x="18" y="110"/>
                    <a:pt x="19" y="110"/>
                  </a:cubicBezTo>
                  <a:cubicBezTo>
                    <a:pt x="28" y="104"/>
                    <a:pt x="28" y="104"/>
                    <a:pt x="28" y="104"/>
                  </a:cubicBezTo>
                  <a:cubicBezTo>
                    <a:pt x="32" y="108"/>
                    <a:pt x="37" y="111"/>
                    <a:pt x="42" y="114"/>
                  </a:cubicBezTo>
                  <a:cubicBezTo>
                    <a:pt x="40" y="125"/>
                    <a:pt x="40" y="125"/>
                    <a:pt x="40" y="125"/>
                  </a:cubicBezTo>
                  <a:cubicBezTo>
                    <a:pt x="40" y="126"/>
                    <a:pt x="40" y="127"/>
                    <a:pt x="42" y="127"/>
                  </a:cubicBezTo>
                  <a:cubicBezTo>
                    <a:pt x="60" y="131"/>
                    <a:pt x="60" y="131"/>
                    <a:pt x="60" y="131"/>
                  </a:cubicBezTo>
                  <a:cubicBezTo>
                    <a:pt x="64" y="86"/>
                    <a:pt x="64" y="86"/>
                    <a:pt x="64" y="86"/>
                  </a:cubicBezTo>
                  <a:cubicBezTo>
                    <a:pt x="63" y="86"/>
                    <a:pt x="63" y="86"/>
                    <a:pt x="62" y="86"/>
                  </a:cubicBezTo>
                  <a:close/>
                </a:path>
              </a:pathLst>
            </a:custGeom>
            <a:solidFill>
              <a:srgbClr val="496E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8" name="iṩ1ïḓê"/>
            <p:cNvSpPr/>
            <p:nvPr/>
          </p:nvSpPr>
          <p:spPr bwMode="auto">
            <a:xfrm>
              <a:off x="5451488" y="1119199"/>
              <a:ext cx="1285878" cy="1003309"/>
            </a:xfrm>
            <a:custGeom>
              <a:avLst/>
              <a:gdLst>
                <a:gd name="T0" fmla="*/ 689 w 690"/>
                <a:gd name="T1" fmla="*/ 66 h 539"/>
                <a:gd name="T2" fmla="*/ 688 w 690"/>
                <a:gd name="T3" fmla="*/ 57 h 539"/>
                <a:gd name="T4" fmla="*/ 567 w 690"/>
                <a:gd name="T5" fmla="*/ 57 h 539"/>
                <a:gd name="T6" fmla="*/ 569 w 690"/>
                <a:gd name="T7" fmla="*/ 14 h 539"/>
                <a:gd name="T8" fmla="*/ 575 w 690"/>
                <a:gd name="T9" fmla="*/ 14 h 539"/>
                <a:gd name="T10" fmla="*/ 583 w 690"/>
                <a:gd name="T11" fmla="*/ 7 h 539"/>
                <a:gd name="T12" fmla="*/ 575 w 690"/>
                <a:gd name="T13" fmla="*/ 0 h 539"/>
                <a:gd name="T14" fmla="*/ 569 w 690"/>
                <a:gd name="T15" fmla="*/ 0 h 539"/>
                <a:gd name="T16" fmla="*/ 345 w 690"/>
                <a:gd name="T17" fmla="*/ 0 h 539"/>
                <a:gd name="T18" fmla="*/ 121 w 690"/>
                <a:gd name="T19" fmla="*/ 0 h 539"/>
                <a:gd name="T20" fmla="*/ 115 w 690"/>
                <a:gd name="T21" fmla="*/ 0 h 539"/>
                <a:gd name="T22" fmla="*/ 107 w 690"/>
                <a:gd name="T23" fmla="*/ 7 h 539"/>
                <a:gd name="T24" fmla="*/ 115 w 690"/>
                <a:gd name="T25" fmla="*/ 14 h 539"/>
                <a:gd name="T26" fmla="*/ 121 w 690"/>
                <a:gd name="T27" fmla="*/ 14 h 539"/>
                <a:gd name="T28" fmla="*/ 123 w 690"/>
                <a:gd name="T29" fmla="*/ 57 h 539"/>
                <a:gd name="T30" fmla="*/ 2 w 690"/>
                <a:gd name="T31" fmla="*/ 57 h 539"/>
                <a:gd name="T32" fmla="*/ 1 w 690"/>
                <a:gd name="T33" fmla="*/ 66 h 539"/>
                <a:gd name="T34" fmla="*/ 55 w 690"/>
                <a:gd name="T35" fmla="*/ 161 h 539"/>
                <a:gd name="T36" fmla="*/ 92 w 690"/>
                <a:gd name="T37" fmla="*/ 231 h 539"/>
                <a:gd name="T38" fmla="*/ 169 w 690"/>
                <a:gd name="T39" fmla="*/ 231 h 539"/>
                <a:gd name="T40" fmla="*/ 310 w 690"/>
                <a:gd name="T41" fmla="*/ 341 h 539"/>
                <a:gd name="T42" fmla="*/ 310 w 690"/>
                <a:gd name="T43" fmla="*/ 392 h 539"/>
                <a:gd name="T44" fmla="*/ 304 w 690"/>
                <a:gd name="T45" fmla="*/ 392 h 539"/>
                <a:gd name="T46" fmla="*/ 304 w 690"/>
                <a:gd name="T47" fmla="*/ 440 h 539"/>
                <a:gd name="T48" fmla="*/ 310 w 690"/>
                <a:gd name="T49" fmla="*/ 440 h 539"/>
                <a:gd name="T50" fmla="*/ 310 w 690"/>
                <a:gd name="T51" fmla="*/ 471 h 539"/>
                <a:gd name="T52" fmla="*/ 308 w 690"/>
                <a:gd name="T53" fmla="*/ 471 h 539"/>
                <a:gd name="T54" fmla="*/ 290 w 690"/>
                <a:gd name="T55" fmla="*/ 488 h 539"/>
                <a:gd name="T56" fmla="*/ 290 w 690"/>
                <a:gd name="T57" fmla="*/ 522 h 539"/>
                <a:gd name="T58" fmla="*/ 308 w 690"/>
                <a:gd name="T59" fmla="*/ 539 h 539"/>
                <a:gd name="T60" fmla="*/ 310 w 690"/>
                <a:gd name="T61" fmla="*/ 539 h 539"/>
                <a:gd name="T62" fmla="*/ 380 w 690"/>
                <a:gd name="T63" fmla="*/ 539 h 539"/>
                <a:gd name="T64" fmla="*/ 382 w 690"/>
                <a:gd name="T65" fmla="*/ 539 h 539"/>
                <a:gd name="T66" fmla="*/ 400 w 690"/>
                <a:gd name="T67" fmla="*/ 522 h 539"/>
                <a:gd name="T68" fmla="*/ 400 w 690"/>
                <a:gd name="T69" fmla="*/ 488 h 539"/>
                <a:gd name="T70" fmla="*/ 382 w 690"/>
                <a:gd name="T71" fmla="*/ 471 h 539"/>
                <a:gd name="T72" fmla="*/ 380 w 690"/>
                <a:gd name="T73" fmla="*/ 471 h 539"/>
                <a:gd name="T74" fmla="*/ 380 w 690"/>
                <a:gd name="T75" fmla="*/ 440 h 539"/>
                <a:gd name="T76" fmla="*/ 386 w 690"/>
                <a:gd name="T77" fmla="*/ 440 h 539"/>
                <a:gd name="T78" fmla="*/ 386 w 690"/>
                <a:gd name="T79" fmla="*/ 392 h 539"/>
                <a:gd name="T80" fmla="*/ 380 w 690"/>
                <a:gd name="T81" fmla="*/ 392 h 539"/>
                <a:gd name="T82" fmla="*/ 380 w 690"/>
                <a:gd name="T83" fmla="*/ 341 h 539"/>
                <a:gd name="T84" fmla="*/ 521 w 690"/>
                <a:gd name="T85" fmla="*/ 231 h 539"/>
                <a:gd name="T86" fmla="*/ 598 w 690"/>
                <a:gd name="T87" fmla="*/ 231 h 539"/>
                <a:gd name="T88" fmla="*/ 635 w 690"/>
                <a:gd name="T89" fmla="*/ 161 h 539"/>
                <a:gd name="T90" fmla="*/ 689 w 690"/>
                <a:gd name="T91" fmla="*/ 66 h 539"/>
                <a:gd name="T92" fmla="*/ 103 w 690"/>
                <a:gd name="T93" fmla="*/ 213 h 539"/>
                <a:gd name="T94" fmla="*/ 67 w 690"/>
                <a:gd name="T95" fmla="*/ 146 h 539"/>
                <a:gd name="T96" fmla="*/ 64 w 690"/>
                <a:gd name="T97" fmla="*/ 145 h 539"/>
                <a:gd name="T98" fmla="*/ 20 w 690"/>
                <a:gd name="T99" fmla="*/ 75 h 539"/>
                <a:gd name="T100" fmla="*/ 125 w 690"/>
                <a:gd name="T101" fmla="*/ 75 h 539"/>
                <a:gd name="T102" fmla="*/ 160 w 690"/>
                <a:gd name="T103" fmla="*/ 213 h 539"/>
                <a:gd name="T104" fmla="*/ 103 w 690"/>
                <a:gd name="T105" fmla="*/ 213 h 539"/>
                <a:gd name="T106" fmla="*/ 626 w 690"/>
                <a:gd name="T107" fmla="*/ 145 h 539"/>
                <a:gd name="T108" fmla="*/ 623 w 690"/>
                <a:gd name="T109" fmla="*/ 146 h 539"/>
                <a:gd name="T110" fmla="*/ 587 w 690"/>
                <a:gd name="T111" fmla="*/ 213 h 539"/>
                <a:gd name="T112" fmla="*/ 530 w 690"/>
                <a:gd name="T113" fmla="*/ 213 h 539"/>
                <a:gd name="T114" fmla="*/ 565 w 690"/>
                <a:gd name="T115" fmla="*/ 75 h 539"/>
                <a:gd name="T116" fmla="*/ 670 w 690"/>
                <a:gd name="T117" fmla="*/ 75 h 539"/>
                <a:gd name="T118" fmla="*/ 626 w 690"/>
                <a:gd name="T119" fmla="*/ 145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0" h="539">
                  <a:moveTo>
                    <a:pt x="689" y="66"/>
                  </a:moveTo>
                  <a:cubicBezTo>
                    <a:pt x="688" y="57"/>
                    <a:pt x="688" y="57"/>
                    <a:pt x="688" y="57"/>
                  </a:cubicBezTo>
                  <a:cubicBezTo>
                    <a:pt x="567" y="57"/>
                    <a:pt x="567" y="57"/>
                    <a:pt x="567" y="57"/>
                  </a:cubicBezTo>
                  <a:cubicBezTo>
                    <a:pt x="569" y="39"/>
                    <a:pt x="569" y="25"/>
                    <a:pt x="569" y="14"/>
                  </a:cubicBezTo>
                  <a:cubicBezTo>
                    <a:pt x="575" y="14"/>
                    <a:pt x="575" y="14"/>
                    <a:pt x="575" y="14"/>
                  </a:cubicBezTo>
                  <a:cubicBezTo>
                    <a:pt x="580" y="14"/>
                    <a:pt x="583" y="11"/>
                    <a:pt x="583" y="7"/>
                  </a:cubicBezTo>
                  <a:cubicBezTo>
                    <a:pt x="583" y="3"/>
                    <a:pt x="580" y="0"/>
                    <a:pt x="575" y="0"/>
                  </a:cubicBezTo>
                  <a:cubicBezTo>
                    <a:pt x="569" y="0"/>
                    <a:pt x="569" y="0"/>
                    <a:pt x="569" y="0"/>
                  </a:cubicBezTo>
                  <a:cubicBezTo>
                    <a:pt x="345" y="0"/>
                    <a:pt x="345" y="0"/>
                    <a:pt x="345" y="0"/>
                  </a:cubicBezTo>
                  <a:cubicBezTo>
                    <a:pt x="121" y="0"/>
                    <a:pt x="121" y="0"/>
                    <a:pt x="121" y="0"/>
                  </a:cubicBezTo>
                  <a:cubicBezTo>
                    <a:pt x="115" y="0"/>
                    <a:pt x="115" y="0"/>
                    <a:pt x="115" y="0"/>
                  </a:cubicBezTo>
                  <a:cubicBezTo>
                    <a:pt x="110" y="0"/>
                    <a:pt x="107" y="3"/>
                    <a:pt x="107" y="7"/>
                  </a:cubicBezTo>
                  <a:cubicBezTo>
                    <a:pt x="107" y="11"/>
                    <a:pt x="110" y="14"/>
                    <a:pt x="115" y="14"/>
                  </a:cubicBezTo>
                  <a:cubicBezTo>
                    <a:pt x="121" y="14"/>
                    <a:pt x="121" y="14"/>
                    <a:pt x="121" y="14"/>
                  </a:cubicBezTo>
                  <a:cubicBezTo>
                    <a:pt x="121" y="25"/>
                    <a:pt x="121" y="39"/>
                    <a:pt x="123" y="57"/>
                  </a:cubicBezTo>
                  <a:cubicBezTo>
                    <a:pt x="2" y="57"/>
                    <a:pt x="2" y="57"/>
                    <a:pt x="2" y="57"/>
                  </a:cubicBezTo>
                  <a:cubicBezTo>
                    <a:pt x="1" y="66"/>
                    <a:pt x="1" y="66"/>
                    <a:pt x="1" y="66"/>
                  </a:cubicBezTo>
                  <a:cubicBezTo>
                    <a:pt x="0" y="91"/>
                    <a:pt x="9" y="143"/>
                    <a:pt x="55" y="161"/>
                  </a:cubicBezTo>
                  <a:cubicBezTo>
                    <a:pt x="92" y="231"/>
                    <a:pt x="92" y="231"/>
                    <a:pt x="92" y="231"/>
                  </a:cubicBezTo>
                  <a:cubicBezTo>
                    <a:pt x="169" y="231"/>
                    <a:pt x="169" y="231"/>
                    <a:pt x="169" y="231"/>
                  </a:cubicBezTo>
                  <a:cubicBezTo>
                    <a:pt x="196" y="285"/>
                    <a:pt x="240" y="330"/>
                    <a:pt x="310" y="341"/>
                  </a:cubicBezTo>
                  <a:cubicBezTo>
                    <a:pt x="310" y="392"/>
                    <a:pt x="310" y="392"/>
                    <a:pt x="310" y="392"/>
                  </a:cubicBezTo>
                  <a:cubicBezTo>
                    <a:pt x="304" y="392"/>
                    <a:pt x="304" y="392"/>
                    <a:pt x="304" y="392"/>
                  </a:cubicBezTo>
                  <a:cubicBezTo>
                    <a:pt x="304" y="392"/>
                    <a:pt x="287" y="418"/>
                    <a:pt x="304" y="440"/>
                  </a:cubicBezTo>
                  <a:cubicBezTo>
                    <a:pt x="310" y="440"/>
                    <a:pt x="310" y="440"/>
                    <a:pt x="310" y="440"/>
                  </a:cubicBezTo>
                  <a:cubicBezTo>
                    <a:pt x="310" y="471"/>
                    <a:pt x="310" y="471"/>
                    <a:pt x="310" y="471"/>
                  </a:cubicBezTo>
                  <a:cubicBezTo>
                    <a:pt x="308" y="471"/>
                    <a:pt x="308" y="471"/>
                    <a:pt x="308" y="471"/>
                  </a:cubicBezTo>
                  <a:cubicBezTo>
                    <a:pt x="298" y="471"/>
                    <a:pt x="290" y="479"/>
                    <a:pt x="290" y="488"/>
                  </a:cubicBezTo>
                  <a:cubicBezTo>
                    <a:pt x="290" y="522"/>
                    <a:pt x="290" y="522"/>
                    <a:pt x="290" y="522"/>
                  </a:cubicBezTo>
                  <a:cubicBezTo>
                    <a:pt x="290" y="531"/>
                    <a:pt x="298" y="539"/>
                    <a:pt x="308" y="539"/>
                  </a:cubicBezTo>
                  <a:cubicBezTo>
                    <a:pt x="310" y="539"/>
                    <a:pt x="310" y="539"/>
                    <a:pt x="310" y="539"/>
                  </a:cubicBezTo>
                  <a:cubicBezTo>
                    <a:pt x="380" y="539"/>
                    <a:pt x="380" y="539"/>
                    <a:pt x="380" y="539"/>
                  </a:cubicBezTo>
                  <a:cubicBezTo>
                    <a:pt x="382" y="539"/>
                    <a:pt x="382" y="539"/>
                    <a:pt x="382" y="539"/>
                  </a:cubicBezTo>
                  <a:cubicBezTo>
                    <a:pt x="392" y="539"/>
                    <a:pt x="400" y="531"/>
                    <a:pt x="400" y="522"/>
                  </a:cubicBezTo>
                  <a:cubicBezTo>
                    <a:pt x="400" y="488"/>
                    <a:pt x="400" y="488"/>
                    <a:pt x="400" y="488"/>
                  </a:cubicBezTo>
                  <a:cubicBezTo>
                    <a:pt x="400" y="479"/>
                    <a:pt x="392" y="471"/>
                    <a:pt x="382" y="471"/>
                  </a:cubicBezTo>
                  <a:cubicBezTo>
                    <a:pt x="380" y="471"/>
                    <a:pt x="380" y="471"/>
                    <a:pt x="380" y="471"/>
                  </a:cubicBezTo>
                  <a:cubicBezTo>
                    <a:pt x="380" y="440"/>
                    <a:pt x="380" y="440"/>
                    <a:pt x="380" y="440"/>
                  </a:cubicBezTo>
                  <a:cubicBezTo>
                    <a:pt x="386" y="440"/>
                    <a:pt x="386" y="440"/>
                    <a:pt x="386" y="440"/>
                  </a:cubicBezTo>
                  <a:cubicBezTo>
                    <a:pt x="403" y="418"/>
                    <a:pt x="386" y="392"/>
                    <a:pt x="386" y="392"/>
                  </a:cubicBezTo>
                  <a:cubicBezTo>
                    <a:pt x="380" y="392"/>
                    <a:pt x="380" y="392"/>
                    <a:pt x="380" y="392"/>
                  </a:cubicBezTo>
                  <a:cubicBezTo>
                    <a:pt x="380" y="341"/>
                    <a:pt x="380" y="341"/>
                    <a:pt x="380" y="341"/>
                  </a:cubicBezTo>
                  <a:cubicBezTo>
                    <a:pt x="450" y="330"/>
                    <a:pt x="494" y="285"/>
                    <a:pt x="521" y="231"/>
                  </a:cubicBezTo>
                  <a:cubicBezTo>
                    <a:pt x="598" y="231"/>
                    <a:pt x="598" y="231"/>
                    <a:pt x="598" y="231"/>
                  </a:cubicBezTo>
                  <a:cubicBezTo>
                    <a:pt x="635" y="161"/>
                    <a:pt x="635" y="161"/>
                    <a:pt x="635" y="161"/>
                  </a:cubicBezTo>
                  <a:cubicBezTo>
                    <a:pt x="681" y="143"/>
                    <a:pt x="690" y="91"/>
                    <a:pt x="689" y="66"/>
                  </a:cubicBezTo>
                  <a:close/>
                  <a:moveTo>
                    <a:pt x="103" y="213"/>
                  </a:moveTo>
                  <a:cubicBezTo>
                    <a:pt x="67" y="146"/>
                    <a:pt x="67" y="146"/>
                    <a:pt x="67" y="146"/>
                  </a:cubicBezTo>
                  <a:cubicBezTo>
                    <a:pt x="64" y="145"/>
                    <a:pt x="64" y="145"/>
                    <a:pt x="64" y="145"/>
                  </a:cubicBezTo>
                  <a:cubicBezTo>
                    <a:pt x="27" y="132"/>
                    <a:pt x="21" y="93"/>
                    <a:pt x="20" y="75"/>
                  </a:cubicBezTo>
                  <a:cubicBezTo>
                    <a:pt x="125" y="75"/>
                    <a:pt x="125" y="75"/>
                    <a:pt x="125" y="75"/>
                  </a:cubicBezTo>
                  <a:cubicBezTo>
                    <a:pt x="130" y="116"/>
                    <a:pt x="139" y="166"/>
                    <a:pt x="160" y="213"/>
                  </a:cubicBezTo>
                  <a:lnTo>
                    <a:pt x="103" y="213"/>
                  </a:lnTo>
                  <a:close/>
                  <a:moveTo>
                    <a:pt x="626" y="145"/>
                  </a:moveTo>
                  <a:cubicBezTo>
                    <a:pt x="623" y="146"/>
                    <a:pt x="623" y="146"/>
                    <a:pt x="623" y="146"/>
                  </a:cubicBezTo>
                  <a:cubicBezTo>
                    <a:pt x="587" y="213"/>
                    <a:pt x="587" y="213"/>
                    <a:pt x="587" y="213"/>
                  </a:cubicBezTo>
                  <a:cubicBezTo>
                    <a:pt x="530" y="213"/>
                    <a:pt x="530" y="213"/>
                    <a:pt x="530" y="213"/>
                  </a:cubicBezTo>
                  <a:cubicBezTo>
                    <a:pt x="551" y="166"/>
                    <a:pt x="560" y="116"/>
                    <a:pt x="565" y="75"/>
                  </a:cubicBezTo>
                  <a:cubicBezTo>
                    <a:pt x="670" y="75"/>
                    <a:pt x="670" y="75"/>
                    <a:pt x="670" y="75"/>
                  </a:cubicBezTo>
                  <a:cubicBezTo>
                    <a:pt x="669" y="93"/>
                    <a:pt x="663" y="132"/>
                    <a:pt x="626" y="145"/>
                  </a:cubicBezTo>
                  <a:close/>
                </a:path>
              </a:pathLst>
            </a:custGeom>
            <a:solidFill>
              <a:srgbClr val="FEC6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9" name="işḷîḑe"/>
            <p:cNvSpPr/>
            <p:nvPr/>
          </p:nvSpPr>
          <p:spPr bwMode="auto">
            <a:xfrm>
              <a:off x="6029340" y="1938356"/>
              <a:ext cx="130175" cy="6350"/>
            </a:xfrm>
            <a:prstGeom prst="rect">
              <a:avLst/>
            </a:prstGeom>
            <a:solidFill>
              <a:srgbClr val="F89B2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10" name="í$ļíḋe"/>
            <p:cNvSpPr/>
            <p:nvPr/>
          </p:nvSpPr>
          <p:spPr bwMode="auto">
            <a:xfrm>
              <a:off x="6029340" y="1841518"/>
              <a:ext cx="130175" cy="7938"/>
            </a:xfrm>
            <a:prstGeom prst="rect">
              <a:avLst/>
            </a:prstGeom>
            <a:solidFill>
              <a:srgbClr val="FAE63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11" name="íśḷíḓé"/>
            <p:cNvSpPr/>
            <p:nvPr/>
          </p:nvSpPr>
          <p:spPr bwMode="auto">
            <a:xfrm>
              <a:off x="6029340" y="1754204"/>
              <a:ext cx="130175" cy="6350"/>
            </a:xfrm>
            <a:prstGeom prst="rect">
              <a:avLst/>
            </a:prstGeom>
            <a:solidFill>
              <a:srgbClr val="F89B2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12" name="iṣlïḋê"/>
            <p:cNvSpPr/>
            <p:nvPr/>
          </p:nvSpPr>
          <p:spPr bwMode="auto">
            <a:xfrm>
              <a:off x="5676914" y="1144599"/>
              <a:ext cx="835027" cy="14288"/>
            </a:xfrm>
            <a:prstGeom prst="rect">
              <a:avLst/>
            </a:prstGeom>
            <a:solidFill>
              <a:srgbClr val="F89B2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13" name="iSḷiďé"/>
            <p:cNvSpPr/>
            <p:nvPr/>
          </p:nvSpPr>
          <p:spPr bwMode="auto">
            <a:xfrm>
              <a:off x="6029340" y="1990744"/>
              <a:ext cx="130175" cy="4763"/>
            </a:xfrm>
            <a:prstGeom prst="rect">
              <a:avLst/>
            </a:prstGeom>
            <a:solidFill>
              <a:srgbClr val="FAE63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14" name="îśḻïďê"/>
            <p:cNvSpPr/>
            <p:nvPr/>
          </p:nvSpPr>
          <p:spPr bwMode="auto">
            <a:xfrm>
              <a:off x="5802327" y="2119333"/>
              <a:ext cx="585789" cy="203202"/>
            </a:xfrm>
            <a:custGeom>
              <a:avLst/>
              <a:gdLst>
                <a:gd name="T0" fmla="*/ 310 w 314"/>
                <a:gd name="T1" fmla="*/ 15 h 110"/>
                <a:gd name="T2" fmla="*/ 314 w 314"/>
                <a:gd name="T3" fmla="*/ 10 h 110"/>
                <a:gd name="T4" fmla="*/ 314 w 314"/>
                <a:gd name="T5" fmla="*/ 6 h 110"/>
                <a:gd name="T6" fmla="*/ 310 w 314"/>
                <a:gd name="T7" fmla="*/ 0 h 110"/>
                <a:gd name="T8" fmla="*/ 4 w 314"/>
                <a:gd name="T9" fmla="*/ 0 h 110"/>
                <a:gd name="T10" fmla="*/ 0 w 314"/>
                <a:gd name="T11" fmla="*/ 6 h 110"/>
                <a:gd name="T12" fmla="*/ 0 w 314"/>
                <a:gd name="T13" fmla="*/ 10 h 110"/>
                <a:gd name="T14" fmla="*/ 4 w 314"/>
                <a:gd name="T15" fmla="*/ 15 h 110"/>
                <a:gd name="T16" fmla="*/ 9 w 314"/>
                <a:gd name="T17" fmla="*/ 15 h 110"/>
                <a:gd name="T18" fmla="*/ 9 w 314"/>
                <a:gd name="T19" fmla="*/ 96 h 110"/>
                <a:gd name="T20" fmla="*/ 4 w 314"/>
                <a:gd name="T21" fmla="*/ 96 h 110"/>
                <a:gd name="T22" fmla="*/ 0 w 314"/>
                <a:gd name="T23" fmla="*/ 101 h 110"/>
                <a:gd name="T24" fmla="*/ 0 w 314"/>
                <a:gd name="T25" fmla="*/ 105 h 110"/>
                <a:gd name="T26" fmla="*/ 4 w 314"/>
                <a:gd name="T27" fmla="*/ 110 h 110"/>
                <a:gd name="T28" fmla="*/ 310 w 314"/>
                <a:gd name="T29" fmla="*/ 110 h 110"/>
                <a:gd name="T30" fmla="*/ 314 w 314"/>
                <a:gd name="T31" fmla="*/ 105 h 110"/>
                <a:gd name="T32" fmla="*/ 314 w 314"/>
                <a:gd name="T33" fmla="*/ 101 h 110"/>
                <a:gd name="T34" fmla="*/ 310 w 314"/>
                <a:gd name="T35" fmla="*/ 96 h 110"/>
                <a:gd name="T36" fmla="*/ 305 w 314"/>
                <a:gd name="T37" fmla="*/ 96 h 110"/>
                <a:gd name="T38" fmla="*/ 305 w 314"/>
                <a:gd name="T39" fmla="*/ 15 h 110"/>
                <a:gd name="T40" fmla="*/ 310 w 314"/>
                <a:gd name="T41" fmla="*/ 1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4" h="110">
                  <a:moveTo>
                    <a:pt x="310" y="15"/>
                  </a:moveTo>
                  <a:cubicBezTo>
                    <a:pt x="312" y="15"/>
                    <a:pt x="314" y="13"/>
                    <a:pt x="314" y="10"/>
                  </a:cubicBezTo>
                  <a:cubicBezTo>
                    <a:pt x="314" y="6"/>
                    <a:pt x="314" y="6"/>
                    <a:pt x="314" y="6"/>
                  </a:cubicBezTo>
                  <a:cubicBezTo>
                    <a:pt x="314" y="3"/>
                    <a:pt x="312" y="0"/>
                    <a:pt x="310" y="0"/>
                  </a:cubicBezTo>
                  <a:cubicBezTo>
                    <a:pt x="4" y="0"/>
                    <a:pt x="4" y="0"/>
                    <a:pt x="4" y="0"/>
                  </a:cubicBezTo>
                  <a:cubicBezTo>
                    <a:pt x="2" y="0"/>
                    <a:pt x="0" y="3"/>
                    <a:pt x="0" y="6"/>
                  </a:cubicBezTo>
                  <a:cubicBezTo>
                    <a:pt x="0" y="10"/>
                    <a:pt x="0" y="10"/>
                    <a:pt x="0" y="10"/>
                  </a:cubicBezTo>
                  <a:cubicBezTo>
                    <a:pt x="0" y="13"/>
                    <a:pt x="2" y="15"/>
                    <a:pt x="4" y="15"/>
                  </a:cubicBezTo>
                  <a:cubicBezTo>
                    <a:pt x="9" y="15"/>
                    <a:pt x="9" y="15"/>
                    <a:pt x="9" y="15"/>
                  </a:cubicBezTo>
                  <a:cubicBezTo>
                    <a:pt x="9" y="96"/>
                    <a:pt x="9" y="96"/>
                    <a:pt x="9" y="96"/>
                  </a:cubicBezTo>
                  <a:cubicBezTo>
                    <a:pt x="4" y="96"/>
                    <a:pt x="4" y="96"/>
                    <a:pt x="4" y="96"/>
                  </a:cubicBezTo>
                  <a:cubicBezTo>
                    <a:pt x="2" y="96"/>
                    <a:pt x="0" y="98"/>
                    <a:pt x="0" y="101"/>
                  </a:cubicBezTo>
                  <a:cubicBezTo>
                    <a:pt x="0" y="105"/>
                    <a:pt x="0" y="105"/>
                    <a:pt x="0" y="105"/>
                  </a:cubicBezTo>
                  <a:cubicBezTo>
                    <a:pt x="0" y="108"/>
                    <a:pt x="2" y="110"/>
                    <a:pt x="4" y="110"/>
                  </a:cubicBezTo>
                  <a:cubicBezTo>
                    <a:pt x="310" y="110"/>
                    <a:pt x="310" y="110"/>
                    <a:pt x="310" y="110"/>
                  </a:cubicBezTo>
                  <a:cubicBezTo>
                    <a:pt x="312" y="110"/>
                    <a:pt x="314" y="108"/>
                    <a:pt x="314" y="105"/>
                  </a:cubicBezTo>
                  <a:cubicBezTo>
                    <a:pt x="314" y="101"/>
                    <a:pt x="314" y="101"/>
                    <a:pt x="314" y="101"/>
                  </a:cubicBezTo>
                  <a:cubicBezTo>
                    <a:pt x="314" y="98"/>
                    <a:pt x="312" y="96"/>
                    <a:pt x="310" y="96"/>
                  </a:cubicBezTo>
                  <a:cubicBezTo>
                    <a:pt x="305" y="96"/>
                    <a:pt x="305" y="96"/>
                    <a:pt x="305" y="96"/>
                  </a:cubicBezTo>
                  <a:cubicBezTo>
                    <a:pt x="305" y="15"/>
                    <a:pt x="305" y="15"/>
                    <a:pt x="305" y="15"/>
                  </a:cubicBezTo>
                  <a:lnTo>
                    <a:pt x="310" y="15"/>
                  </a:lnTo>
                  <a:close/>
                </a:path>
              </a:pathLst>
            </a:custGeom>
            <a:solidFill>
              <a:srgbClr val="2B45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5" name="iṩḻîde"/>
            <p:cNvSpPr/>
            <p:nvPr/>
          </p:nvSpPr>
          <p:spPr bwMode="auto">
            <a:xfrm>
              <a:off x="5929327" y="2146320"/>
              <a:ext cx="331788" cy="150814"/>
            </a:xfrm>
            <a:prstGeom prst="rect">
              <a:avLst/>
            </a:prstGeom>
            <a:solidFill>
              <a:srgbClr val="37547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16" name="iSlïḓê"/>
            <p:cNvSpPr/>
            <p:nvPr/>
          </p:nvSpPr>
          <p:spPr bwMode="auto">
            <a:xfrm>
              <a:off x="5819789" y="2146320"/>
              <a:ext cx="550864" cy="6350"/>
            </a:xfrm>
            <a:prstGeom prst="rect">
              <a:avLst/>
            </a:prstGeom>
            <a:solidFill>
              <a:srgbClr val="1E364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17" name="íṧḷîḓe"/>
            <p:cNvSpPr/>
            <p:nvPr/>
          </p:nvSpPr>
          <p:spPr bwMode="auto">
            <a:xfrm>
              <a:off x="5819789" y="2295547"/>
              <a:ext cx="550864" cy="1588"/>
            </a:xfrm>
            <a:prstGeom prst="rect">
              <a:avLst/>
            </a:prstGeom>
            <a:solidFill>
              <a:srgbClr val="37547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18" name="íṩḷïḍé"/>
            <p:cNvSpPr/>
            <p:nvPr/>
          </p:nvSpPr>
          <p:spPr bwMode="auto">
            <a:xfrm>
              <a:off x="8447108" y="3514757"/>
              <a:ext cx="87313" cy="217489"/>
            </a:xfrm>
            <a:custGeom>
              <a:avLst/>
              <a:gdLst>
                <a:gd name="T0" fmla="*/ 34 w 47"/>
                <a:gd name="T1" fmla="*/ 117 h 117"/>
                <a:gd name="T2" fmla="*/ 13 w 47"/>
                <a:gd name="T3" fmla="*/ 117 h 117"/>
                <a:gd name="T4" fmla="*/ 0 w 47"/>
                <a:gd name="T5" fmla="*/ 104 h 117"/>
                <a:gd name="T6" fmla="*/ 0 w 47"/>
                <a:gd name="T7" fmla="*/ 13 h 117"/>
                <a:gd name="T8" fmla="*/ 13 w 47"/>
                <a:gd name="T9" fmla="*/ 0 h 117"/>
                <a:gd name="T10" fmla="*/ 34 w 47"/>
                <a:gd name="T11" fmla="*/ 0 h 117"/>
                <a:gd name="T12" fmla="*/ 47 w 47"/>
                <a:gd name="T13" fmla="*/ 13 h 117"/>
                <a:gd name="T14" fmla="*/ 47 w 47"/>
                <a:gd name="T15" fmla="*/ 104 h 117"/>
                <a:gd name="T16" fmla="*/ 34 w 47"/>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17">
                  <a:moveTo>
                    <a:pt x="34" y="117"/>
                  </a:moveTo>
                  <a:cubicBezTo>
                    <a:pt x="13" y="117"/>
                    <a:pt x="13" y="117"/>
                    <a:pt x="13" y="117"/>
                  </a:cubicBezTo>
                  <a:cubicBezTo>
                    <a:pt x="6" y="117"/>
                    <a:pt x="0" y="111"/>
                    <a:pt x="0" y="104"/>
                  </a:cubicBezTo>
                  <a:cubicBezTo>
                    <a:pt x="0" y="13"/>
                    <a:pt x="0" y="13"/>
                    <a:pt x="0" y="13"/>
                  </a:cubicBezTo>
                  <a:cubicBezTo>
                    <a:pt x="0" y="6"/>
                    <a:pt x="6" y="0"/>
                    <a:pt x="13" y="0"/>
                  </a:cubicBezTo>
                  <a:cubicBezTo>
                    <a:pt x="34" y="0"/>
                    <a:pt x="34" y="0"/>
                    <a:pt x="34" y="0"/>
                  </a:cubicBezTo>
                  <a:cubicBezTo>
                    <a:pt x="41" y="0"/>
                    <a:pt x="47" y="6"/>
                    <a:pt x="47" y="13"/>
                  </a:cubicBezTo>
                  <a:cubicBezTo>
                    <a:pt x="47" y="104"/>
                    <a:pt x="47" y="104"/>
                    <a:pt x="47" y="104"/>
                  </a:cubicBezTo>
                  <a:cubicBezTo>
                    <a:pt x="47" y="111"/>
                    <a:pt x="41" y="117"/>
                    <a:pt x="34" y="117"/>
                  </a:cubicBezTo>
                  <a:close/>
                </a:path>
              </a:pathLst>
            </a:custGeom>
            <a:solidFill>
              <a:srgbClr val="3952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9" name="ísliḓe"/>
            <p:cNvSpPr/>
            <p:nvPr/>
          </p:nvSpPr>
          <p:spPr bwMode="auto">
            <a:xfrm>
              <a:off x="8328046" y="3567145"/>
              <a:ext cx="85725" cy="165101"/>
            </a:xfrm>
            <a:custGeom>
              <a:avLst/>
              <a:gdLst>
                <a:gd name="T0" fmla="*/ 33 w 46"/>
                <a:gd name="T1" fmla="*/ 89 h 89"/>
                <a:gd name="T2" fmla="*/ 13 w 46"/>
                <a:gd name="T3" fmla="*/ 89 h 89"/>
                <a:gd name="T4" fmla="*/ 0 w 46"/>
                <a:gd name="T5" fmla="*/ 76 h 89"/>
                <a:gd name="T6" fmla="*/ 0 w 46"/>
                <a:gd name="T7" fmla="*/ 13 h 89"/>
                <a:gd name="T8" fmla="*/ 13 w 46"/>
                <a:gd name="T9" fmla="*/ 0 h 89"/>
                <a:gd name="T10" fmla="*/ 33 w 46"/>
                <a:gd name="T11" fmla="*/ 0 h 89"/>
                <a:gd name="T12" fmla="*/ 46 w 46"/>
                <a:gd name="T13" fmla="*/ 13 h 89"/>
                <a:gd name="T14" fmla="*/ 46 w 46"/>
                <a:gd name="T15" fmla="*/ 76 h 89"/>
                <a:gd name="T16" fmla="*/ 33 w 46"/>
                <a:gd name="T1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89">
                  <a:moveTo>
                    <a:pt x="33" y="89"/>
                  </a:moveTo>
                  <a:cubicBezTo>
                    <a:pt x="13" y="89"/>
                    <a:pt x="13" y="89"/>
                    <a:pt x="13" y="89"/>
                  </a:cubicBezTo>
                  <a:cubicBezTo>
                    <a:pt x="6" y="89"/>
                    <a:pt x="0" y="83"/>
                    <a:pt x="0" y="76"/>
                  </a:cubicBezTo>
                  <a:cubicBezTo>
                    <a:pt x="0" y="13"/>
                    <a:pt x="0" y="13"/>
                    <a:pt x="0" y="13"/>
                  </a:cubicBezTo>
                  <a:cubicBezTo>
                    <a:pt x="0" y="6"/>
                    <a:pt x="6" y="0"/>
                    <a:pt x="13" y="0"/>
                  </a:cubicBezTo>
                  <a:cubicBezTo>
                    <a:pt x="33" y="0"/>
                    <a:pt x="33" y="0"/>
                    <a:pt x="33" y="0"/>
                  </a:cubicBezTo>
                  <a:cubicBezTo>
                    <a:pt x="41" y="0"/>
                    <a:pt x="46" y="6"/>
                    <a:pt x="46" y="13"/>
                  </a:cubicBezTo>
                  <a:cubicBezTo>
                    <a:pt x="46" y="76"/>
                    <a:pt x="46" y="76"/>
                    <a:pt x="46" y="76"/>
                  </a:cubicBezTo>
                  <a:cubicBezTo>
                    <a:pt x="46" y="83"/>
                    <a:pt x="41" y="89"/>
                    <a:pt x="33" y="89"/>
                  </a:cubicBezTo>
                  <a:close/>
                </a:path>
              </a:pathLst>
            </a:custGeom>
            <a:solidFill>
              <a:srgbClr val="496E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0" name="iṥlïḋè"/>
            <p:cNvSpPr/>
            <p:nvPr/>
          </p:nvSpPr>
          <p:spPr bwMode="auto">
            <a:xfrm>
              <a:off x="8567759" y="3417919"/>
              <a:ext cx="85725" cy="314328"/>
            </a:xfrm>
            <a:custGeom>
              <a:avLst/>
              <a:gdLst>
                <a:gd name="T0" fmla="*/ 33 w 46"/>
                <a:gd name="T1" fmla="*/ 169 h 169"/>
                <a:gd name="T2" fmla="*/ 13 w 46"/>
                <a:gd name="T3" fmla="*/ 169 h 169"/>
                <a:gd name="T4" fmla="*/ 0 w 46"/>
                <a:gd name="T5" fmla="*/ 156 h 169"/>
                <a:gd name="T6" fmla="*/ 0 w 46"/>
                <a:gd name="T7" fmla="*/ 13 h 169"/>
                <a:gd name="T8" fmla="*/ 13 w 46"/>
                <a:gd name="T9" fmla="*/ 0 h 169"/>
                <a:gd name="T10" fmla="*/ 33 w 46"/>
                <a:gd name="T11" fmla="*/ 0 h 169"/>
                <a:gd name="T12" fmla="*/ 46 w 46"/>
                <a:gd name="T13" fmla="*/ 13 h 169"/>
                <a:gd name="T14" fmla="*/ 46 w 46"/>
                <a:gd name="T15" fmla="*/ 156 h 169"/>
                <a:gd name="T16" fmla="*/ 33 w 46"/>
                <a:gd name="T17"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69">
                  <a:moveTo>
                    <a:pt x="33" y="169"/>
                  </a:moveTo>
                  <a:cubicBezTo>
                    <a:pt x="13" y="169"/>
                    <a:pt x="13" y="169"/>
                    <a:pt x="13" y="169"/>
                  </a:cubicBezTo>
                  <a:cubicBezTo>
                    <a:pt x="5" y="169"/>
                    <a:pt x="0" y="163"/>
                    <a:pt x="0" y="156"/>
                  </a:cubicBezTo>
                  <a:cubicBezTo>
                    <a:pt x="0" y="13"/>
                    <a:pt x="0" y="13"/>
                    <a:pt x="0" y="13"/>
                  </a:cubicBezTo>
                  <a:cubicBezTo>
                    <a:pt x="0" y="6"/>
                    <a:pt x="5" y="0"/>
                    <a:pt x="13" y="0"/>
                  </a:cubicBezTo>
                  <a:cubicBezTo>
                    <a:pt x="33" y="0"/>
                    <a:pt x="33" y="0"/>
                    <a:pt x="33" y="0"/>
                  </a:cubicBezTo>
                  <a:cubicBezTo>
                    <a:pt x="40" y="0"/>
                    <a:pt x="46" y="6"/>
                    <a:pt x="46" y="13"/>
                  </a:cubicBezTo>
                  <a:cubicBezTo>
                    <a:pt x="46" y="156"/>
                    <a:pt x="46" y="156"/>
                    <a:pt x="46" y="156"/>
                  </a:cubicBezTo>
                  <a:cubicBezTo>
                    <a:pt x="46" y="163"/>
                    <a:pt x="40" y="169"/>
                    <a:pt x="33" y="169"/>
                  </a:cubicBezTo>
                  <a:close/>
                </a:path>
              </a:pathLst>
            </a:custGeom>
            <a:solidFill>
              <a:srgbClr val="496E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1" name="îṥľiḑe"/>
            <p:cNvSpPr/>
            <p:nvPr/>
          </p:nvSpPr>
          <p:spPr bwMode="auto">
            <a:xfrm>
              <a:off x="3532196" y="3454431"/>
              <a:ext cx="277813" cy="277815"/>
            </a:xfrm>
            <a:custGeom>
              <a:avLst/>
              <a:gdLst>
                <a:gd name="T0" fmla="*/ 46 w 149"/>
                <a:gd name="T1" fmla="*/ 7 h 149"/>
                <a:gd name="T2" fmla="*/ 53 w 149"/>
                <a:gd name="T3" fmla="*/ 14 h 149"/>
                <a:gd name="T4" fmla="*/ 14 w 149"/>
                <a:gd name="T5" fmla="*/ 53 h 149"/>
                <a:gd name="T6" fmla="*/ 7 w 149"/>
                <a:gd name="T7" fmla="*/ 46 h 149"/>
                <a:gd name="T8" fmla="*/ 7 w 149"/>
                <a:gd name="T9" fmla="*/ 20 h 149"/>
                <a:gd name="T10" fmla="*/ 20 w 149"/>
                <a:gd name="T11" fmla="*/ 7 h 149"/>
                <a:gd name="T12" fmla="*/ 46 w 149"/>
                <a:gd name="T13" fmla="*/ 7 h 149"/>
                <a:gd name="T14" fmla="*/ 124 w 149"/>
                <a:gd name="T15" fmla="*/ 98 h 149"/>
                <a:gd name="T16" fmla="*/ 131 w 149"/>
                <a:gd name="T17" fmla="*/ 98 h 149"/>
                <a:gd name="T18" fmla="*/ 131 w 149"/>
                <a:gd name="T19" fmla="*/ 92 h 149"/>
                <a:gd name="T20" fmla="*/ 59 w 149"/>
                <a:gd name="T21" fmla="*/ 20 h 149"/>
                <a:gd name="T22" fmla="*/ 53 w 149"/>
                <a:gd name="T23" fmla="*/ 27 h 149"/>
                <a:gd name="T24" fmla="*/ 124 w 149"/>
                <a:gd name="T25" fmla="*/ 98 h 149"/>
                <a:gd name="T26" fmla="*/ 92 w 149"/>
                <a:gd name="T27" fmla="*/ 131 h 149"/>
                <a:gd name="T28" fmla="*/ 98 w 149"/>
                <a:gd name="T29" fmla="*/ 131 h 149"/>
                <a:gd name="T30" fmla="*/ 98 w 149"/>
                <a:gd name="T31" fmla="*/ 124 h 149"/>
                <a:gd name="T32" fmla="*/ 27 w 149"/>
                <a:gd name="T33" fmla="*/ 53 h 149"/>
                <a:gd name="T34" fmla="*/ 20 w 149"/>
                <a:gd name="T35" fmla="*/ 59 h 149"/>
                <a:gd name="T36" fmla="*/ 92 w 149"/>
                <a:gd name="T37" fmla="*/ 131 h 149"/>
                <a:gd name="T38" fmla="*/ 33 w 149"/>
                <a:gd name="T39" fmla="*/ 46 h 149"/>
                <a:gd name="T40" fmla="*/ 105 w 149"/>
                <a:gd name="T41" fmla="*/ 118 h 149"/>
                <a:gd name="T42" fmla="*/ 118 w 149"/>
                <a:gd name="T43" fmla="*/ 118 h 149"/>
                <a:gd name="T44" fmla="*/ 118 w 149"/>
                <a:gd name="T45" fmla="*/ 105 h 149"/>
                <a:gd name="T46" fmla="*/ 46 w 149"/>
                <a:gd name="T47" fmla="*/ 33 h 149"/>
                <a:gd name="T48" fmla="*/ 33 w 149"/>
                <a:gd name="T49" fmla="*/ 46 h 149"/>
                <a:gd name="T50" fmla="*/ 137 w 149"/>
                <a:gd name="T51" fmla="*/ 105 h 149"/>
                <a:gd name="T52" fmla="*/ 129 w 149"/>
                <a:gd name="T53" fmla="*/ 108 h 149"/>
                <a:gd name="T54" fmla="*/ 129 w 149"/>
                <a:gd name="T55" fmla="*/ 111 h 149"/>
                <a:gd name="T56" fmla="*/ 124 w 149"/>
                <a:gd name="T57" fmla="*/ 124 h 149"/>
                <a:gd name="T58" fmla="*/ 111 w 149"/>
                <a:gd name="T59" fmla="*/ 129 h 149"/>
                <a:gd name="T60" fmla="*/ 108 w 149"/>
                <a:gd name="T61" fmla="*/ 129 h 149"/>
                <a:gd name="T62" fmla="*/ 105 w 149"/>
                <a:gd name="T63" fmla="*/ 137 h 149"/>
                <a:gd name="T64" fmla="*/ 104 w 149"/>
                <a:gd name="T65" fmla="*/ 137 h 149"/>
                <a:gd name="T66" fmla="*/ 149 w 149"/>
                <a:gd name="T67" fmla="*/ 149 h 149"/>
                <a:gd name="T68" fmla="*/ 138 w 149"/>
                <a:gd name="T69" fmla="*/ 104 h 149"/>
                <a:gd name="T70" fmla="*/ 137 w 149"/>
                <a:gd name="T71" fmla="*/ 10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149">
                  <a:moveTo>
                    <a:pt x="46" y="7"/>
                  </a:moveTo>
                  <a:cubicBezTo>
                    <a:pt x="53" y="14"/>
                    <a:pt x="53" y="14"/>
                    <a:pt x="53" y="14"/>
                  </a:cubicBezTo>
                  <a:cubicBezTo>
                    <a:pt x="14" y="53"/>
                    <a:pt x="14" y="53"/>
                    <a:pt x="14" y="53"/>
                  </a:cubicBezTo>
                  <a:cubicBezTo>
                    <a:pt x="7" y="46"/>
                    <a:pt x="7" y="46"/>
                    <a:pt x="7" y="46"/>
                  </a:cubicBezTo>
                  <a:cubicBezTo>
                    <a:pt x="0" y="39"/>
                    <a:pt x="0" y="27"/>
                    <a:pt x="7" y="20"/>
                  </a:cubicBezTo>
                  <a:cubicBezTo>
                    <a:pt x="20" y="7"/>
                    <a:pt x="20" y="7"/>
                    <a:pt x="20" y="7"/>
                  </a:cubicBezTo>
                  <a:cubicBezTo>
                    <a:pt x="28" y="0"/>
                    <a:pt x="39" y="0"/>
                    <a:pt x="46" y="7"/>
                  </a:cubicBezTo>
                  <a:close/>
                  <a:moveTo>
                    <a:pt x="124" y="98"/>
                  </a:moveTo>
                  <a:cubicBezTo>
                    <a:pt x="126" y="100"/>
                    <a:pt x="129" y="100"/>
                    <a:pt x="131" y="98"/>
                  </a:cubicBezTo>
                  <a:cubicBezTo>
                    <a:pt x="132" y="96"/>
                    <a:pt x="132" y="93"/>
                    <a:pt x="131" y="92"/>
                  </a:cubicBezTo>
                  <a:cubicBezTo>
                    <a:pt x="59" y="20"/>
                    <a:pt x="59" y="20"/>
                    <a:pt x="59" y="20"/>
                  </a:cubicBezTo>
                  <a:cubicBezTo>
                    <a:pt x="53" y="27"/>
                    <a:pt x="53" y="27"/>
                    <a:pt x="53" y="27"/>
                  </a:cubicBezTo>
                  <a:lnTo>
                    <a:pt x="124" y="98"/>
                  </a:lnTo>
                  <a:close/>
                  <a:moveTo>
                    <a:pt x="92" y="131"/>
                  </a:moveTo>
                  <a:cubicBezTo>
                    <a:pt x="93" y="132"/>
                    <a:pt x="96" y="132"/>
                    <a:pt x="98" y="131"/>
                  </a:cubicBezTo>
                  <a:cubicBezTo>
                    <a:pt x="100" y="129"/>
                    <a:pt x="100" y="126"/>
                    <a:pt x="98" y="124"/>
                  </a:cubicBezTo>
                  <a:cubicBezTo>
                    <a:pt x="27" y="53"/>
                    <a:pt x="27" y="53"/>
                    <a:pt x="27" y="53"/>
                  </a:cubicBezTo>
                  <a:cubicBezTo>
                    <a:pt x="20" y="59"/>
                    <a:pt x="20" y="59"/>
                    <a:pt x="20" y="59"/>
                  </a:cubicBezTo>
                  <a:lnTo>
                    <a:pt x="92" y="131"/>
                  </a:lnTo>
                  <a:close/>
                  <a:moveTo>
                    <a:pt x="33" y="46"/>
                  </a:moveTo>
                  <a:cubicBezTo>
                    <a:pt x="105" y="118"/>
                    <a:pt x="105" y="118"/>
                    <a:pt x="105" y="118"/>
                  </a:cubicBezTo>
                  <a:cubicBezTo>
                    <a:pt x="108" y="121"/>
                    <a:pt x="114" y="121"/>
                    <a:pt x="118" y="118"/>
                  </a:cubicBezTo>
                  <a:cubicBezTo>
                    <a:pt x="121" y="114"/>
                    <a:pt x="121" y="108"/>
                    <a:pt x="118" y="105"/>
                  </a:cubicBezTo>
                  <a:cubicBezTo>
                    <a:pt x="46" y="33"/>
                    <a:pt x="46" y="33"/>
                    <a:pt x="46" y="33"/>
                  </a:cubicBezTo>
                  <a:lnTo>
                    <a:pt x="33" y="46"/>
                  </a:lnTo>
                  <a:close/>
                  <a:moveTo>
                    <a:pt x="137" y="105"/>
                  </a:moveTo>
                  <a:cubicBezTo>
                    <a:pt x="135" y="107"/>
                    <a:pt x="132" y="108"/>
                    <a:pt x="129" y="108"/>
                  </a:cubicBezTo>
                  <a:cubicBezTo>
                    <a:pt x="129" y="109"/>
                    <a:pt x="129" y="110"/>
                    <a:pt x="129" y="111"/>
                  </a:cubicBezTo>
                  <a:cubicBezTo>
                    <a:pt x="129" y="116"/>
                    <a:pt x="128" y="121"/>
                    <a:pt x="124" y="124"/>
                  </a:cubicBezTo>
                  <a:cubicBezTo>
                    <a:pt x="121" y="128"/>
                    <a:pt x="116" y="129"/>
                    <a:pt x="111" y="129"/>
                  </a:cubicBezTo>
                  <a:cubicBezTo>
                    <a:pt x="110" y="129"/>
                    <a:pt x="109" y="129"/>
                    <a:pt x="108" y="129"/>
                  </a:cubicBezTo>
                  <a:cubicBezTo>
                    <a:pt x="108" y="132"/>
                    <a:pt x="107" y="135"/>
                    <a:pt x="105" y="137"/>
                  </a:cubicBezTo>
                  <a:cubicBezTo>
                    <a:pt x="104" y="137"/>
                    <a:pt x="104" y="137"/>
                    <a:pt x="104" y="137"/>
                  </a:cubicBezTo>
                  <a:cubicBezTo>
                    <a:pt x="149" y="149"/>
                    <a:pt x="149" y="149"/>
                    <a:pt x="149" y="149"/>
                  </a:cubicBezTo>
                  <a:cubicBezTo>
                    <a:pt x="138" y="104"/>
                    <a:pt x="138" y="104"/>
                    <a:pt x="138" y="104"/>
                  </a:cubicBezTo>
                  <a:lnTo>
                    <a:pt x="137" y="105"/>
                  </a:lnTo>
                  <a:close/>
                </a:path>
              </a:pathLst>
            </a:custGeom>
            <a:solidFill>
              <a:srgbClr val="3952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2" name="îṡlïḓe"/>
            <p:cNvSpPr/>
            <p:nvPr/>
          </p:nvSpPr>
          <p:spPr bwMode="auto">
            <a:xfrm>
              <a:off x="8008957" y="2389210"/>
              <a:ext cx="411164" cy="392116"/>
            </a:xfrm>
            <a:custGeom>
              <a:avLst/>
              <a:gdLst>
                <a:gd name="T0" fmla="*/ 211 w 221"/>
                <a:gd name="T1" fmla="*/ 35 h 211"/>
                <a:gd name="T2" fmla="*/ 133 w 221"/>
                <a:gd name="T3" fmla="*/ 20 h 211"/>
                <a:gd name="T4" fmla="*/ 136 w 221"/>
                <a:gd name="T5" fmla="*/ 15 h 211"/>
                <a:gd name="T6" fmla="*/ 127 w 221"/>
                <a:gd name="T7" fmla="*/ 1 h 211"/>
                <a:gd name="T8" fmla="*/ 113 w 221"/>
                <a:gd name="T9" fmla="*/ 11 h 211"/>
                <a:gd name="T10" fmla="*/ 113 w 221"/>
                <a:gd name="T11" fmla="*/ 16 h 211"/>
                <a:gd name="T12" fmla="*/ 36 w 221"/>
                <a:gd name="T13" fmla="*/ 1 h 211"/>
                <a:gd name="T14" fmla="*/ 23 w 221"/>
                <a:gd name="T15" fmla="*/ 10 h 211"/>
                <a:gd name="T16" fmla="*/ 1 w 221"/>
                <a:gd name="T17" fmla="*/ 125 h 211"/>
                <a:gd name="T18" fmla="*/ 9 w 221"/>
                <a:gd name="T19" fmla="*/ 138 h 211"/>
                <a:gd name="T20" fmla="*/ 73 w 221"/>
                <a:gd name="T21" fmla="*/ 150 h 211"/>
                <a:gd name="T22" fmla="*/ 52 w 221"/>
                <a:gd name="T23" fmla="*/ 191 h 211"/>
                <a:gd name="T24" fmla="*/ 55 w 221"/>
                <a:gd name="T25" fmla="*/ 199 h 211"/>
                <a:gd name="T26" fmla="*/ 59 w 221"/>
                <a:gd name="T27" fmla="*/ 201 h 211"/>
                <a:gd name="T28" fmla="*/ 68 w 221"/>
                <a:gd name="T29" fmla="*/ 198 h 211"/>
                <a:gd name="T30" fmla="*/ 90 w 221"/>
                <a:gd name="T31" fmla="*/ 153 h 211"/>
                <a:gd name="T32" fmla="*/ 104 w 221"/>
                <a:gd name="T33" fmla="*/ 156 h 211"/>
                <a:gd name="T34" fmla="*/ 108 w 221"/>
                <a:gd name="T35" fmla="*/ 205 h 211"/>
                <a:gd name="T36" fmla="*/ 115 w 221"/>
                <a:gd name="T37" fmla="*/ 211 h 211"/>
                <a:gd name="T38" fmla="*/ 120 w 221"/>
                <a:gd name="T39" fmla="*/ 211 h 211"/>
                <a:gd name="T40" fmla="*/ 125 w 221"/>
                <a:gd name="T41" fmla="*/ 206 h 211"/>
                <a:gd name="T42" fmla="*/ 121 w 221"/>
                <a:gd name="T43" fmla="*/ 160 h 211"/>
                <a:gd name="T44" fmla="*/ 185 w 221"/>
                <a:gd name="T45" fmla="*/ 172 h 211"/>
                <a:gd name="T46" fmla="*/ 197 w 221"/>
                <a:gd name="T47" fmla="*/ 163 h 211"/>
                <a:gd name="T48" fmla="*/ 220 w 221"/>
                <a:gd name="T49" fmla="*/ 48 h 211"/>
                <a:gd name="T50" fmla="*/ 211 w 221"/>
                <a:gd name="T51" fmla="*/ 35 h 211"/>
                <a:gd name="T52" fmla="*/ 179 w 221"/>
                <a:gd name="T53" fmla="*/ 150 h 211"/>
                <a:gd name="T54" fmla="*/ 23 w 221"/>
                <a:gd name="T55" fmla="*/ 119 h 211"/>
                <a:gd name="T56" fmla="*/ 41 w 221"/>
                <a:gd name="T57" fmla="*/ 21 h 211"/>
                <a:gd name="T58" fmla="*/ 198 w 221"/>
                <a:gd name="T59" fmla="*/ 51 h 211"/>
                <a:gd name="T60" fmla="*/ 179 w 221"/>
                <a:gd name="T61" fmla="*/ 15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1" h="211">
                  <a:moveTo>
                    <a:pt x="211" y="35"/>
                  </a:moveTo>
                  <a:cubicBezTo>
                    <a:pt x="133" y="20"/>
                    <a:pt x="133" y="20"/>
                    <a:pt x="133" y="20"/>
                  </a:cubicBezTo>
                  <a:cubicBezTo>
                    <a:pt x="134" y="19"/>
                    <a:pt x="135" y="17"/>
                    <a:pt x="136" y="15"/>
                  </a:cubicBezTo>
                  <a:cubicBezTo>
                    <a:pt x="137" y="9"/>
                    <a:pt x="133" y="3"/>
                    <a:pt x="127" y="1"/>
                  </a:cubicBezTo>
                  <a:cubicBezTo>
                    <a:pt x="120" y="0"/>
                    <a:pt x="114" y="4"/>
                    <a:pt x="113" y="11"/>
                  </a:cubicBezTo>
                  <a:cubicBezTo>
                    <a:pt x="112" y="13"/>
                    <a:pt x="113" y="14"/>
                    <a:pt x="113" y="16"/>
                  </a:cubicBezTo>
                  <a:cubicBezTo>
                    <a:pt x="36" y="1"/>
                    <a:pt x="36" y="1"/>
                    <a:pt x="36" y="1"/>
                  </a:cubicBezTo>
                  <a:cubicBezTo>
                    <a:pt x="30" y="0"/>
                    <a:pt x="24" y="4"/>
                    <a:pt x="23" y="10"/>
                  </a:cubicBezTo>
                  <a:cubicBezTo>
                    <a:pt x="1" y="125"/>
                    <a:pt x="1" y="125"/>
                    <a:pt x="1" y="125"/>
                  </a:cubicBezTo>
                  <a:cubicBezTo>
                    <a:pt x="0" y="131"/>
                    <a:pt x="3" y="137"/>
                    <a:pt x="9" y="138"/>
                  </a:cubicBezTo>
                  <a:cubicBezTo>
                    <a:pt x="73" y="150"/>
                    <a:pt x="73" y="150"/>
                    <a:pt x="73" y="150"/>
                  </a:cubicBezTo>
                  <a:cubicBezTo>
                    <a:pt x="52" y="191"/>
                    <a:pt x="52" y="191"/>
                    <a:pt x="52" y="191"/>
                  </a:cubicBezTo>
                  <a:cubicBezTo>
                    <a:pt x="50" y="194"/>
                    <a:pt x="52" y="198"/>
                    <a:pt x="55" y="199"/>
                  </a:cubicBezTo>
                  <a:cubicBezTo>
                    <a:pt x="59" y="201"/>
                    <a:pt x="59" y="201"/>
                    <a:pt x="59" y="201"/>
                  </a:cubicBezTo>
                  <a:cubicBezTo>
                    <a:pt x="62" y="202"/>
                    <a:pt x="66" y="200"/>
                    <a:pt x="68" y="198"/>
                  </a:cubicBezTo>
                  <a:cubicBezTo>
                    <a:pt x="90" y="153"/>
                    <a:pt x="90" y="153"/>
                    <a:pt x="90" y="153"/>
                  </a:cubicBezTo>
                  <a:cubicBezTo>
                    <a:pt x="104" y="156"/>
                    <a:pt x="104" y="156"/>
                    <a:pt x="104" y="156"/>
                  </a:cubicBezTo>
                  <a:cubicBezTo>
                    <a:pt x="108" y="205"/>
                    <a:pt x="108" y="205"/>
                    <a:pt x="108" y="205"/>
                  </a:cubicBezTo>
                  <a:cubicBezTo>
                    <a:pt x="109" y="209"/>
                    <a:pt x="111" y="211"/>
                    <a:pt x="115" y="211"/>
                  </a:cubicBezTo>
                  <a:cubicBezTo>
                    <a:pt x="120" y="211"/>
                    <a:pt x="120" y="211"/>
                    <a:pt x="120" y="211"/>
                  </a:cubicBezTo>
                  <a:cubicBezTo>
                    <a:pt x="123" y="211"/>
                    <a:pt x="125" y="209"/>
                    <a:pt x="125" y="206"/>
                  </a:cubicBezTo>
                  <a:cubicBezTo>
                    <a:pt x="121" y="160"/>
                    <a:pt x="121" y="160"/>
                    <a:pt x="121" y="160"/>
                  </a:cubicBezTo>
                  <a:cubicBezTo>
                    <a:pt x="185" y="172"/>
                    <a:pt x="185" y="172"/>
                    <a:pt x="185" y="172"/>
                  </a:cubicBezTo>
                  <a:cubicBezTo>
                    <a:pt x="190" y="173"/>
                    <a:pt x="196" y="169"/>
                    <a:pt x="197" y="163"/>
                  </a:cubicBezTo>
                  <a:cubicBezTo>
                    <a:pt x="220" y="48"/>
                    <a:pt x="220" y="48"/>
                    <a:pt x="220" y="48"/>
                  </a:cubicBezTo>
                  <a:cubicBezTo>
                    <a:pt x="221" y="42"/>
                    <a:pt x="217" y="36"/>
                    <a:pt x="211" y="35"/>
                  </a:cubicBezTo>
                  <a:close/>
                  <a:moveTo>
                    <a:pt x="179" y="150"/>
                  </a:moveTo>
                  <a:cubicBezTo>
                    <a:pt x="23" y="119"/>
                    <a:pt x="23" y="119"/>
                    <a:pt x="23" y="119"/>
                  </a:cubicBezTo>
                  <a:cubicBezTo>
                    <a:pt x="41" y="21"/>
                    <a:pt x="41" y="21"/>
                    <a:pt x="41" y="21"/>
                  </a:cubicBezTo>
                  <a:cubicBezTo>
                    <a:pt x="198" y="51"/>
                    <a:pt x="198" y="51"/>
                    <a:pt x="198" y="51"/>
                  </a:cubicBezTo>
                  <a:lnTo>
                    <a:pt x="179" y="150"/>
                  </a:lnTo>
                  <a:close/>
                </a:path>
              </a:pathLst>
            </a:custGeom>
            <a:solidFill>
              <a:srgbClr val="3952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3" name="ïsľïḍé"/>
            <p:cNvSpPr/>
            <p:nvPr/>
          </p:nvSpPr>
          <p:spPr bwMode="auto">
            <a:xfrm>
              <a:off x="8077220" y="2500336"/>
              <a:ext cx="261938" cy="95251"/>
            </a:xfrm>
            <a:custGeom>
              <a:avLst/>
              <a:gdLst>
                <a:gd name="T0" fmla="*/ 7 w 140"/>
                <a:gd name="T1" fmla="*/ 46 h 51"/>
                <a:gd name="T2" fmla="*/ 17 w 140"/>
                <a:gd name="T3" fmla="*/ 40 h 51"/>
                <a:gd name="T4" fmla="*/ 17 w 140"/>
                <a:gd name="T5" fmla="*/ 37 h 51"/>
                <a:gd name="T6" fmla="*/ 60 w 140"/>
                <a:gd name="T7" fmla="*/ 15 h 51"/>
                <a:gd name="T8" fmla="*/ 64 w 140"/>
                <a:gd name="T9" fmla="*/ 17 h 51"/>
                <a:gd name="T10" fmla="*/ 68 w 140"/>
                <a:gd name="T11" fmla="*/ 17 h 51"/>
                <a:gd name="T12" fmla="*/ 86 w 140"/>
                <a:gd name="T13" fmla="*/ 39 h 51"/>
                <a:gd name="T14" fmla="*/ 85 w 140"/>
                <a:gd name="T15" fmla="*/ 40 h 51"/>
                <a:gd name="T16" fmla="*/ 92 w 140"/>
                <a:gd name="T17" fmla="*/ 50 h 51"/>
                <a:gd name="T18" fmla="*/ 101 w 140"/>
                <a:gd name="T19" fmla="*/ 44 h 51"/>
                <a:gd name="T20" fmla="*/ 101 w 140"/>
                <a:gd name="T21" fmla="*/ 41 h 51"/>
                <a:gd name="T22" fmla="*/ 126 w 140"/>
                <a:gd name="T23" fmla="*/ 26 h 51"/>
                <a:gd name="T24" fmla="*/ 130 w 140"/>
                <a:gd name="T25" fmla="*/ 28 h 51"/>
                <a:gd name="T26" fmla="*/ 139 w 140"/>
                <a:gd name="T27" fmla="*/ 21 h 51"/>
                <a:gd name="T28" fmla="*/ 133 w 140"/>
                <a:gd name="T29" fmla="*/ 12 h 51"/>
                <a:gd name="T30" fmla="*/ 123 w 140"/>
                <a:gd name="T31" fmla="*/ 18 h 51"/>
                <a:gd name="T32" fmla="*/ 123 w 140"/>
                <a:gd name="T33" fmla="*/ 21 h 51"/>
                <a:gd name="T34" fmla="*/ 99 w 140"/>
                <a:gd name="T35" fmla="*/ 36 h 51"/>
                <a:gd name="T36" fmla="*/ 95 w 140"/>
                <a:gd name="T37" fmla="*/ 34 h 51"/>
                <a:gd name="T38" fmla="*/ 90 w 140"/>
                <a:gd name="T39" fmla="*/ 35 h 51"/>
                <a:gd name="T40" fmla="*/ 73 w 140"/>
                <a:gd name="T41" fmla="*/ 14 h 51"/>
                <a:gd name="T42" fmla="*/ 74 w 140"/>
                <a:gd name="T43" fmla="*/ 11 h 51"/>
                <a:gd name="T44" fmla="*/ 67 w 140"/>
                <a:gd name="T45" fmla="*/ 1 h 51"/>
                <a:gd name="T46" fmla="*/ 57 w 140"/>
                <a:gd name="T47" fmla="*/ 8 h 51"/>
                <a:gd name="T48" fmla="*/ 57 w 140"/>
                <a:gd name="T49" fmla="*/ 11 h 51"/>
                <a:gd name="T50" fmla="*/ 14 w 140"/>
                <a:gd name="T51" fmla="*/ 32 h 51"/>
                <a:gd name="T52" fmla="*/ 10 w 140"/>
                <a:gd name="T53" fmla="*/ 30 h 51"/>
                <a:gd name="T54" fmla="*/ 1 w 140"/>
                <a:gd name="T55" fmla="*/ 37 h 51"/>
                <a:gd name="T56" fmla="*/ 7 w 140"/>
                <a:gd name="T57" fmla="*/ 4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0" h="51">
                  <a:moveTo>
                    <a:pt x="7" y="46"/>
                  </a:moveTo>
                  <a:cubicBezTo>
                    <a:pt x="12" y="47"/>
                    <a:pt x="16" y="44"/>
                    <a:pt x="17" y="40"/>
                  </a:cubicBezTo>
                  <a:cubicBezTo>
                    <a:pt x="17" y="39"/>
                    <a:pt x="17" y="38"/>
                    <a:pt x="17" y="37"/>
                  </a:cubicBezTo>
                  <a:cubicBezTo>
                    <a:pt x="29" y="31"/>
                    <a:pt x="50" y="20"/>
                    <a:pt x="60" y="15"/>
                  </a:cubicBezTo>
                  <a:cubicBezTo>
                    <a:pt x="61" y="16"/>
                    <a:pt x="62" y="17"/>
                    <a:pt x="64" y="17"/>
                  </a:cubicBezTo>
                  <a:cubicBezTo>
                    <a:pt x="65" y="18"/>
                    <a:pt x="67" y="18"/>
                    <a:pt x="68" y="17"/>
                  </a:cubicBezTo>
                  <a:cubicBezTo>
                    <a:pt x="73" y="23"/>
                    <a:pt x="80" y="32"/>
                    <a:pt x="86" y="39"/>
                  </a:cubicBezTo>
                  <a:cubicBezTo>
                    <a:pt x="86" y="39"/>
                    <a:pt x="85" y="40"/>
                    <a:pt x="85" y="40"/>
                  </a:cubicBezTo>
                  <a:cubicBezTo>
                    <a:pt x="84" y="45"/>
                    <a:pt x="87" y="49"/>
                    <a:pt x="92" y="50"/>
                  </a:cubicBezTo>
                  <a:cubicBezTo>
                    <a:pt x="96" y="51"/>
                    <a:pt x="101" y="48"/>
                    <a:pt x="101" y="44"/>
                  </a:cubicBezTo>
                  <a:cubicBezTo>
                    <a:pt x="102" y="43"/>
                    <a:pt x="102" y="42"/>
                    <a:pt x="101" y="41"/>
                  </a:cubicBezTo>
                  <a:cubicBezTo>
                    <a:pt x="126" y="26"/>
                    <a:pt x="126" y="26"/>
                    <a:pt x="126" y="26"/>
                  </a:cubicBezTo>
                  <a:cubicBezTo>
                    <a:pt x="127" y="27"/>
                    <a:pt x="128" y="28"/>
                    <a:pt x="130" y="28"/>
                  </a:cubicBezTo>
                  <a:cubicBezTo>
                    <a:pt x="134" y="29"/>
                    <a:pt x="139" y="26"/>
                    <a:pt x="139" y="21"/>
                  </a:cubicBezTo>
                  <a:cubicBezTo>
                    <a:pt x="140" y="17"/>
                    <a:pt x="137" y="13"/>
                    <a:pt x="133" y="12"/>
                  </a:cubicBezTo>
                  <a:cubicBezTo>
                    <a:pt x="128" y="11"/>
                    <a:pt x="124" y="14"/>
                    <a:pt x="123" y="18"/>
                  </a:cubicBezTo>
                  <a:cubicBezTo>
                    <a:pt x="123" y="19"/>
                    <a:pt x="123" y="20"/>
                    <a:pt x="123" y="21"/>
                  </a:cubicBezTo>
                  <a:cubicBezTo>
                    <a:pt x="116" y="26"/>
                    <a:pt x="106" y="32"/>
                    <a:pt x="99" y="36"/>
                  </a:cubicBezTo>
                  <a:cubicBezTo>
                    <a:pt x="98" y="35"/>
                    <a:pt x="96" y="34"/>
                    <a:pt x="95" y="34"/>
                  </a:cubicBezTo>
                  <a:cubicBezTo>
                    <a:pt x="93" y="33"/>
                    <a:pt x="91" y="34"/>
                    <a:pt x="90" y="35"/>
                  </a:cubicBezTo>
                  <a:cubicBezTo>
                    <a:pt x="85" y="29"/>
                    <a:pt x="78" y="20"/>
                    <a:pt x="73" y="14"/>
                  </a:cubicBezTo>
                  <a:cubicBezTo>
                    <a:pt x="73" y="13"/>
                    <a:pt x="74" y="12"/>
                    <a:pt x="74" y="11"/>
                  </a:cubicBezTo>
                  <a:cubicBezTo>
                    <a:pt x="75" y="6"/>
                    <a:pt x="72" y="2"/>
                    <a:pt x="67" y="1"/>
                  </a:cubicBezTo>
                  <a:cubicBezTo>
                    <a:pt x="63" y="0"/>
                    <a:pt x="58" y="3"/>
                    <a:pt x="57" y="8"/>
                  </a:cubicBezTo>
                  <a:cubicBezTo>
                    <a:pt x="57" y="9"/>
                    <a:pt x="57" y="10"/>
                    <a:pt x="57" y="11"/>
                  </a:cubicBezTo>
                  <a:cubicBezTo>
                    <a:pt x="14" y="32"/>
                    <a:pt x="14" y="32"/>
                    <a:pt x="14" y="32"/>
                  </a:cubicBezTo>
                  <a:cubicBezTo>
                    <a:pt x="13" y="31"/>
                    <a:pt x="12" y="30"/>
                    <a:pt x="10" y="30"/>
                  </a:cubicBezTo>
                  <a:cubicBezTo>
                    <a:pt x="6" y="29"/>
                    <a:pt x="1" y="32"/>
                    <a:pt x="1" y="37"/>
                  </a:cubicBezTo>
                  <a:cubicBezTo>
                    <a:pt x="0" y="41"/>
                    <a:pt x="3" y="46"/>
                    <a:pt x="7" y="46"/>
                  </a:cubicBezTo>
                  <a:close/>
                </a:path>
              </a:pathLst>
            </a:custGeom>
            <a:solidFill>
              <a:srgbClr val="3952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4" name="is1íḋe"/>
            <p:cNvSpPr/>
            <p:nvPr/>
          </p:nvSpPr>
          <p:spPr bwMode="auto">
            <a:xfrm>
              <a:off x="3978285" y="2293959"/>
              <a:ext cx="100013" cy="100013"/>
            </a:xfrm>
            <a:custGeom>
              <a:avLst/>
              <a:gdLst>
                <a:gd name="T0" fmla="*/ 49 w 54"/>
                <a:gd name="T1" fmla="*/ 18 h 54"/>
                <a:gd name="T2" fmla="*/ 36 w 54"/>
                <a:gd name="T3" fmla="*/ 49 h 54"/>
                <a:gd name="T4" fmla="*/ 5 w 54"/>
                <a:gd name="T5" fmla="*/ 37 h 54"/>
                <a:gd name="T6" fmla="*/ 18 w 54"/>
                <a:gd name="T7" fmla="*/ 6 h 54"/>
                <a:gd name="T8" fmla="*/ 49 w 54"/>
                <a:gd name="T9" fmla="*/ 18 h 54"/>
              </a:gdLst>
              <a:ahLst/>
              <a:cxnLst>
                <a:cxn ang="0">
                  <a:pos x="T0" y="T1"/>
                </a:cxn>
                <a:cxn ang="0">
                  <a:pos x="T2" y="T3"/>
                </a:cxn>
                <a:cxn ang="0">
                  <a:pos x="T4" y="T5"/>
                </a:cxn>
                <a:cxn ang="0">
                  <a:pos x="T6" y="T7"/>
                </a:cxn>
                <a:cxn ang="0">
                  <a:pos x="T8" y="T9"/>
                </a:cxn>
              </a:cxnLst>
              <a:rect l="0" t="0" r="r" b="b"/>
              <a:pathLst>
                <a:path w="54" h="54">
                  <a:moveTo>
                    <a:pt x="49" y="18"/>
                  </a:moveTo>
                  <a:cubicBezTo>
                    <a:pt x="54" y="30"/>
                    <a:pt x="48" y="44"/>
                    <a:pt x="36" y="49"/>
                  </a:cubicBezTo>
                  <a:cubicBezTo>
                    <a:pt x="24" y="54"/>
                    <a:pt x="10" y="49"/>
                    <a:pt x="5" y="37"/>
                  </a:cubicBezTo>
                  <a:cubicBezTo>
                    <a:pt x="0" y="25"/>
                    <a:pt x="6" y="11"/>
                    <a:pt x="18" y="6"/>
                  </a:cubicBezTo>
                  <a:cubicBezTo>
                    <a:pt x="30" y="0"/>
                    <a:pt x="44" y="6"/>
                    <a:pt x="49" y="18"/>
                  </a:cubicBezTo>
                  <a:close/>
                </a:path>
              </a:pathLst>
            </a:custGeom>
            <a:solidFill>
              <a:srgbClr val="3952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5" name="ïsliḓè"/>
            <p:cNvSpPr/>
            <p:nvPr/>
          </p:nvSpPr>
          <p:spPr bwMode="auto">
            <a:xfrm>
              <a:off x="3914784" y="2384447"/>
              <a:ext cx="355601" cy="239715"/>
            </a:xfrm>
            <a:custGeom>
              <a:avLst/>
              <a:gdLst>
                <a:gd name="T0" fmla="*/ 163 w 191"/>
                <a:gd name="T1" fmla="*/ 7 h 129"/>
                <a:gd name="T2" fmla="*/ 141 w 191"/>
                <a:gd name="T3" fmla="*/ 11 h 129"/>
                <a:gd name="T4" fmla="*/ 127 w 191"/>
                <a:gd name="T5" fmla="*/ 26 h 129"/>
                <a:gd name="T6" fmla="*/ 113 w 191"/>
                <a:gd name="T7" fmla="*/ 26 h 129"/>
                <a:gd name="T8" fmla="*/ 108 w 191"/>
                <a:gd name="T9" fmla="*/ 14 h 129"/>
                <a:gd name="T10" fmla="*/ 84 w 191"/>
                <a:gd name="T11" fmla="*/ 4 h 129"/>
                <a:gd name="T12" fmla="*/ 64 w 191"/>
                <a:gd name="T13" fmla="*/ 13 h 129"/>
                <a:gd name="T14" fmla="*/ 54 w 191"/>
                <a:gd name="T15" fmla="*/ 36 h 129"/>
                <a:gd name="T16" fmla="*/ 59 w 191"/>
                <a:gd name="T17" fmla="*/ 49 h 129"/>
                <a:gd name="T18" fmla="*/ 50 w 191"/>
                <a:gd name="T19" fmla="*/ 58 h 129"/>
                <a:gd name="T20" fmla="*/ 29 w 191"/>
                <a:gd name="T21" fmla="*/ 58 h 129"/>
                <a:gd name="T22" fmla="*/ 10 w 191"/>
                <a:gd name="T23" fmla="*/ 71 h 129"/>
                <a:gd name="T24" fmla="*/ 6 w 191"/>
                <a:gd name="T25" fmla="*/ 96 h 129"/>
                <a:gd name="T26" fmla="*/ 21 w 191"/>
                <a:gd name="T27" fmla="*/ 118 h 129"/>
                <a:gd name="T28" fmla="*/ 46 w 191"/>
                <a:gd name="T29" fmla="*/ 123 h 129"/>
                <a:gd name="T30" fmla="*/ 52 w 191"/>
                <a:gd name="T31" fmla="*/ 119 h 129"/>
                <a:gd name="T32" fmla="*/ 71 w 191"/>
                <a:gd name="T33" fmla="*/ 126 h 129"/>
                <a:gd name="T34" fmla="*/ 121 w 191"/>
                <a:gd name="T35" fmla="*/ 120 h 129"/>
                <a:gd name="T36" fmla="*/ 168 w 191"/>
                <a:gd name="T37" fmla="*/ 70 h 129"/>
                <a:gd name="T38" fmla="*/ 175 w 191"/>
                <a:gd name="T39" fmla="*/ 69 h 129"/>
                <a:gd name="T40" fmla="*/ 190 w 191"/>
                <a:gd name="T41" fmla="*/ 48 h 129"/>
                <a:gd name="T42" fmla="*/ 184 w 191"/>
                <a:gd name="T43" fmla="*/ 21 h 129"/>
                <a:gd name="T44" fmla="*/ 163 w 191"/>
                <a:gd name="T45" fmla="*/ 7 h 129"/>
                <a:gd name="T46" fmla="*/ 117 w 191"/>
                <a:gd name="T47" fmla="*/ 111 h 129"/>
                <a:gd name="T48" fmla="*/ 73 w 191"/>
                <a:gd name="T49" fmla="*/ 117 h 129"/>
                <a:gd name="T50" fmla="*/ 60 w 191"/>
                <a:gd name="T51" fmla="*/ 113 h 129"/>
                <a:gd name="T52" fmla="*/ 65 w 191"/>
                <a:gd name="T53" fmla="*/ 110 h 129"/>
                <a:gd name="T54" fmla="*/ 70 w 191"/>
                <a:gd name="T55" fmla="*/ 85 h 129"/>
                <a:gd name="T56" fmla="*/ 56 w 191"/>
                <a:gd name="T57" fmla="*/ 65 h 129"/>
                <a:gd name="T58" fmla="*/ 63 w 191"/>
                <a:gd name="T59" fmla="*/ 57 h 129"/>
                <a:gd name="T60" fmla="*/ 64 w 191"/>
                <a:gd name="T61" fmla="*/ 61 h 129"/>
                <a:gd name="T62" fmla="*/ 88 w 191"/>
                <a:gd name="T63" fmla="*/ 71 h 129"/>
                <a:gd name="T64" fmla="*/ 109 w 191"/>
                <a:gd name="T65" fmla="*/ 62 h 129"/>
                <a:gd name="T66" fmla="*/ 119 w 191"/>
                <a:gd name="T67" fmla="*/ 39 h 129"/>
                <a:gd name="T68" fmla="*/ 117 w 191"/>
                <a:gd name="T69" fmla="*/ 34 h 129"/>
                <a:gd name="T70" fmla="*/ 127 w 191"/>
                <a:gd name="T71" fmla="*/ 35 h 129"/>
                <a:gd name="T72" fmla="*/ 132 w 191"/>
                <a:gd name="T73" fmla="*/ 59 h 129"/>
                <a:gd name="T74" fmla="*/ 153 w 191"/>
                <a:gd name="T75" fmla="*/ 73 h 129"/>
                <a:gd name="T76" fmla="*/ 158 w 191"/>
                <a:gd name="T77" fmla="*/ 72 h 129"/>
                <a:gd name="T78" fmla="*/ 117 w 191"/>
                <a:gd name="T79" fmla="*/ 11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1" h="129">
                  <a:moveTo>
                    <a:pt x="163" y="7"/>
                  </a:moveTo>
                  <a:cubicBezTo>
                    <a:pt x="141" y="11"/>
                    <a:pt x="141" y="11"/>
                    <a:pt x="141" y="11"/>
                  </a:cubicBezTo>
                  <a:cubicBezTo>
                    <a:pt x="133" y="12"/>
                    <a:pt x="128" y="18"/>
                    <a:pt x="127" y="26"/>
                  </a:cubicBezTo>
                  <a:cubicBezTo>
                    <a:pt x="122" y="25"/>
                    <a:pt x="118" y="25"/>
                    <a:pt x="113" y="26"/>
                  </a:cubicBezTo>
                  <a:cubicBezTo>
                    <a:pt x="108" y="14"/>
                    <a:pt x="108" y="14"/>
                    <a:pt x="108" y="14"/>
                  </a:cubicBezTo>
                  <a:cubicBezTo>
                    <a:pt x="104" y="4"/>
                    <a:pt x="94" y="0"/>
                    <a:pt x="84" y="4"/>
                  </a:cubicBezTo>
                  <a:cubicBezTo>
                    <a:pt x="64" y="13"/>
                    <a:pt x="64" y="13"/>
                    <a:pt x="64" y="13"/>
                  </a:cubicBezTo>
                  <a:cubicBezTo>
                    <a:pt x="54" y="17"/>
                    <a:pt x="50" y="27"/>
                    <a:pt x="54" y="36"/>
                  </a:cubicBezTo>
                  <a:cubicBezTo>
                    <a:pt x="59" y="49"/>
                    <a:pt x="59" y="49"/>
                    <a:pt x="59" y="49"/>
                  </a:cubicBezTo>
                  <a:cubicBezTo>
                    <a:pt x="56" y="52"/>
                    <a:pt x="52" y="55"/>
                    <a:pt x="50" y="58"/>
                  </a:cubicBezTo>
                  <a:cubicBezTo>
                    <a:pt x="44" y="54"/>
                    <a:pt x="35" y="53"/>
                    <a:pt x="29" y="58"/>
                  </a:cubicBezTo>
                  <a:cubicBezTo>
                    <a:pt x="10" y="71"/>
                    <a:pt x="10" y="71"/>
                    <a:pt x="10" y="71"/>
                  </a:cubicBezTo>
                  <a:cubicBezTo>
                    <a:pt x="2" y="76"/>
                    <a:pt x="0" y="88"/>
                    <a:pt x="6" y="96"/>
                  </a:cubicBezTo>
                  <a:cubicBezTo>
                    <a:pt x="21" y="118"/>
                    <a:pt x="21" y="118"/>
                    <a:pt x="21" y="118"/>
                  </a:cubicBezTo>
                  <a:cubicBezTo>
                    <a:pt x="27" y="127"/>
                    <a:pt x="38" y="129"/>
                    <a:pt x="46" y="123"/>
                  </a:cubicBezTo>
                  <a:cubicBezTo>
                    <a:pt x="52" y="119"/>
                    <a:pt x="52" y="119"/>
                    <a:pt x="52" y="119"/>
                  </a:cubicBezTo>
                  <a:cubicBezTo>
                    <a:pt x="57" y="122"/>
                    <a:pt x="64" y="125"/>
                    <a:pt x="71" y="126"/>
                  </a:cubicBezTo>
                  <a:cubicBezTo>
                    <a:pt x="86" y="129"/>
                    <a:pt x="104" y="127"/>
                    <a:pt x="121" y="120"/>
                  </a:cubicBezTo>
                  <a:cubicBezTo>
                    <a:pt x="146" y="109"/>
                    <a:pt x="164" y="89"/>
                    <a:pt x="168" y="70"/>
                  </a:cubicBezTo>
                  <a:cubicBezTo>
                    <a:pt x="175" y="69"/>
                    <a:pt x="175" y="69"/>
                    <a:pt x="175" y="69"/>
                  </a:cubicBezTo>
                  <a:cubicBezTo>
                    <a:pt x="185" y="67"/>
                    <a:pt x="191" y="58"/>
                    <a:pt x="190" y="48"/>
                  </a:cubicBezTo>
                  <a:cubicBezTo>
                    <a:pt x="184" y="21"/>
                    <a:pt x="184" y="21"/>
                    <a:pt x="184" y="21"/>
                  </a:cubicBezTo>
                  <a:cubicBezTo>
                    <a:pt x="183" y="11"/>
                    <a:pt x="173" y="5"/>
                    <a:pt x="163" y="7"/>
                  </a:cubicBezTo>
                  <a:close/>
                  <a:moveTo>
                    <a:pt x="117" y="111"/>
                  </a:moveTo>
                  <a:cubicBezTo>
                    <a:pt x="102" y="118"/>
                    <a:pt x="86" y="120"/>
                    <a:pt x="73" y="117"/>
                  </a:cubicBezTo>
                  <a:cubicBezTo>
                    <a:pt x="68" y="116"/>
                    <a:pt x="64" y="115"/>
                    <a:pt x="60" y="113"/>
                  </a:cubicBezTo>
                  <a:cubicBezTo>
                    <a:pt x="65" y="110"/>
                    <a:pt x="65" y="110"/>
                    <a:pt x="65" y="110"/>
                  </a:cubicBezTo>
                  <a:cubicBezTo>
                    <a:pt x="73" y="104"/>
                    <a:pt x="75" y="93"/>
                    <a:pt x="70" y="85"/>
                  </a:cubicBezTo>
                  <a:cubicBezTo>
                    <a:pt x="56" y="65"/>
                    <a:pt x="56" y="65"/>
                    <a:pt x="56" y="65"/>
                  </a:cubicBezTo>
                  <a:cubicBezTo>
                    <a:pt x="58" y="62"/>
                    <a:pt x="60" y="60"/>
                    <a:pt x="63" y="57"/>
                  </a:cubicBezTo>
                  <a:cubicBezTo>
                    <a:pt x="64" y="61"/>
                    <a:pt x="64" y="61"/>
                    <a:pt x="64" y="61"/>
                  </a:cubicBezTo>
                  <a:cubicBezTo>
                    <a:pt x="68" y="71"/>
                    <a:pt x="79" y="75"/>
                    <a:pt x="88" y="71"/>
                  </a:cubicBezTo>
                  <a:cubicBezTo>
                    <a:pt x="109" y="62"/>
                    <a:pt x="109" y="62"/>
                    <a:pt x="109" y="62"/>
                  </a:cubicBezTo>
                  <a:cubicBezTo>
                    <a:pt x="118" y="59"/>
                    <a:pt x="123" y="48"/>
                    <a:pt x="119" y="39"/>
                  </a:cubicBezTo>
                  <a:cubicBezTo>
                    <a:pt x="117" y="34"/>
                    <a:pt x="117" y="34"/>
                    <a:pt x="117" y="34"/>
                  </a:cubicBezTo>
                  <a:cubicBezTo>
                    <a:pt x="120" y="34"/>
                    <a:pt x="124" y="34"/>
                    <a:pt x="127" y="35"/>
                  </a:cubicBezTo>
                  <a:cubicBezTo>
                    <a:pt x="132" y="59"/>
                    <a:pt x="132" y="59"/>
                    <a:pt x="132" y="59"/>
                  </a:cubicBezTo>
                  <a:cubicBezTo>
                    <a:pt x="134" y="69"/>
                    <a:pt x="143" y="75"/>
                    <a:pt x="153" y="73"/>
                  </a:cubicBezTo>
                  <a:cubicBezTo>
                    <a:pt x="158" y="72"/>
                    <a:pt x="158" y="72"/>
                    <a:pt x="158" y="72"/>
                  </a:cubicBezTo>
                  <a:cubicBezTo>
                    <a:pt x="154" y="87"/>
                    <a:pt x="138" y="102"/>
                    <a:pt x="117" y="111"/>
                  </a:cubicBezTo>
                  <a:close/>
                </a:path>
              </a:pathLst>
            </a:custGeom>
            <a:solidFill>
              <a:srgbClr val="3952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6" name="îṣļíďè"/>
            <p:cNvSpPr/>
            <p:nvPr/>
          </p:nvSpPr>
          <p:spPr bwMode="auto">
            <a:xfrm>
              <a:off x="4137035" y="2292372"/>
              <a:ext cx="100013" cy="100013"/>
            </a:xfrm>
            <a:custGeom>
              <a:avLst/>
              <a:gdLst>
                <a:gd name="T0" fmla="*/ 49 w 54"/>
                <a:gd name="T1" fmla="*/ 18 h 54"/>
                <a:gd name="T2" fmla="*/ 36 w 54"/>
                <a:gd name="T3" fmla="*/ 49 h 54"/>
                <a:gd name="T4" fmla="*/ 5 w 54"/>
                <a:gd name="T5" fmla="*/ 36 h 54"/>
                <a:gd name="T6" fmla="*/ 17 w 54"/>
                <a:gd name="T7" fmla="*/ 5 h 54"/>
                <a:gd name="T8" fmla="*/ 49 w 54"/>
                <a:gd name="T9" fmla="*/ 18 h 54"/>
              </a:gdLst>
              <a:ahLst/>
              <a:cxnLst>
                <a:cxn ang="0">
                  <a:pos x="T0" y="T1"/>
                </a:cxn>
                <a:cxn ang="0">
                  <a:pos x="T2" y="T3"/>
                </a:cxn>
                <a:cxn ang="0">
                  <a:pos x="T4" y="T5"/>
                </a:cxn>
                <a:cxn ang="0">
                  <a:pos x="T6" y="T7"/>
                </a:cxn>
                <a:cxn ang="0">
                  <a:pos x="T8" y="T9"/>
                </a:cxn>
              </a:cxnLst>
              <a:rect l="0" t="0" r="r" b="b"/>
              <a:pathLst>
                <a:path w="54" h="54">
                  <a:moveTo>
                    <a:pt x="49" y="18"/>
                  </a:moveTo>
                  <a:cubicBezTo>
                    <a:pt x="54" y="30"/>
                    <a:pt x="48" y="44"/>
                    <a:pt x="36" y="49"/>
                  </a:cubicBezTo>
                  <a:cubicBezTo>
                    <a:pt x="24" y="54"/>
                    <a:pt x="10" y="48"/>
                    <a:pt x="5" y="36"/>
                  </a:cubicBezTo>
                  <a:cubicBezTo>
                    <a:pt x="0" y="24"/>
                    <a:pt x="5" y="10"/>
                    <a:pt x="17" y="5"/>
                  </a:cubicBezTo>
                  <a:cubicBezTo>
                    <a:pt x="30" y="0"/>
                    <a:pt x="43" y="6"/>
                    <a:pt x="49" y="18"/>
                  </a:cubicBezTo>
                  <a:close/>
                </a:path>
              </a:pathLst>
            </a:custGeom>
            <a:solidFill>
              <a:srgbClr val="3952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7" name="îṡḻîḍe"/>
            <p:cNvSpPr/>
            <p:nvPr/>
          </p:nvSpPr>
          <p:spPr bwMode="auto">
            <a:xfrm>
              <a:off x="3867159" y="2403497"/>
              <a:ext cx="101600" cy="100013"/>
            </a:xfrm>
            <a:custGeom>
              <a:avLst/>
              <a:gdLst>
                <a:gd name="T0" fmla="*/ 41 w 55"/>
                <a:gd name="T1" fmla="*/ 47 h 54"/>
                <a:gd name="T2" fmla="*/ 47 w 55"/>
                <a:gd name="T3" fmla="*/ 14 h 54"/>
                <a:gd name="T4" fmla="*/ 14 w 55"/>
                <a:gd name="T5" fmla="*/ 8 h 54"/>
                <a:gd name="T6" fmla="*/ 8 w 55"/>
                <a:gd name="T7" fmla="*/ 41 h 54"/>
                <a:gd name="T8" fmla="*/ 41 w 55"/>
                <a:gd name="T9" fmla="*/ 47 h 54"/>
              </a:gdLst>
              <a:ahLst/>
              <a:cxnLst>
                <a:cxn ang="0">
                  <a:pos x="T0" y="T1"/>
                </a:cxn>
                <a:cxn ang="0">
                  <a:pos x="T2" y="T3"/>
                </a:cxn>
                <a:cxn ang="0">
                  <a:pos x="T4" y="T5"/>
                </a:cxn>
                <a:cxn ang="0">
                  <a:pos x="T6" y="T7"/>
                </a:cxn>
                <a:cxn ang="0">
                  <a:pos x="T8" y="T9"/>
                </a:cxn>
              </a:cxnLst>
              <a:rect l="0" t="0" r="r" b="b"/>
              <a:pathLst>
                <a:path w="55" h="54">
                  <a:moveTo>
                    <a:pt x="41" y="47"/>
                  </a:moveTo>
                  <a:cubicBezTo>
                    <a:pt x="52" y="39"/>
                    <a:pt x="55" y="25"/>
                    <a:pt x="47" y="14"/>
                  </a:cubicBezTo>
                  <a:cubicBezTo>
                    <a:pt x="40" y="3"/>
                    <a:pt x="25" y="0"/>
                    <a:pt x="14" y="8"/>
                  </a:cubicBezTo>
                  <a:cubicBezTo>
                    <a:pt x="3" y="15"/>
                    <a:pt x="0" y="30"/>
                    <a:pt x="8" y="41"/>
                  </a:cubicBezTo>
                  <a:cubicBezTo>
                    <a:pt x="15" y="52"/>
                    <a:pt x="30" y="54"/>
                    <a:pt x="41" y="47"/>
                  </a:cubicBezTo>
                  <a:close/>
                </a:path>
              </a:pathLst>
            </a:custGeom>
            <a:solidFill>
              <a:srgbClr val="3952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cxnSp>
        <p:nvCxnSpPr>
          <p:cNvPr id="828" name="直接连接符 827"/>
          <p:cNvCxnSpPr/>
          <p:nvPr/>
        </p:nvCxnSpPr>
        <p:spPr bwMode="auto">
          <a:xfrm flipV="1">
            <a:off x="377685" y="2934671"/>
            <a:ext cx="11436629" cy="6228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1" name="直接连接符 830"/>
          <p:cNvCxnSpPr/>
          <p:nvPr/>
        </p:nvCxnSpPr>
        <p:spPr bwMode="auto">
          <a:xfrm flipV="1">
            <a:off x="377685" y="4583698"/>
            <a:ext cx="11436629" cy="6228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二、工业动火管理</a:t>
            </a:r>
          </a:p>
        </p:txBody>
      </p:sp>
      <p:sp>
        <p:nvSpPr>
          <p:cNvPr id="40" name="文本占位符 7"/>
          <p:cNvSpPr>
            <a:spLocks noGrp="1"/>
          </p:cNvSpPr>
          <p:nvPr>
            <p:ph type="body" sz="quarter" idx="11"/>
          </p:nvPr>
        </p:nvSpPr>
        <p:spPr>
          <a:xfrm>
            <a:off x="83331" y="823414"/>
            <a:ext cx="6012669" cy="539776"/>
          </a:xfrm>
        </p:spPr>
        <p:txBody>
          <a:bodyPr/>
          <a:lstStyle/>
          <a:p>
            <a:pPr marL="514350" indent="-514350">
              <a:buFont typeface="+mj-lt"/>
              <a:buAutoNum type="romanUcPeriod" startAt="3"/>
            </a:pPr>
            <a:r>
              <a:rPr lang="zh-CN" altLang="en-US" dirty="0"/>
              <a:t>申请和准备</a:t>
            </a:r>
            <a:r>
              <a:rPr lang="en-US" altLang="zh-CN" dirty="0"/>
              <a:t>-</a:t>
            </a:r>
            <a:r>
              <a:rPr lang="zh-CN" altLang="en-US" b="1" dirty="0">
                <a:solidFill>
                  <a:srgbClr val="FF0000"/>
                </a:solidFill>
              </a:rPr>
              <a:t>相关资料准备</a:t>
            </a:r>
          </a:p>
        </p:txBody>
      </p:sp>
      <p:sp>
        <p:nvSpPr>
          <p:cNvPr id="4" name="折角形 3"/>
          <p:cNvSpPr/>
          <p:nvPr/>
        </p:nvSpPr>
        <p:spPr bwMode="auto">
          <a:xfrm>
            <a:off x="4270376" y="4154489"/>
            <a:ext cx="1687513" cy="2079625"/>
          </a:xfrm>
          <a:prstGeom prst="foldedCorner">
            <a:avLst/>
          </a:prstGeom>
          <a:solidFill>
            <a:schemeClr val="bg1"/>
          </a:solidFill>
          <a:ln w="9525" cap="flat" cmpd="sng" algn="ctr">
            <a:solidFill>
              <a:schemeClr val="tx1">
                <a:lumMod val="50000"/>
                <a:lumOff val="50000"/>
              </a:schemeClr>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eaLnBrk="0" hangingPunct="0">
              <a:defRPr/>
            </a:pPr>
            <a:endParaRPr lang="zh-CN" altLang="en-US">
              <a:ea typeface="方正小标宋简体" pitchFamily="2" charset="-122"/>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0376" y="1776413"/>
            <a:ext cx="1687513" cy="2070100"/>
          </a:xfrm>
          <a:prstGeom prst="rect">
            <a:avLst/>
          </a:prstGeom>
          <a:solidFill>
            <a:schemeClr val="bg1"/>
          </a:solidFill>
          <a:ln w="9525" cap="flat" cmpd="sng" algn="ctr">
            <a:solidFill>
              <a:schemeClr val="tx1">
                <a:lumMod val="50000"/>
                <a:lumOff val="50000"/>
              </a:schemeClr>
            </a:solidFill>
            <a:prstDash val="solid"/>
            <a:round/>
            <a:headEnd type="none" w="med" len="med"/>
            <a:tailEnd type="none" w="med" len="med"/>
          </a:ln>
          <a:effectLst>
            <a:outerShdw blurRad="50800" dist="38100" dir="5400000" algn="t" rotWithShape="0">
              <a:prstClr val="black">
                <a:alpha val="40000"/>
              </a:prstClr>
            </a:outerShdw>
          </a:effectLst>
        </p:spPr>
      </p:pic>
      <p:sp>
        <p:nvSpPr>
          <p:cNvPr id="6" name="折角形 5"/>
          <p:cNvSpPr/>
          <p:nvPr/>
        </p:nvSpPr>
        <p:spPr bwMode="auto">
          <a:xfrm>
            <a:off x="6308725" y="1776414"/>
            <a:ext cx="1587500" cy="2079625"/>
          </a:xfrm>
          <a:prstGeom prst="foldedCorner">
            <a:avLst/>
          </a:prstGeom>
          <a:solidFill>
            <a:schemeClr val="bg1"/>
          </a:solidFill>
          <a:ln w="9525" cap="flat" cmpd="sng" algn="ctr">
            <a:solidFill>
              <a:schemeClr val="tx1">
                <a:lumMod val="50000"/>
                <a:lumOff val="50000"/>
              </a:schemeClr>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eaLnBrk="0" hangingPunct="0">
              <a:defRPr/>
            </a:pPr>
            <a:endParaRPr lang="zh-CN" altLang="en-US">
              <a:ea typeface="方正小标宋简体" pitchFamily="2" charset="-122"/>
            </a:endParaRPr>
          </a:p>
        </p:txBody>
      </p:sp>
      <p:sp>
        <p:nvSpPr>
          <p:cNvPr id="7" name="矩形 6"/>
          <p:cNvSpPr/>
          <p:nvPr/>
        </p:nvSpPr>
        <p:spPr>
          <a:xfrm>
            <a:off x="6996113" y="2039938"/>
            <a:ext cx="258762" cy="1568450"/>
          </a:xfrm>
          <a:prstGeom prst="rect">
            <a:avLst/>
          </a:prstGeom>
        </p:spPr>
        <p:txBody>
          <a:bodyPr>
            <a:spAutoFit/>
          </a:bodyPr>
          <a:lstStyle/>
          <a:p>
            <a:pPr algn="ctr">
              <a:defRPr/>
            </a:pPr>
            <a:r>
              <a:rPr lang="zh-CN" altLang="en-US" sz="1600" b="1" dirty="0">
                <a:solidFill>
                  <a:schemeClr val="tx1">
                    <a:lumMod val="75000"/>
                    <a:lumOff val="25000"/>
                  </a:schemeClr>
                </a:solidFill>
                <a:latin typeface="微软雅黑" pitchFamily="34" charset="-122"/>
                <a:ea typeface="微软雅黑" pitchFamily="34" charset="-122"/>
              </a:rPr>
              <a:t>动火作业方案</a:t>
            </a:r>
            <a:endParaRPr lang="zh-CN" altLang="en-US" sz="1600" b="1" dirty="0">
              <a:solidFill>
                <a:schemeClr val="tx1">
                  <a:lumMod val="75000"/>
                  <a:lumOff val="25000"/>
                </a:schemeClr>
              </a:solidFill>
            </a:endParaRPr>
          </a:p>
        </p:txBody>
      </p:sp>
      <p:sp>
        <p:nvSpPr>
          <p:cNvPr id="8" name="圆角矩形 50"/>
          <p:cNvSpPr>
            <a:spLocks noChangeArrowheads="1"/>
          </p:cNvSpPr>
          <p:nvPr/>
        </p:nvSpPr>
        <p:spPr bwMode="auto">
          <a:xfrm>
            <a:off x="1651571" y="2043114"/>
            <a:ext cx="1585912" cy="433387"/>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b="1">
              <a:latin typeface="微软雅黑" pitchFamily="34" charset="-122"/>
              <a:ea typeface="微软雅黑" pitchFamily="34" charset="-122"/>
              <a:sym typeface="Calibri" pitchFamily="34" charset="0"/>
            </a:endParaRPr>
          </a:p>
        </p:txBody>
      </p:sp>
      <p:sp>
        <p:nvSpPr>
          <p:cNvPr id="9" name="TextBox 22"/>
          <p:cNvSpPr txBox="1">
            <a:spLocks noChangeArrowheads="1"/>
          </p:cNvSpPr>
          <p:nvPr/>
        </p:nvSpPr>
        <p:spPr bwMode="auto">
          <a:xfrm>
            <a:off x="1559496" y="2070101"/>
            <a:ext cx="1714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1600" b="1">
                <a:solidFill>
                  <a:schemeClr val="bg1"/>
                </a:solidFill>
                <a:latin typeface="微软雅黑" pitchFamily="34" charset="-122"/>
                <a:ea typeface="微软雅黑" pitchFamily="34" charset="-122"/>
                <a:sym typeface="Calibri" pitchFamily="34" charset="0"/>
              </a:rPr>
              <a:t>申请人提出申请</a:t>
            </a:r>
            <a:endParaRPr lang="id-ID" altLang="zh-CN" sz="1600" b="1">
              <a:solidFill>
                <a:schemeClr val="bg1"/>
              </a:solidFill>
              <a:latin typeface="微软雅黑" pitchFamily="34" charset="-122"/>
              <a:ea typeface="微软雅黑" pitchFamily="34" charset="-122"/>
              <a:sym typeface="Calibri" pitchFamily="34" charset="0"/>
            </a:endParaRPr>
          </a:p>
        </p:txBody>
      </p:sp>
      <p:sp>
        <p:nvSpPr>
          <p:cNvPr id="10" name="圆角矩形 56"/>
          <p:cNvSpPr>
            <a:spLocks noChangeArrowheads="1"/>
          </p:cNvSpPr>
          <p:nvPr/>
        </p:nvSpPr>
        <p:spPr bwMode="auto">
          <a:xfrm>
            <a:off x="1654746" y="3789363"/>
            <a:ext cx="1585912" cy="431800"/>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b="1">
              <a:latin typeface="微软雅黑" pitchFamily="34" charset="-122"/>
              <a:ea typeface="微软雅黑" pitchFamily="34" charset="-122"/>
              <a:sym typeface="Calibri" pitchFamily="34" charset="0"/>
            </a:endParaRPr>
          </a:p>
        </p:txBody>
      </p:sp>
      <p:sp>
        <p:nvSpPr>
          <p:cNvPr id="11" name="TextBox 22"/>
          <p:cNvSpPr txBox="1">
            <a:spLocks noChangeArrowheads="1"/>
          </p:cNvSpPr>
          <p:nvPr/>
        </p:nvSpPr>
        <p:spPr bwMode="auto">
          <a:xfrm>
            <a:off x="1600771" y="3835400"/>
            <a:ext cx="17129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1600" b="1">
                <a:solidFill>
                  <a:schemeClr val="bg1"/>
                </a:solidFill>
                <a:latin typeface="微软雅黑" pitchFamily="34" charset="-122"/>
                <a:ea typeface="微软雅黑" pitchFamily="34" charset="-122"/>
                <a:sym typeface="Calibri" pitchFamily="34" charset="0"/>
              </a:rPr>
              <a:t>批准人组织</a:t>
            </a:r>
            <a:r>
              <a:rPr lang="en-US" altLang="zh-CN" sz="1600" b="1">
                <a:solidFill>
                  <a:schemeClr val="bg1"/>
                </a:solidFill>
                <a:latin typeface="微软雅黑" pitchFamily="34" charset="-122"/>
                <a:ea typeface="微软雅黑" pitchFamily="34" charset="-122"/>
                <a:sym typeface="Calibri" pitchFamily="34" charset="0"/>
              </a:rPr>
              <a:t>JSA</a:t>
            </a:r>
            <a:endParaRPr lang="id-ID" altLang="zh-CN" sz="1600" b="1">
              <a:solidFill>
                <a:schemeClr val="bg1"/>
              </a:solidFill>
              <a:latin typeface="微软雅黑" pitchFamily="34" charset="-122"/>
              <a:ea typeface="微软雅黑" pitchFamily="34" charset="-122"/>
              <a:sym typeface="Calibri" pitchFamily="34" charset="0"/>
            </a:endParaRPr>
          </a:p>
        </p:txBody>
      </p:sp>
      <p:sp>
        <p:nvSpPr>
          <p:cNvPr id="12" name="圆角矩形 58"/>
          <p:cNvSpPr>
            <a:spLocks noChangeArrowheads="1"/>
          </p:cNvSpPr>
          <p:nvPr/>
        </p:nvSpPr>
        <p:spPr bwMode="auto">
          <a:xfrm>
            <a:off x="1710309" y="5445125"/>
            <a:ext cx="1585913" cy="431800"/>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b="1">
              <a:latin typeface="微软雅黑" pitchFamily="34" charset="-122"/>
              <a:ea typeface="微软雅黑" pitchFamily="34" charset="-122"/>
              <a:sym typeface="Calibri" pitchFamily="34" charset="0"/>
            </a:endParaRPr>
          </a:p>
        </p:txBody>
      </p:sp>
      <p:sp>
        <p:nvSpPr>
          <p:cNvPr id="13" name="TextBox 22"/>
          <p:cNvSpPr txBox="1">
            <a:spLocks noChangeArrowheads="1"/>
          </p:cNvSpPr>
          <p:nvPr/>
        </p:nvSpPr>
        <p:spPr bwMode="auto">
          <a:xfrm>
            <a:off x="1645221" y="5491164"/>
            <a:ext cx="1714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1600" b="1">
                <a:solidFill>
                  <a:schemeClr val="bg1"/>
                </a:solidFill>
                <a:latin typeface="微软雅黑" pitchFamily="34" charset="-122"/>
                <a:ea typeface="微软雅黑" pitchFamily="34" charset="-122"/>
                <a:sym typeface="Calibri" pitchFamily="34" charset="0"/>
              </a:rPr>
              <a:t>动火前现场准备</a:t>
            </a:r>
            <a:endParaRPr lang="id-ID" altLang="zh-CN" sz="1600" b="1">
              <a:solidFill>
                <a:schemeClr val="bg1"/>
              </a:solidFill>
              <a:latin typeface="微软雅黑" pitchFamily="34" charset="-122"/>
              <a:ea typeface="微软雅黑" pitchFamily="34" charset="-122"/>
              <a:sym typeface="Calibri" pitchFamily="34" charset="0"/>
            </a:endParaRPr>
          </a:p>
        </p:txBody>
      </p:sp>
      <p:sp>
        <p:nvSpPr>
          <p:cNvPr id="14" name="下箭头 13"/>
          <p:cNvSpPr>
            <a:spLocks noChangeArrowheads="1"/>
          </p:cNvSpPr>
          <p:nvPr/>
        </p:nvSpPr>
        <p:spPr bwMode="auto">
          <a:xfrm>
            <a:off x="2345309" y="2708276"/>
            <a:ext cx="258763" cy="860425"/>
          </a:xfrm>
          <a:prstGeom prst="downArrow">
            <a:avLst>
              <a:gd name="adj1" fmla="val 50000"/>
              <a:gd name="adj2" fmla="val 50077"/>
            </a:avLst>
          </a:prstGeom>
          <a:solidFill>
            <a:srgbClr val="0070C0"/>
          </a:solidFill>
          <a:ln w="9525" algn="ctr">
            <a:solidFill>
              <a:srgbClr val="0066FF"/>
            </a:solidFill>
            <a:round/>
          </a:ln>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endParaRPr lang="zh-CN" altLang="en-US">
              <a:ea typeface="方正小标宋简体" pitchFamily="2" charset="-122"/>
              <a:sym typeface="Calibri" pitchFamily="34" charset="0"/>
            </a:endParaRPr>
          </a:p>
        </p:txBody>
      </p:sp>
      <p:sp>
        <p:nvSpPr>
          <p:cNvPr id="15" name="下箭头 61"/>
          <p:cNvSpPr>
            <a:spLocks noChangeArrowheads="1"/>
          </p:cNvSpPr>
          <p:nvPr/>
        </p:nvSpPr>
        <p:spPr bwMode="auto">
          <a:xfrm>
            <a:off x="2345309" y="4400551"/>
            <a:ext cx="258763" cy="860425"/>
          </a:xfrm>
          <a:prstGeom prst="downArrow">
            <a:avLst>
              <a:gd name="adj1" fmla="val 50000"/>
              <a:gd name="adj2" fmla="val 50077"/>
            </a:avLst>
          </a:prstGeom>
          <a:solidFill>
            <a:srgbClr val="0070C0"/>
          </a:solidFill>
          <a:ln w="9525" algn="ctr">
            <a:solidFill>
              <a:srgbClr val="0066FF"/>
            </a:solidFill>
            <a:round/>
          </a:ln>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endParaRPr lang="zh-CN" altLang="en-US">
              <a:ea typeface="方正小标宋简体" pitchFamily="2" charset="-122"/>
              <a:sym typeface="Calibri" pitchFamily="34" charset="0"/>
            </a:endParaRPr>
          </a:p>
        </p:txBody>
      </p:sp>
      <p:sp>
        <p:nvSpPr>
          <p:cNvPr id="16" name="矩形 15"/>
          <p:cNvSpPr/>
          <p:nvPr/>
        </p:nvSpPr>
        <p:spPr>
          <a:xfrm>
            <a:off x="4271964" y="1824039"/>
            <a:ext cx="1685925" cy="338137"/>
          </a:xfrm>
          <a:prstGeom prst="rect">
            <a:avLst/>
          </a:prstGeom>
          <a:solidFill>
            <a:schemeClr val="bg1"/>
          </a:solidFill>
        </p:spPr>
        <p:txBody>
          <a:bodyPr>
            <a:spAutoFit/>
          </a:bodyPr>
          <a:lstStyle/>
          <a:p>
            <a:pPr algn="ctr">
              <a:defRPr/>
            </a:pPr>
            <a:r>
              <a:rPr lang="zh-CN" altLang="en-US" sz="1600" b="1" dirty="0">
                <a:solidFill>
                  <a:schemeClr val="tx1">
                    <a:lumMod val="75000"/>
                    <a:lumOff val="25000"/>
                  </a:schemeClr>
                </a:solidFill>
                <a:latin typeface="微软雅黑" pitchFamily="34" charset="-122"/>
                <a:ea typeface="微软雅黑" pitchFamily="34" charset="-122"/>
              </a:rPr>
              <a:t>动火作业许可证 </a:t>
            </a:r>
            <a:endParaRPr lang="zh-CN" altLang="en-US" sz="1600" b="1" dirty="0">
              <a:solidFill>
                <a:schemeClr val="tx1">
                  <a:lumMod val="75000"/>
                  <a:lumOff val="25000"/>
                </a:schemeClr>
              </a:solidFill>
            </a:endParaRPr>
          </a:p>
        </p:txBody>
      </p:sp>
      <p:pic>
        <p:nvPicPr>
          <p:cNvPr id="17" name="Picture 3" descr="C:\Users\Administrator\Desktop\a22c8494e1f4f9f7fa0c2f08eae56b69_u=2726489018,2223977498&amp;fm=27&amp;gp=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1825" y="1776414"/>
            <a:ext cx="2020888" cy="2079625"/>
          </a:xfrm>
          <a:prstGeom prst="rect">
            <a:avLst/>
          </a:prstGeom>
          <a:solidFill>
            <a:schemeClr val="bg1"/>
          </a:solidFill>
          <a:ln w="9525" cap="flat" cmpd="sng" algn="ctr">
            <a:solidFill>
              <a:schemeClr val="tx1">
                <a:lumMod val="50000"/>
                <a:lumOff val="50000"/>
              </a:schemeClr>
            </a:solidFill>
            <a:prstDash val="solid"/>
            <a:round/>
            <a:headEnd type="none" w="med" len="med"/>
            <a:tailEnd type="none" w="med" len="med"/>
          </a:ln>
          <a:effectLst>
            <a:outerShdw blurRad="50800" dist="38100" dir="5400000" algn="t" rotWithShape="0">
              <a:prstClr val="black">
                <a:alpha val="40000"/>
              </a:prstClr>
            </a:outerShdw>
          </a:effectLst>
        </p:spPr>
      </p:pic>
      <p:sp>
        <p:nvSpPr>
          <p:cNvPr id="18" name="矩形 17"/>
          <p:cNvSpPr/>
          <p:nvPr/>
        </p:nvSpPr>
        <p:spPr>
          <a:xfrm>
            <a:off x="8312151" y="1844676"/>
            <a:ext cx="1933575" cy="400110"/>
          </a:xfrm>
          <a:prstGeom prst="rect">
            <a:avLst/>
          </a:prstGeom>
          <a:solidFill>
            <a:schemeClr val="bg1"/>
          </a:solidFill>
        </p:spPr>
        <p:txBody>
          <a:bodyPr>
            <a:spAutoFit/>
          </a:bodyPr>
          <a:lstStyle/>
          <a:p>
            <a:pPr algn="ctr">
              <a:defRPr/>
            </a:pPr>
            <a:r>
              <a:rPr lang="zh-CN" altLang="en-US" b="1" dirty="0">
                <a:solidFill>
                  <a:schemeClr val="tx1">
                    <a:lumMod val="75000"/>
                    <a:lumOff val="25000"/>
                  </a:schemeClr>
                </a:solidFill>
                <a:latin typeface="微软雅黑" pitchFamily="34" charset="-122"/>
                <a:ea typeface="微软雅黑" pitchFamily="34" charset="-122"/>
              </a:rPr>
              <a:t>工艺流程图</a:t>
            </a:r>
            <a:endParaRPr lang="zh-CN" altLang="en-US" b="1" dirty="0">
              <a:solidFill>
                <a:schemeClr val="tx1">
                  <a:lumMod val="75000"/>
                  <a:lumOff val="25000"/>
                </a:schemeClr>
              </a:solidFill>
            </a:endParaRPr>
          </a:p>
        </p:txBody>
      </p:sp>
      <p:sp>
        <p:nvSpPr>
          <p:cNvPr id="19" name="Freeform 882"/>
          <p:cNvSpPr>
            <a:spLocks noEditPoints="1"/>
          </p:cNvSpPr>
          <p:nvPr/>
        </p:nvSpPr>
        <p:spPr bwMode="auto">
          <a:xfrm>
            <a:off x="5367680" y="5273372"/>
            <a:ext cx="530225" cy="650875"/>
          </a:xfrm>
          <a:custGeom>
            <a:avLst/>
            <a:gdLst>
              <a:gd name="T0" fmla="*/ 69 w 116"/>
              <a:gd name="T1" fmla="*/ 6 h 171"/>
              <a:gd name="T2" fmla="*/ 83 w 116"/>
              <a:gd name="T3" fmla="*/ 3 h 171"/>
              <a:gd name="T4" fmla="*/ 110 w 116"/>
              <a:gd name="T5" fmla="*/ 19 h 171"/>
              <a:gd name="T6" fmla="*/ 113 w 116"/>
              <a:gd name="T7" fmla="*/ 33 h 171"/>
              <a:gd name="T8" fmla="*/ 109 w 116"/>
              <a:gd name="T9" fmla="*/ 39 h 171"/>
              <a:gd name="T10" fmla="*/ 65 w 116"/>
              <a:gd name="T11" fmla="*/ 12 h 171"/>
              <a:gd name="T12" fmla="*/ 69 w 116"/>
              <a:gd name="T13" fmla="*/ 6 h 171"/>
              <a:gd name="T14" fmla="*/ 60 w 116"/>
              <a:gd name="T15" fmla="*/ 21 h 171"/>
              <a:gd name="T16" fmla="*/ 54 w 116"/>
              <a:gd name="T17" fmla="*/ 31 h 171"/>
              <a:gd name="T18" fmla="*/ 98 w 116"/>
              <a:gd name="T19" fmla="*/ 58 h 171"/>
              <a:gd name="T20" fmla="*/ 104 w 116"/>
              <a:gd name="T21" fmla="*/ 48 h 171"/>
              <a:gd name="T22" fmla="*/ 60 w 116"/>
              <a:gd name="T23" fmla="*/ 21 h 171"/>
              <a:gd name="T24" fmla="*/ 1 w 116"/>
              <a:gd name="T25" fmla="*/ 164 h 171"/>
              <a:gd name="T26" fmla="*/ 5 w 116"/>
              <a:gd name="T27" fmla="*/ 130 h 171"/>
              <a:gd name="T28" fmla="*/ 33 w 116"/>
              <a:gd name="T29" fmla="*/ 147 h 171"/>
              <a:gd name="T30" fmla="*/ 5 w 116"/>
              <a:gd name="T31" fmla="*/ 167 h 171"/>
              <a:gd name="T32" fmla="*/ 1 w 116"/>
              <a:gd name="T33" fmla="*/ 164 h 171"/>
              <a:gd name="T34" fmla="*/ 7 w 116"/>
              <a:gd name="T35" fmla="*/ 109 h 171"/>
              <a:gd name="T36" fmla="*/ 49 w 116"/>
              <a:gd name="T37" fmla="*/ 40 h 171"/>
              <a:gd name="T38" fmla="*/ 63 w 116"/>
              <a:gd name="T39" fmla="*/ 49 h 171"/>
              <a:gd name="T40" fmla="*/ 22 w 116"/>
              <a:gd name="T41" fmla="*/ 117 h 171"/>
              <a:gd name="T42" fmla="*/ 7 w 116"/>
              <a:gd name="T43" fmla="*/ 109 h 171"/>
              <a:gd name="T44" fmla="*/ 36 w 116"/>
              <a:gd name="T45" fmla="*/ 126 h 171"/>
              <a:gd name="T46" fmla="*/ 78 w 116"/>
              <a:gd name="T47" fmla="*/ 58 h 171"/>
              <a:gd name="T48" fmla="*/ 92 w 116"/>
              <a:gd name="T49" fmla="*/ 67 h 171"/>
              <a:gd name="T50" fmla="*/ 51 w 116"/>
              <a:gd name="T51" fmla="*/ 135 h 171"/>
              <a:gd name="T52" fmla="*/ 36 w 116"/>
              <a:gd name="T53" fmla="*/ 126 h 171"/>
              <a:gd name="T54" fmla="*/ 35 w 116"/>
              <a:gd name="T55" fmla="*/ 164 h 171"/>
              <a:gd name="T56" fmla="*/ 110 w 116"/>
              <a:gd name="T57" fmla="*/ 164 h 171"/>
              <a:gd name="T58" fmla="*/ 114 w 116"/>
              <a:gd name="T59" fmla="*/ 168 h 171"/>
              <a:gd name="T60" fmla="*/ 110 w 116"/>
              <a:gd name="T61" fmla="*/ 171 h 171"/>
              <a:gd name="T62" fmla="*/ 35 w 116"/>
              <a:gd name="T63" fmla="*/ 171 h 171"/>
              <a:gd name="T64" fmla="*/ 31 w 116"/>
              <a:gd name="T65" fmla="*/ 168 h 171"/>
              <a:gd name="T66" fmla="*/ 35 w 116"/>
              <a:gd name="T67" fmla="*/ 16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71">
                <a:moveTo>
                  <a:pt x="69" y="6"/>
                </a:moveTo>
                <a:cubicBezTo>
                  <a:pt x="72" y="1"/>
                  <a:pt x="78" y="0"/>
                  <a:pt x="83" y="3"/>
                </a:cubicBezTo>
                <a:cubicBezTo>
                  <a:pt x="110" y="19"/>
                  <a:pt x="110" y="19"/>
                  <a:pt x="110" y="19"/>
                </a:cubicBezTo>
                <a:cubicBezTo>
                  <a:pt x="114" y="22"/>
                  <a:pt x="116" y="28"/>
                  <a:pt x="113" y="33"/>
                </a:cubicBezTo>
                <a:cubicBezTo>
                  <a:pt x="109" y="39"/>
                  <a:pt x="109" y="39"/>
                  <a:pt x="109" y="39"/>
                </a:cubicBezTo>
                <a:cubicBezTo>
                  <a:pt x="65" y="12"/>
                  <a:pt x="65" y="12"/>
                  <a:pt x="65" y="12"/>
                </a:cubicBezTo>
                <a:lnTo>
                  <a:pt x="69" y="6"/>
                </a:lnTo>
                <a:close/>
                <a:moveTo>
                  <a:pt x="60" y="21"/>
                </a:moveTo>
                <a:cubicBezTo>
                  <a:pt x="54" y="31"/>
                  <a:pt x="54" y="31"/>
                  <a:pt x="54" y="31"/>
                </a:cubicBezTo>
                <a:cubicBezTo>
                  <a:pt x="98" y="58"/>
                  <a:pt x="98" y="58"/>
                  <a:pt x="98" y="58"/>
                </a:cubicBezTo>
                <a:cubicBezTo>
                  <a:pt x="104" y="48"/>
                  <a:pt x="104" y="48"/>
                  <a:pt x="104" y="48"/>
                </a:cubicBezTo>
                <a:lnTo>
                  <a:pt x="60" y="21"/>
                </a:lnTo>
                <a:close/>
                <a:moveTo>
                  <a:pt x="1" y="164"/>
                </a:moveTo>
                <a:cubicBezTo>
                  <a:pt x="5" y="130"/>
                  <a:pt x="5" y="130"/>
                  <a:pt x="5" y="130"/>
                </a:cubicBezTo>
                <a:cubicBezTo>
                  <a:pt x="33" y="147"/>
                  <a:pt x="33" y="147"/>
                  <a:pt x="33" y="147"/>
                </a:cubicBezTo>
                <a:cubicBezTo>
                  <a:pt x="5" y="167"/>
                  <a:pt x="5" y="167"/>
                  <a:pt x="5" y="167"/>
                </a:cubicBezTo>
                <a:cubicBezTo>
                  <a:pt x="2" y="169"/>
                  <a:pt x="0" y="168"/>
                  <a:pt x="1" y="164"/>
                </a:cubicBezTo>
                <a:close/>
                <a:moveTo>
                  <a:pt x="7" y="109"/>
                </a:moveTo>
                <a:cubicBezTo>
                  <a:pt x="49" y="40"/>
                  <a:pt x="49" y="40"/>
                  <a:pt x="49" y="40"/>
                </a:cubicBezTo>
                <a:cubicBezTo>
                  <a:pt x="63" y="49"/>
                  <a:pt x="63" y="49"/>
                  <a:pt x="63" y="49"/>
                </a:cubicBezTo>
                <a:cubicBezTo>
                  <a:pt x="22" y="117"/>
                  <a:pt x="22" y="117"/>
                  <a:pt x="22" y="117"/>
                </a:cubicBezTo>
                <a:lnTo>
                  <a:pt x="7" y="109"/>
                </a:lnTo>
                <a:close/>
                <a:moveTo>
                  <a:pt x="36" y="126"/>
                </a:moveTo>
                <a:cubicBezTo>
                  <a:pt x="78" y="58"/>
                  <a:pt x="78" y="58"/>
                  <a:pt x="78" y="58"/>
                </a:cubicBezTo>
                <a:cubicBezTo>
                  <a:pt x="92" y="67"/>
                  <a:pt x="92" y="67"/>
                  <a:pt x="92" y="67"/>
                </a:cubicBezTo>
                <a:cubicBezTo>
                  <a:pt x="51" y="135"/>
                  <a:pt x="51" y="135"/>
                  <a:pt x="51" y="135"/>
                </a:cubicBezTo>
                <a:lnTo>
                  <a:pt x="36" y="126"/>
                </a:lnTo>
                <a:close/>
                <a:moveTo>
                  <a:pt x="35" y="164"/>
                </a:moveTo>
                <a:cubicBezTo>
                  <a:pt x="110" y="164"/>
                  <a:pt x="110" y="164"/>
                  <a:pt x="110" y="164"/>
                </a:cubicBezTo>
                <a:cubicBezTo>
                  <a:pt x="112" y="164"/>
                  <a:pt x="114" y="165"/>
                  <a:pt x="114" y="168"/>
                </a:cubicBezTo>
                <a:cubicBezTo>
                  <a:pt x="114" y="170"/>
                  <a:pt x="112" y="171"/>
                  <a:pt x="110" y="171"/>
                </a:cubicBezTo>
                <a:cubicBezTo>
                  <a:pt x="35" y="171"/>
                  <a:pt x="35" y="171"/>
                  <a:pt x="35" y="171"/>
                </a:cubicBezTo>
                <a:cubicBezTo>
                  <a:pt x="32" y="171"/>
                  <a:pt x="31" y="170"/>
                  <a:pt x="31" y="168"/>
                </a:cubicBezTo>
                <a:cubicBezTo>
                  <a:pt x="31" y="165"/>
                  <a:pt x="32" y="164"/>
                  <a:pt x="35" y="164"/>
                </a:cubicBezTo>
                <a:close/>
              </a:path>
            </a:pathLst>
          </a:custGeom>
          <a:solidFill>
            <a:schemeClr val="tx1">
              <a:lumMod val="75000"/>
              <a:lumOff val="25000"/>
            </a:schemeClr>
          </a:solidFill>
          <a:ln>
            <a:solidFill>
              <a:schemeClr val="bg1">
                <a:lumMod val="75000"/>
              </a:schemeClr>
            </a:solid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kern="0">
              <a:solidFill>
                <a:prstClr val="black"/>
              </a:solidFill>
              <a:latin typeface="Calibri Light" pitchFamily="34" charset="0"/>
            </a:endParaRPr>
          </a:p>
        </p:txBody>
      </p:sp>
      <p:sp>
        <p:nvSpPr>
          <p:cNvPr id="20" name="矩形 19"/>
          <p:cNvSpPr/>
          <p:nvPr/>
        </p:nvSpPr>
        <p:spPr>
          <a:xfrm>
            <a:off x="4973638" y="4291013"/>
            <a:ext cx="258762" cy="1814512"/>
          </a:xfrm>
          <a:prstGeom prst="rect">
            <a:avLst/>
          </a:prstGeom>
        </p:spPr>
        <p:txBody>
          <a:bodyPr>
            <a:spAutoFit/>
          </a:bodyPr>
          <a:lstStyle/>
          <a:p>
            <a:pPr algn="ctr">
              <a:defRPr/>
            </a:pPr>
            <a:r>
              <a:rPr lang="zh-CN" altLang="en-US" sz="1600" b="1" dirty="0">
                <a:solidFill>
                  <a:schemeClr val="tx1">
                    <a:lumMod val="75000"/>
                    <a:lumOff val="25000"/>
                  </a:schemeClr>
                </a:solidFill>
                <a:latin typeface="微软雅黑" pitchFamily="34" charset="-122"/>
                <a:ea typeface="微软雅黑" pitchFamily="34" charset="-122"/>
              </a:rPr>
              <a:t>培训或会议记录</a:t>
            </a:r>
          </a:p>
        </p:txBody>
      </p:sp>
      <p:sp>
        <p:nvSpPr>
          <p:cNvPr id="21" name="矩形 20"/>
          <p:cNvSpPr/>
          <p:nvPr/>
        </p:nvSpPr>
        <p:spPr bwMode="auto">
          <a:xfrm>
            <a:off x="6291264" y="4154489"/>
            <a:ext cx="1641475" cy="2079625"/>
          </a:xfrm>
          <a:prstGeom prst="rect">
            <a:avLst/>
          </a:prstGeom>
          <a:solidFill>
            <a:schemeClr val="bg1"/>
          </a:solidFill>
          <a:ln w="9525" cap="flat" cmpd="sng" algn="ctr">
            <a:solidFill>
              <a:schemeClr val="tx1">
                <a:lumMod val="50000"/>
                <a:lumOff val="50000"/>
              </a:schemeClr>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eaLnBrk="0" hangingPunct="0">
              <a:defRPr/>
            </a:pPr>
            <a:endParaRPr lang="zh-CN" altLang="en-US">
              <a:ea typeface="方正小标宋简体" pitchFamily="2" charset="-122"/>
            </a:endParaRPr>
          </a:p>
        </p:txBody>
      </p:sp>
      <p:grpSp>
        <p:nvGrpSpPr>
          <p:cNvPr id="22" name="组合 21"/>
          <p:cNvGrpSpPr/>
          <p:nvPr/>
        </p:nvGrpSpPr>
        <p:grpSpPr>
          <a:xfrm>
            <a:off x="6364305" y="4743421"/>
            <a:ext cx="576064" cy="632502"/>
            <a:chOff x="5346701" y="4424363"/>
            <a:chExt cx="573088" cy="728663"/>
          </a:xfrm>
          <a:solidFill>
            <a:schemeClr val="tx1">
              <a:lumMod val="65000"/>
              <a:lumOff val="35000"/>
            </a:schemeClr>
          </a:solidFill>
        </p:grpSpPr>
        <p:sp>
          <p:nvSpPr>
            <p:cNvPr id="23" name="Freeform 98"/>
            <p:cNvSpPr/>
            <p:nvPr/>
          </p:nvSpPr>
          <p:spPr bwMode="auto">
            <a:xfrm>
              <a:off x="5472113" y="4424363"/>
              <a:ext cx="312738" cy="388938"/>
            </a:xfrm>
            <a:custGeom>
              <a:avLst/>
              <a:gdLst>
                <a:gd name="T0" fmla="*/ 100 w 107"/>
                <a:gd name="T1" fmla="*/ 52 h 133"/>
                <a:gd name="T2" fmla="*/ 100 w 107"/>
                <a:gd name="T3" fmla="*/ 44 h 133"/>
                <a:gd name="T4" fmla="*/ 55 w 107"/>
                <a:gd name="T5" fmla="*/ 0 h 133"/>
                <a:gd name="T6" fmla="*/ 53 w 107"/>
                <a:gd name="T7" fmla="*/ 0 h 133"/>
                <a:gd name="T8" fmla="*/ 7 w 107"/>
                <a:gd name="T9" fmla="*/ 44 h 133"/>
                <a:gd name="T10" fmla="*/ 7 w 107"/>
                <a:gd name="T11" fmla="*/ 52 h 133"/>
                <a:gd name="T12" fmla="*/ 0 w 107"/>
                <a:gd name="T13" fmla="*/ 59 h 133"/>
                <a:gd name="T14" fmla="*/ 0 w 107"/>
                <a:gd name="T15" fmla="*/ 76 h 133"/>
                <a:gd name="T16" fmla="*/ 7 w 107"/>
                <a:gd name="T17" fmla="*/ 82 h 133"/>
                <a:gd name="T18" fmla="*/ 7 w 107"/>
                <a:gd name="T19" fmla="*/ 82 h 133"/>
                <a:gd name="T20" fmla="*/ 53 w 107"/>
                <a:gd name="T21" fmla="*/ 133 h 133"/>
                <a:gd name="T22" fmla="*/ 55 w 107"/>
                <a:gd name="T23" fmla="*/ 133 h 133"/>
                <a:gd name="T24" fmla="*/ 100 w 107"/>
                <a:gd name="T25" fmla="*/ 82 h 133"/>
                <a:gd name="T26" fmla="*/ 100 w 107"/>
                <a:gd name="T27" fmla="*/ 82 h 133"/>
                <a:gd name="T28" fmla="*/ 107 w 107"/>
                <a:gd name="T29" fmla="*/ 76 h 133"/>
                <a:gd name="T30" fmla="*/ 107 w 107"/>
                <a:gd name="T31" fmla="*/ 59 h 133"/>
                <a:gd name="T32" fmla="*/ 100 w 107"/>
                <a:gd name="T33" fmla="*/ 5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133">
                  <a:moveTo>
                    <a:pt x="100" y="52"/>
                  </a:moveTo>
                  <a:cubicBezTo>
                    <a:pt x="100" y="48"/>
                    <a:pt x="100" y="45"/>
                    <a:pt x="100" y="44"/>
                  </a:cubicBezTo>
                  <a:cubicBezTo>
                    <a:pt x="100" y="28"/>
                    <a:pt x="89" y="0"/>
                    <a:pt x="55" y="0"/>
                  </a:cubicBezTo>
                  <a:cubicBezTo>
                    <a:pt x="53" y="0"/>
                    <a:pt x="53" y="0"/>
                    <a:pt x="53" y="0"/>
                  </a:cubicBezTo>
                  <a:cubicBezTo>
                    <a:pt x="16" y="0"/>
                    <a:pt x="7" y="28"/>
                    <a:pt x="7" y="44"/>
                  </a:cubicBezTo>
                  <a:cubicBezTo>
                    <a:pt x="7" y="45"/>
                    <a:pt x="7" y="48"/>
                    <a:pt x="7" y="52"/>
                  </a:cubicBezTo>
                  <a:cubicBezTo>
                    <a:pt x="3" y="52"/>
                    <a:pt x="0" y="55"/>
                    <a:pt x="0" y="59"/>
                  </a:cubicBezTo>
                  <a:cubicBezTo>
                    <a:pt x="0" y="76"/>
                    <a:pt x="0" y="76"/>
                    <a:pt x="0" y="76"/>
                  </a:cubicBezTo>
                  <a:cubicBezTo>
                    <a:pt x="0" y="79"/>
                    <a:pt x="3" y="82"/>
                    <a:pt x="7" y="82"/>
                  </a:cubicBezTo>
                  <a:cubicBezTo>
                    <a:pt x="7" y="82"/>
                    <a:pt x="7" y="82"/>
                    <a:pt x="7" y="82"/>
                  </a:cubicBezTo>
                  <a:cubicBezTo>
                    <a:pt x="10" y="106"/>
                    <a:pt x="38" y="133"/>
                    <a:pt x="53" y="133"/>
                  </a:cubicBezTo>
                  <a:cubicBezTo>
                    <a:pt x="55" y="133"/>
                    <a:pt x="55" y="133"/>
                    <a:pt x="55" y="133"/>
                  </a:cubicBezTo>
                  <a:cubicBezTo>
                    <a:pt x="70" y="133"/>
                    <a:pt x="97" y="106"/>
                    <a:pt x="100" y="82"/>
                  </a:cubicBezTo>
                  <a:cubicBezTo>
                    <a:pt x="100" y="82"/>
                    <a:pt x="100" y="82"/>
                    <a:pt x="100" y="82"/>
                  </a:cubicBezTo>
                  <a:cubicBezTo>
                    <a:pt x="104" y="82"/>
                    <a:pt x="107" y="79"/>
                    <a:pt x="107" y="76"/>
                  </a:cubicBezTo>
                  <a:cubicBezTo>
                    <a:pt x="107" y="59"/>
                    <a:pt x="107" y="59"/>
                    <a:pt x="107" y="59"/>
                  </a:cubicBezTo>
                  <a:cubicBezTo>
                    <a:pt x="107" y="55"/>
                    <a:pt x="104" y="52"/>
                    <a:pt x="100"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24" name="Freeform 99"/>
            <p:cNvSpPr/>
            <p:nvPr/>
          </p:nvSpPr>
          <p:spPr bwMode="auto">
            <a:xfrm>
              <a:off x="5346701" y="4851401"/>
              <a:ext cx="285750" cy="301625"/>
            </a:xfrm>
            <a:custGeom>
              <a:avLst/>
              <a:gdLst>
                <a:gd name="T0" fmla="*/ 51 w 98"/>
                <a:gd name="T1" fmla="*/ 0 h 103"/>
                <a:gd name="T2" fmla="*/ 0 w 98"/>
                <a:gd name="T3" fmla="*/ 51 h 103"/>
                <a:gd name="T4" fmla="*/ 0 w 98"/>
                <a:gd name="T5" fmla="*/ 103 h 103"/>
                <a:gd name="T6" fmla="*/ 98 w 98"/>
                <a:gd name="T7" fmla="*/ 103 h 103"/>
                <a:gd name="T8" fmla="*/ 53 w 98"/>
                <a:gd name="T9" fmla="*/ 0 h 103"/>
                <a:gd name="T10" fmla="*/ 51 w 98"/>
                <a:gd name="T11" fmla="*/ 0 h 103"/>
              </a:gdLst>
              <a:ahLst/>
              <a:cxnLst>
                <a:cxn ang="0">
                  <a:pos x="T0" y="T1"/>
                </a:cxn>
                <a:cxn ang="0">
                  <a:pos x="T2" y="T3"/>
                </a:cxn>
                <a:cxn ang="0">
                  <a:pos x="T4" y="T5"/>
                </a:cxn>
                <a:cxn ang="0">
                  <a:pos x="T6" y="T7"/>
                </a:cxn>
                <a:cxn ang="0">
                  <a:pos x="T8" y="T9"/>
                </a:cxn>
                <a:cxn ang="0">
                  <a:pos x="T10" y="T11"/>
                </a:cxn>
              </a:cxnLst>
              <a:rect l="0" t="0" r="r" b="b"/>
              <a:pathLst>
                <a:path w="98" h="103">
                  <a:moveTo>
                    <a:pt x="51" y="0"/>
                  </a:moveTo>
                  <a:cubicBezTo>
                    <a:pt x="23" y="0"/>
                    <a:pt x="0" y="23"/>
                    <a:pt x="0" y="51"/>
                  </a:cubicBezTo>
                  <a:cubicBezTo>
                    <a:pt x="0" y="103"/>
                    <a:pt x="0" y="103"/>
                    <a:pt x="0" y="103"/>
                  </a:cubicBezTo>
                  <a:cubicBezTo>
                    <a:pt x="98" y="103"/>
                    <a:pt x="98" y="103"/>
                    <a:pt x="98" y="103"/>
                  </a:cubicBezTo>
                  <a:cubicBezTo>
                    <a:pt x="53" y="0"/>
                    <a:pt x="53" y="0"/>
                    <a:pt x="53" y="0"/>
                  </a:cubicBezTo>
                  <a:lnTo>
                    <a:pt x="5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25" name="Freeform 100"/>
            <p:cNvSpPr/>
            <p:nvPr/>
          </p:nvSpPr>
          <p:spPr bwMode="auto">
            <a:xfrm>
              <a:off x="5632451" y="4851401"/>
              <a:ext cx="287338" cy="301625"/>
            </a:xfrm>
            <a:custGeom>
              <a:avLst/>
              <a:gdLst>
                <a:gd name="T0" fmla="*/ 47 w 98"/>
                <a:gd name="T1" fmla="*/ 0 h 103"/>
                <a:gd name="T2" fmla="*/ 42 w 98"/>
                <a:gd name="T3" fmla="*/ 0 h 103"/>
                <a:gd name="T4" fmla="*/ 0 w 98"/>
                <a:gd name="T5" fmla="*/ 103 h 103"/>
                <a:gd name="T6" fmla="*/ 98 w 98"/>
                <a:gd name="T7" fmla="*/ 103 h 103"/>
                <a:gd name="T8" fmla="*/ 98 w 98"/>
                <a:gd name="T9" fmla="*/ 51 h 103"/>
                <a:gd name="T10" fmla="*/ 47 w 98"/>
                <a:gd name="T11" fmla="*/ 0 h 103"/>
              </a:gdLst>
              <a:ahLst/>
              <a:cxnLst>
                <a:cxn ang="0">
                  <a:pos x="T0" y="T1"/>
                </a:cxn>
                <a:cxn ang="0">
                  <a:pos x="T2" y="T3"/>
                </a:cxn>
                <a:cxn ang="0">
                  <a:pos x="T4" y="T5"/>
                </a:cxn>
                <a:cxn ang="0">
                  <a:pos x="T6" y="T7"/>
                </a:cxn>
                <a:cxn ang="0">
                  <a:pos x="T8" y="T9"/>
                </a:cxn>
                <a:cxn ang="0">
                  <a:pos x="T10" y="T11"/>
                </a:cxn>
              </a:cxnLst>
              <a:rect l="0" t="0" r="r" b="b"/>
              <a:pathLst>
                <a:path w="98" h="103">
                  <a:moveTo>
                    <a:pt x="47" y="0"/>
                  </a:moveTo>
                  <a:cubicBezTo>
                    <a:pt x="42" y="0"/>
                    <a:pt x="42" y="0"/>
                    <a:pt x="42" y="0"/>
                  </a:cubicBezTo>
                  <a:cubicBezTo>
                    <a:pt x="0" y="103"/>
                    <a:pt x="0" y="103"/>
                    <a:pt x="0" y="103"/>
                  </a:cubicBezTo>
                  <a:cubicBezTo>
                    <a:pt x="98" y="103"/>
                    <a:pt x="98" y="103"/>
                    <a:pt x="98" y="103"/>
                  </a:cubicBezTo>
                  <a:cubicBezTo>
                    <a:pt x="98" y="51"/>
                    <a:pt x="98" y="51"/>
                    <a:pt x="98" y="51"/>
                  </a:cubicBezTo>
                  <a:cubicBezTo>
                    <a:pt x="98" y="23"/>
                    <a:pt x="75" y="0"/>
                    <a:pt x="4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26" name="Freeform 101"/>
            <p:cNvSpPr/>
            <p:nvPr/>
          </p:nvSpPr>
          <p:spPr bwMode="auto">
            <a:xfrm>
              <a:off x="5554663" y="4822826"/>
              <a:ext cx="76200" cy="87313"/>
            </a:xfrm>
            <a:custGeom>
              <a:avLst/>
              <a:gdLst>
                <a:gd name="T0" fmla="*/ 48 w 48"/>
                <a:gd name="T1" fmla="*/ 28 h 55"/>
                <a:gd name="T2" fmla="*/ 0 w 48"/>
                <a:gd name="T3" fmla="*/ 0 h 55"/>
                <a:gd name="T4" fmla="*/ 0 w 48"/>
                <a:gd name="T5" fmla="*/ 55 h 55"/>
                <a:gd name="T6" fmla="*/ 48 w 48"/>
                <a:gd name="T7" fmla="*/ 28 h 55"/>
              </a:gdLst>
              <a:ahLst/>
              <a:cxnLst>
                <a:cxn ang="0">
                  <a:pos x="T0" y="T1"/>
                </a:cxn>
                <a:cxn ang="0">
                  <a:pos x="T2" y="T3"/>
                </a:cxn>
                <a:cxn ang="0">
                  <a:pos x="T4" y="T5"/>
                </a:cxn>
                <a:cxn ang="0">
                  <a:pos x="T6" y="T7"/>
                </a:cxn>
              </a:cxnLst>
              <a:rect l="0" t="0" r="r" b="b"/>
              <a:pathLst>
                <a:path w="48" h="55">
                  <a:moveTo>
                    <a:pt x="48" y="28"/>
                  </a:moveTo>
                  <a:lnTo>
                    <a:pt x="0" y="0"/>
                  </a:lnTo>
                  <a:lnTo>
                    <a:pt x="0" y="55"/>
                  </a:lnTo>
                  <a:lnTo>
                    <a:pt x="48"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27" name="Freeform 102"/>
            <p:cNvSpPr/>
            <p:nvPr/>
          </p:nvSpPr>
          <p:spPr bwMode="auto">
            <a:xfrm>
              <a:off x="5630863" y="4822826"/>
              <a:ext cx="74613" cy="87313"/>
            </a:xfrm>
            <a:custGeom>
              <a:avLst/>
              <a:gdLst>
                <a:gd name="T0" fmla="*/ 0 w 47"/>
                <a:gd name="T1" fmla="*/ 28 h 55"/>
                <a:gd name="T2" fmla="*/ 47 w 47"/>
                <a:gd name="T3" fmla="*/ 0 h 55"/>
                <a:gd name="T4" fmla="*/ 47 w 47"/>
                <a:gd name="T5" fmla="*/ 55 h 55"/>
                <a:gd name="T6" fmla="*/ 0 w 47"/>
                <a:gd name="T7" fmla="*/ 28 h 55"/>
              </a:gdLst>
              <a:ahLst/>
              <a:cxnLst>
                <a:cxn ang="0">
                  <a:pos x="T0" y="T1"/>
                </a:cxn>
                <a:cxn ang="0">
                  <a:pos x="T2" y="T3"/>
                </a:cxn>
                <a:cxn ang="0">
                  <a:pos x="T4" y="T5"/>
                </a:cxn>
                <a:cxn ang="0">
                  <a:pos x="T6" y="T7"/>
                </a:cxn>
              </a:cxnLst>
              <a:rect l="0" t="0" r="r" b="b"/>
              <a:pathLst>
                <a:path w="47" h="55">
                  <a:moveTo>
                    <a:pt x="0" y="28"/>
                  </a:moveTo>
                  <a:lnTo>
                    <a:pt x="47" y="0"/>
                  </a:lnTo>
                  <a:lnTo>
                    <a:pt x="47" y="55"/>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28" name="Oval 103"/>
            <p:cNvSpPr>
              <a:spLocks noChangeArrowheads="1"/>
            </p:cNvSpPr>
            <p:nvPr/>
          </p:nvSpPr>
          <p:spPr bwMode="auto">
            <a:xfrm>
              <a:off x="5603876" y="4843463"/>
              <a:ext cx="49213" cy="49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grpSp>
      <p:cxnSp>
        <p:nvCxnSpPr>
          <p:cNvPr id="29" name="直接连接符 28"/>
          <p:cNvCxnSpPr/>
          <p:nvPr/>
        </p:nvCxnSpPr>
        <p:spPr bwMode="auto">
          <a:xfrm>
            <a:off x="7212013" y="4743450"/>
            <a:ext cx="533400" cy="0"/>
          </a:xfrm>
          <a:prstGeom prst="line">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p:spPr>
      </p:cxnSp>
      <p:cxnSp>
        <p:nvCxnSpPr>
          <p:cNvPr id="30" name="直接连接符 29"/>
          <p:cNvCxnSpPr/>
          <p:nvPr/>
        </p:nvCxnSpPr>
        <p:spPr bwMode="auto">
          <a:xfrm>
            <a:off x="7212013" y="5011738"/>
            <a:ext cx="533400" cy="0"/>
          </a:xfrm>
          <a:prstGeom prst="line">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p:spPr>
      </p:cxnSp>
      <p:cxnSp>
        <p:nvCxnSpPr>
          <p:cNvPr id="31" name="直接连接符 30"/>
          <p:cNvCxnSpPr/>
          <p:nvPr/>
        </p:nvCxnSpPr>
        <p:spPr bwMode="auto">
          <a:xfrm>
            <a:off x="7212013" y="5367338"/>
            <a:ext cx="533400" cy="0"/>
          </a:xfrm>
          <a:prstGeom prst="line">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p:spPr>
      </p:cxnSp>
      <p:cxnSp>
        <p:nvCxnSpPr>
          <p:cNvPr id="32" name="直接连接符 31"/>
          <p:cNvCxnSpPr/>
          <p:nvPr/>
        </p:nvCxnSpPr>
        <p:spPr bwMode="auto">
          <a:xfrm>
            <a:off x="6569075" y="5730875"/>
            <a:ext cx="1176338" cy="0"/>
          </a:xfrm>
          <a:prstGeom prst="line">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p:spPr>
      </p:cxnSp>
      <p:sp>
        <p:nvSpPr>
          <p:cNvPr id="33" name="矩形 32"/>
          <p:cNvSpPr/>
          <p:nvPr/>
        </p:nvSpPr>
        <p:spPr>
          <a:xfrm>
            <a:off x="6359526" y="4189414"/>
            <a:ext cx="1465263" cy="400110"/>
          </a:xfrm>
          <a:prstGeom prst="rect">
            <a:avLst/>
          </a:prstGeom>
          <a:solidFill>
            <a:schemeClr val="bg1"/>
          </a:solidFill>
        </p:spPr>
        <p:txBody>
          <a:bodyPr>
            <a:spAutoFit/>
          </a:bodyPr>
          <a:lstStyle/>
          <a:p>
            <a:pPr algn="ctr">
              <a:defRPr/>
            </a:pPr>
            <a:r>
              <a:rPr lang="zh-CN" altLang="en-US" b="1" dirty="0">
                <a:solidFill>
                  <a:schemeClr val="tx1">
                    <a:lumMod val="75000"/>
                    <a:lumOff val="25000"/>
                  </a:schemeClr>
                </a:solidFill>
                <a:latin typeface="微软雅黑" pitchFamily="34" charset="-122"/>
                <a:ea typeface="微软雅黑" pitchFamily="34" charset="-122"/>
              </a:rPr>
              <a:t>人员证件</a:t>
            </a:r>
          </a:p>
        </p:txBody>
      </p:sp>
      <p:sp>
        <p:nvSpPr>
          <p:cNvPr id="34" name="矩形 33"/>
          <p:cNvSpPr/>
          <p:nvPr/>
        </p:nvSpPr>
        <p:spPr bwMode="auto">
          <a:xfrm>
            <a:off x="8251825" y="4152901"/>
            <a:ext cx="2057400" cy="2079625"/>
          </a:xfrm>
          <a:prstGeom prst="rect">
            <a:avLst/>
          </a:prstGeom>
          <a:solidFill>
            <a:schemeClr val="bg1"/>
          </a:solidFill>
          <a:ln w="9525" cap="flat" cmpd="sng" algn="ctr">
            <a:solidFill>
              <a:schemeClr val="tx1">
                <a:lumMod val="50000"/>
                <a:lumOff val="50000"/>
              </a:schemeClr>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eaLnBrk="0" hangingPunct="0">
              <a:defRPr/>
            </a:pPr>
            <a:endParaRPr lang="zh-CN" altLang="en-US">
              <a:ea typeface="方正小标宋简体" pitchFamily="2" charset="-122"/>
            </a:endParaRPr>
          </a:p>
        </p:txBody>
      </p:sp>
      <p:sp>
        <p:nvSpPr>
          <p:cNvPr id="35" name="矩形 34"/>
          <p:cNvSpPr/>
          <p:nvPr/>
        </p:nvSpPr>
        <p:spPr>
          <a:xfrm>
            <a:off x="8530431" y="4841809"/>
            <a:ext cx="1463675" cy="461963"/>
          </a:xfrm>
          <a:prstGeom prst="rect">
            <a:avLst/>
          </a:prstGeom>
          <a:solidFill>
            <a:schemeClr val="bg1"/>
          </a:solidFill>
        </p:spPr>
        <p:txBody>
          <a:bodyPr>
            <a:spAutoFit/>
          </a:bodyPr>
          <a:lstStyle/>
          <a:p>
            <a:pPr algn="ctr">
              <a:defRPr/>
            </a:pPr>
            <a:r>
              <a:rPr lang="en-US" altLang="zh-CN" sz="2400" b="1" dirty="0">
                <a:solidFill>
                  <a:schemeClr val="tx1">
                    <a:lumMod val="75000"/>
                    <a:lumOff val="25000"/>
                  </a:schemeClr>
                </a:solidFill>
                <a:latin typeface="微软雅黑" pitchFamily="34" charset="-122"/>
                <a:ea typeface="微软雅黑" pitchFamily="34" charset="-122"/>
              </a:rPr>
              <a:t>......</a:t>
            </a:r>
            <a:endParaRPr lang="zh-CN" altLang="en-US" sz="2400" b="1" dirty="0">
              <a:solidFill>
                <a:schemeClr val="tx1">
                  <a:lumMod val="75000"/>
                  <a:lumOff val="25000"/>
                </a:schemeClr>
              </a:solidFill>
              <a:latin typeface="微软雅黑" pitchFamily="34" charset="-122"/>
              <a:ea typeface="微软雅黑" pitchFamily="34" charset="-122"/>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二、工业动火管理</a:t>
            </a:r>
          </a:p>
        </p:txBody>
      </p:sp>
      <p:sp>
        <p:nvSpPr>
          <p:cNvPr id="40" name="文本占位符 7"/>
          <p:cNvSpPr>
            <a:spLocks noGrp="1"/>
          </p:cNvSpPr>
          <p:nvPr>
            <p:ph type="body" sz="quarter" idx="11"/>
          </p:nvPr>
        </p:nvSpPr>
        <p:spPr>
          <a:xfrm>
            <a:off x="83331" y="823414"/>
            <a:ext cx="6012669" cy="539776"/>
          </a:xfrm>
        </p:spPr>
        <p:txBody>
          <a:bodyPr/>
          <a:lstStyle/>
          <a:p>
            <a:pPr marL="514350" indent="-514350">
              <a:buFont typeface="+mj-lt"/>
              <a:buAutoNum type="romanUcPeriod" startAt="3"/>
            </a:pPr>
            <a:r>
              <a:rPr lang="zh-CN" altLang="en-US" dirty="0"/>
              <a:t>申请和准备</a:t>
            </a:r>
            <a:r>
              <a:rPr lang="en-US" altLang="zh-CN" dirty="0"/>
              <a:t>-</a:t>
            </a:r>
            <a:r>
              <a:rPr lang="zh-CN" altLang="en-US" b="1" dirty="0">
                <a:solidFill>
                  <a:srgbClr val="FF0000"/>
                </a:solidFill>
              </a:rPr>
              <a:t>批准人组织现场开展</a:t>
            </a:r>
            <a:r>
              <a:rPr lang="en-US" altLang="zh-CN" b="1" dirty="0">
                <a:solidFill>
                  <a:srgbClr val="FF0000"/>
                </a:solidFill>
              </a:rPr>
              <a:t>JSA</a:t>
            </a:r>
          </a:p>
        </p:txBody>
      </p:sp>
      <p:sp>
        <p:nvSpPr>
          <p:cNvPr id="4" name="圆角矩形 50"/>
          <p:cNvSpPr>
            <a:spLocks noChangeArrowheads="1"/>
          </p:cNvSpPr>
          <p:nvPr/>
        </p:nvSpPr>
        <p:spPr bwMode="auto">
          <a:xfrm>
            <a:off x="1651571" y="2043114"/>
            <a:ext cx="1585912" cy="433387"/>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b="1">
              <a:latin typeface="微软雅黑" pitchFamily="34" charset="-122"/>
              <a:ea typeface="微软雅黑" pitchFamily="34" charset="-122"/>
              <a:sym typeface="Calibri" pitchFamily="34" charset="0"/>
            </a:endParaRPr>
          </a:p>
        </p:txBody>
      </p:sp>
      <p:sp>
        <p:nvSpPr>
          <p:cNvPr id="5" name="TextBox 22"/>
          <p:cNvSpPr txBox="1">
            <a:spLocks noChangeArrowheads="1"/>
          </p:cNvSpPr>
          <p:nvPr/>
        </p:nvSpPr>
        <p:spPr bwMode="auto">
          <a:xfrm>
            <a:off x="1559496" y="2070101"/>
            <a:ext cx="1714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1600" b="1">
                <a:solidFill>
                  <a:schemeClr val="bg1"/>
                </a:solidFill>
                <a:latin typeface="微软雅黑" pitchFamily="34" charset="-122"/>
                <a:ea typeface="微软雅黑" pitchFamily="34" charset="-122"/>
                <a:sym typeface="Calibri" pitchFamily="34" charset="0"/>
              </a:rPr>
              <a:t>申请人提出申请</a:t>
            </a:r>
            <a:endParaRPr lang="id-ID" altLang="zh-CN" sz="1600" b="1">
              <a:solidFill>
                <a:schemeClr val="bg1"/>
              </a:solidFill>
              <a:latin typeface="微软雅黑" pitchFamily="34" charset="-122"/>
              <a:ea typeface="微软雅黑" pitchFamily="34" charset="-122"/>
              <a:sym typeface="Calibri" pitchFamily="34" charset="0"/>
            </a:endParaRPr>
          </a:p>
        </p:txBody>
      </p:sp>
      <p:sp>
        <p:nvSpPr>
          <p:cNvPr id="6" name="圆角矩形 56"/>
          <p:cNvSpPr>
            <a:spLocks noChangeArrowheads="1"/>
          </p:cNvSpPr>
          <p:nvPr/>
        </p:nvSpPr>
        <p:spPr bwMode="auto">
          <a:xfrm>
            <a:off x="1654746" y="3789363"/>
            <a:ext cx="1585912" cy="431800"/>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b="1">
              <a:latin typeface="微软雅黑" pitchFamily="34" charset="-122"/>
              <a:ea typeface="微软雅黑" pitchFamily="34" charset="-122"/>
              <a:sym typeface="Calibri" pitchFamily="34" charset="0"/>
            </a:endParaRPr>
          </a:p>
        </p:txBody>
      </p:sp>
      <p:sp>
        <p:nvSpPr>
          <p:cNvPr id="7" name="TextBox 22"/>
          <p:cNvSpPr txBox="1">
            <a:spLocks noChangeArrowheads="1"/>
          </p:cNvSpPr>
          <p:nvPr/>
        </p:nvSpPr>
        <p:spPr bwMode="auto">
          <a:xfrm>
            <a:off x="1600771" y="3835400"/>
            <a:ext cx="17129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1600" b="1">
                <a:solidFill>
                  <a:schemeClr val="bg1"/>
                </a:solidFill>
                <a:latin typeface="微软雅黑" pitchFamily="34" charset="-122"/>
                <a:ea typeface="微软雅黑" pitchFamily="34" charset="-122"/>
                <a:sym typeface="Calibri" pitchFamily="34" charset="0"/>
              </a:rPr>
              <a:t>批准人组织</a:t>
            </a:r>
            <a:r>
              <a:rPr lang="en-US" altLang="zh-CN" sz="1600" b="1">
                <a:solidFill>
                  <a:schemeClr val="bg1"/>
                </a:solidFill>
                <a:latin typeface="微软雅黑" pitchFamily="34" charset="-122"/>
                <a:ea typeface="微软雅黑" pitchFamily="34" charset="-122"/>
                <a:sym typeface="Calibri" pitchFamily="34" charset="0"/>
              </a:rPr>
              <a:t>JSA</a:t>
            </a:r>
            <a:endParaRPr lang="id-ID" altLang="zh-CN" sz="1600" b="1">
              <a:solidFill>
                <a:schemeClr val="bg1"/>
              </a:solidFill>
              <a:latin typeface="微软雅黑" pitchFamily="34" charset="-122"/>
              <a:ea typeface="微软雅黑" pitchFamily="34" charset="-122"/>
              <a:sym typeface="Calibri" pitchFamily="34" charset="0"/>
            </a:endParaRPr>
          </a:p>
        </p:txBody>
      </p:sp>
      <p:sp>
        <p:nvSpPr>
          <p:cNvPr id="8" name="圆角矩形 58"/>
          <p:cNvSpPr>
            <a:spLocks noChangeArrowheads="1"/>
          </p:cNvSpPr>
          <p:nvPr/>
        </p:nvSpPr>
        <p:spPr bwMode="auto">
          <a:xfrm>
            <a:off x="1710309" y="5445125"/>
            <a:ext cx="1585913" cy="431800"/>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b="1">
              <a:latin typeface="微软雅黑" pitchFamily="34" charset="-122"/>
              <a:ea typeface="微软雅黑" pitchFamily="34" charset="-122"/>
              <a:sym typeface="Calibri" pitchFamily="34" charset="0"/>
            </a:endParaRPr>
          </a:p>
        </p:txBody>
      </p:sp>
      <p:sp>
        <p:nvSpPr>
          <p:cNvPr id="9" name="TextBox 22"/>
          <p:cNvSpPr txBox="1">
            <a:spLocks noChangeArrowheads="1"/>
          </p:cNvSpPr>
          <p:nvPr/>
        </p:nvSpPr>
        <p:spPr bwMode="auto">
          <a:xfrm>
            <a:off x="1645221" y="5491164"/>
            <a:ext cx="1714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1600" b="1">
                <a:solidFill>
                  <a:schemeClr val="bg1"/>
                </a:solidFill>
                <a:latin typeface="微软雅黑" pitchFamily="34" charset="-122"/>
                <a:ea typeface="微软雅黑" pitchFamily="34" charset="-122"/>
                <a:sym typeface="Calibri" pitchFamily="34" charset="0"/>
              </a:rPr>
              <a:t>动火前现场准备</a:t>
            </a:r>
            <a:endParaRPr lang="id-ID" altLang="zh-CN" sz="1600" b="1">
              <a:solidFill>
                <a:schemeClr val="bg1"/>
              </a:solidFill>
              <a:latin typeface="微软雅黑" pitchFamily="34" charset="-122"/>
              <a:ea typeface="微软雅黑" pitchFamily="34" charset="-122"/>
              <a:sym typeface="Calibri" pitchFamily="34" charset="0"/>
            </a:endParaRPr>
          </a:p>
        </p:txBody>
      </p:sp>
      <p:sp>
        <p:nvSpPr>
          <p:cNvPr id="10" name="下箭头 13"/>
          <p:cNvSpPr>
            <a:spLocks noChangeArrowheads="1"/>
          </p:cNvSpPr>
          <p:nvPr/>
        </p:nvSpPr>
        <p:spPr bwMode="auto">
          <a:xfrm>
            <a:off x="2345309" y="2708276"/>
            <a:ext cx="258763" cy="860425"/>
          </a:xfrm>
          <a:prstGeom prst="downArrow">
            <a:avLst>
              <a:gd name="adj1" fmla="val 50000"/>
              <a:gd name="adj2" fmla="val 50077"/>
            </a:avLst>
          </a:prstGeom>
          <a:solidFill>
            <a:srgbClr val="0070C0"/>
          </a:solidFill>
          <a:ln w="9525" algn="ctr">
            <a:solidFill>
              <a:srgbClr val="0066FF"/>
            </a:solidFill>
            <a:round/>
          </a:ln>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endParaRPr lang="zh-CN" altLang="en-US">
              <a:ea typeface="方正小标宋简体" pitchFamily="2" charset="-122"/>
              <a:sym typeface="Calibri" pitchFamily="34" charset="0"/>
            </a:endParaRPr>
          </a:p>
        </p:txBody>
      </p:sp>
      <p:sp>
        <p:nvSpPr>
          <p:cNvPr id="11" name="下箭头 61"/>
          <p:cNvSpPr>
            <a:spLocks noChangeArrowheads="1"/>
          </p:cNvSpPr>
          <p:nvPr/>
        </p:nvSpPr>
        <p:spPr bwMode="auto">
          <a:xfrm>
            <a:off x="2345309" y="4400551"/>
            <a:ext cx="258763" cy="860425"/>
          </a:xfrm>
          <a:prstGeom prst="downArrow">
            <a:avLst>
              <a:gd name="adj1" fmla="val 50000"/>
              <a:gd name="adj2" fmla="val 50077"/>
            </a:avLst>
          </a:prstGeom>
          <a:solidFill>
            <a:srgbClr val="0070C0"/>
          </a:solidFill>
          <a:ln w="9525" algn="ctr">
            <a:solidFill>
              <a:srgbClr val="0066FF"/>
            </a:solidFill>
            <a:round/>
          </a:ln>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endParaRPr lang="zh-CN" altLang="en-US">
              <a:ea typeface="方正小标宋简体" pitchFamily="2" charset="-122"/>
              <a:sym typeface="Calibri" pitchFamily="34" charset="0"/>
            </a:endParaRPr>
          </a:p>
        </p:txBody>
      </p:sp>
      <p:pic>
        <p:nvPicPr>
          <p:cNvPr id="12" name="图片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1451" y="1958975"/>
            <a:ext cx="6327775" cy="397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
          <p:cNvSpPr>
            <a:spLocks noChangeArrowheads="1"/>
          </p:cNvSpPr>
          <p:nvPr/>
        </p:nvSpPr>
        <p:spPr bwMode="auto">
          <a:xfrm>
            <a:off x="3981451" y="4724401"/>
            <a:ext cx="6327775" cy="1211263"/>
          </a:xfrm>
          <a:prstGeom prst="rect">
            <a:avLst/>
          </a:prstGeom>
          <a:solidFill>
            <a:srgbClr val="CC660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a:latin typeface="微软雅黑" pitchFamily="34" charset="-122"/>
              <a:ea typeface="微软雅黑" pitchFamily="34" charset="-122"/>
              <a:sym typeface="Calibri" pitchFamily="34" charset="0"/>
            </a:endParaRPr>
          </a:p>
        </p:txBody>
      </p:sp>
      <p:sp>
        <p:nvSpPr>
          <p:cNvPr id="14" name="矩形 1"/>
          <p:cNvSpPr>
            <a:spLocks noChangeArrowheads="1"/>
          </p:cNvSpPr>
          <p:nvPr/>
        </p:nvSpPr>
        <p:spPr bwMode="auto">
          <a:xfrm>
            <a:off x="3981451" y="4924425"/>
            <a:ext cx="6327775"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marL="0" lvl="2" eaLnBrk="1" hangingPunct="1">
              <a:lnSpc>
                <a:spcPct val="150000"/>
              </a:lnSpc>
            </a:pPr>
            <a:r>
              <a:rPr lang="zh-CN" altLang="en-US" sz="1400" b="1" dirty="0">
                <a:solidFill>
                  <a:schemeClr val="bg1"/>
                </a:solidFill>
                <a:latin typeface="微软雅黑" pitchFamily="34" charset="-122"/>
                <a:ea typeface="微软雅黑" pitchFamily="34" charset="-122"/>
                <a:sym typeface="Calibri" pitchFamily="34" charset="0"/>
              </a:rPr>
              <a:t>    由批准人组织，监督人、申请人、监护人、作业人参加，</a:t>
            </a:r>
            <a:r>
              <a:rPr lang="zh-CN" altLang="zh-CN" sz="1400" b="1" dirty="0">
                <a:solidFill>
                  <a:schemeClr val="bg1"/>
                </a:solidFill>
                <a:latin typeface="微软雅黑" pitchFamily="34" charset="-122"/>
                <a:ea typeface="微软雅黑" pitchFamily="34" charset="-122"/>
                <a:sym typeface="Calibri" pitchFamily="34" charset="0"/>
              </a:rPr>
              <a:t>针对动火作业内容、作业环境等进行</a:t>
            </a:r>
            <a:r>
              <a:rPr lang="zh-CN" altLang="en-US" sz="1400" b="1" dirty="0">
                <a:solidFill>
                  <a:schemeClr val="bg1"/>
                </a:solidFill>
                <a:latin typeface="微软雅黑" pitchFamily="34" charset="-122"/>
                <a:ea typeface="微软雅黑" pitchFamily="34" charset="-122"/>
                <a:sym typeface="Calibri" pitchFamily="34" charset="0"/>
              </a:rPr>
              <a:t>现场</a:t>
            </a:r>
            <a:r>
              <a:rPr lang="zh-CN" altLang="zh-CN" sz="1400" b="1" dirty="0">
                <a:solidFill>
                  <a:schemeClr val="bg1"/>
                </a:solidFill>
                <a:latin typeface="微软雅黑" pitchFamily="34" charset="-122"/>
                <a:ea typeface="微软雅黑" pitchFamily="34" charset="-122"/>
                <a:sym typeface="Calibri" pitchFamily="34" charset="0"/>
              </a:rPr>
              <a:t>工作前安全分析，并根据其结果制定相应控制措施。</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二、工业动火管理</a:t>
            </a:r>
          </a:p>
        </p:txBody>
      </p:sp>
      <p:sp>
        <p:nvSpPr>
          <p:cNvPr id="40" name="文本占位符 7"/>
          <p:cNvSpPr>
            <a:spLocks noGrp="1"/>
          </p:cNvSpPr>
          <p:nvPr>
            <p:ph type="body" sz="quarter" idx="11"/>
          </p:nvPr>
        </p:nvSpPr>
        <p:spPr>
          <a:xfrm>
            <a:off x="83331" y="823414"/>
            <a:ext cx="7920881" cy="539776"/>
          </a:xfrm>
        </p:spPr>
        <p:txBody>
          <a:bodyPr/>
          <a:lstStyle/>
          <a:p>
            <a:pPr marL="514350" indent="-514350">
              <a:buFont typeface="+mj-lt"/>
              <a:buAutoNum type="romanUcPeriod" startAt="3"/>
            </a:pPr>
            <a:r>
              <a:rPr lang="zh-CN" altLang="en-US" dirty="0"/>
              <a:t>申请和准备</a:t>
            </a:r>
            <a:r>
              <a:rPr lang="en-US" altLang="zh-CN" dirty="0"/>
              <a:t>-</a:t>
            </a:r>
            <a:r>
              <a:rPr lang="zh-CN" altLang="en-US" b="1" dirty="0">
                <a:solidFill>
                  <a:srgbClr val="FF0000"/>
                </a:solidFill>
              </a:rPr>
              <a:t>检测时间超</a:t>
            </a:r>
            <a:r>
              <a:rPr lang="en-US" altLang="zh-CN" b="1" dirty="0">
                <a:solidFill>
                  <a:srgbClr val="FF0000"/>
                </a:solidFill>
              </a:rPr>
              <a:t>30min</a:t>
            </a:r>
            <a:r>
              <a:rPr lang="zh-CN" altLang="en-US" b="1" dirty="0">
                <a:solidFill>
                  <a:srgbClr val="FF0000"/>
                </a:solidFill>
              </a:rPr>
              <a:t>仍未动火，应重新检测</a:t>
            </a:r>
          </a:p>
        </p:txBody>
      </p:sp>
      <p:pic>
        <p:nvPicPr>
          <p:cNvPr id="15"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6089" y="2562226"/>
            <a:ext cx="6046787" cy="468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圆角矩形 50"/>
          <p:cNvSpPr>
            <a:spLocks noChangeArrowheads="1"/>
          </p:cNvSpPr>
          <p:nvPr/>
        </p:nvSpPr>
        <p:spPr bwMode="auto">
          <a:xfrm>
            <a:off x="1651571" y="2043114"/>
            <a:ext cx="1585912" cy="433387"/>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b="1">
              <a:latin typeface="微软雅黑" pitchFamily="34" charset="-122"/>
              <a:ea typeface="微软雅黑" pitchFamily="34" charset="-122"/>
              <a:sym typeface="Calibri" pitchFamily="34" charset="0"/>
            </a:endParaRPr>
          </a:p>
        </p:txBody>
      </p:sp>
      <p:sp>
        <p:nvSpPr>
          <p:cNvPr id="17" name="TextBox 22"/>
          <p:cNvSpPr txBox="1">
            <a:spLocks noChangeArrowheads="1"/>
          </p:cNvSpPr>
          <p:nvPr/>
        </p:nvSpPr>
        <p:spPr bwMode="auto">
          <a:xfrm>
            <a:off x="1559496" y="2070101"/>
            <a:ext cx="1714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1600" b="1">
                <a:solidFill>
                  <a:schemeClr val="bg1"/>
                </a:solidFill>
                <a:latin typeface="微软雅黑" pitchFamily="34" charset="-122"/>
                <a:ea typeface="微软雅黑" pitchFamily="34" charset="-122"/>
                <a:sym typeface="Calibri" pitchFamily="34" charset="0"/>
              </a:rPr>
              <a:t>申请人提出申请</a:t>
            </a:r>
            <a:endParaRPr lang="id-ID" altLang="zh-CN" sz="1600" b="1">
              <a:solidFill>
                <a:schemeClr val="bg1"/>
              </a:solidFill>
              <a:latin typeface="微软雅黑" pitchFamily="34" charset="-122"/>
              <a:ea typeface="微软雅黑" pitchFamily="34" charset="-122"/>
              <a:sym typeface="Calibri" pitchFamily="34" charset="0"/>
            </a:endParaRPr>
          </a:p>
        </p:txBody>
      </p:sp>
      <p:sp>
        <p:nvSpPr>
          <p:cNvPr id="18" name="圆角矩形 56"/>
          <p:cNvSpPr>
            <a:spLocks noChangeArrowheads="1"/>
          </p:cNvSpPr>
          <p:nvPr/>
        </p:nvSpPr>
        <p:spPr bwMode="auto">
          <a:xfrm>
            <a:off x="1654746" y="3789363"/>
            <a:ext cx="1585912" cy="431800"/>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b="1">
              <a:latin typeface="微软雅黑" pitchFamily="34" charset="-122"/>
              <a:ea typeface="微软雅黑" pitchFamily="34" charset="-122"/>
              <a:sym typeface="Calibri" pitchFamily="34" charset="0"/>
            </a:endParaRPr>
          </a:p>
        </p:txBody>
      </p:sp>
      <p:sp>
        <p:nvSpPr>
          <p:cNvPr id="19" name="TextBox 22"/>
          <p:cNvSpPr txBox="1">
            <a:spLocks noChangeArrowheads="1"/>
          </p:cNvSpPr>
          <p:nvPr/>
        </p:nvSpPr>
        <p:spPr bwMode="auto">
          <a:xfrm>
            <a:off x="1600771" y="3835400"/>
            <a:ext cx="17129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1600" b="1">
                <a:solidFill>
                  <a:schemeClr val="bg1"/>
                </a:solidFill>
                <a:latin typeface="微软雅黑" pitchFamily="34" charset="-122"/>
                <a:ea typeface="微软雅黑" pitchFamily="34" charset="-122"/>
                <a:sym typeface="Calibri" pitchFamily="34" charset="0"/>
              </a:rPr>
              <a:t>批准人组织</a:t>
            </a:r>
            <a:r>
              <a:rPr lang="en-US" altLang="zh-CN" sz="1600" b="1">
                <a:solidFill>
                  <a:schemeClr val="bg1"/>
                </a:solidFill>
                <a:latin typeface="微软雅黑" pitchFamily="34" charset="-122"/>
                <a:ea typeface="微软雅黑" pitchFamily="34" charset="-122"/>
                <a:sym typeface="Calibri" pitchFamily="34" charset="0"/>
              </a:rPr>
              <a:t>JSA</a:t>
            </a:r>
            <a:endParaRPr lang="id-ID" altLang="zh-CN" sz="1600" b="1">
              <a:solidFill>
                <a:schemeClr val="bg1"/>
              </a:solidFill>
              <a:latin typeface="微软雅黑" pitchFamily="34" charset="-122"/>
              <a:ea typeface="微软雅黑" pitchFamily="34" charset="-122"/>
              <a:sym typeface="Calibri" pitchFamily="34" charset="0"/>
            </a:endParaRPr>
          </a:p>
        </p:txBody>
      </p:sp>
      <p:sp>
        <p:nvSpPr>
          <p:cNvPr id="20" name="圆角矩形 58"/>
          <p:cNvSpPr>
            <a:spLocks noChangeArrowheads="1"/>
          </p:cNvSpPr>
          <p:nvPr/>
        </p:nvSpPr>
        <p:spPr bwMode="auto">
          <a:xfrm>
            <a:off x="1710309" y="5445125"/>
            <a:ext cx="1585913" cy="431800"/>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b="1">
              <a:latin typeface="微软雅黑" pitchFamily="34" charset="-122"/>
              <a:ea typeface="微软雅黑" pitchFamily="34" charset="-122"/>
              <a:sym typeface="Calibri" pitchFamily="34" charset="0"/>
            </a:endParaRPr>
          </a:p>
        </p:txBody>
      </p:sp>
      <p:sp>
        <p:nvSpPr>
          <p:cNvPr id="21" name="TextBox 22"/>
          <p:cNvSpPr txBox="1">
            <a:spLocks noChangeArrowheads="1"/>
          </p:cNvSpPr>
          <p:nvPr/>
        </p:nvSpPr>
        <p:spPr bwMode="auto">
          <a:xfrm>
            <a:off x="1645221" y="5491164"/>
            <a:ext cx="1714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1600" b="1">
                <a:solidFill>
                  <a:schemeClr val="bg1"/>
                </a:solidFill>
                <a:latin typeface="微软雅黑" pitchFamily="34" charset="-122"/>
                <a:ea typeface="微软雅黑" pitchFamily="34" charset="-122"/>
                <a:sym typeface="Calibri" pitchFamily="34" charset="0"/>
              </a:rPr>
              <a:t>动火前现场准备</a:t>
            </a:r>
            <a:endParaRPr lang="id-ID" altLang="zh-CN" sz="1600" b="1">
              <a:solidFill>
                <a:schemeClr val="bg1"/>
              </a:solidFill>
              <a:latin typeface="微软雅黑" pitchFamily="34" charset="-122"/>
              <a:ea typeface="微软雅黑" pitchFamily="34" charset="-122"/>
              <a:sym typeface="Calibri" pitchFamily="34" charset="0"/>
            </a:endParaRPr>
          </a:p>
        </p:txBody>
      </p:sp>
      <p:sp>
        <p:nvSpPr>
          <p:cNvPr id="22" name="下箭头 13"/>
          <p:cNvSpPr>
            <a:spLocks noChangeArrowheads="1"/>
          </p:cNvSpPr>
          <p:nvPr/>
        </p:nvSpPr>
        <p:spPr bwMode="auto">
          <a:xfrm>
            <a:off x="2345309" y="2708276"/>
            <a:ext cx="258763" cy="860425"/>
          </a:xfrm>
          <a:prstGeom prst="downArrow">
            <a:avLst>
              <a:gd name="adj1" fmla="val 50000"/>
              <a:gd name="adj2" fmla="val 50077"/>
            </a:avLst>
          </a:prstGeom>
          <a:solidFill>
            <a:srgbClr val="0070C0"/>
          </a:solidFill>
          <a:ln w="9525" algn="ctr">
            <a:solidFill>
              <a:srgbClr val="0066FF"/>
            </a:solidFill>
            <a:round/>
          </a:ln>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endParaRPr lang="zh-CN" altLang="en-US">
              <a:ea typeface="方正小标宋简体" pitchFamily="2" charset="-122"/>
              <a:sym typeface="Calibri" pitchFamily="34" charset="0"/>
            </a:endParaRPr>
          </a:p>
        </p:txBody>
      </p:sp>
      <p:sp>
        <p:nvSpPr>
          <p:cNvPr id="23" name="下箭头 61"/>
          <p:cNvSpPr>
            <a:spLocks noChangeArrowheads="1"/>
          </p:cNvSpPr>
          <p:nvPr/>
        </p:nvSpPr>
        <p:spPr bwMode="auto">
          <a:xfrm>
            <a:off x="2345309" y="4400551"/>
            <a:ext cx="258763" cy="860425"/>
          </a:xfrm>
          <a:prstGeom prst="downArrow">
            <a:avLst>
              <a:gd name="adj1" fmla="val 50000"/>
              <a:gd name="adj2" fmla="val 50077"/>
            </a:avLst>
          </a:prstGeom>
          <a:solidFill>
            <a:srgbClr val="0070C0"/>
          </a:solidFill>
          <a:ln w="9525" algn="ctr">
            <a:solidFill>
              <a:srgbClr val="0066FF"/>
            </a:solidFill>
            <a:round/>
          </a:ln>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endParaRPr lang="zh-CN" altLang="en-US">
              <a:ea typeface="方正小标宋简体" pitchFamily="2" charset="-122"/>
              <a:sym typeface="Calibri" pitchFamily="34" charset="0"/>
            </a:endParaRPr>
          </a:p>
        </p:txBody>
      </p:sp>
      <p:sp>
        <p:nvSpPr>
          <p:cNvPr id="24" name="矩形 23"/>
          <p:cNvSpPr>
            <a:spLocks noChangeArrowheads="1"/>
          </p:cNvSpPr>
          <p:nvPr/>
        </p:nvSpPr>
        <p:spPr bwMode="auto">
          <a:xfrm>
            <a:off x="4081463" y="3357563"/>
            <a:ext cx="28067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342900" indent="-3429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lvl="2" eaLnBrk="1" hangingPunct="1">
              <a:lnSpc>
                <a:spcPct val="200000"/>
              </a:lnSpc>
              <a:buFont typeface="Wingdings" charset="2"/>
              <a:buChar char="ü"/>
            </a:pPr>
            <a:r>
              <a:rPr lang="zh-CN" altLang="en-US" sz="1400">
                <a:latin typeface="微软雅黑" pitchFamily="34" charset="-122"/>
                <a:ea typeface="微软雅黑" pitchFamily="34" charset="-122"/>
                <a:sym typeface="Calibri" pitchFamily="34" charset="0"/>
              </a:rPr>
              <a:t>切断物料来源；</a:t>
            </a:r>
            <a:endParaRPr lang="en-US" altLang="zh-CN" sz="1400">
              <a:latin typeface="微软雅黑" pitchFamily="34" charset="-122"/>
              <a:ea typeface="微软雅黑" pitchFamily="34" charset="-122"/>
              <a:sym typeface="Calibri" pitchFamily="34" charset="0"/>
            </a:endParaRPr>
          </a:p>
          <a:p>
            <a:pPr lvl="2" eaLnBrk="1" hangingPunct="1">
              <a:lnSpc>
                <a:spcPct val="200000"/>
              </a:lnSpc>
              <a:buFont typeface="Wingdings" charset="2"/>
              <a:buChar char="ü"/>
            </a:pPr>
            <a:r>
              <a:rPr lang="zh-CN" altLang="en-US" sz="1400">
                <a:latin typeface="微软雅黑" pitchFamily="34" charset="-122"/>
                <a:ea typeface="微软雅黑" pitchFamily="34" charset="-122"/>
                <a:sym typeface="Calibri" pitchFamily="34" charset="0"/>
              </a:rPr>
              <a:t>采取有效隔离、拆除或封堵；</a:t>
            </a:r>
            <a:endParaRPr lang="en-US" altLang="zh-CN" sz="1400">
              <a:latin typeface="微软雅黑" pitchFamily="34" charset="-122"/>
              <a:ea typeface="微软雅黑" pitchFamily="34" charset="-122"/>
              <a:sym typeface="Calibri" pitchFamily="34" charset="0"/>
            </a:endParaRPr>
          </a:p>
          <a:p>
            <a:pPr lvl="2" eaLnBrk="1" hangingPunct="1">
              <a:lnSpc>
                <a:spcPct val="200000"/>
              </a:lnSpc>
              <a:buFont typeface="Wingdings" charset="2"/>
              <a:buChar char="ü"/>
            </a:pPr>
            <a:r>
              <a:rPr lang="zh-CN" altLang="en-US" sz="1400">
                <a:latin typeface="微软雅黑" pitchFamily="34" charset="-122"/>
                <a:ea typeface="微软雅黑" pitchFamily="34" charset="-122"/>
                <a:sym typeface="Calibri" pitchFamily="34" charset="0"/>
              </a:rPr>
              <a:t>彻底吹扫、清洗或置换；</a:t>
            </a:r>
            <a:endParaRPr lang="en-US" altLang="zh-CN" sz="1400">
              <a:latin typeface="微软雅黑" pitchFamily="34" charset="-122"/>
              <a:ea typeface="微软雅黑" pitchFamily="34" charset="-122"/>
              <a:sym typeface="Calibri" pitchFamily="34" charset="0"/>
            </a:endParaRPr>
          </a:p>
          <a:p>
            <a:pPr lvl="2" eaLnBrk="1" hangingPunct="1">
              <a:lnSpc>
                <a:spcPct val="200000"/>
              </a:lnSpc>
              <a:buFont typeface="Wingdings" charset="2"/>
              <a:buChar char="ü"/>
            </a:pPr>
            <a:r>
              <a:rPr lang="zh-CN" altLang="zh-CN" sz="1400">
                <a:latin typeface="微软雅黑" pitchFamily="34" charset="-122"/>
                <a:ea typeface="微软雅黑" pitchFamily="34" charset="-122"/>
                <a:sym typeface="Calibri" pitchFamily="34" charset="0"/>
              </a:rPr>
              <a:t>漏斗、排水口、各类井口、排气管、地沟等应封严盖实</a:t>
            </a:r>
            <a:r>
              <a:rPr lang="zh-CN" altLang="en-US" sz="1400">
                <a:latin typeface="微软雅黑" pitchFamily="34" charset="-122"/>
                <a:ea typeface="微软雅黑" pitchFamily="34" charset="-122"/>
                <a:sym typeface="Calibri" pitchFamily="34" charset="0"/>
              </a:rPr>
              <a:t>。</a:t>
            </a:r>
            <a:endParaRPr lang="zh-CN" altLang="zh-CN" sz="1400">
              <a:latin typeface="微软雅黑" pitchFamily="34" charset="-122"/>
              <a:ea typeface="微软雅黑" pitchFamily="34" charset="-122"/>
              <a:sym typeface="Calibri" pitchFamily="34" charset="0"/>
            </a:endParaRPr>
          </a:p>
        </p:txBody>
      </p:sp>
      <p:sp>
        <p:nvSpPr>
          <p:cNvPr id="25" name="爆炸形 1 2"/>
          <p:cNvSpPr>
            <a:spLocks noChangeArrowheads="1"/>
          </p:cNvSpPr>
          <p:nvPr/>
        </p:nvSpPr>
        <p:spPr bwMode="auto">
          <a:xfrm>
            <a:off x="9480551" y="2568576"/>
            <a:ext cx="360363" cy="296863"/>
          </a:xfrm>
          <a:prstGeom prst="irregularSeal1">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endParaRPr lang="zh-CN" altLang="en-US">
              <a:ea typeface="方正小标宋简体" pitchFamily="2" charset="-122"/>
              <a:sym typeface="Calibri" pitchFamily="34" charset="0"/>
            </a:endParaRPr>
          </a:p>
        </p:txBody>
      </p:sp>
      <p:grpSp>
        <p:nvGrpSpPr>
          <p:cNvPr id="26" name="组合 25"/>
          <p:cNvGrpSpPr/>
          <p:nvPr/>
        </p:nvGrpSpPr>
        <p:grpSpPr>
          <a:xfrm>
            <a:off x="6744072" y="2416626"/>
            <a:ext cx="180020" cy="684076"/>
            <a:chOff x="5148064" y="2600908"/>
            <a:chExt cx="180020" cy="684076"/>
          </a:xfrm>
          <a:solidFill>
            <a:schemeClr val="tx1">
              <a:lumMod val="65000"/>
              <a:lumOff val="35000"/>
            </a:schemeClr>
          </a:solidFill>
        </p:grpSpPr>
        <p:cxnSp>
          <p:nvCxnSpPr>
            <p:cNvPr id="27" name="直接连接符 26"/>
            <p:cNvCxnSpPr/>
            <p:nvPr/>
          </p:nvCxnSpPr>
          <p:spPr bwMode="auto">
            <a:xfrm>
              <a:off x="5239122" y="2780928"/>
              <a:ext cx="0" cy="504056"/>
            </a:xfrm>
            <a:prstGeom prst="line">
              <a:avLst/>
            </a:prstGeom>
            <a:grpFill/>
            <a:ln w="28575" cap="flat" cmpd="sng" algn="ctr">
              <a:solidFill>
                <a:schemeClr val="tx1">
                  <a:lumMod val="65000"/>
                  <a:lumOff val="35000"/>
                </a:schemeClr>
              </a:solidFill>
              <a:prstDash val="solid"/>
              <a:round/>
              <a:headEnd type="none" w="med" len="med"/>
              <a:tailEnd type="none" w="med" len="med"/>
            </a:ln>
            <a:effectLst/>
          </p:spPr>
        </p:cxnSp>
        <p:sp>
          <p:nvSpPr>
            <p:cNvPr id="28" name="椭圆 27"/>
            <p:cNvSpPr/>
            <p:nvPr/>
          </p:nvSpPr>
          <p:spPr bwMode="auto">
            <a:xfrm>
              <a:off x="5148064" y="2600908"/>
              <a:ext cx="180020" cy="180020"/>
            </a:xfrm>
            <a:prstGeom prst="ellipse">
              <a:avLst/>
            </a:prstGeom>
            <a:grpFill/>
            <a:ln w="28575" cap="flat" cmpd="sng" algn="ctr">
              <a:solidFill>
                <a:schemeClr val="tx1">
                  <a:lumMod val="65000"/>
                  <a:lumOff val="35000"/>
                </a:schemeClr>
              </a:solidFill>
              <a:prstDash val="solid"/>
              <a:round/>
              <a:headEnd type="none" w="med" len="med"/>
              <a:tailEnd type="none" w="med" len="med"/>
            </a:ln>
            <a:effectLst/>
          </p:spPr>
          <p:txBody>
            <a:bodyPr/>
            <a:lstStyle/>
            <a:p>
              <a:pPr eaLnBrk="0" hangingPunct="0">
                <a:defRPr/>
              </a:pPr>
              <a:endParaRPr lang="zh-CN" altLang="en-US">
                <a:ea typeface="方正小标宋简体" pitchFamily="2" charset="-122"/>
              </a:endParaRPr>
            </a:p>
          </p:txBody>
        </p:sp>
      </p:grpSp>
      <p:sp>
        <p:nvSpPr>
          <p:cNvPr id="29" name="矩形 26"/>
          <p:cNvSpPr>
            <a:spLocks noChangeArrowheads="1"/>
          </p:cNvSpPr>
          <p:nvPr/>
        </p:nvSpPr>
        <p:spPr bwMode="auto">
          <a:xfrm>
            <a:off x="9239250" y="2097089"/>
            <a:ext cx="96043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marL="0" lvl="2" eaLnBrk="1" hangingPunct="1">
              <a:lnSpc>
                <a:spcPct val="150000"/>
              </a:lnSpc>
            </a:pPr>
            <a:r>
              <a:rPr lang="zh-CN" altLang="en-US" sz="1800">
                <a:solidFill>
                  <a:srgbClr val="FF0000"/>
                </a:solidFill>
                <a:latin typeface="微软雅黑" pitchFamily="34" charset="-122"/>
                <a:ea typeface="微软雅黑" pitchFamily="34" charset="-122"/>
                <a:sym typeface="Calibri" pitchFamily="34" charset="0"/>
              </a:rPr>
              <a:t>动火点</a:t>
            </a:r>
            <a:endParaRPr lang="zh-CN" altLang="zh-CN" sz="1800">
              <a:solidFill>
                <a:srgbClr val="FF0000"/>
              </a:solidFill>
              <a:latin typeface="微软雅黑" pitchFamily="34" charset="-122"/>
              <a:ea typeface="微软雅黑" pitchFamily="34" charset="-122"/>
              <a:sym typeface="Calibri" pitchFamily="34" charset="0"/>
            </a:endParaRPr>
          </a:p>
        </p:txBody>
      </p:sp>
      <p:cxnSp>
        <p:nvCxnSpPr>
          <p:cNvPr id="30" name="直接箭头连接符 8"/>
          <p:cNvCxnSpPr>
            <a:cxnSpLocks noChangeShapeType="1"/>
          </p:cNvCxnSpPr>
          <p:nvPr/>
        </p:nvCxnSpPr>
        <p:spPr bwMode="auto">
          <a:xfrm>
            <a:off x="4800600" y="2852738"/>
            <a:ext cx="985838" cy="0"/>
          </a:xfrm>
          <a:prstGeom prst="straightConnector1">
            <a:avLst/>
          </a:prstGeom>
          <a:noFill/>
          <a:ln w="19050" algn="ctr">
            <a:solidFill>
              <a:srgbClr val="FFC000"/>
            </a:solidFill>
            <a:round/>
            <a:tailEnd type="arrow" w="med" len="med"/>
          </a:ln>
          <a:extLst>
            <a:ext uri="{909E8E84-426E-40DD-AFC4-6F175D3DCCD1}">
              <a14:hiddenFill xmlns:a14="http://schemas.microsoft.com/office/drawing/2010/main">
                <a:noFill/>
              </a14:hiddenFill>
            </a:ext>
          </a:extLst>
        </p:spPr>
      </p:cxnSp>
      <p:sp>
        <p:nvSpPr>
          <p:cNvPr id="31" name="矩形 31"/>
          <p:cNvSpPr>
            <a:spLocks noChangeArrowheads="1"/>
          </p:cNvSpPr>
          <p:nvPr/>
        </p:nvSpPr>
        <p:spPr bwMode="auto">
          <a:xfrm>
            <a:off x="4759325" y="2182814"/>
            <a:ext cx="1157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marL="0" lvl="2" eaLnBrk="1" hangingPunct="1">
              <a:lnSpc>
                <a:spcPct val="150000"/>
              </a:lnSpc>
            </a:pPr>
            <a:r>
              <a:rPr lang="zh-CN" altLang="en-US" sz="1600" b="1">
                <a:solidFill>
                  <a:srgbClr val="FFC000"/>
                </a:solidFill>
                <a:latin typeface="微软雅黑" pitchFamily="34" charset="-122"/>
                <a:ea typeface="微软雅黑" pitchFamily="34" charset="-122"/>
                <a:sym typeface="Calibri" pitchFamily="34" charset="0"/>
              </a:rPr>
              <a:t>物料来源</a:t>
            </a:r>
            <a:endParaRPr lang="zh-CN" altLang="zh-CN" sz="1600" b="1">
              <a:solidFill>
                <a:srgbClr val="FFC000"/>
              </a:solidFill>
              <a:latin typeface="微软雅黑" pitchFamily="34" charset="-122"/>
              <a:ea typeface="微软雅黑" pitchFamily="34" charset="-122"/>
              <a:sym typeface="Calibri" pitchFamily="34" charset="0"/>
            </a:endParaRPr>
          </a:p>
        </p:txBody>
      </p:sp>
      <p:sp>
        <p:nvSpPr>
          <p:cNvPr id="32" name="流程图: 对照 31"/>
          <p:cNvSpPr>
            <a:spLocks noChangeArrowheads="1"/>
          </p:cNvSpPr>
          <p:nvPr/>
        </p:nvSpPr>
        <p:spPr bwMode="auto">
          <a:xfrm rot="16200000">
            <a:off x="6321426" y="2547938"/>
            <a:ext cx="336550" cy="644525"/>
          </a:xfrm>
          <a:prstGeom prst="flowChartCollate">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endParaRPr lang="zh-CN" altLang="en-US">
              <a:ea typeface="方正小标宋简体" pitchFamily="2" charset="-122"/>
              <a:sym typeface="Calibri" pitchFamily="34" charset="0"/>
            </a:endParaRPr>
          </a:p>
        </p:txBody>
      </p:sp>
      <p:grpSp>
        <p:nvGrpSpPr>
          <p:cNvPr id="33" name="组合 32"/>
          <p:cNvGrpSpPr/>
          <p:nvPr/>
        </p:nvGrpSpPr>
        <p:grpSpPr bwMode="auto">
          <a:xfrm>
            <a:off x="7356476" y="2165351"/>
            <a:ext cx="1152525" cy="792163"/>
            <a:chOff x="5832140" y="1913057"/>
            <a:chExt cx="1152128" cy="793287"/>
          </a:xfrm>
        </p:grpSpPr>
        <p:sp>
          <p:nvSpPr>
            <p:cNvPr id="34" name="任意多边形 25"/>
            <p:cNvSpPr/>
            <p:nvPr/>
          </p:nvSpPr>
          <p:spPr bwMode="auto">
            <a:xfrm>
              <a:off x="5844710" y="2536538"/>
              <a:ext cx="452027" cy="64370"/>
            </a:xfrm>
            <a:custGeom>
              <a:avLst/>
              <a:gdLst>
                <a:gd name="T0" fmla="*/ 0 w 1181100"/>
                <a:gd name="T1" fmla="*/ 0 h 238784"/>
                <a:gd name="T2" fmla="*/ 0 w 1181100"/>
                <a:gd name="T3" fmla="*/ 0 h 238784"/>
                <a:gd name="T4" fmla="*/ 1 w 1181100"/>
                <a:gd name="T5" fmla="*/ 0 h 238784"/>
                <a:gd name="T6" fmla="*/ 2 w 1181100"/>
                <a:gd name="T7" fmla="*/ 0 h 2387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1100" h="238784">
                  <a:moveTo>
                    <a:pt x="0" y="238125"/>
                  </a:moveTo>
                  <a:cubicBezTo>
                    <a:pt x="111125" y="119062"/>
                    <a:pt x="222250" y="0"/>
                    <a:pt x="342900" y="0"/>
                  </a:cubicBezTo>
                  <a:cubicBezTo>
                    <a:pt x="463550" y="0"/>
                    <a:pt x="584200" y="228600"/>
                    <a:pt x="723900" y="238125"/>
                  </a:cubicBezTo>
                  <a:cubicBezTo>
                    <a:pt x="863600" y="247650"/>
                    <a:pt x="1022350" y="152400"/>
                    <a:pt x="1181100" y="57150"/>
                  </a:cubicBezTo>
                </a:path>
              </a:pathLst>
            </a:custGeom>
            <a:noFill/>
            <a:ln w="9525" cap="flat" cmpd="sng" algn="ctr">
              <a:solidFill>
                <a:srgbClr val="00B0F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 name="任意多边形 51"/>
            <p:cNvSpPr/>
            <p:nvPr/>
          </p:nvSpPr>
          <p:spPr bwMode="auto">
            <a:xfrm>
              <a:off x="5832140" y="2636912"/>
              <a:ext cx="452027" cy="64370"/>
            </a:xfrm>
            <a:custGeom>
              <a:avLst/>
              <a:gdLst>
                <a:gd name="T0" fmla="*/ 0 w 1181100"/>
                <a:gd name="T1" fmla="*/ 0 h 238784"/>
                <a:gd name="T2" fmla="*/ 0 w 1181100"/>
                <a:gd name="T3" fmla="*/ 0 h 238784"/>
                <a:gd name="T4" fmla="*/ 1 w 1181100"/>
                <a:gd name="T5" fmla="*/ 0 h 238784"/>
                <a:gd name="T6" fmla="*/ 2 w 1181100"/>
                <a:gd name="T7" fmla="*/ 0 h 2387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1100" h="238784">
                  <a:moveTo>
                    <a:pt x="0" y="238125"/>
                  </a:moveTo>
                  <a:cubicBezTo>
                    <a:pt x="111125" y="119062"/>
                    <a:pt x="222250" y="0"/>
                    <a:pt x="342900" y="0"/>
                  </a:cubicBezTo>
                  <a:cubicBezTo>
                    <a:pt x="463550" y="0"/>
                    <a:pt x="584200" y="228600"/>
                    <a:pt x="723900" y="238125"/>
                  </a:cubicBezTo>
                  <a:cubicBezTo>
                    <a:pt x="863600" y="247650"/>
                    <a:pt x="1022350" y="152400"/>
                    <a:pt x="1181100" y="57150"/>
                  </a:cubicBezTo>
                </a:path>
              </a:pathLst>
            </a:custGeom>
            <a:noFill/>
            <a:ln w="9525" cap="flat" cmpd="sng" algn="ctr">
              <a:solidFill>
                <a:srgbClr val="00B0F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 name="任意多边形 52"/>
            <p:cNvSpPr/>
            <p:nvPr/>
          </p:nvSpPr>
          <p:spPr bwMode="auto">
            <a:xfrm>
              <a:off x="6532241" y="2541600"/>
              <a:ext cx="452027" cy="64370"/>
            </a:xfrm>
            <a:custGeom>
              <a:avLst/>
              <a:gdLst>
                <a:gd name="T0" fmla="*/ 0 w 1181100"/>
                <a:gd name="T1" fmla="*/ 0 h 238784"/>
                <a:gd name="T2" fmla="*/ 0 w 1181100"/>
                <a:gd name="T3" fmla="*/ 0 h 238784"/>
                <a:gd name="T4" fmla="*/ 1 w 1181100"/>
                <a:gd name="T5" fmla="*/ 0 h 238784"/>
                <a:gd name="T6" fmla="*/ 2 w 1181100"/>
                <a:gd name="T7" fmla="*/ 0 h 2387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1100" h="238784">
                  <a:moveTo>
                    <a:pt x="0" y="238125"/>
                  </a:moveTo>
                  <a:cubicBezTo>
                    <a:pt x="111125" y="119062"/>
                    <a:pt x="222250" y="0"/>
                    <a:pt x="342900" y="0"/>
                  </a:cubicBezTo>
                  <a:cubicBezTo>
                    <a:pt x="463550" y="0"/>
                    <a:pt x="584200" y="228600"/>
                    <a:pt x="723900" y="238125"/>
                  </a:cubicBezTo>
                  <a:cubicBezTo>
                    <a:pt x="863600" y="247650"/>
                    <a:pt x="1022350" y="152400"/>
                    <a:pt x="1181100" y="57150"/>
                  </a:cubicBezTo>
                </a:path>
              </a:pathLst>
            </a:custGeom>
            <a:noFill/>
            <a:ln w="9525" cap="flat" cmpd="sng" algn="ctr">
              <a:solidFill>
                <a:srgbClr val="00B0F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 name="任意多边形 53"/>
            <p:cNvSpPr/>
            <p:nvPr/>
          </p:nvSpPr>
          <p:spPr bwMode="auto">
            <a:xfrm>
              <a:off x="6519671" y="2641974"/>
              <a:ext cx="452027" cy="64370"/>
            </a:xfrm>
            <a:custGeom>
              <a:avLst/>
              <a:gdLst>
                <a:gd name="T0" fmla="*/ 0 w 1181100"/>
                <a:gd name="T1" fmla="*/ 0 h 238784"/>
                <a:gd name="T2" fmla="*/ 0 w 1181100"/>
                <a:gd name="T3" fmla="*/ 0 h 238784"/>
                <a:gd name="T4" fmla="*/ 1 w 1181100"/>
                <a:gd name="T5" fmla="*/ 0 h 238784"/>
                <a:gd name="T6" fmla="*/ 2 w 1181100"/>
                <a:gd name="T7" fmla="*/ 0 h 2387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1100" h="238784">
                  <a:moveTo>
                    <a:pt x="0" y="238125"/>
                  </a:moveTo>
                  <a:cubicBezTo>
                    <a:pt x="111125" y="119062"/>
                    <a:pt x="222250" y="0"/>
                    <a:pt x="342900" y="0"/>
                  </a:cubicBezTo>
                  <a:cubicBezTo>
                    <a:pt x="463550" y="0"/>
                    <a:pt x="584200" y="228600"/>
                    <a:pt x="723900" y="238125"/>
                  </a:cubicBezTo>
                  <a:cubicBezTo>
                    <a:pt x="863600" y="247650"/>
                    <a:pt x="1022350" y="152400"/>
                    <a:pt x="1181100" y="57150"/>
                  </a:cubicBezTo>
                </a:path>
              </a:pathLst>
            </a:custGeom>
            <a:noFill/>
            <a:ln w="9525" cap="flat" cmpd="sng" algn="ctr">
              <a:solidFill>
                <a:srgbClr val="00B0F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 name="矩形 54"/>
            <p:cNvSpPr>
              <a:spLocks noChangeArrowheads="1"/>
            </p:cNvSpPr>
            <p:nvPr/>
          </p:nvSpPr>
          <p:spPr bwMode="auto">
            <a:xfrm>
              <a:off x="6048164" y="1913057"/>
              <a:ext cx="69846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marL="0" lvl="2" eaLnBrk="1" hangingPunct="1">
                <a:lnSpc>
                  <a:spcPct val="150000"/>
                </a:lnSpc>
              </a:pPr>
              <a:r>
                <a:rPr lang="zh-CN" altLang="en-US" sz="1800">
                  <a:solidFill>
                    <a:srgbClr val="00B0F0"/>
                  </a:solidFill>
                  <a:latin typeface="微软雅黑" pitchFamily="34" charset="-122"/>
                  <a:ea typeface="微软雅黑" pitchFamily="34" charset="-122"/>
                  <a:sym typeface="Calibri" pitchFamily="34" charset="0"/>
                </a:rPr>
                <a:t>吹扫</a:t>
              </a:r>
              <a:endParaRPr lang="zh-CN" altLang="zh-CN" sz="1800">
                <a:solidFill>
                  <a:srgbClr val="00B0F0"/>
                </a:solidFill>
                <a:latin typeface="微软雅黑" pitchFamily="34" charset="-122"/>
                <a:ea typeface="微软雅黑" pitchFamily="34" charset="-122"/>
                <a:sym typeface="Calibri" pitchFamily="34" charset="0"/>
              </a:endParaRPr>
            </a:p>
          </p:txBody>
        </p:sp>
      </p:grpSp>
      <p:pic>
        <p:nvPicPr>
          <p:cNvPr id="3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0150" y="4381500"/>
            <a:ext cx="992188" cy="992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矩形 34"/>
          <p:cNvSpPr>
            <a:spLocks noChangeArrowheads="1"/>
          </p:cNvSpPr>
          <p:nvPr/>
        </p:nvSpPr>
        <p:spPr bwMode="auto">
          <a:xfrm>
            <a:off x="7839076" y="4573589"/>
            <a:ext cx="36512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marL="0" lvl="2" eaLnBrk="1" hangingPunct="1">
              <a:lnSpc>
                <a:spcPct val="150000"/>
              </a:lnSpc>
            </a:pPr>
            <a:r>
              <a:rPr lang="zh-CN" altLang="en-US" sz="1800">
                <a:solidFill>
                  <a:schemeClr val="bg1"/>
                </a:solidFill>
                <a:latin typeface="微软雅黑" pitchFamily="34" charset="-122"/>
                <a:ea typeface="微软雅黑" pitchFamily="34" charset="-122"/>
                <a:sym typeface="Calibri" pitchFamily="34" charset="0"/>
              </a:rPr>
              <a:t>污</a:t>
            </a:r>
            <a:endParaRPr lang="zh-CN" altLang="zh-CN" sz="1800">
              <a:solidFill>
                <a:schemeClr val="bg1"/>
              </a:solidFill>
              <a:latin typeface="微软雅黑" pitchFamily="34" charset="-122"/>
              <a:ea typeface="微软雅黑" pitchFamily="34" charset="-122"/>
              <a:sym typeface="Calibri" pitchFamily="34" charset="0"/>
            </a:endParaRPr>
          </a:p>
        </p:txBody>
      </p:sp>
      <p:grpSp>
        <p:nvGrpSpPr>
          <p:cNvPr id="42" name="组合 41"/>
          <p:cNvGrpSpPr/>
          <p:nvPr/>
        </p:nvGrpSpPr>
        <p:grpSpPr bwMode="auto">
          <a:xfrm>
            <a:off x="7388226" y="3138488"/>
            <a:ext cx="2608263" cy="2220912"/>
            <a:chOff x="5864807" y="3138487"/>
            <a:chExt cx="2607680" cy="2221247"/>
          </a:xfrm>
        </p:grpSpPr>
        <p:cxnSp>
          <p:nvCxnSpPr>
            <p:cNvPr id="43" name="直接连接符 12"/>
            <p:cNvCxnSpPr>
              <a:cxnSpLocks noChangeShapeType="1"/>
            </p:cNvCxnSpPr>
            <p:nvPr/>
          </p:nvCxnSpPr>
          <p:spPr bwMode="auto">
            <a:xfrm flipH="1">
              <a:off x="7268927" y="3138487"/>
              <a:ext cx="825347" cy="1082676"/>
            </a:xfrm>
            <a:prstGeom prst="line">
              <a:avLst/>
            </a:prstGeom>
            <a:noFill/>
            <a:ln w="1905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44" name="矩形 43"/>
            <p:cNvSpPr/>
            <p:nvPr/>
          </p:nvSpPr>
          <p:spPr bwMode="auto">
            <a:xfrm>
              <a:off x="7801124" y="3581466"/>
              <a:ext cx="671363" cy="508077"/>
            </a:xfrm>
            <a:prstGeom prst="rect">
              <a:avLst/>
            </a:prstGeom>
          </p:spPr>
          <p:txBody>
            <a:bodyPr>
              <a:spAutoFit/>
            </a:bodyPr>
            <a:lstStyle/>
            <a:p>
              <a:pPr marL="0" lvl="2">
                <a:lnSpc>
                  <a:spcPct val="150000"/>
                </a:lnSpc>
                <a:defRPr/>
              </a:pPr>
              <a:r>
                <a:rPr lang="en-US" altLang="zh-CN" sz="1800" dirty="0">
                  <a:solidFill>
                    <a:schemeClr val="tx1">
                      <a:lumMod val="85000"/>
                      <a:lumOff val="15000"/>
                    </a:schemeClr>
                  </a:solidFill>
                  <a:latin typeface="微软雅黑" pitchFamily="34" charset="-122"/>
                  <a:ea typeface="微软雅黑" pitchFamily="34" charset="-122"/>
                </a:rPr>
                <a:t>15m</a:t>
              </a:r>
              <a:endParaRPr lang="zh-CN" altLang="zh-CN" sz="1800" dirty="0">
                <a:solidFill>
                  <a:schemeClr val="tx1">
                    <a:lumMod val="85000"/>
                    <a:lumOff val="15000"/>
                  </a:schemeClr>
                </a:solidFill>
                <a:latin typeface="微软雅黑" pitchFamily="34" charset="-122"/>
                <a:ea typeface="微软雅黑" pitchFamily="34" charset="-122"/>
              </a:endParaRPr>
            </a:p>
          </p:txBody>
        </p:sp>
        <p:sp>
          <p:nvSpPr>
            <p:cNvPr id="45" name="流程图: 过程 44"/>
            <p:cNvSpPr/>
            <p:nvPr/>
          </p:nvSpPr>
          <p:spPr bwMode="auto">
            <a:xfrm>
              <a:off x="5864807" y="4364222"/>
              <a:ext cx="1352248" cy="995512"/>
            </a:xfrm>
            <a:prstGeom prst="flowChartProcess">
              <a:avLst/>
            </a:prstGeom>
            <a:solidFill>
              <a:schemeClr val="accent6">
                <a:lumMod val="50000"/>
                <a:alpha val="50000"/>
              </a:schemeClr>
            </a:solidFill>
            <a:ln w="9525" cap="flat" cmpd="sng" algn="ctr">
              <a:noFill/>
              <a:prstDash val="solid"/>
              <a:round/>
              <a:headEnd type="none" w="med" len="med"/>
              <a:tailEnd type="none" w="med" len="med"/>
            </a:ln>
            <a:effectLst/>
          </p:spPr>
          <p:txBody>
            <a:bodyPr/>
            <a:lstStyle/>
            <a:p>
              <a:pPr eaLnBrk="0" hangingPunct="0">
                <a:defRPr/>
              </a:pPr>
              <a:endParaRPr lang="zh-CN" altLang="en-US">
                <a:ea typeface="方正小标宋简体" pitchFamily="2" charset="-122"/>
              </a:endParaRPr>
            </a:p>
          </p:txBody>
        </p:sp>
      </p:gr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二、工业动火管理</a:t>
            </a:r>
          </a:p>
        </p:txBody>
      </p:sp>
      <p:sp>
        <p:nvSpPr>
          <p:cNvPr id="40" name="文本占位符 7"/>
          <p:cNvSpPr>
            <a:spLocks noGrp="1"/>
          </p:cNvSpPr>
          <p:nvPr>
            <p:ph type="body" sz="quarter" idx="11"/>
          </p:nvPr>
        </p:nvSpPr>
        <p:spPr>
          <a:xfrm>
            <a:off x="83331" y="823414"/>
            <a:ext cx="7920881" cy="539776"/>
          </a:xfrm>
        </p:spPr>
        <p:txBody>
          <a:bodyPr/>
          <a:lstStyle/>
          <a:p>
            <a:pPr marL="514350" indent="-514350">
              <a:buFont typeface="+mj-lt"/>
              <a:buAutoNum type="romanUcPeriod" startAt="3"/>
            </a:pPr>
            <a:r>
              <a:rPr lang="zh-CN" altLang="en-US" dirty="0"/>
              <a:t>申请和准备</a:t>
            </a:r>
            <a:r>
              <a:rPr lang="en-US" altLang="zh-CN" dirty="0"/>
              <a:t>-</a:t>
            </a:r>
            <a:r>
              <a:rPr lang="zh-CN" altLang="en-US" b="1" dirty="0">
                <a:solidFill>
                  <a:srgbClr val="FF0000"/>
                </a:solidFill>
              </a:rPr>
              <a:t>检测时间超</a:t>
            </a:r>
            <a:r>
              <a:rPr lang="en-US" altLang="zh-CN" b="1" dirty="0">
                <a:solidFill>
                  <a:srgbClr val="FF0000"/>
                </a:solidFill>
              </a:rPr>
              <a:t>30min</a:t>
            </a:r>
            <a:r>
              <a:rPr lang="zh-CN" altLang="en-US" b="1" dirty="0">
                <a:solidFill>
                  <a:srgbClr val="FF0000"/>
                </a:solidFill>
              </a:rPr>
              <a:t>仍未动火，应重新检测</a:t>
            </a:r>
          </a:p>
        </p:txBody>
      </p:sp>
      <p:sp>
        <p:nvSpPr>
          <p:cNvPr id="46" name="矩形 1"/>
          <p:cNvSpPr>
            <a:spLocks noChangeArrowheads="1"/>
          </p:cNvSpPr>
          <p:nvPr/>
        </p:nvSpPr>
        <p:spPr bwMode="auto">
          <a:xfrm>
            <a:off x="3827748" y="2216648"/>
            <a:ext cx="7776828" cy="3419475"/>
          </a:xfrm>
          <a:prstGeom prst="rect">
            <a:avLst/>
          </a:prstGeom>
          <a:solidFill>
            <a:srgbClr val="E16F14">
              <a:alpha val="90000"/>
            </a:srgbClr>
          </a:solidFill>
          <a:ln>
            <a:noFill/>
          </a:ln>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a:latin typeface="微软雅黑" pitchFamily="34" charset="-122"/>
              <a:ea typeface="微软雅黑" pitchFamily="34" charset="-122"/>
              <a:sym typeface="Calibri" pitchFamily="34" charset="0"/>
            </a:endParaRPr>
          </a:p>
        </p:txBody>
      </p:sp>
      <p:sp>
        <p:nvSpPr>
          <p:cNvPr id="47" name="圆角矩形 50"/>
          <p:cNvSpPr>
            <a:spLocks noChangeArrowheads="1"/>
          </p:cNvSpPr>
          <p:nvPr/>
        </p:nvSpPr>
        <p:spPr bwMode="auto">
          <a:xfrm>
            <a:off x="1651571" y="2043114"/>
            <a:ext cx="1585912" cy="433387"/>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b="1">
              <a:latin typeface="微软雅黑" pitchFamily="34" charset="-122"/>
              <a:ea typeface="微软雅黑" pitchFamily="34" charset="-122"/>
              <a:sym typeface="Calibri" pitchFamily="34" charset="0"/>
            </a:endParaRPr>
          </a:p>
        </p:txBody>
      </p:sp>
      <p:sp>
        <p:nvSpPr>
          <p:cNvPr id="48" name="TextBox 22"/>
          <p:cNvSpPr txBox="1">
            <a:spLocks noChangeArrowheads="1"/>
          </p:cNvSpPr>
          <p:nvPr/>
        </p:nvSpPr>
        <p:spPr bwMode="auto">
          <a:xfrm>
            <a:off x="1559496" y="2070101"/>
            <a:ext cx="1714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1600" b="1">
                <a:solidFill>
                  <a:schemeClr val="bg1"/>
                </a:solidFill>
                <a:latin typeface="微软雅黑" pitchFamily="34" charset="-122"/>
                <a:ea typeface="微软雅黑" pitchFamily="34" charset="-122"/>
                <a:sym typeface="Calibri" pitchFamily="34" charset="0"/>
              </a:rPr>
              <a:t>申请人提出申请</a:t>
            </a:r>
            <a:endParaRPr lang="id-ID" altLang="zh-CN" sz="1600" b="1">
              <a:solidFill>
                <a:schemeClr val="bg1"/>
              </a:solidFill>
              <a:latin typeface="微软雅黑" pitchFamily="34" charset="-122"/>
              <a:ea typeface="微软雅黑" pitchFamily="34" charset="-122"/>
              <a:sym typeface="Calibri" pitchFamily="34" charset="0"/>
            </a:endParaRPr>
          </a:p>
        </p:txBody>
      </p:sp>
      <p:sp>
        <p:nvSpPr>
          <p:cNvPr id="49" name="圆角矩形 56"/>
          <p:cNvSpPr>
            <a:spLocks noChangeArrowheads="1"/>
          </p:cNvSpPr>
          <p:nvPr/>
        </p:nvSpPr>
        <p:spPr bwMode="auto">
          <a:xfrm>
            <a:off x="1654746" y="3789363"/>
            <a:ext cx="1585912" cy="431800"/>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b="1">
              <a:latin typeface="微软雅黑" pitchFamily="34" charset="-122"/>
              <a:ea typeface="微软雅黑" pitchFamily="34" charset="-122"/>
              <a:sym typeface="Calibri" pitchFamily="34" charset="0"/>
            </a:endParaRPr>
          </a:p>
        </p:txBody>
      </p:sp>
      <p:sp>
        <p:nvSpPr>
          <p:cNvPr id="50" name="TextBox 22"/>
          <p:cNvSpPr txBox="1">
            <a:spLocks noChangeArrowheads="1"/>
          </p:cNvSpPr>
          <p:nvPr/>
        </p:nvSpPr>
        <p:spPr bwMode="auto">
          <a:xfrm>
            <a:off x="1600771" y="3835400"/>
            <a:ext cx="17129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1600" b="1">
                <a:solidFill>
                  <a:schemeClr val="bg1"/>
                </a:solidFill>
                <a:latin typeface="微软雅黑" pitchFamily="34" charset="-122"/>
                <a:ea typeface="微软雅黑" pitchFamily="34" charset="-122"/>
                <a:sym typeface="Calibri" pitchFamily="34" charset="0"/>
              </a:rPr>
              <a:t>批准人组织</a:t>
            </a:r>
            <a:r>
              <a:rPr lang="en-US" altLang="zh-CN" sz="1600" b="1">
                <a:solidFill>
                  <a:schemeClr val="bg1"/>
                </a:solidFill>
                <a:latin typeface="微软雅黑" pitchFamily="34" charset="-122"/>
                <a:ea typeface="微软雅黑" pitchFamily="34" charset="-122"/>
                <a:sym typeface="Calibri" pitchFamily="34" charset="0"/>
              </a:rPr>
              <a:t>JSA</a:t>
            </a:r>
            <a:endParaRPr lang="id-ID" altLang="zh-CN" sz="1600" b="1">
              <a:solidFill>
                <a:schemeClr val="bg1"/>
              </a:solidFill>
              <a:latin typeface="微软雅黑" pitchFamily="34" charset="-122"/>
              <a:ea typeface="微软雅黑" pitchFamily="34" charset="-122"/>
              <a:sym typeface="Calibri" pitchFamily="34" charset="0"/>
            </a:endParaRPr>
          </a:p>
        </p:txBody>
      </p:sp>
      <p:sp>
        <p:nvSpPr>
          <p:cNvPr id="51" name="圆角矩形 58"/>
          <p:cNvSpPr>
            <a:spLocks noChangeArrowheads="1"/>
          </p:cNvSpPr>
          <p:nvPr/>
        </p:nvSpPr>
        <p:spPr bwMode="auto">
          <a:xfrm>
            <a:off x="1710309" y="5445125"/>
            <a:ext cx="1585913" cy="431800"/>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b="1">
              <a:latin typeface="微软雅黑" pitchFamily="34" charset="-122"/>
              <a:ea typeface="微软雅黑" pitchFamily="34" charset="-122"/>
              <a:sym typeface="Calibri" pitchFamily="34" charset="0"/>
            </a:endParaRPr>
          </a:p>
        </p:txBody>
      </p:sp>
      <p:sp>
        <p:nvSpPr>
          <p:cNvPr id="52" name="TextBox 22"/>
          <p:cNvSpPr txBox="1">
            <a:spLocks noChangeArrowheads="1"/>
          </p:cNvSpPr>
          <p:nvPr/>
        </p:nvSpPr>
        <p:spPr bwMode="auto">
          <a:xfrm>
            <a:off x="1645221" y="5491164"/>
            <a:ext cx="1714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1600" b="1">
                <a:solidFill>
                  <a:schemeClr val="bg1"/>
                </a:solidFill>
                <a:latin typeface="微软雅黑" pitchFamily="34" charset="-122"/>
                <a:ea typeface="微软雅黑" pitchFamily="34" charset="-122"/>
                <a:sym typeface="Calibri" pitchFamily="34" charset="0"/>
              </a:rPr>
              <a:t>动火前现场准备</a:t>
            </a:r>
            <a:endParaRPr lang="id-ID" altLang="zh-CN" sz="1600" b="1">
              <a:solidFill>
                <a:schemeClr val="bg1"/>
              </a:solidFill>
              <a:latin typeface="微软雅黑" pitchFamily="34" charset="-122"/>
              <a:ea typeface="微软雅黑" pitchFamily="34" charset="-122"/>
              <a:sym typeface="Calibri" pitchFamily="34" charset="0"/>
            </a:endParaRPr>
          </a:p>
        </p:txBody>
      </p:sp>
      <p:sp>
        <p:nvSpPr>
          <p:cNvPr id="53" name="下箭头 13"/>
          <p:cNvSpPr>
            <a:spLocks noChangeArrowheads="1"/>
          </p:cNvSpPr>
          <p:nvPr/>
        </p:nvSpPr>
        <p:spPr bwMode="auto">
          <a:xfrm>
            <a:off x="2345309" y="2708276"/>
            <a:ext cx="258763" cy="860425"/>
          </a:xfrm>
          <a:prstGeom prst="downArrow">
            <a:avLst>
              <a:gd name="adj1" fmla="val 50000"/>
              <a:gd name="adj2" fmla="val 50077"/>
            </a:avLst>
          </a:prstGeom>
          <a:solidFill>
            <a:srgbClr val="0070C0"/>
          </a:solidFill>
          <a:ln w="9525" algn="ctr">
            <a:solidFill>
              <a:srgbClr val="0066FF"/>
            </a:solidFill>
            <a:round/>
          </a:ln>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endParaRPr lang="zh-CN" altLang="en-US">
              <a:ea typeface="方正小标宋简体" pitchFamily="2" charset="-122"/>
              <a:sym typeface="Calibri" pitchFamily="34" charset="0"/>
            </a:endParaRPr>
          </a:p>
        </p:txBody>
      </p:sp>
      <p:sp>
        <p:nvSpPr>
          <p:cNvPr id="54" name="下箭头 61"/>
          <p:cNvSpPr>
            <a:spLocks noChangeArrowheads="1"/>
          </p:cNvSpPr>
          <p:nvPr/>
        </p:nvSpPr>
        <p:spPr bwMode="auto">
          <a:xfrm>
            <a:off x="2345309" y="4400551"/>
            <a:ext cx="258763" cy="860425"/>
          </a:xfrm>
          <a:prstGeom prst="downArrow">
            <a:avLst>
              <a:gd name="adj1" fmla="val 50000"/>
              <a:gd name="adj2" fmla="val 50077"/>
            </a:avLst>
          </a:prstGeom>
          <a:solidFill>
            <a:srgbClr val="0070C0"/>
          </a:solidFill>
          <a:ln w="9525" algn="ctr">
            <a:solidFill>
              <a:srgbClr val="0066FF"/>
            </a:solidFill>
            <a:round/>
          </a:ln>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endParaRPr lang="zh-CN" altLang="en-US">
              <a:ea typeface="方正小标宋简体" pitchFamily="2" charset="-122"/>
              <a:sym typeface="Calibri" pitchFamily="34" charset="0"/>
            </a:endParaRPr>
          </a:p>
        </p:txBody>
      </p:sp>
      <p:sp>
        <p:nvSpPr>
          <p:cNvPr id="55" name="矩形 37"/>
          <p:cNvSpPr>
            <a:spLocks noChangeArrowheads="1"/>
          </p:cNvSpPr>
          <p:nvPr/>
        </p:nvSpPr>
        <p:spPr bwMode="auto">
          <a:xfrm>
            <a:off x="3845208" y="2216648"/>
            <a:ext cx="775936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71450" indent="-17145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lvl="2" eaLnBrk="1" hangingPunct="1">
              <a:lnSpc>
                <a:spcPct val="150000"/>
              </a:lnSpc>
              <a:buFont typeface="Wingdings" charset="2"/>
              <a:buChar char="n"/>
            </a:pPr>
            <a:r>
              <a:rPr lang="zh-CN" altLang="en-US" sz="1600" dirty="0">
                <a:solidFill>
                  <a:schemeClr val="bg1"/>
                </a:solidFill>
                <a:latin typeface="微软雅黑" pitchFamily="34" charset="-122"/>
                <a:ea typeface="微软雅黑" pitchFamily="34" charset="-122"/>
                <a:sym typeface="Calibri" pitchFamily="34" charset="0"/>
              </a:rPr>
              <a:t>动火区域应设置</a:t>
            </a:r>
            <a:r>
              <a:rPr lang="zh-CN" altLang="zh-CN" sz="1600" dirty="0">
                <a:solidFill>
                  <a:schemeClr val="bg1"/>
                </a:solidFill>
                <a:latin typeface="微软雅黑" pitchFamily="34" charset="-122"/>
                <a:ea typeface="微软雅黑" pitchFamily="34" charset="-122"/>
                <a:sym typeface="Calibri" pitchFamily="34" charset="0"/>
              </a:rPr>
              <a:t>灭火器材和警戒</a:t>
            </a:r>
            <a:r>
              <a:rPr lang="zh-CN" altLang="en-US" sz="1600" dirty="0">
                <a:solidFill>
                  <a:schemeClr val="bg1"/>
                </a:solidFill>
                <a:latin typeface="微软雅黑" pitchFamily="34" charset="-122"/>
                <a:ea typeface="微软雅黑" pitchFamily="34" charset="-122"/>
                <a:sym typeface="Calibri" pitchFamily="34" charset="0"/>
              </a:rPr>
              <a:t>，</a:t>
            </a:r>
            <a:r>
              <a:rPr lang="zh-CN" altLang="zh-CN" sz="1600" dirty="0">
                <a:solidFill>
                  <a:schemeClr val="bg1"/>
                </a:solidFill>
                <a:latin typeface="微软雅黑" pitchFamily="34" charset="-122"/>
                <a:ea typeface="微软雅黑" pitchFamily="34" charset="-122"/>
                <a:sym typeface="Calibri" pitchFamily="34" charset="0"/>
              </a:rPr>
              <a:t>严禁与动火作业无关人员或车辆进入作业区域</a:t>
            </a:r>
            <a:r>
              <a:rPr lang="zh-CN" altLang="en-US" sz="1600" dirty="0">
                <a:solidFill>
                  <a:schemeClr val="bg1"/>
                </a:solidFill>
                <a:latin typeface="微软雅黑" pitchFamily="34" charset="-122"/>
                <a:ea typeface="微软雅黑" pitchFamily="34" charset="-122"/>
                <a:sym typeface="Calibri" pitchFamily="34" charset="0"/>
              </a:rPr>
              <a:t>，</a:t>
            </a:r>
            <a:r>
              <a:rPr lang="zh-CN" altLang="zh-CN" sz="1600" dirty="0">
                <a:solidFill>
                  <a:schemeClr val="bg1"/>
                </a:solidFill>
                <a:latin typeface="微软雅黑" pitchFamily="34" charset="-122"/>
                <a:ea typeface="微软雅黑" pitchFamily="34" charset="-122"/>
                <a:sym typeface="Calibri" pitchFamily="34" charset="0"/>
              </a:rPr>
              <a:t>必要时，作业现场应配备消防车及医疗救护设备和设施</a:t>
            </a:r>
            <a:r>
              <a:rPr lang="zh-CN" altLang="en-US" sz="1600" dirty="0">
                <a:solidFill>
                  <a:schemeClr val="bg1"/>
                </a:solidFill>
                <a:latin typeface="微软雅黑" pitchFamily="34" charset="-122"/>
                <a:ea typeface="微软雅黑" pitchFamily="34" charset="-122"/>
                <a:sym typeface="Calibri" pitchFamily="34" charset="0"/>
              </a:rPr>
              <a:t>；</a:t>
            </a:r>
            <a:endParaRPr lang="en-US" altLang="zh-CN" sz="1600" dirty="0">
              <a:solidFill>
                <a:schemeClr val="bg1"/>
              </a:solidFill>
              <a:latin typeface="微软雅黑" pitchFamily="34" charset="-122"/>
              <a:ea typeface="微软雅黑" pitchFamily="34" charset="-122"/>
              <a:sym typeface="Calibri" pitchFamily="34" charset="0"/>
            </a:endParaRPr>
          </a:p>
          <a:p>
            <a:pPr lvl="2" eaLnBrk="1" hangingPunct="1">
              <a:lnSpc>
                <a:spcPct val="150000"/>
              </a:lnSpc>
              <a:buFont typeface="Wingdings" charset="2"/>
              <a:buChar char="n"/>
            </a:pPr>
            <a:r>
              <a:rPr lang="zh-CN" altLang="zh-CN" sz="1600" dirty="0">
                <a:solidFill>
                  <a:schemeClr val="bg1"/>
                </a:solidFill>
                <a:latin typeface="微软雅黑" pitchFamily="34" charset="-122"/>
                <a:ea typeface="微软雅黑" pitchFamily="34" charset="-122"/>
                <a:sym typeface="Calibri" pitchFamily="34" charset="0"/>
              </a:rPr>
              <a:t>应对作业区域或动火点可燃气体浓度进行检测，合格后方可动火。动火作业时间距离</a:t>
            </a:r>
            <a:r>
              <a:rPr lang="zh-CN" altLang="zh-CN" sz="1600" b="1" dirty="0">
                <a:solidFill>
                  <a:srgbClr val="C00000"/>
                </a:solidFill>
                <a:latin typeface="微软雅黑" pitchFamily="34" charset="-122"/>
                <a:ea typeface="微软雅黑" pitchFamily="34" charset="-122"/>
                <a:sym typeface="Calibri" pitchFamily="34" charset="0"/>
              </a:rPr>
              <a:t>气体检测</a:t>
            </a:r>
            <a:r>
              <a:rPr lang="zh-CN" altLang="zh-CN" sz="1600" dirty="0">
                <a:solidFill>
                  <a:schemeClr val="bg1"/>
                </a:solidFill>
                <a:latin typeface="微软雅黑" pitchFamily="34" charset="-122"/>
                <a:ea typeface="微软雅黑" pitchFamily="34" charset="-122"/>
                <a:sym typeface="Calibri" pitchFamily="34" charset="0"/>
              </a:rPr>
              <a:t>时间</a:t>
            </a:r>
            <a:r>
              <a:rPr lang="zh-CN" altLang="zh-CN" sz="1600" b="1" dirty="0">
                <a:solidFill>
                  <a:srgbClr val="C00000"/>
                </a:solidFill>
                <a:latin typeface="微软雅黑" pitchFamily="34" charset="-122"/>
                <a:ea typeface="微软雅黑" pitchFamily="34" charset="-122"/>
                <a:sym typeface="Calibri" pitchFamily="34" charset="0"/>
              </a:rPr>
              <a:t>不应超过</a:t>
            </a:r>
            <a:r>
              <a:rPr lang="en-US" altLang="zh-CN" sz="1600" b="1" dirty="0">
                <a:solidFill>
                  <a:srgbClr val="C00000"/>
                </a:solidFill>
                <a:latin typeface="微软雅黑" pitchFamily="34" charset="-122"/>
                <a:ea typeface="微软雅黑" pitchFamily="34" charset="-122"/>
                <a:sym typeface="Calibri" pitchFamily="34" charset="0"/>
              </a:rPr>
              <a:t>30 min</a:t>
            </a:r>
            <a:r>
              <a:rPr lang="zh-CN" altLang="zh-CN" sz="1600" dirty="0">
                <a:solidFill>
                  <a:srgbClr val="C00000"/>
                </a:solidFill>
                <a:latin typeface="微软雅黑" pitchFamily="34" charset="-122"/>
                <a:ea typeface="微软雅黑" pitchFamily="34" charset="-122"/>
                <a:sym typeface="Calibri" pitchFamily="34" charset="0"/>
              </a:rPr>
              <a:t>，</a:t>
            </a:r>
            <a:r>
              <a:rPr lang="zh-CN" altLang="zh-CN" sz="1600" dirty="0">
                <a:solidFill>
                  <a:schemeClr val="bg1"/>
                </a:solidFill>
                <a:latin typeface="微软雅黑" pitchFamily="34" charset="-122"/>
                <a:ea typeface="微软雅黑" pitchFamily="34" charset="-122"/>
                <a:sym typeface="Calibri" pitchFamily="34" charset="0"/>
              </a:rPr>
              <a:t>超过</a:t>
            </a:r>
            <a:r>
              <a:rPr lang="en-US" altLang="zh-CN" sz="1600" dirty="0">
                <a:solidFill>
                  <a:schemeClr val="bg1"/>
                </a:solidFill>
                <a:latin typeface="微软雅黑" pitchFamily="34" charset="-122"/>
                <a:ea typeface="微软雅黑" pitchFamily="34" charset="-122"/>
                <a:sym typeface="Calibri" pitchFamily="34" charset="0"/>
              </a:rPr>
              <a:t>30 min</a:t>
            </a:r>
            <a:r>
              <a:rPr lang="zh-CN" altLang="zh-CN" sz="1600" dirty="0">
                <a:solidFill>
                  <a:schemeClr val="bg1"/>
                </a:solidFill>
                <a:latin typeface="微软雅黑" pitchFamily="34" charset="-122"/>
                <a:ea typeface="微软雅黑" pitchFamily="34" charset="-122"/>
                <a:sym typeface="Calibri" pitchFamily="34" charset="0"/>
              </a:rPr>
              <a:t>仍未开始动火作业的，</a:t>
            </a:r>
            <a:r>
              <a:rPr lang="zh-CN" altLang="zh-CN" sz="1600" b="1" dirty="0">
                <a:solidFill>
                  <a:srgbClr val="C00000"/>
                </a:solidFill>
                <a:latin typeface="微软雅黑" pitchFamily="34" charset="-122"/>
                <a:ea typeface="微软雅黑" pitchFamily="34" charset="-122"/>
                <a:sym typeface="Calibri" pitchFamily="34" charset="0"/>
              </a:rPr>
              <a:t>应重新进行检测</a:t>
            </a:r>
            <a:r>
              <a:rPr lang="zh-CN" altLang="en-US" sz="1600" dirty="0">
                <a:solidFill>
                  <a:srgbClr val="C00000"/>
                </a:solidFill>
                <a:latin typeface="微软雅黑" pitchFamily="34" charset="-122"/>
                <a:ea typeface="微软雅黑" pitchFamily="34" charset="-122"/>
                <a:sym typeface="Calibri" pitchFamily="34" charset="0"/>
              </a:rPr>
              <a:t>；</a:t>
            </a:r>
            <a:endParaRPr lang="en-US" altLang="zh-CN" sz="1600" dirty="0">
              <a:solidFill>
                <a:srgbClr val="C00000"/>
              </a:solidFill>
              <a:latin typeface="微软雅黑" pitchFamily="34" charset="-122"/>
              <a:ea typeface="微软雅黑" pitchFamily="34" charset="-122"/>
              <a:sym typeface="Calibri" pitchFamily="34" charset="0"/>
            </a:endParaRPr>
          </a:p>
          <a:p>
            <a:pPr lvl="2" eaLnBrk="1" hangingPunct="1">
              <a:lnSpc>
                <a:spcPct val="150000"/>
              </a:lnSpc>
              <a:buFont typeface="Wingdings" charset="2"/>
              <a:buChar char="n"/>
            </a:pPr>
            <a:r>
              <a:rPr lang="zh-CN" altLang="zh-CN" sz="1600" dirty="0">
                <a:solidFill>
                  <a:schemeClr val="bg1"/>
                </a:solidFill>
                <a:latin typeface="微软雅黑" pitchFamily="34" charset="-122"/>
                <a:ea typeface="微软雅黑" pitchFamily="34" charset="-122"/>
                <a:sym typeface="Calibri" pitchFamily="34" charset="0"/>
              </a:rPr>
              <a:t>凡进入罐、塔、釜及其它容器内的受限空间动火，要事先检测受限空间内气体。气体检测应包括可燃气体浓度、氧气浓度、有毒有害气体浓度等。其可燃气体浓度要求同</a:t>
            </a:r>
            <a:r>
              <a:rPr lang="en-US" altLang="zh-CN" sz="1600" dirty="0">
                <a:solidFill>
                  <a:schemeClr val="bg1"/>
                </a:solidFill>
                <a:latin typeface="微软雅黑" pitchFamily="34" charset="-122"/>
                <a:ea typeface="微软雅黑" pitchFamily="34" charset="-122"/>
                <a:sym typeface="Calibri" pitchFamily="34" charset="0"/>
              </a:rPr>
              <a:t>5.2.8</a:t>
            </a:r>
            <a:r>
              <a:rPr lang="zh-CN" altLang="zh-CN" sz="1600" dirty="0">
                <a:solidFill>
                  <a:schemeClr val="bg1"/>
                </a:solidFill>
                <a:latin typeface="微软雅黑" pitchFamily="34" charset="-122"/>
                <a:ea typeface="微软雅黑" pitchFamily="34" charset="-122"/>
                <a:sym typeface="Calibri" pitchFamily="34" charset="0"/>
              </a:rPr>
              <a:t>规定，氧含量</a:t>
            </a:r>
            <a:r>
              <a:rPr lang="en-US" altLang="zh-CN" sz="1600" dirty="0">
                <a:solidFill>
                  <a:schemeClr val="bg1"/>
                </a:solidFill>
                <a:latin typeface="微软雅黑" pitchFamily="34" charset="-122"/>
                <a:ea typeface="微软雅黑" pitchFamily="34" charset="-122"/>
                <a:sym typeface="Calibri" pitchFamily="34" charset="0"/>
              </a:rPr>
              <a:t>19.5%</a:t>
            </a:r>
            <a:r>
              <a:rPr lang="zh-CN" altLang="zh-CN" sz="1600" dirty="0">
                <a:solidFill>
                  <a:schemeClr val="bg1"/>
                </a:solidFill>
                <a:latin typeface="微软雅黑" pitchFamily="34" charset="-122"/>
                <a:ea typeface="微软雅黑" pitchFamily="34" charset="-122"/>
                <a:sym typeface="Calibri" pitchFamily="34" charset="0"/>
              </a:rPr>
              <a:t>～</a:t>
            </a:r>
            <a:r>
              <a:rPr lang="en-US" altLang="zh-CN" sz="1600" dirty="0">
                <a:solidFill>
                  <a:schemeClr val="bg1"/>
                </a:solidFill>
                <a:latin typeface="微软雅黑" pitchFamily="34" charset="-122"/>
                <a:ea typeface="微软雅黑" pitchFamily="34" charset="-122"/>
                <a:sym typeface="Calibri" pitchFamily="34" charset="0"/>
              </a:rPr>
              <a:t>23.5%</a:t>
            </a:r>
            <a:r>
              <a:rPr lang="zh-CN" altLang="zh-CN" sz="1600" dirty="0">
                <a:solidFill>
                  <a:schemeClr val="bg1"/>
                </a:solidFill>
                <a:latin typeface="微软雅黑" pitchFamily="34" charset="-122"/>
                <a:ea typeface="微软雅黑" pitchFamily="34" charset="-122"/>
                <a:sym typeface="Calibri" pitchFamily="34" charset="0"/>
              </a:rPr>
              <a:t>，有毒有害气体浓度应符合</a:t>
            </a:r>
            <a:r>
              <a:rPr lang="en-US" altLang="zh-CN" sz="1600" dirty="0">
                <a:solidFill>
                  <a:schemeClr val="bg1"/>
                </a:solidFill>
                <a:latin typeface="微软雅黑" pitchFamily="34" charset="-122"/>
                <a:ea typeface="微软雅黑" pitchFamily="34" charset="-122"/>
                <a:sym typeface="Calibri" pitchFamily="34" charset="0"/>
              </a:rPr>
              <a:t>GBZ 2.1</a:t>
            </a:r>
            <a:r>
              <a:rPr lang="zh-CN" altLang="zh-CN" sz="1600" dirty="0">
                <a:solidFill>
                  <a:schemeClr val="bg1"/>
                </a:solidFill>
                <a:latin typeface="微软雅黑" pitchFamily="34" charset="-122"/>
                <a:ea typeface="微软雅黑" pitchFamily="34" charset="-122"/>
                <a:sym typeface="Calibri" pitchFamily="34" charset="0"/>
              </a:rPr>
              <a:t>的规定。</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二、工业动火管理</a:t>
            </a:r>
          </a:p>
        </p:txBody>
      </p:sp>
      <p:sp>
        <p:nvSpPr>
          <p:cNvPr id="40" name="文本占位符 7"/>
          <p:cNvSpPr>
            <a:spLocks noGrp="1"/>
          </p:cNvSpPr>
          <p:nvPr>
            <p:ph type="body" sz="quarter" idx="11"/>
          </p:nvPr>
        </p:nvSpPr>
        <p:spPr>
          <a:xfrm>
            <a:off x="83331" y="823414"/>
            <a:ext cx="6012669" cy="539776"/>
          </a:xfrm>
        </p:spPr>
        <p:txBody>
          <a:bodyPr/>
          <a:lstStyle/>
          <a:p>
            <a:pPr marL="514350" indent="-514350">
              <a:buFont typeface="+mj-lt"/>
              <a:buAutoNum type="romanUcPeriod" startAt="4"/>
            </a:pPr>
            <a:r>
              <a:rPr lang="zh-CN" altLang="en-US" dirty="0"/>
              <a:t>动火作业审批</a:t>
            </a:r>
            <a:r>
              <a:rPr lang="en-US" altLang="zh-CN" dirty="0"/>
              <a:t>-</a:t>
            </a:r>
            <a:r>
              <a:rPr lang="zh-CN" altLang="en-US" b="1" dirty="0">
                <a:solidFill>
                  <a:srgbClr val="FF0000"/>
                </a:solidFill>
              </a:rPr>
              <a:t>书面审查</a:t>
            </a:r>
          </a:p>
        </p:txBody>
      </p:sp>
      <p:sp>
        <p:nvSpPr>
          <p:cNvPr id="4" name="圆角矩形 50"/>
          <p:cNvSpPr>
            <a:spLocks noChangeArrowheads="1"/>
          </p:cNvSpPr>
          <p:nvPr/>
        </p:nvSpPr>
        <p:spPr bwMode="auto">
          <a:xfrm>
            <a:off x="1651571" y="2382839"/>
            <a:ext cx="1585912" cy="433387"/>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b="1">
              <a:latin typeface="微软雅黑" pitchFamily="34" charset="-122"/>
              <a:ea typeface="微软雅黑" pitchFamily="34" charset="-122"/>
              <a:sym typeface="Calibri" pitchFamily="34" charset="0"/>
            </a:endParaRPr>
          </a:p>
        </p:txBody>
      </p:sp>
      <p:sp>
        <p:nvSpPr>
          <p:cNvPr id="5" name="TextBox 22"/>
          <p:cNvSpPr txBox="1">
            <a:spLocks noChangeArrowheads="1"/>
          </p:cNvSpPr>
          <p:nvPr/>
        </p:nvSpPr>
        <p:spPr bwMode="auto">
          <a:xfrm>
            <a:off x="1559496" y="2409826"/>
            <a:ext cx="1714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1600" b="1">
                <a:solidFill>
                  <a:schemeClr val="bg1"/>
                </a:solidFill>
                <a:latin typeface="微软雅黑" pitchFamily="34" charset="-122"/>
                <a:ea typeface="微软雅黑" pitchFamily="34" charset="-122"/>
                <a:sym typeface="Calibri" pitchFamily="34" charset="0"/>
              </a:rPr>
              <a:t>书面审查</a:t>
            </a:r>
            <a:endParaRPr lang="id-ID" altLang="zh-CN" sz="1600" b="1">
              <a:solidFill>
                <a:schemeClr val="bg1"/>
              </a:solidFill>
              <a:latin typeface="微软雅黑" pitchFamily="34" charset="-122"/>
              <a:ea typeface="微软雅黑" pitchFamily="34" charset="-122"/>
              <a:sym typeface="Calibri" pitchFamily="34" charset="0"/>
            </a:endParaRPr>
          </a:p>
        </p:txBody>
      </p:sp>
      <p:sp>
        <p:nvSpPr>
          <p:cNvPr id="6" name="圆角矩形 58"/>
          <p:cNvSpPr>
            <a:spLocks noChangeArrowheads="1"/>
          </p:cNvSpPr>
          <p:nvPr/>
        </p:nvSpPr>
        <p:spPr bwMode="auto">
          <a:xfrm>
            <a:off x="1710309" y="4941888"/>
            <a:ext cx="1585913" cy="431800"/>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b="1">
              <a:latin typeface="微软雅黑" pitchFamily="34" charset="-122"/>
              <a:ea typeface="微软雅黑" pitchFamily="34" charset="-122"/>
              <a:sym typeface="Calibri" pitchFamily="34" charset="0"/>
            </a:endParaRPr>
          </a:p>
        </p:txBody>
      </p:sp>
      <p:sp>
        <p:nvSpPr>
          <p:cNvPr id="7" name="TextBox 22"/>
          <p:cNvSpPr txBox="1">
            <a:spLocks noChangeArrowheads="1"/>
          </p:cNvSpPr>
          <p:nvPr/>
        </p:nvSpPr>
        <p:spPr bwMode="auto">
          <a:xfrm>
            <a:off x="1645221" y="4987925"/>
            <a:ext cx="1714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1600" b="1">
                <a:solidFill>
                  <a:schemeClr val="bg1"/>
                </a:solidFill>
                <a:latin typeface="微软雅黑" pitchFamily="34" charset="-122"/>
                <a:ea typeface="微软雅黑" pitchFamily="34" charset="-122"/>
                <a:sym typeface="Calibri" pitchFamily="34" charset="0"/>
              </a:rPr>
              <a:t>现场核查</a:t>
            </a:r>
            <a:endParaRPr lang="id-ID" altLang="zh-CN" sz="1600" b="1">
              <a:solidFill>
                <a:schemeClr val="bg1"/>
              </a:solidFill>
              <a:latin typeface="微软雅黑" pitchFamily="34" charset="-122"/>
              <a:ea typeface="微软雅黑" pitchFamily="34" charset="-122"/>
              <a:sym typeface="Calibri" pitchFamily="34" charset="0"/>
            </a:endParaRPr>
          </a:p>
        </p:txBody>
      </p:sp>
      <p:sp>
        <p:nvSpPr>
          <p:cNvPr id="8" name="下箭头 13"/>
          <p:cNvSpPr>
            <a:spLocks noChangeArrowheads="1"/>
          </p:cNvSpPr>
          <p:nvPr/>
        </p:nvSpPr>
        <p:spPr bwMode="auto">
          <a:xfrm>
            <a:off x="2315146" y="3284538"/>
            <a:ext cx="258762" cy="1122362"/>
          </a:xfrm>
          <a:prstGeom prst="downArrow">
            <a:avLst>
              <a:gd name="adj1" fmla="val 50000"/>
              <a:gd name="adj2" fmla="val 50061"/>
            </a:avLst>
          </a:prstGeom>
          <a:solidFill>
            <a:srgbClr val="0070C0"/>
          </a:solidFill>
          <a:ln w="9525" algn="ctr">
            <a:solidFill>
              <a:srgbClr val="0066FF"/>
            </a:solidFill>
            <a:round/>
          </a:ln>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endParaRPr lang="zh-CN" altLang="en-US">
              <a:ea typeface="方正小标宋简体" pitchFamily="2" charset="-122"/>
              <a:sym typeface="Calibri" pitchFamily="34" charset="0"/>
            </a:endParaRPr>
          </a:p>
        </p:txBody>
      </p:sp>
      <p:sp>
        <p:nvSpPr>
          <p:cNvPr id="9" name="TextBox 22"/>
          <p:cNvSpPr txBox="1">
            <a:spLocks noChangeArrowheads="1"/>
          </p:cNvSpPr>
          <p:nvPr/>
        </p:nvSpPr>
        <p:spPr bwMode="auto">
          <a:xfrm>
            <a:off x="4602163" y="2071689"/>
            <a:ext cx="51927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zh-CN" altLang="en-US" sz="1800">
                <a:latin typeface="微软雅黑" pitchFamily="34" charset="-122"/>
                <a:ea typeface="微软雅黑" pitchFamily="34" charset="-122"/>
                <a:sym typeface="Calibri" pitchFamily="34" charset="0"/>
              </a:rPr>
              <a:t>确认作业的详细内容</a:t>
            </a:r>
            <a:endParaRPr lang="id-ID" altLang="zh-CN" sz="1800">
              <a:latin typeface="微软雅黑" pitchFamily="34" charset="-122"/>
              <a:ea typeface="微软雅黑" pitchFamily="34" charset="-122"/>
              <a:sym typeface="Calibri" pitchFamily="34" charset="0"/>
            </a:endParaRPr>
          </a:p>
        </p:txBody>
      </p:sp>
      <p:sp>
        <p:nvSpPr>
          <p:cNvPr id="10" name="TextBox 22"/>
          <p:cNvSpPr txBox="1">
            <a:spLocks noChangeArrowheads="1"/>
          </p:cNvSpPr>
          <p:nvPr/>
        </p:nvSpPr>
        <p:spPr bwMode="auto">
          <a:xfrm>
            <a:off x="4603751" y="2851151"/>
            <a:ext cx="5192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zh-CN" altLang="en-US" sz="1800">
                <a:latin typeface="微软雅黑" pitchFamily="34" charset="-122"/>
                <a:ea typeface="微软雅黑" pitchFamily="34" charset="-122"/>
                <a:sym typeface="Calibri" pitchFamily="34" charset="0"/>
              </a:rPr>
              <a:t>确认作业单位资质、人员能力等相关文件</a:t>
            </a:r>
            <a:endParaRPr lang="id-ID" altLang="zh-CN" sz="1800">
              <a:latin typeface="微软雅黑" pitchFamily="34" charset="-122"/>
              <a:ea typeface="微软雅黑" pitchFamily="34" charset="-122"/>
              <a:sym typeface="Calibri" pitchFamily="34" charset="0"/>
            </a:endParaRPr>
          </a:p>
        </p:txBody>
      </p:sp>
      <p:sp>
        <p:nvSpPr>
          <p:cNvPr id="11" name="TextBox 22"/>
          <p:cNvSpPr txBox="1">
            <a:spLocks noChangeArrowheads="1"/>
          </p:cNvSpPr>
          <p:nvPr/>
        </p:nvSpPr>
        <p:spPr bwMode="auto">
          <a:xfrm>
            <a:off x="4594226" y="4500564"/>
            <a:ext cx="58222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zh-CN" altLang="en-US" sz="1800" dirty="0">
                <a:latin typeface="微软雅黑" pitchFamily="34" charset="-122"/>
                <a:ea typeface="微软雅黑" pitchFamily="34" charset="-122"/>
                <a:sym typeface="Calibri" pitchFamily="34" charset="0"/>
              </a:rPr>
              <a:t>确认动火前后应采取的所有安全措施，包括应急措施</a:t>
            </a:r>
            <a:endParaRPr lang="id-ID" altLang="zh-CN" sz="1800" dirty="0">
              <a:latin typeface="微软雅黑" pitchFamily="34" charset="-122"/>
              <a:ea typeface="微软雅黑" pitchFamily="34" charset="-122"/>
              <a:sym typeface="Calibri" pitchFamily="34" charset="0"/>
            </a:endParaRPr>
          </a:p>
        </p:txBody>
      </p:sp>
      <p:sp>
        <p:nvSpPr>
          <p:cNvPr id="12" name="TextBox 22"/>
          <p:cNvSpPr txBox="1">
            <a:spLocks noChangeArrowheads="1"/>
          </p:cNvSpPr>
          <p:nvPr/>
        </p:nvSpPr>
        <p:spPr bwMode="auto">
          <a:xfrm>
            <a:off x="4583113" y="5283201"/>
            <a:ext cx="51927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zh-CN" altLang="en-US" sz="1800">
                <a:latin typeface="微软雅黑" pitchFamily="34" charset="-122"/>
                <a:ea typeface="微软雅黑" pitchFamily="34" charset="-122"/>
                <a:sym typeface="Calibri" pitchFamily="34" charset="0"/>
              </a:rPr>
              <a:t>确认工业动火许可证期限及延期次数</a:t>
            </a:r>
            <a:endParaRPr lang="id-ID" altLang="zh-CN" sz="1800">
              <a:latin typeface="微软雅黑" pitchFamily="34" charset="-122"/>
              <a:ea typeface="微软雅黑" pitchFamily="34" charset="-122"/>
              <a:sym typeface="Calibri" pitchFamily="34" charset="0"/>
            </a:endParaRPr>
          </a:p>
        </p:txBody>
      </p:sp>
      <p:sp>
        <p:nvSpPr>
          <p:cNvPr id="13" name="TextBox 22"/>
          <p:cNvSpPr txBox="1">
            <a:spLocks noChangeArrowheads="1"/>
          </p:cNvSpPr>
          <p:nvPr/>
        </p:nvSpPr>
        <p:spPr bwMode="auto">
          <a:xfrm>
            <a:off x="4602162" y="3702051"/>
            <a:ext cx="56342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zh-CN" altLang="en-US" sz="1800" dirty="0">
                <a:latin typeface="微软雅黑" pitchFamily="34" charset="-122"/>
                <a:ea typeface="微软雅黑" pitchFamily="34" charset="-122"/>
                <a:sym typeface="Calibri" pitchFamily="34" charset="0"/>
              </a:rPr>
              <a:t>分析、评估周围环境或相邻工作区域间的相互影响</a:t>
            </a:r>
            <a:endParaRPr lang="id-ID" altLang="zh-CN" sz="1800" dirty="0">
              <a:latin typeface="微软雅黑" pitchFamily="34" charset="-122"/>
              <a:ea typeface="微软雅黑" pitchFamily="34" charset="-122"/>
              <a:sym typeface="Calibri" pitchFamily="34" charset="0"/>
            </a:endParaRPr>
          </a:p>
        </p:txBody>
      </p:sp>
      <p:cxnSp>
        <p:nvCxnSpPr>
          <p:cNvPr id="14" name="直接连接符 2"/>
          <p:cNvCxnSpPr>
            <a:cxnSpLocks noChangeShapeType="1"/>
          </p:cNvCxnSpPr>
          <p:nvPr/>
        </p:nvCxnSpPr>
        <p:spPr bwMode="auto">
          <a:xfrm>
            <a:off x="4640264" y="2579688"/>
            <a:ext cx="4319587" cy="0"/>
          </a:xfrm>
          <a:prstGeom prst="line">
            <a:avLst/>
          </a:prstGeom>
          <a:noFill/>
          <a:ln w="19050" algn="ctr">
            <a:solidFill>
              <a:schemeClr val="tx1"/>
            </a:solidFill>
            <a:prstDash val="dash"/>
            <a:round/>
          </a:ln>
          <a:extLst>
            <a:ext uri="{909E8E84-426E-40DD-AFC4-6F175D3DCCD1}">
              <a14:hiddenFill xmlns:a14="http://schemas.microsoft.com/office/drawing/2010/main">
                <a:noFill/>
              </a14:hiddenFill>
            </a:ext>
          </a:extLst>
        </p:spPr>
      </p:cxnSp>
      <p:cxnSp>
        <p:nvCxnSpPr>
          <p:cNvPr id="15" name="直接连接符 31"/>
          <p:cNvCxnSpPr>
            <a:cxnSpLocks noChangeShapeType="1"/>
          </p:cNvCxnSpPr>
          <p:nvPr/>
        </p:nvCxnSpPr>
        <p:spPr bwMode="auto">
          <a:xfrm>
            <a:off x="4640264" y="3403600"/>
            <a:ext cx="4319587" cy="0"/>
          </a:xfrm>
          <a:prstGeom prst="line">
            <a:avLst/>
          </a:prstGeom>
          <a:noFill/>
          <a:ln w="19050" algn="ctr">
            <a:solidFill>
              <a:schemeClr val="tx1"/>
            </a:solidFill>
            <a:prstDash val="dash"/>
            <a:round/>
          </a:ln>
          <a:extLst>
            <a:ext uri="{909E8E84-426E-40DD-AFC4-6F175D3DCCD1}">
              <a14:hiddenFill xmlns:a14="http://schemas.microsoft.com/office/drawing/2010/main">
                <a:noFill/>
              </a14:hiddenFill>
            </a:ext>
          </a:extLst>
        </p:spPr>
      </p:cxnSp>
      <p:cxnSp>
        <p:nvCxnSpPr>
          <p:cNvPr id="16" name="直接连接符 33"/>
          <p:cNvCxnSpPr>
            <a:cxnSpLocks noChangeShapeType="1"/>
          </p:cNvCxnSpPr>
          <p:nvPr/>
        </p:nvCxnSpPr>
        <p:spPr bwMode="auto">
          <a:xfrm>
            <a:off x="4664076" y="4222750"/>
            <a:ext cx="4295775" cy="0"/>
          </a:xfrm>
          <a:prstGeom prst="line">
            <a:avLst/>
          </a:prstGeom>
          <a:noFill/>
          <a:ln w="19050" algn="ctr">
            <a:solidFill>
              <a:schemeClr val="tx1"/>
            </a:solidFill>
            <a:prstDash val="dash"/>
            <a:round/>
          </a:ln>
          <a:extLst>
            <a:ext uri="{909E8E84-426E-40DD-AFC4-6F175D3DCCD1}">
              <a14:hiddenFill xmlns:a14="http://schemas.microsoft.com/office/drawing/2010/main">
                <a:noFill/>
              </a14:hiddenFill>
            </a:ext>
          </a:extLst>
        </p:spPr>
      </p:cxnSp>
      <p:cxnSp>
        <p:nvCxnSpPr>
          <p:cNvPr id="17" name="直接连接符 35"/>
          <p:cNvCxnSpPr>
            <a:cxnSpLocks noChangeShapeType="1"/>
          </p:cNvCxnSpPr>
          <p:nvPr/>
        </p:nvCxnSpPr>
        <p:spPr bwMode="auto">
          <a:xfrm>
            <a:off x="4691064" y="5780088"/>
            <a:ext cx="4268787" cy="0"/>
          </a:xfrm>
          <a:prstGeom prst="line">
            <a:avLst/>
          </a:prstGeom>
          <a:noFill/>
          <a:ln w="19050" algn="ctr">
            <a:solidFill>
              <a:schemeClr val="tx1"/>
            </a:solidFill>
            <a:prstDash val="dash"/>
            <a:round/>
          </a:ln>
          <a:extLst>
            <a:ext uri="{909E8E84-426E-40DD-AFC4-6F175D3DCCD1}">
              <a14:hiddenFill xmlns:a14="http://schemas.microsoft.com/office/drawing/2010/main">
                <a:noFill/>
              </a14:hiddenFill>
            </a:ext>
          </a:extLst>
        </p:spPr>
      </p:cxnSp>
      <p:cxnSp>
        <p:nvCxnSpPr>
          <p:cNvPr id="18" name="直接连接符 36"/>
          <p:cNvCxnSpPr>
            <a:cxnSpLocks noChangeShapeType="1"/>
          </p:cNvCxnSpPr>
          <p:nvPr/>
        </p:nvCxnSpPr>
        <p:spPr bwMode="auto">
          <a:xfrm>
            <a:off x="4675188" y="5003800"/>
            <a:ext cx="4284662" cy="0"/>
          </a:xfrm>
          <a:prstGeom prst="line">
            <a:avLst/>
          </a:prstGeom>
          <a:noFill/>
          <a:ln w="19050" algn="ctr">
            <a:solidFill>
              <a:schemeClr val="tx1"/>
            </a:solidFill>
            <a:prstDash val="dash"/>
            <a:round/>
          </a:ln>
          <a:extLst>
            <a:ext uri="{909E8E84-426E-40DD-AFC4-6F175D3DCCD1}">
              <a14:hiddenFill xmlns:a14="http://schemas.microsoft.com/office/drawing/2010/main">
                <a:noFill/>
              </a14:hiddenFill>
            </a:ext>
          </a:extLst>
        </p:spPr>
      </p:cxn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p:cNvGrpSpPr/>
          <p:nvPr/>
        </p:nvGrpSpPr>
        <p:grpSpPr>
          <a:xfrm>
            <a:off x="3956745" y="1304136"/>
            <a:ext cx="7140912" cy="4875851"/>
            <a:chOff x="3959645" y="1038226"/>
            <a:chExt cx="7140912" cy="4875851"/>
          </a:xfrm>
        </p:grpSpPr>
        <p:sp>
          <p:nvSpPr>
            <p:cNvPr id="18" name="矩形 1"/>
            <p:cNvSpPr>
              <a:spLocks noChangeArrowheads="1"/>
            </p:cNvSpPr>
            <p:nvPr/>
          </p:nvSpPr>
          <p:spPr bwMode="auto">
            <a:xfrm>
              <a:off x="3971765" y="1038226"/>
              <a:ext cx="7128792" cy="4875851"/>
            </a:xfrm>
            <a:prstGeom prst="rect">
              <a:avLst/>
            </a:prstGeom>
            <a:solidFill>
              <a:srgbClr val="E16F14">
                <a:alpha val="90000"/>
              </a:srgbClr>
            </a:solidFill>
            <a:ln>
              <a:noFill/>
            </a:ln>
            <a:effectLst>
              <a:outerShdw blurRad="50800" dist="38100" dir="2700000" algn="tl" rotWithShape="0">
                <a:prstClr val="black">
                  <a:alpha val="40000"/>
                </a:prstClr>
              </a:outerShdw>
            </a:effec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a:solidFill>
                  <a:schemeClr val="bg1"/>
                </a:solidFill>
                <a:latin typeface="微软雅黑" pitchFamily="34" charset="-122"/>
                <a:ea typeface="微软雅黑" pitchFamily="34" charset="-122"/>
                <a:sym typeface="Calibri" pitchFamily="34" charset="0"/>
              </a:endParaRPr>
            </a:p>
          </p:txBody>
        </p:sp>
        <p:cxnSp>
          <p:nvCxnSpPr>
            <p:cNvPr id="52" name="直接连接符 51"/>
            <p:cNvCxnSpPr/>
            <p:nvPr/>
          </p:nvCxnSpPr>
          <p:spPr bwMode="auto">
            <a:xfrm flipV="1">
              <a:off x="3971765" y="3284537"/>
              <a:ext cx="7128792" cy="1"/>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4" name="直接连接符 53"/>
            <p:cNvCxnSpPr/>
            <p:nvPr/>
          </p:nvCxnSpPr>
          <p:spPr bwMode="auto">
            <a:xfrm flipV="1">
              <a:off x="3959645" y="4453413"/>
              <a:ext cx="7128792" cy="1"/>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7" name="直接连接符 56"/>
            <p:cNvCxnSpPr/>
            <p:nvPr/>
          </p:nvCxnSpPr>
          <p:spPr bwMode="auto">
            <a:xfrm>
              <a:off x="6083300" y="1305640"/>
              <a:ext cx="0" cy="174017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1" name="直接连接符 60"/>
            <p:cNvCxnSpPr/>
            <p:nvPr/>
          </p:nvCxnSpPr>
          <p:spPr bwMode="auto">
            <a:xfrm>
              <a:off x="6096000" y="4685271"/>
              <a:ext cx="0" cy="1040286"/>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
        <p:nvSpPr>
          <p:cNvPr id="2" name="文本占位符 1"/>
          <p:cNvSpPr>
            <a:spLocks noGrp="1"/>
          </p:cNvSpPr>
          <p:nvPr>
            <p:ph type="body" sz="quarter" idx="10"/>
          </p:nvPr>
        </p:nvSpPr>
        <p:spPr/>
        <p:txBody>
          <a:bodyPr/>
          <a:lstStyle/>
          <a:p>
            <a:r>
              <a:rPr lang="zh-CN" altLang="en-US" dirty="0"/>
              <a:t>二、工业动火管理</a:t>
            </a:r>
          </a:p>
        </p:txBody>
      </p:sp>
      <p:sp>
        <p:nvSpPr>
          <p:cNvPr id="40" name="文本占位符 7"/>
          <p:cNvSpPr>
            <a:spLocks noGrp="1"/>
          </p:cNvSpPr>
          <p:nvPr>
            <p:ph type="body" sz="quarter" idx="11"/>
          </p:nvPr>
        </p:nvSpPr>
        <p:spPr>
          <a:xfrm>
            <a:off x="83331" y="823414"/>
            <a:ext cx="6012669" cy="539776"/>
          </a:xfrm>
        </p:spPr>
        <p:txBody>
          <a:bodyPr/>
          <a:lstStyle/>
          <a:p>
            <a:pPr marL="514350" indent="-514350">
              <a:buFont typeface="+mj-lt"/>
              <a:buAutoNum type="romanUcPeriod" startAt="4"/>
            </a:pPr>
            <a:r>
              <a:rPr lang="zh-CN" altLang="en-US" dirty="0"/>
              <a:t>动火作业审批</a:t>
            </a:r>
            <a:r>
              <a:rPr lang="en-US" altLang="zh-CN" dirty="0"/>
              <a:t>-</a:t>
            </a:r>
            <a:r>
              <a:rPr lang="zh-CN" altLang="en-US" b="1" dirty="0">
                <a:solidFill>
                  <a:srgbClr val="FF0000"/>
                </a:solidFill>
              </a:rPr>
              <a:t>现场核查</a:t>
            </a:r>
          </a:p>
        </p:txBody>
      </p:sp>
      <p:sp>
        <p:nvSpPr>
          <p:cNvPr id="4" name="圆角矩形 50"/>
          <p:cNvSpPr>
            <a:spLocks noChangeArrowheads="1"/>
          </p:cNvSpPr>
          <p:nvPr/>
        </p:nvSpPr>
        <p:spPr bwMode="auto">
          <a:xfrm>
            <a:off x="1651571" y="2382839"/>
            <a:ext cx="1585912" cy="433387"/>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b="1">
              <a:latin typeface="微软雅黑" pitchFamily="34" charset="-122"/>
              <a:ea typeface="微软雅黑" pitchFamily="34" charset="-122"/>
              <a:sym typeface="Calibri" pitchFamily="34" charset="0"/>
            </a:endParaRPr>
          </a:p>
        </p:txBody>
      </p:sp>
      <p:sp>
        <p:nvSpPr>
          <p:cNvPr id="5" name="TextBox 22"/>
          <p:cNvSpPr txBox="1">
            <a:spLocks noChangeArrowheads="1"/>
          </p:cNvSpPr>
          <p:nvPr/>
        </p:nvSpPr>
        <p:spPr bwMode="auto">
          <a:xfrm>
            <a:off x="1559496" y="2409826"/>
            <a:ext cx="1714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1600" b="1">
                <a:solidFill>
                  <a:schemeClr val="bg1"/>
                </a:solidFill>
                <a:latin typeface="微软雅黑" pitchFamily="34" charset="-122"/>
                <a:ea typeface="微软雅黑" pitchFamily="34" charset="-122"/>
                <a:sym typeface="Calibri" pitchFamily="34" charset="0"/>
              </a:rPr>
              <a:t>书面审查</a:t>
            </a:r>
            <a:endParaRPr lang="id-ID" altLang="zh-CN" sz="1600" b="1">
              <a:solidFill>
                <a:schemeClr val="bg1"/>
              </a:solidFill>
              <a:latin typeface="微软雅黑" pitchFamily="34" charset="-122"/>
              <a:ea typeface="微软雅黑" pitchFamily="34" charset="-122"/>
              <a:sym typeface="Calibri" pitchFamily="34" charset="0"/>
            </a:endParaRPr>
          </a:p>
        </p:txBody>
      </p:sp>
      <p:sp>
        <p:nvSpPr>
          <p:cNvPr id="6" name="圆角矩形 58"/>
          <p:cNvSpPr>
            <a:spLocks noChangeArrowheads="1"/>
          </p:cNvSpPr>
          <p:nvPr/>
        </p:nvSpPr>
        <p:spPr bwMode="auto">
          <a:xfrm>
            <a:off x="1710309" y="4941888"/>
            <a:ext cx="1585913" cy="431800"/>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b="1">
              <a:latin typeface="微软雅黑" pitchFamily="34" charset="-122"/>
              <a:ea typeface="微软雅黑" pitchFamily="34" charset="-122"/>
              <a:sym typeface="Calibri" pitchFamily="34" charset="0"/>
            </a:endParaRPr>
          </a:p>
        </p:txBody>
      </p:sp>
      <p:sp>
        <p:nvSpPr>
          <p:cNvPr id="7" name="TextBox 22"/>
          <p:cNvSpPr txBox="1">
            <a:spLocks noChangeArrowheads="1"/>
          </p:cNvSpPr>
          <p:nvPr/>
        </p:nvSpPr>
        <p:spPr bwMode="auto">
          <a:xfrm>
            <a:off x="1651571" y="4988719"/>
            <a:ext cx="1714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1600" b="1" dirty="0">
                <a:solidFill>
                  <a:schemeClr val="bg1"/>
                </a:solidFill>
                <a:latin typeface="微软雅黑" pitchFamily="34" charset="-122"/>
                <a:ea typeface="微软雅黑" pitchFamily="34" charset="-122"/>
                <a:sym typeface="Calibri" pitchFamily="34" charset="0"/>
              </a:rPr>
              <a:t>现场核查</a:t>
            </a:r>
            <a:endParaRPr lang="id-ID" altLang="zh-CN" sz="1600" b="1" dirty="0">
              <a:solidFill>
                <a:schemeClr val="bg1"/>
              </a:solidFill>
              <a:latin typeface="微软雅黑" pitchFamily="34" charset="-122"/>
              <a:ea typeface="微软雅黑" pitchFamily="34" charset="-122"/>
              <a:sym typeface="Calibri" pitchFamily="34" charset="0"/>
            </a:endParaRPr>
          </a:p>
        </p:txBody>
      </p:sp>
      <p:sp>
        <p:nvSpPr>
          <p:cNvPr id="8" name="下箭头 13"/>
          <p:cNvSpPr>
            <a:spLocks noChangeArrowheads="1"/>
          </p:cNvSpPr>
          <p:nvPr/>
        </p:nvSpPr>
        <p:spPr bwMode="auto">
          <a:xfrm>
            <a:off x="2315146" y="3284538"/>
            <a:ext cx="258762" cy="1122362"/>
          </a:xfrm>
          <a:prstGeom prst="downArrow">
            <a:avLst>
              <a:gd name="adj1" fmla="val 50000"/>
              <a:gd name="adj2" fmla="val 50061"/>
            </a:avLst>
          </a:prstGeom>
          <a:solidFill>
            <a:srgbClr val="0070C0"/>
          </a:solidFill>
          <a:ln w="9525" algn="ctr">
            <a:solidFill>
              <a:srgbClr val="0066FF"/>
            </a:solidFill>
            <a:round/>
          </a:ln>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endParaRPr lang="zh-CN" altLang="en-US">
              <a:ea typeface="方正小标宋简体" pitchFamily="2" charset="-122"/>
              <a:sym typeface="Calibri" pitchFamily="34" charset="0"/>
            </a:endParaRPr>
          </a:p>
        </p:txBody>
      </p:sp>
      <p:sp>
        <p:nvSpPr>
          <p:cNvPr id="9" name="TextBox 22"/>
          <p:cNvSpPr txBox="1">
            <a:spLocks noChangeArrowheads="1"/>
          </p:cNvSpPr>
          <p:nvPr/>
        </p:nvSpPr>
        <p:spPr bwMode="auto">
          <a:xfrm>
            <a:off x="4167779" y="1722977"/>
            <a:ext cx="164358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lnSpc>
                <a:spcPct val="150000"/>
              </a:lnSpc>
            </a:pPr>
            <a:r>
              <a:rPr lang="zh-CN" altLang="en-US" sz="1600" b="1" dirty="0">
                <a:solidFill>
                  <a:schemeClr val="bg1"/>
                </a:solidFill>
                <a:latin typeface="微软雅黑" pitchFamily="34" charset="-122"/>
                <a:ea typeface="微软雅黑" pitchFamily="34" charset="-122"/>
                <a:sym typeface="Calibri" pitchFamily="34" charset="0"/>
              </a:rPr>
              <a:t>批准人应组织申请人和相关人员进行现场核查</a:t>
            </a:r>
            <a:endParaRPr lang="id-ID" altLang="zh-CN" sz="1600" b="1" dirty="0">
              <a:solidFill>
                <a:schemeClr val="bg1"/>
              </a:solidFill>
              <a:latin typeface="微软雅黑" pitchFamily="34" charset="-122"/>
              <a:ea typeface="微软雅黑" pitchFamily="34" charset="-122"/>
              <a:sym typeface="Calibri" pitchFamily="34" charset="0"/>
            </a:endParaRPr>
          </a:p>
        </p:txBody>
      </p:sp>
      <p:sp>
        <p:nvSpPr>
          <p:cNvPr id="10" name="矩形 24"/>
          <p:cNvSpPr>
            <a:spLocks noChangeArrowheads="1"/>
          </p:cNvSpPr>
          <p:nvPr/>
        </p:nvSpPr>
        <p:spPr bwMode="auto">
          <a:xfrm>
            <a:off x="6296757" y="1411629"/>
            <a:ext cx="417671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lnSpc>
                <a:spcPct val="150000"/>
              </a:lnSpc>
              <a:buClr>
                <a:schemeClr val="bg1"/>
              </a:buClr>
              <a:buFont typeface="Wingdings" charset="2"/>
              <a:buChar char="ü"/>
            </a:pPr>
            <a:r>
              <a:rPr lang="zh-CN" altLang="zh-CN" sz="1200" dirty="0">
                <a:solidFill>
                  <a:schemeClr val="bg1"/>
                </a:solidFill>
                <a:latin typeface="微软雅黑" pitchFamily="34" charset="-122"/>
                <a:ea typeface="微软雅黑" pitchFamily="34" charset="-122"/>
                <a:sym typeface="Calibri" pitchFamily="34" charset="0"/>
              </a:rPr>
              <a:t>与作业有关的设备、工具、材料等；</a:t>
            </a:r>
          </a:p>
          <a:p>
            <a:pPr eaLnBrk="1" hangingPunct="1">
              <a:lnSpc>
                <a:spcPct val="150000"/>
              </a:lnSpc>
              <a:buClr>
                <a:schemeClr val="bg1"/>
              </a:buClr>
              <a:buFont typeface="Wingdings" charset="2"/>
              <a:buChar char="ü"/>
            </a:pPr>
            <a:r>
              <a:rPr lang="zh-CN" altLang="zh-CN" sz="1200" dirty="0">
                <a:solidFill>
                  <a:schemeClr val="bg1"/>
                </a:solidFill>
                <a:latin typeface="微软雅黑" pitchFamily="34" charset="-122"/>
                <a:ea typeface="微软雅黑" pitchFamily="34" charset="-122"/>
                <a:sym typeface="Calibri" pitchFamily="34" charset="0"/>
              </a:rPr>
              <a:t>现场作业人员的资质和能力情况</a:t>
            </a:r>
          </a:p>
          <a:p>
            <a:pPr eaLnBrk="1" hangingPunct="1">
              <a:lnSpc>
                <a:spcPct val="150000"/>
              </a:lnSpc>
              <a:buClr>
                <a:schemeClr val="bg1"/>
              </a:buClr>
              <a:buFont typeface="Wingdings" charset="2"/>
              <a:buChar char="ü"/>
            </a:pPr>
            <a:r>
              <a:rPr lang="zh-CN" altLang="zh-CN" sz="1200" dirty="0">
                <a:solidFill>
                  <a:schemeClr val="bg1"/>
                </a:solidFill>
                <a:latin typeface="微软雅黑" pitchFamily="34" charset="-122"/>
                <a:ea typeface="微软雅黑" pitchFamily="34" charset="-122"/>
                <a:sym typeface="Calibri" pitchFamily="34" charset="0"/>
              </a:rPr>
              <a:t>系统隔离、置换、吹扫、检测情况</a:t>
            </a:r>
          </a:p>
          <a:p>
            <a:pPr eaLnBrk="1" hangingPunct="1">
              <a:lnSpc>
                <a:spcPct val="150000"/>
              </a:lnSpc>
              <a:buClr>
                <a:schemeClr val="bg1"/>
              </a:buClr>
              <a:buFont typeface="Wingdings" charset="2"/>
              <a:buChar char="ü"/>
            </a:pPr>
            <a:r>
              <a:rPr lang="zh-CN" altLang="zh-CN" sz="1200" dirty="0">
                <a:solidFill>
                  <a:schemeClr val="bg1"/>
                </a:solidFill>
                <a:latin typeface="微软雅黑" pitchFamily="34" charset="-122"/>
                <a:ea typeface="微软雅黑" pitchFamily="34" charset="-122"/>
                <a:sym typeface="Calibri" pitchFamily="34" charset="0"/>
              </a:rPr>
              <a:t>个人防护用品的配备情况</a:t>
            </a:r>
          </a:p>
          <a:p>
            <a:pPr eaLnBrk="1" hangingPunct="1">
              <a:lnSpc>
                <a:spcPct val="150000"/>
              </a:lnSpc>
              <a:buClr>
                <a:schemeClr val="bg1"/>
              </a:buClr>
              <a:buFont typeface="Wingdings" charset="2"/>
              <a:buChar char="ü"/>
            </a:pPr>
            <a:r>
              <a:rPr lang="zh-CN" altLang="zh-CN" sz="1200" dirty="0">
                <a:solidFill>
                  <a:schemeClr val="bg1"/>
                </a:solidFill>
                <a:latin typeface="微软雅黑" pitchFamily="34" charset="-122"/>
                <a:ea typeface="微软雅黑" pitchFamily="34" charset="-122"/>
                <a:sym typeface="Calibri" pitchFamily="34" charset="0"/>
              </a:rPr>
              <a:t>安全、消防、急救设施的配备，应急措施的落实情况</a:t>
            </a:r>
          </a:p>
          <a:p>
            <a:pPr eaLnBrk="1" hangingPunct="1">
              <a:lnSpc>
                <a:spcPct val="150000"/>
              </a:lnSpc>
              <a:buClr>
                <a:schemeClr val="bg1"/>
              </a:buClr>
              <a:buFont typeface="Wingdings" charset="2"/>
              <a:buChar char="ü"/>
            </a:pPr>
            <a:r>
              <a:rPr lang="zh-CN" altLang="zh-CN" sz="1200" dirty="0">
                <a:solidFill>
                  <a:schemeClr val="bg1"/>
                </a:solidFill>
                <a:latin typeface="微软雅黑" pitchFamily="34" charset="-122"/>
                <a:ea typeface="微软雅黑" pitchFamily="34" charset="-122"/>
                <a:sym typeface="Calibri" pitchFamily="34" charset="0"/>
              </a:rPr>
              <a:t>人员培训和沟通情况</a:t>
            </a:r>
          </a:p>
          <a:p>
            <a:pPr eaLnBrk="1" hangingPunct="1">
              <a:lnSpc>
                <a:spcPct val="150000"/>
              </a:lnSpc>
              <a:buClr>
                <a:schemeClr val="bg1"/>
              </a:buClr>
              <a:buFont typeface="Wingdings" charset="2"/>
              <a:buChar char="ü"/>
            </a:pPr>
            <a:r>
              <a:rPr lang="zh-CN" altLang="zh-CN" sz="1200" dirty="0">
                <a:solidFill>
                  <a:schemeClr val="bg1"/>
                </a:solidFill>
                <a:latin typeface="微软雅黑" pitchFamily="34" charset="-122"/>
                <a:ea typeface="微软雅黑" pitchFamily="34" charset="-122"/>
                <a:sym typeface="Calibri" pitchFamily="34" charset="0"/>
              </a:rPr>
              <a:t>动火作业方案中其他安全措施的落实情况</a:t>
            </a:r>
          </a:p>
        </p:txBody>
      </p:sp>
      <p:sp>
        <p:nvSpPr>
          <p:cNvPr id="11" name="TextBox 22"/>
          <p:cNvSpPr txBox="1">
            <a:spLocks noChangeArrowheads="1"/>
          </p:cNvSpPr>
          <p:nvPr/>
        </p:nvSpPr>
        <p:spPr bwMode="auto">
          <a:xfrm>
            <a:off x="4167779" y="3568179"/>
            <a:ext cx="5616575" cy="100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lnSpc>
                <a:spcPct val="200000"/>
              </a:lnSpc>
            </a:pPr>
            <a:r>
              <a:rPr lang="zh-CN" altLang="en-US" sz="1600" dirty="0">
                <a:solidFill>
                  <a:schemeClr val="bg1"/>
                </a:solidFill>
                <a:latin typeface="微软雅黑" pitchFamily="34" charset="-122"/>
                <a:ea typeface="微软雅黑" pitchFamily="34" charset="-122"/>
                <a:sym typeface="Calibri" pitchFamily="34" charset="0"/>
              </a:rPr>
              <a:t>批准人、申请人、监护人、监督人、气体检测人均应在许可证上签字，未通过审查的，需整改完成后重新申请</a:t>
            </a:r>
            <a:endParaRPr lang="id-ID" altLang="zh-CN" sz="1600" dirty="0">
              <a:solidFill>
                <a:schemeClr val="bg1"/>
              </a:solidFill>
              <a:latin typeface="微软雅黑" pitchFamily="34" charset="-122"/>
              <a:ea typeface="微软雅黑" pitchFamily="34" charset="-122"/>
              <a:sym typeface="Calibri" pitchFamily="34" charset="0"/>
            </a:endParaRPr>
          </a:p>
        </p:txBody>
      </p:sp>
      <p:sp>
        <p:nvSpPr>
          <p:cNvPr id="12" name="TextBox 22"/>
          <p:cNvSpPr txBox="1">
            <a:spLocks noChangeArrowheads="1"/>
          </p:cNvSpPr>
          <p:nvPr/>
        </p:nvSpPr>
        <p:spPr bwMode="auto">
          <a:xfrm>
            <a:off x="4234644" y="4871138"/>
            <a:ext cx="1667264"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lnSpc>
                <a:spcPct val="150000"/>
              </a:lnSpc>
            </a:pPr>
            <a:r>
              <a:rPr lang="zh-CN" altLang="en-US" sz="1400" b="1" dirty="0">
                <a:solidFill>
                  <a:schemeClr val="bg1"/>
                </a:solidFill>
                <a:latin typeface="微软雅黑" pitchFamily="34" charset="-122"/>
                <a:ea typeface="微软雅黑" pitchFamily="34" charset="-122"/>
                <a:sym typeface="Calibri" pitchFamily="34" charset="0"/>
              </a:rPr>
              <a:t>动火作业审批完成后，按以下要求分发工业动火许可证：</a:t>
            </a:r>
            <a:endParaRPr lang="id-ID" altLang="zh-CN" sz="1400" b="1" dirty="0">
              <a:solidFill>
                <a:schemeClr val="bg1"/>
              </a:solidFill>
              <a:latin typeface="微软雅黑" pitchFamily="34" charset="-122"/>
              <a:ea typeface="微软雅黑" pitchFamily="34" charset="-122"/>
              <a:sym typeface="Calibri" pitchFamily="34" charset="0"/>
            </a:endParaRPr>
          </a:p>
        </p:txBody>
      </p:sp>
      <p:sp>
        <p:nvSpPr>
          <p:cNvPr id="13" name="矩形 38"/>
          <p:cNvSpPr>
            <a:spLocks noChangeArrowheads="1"/>
          </p:cNvSpPr>
          <p:nvPr/>
        </p:nvSpPr>
        <p:spPr bwMode="auto">
          <a:xfrm>
            <a:off x="6278585" y="4761148"/>
            <a:ext cx="396081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705" indent="-179705"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marL="285750" indent="-285750" eaLnBrk="1" hangingPunct="1">
              <a:lnSpc>
                <a:spcPct val="150000"/>
              </a:lnSpc>
              <a:buClr>
                <a:schemeClr val="bg1"/>
              </a:buClr>
              <a:buFont typeface="Wingdings" charset="2"/>
              <a:buChar char="ü"/>
            </a:pPr>
            <a:r>
              <a:rPr lang="zh-CN" altLang="zh-CN" sz="1400" dirty="0">
                <a:solidFill>
                  <a:schemeClr val="bg1"/>
                </a:solidFill>
                <a:latin typeface="微软雅黑" pitchFamily="34" charset="-122"/>
                <a:ea typeface="微软雅黑" pitchFamily="34" charset="-122"/>
                <a:sym typeface="Calibri" pitchFamily="34" charset="0"/>
              </a:rPr>
              <a:t>第一联（白色）</a:t>
            </a:r>
            <a:r>
              <a:rPr lang="en-US" altLang="zh-CN" sz="1400" dirty="0">
                <a:solidFill>
                  <a:schemeClr val="bg1"/>
                </a:solidFill>
                <a:latin typeface="微软雅黑" pitchFamily="34" charset="-122"/>
                <a:ea typeface="微软雅黑" pitchFamily="34" charset="-122"/>
                <a:sym typeface="Calibri" pitchFamily="34" charset="0"/>
              </a:rPr>
              <a:t>-</a:t>
            </a:r>
            <a:r>
              <a:rPr lang="zh-CN" altLang="zh-CN" sz="1400" dirty="0">
                <a:solidFill>
                  <a:schemeClr val="bg1"/>
                </a:solidFill>
                <a:latin typeface="微软雅黑" pitchFamily="34" charset="-122"/>
                <a:ea typeface="微软雅黑" pitchFamily="34" charset="-122"/>
                <a:sym typeface="Calibri" pitchFamily="34" charset="0"/>
              </a:rPr>
              <a:t>放在作业现场</a:t>
            </a:r>
          </a:p>
          <a:p>
            <a:pPr marL="285750" indent="-285750" eaLnBrk="1" hangingPunct="1">
              <a:lnSpc>
                <a:spcPct val="150000"/>
              </a:lnSpc>
              <a:buClr>
                <a:schemeClr val="bg1"/>
              </a:buClr>
              <a:buFont typeface="Wingdings" charset="2"/>
              <a:buChar char="ü"/>
            </a:pPr>
            <a:r>
              <a:rPr lang="zh-CN" altLang="zh-CN" sz="1400" dirty="0">
                <a:solidFill>
                  <a:schemeClr val="bg1"/>
                </a:solidFill>
                <a:latin typeface="微软雅黑" pitchFamily="34" charset="-122"/>
                <a:ea typeface="微软雅黑" pitchFamily="34" charset="-122"/>
                <a:sym typeface="Calibri" pitchFamily="34" charset="0"/>
              </a:rPr>
              <a:t>第二联（黄色）</a:t>
            </a:r>
            <a:r>
              <a:rPr lang="en-US" altLang="zh-CN" sz="1400" dirty="0">
                <a:solidFill>
                  <a:schemeClr val="bg1"/>
                </a:solidFill>
                <a:latin typeface="微软雅黑" pitchFamily="34" charset="-122"/>
                <a:ea typeface="微软雅黑" pitchFamily="34" charset="-122"/>
                <a:sym typeface="Calibri" pitchFamily="34" charset="0"/>
              </a:rPr>
              <a:t>-</a:t>
            </a:r>
            <a:r>
              <a:rPr lang="zh-CN" altLang="zh-CN" sz="1400" dirty="0">
                <a:solidFill>
                  <a:schemeClr val="bg1"/>
                </a:solidFill>
                <a:latin typeface="微软雅黑" pitchFamily="34" charset="-122"/>
                <a:ea typeface="微软雅黑" pitchFamily="34" charset="-122"/>
                <a:sym typeface="Calibri" pitchFamily="34" charset="0"/>
              </a:rPr>
              <a:t>放在现场控制室或值班室</a:t>
            </a:r>
          </a:p>
          <a:p>
            <a:pPr marL="285750" indent="-285750" eaLnBrk="1" hangingPunct="1">
              <a:lnSpc>
                <a:spcPct val="150000"/>
              </a:lnSpc>
              <a:buClr>
                <a:schemeClr val="bg1"/>
              </a:buClr>
              <a:buFont typeface="Wingdings" charset="2"/>
              <a:buChar char="ü"/>
            </a:pPr>
            <a:r>
              <a:rPr lang="zh-CN" altLang="zh-CN" sz="1400" dirty="0">
                <a:solidFill>
                  <a:schemeClr val="bg1"/>
                </a:solidFill>
                <a:latin typeface="微软雅黑" pitchFamily="34" charset="-122"/>
                <a:ea typeface="微软雅黑" pitchFamily="34" charset="-122"/>
                <a:sym typeface="Calibri" pitchFamily="34" charset="0"/>
              </a:rPr>
              <a:t>第三联（粉色）</a:t>
            </a:r>
            <a:r>
              <a:rPr lang="en-US" altLang="zh-CN" sz="1400" dirty="0">
                <a:solidFill>
                  <a:schemeClr val="bg1"/>
                </a:solidFill>
                <a:latin typeface="微软雅黑" pitchFamily="34" charset="-122"/>
                <a:ea typeface="微软雅黑" pitchFamily="34" charset="-122"/>
                <a:sym typeface="Calibri" pitchFamily="34" charset="0"/>
              </a:rPr>
              <a:t>-</a:t>
            </a:r>
            <a:r>
              <a:rPr lang="zh-CN" altLang="zh-CN" sz="1400" dirty="0">
                <a:solidFill>
                  <a:schemeClr val="bg1"/>
                </a:solidFill>
                <a:latin typeface="微软雅黑" pitchFamily="34" charset="-122"/>
                <a:ea typeface="微软雅黑" pitchFamily="34" charset="-122"/>
                <a:sym typeface="Calibri" pitchFamily="34" charset="0"/>
              </a:rPr>
              <a:t>送交相关方</a:t>
            </a:r>
          </a:p>
          <a:p>
            <a:pPr marL="285750" indent="-285750" eaLnBrk="1" hangingPunct="1">
              <a:lnSpc>
                <a:spcPct val="150000"/>
              </a:lnSpc>
              <a:buClr>
                <a:schemeClr val="bg1"/>
              </a:buClr>
              <a:buFont typeface="Wingdings" charset="2"/>
              <a:buChar char="ü"/>
            </a:pPr>
            <a:r>
              <a:rPr lang="zh-CN" altLang="zh-CN" sz="1400" dirty="0">
                <a:solidFill>
                  <a:schemeClr val="bg1"/>
                </a:solidFill>
                <a:latin typeface="微软雅黑" pitchFamily="34" charset="-122"/>
                <a:ea typeface="微软雅黑" pitchFamily="34" charset="-122"/>
                <a:sym typeface="Calibri" pitchFamily="34" charset="0"/>
              </a:rPr>
              <a:t>第四联（蓝色）</a:t>
            </a:r>
            <a:r>
              <a:rPr lang="en-US" altLang="zh-CN" sz="1400" dirty="0">
                <a:solidFill>
                  <a:schemeClr val="bg1"/>
                </a:solidFill>
                <a:latin typeface="微软雅黑" pitchFamily="34" charset="-122"/>
                <a:ea typeface="微软雅黑" pitchFamily="34" charset="-122"/>
                <a:sym typeface="Calibri" pitchFamily="34" charset="0"/>
              </a:rPr>
              <a:t>-</a:t>
            </a:r>
            <a:r>
              <a:rPr lang="zh-CN" altLang="zh-CN" sz="1400" dirty="0">
                <a:solidFill>
                  <a:schemeClr val="bg1"/>
                </a:solidFill>
                <a:latin typeface="微软雅黑" pitchFamily="34" charset="-122"/>
                <a:ea typeface="微软雅黑" pitchFamily="34" charset="-122"/>
                <a:sym typeface="Calibri" pitchFamily="34" charset="0"/>
              </a:rPr>
              <a:t>签发方留存</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二、工业动火管理</a:t>
            </a:r>
          </a:p>
        </p:txBody>
      </p:sp>
      <p:sp>
        <p:nvSpPr>
          <p:cNvPr id="40" name="文本占位符 7"/>
          <p:cNvSpPr>
            <a:spLocks noGrp="1"/>
          </p:cNvSpPr>
          <p:nvPr>
            <p:ph type="body" sz="quarter" idx="11"/>
          </p:nvPr>
        </p:nvSpPr>
        <p:spPr>
          <a:xfrm>
            <a:off x="83331" y="823414"/>
            <a:ext cx="6012669" cy="539776"/>
          </a:xfrm>
        </p:spPr>
        <p:txBody>
          <a:bodyPr/>
          <a:lstStyle/>
          <a:p>
            <a:pPr marL="514350" indent="-514350">
              <a:buFont typeface="+mj-lt"/>
              <a:buAutoNum type="romanUcPeriod" startAt="5"/>
            </a:pPr>
            <a:r>
              <a:rPr lang="zh-CN" altLang="en-US" dirty="0"/>
              <a:t>动火作业实施</a:t>
            </a:r>
            <a:r>
              <a:rPr lang="en-US" altLang="zh-CN" dirty="0"/>
              <a:t>-</a:t>
            </a:r>
            <a:r>
              <a:rPr lang="zh-CN" altLang="en-US" b="1" dirty="0">
                <a:solidFill>
                  <a:srgbClr val="FF0000"/>
                </a:solidFill>
              </a:rPr>
              <a:t>作业现场清理</a:t>
            </a:r>
          </a:p>
        </p:txBody>
      </p:sp>
      <p:pic>
        <p:nvPicPr>
          <p:cNvPr id="4" name="Picture 2" descr="F:\运行四班班组资料\班组培训资料\漫画\25.png"/>
          <p:cNvPicPr/>
          <p:nvPr/>
        </p:nvPicPr>
        <p:blipFill rotWithShape="1">
          <a:blip r:embed="rId4">
            <a:extLst>
              <a:ext uri="{28A0092B-C50C-407E-A947-70E740481C1C}">
                <a14:useLocalDpi xmlns:a14="http://schemas.microsoft.com/office/drawing/2010/main" val="0"/>
              </a:ext>
            </a:extLst>
          </a:blip>
          <a:srcRect b="9717"/>
          <a:stretch>
            <a:fillRect/>
          </a:stretch>
        </p:blipFill>
        <p:spPr bwMode="auto">
          <a:xfrm>
            <a:off x="1368525" y="1846843"/>
            <a:ext cx="5732237" cy="3418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35"/>
          <p:cNvSpPr>
            <a:spLocks noChangeArrowheads="1"/>
          </p:cNvSpPr>
          <p:nvPr/>
        </p:nvSpPr>
        <p:spPr bwMode="auto">
          <a:xfrm>
            <a:off x="7716180" y="1974715"/>
            <a:ext cx="36004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342900" indent="-3429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lvl="2" eaLnBrk="1" hangingPunct="1">
              <a:lnSpc>
                <a:spcPct val="200000"/>
              </a:lnSpc>
              <a:buClr>
                <a:schemeClr val="tx1"/>
              </a:buClr>
              <a:buFont typeface="Wingdings" charset="2"/>
              <a:buChar char="n"/>
            </a:pPr>
            <a:r>
              <a:rPr lang="zh-CN" altLang="en-US" sz="1600" dirty="0">
                <a:latin typeface="微软雅黑" pitchFamily="34" charset="-122"/>
                <a:ea typeface="微软雅黑" pitchFamily="34" charset="-122"/>
                <a:sym typeface="Calibri" pitchFamily="34" charset="0"/>
              </a:rPr>
              <a:t>动火作业区应</a:t>
            </a:r>
            <a:r>
              <a:rPr lang="zh-CN" altLang="zh-CN" sz="1600" dirty="0">
                <a:latin typeface="微软雅黑" pitchFamily="34" charset="-122"/>
                <a:ea typeface="微软雅黑" pitchFamily="34" charset="-122"/>
                <a:sym typeface="Calibri" pitchFamily="34" charset="0"/>
              </a:rPr>
              <a:t>清除周围</a:t>
            </a:r>
            <a:r>
              <a:rPr lang="en-US" altLang="zh-CN" sz="1600" dirty="0">
                <a:solidFill>
                  <a:srgbClr val="C00000"/>
                </a:solidFill>
                <a:latin typeface="微软雅黑" pitchFamily="34" charset="-122"/>
                <a:ea typeface="微软雅黑" pitchFamily="34" charset="-122"/>
                <a:sym typeface="Calibri" pitchFamily="34" charset="0"/>
              </a:rPr>
              <a:t>5m</a:t>
            </a:r>
            <a:r>
              <a:rPr lang="zh-CN" altLang="zh-CN" sz="1600" dirty="0">
                <a:latin typeface="微软雅黑" pitchFamily="34" charset="-122"/>
                <a:ea typeface="微软雅黑" pitchFamily="34" charset="-122"/>
                <a:sym typeface="Calibri" pitchFamily="34" charset="0"/>
              </a:rPr>
              <a:t>之内的可燃物质或用阻燃物品隔离</a:t>
            </a:r>
            <a:r>
              <a:rPr lang="zh-CN" altLang="en-US" sz="1600" dirty="0">
                <a:latin typeface="微软雅黑" pitchFamily="34" charset="-122"/>
                <a:ea typeface="微软雅黑" pitchFamily="34" charset="-122"/>
                <a:sym typeface="Calibri" pitchFamily="34" charset="0"/>
              </a:rPr>
              <a:t>；</a:t>
            </a:r>
            <a:endParaRPr lang="en-US" altLang="zh-CN" sz="1600" dirty="0">
              <a:latin typeface="微软雅黑" pitchFamily="34" charset="-122"/>
              <a:ea typeface="微软雅黑" pitchFamily="34" charset="-122"/>
              <a:sym typeface="Calibri" pitchFamily="34" charset="0"/>
            </a:endParaRPr>
          </a:p>
          <a:p>
            <a:pPr lvl="2" eaLnBrk="1" hangingPunct="1">
              <a:lnSpc>
                <a:spcPct val="200000"/>
              </a:lnSpc>
              <a:buClr>
                <a:schemeClr val="tx1"/>
              </a:buClr>
              <a:buFont typeface="Wingdings" charset="2"/>
              <a:buChar char="n"/>
            </a:pPr>
            <a:r>
              <a:rPr lang="zh-CN" altLang="zh-CN" sz="1600" dirty="0">
                <a:latin typeface="微软雅黑" pitchFamily="34" charset="-122"/>
                <a:ea typeface="微软雅黑" pitchFamily="34" charset="-122"/>
                <a:sym typeface="Calibri" pitchFamily="34" charset="0"/>
              </a:rPr>
              <a:t>半径</a:t>
            </a:r>
            <a:r>
              <a:rPr lang="en-US" altLang="zh-CN" dirty="0">
                <a:solidFill>
                  <a:srgbClr val="C00000"/>
                </a:solidFill>
                <a:latin typeface="Impact" pitchFamily="34" charset="0"/>
                <a:ea typeface="微软雅黑" pitchFamily="34" charset="-122"/>
                <a:sym typeface="Impact" pitchFamily="34" charset="0"/>
              </a:rPr>
              <a:t>15m</a:t>
            </a:r>
            <a:r>
              <a:rPr lang="zh-CN" altLang="zh-CN" sz="1600" dirty="0">
                <a:latin typeface="微软雅黑" pitchFamily="34" charset="-122"/>
                <a:ea typeface="微软雅黑" pitchFamily="34" charset="-122"/>
                <a:sym typeface="Calibri" pitchFamily="34" charset="0"/>
              </a:rPr>
              <a:t>内不准有其他可燃物泄漏和暴露</a:t>
            </a:r>
            <a:r>
              <a:rPr lang="zh-CN" altLang="en-US" sz="1600" dirty="0">
                <a:latin typeface="微软雅黑" pitchFamily="34" charset="-122"/>
                <a:ea typeface="微软雅黑" pitchFamily="34" charset="-122"/>
                <a:sym typeface="Calibri" pitchFamily="34" charset="0"/>
              </a:rPr>
              <a:t>；</a:t>
            </a:r>
            <a:endParaRPr lang="en-US" altLang="zh-CN" sz="1600" dirty="0">
              <a:latin typeface="微软雅黑" pitchFamily="34" charset="-122"/>
              <a:ea typeface="微软雅黑" pitchFamily="34" charset="-122"/>
              <a:sym typeface="Calibri" pitchFamily="34" charset="0"/>
            </a:endParaRPr>
          </a:p>
          <a:p>
            <a:pPr lvl="2" eaLnBrk="1" hangingPunct="1">
              <a:lnSpc>
                <a:spcPct val="200000"/>
              </a:lnSpc>
              <a:buClr>
                <a:schemeClr val="tx1"/>
              </a:buClr>
              <a:buFont typeface="Wingdings" charset="2"/>
              <a:buChar char="n"/>
            </a:pPr>
            <a:r>
              <a:rPr lang="en-US" altLang="zh-CN" dirty="0">
                <a:solidFill>
                  <a:srgbClr val="C00000"/>
                </a:solidFill>
                <a:latin typeface="Impact" pitchFamily="34" charset="0"/>
                <a:ea typeface="微软雅黑" pitchFamily="34" charset="-122"/>
                <a:sym typeface="Impact" pitchFamily="34" charset="0"/>
              </a:rPr>
              <a:t>30m</a:t>
            </a:r>
            <a:r>
              <a:rPr lang="zh-CN" altLang="zh-CN" sz="1600" dirty="0">
                <a:latin typeface="微软雅黑" pitchFamily="34" charset="-122"/>
                <a:ea typeface="微软雅黑" pitchFamily="34" charset="-122"/>
                <a:sym typeface="Calibri" pitchFamily="34" charset="0"/>
              </a:rPr>
              <a:t>内不准有液态烃或低闪点油品泄漏。</a:t>
            </a:r>
            <a:r>
              <a:rPr lang="en-US" altLang="zh-CN" sz="1600" dirty="0">
                <a:latin typeface="微软雅黑" pitchFamily="34" charset="-122"/>
                <a:ea typeface="微软雅黑" pitchFamily="34" charset="-122"/>
                <a:sym typeface="Calibri" pitchFamily="34" charset="0"/>
              </a:rPr>
              <a:t> </a:t>
            </a:r>
            <a:endParaRPr lang="zh-CN" altLang="zh-CN" sz="1600" dirty="0">
              <a:latin typeface="微软雅黑" pitchFamily="34" charset="-122"/>
              <a:ea typeface="微软雅黑" pitchFamily="34" charset="-122"/>
              <a:sym typeface="Calibri" pitchFamily="34" charset="0"/>
            </a:endParaRPr>
          </a:p>
        </p:txBody>
      </p:sp>
      <p:sp>
        <p:nvSpPr>
          <p:cNvPr id="6" name="矩形 34"/>
          <p:cNvSpPr>
            <a:spLocks noChangeArrowheads="1"/>
          </p:cNvSpPr>
          <p:nvPr/>
        </p:nvSpPr>
        <p:spPr bwMode="auto">
          <a:xfrm rot="5400000">
            <a:off x="-1333864" y="3569769"/>
            <a:ext cx="4006237" cy="412329"/>
          </a:xfrm>
          <a:prstGeom prst="rect">
            <a:avLst/>
          </a:prstGeom>
          <a:solidFill>
            <a:srgbClr val="F0A152"/>
          </a:solidFill>
          <a:ln>
            <a:noFill/>
          </a:ln>
        </p:spPr>
        <p:txBody>
          <a:bodyPr vert="vert270" anchor="ctr" anchorCtr="0"/>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r>
              <a:rPr lang="zh-CN" altLang="en-US" b="1" dirty="0">
                <a:solidFill>
                  <a:schemeClr val="bg1"/>
                </a:solidFill>
                <a:latin typeface="微软雅黑" pitchFamily="34" charset="-122"/>
                <a:ea typeface="微软雅黑" pitchFamily="34" charset="-122"/>
                <a:sym typeface="Calibri" pitchFamily="34" charset="0"/>
              </a:rPr>
              <a:t>动火作业前</a:t>
            </a:r>
          </a:p>
        </p:txBody>
      </p:sp>
      <p:sp>
        <p:nvSpPr>
          <p:cNvPr id="3" name="矩形 2"/>
          <p:cNvSpPr/>
          <p:nvPr/>
        </p:nvSpPr>
        <p:spPr>
          <a:xfrm>
            <a:off x="1449265" y="5445224"/>
            <a:ext cx="5827236" cy="400110"/>
          </a:xfrm>
          <a:prstGeom prst="rect">
            <a:avLst/>
          </a:prstGeom>
        </p:spPr>
        <p:txBody>
          <a:bodyPr wrap="none">
            <a:spAutoFit/>
          </a:bodyPr>
          <a:lstStyle/>
          <a:p>
            <a:r>
              <a:rPr lang="zh-CN" altLang="en-US" dirty="0">
                <a:latin typeface="微软雅黑" pitchFamily="34" charset="-122"/>
                <a:ea typeface="微软雅黑" pitchFamily="34" charset="-122"/>
              </a:rPr>
              <a:t>用火前清除现场一切可燃物，并准备好消防器材。</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二、工业动火管理</a:t>
            </a:r>
          </a:p>
        </p:txBody>
      </p:sp>
      <p:sp>
        <p:nvSpPr>
          <p:cNvPr id="40" name="文本占位符 7"/>
          <p:cNvSpPr>
            <a:spLocks noGrp="1"/>
          </p:cNvSpPr>
          <p:nvPr>
            <p:ph type="body" sz="quarter" idx="11"/>
          </p:nvPr>
        </p:nvSpPr>
        <p:spPr>
          <a:xfrm>
            <a:off x="83331" y="823414"/>
            <a:ext cx="6012669" cy="539776"/>
          </a:xfrm>
        </p:spPr>
        <p:txBody>
          <a:bodyPr/>
          <a:lstStyle/>
          <a:p>
            <a:pPr marL="514350" indent="-514350">
              <a:buFont typeface="+mj-lt"/>
              <a:buAutoNum type="romanUcPeriod" startAt="5"/>
            </a:pPr>
            <a:r>
              <a:rPr lang="zh-CN" altLang="en-US" dirty="0"/>
              <a:t>动火作业实施</a:t>
            </a:r>
            <a:r>
              <a:rPr lang="en-US" altLang="zh-CN" dirty="0"/>
              <a:t>-</a:t>
            </a:r>
            <a:r>
              <a:rPr lang="zh-CN" altLang="en-US" b="1" dirty="0">
                <a:solidFill>
                  <a:srgbClr val="FF0000"/>
                </a:solidFill>
                <a:cs typeface="Times New Roman" pitchFamily="18" charset="0"/>
              </a:rPr>
              <a:t>现场安全措施落实</a:t>
            </a:r>
            <a:endParaRPr lang="zh-CN" altLang="en-US" b="1" dirty="0">
              <a:solidFill>
                <a:srgbClr val="FF0000"/>
              </a:solidFill>
            </a:endParaRPr>
          </a:p>
        </p:txBody>
      </p:sp>
      <p:sp>
        <p:nvSpPr>
          <p:cNvPr id="7" name="矩形 12"/>
          <p:cNvSpPr>
            <a:spLocks noChangeArrowheads="1"/>
          </p:cNvSpPr>
          <p:nvPr/>
        </p:nvSpPr>
        <p:spPr bwMode="auto">
          <a:xfrm>
            <a:off x="1343472" y="5157963"/>
            <a:ext cx="9793088"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342900" indent="-3429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lvl="2" eaLnBrk="1" hangingPunct="1">
              <a:lnSpc>
                <a:spcPct val="150000"/>
              </a:lnSpc>
              <a:buClr>
                <a:schemeClr val="tx1"/>
              </a:buClr>
              <a:buFont typeface="Wingdings" charset="2"/>
              <a:buChar char="n"/>
            </a:pPr>
            <a:r>
              <a:rPr lang="zh-CN" altLang="zh-CN" sz="1800" dirty="0">
                <a:latin typeface="微软雅黑" pitchFamily="34" charset="-122"/>
                <a:ea typeface="微软雅黑" pitchFamily="34" charset="-122"/>
                <a:sym typeface="Calibri" pitchFamily="34" charset="0"/>
              </a:rPr>
              <a:t>在动火点的上风向作业。必要时，采取</a:t>
            </a:r>
            <a:r>
              <a:rPr lang="zh-CN" altLang="zh-CN" sz="1800" b="1" dirty="0">
                <a:solidFill>
                  <a:srgbClr val="C00000"/>
                </a:solidFill>
                <a:latin typeface="微软雅黑" pitchFamily="34" charset="-122"/>
                <a:ea typeface="微软雅黑" pitchFamily="34" charset="-122"/>
                <a:sym typeface="Calibri" pitchFamily="34" charset="0"/>
              </a:rPr>
              <a:t>隔离措施</a:t>
            </a:r>
            <a:r>
              <a:rPr lang="zh-CN" altLang="zh-CN" sz="1800" dirty="0">
                <a:latin typeface="微软雅黑" pitchFamily="34" charset="-122"/>
                <a:ea typeface="微软雅黑" pitchFamily="34" charset="-122"/>
                <a:sym typeface="Calibri" pitchFamily="34" charset="0"/>
              </a:rPr>
              <a:t>控制火花飞溅。</a:t>
            </a:r>
          </a:p>
          <a:p>
            <a:pPr lvl="2" eaLnBrk="1" hangingPunct="1">
              <a:lnSpc>
                <a:spcPct val="150000"/>
              </a:lnSpc>
              <a:buClr>
                <a:schemeClr val="tx1"/>
              </a:buClr>
              <a:buFont typeface="Wingdings" charset="2"/>
              <a:buChar char="n"/>
            </a:pPr>
            <a:r>
              <a:rPr lang="zh-CN" altLang="zh-CN" sz="1800" dirty="0">
                <a:latin typeface="微软雅黑" pitchFamily="34" charset="-122"/>
                <a:ea typeface="微软雅黑" pitchFamily="34" charset="-122"/>
                <a:sym typeface="Calibri" pitchFamily="34" charset="0"/>
              </a:rPr>
              <a:t>动火作业过程中，监督人、监护人应对动火作业实施全过程现场监护，</a:t>
            </a:r>
            <a:r>
              <a:rPr lang="zh-CN" altLang="zh-CN" sz="1800" b="1" dirty="0">
                <a:solidFill>
                  <a:srgbClr val="C00000"/>
                </a:solidFill>
                <a:latin typeface="微软雅黑" pitchFamily="34" charset="-122"/>
                <a:ea typeface="微软雅黑" pitchFamily="34" charset="-122"/>
                <a:sym typeface="Calibri" pitchFamily="34" charset="0"/>
              </a:rPr>
              <a:t>监督人、监护人不在场时不得动火</a:t>
            </a:r>
            <a:r>
              <a:rPr lang="zh-CN" altLang="zh-CN" sz="1800" b="1" dirty="0">
                <a:latin typeface="微软雅黑" pitchFamily="34" charset="-122"/>
                <a:ea typeface="微软雅黑" pitchFamily="34" charset="-122"/>
                <a:sym typeface="Calibri" pitchFamily="34" charset="0"/>
              </a:rPr>
              <a:t>。</a:t>
            </a:r>
            <a:r>
              <a:rPr lang="en-US" altLang="zh-CN" sz="1800" b="1" dirty="0">
                <a:latin typeface="微软雅黑" pitchFamily="34" charset="-122"/>
                <a:ea typeface="微软雅黑" pitchFamily="34" charset="-122"/>
                <a:sym typeface="Calibri" pitchFamily="34" charset="0"/>
              </a:rPr>
              <a:t> </a:t>
            </a:r>
            <a:endParaRPr lang="zh-CN" altLang="zh-CN" sz="1800" b="1" dirty="0">
              <a:latin typeface="微软雅黑" pitchFamily="34" charset="-122"/>
              <a:ea typeface="微软雅黑" pitchFamily="34" charset="-122"/>
              <a:sym typeface="Calibri" pitchFamily="34" charset="0"/>
            </a:endParaRPr>
          </a:p>
        </p:txBody>
      </p:sp>
      <p:grpSp>
        <p:nvGrpSpPr>
          <p:cNvPr id="20" name="组合 19"/>
          <p:cNvGrpSpPr/>
          <p:nvPr/>
        </p:nvGrpSpPr>
        <p:grpSpPr>
          <a:xfrm>
            <a:off x="1451484" y="1780366"/>
            <a:ext cx="9685076" cy="3348373"/>
            <a:chOff x="1451484" y="2101746"/>
            <a:chExt cx="9685076" cy="3348373"/>
          </a:xfrm>
        </p:grpSpPr>
        <p:grpSp>
          <p:nvGrpSpPr>
            <p:cNvPr id="10" name="组合 9"/>
            <p:cNvGrpSpPr/>
            <p:nvPr/>
          </p:nvGrpSpPr>
          <p:grpSpPr>
            <a:xfrm>
              <a:off x="1451484" y="2101746"/>
              <a:ext cx="9685076" cy="3348373"/>
              <a:chOff x="3971765" y="1038226"/>
              <a:chExt cx="7128792" cy="4875851"/>
            </a:xfrm>
          </p:grpSpPr>
          <p:sp>
            <p:nvSpPr>
              <p:cNvPr id="11" name="矩形 1"/>
              <p:cNvSpPr>
                <a:spLocks noChangeArrowheads="1"/>
              </p:cNvSpPr>
              <p:nvPr/>
            </p:nvSpPr>
            <p:spPr bwMode="auto">
              <a:xfrm>
                <a:off x="3971765" y="1038226"/>
                <a:ext cx="7128792" cy="4875851"/>
              </a:xfrm>
              <a:prstGeom prst="rect">
                <a:avLst/>
              </a:prstGeom>
              <a:solidFill>
                <a:srgbClr val="E16F14">
                  <a:alpha val="90000"/>
                </a:srgbClr>
              </a:solidFill>
              <a:ln>
                <a:solidFill>
                  <a:schemeClr val="tx1"/>
                </a:solidFill>
              </a:ln>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a:solidFill>
                    <a:schemeClr val="bg1"/>
                  </a:solidFill>
                  <a:latin typeface="微软雅黑" pitchFamily="34" charset="-122"/>
                  <a:ea typeface="微软雅黑" pitchFamily="34" charset="-122"/>
                  <a:sym typeface="Calibri" pitchFamily="34" charset="0"/>
                </a:endParaRPr>
              </a:p>
            </p:txBody>
          </p:sp>
          <p:cxnSp>
            <p:nvCxnSpPr>
              <p:cNvPr id="14" name="直接连接符 13"/>
              <p:cNvCxnSpPr/>
              <p:nvPr/>
            </p:nvCxnSpPr>
            <p:spPr bwMode="auto">
              <a:xfrm>
                <a:off x="7494830" y="2215357"/>
                <a:ext cx="3748" cy="2521587"/>
              </a:xfrm>
              <a:prstGeom prst="line">
                <a:avLst/>
              </a:prstGeom>
              <a:solidFill>
                <a:schemeClr val="accent1"/>
              </a:solidFill>
              <a:ln w="15875" cap="flat" cmpd="sng" algn="ctr">
                <a:solidFill>
                  <a:schemeClr val="bg1"/>
                </a:solidFill>
                <a:prstDash val="solid"/>
                <a:round/>
                <a:headEnd type="none" w="med" len="med"/>
                <a:tailEnd type="none" w="med" len="med"/>
              </a:ln>
              <a:effectLst/>
            </p:spPr>
          </p:cxnSp>
        </p:grpSp>
        <p:pic>
          <p:nvPicPr>
            <p:cNvPr id="6" name="Picture 2" descr="C:\Users\Administrator\Desktop\tim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6734" y="2387778"/>
              <a:ext cx="4309516" cy="2871038"/>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12" descr="C:\Users\Administrator\Desktop\787-160R9114Z2649.jpg"/>
            <p:cNvPicPr>
              <a:picLocks noChangeAspect="1" noChangeArrowheads="1"/>
            </p:cNvPicPr>
            <p:nvPr/>
          </p:nvPicPr>
          <p:blipFill rotWithShape="1">
            <a:blip r:embed="rId5">
              <a:extLst>
                <a:ext uri="{28A0092B-C50C-407E-A947-70E740481C1C}">
                  <a14:useLocalDpi xmlns:a14="http://schemas.microsoft.com/office/drawing/2010/main" val="0"/>
                </a:ext>
              </a:extLst>
            </a:blip>
            <a:srcRect b="6242"/>
            <a:stretch>
              <a:fillRect/>
            </a:stretch>
          </p:blipFill>
          <p:spPr bwMode="auto">
            <a:xfrm>
              <a:off x="1811524" y="2390424"/>
              <a:ext cx="4176464" cy="2871038"/>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9" name="矩形 34"/>
          <p:cNvSpPr>
            <a:spLocks noChangeArrowheads="1"/>
          </p:cNvSpPr>
          <p:nvPr/>
        </p:nvSpPr>
        <p:spPr bwMode="auto">
          <a:xfrm rot="5400000">
            <a:off x="-1333864" y="3569769"/>
            <a:ext cx="4006237" cy="412329"/>
          </a:xfrm>
          <a:prstGeom prst="rect">
            <a:avLst/>
          </a:prstGeom>
          <a:solidFill>
            <a:srgbClr val="F0A152"/>
          </a:solidFill>
          <a:ln>
            <a:noFill/>
          </a:ln>
        </p:spPr>
        <p:txBody>
          <a:bodyPr vert="vert270" anchor="ctr" anchorCtr="0"/>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r>
              <a:rPr lang="zh-CN" altLang="en-US" b="1" dirty="0">
                <a:solidFill>
                  <a:schemeClr val="bg1"/>
                </a:solidFill>
                <a:latin typeface="微软雅黑" pitchFamily="34" charset="-122"/>
                <a:ea typeface="微软雅黑" pitchFamily="34" charset="-122"/>
                <a:sym typeface="Calibri" pitchFamily="34" charset="0"/>
              </a:rPr>
              <a:t>动火作业过程中</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二、工业动火管理</a:t>
            </a:r>
          </a:p>
        </p:txBody>
      </p:sp>
      <p:sp>
        <p:nvSpPr>
          <p:cNvPr id="40" name="文本占位符 7"/>
          <p:cNvSpPr>
            <a:spLocks noGrp="1"/>
          </p:cNvSpPr>
          <p:nvPr>
            <p:ph type="body" sz="quarter" idx="11"/>
          </p:nvPr>
        </p:nvSpPr>
        <p:spPr>
          <a:xfrm>
            <a:off x="83331" y="823414"/>
            <a:ext cx="6012669" cy="539776"/>
          </a:xfrm>
        </p:spPr>
        <p:txBody>
          <a:bodyPr/>
          <a:lstStyle/>
          <a:p>
            <a:pPr marL="514350" indent="-514350">
              <a:buFont typeface="+mj-lt"/>
              <a:buAutoNum type="romanUcPeriod" startAt="5"/>
            </a:pPr>
            <a:r>
              <a:rPr lang="zh-CN" altLang="en-US" dirty="0"/>
              <a:t>动火作业实施</a:t>
            </a:r>
            <a:r>
              <a:rPr lang="en-US" altLang="zh-CN" dirty="0"/>
              <a:t>-</a:t>
            </a:r>
            <a:r>
              <a:rPr lang="zh-CN" altLang="en-US" b="1" dirty="0">
                <a:solidFill>
                  <a:srgbClr val="FF0000"/>
                </a:solidFill>
                <a:cs typeface="Times New Roman" pitchFamily="18" charset="0"/>
              </a:rPr>
              <a:t>气体检测要求</a:t>
            </a:r>
            <a:endParaRPr lang="zh-CN" altLang="en-US" b="1" dirty="0">
              <a:solidFill>
                <a:srgbClr val="FF0000"/>
              </a:solidFill>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3779" y="2312876"/>
            <a:ext cx="1476375" cy="200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圆角矩形 50"/>
          <p:cNvSpPr>
            <a:spLocks noChangeArrowheads="1"/>
          </p:cNvSpPr>
          <p:nvPr/>
        </p:nvSpPr>
        <p:spPr bwMode="auto">
          <a:xfrm>
            <a:off x="1483779" y="4462351"/>
            <a:ext cx="1476375" cy="576262"/>
          </a:xfrm>
          <a:prstGeom prst="roundRect">
            <a:avLst>
              <a:gd name="adj" fmla="val 16667"/>
            </a:avLst>
          </a:prstGeom>
          <a:solidFill>
            <a:srgbClr val="339966"/>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b="1">
              <a:latin typeface="微软雅黑" pitchFamily="34" charset="-122"/>
              <a:ea typeface="微软雅黑" pitchFamily="34" charset="-122"/>
              <a:sym typeface="Calibri" pitchFamily="34" charset="0"/>
            </a:endParaRPr>
          </a:p>
        </p:txBody>
      </p:sp>
      <p:sp>
        <p:nvSpPr>
          <p:cNvPr id="8" name="TextBox 16"/>
          <p:cNvSpPr txBox="1">
            <a:spLocks noChangeArrowheads="1"/>
          </p:cNvSpPr>
          <p:nvPr/>
        </p:nvSpPr>
        <p:spPr bwMode="auto">
          <a:xfrm>
            <a:off x="1445773" y="4422554"/>
            <a:ext cx="14779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en-US" altLang="zh-CN" sz="3600" dirty="0">
                <a:solidFill>
                  <a:schemeClr val="bg1"/>
                </a:solidFill>
                <a:latin typeface="Impact" pitchFamily="34" charset="0"/>
                <a:ea typeface="微软雅黑" pitchFamily="34" charset="-122"/>
                <a:sym typeface="Impact" pitchFamily="34" charset="0"/>
              </a:rPr>
              <a:t>2h</a:t>
            </a:r>
            <a:endParaRPr lang="zh-CN" altLang="en-US" sz="3600" dirty="0">
              <a:solidFill>
                <a:schemeClr val="bg1"/>
              </a:solidFill>
              <a:latin typeface="Impact" pitchFamily="34" charset="0"/>
              <a:ea typeface="微软雅黑" pitchFamily="34" charset="-122"/>
              <a:sym typeface="Impact" pitchFamily="34" charset="0"/>
            </a:endParaRPr>
          </a:p>
        </p:txBody>
      </p:sp>
      <p:pic>
        <p:nvPicPr>
          <p:cNvPr id="9" name="图片 17" descr="D:\01-QHSE园地（2018.2）\照片\工厂一角二.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3692" y="2312876"/>
            <a:ext cx="2300287"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圆角矩形 50"/>
          <p:cNvSpPr>
            <a:spLocks noChangeArrowheads="1"/>
          </p:cNvSpPr>
          <p:nvPr/>
        </p:nvSpPr>
        <p:spPr bwMode="auto">
          <a:xfrm>
            <a:off x="3323692" y="4462351"/>
            <a:ext cx="2300287" cy="576262"/>
          </a:xfrm>
          <a:prstGeom prst="roundRect">
            <a:avLst>
              <a:gd name="adj" fmla="val 16667"/>
            </a:avLst>
          </a:prstGeom>
          <a:solidFill>
            <a:srgbClr val="339966"/>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b="1">
              <a:latin typeface="微软雅黑" pitchFamily="34" charset="-122"/>
              <a:ea typeface="微软雅黑" pitchFamily="34" charset="-122"/>
              <a:sym typeface="Calibri" pitchFamily="34" charset="0"/>
            </a:endParaRPr>
          </a:p>
        </p:txBody>
      </p:sp>
      <p:sp>
        <p:nvSpPr>
          <p:cNvPr id="11" name="TextBox 19"/>
          <p:cNvSpPr txBox="1">
            <a:spLocks noChangeArrowheads="1"/>
          </p:cNvSpPr>
          <p:nvPr/>
        </p:nvSpPr>
        <p:spPr bwMode="auto">
          <a:xfrm>
            <a:off x="3323692" y="4514739"/>
            <a:ext cx="2300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2400" b="1" dirty="0">
                <a:solidFill>
                  <a:schemeClr val="bg1"/>
                </a:solidFill>
                <a:latin typeface="微软雅黑" pitchFamily="34" charset="-122"/>
                <a:ea typeface="微软雅黑" pitchFamily="34" charset="-122"/>
                <a:sym typeface="Calibri" pitchFamily="34" charset="0"/>
              </a:rPr>
              <a:t>连续检测</a:t>
            </a:r>
          </a:p>
        </p:txBody>
      </p:sp>
      <p:sp>
        <p:nvSpPr>
          <p:cNvPr id="12" name="矩形 1"/>
          <p:cNvSpPr>
            <a:spLocks noChangeArrowheads="1"/>
          </p:cNvSpPr>
          <p:nvPr/>
        </p:nvSpPr>
        <p:spPr bwMode="auto">
          <a:xfrm>
            <a:off x="6492044" y="2067773"/>
            <a:ext cx="4644516"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342900" indent="-3429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lvl="2" eaLnBrk="1" hangingPunct="1">
              <a:lnSpc>
                <a:spcPct val="200000"/>
              </a:lnSpc>
              <a:buClr>
                <a:schemeClr val="tx1"/>
              </a:buClr>
              <a:buFont typeface="Wingdings" charset="2"/>
              <a:buChar char="n"/>
            </a:pPr>
            <a:r>
              <a:rPr lang="zh-CN" altLang="zh-CN" sz="1800" dirty="0">
                <a:latin typeface="微软雅黑" pitchFamily="34" charset="-122"/>
                <a:ea typeface="微软雅黑" pitchFamily="34" charset="-122"/>
                <a:sym typeface="Calibri" pitchFamily="34" charset="0"/>
              </a:rPr>
              <a:t>动火作业过程中，应根据动火作业许可证或动火作业方案中规定的气体检测时间和频次进行检测，间隔</a:t>
            </a:r>
            <a:r>
              <a:rPr lang="zh-CN" altLang="zh-CN" sz="1800" b="1" dirty="0">
                <a:solidFill>
                  <a:srgbClr val="C00000"/>
                </a:solidFill>
                <a:latin typeface="微软雅黑" pitchFamily="34" charset="-122"/>
                <a:ea typeface="微软雅黑" pitchFamily="34" charset="-122"/>
                <a:sym typeface="Calibri" pitchFamily="34" charset="0"/>
              </a:rPr>
              <a:t>不应超过</a:t>
            </a:r>
            <a:r>
              <a:rPr lang="en-US" altLang="zh-CN" sz="2400" dirty="0">
                <a:solidFill>
                  <a:srgbClr val="C00000"/>
                </a:solidFill>
                <a:latin typeface="Impact" pitchFamily="34" charset="0"/>
                <a:ea typeface="微软雅黑" pitchFamily="34" charset="-122"/>
                <a:sym typeface="Impact" pitchFamily="34" charset="0"/>
              </a:rPr>
              <a:t>2 h</a:t>
            </a:r>
            <a:r>
              <a:rPr lang="zh-CN" altLang="en-US" sz="1800" dirty="0">
                <a:latin typeface="微软雅黑" pitchFamily="34" charset="-122"/>
                <a:ea typeface="微软雅黑" pitchFamily="34" charset="-122"/>
                <a:sym typeface="Calibri" pitchFamily="34" charset="0"/>
              </a:rPr>
              <a:t>；</a:t>
            </a:r>
            <a:endParaRPr lang="en-US" altLang="zh-CN" sz="1800" dirty="0">
              <a:latin typeface="微软雅黑" pitchFamily="34" charset="-122"/>
              <a:ea typeface="微软雅黑" pitchFamily="34" charset="-122"/>
              <a:sym typeface="Calibri" pitchFamily="34" charset="0"/>
            </a:endParaRPr>
          </a:p>
          <a:p>
            <a:pPr lvl="2" eaLnBrk="1" hangingPunct="1">
              <a:lnSpc>
                <a:spcPct val="200000"/>
              </a:lnSpc>
              <a:buClr>
                <a:schemeClr val="tx1"/>
              </a:buClr>
              <a:buFont typeface="Wingdings" charset="2"/>
              <a:buChar char="n"/>
            </a:pPr>
            <a:r>
              <a:rPr lang="zh-CN" altLang="zh-CN" sz="1800" dirty="0">
                <a:latin typeface="微软雅黑" pitchFamily="34" charset="-122"/>
                <a:ea typeface="微软雅黑" pitchFamily="34" charset="-122"/>
                <a:sym typeface="Calibri" pitchFamily="34" charset="0"/>
              </a:rPr>
              <a:t>检测结果不合格时应立即停止作业。在有毒有害气体场所的动火作业，应进行</a:t>
            </a:r>
            <a:r>
              <a:rPr lang="zh-CN" altLang="zh-CN" sz="1800" b="1" dirty="0">
                <a:solidFill>
                  <a:srgbClr val="C00000"/>
                </a:solidFill>
                <a:latin typeface="微软雅黑" pitchFamily="34" charset="-122"/>
                <a:ea typeface="微软雅黑" pitchFamily="34" charset="-122"/>
                <a:sym typeface="Calibri" pitchFamily="34" charset="0"/>
              </a:rPr>
              <a:t>连续气体监测</a:t>
            </a:r>
            <a:r>
              <a:rPr lang="zh-CN" altLang="en-US" sz="1800" b="1" dirty="0">
                <a:latin typeface="微软雅黑" pitchFamily="34" charset="-122"/>
                <a:ea typeface="微软雅黑" pitchFamily="34" charset="-122"/>
                <a:sym typeface="Calibri" pitchFamily="34" charset="0"/>
              </a:rPr>
              <a:t>。</a:t>
            </a:r>
            <a:endParaRPr lang="zh-CN" altLang="zh-CN" sz="1800" b="1" dirty="0">
              <a:latin typeface="微软雅黑" pitchFamily="34" charset="-122"/>
              <a:ea typeface="微软雅黑" pitchFamily="34" charset="-122"/>
              <a:sym typeface="Calibri" pitchFamily="34" charset="0"/>
            </a:endParaRPr>
          </a:p>
        </p:txBody>
      </p:sp>
      <p:sp>
        <p:nvSpPr>
          <p:cNvPr id="13" name="矩形 34"/>
          <p:cNvSpPr>
            <a:spLocks noChangeArrowheads="1"/>
          </p:cNvSpPr>
          <p:nvPr/>
        </p:nvSpPr>
        <p:spPr bwMode="auto">
          <a:xfrm rot="5400000">
            <a:off x="-1333864" y="3569769"/>
            <a:ext cx="4006237" cy="412329"/>
          </a:xfrm>
          <a:prstGeom prst="rect">
            <a:avLst/>
          </a:prstGeom>
          <a:solidFill>
            <a:srgbClr val="F0A152"/>
          </a:solidFill>
          <a:ln>
            <a:noFill/>
          </a:ln>
        </p:spPr>
        <p:txBody>
          <a:bodyPr vert="vert270" anchor="ctr" anchorCtr="0"/>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r>
              <a:rPr lang="zh-CN" altLang="en-US" b="1" dirty="0">
                <a:solidFill>
                  <a:schemeClr val="bg1"/>
                </a:solidFill>
                <a:latin typeface="微软雅黑" pitchFamily="34" charset="-122"/>
                <a:ea typeface="微软雅黑" pitchFamily="34" charset="-122"/>
                <a:sym typeface="Calibri" pitchFamily="34" charset="0"/>
              </a:rPr>
              <a:t>动火作业过程中</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Lst>
          </a:blip>
          <a:stretch>
            <a:fillRect/>
          </a:stretch>
        </p:blipFill>
        <p:spPr>
          <a:xfrm>
            <a:off x="0" y="-37174"/>
            <a:ext cx="6084335" cy="6895174"/>
          </a:xfrm>
          <a:prstGeom prst="rect">
            <a:avLst/>
          </a:prstGeom>
        </p:spPr>
      </p:pic>
      <p:sp>
        <p:nvSpPr>
          <p:cNvPr id="2051" name="AutoShape 12" descr="http://img1.imgtn.bdimg.com/it/u=1190580044,1236814109&amp;fm=27&amp;gp=0.jpg"/>
          <p:cNvSpPr>
            <a:spLocks noChangeAspect="1" noChangeArrowheads="1"/>
          </p:cNvSpPr>
          <p:nvPr/>
        </p:nvSpPr>
        <p:spPr bwMode="auto">
          <a:xfrm>
            <a:off x="167322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endParaRPr lang="zh-CN" altLang="en-US"/>
          </a:p>
        </p:txBody>
      </p:sp>
      <p:sp>
        <p:nvSpPr>
          <p:cNvPr id="2052" name="AutoShape 14" descr="http://img1.imgtn.bdimg.com/it/u=1190580044,1236814109&amp;fm=27&amp;gp=0.jpg"/>
          <p:cNvSpPr>
            <a:spLocks noChangeAspect="1" noChangeArrowheads="1"/>
          </p:cNvSpPr>
          <p:nvPr/>
        </p:nvSpPr>
        <p:spPr bwMode="auto">
          <a:xfrm>
            <a:off x="1825625"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endParaRPr lang="zh-CN" altLang="en-US"/>
          </a:p>
        </p:txBody>
      </p:sp>
      <p:sp>
        <p:nvSpPr>
          <p:cNvPr id="23" name="直角三角形 22"/>
          <p:cNvSpPr/>
          <p:nvPr/>
        </p:nvSpPr>
        <p:spPr>
          <a:xfrm rot="10800000" flipV="1">
            <a:off x="601663" y="5257006"/>
            <a:ext cx="5494337" cy="1619250"/>
          </a:xfrm>
          <a:prstGeom prst="rtTriangle">
            <a:avLst/>
          </a:prstGeom>
          <a:solidFill>
            <a:srgbClr val="CC66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cxnSp>
        <p:nvCxnSpPr>
          <p:cNvPr id="24" name="直接连接符 23"/>
          <p:cNvCxnSpPr/>
          <p:nvPr/>
        </p:nvCxnSpPr>
        <p:spPr>
          <a:xfrm flipH="1">
            <a:off x="-71436" y="5157192"/>
            <a:ext cx="6167436" cy="1806377"/>
          </a:xfrm>
          <a:prstGeom prst="line">
            <a:avLst/>
          </a:prstGeom>
          <a:ln w="63500">
            <a:solidFill>
              <a:srgbClr val="CC6600">
                <a:alpha val="60000"/>
              </a:srgbClr>
            </a:solidFill>
          </a:ln>
        </p:spPr>
        <p:style>
          <a:lnRef idx="1">
            <a:schemeClr val="accent1"/>
          </a:lnRef>
          <a:fillRef idx="0">
            <a:schemeClr val="accent1"/>
          </a:fillRef>
          <a:effectRef idx="0">
            <a:schemeClr val="accent1"/>
          </a:effectRef>
          <a:fontRef idx="minor">
            <a:schemeClr val="tx1"/>
          </a:fontRef>
        </p:style>
      </p:cxnSp>
      <p:sp>
        <p:nvSpPr>
          <p:cNvPr id="26" name="直角三角形 25"/>
          <p:cNvSpPr/>
          <p:nvPr/>
        </p:nvSpPr>
        <p:spPr>
          <a:xfrm flipV="1">
            <a:off x="0" y="-18254"/>
            <a:ext cx="5494338" cy="1617662"/>
          </a:xfrm>
          <a:prstGeom prst="rtTriangle">
            <a:avLst/>
          </a:prstGeom>
          <a:solidFill>
            <a:srgbClr val="CC66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cxnSp>
        <p:nvCxnSpPr>
          <p:cNvPr id="27" name="直接连接符 26"/>
          <p:cNvCxnSpPr/>
          <p:nvPr/>
        </p:nvCxnSpPr>
        <p:spPr>
          <a:xfrm flipH="1">
            <a:off x="-142875" y="-130967"/>
            <a:ext cx="6357938" cy="1873250"/>
          </a:xfrm>
          <a:prstGeom prst="line">
            <a:avLst/>
          </a:prstGeom>
          <a:ln w="63500">
            <a:solidFill>
              <a:srgbClr val="CC6600">
                <a:alpha val="60000"/>
              </a:srgbClr>
            </a:solidFill>
          </a:ln>
        </p:spPr>
        <p:style>
          <a:lnRef idx="1">
            <a:schemeClr val="accent1"/>
          </a:lnRef>
          <a:fillRef idx="0">
            <a:schemeClr val="accent1"/>
          </a:fillRef>
          <a:effectRef idx="0">
            <a:schemeClr val="accent1"/>
          </a:effectRef>
          <a:fontRef idx="minor">
            <a:schemeClr val="tx1"/>
          </a:fontRef>
        </p:style>
      </p:cxnSp>
      <p:sp>
        <p:nvSpPr>
          <p:cNvPr id="20" name="矩形 8"/>
          <p:cNvSpPr>
            <a:spLocks noChangeArrowheads="1"/>
          </p:cNvSpPr>
          <p:nvPr/>
        </p:nvSpPr>
        <p:spPr bwMode="auto">
          <a:xfrm>
            <a:off x="-187886" y="-165023"/>
            <a:ext cx="6270814" cy="7195894"/>
          </a:xfrm>
          <a:prstGeom prst="rect">
            <a:avLst/>
          </a:prstGeom>
          <a:solidFill>
            <a:schemeClr val="tx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endParaRPr lang="zh-CN" altLang="en-US">
              <a:ea typeface="方正小标宋简体" pitchFamily="2" charset="-122"/>
              <a:sym typeface="Calibri" pitchFamily="34" charset="0"/>
            </a:endParaRPr>
          </a:p>
        </p:txBody>
      </p:sp>
      <p:grpSp>
        <p:nvGrpSpPr>
          <p:cNvPr id="44" name="08a40059-24ec-4654-afe0-16f5ad01fb5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6349194" y="1477507"/>
            <a:ext cx="5646401" cy="1424632"/>
            <a:chOff x="3801000" y="1383074"/>
            <a:chExt cx="5646401" cy="1424632"/>
          </a:xfrm>
        </p:grpSpPr>
        <p:sp>
          <p:nvSpPr>
            <p:cNvPr id="47" name="íṥļïḓè"/>
            <p:cNvSpPr/>
            <p:nvPr/>
          </p:nvSpPr>
          <p:spPr>
            <a:xfrm flipV="1">
              <a:off x="3801000" y="2784273"/>
              <a:ext cx="5646401" cy="23433"/>
            </a:xfrm>
            <a:prstGeom prst="line">
              <a:avLst/>
            </a:prstGeom>
          </p:spPr>
          <p:style>
            <a:lnRef idx="2">
              <a:schemeClr val="accent6"/>
            </a:lnRef>
            <a:fillRef idx="0">
              <a:schemeClr val="accent6"/>
            </a:fillRef>
            <a:effectRef idx="1">
              <a:schemeClr val="accent6"/>
            </a:effectRef>
            <a:fontRef idx="minor">
              <a:schemeClr val="tx1"/>
            </a:fontRef>
          </p:style>
          <p:txBody>
            <a:bodyPr/>
            <a:lstStyle/>
            <a:p>
              <a:endParaRPr lang="zh-CN" altLang="en-US"/>
            </a:p>
          </p:txBody>
        </p:sp>
        <p:sp>
          <p:nvSpPr>
            <p:cNvPr id="59" name="íṥļíḓè"/>
            <p:cNvSpPr/>
            <p:nvPr/>
          </p:nvSpPr>
          <p:spPr bwMode="auto">
            <a:xfrm>
              <a:off x="3801000" y="1383074"/>
              <a:ext cx="1215000" cy="1214999"/>
            </a:xfrm>
            <a:prstGeom prst="ellipse">
              <a:avLst/>
            </a:prstGeom>
            <a:blipFill>
              <a:blip r:embed="rId7"/>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chemeClr val="lt1"/>
                </a:solidFill>
              </a:endParaRPr>
            </a:p>
          </p:txBody>
        </p:sp>
        <p:sp>
          <p:nvSpPr>
            <p:cNvPr id="66" name="išḻîḋè"/>
            <p:cNvSpPr txBox="1"/>
            <p:nvPr/>
          </p:nvSpPr>
          <p:spPr bwMode="auto">
            <a:xfrm>
              <a:off x="5274498" y="1799969"/>
              <a:ext cx="3128787" cy="39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buFontTx/>
                <a:buNone/>
              </a:pPr>
              <a:r>
                <a:rPr lang="zh-CN" altLang="en-US" sz="2400" b="1" dirty="0">
                  <a:solidFill>
                    <a:schemeClr val="tx1">
                      <a:lumMod val="85000"/>
                      <a:lumOff val="15000"/>
                    </a:schemeClr>
                  </a:solidFill>
                  <a:latin typeface="微软雅黑" pitchFamily="34" charset="-122"/>
                  <a:ea typeface="微软雅黑" pitchFamily="34" charset="-122"/>
                  <a:sym typeface="微软雅黑" pitchFamily="34" charset="-122"/>
                </a:rPr>
                <a:t>一、认识工业动火作业</a:t>
              </a:r>
              <a:endParaRPr lang="en-US" altLang="zh-CN" sz="2400" b="1" dirty="0">
                <a:solidFill>
                  <a:schemeClr val="tx1">
                    <a:lumMod val="85000"/>
                    <a:lumOff val="15000"/>
                  </a:schemeClr>
                </a:solidFill>
                <a:latin typeface="微软雅黑" pitchFamily="34" charset="-122"/>
                <a:ea typeface="微软雅黑" pitchFamily="34" charset="-122"/>
                <a:sym typeface="微软雅黑" pitchFamily="34" charset="-122"/>
              </a:endParaRPr>
            </a:p>
          </p:txBody>
        </p:sp>
      </p:grpSp>
      <p:sp>
        <p:nvSpPr>
          <p:cNvPr id="33" name="矩形 2"/>
          <p:cNvSpPr>
            <a:spLocks noChangeArrowheads="1"/>
          </p:cNvSpPr>
          <p:nvPr/>
        </p:nvSpPr>
        <p:spPr bwMode="auto">
          <a:xfrm>
            <a:off x="6947134" y="3284984"/>
            <a:ext cx="4878388" cy="246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宋体" charset="-122"/>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sym typeface="Calibri" pitchFamily="34" charset="0"/>
              </a:defRPr>
            </a:lvl9pPr>
          </a:lstStyle>
          <a:p>
            <a:pPr marL="514350" indent="-514350" eaLnBrk="1" hangingPunct="1">
              <a:lnSpc>
                <a:spcPct val="200000"/>
              </a:lnSpc>
              <a:spcBef>
                <a:spcPct val="0"/>
              </a:spcBef>
              <a:buFont typeface="+mj-lt"/>
              <a:buAutoNum type="romanUcPeriod"/>
              <a:defRPr/>
            </a:pPr>
            <a:r>
              <a:rPr lang="zh-CN" altLang="en-US" sz="2000" b="1" dirty="0">
                <a:solidFill>
                  <a:srgbClr val="C00000"/>
                </a:solidFill>
                <a:latin typeface="微软雅黑" pitchFamily="34" charset="-122"/>
                <a:ea typeface="微软雅黑" pitchFamily="34" charset="-122"/>
                <a:cs typeface="Times New Roman" pitchFamily="18" charset="0"/>
              </a:rPr>
              <a:t>动火作业安全管理形势</a:t>
            </a:r>
            <a:endParaRPr lang="en-US" altLang="zh-CN" sz="2000" b="1" dirty="0">
              <a:solidFill>
                <a:srgbClr val="C00000"/>
              </a:solidFill>
              <a:latin typeface="微软雅黑" pitchFamily="34" charset="-122"/>
              <a:ea typeface="微软雅黑" pitchFamily="34" charset="-122"/>
              <a:cs typeface="Times New Roman" pitchFamily="18" charset="0"/>
            </a:endParaRPr>
          </a:p>
          <a:p>
            <a:pPr marL="514350" indent="-514350" eaLnBrk="1" hangingPunct="1">
              <a:lnSpc>
                <a:spcPct val="200000"/>
              </a:lnSpc>
              <a:spcBef>
                <a:spcPct val="0"/>
              </a:spcBef>
              <a:buFont typeface="+mj-lt"/>
              <a:buAutoNum type="romanUcPeriod"/>
              <a:defRPr/>
            </a:pPr>
            <a:r>
              <a:rPr lang="zh-CN" altLang="en-US" sz="2000" b="1" dirty="0">
                <a:solidFill>
                  <a:srgbClr val="C00000"/>
                </a:solidFill>
                <a:latin typeface="微软雅黑" pitchFamily="34" charset="-122"/>
                <a:ea typeface="微软雅黑" pitchFamily="34" charset="-122"/>
                <a:cs typeface="Times New Roman" pitchFamily="18" charset="0"/>
              </a:rPr>
              <a:t>培训目的及依据</a:t>
            </a:r>
            <a:endParaRPr lang="en-US" altLang="zh-CN" sz="2000" b="1" dirty="0">
              <a:solidFill>
                <a:srgbClr val="C00000"/>
              </a:solidFill>
              <a:latin typeface="微软雅黑" pitchFamily="34" charset="-122"/>
              <a:ea typeface="微软雅黑" pitchFamily="34" charset="-122"/>
              <a:cs typeface="Times New Roman" pitchFamily="18" charset="0"/>
            </a:endParaRPr>
          </a:p>
          <a:p>
            <a:pPr marL="514350" indent="-514350" eaLnBrk="1" hangingPunct="1">
              <a:lnSpc>
                <a:spcPct val="200000"/>
              </a:lnSpc>
              <a:spcBef>
                <a:spcPct val="0"/>
              </a:spcBef>
              <a:buFont typeface="+mj-lt"/>
              <a:buAutoNum type="romanUcPeriod"/>
              <a:defRPr/>
            </a:pPr>
            <a:r>
              <a:rPr lang="zh-CN" altLang="en-US" sz="2000" b="1" dirty="0">
                <a:solidFill>
                  <a:srgbClr val="C00000"/>
                </a:solidFill>
                <a:latin typeface="微软雅黑" pitchFamily="34" charset="-122"/>
                <a:ea typeface="微软雅黑" pitchFamily="34" charset="-122"/>
                <a:cs typeface="Times New Roman" pitchFamily="18" charset="0"/>
              </a:rPr>
              <a:t>基本定义及流程</a:t>
            </a:r>
          </a:p>
          <a:p>
            <a:pPr marL="285750" indent="-285750" eaLnBrk="1" hangingPunct="1">
              <a:lnSpc>
                <a:spcPct val="200000"/>
              </a:lnSpc>
              <a:spcBef>
                <a:spcPct val="0"/>
              </a:spcBef>
              <a:buFont typeface="Wingdings" charset="2"/>
              <a:buChar char="p"/>
              <a:defRPr/>
            </a:pPr>
            <a:endParaRPr lang="zh-CN" altLang="en-US" sz="2000" b="1" dirty="0">
              <a:solidFill>
                <a:srgbClr val="C00000"/>
              </a:solidFill>
              <a:latin typeface="微软雅黑" pitchFamily="34" charset="-122"/>
              <a:ea typeface="微软雅黑" pitchFamily="34" charset="-122"/>
              <a:cs typeface="Times New Roman" pitchFamily="18" charset="0"/>
            </a:endParaRPr>
          </a:p>
        </p:txBody>
      </p:sp>
    </p:spTree>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二、工业动火管理</a:t>
            </a:r>
          </a:p>
        </p:txBody>
      </p:sp>
      <p:sp>
        <p:nvSpPr>
          <p:cNvPr id="40" name="文本占位符 7"/>
          <p:cNvSpPr>
            <a:spLocks noGrp="1"/>
          </p:cNvSpPr>
          <p:nvPr>
            <p:ph type="body" sz="quarter" idx="11"/>
          </p:nvPr>
        </p:nvSpPr>
        <p:spPr>
          <a:xfrm>
            <a:off x="83331" y="823414"/>
            <a:ext cx="6012669" cy="539776"/>
          </a:xfrm>
        </p:spPr>
        <p:txBody>
          <a:bodyPr/>
          <a:lstStyle/>
          <a:p>
            <a:pPr marL="514350" indent="-514350">
              <a:buFont typeface="+mj-lt"/>
              <a:buAutoNum type="romanUcPeriod" startAt="5"/>
            </a:pPr>
            <a:r>
              <a:rPr lang="zh-CN" altLang="en-US" dirty="0"/>
              <a:t>动火作业实施</a:t>
            </a:r>
            <a:r>
              <a:rPr lang="en-US" altLang="zh-CN" dirty="0"/>
              <a:t>-</a:t>
            </a:r>
            <a:r>
              <a:rPr lang="zh-CN" altLang="en-US" b="1" dirty="0">
                <a:solidFill>
                  <a:srgbClr val="FF0000"/>
                </a:solidFill>
                <a:cs typeface="Times New Roman" pitchFamily="18" charset="0"/>
              </a:rPr>
              <a:t>气瓶位置要求</a:t>
            </a:r>
            <a:endParaRPr lang="zh-CN" altLang="en-US" b="1" dirty="0">
              <a:solidFill>
                <a:srgbClr val="FF0000"/>
              </a:solidFill>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1483" y="1786848"/>
            <a:ext cx="6225571" cy="3992204"/>
          </a:xfrm>
          <a:prstGeom prst="rect">
            <a:avLst/>
          </a:prstGeom>
          <a:noFill/>
          <a:ln>
            <a:noFill/>
          </a:ln>
          <a:effectLst>
            <a:outerShdw dist="330200" dir="2700000" algn="ctr" rotWithShape="0">
              <a:srgbClr val="F0A152">
                <a:alpha val="82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22"/>
          <p:cNvSpPr>
            <a:spLocks noChangeArrowheads="1"/>
          </p:cNvSpPr>
          <p:nvPr/>
        </p:nvSpPr>
        <p:spPr bwMode="auto">
          <a:xfrm>
            <a:off x="8040216" y="2105567"/>
            <a:ext cx="3349625"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342900" indent="-3429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lvl="2" eaLnBrk="1" hangingPunct="1">
              <a:lnSpc>
                <a:spcPct val="200000"/>
              </a:lnSpc>
              <a:buClr>
                <a:schemeClr val="tx1"/>
              </a:buClr>
              <a:buFont typeface="Wingdings" charset="2"/>
              <a:buChar char="n"/>
            </a:pPr>
            <a:r>
              <a:rPr lang="zh-CN" altLang="zh-CN" sz="1800" dirty="0">
                <a:latin typeface="微软雅黑" pitchFamily="34" charset="-122"/>
                <a:ea typeface="微软雅黑" pitchFamily="34" charset="-122"/>
                <a:sym typeface="Calibri" pitchFamily="34" charset="0"/>
              </a:rPr>
              <a:t>用气焊</a:t>
            </a:r>
            <a:r>
              <a:rPr lang="en-US" altLang="zh-CN" sz="1800" dirty="0">
                <a:latin typeface="微软雅黑" pitchFamily="34" charset="-122"/>
                <a:ea typeface="微软雅黑" pitchFamily="34" charset="-122"/>
                <a:sym typeface="Calibri" pitchFamily="34" charset="0"/>
              </a:rPr>
              <a:t>(</a:t>
            </a:r>
            <a:r>
              <a:rPr lang="zh-CN" altLang="zh-CN" sz="1800" dirty="0">
                <a:latin typeface="微软雅黑" pitchFamily="34" charset="-122"/>
                <a:ea typeface="微软雅黑" pitchFamily="34" charset="-122"/>
                <a:sym typeface="Calibri" pitchFamily="34" charset="0"/>
              </a:rPr>
              <a:t>割</a:t>
            </a:r>
            <a:r>
              <a:rPr lang="en-US" altLang="zh-CN" sz="1800" dirty="0">
                <a:latin typeface="微软雅黑" pitchFamily="34" charset="-122"/>
                <a:ea typeface="微软雅黑" pitchFamily="34" charset="-122"/>
                <a:sym typeface="Calibri" pitchFamily="34" charset="0"/>
              </a:rPr>
              <a:t>)</a:t>
            </a:r>
            <a:r>
              <a:rPr lang="zh-CN" altLang="zh-CN" sz="1800" dirty="0">
                <a:latin typeface="微软雅黑" pitchFamily="34" charset="-122"/>
                <a:ea typeface="微软雅黑" pitchFamily="34" charset="-122"/>
                <a:sym typeface="Calibri" pitchFamily="34" charset="0"/>
              </a:rPr>
              <a:t>动火作业时</a:t>
            </a:r>
            <a:r>
              <a:rPr lang="zh-CN" altLang="en-US" sz="1800" dirty="0">
                <a:latin typeface="微软雅黑" pitchFamily="34" charset="-122"/>
                <a:ea typeface="微软雅黑" pitchFamily="34" charset="-122"/>
                <a:sym typeface="Calibri" pitchFamily="34" charset="0"/>
              </a:rPr>
              <a:t>，</a:t>
            </a:r>
            <a:r>
              <a:rPr lang="zh-CN" altLang="zh-CN" sz="1800" dirty="0">
                <a:latin typeface="微软雅黑" pitchFamily="34" charset="-122"/>
                <a:ea typeface="微软雅黑" pitchFamily="34" charset="-122"/>
                <a:sym typeface="Calibri" pitchFamily="34" charset="0"/>
              </a:rPr>
              <a:t>氧气气瓶与乙炔气瓶的间隔不小于</a:t>
            </a:r>
            <a:r>
              <a:rPr lang="en-US" altLang="zh-CN" sz="2400" dirty="0">
                <a:solidFill>
                  <a:srgbClr val="C00000"/>
                </a:solidFill>
                <a:latin typeface="Impact" pitchFamily="34" charset="0"/>
                <a:ea typeface="微软雅黑" pitchFamily="34" charset="-122"/>
                <a:sym typeface="Impact" pitchFamily="34" charset="0"/>
              </a:rPr>
              <a:t>5m</a:t>
            </a:r>
            <a:r>
              <a:rPr lang="zh-CN" altLang="en-US" sz="1800" dirty="0">
                <a:latin typeface="微软雅黑" pitchFamily="34" charset="-122"/>
                <a:ea typeface="微软雅黑" pitchFamily="34" charset="-122"/>
                <a:sym typeface="Calibri" pitchFamily="34" charset="0"/>
              </a:rPr>
              <a:t>；</a:t>
            </a:r>
            <a:endParaRPr lang="en-US" altLang="zh-CN" sz="1800" dirty="0">
              <a:latin typeface="微软雅黑" pitchFamily="34" charset="-122"/>
              <a:ea typeface="微软雅黑" pitchFamily="34" charset="-122"/>
              <a:sym typeface="Calibri" pitchFamily="34" charset="0"/>
            </a:endParaRPr>
          </a:p>
          <a:p>
            <a:pPr lvl="2" eaLnBrk="1" hangingPunct="1">
              <a:lnSpc>
                <a:spcPct val="200000"/>
              </a:lnSpc>
              <a:buClr>
                <a:schemeClr val="tx1"/>
              </a:buClr>
              <a:buFont typeface="Wingdings" charset="2"/>
              <a:buChar char="n"/>
            </a:pPr>
            <a:r>
              <a:rPr lang="zh-CN" altLang="zh-CN" sz="1800" dirty="0">
                <a:latin typeface="微软雅黑" pitchFamily="34" charset="-122"/>
                <a:ea typeface="微软雅黑" pitchFamily="34" charset="-122"/>
                <a:sym typeface="Calibri" pitchFamily="34" charset="0"/>
              </a:rPr>
              <a:t>两者与动火作业地点距离不得小于</a:t>
            </a:r>
            <a:r>
              <a:rPr lang="en-US" altLang="zh-CN" sz="2400" dirty="0">
                <a:solidFill>
                  <a:srgbClr val="C00000"/>
                </a:solidFill>
                <a:latin typeface="Impact" pitchFamily="34" charset="0"/>
                <a:ea typeface="微软雅黑" pitchFamily="34" charset="-122"/>
                <a:sym typeface="Impact" pitchFamily="34" charset="0"/>
              </a:rPr>
              <a:t>10 m</a:t>
            </a:r>
            <a:r>
              <a:rPr lang="zh-CN" altLang="zh-CN" sz="1800" dirty="0">
                <a:latin typeface="微软雅黑" pitchFamily="34" charset="-122"/>
                <a:ea typeface="微软雅黑" pitchFamily="34" charset="-122"/>
                <a:sym typeface="Calibri" pitchFamily="34" charset="0"/>
              </a:rPr>
              <a:t>。</a:t>
            </a:r>
          </a:p>
        </p:txBody>
      </p:sp>
      <p:sp>
        <p:nvSpPr>
          <p:cNvPr id="8" name="矩形 34"/>
          <p:cNvSpPr>
            <a:spLocks noChangeArrowheads="1"/>
          </p:cNvSpPr>
          <p:nvPr/>
        </p:nvSpPr>
        <p:spPr bwMode="auto">
          <a:xfrm rot="5400000">
            <a:off x="-1333864" y="3569769"/>
            <a:ext cx="4006237" cy="412329"/>
          </a:xfrm>
          <a:prstGeom prst="rect">
            <a:avLst/>
          </a:prstGeom>
          <a:solidFill>
            <a:srgbClr val="F0A152"/>
          </a:solidFill>
          <a:ln>
            <a:noFill/>
          </a:ln>
        </p:spPr>
        <p:txBody>
          <a:bodyPr vert="vert270" anchor="ctr" anchorCtr="0"/>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r>
              <a:rPr lang="zh-CN" altLang="en-US" b="1" dirty="0">
                <a:solidFill>
                  <a:schemeClr val="bg1"/>
                </a:solidFill>
                <a:latin typeface="微软雅黑" pitchFamily="34" charset="-122"/>
                <a:ea typeface="微软雅黑" pitchFamily="34" charset="-122"/>
                <a:sym typeface="Calibri" pitchFamily="34" charset="0"/>
              </a:rPr>
              <a:t>动火作业过程中</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二、工业动火管理</a:t>
            </a:r>
          </a:p>
        </p:txBody>
      </p:sp>
      <p:sp>
        <p:nvSpPr>
          <p:cNvPr id="40" name="文本占位符 7"/>
          <p:cNvSpPr>
            <a:spLocks noGrp="1"/>
          </p:cNvSpPr>
          <p:nvPr>
            <p:ph type="body" sz="quarter" idx="11"/>
          </p:nvPr>
        </p:nvSpPr>
        <p:spPr>
          <a:xfrm>
            <a:off x="83331" y="823414"/>
            <a:ext cx="6012669" cy="539776"/>
          </a:xfrm>
        </p:spPr>
        <p:txBody>
          <a:bodyPr/>
          <a:lstStyle/>
          <a:p>
            <a:pPr marL="514350" indent="-514350">
              <a:buFont typeface="+mj-lt"/>
              <a:buAutoNum type="romanUcPeriod" startAt="5"/>
            </a:pPr>
            <a:r>
              <a:rPr lang="zh-CN" altLang="en-US" dirty="0"/>
              <a:t>动火作业实施</a:t>
            </a:r>
            <a:r>
              <a:rPr lang="en-US" altLang="zh-CN" dirty="0"/>
              <a:t>-</a:t>
            </a:r>
            <a:r>
              <a:rPr lang="zh-CN" altLang="en-US" b="1" dirty="0">
                <a:solidFill>
                  <a:srgbClr val="FF0000"/>
                </a:solidFill>
                <a:cs typeface="Times New Roman" pitchFamily="18" charset="0"/>
              </a:rPr>
              <a:t>电焊机要求</a:t>
            </a:r>
            <a:endParaRPr lang="zh-CN" altLang="zh-CN" sz="2000" b="1" dirty="0">
              <a:solidFill>
                <a:srgbClr val="FF0000"/>
              </a:solidFill>
              <a:cs typeface="Times New Roman" pitchFamily="18" charset="0"/>
            </a:endParaRPr>
          </a:p>
        </p:txBody>
      </p:sp>
      <p:pic>
        <p:nvPicPr>
          <p:cNvPr id="6" name="Picture 8" descr="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31546" y="1427304"/>
            <a:ext cx="2916238" cy="258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12"/>
          <p:cNvSpPr>
            <a:spLocks noChangeArrowheads="1"/>
          </p:cNvSpPr>
          <p:nvPr/>
        </p:nvSpPr>
        <p:spPr bwMode="auto">
          <a:xfrm>
            <a:off x="5915980" y="2287438"/>
            <a:ext cx="572463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342900" indent="-3429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lvl="2" eaLnBrk="1" hangingPunct="1">
              <a:lnSpc>
                <a:spcPct val="200000"/>
              </a:lnSpc>
              <a:buClr>
                <a:schemeClr val="tx1"/>
              </a:buClr>
              <a:buFont typeface="Wingdings" charset="2"/>
              <a:buChar char="n"/>
            </a:pPr>
            <a:r>
              <a:rPr lang="zh-CN" altLang="zh-CN" sz="1800" dirty="0">
                <a:latin typeface="微软雅黑" pitchFamily="34" charset="-122"/>
                <a:ea typeface="微软雅黑" pitchFamily="34" charset="-122"/>
                <a:sym typeface="Calibri" pitchFamily="34" charset="0"/>
              </a:rPr>
              <a:t>使用电焊时，电焊工具应完好，电焊机</a:t>
            </a:r>
            <a:r>
              <a:rPr lang="zh-CN" altLang="zh-CN" sz="1800" b="1" dirty="0">
                <a:solidFill>
                  <a:srgbClr val="C00000"/>
                </a:solidFill>
                <a:latin typeface="微软雅黑" pitchFamily="34" charset="-122"/>
                <a:ea typeface="微软雅黑" pitchFamily="34" charset="-122"/>
                <a:sym typeface="Calibri" pitchFamily="34" charset="0"/>
              </a:rPr>
              <a:t>外壳须接地</a:t>
            </a:r>
            <a:r>
              <a:rPr lang="zh-CN" altLang="en-US" sz="1800" dirty="0">
                <a:latin typeface="微软雅黑" pitchFamily="34" charset="-122"/>
                <a:ea typeface="微软雅黑" pitchFamily="34" charset="-122"/>
                <a:sym typeface="Calibri" pitchFamily="34" charset="0"/>
              </a:rPr>
              <a:t>；</a:t>
            </a:r>
            <a:endParaRPr lang="en-US" altLang="zh-CN" sz="1800" dirty="0">
              <a:latin typeface="微软雅黑" pitchFamily="34" charset="-122"/>
              <a:ea typeface="微软雅黑" pitchFamily="34" charset="-122"/>
              <a:sym typeface="Calibri" pitchFamily="34" charset="0"/>
            </a:endParaRPr>
          </a:p>
          <a:p>
            <a:pPr lvl="2" eaLnBrk="1" hangingPunct="1">
              <a:lnSpc>
                <a:spcPct val="200000"/>
              </a:lnSpc>
              <a:buClr>
                <a:schemeClr val="tx1"/>
              </a:buClr>
              <a:buFont typeface="Wingdings" charset="2"/>
              <a:buChar char="n"/>
            </a:pPr>
            <a:r>
              <a:rPr lang="zh-CN" altLang="zh-CN" sz="1800" dirty="0">
                <a:latin typeface="微软雅黑" pitchFamily="34" charset="-122"/>
                <a:ea typeface="微软雅黑" pitchFamily="34" charset="-122"/>
                <a:sym typeface="Calibri" pitchFamily="34" charset="0"/>
              </a:rPr>
              <a:t>采用电焊进行动火施工的储罐、容器及管道等，应在焊点附近安装接地线，其接地电阻应小于</a:t>
            </a:r>
            <a:r>
              <a:rPr lang="en-US" altLang="zh-CN" dirty="0">
                <a:solidFill>
                  <a:srgbClr val="C00000"/>
                </a:solidFill>
                <a:latin typeface="Impact" pitchFamily="34" charset="0"/>
                <a:ea typeface="微软雅黑" pitchFamily="34" charset="-122"/>
                <a:sym typeface="Impact" pitchFamily="34" charset="0"/>
              </a:rPr>
              <a:t>10 </a:t>
            </a:r>
            <a:r>
              <a:rPr lang="en-US" altLang="zh-CN" b="1" dirty="0">
                <a:solidFill>
                  <a:srgbClr val="C00000"/>
                </a:solidFill>
                <a:latin typeface="Georgia" pitchFamily="18" charset="0"/>
                <a:ea typeface="微软雅黑" pitchFamily="34" charset="-122"/>
                <a:sym typeface="Impact" pitchFamily="34" charset="0"/>
              </a:rPr>
              <a:t>Ω</a:t>
            </a:r>
            <a:r>
              <a:rPr lang="zh-CN" altLang="en-US" sz="1800" dirty="0">
                <a:latin typeface="微软雅黑" pitchFamily="34" charset="-122"/>
                <a:ea typeface="微软雅黑" pitchFamily="34" charset="-122"/>
                <a:sym typeface="Calibri" pitchFamily="34" charset="0"/>
              </a:rPr>
              <a:t>。</a:t>
            </a:r>
          </a:p>
        </p:txBody>
      </p:sp>
      <p:grpSp>
        <p:nvGrpSpPr>
          <p:cNvPr id="3" name="组合 2"/>
          <p:cNvGrpSpPr/>
          <p:nvPr/>
        </p:nvGrpSpPr>
        <p:grpSpPr>
          <a:xfrm>
            <a:off x="2174267" y="4672405"/>
            <a:ext cx="9113000" cy="1384995"/>
            <a:chOff x="1905621" y="4990946"/>
            <a:chExt cx="9113000" cy="1384995"/>
          </a:xfrm>
        </p:grpSpPr>
        <p:sp>
          <p:nvSpPr>
            <p:cNvPr id="8" name="矩形 7"/>
            <p:cNvSpPr/>
            <p:nvPr/>
          </p:nvSpPr>
          <p:spPr>
            <a:xfrm>
              <a:off x="1905621" y="4990946"/>
              <a:ext cx="9113000" cy="1384995"/>
            </a:xfrm>
            <a:prstGeom prst="rect">
              <a:avLst/>
            </a:prstGeom>
          </p:spPr>
          <p:txBody>
            <a:bodyPr wrap="square">
              <a:spAutoFit/>
            </a:bodyPr>
            <a:lstStyle/>
            <a:p>
              <a:pPr marL="0" lvl="2">
                <a:lnSpc>
                  <a:spcPct val="150000"/>
                </a:lnSpc>
                <a:defRPr/>
              </a:pPr>
              <a:r>
                <a:rPr lang="en-US" altLang="zh-CN" sz="1800" dirty="0">
                  <a:solidFill>
                    <a:schemeClr val="tx1">
                      <a:lumMod val="95000"/>
                      <a:lumOff val="5000"/>
                    </a:schemeClr>
                  </a:solidFill>
                  <a:latin typeface="微软雅黑" pitchFamily="34" charset="-122"/>
                  <a:ea typeface="微软雅黑" pitchFamily="34" charset="-122"/>
                </a:rPr>
                <a:t>      </a:t>
              </a:r>
              <a:r>
                <a:rPr lang="zh-CN" altLang="zh-CN" sz="1800" dirty="0">
                  <a:solidFill>
                    <a:schemeClr val="tx1">
                      <a:lumMod val="95000"/>
                      <a:lumOff val="5000"/>
                    </a:schemeClr>
                  </a:solidFill>
                  <a:latin typeface="微软雅黑" pitchFamily="34" charset="-122"/>
                  <a:ea typeface="微软雅黑" pitchFamily="34" charset="-122"/>
                </a:rPr>
                <a:t>如动火作业本班不能完成，作业内容应在交接班时重新确认，进行技术交底，并由接班相应人员签字后方可持续有效。如果动火作业中断超过</a:t>
              </a:r>
              <a:r>
                <a:rPr lang="en-US" altLang="zh-CN" dirty="0">
                  <a:solidFill>
                    <a:srgbClr val="C00000"/>
                  </a:solidFill>
                  <a:latin typeface="Impact" pitchFamily="34" charset="0"/>
                  <a:ea typeface="微软雅黑" pitchFamily="34" charset="-122"/>
                  <a:sym typeface="Impact" pitchFamily="34" charset="0"/>
                </a:rPr>
                <a:t>30 min</a:t>
              </a:r>
              <a:r>
                <a:rPr lang="zh-CN" altLang="zh-CN" sz="1800" dirty="0">
                  <a:solidFill>
                    <a:schemeClr val="tx1">
                      <a:lumMod val="95000"/>
                      <a:lumOff val="5000"/>
                    </a:schemeClr>
                  </a:solidFill>
                  <a:latin typeface="微软雅黑" pitchFamily="34" charset="-122"/>
                  <a:ea typeface="微软雅黑" pitchFamily="34" charset="-122"/>
                </a:rPr>
                <a:t>，继续动火作业前，作业人、监护人应重新确认安全条件。</a:t>
              </a:r>
            </a:p>
          </p:txBody>
        </p:sp>
        <p:sp>
          <p:nvSpPr>
            <p:cNvPr id="9" name="矩形 1"/>
            <p:cNvSpPr>
              <a:spLocks noChangeArrowheads="1"/>
            </p:cNvSpPr>
            <p:nvPr/>
          </p:nvSpPr>
          <p:spPr bwMode="auto">
            <a:xfrm>
              <a:off x="1910315" y="5053336"/>
              <a:ext cx="9108305" cy="1276438"/>
            </a:xfrm>
            <a:prstGeom prst="rect">
              <a:avLst/>
            </a:prstGeom>
            <a:noFill/>
            <a:ln w="9525" algn="ctr">
              <a:solidFill>
                <a:srgbClr val="C00000"/>
              </a:solidFill>
              <a:prstDash val="lgDash"/>
              <a:rou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endParaRPr lang="zh-CN" altLang="en-US">
                <a:ea typeface="方正小标宋简体" pitchFamily="2" charset="-122"/>
                <a:sym typeface="Calibri" pitchFamily="34" charset="0"/>
              </a:endParaRPr>
            </a:p>
          </p:txBody>
        </p:sp>
      </p:grpSp>
      <p:sp>
        <p:nvSpPr>
          <p:cNvPr id="10" name="矩形 34"/>
          <p:cNvSpPr>
            <a:spLocks noChangeArrowheads="1"/>
          </p:cNvSpPr>
          <p:nvPr/>
        </p:nvSpPr>
        <p:spPr bwMode="auto">
          <a:xfrm rot="5400000">
            <a:off x="-1333864" y="3569769"/>
            <a:ext cx="4006237" cy="412329"/>
          </a:xfrm>
          <a:prstGeom prst="rect">
            <a:avLst/>
          </a:prstGeom>
          <a:solidFill>
            <a:srgbClr val="F0A152"/>
          </a:solidFill>
          <a:ln>
            <a:noFill/>
          </a:ln>
        </p:spPr>
        <p:txBody>
          <a:bodyPr vert="vert270" anchor="ctr" anchorCtr="0"/>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r>
              <a:rPr lang="zh-CN" altLang="en-US" b="1" dirty="0">
                <a:solidFill>
                  <a:schemeClr val="bg1"/>
                </a:solidFill>
                <a:latin typeface="微软雅黑" pitchFamily="34" charset="-122"/>
                <a:ea typeface="微软雅黑" pitchFamily="34" charset="-122"/>
                <a:sym typeface="Calibri" pitchFamily="34" charset="0"/>
              </a:rPr>
              <a:t>动火作业过程中</a:t>
            </a:r>
          </a:p>
        </p:txBody>
      </p:sp>
      <p:cxnSp>
        <p:nvCxnSpPr>
          <p:cNvPr id="12" name="直接连接符 11"/>
          <p:cNvCxnSpPr/>
          <p:nvPr/>
        </p:nvCxnSpPr>
        <p:spPr bwMode="auto">
          <a:xfrm>
            <a:off x="5495720" y="2115785"/>
            <a:ext cx="15044" cy="199577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bwMode="auto">
          <a:xfrm flipH="1">
            <a:off x="2603612" y="4383629"/>
            <a:ext cx="2353163" cy="835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1"/>
          <p:cNvSpPr>
            <a:spLocks noChangeArrowheads="1"/>
          </p:cNvSpPr>
          <p:nvPr/>
        </p:nvSpPr>
        <p:spPr bwMode="auto">
          <a:xfrm>
            <a:off x="6089498" y="1597358"/>
            <a:ext cx="5623125" cy="3631842"/>
          </a:xfrm>
          <a:prstGeom prst="rect">
            <a:avLst/>
          </a:prstGeom>
          <a:solidFill>
            <a:srgbClr val="E16F14">
              <a:alpha val="90000"/>
            </a:srgbClr>
          </a:solidFill>
          <a:ln>
            <a:noFill/>
          </a:ln>
          <a:effectLst>
            <a:outerShdw blurRad="50800" dist="38100" dir="2700000" algn="tl" rotWithShape="0">
              <a:prstClr val="black">
                <a:alpha val="40000"/>
              </a:prstClr>
            </a:outerShdw>
          </a:effec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a:solidFill>
                <a:schemeClr val="bg1"/>
              </a:solidFill>
              <a:latin typeface="微软雅黑" pitchFamily="34" charset="-122"/>
              <a:ea typeface="微软雅黑" pitchFamily="34" charset="-122"/>
              <a:sym typeface="Calibri" pitchFamily="34" charset="0"/>
            </a:endParaRPr>
          </a:p>
        </p:txBody>
      </p:sp>
      <p:sp>
        <p:nvSpPr>
          <p:cNvPr id="2" name="文本占位符 1"/>
          <p:cNvSpPr>
            <a:spLocks noGrp="1"/>
          </p:cNvSpPr>
          <p:nvPr>
            <p:ph type="body" sz="quarter" idx="10"/>
          </p:nvPr>
        </p:nvSpPr>
        <p:spPr/>
        <p:txBody>
          <a:bodyPr/>
          <a:lstStyle/>
          <a:p>
            <a:r>
              <a:rPr lang="zh-CN" altLang="en-US" dirty="0"/>
              <a:t>二、工业动火管理</a:t>
            </a:r>
          </a:p>
        </p:txBody>
      </p:sp>
      <p:sp>
        <p:nvSpPr>
          <p:cNvPr id="40" name="文本占位符 7"/>
          <p:cNvSpPr>
            <a:spLocks noGrp="1"/>
          </p:cNvSpPr>
          <p:nvPr>
            <p:ph type="body" sz="quarter" idx="11"/>
          </p:nvPr>
        </p:nvSpPr>
        <p:spPr>
          <a:xfrm>
            <a:off x="83331" y="823414"/>
            <a:ext cx="10549173" cy="539776"/>
          </a:xfrm>
        </p:spPr>
        <p:txBody>
          <a:bodyPr/>
          <a:lstStyle/>
          <a:p>
            <a:pPr marL="514350" indent="-514350">
              <a:buFont typeface="+mj-lt"/>
              <a:buAutoNum type="romanUcPeriod" startAt="6"/>
            </a:pPr>
            <a:r>
              <a:rPr lang="zh-CN" altLang="en-US" dirty="0"/>
              <a:t>动火作业时限、取消和关闭</a:t>
            </a:r>
            <a:r>
              <a:rPr lang="en-US" altLang="zh-CN" dirty="0"/>
              <a:t>-</a:t>
            </a:r>
            <a:r>
              <a:rPr lang="zh-CN" altLang="en-US" b="1" dirty="0">
                <a:solidFill>
                  <a:srgbClr val="FF0000"/>
                </a:solidFill>
              </a:rPr>
              <a:t>时限</a:t>
            </a:r>
          </a:p>
        </p:txBody>
      </p:sp>
      <p:sp>
        <p:nvSpPr>
          <p:cNvPr id="5" name="Freeform 28"/>
          <p:cNvSpPr/>
          <p:nvPr/>
        </p:nvSpPr>
        <p:spPr>
          <a:xfrm>
            <a:off x="708936" y="1879600"/>
            <a:ext cx="900112" cy="900113"/>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009999"/>
          </a:solidFill>
          <a:ln w="12700" cap="flat" cmpd="sng" algn="ctr">
            <a:noFill/>
            <a:prstDash val="solid"/>
            <a:miter lim="800000"/>
          </a:ln>
          <a:effectLst/>
        </p:spPr>
        <p:txBody>
          <a:bodyPr lIns="289513" tIns="289513" rIns="289513" bIns="289513" spcCol="127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628140" fontAlgn="auto">
              <a:lnSpc>
                <a:spcPct val="120000"/>
              </a:lnSpc>
              <a:spcBef>
                <a:spcPts val="0"/>
              </a:spcBef>
              <a:spcAft>
                <a:spcPct val="35000"/>
              </a:spcAft>
              <a:defRPr/>
            </a:pPr>
            <a:endParaRPr lang="en-GB" sz="2400">
              <a:solidFill>
                <a:sysClr val="window" lastClr="FFFFFF"/>
              </a:solidFill>
              <a:latin typeface="Arial" charset="0"/>
              <a:ea typeface="微软雅黑" pitchFamily="34" charset="-122"/>
              <a:sym typeface="Arial" charset="0"/>
            </a:endParaRPr>
          </a:p>
        </p:txBody>
      </p:sp>
      <p:grpSp>
        <p:nvGrpSpPr>
          <p:cNvPr id="6" name="组合 5"/>
          <p:cNvGrpSpPr/>
          <p:nvPr/>
        </p:nvGrpSpPr>
        <p:grpSpPr>
          <a:xfrm>
            <a:off x="841867" y="2006205"/>
            <a:ext cx="639526" cy="638840"/>
            <a:chOff x="10441624" y="433968"/>
            <a:chExt cx="1490663" cy="1489075"/>
          </a:xfrm>
          <a:solidFill>
            <a:schemeClr val="bg1"/>
          </a:solidFill>
        </p:grpSpPr>
        <p:sp>
          <p:nvSpPr>
            <p:cNvPr id="7" name="Freeform 39"/>
            <p:cNvSpPr>
              <a:spLocks noEditPoints="1"/>
            </p:cNvSpPr>
            <p:nvPr/>
          </p:nvSpPr>
          <p:spPr bwMode="auto">
            <a:xfrm>
              <a:off x="10441624" y="433968"/>
              <a:ext cx="1490663" cy="1489075"/>
            </a:xfrm>
            <a:custGeom>
              <a:avLst/>
              <a:gdLst>
                <a:gd name="T0" fmla="*/ 0 w 507"/>
                <a:gd name="T1" fmla="*/ 254 h 507"/>
                <a:gd name="T2" fmla="*/ 253 w 507"/>
                <a:gd name="T3" fmla="*/ 0 h 507"/>
                <a:gd name="T4" fmla="*/ 253 w 507"/>
                <a:gd name="T5" fmla="*/ 0 h 507"/>
                <a:gd name="T6" fmla="*/ 507 w 507"/>
                <a:gd name="T7" fmla="*/ 254 h 507"/>
                <a:gd name="T8" fmla="*/ 507 w 507"/>
                <a:gd name="T9" fmla="*/ 254 h 507"/>
                <a:gd name="T10" fmla="*/ 253 w 507"/>
                <a:gd name="T11" fmla="*/ 507 h 507"/>
                <a:gd name="T12" fmla="*/ 253 w 507"/>
                <a:gd name="T13" fmla="*/ 507 h 507"/>
                <a:gd name="T14" fmla="*/ 0 w 507"/>
                <a:gd name="T15" fmla="*/ 254 h 507"/>
                <a:gd name="T16" fmla="*/ 42 w 507"/>
                <a:gd name="T17" fmla="*/ 254 h 507"/>
                <a:gd name="T18" fmla="*/ 104 w 507"/>
                <a:gd name="T19" fmla="*/ 404 h 507"/>
                <a:gd name="T20" fmla="*/ 104 w 507"/>
                <a:gd name="T21" fmla="*/ 404 h 507"/>
                <a:gd name="T22" fmla="*/ 253 w 507"/>
                <a:gd name="T23" fmla="*/ 465 h 507"/>
                <a:gd name="T24" fmla="*/ 253 w 507"/>
                <a:gd name="T25" fmla="*/ 465 h 507"/>
                <a:gd name="T26" fmla="*/ 403 w 507"/>
                <a:gd name="T27" fmla="*/ 404 h 507"/>
                <a:gd name="T28" fmla="*/ 403 w 507"/>
                <a:gd name="T29" fmla="*/ 404 h 507"/>
                <a:gd name="T30" fmla="*/ 465 w 507"/>
                <a:gd name="T31" fmla="*/ 254 h 507"/>
                <a:gd name="T32" fmla="*/ 465 w 507"/>
                <a:gd name="T33" fmla="*/ 254 h 507"/>
                <a:gd name="T34" fmla="*/ 403 w 507"/>
                <a:gd name="T35" fmla="*/ 104 h 507"/>
                <a:gd name="T36" fmla="*/ 403 w 507"/>
                <a:gd name="T37" fmla="*/ 104 h 507"/>
                <a:gd name="T38" fmla="*/ 253 w 507"/>
                <a:gd name="T39" fmla="*/ 42 h 507"/>
                <a:gd name="T40" fmla="*/ 253 w 507"/>
                <a:gd name="T41" fmla="*/ 42 h 507"/>
                <a:gd name="T42" fmla="*/ 104 w 507"/>
                <a:gd name="T43" fmla="*/ 104 h 507"/>
                <a:gd name="T44" fmla="*/ 104 w 507"/>
                <a:gd name="T45" fmla="*/ 104 h 507"/>
                <a:gd name="T46" fmla="*/ 42 w 507"/>
                <a:gd name="T47" fmla="*/ 254 h 507"/>
                <a:gd name="T48" fmla="*/ 42 w 507"/>
                <a:gd name="T49" fmla="*/ 254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7" h="507">
                  <a:moveTo>
                    <a:pt x="0" y="254"/>
                  </a:moveTo>
                  <a:cubicBezTo>
                    <a:pt x="0" y="114"/>
                    <a:pt x="113" y="0"/>
                    <a:pt x="253" y="0"/>
                  </a:cubicBezTo>
                  <a:cubicBezTo>
                    <a:pt x="253" y="0"/>
                    <a:pt x="253" y="0"/>
                    <a:pt x="253" y="0"/>
                  </a:cubicBezTo>
                  <a:cubicBezTo>
                    <a:pt x="393" y="0"/>
                    <a:pt x="507" y="114"/>
                    <a:pt x="507" y="254"/>
                  </a:cubicBezTo>
                  <a:cubicBezTo>
                    <a:pt x="507" y="254"/>
                    <a:pt x="507" y="254"/>
                    <a:pt x="507" y="254"/>
                  </a:cubicBezTo>
                  <a:cubicBezTo>
                    <a:pt x="507" y="394"/>
                    <a:pt x="393" y="507"/>
                    <a:pt x="253" y="507"/>
                  </a:cubicBezTo>
                  <a:cubicBezTo>
                    <a:pt x="253" y="507"/>
                    <a:pt x="253" y="507"/>
                    <a:pt x="253" y="507"/>
                  </a:cubicBezTo>
                  <a:cubicBezTo>
                    <a:pt x="113" y="507"/>
                    <a:pt x="0" y="394"/>
                    <a:pt x="0" y="254"/>
                  </a:cubicBezTo>
                  <a:close/>
                  <a:moveTo>
                    <a:pt x="42" y="254"/>
                  </a:moveTo>
                  <a:cubicBezTo>
                    <a:pt x="42" y="312"/>
                    <a:pt x="65" y="365"/>
                    <a:pt x="104" y="404"/>
                  </a:cubicBezTo>
                  <a:cubicBezTo>
                    <a:pt x="104" y="404"/>
                    <a:pt x="104" y="404"/>
                    <a:pt x="104" y="404"/>
                  </a:cubicBezTo>
                  <a:cubicBezTo>
                    <a:pt x="142" y="442"/>
                    <a:pt x="195" y="465"/>
                    <a:pt x="253" y="465"/>
                  </a:cubicBezTo>
                  <a:cubicBezTo>
                    <a:pt x="253" y="465"/>
                    <a:pt x="253" y="465"/>
                    <a:pt x="253" y="465"/>
                  </a:cubicBezTo>
                  <a:cubicBezTo>
                    <a:pt x="312" y="465"/>
                    <a:pt x="364" y="442"/>
                    <a:pt x="403" y="404"/>
                  </a:cubicBezTo>
                  <a:cubicBezTo>
                    <a:pt x="403" y="404"/>
                    <a:pt x="403" y="404"/>
                    <a:pt x="403" y="404"/>
                  </a:cubicBezTo>
                  <a:cubicBezTo>
                    <a:pt x="441" y="365"/>
                    <a:pt x="465" y="312"/>
                    <a:pt x="465" y="254"/>
                  </a:cubicBezTo>
                  <a:cubicBezTo>
                    <a:pt x="465" y="254"/>
                    <a:pt x="465" y="254"/>
                    <a:pt x="465" y="254"/>
                  </a:cubicBezTo>
                  <a:cubicBezTo>
                    <a:pt x="465" y="196"/>
                    <a:pt x="441" y="143"/>
                    <a:pt x="403" y="104"/>
                  </a:cubicBezTo>
                  <a:cubicBezTo>
                    <a:pt x="403" y="104"/>
                    <a:pt x="403" y="104"/>
                    <a:pt x="403" y="104"/>
                  </a:cubicBezTo>
                  <a:cubicBezTo>
                    <a:pt x="364" y="66"/>
                    <a:pt x="312" y="42"/>
                    <a:pt x="253" y="42"/>
                  </a:cubicBezTo>
                  <a:cubicBezTo>
                    <a:pt x="253" y="42"/>
                    <a:pt x="253" y="42"/>
                    <a:pt x="253" y="42"/>
                  </a:cubicBezTo>
                  <a:cubicBezTo>
                    <a:pt x="195" y="42"/>
                    <a:pt x="142" y="66"/>
                    <a:pt x="104" y="104"/>
                  </a:cubicBezTo>
                  <a:cubicBezTo>
                    <a:pt x="104" y="104"/>
                    <a:pt x="104" y="104"/>
                    <a:pt x="104" y="104"/>
                  </a:cubicBezTo>
                  <a:cubicBezTo>
                    <a:pt x="65" y="143"/>
                    <a:pt x="42" y="196"/>
                    <a:pt x="42" y="254"/>
                  </a:cubicBezTo>
                  <a:cubicBezTo>
                    <a:pt x="42" y="254"/>
                    <a:pt x="42" y="254"/>
                    <a:pt x="42" y="2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8" name="Freeform 40"/>
            <p:cNvSpPr/>
            <p:nvPr/>
          </p:nvSpPr>
          <p:spPr bwMode="auto">
            <a:xfrm>
              <a:off x="11142663" y="587375"/>
              <a:ext cx="93663" cy="179388"/>
            </a:xfrm>
            <a:custGeom>
              <a:avLst/>
              <a:gdLst>
                <a:gd name="T0" fmla="*/ 32 w 32"/>
                <a:gd name="T1" fmla="*/ 45 h 61"/>
                <a:gd name="T2" fmla="*/ 16 w 32"/>
                <a:gd name="T3" fmla="*/ 61 h 61"/>
                <a:gd name="T4" fmla="*/ 16 w 32"/>
                <a:gd name="T5" fmla="*/ 61 h 61"/>
                <a:gd name="T6" fmla="*/ 0 w 32"/>
                <a:gd name="T7" fmla="*/ 45 h 61"/>
                <a:gd name="T8" fmla="*/ 0 w 32"/>
                <a:gd name="T9" fmla="*/ 15 h 61"/>
                <a:gd name="T10" fmla="*/ 16 w 32"/>
                <a:gd name="T11" fmla="*/ 0 h 61"/>
                <a:gd name="T12" fmla="*/ 16 w 32"/>
                <a:gd name="T13" fmla="*/ 0 h 61"/>
                <a:gd name="T14" fmla="*/ 32 w 32"/>
                <a:gd name="T15" fmla="*/ 15 h 61"/>
                <a:gd name="T16" fmla="*/ 32 w 32"/>
                <a:gd name="T17" fmla="*/ 4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61">
                  <a:moveTo>
                    <a:pt x="32" y="45"/>
                  </a:moveTo>
                  <a:cubicBezTo>
                    <a:pt x="32" y="54"/>
                    <a:pt x="25" y="61"/>
                    <a:pt x="16" y="61"/>
                  </a:cubicBezTo>
                  <a:cubicBezTo>
                    <a:pt x="16" y="61"/>
                    <a:pt x="16" y="61"/>
                    <a:pt x="16" y="61"/>
                  </a:cubicBezTo>
                  <a:cubicBezTo>
                    <a:pt x="8" y="61"/>
                    <a:pt x="0" y="54"/>
                    <a:pt x="0" y="45"/>
                  </a:cubicBezTo>
                  <a:cubicBezTo>
                    <a:pt x="0" y="15"/>
                    <a:pt x="0" y="15"/>
                    <a:pt x="0" y="15"/>
                  </a:cubicBezTo>
                  <a:cubicBezTo>
                    <a:pt x="0" y="7"/>
                    <a:pt x="8" y="0"/>
                    <a:pt x="16" y="0"/>
                  </a:cubicBezTo>
                  <a:cubicBezTo>
                    <a:pt x="16" y="0"/>
                    <a:pt x="16" y="0"/>
                    <a:pt x="16" y="0"/>
                  </a:cubicBezTo>
                  <a:cubicBezTo>
                    <a:pt x="25" y="0"/>
                    <a:pt x="32" y="7"/>
                    <a:pt x="32" y="15"/>
                  </a:cubicBezTo>
                  <a:lnTo>
                    <a:pt x="32"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9" name="Freeform 41"/>
            <p:cNvSpPr/>
            <p:nvPr/>
          </p:nvSpPr>
          <p:spPr bwMode="auto">
            <a:xfrm>
              <a:off x="11142663" y="1571625"/>
              <a:ext cx="93663" cy="179388"/>
            </a:xfrm>
            <a:custGeom>
              <a:avLst/>
              <a:gdLst>
                <a:gd name="T0" fmla="*/ 32 w 32"/>
                <a:gd name="T1" fmla="*/ 46 h 61"/>
                <a:gd name="T2" fmla="*/ 16 w 32"/>
                <a:gd name="T3" fmla="*/ 61 h 61"/>
                <a:gd name="T4" fmla="*/ 16 w 32"/>
                <a:gd name="T5" fmla="*/ 61 h 61"/>
                <a:gd name="T6" fmla="*/ 0 w 32"/>
                <a:gd name="T7" fmla="*/ 46 h 61"/>
                <a:gd name="T8" fmla="*/ 0 w 32"/>
                <a:gd name="T9" fmla="*/ 16 h 61"/>
                <a:gd name="T10" fmla="*/ 16 w 32"/>
                <a:gd name="T11" fmla="*/ 0 h 61"/>
                <a:gd name="T12" fmla="*/ 16 w 32"/>
                <a:gd name="T13" fmla="*/ 0 h 61"/>
                <a:gd name="T14" fmla="*/ 32 w 32"/>
                <a:gd name="T15" fmla="*/ 16 h 61"/>
                <a:gd name="T16" fmla="*/ 32 w 32"/>
                <a:gd name="T17"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61">
                  <a:moveTo>
                    <a:pt x="32" y="46"/>
                  </a:moveTo>
                  <a:cubicBezTo>
                    <a:pt x="32" y="54"/>
                    <a:pt x="25" y="61"/>
                    <a:pt x="16" y="61"/>
                  </a:cubicBezTo>
                  <a:cubicBezTo>
                    <a:pt x="16" y="61"/>
                    <a:pt x="16" y="61"/>
                    <a:pt x="16" y="61"/>
                  </a:cubicBezTo>
                  <a:cubicBezTo>
                    <a:pt x="8" y="61"/>
                    <a:pt x="0" y="54"/>
                    <a:pt x="0" y="46"/>
                  </a:cubicBezTo>
                  <a:cubicBezTo>
                    <a:pt x="0" y="16"/>
                    <a:pt x="0" y="16"/>
                    <a:pt x="0" y="16"/>
                  </a:cubicBezTo>
                  <a:cubicBezTo>
                    <a:pt x="0" y="7"/>
                    <a:pt x="8" y="0"/>
                    <a:pt x="16" y="0"/>
                  </a:cubicBezTo>
                  <a:cubicBezTo>
                    <a:pt x="16" y="0"/>
                    <a:pt x="16" y="0"/>
                    <a:pt x="16" y="0"/>
                  </a:cubicBezTo>
                  <a:cubicBezTo>
                    <a:pt x="25" y="0"/>
                    <a:pt x="32" y="7"/>
                    <a:pt x="32" y="16"/>
                  </a:cubicBezTo>
                  <a:lnTo>
                    <a:pt x="32"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10" name="Freeform 42"/>
            <p:cNvSpPr/>
            <p:nvPr/>
          </p:nvSpPr>
          <p:spPr bwMode="auto">
            <a:xfrm>
              <a:off x="10607676" y="1122363"/>
              <a:ext cx="179388" cy="93663"/>
            </a:xfrm>
            <a:custGeom>
              <a:avLst/>
              <a:gdLst>
                <a:gd name="T0" fmla="*/ 45 w 61"/>
                <a:gd name="T1" fmla="*/ 0 h 32"/>
                <a:gd name="T2" fmla="*/ 61 w 61"/>
                <a:gd name="T3" fmla="*/ 16 h 32"/>
                <a:gd name="T4" fmla="*/ 61 w 61"/>
                <a:gd name="T5" fmla="*/ 16 h 32"/>
                <a:gd name="T6" fmla="*/ 45 w 61"/>
                <a:gd name="T7" fmla="*/ 32 h 32"/>
                <a:gd name="T8" fmla="*/ 16 w 61"/>
                <a:gd name="T9" fmla="*/ 32 h 32"/>
                <a:gd name="T10" fmla="*/ 0 w 61"/>
                <a:gd name="T11" fmla="*/ 16 h 32"/>
                <a:gd name="T12" fmla="*/ 0 w 61"/>
                <a:gd name="T13" fmla="*/ 16 h 32"/>
                <a:gd name="T14" fmla="*/ 16 w 61"/>
                <a:gd name="T15" fmla="*/ 0 h 32"/>
                <a:gd name="T16" fmla="*/ 45 w 61"/>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32">
                  <a:moveTo>
                    <a:pt x="45" y="0"/>
                  </a:moveTo>
                  <a:cubicBezTo>
                    <a:pt x="54" y="0"/>
                    <a:pt x="61" y="7"/>
                    <a:pt x="61" y="16"/>
                  </a:cubicBezTo>
                  <a:cubicBezTo>
                    <a:pt x="61" y="16"/>
                    <a:pt x="61" y="16"/>
                    <a:pt x="61" y="16"/>
                  </a:cubicBezTo>
                  <a:cubicBezTo>
                    <a:pt x="61" y="25"/>
                    <a:pt x="54" y="32"/>
                    <a:pt x="45" y="32"/>
                  </a:cubicBezTo>
                  <a:cubicBezTo>
                    <a:pt x="16" y="32"/>
                    <a:pt x="16" y="32"/>
                    <a:pt x="16" y="32"/>
                  </a:cubicBezTo>
                  <a:cubicBezTo>
                    <a:pt x="7" y="32"/>
                    <a:pt x="0" y="25"/>
                    <a:pt x="0" y="16"/>
                  </a:cubicBezTo>
                  <a:cubicBezTo>
                    <a:pt x="0" y="16"/>
                    <a:pt x="0" y="16"/>
                    <a:pt x="0" y="16"/>
                  </a:cubicBezTo>
                  <a:cubicBezTo>
                    <a:pt x="0" y="7"/>
                    <a:pt x="7" y="0"/>
                    <a:pt x="16" y="0"/>
                  </a:cubicBezTo>
                  <a:lnTo>
                    <a:pt x="4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11" name="Freeform 43"/>
            <p:cNvSpPr/>
            <p:nvPr/>
          </p:nvSpPr>
          <p:spPr bwMode="auto">
            <a:xfrm>
              <a:off x="11591926" y="1122363"/>
              <a:ext cx="179388" cy="93663"/>
            </a:xfrm>
            <a:custGeom>
              <a:avLst/>
              <a:gdLst>
                <a:gd name="T0" fmla="*/ 46 w 61"/>
                <a:gd name="T1" fmla="*/ 0 h 32"/>
                <a:gd name="T2" fmla="*/ 61 w 61"/>
                <a:gd name="T3" fmla="*/ 16 h 32"/>
                <a:gd name="T4" fmla="*/ 61 w 61"/>
                <a:gd name="T5" fmla="*/ 16 h 32"/>
                <a:gd name="T6" fmla="*/ 46 w 61"/>
                <a:gd name="T7" fmla="*/ 32 h 32"/>
                <a:gd name="T8" fmla="*/ 16 w 61"/>
                <a:gd name="T9" fmla="*/ 32 h 32"/>
                <a:gd name="T10" fmla="*/ 0 w 61"/>
                <a:gd name="T11" fmla="*/ 16 h 32"/>
                <a:gd name="T12" fmla="*/ 0 w 61"/>
                <a:gd name="T13" fmla="*/ 16 h 32"/>
                <a:gd name="T14" fmla="*/ 16 w 61"/>
                <a:gd name="T15" fmla="*/ 0 h 32"/>
                <a:gd name="T16" fmla="*/ 46 w 61"/>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32">
                  <a:moveTo>
                    <a:pt x="46" y="0"/>
                  </a:moveTo>
                  <a:cubicBezTo>
                    <a:pt x="54" y="0"/>
                    <a:pt x="61" y="7"/>
                    <a:pt x="61" y="16"/>
                  </a:cubicBezTo>
                  <a:cubicBezTo>
                    <a:pt x="61" y="16"/>
                    <a:pt x="61" y="16"/>
                    <a:pt x="61" y="16"/>
                  </a:cubicBezTo>
                  <a:cubicBezTo>
                    <a:pt x="61" y="25"/>
                    <a:pt x="54" y="32"/>
                    <a:pt x="46" y="32"/>
                  </a:cubicBezTo>
                  <a:cubicBezTo>
                    <a:pt x="16" y="32"/>
                    <a:pt x="16" y="32"/>
                    <a:pt x="16" y="32"/>
                  </a:cubicBezTo>
                  <a:cubicBezTo>
                    <a:pt x="7" y="32"/>
                    <a:pt x="0" y="25"/>
                    <a:pt x="0" y="16"/>
                  </a:cubicBezTo>
                  <a:cubicBezTo>
                    <a:pt x="0" y="16"/>
                    <a:pt x="0" y="16"/>
                    <a:pt x="0" y="16"/>
                  </a:cubicBezTo>
                  <a:cubicBezTo>
                    <a:pt x="0" y="7"/>
                    <a:pt x="7" y="0"/>
                    <a:pt x="16" y="0"/>
                  </a:cubicBezTo>
                  <a:lnTo>
                    <a:pt x="4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12" name="Freeform 44"/>
            <p:cNvSpPr>
              <a:spLocks noEditPoints="1"/>
            </p:cNvSpPr>
            <p:nvPr/>
          </p:nvSpPr>
          <p:spPr bwMode="auto">
            <a:xfrm>
              <a:off x="10664715" y="631826"/>
              <a:ext cx="1077914" cy="1074738"/>
            </a:xfrm>
            <a:custGeom>
              <a:avLst/>
              <a:gdLst>
                <a:gd name="T0" fmla="*/ 311 w 367"/>
                <a:gd name="T1" fmla="*/ 183 h 366"/>
                <a:gd name="T2" fmla="*/ 334 w 367"/>
                <a:gd name="T3" fmla="*/ 159 h 366"/>
                <a:gd name="T4" fmla="*/ 367 w 367"/>
                <a:gd name="T5" fmla="*/ 159 h 366"/>
                <a:gd name="T6" fmla="*/ 207 w 367"/>
                <a:gd name="T7" fmla="*/ 0 h 366"/>
                <a:gd name="T8" fmla="*/ 207 w 367"/>
                <a:gd name="T9" fmla="*/ 32 h 366"/>
                <a:gd name="T10" fmla="*/ 183 w 367"/>
                <a:gd name="T11" fmla="*/ 56 h 366"/>
                <a:gd name="T12" fmla="*/ 159 w 367"/>
                <a:gd name="T13" fmla="*/ 32 h 366"/>
                <a:gd name="T14" fmla="*/ 159 w 367"/>
                <a:gd name="T15" fmla="*/ 0 h 366"/>
                <a:gd name="T16" fmla="*/ 0 w 367"/>
                <a:gd name="T17" fmla="*/ 159 h 366"/>
                <a:gd name="T18" fmla="*/ 32 w 367"/>
                <a:gd name="T19" fmla="*/ 159 h 366"/>
                <a:gd name="T20" fmla="*/ 56 w 367"/>
                <a:gd name="T21" fmla="*/ 183 h 366"/>
                <a:gd name="T22" fmla="*/ 32 w 367"/>
                <a:gd name="T23" fmla="*/ 207 h 366"/>
                <a:gd name="T24" fmla="*/ 0 w 367"/>
                <a:gd name="T25" fmla="*/ 207 h 366"/>
                <a:gd name="T26" fmla="*/ 159 w 367"/>
                <a:gd name="T27" fmla="*/ 366 h 366"/>
                <a:gd name="T28" fmla="*/ 159 w 367"/>
                <a:gd name="T29" fmla="*/ 334 h 366"/>
                <a:gd name="T30" fmla="*/ 183 w 367"/>
                <a:gd name="T31" fmla="*/ 310 h 366"/>
                <a:gd name="T32" fmla="*/ 207 w 367"/>
                <a:gd name="T33" fmla="*/ 334 h 366"/>
                <a:gd name="T34" fmla="*/ 207 w 367"/>
                <a:gd name="T35" fmla="*/ 366 h 366"/>
                <a:gd name="T36" fmla="*/ 367 w 367"/>
                <a:gd name="T37" fmla="*/ 207 h 366"/>
                <a:gd name="T38" fmla="*/ 334 w 367"/>
                <a:gd name="T39" fmla="*/ 207 h 366"/>
                <a:gd name="T40" fmla="*/ 311 w 367"/>
                <a:gd name="T41" fmla="*/ 183 h 366"/>
                <a:gd name="T42" fmla="*/ 292 w 367"/>
                <a:gd name="T43" fmla="*/ 308 h 366"/>
                <a:gd name="T44" fmla="*/ 276 w 367"/>
                <a:gd name="T45" fmla="*/ 307 h 366"/>
                <a:gd name="T46" fmla="*/ 189 w 367"/>
                <a:gd name="T47" fmla="*/ 207 h 366"/>
                <a:gd name="T48" fmla="*/ 183 w 367"/>
                <a:gd name="T49" fmla="*/ 208 h 366"/>
                <a:gd name="T50" fmla="*/ 158 w 367"/>
                <a:gd name="T51" fmla="*/ 183 h 366"/>
                <a:gd name="T52" fmla="*/ 183 w 367"/>
                <a:gd name="T53" fmla="*/ 158 h 366"/>
                <a:gd name="T54" fmla="*/ 191 w 367"/>
                <a:gd name="T55" fmla="*/ 159 h 366"/>
                <a:gd name="T56" fmla="*/ 261 w 367"/>
                <a:gd name="T57" fmla="*/ 91 h 366"/>
                <a:gd name="T58" fmla="*/ 277 w 367"/>
                <a:gd name="T59" fmla="*/ 92 h 366"/>
                <a:gd name="T60" fmla="*/ 277 w 367"/>
                <a:gd name="T61" fmla="*/ 108 h 366"/>
                <a:gd name="T62" fmla="*/ 207 w 367"/>
                <a:gd name="T63" fmla="*/ 175 h 366"/>
                <a:gd name="T64" fmla="*/ 208 w 367"/>
                <a:gd name="T65" fmla="*/ 183 h 366"/>
                <a:gd name="T66" fmla="*/ 206 w 367"/>
                <a:gd name="T67" fmla="*/ 193 h 366"/>
                <a:gd name="T68" fmla="*/ 293 w 367"/>
                <a:gd name="T69" fmla="*/ 293 h 366"/>
                <a:gd name="T70" fmla="*/ 292 w 367"/>
                <a:gd name="T71" fmla="*/ 308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7" h="366">
                  <a:moveTo>
                    <a:pt x="311" y="183"/>
                  </a:moveTo>
                  <a:cubicBezTo>
                    <a:pt x="311" y="170"/>
                    <a:pt x="321" y="159"/>
                    <a:pt x="334" y="159"/>
                  </a:cubicBezTo>
                  <a:cubicBezTo>
                    <a:pt x="367" y="159"/>
                    <a:pt x="367" y="159"/>
                    <a:pt x="367" y="159"/>
                  </a:cubicBezTo>
                  <a:cubicBezTo>
                    <a:pt x="356" y="76"/>
                    <a:pt x="290" y="10"/>
                    <a:pt x="207" y="0"/>
                  </a:cubicBezTo>
                  <a:cubicBezTo>
                    <a:pt x="207" y="32"/>
                    <a:pt x="207" y="32"/>
                    <a:pt x="207" y="32"/>
                  </a:cubicBezTo>
                  <a:cubicBezTo>
                    <a:pt x="207" y="45"/>
                    <a:pt x="196" y="55"/>
                    <a:pt x="183" y="56"/>
                  </a:cubicBezTo>
                  <a:cubicBezTo>
                    <a:pt x="170" y="55"/>
                    <a:pt x="159" y="45"/>
                    <a:pt x="159" y="32"/>
                  </a:cubicBezTo>
                  <a:cubicBezTo>
                    <a:pt x="159" y="0"/>
                    <a:pt x="159" y="0"/>
                    <a:pt x="159" y="0"/>
                  </a:cubicBezTo>
                  <a:cubicBezTo>
                    <a:pt x="76" y="10"/>
                    <a:pt x="11" y="76"/>
                    <a:pt x="0" y="159"/>
                  </a:cubicBezTo>
                  <a:cubicBezTo>
                    <a:pt x="32" y="159"/>
                    <a:pt x="32" y="159"/>
                    <a:pt x="32" y="159"/>
                  </a:cubicBezTo>
                  <a:cubicBezTo>
                    <a:pt x="45" y="159"/>
                    <a:pt x="56" y="170"/>
                    <a:pt x="56" y="183"/>
                  </a:cubicBezTo>
                  <a:cubicBezTo>
                    <a:pt x="56" y="196"/>
                    <a:pt x="45" y="207"/>
                    <a:pt x="32" y="207"/>
                  </a:cubicBezTo>
                  <a:cubicBezTo>
                    <a:pt x="0" y="207"/>
                    <a:pt x="0" y="207"/>
                    <a:pt x="0" y="207"/>
                  </a:cubicBezTo>
                  <a:cubicBezTo>
                    <a:pt x="11" y="290"/>
                    <a:pt x="76" y="356"/>
                    <a:pt x="159" y="366"/>
                  </a:cubicBezTo>
                  <a:cubicBezTo>
                    <a:pt x="159" y="334"/>
                    <a:pt x="159" y="334"/>
                    <a:pt x="159" y="334"/>
                  </a:cubicBezTo>
                  <a:cubicBezTo>
                    <a:pt x="159" y="321"/>
                    <a:pt x="170" y="310"/>
                    <a:pt x="183" y="310"/>
                  </a:cubicBezTo>
                  <a:cubicBezTo>
                    <a:pt x="196" y="310"/>
                    <a:pt x="207" y="321"/>
                    <a:pt x="207" y="334"/>
                  </a:cubicBezTo>
                  <a:cubicBezTo>
                    <a:pt x="207" y="366"/>
                    <a:pt x="207" y="366"/>
                    <a:pt x="207" y="366"/>
                  </a:cubicBezTo>
                  <a:cubicBezTo>
                    <a:pt x="290" y="356"/>
                    <a:pt x="356" y="290"/>
                    <a:pt x="367" y="207"/>
                  </a:cubicBezTo>
                  <a:cubicBezTo>
                    <a:pt x="334" y="207"/>
                    <a:pt x="334" y="207"/>
                    <a:pt x="334" y="207"/>
                  </a:cubicBezTo>
                  <a:cubicBezTo>
                    <a:pt x="321" y="207"/>
                    <a:pt x="311" y="196"/>
                    <a:pt x="311" y="183"/>
                  </a:cubicBezTo>
                  <a:close/>
                  <a:moveTo>
                    <a:pt x="292" y="308"/>
                  </a:moveTo>
                  <a:cubicBezTo>
                    <a:pt x="287" y="312"/>
                    <a:pt x="280" y="312"/>
                    <a:pt x="276" y="307"/>
                  </a:cubicBezTo>
                  <a:cubicBezTo>
                    <a:pt x="189" y="207"/>
                    <a:pt x="189" y="207"/>
                    <a:pt x="189" y="207"/>
                  </a:cubicBezTo>
                  <a:cubicBezTo>
                    <a:pt x="187" y="208"/>
                    <a:pt x="185" y="208"/>
                    <a:pt x="183" y="208"/>
                  </a:cubicBezTo>
                  <a:cubicBezTo>
                    <a:pt x="169" y="208"/>
                    <a:pt x="158" y="197"/>
                    <a:pt x="158" y="183"/>
                  </a:cubicBezTo>
                  <a:cubicBezTo>
                    <a:pt x="158" y="169"/>
                    <a:pt x="169" y="158"/>
                    <a:pt x="183" y="158"/>
                  </a:cubicBezTo>
                  <a:cubicBezTo>
                    <a:pt x="186" y="158"/>
                    <a:pt x="188" y="158"/>
                    <a:pt x="191" y="159"/>
                  </a:cubicBezTo>
                  <a:cubicBezTo>
                    <a:pt x="261" y="91"/>
                    <a:pt x="261" y="91"/>
                    <a:pt x="261" y="91"/>
                  </a:cubicBezTo>
                  <a:cubicBezTo>
                    <a:pt x="266" y="87"/>
                    <a:pt x="273" y="87"/>
                    <a:pt x="277" y="92"/>
                  </a:cubicBezTo>
                  <a:cubicBezTo>
                    <a:pt x="281" y="96"/>
                    <a:pt x="281" y="103"/>
                    <a:pt x="277" y="108"/>
                  </a:cubicBezTo>
                  <a:cubicBezTo>
                    <a:pt x="207" y="175"/>
                    <a:pt x="207" y="175"/>
                    <a:pt x="207" y="175"/>
                  </a:cubicBezTo>
                  <a:cubicBezTo>
                    <a:pt x="208" y="177"/>
                    <a:pt x="208" y="180"/>
                    <a:pt x="208" y="183"/>
                  </a:cubicBezTo>
                  <a:cubicBezTo>
                    <a:pt x="208" y="187"/>
                    <a:pt x="208" y="190"/>
                    <a:pt x="206" y="193"/>
                  </a:cubicBezTo>
                  <a:cubicBezTo>
                    <a:pt x="293" y="293"/>
                    <a:pt x="293" y="293"/>
                    <a:pt x="293" y="293"/>
                  </a:cubicBezTo>
                  <a:cubicBezTo>
                    <a:pt x="297" y="297"/>
                    <a:pt x="296" y="304"/>
                    <a:pt x="292"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grpSp>
      <p:sp>
        <p:nvSpPr>
          <p:cNvPr id="13" name="矩形 3"/>
          <p:cNvSpPr>
            <a:spLocks noChangeArrowheads="1"/>
          </p:cNvSpPr>
          <p:nvPr/>
        </p:nvSpPr>
        <p:spPr bwMode="auto">
          <a:xfrm>
            <a:off x="2629842" y="2341572"/>
            <a:ext cx="29546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2400" b="1" dirty="0">
                <a:solidFill>
                  <a:srgbClr val="C00000"/>
                </a:solidFill>
                <a:latin typeface="微软雅黑" pitchFamily="34" charset="-122"/>
                <a:ea typeface="微软雅黑" pitchFamily="34" charset="-122"/>
                <a:sym typeface="Calibri" pitchFamily="34" charset="0"/>
              </a:rPr>
              <a:t>一般</a:t>
            </a:r>
            <a:r>
              <a:rPr lang="zh-CN" altLang="zh-CN" sz="2400" b="1" dirty="0">
                <a:solidFill>
                  <a:srgbClr val="C00000"/>
                </a:solidFill>
                <a:latin typeface="微软雅黑" pitchFamily="34" charset="-122"/>
                <a:ea typeface="微软雅黑" pitchFamily="34" charset="-122"/>
                <a:sym typeface="Calibri" pitchFamily="34" charset="0"/>
              </a:rPr>
              <a:t>不超过一个班次</a:t>
            </a:r>
            <a:endParaRPr lang="zh-CN" altLang="en-US" sz="2400" b="1" dirty="0">
              <a:solidFill>
                <a:srgbClr val="C00000"/>
              </a:solidFill>
              <a:sym typeface="Calibri" pitchFamily="34" charset="0"/>
            </a:endParaRPr>
          </a:p>
        </p:txBody>
      </p:sp>
      <p:sp>
        <p:nvSpPr>
          <p:cNvPr id="14" name="矩形 52"/>
          <p:cNvSpPr>
            <a:spLocks noChangeArrowheads="1"/>
          </p:cNvSpPr>
          <p:nvPr/>
        </p:nvSpPr>
        <p:spPr bwMode="auto">
          <a:xfrm>
            <a:off x="1464586" y="2338388"/>
            <a:ext cx="971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2400" b="1">
                <a:latin typeface="微软雅黑" pitchFamily="34" charset="-122"/>
                <a:ea typeface="微软雅黑" pitchFamily="34" charset="-122"/>
                <a:sym typeface="Calibri" pitchFamily="34" charset="0"/>
              </a:rPr>
              <a:t>时限</a:t>
            </a:r>
          </a:p>
        </p:txBody>
      </p:sp>
      <p:cxnSp>
        <p:nvCxnSpPr>
          <p:cNvPr id="15" name="直接连接符 35"/>
          <p:cNvCxnSpPr>
            <a:cxnSpLocks noChangeShapeType="1"/>
          </p:cNvCxnSpPr>
          <p:nvPr/>
        </p:nvCxnSpPr>
        <p:spPr bwMode="auto">
          <a:xfrm flipH="1">
            <a:off x="1022973" y="3068960"/>
            <a:ext cx="3363913" cy="0"/>
          </a:xfrm>
          <a:prstGeom prst="line">
            <a:avLst/>
          </a:prstGeom>
          <a:noFill/>
          <a:ln w="12700" algn="ctr">
            <a:solidFill>
              <a:schemeClr val="tx1"/>
            </a:solidFill>
            <a:prstDash val="lgDash"/>
            <a:round/>
          </a:ln>
          <a:extLst>
            <a:ext uri="{909E8E84-426E-40DD-AFC4-6F175D3DCCD1}">
              <a14:hiddenFill xmlns:a14="http://schemas.microsoft.com/office/drawing/2010/main">
                <a:noFill/>
              </a14:hiddenFill>
            </a:ext>
          </a:extLst>
        </p:spPr>
      </p:cxnSp>
      <p:sp>
        <p:nvSpPr>
          <p:cNvPr id="16" name="Freeform 28"/>
          <p:cNvSpPr/>
          <p:nvPr/>
        </p:nvSpPr>
        <p:spPr>
          <a:xfrm>
            <a:off x="708937" y="3643312"/>
            <a:ext cx="898525" cy="901700"/>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009999"/>
          </a:solidFill>
          <a:ln w="12700" cap="flat" cmpd="sng" algn="ctr">
            <a:noFill/>
            <a:prstDash val="solid"/>
            <a:miter lim="800000"/>
          </a:ln>
          <a:effectLst/>
        </p:spPr>
        <p:txBody>
          <a:bodyPr lIns="289513" tIns="289513" rIns="289513" bIns="289513" spcCol="1270" anchor="ctr"/>
          <a:lstStyle/>
          <a:p>
            <a:pPr algn="just" defTabSz="1628140" fontAlgn="auto">
              <a:lnSpc>
                <a:spcPct val="120000"/>
              </a:lnSpc>
              <a:spcBef>
                <a:spcPts val="0"/>
              </a:spcBef>
              <a:spcAft>
                <a:spcPct val="35000"/>
              </a:spcAft>
              <a:defRPr/>
            </a:pPr>
            <a:endParaRPr lang="en-GB" sz="2400">
              <a:solidFill>
                <a:sysClr val="window" lastClr="FFFFFF"/>
              </a:solidFill>
              <a:latin typeface="Arial" charset="0"/>
              <a:ea typeface="微软雅黑" pitchFamily="34" charset="-122"/>
              <a:sym typeface="Arial" charset="0"/>
            </a:endParaRPr>
          </a:p>
        </p:txBody>
      </p:sp>
      <p:sp>
        <p:nvSpPr>
          <p:cNvPr id="17" name="矩形 52"/>
          <p:cNvSpPr>
            <a:spLocks noChangeArrowheads="1"/>
          </p:cNvSpPr>
          <p:nvPr/>
        </p:nvSpPr>
        <p:spPr bwMode="auto">
          <a:xfrm>
            <a:off x="1464586" y="4103688"/>
            <a:ext cx="971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2400" b="1">
                <a:latin typeface="微软雅黑" pitchFamily="34" charset="-122"/>
                <a:ea typeface="微软雅黑" pitchFamily="34" charset="-122"/>
                <a:sym typeface="Calibri" pitchFamily="34" charset="0"/>
              </a:rPr>
              <a:t>延期</a:t>
            </a:r>
          </a:p>
        </p:txBody>
      </p:sp>
      <p:cxnSp>
        <p:nvCxnSpPr>
          <p:cNvPr id="18" name="直接连接符 48"/>
          <p:cNvCxnSpPr>
            <a:cxnSpLocks noChangeShapeType="1"/>
          </p:cNvCxnSpPr>
          <p:nvPr/>
        </p:nvCxnSpPr>
        <p:spPr bwMode="auto">
          <a:xfrm flipH="1">
            <a:off x="1012984" y="4857209"/>
            <a:ext cx="3365500" cy="0"/>
          </a:xfrm>
          <a:prstGeom prst="line">
            <a:avLst/>
          </a:prstGeom>
          <a:noFill/>
          <a:ln w="12700" algn="ctr">
            <a:solidFill>
              <a:schemeClr val="tx1"/>
            </a:solidFill>
            <a:prstDash val="lgDash"/>
            <a:round/>
          </a:ln>
          <a:extLst>
            <a:ext uri="{909E8E84-426E-40DD-AFC4-6F175D3DCCD1}">
              <a14:hiddenFill xmlns:a14="http://schemas.microsoft.com/office/drawing/2010/main">
                <a:noFill/>
              </a14:hiddenFill>
            </a:ext>
          </a:extLst>
        </p:spPr>
      </p:cxnSp>
      <p:grpSp>
        <p:nvGrpSpPr>
          <p:cNvPr id="19" name="Group 235"/>
          <p:cNvGrpSpPr/>
          <p:nvPr/>
        </p:nvGrpSpPr>
        <p:grpSpPr>
          <a:xfrm>
            <a:off x="913106" y="3793638"/>
            <a:ext cx="515371" cy="529355"/>
            <a:chOff x="2044700" y="2119313"/>
            <a:chExt cx="409575" cy="420688"/>
          </a:xfrm>
          <a:solidFill>
            <a:sysClr val="window" lastClr="FFFFFF"/>
          </a:solidFill>
        </p:grpSpPr>
        <p:sp>
          <p:nvSpPr>
            <p:cNvPr id="20" name="Freeform 221"/>
            <p:cNvSpPr>
              <a:spLocks noEditPoints="1"/>
            </p:cNvSpPr>
            <p:nvPr/>
          </p:nvSpPr>
          <p:spPr bwMode="auto">
            <a:xfrm>
              <a:off x="2044700" y="2268538"/>
              <a:ext cx="409575" cy="271463"/>
            </a:xfrm>
            <a:custGeom>
              <a:avLst/>
              <a:gdLst>
                <a:gd name="T0" fmla="*/ 0 w 533"/>
                <a:gd name="T1" fmla="*/ 0 h 355"/>
                <a:gd name="T2" fmla="*/ 0 w 533"/>
                <a:gd name="T3" fmla="*/ 2 h 355"/>
                <a:gd name="T4" fmla="*/ 0 w 533"/>
                <a:gd name="T5" fmla="*/ 333 h 355"/>
                <a:gd name="T6" fmla="*/ 0 w 533"/>
                <a:gd name="T7" fmla="*/ 333 h 355"/>
                <a:gd name="T8" fmla="*/ 21 w 533"/>
                <a:gd name="T9" fmla="*/ 355 h 355"/>
                <a:gd name="T10" fmla="*/ 512 w 533"/>
                <a:gd name="T11" fmla="*/ 355 h 355"/>
                <a:gd name="T12" fmla="*/ 533 w 533"/>
                <a:gd name="T13" fmla="*/ 333 h 355"/>
                <a:gd name="T14" fmla="*/ 533 w 533"/>
                <a:gd name="T15" fmla="*/ 2 h 355"/>
                <a:gd name="T16" fmla="*/ 532 w 533"/>
                <a:gd name="T17" fmla="*/ 0 h 355"/>
                <a:gd name="T18" fmla="*/ 0 w 533"/>
                <a:gd name="T19" fmla="*/ 0 h 355"/>
                <a:gd name="T20" fmla="*/ 492 w 533"/>
                <a:gd name="T21" fmla="*/ 307 h 355"/>
                <a:gd name="T22" fmla="*/ 484 w 533"/>
                <a:gd name="T23" fmla="*/ 316 h 355"/>
                <a:gd name="T24" fmla="*/ 47 w 533"/>
                <a:gd name="T25" fmla="*/ 316 h 355"/>
                <a:gd name="T26" fmla="*/ 39 w 533"/>
                <a:gd name="T27" fmla="*/ 307 h 355"/>
                <a:gd name="T28" fmla="*/ 39 w 533"/>
                <a:gd name="T29" fmla="*/ 31 h 355"/>
                <a:gd name="T30" fmla="*/ 492 w 533"/>
                <a:gd name="T31" fmla="*/ 31 h 355"/>
                <a:gd name="T32" fmla="*/ 492 w 533"/>
                <a:gd name="T33" fmla="*/ 30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3" h="355">
                  <a:moveTo>
                    <a:pt x="0" y="0"/>
                  </a:moveTo>
                  <a:cubicBezTo>
                    <a:pt x="0" y="0"/>
                    <a:pt x="0" y="1"/>
                    <a:pt x="0" y="2"/>
                  </a:cubicBezTo>
                  <a:cubicBezTo>
                    <a:pt x="0" y="333"/>
                    <a:pt x="0" y="333"/>
                    <a:pt x="0" y="333"/>
                  </a:cubicBezTo>
                  <a:cubicBezTo>
                    <a:pt x="0" y="333"/>
                    <a:pt x="0" y="333"/>
                    <a:pt x="0" y="333"/>
                  </a:cubicBezTo>
                  <a:cubicBezTo>
                    <a:pt x="0" y="345"/>
                    <a:pt x="9" y="355"/>
                    <a:pt x="21" y="355"/>
                  </a:cubicBezTo>
                  <a:cubicBezTo>
                    <a:pt x="512" y="355"/>
                    <a:pt x="512" y="355"/>
                    <a:pt x="512" y="355"/>
                  </a:cubicBezTo>
                  <a:cubicBezTo>
                    <a:pt x="523" y="355"/>
                    <a:pt x="533" y="345"/>
                    <a:pt x="533" y="333"/>
                  </a:cubicBezTo>
                  <a:cubicBezTo>
                    <a:pt x="533" y="2"/>
                    <a:pt x="533" y="2"/>
                    <a:pt x="533" y="2"/>
                  </a:cubicBezTo>
                  <a:cubicBezTo>
                    <a:pt x="533" y="1"/>
                    <a:pt x="533" y="0"/>
                    <a:pt x="532" y="0"/>
                  </a:cubicBezTo>
                  <a:lnTo>
                    <a:pt x="0" y="0"/>
                  </a:lnTo>
                  <a:close/>
                  <a:moveTo>
                    <a:pt x="492" y="307"/>
                  </a:moveTo>
                  <a:cubicBezTo>
                    <a:pt x="492" y="312"/>
                    <a:pt x="489" y="316"/>
                    <a:pt x="484" y="316"/>
                  </a:cubicBezTo>
                  <a:cubicBezTo>
                    <a:pt x="47" y="316"/>
                    <a:pt x="47" y="316"/>
                    <a:pt x="47" y="316"/>
                  </a:cubicBezTo>
                  <a:cubicBezTo>
                    <a:pt x="43" y="316"/>
                    <a:pt x="39" y="312"/>
                    <a:pt x="39" y="307"/>
                  </a:cubicBezTo>
                  <a:cubicBezTo>
                    <a:pt x="39" y="31"/>
                    <a:pt x="39" y="31"/>
                    <a:pt x="39" y="31"/>
                  </a:cubicBezTo>
                  <a:cubicBezTo>
                    <a:pt x="492" y="31"/>
                    <a:pt x="492" y="31"/>
                    <a:pt x="492" y="31"/>
                  </a:cubicBezTo>
                  <a:lnTo>
                    <a:pt x="492" y="307"/>
                  </a:ln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AU" sz="2400" kern="0">
                <a:solidFill>
                  <a:srgbClr val="000000"/>
                </a:solidFill>
                <a:latin typeface="微软雅黑" pitchFamily="34" charset="-122"/>
                <a:ea typeface="Microsoft YaHei UI" charset="-122"/>
              </a:endParaRPr>
            </a:p>
          </p:txBody>
        </p:sp>
        <p:sp>
          <p:nvSpPr>
            <p:cNvPr id="21" name="Freeform 222"/>
            <p:cNvSpPr/>
            <p:nvPr/>
          </p:nvSpPr>
          <p:spPr bwMode="auto">
            <a:xfrm>
              <a:off x="2044700" y="2154238"/>
              <a:ext cx="409575" cy="87313"/>
            </a:xfrm>
            <a:custGeom>
              <a:avLst/>
              <a:gdLst>
                <a:gd name="T0" fmla="*/ 533 w 533"/>
                <a:gd name="T1" fmla="*/ 21 h 112"/>
                <a:gd name="T2" fmla="*/ 533 w 533"/>
                <a:gd name="T3" fmla="*/ 112 h 112"/>
                <a:gd name="T4" fmla="*/ 0 w 533"/>
                <a:gd name="T5" fmla="*/ 112 h 112"/>
                <a:gd name="T6" fmla="*/ 0 w 533"/>
                <a:gd name="T7" fmla="*/ 21 h 112"/>
                <a:gd name="T8" fmla="*/ 21 w 533"/>
                <a:gd name="T9" fmla="*/ 0 h 112"/>
                <a:gd name="T10" fmla="*/ 83 w 533"/>
                <a:gd name="T11" fmla="*/ 0 h 112"/>
                <a:gd name="T12" fmla="*/ 83 w 533"/>
                <a:gd name="T13" fmla="*/ 41 h 112"/>
                <a:gd name="T14" fmla="*/ 108 w 533"/>
                <a:gd name="T15" fmla="*/ 65 h 112"/>
                <a:gd name="T16" fmla="*/ 136 w 533"/>
                <a:gd name="T17" fmla="*/ 65 h 112"/>
                <a:gd name="T18" fmla="*/ 161 w 533"/>
                <a:gd name="T19" fmla="*/ 41 h 112"/>
                <a:gd name="T20" fmla="*/ 161 w 533"/>
                <a:gd name="T21" fmla="*/ 0 h 112"/>
                <a:gd name="T22" fmla="*/ 373 w 533"/>
                <a:gd name="T23" fmla="*/ 0 h 112"/>
                <a:gd name="T24" fmla="*/ 373 w 533"/>
                <a:gd name="T25" fmla="*/ 41 h 112"/>
                <a:gd name="T26" fmla="*/ 398 w 533"/>
                <a:gd name="T27" fmla="*/ 65 h 112"/>
                <a:gd name="T28" fmla="*/ 426 w 533"/>
                <a:gd name="T29" fmla="*/ 65 h 112"/>
                <a:gd name="T30" fmla="*/ 450 w 533"/>
                <a:gd name="T31" fmla="*/ 41 h 112"/>
                <a:gd name="T32" fmla="*/ 450 w 533"/>
                <a:gd name="T33" fmla="*/ 0 h 112"/>
                <a:gd name="T34" fmla="*/ 512 w 533"/>
                <a:gd name="T35" fmla="*/ 0 h 112"/>
                <a:gd name="T36" fmla="*/ 533 w 533"/>
                <a:gd name="T37" fmla="*/ 2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112">
                  <a:moveTo>
                    <a:pt x="533" y="21"/>
                  </a:moveTo>
                  <a:cubicBezTo>
                    <a:pt x="533" y="112"/>
                    <a:pt x="533" y="112"/>
                    <a:pt x="533" y="112"/>
                  </a:cubicBezTo>
                  <a:cubicBezTo>
                    <a:pt x="0" y="112"/>
                    <a:pt x="0" y="112"/>
                    <a:pt x="0" y="112"/>
                  </a:cubicBezTo>
                  <a:cubicBezTo>
                    <a:pt x="0" y="21"/>
                    <a:pt x="0" y="21"/>
                    <a:pt x="0" y="21"/>
                  </a:cubicBezTo>
                  <a:cubicBezTo>
                    <a:pt x="0" y="9"/>
                    <a:pt x="9" y="0"/>
                    <a:pt x="21" y="0"/>
                  </a:cubicBezTo>
                  <a:cubicBezTo>
                    <a:pt x="83" y="0"/>
                    <a:pt x="83" y="0"/>
                    <a:pt x="83" y="0"/>
                  </a:cubicBezTo>
                  <a:cubicBezTo>
                    <a:pt x="83" y="41"/>
                    <a:pt x="83" y="41"/>
                    <a:pt x="83" y="41"/>
                  </a:cubicBezTo>
                  <a:cubicBezTo>
                    <a:pt x="83" y="54"/>
                    <a:pt x="95" y="65"/>
                    <a:pt x="108" y="65"/>
                  </a:cubicBezTo>
                  <a:cubicBezTo>
                    <a:pt x="136" y="65"/>
                    <a:pt x="136" y="65"/>
                    <a:pt x="136" y="65"/>
                  </a:cubicBezTo>
                  <a:cubicBezTo>
                    <a:pt x="150" y="65"/>
                    <a:pt x="161" y="54"/>
                    <a:pt x="161" y="41"/>
                  </a:cubicBezTo>
                  <a:cubicBezTo>
                    <a:pt x="161" y="0"/>
                    <a:pt x="161" y="0"/>
                    <a:pt x="161" y="0"/>
                  </a:cubicBezTo>
                  <a:cubicBezTo>
                    <a:pt x="373" y="0"/>
                    <a:pt x="373" y="0"/>
                    <a:pt x="373" y="0"/>
                  </a:cubicBezTo>
                  <a:cubicBezTo>
                    <a:pt x="373" y="41"/>
                    <a:pt x="373" y="41"/>
                    <a:pt x="373" y="41"/>
                  </a:cubicBezTo>
                  <a:cubicBezTo>
                    <a:pt x="373" y="54"/>
                    <a:pt x="384" y="65"/>
                    <a:pt x="398" y="65"/>
                  </a:cubicBezTo>
                  <a:cubicBezTo>
                    <a:pt x="426" y="65"/>
                    <a:pt x="426" y="65"/>
                    <a:pt x="426" y="65"/>
                  </a:cubicBezTo>
                  <a:cubicBezTo>
                    <a:pt x="439" y="65"/>
                    <a:pt x="450" y="54"/>
                    <a:pt x="450" y="41"/>
                  </a:cubicBezTo>
                  <a:cubicBezTo>
                    <a:pt x="450" y="0"/>
                    <a:pt x="450" y="0"/>
                    <a:pt x="450" y="0"/>
                  </a:cubicBezTo>
                  <a:cubicBezTo>
                    <a:pt x="512" y="0"/>
                    <a:pt x="512" y="0"/>
                    <a:pt x="512" y="0"/>
                  </a:cubicBezTo>
                  <a:cubicBezTo>
                    <a:pt x="523" y="0"/>
                    <a:pt x="533" y="9"/>
                    <a:pt x="533" y="21"/>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AU" sz="2400" kern="0">
                <a:solidFill>
                  <a:srgbClr val="000000"/>
                </a:solidFill>
                <a:latin typeface="微软雅黑" pitchFamily="34" charset="-122"/>
                <a:ea typeface="Microsoft YaHei UI" charset="-122"/>
              </a:endParaRPr>
            </a:p>
          </p:txBody>
        </p:sp>
        <p:sp>
          <p:nvSpPr>
            <p:cNvPr id="22" name="Freeform 223"/>
            <p:cNvSpPr>
              <a:spLocks noEditPoints="1"/>
            </p:cNvSpPr>
            <p:nvPr/>
          </p:nvSpPr>
          <p:spPr bwMode="auto">
            <a:xfrm>
              <a:off x="2257425" y="2320925"/>
              <a:ext cx="111125" cy="153988"/>
            </a:xfrm>
            <a:custGeom>
              <a:avLst/>
              <a:gdLst>
                <a:gd name="T0" fmla="*/ 74 w 146"/>
                <a:gd name="T1" fmla="*/ 0 h 201"/>
                <a:gd name="T2" fmla="*/ 0 w 146"/>
                <a:gd name="T3" fmla="*/ 100 h 201"/>
                <a:gd name="T4" fmla="*/ 73 w 146"/>
                <a:gd name="T5" fmla="*/ 201 h 201"/>
                <a:gd name="T6" fmla="*/ 146 w 146"/>
                <a:gd name="T7" fmla="*/ 99 h 201"/>
                <a:gd name="T8" fmla="*/ 74 w 146"/>
                <a:gd name="T9" fmla="*/ 0 h 201"/>
                <a:gd name="T10" fmla="*/ 74 w 146"/>
                <a:gd name="T11" fmla="*/ 166 h 201"/>
                <a:gd name="T12" fmla="*/ 46 w 146"/>
                <a:gd name="T13" fmla="*/ 100 h 201"/>
                <a:gd name="T14" fmla="*/ 73 w 146"/>
                <a:gd name="T15" fmla="*/ 34 h 201"/>
                <a:gd name="T16" fmla="*/ 101 w 146"/>
                <a:gd name="T17" fmla="*/ 100 h 201"/>
                <a:gd name="T18" fmla="*/ 74 w 146"/>
                <a:gd name="T19" fmla="*/ 16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201">
                  <a:moveTo>
                    <a:pt x="74" y="0"/>
                  </a:moveTo>
                  <a:cubicBezTo>
                    <a:pt x="24" y="0"/>
                    <a:pt x="0" y="44"/>
                    <a:pt x="0" y="100"/>
                  </a:cubicBezTo>
                  <a:cubicBezTo>
                    <a:pt x="0" y="155"/>
                    <a:pt x="22" y="201"/>
                    <a:pt x="73" y="201"/>
                  </a:cubicBezTo>
                  <a:cubicBezTo>
                    <a:pt x="122" y="201"/>
                    <a:pt x="146" y="159"/>
                    <a:pt x="146" y="99"/>
                  </a:cubicBezTo>
                  <a:cubicBezTo>
                    <a:pt x="146" y="46"/>
                    <a:pt x="126" y="0"/>
                    <a:pt x="74" y="0"/>
                  </a:cubicBezTo>
                  <a:close/>
                  <a:moveTo>
                    <a:pt x="74" y="166"/>
                  </a:moveTo>
                  <a:cubicBezTo>
                    <a:pt x="56" y="166"/>
                    <a:pt x="45" y="145"/>
                    <a:pt x="46" y="100"/>
                  </a:cubicBezTo>
                  <a:cubicBezTo>
                    <a:pt x="45" y="55"/>
                    <a:pt x="57" y="34"/>
                    <a:pt x="73" y="34"/>
                  </a:cubicBezTo>
                  <a:cubicBezTo>
                    <a:pt x="92" y="34"/>
                    <a:pt x="101" y="57"/>
                    <a:pt x="101" y="100"/>
                  </a:cubicBezTo>
                  <a:cubicBezTo>
                    <a:pt x="101" y="144"/>
                    <a:pt x="91" y="166"/>
                    <a:pt x="74" y="166"/>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AU" sz="2400" kern="0">
                <a:solidFill>
                  <a:srgbClr val="000000"/>
                </a:solidFill>
                <a:latin typeface="微软雅黑" pitchFamily="34" charset="-122"/>
                <a:ea typeface="Microsoft YaHei UI" charset="-122"/>
              </a:endParaRPr>
            </a:p>
          </p:txBody>
        </p:sp>
        <p:sp>
          <p:nvSpPr>
            <p:cNvPr id="23" name="Freeform 224"/>
            <p:cNvSpPr/>
            <p:nvPr/>
          </p:nvSpPr>
          <p:spPr bwMode="auto">
            <a:xfrm>
              <a:off x="2132013" y="2320925"/>
              <a:ext cx="104775" cy="150813"/>
            </a:xfrm>
            <a:custGeom>
              <a:avLst/>
              <a:gdLst>
                <a:gd name="T0" fmla="*/ 138 w 138"/>
                <a:gd name="T1" fmla="*/ 197 h 197"/>
                <a:gd name="T2" fmla="*/ 0 w 138"/>
                <a:gd name="T3" fmla="*/ 197 h 197"/>
                <a:gd name="T4" fmla="*/ 0 w 138"/>
                <a:gd name="T5" fmla="*/ 170 h 197"/>
                <a:gd name="T6" fmla="*/ 25 w 138"/>
                <a:gd name="T7" fmla="*/ 147 h 197"/>
                <a:gd name="T8" fmla="*/ 89 w 138"/>
                <a:gd name="T9" fmla="*/ 65 h 197"/>
                <a:gd name="T10" fmla="*/ 57 w 138"/>
                <a:gd name="T11" fmla="*/ 36 h 197"/>
                <a:gd name="T12" fmla="*/ 15 w 138"/>
                <a:gd name="T13" fmla="*/ 52 h 197"/>
                <a:gd name="T14" fmla="*/ 3 w 138"/>
                <a:gd name="T15" fmla="*/ 20 h 197"/>
                <a:gd name="T16" fmla="*/ 66 w 138"/>
                <a:gd name="T17" fmla="*/ 0 h 197"/>
                <a:gd name="T18" fmla="*/ 134 w 138"/>
                <a:gd name="T19" fmla="*/ 61 h 197"/>
                <a:gd name="T20" fmla="*/ 83 w 138"/>
                <a:gd name="T21" fmla="*/ 144 h 197"/>
                <a:gd name="T22" fmla="*/ 65 w 138"/>
                <a:gd name="T23" fmla="*/ 159 h 197"/>
                <a:gd name="T24" fmla="*/ 65 w 138"/>
                <a:gd name="T25" fmla="*/ 160 h 197"/>
                <a:gd name="T26" fmla="*/ 138 w 138"/>
                <a:gd name="T27" fmla="*/ 160 h 197"/>
                <a:gd name="T28" fmla="*/ 138 w 138"/>
                <a:gd name="T29"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97">
                  <a:moveTo>
                    <a:pt x="138" y="197"/>
                  </a:moveTo>
                  <a:cubicBezTo>
                    <a:pt x="0" y="197"/>
                    <a:pt x="0" y="197"/>
                    <a:pt x="0" y="197"/>
                  </a:cubicBezTo>
                  <a:cubicBezTo>
                    <a:pt x="0" y="170"/>
                    <a:pt x="0" y="170"/>
                    <a:pt x="0" y="170"/>
                  </a:cubicBezTo>
                  <a:cubicBezTo>
                    <a:pt x="25" y="147"/>
                    <a:pt x="25" y="147"/>
                    <a:pt x="25" y="147"/>
                  </a:cubicBezTo>
                  <a:cubicBezTo>
                    <a:pt x="68" y="109"/>
                    <a:pt x="88" y="87"/>
                    <a:pt x="89" y="65"/>
                  </a:cubicBezTo>
                  <a:cubicBezTo>
                    <a:pt x="89" y="49"/>
                    <a:pt x="79" y="36"/>
                    <a:pt x="57" y="36"/>
                  </a:cubicBezTo>
                  <a:cubicBezTo>
                    <a:pt x="40" y="36"/>
                    <a:pt x="26" y="45"/>
                    <a:pt x="15" y="52"/>
                  </a:cubicBezTo>
                  <a:cubicBezTo>
                    <a:pt x="3" y="20"/>
                    <a:pt x="3" y="20"/>
                    <a:pt x="3" y="20"/>
                  </a:cubicBezTo>
                  <a:cubicBezTo>
                    <a:pt x="17" y="9"/>
                    <a:pt x="40" y="0"/>
                    <a:pt x="66" y="0"/>
                  </a:cubicBezTo>
                  <a:cubicBezTo>
                    <a:pt x="110" y="0"/>
                    <a:pt x="134" y="25"/>
                    <a:pt x="134" y="61"/>
                  </a:cubicBezTo>
                  <a:cubicBezTo>
                    <a:pt x="134" y="93"/>
                    <a:pt x="111" y="119"/>
                    <a:pt x="83" y="144"/>
                  </a:cubicBezTo>
                  <a:cubicBezTo>
                    <a:pt x="65" y="159"/>
                    <a:pt x="65" y="159"/>
                    <a:pt x="65" y="159"/>
                  </a:cubicBezTo>
                  <a:cubicBezTo>
                    <a:pt x="65" y="160"/>
                    <a:pt x="65" y="160"/>
                    <a:pt x="65" y="160"/>
                  </a:cubicBezTo>
                  <a:cubicBezTo>
                    <a:pt x="138" y="160"/>
                    <a:pt x="138" y="160"/>
                    <a:pt x="138" y="160"/>
                  </a:cubicBezTo>
                  <a:lnTo>
                    <a:pt x="138" y="197"/>
                  </a:ln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AU" sz="2400" kern="0">
                <a:solidFill>
                  <a:srgbClr val="000000"/>
                </a:solidFill>
                <a:latin typeface="微软雅黑" pitchFamily="34" charset="-122"/>
                <a:ea typeface="Microsoft YaHei UI" charset="-122"/>
              </a:endParaRPr>
            </a:p>
          </p:txBody>
        </p:sp>
        <p:sp>
          <p:nvSpPr>
            <p:cNvPr id="24" name="Freeform 225"/>
            <p:cNvSpPr/>
            <p:nvPr/>
          </p:nvSpPr>
          <p:spPr bwMode="auto">
            <a:xfrm>
              <a:off x="2124075" y="2119313"/>
              <a:ext cx="30163" cy="71438"/>
            </a:xfrm>
            <a:custGeom>
              <a:avLst/>
              <a:gdLst>
                <a:gd name="T0" fmla="*/ 0 w 39"/>
                <a:gd name="T1" fmla="*/ 80 h 92"/>
                <a:gd name="T2" fmla="*/ 0 w 39"/>
                <a:gd name="T3" fmla="*/ 13 h 92"/>
                <a:gd name="T4" fmla="*/ 12 w 39"/>
                <a:gd name="T5" fmla="*/ 0 h 92"/>
                <a:gd name="T6" fmla="*/ 26 w 39"/>
                <a:gd name="T7" fmla="*/ 0 h 92"/>
                <a:gd name="T8" fmla="*/ 39 w 39"/>
                <a:gd name="T9" fmla="*/ 13 h 92"/>
                <a:gd name="T10" fmla="*/ 39 w 39"/>
                <a:gd name="T11" fmla="*/ 80 h 92"/>
                <a:gd name="T12" fmla="*/ 26 w 39"/>
                <a:gd name="T13" fmla="*/ 92 h 92"/>
                <a:gd name="T14" fmla="*/ 12 w 39"/>
                <a:gd name="T15" fmla="*/ 92 h 92"/>
                <a:gd name="T16" fmla="*/ 0 w 39"/>
                <a:gd name="T17" fmla="*/ 8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92">
                  <a:moveTo>
                    <a:pt x="0" y="80"/>
                  </a:moveTo>
                  <a:cubicBezTo>
                    <a:pt x="0" y="13"/>
                    <a:pt x="0" y="13"/>
                    <a:pt x="0" y="13"/>
                  </a:cubicBezTo>
                  <a:cubicBezTo>
                    <a:pt x="0" y="6"/>
                    <a:pt x="5" y="0"/>
                    <a:pt x="12" y="0"/>
                  </a:cubicBezTo>
                  <a:cubicBezTo>
                    <a:pt x="26" y="0"/>
                    <a:pt x="26" y="0"/>
                    <a:pt x="26" y="0"/>
                  </a:cubicBezTo>
                  <a:cubicBezTo>
                    <a:pt x="33" y="0"/>
                    <a:pt x="39" y="6"/>
                    <a:pt x="39" y="13"/>
                  </a:cubicBezTo>
                  <a:cubicBezTo>
                    <a:pt x="39" y="80"/>
                    <a:pt x="39" y="80"/>
                    <a:pt x="39" y="80"/>
                  </a:cubicBezTo>
                  <a:cubicBezTo>
                    <a:pt x="39" y="87"/>
                    <a:pt x="33" y="92"/>
                    <a:pt x="26" y="92"/>
                  </a:cubicBezTo>
                  <a:cubicBezTo>
                    <a:pt x="12" y="92"/>
                    <a:pt x="12" y="92"/>
                    <a:pt x="12" y="92"/>
                  </a:cubicBezTo>
                  <a:cubicBezTo>
                    <a:pt x="5" y="92"/>
                    <a:pt x="0" y="87"/>
                    <a:pt x="0" y="80"/>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AU" sz="2400" kern="0">
                <a:solidFill>
                  <a:srgbClr val="000000"/>
                </a:solidFill>
                <a:latin typeface="微软雅黑" pitchFamily="34" charset="-122"/>
                <a:ea typeface="Microsoft YaHei UI" charset="-122"/>
              </a:endParaRPr>
            </a:p>
          </p:txBody>
        </p:sp>
        <p:sp>
          <p:nvSpPr>
            <p:cNvPr id="25" name="Freeform 226"/>
            <p:cNvSpPr/>
            <p:nvPr/>
          </p:nvSpPr>
          <p:spPr bwMode="auto">
            <a:xfrm>
              <a:off x="2346325" y="2119313"/>
              <a:ext cx="30163" cy="71438"/>
            </a:xfrm>
            <a:custGeom>
              <a:avLst/>
              <a:gdLst>
                <a:gd name="T0" fmla="*/ 0 w 39"/>
                <a:gd name="T1" fmla="*/ 80 h 92"/>
                <a:gd name="T2" fmla="*/ 0 w 39"/>
                <a:gd name="T3" fmla="*/ 13 h 92"/>
                <a:gd name="T4" fmla="*/ 13 w 39"/>
                <a:gd name="T5" fmla="*/ 0 h 92"/>
                <a:gd name="T6" fmla="*/ 27 w 39"/>
                <a:gd name="T7" fmla="*/ 0 h 92"/>
                <a:gd name="T8" fmla="*/ 39 w 39"/>
                <a:gd name="T9" fmla="*/ 13 h 92"/>
                <a:gd name="T10" fmla="*/ 39 w 39"/>
                <a:gd name="T11" fmla="*/ 80 h 92"/>
                <a:gd name="T12" fmla="*/ 27 w 39"/>
                <a:gd name="T13" fmla="*/ 92 h 92"/>
                <a:gd name="T14" fmla="*/ 13 w 39"/>
                <a:gd name="T15" fmla="*/ 92 h 92"/>
                <a:gd name="T16" fmla="*/ 0 w 39"/>
                <a:gd name="T17" fmla="*/ 8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92">
                  <a:moveTo>
                    <a:pt x="0" y="80"/>
                  </a:moveTo>
                  <a:cubicBezTo>
                    <a:pt x="0" y="13"/>
                    <a:pt x="0" y="13"/>
                    <a:pt x="0" y="13"/>
                  </a:cubicBezTo>
                  <a:cubicBezTo>
                    <a:pt x="0" y="6"/>
                    <a:pt x="6" y="0"/>
                    <a:pt x="13" y="0"/>
                  </a:cubicBezTo>
                  <a:cubicBezTo>
                    <a:pt x="27" y="0"/>
                    <a:pt x="27" y="0"/>
                    <a:pt x="27" y="0"/>
                  </a:cubicBezTo>
                  <a:cubicBezTo>
                    <a:pt x="34" y="0"/>
                    <a:pt x="39" y="6"/>
                    <a:pt x="39" y="13"/>
                  </a:cubicBezTo>
                  <a:cubicBezTo>
                    <a:pt x="39" y="80"/>
                    <a:pt x="39" y="80"/>
                    <a:pt x="39" y="80"/>
                  </a:cubicBezTo>
                  <a:cubicBezTo>
                    <a:pt x="39" y="87"/>
                    <a:pt x="34" y="92"/>
                    <a:pt x="27" y="92"/>
                  </a:cubicBezTo>
                  <a:cubicBezTo>
                    <a:pt x="13" y="92"/>
                    <a:pt x="13" y="92"/>
                    <a:pt x="13" y="92"/>
                  </a:cubicBezTo>
                  <a:cubicBezTo>
                    <a:pt x="6" y="92"/>
                    <a:pt x="0" y="87"/>
                    <a:pt x="0" y="80"/>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AU" sz="2400" kern="0">
                <a:solidFill>
                  <a:srgbClr val="000000"/>
                </a:solidFill>
                <a:latin typeface="微软雅黑" pitchFamily="34" charset="-122"/>
                <a:ea typeface="Microsoft YaHei UI" charset="-122"/>
              </a:endParaRPr>
            </a:p>
          </p:txBody>
        </p:sp>
      </p:grpSp>
      <p:sp>
        <p:nvSpPr>
          <p:cNvPr id="26" name="矩形 3"/>
          <p:cNvSpPr>
            <a:spLocks noChangeArrowheads="1"/>
          </p:cNvSpPr>
          <p:nvPr/>
        </p:nvSpPr>
        <p:spPr bwMode="auto">
          <a:xfrm>
            <a:off x="2629842" y="4085831"/>
            <a:ext cx="3105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2400" b="1" dirty="0">
                <a:solidFill>
                  <a:srgbClr val="C00000"/>
                </a:solidFill>
                <a:latin typeface="微软雅黑" pitchFamily="34" charset="-122"/>
                <a:ea typeface="微软雅黑" pitchFamily="34" charset="-122"/>
                <a:sym typeface="Calibri" pitchFamily="34" charset="0"/>
              </a:rPr>
              <a:t>最多</a:t>
            </a:r>
            <a:r>
              <a:rPr lang="en-US" altLang="zh-CN" sz="2400" b="1" dirty="0">
                <a:solidFill>
                  <a:srgbClr val="C00000"/>
                </a:solidFill>
                <a:latin typeface="微软雅黑" pitchFamily="34" charset="-122"/>
                <a:ea typeface="微软雅黑" pitchFamily="34" charset="-122"/>
                <a:sym typeface="Calibri" pitchFamily="34" charset="0"/>
              </a:rPr>
              <a:t>2</a:t>
            </a:r>
            <a:r>
              <a:rPr lang="zh-CN" altLang="en-US" sz="2400" b="1" dirty="0">
                <a:solidFill>
                  <a:srgbClr val="C00000"/>
                </a:solidFill>
                <a:latin typeface="微软雅黑" pitchFamily="34" charset="-122"/>
                <a:ea typeface="微软雅黑" pitchFamily="34" charset="-122"/>
                <a:sym typeface="Calibri" pitchFamily="34" charset="0"/>
              </a:rPr>
              <a:t>次，不超过</a:t>
            </a:r>
            <a:r>
              <a:rPr lang="en-US" altLang="zh-CN" sz="2400" b="1" dirty="0">
                <a:solidFill>
                  <a:srgbClr val="C00000"/>
                </a:solidFill>
                <a:latin typeface="微软雅黑" pitchFamily="34" charset="-122"/>
                <a:ea typeface="微软雅黑" pitchFamily="34" charset="-122"/>
                <a:sym typeface="Calibri" pitchFamily="34" charset="0"/>
              </a:rPr>
              <a:t>24h</a:t>
            </a:r>
            <a:endParaRPr lang="zh-CN" altLang="en-US" sz="2400" b="1" dirty="0">
              <a:solidFill>
                <a:srgbClr val="C00000"/>
              </a:solidFill>
              <a:latin typeface="微软雅黑" pitchFamily="34" charset="-122"/>
              <a:ea typeface="微软雅黑" pitchFamily="34" charset="-122"/>
              <a:sym typeface="Calibri" pitchFamily="34" charset="0"/>
            </a:endParaRPr>
          </a:p>
        </p:txBody>
      </p:sp>
      <p:grpSp>
        <p:nvGrpSpPr>
          <p:cNvPr id="4" name="组合 3"/>
          <p:cNvGrpSpPr/>
          <p:nvPr/>
        </p:nvGrpSpPr>
        <p:grpSpPr>
          <a:xfrm>
            <a:off x="6118208" y="1705119"/>
            <a:ext cx="5472457" cy="3416320"/>
            <a:chOff x="6118208" y="1705119"/>
            <a:chExt cx="5472457" cy="3416320"/>
          </a:xfrm>
        </p:grpSpPr>
        <p:sp>
          <p:nvSpPr>
            <p:cNvPr id="27" name="矩形 2"/>
            <p:cNvSpPr>
              <a:spLocks noChangeArrowheads="1"/>
            </p:cNvSpPr>
            <p:nvPr/>
          </p:nvSpPr>
          <p:spPr bwMode="auto">
            <a:xfrm>
              <a:off x="6118208" y="1705119"/>
              <a:ext cx="547245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marL="0" lvl="2" eaLnBrk="1" hangingPunct="1">
                <a:lnSpc>
                  <a:spcPct val="200000"/>
                </a:lnSpc>
                <a:buClr>
                  <a:schemeClr val="tx1"/>
                </a:buClr>
              </a:pPr>
              <a:r>
                <a:rPr lang="zh-CN" altLang="zh-CN" sz="1800" dirty="0">
                  <a:solidFill>
                    <a:schemeClr val="bg1"/>
                  </a:solidFill>
                  <a:latin typeface="微软雅黑" pitchFamily="34" charset="-122"/>
                  <a:ea typeface="微软雅黑" pitchFamily="34" charset="-122"/>
                  <a:sym typeface="Calibri" pitchFamily="34" charset="0"/>
                </a:rPr>
                <a:t>如需延期，申请人和批准人应重新检查工作区域，确认所有的安全条件和措施仍然有效，方可批准延期，</a:t>
              </a:r>
              <a:r>
                <a:rPr lang="zh-CN" altLang="zh-CN" sz="1800">
                  <a:solidFill>
                    <a:schemeClr val="bg1"/>
                  </a:solidFill>
                  <a:latin typeface="微软雅黑" pitchFamily="34" charset="-122"/>
                  <a:ea typeface="微软雅黑" pitchFamily="34" charset="-122"/>
                  <a:sym typeface="Calibri" pitchFamily="34" charset="0"/>
                </a:rPr>
                <a:t>如有</a:t>
              </a:r>
              <a:r>
                <a:rPr lang="en-US" altLang="zh-CN" sz="1800">
                  <a:solidFill>
                    <a:schemeClr val="bg1"/>
                  </a:solidFill>
                  <a:latin typeface="微软雅黑" pitchFamily="34" charset="-122"/>
                  <a:ea typeface="微软雅黑" pitchFamily="34" charset="-122"/>
                  <a:sym typeface="Calibri" pitchFamily="34" charset="0"/>
                </a:rPr>
                <a:t>                                                        </a:t>
              </a:r>
              <a:r>
                <a:rPr lang="zh-CN" altLang="zh-CN" sz="1800">
                  <a:solidFill>
                    <a:schemeClr val="bg1"/>
                  </a:solidFill>
                  <a:latin typeface="微软雅黑" pitchFamily="34" charset="-122"/>
                  <a:ea typeface="微软雅黑" pitchFamily="34" charset="-122"/>
                  <a:sym typeface="Calibri" pitchFamily="34" charset="0"/>
                </a:rPr>
                <a:t>新</a:t>
              </a:r>
              <a:r>
                <a:rPr lang="zh-CN" altLang="zh-CN" sz="1800" dirty="0">
                  <a:solidFill>
                    <a:schemeClr val="bg1"/>
                  </a:solidFill>
                  <a:latin typeface="微软雅黑" pitchFamily="34" charset="-122"/>
                  <a:ea typeface="微软雅黑" pitchFamily="34" charset="-122"/>
                  <a:sym typeface="Calibri" pitchFamily="34" charset="0"/>
                </a:rPr>
                <a:t>的安全要求（如夜间照明等）应在申请上注明，在新的要求都落实以后，申请人和批准人方可在作业延期单上签字延期。</a:t>
              </a:r>
            </a:p>
          </p:txBody>
        </p:sp>
        <p:pic>
          <p:nvPicPr>
            <p:cNvPr id="3" name="图片 2"/>
            <p:cNvPicPr>
              <a:picLocks noChangeAspect="1"/>
            </p:cNvPicPr>
            <p:nvPr/>
          </p:nvPicPr>
          <p:blipFill>
            <a:blip r:embed="rId4"/>
            <a:stretch>
              <a:fillRect/>
            </a:stretch>
          </p:blipFill>
          <p:spPr>
            <a:xfrm>
              <a:off x="6528580" y="2968077"/>
              <a:ext cx="4084674" cy="493819"/>
            </a:xfrm>
            <a:prstGeom prst="rect">
              <a:avLst/>
            </a:prstGeom>
          </p:spPr>
        </p:pic>
      </p:gr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二、工业动火管理</a:t>
            </a:r>
          </a:p>
        </p:txBody>
      </p:sp>
      <p:sp>
        <p:nvSpPr>
          <p:cNvPr id="40" name="文本占位符 7"/>
          <p:cNvSpPr>
            <a:spLocks noGrp="1"/>
          </p:cNvSpPr>
          <p:nvPr>
            <p:ph type="body" sz="quarter" idx="11"/>
          </p:nvPr>
        </p:nvSpPr>
        <p:spPr>
          <a:xfrm>
            <a:off x="83331" y="823414"/>
            <a:ext cx="10549173" cy="539776"/>
          </a:xfrm>
        </p:spPr>
        <p:txBody>
          <a:bodyPr/>
          <a:lstStyle/>
          <a:p>
            <a:pPr marL="514350" indent="-514350">
              <a:buFont typeface="+mj-lt"/>
              <a:buAutoNum type="romanUcPeriod" startAt="6"/>
            </a:pPr>
            <a:r>
              <a:rPr lang="zh-CN" altLang="en-US" dirty="0"/>
              <a:t>动火作业时限、取消和关闭</a:t>
            </a:r>
            <a:endParaRPr lang="zh-CN" altLang="en-US" b="1" dirty="0">
              <a:solidFill>
                <a:srgbClr val="FF0000"/>
              </a:solidFill>
            </a:endParaRPr>
          </a:p>
        </p:txBody>
      </p:sp>
      <p:sp>
        <p:nvSpPr>
          <p:cNvPr id="4" name="Freeform 28"/>
          <p:cNvSpPr/>
          <p:nvPr/>
        </p:nvSpPr>
        <p:spPr>
          <a:xfrm>
            <a:off x="4036148" y="1349231"/>
            <a:ext cx="701675" cy="701675"/>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DA600C"/>
          </a:solidFill>
          <a:ln w="12700" cap="flat" cmpd="sng" algn="ctr">
            <a:noFill/>
            <a:prstDash val="solid"/>
            <a:miter lim="800000"/>
          </a:ln>
          <a:effectLst/>
        </p:spPr>
        <p:txBody>
          <a:bodyPr lIns="289513" tIns="289513" rIns="289513" bIns="289513" spcCol="1270" anchor="ctr"/>
          <a:lstStyle/>
          <a:p>
            <a:pPr algn="just" defTabSz="1628140" fontAlgn="auto">
              <a:lnSpc>
                <a:spcPct val="120000"/>
              </a:lnSpc>
              <a:spcBef>
                <a:spcPts val="0"/>
              </a:spcBef>
              <a:spcAft>
                <a:spcPct val="35000"/>
              </a:spcAft>
              <a:defRPr/>
            </a:pPr>
            <a:endParaRPr lang="en-GB" sz="825">
              <a:solidFill>
                <a:sysClr val="window" lastClr="FFFFFF"/>
              </a:solidFill>
              <a:latin typeface="Arial" charset="0"/>
              <a:ea typeface="微软雅黑" pitchFamily="34" charset="-122"/>
              <a:sym typeface="Arial" charset="0"/>
            </a:endParaRPr>
          </a:p>
        </p:txBody>
      </p:sp>
      <p:sp>
        <p:nvSpPr>
          <p:cNvPr id="5" name="矩形 3"/>
          <p:cNvSpPr>
            <a:spLocks noChangeArrowheads="1"/>
          </p:cNvSpPr>
          <p:nvPr/>
        </p:nvSpPr>
        <p:spPr bwMode="auto">
          <a:xfrm>
            <a:off x="5741122" y="1639743"/>
            <a:ext cx="2698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zh-CN" sz="1400" b="1">
                <a:solidFill>
                  <a:srgbClr val="C00000"/>
                </a:solidFill>
                <a:latin typeface="微软雅黑" pitchFamily="34" charset="-122"/>
                <a:ea typeface="微软雅黑" pitchFamily="34" charset="-122"/>
                <a:sym typeface="Calibri" pitchFamily="34" charset="0"/>
              </a:rPr>
              <a:t>包括但不限于下列任何一种</a:t>
            </a:r>
            <a:r>
              <a:rPr lang="zh-CN" altLang="en-US" sz="1400" b="1">
                <a:solidFill>
                  <a:srgbClr val="C00000"/>
                </a:solidFill>
                <a:latin typeface="微软雅黑" pitchFamily="34" charset="-122"/>
                <a:ea typeface="微软雅黑" pitchFamily="34" charset="-122"/>
                <a:sym typeface="Calibri" pitchFamily="34" charset="0"/>
              </a:rPr>
              <a:t>情况</a:t>
            </a:r>
          </a:p>
        </p:txBody>
      </p:sp>
      <p:sp>
        <p:nvSpPr>
          <p:cNvPr id="6" name="矩形 52"/>
          <p:cNvSpPr>
            <a:spLocks noChangeArrowheads="1"/>
          </p:cNvSpPr>
          <p:nvPr/>
        </p:nvSpPr>
        <p:spPr bwMode="auto">
          <a:xfrm>
            <a:off x="4604472" y="1609581"/>
            <a:ext cx="971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1800" b="1">
                <a:latin typeface="微软雅黑" pitchFamily="34" charset="-122"/>
                <a:ea typeface="微软雅黑" pitchFamily="34" charset="-122"/>
                <a:sym typeface="Calibri" pitchFamily="34" charset="0"/>
              </a:rPr>
              <a:t>取消</a:t>
            </a:r>
          </a:p>
        </p:txBody>
      </p:sp>
      <p:cxnSp>
        <p:nvCxnSpPr>
          <p:cNvPr id="7" name="直接连接符 35"/>
          <p:cNvCxnSpPr>
            <a:cxnSpLocks noChangeShapeType="1"/>
          </p:cNvCxnSpPr>
          <p:nvPr/>
        </p:nvCxnSpPr>
        <p:spPr bwMode="auto">
          <a:xfrm flipH="1">
            <a:off x="4176313" y="2204864"/>
            <a:ext cx="4106863" cy="0"/>
          </a:xfrm>
          <a:prstGeom prst="line">
            <a:avLst/>
          </a:prstGeom>
          <a:noFill/>
          <a:ln w="12700" algn="ctr">
            <a:solidFill>
              <a:schemeClr val="tx1"/>
            </a:solidFill>
            <a:prstDash val="lgDash"/>
            <a:round/>
          </a:ln>
          <a:extLst>
            <a:ext uri="{909E8E84-426E-40DD-AFC4-6F175D3DCCD1}">
              <a14:hiddenFill xmlns:a14="http://schemas.microsoft.com/office/drawing/2010/main">
                <a:noFill/>
              </a14:hiddenFill>
            </a:ext>
          </a:extLst>
        </p:spPr>
      </p:cxnSp>
      <p:grpSp>
        <p:nvGrpSpPr>
          <p:cNvPr id="8" name="组合 30"/>
          <p:cNvGrpSpPr/>
          <p:nvPr/>
        </p:nvGrpSpPr>
        <p:grpSpPr bwMode="auto">
          <a:xfrm>
            <a:off x="4174261" y="1465118"/>
            <a:ext cx="446087" cy="442913"/>
            <a:chOff x="6523664" y="1846090"/>
            <a:chExt cx="662400" cy="661690"/>
          </a:xfrm>
        </p:grpSpPr>
        <p:sp>
          <p:nvSpPr>
            <p:cNvPr id="9" name="Freeform 39"/>
            <p:cNvSpPr>
              <a:spLocks noEditPoints="1"/>
            </p:cNvSpPr>
            <p:nvPr/>
          </p:nvSpPr>
          <p:spPr bwMode="auto">
            <a:xfrm>
              <a:off x="6523664" y="1846090"/>
              <a:ext cx="662400" cy="661690"/>
            </a:xfrm>
            <a:custGeom>
              <a:avLst/>
              <a:gdLst>
                <a:gd name="T0" fmla="*/ 0 w 507"/>
                <a:gd name="T1" fmla="*/ 254 h 507"/>
                <a:gd name="T2" fmla="*/ 253 w 507"/>
                <a:gd name="T3" fmla="*/ 0 h 507"/>
                <a:gd name="T4" fmla="*/ 253 w 507"/>
                <a:gd name="T5" fmla="*/ 0 h 507"/>
                <a:gd name="T6" fmla="*/ 507 w 507"/>
                <a:gd name="T7" fmla="*/ 254 h 507"/>
                <a:gd name="T8" fmla="*/ 507 w 507"/>
                <a:gd name="T9" fmla="*/ 254 h 507"/>
                <a:gd name="T10" fmla="*/ 253 w 507"/>
                <a:gd name="T11" fmla="*/ 507 h 507"/>
                <a:gd name="T12" fmla="*/ 253 w 507"/>
                <a:gd name="T13" fmla="*/ 507 h 507"/>
                <a:gd name="T14" fmla="*/ 0 w 507"/>
                <a:gd name="T15" fmla="*/ 254 h 507"/>
                <a:gd name="T16" fmla="*/ 42 w 507"/>
                <a:gd name="T17" fmla="*/ 254 h 507"/>
                <a:gd name="T18" fmla="*/ 104 w 507"/>
                <a:gd name="T19" fmla="*/ 404 h 507"/>
                <a:gd name="T20" fmla="*/ 104 w 507"/>
                <a:gd name="T21" fmla="*/ 404 h 507"/>
                <a:gd name="T22" fmla="*/ 253 w 507"/>
                <a:gd name="T23" fmla="*/ 465 h 507"/>
                <a:gd name="T24" fmla="*/ 253 w 507"/>
                <a:gd name="T25" fmla="*/ 465 h 507"/>
                <a:gd name="T26" fmla="*/ 403 w 507"/>
                <a:gd name="T27" fmla="*/ 404 h 507"/>
                <a:gd name="T28" fmla="*/ 403 w 507"/>
                <a:gd name="T29" fmla="*/ 404 h 507"/>
                <a:gd name="T30" fmla="*/ 465 w 507"/>
                <a:gd name="T31" fmla="*/ 254 h 507"/>
                <a:gd name="T32" fmla="*/ 465 w 507"/>
                <a:gd name="T33" fmla="*/ 254 h 507"/>
                <a:gd name="T34" fmla="*/ 403 w 507"/>
                <a:gd name="T35" fmla="*/ 104 h 507"/>
                <a:gd name="T36" fmla="*/ 403 w 507"/>
                <a:gd name="T37" fmla="*/ 104 h 507"/>
                <a:gd name="T38" fmla="*/ 253 w 507"/>
                <a:gd name="T39" fmla="*/ 42 h 507"/>
                <a:gd name="T40" fmla="*/ 253 w 507"/>
                <a:gd name="T41" fmla="*/ 42 h 507"/>
                <a:gd name="T42" fmla="*/ 104 w 507"/>
                <a:gd name="T43" fmla="*/ 104 h 507"/>
                <a:gd name="T44" fmla="*/ 104 w 507"/>
                <a:gd name="T45" fmla="*/ 104 h 507"/>
                <a:gd name="T46" fmla="*/ 42 w 507"/>
                <a:gd name="T47" fmla="*/ 254 h 507"/>
                <a:gd name="T48" fmla="*/ 42 w 507"/>
                <a:gd name="T49" fmla="*/ 254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7" h="507">
                  <a:moveTo>
                    <a:pt x="0" y="254"/>
                  </a:moveTo>
                  <a:cubicBezTo>
                    <a:pt x="0" y="114"/>
                    <a:pt x="113" y="0"/>
                    <a:pt x="253" y="0"/>
                  </a:cubicBezTo>
                  <a:cubicBezTo>
                    <a:pt x="253" y="0"/>
                    <a:pt x="253" y="0"/>
                    <a:pt x="253" y="0"/>
                  </a:cubicBezTo>
                  <a:cubicBezTo>
                    <a:pt x="393" y="0"/>
                    <a:pt x="507" y="114"/>
                    <a:pt x="507" y="254"/>
                  </a:cubicBezTo>
                  <a:cubicBezTo>
                    <a:pt x="507" y="254"/>
                    <a:pt x="507" y="254"/>
                    <a:pt x="507" y="254"/>
                  </a:cubicBezTo>
                  <a:cubicBezTo>
                    <a:pt x="507" y="394"/>
                    <a:pt x="393" y="507"/>
                    <a:pt x="253" y="507"/>
                  </a:cubicBezTo>
                  <a:cubicBezTo>
                    <a:pt x="253" y="507"/>
                    <a:pt x="253" y="507"/>
                    <a:pt x="253" y="507"/>
                  </a:cubicBezTo>
                  <a:cubicBezTo>
                    <a:pt x="113" y="507"/>
                    <a:pt x="0" y="394"/>
                    <a:pt x="0" y="254"/>
                  </a:cubicBezTo>
                  <a:close/>
                  <a:moveTo>
                    <a:pt x="42" y="254"/>
                  </a:moveTo>
                  <a:cubicBezTo>
                    <a:pt x="42" y="312"/>
                    <a:pt x="65" y="365"/>
                    <a:pt x="104" y="404"/>
                  </a:cubicBezTo>
                  <a:cubicBezTo>
                    <a:pt x="104" y="404"/>
                    <a:pt x="104" y="404"/>
                    <a:pt x="104" y="404"/>
                  </a:cubicBezTo>
                  <a:cubicBezTo>
                    <a:pt x="142" y="442"/>
                    <a:pt x="195" y="465"/>
                    <a:pt x="253" y="465"/>
                  </a:cubicBezTo>
                  <a:cubicBezTo>
                    <a:pt x="253" y="465"/>
                    <a:pt x="253" y="465"/>
                    <a:pt x="253" y="465"/>
                  </a:cubicBezTo>
                  <a:cubicBezTo>
                    <a:pt x="312" y="465"/>
                    <a:pt x="364" y="442"/>
                    <a:pt x="403" y="404"/>
                  </a:cubicBezTo>
                  <a:cubicBezTo>
                    <a:pt x="403" y="404"/>
                    <a:pt x="403" y="404"/>
                    <a:pt x="403" y="404"/>
                  </a:cubicBezTo>
                  <a:cubicBezTo>
                    <a:pt x="441" y="365"/>
                    <a:pt x="465" y="312"/>
                    <a:pt x="465" y="254"/>
                  </a:cubicBezTo>
                  <a:cubicBezTo>
                    <a:pt x="465" y="254"/>
                    <a:pt x="465" y="254"/>
                    <a:pt x="465" y="254"/>
                  </a:cubicBezTo>
                  <a:cubicBezTo>
                    <a:pt x="465" y="196"/>
                    <a:pt x="441" y="143"/>
                    <a:pt x="403" y="104"/>
                  </a:cubicBezTo>
                  <a:cubicBezTo>
                    <a:pt x="403" y="104"/>
                    <a:pt x="403" y="104"/>
                    <a:pt x="403" y="104"/>
                  </a:cubicBezTo>
                  <a:cubicBezTo>
                    <a:pt x="364" y="66"/>
                    <a:pt x="312" y="42"/>
                    <a:pt x="253" y="42"/>
                  </a:cubicBezTo>
                  <a:cubicBezTo>
                    <a:pt x="253" y="42"/>
                    <a:pt x="253" y="42"/>
                    <a:pt x="253" y="42"/>
                  </a:cubicBezTo>
                  <a:cubicBezTo>
                    <a:pt x="195" y="42"/>
                    <a:pt x="142" y="66"/>
                    <a:pt x="104" y="104"/>
                  </a:cubicBezTo>
                  <a:cubicBezTo>
                    <a:pt x="104" y="104"/>
                    <a:pt x="104" y="104"/>
                    <a:pt x="104" y="104"/>
                  </a:cubicBezTo>
                  <a:cubicBezTo>
                    <a:pt x="65" y="143"/>
                    <a:pt x="42" y="196"/>
                    <a:pt x="42" y="254"/>
                  </a:cubicBezTo>
                  <a:cubicBezTo>
                    <a:pt x="42" y="254"/>
                    <a:pt x="42" y="254"/>
                    <a:pt x="42" y="25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cxnSp>
          <p:nvCxnSpPr>
            <p:cNvPr id="10" name="直接连接符 33"/>
            <p:cNvCxnSpPr>
              <a:cxnSpLocks noChangeShapeType="1"/>
              <a:stCxn id="9" idx="17"/>
              <a:endCxn id="9" idx="9"/>
            </p:cNvCxnSpPr>
            <p:nvPr/>
          </p:nvCxnSpPr>
          <p:spPr bwMode="auto">
            <a:xfrm flipH="1">
              <a:off x="6659541" y="1981821"/>
              <a:ext cx="390646" cy="391533"/>
            </a:xfrm>
            <a:prstGeom prst="line">
              <a:avLst/>
            </a:prstGeom>
            <a:noFill/>
            <a:ln w="76200" algn="ctr">
              <a:solidFill>
                <a:schemeClr val="bg1"/>
              </a:solidFill>
              <a:round/>
            </a:ln>
            <a:extLst>
              <a:ext uri="{909E8E84-426E-40DD-AFC4-6F175D3DCCD1}">
                <a14:hiddenFill xmlns:a14="http://schemas.microsoft.com/office/drawing/2010/main">
                  <a:noFill/>
                </a14:hiddenFill>
              </a:ext>
            </a:extLst>
          </p:spPr>
        </p:cxnSp>
      </p:grpSp>
      <p:sp>
        <p:nvSpPr>
          <p:cNvPr id="11" name="矩形 1"/>
          <p:cNvSpPr>
            <a:spLocks noChangeArrowheads="1"/>
          </p:cNvSpPr>
          <p:nvPr/>
        </p:nvSpPr>
        <p:spPr bwMode="auto">
          <a:xfrm>
            <a:off x="2559773" y="2446193"/>
            <a:ext cx="3095625" cy="352425"/>
          </a:xfrm>
          <a:prstGeom prst="rect">
            <a:avLst/>
          </a:prstGeom>
          <a:solidFill>
            <a:srgbClr val="DA600C"/>
          </a:solidFill>
          <a:ln w="12700" cap="flat" cmpd="sng" algn="ctr">
            <a:noFill/>
            <a:prstDash val="solid"/>
            <a:miter lim="800000"/>
          </a:ln>
          <a:effectLst/>
        </p:spPr>
        <p:txBody>
          <a:bodyPr lIns="289513" tIns="289513" rIns="289513" bIns="289513" spcCol="1270" anchor="ctr"/>
          <a:lstStyle/>
          <a:p>
            <a:pPr algn="just" defTabSz="1628140" fontAlgn="auto">
              <a:lnSpc>
                <a:spcPct val="120000"/>
              </a:lnSpc>
              <a:spcBef>
                <a:spcPts val="0"/>
              </a:spcBef>
              <a:spcAft>
                <a:spcPct val="35000"/>
              </a:spcAft>
              <a:defRPr/>
            </a:pPr>
            <a:endParaRPr lang="zh-CN" altLang="en-US" sz="825">
              <a:solidFill>
                <a:sysClr val="window" lastClr="FFFFFF"/>
              </a:solidFill>
              <a:latin typeface="Arial" charset="0"/>
              <a:ea typeface="微软雅黑" pitchFamily="34" charset="-122"/>
            </a:endParaRPr>
          </a:p>
        </p:txBody>
      </p:sp>
      <p:sp>
        <p:nvSpPr>
          <p:cNvPr id="12" name="矩形 11"/>
          <p:cNvSpPr/>
          <p:nvPr/>
        </p:nvSpPr>
        <p:spPr>
          <a:xfrm>
            <a:off x="2559773" y="2403330"/>
            <a:ext cx="3095625" cy="400050"/>
          </a:xfrm>
          <a:prstGeom prst="rect">
            <a:avLst/>
          </a:prstGeom>
        </p:spPr>
        <p:txBody>
          <a:bodyPr anchor="ctr">
            <a:spAutoFit/>
          </a:bodyPr>
          <a:lstStyle/>
          <a:p>
            <a:pPr algn="ctr">
              <a:lnSpc>
                <a:spcPct val="200000"/>
              </a:lnSpc>
              <a:buClr>
                <a:schemeClr val="tx1">
                  <a:lumMod val="75000"/>
                  <a:lumOff val="25000"/>
                </a:schemeClr>
              </a:buClr>
              <a:defRPr/>
            </a:pPr>
            <a:r>
              <a:rPr lang="zh-CN" altLang="zh-CN" sz="1000" b="1" dirty="0">
                <a:solidFill>
                  <a:schemeClr val="bg1"/>
                </a:solidFill>
                <a:latin typeface="微软雅黑" pitchFamily="34" charset="-122"/>
                <a:ea typeface="微软雅黑" pitchFamily="34" charset="-122"/>
              </a:rPr>
              <a:t>作业环境和条件发生变化而影响到作业安</a:t>
            </a:r>
            <a:r>
              <a:rPr lang="zh-CN" altLang="en-US" sz="1000" b="1" dirty="0">
                <a:solidFill>
                  <a:schemeClr val="bg1"/>
                </a:solidFill>
                <a:latin typeface="微软雅黑" pitchFamily="34" charset="-122"/>
                <a:ea typeface="微软雅黑" pitchFamily="34" charset="-122"/>
              </a:rPr>
              <a:t>全时</a:t>
            </a:r>
            <a:endParaRPr lang="en-US" altLang="zh-CN" sz="1000" b="1" dirty="0">
              <a:solidFill>
                <a:schemeClr val="bg1"/>
              </a:solidFill>
              <a:latin typeface="微软雅黑" pitchFamily="34" charset="-122"/>
              <a:ea typeface="微软雅黑" pitchFamily="34" charset="-122"/>
            </a:endParaRPr>
          </a:p>
        </p:txBody>
      </p:sp>
      <p:sp>
        <p:nvSpPr>
          <p:cNvPr id="13" name="矩形 1"/>
          <p:cNvSpPr>
            <a:spLocks noChangeArrowheads="1"/>
          </p:cNvSpPr>
          <p:nvPr/>
        </p:nvSpPr>
        <p:spPr bwMode="auto">
          <a:xfrm>
            <a:off x="6665048" y="2439843"/>
            <a:ext cx="3095625" cy="354013"/>
          </a:xfrm>
          <a:prstGeom prst="rect">
            <a:avLst/>
          </a:prstGeom>
          <a:solidFill>
            <a:srgbClr val="DA600C"/>
          </a:solidFill>
          <a:ln w="12700" cap="flat" cmpd="sng" algn="ctr">
            <a:noFill/>
            <a:prstDash val="solid"/>
            <a:miter lim="800000"/>
          </a:ln>
          <a:effectLst/>
        </p:spPr>
        <p:txBody>
          <a:bodyPr lIns="289513" tIns="289513" rIns="289513" bIns="289513" spcCol="1270" anchor="ctr"/>
          <a:lstStyle/>
          <a:p>
            <a:pPr algn="just" defTabSz="1628140" fontAlgn="auto">
              <a:lnSpc>
                <a:spcPct val="120000"/>
              </a:lnSpc>
              <a:spcBef>
                <a:spcPts val="0"/>
              </a:spcBef>
              <a:spcAft>
                <a:spcPct val="35000"/>
              </a:spcAft>
              <a:defRPr/>
            </a:pPr>
            <a:endParaRPr lang="zh-CN" altLang="en-US" sz="825">
              <a:solidFill>
                <a:sysClr val="window" lastClr="FFFFFF"/>
              </a:solidFill>
              <a:latin typeface="Arial" charset="0"/>
              <a:ea typeface="微软雅黑" pitchFamily="34" charset="-122"/>
            </a:endParaRPr>
          </a:p>
        </p:txBody>
      </p:sp>
      <p:sp>
        <p:nvSpPr>
          <p:cNvPr id="14" name="矩形 13"/>
          <p:cNvSpPr/>
          <p:nvPr/>
        </p:nvSpPr>
        <p:spPr>
          <a:xfrm>
            <a:off x="6665048" y="2393805"/>
            <a:ext cx="3095625" cy="400050"/>
          </a:xfrm>
          <a:prstGeom prst="rect">
            <a:avLst/>
          </a:prstGeom>
        </p:spPr>
        <p:txBody>
          <a:bodyPr anchor="b">
            <a:spAutoFit/>
          </a:bodyPr>
          <a:lstStyle/>
          <a:p>
            <a:pPr algn="ctr">
              <a:lnSpc>
                <a:spcPct val="200000"/>
              </a:lnSpc>
              <a:buClr>
                <a:schemeClr val="tx1">
                  <a:lumMod val="75000"/>
                  <a:lumOff val="25000"/>
                </a:schemeClr>
              </a:buClr>
              <a:defRPr/>
            </a:pPr>
            <a:r>
              <a:rPr lang="zh-CN" altLang="en-US" sz="1000" b="1" dirty="0">
                <a:solidFill>
                  <a:schemeClr val="bg1"/>
                </a:solidFill>
                <a:latin typeface="微软雅黑" pitchFamily="34" charset="-122"/>
                <a:ea typeface="微软雅黑" pitchFamily="34" charset="-122"/>
              </a:rPr>
              <a:t>作业内容发生改变</a:t>
            </a:r>
            <a:endParaRPr lang="en-US" altLang="zh-CN" sz="1000" b="1" dirty="0">
              <a:solidFill>
                <a:schemeClr val="bg1"/>
              </a:solidFill>
              <a:latin typeface="微软雅黑" pitchFamily="34" charset="-122"/>
              <a:ea typeface="微软雅黑" pitchFamily="34" charset="-122"/>
            </a:endParaRPr>
          </a:p>
        </p:txBody>
      </p:sp>
      <p:sp>
        <p:nvSpPr>
          <p:cNvPr id="15" name="矩形 1"/>
          <p:cNvSpPr>
            <a:spLocks noChangeArrowheads="1"/>
          </p:cNvSpPr>
          <p:nvPr/>
        </p:nvSpPr>
        <p:spPr bwMode="auto">
          <a:xfrm>
            <a:off x="2559773" y="3162156"/>
            <a:ext cx="3095625" cy="352425"/>
          </a:xfrm>
          <a:prstGeom prst="rect">
            <a:avLst/>
          </a:prstGeom>
          <a:solidFill>
            <a:srgbClr val="DA600C"/>
          </a:solidFill>
          <a:ln w="12700" cap="flat" cmpd="sng" algn="ctr">
            <a:noFill/>
            <a:prstDash val="solid"/>
            <a:miter lim="800000"/>
          </a:ln>
          <a:effectLst/>
        </p:spPr>
        <p:txBody>
          <a:bodyPr lIns="289513" tIns="289513" rIns="289513" bIns="289513" spcCol="1270" anchor="ctr"/>
          <a:lstStyle/>
          <a:p>
            <a:pPr algn="just" defTabSz="1628140" fontAlgn="auto">
              <a:lnSpc>
                <a:spcPct val="120000"/>
              </a:lnSpc>
              <a:spcBef>
                <a:spcPts val="0"/>
              </a:spcBef>
              <a:spcAft>
                <a:spcPct val="35000"/>
              </a:spcAft>
              <a:defRPr/>
            </a:pPr>
            <a:endParaRPr lang="zh-CN" altLang="en-US" sz="825">
              <a:solidFill>
                <a:sysClr val="window" lastClr="FFFFFF"/>
              </a:solidFill>
              <a:latin typeface="Arial" charset="0"/>
              <a:ea typeface="微软雅黑" pitchFamily="34" charset="-122"/>
            </a:endParaRPr>
          </a:p>
        </p:txBody>
      </p:sp>
      <p:sp>
        <p:nvSpPr>
          <p:cNvPr id="16" name="矩形 15"/>
          <p:cNvSpPr/>
          <p:nvPr/>
        </p:nvSpPr>
        <p:spPr>
          <a:xfrm>
            <a:off x="2559773" y="3119292"/>
            <a:ext cx="3095625" cy="400050"/>
          </a:xfrm>
          <a:prstGeom prst="rect">
            <a:avLst/>
          </a:prstGeom>
        </p:spPr>
        <p:txBody>
          <a:bodyPr anchor="ctr">
            <a:spAutoFit/>
          </a:bodyPr>
          <a:lstStyle/>
          <a:p>
            <a:pPr algn="ctr">
              <a:lnSpc>
                <a:spcPct val="200000"/>
              </a:lnSpc>
              <a:buClr>
                <a:schemeClr val="tx1">
                  <a:lumMod val="75000"/>
                  <a:lumOff val="25000"/>
                </a:schemeClr>
              </a:buClr>
              <a:defRPr/>
            </a:pPr>
            <a:r>
              <a:rPr lang="zh-CN" altLang="en-US" sz="1000" b="1" dirty="0">
                <a:solidFill>
                  <a:schemeClr val="bg1"/>
                </a:solidFill>
                <a:latin typeface="微软雅黑" pitchFamily="34" charset="-122"/>
                <a:ea typeface="微软雅黑" pitchFamily="34" charset="-122"/>
              </a:rPr>
              <a:t>实际动火作业与作业计划的要求不符</a:t>
            </a:r>
            <a:endParaRPr lang="en-US" altLang="zh-CN" sz="1000" b="1" dirty="0">
              <a:solidFill>
                <a:schemeClr val="bg1"/>
              </a:solidFill>
              <a:latin typeface="微软雅黑" pitchFamily="34" charset="-122"/>
              <a:ea typeface="微软雅黑" pitchFamily="34" charset="-122"/>
            </a:endParaRPr>
          </a:p>
        </p:txBody>
      </p:sp>
      <p:sp>
        <p:nvSpPr>
          <p:cNvPr id="17" name="矩形 1"/>
          <p:cNvSpPr>
            <a:spLocks noChangeArrowheads="1"/>
          </p:cNvSpPr>
          <p:nvPr/>
        </p:nvSpPr>
        <p:spPr bwMode="auto">
          <a:xfrm>
            <a:off x="6663460" y="3155805"/>
            <a:ext cx="3097212" cy="354012"/>
          </a:xfrm>
          <a:prstGeom prst="rect">
            <a:avLst/>
          </a:prstGeom>
          <a:solidFill>
            <a:srgbClr val="DA600C"/>
          </a:solidFill>
          <a:ln w="12700" cap="flat" cmpd="sng" algn="ctr">
            <a:noFill/>
            <a:prstDash val="solid"/>
            <a:miter lim="800000"/>
          </a:ln>
          <a:effectLst/>
        </p:spPr>
        <p:txBody>
          <a:bodyPr lIns="289513" tIns="289513" rIns="289513" bIns="289513" spcCol="1270" anchor="ctr"/>
          <a:lstStyle/>
          <a:p>
            <a:pPr algn="just" defTabSz="1628140" fontAlgn="auto">
              <a:lnSpc>
                <a:spcPct val="120000"/>
              </a:lnSpc>
              <a:spcBef>
                <a:spcPts val="0"/>
              </a:spcBef>
              <a:spcAft>
                <a:spcPct val="35000"/>
              </a:spcAft>
              <a:defRPr/>
            </a:pPr>
            <a:endParaRPr lang="zh-CN" altLang="en-US" sz="825">
              <a:solidFill>
                <a:sysClr val="window" lastClr="FFFFFF"/>
              </a:solidFill>
              <a:latin typeface="Arial" charset="0"/>
              <a:ea typeface="微软雅黑" pitchFamily="34" charset="-122"/>
            </a:endParaRPr>
          </a:p>
        </p:txBody>
      </p:sp>
      <p:sp>
        <p:nvSpPr>
          <p:cNvPr id="18" name="矩形 17"/>
          <p:cNvSpPr/>
          <p:nvPr/>
        </p:nvSpPr>
        <p:spPr>
          <a:xfrm>
            <a:off x="6663460" y="3103417"/>
            <a:ext cx="3097212" cy="400050"/>
          </a:xfrm>
          <a:prstGeom prst="rect">
            <a:avLst/>
          </a:prstGeom>
        </p:spPr>
        <p:txBody>
          <a:bodyPr anchor="ctr">
            <a:spAutoFit/>
          </a:bodyPr>
          <a:lstStyle/>
          <a:p>
            <a:pPr algn="ctr">
              <a:lnSpc>
                <a:spcPct val="200000"/>
              </a:lnSpc>
              <a:buClr>
                <a:schemeClr val="tx1">
                  <a:lumMod val="75000"/>
                  <a:lumOff val="25000"/>
                </a:schemeClr>
              </a:buClr>
              <a:defRPr/>
            </a:pPr>
            <a:r>
              <a:rPr lang="zh-CN" altLang="en-US" sz="1000" b="1" dirty="0">
                <a:solidFill>
                  <a:schemeClr val="bg1"/>
                </a:solidFill>
                <a:latin typeface="微软雅黑" pitchFamily="34" charset="-122"/>
                <a:ea typeface="微软雅黑" pitchFamily="34" charset="-122"/>
              </a:rPr>
              <a:t>安全控制措施无法实施 </a:t>
            </a:r>
            <a:endParaRPr lang="en-US" altLang="zh-CN" sz="1000" b="1" dirty="0">
              <a:solidFill>
                <a:schemeClr val="bg1"/>
              </a:solidFill>
              <a:latin typeface="微软雅黑" pitchFamily="34" charset="-122"/>
              <a:ea typeface="微软雅黑" pitchFamily="34" charset="-122"/>
            </a:endParaRPr>
          </a:p>
        </p:txBody>
      </p:sp>
      <p:sp>
        <p:nvSpPr>
          <p:cNvPr id="19" name="矩形 1"/>
          <p:cNvSpPr>
            <a:spLocks noChangeArrowheads="1"/>
          </p:cNvSpPr>
          <p:nvPr/>
        </p:nvSpPr>
        <p:spPr bwMode="auto">
          <a:xfrm>
            <a:off x="2559773" y="3889230"/>
            <a:ext cx="3095625" cy="354012"/>
          </a:xfrm>
          <a:prstGeom prst="rect">
            <a:avLst/>
          </a:prstGeom>
          <a:solidFill>
            <a:srgbClr val="DA600C"/>
          </a:solidFill>
          <a:ln w="12700" cap="flat" cmpd="sng" algn="ctr">
            <a:noFill/>
            <a:prstDash val="solid"/>
            <a:miter lim="800000"/>
          </a:ln>
          <a:effectLst/>
        </p:spPr>
        <p:txBody>
          <a:bodyPr lIns="289513" tIns="289513" rIns="289513" bIns="289513" spcCol="1270" anchor="ctr"/>
          <a:lstStyle/>
          <a:p>
            <a:pPr algn="just" defTabSz="1628140" fontAlgn="auto">
              <a:lnSpc>
                <a:spcPct val="120000"/>
              </a:lnSpc>
              <a:spcBef>
                <a:spcPts val="0"/>
              </a:spcBef>
              <a:spcAft>
                <a:spcPct val="35000"/>
              </a:spcAft>
              <a:defRPr/>
            </a:pPr>
            <a:endParaRPr lang="zh-CN" altLang="en-US" sz="825">
              <a:solidFill>
                <a:sysClr val="window" lastClr="FFFFFF"/>
              </a:solidFill>
              <a:latin typeface="Arial" charset="0"/>
              <a:ea typeface="微软雅黑" pitchFamily="34" charset="-122"/>
            </a:endParaRPr>
          </a:p>
        </p:txBody>
      </p:sp>
      <p:sp>
        <p:nvSpPr>
          <p:cNvPr id="20" name="矩形 19"/>
          <p:cNvSpPr/>
          <p:nvPr/>
        </p:nvSpPr>
        <p:spPr>
          <a:xfrm>
            <a:off x="2559773" y="3845544"/>
            <a:ext cx="3095625" cy="400110"/>
          </a:xfrm>
          <a:prstGeom prst="rect">
            <a:avLst/>
          </a:prstGeom>
        </p:spPr>
        <p:txBody>
          <a:bodyPr anchor="ctr">
            <a:spAutoFit/>
          </a:bodyPr>
          <a:lstStyle/>
          <a:p>
            <a:pPr algn="ctr">
              <a:lnSpc>
                <a:spcPct val="200000"/>
              </a:lnSpc>
              <a:buClr>
                <a:schemeClr val="tx1">
                  <a:lumMod val="75000"/>
                  <a:lumOff val="25000"/>
                </a:schemeClr>
              </a:buClr>
              <a:defRPr/>
            </a:pPr>
            <a:r>
              <a:rPr lang="zh-CN" altLang="en-US" sz="1000" b="1" dirty="0">
                <a:solidFill>
                  <a:schemeClr val="bg1"/>
                </a:solidFill>
                <a:latin typeface="微软雅黑" pitchFamily="34" charset="-122"/>
                <a:ea typeface="微软雅黑" pitchFamily="34" charset="-122"/>
              </a:rPr>
              <a:t>发现有可能发生立即危及生命的违章行为 </a:t>
            </a:r>
          </a:p>
        </p:txBody>
      </p:sp>
      <p:sp>
        <p:nvSpPr>
          <p:cNvPr id="21" name="矩形 1"/>
          <p:cNvSpPr>
            <a:spLocks noChangeArrowheads="1"/>
          </p:cNvSpPr>
          <p:nvPr/>
        </p:nvSpPr>
        <p:spPr bwMode="auto">
          <a:xfrm>
            <a:off x="6665048" y="3884468"/>
            <a:ext cx="3095625" cy="352425"/>
          </a:xfrm>
          <a:prstGeom prst="rect">
            <a:avLst/>
          </a:prstGeom>
          <a:solidFill>
            <a:srgbClr val="DA600C"/>
          </a:solidFill>
          <a:ln w="12700" cap="flat" cmpd="sng" algn="ctr">
            <a:noFill/>
            <a:prstDash val="solid"/>
            <a:miter lim="800000"/>
          </a:ln>
          <a:effectLst/>
        </p:spPr>
        <p:txBody>
          <a:bodyPr lIns="289513" tIns="289513" rIns="289513" bIns="289513" spcCol="1270" anchor="ctr"/>
          <a:lstStyle/>
          <a:p>
            <a:pPr algn="just" defTabSz="1628140" fontAlgn="auto">
              <a:lnSpc>
                <a:spcPct val="120000"/>
              </a:lnSpc>
              <a:spcBef>
                <a:spcPts val="0"/>
              </a:spcBef>
              <a:spcAft>
                <a:spcPct val="35000"/>
              </a:spcAft>
              <a:defRPr/>
            </a:pPr>
            <a:endParaRPr lang="zh-CN" altLang="en-US" sz="825">
              <a:solidFill>
                <a:sysClr val="window" lastClr="FFFFFF"/>
              </a:solidFill>
              <a:latin typeface="Arial" charset="0"/>
              <a:ea typeface="微软雅黑" pitchFamily="34" charset="-122"/>
            </a:endParaRPr>
          </a:p>
        </p:txBody>
      </p:sp>
      <p:sp>
        <p:nvSpPr>
          <p:cNvPr id="22" name="矩形 21"/>
          <p:cNvSpPr/>
          <p:nvPr/>
        </p:nvSpPr>
        <p:spPr>
          <a:xfrm>
            <a:off x="6665048" y="3822555"/>
            <a:ext cx="3095625" cy="400050"/>
          </a:xfrm>
          <a:prstGeom prst="rect">
            <a:avLst/>
          </a:prstGeom>
        </p:spPr>
        <p:txBody>
          <a:bodyPr anchor="ctr">
            <a:spAutoFit/>
          </a:bodyPr>
          <a:lstStyle/>
          <a:p>
            <a:pPr algn="ctr">
              <a:lnSpc>
                <a:spcPct val="200000"/>
              </a:lnSpc>
              <a:buClr>
                <a:schemeClr val="tx1">
                  <a:lumMod val="75000"/>
                  <a:lumOff val="25000"/>
                </a:schemeClr>
              </a:buClr>
              <a:defRPr/>
            </a:pPr>
            <a:r>
              <a:rPr lang="zh-CN" altLang="en-US" sz="1000" b="1" dirty="0">
                <a:solidFill>
                  <a:schemeClr val="bg1"/>
                </a:solidFill>
                <a:latin typeface="微软雅黑" pitchFamily="34" charset="-122"/>
                <a:ea typeface="微软雅黑" pitchFamily="34" charset="-122"/>
              </a:rPr>
              <a:t>现场发现重大安全隐患 </a:t>
            </a:r>
            <a:endParaRPr lang="en-US" altLang="zh-CN" sz="1000" b="1" dirty="0">
              <a:solidFill>
                <a:schemeClr val="bg1"/>
              </a:solidFill>
              <a:latin typeface="微软雅黑" pitchFamily="34" charset="-122"/>
              <a:ea typeface="微软雅黑" pitchFamily="34" charset="-122"/>
            </a:endParaRPr>
          </a:p>
        </p:txBody>
      </p:sp>
      <p:sp>
        <p:nvSpPr>
          <p:cNvPr id="23" name="矩形 1"/>
          <p:cNvSpPr>
            <a:spLocks noChangeArrowheads="1"/>
          </p:cNvSpPr>
          <p:nvPr/>
        </p:nvSpPr>
        <p:spPr bwMode="auto">
          <a:xfrm>
            <a:off x="2556598" y="4609956"/>
            <a:ext cx="3097213" cy="352425"/>
          </a:xfrm>
          <a:prstGeom prst="rect">
            <a:avLst/>
          </a:prstGeom>
          <a:solidFill>
            <a:srgbClr val="DA600C"/>
          </a:solidFill>
          <a:ln w="12700" cap="flat" cmpd="sng" algn="ctr">
            <a:noFill/>
            <a:prstDash val="solid"/>
            <a:miter lim="800000"/>
          </a:ln>
          <a:effectLst/>
        </p:spPr>
        <p:txBody>
          <a:bodyPr lIns="289513" tIns="289513" rIns="289513" bIns="289513" spcCol="1270" anchor="ctr"/>
          <a:lstStyle/>
          <a:p>
            <a:pPr algn="just" defTabSz="1628140" fontAlgn="auto">
              <a:lnSpc>
                <a:spcPct val="120000"/>
              </a:lnSpc>
              <a:spcBef>
                <a:spcPts val="0"/>
              </a:spcBef>
              <a:spcAft>
                <a:spcPct val="35000"/>
              </a:spcAft>
              <a:defRPr/>
            </a:pPr>
            <a:endParaRPr lang="zh-CN" altLang="en-US" sz="825">
              <a:solidFill>
                <a:sysClr val="window" lastClr="FFFFFF"/>
              </a:solidFill>
              <a:latin typeface="Arial" charset="0"/>
              <a:ea typeface="微软雅黑" pitchFamily="34" charset="-122"/>
            </a:endParaRPr>
          </a:p>
        </p:txBody>
      </p:sp>
      <p:sp>
        <p:nvSpPr>
          <p:cNvPr id="24" name="矩形 23"/>
          <p:cNvSpPr/>
          <p:nvPr/>
        </p:nvSpPr>
        <p:spPr>
          <a:xfrm>
            <a:off x="2556598" y="4565506"/>
            <a:ext cx="3097213" cy="401637"/>
          </a:xfrm>
          <a:prstGeom prst="rect">
            <a:avLst/>
          </a:prstGeom>
        </p:spPr>
        <p:txBody>
          <a:bodyPr anchor="ctr">
            <a:spAutoFit/>
          </a:bodyPr>
          <a:lstStyle/>
          <a:p>
            <a:pPr algn="ctr">
              <a:lnSpc>
                <a:spcPct val="200000"/>
              </a:lnSpc>
              <a:buClr>
                <a:schemeClr val="tx1">
                  <a:lumMod val="75000"/>
                  <a:lumOff val="25000"/>
                </a:schemeClr>
              </a:buClr>
              <a:defRPr/>
            </a:pPr>
            <a:r>
              <a:rPr lang="zh-CN" altLang="en-US" sz="1000" b="1" dirty="0">
                <a:solidFill>
                  <a:schemeClr val="bg1"/>
                </a:solidFill>
                <a:latin typeface="微软雅黑" pitchFamily="34" charset="-122"/>
                <a:ea typeface="微软雅黑" pitchFamily="34" charset="-122"/>
              </a:rPr>
              <a:t>发现有可能造成人身伤害的情况或事故状态</a:t>
            </a:r>
          </a:p>
        </p:txBody>
      </p:sp>
      <p:sp>
        <p:nvSpPr>
          <p:cNvPr id="25" name="矩形 1"/>
          <p:cNvSpPr>
            <a:spLocks noChangeArrowheads="1"/>
          </p:cNvSpPr>
          <p:nvPr/>
        </p:nvSpPr>
        <p:spPr bwMode="auto">
          <a:xfrm>
            <a:off x="6661873" y="4603605"/>
            <a:ext cx="3095625" cy="354012"/>
          </a:xfrm>
          <a:prstGeom prst="rect">
            <a:avLst/>
          </a:prstGeom>
          <a:solidFill>
            <a:srgbClr val="DA600C"/>
          </a:solidFill>
          <a:ln w="12700" cap="flat" cmpd="sng" algn="ctr">
            <a:noFill/>
            <a:prstDash val="solid"/>
            <a:miter lim="800000"/>
          </a:ln>
          <a:effectLst/>
        </p:spPr>
        <p:txBody>
          <a:bodyPr lIns="289513" tIns="289513" rIns="289513" bIns="289513" spcCol="1270" anchor="ctr"/>
          <a:lstStyle/>
          <a:p>
            <a:pPr algn="just" defTabSz="1628140" fontAlgn="auto">
              <a:lnSpc>
                <a:spcPct val="120000"/>
              </a:lnSpc>
              <a:spcBef>
                <a:spcPts val="0"/>
              </a:spcBef>
              <a:spcAft>
                <a:spcPct val="35000"/>
              </a:spcAft>
              <a:defRPr/>
            </a:pPr>
            <a:endParaRPr lang="zh-CN" altLang="en-US" sz="825">
              <a:solidFill>
                <a:sysClr val="window" lastClr="FFFFFF"/>
              </a:solidFill>
              <a:latin typeface="Arial" charset="0"/>
              <a:ea typeface="微软雅黑" pitchFamily="34" charset="-122"/>
            </a:endParaRPr>
          </a:p>
        </p:txBody>
      </p:sp>
      <p:sp>
        <p:nvSpPr>
          <p:cNvPr id="26" name="矩形 25"/>
          <p:cNvSpPr/>
          <p:nvPr/>
        </p:nvSpPr>
        <p:spPr>
          <a:xfrm>
            <a:off x="6661873" y="4541692"/>
            <a:ext cx="3095625" cy="400050"/>
          </a:xfrm>
          <a:prstGeom prst="rect">
            <a:avLst/>
          </a:prstGeom>
        </p:spPr>
        <p:txBody>
          <a:bodyPr anchor="ctr">
            <a:spAutoFit/>
          </a:bodyPr>
          <a:lstStyle/>
          <a:p>
            <a:pPr algn="ctr">
              <a:lnSpc>
                <a:spcPct val="200000"/>
              </a:lnSpc>
              <a:buClr>
                <a:schemeClr val="tx1">
                  <a:lumMod val="75000"/>
                  <a:lumOff val="25000"/>
                </a:schemeClr>
              </a:buClr>
              <a:defRPr/>
            </a:pPr>
            <a:r>
              <a:rPr lang="zh-CN" altLang="en-US" sz="1000" b="1" dirty="0">
                <a:solidFill>
                  <a:schemeClr val="bg1"/>
                </a:solidFill>
                <a:latin typeface="微软雅黑" pitchFamily="34" charset="-122"/>
                <a:ea typeface="微软雅黑" pitchFamily="34" charset="-122"/>
              </a:rPr>
              <a:t>出现紧急情况或已发出紧急撤离信号</a:t>
            </a:r>
          </a:p>
        </p:txBody>
      </p:sp>
      <p:sp>
        <p:nvSpPr>
          <p:cNvPr id="27" name="矩形 2"/>
          <p:cNvSpPr>
            <a:spLocks noChangeArrowheads="1"/>
          </p:cNvSpPr>
          <p:nvPr/>
        </p:nvSpPr>
        <p:spPr bwMode="auto">
          <a:xfrm>
            <a:off x="1069987" y="5295754"/>
            <a:ext cx="100520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marL="0" lvl="2" algn="ctr" eaLnBrk="1" hangingPunct="1">
              <a:lnSpc>
                <a:spcPct val="150000"/>
              </a:lnSpc>
            </a:pPr>
            <a:r>
              <a:rPr lang="zh-CN" altLang="zh-CN" sz="1800" dirty="0">
                <a:latin typeface="微软雅黑" pitchFamily="34" charset="-122"/>
                <a:ea typeface="微软雅黑" pitchFamily="34" charset="-122"/>
                <a:sym typeface="Calibri" pitchFamily="34" charset="0"/>
              </a:rPr>
              <a:t>动火作业结束后，监护人、监督人应共同对作业现场进行检查，</a:t>
            </a:r>
            <a:endParaRPr lang="en-US" altLang="zh-CN" sz="1800" dirty="0">
              <a:latin typeface="微软雅黑" pitchFamily="34" charset="-122"/>
              <a:ea typeface="微软雅黑" pitchFamily="34" charset="-122"/>
              <a:sym typeface="Calibri" pitchFamily="34" charset="0"/>
            </a:endParaRPr>
          </a:p>
          <a:p>
            <a:pPr marL="0" lvl="2" algn="ctr" eaLnBrk="1" hangingPunct="1">
              <a:lnSpc>
                <a:spcPct val="150000"/>
              </a:lnSpc>
            </a:pPr>
            <a:r>
              <a:rPr lang="zh-CN" altLang="zh-CN" sz="1800" dirty="0">
                <a:latin typeface="微软雅黑" pitchFamily="34" charset="-122"/>
                <a:ea typeface="微软雅黑" pitchFamily="34" charset="-122"/>
                <a:sym typeface="Calibri" pitchFamily="34" charset="0"/>
              </a:rPr>
              <a:t>确认无火种并留守</a:t>
            </a:r>
            <a:r>
              <a:rPr lang="en-US" altLang="zh-CN" sz="1800" dirty="0">
                <a:solidFill>
                  <a:srgbClr val="C00000"/>
                </a:solidFill>
                <a:latin typeface="Impact" pitchFamily="34" charset="0"/>
                <a:ea typeface="微软雅黑" pitchFamily="34" charset="-122"/>
                <a:sym typeface="Impact" pitchFamily="34" charset="0"/>
              </a:rPr>
              <a:t>30 min</a:t>
            </a:r>
            <a:r>
              <a:rPr lang="zh-CN" altLang="zh-CN" sz="1800" dirty="0">
                <a:latin typeface="微软雅黑" pitchFamily="34" charset="-122"/>
                <a:ea typeface="微软雅黑" pitchFamily="34" charset="-122"/>
                <a:sym typeface="Calibri" pitchFamily="34" charset="0"/>
              </a:rPr>
              <a:t>，申请人和批准人现场验收并在工业动火许可证的第一联签字确认关闭。</a:t>
            </a: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二、工业动火管理</a:t>
            </a:r>
          </a:p>
        </p:txBody>
      </p:sp>
      <p:sp>
        <p:nvSpPr>
          <p:cNvPr id="40" name="文本占位符 7"/>
          <p:cNvSpPr>
            <a:spLocks noGrp="1"/>
          </p:cNvSpPr>
          <p:nvPr>
            <p:ph type="body" sz="quarter" idx="11"/>
          </p:nvPr>
        </p:nvSpPr>
        <p:spPr>
          <a:xfrm>
            <a:off x="83331" y="823414"/>
            <a:ext cx="10549173" cy="539776"/>
          </a:xfrm>
        </p:spPr>
        <p:txBody>
          <a:bodyPr/>
          <a:lstStyle/>
          <a:p>
            <a:pPr marL="514350" indent="-514350">
              <a:buFont typeface="+mj-lt"/>
              <a:buAutoNum type="romanUcPeriod" startAt="7"/>
            </a:pPr>
            <a:r>
              <a:rPr lang="zh-CN" altLang="en-US" dirty="0">
                <a:cs typeface="Times New Roman" pitchFamily="18" charset="0"/>
              </a:rPr>
              <a:t>工业动火作业许可证的存档和审核</a:t>
            </a:r>
            <a:endParaRPr lang="zh-CN" altLang="en-US" b="1" dirty="0">
              <a:solidFill>
                <a:srgbClr val="FF0000"/>
              </a:solidFill>
            </a:endParaRPr>
          </a:p>
        </p:txBody>
      </p:sp>
      <p:grpSp>
        <p:nvGrpSpPr>
          <p:cNvPr id="8" name="组合 30"/>
          <p:cNvGrpSpPr/>
          <p:nvPr/>
        </p:nvGrpSpPr>
        <p:grpSpPr bwMode="auto">
          <a:xfrm>
            <a:off x="4174261" y="1465118"/>
            <a:ext cx="446087" cy="442913"/>
            <a:chOff x="6523664" y="1846090"/>
            <a:chExt cx="662400" cy="661690"/>
          </a:xfrm>
        </p:grpSpPr>
        <p:sp>
          <p:nvSpPr>
            <p:cNvPr id="9" name="Freeform 39"/>
            <p:cNvSpPr>
              <a:spLocks noEditPoints="1"/>
            </p:cNvSpPr>
            <p:nvPr/>
          </p:nvSpPr>
          <p:spPr bwMode="auto">
            <a:xfrm>
              <a:off x="6523664" y="1846090"/>
              <a:ext cx="662400" cy="661690"/>
            </a:xfrm>
            <a:custGeom>
              <a:avLst/>
              <a:gdLst>
                <a:gd name="T0" fmla="*/ 0 w 507"/>
                <a:gd name="T1" fmla="*/ 254 h 507"/>
                <a:gd name="T2" fmla="*/ 253 w 507"/>
                <a:gd name="T3" fmla="*/ 0 h 507"/>
                <a:gd name="T4" fmla="*/ 253 w 507"/>
                <a:gd name="T5" fmla="*/ 0 h 507"/>
                <a:gd name="T6" fmla="*/ 507 w 507"/>
                <a:gd name="T7" fmla="*/ 254 h 507"/>
                <a:gd name="T8" fmla="*/ 507 w 507"/>
                <a:gd name="T9" fmla="*/ 254 h 507"/>
                <a:gd name="T10" fmla="*/ 253 w 507"/>
                <a:gd name="T11" fmla="*/ 507 h 507"/>
                <a:gd name="T12" fmla="*/ 253 w 507"/>
                <a:gd name="T13" fmla="*/ 507 h 507"/>
                <a:gd name="T14" fmla="*/ 0 w 507"/>
                <a:gd name="T15" fmla="*/ 254 h 507"/>
                <a:gd name="T16" fmla="*/ 42 w 507"/>
                <a:gd name="T17" fmla="*/ 254 h 507"/>
                <a:gd name="T18" fmla="*/ 104 w 507"/>
                <a:gd name="T19" fmla="*/ 404 h 507"/>
                <a:gd name="T20" fmla="*/ 104 w 507"/>
                <a:gd name="T21" fmla="*/ 404 h 507"/>
                <a:gd name="T22" fmla="*/ 253 w 507"/>
                <a:gd name="T23" fmla="*/ 465 h 507"/>
                <a:gd name="T24" fmla="*/ 253 w 507"/>
                <a:gd name="T25" fmla="*/ 465 h 507"/>
                <a:gd name="T26" fmla="*/ 403 w 507"/>
                <a:gd name="T27" fmla="*/ 404 h 507"/>
                <a:gd name="T28" fmla="*/ 403 w 507"/>
                <a:gd name="T29" fmla="*/ 404 h 507"/>
                <a:gd name="T30" fmla="*/ 465 w 507"/>
                <a:gd name="T31" fmla="*/ 254 h 507"/>
                <a:gd name="T32" fmla="*/ 465 w 507"/>
                <a:gd name="T33" fmla="*/ 254 h 507"/>
                <a:gd name="T34" fmla="*/ 403 w 507"/>
                <a:gd name="T35" fmla="*/ 104 h 507"/>
                <a:gd name="T36" fmla="*/ 403 w 507"/>
                <a:gd name="T37" fmla="*/ 104 h 507"/>
                <a:gd name="T38" fmla="*/ 253 w 507"/>
                <a:gd name="T39" fmla="*/ 42 h 507"/>
                <a:gd name="T40" fmla="*/ 253 w 507"/>
                <a:gd name="T41" fmla="*/ 42 h 507"/>
                <a:gd name="T42" fmla="*/ 104 w 507"/>
                <a:gd name="T43" fmla="*/ 104 h 507"/>
                <a:gd name="T44" fmla="*/ 104 w 507"/>
                <a:gd name="T45" fmla="*/ 104 h 507"/>
                <a:gd name="T46" fmla="*/ 42 w 507"/>
                <a:gd name="T47" fmla="*/ 254 h 507"/>
                <a:gd name="T48" fmla="*/ 42 w 507"/>
                <a:gd name="T49" fmla="*/ 254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7" h="507">
                  <a:moveTo>
                    <a:pt x="0" y="254"/>
                  </a:moveTo>
                  <a:cubicBezTo>
                    <a:pt x="0" y="114"/>
                    <a:pt x="113" y="0"/>
                    <a:pt x="253" y="0"/>
                  </a:cubicBezTo>
                  <a:cubicBezTo>
                    <a:pt x="253" y="0"/>
                    <a:pt x="253" y="0"/>
                    <a:pt x="253" y="0"/>
                  </a:cubicBezTo>
                  <a:cubicBezTo>
                    <a:pt x="393" y="0"/>
                    <a:pt x="507" y="114"/>
                    <a:pt x="507" y="254"/>
                  </a:cubicBezTo>
                  <a:cubicBezTo>
                    <a:pt x="507" y="254"/>
                    <a:pt x="507" y="254"/>
                    <a:pt x="507" y="254"/>
                  </a:cubicBezTo>
                  <a:cubicBezTo>
                    <a:pt x="507" y="394"/>
                    <a:pt x="393" y="507"/>
                    <a:pt x="253" y="507"/>
                  </a:cubicBezTo>
                  <a:cubicBezTo>
                    <a:pt x="253" y="507"/>
                    <a:pt x="253" y="507"/>
                    <a:pt x="253" y="507"/>
                  </a:cubicBezTo>
                  <a:cubicBezTo>
                    <a:pt x="113" y="507"/>
                    <a:pt x="0" y="394"/>
                    <a:pt x="0" y="254"/>
                  </a:cubicBezTo>
                  <a:close/>
                  <a:moveTo>
                    <a:pt x="42" y="254"/>
                  </a:moveTo>
                  <a:cubicBezTo>
                    <a:pt x="42" y="312"/>
                    <a:pt x="65" y="365"/>
                    <a:pt x="104" y="404"/>
                  </a:cubicBezTo>
                  <a:cubicBezTo>
                    <a:pt x="104" y="404"/>
                    <a:pt x="104" y="404"/>
                    <a:pt x="104" y="404"/>
                  </a:cubicBezTo>
                  <a:cubicBezTo>
                    <a:pt x="142" y="442"/>
                    <a:pt x="195" y="465"/>
                    <a:pt x="253" y="465"/>
                  </a:cubicBezTo>
                  <a:cubicBezTo>
                    <a:pt x="253" y="465"/>
                    <a:pt x="253" y="465"/>
                    <a:pt x="253" y="465"/>
                  </a:cubicBezTo>
                  <a:cubicBezTo>
                    <a:pt x="312" y="465"/>
                    <a:pt x="364" y="442"/>
                    <a:pt x="403" y="404"/>
                  </a:cubicBezTo>
                  <a:cubicBezTo>
                    <a:pt x="403" y="404"/>
                    <a:pt x="403" y="404"/>
                    <a:pt x="403" y="404"/>
                  </a:cubicBezTo>
                  <a:cubicBezTo>
                    <a:pt x="441" y="365"/>
                    <a:pt x="465" y="312"/>
                    <a:pt x="465" y="254"/>
                  </a:cubicBezTo>
                  <a:cubicBezTo>
                    <a:pt x="465" y="254"/>
                    <a:pt x="465" y="254"/>
                    <a:pt x="465" y="254"/>
                  </a:cubicBezTo>
                  <a:cubicBezTo>
                    <a:pt x="465" y="196"/>
                    <a:pt x="441" y="143"/>
                    <a:pt x="403" y="104"/>
                  </a:cubicBezTo>
                  <a:cubicBezTo>
                    <a:pt x="403" y="104"/>
                    <a:pt x="403" y="104"/>
                    <a:pt x="403" y="104"/>
                  </a:cubicBezTo>
                  <a:cubicBezTo>
                    <a:pt x="364" y="66"/>
                    <a:pt x="312" y="42"/>
                    <a:pt x="253" y="42"/>
                  </a:cubicBezTo>
                  <a:cubicBezTo>
                    <a:pt x="253" y="42"/>
                    <a:pt x="253" y="42"/>
                    <a:pt x="253" y="42"/>
                  </a:cubicBezTo>
                  <a:cubicBezTo>
                    <a:pt x="195" y="42"/>
                    <a:pt x="142" y="66"/>
                    <a:pt x="104" y="104"/>
                  </a:cubicBezTo>
                  <a:cubicBezTo>
                    <a:pt x="104" y="104"/>
                    <a:pt x="104" y="104"/>
                    <a:pt x="104" y="104"/>
                  </a:cubicBezTo>
                  <a:cubicBezTo>
                    <a:pt x="65" y="143"/>
                    <a:pt x="42" y="196"/>
                    <a:pt x="42" y="254"/>
                  </a:cubicBezTo>
                  <a:cubicBezTo>
                    <a:pt x="42" y="254"/>
                    <a:pt x="42" y="254"/>
                    <a:pt x="42" y="25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cxnSp>
          <p:nvCxnSpPr>
            <p:cNvPr id="10" name="直接连接符 33"/>
            <p:cNvCxnSpPr>
              <a:cxnSpLocks noChangeShapeType="1"/>
              <a:stCxn id="9" idx="17"/>
              <a:endCxn id="9" idx="9"/>
            </p:cNvCxnSpPr>
            <p:nvPr/>
          </p:nvCxnSpPr>
          <p:spPr bwMode="auto">
            <a:xfrm flipH="1">
              <a:off x="6659541" y="1981821"/>
              <a:ext cx="390646" cy="391533"/>
            </a:xfrm>
            <a:prstGeom prst="line">
              <a:avLst/>
            </a:prstGeom>
            <a:noFill/>
            <a:ln w="76200" algn="ctr">
              <a:solidFill>
                <a:schemeClr val="bg1"/>
              </a:solidFill>
              <a:round/>
            </a:ln>
            <a:extLst>
              <a:ext uri="{909E8E84-426E-40DD-AFC4-6F175D3DCCD1}">
                <a14:hiddenFill xmlns:a14="http://schemas.microsoft.com/office/drawing/2010/main">
                  <a:noFill/>
                </a14:hiddenFill>
              </a:ext>
            </a:extLst>
          </p:spPr>
        </p:cxnSp>
      </p:grpSp>
      <p:sp>
        <p:nvSpPr>
          <p:cNvPr id="28" name="矩形 27"/>
          <p:cNvSpPr/>
          <p:nvPr/>
        </p:nvSpPr>
        <p:spPr>
          <a:xfrm>
            <a:off x="982911" y="4570114"/>
            <a:ext cx="792162" cy="600075"/>
          </a:xfrm>
          <a:prstGeom prst="rect">
            <a:avLst/>
          </a:prstGeom>
          <a:solidFill>
            <a:srgbClr val="DA600C"/>
          </a:solidFill>
          <a:ln w="12700" cap="flat" cmpd="sng" algn="ctr">
            <a:noFill/>
            <a:prstDash val="solid"/>
            <a:miter lim="800000"/>
          </a:ln>
          <a:effectLst/>
        </p:spPr>
        <p:txBody>
          <a:bodyPr lIns="289513" tIns="289513" rIns="289513" bIns="289513" spcCol="1270" anchor="ctr"/>
          <a:lstStyle/>
          <a:p>
            <a:pPr algn="just" defTabSz="1628140" fontAlgn="auto">
              <a:lnSpc>
                <a:spcPct val="120000"/>
              </a:lnSpc>
              <a:spcBef>
                <a:spcPts val="0"/>
              </a:spcBef>
              <a:spcAft>
                <a:spcPct val="35000"/>
              </a:spcAft>
              <a:defRPr/>
            </a:pPr>
            <a:endParaRPr lang="zh-CN" altLang="en-US" sz="825" dirty="0">
              <a:solidFill>
                <a:sysClr val="window" lastClr="FFFFFF"/>
              </a:solidFill>
              <a:latin typeface="Arial" charset="0"/>
              <a:ea typeface="微软雅黑" pitchFamily="34" charset="-122"/>
            </a:endParaRPr>
          </a:p>
        </p:txBody>
      </p:sp>
      <p:sp>
        <p:nvSpPr>
          <p:cNvPr id="29" name="Freeform 28"/>
          <p:cNvSpPr/>
          <p:nvPr/>
        </p:nvSpPr>
        <p:spPr>
          <a:xfrm>
            <a:off x="982911" y="1822151"/>
            <a:ext cx="766762" cy="766763"/>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DA600C"/>
          </a:solidFill>
          <a:ln w="12700" cap="flat" cmpd="sng" algn="ctr">
            <a:noFill/>
            <a:prstDash val="solid"/>
            <a:miter lim="800000"/>
          </a:ln>
          <a:effectLst/>
        </p:spPr>
        <p:txBody>
          <a:bodyPr lIns="289513" tIns="289513" rIns="289513" bIns="289513" spcCol="127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628140" fontAlgn="auto">
              <a:lnSpc>
                <a:spcPct val="120000"/>
              </a:lnSpc>
              <a:spcBef>
                <a:spcPts val="0"/>
              </a:spcBef>
              <a:spcAft>
                <a:spcPct val="35000"/>
              </a:spcAft>
              <a:defRPr/>
            </a:pPr>
            <a:endParaRPr lang="en-GB" sz="825">
              <a:solidFill>
                <a:sysClr val="window" lastClr="FFFFFF"/>
              </a:solidFill>
              <a:latin typeface="Arial" charset="0"/>
              <a:ea typeface="微软雅黑" pitchFamily="34" charset="-122"/>
              <a:sym typeface="Arial" charset="0"/>
            </a:endParaRPr>
          </a:p>
        </p:txBody>
      </p:sp>
      <p:grpSp>
        <p:nvGrpSpPr>
          <p:cNvPr id="30" name="组合 29"/>
          <p:cNvGrpSpPr/>
          <p:nvPr/>
        </p:nvGrpSpPr>
        <p:grpSpPr>
          <a:xfrm>
            <a:off x="1095435" y="1919043"/>
            <a:ext cx="545079" cy="544494"/>
            <a:chOff x="10441624" y="433968"/>
            <a:chExt cx="1490663" cy="1489075"/>
          </a:xfrm>
          <a:solidFill>
            <a:schemeClr val="bg1"/>
          </a:solidFill>
        </p:grpSpPr>
        <p:sp>
          <p:nvSpPr>
            <p:cNvPr id="31" name="Freeform 39"/>
            <p:cNvSpPr>
              <a:spLocks noEditPoints="1"/>
            </p:cNvSpPr>
            <p:nvPr/>
          </p:nvSpPr>
          <p:spPr bwMode="auto">
            <a:xfrm>
              <a:off x="10441624" y="433968"/>
              <a:ext cx="1490663" cy="1489075"/>
            </a:xfrm>
            <a:custGeom>
              <a:avLst/>
              <a:gdLst>
                <a:gd name="T0" fmla="*/ 0 w 507"/>
                <a:gd name="T1" fmla="*/ 254 h 507"/>
                <a:gd name="T2" fmla="*/ 253 w 507"/>
                <a:gd name="T3" fmla="*/ 0 h 507"/>
                <a:gd name="T4" fmla="*/ 253 w 507"/>
                <a:gd name="T5" fmla="*/ 0 h 507"/>
                <a:gd name="T6" fmla="*/ 507 w 507"/>
                <a:gd name="T7" fmla="*/ 254 h 507"/>
                <a:gd name="T8" fmla="*/ 507 w 507"/>
                <a:gd name="T9" fmla="*/ 254 h 507"/>
                <a:gd name="T10" fmla="*/ 253 w 507"/>
                <a:gd name="T11" fmla="*/ 507 h 507"/>
                <a:gd name="T12" fmla="*/ 253 w 507"/>
                <a:gd name="T13" fmla="*/ 507 h 507"/>
                <a:gd name="T14" fmla="*/ 0 w 507"/>
                <a:gd name="T15" fmla="*/ 254 h 507"/>
                <a:gd name="T16" fmla="*/ 42 w 507"/>
                <a:gd name="T17" fmla="*/ 254 h 507"/>
                <a:gd name="T18" fmla="*/ 104 w 507"/>
                <a:gd name="T19" fmla="*/ 404 h 507"/>
                <a:gd name="T20" fmla="*/ 104 w 507"/>
                <a:gd name="T21" fmla="*/ 404 h 507"/>
                <a:gd name="T22" fmla="*/ 253 w 507"/>
                <a:gd name="T23" fmla="*/ 465 h 507"/>
                <a:gd name="T24" fmla="*/ 253 w 507"/>
                <a:gd name="T25" fmla="*/ 465 h 507"/>
                <a:gd name="T26" fmla="*/ 403 w 507"/>
                <a:gd name="T27" fmla="*/ 404 h 507"/>
                <a:gd name="T28" fmla="*/ 403 w 507"/>
                <a:gd name="T29" fmla="*/ 404 h 507"/>
                <a:gd name="T30" fmla="*/ 465 w 507"/>
                <a:gd name="T31" fmla="*/ 254 h 507"/>
                <a:gd name="T32" fmla="*/ 465 w 507"/>
                <a:gd name="T33" fmla="*/ 254 h 507"/>
                <a:gd name="T34" fmla="*/ 403 w 507"/>
                <a:gd name="T35" fmla="*/ 104 h 507"/>
                <a:gd name="T36" fmla="*/ 403 w 507"/>
                <a:gd name="T37" fmla="*/ 104 h 507"/>
                <a:gd name="T38" fmla="*/ 253 w 507"/>
                <a:gd name="T39" fmla="*/ 42 h 507"/>
                <a:gd name="T40" fmla="*/ 253 w 507"/>
                <a:gd name="T41" fmla="*/ 42 h 507"/>
                <a:gd name="T42" fmla="*/ 104 w 507"/>
                <a:gd name="T43" fmla="*/ 104 h 507"/>
                <a:gd name="T44" fmla="*/ 104 w 507"/>
                <a:gd name="T45" fmla="*/ 104 h 507"/>
                <a:gd name="T46" fmla="*/ 42 w 507"/>
                <a:gd name="T47" fmla="*/ 254 h 507"/>
                <a:gd name="T48" fmla="*/ 42 w 507"/>
                <a:gd name="T49" fmla="*/ 254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7" h="507">
                  <a:moveTo>
                    <a:pt x="0" y="254"/>
                  </a:moveTo>
                  <a:cubicBezTo>
                    <a:pt x="0" y="114"/>
                    <a:pt x="113" y="0"/>
                    <a:pt x="253" y="0"/>
                  </a:cubicBezTo>
                  <a:cubicBezTo>
                    <a:pt x="253" y="0"/>
                    <a:pt x="253" y="0"/>
                    <a:pt x="253" y="0"/>
                  </a:cubicBezTo>
                  <a:cubicBezTo>
                    <a:pt x="393" y="0"/>
                    <a:pt x="507" y="114"/>
                    <a:pt x="507" y="254"/>
                  </a:cubicBezTo>
                  <a:cubicBezTo>
                    <a:pt x="507" y="254"/>
                    <a:pt x="507" y="254"/>
                    <a:pt x="507" y="254"/>
                  </a:cubicBezTo>
                  <a:cubicBezTo>
                    <a:pt x="507" y="394"/>
                    <a:pt x="393" y="507"/>
                    <a:pt x="253" y="507"/>
                  </a:cubicBezTo>
                  <a:cubicBezTo>
                    <a:pt x="253" y="507"/>
                    <a:pt x="253" y="507"/>
                    <a:pt x="253" y="507"/>
                  </a:cubicBezTo>
                  <a:cubicBezTo>
                    <a:pt x="113" y="507"/>
                    <a:pt x="0" y="394"/>
                    <a:pt x="0" y="254"/>
                  </a:cubicBezTo>
                  <a:close/>
                  <a:moveTo>
                    <a:pt x="42" y="254"/>
                  </a:moveTo>
                  <a:cubicBezTo>
                    <a:pt x="42" y="312"/>
                    <a:pt x="65" y="365"/>
                    <a:pt x="104" y="404"/>
                  </a:cubicBezTo>
                  <a:cubicBezTo>
                    <a:pt x="104" y="404"/>
                    <a:pt x="104" y="404"/>
                    <a:pt x="104" y="404"/>
                  </a:cubicBezTo>
                  <a:cubicBezTo>
                    <a:pt x="142" y="442"/>
                    <a:pt x="195" y="465"/>
                    <a:pt x="253" y="465"/>
                  </a:cubicBezTo>
                  <a:cubicBezTo>
                    <a:pt x="253" y="465"/>
                    <a:pt x="253" y="465"/>
                    <a:pt x="253" y="465"/>
                  </a:cubicBezTo>
                  <a:cubicBezTo>
                    <a:pt x="312" y="465"/>
                    <a:pt x="364" y="442"/>
                    <a:pt x="403" y="404"/>
                  </a:cubicBezTo>
                  <a:cubicBezTo>
                    <a:pt x="403" y="404"/>
                    <a:pt x="403" y="404"/>
                    <a:pt x="403" y="404"/>
                  </a:cubicBezTo>
                  <a:cubicBezTo>
                    <a:pt x="441" y="365"/>
                    <a:pt x="465" y="312"/>
                    <a:pt x="465" y="254"/>
                  </a:cubicBezTo>
                  <a:cubicBezTo>
                    <a:pt x="465" y="254"/>
                    <a:pt x="465" y="254"/>
                    <a:pt x="465" y="254"/>
                  </a:cubicBezTo>
                  <a:cubicBezTo>
                    <a:pt x="465" y="196"/>
                    <a:pt x="441" y="143"/>
                    <a:pt x="403" y="104"/>
                  </a:cubicBezTo>
                  <a:cubicBezTo>
                    <a:pt x="403" y="104"/>
                    <a:pt x="403" y="104"/>
                    <a:pt x="403" y="104"/>
                  </a:cubicBezTo>
                  <a:cubicBezTo>
                    <a:pt x="364" y="66"/>
                    <a:pt x="312" y="42"/>
                    <a:pt x="253" y="42"/>
                  </a:cubicBezTo>
                  <a:cubicBezTo>
                    <a:pt x="253" y="42"/>
                    <a:pt x="253" y="42"/>
                    <a:pt x="253" y="42"/>
                  </a:cubicBezTo>
                  <a:cubicBezTo>
                    <a:pt x="195" y="42"/>
                    <a:pt x="142" y="66"/>
                    <a:pt x="104" y="104"/>
                  </a:cubicBezTo>
                  <a:cubicBezTo>
                    <a:pt x="104" y="104"/>
                    <a:pt x="104" y="104"/>
                    <a:pt x="104" y="104"/>
                  </a:cubicBezTo>
                  <a:cubicBezTo>
                    <a:pt x="65" y="143"/>
                    <a:pt x="42" y="196"/>
                    <a:pt x="42" y="254"/>
                  </a:cubicBezTo>
                  <a:cubicBezTo>
                    <a:pt x="42" y="254"/>
                    <a:pt x="42" y="254"/>
                    <a:pt x="42" y="2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32" name="Freeform 40"/>
            <p:cNvSpPr/>
            <p:nvPr/>
          </p:nvSpPr>
          <p:spPr bwMode="auto">
            <a:xfrm>
              <a:off x="11142663" y="587375"/>
              <a:ext cx="93663" cy="179388"/>
            </a:xfrm>
            <a:custGeom>
              <a:avLst/>
              <a:gdLst>
                <a:gd name="T0" fmla="*/ 32 w 32"/>
                <a:gd name="T1" fmla="*/ 45 h 61"/>
                <a:gd name="T2" fmla="*/ 16 w 32"/>
                <a:gd name="T3" fmla="*/ 61 h 61"/>
                <a:gd name="T4" fmla="*/ 16 w 32"/>
                <a:gd name="T5" fmla="*/ 61 h 61"/>
                <a:gd name="T6" fmla="*/ 0 w 32"/>
                <a:gd name="T7" fmla="*/ 45 h 61"/>
                <a:gd name="T8" fmla="*/ 0 w 32"/>
                <a:gd name="T9" fmla="*/ 15 h 61"/>
                <a:gd name="T10" fmla="*/ 16 w 32"/>
                <a:gd name="T11" fmla="*/ 0 h 61"/>
                <a:gd name="T12" fmla="*/ 16 w 32"/>
                <a:gd name="T13" fmla="*/ 0 h 61"/>
                <a:gd name="T14" fmla="*/ 32 w 32"/>
                <a:gd name="T15" fmla="*/ 15 h 61"/>
                <a:gd name="T16" fmla="*/ 32 w 32"/>
                <a:gd name="T17" fmla="*/ 4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61">
                  <a:moveTo>
                    <a:pt x="32" y="45"/>
                  </a:moveTo>
                  <a:cubicBezTo>
                    <a:pt x="32" y="54"/>
                    <a:pt x="25" y="61"/>
                    <a:pt x="16" y="61"/>
                  </a:cubicBezTo>
                  <a:cubicBezTo>
                    <a:pt x="16" y="61"/>
                    <a:pt x="16" y="61"/>
                    <a:pt x="16" y="61"/>
                  </a:cubicBezTo>
                  <a:cubicBezTo>
                    <a:pt x="8" y="61"/>
                    <a:pt x="0" y="54"/>
                    <a:pt x="0" y="45"/>
                  </a:cubicBezTo>
                  <a:cubicBezTo>
                    <a:pt x="0" y="15"/>
                    <a:pt x="0" y="15"/>
                    <a:pt x="0" y="15"/>
                  </a:cubicBezTo>
                  <a:cubicBezTo>
                    <a:pt x="0" y="7"/>
                    <a:pt x="8" y="0"/>
                    <a:pt x="16" y="0"/>
                  </a:cubicBezTo>
                  <a:cubicBezTo>
                    <a:pt x="16" y="0"/>
                    <a:pt x="16" y="0"/>
                    <a:pt x="16" y="0"/>
                  </a:cubicBezTo>
                  <a:cubicBezTo>
                    <a:pt x="25" y="0"/>
                    <a:pt x="32" y="7"/>
                    <a:pt x="32" y="15"/>
                  </a:cubicBezTo>
                  <a:lnTo>
                    <a:pt x="32"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33" name="Freeform 41"/>
            <p:cNvSpPr/>
            <p:nvPr/>
          </p:nvSpPr>
          <p:spPr bwMode="auto">
            <a:xfrm>
              <a:off x="11142663" y="1571625"/>
              <a:ext cx="93663" cy="179388"/>
            </a:xfrm>
            <a:custGeom>
              <a:avLst/>
              <a:gdLst>
                <a:gd name="T0" fmla="*/ 32 w 32"/>
                <a:gd name="T1" fmla="*/ 46 h 61"/>
                <a:gd name="T2" fmla="*/ 16 w 32"/>
                <a:gd name="T3" fmla="*/ 61 h 61"/>
                <a:gd name="T4" fmla="*/ 16 w 32"/>
                <a:gd name="T5" fmla="*/ 61 h 61"/>
                <a:gd name="T6" fmla="*/ 0 w 32"/>
                <a:gd name="T7" fmla="*/ 46 h 61"/>
                <a:gd name="T8" fmla="*/ 0 w 32"/>
                <a:gd name="T9" fmla="*/ 16 h 61"/>
                <a:gd name="T10" fmla="*/ 16 w 32"/>
                <a:gd name="T11" fmla="*/ 0 h 61"/>
                <a:gd name="T12" fmla="*/ 16 w 32"/>
                <a:gd name="T13" fmla="*/ 0 h 61"/>
                <a:gd name="T14" fmla="*/ 32 w 32"/>
                <a:gd name="T15" fmla="*/ 16 h 61"/>
                <a:gd name="T16" fmla="*/ 32 w 32"/>
                <a:gd name="T17"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61">
                  <a:moveTo>
                    <a:pt x="32" y="46"/>
                  </a:moveTo>
                  <a:cubicBezTo>
                    <a:pt x="32" y="54"/>
                    <a:pt x="25" y="61"/>
                    <a:pt x="16" y="61"/>
                  </a:cubicBezTo>
                  <a:cubicBezTo>
                    <a:pt x="16" y="61"/>
                    <a:pt x="16" y="61"/>
                    <a:pt x="16" y="61"/>
                  </a:cubicBezTo>
                  <a:cubicBezTo>
                    <a:pt x="8" y="61"/>
                    <a:pt x="0" y="54"/>
                    <a:pt x="0" y="46"/>
                  </a:cubicBezTo>
                  <a:cubicBezTo>
                    <a:pt x="0" y="16"/>
                    <a:pt x="0" y="16"/>
                    <a:pt x="0" y="16"/>
                  </a:cubicBezTo>
                  <a:cubicBezTo>
                    <a:pt x="0" y="7"/>
                    <a:pt x="8" y="0"/>
                    <a:pt x="16" y="0"/>
                  </a:cubicBezTo>
                  <a:cubicBezTo>
                    <a:pt x="16" y="0"/>
                    <a:pt x="16" y="0"/>
                    <a:pt x="16" y="0"/>
                  </a:cubicBezTo>
                  <a:cubicBezTo>
                    <a:pt x="25" y="0"/>
                    <a:pt x="32" y="7"/>
                    <a:pt x="32" y="16"/>
                  </a:cubicBezTo>
                  <a:lnTo>
                    <a:pt x="32"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34" name="Freeform 42"/>
            <p:cNvSpPr/>
            <p:nvPr/>
          </p:nvSpPr>
          <p:spPr bwMode="auto">
            <a:xfrm>
              <a:off x="10607676" y="1122363"/>
              <a:ext cx="179388" cy="93663"/>
            </a:xfrm>
            <a:custGeom>
              <a:avLst/>
              <a:gdLst>
                <a:gd name="T0" fmla="*/ 45 w 61"/>
                <a:gd name="T1" fmla="*/ 0 h 32"/>
                <a:gd name="T2" fmla="*/ 61 w 61"/>
                <a:gd name="T3" fmla="*/ 16 h 32"/>
                <a:gd name="T4" fmla="*/ 61 w 61"/>
                <a:gd name="T5" fmla="*/ 16 h 32"/>
                <a:gd name="T6" fmla="*/ 45 w 61"/>
                <a:gd name="T7" fmla="*/ 32 h 32"/>
                <a:gd name="T8" fmla="*/ 16 w 61"/>
                <a:gd name="T9" fmla="*/ 32 h 32"/>
                <a:gd name="T10" fmla="*/ 0 w 61"/>
                <a:gd name="T11" fmla="*/ 16 h 32"/>
                <a:gd name="T12" fmla="*/ 0 w 61"/>
                <a:gd name="T13" fmla="*/ 16 h 32"/>
                <a:gd name="T14" fmla="*/ 16 w 61"/>
                <a:gd name="T15" fmla="*/ 0 h 32"/>
                <a:gd name="T16" fmla="*/ 45 w 61"/>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32">
                  <a:moveTo>
                    <a:pt x="45" y="0"/>
                  </a:moveTo>
                  <a:cubicBezTo>
                    <a:pt x="54" y="0"/>
                    <a:pt x="61" y="7"/>
                    <a:pt x="61" y="16"/>
                  </a:cubicBezTo>
                  <a:cubicBezTo>
                    <a:pt x="61" y="16"/>
                    <a:pt x="61" y="16"/>
                    <a:pt x="61" y="16"/>
                  </a:cubicBezTo>
                  <a:cubicBezTo>
                    <a:pt x="61" y="25"/>
                    <a:pt x="54" y="32"/>
                    <a:pt x="45" y="32"/>
                  </a:cubicBezTo>
                  <a:cubicBezTo>
                    <a:pt x="16" y="32"/>
                    <a:pt x="16" y="32"/>
                    <a:pt x="16" y="32"/>
                  </a:cubicBezTo>
                  <a:cubicBezTo>
                    <a:pt x="7" y="32"/>
                    <a:pt x="0" y="25"/>
                    <a:pt x="0" y="16"/>
                  </a:cubicBezTo>
                  <a:cubicBezTo>
                    <a:pt x="0" y="16"/>
                    <a:pt x="0" y="16"/>
                    <a:pt x="0" y="16"/>
                  </a:cubicBezTo>
                  <a:cubicBezTo>
                    <a:pt x="0" y="7"/>
                    <a:pt x="7" y="0"/>
                    <a:pt x="16" y="0"/>
                  </a:cubicBezTo>
                  <a:lnTo>
                    <a:pt x="4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35" name="Freeform 43"/>
            <p:cNvSpPr/>
            <p:nvPr/>
          </p:nvSpPr>
          <p:spPr bwMode="auto">
            <a:xfrm>
              <a:off x="11591926" y="1122363"/>
              <a:ext cx="179388" cy="93663"/>
            </a:xfrm>
            <a:custGeom>
              <a:avLst/>
              <a:gdLst>
                <a:gd name="T0" fmla="*/ 46 w 61"/>
                <a:gd name="T1" fmla="*/ 0 h 32"/>
                <a:gd name="T2" fmla="*/ 61 w 61"/>
                <a:gd name="T3" fmla="*/ 16 h 32"/>
                <a:gd name="T4" fmla="*/ 61 w 61"/>
                <a:gd name="T5" fmla="*/ 16 h 32"/>
                <a:gd name="T6" fmla="*/ 46 w 61"/>
                <a:gd name="T7" fmla="*/ 32 h 32"/>
                <a:gd name="T8" fmla="*/ 16 w 61"/>
                <a:gd name="T9" fmla="*/ 32 h 32"/>
                <a:gd name="T10" fmla="*/ 0 w 61"/>
                <a:gd name="T11" fmla="*/ 16 h 32"/>
                <a:gd name="T12" fmla="*/ 0 w 61"/>
                <a:gd name="T13" fmla="*/ 16 h 32"/>
                <a:gd name="T14" fmla="*/ 16 w 61"/>
                <a:gd name="T15" fmla="*/ 0 h 32"/>
                <a:gd name="T16" fmla="*/ 46 w 61"/>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32">
                  <a:moveTo>
                    <a:pt x="46" y="0"/>
                  </a:moveTo>
                  <a:cubicBezTo>
                    <a:pt x="54" y="0"/>
                    <a:pt x="61" y="7"/>
                    <a:pt x="61" y="16"/>
                  </a:cubicBezTo>
                  <a:cubicBezTo>
                    <a:pt x="61" y="16"/>
                    <a:pt x="61" y="16"/>
                    <a:pt x="61" y="16"/>
                  </a:cubicBezTo>
                  <a:cubicBezTo>
                    <a:pt x="61" y="25"/>
                    <a:pt x="54" y="32"/>
                    <a:pt x="46" y="32"/>
                  </a:cubicBezTo>
                  <a:cubicBezTo>
                    <a:pt x="16" y="32"/>
                    <a:pt x="16" y="32"/>
                    <a:pt x="16" y="32"/>
                  </a:cubicBezTo>
                  <a:cubicBezTo>
                    <a:pt x="7" y="32"/>
                    <a:pt x="0" y="25"/>
                    <a:pt x="0" y="16"/>
                  </a:cubicBezTo>
                  <a:cubicBezTo>
                    <a:pt x="0" y="16"/>
                    <a:pt x="0" y="16"/>
                    <a:pt x="0" y="16"/>
                  </a:cubicBezTo>
                  <a:cubicBezTo>
                    <a:pt x="0" y="7"/>
                    <a:pt x="7" y="0"/>
                    <a:pt x="16" y="0"/>
                  </a:cubicBezTo>
                  <a:lnTo>
                    <a:pt x="4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sp>
          <p:nvSpPr>
            <p:cNvPr id="36" name="Freeform 44"/>
            <p:cNvSpPr>
              <a:spLocks noEditPoints="1"/>
            </p:cNvSpPr>
            <p:nvPr/>
          </p:nvSpPr>
          <p:spPr bwMode="auto">
            <a:xfrm>
              <a:off x="10664715" y="631826"/>
              <a:ext cx="1077914" cy="1074738"/>
            </a:xfrm>
            <a:custGeom>
              <a:avLst/>
              <a:gdLst>
                <a:gd name="T0" fmla="*/ 311 w 367"/>
                <a:gd name="T1" fmla="*/ 183 h 366"/>
                <a:gd name="T2" fmla="*/ 334 w 367"/>
                <a:gd name="T3" fmla="*/ 159 h 366"/>
                <a:gd name="T4" fmla="*/ 367 w 367"/>
                <a:gd name="T5" fmla="*/ 159 h 366"/>
                <a:gd name="T6" fmla="*/ 207 w 367"/>
                <a:gd name="T7" fmla="*/ 0 h 366"/>
                <a:gd name="T8" fmla="*/ 207 w 367"/>
                <a:gd name="T9" fmla="*/ 32 h 366"/>
                <a:gd name="T10" fmla="*/ 183 w 367"/>
                <a:gd name="T11" fmla="*/ 56 h 366"/>
                <a:gd name="T12" fmla="*/ 159 w 367"/>
                <a:gd name="T13" fmla="*/ 32 h 366"/>
                <a:gd name="T14" fmla="*/ 159 w 367"/>
                <a:gd name="T15" fmla="*/ 0 h 366"/>
                <a:gd name="T16" fmla="*/ 0 w 367"/>
                <a:gd name="T17" fmla="*/ 159 h 366"/>
                <a:gd name="T18" fmla="*/ 32 w 367"/>
                <a:gd name="T19" fmla="*/ 159 h 366"/>
                <a:gd name="T20" fmla="*/ 56 w 367"/>
                <a:gd name="T21" fmla="*/ 183 h 366"/>
                <a:gd name="T22" fmla="*/ 32 w 367"/>
                <a:gd name="T23" fmla="*/ 207 h 366"/>
                <a:gd name="T24" fmla="*/ 0 w 367"/>
                <a:gd name="T25" fmla="*/ 207 h 366"/>
                <a:gd name="T26" fmla="*/ 159 w 367"/>
                <a:gd name="T27" fmla="*/ 366 h 366"/>
                <a:gd name="T28" fmla="*/ 159 w 367"/>
                <a:gd name="T29" fmla="*/ 334 h 366"/>
                <a:gd name="T30" fmla="*/ 183 w 367"/>
                <a:gd name="T31" fmla="*/ 310 h 366"/>
                <a:gd name="T32" fmla="*/ 207 w 367"/>
                <a:gd name="T33" fmla="*/ 334 h 366"/>
                <a:gd name="T34" fmla="*/ 207 w 367"/>
                <a:gd name="T35" fmla="*/ 366 h 366"/>
                <a:gd name="T36" fmla="*/ 367 w 367"/>
                <a:gd name="T37" fmla="*/ 207 h 366"/>
                <a:gd name="T38" fmla="*/ 334 w 367"/>
                <a:gd name="T39" fmla="*/ 207 h 366"/>
                <a:gd name="T40" fmla="*/ 311 w 367"/>
                <a:gd name="T41" fmla="*/ 183 h 366"/>
                <a:gd name="T42" fmla="*/ 292 w 367"/>
                <a:gd name="T43" fmla="*/ 308 h 366"/>
                <a:gd name="T44" fmla="*/ 276 w 367"/>
                <a:gd name="T45" fmla="*/ 307 h 366"/>
                <a:gd name="T46" fmla="*/ 189 w 367"/>
                <a:gd name="T47" fmla="*/ 207 h 366"/>
                <a:gd name="T48" fmla="*/ 183 w 367"/>
                <a:gd name="T49" fmla="*/ 208 h 366"/>
                <a:gd name="T50" fmla="*/ 158 w 367"/>
                <a:gd name="T51" fmla="*/ 183 h 366"/>
                <a:gd name="T52" fmla="*/ 183 w 367"/>
                <a:gd name="T53" fmla="*/ 158 h 366"/>
                <a:gd name="T54" fmla="*/ 191 w 367"/>
                <a:gd name="T55" fmla="*/ 159 h 366"/>
                <a:gd name="T56" fmla="*/ 261 w 367"/>
                <a:gd name="T57" fmla="*/ 91 h 366"/>
                <a:gd name="T58" fmla="*/ 277 w 367"/>
                <a:gd name="T59" fmla="*/ 92 h 366"/>
                <a:gd name="T60" fmla="*/ 277 w 367"/>
                <a:gd name="T61" fmla="*/ 108 h 366"/>
                <a:gd name="T62" fmla="*/ 207 w 367"/>
                <a:gd name="T63" fmla="*/ 175 h 366"/>
                <a:gd name="T64" fmla="*/ 208 w 367"/>
                <a:gd name="T65" fmla="*/ 183 h 366"/>
                <a:gd name="T66" fmla="*/ 206 w 367"/>
                <a:gd name="T67" fmla="*/ 193 h 366"/>
                <a:gd name="T68" fmla="*/ 293 w 367"/>
                <a:gd name="T69" fmla="*/ 293 h 366"/>
                <a:gd name="T70" fmla="*/ 292 w 367"/>
                <a:gd name="T71" fmla="*/ 308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7" h="366">
                  <a:moveTo>
                    <a:pt x="311" y="183"/>
                  </a:moveTo>
                  <a:cubicBezTo>
                    <a:pt x="311" y="170"/>
                    <a:pt x="321" y="159"/>
                    <a:pt x="334" y="159"/>
                  </a:cubicBezTo>
                  <a:cubicBezTo>
                    <a:pt x="367" y="159"/>
                    <a:pt x="367" y="159"/>
                    <a:pt x="367" y="159"/>
                  </a:cubicBezTo>
                  <a:cubicBezTo>
                    <a:pt x="356" y="76"/>
                    <a:pt x="290" y="10"/>
                    <a:pt x="207" y="0"/>
                  </a:cubicBezTo>
                  <a:cubicBezTo>
                    <a:pt x="207" y="32"/>
                    <a:pt x="207" y="32"/>
                    <a:pt x="207" y="32"/>
                  </a:cubicBezTo>
                  <a:cubicBezTo>
                    <a:pt x="207" y="45"/>
                    <a:pt x="196" y="55"/>
                    <a:pt x="183" y="56"/>
                  </a:cubicBezTo>
                  <a:cubicBezTo>
                    <a:pt x="170" y="55"/>
                    <a:pt x="159" y="45"/>
                    <a:pt x="159" y="32"/>
                  </a:cubicBezTo>
                  <a:cubicBezTo>
                    <a:pt x="159" y="0"/>
                    <a:pt x="159" y="0"/>
                    <a:pt x="159" y="0"/>
                  </a:cubicBezTo>
                  <a:cubicBezTo>
                    <a:pt x="76" y="10"/>
                    <a:pt x="11" y="76"/>
                    <a:pt x="0" y="159"/>
                  </a:cubicBezTo>
                  <a:cubicBezTo>
                    <a:pt x="32" y="159"/>
                    <a:pt x="32" y="159"/>
                    <a:pt x="32" y="159"/>
                  </a:cubicBezTo>
                  <a:cubicBezTo>
                    <a:pt x="45" y="159"/>
                    <a:pt x="56" y="170"/>
                    <a:pt x="56" y="183"/>
                  </a:cubicBezTo>
                  <a:cubicBezTo>
                    <a:pt x="56" y="196"/>
                    <a:pt x="45" y="207"/>
                    <a:pt x="32" y="207"/>
                  </a:cubicBezTo>
                  <a:cubicBezTo>
                    <a:pt x="0" y="207"/>
                    <a:pt x="0" y="207"/>
                    <a:pt x="0" y="207"/>
                  </a:cubicBezTo>
                  <a:cubicBezTo>
                    <a:pt x="11" y="290"/>
                    <a:pt x="76" y="356"/>
                    <a:pt x="159" y="366"/>
                  </a:cubicBezTo>
                  <a:cubicBezTo>
                    <a:pt x="159" y="334"/>
                    <a:pt x="159" y="334"/>
                    <a:pt x="159" y="334"/>
                  </a:cubicBezTo>
                  <a:cubicBezTo>
                    <a:pt x="159" y="321"/>
                    <a:pt x="170" y="310"/>
                    <a:pt x="183" y="310"/>
                  </a:cubicBezTo>
                  <a:cubicBezTo>
                    <a:pt x="196" y="310"/>
                    <a:pt x="207" y="321"/>
                    <a:pt x="207" y="334"/>
                  </a:cubicBezTo>
                  <a:cubicBezTo>
                    <a:pt x="207" y="366"/>
                    <a:pt x="207" y="366"/>
                    <a:pt x="207" y="366"/>
                  </a:cubicBezTo>
                  <a:cubicBezTo>
                    <a:pt x="290" y="356"/>
                    <a:pt x="356" y="290"/>
                    <a:pt x="367" y="207"/>
                  </a:cubicBezTo>
                  <a:cubicBezTo>
                    <a:pt x="334" y="207"/>
                    <a:pt x="334" y="207"/>
                    <a:pt x="334" y="207"/>
                  </a:cubicBezTo>
                  <a:cubicBezTo>
                    <a:pt x="321" y="207"/>
                    <a:pt x="311" y="196"/>
                    <a:pt x="311" y="183"/>
                  </a:cubicBezTo>
                  <a:close/>
                  <a:moveTo>
                    <a:pt x="292" y="308"/>
                  </a:moveTo>
                  <a:cubicBezTo>
                    <a:pt x="287" y="312"/>
                    <a:pt x="280" y="312"/>
                    <a:pt x="276" y="307"/>
                  </a:cubicBezTo>
                  <a:cubicBezTo>
                    <a:pt x="189" y="207"/>
                    <a:pt x="189" y="207"/>
                    <a:pt x="189" y="207"/>
                  </a:cubicBezTo>
                  <a:cubicBezTo>
                    <a:pt x="187" y="208"/>
                    <a:pt x="185" y="208"/>
                    <a:pt x="183" y="208"/>
                  </a:cubicBezTo>
                  <a:cubicBezTo>
                    <a:pt x="169" y="208"/>
                    <a:pt x="158" y="197"/>
                    <a:pt x="158" y="183"/>
                  </a:cubicBezTo>
                  <a:cubicBezTo>
                    <a:pt x="158" y="169"/>
                    <a:pt x="169" y="158"/>
                    <a:pt x="183" y="158"/>
                  </a:cubicBezTo>
                  <a:cubicBezTo>
                    <a:pt x="186" y="158"/>
                    <a:pt x="188" y="158"/>
                    <a:pt x="191" y="159"/>
                  </a:cubicBezTo>
                  <a:cubicBezTo>
                    <a:pt x="261" y="91"/>
                    <a:pt x="261" y="91"/>
                    <a:pt x="261" y="91"/>
                  </a:cubicBezTo>
                  <a:cubicBezTo>
                    <a:pt x="266" y="87"/>
                    <a:pt x="273" y="87"/>
                    <a:pt x="277" y="92"/>
                  </a:cubicBezTo>
                  <a:cubicBezTo>
                    <a:pt x="281" y="96"/>
                    <a:pt x="281" y="103"/>
                    <a:pt x="277" y="108"/>
                  </a:cubicBezTo>
                  <a:cubicBezTo>
                    <a:pt x="207" y="175"/>
                    <a:pt x="207" y="175"/>
                    <a:pt x="207" y="175"/>
                  </a:cubicBezTo>
                  <a:cubicBezTo>
                    <a:pt x="208" y="177"/>
                    <a:pt x="208" y="180"/>
                    <a:pt x="208" y="183"/>
                  </a:cubicBezTo>
                  <a:cubicBezTo>
                    <a:pt x="208" y="187"/>
                    <a:pt x="208" y="190"/>
                    <a:pt x="206" y="193"/>
                  </a:cubicBezTo>
                  <a:cubicBezTo>
                    <a:pt x="293" y="293"/>
                    <a:pt x="293" y="293"/>
                    <a:pt x="293" y="293"/>
                  </a:cubicBezTo>
                  <a:cubicBezTo>
                    <a:pt x="297" y="297"/>
                    <a:pt x="296" y="304"/>
                    <a:pt x="292"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grpSp>
      <p:sp>
        <p:nvSpPr>
          <p:cNvPr id="37" name="矩形 52"/>
          <p:cNvSpPr>
            <a:spLocks noChangeArrowheads="1"/>
          </p:cNvSpPr>
          <p:nvPr/>
        </p:nvSpPr>
        <p:spPr bwMode="auto">
          <a:xfrm>
            <a:off x="1605212" y="2147589"/>
            <a:ext cx="20526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b="1" dirty="0">
                <a:latin typeface="微软雅黑" pitchFamily="34" charset="-122"/>
                <a:ea typeface="微软雅黑" pitchFamily="34" charset="-122"/>
                <a:sym typeface="Calibri" pitchFamily="34" charset="0"/>
              </a:rPr>
              <a:t>存档、审核</a:t>
            </a:r>
          </a:p>
        </p:txBody>
      </p:sp>
      <p:cxnSp>
        <p:nvCxnSpPr>
          <p:cNvPr id="38" name="直接连接符 24"/>
          <p:cNvCxnSpPr>
            <a:cxnSpLocks noChangeShapeType="1"/>
          </p:cNvCxnSpPr>
          <p:nvPr/>
        </p:nvCxnSpPr>
        <p:spPr bwMode="auto">
          <a:xfrm flipH="1">
            <a:off x="982911" y="2816932"/>
            <a:ext cx="2476500" cy="0"/>
          </a:xfrm>
          <a:prstGeom prst="line">
            <a:avLst/>
          </a:prstGeom>
          <a:noFill/>
          <a:ln w="12700" algn="ctr">
            <a:solidFill>
              <a:schemeClr val="tx1"/>
            </a:solidFill>
            <a:prstDash val="lgDash"/>
            <a:round/>
          </a:ln>
          <a:extLst>
            <a:ext uri="{909E8E84-426E-40DD-AFC4-6F175D3DCCD1}">
              <a14:hiddenFill xmlns:a14="http://schemas.microsoft.com/office/drawing/2010/main">
                <a:noFill/>
              </a14:hiddenFill>
            </a:ext>
          </a:extLst>
        </p:spPr>
      </p:cxnSp>
      <p:sp>
        <p:nvSpPr>
          <p:cNvPr id="39" name="矩形 3"/>
          <p:cNvSpPr>
            <a:spLocks noChangeArrowheads="1"/>
          </p:cNvSpPr>
          <p:nvPr/>
        </p:nvSpPr>
        <p:spPr bwMode="auto">
          <a:xfrm>
            <a:off x="2152470" y="3151288"/>
            <a:ext cx="768794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lnSpc>
                <a:spcPct val="150000"/>
              </a:lnSpc>
            </a:pPr>
            <a:r>
              <a:rPr lang="zh-CN" altLang="en-US" sz="1800" dirty="0">
                <a:latin typeface="微软雅黑" pitchFamily="34" charset="-122"/>
                <a:ea typeface="微软雅黑" pitchFamily="34" charset="-122"/>
                <a:sym typeface="Calibri" pitchFamily="34" charset="0"/>
              </a:rPr>
              <a:t>第一联、第二联及相关附件存档一年（包括已取消作废的许可证），受限空间内的动火作业许可证及相关附件存档两年；</a:t>
            </a:r>
          </a:p>
        </p:txBody>
      </p:sp>
      <p:sp>
        <p:nvSpPr>
          <p:cNvPr id="41" name="矩形 44"/>
          <p:cNvSpPr>
            <a:spLocks noChangeArrowheads="1"/>
          </p:cNvSpPr>
          <p:nvPr/>
        </p:nvSpPr>
        <p:spPr bwMode="auto">
          <a:xfrm>
            <a:off x="2152471" y="4665363"/>
            <a:ext cx="6551612"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lnSpc>
                <a:spcPct val="150000"/>
              </a:lnSpc>
            </a:pPr>
            <a:r>
              <a:rPr lang="zh-CN" altLang="en-US" sz="1800" dirty="0">
                <a:latin typeface="微软雅黑" pitchFamily="34" charset="-122"/>
                <a:ea typeface="微软雅黑" pitchFamily="34" charset="-122"/>
                <a:sym typeface="Calibri" pitchFamily="34" charset="0"/>
              </a:rPr>
              <a:t>动火区域所在单位应定期对作业许可证执行情况进行检查回顾。</a:t>
            </a:r>
          </a:p>
        </p:txBody>
      </p:sp>
      <p:sp>
        <p:nvSpPr>
          <p:cNvPr id="42" name="矩形 41"/>
          <p:cNvSpPr/>
          <p:nvPr/>
        </p:nvSpPr>
        <p:spPr>
          <a:xfrm>
            <a:off x="982911" y="3238201"/>
            <a:ext cx="792162" cy="600075"/>
          </a:xfrm>
          <a:prstGeom prst="rect">
            <a:avLst/>
          </a:prstGeom>
          <a:solidFill>
            <a:srgbClr val="DA600C"/>
          </a:solidFill>
          <a:ln w="12700" cap="flat" cmpd="sng" algn="ctr">
            <a:noFill/>
            <a:prstDash val="solid"/>
            <a:miter lim="800000"/>
          </a:ln>
          <a:effectLst/>
        </p:spPr>
        <p:txBody>
          <a:bodyPr lIns="289513" tIns="289513" rIns="289513" bIns="289513" spcCol="1270" anchor="ctr"/>
          <a:lstStyle/>
          <a:p>
            <a:pPr algn="just" defTabSz="1628140" fontAlgn="auto">
              <a:lnSpc>
                <a:spcPct val="120000"/>
              </a:lnSpc>
              <a:spcBef>
                <a:spcPts val="0"/>
              </a:spcBef>
              <a:spcAft>
                <a:spcPct val="35000"/>
              </a:spcAft>
              <a:defRPr/>
            </a:pPr>
            <a:endParaRPr lang="zh-CN" altLang="en-US" sz="825" dirty="0">
              <a:solidFill>
                <a:sysClr val="window" lastClr="FFFFFF"/>
              </a:solidFill>
              <a:latin typeface="Arial" charset="0"/>
              <a:ea typeface="微软雅黑" pitchFamily="34" charset="-122"/>
            </a:endParaRPr>
          </a:p>
        </p:txBody>
      </p:sp>
      <p:sp>
        <p:nvSpPr>
          <p:cNvPr id="43" name="TextBox 3"/>
          <p:cNvSpPr txBox="1">
            <a:spLocks noChangeArrowheads="1"/>
          </p:cNvSpPr>
          <p:nvPr/>
        </p:nvSpPr>
        <p:spPr bwMode="auto">
          <a:xfrm>
            <a:off x="947986" y="3306463"/>
            <a:ext cx="86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buFont typeface="Arial" charset="0"/>
              <a:buNone/>
            </a:pPr>
            <a:r>
              <a:rPr lang="zh-CN" altLang="en-US" b="1">
                <a:solidFill>
                  <a:schemeClr val="bg1"/>
                </a:solidFill>
                <a:latin typeface="微软雅黑" pitchFamily="34" charset="-122"/>
                <a:ea typeface="微软雅黑" pitchFamily="34" charset="-122"/>
                <a:sym typeface="Calibri" pitchFamily="34" charset="0"/>
              </a:rPr>
              <a:t>存档</a:t>
            </a:r>
          </a:p>
        </p:txBody>
      </p:sp>
      <p:sp>
        <p:nvSpPr>
          <p:cNvPr id="44" name="TextBox 26"/>
          <p:cNvSpPr txBox="1">
            <a:spLocks noChangeArrowheads="1"/>
          </p:cNvSpPr>
          <p:nvPr/>
        </p:nvSpPr>
        <p:spPr bwMode="auto">
          <a:xfrm>
            <a:off x="947986" y="4665363"/>
            <a:ext cx="86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buFont typeface="Arial" charset="0"/>
              <a:buNone/>
            </a:pPr>
            <a:r>
              <a:rPr lang="zh-CN" altLang="en-US" b="1">
                <a:solidFill>
                  <a:schemeClr val="bg1"/>
                </a:solidFill>
                <a:latin typeface="微软雅黑" pitchFamily="34" charset="-122"/>
                <a:ea typeface="微软雅黑" pitchFamily="34" charset="-122"/>
                <a:sym typeface="Calibri" pitchFamily="34" charset="0"/>
              </a:rPr>
              <a:t>审核</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二、工业动火管理</a:t>
            </a:r>
          </a:p>
        </p:txBody>
      </p:sp>
      <p:sp>
        <p:nvSpPr>
          <p:cNvPr id="40" name="文本占位符 7"/>
          <p:cNvSpPr>
            <a:spLocks noGrp="1"/>
          </p:cNvSpPr>
          <p:nvPr>
            <p:ph type="body" sz="quarter" idx="11"/>
          </p:nvPr>
        </p:nvSpPr>
        <p:spPr>
          <a:xfrm>
            <a:off x="83331" y="823414"/>
            <a:ext cx="10549173" cy="539776"/>
          </a:xfrm>
        </p:spPr>
        <p:txBody>
          <a:bodyPr/>
          <a:lstStyle/>
          <a:p>
            <a:pPr marL="514350" indent="-514350">
              <a:buFont typeface="+mj-lt"/>
              <a:buAutoNum type="romanUcPeriod" startAt="8"/>
            </a:pPr>
            <a:r>
              <a:rPr lang="zh-CN" altLang="en-US" dirty="0">
                <a:cs typeface="Times New Roman" pitchFamily="18" charset="0"/>
              </a:rPr>
              <a:t>特殊情况动火作业</a:t>
            </a:r>
            <a:endParaRPr lang="zh-CN" altLang="en-US" b="1" dirty="0">
              <a:solidFill>
                <a:srgbClr val="FF0000"/>
              </a:solidFill>
            </a:endParaRPr>
          </a:p>
        </p:txBody>
      </p:sp>
      <p:sp>
        <p:nvSpPr>
          <p:cNvPr id="13" name="矩形 16"/>
          <p:cNvSpPr>
            <a:spLocks noChangeArrowheads="1"/>
          </p:cNvSpPr>
          <p:nvPr/>
        </p:nvSpPr>
        <p:spPr bwMode="auto">
          <a:xfrm>
            <a:off x="1631504" y="5164234"/>
            <a:ext cx="98110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285750" indent="-28575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lvl="2" eaLnBrk="1" hangingPunct="1">
              <a:lnSpc>
                <a:spcPct val="150000"/>
              </a:lnSpc>
              <a:buClr>
                <a:schemeClr val="tx1"/>
              </a:buClr>
              <a:buFont typeface="Wingdings" charset="2"/>
              <a:buChar char="n"/>
            </a:pPr>
            <a:r>
              <a:rPr lang="zh-CN" altLang="zh-CN" sz="1600" dirty="0">
                <a:latin typeface="微软雅黑" pitchFamily="34" charset="-122"/>
                <a:ea typeface="微软雅黑" pitchFamily="34" charset="-122"/>
                <a:sym typeface="Calibri" pitchFamily="34" charset="0"/>
              </a:rPr>
              <a:t>高处动火作业使用的安全带、救生索等防护装备应采用防火阻燃的材料，需要时使用自动锁定连接；高处动火（含在多层构筑物的二层或二层以上动火）应采取防止火花溅落措施；</a:t>
            </a:r>
            <a:endParaRPr lang="en-US" altLang="zh-CN" sz="1600" dirty="0">
              <a:latin typeface="微软雅黑" pitchFamily="34" charset="-122"/>
              <a:ea typeface="微软雅黑" pitchFamily="34" charset="-122"/>
              <a:sym typeface="Calibri" pitchFamily="34" charset="0"/>
            </a:endParaRPr>
          </a:p>
          <a:p>
            <a:pPr lvl="2" eaLnBrk="1" hangingPunct="1">
              <a:lnSpc>
                <a:spcPct val="150000"/>
              </a:lnSpc>
              <a:buClr>
                <a:schemeClr val="tx1"/>
              </a:buClr>
              <a:buFont typeface="Wingdings" charset="2"/>
              <a:buChar char="n"/>
            </a:pPr>
            <a:r>
              <a:rPr lang="zh-CN" altLang="zh-CN" sz="1600" dirty="0">
                <a:latin typeface="微软雅黑" pitchFamily="34" charset="-122"/>
                <a:ea typeface="微软雅黑" pitchFamily="34" charset="-122"/>
                <a:sym typeface="Calibri" pitchFamily="34" charset="0"/>
              </a:rPr>
              <a:t>遇有五级以上</a:t>
            </a:r>
            <a:r>
              <a:rPr lang="en-US" altLang="zh-CN" sz="1600" dirty="0">
                <a:latin typeface="微软雅黑" pitchFamily="34" charset="-122"/>
                <a:ea typeface="微软雅黑" pitchFamily="34" charset="-122"/>
                <a:sym typeface="Calibri" pitchFamily="34" charset="0"/>
              </a:rPr>
              <a:t>(</a:t>
            </a:r>
            <a:r>
              <a:rPr lang="zh-CN" altLang="zh-CN" sz="1600" dirty="0">
                <a:latin typeface="微软雅黑" pitchFamily="34" charset="-122"/>
                <a:ea typeface="微软雅黑" pitchFamily="34" charset="-122"/>
                <a:sym typeface="Calibri" pitchFamily="34" charset="0"/>
              </a:rPr>
              <a:t>含五级</a:t>
            </a:r>
            <a:r>
              <a:rPr lang="en-US" altLang="zh-CN" sz="1600" dirty="0">
                <a:latin typeface="微软雅黑" pitchFamily="34" charset="-122"/>
                <a:ea typeface="微软雅黑" pitchFamily="34" charset="-122"/>
                <a:sym typeface="Calibri" pitchFamily="34" charset="0"/>
              </a:rPr>
              <a:t>)</a:t>
            </a:r>
            <a:r>
              <a:rPr lang="zh-CN" altLang="zh-CN" sz="1600" dirty="0">
                <a:latin typeface="微软雅黑" pitchFamily="34" charset="-122"/>
                <a:ea typeface="微软雅黑" pitchFamily="34" charset="-122"/>
                <a:sym typeface="Calibri" pitchFamily="34" charset="0"/>
              </a:rPr>
              <a:t>风停止进行室外高处动火作业。</a:t>
            </a:r>
            <a:endParaRPr lang="en-US" altLang="zh-CN" sz="1600" dirty="0">
              <a:solidFill>
                <a:srgbClr val="C00000"/>
              </a:solidFill>
              <a:latin typeface="微软雅黑" pitchFamily="34" charset="-122"/>
              <a:ea typeface="微软雅黑" pitchFamily="34" charset="-122"/>
              <a:sym typeface="Calibri" pitchFamily="34" charset="0"/>
            </a:endParaRPr>
          </a:p>
        </p:txBody>
      </p:sp>
      <p:grpSp>
        <p:nvGrpSpPr>
          <p:cNvPr id="3" name="组合 2"/>
          <p:cNvGrpSpPr/>
          <p:nvPr/>
        </p:nvGrpSpPr>
        <p:grpSpPr>
          <a:xfrm>
            <a:off x="1631504" y="1774043"/>
            <a:ext cx="9685076" cy="3348373"/>
            <a:chOff x="1253462" y="1772815"/>
            <a:chExt cx="9685076" cy="3348373"/>
          </a:xfrm>
        </p:grpSpPr>
        <p:grpSp>
          <p:nvGrpSpPr>
            <p:cNvPr id="18" name="组合 17"/>
            <p:cNvGrpSpPr/>
            <p:nvPr/>
          </p:nvGrpSpPr>
          <p:grpSpPr>
            <a:xfrm>
              <a:off x="1253462" y="1772815"/>
              <a:ext cx="9685076" cy="3348373"/>
              <a:chOff x="3971765" y="1038226"/>
              <a:chExt cx="7128792" cy="4875851"/>
            </a:xfrm>
          </p:grpSpPr>
          <p:sp>
            <p:nvSpPr>
              <p:cNvPr id="21" name="矩形 1"/>
              <p:cNvSpPr>
                <a:spLocks noChangeArrowheads="1"/>
              </p:cNvSpPr>
              <p:nvPr/>
            </p:nvSpPr>
            <p:spPr bwMode="auto">
              <a:xfrm>
                <a:off x="3971765" y="1038226"/>
                <a:ext cx="7128792" cy="4875851"/>
              </a:xfrm>
              <a:prstGeom prst="rect">
                <a:avLst/>
              </a:prstGeom>
              <a:solidFill>
                <a:srgbClr val="E16F14">
                  <a:alpha val="90000"/>
                </a:srgbClr>
              </a:solidFill>
              <a:ln>
                <a:solidFill>
                  <a:schemeClr val="tx1"/>
                </a:solidFill>
              </a:ln>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a:solidFill>
                    <a:schemeClr val="bg1"/>
                  </a:solidFill>
                  <a:latin typeface="微软雅黑" pitchFamily="34" charset="-122"/>
                  <a:ea typeface="微软雅黑" pitchFamily="34" charset="-122"/>
                  <a:sym typeface="Calibri" pitchFamily="34" charset="0"/>
                </a:endParaRPr>
              </a:p>
            </p:txBody>
          </p:sp>
          <p:cxnSp>
            <p:nvCxnSpPr>
              <p:cNvPr id="22" name="直接连接符 21"/>
              <p:cNvCxnSpPr/>
              <p:nvPr/>
            </p:nvCxnSpPr>
            <p:spPr bwMode="auto">
              <a:xfrm>
                <a:off x="7546944" y="2188030"/>
                <a:ext cx="3748" cy="2521587"/>
              </a:xfrm>
              <a:prstGeom prst="line">
                <a:avLst/>
              </a:prstGeom>
              <a:solidFill>
                <a:schemeClr val="accent1"/>
              </a:solidFill>
              <a:ln w="15875" cap="flat" cmpd="sng" algn="ctr">
                <a:solidFill>
                  <a:schemeClr val="bg1"/>
                </a:solidFill>
                <a:prstDash val="solid"/>
                <a:round/>
                <a:headEnd type="none" w="med" len="med"/>
                <a:tailEnd type="none" w="med" len="med"/>
              </a:ln>
              <a:effectLst/>
            </p:spPr>
          </p:cxnSp>
        </p:grpSp>
        <p:pic>
          <p:nvPicPr>
            <p:cNvPr id="14" name="Picture 2" descr="C:\Users\Administrator\Desktop\tim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7532" y="2019448"/>
              <a:ext cx="4289048" cy="28969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5" name="图片 20" descr="u=3604880460,1996705899&amp;fm=23&amp;gp=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82260" y="2020976"/>
              <a:ext cx="4269979" cy="289539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17" name="矩形 34"/>
          <p:cNvSpPr>
            <a:spLocks noChangeArrowheads="1"/>
          </p:cNvSpPr>
          <p:nvPr/>
        </p:nvSpPr>
        <p:spPr bwMode="auto">
          <a:xfrm rot="5400000">
            <a:off x="-1189847" y="3568971"/>
            <a:ext cx="4006237" cy="412329"/>
          </a:xfrm>
          <a:prstGeom prst="rect">
            <a:avLst/>
          </a:prstGeom>
          <a:solidFill>
            <a:srgbClr val="F0A152"/>
          </a:solidFill>
          <a:ln>
            <a:noFill/>
          </a:ln>
        </p:spPr>
        <p:txBody>
          <a:bodyPr vert="vert270" anchor="ctr" anchorCtr="0"/>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r>
              <a:rPr lang="zh-CN" altLang="en-US" b="1" dirty="0">
                <a:solidFill>
                  <a:schemeClr val="bg1"/>
                </a:solidFill>
                <a:latin typeface="微软雅黑" pitchFamily="34" charset="-122"/>
                <a:ea typeface="微软雅黑" pitchFamily="34" charset="-122"/>
                <a:sym typeface="Calibri" pitchFamily="34" charset="0"/>
              </a:rPr>
              <a:t>高处动火作业</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二、工业动火管理</a:t>
            </a:r>
          </a:p>
        </p:txBody>
      </p:sp>
      <p:sp>
        <p:nvSpPr>
          <p:cNvPr id="40" name="文本占位符 7"/>
          <p:cNvSpPr>
            <a:spLocks noGrp="1"/>
          </p:cNvSpPr>
          <p:nvPr>
            <p:ph type="body" sz="quarter" idx="11"/>
          </p:nvPr>
        </p:nvSpPr>
        <p:spPr>
          <a:xfrm>
            <a:off x="83331" y="823414"/>
            <a:ext cx="10549173" cy="539776"/>
          </a:xfrm>
        </p:spPr>
        <p:txBody>
          <a:bodyPr/>
          <a:lstStyle/>
          <a:p>
            <a:pPr marL="514350" indent="-514350">
              <a:buFont typeface="+mj-lt"/>
              <a:buAutoNum type="romanUcPeriod" startAt="8"/>
            </a:pPr>
            <a:r>
              <a:rPr lang="zh-CN" altLang="en-US" dirty="0">
                <a:cs typeface="Times New Roman" pitchFamily="18" charset="0"/>
              </a:rPr>
              <a:t>特殊情况动火作业</a:t>
            </a:r>
            <a:endParaRPr lang="zh-CN" altLang="en-US" b="1" dirty="0">
              <a:solidFill>
                <a:srgbClr val="FF0000"/>
              </a:solidFill>
            </a:endParaRPr>
          </a:p>
        </p:txBody>
      </p:sp>
      <p:sp>
        <p:nvSpPr>
          <p:cNvPr id="13" name="矩形 16"/>
          <p:cNvSpPr>
            <a:spLocks noChangeArrowheads="1"/>
          </p:cNvSpPr>
          <p:nvPr/>
        </p:nvSpPr>
        <p:spPr bwMode="auto">
          <a:xfrm>
            <a:off x="1631504" y="5164234"/>
            <a:ext cx="98110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285750" indent="-28575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lvl="2" eaLnBrk="1" hangingPunct="1">
              <a:lnSpc>
                <a:spcPct val="150000"/>
              </a:lnSpc>
              <a:buClr>
                <a:schemeClr val="tx1"/>
              </a:buClr>
              <a:buFont typeface="Wingdings" charset="2"/>
              <a:buChar char="n"/>
            </a:pPr>
            <a:r>
              <a:rPr lang="zh-CN" altLang="en-US" sz="1600" dirty="0">
                <a:latin typeface="微软雅黑" pitchFamily="34" charset="-122"/>
                <a:ea typeface="微软雅黑" pitchFamily="34" charset="-122"/>
                <a:sym typeface="Calibri" pitchFamily="34" charset="0"/>
              </a:rPr>
              <a:t>进入受限空间的动火作业应将内部物料除净，易燃易爆、有毒有害物料应进行吹扫和置换，打</a:t>
            </a:r>
            <a:r>
              <a:rPr lang="zh-CN" altLang="en-US" sz="1600" b="1" dirty="0">
                <a:solidFill>
                  <a:srgbClr val="FF0000"/>
                </a:solidFill>
                <a:latin typeface="微软雅黑" pitchFamily="34" charset="-122"/>
                <a:ea typeface="微软雅黑" pitchFamily="34" charset="-122"/>
                <a:sym typeface="Calibri" pitchFamily="34" charset="0"/>
              </a:rPr>
              <a:t>开通风口或人孔，并采取空气对流或采用机械强制通风换气</a:t>
            </a:r>
            <a:r>
              <a:rPr lang="zh-CN" altLang="en-US" sz="1600" dirty="0">
                <a:latin typeface="微软雅黑" pitchFamily="34" charset="-122"/>
                <a:ea typeface="微软雅黑" pitchFamily="34" charset="-122"/>
                <a:sym typeface="Calibri" pitchFamily="34" charset="0"/>
              </a:rPr>
              <a:t>；</a:t>
            </a:r>
          </a:p>
          <a:p>
            <a:pPr lvl="2" eaLnBrk="1" hangingPunct="1">
              <a:lnSpc>
                <a:spcPct val="150000"/>
              </a:lnSpc>
              <a:buClr>
                <a:schemeClr val="tx1"/>
              </a:buClr>
              <a:buFont typeface="Wingdings" charset="2"/>
              <a:buChar char="n"/>
            </a:pPr>
            <a:r>
              <a:rPr lang="zh-CN" altLang="en-US" sz="1600" dirty="0">
                <a:latin typeface="微软雅黑" pitchFamily="34" charset="-122"/>
                <a:ea typeface="微软雅黑" pitchFamily="34" charset="-122"/>
                <a:sym typeface="Calibri" pitchFamily="34" charset="0"/>
              </a:rPr>
              <a:t>作业前应检测</a:t>
            </a:r>
            <a:r>
              <a:rPr lang="zh-CN" altLang="en-US" sz="1600" b="1" dirty="0">
                <a:solidFill>
                  <a:srgbClr val="FF0000"/>
                </a:solidFill>
                <a:latin typeface="微软雅黑" pitchFamily="34" charset="-122"/>
                <a:ea typeface="微软雅黑" pitchFamily="34" charset="-122"/>
                <a:sym typeface="Calibri" pitchFamily="34" charset="0"/>
              </a:rPr>
              <a:t>氧含量、易燃易爆气体和有毒有害气体</a:t>
            </a:r>
            <a:r>
              <a:rPr lang="zh-CN" altLang="en-US" sz="1600" dirty="0">
                <a:latin typeface="微软雅黑" pitchFamily="34" charset="-122"/>
                <a:ea typeface="微软雅黑" pitchFamily="34" charset="-122"/>
                <a:sym typeface="Calibri" pitchFamily="34" charset="0"/>
              </a:rPr>
              <a:t>浓度，合格后方可进行动火作业。</a:t>
            </a:r>
          </a:p>
        </p:txBody>
      </p:sp>
      <p:grpSp>
        <p:nvGrpSpPr>
          <p:cNvPr id="18" name="组合 17"/>
          <p:cNvGrpSpPr/>
          <p:nvPr/>
        </p:nvGrpSpPr>
        <p:grpSpPr>
          <a:xfrm>
            <a:off x="1631504" y="1774043"/>
            <a:ext cx="9685076" cy="3348373"/>
            <a:chOff x="3971765" y="1038226"/>
            <a:chExt cx="7128792" cy="4875851"/>
          </a:xfrm>
        </p:grpSpPr>
        <p:sp>
          <p:nvSpPr>
            <p:cNvPr id="21" name="矩形 1"/>
            <p:cNvSpPr>
              <a:spLocks noChangeArrowheads="1"/>
            </p:cNvSpPr>
            <p:nvPr/>
          </p:nvSpPr>
          <p:spPr bwMode="auto">
            <a:xfrm>
              <a:off x="3971765" y="1038226"/>
              <a:ext cx="7128792" cy="4875851"/>
            </a:xfrm>
            <a:prstGeom prst="rect">
              <a:avLst/>
            </a:prstGeom>
            <a:solidFill>
              <a:srgbClr val="E16F14">
                <a:alpha val="90000"/>
              </a:srgbClr>
            </a:solidFill>
            <a:ln>
              <a:solidFill>
                <a:schemeClr val="tx1"/>
              </a:solidFill>
            </a:ln>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a:solidFill>
                  <a:schemeClr val="bg1"/>
                </a:solidFill>
                <a:latin typeface="微软雅黑" pitchFamily="34" charset="-122"/>
                <a:ea typeface="微软雅黑" pitchFamily="34" charset="-122"/>
                <a:sym typeface="Calibri" pitchFamily="34" charset="0"/>
              </a:endParaRPr>
            </a:p>
          </p:txBody>
        </p:sp>
        <p:cxnSp>
          <p:nvCxnSpPr>
            <p:cNvPr id="22" name="直接连接符 21"/>
            <p:cNvCxnSpPr/>
            <p:nvPr/>
          </p:nvCxnSpPr>
          <p:spPr bwMode="auto">
            <a:xfrm>
              <a:off x="7546944" y="2188030"/>
              <a:ext cx="3748" cy="2521587"/>
            </a:xfrm>
            <a:prstGeom prst="line">
              <a:avLst/>
            </a:prstGeom>
            <a:solidFill>
              <a:schemeClr val="accent1"/>
            </a:solidFill>
            <a:ln w="15875" cap="flat" cmpd="sng" algn="ctr">
              <a:solidFill>
                <a:schemeClr val="bg1"/>
              </a:solidFill>
              <a:prstDash val="solid"/>
              <a:round/>
              <a:headEnd type="none" w="med" len="med"/>
              <a:tailEnd type="none" w="med" len="med"/>
            </a:ln>
            <a:effectLst/>
          </p:spPr>
        </p:cxnSp>
      </p:grpSp>
      <p:pic>
        <p:nvPicPr>
          <p:cNvPr id="23" name="Picture 2" descr="C:\Users\Administrator\Desktop\timg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7419" y="2011534"/>
            <a:ext cx="4009806" cy="290669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4" name="图片 23" descr="getCAR88GBZ.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52954" y="2027249"/>
            <a:ext cx="4104456" cy="289097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5" name="矩形 34"/>
          <p:cNvSpPr>
            <a:spLocks noChangeArrowheads="1"/>
          </p:cNvSpPr>
          <p:nvPr/>
        </p:nvSpPr>
        <p:spPr bwMode="auto">
          <a:xfrm rot="5400000">
            <a:off x="-1181196" y="3570997"/>
            <a:ext cx="4006237" cy="412329"/>
          </a:xfrm>
          <a:prstGeom prst="rect">
            <a:avLst/>
          </a:prstGeom>
          <a:solidFill>
            <a:srgbClr val="F0A152"/>
          </a:solidFill>
          <a:ln>
            <a:noFill/>
          </a:ln>
        </p:spPr>
        <p:txBody>
          <a:bodyPr vert="vert270" anchor="ctr" anchorCtr="0"/>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b="1" dirty="0">
                <a:solidFill>
                  <a:schemeClr val="bg1"/>
                </a:solidFill>
                <a:latin typeface="微软雅黑" pitchFamily="34" charset="-122"/>
                <a:ea typeface="微软雅黑" pitchFamily="34" charset="-122"/>
                <a:sym typeface="Calibri" pitchFamily="34" charset="0"/>
              </a:rPr>
              <a:t>受限空间动火作业</a:t>
            </a:r>
            <a:endParaRPr lang="id-ID" altLang="zh-CN" b="1" dirty="0">
              <a:solidFill>
                <a:schemeClr val="bg1"/>
              </a:solidFill>
              <a:latin typeface="微软雅黑" pitchFamily="34" charset="-122"/>
              <a:ea typeface="微软雅黑" pitchFamily="34" charset="-122"/>
              <a:sym typeface="Calibri" pitchFamily="34" charset="0"/>
            </a:endParaRP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二、工业动火管理</a:t>
            </a:r>
          </a:p>
        </p:txBody>
      </p:sp>
      <p:sp>
        <p:nvSpPr>
          <p:cNvPr id="40" name="文本占位符 7"/>
          <p:cNvSpPr>
            <a:spLocks noGrp="1"/>
          </p:cNvSpPr>
          <p:nvPr>
            <p:ph type="body" sz="quarter" idx="11"/>
          </p:nvPr>
        </p:nvSpPr>
        <p:spPr>
          <a:xfrm>
            <a:off x="83331" y="823414"/>
            <a:ext cx="10549173" cy="539776"/>
          </a:xfrm>
        </p:spPr>
        <p:txBody>
          <a:bodyPr/>
          <a:lstStyle/>
          <a:p>
            <a:pPr marL="514350" indent="-514350">
              <a:buFont typeface="+mj-lt"/>
              <a:buAutoNum type="romanUcPeriod" startAt="8"/>
            </a:pPr>
            <a:r>
              <a:rPr lang="zh-CN" altLang="en-US" dirty="0">
                <a:cs typeface="Times New Roman" pitchFamily="18" charset="0"/>
              </a:rPr>
              <a:t>特殊情况动火作业</a:t>
            </a:r>
            <a:endParaRPr lang="zh-CN" altLang="en-US" b="1" dirty="0">
              <a:solidFill>
                <a:srgbClr val="FF0000"/>
              </a:solidFill>
            </a:endParaRPr>
          </a:p>
        </p:txBody>
      </p:sp>
      <p:grpSp>
        <p:nvGrpSpPr>
          <p:cNvPr id="8" name="组合 30"/>
          <p:cNvGrpSpPr/>
          <p:nvPr/>
        </p:nvGrpSpPr>
        <p:grpSpPr bwMode="auto">
          <a:xfrm>
            <a:off x="4174261" y="1465118"/>
            <a:ext cx="446087" cy="442913"/>
            <a:chOff x="6523664" y="1846090"/>
            <a:chExt cx="662400" cy="661690"/>
          </a:xfrm>
        </p:grpSpPr>
        <p:sp>
          <p:nvSpPr>
            <p:cNvPr id="9" name="Freeform 39"/>
            <p:cNvSpPr>
              <a:spLocks noEditPoints="1"/>
            </p:cNvSpPr>
            <p:nvPr/>
          </p:nvSpPr>
          <p:spPr bwMode="auto">
            <a:xfrm>
              <a:off x="6523664" y="1846090"/>
              <a:ext cx="662400" cy="661690"/>
            </a:xfrm>
            <a:custGeom>
              <a:avLst/>
              <a:gdLst>
                <a:gd name="T0" fmla="*/ 0 w 507"/>
                <a:gd name="T1" fmla="*/ 254 h 507"/>
                <a:gd name="T2" fmla="*/ 253 w 507"/>
                <a:gd name="T3" fmla="*/ 0 h 507"/>
                <a:gd name="T4" fmla="*/ 253 w 507"/>
                <a:gd name="T5" fmla="*/ 0 h 507"/>
                <a:gd name="T6" fmla="*/ 507 w 507"/>
                <a:gd name="T7" fmla="*/ 254 h 507"/>
                <a:gd name="T8" fmla="*/ 507 w 507"/>
                <a:gd name="T9" fmla="*/ 254 h 507"/>
                <a:gd name="T10" fmla="*/ 253 w 507"/>
                <a:gd name="T11" fmla="*/ 507 h 507"/>
                <a:gd name="T12" fmla="*/ 253 w 507"/>
                <a:gd name="T13" fmla="*/ 507 h 507"/>
                <a:gd name="T14" fmla="*/ 0 w 507"/>
                <a:gd name="T15" fmla="*/ 254 h 507"/>
                <a:gd name="T16" fmla="*/ 42 w 507"/>
                <a:gd name="T17" fmla="*/ 254 h 507"/>
                <a:gd name="T18" fmla="*/ 104 w 507"/>
                <a:gd name="T19" fmla="*/ 404 h 507"/>
                <a:gd name="T20" fmla="*/ 104 w 507"/>
                <a:gd name="T21" fmla="*/ 404 h 507"/>
                <a:gd name="T22" fmla="*/ 253 w 507"/>
                <a:gd name="T23" fmla="*/ 465 h 507"/>
                <a:gd name="T24" fmla="*/ 253 w 507"/>
                <a:gd name="T25" fmla="*/ 465 h 507"/>
                <a:gd name="T26" fmla="*/ 403 w 507"/>
                <a:gd name="T27" fmla="*/ 404 h 507"/>
                <a:gd name="T28" fmla="*/ 403 w 507"/>
                <a:gd name="T29" fmla="*/ 404 h 507"/>
                <a:gd name="T30" fmla="*/ 465 w 507"/>
                <a:gd name="T31" fmla="*/ 254 h 507"/>
                <a:gd name="T32" fmla="*/ 465 w 507"/>
                <a:gd name="T33" fmla="*/ 254 h 507"/>
                <a:gd name="T34" fmla="*/ 403 w 507"/>
                <a:gd name="T35" fmla="*/ 104 h 507"/>
                <a:gd name="T36" fmla="*/ 403 w 507"/>
                <a:gd name="T37" fmla="*/ 104 h 507"/>
                <a:gd name="T38" fmla="*/ 253 w 507"/>
                <a:gd name="T39" fmla="*/ 42 h 507"/>
                <a:gd name="T40" fmla="*/ 253 w 507"/>
                <a:gd name="T41" fmla="*/ 42 h 507"/>
                <a:gd name="T42" fmla="*/ 104 w 507"/>
                <a:gd name="T43" fmla="*/ 104 h 507"/>
                <a:gd name="T44" fmla="*/ 104 w 507"/>
                <a:gd name="T45" fmla="*/ 104 h 507"/>
                <a:gd name="T46" fmla="*/ 42 w 507"/>
                <a:gd name="T47" fmla="*/ 254 h 507"/>
                <a:gd name="T48" fmla="*/ 42 w 507"/>
                <a:gd name="T49" fmla="*/ 254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7" h="507">
                  <a:moveTo>
                    <a:pt x="0" y="254"/>
                  </a:moveTo>
                  <a:cubicBezTo>
                    <a:pt x="0" y="114"/>
                    <a:pt x="113" y="0"/>
                    <a:pt x="253" y="0"/>
                  </a:cubicBezTo>
                  <a:cubicBezTo>
                    <a:pt x="253" y="0"/>
                    <a:pt x="253" y="0"/>
                    <a:pt x="253" y="0"/>
                  </a:cubicBezTo>
                  <a:cubicBezTo>
                    <a:pt x="393" y="0"/>
                    <a:pt x="507" y="114"/>
                    <a:pt x="507" y="254"/>
                  </a:cubicBezTo>
                  <a:cubicBezTo>
                    <a:pt x="507" y="254"/>
                    <a:pt x="507" y="254"/>
                    <a:pt x="507" y="254"/>
                  </a:cubicBezTo>
                  <a:cubicBezTo>
                    <a:pt x="507" y="394"/>
                    <a:pt x="393" y="507"/>
                    <a:pt x="253" y="507"/>
                  </a:cubicBezTo>
                  <a:cubicBezTo>
                    <a:pt x="253" y="507"/>
                    <a:pt x="253" y="507"/>
                    <a:pt x="253" y="507"/>
                  </a:cubicBezTo>
                  <a:cubicBezTo>
                    <a:pt x="113" y="507"/>
                    <a:pt x="0" y="394"/>
                    <a:pt x="0" y="254"/>
                  </a:cubicBezTo>
                  <a:close/>
                  <a:moveTo>
                    <a:pt x="42" y="254"/>
                  </a:moveTo>
                  <a:cubicBezTo>
                    <a:pt x="42" y="312"/>
                    <a:pt x="65" y="365"/>
                    <a:pt x="104" y="404"/>
                  </a:cubicBezTo>
                  <a:cubicBezTo>
                    <a:pt x="104" y="404"/>
                    <a:pt x="104" y="404"/>
                    <a:pt x="104" y="404"/>
                  </a:cubicBezTo>
                  <a:cubicBezTo>
                    <a:pt x="142" y="442"/>
                    <a:pt x="195" y="465"/>
                    <a:pt x="253" y="465"/>
                  </a:cubicBezTo>
                  <a:cubicBezTo>
                    <a:pt x="253" y="465"/>
                    <a:pt x="253" y="465"/>
                    <a:pt x="253" y="465"/>
                  </a:cubicBezTo>
                  <a:cubicBezTo>
                    <a:pt x="312" y="465"/>
                    <a:pt x="364" y="442"/>
                    <a:pt x="403" y="404"/>
                  </a:cubicBezTo>
                  <a:cubicBezTo>
                    <a:pt x="403" y="404"/>
                    <a:pt x="403" y="404"/>
                    <a:pt x="403" y="404"/>
                  </a:cubicBezTo>
                  <a:cubicBezTo>
                    <a:pt x="441" y="365"/>
                    <a:pt x="465" y="312"/>
                    <a:pt x="465" y="254"/>
                  </a:cubicBezTo>
                  <a:cubicBezTo>
                    <a:pt x="465" y="254"/>
                    <a:pt x="465" y="254"/>
                    <a:pt x="465" y="254"/>
                  </a:cubicBezTo>
                  <a:cubicBezTo>
                    <a:pt x="465" y="196"/>
                    <a:pt x="441" y="143"/>
                    <a:pt x="403" y="104"/>
                  </a:cubicBezTo>
                  <a:cubicBezTo>
                    <a:pt x="403" y="104"/>
                    <a:pt x="403" y="104"/>
                    <a:pt x="403" y="104"/>
                  </a:cubicBezTo>
                  <a:cubicBezTo>
                    <a:pt x="364" y="66"/>
                    <a:pt x="312" y="42"/>
                    <a:pt x="253" y="42"/>
                  </a:cubicBezTo>
                  <a:cubicBezTo>
                    <a:pt x="253" y="42"/>
                    <a:pt x="253" y="42"/>
                    <a:pt x="253" y="42"/>
                  </a:cubicBezTo>
                  <a:cubicBezTo>
                    <a:pt x="195" y="42"/>
                    <a:pt x="142" y="66"/>
                    <a:pt x="104" y="104"/>
                  </a:cubicBezTo>
                  <a:cubicBezTo>
                    <a:pt x="104" y="104"/>
                    <a:pt x="104" y="104"/>
                    <a:pt x="104" y="104"/>
                  </a:cubicBezTo>
                  <a:cubicBezTo>
                    <a:pt x="65" y="143"/>
                    <a:pt x="42" y="196"/>
                    <a:pt x="42" y="254"/>
                  </a:cubicBezTo>
                  <a:cubicBezTo>
                    <a:pt x="42" y="254"/>
                    <a:pt x="42" y="254"/>
                    <a:pt x="42" y="25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cxnSp>
          <p:nvCxnSpPr>
            <p:cNvPr id="10" name="直接连接符 33"/>
            <p:cNvCxnSpPr>
              <a:cxnSpLocks noChangeShapeType="1"/>
              <a:stCxn id="9" idx="17"/>
              <a:endCxn id="9" idx="9"/>
            </p:cNvCxnSpPr>
            <p:nvPr/>
          </p:nvCxnSpPr>
          <p:spPr bwMode="auto">
            <a:xfrm flipH="1">
              <a:off x="6659541" y="1981821"/>
              <a:ext cx="390646" cy="391533"/>
            </a:xfrm>
            <a:prstGeom prst="line">
              <a:avLst/>
            </a:prstGeom>
            <a:noFill/>
            <a:ln w="76200" algn="ctr">
              <a:solidFill>
                <a:schemeClr val="bg1"/>
              </a:solidFill>
              <a:round/>
            </a:ln>
            <a:extLst>
              <a:ext uri="{909E8E84-426E-40DD-AFC4-6F175D3DCCD1}">
                <a14:hiddenFill xmlns:a14="http://schemas.microsoft.com/office/drawing/2010/main">
                  <a:noFill/>
                </a14:hiddenFill>
              </a:ext>
            </a:extLst>
          </p:spPr>
        </p:cxnSp>
      </p:grpSp>
      <p:sp>
        <p:nvSpPr>
          <p:cNvPr id="7" name="矩形 34"/>
          <p:cNvSpPr>
            <a:spLocks noChangeArrowheads="1"/>
          </p:cNvSpPr>
          <p:nvPr/>
        </p:nvSpPr>
        <p:spPr bwMode="auto">
          <a:xfrm rot="5400000">
            <a:off x="-1333864" y="3569769"/>
            <a:ext cx="4006237" cy="412329"/>
          </a:xfrm>
          <a:prstGeom prst="rect">
            <a:avLst/>
          </a:prstGeom>
          <a:solidFill>
            <a:srgbClr val="F0A152"/>
          </a:solidFill>
          <a:ln>
            <a:noFill/>
          </a:ln>
        </p:spPr>
        <p:txBody>
          <a:bodyPr vert="vert270" anchor="ctr" anchorCtr="0"/>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b="1" dirty="0">
                <a:solidFill>
                  <a:schemeClr val="bg1"/>
                </a:solidFill>
                <a:latin typeface="微软雅黑" pitchFamily="34" charset="-122"/>
                <a:ea typeface="微软雅黑" pitchFamily="34" charset="-122"/>
                <a:sym typeface="Calibri" pitchFamily="34" charset="0"/>
              </a:rPr>
              <a:t>带压不置换动火作业</a:t>
            </a:r>
            <a:endParaRPr lang="id-ID" altLang="zh-CN" b="1" dirty="0">
              <a:solidFill>
                <a:schemeClr val="bg1"/>
              </a:solidFill>
              <a:latin typeface="微软雅黑" pitchFamily="34" charset="-122"/>
              <a:ea typeface="微软雅黑" pitchFamily="34" charset="-122"/>
              <a:sym typeface="Calibri" pitchFamily="34" charset="0"/>
            </a:endParaRPr>
          </a:p>
        </p:txBody>
      </p:sp>
      <p:sp>
        <p:nvSpPr>
          <p:cNvPr id="11" name="矩形 16"/>
          <p:cNvSpPr>
            <a:spLocks noChangeArrowheads="1"/>
          </p:cNvSpPr>
          <p:nvPr/>
        </p:nvSpPr>
        <p:spPr bwMode="auto">
          <a:xfrm>
            <a:off x="6321059" y="1772815"/>
            <a:ext cx="544904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285750" indent="-28575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lvl="2" eaLnBrk="1" hangingPunct="1">
              <a:lnSpc>
                <a:spcPct val="150000"/>
              </a:lnSpc>
              <a:buClr>
                <a:schemeClr val="tx1"/>
              </a:buClr>
              <a:buFont typeface="Wingdings" charset="2"/>
              <a:buChar char="n"/>
            </a:pPr>
            <a:r>
              <a:rPr lang="zh-CN" altLang="zh-CN" sz="1600" dirty="0">
                <a:latin typeface="微软雅黑" pitchFamily="34" charset="-122"/>
                <a:ea typeface="微软雅黑" pitchFamily="34" charset="-122"/>
                <a:sym typeface="Calibri" pitchFamily="34" charset="0"/>
              </a:rPr>
              <a:t>不得在</a:t>
            </a:r>
            <a:r>
              <a:rPr lang="zh-CN" altLang="zh-CN" sz="1600" b="1" dirty="0">
                <a:solidFill>
                  <a:srgbClr val="C00000"/>
                </a:solidFill>
                <a:latin typeface="微软雅黑" pitchFamily="34" charset="-122"/>
                <a:ea typeface="微软雅黑" pitchFamily="34" charset="-122"/>
                <a:sym typeface="Calibri" pitchFamily="34" charset="0"/>
              </a:rPr>
              <a:t>生产不稳定</a:t>
            </a:r>
            <a:r>
              <a:rPr lang="zh-CN" altLang="zh-CN" sz="1600" dirty="0">
                <a:latin typeface="微软雅黑" pitchFamily="34" charset="-122"/>
                <a:ea typeface="微软雅黑" pitchFamily="34" charset="-122"/>
                <a:sym typeface="Calibri" pitchFamily="34" charset="0"/>
              </a:rPr>
              <a:t>以及设备、管道等</a:t>
            </a:r>
            <a:r>
              <a:rPr lang="zh-CN" altLang="zh-CN" sz="1600" b="1" dirty="0">
                <a:solidFill>
                  <a:srgbClr val="C00000"/>
                </a:solidFill>
                <a:latin typeface="微软雅黑" pitchFamily="34" charset="-122"/>
                <a:ea typeface="微软雅黑" pitchFamily="34" charset="-122"/>
                <a:sym typeface="Calibri" pitchFamily="34" charset="0"/>
              </a:rPr>
              <a:t>腐蚀严重</a:t>
            </a:r>
            <a:r>
              <a:rPr lang="zh-CN" altLang="zh-CN" sz="1600" dirty="0">
                <a:latin typeface="微软雅黑" pitchFamily="34" charset="-122"/>
                <a:ea typeface="微软雅黑" pitchFamily="34" charset="-122"/>
                <a:sym typeface="Calibri" pitchFamily="34" charset="0"/>
              </a:rPr>
              <a:t>情况下进行带压不置换动火；</a:t>
            </a:r>
            <a:endParaRPr lang="en-US" altLang="zh-CN" sz="1600" dirty="0">
              <a:latin typeface="微软雅黑" pitchFamily="34" charset="-122"/>
              <a:ea typeface="微软雅黑" pitchFamily="34" charset="-122"/>
              <a:sym typeface="Calibri" pitchFamily="34" charset="0"/>
            </a:endParaRPr>
          </a:p>
          <a:p>
            <a:pPr lvl="2" eaLnBrk="1" hangingPunct="1">
              <a:lnSpc>
                <a:spcPct val="150000"/>
              </a:lnSpc>
              <a:buClr>
                <a:schemeClr val="tx1"/>
              </a:buClr>
              <a:buFont typeface="Wingdings" charset="2"/>
              <a:buChar char="n"/>
            </a:pPr>
            <a:r>
              <a:rPr lang="zh-CN" altLang="zh-CN" sz="1600" dirty="0">
                <a:latin typeface="微软雅黑" pitchFamily="34" charset="-122"/>
                <a:ea typeface="微软雅黑" pitchFamily="34" charset="-122"/>
                <a:sym typeface="Calibri" pitchFamily="34" charset="0"/>
              </a:rPr>
              <a:t>严禁在含硫原料气管道等</a:t>
            </a:r>
            <a:r>
              <a:rPr lang="zh-CN" altLang="zh-CN" sz="1600" b="1" dirty="0">
                <a:solidFill>
                  <a:srgbClr val="C00000"/>
                </a:solidFill>
                <a:latin typeface="微软雅黑" pitchFamily="34" charset="-122"/>
                <a:ea typeface="微软雅黑" pitchFamily="34" charset="-122"/>
                <a:sym typeface="Calibri" pitchFamily="34" charset="0"/>
              </a:rPr>
              <a:t>可能存在中毒危险环境</a:t>
            </a:r>
            <a:r>
              <a:rPr lang="zh-CN" altLang="zh-CN" sz="1600" dirty="0">
                <a:latin typeface="微软雅黑" pitchFamily="34" charset="-122"/>
                <a:ea typeface="微软雅黑" pitchFamily="34" charset="-122"/>
                <a:sym typeface="Calibri" pitchFamily="34" charset="0"/>
              </a:rPr>
              <a:t>下的带压不置换动火。</a:t>
            </a:r>
            <a:endParaRPr lang="en-US" altLang="zh-CN" sz="1600" dirty="0">
              <a:latin typeface="微软雅黑" pitchFamily="34" charset="-122"/>
              <a:ea typeface="微软雅黑" pitchFamily="34" charset="-122"/>
              <a:sym typeface="Calibri" pitchFamily="34" charset="0"/>
            </a:endParaRPr>
          </a:p>
          <a:p>
            <a:pPr lvl="2" eaLnBrk="1" hangingPunct="1">
              <a:lnSpc>
                <a:spcPct val="150000"/>
              </a:lnSpc>
              <a:buClr>
                <a:schemeClr val="tx1"/>
              </a:buClr>
              <a:buFont typeface="Wingdings" charset="2"/>
              <a:buChar char="n"/>
            </a:pPr>
            <a:r>
              <a:rPr lang="zh-CN" altLang="zh-CN" sz="1600" dirty="0">
                <a:latin typeface="微软雅黑" pitchFamily="34" charset="-122"/>
                <a:ea typeface="微软雅黑" pitchFamily="34" charset="-122"/>
                <a:sym typeface="Calibri" pitchFamily="34" charset="0"/>
              </a:rPr>
              <a:t>带压不置换动火作业应制定可靠的</a:t>
            </a:r>
            <a:r>
              <a:rPr lang="zh-CN" altLang="zh-CN" sz="1600" b="1" dirty="0">
                <a:solidFill>
                  <a:srgbClr val="C00000"/>
                </a:solidFill>
                <a:latin typeface="微软雅黑" pitchFamily="34" charset="-122"/>
                <a:ea typeface="微软雅黑" pitchFamily="34" charset="-122"/>
                <a:sym typeface="Calibri" pitchFamily="34" charset="0"/>
              </a:rPr>
              <a:t>动火作业方案和应急预案</a:t>
            </a:r>
            <a:r>
              <a:rPr lang="zh-CN" altLang="zh-CN" sz="1600" dirty="0">
                <a:latin typeface="微软雅黑" pitchFamily="34" charset="-122"/>
                <a:ea typeface="微软雅黑" pitchFamily="34" charset="-122"/>
                <a:sym typeface="Calibri" pitchFamily="34" charset="0"/>
              </a:rPr>
              <a:t>，并采取可靠的</a:t>
            </a:r>
            <a:r>
              <a:rPr lang="zh-CN" altLang="zh-CN" sz="1600" b="1" dirty="0">
                <a:solidFill>
                  <a:srgbClr val="C00000"/>
                </a:solidFill>
                <a:latin typeface="微软雅黑" pitchFamily="34" charset="-122"/>
                <a:ea typeface="微软雅黑" pitchFamily="34" charset="-122"/>
                <a:sym typeface="Calibri" pitchFamily="34" charset="0"/>
              </a:rPr>
              <a:t>安全措施</a:t>
            </a:r>
            <a:r>
              <a:rPr lang="zh-CN" altLang="zh-CN" sz="1600" dirty="0">
                <a:solidFill>
                  <a:srgbClr val="C00000"/>
                </a:solidFill>
                <a:latin typeface="微软雅黑" pitchFamily="34" charset="-122"/>
                <a:ea typeface="微软雅黑" pitchFamily="34" charset="-122"/>
                <a:sym typeface="Calibri" pitchFamily="34" charset="0"/>
              </a:rPr>
              <a:t>，</a:t>
            </a:r>
            <a:r>
              <a:rPr lang="zh-CN" altLang="zh-CN" sz="1600" dirty="0">
                <a:latin typeface="微软雅黑" pitchFamily="34" charset="-122"/>
                <a:ea typeface="微软雅黑" pitchFamily="34" charset="-122"/>
                <a:sym typeface="Calibri" pitchFamily="34" charset="0"/>
              </a:rPr>
              <a:t>必要时请专职消防队到现场监护，动火作业过程中应使系统保持正压，严禁负压动火作业，动火作业现场的通排风应良好，以便使泄露的气体能顺畅排走，具体执行</a:t>
            </a:r>
            <a:r>
              <a:rPr lang="en-US" altLang="zh-CN" sz="1600" dirty="0">
                <a:latin typeface="微软雅黑" pitchFamily="34" charset="-122"/>
                <a:ea typeface="微软雅黑" pitchFamily="34" charset="-122"/>
                <a:sym typeface="Calibri" pitchFamily="34" charset="0"/>
              </a:rPr>
              <a:t>GB 30871</a:t>
            </a:r>
            <a:r>
              <a:rPr lang="zh-CN" altLang="zh-CN" sz="1600" dirty="0">
                <a:latin typeface="微软雅黑" pitchFamily="34" charset="-122"/>
                <a:ea typeface="微软雅黑" pitchFamily="34" charset="-122"/>
                <a:sym typeface="Calibri" pitchFamily="34" charset="0"/>
              </a:rPr>
              <a:t>要求。</a:t>
            </a:r>
          </a:p>
        </p:txBody>
      </p:sp>
      <p:sp>
        <p:nvSpPr>
          <p:cNvPr id="12" name="矩形 1"/>
          <p:cNvSpPr>
            <a:spLocks noChangeArrowheads="1"/>
          </p:cNvSpPr>
          <p:nvPr/>
        </p:nvSpPr>
        <p:spPr bwMode="auto">
          <a:xfrm>
            <a:off x="1307468" y="5779052"/>
            <a:ext cx="10009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buClr>
                <a:srgbClr val="FF0000"/>
              </a:buClr>
            </a:pPr>
            <a:r>
              <a:rPr lang="zh-CN" altLang="zh-CN" sz="1800" dirty="0">
                <a:latin typeface="微软雅黑" pitchFamily="34" charset="-122"/>
                <a:ea typeface="微软雅黑" pitchFamily="34" charset="-122"/>
                <a:sym typeface="Calibri" pitchFamily="34" charset="0"/>
              </a:rPr>
              <a:t>紧急情况下的应急抢险所涉及的动火作业，遵循应急管理程序，确保风险控制措施落实到位。 </a:t>
            </a:r>
          </a:p>
        </p:txBody>
      </p:sp>
      <p:pic>
        <p:nvPicPr>
          <p:cNvPr id="13" name="图片 17" descr="u137222783_12d234ddbcag21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87488" y="1772815"/>
            <a:ext cx="4203637" cy="3265486"/>
          </a:xfrm>
          <a:prstGeom prst="rect">
            <a:avLst/>
          </a:prstGeom>
          <a:noFill/>
          <a:ln>
            <a:noFill/>
          </a:ln>
          <a:effectLst>
            <a:outerShdw blurRad="50800" dist="254000" dir="2700000" algn="tl" rotWithShape="0">
              <a:srgbClr val="FF9900">
                <a:alpha val="5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
          <p:cNvSpPr>
            <a:spLocks noChangeArrowheads="1"/>
          </p:cNvSpPr>
          <p:nvPr/>
        </p:nvSpPr>
        <p:spPr bwMode="auto">
          <a:xfrm>
            <a:off x="1487488" y="5697115"/>
            <a:ext cx="9541060" cy="468313"/>
          </a:xfrm>
          <a:prstGeom prst="rect">
            <a:avLst/>
          </a:prstGeom>
          <a:noFill/>
          <a:ln w="9525" algn="ctr">
            <a:solidFill>
              <a:srgbClr val="C00000"/>
            </a:solidFill>
            <a:prstDash val="lgDash"/>
            <a:rou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endParaRPr lang="zh-CN" altLang="en-US">
              <a:ea typeface="方正小标宋简体" pitchFamily="2" charset="-122"/>
              <a:sym typeface="Calibri" pitchFamily="34" charset="0"/>
            </a:endParaRP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二、工业动火管理</a:t>
            </a:r>
          </a:p>
        </p:txBody>
      </p:sp>
      <p:sp>
        <p:nvSpPr>
          <p:cNvPr id="40" name="文本占位符 7"/>
          <p:cNvSpPr>
            <a:spLocks noGrp="1"/>
          </p:cNvSpPr>
          <p:nvPr>
            <p:ph type="body" sz="quarter" idx="11"/>
          </p:nvPr>
        </p:nvSpPr>
        <p:spPr>
          <a:xfrm>
            <a:off x="83331" y="823414"/>
            <a:ext cx="10549173" cy="539776"/>
          </a:xfrm>
        </p:spPr>
        <p:txBody>
          <a:bodyPr/>
          <a:lstStyle/>
          <a:p>
            <a:pPr marL="514350" indent="-514350">
              <a:buFont typeface="+mj-lt"/>
              <a:buAutoNum type="romanUcPeriod" startAt="9"/>
            </a:pPr>
            <a:r>
              <a:rPr lang="zh-CN" altLang="en-US" dirty="0">
                <a:cs typeface="Times New Roman" pitchFamily="18" charset="0"/>
              </a:rPr>
              <a:t>动火作业票证及相关附件</a:t>
            </a:r>
          </a:p>
        </p:txBody>
      </p:sp>
      <p:grpSp>
        <p:nvGrpSpPr>
          <p:cNvPr id="8" name="组合 30"/>
          <p:cNvGrpSpPr/>
          <p:nvPr/>
        </p:nvGrpSpPr>
        <p:grpSpPr bwMode="auto">
          <a:xfrm>
            <a:off x="4174261" y="1465118"/>
            <a:ext cx="446087" cy="442913"/>
            <a:chOff x="6523664" y="1846090"/>
            <a:chExt cx="662400" cy="661690"/>
          </a:xfrm>
        </p:grpSpPr>
        <p:sp>
          <p:nvSpPr>
            <p:cNvPr id="9" name="Freeform 39"/>
            <p:cNvSpPr>
              <a:spLocks noEditPoints="1"/>
            </p:cNvSpPr>
            <p:nvPr/>
          </p:nvSpPr>
          <p:spPr bwMode="auto">
            <a:xfrm>
              <a:off x="6523664" y="1846090"/>
              <a:ext cx="662400" cy="661690"/>
            </a:xfrm>
            <a:custGeom>
              <a:avLst/>
              <a:gdLst>
                <a:gd name="T0" fmla="*/ 0 w 507"/>
                <a:gd name="T1" fmla="*/ 254 h 507"/>
                <a:gd name="T2" fmla="*/ 253 w 507"/>
                <a:gd name="T3" fmla="*/ 0 h 507"/>
                <a:gd name="T4" fmla="*/ 253 w 507"/>
                <a:gd name="T5" fmla="*/ 0 h 507"/>
                <a:gd name="T6" fmla="*/ 507 w 507"/>
                <a:gd name="T7" fmla="*/ 254 h 507"/>
                <a:gd name="T8" fmla="*/ 507 w 507"/>
                <a:gd name="T9" fmla="*/ 254 h 507"/>
                <a:gd name="T10" fmla="*/ 253 w 507"/>
                <a:gd name="T11" fmla="*/ 507 h 507"/>
                <a:gd name="T12" fmla="*/ 253 w 507"/>
                <a:gd name="T13" fmla="*/ 507 h 507"/>
                <a:gd name="T14" fmla="*/ 0 w 507"/>
                <a:gd name="T15" fmla="*/ 254 h 507"/>
                <a:gd name="T16" fmla="*/ 42 w 507"/>
                <a:gd name="T17" fmla="*/ 254 h 507"/>
                <a:gd name="T18" fmla="*/ 104 w 507"/>
                <a:gd name="T19" fmla="*/ 404 h 507"/>
                <a:gd name="T20" fmla="*/ 104 w 507"/>
                <a:gd name="T21" fmla="*/ 404 h 507"/>
                <a:gd name="T22" fmla="*/ 253 w 507"/>
                <a:gd name="T23" fmla="*/ 465 h 507"/>
                <a:gd name="T24" fmla="*/ 253 w 507"/>
                <a:gd name="T25" fmla="*/ 465 h 507"/>
                <a:gd name="T26" fmla="*/ 403 w 507"/>
                <a:gd name="T27" fmla="*/ 404 h 507"/>
                <a:gd name="T28" fmla="*/ 403 w 507"/>
                <a:gd name="T29" fmla="*/ 404 h 507"/>
                <a:gd name="T30" fmla="*/ 465 w 507"/>
                <a:gd name="T31" fmla="*/ 254 h 507"/>
                <a:gd name="T32" fmla="*/ 465 w 507"/>
                <a:gd name="T33" fmla="*/ 254 h 507"/>
                <a:gd name="T34" fmla="*/ 403 w 507"/>
                <a:gd name="T35" fmla="*/ 104 h 507"/>
                <a:gd name="T36" fmla="*/ 403 w 507"/>
                <a:gd name="T37" fmla="*/ 104 h 507"/>
                <a:gd name="T38" fmla="*/ 253 w 507"/>
                <a:gd name="T39" fmla="*/ 42 h 507"/>
                <a:gd name="T40" fmla="*/ 253 w 507"/>
                <a:gd name="T41" fmla="*/ 42 h 507"/>
                <a:gd name="T42" fmla="*/ 104 w 507"/>
                <a:gd name="T43" fmla="*/ 104 h 507"/>
                <a:gd name="T44" fmla="*/ 104 w 507"/>
                <a:gd name="T45" fmla="*/ 104 h 507"/>
                <a:gd name="T46" fmla="*/ 42 w 507"/>
                <a:gd name="T47" fmla="*/ 254 h 507"/>
                <a:gd name="T48" fmla="*/ 42 w 507"/>
                <a:gd name="T49" fmla="*/ 254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7" h="507">
                  <a:moveTo>
                    <a:pt x="0" y="254"/>
                  </a:moveTo>
                  <a:cubicBezTo>
                    <a:pt x="0" y="114"/>
                    <a:pt x="113" y="0"/>
                    <a:pt x="253" y="0"/>
                  </a:cubicBezTo>
                  <a:cubicBezTo>
                    <a:pt x="253" y="0"/>
                    <a:pt x="253" y="0"/>
                    <a:pt x="253" y="0"/>
                  </a:cubicBezTo>
                  <a:cubicBezTo>
                    <a:pt x="393" y="0"/>
                    <a:pt x="507" y="114"/>
                    <a:pt x="507" y="254"/>
                  </a:cubicBezTo>
                  <a:cubicBezTo>
                    <a:pt x="507" y="254"/>
                    <a:pt x="507" y="254"/>
                    <a:pt x="507" y="254"/>
                  </a:cubicBezTo>
                  <a:cubicBezTo>
                    <a:pt x="507" y="394"/>
                    <a:pt x="393" y="507"/>
                    <a:pt x="253" y="507"/>
                  </a:cubicBezTo>
                  <a:cubicBezTo>
                    <a:pt x="253" y="507"/>
                    <a:pt x="253" y="507"/>
                    <a:pt x="253" y="507"/>
                  </a:cubicBezTo>
                  <a:cubicBezTo>
                    <a:pt x="113" y="507"/>
                    <a:pt x="0" y="394"/>
                    <a:pt x="0" y="254"/>
                  </a:cubicBezTo>
                  <a:close/>
                  <a:moveTo>
                    <a:pt x="42" y="254"/>
                  </a:moveTo>
                  <a:cubicBezTo>
                    <a:pt x="42" y="312"/>
                    <a:pt x="65" y="365"/>
                    <a:pt x="104" y="404"/>
                  </a:cubicBezTo>
                  <a:cubicBezTo>
                    <a:pt x="104" y="404"/>
                    <a:pt x="104" y="404"/>
                    <a:pt x="104" y="404"/>
                  </a:cubicBezTo>
                  <a:cubicBezTo>
                    <a:pt x="142" y="442"/>
                    <a:pt x="195" y="465"/>
                    <a:pt x="253" y="465"/>
                  </a:cubicBezTo>
                  <a:cubicBezTo>
                    <a:pt x="253" y="465"/>
                    <a:pt x="253" y="465"/>
                    <a:pt x="253" y="465"/>
                  </a:cubicBezTo>
                  <a:cubicBezTo>
                    <a:pt x="312" y="465"/>
                    <a:pt x="364" y="442"/>
                    <a:pt x="403" y="404"/>
                  </a:cubicBezTo>
                  <a:cubicBezTo>
                    <a:pt x="403" y="404"/>
                    <a:pt x="403" y="404"/>
                    <a:pt x="403" y="404"/>
                  </a:cubicBezTo>
                  <a:cubicBezTo>
                    <a:pt x="441" y="365"/>
                    <a:pt x="465" y="312"/>
                    <a:pt x="465" y="254"/>
                  </a:cubicBezTo>
                  <a:cubicBezTo>
                    <a:pt x="465" y="254"/>
                    <a:pt x="465" y="254"/>
                    <a:pt x="465" y="254"/>
                  </a:cubicBezTo>
                  <a:cubicBezTo>
                    <a:pt x="465" y="196"/>
                    <a:pt x="441" y="143"/>
                    <a:pt x="403" y="104"/>
                  </a:cubicBezTo>
                  <a:cubicBezTo>
                    <a:pt x="403" y="104"/>
                    <a:pt x="403" y="104"/>
                    <a:pt x="403" y="104"/>
                  </a:cubicBezTo>
                  <a:cubicBezTo>
                    <a:pt x="364" y="66"/>
                    <a:pt x="312" y="42"/>
                    <a:pt x="253" y="42"/>
                  </a:cubicBezTo>
                  <a:cubicBezTo>
                    <a:pt x="253" y="42"/>
                    <a:pt x="253" y="42"/>
                    <a:pt x="253" y="42"/>
                  </a:cubicBezTo>
                  <a:cubicBezTo>
                    <a:pt x="195" y="42"/>
                    <a:pt x="142" y="66"/>
                    <a:pt x="104" y="104"/>
                  </a:cubicBezTo>
                  <a:cubicBezTo>
                    <a:pt x="104" y="104"/>
                    <a:pt x="104" y="104"/>
                    <a:pt x="104" y="104"/>
                  </a:cubicBezTo>
                  <a:cubicBezTo>
                    <a:pt x="65" y="143"/>
                    <a:pt x="42" y="196"/>
                    <a:pt x="42" y="254"/>
                  </a:cubicBezTo>
                  <a:cubicBezTo>
                    <a:pt x="42" y="254"/>
                    <a:pt x="42" y="254"/>
                    <a:pt x="42" y="25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cxnSp>
          <p:nvCxnSpPr>
            <p:cNvPr id="10" name="直接连接符 33"/>
            <p:cNvCxnSpPr>
              <a:cxnSpLocks noChangeShapeType="1"/>
              <a:stCxn id="9" idx="17"/>
              <a:endCxn id="9" idx="9"/>
            </p:cNvCxnSpPr>
            <p:nvPr/>
          </p:nvCxnSpPr>
          <p:spPr bwMode="auto">
            <a:xfrm flipH="1">
              <a:off x="6659541" y="1981821"/>
              <a:ext cx="390646" cy="391533"/>
            </a:xfrm>
            <a:prstGeom prst="line">
              <a:avLst/>
            </a:prstGeom>
            <a:noFill/>
            <a:ln w="76200" algn="ctr">
              <a:solidFill>
                <a:schemeClr val="bg1"/>
              </a:solidFill>
              <a:round/>
            </a:ln>
            <a:extLst>
              <a:ext uri="{909E8E84-426E-40DD-AFC4-6F175D3DCCD1}">
                <a14:hiddenFill xmlns:a14="http://schemas.microsoft.com/office/drawing/2010/main">
                  <a:noFill/>
                </a14:hiddenFill>
              </a:ext>
            </a:extLst>
          </p:spPr>
        </p:cxnSp>
      </p:grpSp>
      <p:sp>
        <p:nvSpPr>
          <p:cNvPr id="7" name="TextBox 4"/>
          <p:cNvSpPr txBox="1"/>
          <p:nvPr/>
        </p:nvSpPr>
        <p:spPr>
          <a:xfrm>
            <a:off x="4443402" y="1234285"/>
            <a:ext cx="3305196" cy="461665"/>
          </a:xfrm>
          <a:prstGeom prst="rect">
            <a:avLst/>
          </a:prstGeom>
          <a:noFill/>
        </p:spPr>
        <p:txBody>
          <a:bodyPr wrap="square">
            <a:spAutoFit/>
          </a:bodyPr>
          <a:lstStyle/>
          <a:p>
            <a:pPr algn="ctr">
              <a:defRPr/>
            </a:pPr>
            <a:r>
              <a:rPr lang="en-US" altLang="zh-CN" sz="2400" kern="100" dirty="0">
                <a:solidFill>
                  <a:srgbClr val="C00000"/>
                </a:solidFill>
                <a:latin typeface="微软雅黑" pitchFamily="34" charset="-122"/>
                <a:ea typeface="微软雅黑" pitchFamily="34" charset="-122"/>
                <a:cs typeface="Times New Roman" pitchFamily="18" charset="0"/>
              </a:rPr>
              <a:t>【</a:t>
            </a:r>
            <a:r>
              <a:rPr lang="zh-CN" altLang="en-US" sz="2400" b="1" dirty="0">
                <a:solidFill>
                  <a:srgbClr val="C00000"/>
                </a:solidFill>
                <a:latin typeface="微软雅黑" pitchFamily="34" charset="-122"/>
                <a:ea typeface="微软雅黑" pitchFamily="34" charset="-122"/>
              </a:rPr>
              <a:t>工业动火作业许可证</a:t>
            </a:r>
            <a:r>
              <a:rPr lang="en-US" altLang="zh-CN" sz="2400" kern="100" dirty="0">
                <a:solidFill>
                  <a:srgbClr val="C00000"/>
                </a:solidFill>
                <a:latin typeface="微软雅黑" pitchFamily="34" charset="-122"/>
                <a:ea typeface="微软雅黑" pitchFamily="34" charset="-122"/>
                <a:cs typeface="Times New Roman" pitchFamily="18" charset="0"/>
              </a:rPr>
              <a:t>】</a:t>
            </a:r>
            <a:endParaRPr lang="zh-CN" altLang="en-US" sz="2400" dirty="0">
              <a:solidFill>
                <a:srgbClr val="C00000"/>
              </a:solidFill>
            </a:endParaRPr>
          </a:p>
        </p:txBody>
      </p:sp>
      <p:pic>
        <p:nvPicPr>
          <p:cNvPr id="1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412" y="1944300"/>
            <a:ext cx="4536504" cy="4259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组合 2"/>
          <p:cNvGrpSpPr/>
          <p:nvPr/>
        </p:nvGrpSpPr>
        <p:grpSpPr>
          <a:xfrm>
            <a:off x="6780076" y="1944300"/>
            <a:ext cx="4248472" cy="4259805"/>
            <a:chOff x="6329363" y="2239964"/>
            <a:chExt cx="3943350" cy="3959225"/>
          </a:xfrm>
        </p:grpSpPr>
        <p:pic>
          <p:nvPicPr>
            <p:cNvPr id="1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9363" y="2239964"/>
              <a:ext cx="3943350" cy="395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矩形 12"/>
            <p:cNvSpPr>
              <a:spLocks noChangeArrowheads="1"/>
            </p:cNvSpPr>
            <p:nvPr/>
          </p:nvSpPr>
          <p:spPr bwMode="auto">
            <a:xfrm>
              <a:off x="6356351" y="3176589"/>
              <a:ext cx="3908425" cy="2986087"/>
            </a:xfrm>
            <a:prstGeom prst="rect">
              <a:avLst/>
            </a:prstGeom>
            <a:noFill/>
            <a:ln w="19050" algn="ctr">
              <a:solidFill>
                <a:srgbClr val="FF0000"/>
              </a:solidFill>
              <a:prstDash val="lgDash"/>
              <a:rou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endParaRPr lang="zh-CN" altLang="en-US" sz="1800">
                <a:ea typeface="方正小标宋简体" pitchFamily="2" charset="-122"/>
                <a:sym typeface="Calibri" pitchFamily="34" charset="0"/>
              </a:endParaRPr>
            </a:p>
          </p:txBody>
        </p:sp>
      </p:grpSp>
      <p:cxnSp>
        <p:nvCxnSpPr>
          <p:cNvPr id="14" name="直接连接符 13"/>
          <p:cNvCxnSpPr/>
          <p:nvPr/>
        </p:nvCxnSpPr>
        <p:spPr bwMode="auto">
          <a:xfrm>
            <a:off x="6096000" y="2580036"/>
            <a:ext cx="0" cy="2988332"/>
          </a:xfrm>
          <a:prstGeom prst="line">
            <a:avLst/>
          </a:prstGeom>
          <a:solidFill>
            <a:schemeClr val="accent1"/>
          </a:solidFill>
          <a:ln w="15875" cap="flat" cmpd="sng" algn="ctr">
            <a:solidFill>
              <a:srgbClr val="F0A152"/>
            </a:solidFill>
            <a:prstDash val="solid"/>
            <a:round/>
            <a:headEnd type="none" w="med" len="med"/>
            <a:tailEnd type="none" w="med" len="med"/>
          </a:ln>
          <a:effectLst/>
        </p:spPr>
      </p:cxn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二、工业动火管理</a:t>
            </a:r>
          </a:p>
        </p:txBody>
      </p:sp>
      <p:sp>
        <p:nvSpPr>
          <p:cNvPr id="40" name="文本占位符 7"/>
          <p:cNvSpPr>
            <a:spLocks noGrp="1"/>
          </p:cNvSpPr>
          <p:nvPr>
            <p:ph type="body" sz="quarter" idx="11"/>
          </p:nvPr>
        </p:nvSpPr>
        <p:spPr>
          <a:xfrm>
            <a:off x="83331" y="823414"/>
            <a:ext cx="10549173" cy="539776"/>
          </a:xfrm>
        </p:spPr>
        <p:txBody>
          <a:bodyPr/>
          <a:lstStyle/>
          <a:p>
            <a:pPr marL="514350" indent="-514350">
              <a:buFont typeface="+mj-lt"/>
              <a:buAutoNum type="romanUcPeriod" startAt="9"/>
            </a:pPr>
            <a:r>
              <a:rPr lang="zh-CN" altLang="en-US" dirty="0">
                <a:cs typeface="Times New Roman" pitchFamily="18" charset="0"/>
              </a:rPr>
              <a:t>动火作业票证及相关附件</a:t>
            </a:r>
          </a:p>
        </p:txBody>
      </p:sp>
      <p:grpSp>
        <p:nvGrpSpPr>
          <p:cNvPr id="8" name="组合 30"/>
          <p:cNvGrpSpPr/>
          <p:nvPr/>
        </p:nvGrpSpPr>
        <p:grpSpPr bwMode="auto">
          <a:xfrm>
            <a:off x="4174261" y="1465118"/>
            <a:ext cx="446087" cy="442913"/>
            <a:chOff x="6523664" y="1846090"/>
            <a:chExt cx="662400" cy="661690"/>
          </a:xfrm>
        </p:grpSpPr>
        <p:sp>
          <p:nvSpPr>
            <p:cNvPr id="9" name="Freeform 39"/>
            <p:cNvSpPr>
              <a:spLocks noEditPoints="1"/>
            </p:cNvSpPr>
            <p:nvPr/>
          </p:nvSpPr>
          <p:spPr bwMode="auto">
            <a:xfrm>
              <a:off x="6523664" y="1846090"/>
              <a:ext cx="662400" cy="661690"/>
            </a:xfrm>
            <a:custGeom>
              <a:avLst/>
              <a:gdLst>
                <a:gd name="T0" fmla="*/ 0 w 507"/>
                <a:gd name="T1" fmla="*/ 254 h 507"/>
                <a:gd name="T2" fmla="*/ 253 w 507"/>
                <a:gd name="T3" fmla="*/ 0 h 507"/>
                <a:gd name="T4" fmla="*/ 253 w 507"/>
                <a:gd name="T5" fmla="*/ 0 h 507"/>
                <a:gd name="T6" fmla="*/ 507 w 507"/>
                <a:gd name="T7" fmla="*/ 254 h 507"/>
                <a:gd name="T8" fmla="*/ 507 w 507"/>
                <a:gd name="T9" fmla="*/ 254 h 507"/>
                <a:gd name="T10" fmla="*/ 253 w 507"/>
                <a:gd name="T11" fmla="*/ 507 h 507"/>
                <a:gd name="T12" fmla="*/ 253 w 507"/>
                <a:gd name="T13" fmla="*/ 507 h 507"/>
                <a:gd name="T14" fmla="*/ 0 w 507"/>
                <a:gd name="T15" fmla="*/ 254 h 507"/>
                <a:gd name="T16" fmla="*/ 42 w 507"/>
                <a:gd name="T17" fmla="*/ 254 h 507"/>
                <a:gd name="T18" fmla="*/ 104 w 507"/>
                <a:gd name="T19" fmla="*/ 404 h 507"/>
                <a:gd name="T20" fmla="*/ 104 w 507"/>
                <a:gd name="T21" fmla="*/ 404 h 507"/>
                <a:gd name="T22" fmla="*/ 253 w 507"/>
                <a:gd name="T23" fmla="*/ 465 h 507"/>
                <a:gd name="T24" fmla="*/ 253 w 507"/>
                <a:gd name="T25" fmla="*/ 465 h 507"/>
                <a:gd name="T26" fmla="*/ 403 w 507"/>
                <a:gd name="T27" fmla="*/ 404 h 507"/>
                <a:gd name="T28" fmla="*/ 403 w 507"/>
                <a:gd name="T29" fmla="*/ 404 h 507"/>
                <a:gd name="T30" fmla="*/ 465 w 507"/>
                <a:gd name="T31" fmla="*/ 254 h 507"/>
                <a:gd name="T32" fmla="*/ 465 w 507"/>
                <a:gd name="T33" fmla="*/ 254 h 507"/>
                <a:gd name="T34" fmla="*/ 403 w 507"/>
                <a:gd name="T35" fmla="*/ 104 h 507"/>
                <a:gd name="T36" fmla="*/ 403 w 507"/>
                <a:gd name="T37" fmla="*/ 104 h 507"/>
                <a:gd name="T38" fmla="*/ 253 w 507"/>
                <a:gd name="T39" fmla="*/ 42 h 507"/>
                <a:gd name="T40" fmla="*/ 253 w 507"/>
                <a:gd name="T41" fmla="*/ 42 h 507"/>
                <a:gd name="T42" fmla="*/ 104 w 507"/>
                <a:gd name="T43" fmla="*/ 104 h 507"/>
                <a:gd name="T44" fmla="*/ 104 w 507"/>
                <a:gd name="T45" fmla="*/ 104 h 507"/>
                <a:gd name="T46" fmla="*/ 42 w 507"/>
                <a:gd name="T47" fmla="*/ 254 h 507"/>
                <a:gd name="T48" fmla="*/ 42 w 507"/>
                <a:gd name="T49" fmla="*/ 254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7" h="507">
                  <a:moveTo>
                    <a:pt x="0" y="254"/>
                  </a:moveTo>
                  <a:cubicBezTo>
                    <a:pt x="0" y="114"/>
                    <a:pt x="113" y="0"/>
                    <a:pt x="253" y="0"/>
                  </a:cubicBezTo>
                  <a:cubicBezTo>
                    <a:pt x="253" y="0"/>
                    <a:pt x="253" y="0"/>
                    <a:pt x="253" y="0"/>
                  </a:cubicBezTo>
                  <a:cubicBezTo>
                    <a:pt x="393" y="0"/>
                    <a:pt x="507" y="114"/>
                    <a:pt x="507" y="254"/>
                  </a:cubicBezTo>
                  <a:cubicBezTo>
                    <a:pt x="507" y="254"/>
                    <a:pt x="507" y="254"/>
                    <a:pt x="507" y="254"/>
                  </a:cubicBezTo>
                  <a:cubicBezTo>
                    <a:pt x="507" y="394"/>
                    <a:pt x="393" y="507"/>
                    <a:pt x="253" y="507"/>
                  </a:cubicBezTo>
                  <a:cubicBezTo>
                    <a:pt x="253" y="507"/>
                    <a:pt x="253" y="507"/>
                    <a:pt x="253" y="507"/>
                  </a:cubicBezTo>
                  <a:cubicBezTo>
                    <a:pt x="113" y="507"/>
                    <a:pt x="0" y="394"/>
                    <a:pt x="0" y="254"/>
                  </a:cubicBezTo>
                  <a:close/>
                  <a:moveTo>
                    <a:pt x="42" y="254"/>
                  </a:moveTo>
                  <a:cubicBezTo>
                    <a:pt x="42" y="312"/>
                    <a:pt x="65" y="365"/>
                    <a:pt x="104" y="404"/>
                  </a:cubicBezTo>
                  <a:cubicBezTo>
                    <a:pt x="104" y="404"/>
                    <a:pt x="104" y="404"/>
                    <a:pt x="104" y="404"/>
                  </a:cubicBezTo>
                  <a:cubicBezTo>
                    <a:pt x="142" y="442"/>
                    <a:pt x="195" y="465"/>
                    <a:pt x="253" y="465"/>
                  </a:cubicBezTo>
                  <a:cubicBezTo>
                    <a:pt x="253" y="465"/>
                    <a:pt x="253" y="465"/>
                    <a:pt x="253" y="465"/>
                  </a:cubicBezTo>
                  <a:cubicBezTo>
                    <a:pt x="312" y="465"/>
                    <a:pt x="364" y="442"/>
                    <a:pt x="403" y="404"/>
                  </a:cubicBezTo>
                  <a:cubicBezTo>
                    <a:pt x="403" y="404"/>
                    <a:pt x="403" y="404"/>
                    <a:pt x="403" y="404"/>
                  </a:cubicBezTo>
                  <a:cubicBezTo>
                    <a:pt x="441" y="365"/>
                    <a:pt x="465" y="312"/>
                    <a:pt x="465" y="254"/>
                  </a:cubicBezTo>
                  <a:cubicBezTo>
                    <a:pt x="465" y="254"/>
                    <a:pt x="465" y="254"/>
                    <a:pt x="465" y="254"/>
                  </a:cubicBezTo>
                  <a:cubicBezTo>
                    <a:pt x="465" y="196"/>
                    <a:pt x="441" y="143"/>
                    <a:pt x="403" y="104"/>
                  </a:cubicBezTo>
                  <a:cubicBezTo>
                    <a:pt x="403" y="104"/>
                    <a:pt x="403" y="104"/>
                    <a:pt x="403" y="104"/>
                  </a:cubicBezTo>
                  <a:cubicBezTo>
                    <a:pt x="364" y="66"/>
                    <a:pt x="312" y="42"/>
                    <a:pt x="253" y="42"/>
                  </a:cubicBezTo>
                  <a:cubicBezTo>
                    <a:pt x="253" y="42"/>
                    <a:pt x="253" y="42"/>
                    <a:pt x="253" y="42"/>
                  </a:cubicBezTo>
                  <a:cubicBezTo>
                    <a:pt x="195" y="42"/>
                    <a:pt x="142" y="66"/>
                    <a:pt x="104" y="104"/>
                  </a:cubicBezTo>
                  <a:cubicBezTo>
                    <a:pt x="104" y="104"/>
                    <a:pt x="104" y="104"/>
                    <a:pt x="104" y="104"/>
                  </a:cubicBezTo>
                  <a:cubicBezTo>
                    <a:pt x="65" y="143"/>
                    <a:pt x="42" y="196"/>
                    <a:pt x="42" y="254"/>
                  </a:cubicBezTo>
                  <a:cubicBezTo>
                    <a:pt x="42" y="254"/>
                    <a:pt x="42" y="254"/>
                    <a:pt x="42" y="25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8965" fontAlgn="auto">
                <a:spcBef>
                  <a:spcPts val="0"/>
                </a:spcBef>
                <a:spcAft>
                  <a:spcPts val="0"/>
                </a:spcAft>
                <a:defRPr/>
              </a:pPr>
              <a:endParaRPr lang="zh-CN" altLang="en-US" sz="2400" kern="0">
                <a:solidFill>
                  <a:srgbClr val="FFFFFF"/>
                </a:solidFill>
                <a:latin typeface="Century Gothic"/>
              </a:endParaRPr>
            </a:p>
          </p:txBody>
        </p:sp>
        <p:cxnSp>
          <p:nvCxnSpPr>
            <p:cNvPr id="10" name="直接连接符 33"/>
            <p:cNvCxnSpPr>
              <a:cxnSpLocks noChangeShapeType="1"/>
              <a:stCxn id="9" idx="17"/>
              <a:endCxn id="9" idx="9"/>
            </p:cNvCxnSpPr>
            <p:nvPr/>
          </p:nvCxnSpPr>
          <p:spPr bwMode="auto">
            <a:xfrm flipH="1">
              <a:off x="6659541" y="1981821"/>
              <a:ext cx="390646" cy="391533"/>
            </a:xfrm>
            <a:prstGeom prst="line">
              <a:avLst/>
            </a:prstGeom>
            <a:noFill/>
            <a:ln w="76200" algn="ctr">
              <a:solidFill>
                <a:schemeClr val="bg1"/>
              </a:solidFill>
              <a:round/>
            </a:ln>
            <a:extLst>
              <a:ext uri="{909E8E84-426E-40DD-AFC4-6F175D3DCCD1}">
                <a14:hiddenFill xmlns:a14="http://schemas.microsoft.com/office/drawing/2010/main">
                  <a:noFill/>
                </a14:hiddenFill>
              </a:ext>
            </a:extLst>
          </p:spPr>
        </p:cxnSp>
      </p:grpSp>
      <p:cxnSp>
        <p:nvCxnSpPr>
          <p:cNvPr id="14" name="直接连接符 13"/>
          <p:cNvCxnSpPr/>
          <p:nvPr/>
        </p:nvCxnSpPr>
        <p:spPr bwMode="auto">
          <a:xfrm>
            <a:off x="6096000" y="2580036"/>
            <a:ext cx="0" cy="2988332"/>
          </a:xfrm>
          <a:prstGeom prst="line">
            <a:avLst/>
          </a:prstGeom>
          <a:solidFill>
            <a:schemeClr val="accent1"/>
          </a:solidFill>
          <a:ln w="15875" cap="flat" cmpd="sng" algn="ctr">
            <a:solidFill>
              <a:srgbClr val="F0A152"/>
            </a:solidFill>
            <a:prstDash val="solid"/>
            <a:round/>
            <a:headEnd type="none" w="med" len="med"/>
            <a:tailEnd type="none" w="med" len="med"/>
          </a:ln>
          <a:effectLst/>
        </p:spPr>
      </p:cxnSp>
      <p:grpSp>
        <p:nvGrpSpPr>
          <p:cNvPr id="15" name="组合 14"/>
          <p:cNvGrpSpPr/>
          <p:nvPr/>
        </p:nvGrpSpPr>
        <p:grpSpPr>
          <a:xfrm>
            <a:off x="803412" y="2030596"/>
            <a:ext cx="4823689" cy="4090640"/>
            <a:chOff x="1884363" y="2349501"/>
            <a:chExt cx="4032250" cy="3419475"/>
          </a:xfrm>
        </p:grpSpPr>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4363" y="2349501"/>
              <a:ext cx="4032250"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矩形 14"/>
            <p:cNvSpPr>
              <a:spLocks noChangeArrowheads="1"/>
            </p:cNvSpPr>
            <p:nvPr/>
          </p:nvSpPr>
          <p:spPr bwMode="auto">
            <a:xfrm>
              <a:off x="4675188" y="2565401"/>
              <a:ext cx="628650" cy="3059113"/>
            </a:xfrm>
            <a:prstGeom prst="rect">
              <a:avLst/>
            </a:prstGeom>
            <a:noFill/>
            <a:ln w="19050" algn="ctr">
              <a:solidFill>
                <a:srgbClr val="FF0000"/>
              </a:solidFill>
              <a:prstDash val="lgDash"/>
              <a:rou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endParaRPr lang="zh-CN" altLang="en-US" sz="1800">
                <a:ea typeface="方正小标宋简体" pitchFamily="2" charset="-122"/>
                <a:sym typeface="Calibri" pitchFamily="34" charset="0"/>
              </a:endParaRPr>
            </a:p>
          </p:txBody>
        </p:sp>
      </p:grpSp>
      <p:pic>
        <p:nvPicPr>
          <p:cNvPr id="1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4900" y="1908031"/>
            <a:ext cx="5099270" cy="4213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0"/>
          <p:cNvSpPr txBox="1"/>
          <p:nvPr/>
        </p:nvSpPr>
        <p:spPr>
          <a:xfrm>
            <a:off x="1632673" y="1373616"/>
            <a:ext cx="2987675" cy="401637"/>
          </a:xfrm>
          <a:prstGeom prst="rect">
            <a:avLst/>
          </a:prstGeom>
          <a:noFill/>
        </p:spPr>
        <p:txBody>
          <a:bodyPr>
            <a:spAutoFit/>
          </a:bodyPr>
          <a:lstStyle/>
          <a:p>
            <a:pPr algn="ctr">
              <a:defRPr/>
            </a:pPr>
            <a:r>
              <a:rPr lang="en-US" altLang="zh-CN" kern="100" dirty="0">
                <a:solidFill>
                  <a:srgbClr val="C00000"/>
                </a:solidFill>
                <a:latin typeface="微软雅黑" pitchFamily="34" charset="-122"/>
                <a:ea typeface="微软雅黑" pitchFamily="34" charset="-122"/>
                <a:cs typeface="Times New Roman" pitchFamily="18" charset="0"/>
              </a:rPr>
              <a:t>【</a:t>
            </a:r>
            <a:r>
              <a:rPr lang="zh-CN" altLang="en-US" b="1" dirty="0">
                <a:solidFill>
                  <a:srgbClr val="C00000"/>
                </a:solidFill>
                <a:latin typeface="微软雅黑" pitchFamily="34" charset="-122"/>
                <a:ea typeface="微软雅黑" pitchFamily="34" charset="-122"/>
              </a:rPr>
              <a:t>气体检测表</a:t>
            </a:r>
            <a:r>
              <a:rPr lang="en-US" altLang="zh-CN" kern="100" dirty="0">
                <a:solidFill>
                  <a:srgbClr val="C00000"/>
                </a:solidFill>
                <a:latin typeface="微软雅黑" pitchFamily="34" charset="-122"/>
                <a:ea typeface="微软雅黑" pitchFamily="34" charset="-122"/>
                <a:cs typeface="Times New Roman" pitchFamily="18" charset="0"/>
              </a:rPr>
              <a:t>】</a:t>
            </a:r>
            <a:endParaRPr lang="zh-CN" altLang="en-US" dirty="0">
              <a:solidFill>
                <a:srgbClr val="C00000"/>
              </a:solidFill>
            </a:endParaRPr>
          </a:p>
        </p:txBody>
      </p:sp>
      <p:sp>
        <p:nvSpPr>
          <p:cNvPr id="20" name="TextBox 13"/>
          <p:cNvSpPr txBox="1"/>
          <p:nvPr/>
        </p:nvSpPr>
        <p:spPr>
          <a:xfrm>
            <a:off x="7620697" y="1371538"/>
            <a:ext cx="2987675" cy="400050"/>
          </a:xfrm>
          <a:prstGeom prst="rect">
            <a:avLst/>
          </a:prstGeom>
          <a:noFill/>
        </p:spPr>
        <p:txBody>
          <a:bodyPr>
            <a:spAutoFit/>
          </a:bodyPr>
          <a:lstStyle/>
          <a:p>
            <a:pPr algn="ctr">
              <a:defRPr/>
            </a:pPr>
            <a:r>
              <a:rPr lang="en-US" altLang="zh-CN" kern="100" dirty="0">
                <a:solidFill>
                  <a:srgbClr val="C00000"/>
                </a:solidFill>
                <a:latin typeface="微软雅黑" pitchFamily="34" charset="-122"/>
                <a:ea typeface="微软雅黑" pitchFamily="34" charset="-122"/>
                <a:cs typeface="Times New Roman" pitchFamily="18" charset="0"/>
              </a:rPr>
              <a:t>【</a:t>
            </a:r>
            <a:r>
              <a:rPr lang="zh-CN" altLang="en-US" b="1" dirty="0">
                <a:solidFill>
                  <a:srgbClr val="C00000"/>
                </a:solidFill>
                <a:latin typeface="微软雅黑" pitchFamily="34" charset="-122"/>
                <a:ea typeface="微软雅黑" pitchFamily="34" charset="-122"/>
              </a:rPr>
              <a:t>作业延期单</a:t>
            </a:r>
            <a:r>
              <a:rPr lang="en-US" altLang="zh-CN" kern="100" dirty="0">
                <a:solidFill>
                  <a:srgbClr val="C00000"/>
                </a:solidFill>
                <a:latin typeface="微软雅黑" pitchFamily="34" charset="-122"/>
                <a:ea typeface="微软雅黑" pitchFamily="34" charset="-122"/>
                <a:cs typeface="Times New Roman" pitchFamily="18" charset="0"/>
              </a:rPr>
              <a:t>】</a:t>
            </a:r>
            <a:endParaRPr lang="zh-CN" altLang="en-US" dirty="0">
              <a:solidFill>
                <a:srgbClr val="C00000"/>
              </a:solidFill>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0"/>
          </p:nvPr>
        </p:nvSpPr>
        <p:spPr/>
        <p:txBody>
          <a:bodyPr/>
          <a:lstStyle/>
          <a:p>
            <a:r>
              <a:rPr lang="zh-CN" altLang="en-US" dirty="0"/>
              <a:t>一、认识工业动火作业</a:t>
            </a:r>
          </a:p>
        </p:txBody>
      </p:sp>
      <p:sp>
        <p:nvSpPr>
          <p:cNvPr id="8" name="文本占位符 7"/>
          <p:cNvSpPr>
            <a:spLocks noGrp="1"/>
          </p:cNvSpPr>
          <p:nvPr>
            <p:ph type="body" sz="quarter" idx="11"/>
          </p:nvPr>
        </p:nvSpPr>
        <p:spPr/>
        <p:txBody>
          <a:bodyPr/>
          <a:lstStyle/>
          <a:p>
            <a:pPr marL="514350" indent="-514350">
              <a:buFont typeface="+mj-lt"/>
              <a:buAutoNum type="romanUcPeriod" startAt="2"/>
            </a:pPr>
            <a:r>
              <a:rPr lang="zh-CN" altLang="en-US" dirty="0"/>
              <a:t>培训目的及依据</a:t>
            </a:r>
          </a:p>
        </p:txBody>
      </p:sp>
      <p:sp>
        <p:nvSpPr>
          <p:cNvPr id="5" name="六边形 2"/>
          <p:cNvSpPr>
            <a:spLocks noChangeArrowheads="1"/>
          </p:cNvSpPr>
          <p:nvPr/>
        </p:nvSpPr>
        <p:spPr bwMode="auto">
          <a:xfrm rot="5400000">
            <a:off x="1437594" y="1440502"/>
            <a:ext cx="1047750" cy="1062037"/>
          </a:xfrm>
          <a:prstGeom prst="hexagon">
            <a:avLst>
              <a:gd name="adj" fmla="val 25000"/>
              <a:gd name="vf" fmla="val 115470"/>
            </a:avLst>
          </a:prstGeom>
          <a:solidFill>
            <a:srgbClr val="EA923C"/>
          </a:solidFill>
          <a:ln>
            <a:noFill/>
          </a:ln>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a:latin typeface="微软雅黑" pitchFamily="34" charset="-122"/>
              <a:ea typeface="微软雅黑" pitchFamily="34" charset="-122"/>
              <a:sym typeface="Calibri" pitchFamily="34" charset="0"/>
            </a:endParaRPr>
          </a:p>
        </p:txBody>
      </p:sp>
      <p:grpSp>
        <p:nvGrpSpPr>
          <p:cNvPr id="6" name="组合 56"/>
          <p:cNvGrpSpPr/>
          <p:nvPr/>
        </p:nvGrpSpPr>
        <p:grpSpPr bwMode="auto">
          <a:xfrm>
            <a:off x="2360725" y="1836582"/>
            <a:ext cx="215900" cy="215900"/>
            <a:chOff x="6243323" y="2672442"/>
            <a:chExt cx="216000" cy="216000"/>
          </a:xfrm>
        </p:grpSpPr>
        <p:sp>
          <p:nvSpPr>
            <p:cNvPr id="9" name="椭圆 7"/>
            <p:cNvSpPr>
              <a:spLocks noChangeArrowheads="1"/>
            </p:cNvSpPr>
            <p:nvPr/>
          </p:nvSpPr>
          <p:spPr bwMode="auto">
            <a:xfrm>
              <a:off x="6243323" y="2672442"/>
              <a:ext cx="216000" cy="216000"/>
            </a:xfrm>
            <a:prstGeom prst="ellipse">
              <a:avLst/>
            </a:prstGeom>
            <a:solidFill>
              <a:schemeClr val="bg1"/>
            </a:solidFill>
            <a:ln w="28575" algn="ctr">
              <a:solidFill>
                <a:srgbClr val="00B0F0"/>
              </a:solidFill>
              <a:round/>
            </a:ln>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endParaRPr lang="zh-CN" altLang="en-US">
                <a:ea typeface="方正小标宋简体" pitchFamily="2" charset="-122"/>
                <a:sym typeface="Calibri" pitchFamily="34" charset="0"/>
              </a:endParaRPr>
            </a:p>
          </p:txBody>
        </p:sp>
        <p:grpSp>
          <p:nvGrpSpPr>
            <p:cNvPr id="10" name="组合 55"/>
            <p:cNvGrpSpPr/>
            <p:nvPr/>
          </p:nvGrpSpPr>
          <p:grpSpPr bwMode="auto">
            <a:xfrm>
              <a:off x="6306629" y="2725086"/>
              <a:ext cx="115946" cy="127674"/>
              <a:chOff x="6306629" y="2725086"/>
              <a:chExt cx="115946" cy="127674"/>
            </a:xfrm>
          </p:grpSpPr>
          <p:cxnSp>
            <p:nvCxnSpPr>
              <p:cNvPr id="11" name="直接连接符 13"/>
              <p:cNvCxnSpPr>
                <a:cxnSpLocks noChangeShapeType="1"/>
              </p:cNvCxnSpPr>
              <p:nvPr/>
            </p:nvCxnSpPr>
            <p:spPr bwMode="auto">
              <a:xfrm rot="321150">
                <a:off x="6306629" y="2725086"/>
                <a:ext cx="115946" cy="41319"/>
              </a:xfrm>
              <a:prstGeom prst="line">
                <a:avLst/>
              </a:prstGeom>
              <a:noFill/>
              <a:ln w="19050" algn="ctr">
                <a:solidFill>
                  <a:srgbClr val="00B0F0"/>
                </a:solidFill>
                <a:round/>
              </a:ln>
              <a:extLst>
                <a:ext uri="{909E8E84-426E-40DD-AFC4-6F175D3DCCD1}">
                  <a14:hiddenFill xmlns:a14="http://schemas.microsoft.com/office/drawing/2010/main">
                    <a:noFill/>
                  </a14:hiddenFill>
                </a:ext>
              </a:extLst>
            </p:spPr>
          </p:cxnSp>
          <p:cxnSp>
            <p:nvCxnSpPr>
              <p:cNvPr id="12" name="直接连接符 23"/>
              <p:cNvCxnSpPr>
                <a:cxnSpLocks noChangeShapeType="1"/>
              </p:cNvCxnSpPr>
              <p:nvPr/>
            </p:nvCxnSpPr>
            <p:spPr bwMode="auto">
              <a:xfrm flipH="1">
                <a:off x="6319759" y="2769342"/>
                <a:ext cx="102110" cy="83418"/>
              </a:xfrm>
              <a:prstGeom prst="line">
                <a:avLst/>
              </a:prstGeom>
              <a:noFill/>
              <a:ln w="19050" algn="ctr">
                <a:solidFill>
                  <a:srgbClr val="00B0F0"/>
                </a:solidFill>
                <a:round/>
              </a:ln>
              <a:extLst>
                <a:ext uri="{909E8E84-426E-40DD-AFC4-6F175D3DCCD1}">
                  <a14:hiddenFill xmlns:a14="http://schemas.microsoft.com/office/drawing/2010/main">
                    <a:noFill/>
                  </a14:hiddenFill>
                </a:ext>
              </a:extLst>
            </p:spPr>
          </p:cxnSp>
        </p:grpSp>
      </p:grpSp>
      <p:sp>
        <p:nvSpPr>
          <p:cNvPr id="13" name="TextBox 18"/>
          <p:cNvSpPr txBox="1">
            <a:spLocks noChangeArrowheads="1"/>
          </p:cNvSpPr>
          <p:nvPr/>
        </p:nvSpPr>
        <p:spPr bwMode="auto">
          <a:xfrm>
            <a:off x="1319326" y="1784196"/>
            <a:ext cx="11525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1600" b="1">
                <a:solidFill>
                  <a:schemeClr val="bg1"/>
                </a:solidFill>
                <a:latin typeface="微软雅黑" pitchFamily="34" charset="-122"/>
                <a:ea typeface="微软雅黑" pitchFamily="34" charset="-122"/>
                <a:sym typeface="Calibri" pitchFamily="34" charset="0"/>
              </a:rPr>
              <a:t>作业申请</a:t>
            </a:r>
          </a:p>
        </p:txBody>
      </p:sp>
      <p:sp>
        <p:nvSpPr>
          <p:cNvPr id="14" name="六边形 29"/>
          <p:cNvSpPr>
            <a:spLocks noChangeArrowheads="1"/>
          </p:cNvSpPr>
          <p:nvPr/>
        </p:nvSpPr>
        <p:spPr bwMode="auto">
          <a:xfrm rot="5400000">
            <a:off x="2566306" y="2448563"/>
            <a:ext cx="1047750" cy="1062038"/>
          </a:xfrm>
          <a:prstGeom prst="hexagon">
            <a:avLst>
              <a:gd name="adj" fmla="val 25000"/>
              <a:gd name="vf" fmla="val 115470"/>
            </a:avLst>
          </a:prstGeom>
          <a:solidFill>
            <a:srgbClr val="EA923C"/>
          </a:solidFill>
          <a:ln>
            <a:noFill/>
          </a:ln>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a:latin typeface="微软雅黑" pitchFamily="34" charset="-122"/>
              <a:ea typeface="微软雅黑" pitchFamily="34" charset="-122"/>
              <a:sym typeface="Calibri" pitchFamily="34" charset="0"/>
            </a:endParaRPr>
          </a:p>
        </p:txBody>
      </p:sp>
      <p:sp>
        <p:nvSpPr>
          <p:cNvPr id="15" name="TextBox 35"/>
          <p:cNvSpPr txBox="1">
            <a:spLocks noChangeArrowheads="1"/>
          </p:cNvSpPr>
          <p:nvPr/>
        </p:nvSpPr>
        <p:spPr bwMode="auto">
          <a:xfrm>
            <a:off x="2527413" y="2792257"/>
            <a:ext cx="11525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1600" b="1">
                <a:solidFill>
                  <a:schemeClr val="bg1"/>
                </a:solidFill>
                <a:latin typeface="微软雅黑" pitchFamily="34" charset="-122"/>
                <a:ea typeface="微软雅黑" pitchFamily="34" charset="-122"/>
                <a:sym typeface="Calibri" pitchFamily="34" charset="0"/>
              </a:rPr>
              <a:t>作业审批</a:t>
            </a:r>
          </a:p>
        </p:txBody>
      </p:sp>
      <p:sp>
        <p:nvSpPr>
          <p:cNvPr id="16" name="六边形 36"/>
          <p:cNvSpPr>
            <a:spLocks noChangeArrowheads="1"/>
          </p:cNvSpPr>
          <p:nvPr/>
        </p:nvSpPr>
        <p:spPr bwMode="auto">
          <a:xfrm rot="5400000">
            <a:off x="2656001" y="3882871"/>
            <a:ext cx="1049337" cy="1062037"/>
          </a:xfrm>
          <a:prstGeom prst="hexagon">
            <a:avLst>
              <a:gd name="adj" fmla="val 25000"/>
              <a:gd name="vf" fmla="val 115470"/>
            </a:avLst>
          </a:prstGeom>
          <a:solidFill>
            <a:srgbClr val="EA923C"/>
          </a:solidFill>
          <a:ln>
            <a:noFill/>
          </a:ln>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a:latin typeface="微软雅黑" pitchFamily="34" charset="-122"/>
              <a:ea typeface="微软雅黑" pitchFamily="34" charset="-122"/>
              <a:sym typeface="Calibri" pitchFamily="34" charset="0"/>
            </a:endParaRPr>
          </a:p>
        </p:txBody>
      </p:sp>
      <p:sp>
        <p:nvSpPr>
          <p:cNvPr id="17" name="TextBox 42"/>
          <p:cNvSpPr txBox="1">
            <a:spLocks noChangeArrowheads="1"/>
          </p:cNvSpPr>
          <p:nvPr/>
        </p:nvSpPr>
        <p:spPr bwMode="auto">
          <a:xfrm>
            <a:off x="2603612" y="4216246"/>
            <a:ext cx="11509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1600" b="1">
                <a:solidFill>
                  <a:schemeClr val="bg1"/>
                </a:solidFill>
                <a:latin typeface="微软雅黑" pitchFamily="34" charset="-122"/>
                <a:ea typeface="微软雅黑" pitchFamily="34" charset="-122"/>
                <a:sym typeface="Calibri" pitchFamily="34" charset="0"/>
              </a:rPr>
              <a:t>作业实施</a:t>
            </a:r>
          </a:p>
        </p:txBody>
      </p:sp>
      <p:sp>
        <p:nvSpPr>
          <p:cNvPr id="18" name="六边形 43"/>
          <p:cNvSpPr>
            <a:spLocks noChangeArrowheads="1"/>
          </p:cNvSpPr>
          <p:nvPr/>
        </p:nvSpPr>
        <p:spPr bwMode="auto">
          <a:xfrm rot="5400000">
            <a:off x="1474106" y="4785363"/>
            <a:ext cx="1047750" cy="1062038"/>
          </a:xfrm>
          <a:prstGeom prst="hexagon">
            <a:avLst>
              <a:gd name="adj" fmla="val 25000"/>
              <a:gd name="vf" fmla="val 115470"/>
            </a:avLst>
          </a:prstGeom>
          <a:solidFill>
            <a:srgbClr val="EA923C"/>
          </a:solidFill>
          <a:ln>
            <a:noFill/>
          </a:ln>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a:latin typeface="微软雅黑" pitchFamily="34" charset="-122"/>
              <a:ea typeface="微软雅黑" pitchFamily="34" charset="-122"/>
              <a:sym typeface="Calibri" pitchFamily="34" charset="0"/>
            </a:endParaRPr>
          </a:p>
        </p:txBody>
      </p:sp>
      <p:sp>
        <p:nvSpPr>
          <p:cNvPr id="19" name="TextBox 49"/>
          <p:cNvSpPr txBox="1">
            <a:spLocks noChangeArrowheads="1"/>
          </p:cNvSpPr>
          <p:nvPr/>
        </p:nvSpPr>
        <p:spPr bwMode="auto">
          <a:xfrm>
            <a:off x="1409813" y="5119532"/>
            <a:ext cx="11525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1600" b="1">
                <a:solidFill>
                  <a:schemeClr val="bg1"/>
                </a:solidFill>
                <a:latin typeface="微软雅黑" pitchFamily="34" charset="-122"/>
                <a:ea typeface="微软雅黑" pitchFamily="34" charset="-122"/>
                <a:sym typeface="Calibri" pitchFamily="34" charset="0"/>
              </a:rPr>
              <a:t>作业关闭</a:t>
            </a:r>
          </a:p>
        </p:txBody>
      </p:sp>
      <p:grpSp>
        <p:nvGrpSpPr>
          <p:cNvPr id="20" name="组合 64"/>
          <p:cNvGrpSpPr/>
          <p:nvPr/>
        </p:nvGrpSpPr>
        <p:grpSpPr bwMode="auto">
          <a:xfrm rot="5400000">
            <a:off x="3000487" y="3330420"/>
            <a:ext cx="215900" cy="215900"/>
            <a:chOff x="6243323" y="2672442"/>
            <a:chExt cx="216000" cy="216000"/>
          </a:xfrm>
        </p:grpSpPr>
        <p:sp>
          <p:nvSpPr>
            <p:cNvPr id="21" name="椭圆 65"/>
            <p:cNvSpPr>
              <a:spLocks noChangeArrowheads="1"/>
            </p:cNvSpPr>
            <p:nvPr/>
          </p:nvSpPr>
          <p:spPr bwMode="auto">
            <a:xfrm>
              <a:off x="6243323" y="2672442"/>
              <a:ext cx="216000" cy="216000"/>
            </a:xfrm>
            <a:prstGeom prst="ellipse">
              <a:avLst/>
            </a:prstGeom>
            <a:solidFill>
              <a:schemeClr val="bg1"/>
            </a:solidFill>
            <a:ln w="28575" algn="ctr">
              <a:solidFill>
                <a:srgbClr val="00B0F0"/>
              </a:solidFill>
              <a:round/>
            </a:ln>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endParaRPr lang="zh-CN" altLang="en-US">
                <a:ea typeface="方正小标宋简体" pitchFamily="2" charset="-122"/>
                <a:sym typeface="Calibri" pitchFamily="34" charset="0"/>
              </a:endParaRPr>
            </a:p>
          </p:txBody>
        </p:sp>
        <p:grpSp>
          <p:nvGrpSpPr>
            <p:cNvPr id="22" name="组合 66"/>
            <p:cNvGrpSpPr/>
            <p:nvPr/>
          </p:nvGrpSpPr>
          <p:grpSpPr bwMode="auto">
            <a:xfrm>
              <a:off x="6306629" y="2725086"/>
              <a:ext cx="115946" cy="127674"/>
              <a:chOff x="6306629" y="2725086"/>
              <a:chExt cx="115946" cy="127674"/>
            </a:xfrm>
          </p:grpSpPr>
          <p:cxnSp>
            <p:nvCxnSpPr>
              <p:cNvPr id="23" name="直接连接符 67"/>
              <p:cNvCxnSpPr>
                <a:cxnSpLocks noChangeShapeType="1"/>
              </p:cNvCxnSpPr>
              <p:nvPr/>
            </p:nvCxnSpPr>
            <p:spPr bwMode="auto">
              <a:xfrm rot="321150">
                <a:off x="6306629" y="2725086"/>
                <a:ext cx="115946" cy="41319"/>
              </a:xfrm>
              <a:prstGeom prst="line">
                <a:avLst/>
              </a:prstGeom>
              <a:noFill/>
              <a:ln w="19050" algn="ctr">
                <a:solidFill>
                  <a:srgbClr val="00B0F0"/>
                </a:solidFill>
                <a:round/>
              </a:ln>
              <a:extLst>
                <a:ext uri="{909E8E84-426E-40DD-AFC4-6F175D3DCCD1}">
                  <a14:hiddenFill xmlns:a14="http://schemas.microsoft.com/office/drawing/2010/main">
                    <a:noFill/>
                  </a14:hiddenFill>
                </a:ext>
              </a:extLst>
            </p:spPr>
          </p:cxnSp>
          <p:cxnSp>
            <p:nvCxnSpPr>
              <p:cNvPr id="24" name="直接连接符 68"/>
              <p:cNvCxnSpPr>
                <a:cxnSpLocks noChangeShapeType="1"/>
              </p:cNvCxnSpPr>
              <p:nvPr/>
            </p:nvCxnSpPr>
            <p:spPr bwMode="auto">
              <a:xfrm flipH="1">
                <a:off x="6319759" y="2769342"/>
                <a:ext cx="102110" cy="83418"/>
              </a:xfrm>
              <a:prstGeom prst="line">
                <a:avLst/>
              </a:prstGeom>
              <a:noFill/>
              <a:ln w="19050" algn="ctr">
                <a:solidFill>
                  <a:srgbClr val="00B0F0"/>
                </a:solidFill>
                <a:round/>
              </a:ln>
              <a:extLst>
                <a:ext uri="{909E8E84-426E-40DD-AFC4-6F175D3DCCD1}">
                  <a14:hiddenFill xmlns:a14="http://schemas.microsoft.com/office/drawing/2010/main">
                    <a:noFill/>
                  </a14:hiddenFill>
                </a:ext>
              </a:extLst>
            </p:spPr>
          </p:cxnSp>
        </p:grpSp>
      </p:grpSp>
      <p:grpSp>
        <p:nvGrpSpPr>
          <p:cNvPr id="25" name="组合 74"/>
          <p:cNvGrpSpPr/>
          <p:nvPr/>
        </p:nvGrpSpPr>
        <p:grpSpPr bwMode="auto">
          <a:xfrm rot="5400000">
            <a:off x="3073512" y="4797270"/>
            <a:ext cx="215900" cy="215900"/>
            <a:chOff x="6243323" y="2672442"/>
            <a:chExt cx="216000" cy="216000"/>
          </a:xfrm>
        </p:grpSpPr>
        <p:sp>
          <p:nvSpPr>
            <p:cNvPr id="26" name="椭圆 75"/>
            <p:cNvSpPr>
              <a:spLocks noChangeArrowheads="1"/>
            </p:cNvSpPr>
            <p:nvPr/>
          </p:nvSpPr>
          <p:spPr bwMode="auto">
            <a:xfrm>
              <a:off x="6243323" y="2672442"/>
              <a:ext cx="216000" cy="216000"/>
            </a:xfrm>
            <a:prstGeom prst="ellipse">
              <a:avLst/>
            </a:prstGeom>
            <a:solidFill>
              <a:schemeClr val="bg1"/>
            </a:solidFill>
            <a:ln w="28575" algn="ctr">
              <a:solidFill>
                <a:srgbClr val="00B0F0"/>
              </a:solidFill>
              <a:round/>
            </a:ln>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endParaRPr lang="zh-CN" altLang="en-US">
                <a:ea typeface="方正小标宋简体" pitchFamily="2" charset="-122"/>
                <a:sym typeface="Calibri" pitchFamily="34" charset="0"/>
              </a:endParaRPr>
            </a:p>
          </p:txBody>
        </p:sp>
        <p:grpSp>
          <p:nvGrpSpPr>
            <p:cNvPr id="27" name="组合 76"/>
            <p:cNvGrpSpPr/>
            <p:nvPr/>
          </p:nvGrpSpPr>
          <p:grpSpPr bwMode="auto">
            <a:xfrm>
              <a:off x="6306629" y="2725086"/>
              <a:ext cx="115946" cy="127674"/>
              <a:chOff x="6306629" y="2725086"/>
              <a:chExt cx="115946" cy="127674"/>
            </a:xfrm>
          </p:grpSpPr>
          <p:cxnSp>
            <p:nvCxnSpPr>
              <p:cNvPr id="28" name="直接连接符 77"/>
              <p:cNvCxnSpPr>
                <a:cxnSpLocks noChangeShapeType="1"/>
              </p:cNvCxnSpPr>
              <p:nvPr/>
            </p:nvCxnSpPr>
            <p:spPr bwMode="auto">
              <a:xfrm rot="321150">
                <a:off x="6306629" y="2725086"/>
                <a:ext cx="115946" cy="41319"/>
              </a:xfrm>
              <a:prstGeom prst="line">
                <a:avLst/>
              </a:prstGeom>
              <a:noFill/>
              <a:ln w="19050" algn="ctr">
                <a:solidFill>
                  <a:srgbClr val="00B0F0"/>
                </a:solidFill>
                <a:round/>
              </a:ln>
              <a:extLst>
                <a:ext uri="{909E8E84-426E-40DD-AFC4-6F175D3DCCD1}">
                  <a14:hiddenFill xmlns:a14="http://schemas.microsoft.com/office/drawing/2010/main">
                    <a:noFill/>
                  </a14:hiddenFill>
                </a:ext>
              </a:extLst>
            </p:spPr>
          </p:cxnSp>
          <p:cxnSp>
            <p:nvCxnSpPr>
              <p:cNvPr id="29" name="直接连接符 78"/>
              <p:cNvCxnSpPr>
                <a:cxnSpLocks noChangeShapeType="1"/>
              </p:cNvCxnSpPr>
              <p:nvPr/>
            </p:nvCxnSpPr>
            <p:spPr bwMode="auto">
              <a:xfrm flipH="1">
                <a:off x="6319759" y="2769342"/>
                <a:ext cx="102110" cy="83418"/>
              </a:xfrm>
              <a:prstGeom prst="line">
                <a:avLst/>
              </a:prstGeom>
              <a:noFill/>
              <a:ln w="19050" algn="ctr">
                <a:solidFill>
                  <a:srgbClr val="00B0F0"/>
                </a:solidFill>
                <a:round/>
              </a:ln>
              <a:extLst>
                <a:ext uri="{909E8E84-426E-40DD-AFC4-6F175D3DCCD1}">
                  <a14:hiddenFill xmlns:a14="http://schemas.microsoft.com/office/drawing/2010/main">
                    <a:noFill/>
                  </a14:hiddenFill>
                </a:ext>
              </a:extLst>
            </p:spPr>
          </p:cxnSp>
        </p:grpSp>
      </p:grpSp>
      <p:grpSp>
        <p:nvGrpSpPr>
          <p:cNvPr id="30" name="组合 79"/>
          <p:cNvGrpSpPr/>
          <p:nvPr/>
        </p:nvGrpSpPr>
        <p:grpSpPr bwMode="auto">
          <a:xfrm rot="16200000">
            <a:off x="1871775" y="4694082"/>
            <a:ext cx="215900" cy="215900"/>
            <a:chOff x="6243323" y="2672442"/>
            <a:chExt cx="216000" cy="216000"/>
          </a:xfrm>
        </p:grpSpPr>
        <p:sp>
          <p:nvSpPr>
            <p:cNvPr id="31" name="椭圆 80"/>
            <p:cNvSpPr>
              <a:spLocks noChangeArrowheads="1"/>
            </p:cNvSpPr>
            <p:nvPr/>
          </p:nvSpPr>
          <p:spPr bwMode="auto">
            <a:xfrm>
              <a:off x="6243323" y="2672442"/>
              <a:ext cx="216000" cy="216000"/>
            </a:xfrm>
            <a:prstGeom prst="ellipse">
              <a:avLst/>
            </a:prstGeom>
            <a:solidFill>
              <a:schemeClr val="bg1"/>
            </a:solidFill>
            <a:ln w="28575" algn="ctr">
              <a:solidFill>
                <a:srgbClr val="00B0F0"/>
              </a:solidFill>
              <a:round/>
            </a:ln>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endParaRPr lang="zh-CN" altLang="en-US">
                <a:ea typeface="方正小标宋简体" pitchFamily="2" charset="-122"/>
                <a:sym typeface="Calibri" pitchFamily="34" charset="0"/>
              </a:endParaRPr>
            </a:p>
          </p:txBody>
        </p:sp>
        <p:grpSp>
          <p:nvGrpSpPr>
            <p:cNvPr id="32" name="组合 81"/>
            <p:cNvGrpSpPr/>
            <p:nvPr/>
          </p:nvGrpSpPr>
          <p:grpSpPr bwMode="auto">
            <a:xfrm>
              <a:off x="6306629" y="2725086"/>
              <a:ext cx="115946" cy="127674"/>
              <a:chOff x="6306629" y="2725086"/>
              <a:chExt cx="115946" cy="127674"/>
            </a:xfrm>
          </p:grpSpPr>
          <p:cxnSp>
            <p:nvCxnSpPr>
              <p:cNvPr id="33" name="直接连接符 82"/>
              <p:cNvCxnSpPr>
                <a:cxnSpLocks noChangeShapeType="1"/>
              </p:cNvCxnSpPr>
              <p:nvPr/>
            </p:nvCxnSpPr>
            <p:spPr bwMode="auto">
              <a:xfrm rot="321150">
                <a:off x="6306629" y="2725086"/>
                <a:ext cx="115946" cy="41319"/>
              </a:xfrm>
              <a:prstGeom prst="line">
                <a:avLst/>
              </a:prstGeom>
              <a:noFill/>
              <a:ln w="19050" algn="ctr">
                <a:solidFill>
                  <a:srgbClr val="00B0F0"/>
                </a:solidFill>
                <a:round/>
              </a:ln>
              <a:extLst>
                <a:ext uri="{909E8E84-426E-40DD-AFC4-6F175D3DCCD1}">
                  <a14:hiddenFill xmlns:a14="http://schemas.microsoft.com/office/drawing/2010/main">
                    <a:noFill/>
                  </a14:hiddenFill>
                </a:ext>
              </a:extLst>
            </p:spPr>
          </p:cxnSp>
          <p:cxnSp>
            <p:nvCxnSpPr>
              <p:cNvPr id="34" name="直接连接符 83"/>
              <p:cNvCxnSpPr>
                <a:cxnSpLocks noChangeShapeType="1"/>
              </p:cNvCxnSpPr>
              <p:nvPr/>
            </p:nvCxnSpPr>
            <p:spPr bwMode="auto">
              <a:xfrm flipH="1">
                <a:off x="6319759" y="2769342"/>
                <a:ext cx="102110" cy="83418"/>
              </a:xfrm>
              <a:prstGeom prst="line">
                <a:avLst/>
              </a:prstGeom>
              <a:noFill/>
              <a:ln w="19050" algn="ctr">
                <a:solidFill>
                  <a:srgbClr val="00B0F0"/>
                </a:solidFill>
                <a:round/>
              </a:ln>
              <a:extLst>
                <a:ext uri="{909E8E84-426E-40DD-AFC4-6F175D3DCCD1}">
                  <a14:hiddenFill xmlns:a14="http://schemas.microsoft.com/office/drawing/2010/main">
                    <a:noFill/>
                  </a14:hiddenFill>
                </a:ext>
              </a:extLst>
            </p:spPr>
          </p:cxnSp>
        </p:grpSp>
      </p:grpSp>
      <p:grpSp>
        <p:nvGrpSpPr>
          <p:cNvPr id="35" name="组合 59"/>
          <p:cNvGrpSpPr/>
          <p:nvPr/>
        </p:nvGrpSpPr>
        <p:grpSpPr bwMode="auto">
          <a:xfrm>
            <a:off x="1303450" y="3244696"/>
            <a:ext cx="1116012" cy="852487"/>
            <a:chOff x="6016539" y="2900290"/>
            <a:chExt cx="733425" cy="741363"/>
          </a:xfrm>
        </p:grpSpPr>
        <p:cxnSp>
          <p:nvCxnSpPr>
            <p:cNvPr id="36" name="直接连接符 35"/>
            <p:cNvCxnSpPr/>
            <p:nvPr/>
          </p:nvCxnSpPr>
          <p:spPr bwMode="auto">
            <a:xfrm>
              <a:off x="6110434" y="3184686"/>
              <a:ext cx="359931" cy="0"/>
            </a:xfrm>
            <a:prstGeom prst="line">
              <a:avLst/>
            </a:prstGeom>
            <a:solidFill>
              <a:schemeClr val="accent1"/>
            </a:solidFill>
            <a:ln w="28575" cap="flat" cmpd="sng" algn="ctr">
              <a:solidFill>
                <a:schemeClr val="bg1">
                  <a:lumMod val="75000"/>
                </a:schemeClr>
              </a:solidFill>
              <a:prstDash val="solid"/>
              <a:round/>
              <a:headEnd type="none" w="med" len="med"/>
              <a:tailEnd type="none" w="med" len="med"/>
            </a:ln>
            <a:effectLst/>
          </p:spPr>
        </p:cxnSp>
        <p:cxnSp>
          <p:nvCxnSpPr>
            <p:cNvPr id="37" name="直接连接符 36"/>
            <p:cNvCxnSpPr/>
            <p:nvPr/>
          </p:nvCxnSpPr>
          <p:spPr bwMode="auto">
            <a:xfrm>
              <a:off x="6102088" y="3041108"/>
              <a:ext cx="360975" cy="0"/>
            </a:xfrm>
            <a:prstGeom prst="line">
              <a:avLst/>
            </a:prstGeom>
            <a:solidFill>
              <a:schemeClr val="accent1"/>
            </a:solidFill>
            <a:ln w="28575" cap="flat" cmpd="sng" algn="ctr">
              <a:solidFill>
                <a:schemeClr val="bg1">
                  <a:lumMod val="75000"/>
                </a:schemeClr>
              </a:solidFill>
              <a:prstDash val="solid"/>
              <a:round/>
              <a:headEnd type="none" w="med" len="med"/>
              <a:tailEnd type="none" w="med" len="med"/>
            </a:ln>
            <a:effectLst/>
          </p:spPr>
        </p:cxnSp>
        <p:cxnSp>
          <p:nvCxnSpPr>
            <p:cNvPr id="38" name="直接连接符 37"/>
            <p:cNvCxnSpPr/>
            <p:nvPr/>
          </p:nvCxnSpPr>
          <p:spPr bwMode="auto">
            <a:xfrm>
              <a:off x="6110434" y="3357257"/>
              <a:ext cx="359931" cy="0"/>
            </a:xfrm>
            <a:prstGeom prst="line">
              <a:avLst/>
            </a:prstGeom>
            <a:solidFill>
              <a:schemeClr val="accent1"/>
            </a:solidFill>
            <a:ln w="28575" cap="flat" cmpd="sng" algn="ctr">
              <a:solidFill>
                <a:schemeClr val="bg1">
                  <a:lumMod val="75000"/>
                </a:schemeClr>
              </a:solidFill>
              <a:prstDash val="solid"/>
              <a:round/>
              <a:headEnd type="none" w="med" len="med"/>
              <a:tailEnd type="none" w="med" len="med"/>
            </a:ln>
            <a:effectLst/>
          </p:spPr>
        </p:cxnSp>
        <p:grpSp>
          <p:nvGrpSpPr>
            <p:cNvPr id="39" name="组合 38"/>
            <p:cNvGrpSpPr/>
            <p:nvPr/>
          </p:nvGrpSpPr>
          <p:grpSpPr>
            <a:xfrm>
              <a:off x="6016539" y="2900290"/>
              <a:ext cx="733425" cy="741363"/>
              <a:chOff x="7043739" y="527050"/>
              <a:chExt cx="733425" cy="741363"/>
            </a:xfrm>
            <a:solidFill>
              <a:schemeClr val="bg1">
                <a:lumMod val="65000"/>
              </a:schemeClr>
            </a:solidFill>
          </p:grpSpPr>
          <p:sp>
            <p:nvSpPr>
              <p:cNvPr id="40" name="Freeform 23"/>
              <p:cNvSpPr>
                <a:spLocks noEditPoints="1"/>
              </p:cNvSpPr>
              <p:nvPr/>
            </p:nvSpPr>
            <p:spPr bwMode="auto">
              <a:xfrm>
                <a:off x="7342189" y="582613"/>
                <a:ext cx="434975" cy="414338"/>
              </a:xfrm>
              <a:custGeom>
                <a:avLst/>
                <a:gdLst>
                  <a:gd name="T0" fmla="*/ 130 w 158"/>
                  <a:gd name="T1" fmla="*/ 0 h 151"/>
                  <a:gd name="T2" fmla="*/ 126 w 158"/>
                  <a:gd name="T3" fmla="*/ 1 h 151"/>
                  <a:gd name="T4" fmla="*/ 15 w 158"/>
                  <a:gd name="T5" fmla="*/ 112 h 151"/>
                  <a:gd name="T6" fmla="*/ 15 w 158"/>
                  <a:gd name="T7" fmla="*/ 112 h 151"/>
                  <a:gd name="T8" fmla="*/ 15 w 158"/>
                  <a:gd name="T9" fmla="*/ 112 h 151"/>
                  <a:gd name="T10" fmla="*/ 15 w 158"/>
                  <a:gd name="T11" fmla="*/ 112 h 151"/>
                  <a:gd name="T12" fmla="*/ 3 w 158"/>
                  <a:gd name="T13" fmla="*/ 149 h 151"/>
                  <a:gd name="T14" fmla="*/ 39 w 158"/>
                  <a:gd name="T15" fmla="*/ 137 h 151"/>
                  <a:gd name="T16" fmla="*/ 150 w 158"/>
                  <a:gd name="T17" fmla="*/ 26 h 151"/>
                  <a:gd name="T18" fmla="*/ 130 w 158"/>
                  <a:gd name="T19" fmla="*/ 0 h 151"/>
                  <a:gd name="T20" fmla="*/ 146 w 158"/>
                  <a:gd name="T21" fmla="*/ 22 h 151"/>
                  <a:gd name="T22" fmla="*/ 39 w 158"/>
                  <a:gd name="T23" fmla="*/ 128 h 151"/>
                  <a:gd name="T24" fmla="*/ 23 w 158"/>
                  <a:gd name="T25" fmla="*/ 112 h 151"/>
                  <a:gd name="T26" fmla="*/ 130 w 158"/>
                  <a:gd name="T27" fmla="*/ 6 h 151"/>
                  <a:gd name="T28" fmla="*/ 130 w 158"/>
                  <a:gd name="T29" fmla="*/ 5 h 151"/>
                  <a:gd name="T30" fmla="*/ 146 w 158"/>
                  <a:gd name="T31" fmla="*/ 19 h 151"/>
                  <a:gd name="T32" fmla="*/ 146 w 158"/>
                  <a:gd name="T33" fmla="*/ 2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51">
                    <a:moveTo>
                      <a:pt x="130" y="0"/>
                    </a:moveTo>
                    <a:cubicBezTo>
                      <a:pt x="128" y="0"/>
                      <a:pt x="127" y="0"/>
                      <a:pt x="126" y="1"/>
                    </a:cubicBezTo>
                    <a:cubicBezTo>
                      <a:pt x="119" y="8"/>
                      <a:pt x="21" y="106"/>
                      <a:pt x="15" y="112"/>
                    </a:cubicBezTo>
                    <a:cubicBezTo>
                      <a:pt x="15" y="112"/>
                      <a:pt x="15" y="112"/>
                      <a:pt x="15" y="112"/>
                    </a:cubicBezTo>
                    <a:cubicBezTo>
                      <a:pt x="15" y="112"/>
                      <a:pt x="15" y="112"/>
                      <a:pt x="15" y="112"/>
                    </a:cubicBezTo>
                    <a:cubicBezTo>
                      <a:pt x="15" y="112"/>
                      <a:pt x="15" y="112"/>
                      <a:pt x="15" y="112"/>
                    </a:cubicBezTo>
                    <a:cubicBezTo>
                      <a:pt x="15" y="112"/>
                      <a:pt x="0" y="146"/>
                      <a:pt x="3" y="149"/>
                    </a:cubicBezTo>
                    <a:cubicBezTo>
                      <a:pt x="5" y="151"/>
                      <a:pt x="39" y="137"/>
                      <a:pt x="39" y="137"/>
                    </a:cubicBezTo>
                    <a:cubicBezTo>
                      <a:pt x="39" y="137"/>
                      <a:pt x="141" y="35"/>
                      <a:pt x="150" y="26"/>
                    </a:cubicBezTo>
                    <a:cubicBezTo>
                      <a:pt x="158" y="18"/>
                      <a:pt x="140" y="0"/>
                      <a:pt x="130" y="0"/>
                    </a:cubicBezTo>
                    <a:close/>
                    <a:moveTo>
                      <a:pt x="146" y="22"/>
                    </a:moveTo>
                    <a:cubicBezTo>
                      <a:pt x="39" y="128"/>
                      <a:pt x="39" y="128"/>
                      <a:pt x="39" y="128"/>
                    </a:cubicBezTo>
                    <a:cubicBezTo>
                      <a:pt x="23" y="112"/>
                      <a:pt x="23" y="112"/>
                      <a:pt x="23" y="112"/>
                    </a:cubicBezTo>
                    <a:cubicBezTo>
                      <a:pt x="43" y="93"/>
                      <a:pt x="124" y="11"/>
                      <a:pt x="130" y="6"/>
                    </a:cubicBezTo>
                    <a:cubicBezTo>
                      <a:pt x="130" y="6"/>
                      <a:pt x="130" y="5"/>
                      <a:pt x="130" y="5"/>
                    </a:cubicBezTo>
                    <a:cubicBezTo>
                      <a:pt x="134" y="5"/>
                      <a:pt x="143" y="12"/>
                      <a:pt x="146" y="19"/>
                    </a:cubicBezTo>
                    <a:cubicBezTo>
                      <a:pt x="146" y="20"/>
                      <a:pt x="146" y="21"/>
                      <a:pt x="146" y="22"/>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endParaRPr lang="zh-CN" altLang="en-US" sz="1350" kern="0">
                  <a:solidFill>
                    <a:prstClr val="black"/>
                  </a:solidFill>
                  <a:latin typeface="Calibri Light" pitchFamily="34" charset="0"/>
                </a:endParaRPr>
              </a:p>
            </p:txBody>
          </p:sp>
          <p:sp>
            <p:nvSpPr>
              <p:cNvPr id="41" name="Freeform 24"/>
              <p:cNvSpPr/>
              <p:nvPr/>
            </p:nvSpPr>
            <p:spPr bwMode="auto">
              <a:xfrm>
                <a:off x="7043739" y="527050"/>
                <a:ext cx="552450" cy="741363"/>
              </a:xfrm>
              <a:custGeom>
                <a:avLst/>
                <a:gdLst>
                  <a:gd name="T0" fmla="*/ 184 w 201"/>
                  <a:gd name="T1" fmla="*/ 128 h 270"/>
                  <a:gd name="T2" fmla="*/ 184 w 201"/>
                  <a:gd name="T3" fmla="*/ 214 h 270"/>
                  <a:gd name="T4" fmla="*/ 142 w 201"/>
                  <a:gd name="T5" fmla="*/ 214 h 270"/>
                  <a:gd name="T6" fmla="*/ 142 w 201"/>
                  <a:gd name="T7" fmla="*/ 252 h 270"/>
                  <a:gd name="T8" fmla="*/ 142 w 201"/>
                  <a:gd name="T9" fmla="*/ 253 h 270"/>
                  <a:gd name="T10" fmla="*/ 18 w 201"/>
                  <a:gd name="T11" fmla="*/ 253 h 270"/>
                  <a:gd name="T12" fmla="*/ 18 w 201"/>
                  <a:gd name="T13" fmla="*/ 18 h 270"/>
                  <a:gd name="T14" fmla="*/ 184 w 201"/>
                  <a:gd name="T15" fmla="*/ 18 h 270"/>
                  <a:gd name="T16" fmla="*/ 184 w 201"/>
                  <a:gd name="T17" fmla="*/ 65 h 270"/>
                  <a:gd name="T18" fmla="*/ 201 w 201"/>
                  <a:gd name="T19" fmla="*/ 47 h 270"/>
                  <a:gd name="T20" fmla="*/ 201 w 201"/>
                  <a:gd name="T21" fmla="*/ 9 h 270"/>
                  <a:gd name="T22" fmla="*/ 193 w 201"/>
                  <a:gd name="T23" fmla="*/ 0 h 270"/>
                  <a:gd name="T24" fmla="*/ 9 w 201"/>
                  <a:gd name="T25" fmla="*/ 0 h 270"/>
                  <a:gd name="T26" fmla="*/ 0 w 201"/>
                  <a:gd name="T27" fmla="*/ 9 h 270"/>
                  <a:gd name="T28" fmla="*/ 0 w 201"/>
                  <a:gd name="T29" fmla="*/ 262 h 270"/>
                  <a:gd name="T30" fmla="*/ 9 w 201"/>
                  <a:gd name="T31" fmla="*/ 270 h 270"/>
                  <a:gd name="T32" fmla="*/ 145 w 201"/>
                  <a:gd name="T33" fmla="*/ 270 h 270"/>
                  <a:gd name="T34" fmla="*/ 151 w 201"/>
                  <a:gd name="T35" fmla="*/ 268 h 270"/>
                  <a:gd name="T36" fmla="*/ 198 w 201"/>
                  <a:gd name="T37" fmla="*/ 226 h 270"/>
                  <a:gd name="T38" fmla="*/ 201 w 201"/>
                  <a:gd name="T39" fmla="*/ 219 h 270"/>
                  <a:gd name="T40" fmla="*/ 201 w 201"/>
                  <a:gd name="T41" fmla="*/ 110 h 270"/>
                  <a:gd name="T42" fmla="*/ 184 w 201"/>
                  <a:gd name="T43" fmla="*/ 12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1" h="270">
                    <a:moveTo>
                      <a:pt x="184" y="128"/>
                    </a:moveTo>
                    <a:cubicBezTo>
                      <a:pt x="184" y="214"/>
                      <a:pt x="184" y="214"/>
                      <a:pt x="184" y="214"/>
                    </a:cubicBezTo>
                    <a:cubicBezTo>
                      <a:pt x="142" y="214"/>
                      <a:pt x="142" y="214"/>
                      <a:pt x="142" y="214"/>
                    </a:cubicBezTo>
                    <a:cubicBezTo>
                      <a:pt x="142" y="252"/>
                      <a:pt x="142" y="252"/>
                      <a:pt x="142" y="252"/>
                    </a:cubicBezTo>
                    <a:cubicBezTo>
                      <a:pt x="142" y="253"/>
                      <a:pt x="142" y="253"/>
                      <a:pt x="142" y="253"/>
                    </a:cubicBezTo>
                    <a:cubicBezTo>
                      <a:pt x="18" y="253"/>
                      <a:pt x="18" y="253"/>
                      <a:pt x="18" y="253"/>
                    </a:cubicBezTo>
                    <a:cubicBezTo>
                      <a:pt x="18" y="18"/>
                      <a:pt x="18" y="18"/>
                      <a:pt x="18" y="18"/>
                    </a:cubicBezTo>
                    <a:cubicBezTo>
                      <a:pt x="184" y="18"/>
                      <a:pt x="184" y="18"/>
                      <a:pt x="184" y="18"/>
                    </a:cubicBezTo>
                    <a:cubicBezTo>
                      <a:pt x="184" y="65"/>
                      <a:pt x="184" y="65"/>
                      <a:pt x="184" y="65"/>
                    </a:cubicBezTo>
                    <a:cubicBezTo>
                      <a:pt x="201" y="47"/>
                      <a:pt x="201" y="47"/>
                      <a:pt x="201" y="47"/>
                    </a:cubicBezTo>
                    <a:cubicBezTo>
                      <a:pt x="201" y="9"/>
                      <a:pt x="201" y="9"/>
                      <a:pt x="201" y="9"/>
                    </a:cubicBezTo>
                    <a:cubicBezTo>
                      <a:pt x="201" y="4"/>
                      <a:pt x="197" y="0"/>
                      <a:pt x="193" y="0"/>
                    </a:cubicBezTo>
                    <a:cubicBezTo>
                      <a:pt x="9" y="0"/>
                      <a:pt x="9" y="0"/>
                      <a:pt x="9" y="0"/>
                    </a:cubicBezTo>
                    <a:cubicBezTo>
                      <a:pt x="4" y="0"/>
                      <a:pt x="0" y="4"/>
                      <a:pt x="0" y="9"/>
                    </a:cubicBezTo>
                    <a:cubicBezTo>
                      <a:pt x="0" y="262"/>
                      <a:pt x="0" y="262"/>
                      <a:pt x="0" y="262"/>
                    </a:cubicBezTo>
                    <a:cubicBezTo>
                      <a:pt x="0" y="266"/>
                      <a:pt x="4" y="270"/>
                      <a:pt x="9" y="270"/>
                    </a:cubicBezTo>
                    <a:cubicBezTo>
                      <a:pt x="145" y="270"/>
                      <a:pt x="145" y="270"/>
                      <a:pt x="145" y="270"/>
                    </a:cubicBezTo>
                    <a:cubicBezTo>
                      <a:pt x="147" y="270"/>
                      <a:pt x="149" y="270"/>
                      <a:pt x="151" y="268"/>
                    </a:cubicBezTo>
                    <a:cubicBezTo>
                      <a:pt x="198" y="226"/>
                      <a:pt x="198" y="226"/>
                      <a:pt x="198" y="226"/>
                    </a:cubicBezTo>
                    <a:cubicBezTo>
                      <a:pt x="200" y="224"/>
                      <a:pt x="201" y="222"/>
                      <a:pt x="201" y="219"/>
                    </a:cubicBezTo>
                    <a:cubicBezTo>
                      <a:pt x="201" y="110"/>
                      <a:pt x="201" y="110"/>
                      <a:pt x="201" y="110"/>
                    </a:cubicBezTo>
                    <a:lnTo>
                      <a:pt x="184" y="128"/>
                    </a:ln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endParaRPr lang="zh-CN" altLang="en-US" sz="1350" kern="0">
                  <a:solidFill>
                    <a:prstClr val="black"/>
                  </a:solidFill>
                  <a:latin typeface="Calibri Light" pitchFamily="34" charset="0"/>
                </a:endParaRPr>
              </a:p>
            </p:txBody>
          </p:sp>
          <p:sp>
            <p:nvSpPr>
              <p:cNvPr id="42" name="Freeform 25"/>
              <p:cNvSpPr/>
              <p:nvPr/>
            </p:nvSpPr>
            <p:spPr bwMode="auto">
              <a:xfrm>
                <a:off x="7458076" y="601663"/>
                <a:ext cx="282575" cy="282575"/>
              </a:xfrm>
              <a:custGeom>
                <a:avLst/>
                <a:gdLst>
                  <a:gd name="T0" fmla="*/ 2 w 103"/>
                  <a:gd name="T1" fmla="*/ 103 h 103"/>
                  <a:gd name="T2" fmla="*/ 1 w 103"/>
                  <a:gd name="T3" fmla="*/ 103 h 103"/>
                  <a:gd name="T4" fmla="*/ 1 w 103"/>
                  <a:gd name="T5" fmla="*/ 99 h 103"/>
                  <a:gd name="T6" fmla="*/ 99 w 103"/>
                  <a:gd name="T7" fmla="*/ 1 h 103"/>
                  <a:gd name="T8" fmla="*/ 102 w 103"/>
                  <a:gd name="T9" fmla="*/ 1 h 103"/>
                  <a:gd name="T10" fmla="*/ 102 w 103"/>
                  <a:gd name="T11" fmla="*/ 4 h 103"/>
                  <a:gd name="T12" fmla="*/ 4 w 103"/>
                  <a:gd name="T13" fmla="*/ 103 h 103"/>
                  <a:gd name="T14" fmla="*/ 2 w 103"/>
                  <a:gd name="T15" fmla="*/ 103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03">
                    <a:moveTo>
                      <a:pt x="2" y="103"/>
                    </a:moveTo>
                    <a:cubicBezTo>
                      <a:pt x="2" y="103"/>
                      <a:pt x="1" y="103"/>
                      <a:pt x="1" y="103"/>
                    </a:cubicBezTo>
                    <a:cubicBezTo>
                      <a:pt x="0" y="102"/>
                      <a:pt x="0" y="100"/>
                      <a:pt x="1" y="99"/>
                    </a:cubicBezTo>
                    <a:cubicBezTo>
                      <a:pt x="99" y="1"/>
                      <a:pt x="99" y="1"/>
                      <a:pt x="99" y="1"/>
                    </a:cubicBezTo>
                    <a:cubicBezTo>
                      <a:pt x="100" y="0"/>
                      <a:pt x="101" y="0"/>
                      <a:pt x="102" y="1"/>
                    </a:cubicBezTo>
                    <a:cubicBezTo>
                      <a:pt x="103" y="2"/>
                      <a:pt x="103" y="3"/>
                      <a:pt x="102" y="4"/>
                    </a:cubicBezTo>
                    <a:cubicBezTo>
                      <a:pt x="4" y="103"/>
                      <a:pt x="4" y="103"/>
                      <a:pt x="4" y="103"/>
                    </a:cubicBezTo>
                    <a:cubicBezTo>
                      <a:pt x="3" y="103"/>
                      <a:pt x="3" y="103"/>
                      <a:pt x="2" y="103"/>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endParaRPr lang="zh-CN" altLang="en-US" sz="1350" kern="0">
                  <a:solidFill>
                    <a:prstClr val="black"/>
                  </a:solidFill>
                  <a:latin typeface="Calibri Light" pitchFamily="34" charset="0"/>
                </a:endParaRPr>
              </a:p>
            </p:txBody>
          </p:sp>
        </p:grpSp>
      </p:grpSp>
      <p:sp>
        <p:nvSpPr>
          <p:cNvPr id="43" name="矩形 2"/>
          <p:cNvSpPr>
            <a:spLocks noChangeArrowheads="1"/>
          </p:cNvSpPr>
          <p:nvPr/>
        </p:nvSpPr>
        <p:spPr bwMode="auto">
          <a:xfrm>
            <a:off x="5195900" y="3498695"/>
            <a:ext cx="619268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charset="-122"/>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sym typeface="Calibri" pitchFamily="34" charset="0"/>
              </a:defRPr>
            </a:lvl9pPr>
          </a:lstStyle>
          <a:p>
            <a:pPr marL="285750" indent="-285750" algn="just" eaLnBrk="1" hangingPunct="1">
              <a:lnSpc>
                <a:spcPct val="200000"/>
              </a:lnSpc>
              <a:spcBef>
                <a:spcPct val="0"/>
              </a:spcBef>
              <a:buFont typeface="Wingdings" charset="2"/>
              <a:buChar char="p"/>
              <a:defRPr/>
            </a:pPr>
            <a:r>
              <a:rPr lang="zh-CN" altLang="en-US" sz="2000" b="1" dirty="0">
                <a:solidFill>
                  <a:srgbClr val="C00000"/>
                </a:solidFill>
                <a:latin typeface="微软雅黑" pitchFamily="34" charset="-122"/>
                <a:ea typeface="微软雅黑" pitchFamily="34" charset="-122"/>
              </a:rPr>
              <a:t>培训依据</a:t>
            </a:r>
          </a:p>
          <a:p>
            <a:pPr indent="457200" algn="just" eaLnBrk="1" hangingPunct="1">
              <a:lnSpc>
                <a:spcPct val="200000"/>
              </a:lnSpc>
              <a:spcBef>
                <a:spcPct val="0"/>
              </a:spcBef>
              <a:buNone/>
              <a:defRPr/>
            </a:pPr>
            <a:r>
              <a:rPr lang="en-US" altLang="zh-CN" sz="1600" dirty="0">
                <a:latin typeface="微软雅黑" pitchFamily="34" charset="-122"/>
                <a:ea typeface="微软雅黑" pitchFamily="34" charset="-122"/>
                <a:cs typeface="Times New Roman" pitchFamily="18" charset="0"/>
              </a:rPr>
              <a:t>《</a:t>
            </a:r>
            <a:r>
              <a:rPr lang="zh-CN" altLang="en-US" sz="1600" dirty="0">
                <a:latin typeface="微软雅黑" pitchFamily="34" charset="-122"/>
                <a:ea typeface="微软雅黑" pitchFamily="34" charset="-122"/>
                <a:cs typeface="Times New Roman" pitchFamily="18" charset="0"/>
              </a:rPr>
              <a:t>工业动火作业安全管理标准</a:t>
            </a:r>
            <a:r>
              <a:rPr lang="en-US" altLang="zh-CN" sz="1600" dirty="0">
                <a:latin typeface="微软雅黑" pitchFamily="34" charset="-122"/>
                <a:ea typeface="微软雅黑" pitchFamily="34" charset="-122"/>
                <a:cs typeface="Times New Roman" pitchFamily="18" charset="0"/>
              </a:rPr>
              <a:t>》</a:t>
            </a:r>
            <a:r>
              <a:rPr lang="zh-CN" altLang="en-US" sz="1600" dirty="0">
                <a:latin typeface="微软雅黑" pitchFamily="34" charset="-122"/>
                <a:ea typeface="微软雅黑" pitchFamily="34" charset="-122"/>
                <a:cs typeface="Times New Roman" pitchFamily="18" charset="0"/>
              </a:rPr>
              <a:t>（</a:t>
            </a:r>
            <a:r>
              <a:rPr lang="en-US" altLang="zh-CN" sz="1600" dirty="0">
                <a:latin typeface="微软雅黑" pitchFamily="34" charset="-122"/>
                <a:ea typeface="微软雅黑" pitchFamily="34" charset="-122"/>
                <a:cs typeface="Times New Roman" pitchFamily="18" charset="0"/>
              </a:rPr>
              <a:t>Q/SY TZ 0394—2017 </a:t>
            </a:r>
            <a:r>
              <a:rPr lang="zh-CN" altLang="en-US" sz="1600" dirty="0">
                <a:latin typeface="微软雅黑" pitchFamily="34" charset="-122"/>
                <a:ea typeface="微软雅黑" pitchFamily="34" charset="-122"/>
                <a:cs typeface="Times New Roman" pitchFamily="18" charset="0"/>
              </a:rPr>
              <a:t>）；</a:t>
            </a:r>
            <a:endParaRPr lang="en-US" altLang="zh-CN" sz="1600" dirty="0">
              <a:latin typeface="微软雅黑" pitchFamily="34" charset="-122"/>
              <a:ea typeface="微软雅黑" pitchFamily="34" charset="-122"/>
              <a:cs typeface="Times New Roman" pitchFamily="18" charset="0"/>
            </a:endParaRPr>
          </a:p>
          <a:p>
            <a:pPr indent="457200" algn="just" eaLnBrk="1" hangingPunct="1">
              <a:lnSpc>
                <a:spcPct val="200000"/>
              </a:lnSpc>
              <a:spcBef>
                <a:spcPct val="0"/>
              </a:spcBef>
              <a:buNone/>
              <a:defRPr/>
            </a:pPr>
            <a:r>
              <a:rPr lang="en-US" altLang="zh-CN" sz="1600" dirty="0">
                <a:latin typeface="微软雅黑" pitchFamily="34" charset="-122"/>
                <a:ea typeface="微软雅黑" pitchFamily="34" charset="-122"/>
                <a:cs typeface="Times New Roman" pitchFamily="18" charset="0"/>
              </a:rPr>
              <a:t>《</a:t>
            </a:r>
            <a:r>
              <a:rPr lang="zh-CN" altLang="en-US" sz="1600" dirty="0">
                <a:latin typeface="微软雅黑" pitchFamily="34" charset="-122"/>
                <a:ea typeface="微软雅黑" pitchFamily="34" charset="-122"/>
                <a:cs typeface="Times New Roman" pitchFamily="18" charset="0"/>
              </a:rPr>
              <a:t>化学品生产单位特殊作业安全规范</a:t>
            </a:r>
            <a:r>
              <a:rPr lang="en-US" altLang="zh-CN" sz="1600" dirty="0">
                <a:latin typeface="微软雅黑" pitchFamily="34" charset="-122"/>
                <a:ea typeface="微软雅黑" pitchFamily="34" charset="-122"/>
                <a:cs typeface="Times New Roman" pitchFamily="18" charset="0"/>
              </a:rPr>
              <a:t>》(GB30871-2014)</a:t>
            </a:r>
            <a:r>
              <a:rPr lang="zh-CN" altLang="en-US" sz="1600" dirty="0">
                <a:latin typeface="微软雅黑" pitchFamily="34" charset="-122"/>
                <a:ea typeface="微软雅黑" pitchFamily="34" charset="-122"/>
                <a:cs typeface="Times New Roman" pitchFamily="18" charset="0"/>
              </a:rPr>
              <a:t>。</a:t>
            </a:r>
            <a:endParaRPr lang="zh-CN" altLang="zh-CN" sz="1600" dirty="0">
              <a:latin typeface="微软雅黑" pitchFamily="34" charset="-122"/>
              <a:ea typeface="微软雅黑" pitchFamily="34" charset="-122"/>
              <a:cs typeface="Times New Roman" pitchFamily="18" charset="0"/>
            </a:endParaRPr>
          </a:p>
        </p:txBody>
      </p:sp>
      <p:sp>
        <p:nvSpPr>
          <p:cNvPr id="44" name="矩形 2"/>
          <p:cNvSpPr>
            <a:spLocks noChangeArrowheads="1"/>
          </p:cNvSpPr>
          <p:nvPr/>
        </p:nvSpPr>
        <p:spPr bwMode="auto">
          <a:xfrm>
            <a:off x="5195900" y="1363190"/>
            <a:ext cx="6336704"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charset="-122"/>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sym typeface="Calibri" pitchFamily="34" charset="0"/>
              </a:defRPr>
            </a:lvl9pPr>
          </a:lstStyle>
          <a:p>
            <a:pPr marL="285750" indent="-285750" algn="just" eaLnBrk="1" hangingPunct="1">
              <a:lnSpc>
                <a:spcPct val="200000"/>
              </a:lnSpc>
              <a:spcBef>
                <a:spcPct val="0"/>
              </a:spcBef>
              <a:buFont typeface="Wingdings" charset="2"/>
              <a:buChar char="p"/>
              <a:defRPr/>
            </a:pPr>
            <a:r>
              <a:rPr lang="zh-CN" altLang="en-US" sz="2000" b="1" dirty="0">
                <a:solidFill>
                  <a:srgbClr val="C00000"/>
                </a:solidFill>
                <a:latin typeface="微软雅黑" pitchFamily="34" charset="-122"/>
                <a:ea typeface="微软雅黑" pitchFamily="34" charset="-122"/>
                <a:cs typeface="Times New Roman" pitchFamily="18" charset="0"/>
              </a:rPr>
              <a:t>培训目的</a:t>
            </a:r>
            <a:endParaRPr lang="en-US" altLang="zh-CN" sz="2000" b="1" dirty="0">
              <a:solidFill>
                <a:srgbClr val="C00000"/>
              </a:solidFill>
              <a:latin typeface="微软雅黑" pitchFamily="34" charset="-122"/>
              <a:ea typeface="微软雅黑" pitchFamily="34" charset="-122"/>
              <a:cs typeface="Times New Roman" pitchFamily="18" charset="0"/>
            </a:endParaRPr>
          </a:p>
          <a:p>
            <a:pPr indent="457200" algn="just" eaLnBrk="1" hangingPunct="1">
              <a:lnSpc>
                <a:spcPct val="200000"/>
              </a:lnSpc>
              <a:spcBef>
                <a:spcPct val="0"/>
              </a:spcBef>
              <a:buFont typeface="Arial" charset="0"/>
              <a:buNone/>
              <a:defRPr/>
            </a:pPr>
            <a:r>
              <a:rPr lang="zh-CN" altLang="en-US" sz="1600" dirty="0">
                <a:latin typeface="微软雅黑" pitchFamily="34" charset="-122"/>
                <a:ea typeface="微软雅黑" pitchFamily="34" charset="-122"/>
                <a:cs typeface="Times New Roman" pitchFamily="18" charset="0"/>
              </a:rPr>
              <a:t>为进一步规范细化公司工业动火作业安全管理，防止发生</a:t>
            </a:r>
            <a:r>
              <a:rPr lang="zh-CN" altLang="en-US" sz="1600" dirty="0">
                <a:solidFill>
                  <a:srgbClr val="C00000"/>
                </a:solidFill>
                <a:latin typeface="微软雅黑" pitchFamily="34" charset="-122"/>
                <a:ea typeface="微软雅黑" pitchFamily="34" charset="-122"/>
                <a:cs typeface="Times New Roman" pitchFamily="18" charset="0"/>
              </a:rPr>
              <a:t>火灾、爆炸事故，造成人员伤害、财产损失和环境影响。</a:t>
            </a:r>
            <a:endParaRPr lang="zh-CN" altLang="zh-CN" sz="1600" dirty="0">
              <a:latin typeface="黑体" pitchFamily="49" charset="-122"/>
              <a:ea typeface="微软雅黑" pitchFamily="34" charset="-122"/>
              <a:cs typeface="Times New Roman" pitchFamily="18" charset="0"/>
            </a:endParaRPr>
          </a:p>
        </p:txBody>
      </p:sp>
      <p:cxnSp>
        <p:nvCxnSpPr>
          <p:cNvPr id="45" name="直接连接符 5"/>
          <p:cNvCxnSpPr>
            <a:cxnSpLocks noChangeShapeType="1"/>
          </p:cNvCxnSpPr>
          <p:nvPr/>
        </p:nvCxnSpPr>
        <p:spPr bwMode="auto">
          <a:xfrm>
            <a:off x="5195900" y="3382806"/>
            <a:ext cx="4878388" cy="0"/>
          </a:xfrm>
          <a:prstGeom prst="line">
            <a:avLst/>
          </a:prstGeom>
          <a:noFill/>
          <a:ln w="9525" algn="ctr">
            <a:solidFill>
              <a:srgbClr val="0070C0"/>
            </a:solidFill>
            <a:prstDash val="lgDash"/>
            <a:round/>
          </a:ln>
          <a:extLst>
            <a:ext uri="{909E8E84-426E-40DD-AFC4-6F175D3DCCD1}">
              <a14:hiddenFill xmlns:a14="http://schemas.microsoft.com/office/drawing/2010/main">
                <a:noFill/>
              </a14:hiddenFill>
            </a:ext>
          </a:extLst>
        </p:spPr>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12" descr="http://img1.imgtn.bdimg.com/it/u=1190580044,1236814109&amp;fm=27&amp;gp=0.jpg"/>
          <p:cNvSpPr>
            <a:spLocks noChangeAspect="1" noChangeArrowheads="1"/>
          </p:cNvSpPr>
          <p:nvPr/>
        </p:nvSpPr>
        <p:spPr bwMode="auto">
          <a:xfrm>
            <a:off x="167322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endParaRPr lang="zh-CN" altLang="en-US"/>
          </a:p>
        </p:txBody>
      </p:sp>
      <p:sp>
        <p:nvSpPr>
          <p:cNvPr id="2052" name="AutoShape 14" descr="http://img1.imgtn.bdimg.com/it/u=1190580044,1236814109&amp;fm=27&amp;gp=0.jpg"/>
          <p:cNvSpPr>
            <a:spLocks noChangeAspect="1" noChangeArrowheads="1"/>
          </p:cNvSpPr>
          <p:nvPr/>
        </p:nvSpPr>
        <p:spPr bwMode="auto">
          <a:xfrm>
            <a:off x="3328513" y="1147401"/>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endParaRPr lang="zh-CN" altLang="en-US"/>
          </a:p>
        </p:txBody>
      </p:sp>
      <p:sp>
        <p:nvSpPr>
          <p:cNvPr id="23" name="直角三角形 22"/>
          <p:cNvSpPr/>
          <p:nvPr/>
        </p:nvSpPr>
        <p:spPr>
          <a:xfrm rot="10800000" flipV="1">
            <a:off x="6697663" y="5238750"/>
            <a:ext cx="5494337" cy="1619250"/>
          </a:xfrm>
          <a:prstGeom prst="rtTriangle">
            <a:avLst/>
          </a:prstGeom>
          <a:solidFill>
            <a:srgbClr val="CC66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cxnSp>
        <p:nvCxnSpPr>
          <p:cNvPr id="24" name="直接连接符 23"/>
          <p:cNvCxnSpPr/>
          <p:nvPr/>
        </p:nvCxnSpPr>
        <p:spPr>
          <a:xfrm flipH="1">
            <a:off x="6024564" y="5138936"/>
            <a:ext cx="6167436" cy="1806377"/>
          </a:xfrm>
          <a:prstGeom prst="line">
            <a:avLst/>
          </a:prstGeom>
          <a:ln w="63500">
            <a:solidFill>
              <a:srgbClr val="CC6600">
                <a:alpha val="60000"/>
              </a:srgbClr>
            </a:solidFill>
          </a:ln>
        </p:spPr>
        <p:style>
          <a:lnRef idx="1">
            <a:schemeClr val="accent1"/>
          </a:lnRef>
          <a:fillRef idx="0">
            <a:schemeClr val="accent1"/>
          </a:fillRef>
          <a:effectRef idx="0">
            <a:schemeClr val="accent1"/>
          </a:effectRef>
          <a:fontRef idx="minor">
            <a:schemeClr val="tx1"/>
          </a:fontRef>
        </p:style>
      </p:cxnSp>
      <p:sp>
        <p:nvSpPr>
          <p:cNvPr id="26" name="直角三角形 25"/>
          <p:cNvSpPr/>
          <p:nvPr/>
        </p:nvSpPr>
        <p:spPr>
          <a:xfrm flipV="1">
            <a:off x="0" y="-18254"/>
            <a:ext cx="5494338" cy="1617662"/>
          </a:xfrm>
          <a:prstGeom prst="rtTriangle">
            <a:avLst/>
          </a:prstGeom>
          <a:solidFill>
            <a:srgbClr val="CC66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cxnSp>
        <p:nvCxnSpPr>
          <p:cNvPr id="27" name="直接连接符 26"/>
          <p:cNvCxnSpPr/>
          <p:nvPr/>
        </p:nvCxnSpPr>
        <p:spPr>
          <a:xfrm flipH="1">
            <a:off x="-142875" y="-130967"/>
            <a:ext cx="6357938" cy="1873250"/>
          </a:xfrm>
          <a:prstGeom prst="line">
            <a:avLst/>
          </a:prstGeom>
          <a:ln w="63500">
            <a:solidFill>
              <a:srgbClr val="CC6600">
                <a:alpha val="60000"/>
              </a:srgbClr>
            </a:solidFill>
          </a:ln>
        </p:spPr>
        <p:style>
          <a:lnRef idx="1">
            <a:schemeClr val="accent1"/>
          </a:lnRef>
          <a:fillRef idx="0">
            <a:schemeClr val="accent1"/>
          </a:fillRef>
          <a:effectRef idx="0">
            <a:schemeClr val="accent1"/>
          </a:effectRef>
          <a:fontRef idx="minor">
            <a:schemeClr val="tx1"/>
          </a:fontRef>
        </p:style>
      </p:cxnSp>
      <p:sp>
        <p:nvSpPr>
          <p:cNvPr id="33" name="矩形 2"/>
          <p:cNvSpPr>
            <a:spLocks noChangeArrowheads="1"/>
          </p:cNvSpPr>
          <p:nvPr/>
        </p:nvSpPr>
        <p:spPr bwMode="auto">
          <a:xfrm>
            <a:off x="2639616" y="3465513"/>
            <a:ext cx="766885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charset="-122"/>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sym typeface="Calibri" pitchFamily="34" charset="0"/>
              </a:defRPr>
            </a:lvl9pPr>
          </a:lstStyle>
          <a:p>
            <a:pPr marL="514350" indent="-514350" eaLnBrk="1" hangingPunct="1">
              <a:lnSpc>
                <a:spcPct val="200000"/>
              </a:lnSpc>
              <a:spcBef>
                <a:spcPct val="0"/>
              </a:spcBef>
              <a:buFont typeface="+mj-lt"/>
              <a:buAutoNum type="romanUcPeriod"/>
              <a:defRPr/>
            </a:pPr>
            <a:r>
              <a:rPr lang="zh-CN" altLang="en-US" sz="2000" b="1" dirty="0">
                <a:solidFill>
                  <a:srgbClr val="C00000"/>
                </a:solidFill>
                <a:latin typeface="微软雅黑" pitchFamily="34" charset="-122"/>
                <a:ea typeface="微软雅黑" pitchFamily="34" charset="-122"/>
                <a:cs typeface="Times New Roman" pitchFamily="18" charset="0"/>
              </a:rPr>
              <a:t>案例一：</a:t>
            </a:r>
            <a:r>
              <a:rPr lang="zh-CN" altLang="en-US" sz="2000" b="1" dirty="0">
                <a:latin typeface="微软雅黑" pitchFamily="34" charset="-122"/>
                <a:ea typeface="微软雅黑" pitchFamily="34" charset="-122"/>
                <a:cs typeface="Arial" charset="0"/>
              </a:rPr>
              <a:t>内蒙古乌海市华资煤焦公司“</a:t>
            </a:r>
            <a:r>
              <a:rPr lang="en-US" altLang="zh-CN" sz="2000" b="1" dirty="0">
                <a:latin typeface="微软雅黑" pitchFamily="34" charset="-122"/>
                <a:ea typeface="微软雅黑" pitchFamily="34" charset="-122"/>
                <a:cs typeface="Arial" charset="0"/>
              </a:rPr>
              <a:t>6·27 ”</a:t>
            </a:r>
            <a:r>
              <a:rPr lang="zh-CN" altLang="en-US" sz="2000" b="1" dirty="0">
                <a:latin typeface="微软雅黑" pitchFamily="34" charset="-122"/>
                <a:ea typeface="微软雅黑" pitchFamily="34" charset="-122"/>
                <a:cs typeface="Arial" charset="0"/>
              </a:rPr>
              <a:t>爆炸事故 </a:t>
            </a:r>
            <a:endParaRPr lang="en-US" altLang="zh-CN" sz="2000" b="1" dirty="0">
              <a:latin typeface="微软雅黑" pitchFamily="34" charset="-122"/>
              <a:ea typeface="微软雅黑" pitchFamily="34" charset="-122"/>
              <a:cs typeface="Arial" charset="0"/>
            </a:endParaRPr>
          </a:p>
          <a:p>
            <a:pPr marL="514350" indent="-514350" eaLnBrk="1" hangingPunct="1">
              <a:lnSpc>
                <a:spcPct val="200000"/>
              </a:lnSpc>
              <a:spcBef>
                <a:spcPct val="0"/>
              </a:spcBef>
              <a:buFont typeface="+mj-lt"/>
              <a:buAutoNum type="romanUcPeriod"/>
              <a:defRPr/>
            </a:pPr>
            <a:r>
              <a:rPr lang="zh-CN" altLang="en-US" sz="2000" b="1" dirty="0">
                <a:solidFill>
                  <a:srgbClr val="C00000"/>
                </a:solidFill>
                <a:latin typeface="微软雅黑" pitchFamily="34" charset="-122"/>
                <a:ea typeface="微软雅黑" pitchFamily="34" charset="-122"/>
                <a:cs typeface="Times New Roman" pitchFamily="18" charset="0"/>
              </a:rPr>
              <a:t>案例二：</a:t>
            </a:r>
            <a:r>
              <a:rPr lang="zh-CN" altLang="en-US" sz="2000" b="1" dirty="0">
                <a:latin typeface="微软雅黑" pitchFamily="34" charset="-122"/>
                <a:ea typeface="微软雅黑" pitchFamily="34" charset="-122"/>
                <a:cs typeface="Arial" charset="0"/>
              </a:rPr>
              <a:t>河南济源豫港焦化“</a:t>
            </a:r>
            <a:r>
              <a:rPr lang="en-US" altLang="zh-CN" sz="2000" b="1" dirty="0">
                <a:latin typeface="微软雅黑" pitchFamily="34" charset="-122"/>
                <a:ea typeface="微软雅黑" pitchFamily="34" charset="-122"/>
                <a:cs typeface="Arial" charset="0"/>
              </a:rPr>
              <a:t>4•28 ”</a:t>
            </a:r>
            <a:r>
              <a:rPr lang="zh-CN" altLang="en-US" sz="2000" b="1" dirty="0">
                <a:latin typeface="微软雅黑" pitchFamily="34" charset="-122"/>
                <a:ea typeface="微软雅黑" pitchFamily="34" charset="-122"/>
                <a:cs typeface="Arial" charset="0"/>
              </a:rPr>
              <a:t>爆炸事故</a:t>
            </a:r>
          </a:p>
          <a:p>
            <a:pPr marL="514350" indent="-514350" eaLnBrk="1" hangingPunct="1">
              <a:lnSpc>
                <a:spcPct val="200000"/>
              </a:lnSpc>
              <a:spcBef>
                <a:spcPct val="0"/>
              </a:spcBef>
              <a:buFont typeface="+mj-lt"/>
              <a:buAutoNum type="romanUcPeriod"/>
              <a:defRPr/>
            </a:pPr>
            <a:r>
              <a:rPr lang="zh-CN" altLang="en-US" sz="2000" b="1" dirty="0">
                <a:solidFill>
                  <a:srgbClr val="C00000"/>
                </a:solidFill>
                <a:latin typeface="微软雅黑" pitchFamily="34" charset="-122"/>
                <a:ea typeface="微软雅黑" pitchFamily="34" charset="-122"/>
                <a:cs typeface="Times New Roman" pitchFamily="18" charset="0"/>
              </a:rPr>
              <a:t>案例三：</a:t>
            </a:r>
            <a:r>
              <a:rPr lang="zh-CN" altLang="en-US" sz="2000" b="1" dirty="0">
                <a:latin typeface="微软雅黑" pitchFamily="34" charset="-122"/>
                <a:ea typeface="微软雅黑" pitchFamily="34" charset="-122"/>
                <a:cs typeface="Arial" charset="0"/>
              </a:rPr>
              <a:t>吉林松原石化“</a:t>
            </a:r>
            <a:r>
              <a:rPr lang="en-US" altLang="zh-CN" sz="2000" b="1" dirty="0">
                <a:latin typeface="微软雅黑" pitchFamily="34" charset="-122"/>
                <a:ea typeface="微软雅黑" pitchFamily="34" charset="-122"/>
                <a:cs typeface="Arial" charset="0"/>
              </a:rPr>
              <a:t>2•17 ”</a:t>
            </a:r>
            <a:r>
              <a:rPr lang="zh-CN" altLang="en-US" sz="2000" b="1" dirty="0">
                <a:latin typeface="微软雅黑" pitchFamily="34" charset="-122"/>
                <a:ea typeface="微软雅黑" pitchFamily="34" charset="-122"/>
                <a:cs typeface="Arial" charset="0"/>
              </a:rPr>
              <a:t>爆炸事故</a:t>
            </a:r>
            <a:endParaRPr lang="zh-CN" altLang="en-US" sz="2000" dirty="0">
              <a:solidFill>
                <a:srgbClr val="C00000"/>
              </a:solidFill>
              <a:latin typeface="微软雅黑" pitchFamily="34" charset="-122"/>
              <a:ea typeface="微软雅黑" pitchFamily="34" charset="-122"/>
              <a:cs typeface="Times New Roman" pitchFamily="18" charset="0"/>
            </a:endParaRPr>
          </a:p>
        </p:txBody>
      </p:sp>
      <p:grpSp>
        <p:nvGrpSpPr>
          <p:cNvPr id="3" name="组合 2"/>
          <p:cNvGrpSpPr/>
          <p:nvPr/>
        </p:nvGrpSpPr>
        <p:grpSpPr>
          <a:xfrm>
            <a:off x="2636337" y="1647683"/>
            <a:ext cx="5646401" cy="1457281"/>
            <a:chOff x="6349869" y="398101"/>
            <a:chExt cx="5646401" cy="1457281"/>
          </a:xfrm>
        </p:grpSpPr>
        <p:grpSp>
          <p:nvGrpSpPr>
            <p:cNvPr id="44" name="08a40059-24ec-4654-afe0-16f5ad01fb5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349869" y="732179"/>
              <a:ext cx="5646401" cy="1123203"/>
              <a:chOff x="3801000" y="1799969"/>
              <a:chExt cx="5646401" cy="1123203"/>
            </a:xfrm>
          </p:grpSpPr>
          <p:sp>
            <p:nvSpPr>
              <p:cNvPr id="47" name="íṥļïḓè"/>
              <p:cNvSpPr/>
              <p:nvPr/>
            </p:nvSpPr>
            <p:spPr>
              <a:xfrm flipV="1">
                <a:off x="3801000" y="2899739"/>
                <a:ext cx="5646401" cy="23433"/>
              </a:xfrm>
              <a:prstGeom prst="line">
                <a:avLst/>
              </a:prstGeom>
            </p:spPr>
            <p:style>
              <a:lnRef idx="2">
                <a:schemeClr val="accent6"/>
              </a:lnRef>
              <a:fillRef idx="0">
                <a:schemeClr val="accent6"/>
              </a:fillRef>
              <a:effectRef idx="1">
                <a:schemeClr val="accent6"/>
              </a:effectRef>
              <a:fontRef idx="minor">
                <a:schemeClr val="tx1"/>
              </a:fontRef>
            </p:style>
            <p:txBody>
              <a:bodyPr/>
              <a:lstStyle/>
              <a:p>
                <a:endParaRPr lang="zh-CN" altLang="en-US"/>
              </a:p>
            </p:txBody>
          </p:sp>
          <p:sp>
            <p:nvSpPr>
              <p:cNvPr id="66" name="išḻîḋè"/>
              <p:cNvSpPr txBox="1"/>
              <p:nvPr/>
            </p:nvSpPr>
            <p:spPr bwMode="auto">
              <a:xfrm>
                <a:off x="5274498" y="1799969"/>
                <a:ext cx="3128787" cy="39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r>
                  <a:rPr lang="zh-CN" altLang="en-US" sz="2400" b="1" dirty="0">
                    <a:solidFill>
                      <a:schemeClr val="tx1">
                        <a:lumMod val="85000"/>
                        <a:lumOff val="15000"/>
                      </a:schemeClr>
                    </a:solidFill>
                    <a:latin typeface="微软雅黑" pitchFamily="34" charset="-122"/>
                    <a:ea typeface="微软雅黑" pitchFamily="34" charset="-122"/>
                    <a:sym typeface="微软雅黑" pitchFamily="34" charset="-122"/>
                  </a:rPr>
                  <a:t>三、动火事故案例分析</a:t>
                </a:r>
                <a:endParaRPr lang="en-US" altLang="zh-CN" sz="2400" b="1" dirty="0">
                  <a:solidFill>
                    <a:schemeClr val="tx1">
                      <a:lumMod val="85000"/>
                      <a:lumOff val="15000"/>
                    </a:schemeClr>
                  </a:solidFill>
                  <a:latin typeface="微软雅黑" pitchFamily="34" charset="-122"/>
                  <a:ea typeface="微软雅黑" pitchFamily="34" charset="-122"/>
                  <a:sym typeface="微软雅黑" pitchFamily="34" charset="-122"/>
                </a:endParaRPr>
              </a:p>
            </p:txBody>
          </p:sp>
        </p:grpSp>
        <p:sp>
          <p:nvSpPr>
            <p:cNvPr id="16" name="ïšḷiḑè"/>
            <p:cNvSpPr/>
            <p:nvPr/>
          </p:nvSpPr>
          <p:spPr bwMode="auto">
            <a:xfrm>
              <a:off x="6349869" y="398101"/>
              <a:ext cx="1215000" cy="1214999"/>
            </a:xfrm>
            <a:prstGeom prst="ellipse">
              <a:avLst/>
            </a:prstGeom>
            <a:blipFill>
              <a:blip r:embed="rId4"/>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chemeClr val="lt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533382" y="1628800"/>
            <a:ext cx="11125236" cy="4057873"/>
            <a:chOff x="3971765" y="1038226"/>
            <a:chExt cx="7128792" cy="4875851"/>
          </a:xfrm>
        </p:grpSpPr>
        <p:sp>
          <p:nvSpPr>
            <p:cNvPr id="11" name="矩形 1"/>
            <p:cNvSpPr>
              <a:spLocks noChangeArrowheads="1"/>
            </p:cNvSpPr>
            <p:nvPr/>
          </p:nvSpPr>
          <p:spPr bwMode="auto">
            <a:xfrm>
              <a:off x="3971765" y="1038226"/>
              <a:ext cx="7128792" cy="4875851"/>
            </a:xfrm>
            <a:prstGeom prst="rect">
              <a:avLst/>
            </a:prstGeom>
            <a:solidFill>
              <a:schemeClr val="bg1">
                <a:lumMod val="75000"/>
                <a:alpha val="52000"/>
              </a:schemeClr>
            </a:solidFill>
            <a:ln>
              <a:solidFill>
                <a:schemeClr val="tx1"/>
              </a:solidFill>
            </a:ln>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a:solidFill>
                  <a:schemeClr val="bg1"/>
                </a:solidFill>
                <a:latin typeface="微软雅黑" pitchFamily="34" charset="-122"/>
                <a:ea typeface="微软雅黑" pitchFamily="34" charset="-122"/>
                <a:sym typeface="Calibri" pitchFamily="34" charset="0"/>
              </a:endParaRPr>
            </a:p>
          </p:txBody>
        </p:sp>
        <p:cxnSp>
          <p:nvCxnSpPr>
            <p:cNvPr id="12" name="直接连接符 11"/>
            <p:cNvCxnSpPr/>
            <p:nvPr/>
          </p:nvCxnSpPr>
          <p:spPr bwMode="auto">
            <a:xfrm>
              <a:off x="7546944" y="2188030"/>
              <a:ext cx="3748" cy="2521587"/>
            </a:xfrm>
            <a:prstGeom prst="line">
              <a:avLst/>
            </a:prstGeom>
            <a:solidFill>
              <a:schemeClr val="accent1"/>
            </a:solidFill>
            <a:ln w="15875" cap="flat" cmpd="sng" algn="ctr">
              <a:solidFill>
                <a:schemeClr val="bg1"/>
              </a:solidFill>
              <a:prstDash val="solid"/>
              <a:round/>
              <a:headEnd type="none" w="med" len="med"/>
              <a:tailEnd type="none" w="med" len="med"/>
            </a:ln>
            <a:effectLst/>
          </p:spPr>
        </p:cxnSp>
      </p:grpSp>
      <p:pic>
        <p:nvPicPr>
          <p:cNvPr id="18437" name="图片 12" descr="b60f5d4f8481442e8d32e2009627f119_th"/>
          <p:cNvPicPr>
            <a:picLocks noChangeAspect="1"/>
          </p:cNvPicPr>
          <p:nvPr/>
        </p:nvPicPr>
        <p:blipFill rotWithShape="1">
          <a:blip r:embed="rId4">
            <a:extLst>
              <a:ext uri="{28A0092B-C50C-407E-A947-70E740481C1C}">
                <a14:useLocalDpi xmlns:a14="http://schemas.microsoft.com/office/drawing/2010/main" val="0"/>
              </a:ext>
            </a:extLst>
          </a:blip>
          <a:srcRect b="9050"/>
          <a:stretch>
            <a:fillRect/>
          </a:stretch>
        </p:blipFill>
        <p:spPr bwMode="auto">
          <a:xfrm>
            <a:off x="947428" y="2038389"/>
            <a:ext cx="4815980" cy="3238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矩形 3"/>
          <p:cNvSpPr>
            <a:spLocks noChangeArrowheads="1"/>
          </p:cNvSpPr>
          <p:nvPr/>
        </p:nvSpPr>
        <p:spPr bwMode="auto">
          <a:xfrm>
            <a:off x="2090738" y="778904"/>
            <a:ext cx="8724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2400" b="1" dirty="0">
                <a:latin typeface="微软雅黑" pitchFamily="34" charset="-122"/>
                <a:ea typeface="微软雅黑" pitchFamily="34" charset="-122"/>
                <a:cs typeface="Arial" charset="0"/>
                <a:sym typeface="Calibri" pitchFamily="34" charset="0"/>
              </a:rPr>
              <a:t>案例一  内蒙古乌海市华资煤焦公司“</a:t>
            </a:r>
            <a:r>
              <a:rPr lang="en-US" altLang="zh-CN" sz="2400" b="1" dirty="0">
                <a:latin typeface="微软雅黑" pitchFamily="34" charset="-122"/>
                <a:ea typeface="微软雅黑" pitchFamily="34" charset="-122"/>
                <a:cs typeface="Arial" charset="0"/>
                <a:sym typeface="Calibri" pitchFamily="34" charset="0"/>
              </a:rPr>
              <a:t>6·27 ”</a:t>
            </a:r>
            <a:r>
              <a:rPr lang="zh-CN" altLang="en-US" sz="2400" b="1" dirty="0">
                <a:latin typeface="微软雅黑" pitchFamily="34" charset="-122"/>
                <a:ea typeface="微软雅黑" pitchFamily="34" charset="-122"/>
                <a:cs typeface="Arial" charset="0"/>
                <a:sym typeface="Calibri" pitchFamily="34" charset="0"/>
              </a:rPr>
              <a:t>爆炸事故 </a:t>
            </a:r>
          </a:p>
        </p:txBody>
      </p:sp>
      <p:sp>
        <p:nvSpPr>
          <p:cNvPr id="18440" name="矩形"/>
          <p:cNvSpPr>
            <a:spLocks noChangeArrowheads="1"/>
          </p:cNvSpPr>
          <p:nvPr/>
        </p:nvSpPr>
        <p:spPr bwMode="auto">
          <a:xfrm>
            <a:off x="6468097" y="1834159"/>
            <a:ext cx="5055603"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nSpc>
                <a:spcPct val="150000"/>
              </a:lnSpc>
            </a:pPr>
            <a:r>
              <a:rPr lang="en-US" altLang="zh-CN" sz="1400" b="1" dirty="0">
                <a:latin typeface="微软雅黑" pitchFamily="34" charset="-122"/>
                <a:ea typeface="微软雅黑" pitchFamily="34" charset="-122"/>
                <a:cs typeface="Arial" charset="0"/>
                <a:sym typeface="Calibri" pitchFamily="34" charset="0"/>
              </a:rPr>
              <a:t>        </a:t>
            </a:r>
            <a:r>
              <a:rPr lang="en-US" altLang="zh-CN" sz="1400" b="1" dirty="0">
                <a:solidFill>
                  <a:schemeClr val="bg1"/>
                </a:solidFill>
                <a:latin typeface="微软雅黑" pitchFamily="34" charset="-122"/>
                <a:ea typeface="微软雅黑" pitchFamily="34" charset="-122"/>
                <a:cs typeface="Arial" charset="0"/>
                <a:sym typeface="Calibri" pitchFamily="34" charset="0"/>
              </a:rPr>
              <a:t>2017</a:t>
            </a:r>
            <a:r>
              <a:rPr lang="zh-CN" altLang="en-US" sz="1400" b="1" dirty="0">
                <a:solidFill>
                  <a:schemeClr val="bg1"/>
                </a:solidFill>
                <a:latin typeface="微软雅黑" pitchFamily="34" charset="-122"/>
                <a:ea typeface="微软雅黑" pitchFamily="34" charset="-122"/>
                <a:cs typeface="Arial" charset="0"/>
                <a:sym typeface="Calibri" pitchFamily="34" charset="0"/>
              </a:rPr>
              <a:t>年</a:t>
            </a:r>
            <a:r>
              <a:rPr lang="en-US" altLang="zh-CN" sz="1400" b="1" dirty="0">
                <a:solidFill>
                  <a:schemeClr val="bg1"/>
                </a:solidFill>
                <a:latin typeface="微软雅黑" pitchFamily="34" charset="-122"/>
                <a:ea typeface="微软雅黑" pitchFamily="34" charset="-122"/>
                <a:cs typeface="Arial" charset="0"/>
                <a:sym typeface="Calibri" pitchFamily="34" charset="0"/>
              </a:rPr>
              <a:t>6</a:t>
            </a:r>
            <a:r>
              <a:rPr lang="zh-CN" altLang="en-US" sz="1400" b="1" dirty="0">
                <a:solidFill>
                  <a:schemeClr val="bg1"/>
                </a:solidFill>
                <a:latin typeface="微软雅黑" pitchFamily="34" charset="-122"/>
                <a:ea typeface="微软雅黑" pitchFamily="34" charset="-122"/>
                <a:cs typeface="Arial" charset="0"/>
                <a:sym typeface="Calibri" pitchFamily="34" charset="0"/>
              </a:rPr>
              <a:t>月</a:t>
            </a:r>
            <a:r>
              <a:rPr lang="en-US" altLang="zh-CN" sz="1400" b="1" dirty="0">
                <a:solidFill>
                  <a:schemeClr val="bg1"/>
                </a:solidFill>
                <a:latin typeface="微软雅黑" pitchFamily="34" charset="-122"/>
                <a:ea typeface="微软雅黑" pitchFamily="34" charset="-122"/>
                <a:cs typeface="Arial" charset="0"/>
                <a:sym typeface="Calibri" pitchFamily="34" charset="0"/>
              </a:rPr>
              <a:t>27</a:t>
            </a:r>
            <a:r>
              <a:rPr lang="zh-CN" altLang="en-US" sz="1400" b="1" dirty="0">
                <a:solidFill>
                  <a:schemeClr val="bg1"/>
                </a:solidFill>
                <a:latin typeface="微软雅黑" pitchFamily="34" charset="-122"/>
                <a:ea typeface="微软雅黑" pitchFamily="34" charset="-122"/>
                <a:cs typeface="Arial" charset="0"/>
                <a:sym typeface="Calibri" pitchFamily="34" charset="0"/>
              </a:rPr>
              <a:t>日上午，该公司决定在脱硫工段脱硫泵房的西墙上，加装一条熔硫釜到废液提盐的</a:t>
            </a:r>
            <a:r>
              <a:rPr lang="en-US" altLang="zh-CN" sz="1400" b="1" dirty="0">
                <a:solidFill>
                  <a:schemeClr val="bg1"/>
                </a:solidFill>
                <a:latin typeface="微软雅黑" pitchFamily="34" charset="-122"/>
                <a:ea typeface="微软雅黑" pitchFamily="34" charset="-122"/>
                <a:cs typeface="Arial" charset="0"/>
                <a:sym typeface="Calibri" pitchFamily="34" charset="0"/>
              </a:rPr>
              <a:t>DN50</a:t>
            </a:r>
            <a:r>
              <a:rPr lang="zh-CN" altLang="en-US" sz="1400" b="1" dirty="0">
                <a:solidFill>
                  <a:schemeClr val="bg1"/>
                </a:solidFill>
                <a:latin typeface="微软雅黑" pitchFamily="34" charset="-122"/>
                <a:ea typeface="微软雅黑" pitchFamily="34" charset="-122"/>
                <a:cs typeface="Arial" charset="0"/>
                <a:sym typeface="Calibri" pitchFamily="34" charset="0"/>
              </a:rPr>
              <a:t>退液管道，办理完动火作业票证（动火时间为</a:t>
            </a:r>
            <a:r>
              <a:rPr lang="en-US" altLang="zh-CN" sz="1400" b="1" dirty="0">
                <a:solidFill>
                  <a:schemeClr val="bg1"/>
                </a:solidFill>
                <a:latin typeface="微软雅黑" pitchFamily="34" charset="-122"/>
                <a:ea typeface="微软雅黑" pitchFamily="34" charset="-122"/>
                <a:cs typeface="Arial" charset="0"/>
                <a:sym typeface="Calibri" pitchFamily="34" charset="0"/>
              </a:rPr>
              <a:t>9</a:t>
            </a:r>
            <a:r>
              <a:rPr lang="zh-CN" altLang="en-US" sz="1400" b="1" dirty="0">
                <a:solidFill>
                  <a:schemeClr val="bg1"/>
                </a:solidFill>
                <a:latin typeface="微软雅黑" pitchFamily="34" charset="-122"/>
                <a:ea typeface="微软雅黑" pitchFamily="34" charset="-122"/>
                <a:cs typeface="Arial" charset="0"/>
                <a:sym typeface="Calibri" pitchFamily="34" charset="0"/>
              </a:rPr>
              <a:t>：</a:t>
            </a:r>
            <a:r>
              <a:rPr lang="en-US" altLang="zh-CN" sz="1400" b="1" dirty="0">
                <a:solidFill>
                  <a:schemeClr val="bg1"/>
                </a:solidFill>
                <a:latin typeface="微软雅黑" pitchFamily="34" charset="-122"/>
                <a:ea typeface="微软雅黑" pitchFamily="34" charset="-122"/>
                <a:cs typeface="Arial" charset="0"/>
                <a:sym typeface="Calibri" pitchFamily="34" charset="0"/>
              </a:rPr>
              <a:t>00</a:t>
            </a:r>
            <a:r>
              <a:rPr lang="zh-CN" altLang="en-US" sz="1400" b="1" dirty="0">
                <a:solidFill>
                  <a:schemeClr val="bg1"/>
                </a:solidFill>
                <a:latin typeface="微软雅黑" pitchFamily="34" charset="-122"/>
                <a:ea typeface="微软雅黑" pitchFamily="34" charset="-122"/>
                <a:cs typeface="Arial" charset="0"/>
                <a:sym typeface="Calibri" pitchFamily="34" charset="0"/>
              </a:rPr>
              <a:t>—</a:t>
            </a:r>
            <a:r>
              <a:rPr lang="en-US" altLang="zh-CN" sz="1400" b="1" dirty="0">
                <a:solidFill>
                  <a:schemeClr val="bg1"/>
                </a:solidFill>
                <a:latin typeface="微软雅黑" pitchFamily="34" charset="-122"/>
                <a:ea typeface="微软雅黑" pitchFamily="34" charset="-122"/>
                <a:cs typeface="Arial" charset="0"/>
                <a:sym typeface="Calibri" pitchFamily="34" charset="0"/>
              </a:rPr>
              <a:t>16</a:t>
            </a:r>
            <a:r>
              <a:rPr lang="zh-CN" altLang="en-US" sz="1400" b="1" dirty="0">
                <a:solidFill>
                  <a:schemeClr val="bg1"/>
                </a:solidFill>
                <a:latin typeface="微软雅黑" pitchFamily="34" charset="-122"/>
                <a:ea typeface="微软雅黑" pitchFamily="34" charset="-122"/>
                <a:cs typeface="Arial" charset="0"/>
                <a:sym typeface="Calibri" pitchFamily="34" charset="0"/>
              </a:rPr>
              <a:t>：</a:t>
            </a:r>
            <a:r>
              <a:rPr lang="en-US" altLang="zh-CN" sz="1400" b="1" dirty="0">
                <a:solidFill>
                  <a:schemeClr val="bg1"/>
                </a:solidFill>
                <a:latin typeface="微软雅黑" pitchFamily="34" charset="-122"/>
                <a:ea typeface="微软雅黑" pitchFamily="34" charset="-122"/>
                <a:cs typeface="Arial" charset="0"/>
                <a:sym typeface="Calibri" pitchFamily="34" charset="0"/>
              </a:rPr>
              <a:t>30</a:t>
            </a:r>
            <a:r>
              <a:rPr lang="zh-CN" altLang="en-US" sz="1400" b="1" dirty="0">
                <a:solidFill>
                  <a:schemeClr val="bg1"/>
                </a:solidFill>
                <a:latin typeface="微软雅黑" pitchFamily="34" charset="-122"/>
                <a:ea typeface="微软雅黑" pitchFamily="34" charset="-122"/>
                <a:cs typeface="Arial" charset="0"/>
                <a:sym typeface="Calibri" pitchFamily="34" charset="0"/>
              </a:rPr>
              <a:t>），现场全部清理完毕符合作业条件后开始动火作业。</a:t>
            </a:r>
            <a:r>
              <a:rPr lang="en-US" altLang="zh-CN" sz="1400" b="1" dirty="0">
                <a:solidFill>
                  <a:schemeClr val="bg1"/>
                </a:solidFill>
                <a:latin typeface="微软雅黑" pitchFamily="34" charset="-122"/>
                <a:ea typeface="微软雅黑" pitchFamily="34" charset="-122"/>
                <a:cs typeface="Arial" charset="0"/>
                <a:sym typeface="Calibri" pitchFamily="34" charset="0"/>
              </a:rPr>
              <a:t>16</a:t>
            </a:r>
            <a:r>
              <a:rPr lang="zh-CN" altLang="en-US" sz="1400" b="1" dirty="0">
                <a:solidFill>
                  <a:schemeClr val="bg1"/>
                </a:solidFill>
                <a:latin typeface="微软雅黑" pitchFamily="34" charset="-122"/>
                <a:ea typeface="微软雅黑" pitchFamily="34" charset="-122"/>
                <a:cs typeface="Arial" charset="0"/>
                <a:sym typeface="Calibri" pitchFamily="34" charset="0"/>
              </a:rPr>
              <a:t>：</a:t>
            </a:r>
            <a:r>
              <a:rPr lang="en-US" altLang="zh-CN" sz="1400" b="1" dirty="0">
                <a:solidFill>
                  <a:schemeClr val="bg1"/>
                </a:solidFill>
                <a:latin typeface="微软雅黑" pitchFamily="34" charset="-122"/>
                <a:ea typeface="微软雅黑" pitchFamily="34" charset="-122"/>
                <a:cs typeface="Arial" charset="0"/>
                <a:sym typeface="Calibri" pitchFamily="34" charset="0"/>
              </a:rPr>
              <a:t>30</a:t>
            </a:r>
            <a:r>
              <a:rPr lang="zh-CN" altLang="en-US" sz="1400" b="1" dirty="0">
                <a:solidFill>
                  <a:schemeClr val="bg1"/>
                </a:solidFill>
                <a:latin typeface="微软雅黑" pitchFamily="34" charset="-122"/>
                <a:ea typeface="微软雅黑" pitchFamily="34" charset="-122"/>
                <a:cs typeface="Arial" charset="0"/>
                <a:sym typeface="Calibri" pitchFamily="34" charset="0"/>
              </a:rPr>
              <a:t>动火作业结束。在此期间，机修班长于</a:t>
            </a:r>
            <a:r>
              <a:rPr lang="en-US" altLang="zh-CN" sz="1400" b="1" dirty="0">
                <a:solidFill>
                  <a:schemeClr val="bg1"/>
                </a:solidFill>
                <a:latin typeface="微软雅黑" pitchFamily="34" charset="-122"/>
                <a:ea typeface="微软雅黑" pitchFamily="34" charset="-122"/>
                <a:cs typeface="Arial" charset="0"/>
                <a:sym typeface="Calibri" pitchFamily="34" charset="0"/>
              </a:rPr>
              <a:t>16</a:t>
            </a:r>
            <a:r>
              <a:rPr lang="zh-CN" altLang="en-US" sz="1400" b="1" dirty="0">
                <a:solidFill>
                  <a:schemeClr val="bg1"/>
                </a:solidFill>
                <a:latin typeface="微软雅黑" pitchFamily="34" charset="-122"/>
                <a:ea typeface="微软雅黑" pitchFamily="34" charset="-122"/>
                <a:cs typeface="Arial" charset="0"/>
                <a:sym typeface="Calibri" pitchFamily="34" charset="0"/>
              </a:rPr>
              <a:t>：</a:t>
            </a:r>
            <a:r>
              <a:rPr lang="en-US" altLang="zh-CN" sz="1400" b="1" dirty="0">
                <a:solidFill>
                  <a:schemeClr val="bg1"/>
                </a:solidFill>
                <a:latin typeface="微软雅黑" pitchFamily="34" charset="-122"/>
                <a:ea typeface="微软雅黑" pitchFamily="34" charset="-122"/>
                <a:cs typeface="Arial" charset="0"/>
                <a:sym typeface="Calibri" pitchFamily="34" charset="0"/>
              </a:rPr>
              <a:t>00</a:t>
            </a:r>
            <a:r>
              <a:rPr lang="zh-CN" altLang="en-US" sz="1400" b="1" dirty="0">
                <a:solidFill>
                  <a:schemeClr val="bg1"/>
                </a:solidFill>
                <a:latin typeface="微软雅黑" pitchFamily="34" charset="-122"/>
                <a:ea typeface="微软雅黑" pitchFamily="34" charset="-122"/>
                <a:cs typeface="Arial" charset="0"/>
                <a:sym typeface="Calibri" pitchFamily="34" charset="0"/>
              </a:rPr>
              <a:t>左右通知脱硫工段长，因脱硫清液退回脱硫地下槽，气味较大导致维修困难，</a:t>
            </a:r>
            <a:r>
              <a:rPr lang="zh-CN" altLang="en-US" sz="1400" b="1" dirty="0">
                <a:solidFill>
                  <a:srgbClr val="C00000"/>
                </a:solidFill>
                <a:latin typeface="微软雅黑" pitchFamily="34" charset="-122"/>
                <a:ea typeface="微软雅黑" pitchFamily="34" charset="-122"/>
                <a:cs typeface="Arial" charset="0"/>
                <a:sym typeface="Calibri" pitchFamily="34" charset="0"/>
              </a:rPr>
              <a:t>决定把进脱硫地下槽的清液管道改到</a:t>
            </a:r>
            <a:r>
              <a:rPr lang="en-US" altLang="zh-CN" sz="1400" b="1" dirty="0">
                <a:solidFill>
                  <a:srgbClr val="C00000"/>
                </a:solidFill>
                <a:latin typeface="微软雅黑" pitchFamily="34" charset="-122"/>
                <a:ea typeface="微软雅黑" pitchFamily="34" charset="-122"/>
                <a:cs typeface="Arial" charset="0"/>
                <a:sym typeface="Calibri" pitchFamily="34" charset="0"/>
              </a:rPr>
              <a:t>3#</a:t>
            </a:r>
            <a:r>
              <a:rPr lang="zh-CN" altLang="en-US" sz="1400" b="1" dirty="0">
                <a:solidFill>
                  <a:srgbClr val="C00000"/>
                </a:solidFill>
                <a:latin typeface="微软雅黑" pitchFamily="34" charset="-122"/>
                <a:ea typeface="微软雅黑" pitchFamily="34" charset="-122"/>
                <a:cs typeface="Arial" charset="0"/>
                <a:sym typeface="Calibri" pitchFamily="34" charset="0"/>
              </a:rPr>
              <a:t>脱硫溶液循环罐。</a:t>
            </a:r>
            <a:endParaRPr lang="en-US" altLang="zh-CN" sz="1400" b="1" dirty="0">
              <a:solidFill>
                <a:srgbClr val="C00000"/>
              </a:solidFill>
              <a:latin typeface="微软雅黑" pitchFamily="34" charset="-122"/>
              <a:ea typeface="微软雅黑" pitchFamily="34" charset="-122"/>
              <a:cs typeface="Arial" charset="0"/>
              <a:sym typeface="Calibri" pitchFamily="34" charset="0"/>
            </a:endParaRPr>
          </a:p>
          <a:p>
            <a:pPr>
              <a:lnSpc>
                <a:spcPct val="150000"/>
              </a:lnSpc>
            </a:pPr>
            <a:r>
              <a:rPr lang="en-US" altLang="zh-CN" sz="1400" b="1" dirty="0">
                <a:solidFill>
                  <a:schemeClr val="bg1"/>
                </a:solidFill>
                <a:latin typeface="微软雅黑" pitchFamily="34" charset="-122"/>
                <a:ea typeface="微软雅黑" pitchFamily="34" charset="-122"/>
                <a:cs typeface="Arial" charset="0"/>
                <a:sym typeface="Calibri" pitchFamily="34" charset="0"/>
              </a:rPr>
              <a:t>        17</a:t>
            </a:r>
            <a:r>
              <a:rPr lang="zh-CN" altLang="en-US" sz="1400" b="1" dirty="0">
                <a:solidFill>
                  <a:schemeClr val="bg1"/>
                </a:solidFill>
                <a:latin typeface="微软雅黑" pitchFamily="34" charset="-122"/>
                <a:ea typeface="微软雅黑" pitchFamily="34" charset="-122"/>
                <a:cs typeface="Arial" charset="0"/>
                <a:sym typeface="Calibri" pitchFamily="34" charset="0"/>
              </a:rPr>
              <a:t>：</a:t>
            </a:r>
            <a:r>
              <a:rPr lang="en-US" altLang="zh-CN" sz="1400" b="1" dirty="0">
                <a:solidFill>
                  <a:schemeClr val="bg1"/>
                </a:solidFill>
                <a:latin typeface="微软雅黑" pitchFamily="34" charset="-122"/>
                <a:ea typeface="微软雅黑" pitchFamily="34" charset="-122"/>
                <a:cs typeface="Arial" charset="0"/>
                <a:sym typeface="Calibri" pitchFamily="34" charset="0"/>
              </a:rPr>
              <a:t>00</a:t>
            </a:r>
            <a:r>
              <a:rPr lang="zh-CN" altLang="en-US" sz="1400" b="1" dirty="0">
                <a:solidFill>
                  <a:schemeClr val="bg1"/>
                </a:solidFill>
                <a:latin typeface="微软雅黑" pitchFamily="34" charset="-122"/>
                <a:ea typeface="微软雅黑" pitchFamily="34" charset="-122"/>
                <a:cs typeface="Arial" charset="0"/>
                <a:sym typeface="Calibri" pitchFamily="34" charset="0"/>
              </a:rPr>
              <a:t>左右，在</a:t>
            </a:r>
            <a:r>
              <a:rPr lang="zh-CN" altLang="en-US" sz="1400" b="1" dirty="0">
                <a:solidFill>
                  <a:srgbClr val="C00000"/>
                </a:solidFill>
                <a:latin typeface="微软雅黑" pitchFamily="34" charset="-122"/>
                <a:ea typeface="微软雅黑" pitchFamily="34" charset="-122"/>
                <a:cs typeface="Arial" charset="0"/>
                <a:sym typeface="Calibri" pitchFamily="34" charset="0"/>
              </a:rPr>
              <a:t>未进行变更审批</a:t>
            </a:r>
            <a:r>
              <a:rPr lang="zh-CN" altLang="en-US" sz="1400" b="1" dirty="0">
                <a:solidFill>
                  <a:schemeClr val="bg1"/>
                </a:solidFill>
                <a:latin typeface="微软雅黑" pitchFamily="34" charset="-122"/>
                <a:ea typeface="微软雅黑" pitchFamily="34" charset="-122"/>
                <a:cs typeface="Arial" charset="0"/>
                <a:sym typeface="Calibri" pitchFamily="34" charset="0"/>
              </a:rPr>
              <a:t>且</a:t>
            </a:r>
            <a:r>
              <a:rPr lang="zh-CN" altLang="en-US" sz="1400" b="1" dirty="0">
                <a:solidFill>
                  <a:srgbClr val="C00000"/>
                </a:solidFill>
                <a:latin typeface="微软雅黑" pitchFamily="34" charset="-122"/>
                <a:ea typeface="微软雅黑" pitchFamily="34" charset="-122"/>
                <a:cs typeface="Arial" charset="0"/>
                <a:sym typeface="Calibri" pitchFamily="34" charset="0"/>
              </a:rPr>
              <a:t>未办理动火作业票</a:t>
            </a:r>
            <a:r>
              <a:rPr lang="zh-CN" altLang="en-US" sz="1400" b="1" dirty="0">
                <a:solidFill>
                  <a:schemeClr val="bg1"/>
                </a:solidFill>
                <a:latin typeface="微软雅黑" pitchFamily="34" charset="-122"/>
                <a:ea typeface="微软雅黑" pitchFamily="34" charset="-122"/>
                <a:cs typeface="Arial" charset="0"/>
                <a:sym typeface="Calibri" pitchFamily="34" charset="0"/>
              </a:rPr>
              <a:t>的情况下，机修工开始在</a:t>
            </a:r>
            <a:r>
              <a:rPr lang="en-US" altLang="zh-CN" sz="1400" b="1" dirty="0">
                <a:solidFill>
                  <a:schemeClr val="bg1"/>
                </a:solidFill>
                <a:latin typeface="微软雅黑" pitchFamily="34" charset="-122"/>
                <a:ea typeface="微软雅黑" pitchFamily="34" charset="-122"/>
                <a:cs typeface="Arial" charset="0"/>
                <a:sym typeface="Calibri" pitchFamily="34" charset="0"/>
              </a:rPr>
              <a:t>3#</a:t>
            </a:r>
            <a:r>
              <a:rPr lang="zh-CN" altLang="en-US" sz="1400" b="1" dirty="0">
                <a:solidFill>
                  <a:schemeClr val="bg1"/>
                </a:solidFill>
                <a:latin typeface="微软雅黑" pitchFamily="34" charset="-122"/>
                <a:ea typeface="微软雅黑" pitchFamily="34" charset="-122"/>
                <a:cs typeface="Arial" charset="0"/>
                <a:sym typeface="Calibri" pitchFamily="34" charset="0"/>
              </a:rPr>
              <a:t>脱硫溶液循环槽上作业，</a:t>
            </a:r>
            <a:r>
              <a:rPr lang="en-US" altLang="zh-CN" sz="1400" b="1" dirty="0">
                <a:solidFill>
                  <a:schemeClr val="bg1"/>
                </a:solidFill>
                <a:latin typeface="微软雅黑" pitchFamily="34" charset="-122"/>
                <a:ea typeface="微软雅黑" pitchFamily="34" charset="-122"/>
                <a:cs typeface="Arial" charset="0"/>
                <a:sym typeface="Calibri" pitchFamily="34" charset="0"/>
              </a:rPr>
              <a:t>17</a:t>
            </a:r>
            <a:r>
              <a:rPr lang="zh-CN" altLang="en-US" sz="1400" b="1" dirty="0">
                <a:solidFill>
                  <a:schemeClr val="bg1"/>
                </a:solidFill>
                <a:latin typeface="微软雅黑" pitchFamily="34" charset="-122"/>
                <a:ea typeface="微软雅黑" pitchFamily="34" charset="-122"/>
                <a:cs typeface="Arial" charset="0"/>
                <a:sym typeface="Calibri" pitchFamily="34" charset="0"/>
              </a:rPr>
              <a:t>：</a:t>
            </a:r>
            <a:r>
              <a:rPr lang="en-US" altLang="zh-CN" sz="1400" b="1" dirty="0">
                <a:solidFill>
                  <a:schemeClr val="bg1"/>
                </a:solidFill>
                <a:latin typeface="微软雅黑" pitchFamily="34" charset="-122"/>
                <a:ea typeface="微软雅黑" pitchFamily="34" charset="-122"/>
                <a:cs typeface="Arial" charset="0"/>
                <a:sym typeface="Calibri" pitchFamily="34" charset="0"/>
              </a:rPr>
              <a:t>20</a:t>
            </a:r>
            <a:r>
              <a:rPr lang="zh-CN" altLang="en-US" sz="1400" b="1" dirty="0">
                <a:solidFill>
                  <a:schemeClr val="bg1"/>
                </a:solidFill>
                <a:latin typeface="微软雅黑" pitchFamily="34" charset="-122"/>
                <a:ea typeface="微软雅黑" pitchFamily="34" charset="-122"/>
                <a:cs typeface="Arial" charset="0"/>
                <a:sym typeface="Calibri" pitchFamily="34" charset="0"/>
              </a:rPr>
              <a:t>左右，</a:t>
            </a:r>
            <a:r>
              <a:rPr lang="en-US" altLang="zh-CN" sz="1400" b="1" dirty="0">
                <a:solidFill>
                  <a:schemeClr val="bg1"/>
                </a:solidFill>
                <a:latin typeface="微软雅黑" pitchFamily="34" charset="-122"/>
                <a:ea typeface="微软雅黑" pitchFamily="34" charset="-122"/>
                <a:cs typeface="Arial" charset="0"/>
                <a:sym typeface="Calibri" pitchFamily="34" charset="0"/>
              </a:rPr>
              <a:t>3#</a:t>
            </a:r>
            <a:r>
              <a:rPr lang="zh-CN" altLang="en-US" sz="1400" b="1" dirty="0">
                <a:solidFill>
                  <a:schemeClr val="bg1"/>
                </a:solidFill>
                <a:latin typeface="微软雅黑" pitchFamily="34" charset="-122"/>
                <a:ea typeface="微软雅黑" pitchFamily="34" charset="-122"/>
                <a:cs typeface="Arial" charset="0"/>
                <a:sym typeface="Calibri" pitchFamily="34" charset="0"/>
              </a:rPr>
              <a:t>脱硫溶液循环槽发生爆炸，导致</a:t>
            </a:r>
            <a:r>
              <a:rPr lang="en-US" altLang="zh-CN" sz="1400" b="1" dirty="0">
                <a:solidFill>
                  <a:srgbClr val="C00000"/>
                </a:solidFill>
                <a:latin typeface="微软雅黑" pitchFamily="34" charset="-122"/>
                <a:ea typeface="微软雅黑" pitchFamily="34" charset="-122"/>
                <a:cs typeface="Arial" charset="0"/>
                <a:sym typeface="Calibri" pitchFamily="34" charset="0"/>
              </a:rPr>
              <a:t>3</a:t>
            </a:r>
            <a:r>
              <a:rPr lang="zh-CN" altLang="en-US" sz="1400" b="1" dirty="0">
                <a:solidFill>
                  <a:srgbClr val="C00000"/>
                </a:solidFill>
                <a:latin typeface="微软雅黑" pitchFamily="34" charset="-122"/>
                <a:ea typeface="微软雅黑" pitchFamily="34" charset="-122"/>
                <a:cs typeface="Arial" charset="0"/>
                <a:sym typeface="Calibri" pitchFamily="34" charset="0"/>
              </a:rPr>
              <a:t>人死亡</a:t>
            </a:r>
            <a:r>
              <a:rPr lang="zh-CN" altLang="en-US" sz="1400" b="1" dirty="0">
                <a:solidFill>
                  <a:schemeClr val="bg1"/>
                </a:solidFill>
                <a:latin typeface="微软雅黑" pitchFamily="34" charset="-122"/>
                <a:ea typeface="微软雅黑" pitchFamily="34" charset="-122"/>
                <a:cs typeface="Arial" charset="0"/>
                <a:sym typeface="Calibri" pitchFamily="34" charset="0"/>
              </a:rPr>
              <a:t>（包括</a:t>
            </a:r>
            <a:r>
              <a:rPr lang="en-US" altLang="zh-CN" sz="1400" b="1" dirty="0">
                <a:solidFill>
                  <a:schemeClr val="bg1"/>
                </a:solidFill>
                <a:latin typeface="微软雅黑" pitchFamily="34" charset="-122"/>
                <a:ea typeface="微软雅黑" pitchFamily="34" charset="-122"/>
                <a:cs typeface="Arial" charset="0"/>
                <a:sym typeface="Calibri" pitchFamily="34" charset="0"/>
              </a:rPr>
              <a:t>2</a:t>
            </a:r>
            <a:r>
              <a:rPr lang="zh-CN" altLang="en-US" sz="1400" b="1" dirty="0">
                <a:solidFill>
                  <a:schemeClr val="bg1"/>
                </a:solidFill>
                <a:latin typeface="微软雅黑" pitchFamily="34" charset="-122"/>
                <a:ea typeface="微软雅黑" pitchFamily="34" charset="-122"/>
                <a:cs typeface="Arial" charset="0"/>
                <a:sym typeface="Calibri" pitchFamily="34" charset="0"/>
              </a:rPr>
              <a:t>名机修工和</a:t>
            </a:r>
            <a:r>
              <a:rPr lang="en-US" altLang="zh-CN" sz="1400" b="1" dirty="0">
                <a:solidFill>
                  <a:schemeClr val="bg1"/>
                </a:solidFill>
                <a:latin typeface="微软雅黑" pitchFamily="34" charset="-122"/>
                <a:ea typeface="微软雅黑" pitchFamily="34" charset="-122"/>
                <a:cs typeface="Arial" charset="0"/>
                <a:sym typeface="Calibri" pitchFamily="34" charset="0"/>
              </a:rPr>
              <a:t>1</a:t>
            </a:r>
            <a:r>
              <a:rPr lang="zh-CN" altLang="en-US" sz="1400" b="1" dirty="0">
                <a:solidFill>
                  <a:schemeClr val="bg1"/>
                </a:solidFill>
                <a:latin typeface="微软雅黑" pitchFamily="34" charset="-122"/>
                <a:ea typeface="微软雅黑" pitchFamily="34" charset="-122"/>
                <a:cs typeface="Arial" charset="0"/>
                <a:sym typeface="Calibri" pitchFamily="34" charset="0"/>
              </a:rPr>
              <a:t>名脱硫班长）。</a:t>
            </a:r>
          </a:p>
        </p:txBody>
      </p:sp>
      <p:sp>
        <p:nvSpPr>
          <p:cNvPr id="18441" name="矩形 29"/>
          <p:cNvSpPr>
            <a:spLocks noChangeArrowheads="1"/>
          </p:cNvSpPr>
          <p:nvPr/>
        </p:nvSpPr>
        <p:spPr bwMode="auto">
          <a:xfrm>
            <a:off x="533382" y="5693230"/>
            <a:ext cx="62718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285750" indent="-28575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lvl="2" eaLnBrk="1" hangingPunct="1">
              <a:lnSpc>
                <a:spcPct val="150000"/>
              </a:lnSpc>
              <a:buClr>
                <a:srgbClr val="FF0000"/>
              </a:buClr>
              <a:buFont typeface="Wingdings" charset="2"/>
              <a:buChar char="p"/>
            </a:pPr>
            <a:r>
              <a:rPr lang="zh-CN" altLang="en-US" sz="1800" b="1" dirty="0">
                <a:latin typeface="微软雅黑" pitchFamily="34" charset="-122"/>
                <a:ea typeface="微软雅黑" pitchFamily="34" charset="-122"/>
                <a:sym typeface="Calibri" pitchFamily="34" charset="0"/>
              </a:rPr>
              <a:t>动火作业</a:t>
            </a:r>
            <a:r>
              <a:rPr lang="zh-CN" altLang="en-US" sz="1800" b="1" dirty="0">
                <a:solidFill>
                  <a:srgbClr val="C00000"/>
                </a:solidFill>
                <a:latin typeface="微软雅黑" pitchFamily="34" charset="-122"/>
                <a:ea typeface="微软雅黑" pitchFamily="34" charset="-122"/>
                <a:sym typeface="Calibri" pitchFamily="34" charset="0"/>
              </a:rPr>
              <a:t>地点、时间、管线发生变化</a:t>
            </a:r>
            <a:r>
              <a:rPr lang="zh-CN" altLang="en-US" sz="1800" b="1" dirty="0">
                <a:latin typeface="微软雅黑" pitchFamily="34" charset="-122"/>
                <a:ea typeface="微软雅黑" pitchFamily="34" charset="-122"/>
                <a:sym typeface="Calibri" pitchFamily="34" charset="0"/>
              </a:rPr>
              <a:t>，未进行变更审批；</a:t>
            </a:r>
            <a:endParaRPr lang="en-US" altLang="zh-CN" sz="1800" b="1" dirty="0">
              <a:latin typeface="微软雅黑" pitchFamily="34" charset="-122"/>
              <a:ea typeface="微软雅黑" pitchFamily="34" charset="-122"/>
              <a:sym typeface="Calibri" pitchFamily="34" charset="0"/>
            </a:endParaRPr>
          </a:p>
          <a:p>
            <a:pPr lvl="2" eaLnBrk="1" hangingPunct="1">
              <a:lnSpc>
                <a:spcPct val="150000"/>
              </a:lnSpc>
              <a:buClr>
                <a:srgbClr val="FF0000"/>
              </a:buClr>
              <a:buFont typeface="Wingdings" charset="2"/>
              <a:buChar char="p"/>
            </a:pPr>
            <a:r>
              <a:rPr lang="zh-CN" altLang="en-US" sz="1800" b="1" dirty="0">
                <a:latin typeface="微软雅黑" pitchFamily="34" charset="-122"/>
                <a:ea typeface="微软雅黑" pitchFamily="34" charset="-122"/>
                <a:sym typeface="Calibri" pitchFamily="34" charset="0"/>
              </a:rPr>
              <a:t>新增的动火作业</a:t>
            </a:r>
            <a:r>
              <a:rPr lang="zh-CN" altLang="zh-CN" sz="1800" b="1" dirty="0">
                <a:solidFill>
                  <a:srgbClr val="C00000"/>
                </a:solidFill>
                <a:latin typeface="微软雅黑" pitchFamily="34" charset="-122"/>
                <a:ea typeface="微软雅黑" pitchFamily="34" charset="-122"/>
                <a:sym typeface="Calibri" pitchFamily="34" charset="0"/>
              </a:rPr>
              <a:t>未办理</a:t>
            </a:r>
            <a:r>
              <a:rPr lang="zh-CN" altLang="en-US" sz="1800" b="1" dirty="0">
                <a:solidFill>
                  <a:srgbClr val="C00000"/>
                </a:solidFill>
                <a:latin typeface="微软雅黑" pitchFamily="34" charset="-122"/>
                <a:ea typeface="微软雅黑" pitchFamily="34" charset="-122"/>
                <a:sym typeface="Calibri" pitchFamily="34" charset="0"/>
              </a:rPr>
              <a:t>工业动火作业许可证。</a:t>
            </a:r>
            <a:endParaRPr lang="zh-CN" altLang="zh-CN" sz="1800" b="1" dirty="0">
              <a:solidFill>
                <a:srgbClr val="C00000"/>
              </a:solidFill>
              <a:latin typeface="微软雅黑" pitchFamily="34" charset="-122"/>
              <a:ea typeface="微软雅黑" pitchFamily="34" charset="-122"/>
              <a:sym typeface="Calibri" pitchFamily="34" charset="0"/>
            </a:endParaRPr>
          </a:p>
        </p:txBody>
      </p:sp>
      <p:sp>
        <p:nvSpPr>
          <p:cNvPr id="4" name="文本占位符 3"/>
          <p:cNvSpPr>
            <a:spLocks noGrp="1"/>
          </p:cNvSpPr>
          <p:nvPr>
            <p:ph type="body" sz="quarter" idx="10"/>
          </p:nvPr>
        </p:nvSpPr>
        <p:spPr/>
        <p:txBody>
          <a:bodyPr/>
          <a:lstStyle/>
          <a:p>
            <a:r>
              <a:rPr lang="zh-CN" altLang="en-US" b="1" dirty="0"/>
              <a:t>三、动火事故案例分析</a:t>
            </a:r>
          </a:p>
        </p:txBody>
      </p:sp>
      <p:sp>
        <p:nvSpPr>
          <p:cNvPr id="18" name="矩形 52"/>
          <p:cNvSpPr>
            <a:spLocks noChangeArrowheads="1"/>
          </p:cNvSpPr>
          <p:nvPr/>
        </p:nvSpPr>
        <p:spPr bwMode="auto">
          <a:xfrm>
            <a:off x="533382" y="1016732"/>
            <a:ext cx="1512887" cy="475090"/>
          </a:xfrm>
          <a:prstGeom prst="rect">
            <a:avLst/>
          </a:prstGeom>
          <a:solidFill>
            <a:srgbClr val="C00000">
              <a:alpha val="41000"/>
            </a:srgbClr>
          </a:solidFill>
          <a:ln>
            <a:noFill/>
          </a:ln>
        </p:spPr>
        <p:txBody>
          <a:bodyPr anchor="ctr" anchorCtr="0"/>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r>
              <a:rPr lang="zh-CN" altLang="en-US" b="1" dirty="0">
                <a:solidFill>
                  <a:schemeClr val="bg1"/>
                </a:solidFill>
                <a:latin typeface="微软雅黑" pitchFamily="34" charset="-122"/>
                <a:ea typeface="微软雅黑" pitchFamily="34" charset="-122"/>
                <a:sym typeface="Calibri" pitchFamily="34" charset="0"/>
              </a:rPr>
              <a:t>事故经过</a:t>
            </a:r>
            <a:endParaRPr lang="id-ID" altLang="zh-CN" b="1" dirty="0">
              <a:solidFill>
                <a:schemeClr val="bg1"/>
              </a:solidFill>
              <a:latin typeface="微软雅黑" pitchFamily="34" charset="-122"/>
              <a:ea typeface="微软雅黑" pitchFamily="34" charset="-122"/>
              <a:sym typeface="Calibri" pitchFamily="34" charset="0"/>
            </a:endParaRPr>
          </a:p>
        </p:txBody>
      </p:sp>
      <p:grpSp>
        <p:nvGrpSpPr>
          <p:cNvPr id="20" name="组合 19"/>
          <p:cNvGrpSpPr/>
          <p:nvPr/>
        </p:nvGrpSpPr>
        <p:grpSpPr>
          <a:xfrm>
            <a:off x="7140116" y="6074904"/>
            <a:ext cx="3200416" cy="445393"/>
            <a:chOff x="610388" y="1860217"/>
            <a:chExt cx="3200416" cy="445393"/>
          </a:xfrm>
        </p:grpSpPr>
        <p:sp>
          <p:nvSpPr>
            <p:cNvPr id="21" name="矩形 52"/>
            <p:cNvSpPr>
              <a:spLocks noChangeArrowheads="1"/>
            </p:cNvSpPr>
            <p:nvPr/>
          </p:nvSpPr>
          <p:spPr bwMode="auto">
            <a:xfrm>
              <a:off x="610388" y="1860217"/>
              <a:ext cx="1512887" cy="445393"/>
            </a:xfrm>
            <a:prstGeom prst="rect">
              <a:avLst/>
            </a:prstGeom>
            <a:solidFill>
              <a:srgbClr val="C00000">
                <a:alpha val="41000"/>
              </a:srgbClr>
            </a:solidFill>
            <a:ln>
              <a:noFill/>
            </a:ln>
          </p:spPr>
          <p:txBody>
            <a:bodyPr anchor="ctr" anchorCtr="0"/>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r>
                <a:rPr lang="zh-CN" altLang="en-US" b="1" dirty="0">
                  <a:solidFill>
                    <a:schemeClr val="bg1"/>
                  </a:solidFill>
                  <a:latin typeface="微软雅黑" pitchFamily="34" charset="-122"/>
                  <a:ea typeface="微软雅黑" pitchFamily="34" charset="-122"/>
                  <a:sym typeface="Calibri" pitchFamily="34" charset="0"/>
                </a:rPr>
                <a:t>事故原因</a:t>
              </a:r>
              <a:endParaRPr lang="id-ID" altLang="zh-CN" b="1" dirty="0">
                <a:solidFill>
                  <a:schemeClr val="bg1"/>
                </a:solidFill>
                <a:latin typeface="微软雅黑" pitchFamily="34" charset="-122"/>
                <a:ea typeface="微软雅黑" pitchFamily="34" charset="-122"/>
                <a:sym typeface="Calibri" pitchFamily="34" charset="0"/>
              </a:endParaRPr>
            </a:p>
          </p:txBody>
        </p:sp>
        <p:sp>
          <p:nvSpPr>
            <p:cNvPr id="22" name="圆角矩形 56"/>
            <p:cNvSpPr>
              <a:spLocks noChangeArrowheads="1"/>
            </p:cNvSpPr>
            <p:nvPr/>
          </p:nvSpPr>
          <p:spPr bwMode="auto">
            <a:xfrm>
              <a:off x="2026204" y="1932894"/>
              <a:ext cx="1784600" cy="300037"/>
            </a:xfrm>
            <a:prstGeom prst="roundRect">
              <a:avLst>
                <a:gd name="adj" fmla="val 16667"/>
              </a:avLst>
            </a:prstGeom>
            <a:solidFill>
              <a:schemeClr val="accent4">
                <a:alpha val="76000"/>
              </a:schemeClr>
            </a:solidFill>
            <a:ln>
              <a:noFill/>
            </a:ln>
          </p:spPr>
          <p:txBody>
            <a:bodyPr anchor="ctr" anchorCtr="0"/>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r>
                <a:rPr lang="zh-CN" altLang="en-US" sz="1600" b="1" dirty="0">
                  <a:solidFill>
                    <a:schemeClr val="bg1"/>
                  </a:solidFill>
                  <a:latin typeface="微软雅黑" pitchFamily="34" charset="-122"/>
                  <a:ea typeface="微软雅黑" pitchFamily="34" charset="-122"/>
                  <a:sym typeface="Calibri" pitchFamily="34" charset="0"/>
                </a:rPr>
                <a:t>未进行变更审批</a:t>
              </a:r>
              <a:endParaRPr lang="id-ID" altLang="zh-CN" sz="1600" b="1" dirty="0">
                <a:solidFill>
                  <a:schemeClr val="bg1"/>
                </a:solidFill>
                <a:latin typeface="微软雅黑" pitchFamily="34" charset="-122"/>
                <a:ea typeface="微软雅黑" pitchFamily="34" charset="-122"/>
                <a:sym typeface="Calibri"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矩形 3"/>
          <p:cNvSpPr>
            <a:spLocks noChangeArrowheads="1"/>
          </p:cNvSpPr>
          <p:nvPr/>
        </p:nvSpPr>
        <p:spPr bwMode="auto">
          <a:xfrm>
            <a:off x="2090738" y="778904"/>
            <a:ext cx="8724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2400" b="1" dirty="0">
                <a:latin typeface="微软雅黑" pitchFamily="34" charset="-122"/>
                <a:ea typeface="微软雅黑" pitchFamily="34" charset="-122"/>
                <a:cs typeface="Arial" charset="0"/>
                <a:sym typeface="Calibri" pitchFamily="34" charset="0"/>
              </a:rPr>
              <a:t>案例二    河南济源豫港焦化“</a:t>
            </a:r>
            <a:r>
              <a:rPr lang="en-US" altLang="zh-CN" sz="2400" b="1" dirty="0">
                <a:latin typeface="微软雅黑" pitchFamily="34" charset="-122"/>
                <a:ea typeface="微软雅黑" pitchFamily="34" charset="-122"/>
                <a:cs typeface="Arial" charset="0"/>
                <a:sym typeface="Calibri" pitchFamily="34" charset="0"/>
              </a:rPr>
              <a:t>4•28 ”</a:t>
            </a:r>
            <a:r>
              <a:rPr lang="zh-CN" altLang="en-US" sz="2400" b="1" dirty="0">
                <a:latin typeface="微软雅黑" pitchFamily="34" charset="-122"/>
                <a:ea typeface="微软雅黑" pitchFamily="34" charset="-122"/>
                <a:cs typeface="Arial" charset="0"/>
                <a:sym typeface="Calibri" pitchFamily="34" charset="0"/>
              </a:rPr>
              <a:t>爆炸事故</a:t>
            </a:r>
          </a:p>
        </p:txBody>
      </p:sp>
      <p:sp>
        <p:nvSpPr>
          <p:cNvPr id="4" name="文本占位符 3"/>
          <p:cNvSpPr>
            <a:spLocks noGrp="1"/>
          </p:cNvSpPr>
          <p:nvPr>
            <p:ph type="body" sz="quarter" idx="10"/>
          </p:nvPr>
        </p:nvSpPr>
        <p:spPr/>
        <p:txBody>
          <a:bodyPr/>
          <a:lstStyle/>
          <a:p>
            <a:r>
              <a:rPr lang="zh-CN" altLang="en-US" b="1" dirty="0"/>
              <a:t>三、动火事故案例分析</a:t>
            </a:r>
          </a:p>
        </p:txBody>
      </p:sp>
      <p:grpSp>
        <p:nvGrpSpPr>
          <p:cNvPr id="3" name="组合 2"/>
          <p:cNvGrpSpPr/>
          <p:nvPr/>
        </p:nvGrpSpPr>
        <p:grpSpPr>
          <a:xfrm>
            <a:off x="518958" y="2132856"/>
            <a:ext cx="11125236" cy="4057873"/>
            <a:chOff x="533382" y="1628800"/>
            <a:chExt cx="11125236" cy="4057873"/>
          </a:xfrm>
        </p:grpSpPr>
        <p:grpSp>
          <p:nvGrpSpPr>
            <p:cNvPr id="10" name="组合 9"/>
            <p:cNvGrpSpPr/>
            <p:nvPr/>
          </p:nvGrpSpPr>
          <p:grpSpPr>
            <a:xfrm>
              <a:off x="533382" y="1628800"/>
              <a:ext cx="11125236" cy="4057873"/>
              <a:chOff x="3971765" y="1038226"/>
              <a:chExt cx="7128792" cy="4875851"/>
            </a:xfrm>
          </p:grpSpPr>
          <p:sp>
            <p:nvSpPr>
              <p:cNvPr id="11" name="矩形 1"/>
              <p:cNvSpPr>
                <a:spLocks noChangeArrowheads="1"/>
              </p:cNvSpPr>
              <p:nvPr/>
            </p:nvSpPr>
            <p:spPr bwMode="auto">
              <a:xfrm>
                <a:off x="3971765" y="1038226"/>
                <a:ext cx="7128792" cy="4875851"/>
              </a:xfrm>
              <a:prstGeom prst="rect">
                <a:avLst/>
              </a:prstGeom>
              <a:solidFill>
                <a:schemeClr val="bg1">
                  <a:lumMod val="75000"/>
                  <a:alpha val="52000"/>
                </a:schemeClr>
              </a:solidFill>
              <a:ln>
                <a:solidFill>
                  <a:schemeClr val="tx1"/>
                </a:solidFill>
              </a:ln>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a:solidFill>
                    <a:schemeClr val="bg1"/>
                  </a:solidFill>
                  <a:latin typeface="微软雅黑" pitchFamily="34" charset="-122"/>
                  <a:ea typeface="微软雅黑" pitchFamily="34" charset="-122"/>
                  <a:sym typeface="Calibri" pitchFamily="34" charset="0"/>
                </a:endParaRPr>
              </a:p>
            </p:txBody>
          </p:sp>
          <p:cxnSp>
            <p:nvCxnSpPr>
              <p:cNvPr id="12" name="直接连接符 11"/>
              <p:cNvCxnSpPr/>
              <p:nvPr/>
            </p:nvCxnSpPr>
            <p:spPr bwMode="auto">
              <a:xfrm>
                <a:off x="7546944" y="2188030"/>
                <a:ext cx="3748" cy="2521587"/>
              </a:xfrm>
              <a:prstGeom prst="line">
                <a:avLst/>
              </a:prstGeom>
              <a:solidFill>
                <a:schemeClr val="accent1"/>
              </a:solidFill>
              <a:ln w="15875" cap="flat" cmpd="sng" algn="ctr">
                <a:solidFill>
                  <a:schemeClr val="bg1"/>
                </a:solidFill>
                <a:prstDash val="solid"/>
                <a:round/>
                <a:headEnd type="none" w="med" len="med"/>
                <a:tailEnd type="none" w="med" len="med"/>
              </a:ln>
              <a:effectLst/>
            </p:spPr>
          </p:cxnSp>
        </p:grpSp>
        <p:sp>
          <p:nvSpPr>
            <p:cNvPr id="18440" name="矩形"/>
            <p:cNvSpPr>
              <a:spLocks noChangeArrowheads="1"/>
            </p:cNvSpPr>
            <p:nvPr/>
          </p:nvSpPr>
          <p:spPr bwMode="auto">
            <a:xfrm>
              <a:off x="687057" y="1742167"/>
              <a:ext cx="530678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just">
                <a:lnSpc>
                  <a:spcPct val="150000"/>
                </a:lnSpc>
              </a:pPr>
              <a:r>
                <a:rPr lang="en-US" altLang="zh-CN" sz="1600" dirty="0">
                  <a:solidFill>
                    <a:schemeClr val="bg1"/>
                  </a:solidFill>
                  <a:latin typeface="微软雅黑" pitchFamily="34" charset="-122"/>
                  <a:ea typeface="微软雅黑" pitchFamily="34" charset="-122"/>
                  <a:cs typeface="Arial" charset="0"/>
                  <a:sym typeface="Calibri" pitchFamily="34" charset="0"/>
                </a:rPr>
                <a:t> 2017</a:t>
              </a:r>
              <a:r>
                <a:rPr lang="zh-CN" altLang="en-US" sz="1600" dirty="0">
                  <a:solidFill>
                    <a:schemeClr val="bg1"/>
                  </a:solidFill>
                  <a:latin typeface="微软雅黑" pitchFamily="34" charset="-122"/>
                  <a:ea typeface="微软雅黑" pitchFamily="34" charset="-122"/>
                  <a:cs typeface="Arial" charset="0"/>
                  <a:sym typeface="Calibri" pitchFamily="34" charset="0"/>
                </a:rPr>
                <a:t>年</a:t>
              </a:r>
              <a:r>
                <a:rPr lang="en-US" altLang="zh-CN" sz="1600" dirty="0">
                  <a:solidFill>
                    <a:schemeClr val="bg1"/>
                  </a:solidFill>
                  <a:latin typeface="微软雅黑" pitchFamily="34" charset="-122"/>
                  <a:ea typeface="微软雅黑" pitchFamily="34" charset="-122"/>
                  <a:cs typeface="Arial" charset="0"/>
                  <a:sym typeface="Calibri" pitchFamily="34" charset="0"/>
                </a:rPr>
                <a:t>4</a:t>
              </a:r>
              <a:r>
                <a:rPr lang="zh-CN" altLang="en-US" sz="1600" dirty="0">
                  <a:solidFill>
                    <a:schemeClr val="bg1"/>
                  </a:solidFill>
                  <a:latin typeface="微软雅黑" pitchFamily="34" charset="-122"/>
                  <a:ea typeface="微软雅黑" pitchFamily="34" charset="-122"/>
                  <a:cs typeface="Arial" charset="0"/>
                  <a:sym typeface="Calibri" pitchFamily="34" charset="0"/>
                </a:rPr>
                <a:t>月</a:t>
              </a:r>
              <a:r>
                <a:rPr lang="en-US" altLang="zh-CN" sz="1600" dirty="0">
                  <a:solidFill>
                    <a:schemeClr val="bg1"/>
                  </a:solidFill>
                  <a:latin typeface="微软雅黑" pitchFamily="34" charset="-122"/>
                  <a:ea typeface="微软雅黑" pitchFamily="34" charset="-122"/>
                  <a:cs typeface="Arial" charset="0"/>
                  <a:sym typeface="Calibri" pitchFamily="34" charset="0"/>
                </a:rPr>
                <a:t>28</a:t>
              </a:r>
              <a:r>
                <a:rPr lang="zh-CN" altLang="en-US" sz="1600" dirty="0">
                  <a:solidFill>
                    <a:schemeClr val="bg1"/>
                  </a:solidFill>
                  <a:latin typeface="微软雅黑" pitchFamily="34" charset="-122"/>
                  <a:ea typeface="微软雅黑" pitchFamily="34" charset="-122"/>
                  <a:cs typeface="Arial" charset="0"/>
                  <a:sym typeface="Calibri" pitchFamily="34" charset="0"/>
                </a:rPr>
                <a:t>日上午，化产车间由于</a:t>
              </a:r>
              <a:r>
                <a:rPr lang="en-US" altLang="zh-CN" sz="1600" dirty="0">
                  <a:solidFill>
                    <a:schemeClr val="bg1"/>
                  </a:solidFill>
                  <a:latin typeface="微软雅黑" pitchFamily="34" charset="-122"/>
                  <a:ea typeface="微软雅黑" pitchFamily="34" charset="-122"/>
                  <a:cs typeface="Arial" charset="0"/>
                  <a:sym typeface="Calibri" pitchFamily="34" charset="0"/>
                </a:rPr>
                <a:t>1</a:t>
              </a:r>
              <a:r>
                <a:rPr lang="zh-CN" altLang="en-US" sz="1600" dirty="0">
                  <a:solidFill>
                    <a:schemeClr val="bg1"/>
                  </a:solidFill>
                  <a:latin typeface="微软雅黑" pitchFamily="34" charset="-122"/>
                  <a:ea typeface="微软雅黑" pitchFamily="34" charset="-122"/>
                  <a:cs typeface="Arial" charset="0"/>
                  <a:sym typeface="Calibri" pitchFamily="34" charset="0"/>
                </a:rPr>
                <a:t>号机械化澄清槽上部从下段冷凝液泵往槽区氨水管道泄漏严重，经车间研究决定当日进行维修，并研究制定安全措施，安全员按程序办理动火作业票。</a:t>
              </a:r>
              <a:r>
                <a:rPr lang="en-US" altLang="zh-CN" sz="1600" b="1" dirty="0">
                  <a:solidFill>
                    <a:srgbClr val="C00000"/>
                  </a:solidFill>
                  <a:latin typeface="微软雅黑" pitchFamily="34" charset="-122"/>
                  <a:ea typeface="微软雅黑" pitchFamily="34" charset="-122"/>
                  <a:cs typeface="Arial" charset="0"/>
                  <a:sym typeface="Calibri" pitchFamily="34" charset="0"/>
                </a:rPr>
                <a:t>12</a:t>
              </a:r>
              <a:r>
                <a:rPr lang="zh-CN" altLang="en-US" sz="1600" b="1" dirty="0">
                  <a:solidFill>
                    <a:srgbClr val="C00000"/>
                  </a:solidFill>
                  <a:latin typeface="微软雅黑" pitchFamily="34" charset="-122"/>
                  <a:ea typeface="微软雅黑" pitchFamily="34" charset="-122"/>
                  <a:cs typeface="Arial" charset="0"/>
                  <a:sym typeface="Calibri" pitchFamily="34" charset="0"/>
                </a:rPr>
                <a:t>时</a:t>
              </a:r>
              <a:r>
                <a:rPr lang="en-US" altLang="zh-CN" sz="1600" b="1" dirty="0">
                  <a:solidFill>
                    <a:srgbClr val="C00000"/>
                  </a:solidFill>
                  <a:latin typeface="微软雅黑" pitchFamily="34" charset="-122"/>
                  <a:ea typeface="微软雅黑" pitchFamily="34" charset="-122"/>
                  <a:cs typeface="Arial" charset="0"/>
                  <a:sym typeface="Calibri" pitchFamily="34" charset="0"/>
                </a:rPr>
                <a:t>50</a:t>
              </a:r>
              <a:r>
                <a:rPr lang="zh-CN" altLang="en-US" sz="1600" b="1" dirty="0">
                  <a:solidFill>
                    <a:srgbClr val="C00000"/>
                  </a:solidFill>
                  <a:latin typeface="微软雅黑" pitchFamily="34" charset="-122"/>
                  <a:ea typeface="微软雅黑" pitchFamily="34" charset="-122"/>
                  <a:cs typeface="Arial" charset="0"/>
                  <a:sym typeface="Calibri" pitchFamily="34" charset="0"/>
                </a:rPr>
                <a:t>分</a:t>
              </a:r>
              <a:r>
                <a:rPr lang="zh-CN" altLang="en-US" sz="1600" dirty="0">
                  <a:solidFill>
                    <a:schemeClr val="bg1"/>
                  </a:solidFill>
                  <a:latin typeface="微软雅黑" pitchFamily="34" charset="-122"/>
                  <a:ea typeface="微软雅黑" pitchFamily="34" charset="-122"/>
                  <a:cs typeface="Arial" charset="0"/>
                  <a:sym typeface="Calibri" pitchFamily="34" charset="0"/>
                </a:rPr>
                <a:t>左右，车间副主任与安全员到澄清槽上巡视并用便携式可燃气体测定仪在澄清槽东侧观察口</a:t>
              </a:r>
              <a:r>
                <a:rPr lang="zh-CN" altLang="en-US" sz="1600" b="1" dirty="0">
                  <a:solidFill>
                    <a:srgbClr val="C00000"/>
                  </a:solidFill>
                  <a:latin typeface="微软雅黑" pitchFamily="34" charset="-122"/>
                  <a:ea typeface="微软雅黑" pitchFamily="34" charset="-122"/>
                  <a:cs typeface="Arial" charset="0"/>
                  <a:sym typeface="Calibri" pitchFamily="34" charset="0"/>
                </a:rPr>
                <a:t>揭盖检测</a:t>
              </a:r>
              <a:r>
                <a:rPr lang="zh-CN" altLang="en-US" sz="1600" dirty="0">
                  <a:solidFill>
                    <a:schemeClr val="bg1"/>
                  </a:solidFill>
                  <a:latin typeface="微软雅黑" pitchFamily="34" charset="-122"/>
                  <a:ea typeface="微软雅黑" pitchFamily="34" charset="-122"/>
                  <a:cs typeface="Arial" charset="0"/>
                  <a:sym typeface="Calibri" pitchFamily="34" charset="0"/>
                </a:rPr>
                <a:t>，没有发现异常，</a:t>
              </a:r>
              <a:r>
                <a:rPr lang="en-US" altLang="zh-CN" sz="1600" dirty="0">
                  <a:solidFill>
                    <a:schemeClr val="bg1"/>
                  </a:solidFill>
                  <a:latin typeface="微软雅黑" pitchFamily="34" charset="-122"/>
                  <a:ea typeface="微软雅黑" pitchFamily="34" charset="-122"/>
                  <a:cs typeface="Arial" charset="0"/>
                  <a:sym typeface="Calibri" pitchFamily="34" charset="0"/>
                </a:rPr>
                <a:t>13</a:t>
              </a:r>
              <a:r>
                <a:rPr lang="zh-CN" altLang="en-US" sz="1600" dirty="0">
                  <a:solidFill>
                    <a:schemeClr val="bg1"/>
                  </a:solidFill>
                  <a:latin typeface="微软雅黑" pitchFamily="34" charset="-122"/>
                  <a:ea typeface="微软雅黑" pitchFamily="34" charset="-122"/>
                  <a:cs typeface="Arial" charset="0"/>
                  <a:sym typeface="Calibri" pitchFamily="34" charset="0"/>
                </a:rPr>
                <a:t>时</a:t>
              </a:r>
              <a:r>
                <a:rPr lang="en-US" altLang="zh-CN" sz="1600" dirty="0">
                  <a:solidFill>
                    <a:schemeClr val="bg1"/>
                  </a:solidFill>
                  <a:latin typeface="微软雅黑" pitchFamily="34" charset="-122"/>
                  <a:ea typeface="微软雅黑" pitchFamily="34" charset="-122"/>
                  <a:cs typeface="Arial" charset="0"/>
                  <a:sym typeface="Calibri" pitchFamily="34" charset="0"/>
                </a:rPr>
                <a:t>55</a:t>
              </a:r>
              <a:r>
                <a:rPr lang="zh-CN" altLang="en-US" sz="1600" dirty="0">
                  <a:solidFill>
                    <a:schemeClr val="bg1"/>
                  </a:solidFill>
                  <a:latin typeface="微软雅黑" pitchFamily="34" charset="-122"/>
                  <a:ea typeface="微软雅黑" pitchFamily="34" charset="-122"/>
                  <a:cs typeface="Arial" charset="0"/>
                  <a:sym typeface="Calibri" pitchFamily="34" charset="0"/>
                </a:rPr>
                <a:t>分车间电工、维修工接焊机，</a:t>
              </a:r>
              <a:r>
                <a:rPr lang="en-US" altLang="zh-CN" sz="1600" b="1" dirty="0">
                  <a:solidFill>
                    <a:srgbClr val="C00000"/>
                  </a:solidFill>
                  <a:latin typeface="微软雅黑" pitchFamily="34" charset="-122"/>
                  <a:ea typeface="微软雅黑" pitchFamily="34" charset="-122"/>
                  <a:cs typeface="Arial" charset="0"/>
                  <a:sym typeface="Calibri" pitchFamily="34" charset="0"/>
                </a:rPr>
                <a:t>14</a:t>
              </a:r>
              <a:r>
                <a:rPr lang="zh-CN" altLang="en-US" sz="1600" b="1" dirty="0">
                  <a:solidFill>
                    <a:srgbClr val="C00000"/>
                  </a:solidFill>
                  <a:latin typeface="微软雅黑" pitchFamily="34" charset="-122"/>
                  <a:ea typeface="微软雅黑" pitchFamily="34" charset="-122"/>
                  <a:cs typeface="Arial" charset="0"/>
                  <a:sym typeface="Calibri" pitchFamily="34" charset="0"/>
                </a:rPr>
                <a:t>时</a:t>
              </a:r>
              <a:r>
                <a:rPr lang="zh-CN" altLang="en-US" sz="1600" dirty="0">
                  <a:solidFill>
                    <a:schemeClr val="bg1"/>
                  </a:solidFill>
                  <a:latin typeface="微软雅黑" pitchFamily="34" charset="-122"/>
                  <a:ea typeface="微软雅黑" pitchFamily="34" charset="-122"/>
                  <a:cs typeface="Arial" charset="0"/>
                  <a:sym typeface="Calibri" pitchFamily="34" charset="0"/>
                </a:rPr>
                <a:t>左右安全员找值班长在</a:t>
              </a:r>
              <a:r>
                <a:rPr lang="zh-CN" altLang="en-US" sz="1600" b="1" dirty="0">
                  <a:solidFill>
                    <a:srgbClr val="C00000"/>
                  </a:solidFill>
                  <a:latin typeface="微软雅黑" pitchFamily="34" charset="-122"/>
                  <a:ea typeface="微软雅黑" pitchFamily="34" charset="-122"/>
                  <a:cs typeface="Arial" charset="0"/>
                  <a:sym typeface="Calibri" pitchFamily="34" charset="0"/>
                </a:rPr>
                <a:t>动火证上签字</a:t>
              </a:r>
              <a:r>
                <a:rPr lang="zh-CN" altLang="en-US" sz="1600" dirty="0">
                  <a:solidFill>
                    <a:schemeClr val="bg1"/>
                  </a:solidFill>
                  <a:latin typeface="微软雅黑" pitchFamily="34" charset="-122"/>
                  <a:ea typeface="微软雅黑" pitchFamily="34" charset="-122"/>
                  <a:cs typeface="Arial" charset="0"/>
                  <a:sym typeface="Calibri" pitchFamily="34" charset="0"/>
                </a:rPr>
                <a:t>；根据冷鼓操作室电脑记录，</a:t>
              </a:r>
              <a:r>
                <a:rPr lang="en-US" altLang="zh-CN" sz="1600" dirty="0">
                  <a:solidFill>
                    <a:schemeClr val="bg1"/>
                  </a:solidFill>
                  <a:latin typeface="微软雅黑" pitchFamily="34" charset="-122"/>
                  <a:ea typeface="微软雅黑" pitchFamily="34" charset="-122"/>
                  <a:cs typeface="Arial" charset="0"/>
                  <a:sym typeface="Calibri" pitchFamily="34" charset="0"/>
                </a:rPr>
                <a:t>14</a:t>
              </a:r>
              <a:r>
                <a:rPr lang="zh-CN" altLang="en-US" sz="1600" dirty="0">
                  <a:solidFill>
                    <a:schemeClr val="bg1"/>
                  </a:solidFill>
                  <a:latin typeface="微软雅黑" pitchFamily="34" charset="-122"/>
                  <a:ea typeface="微软雅黑" pitchFamily="34" charset="-122"/>
                  <a:cs typeface="Arial" charset="0"/>
                  <a:sym typeface="Calibri" pitchFamily="34" charset="0"/>
                </a:rPr>
                <a:t>时</a:t>
              </a:r>
              <a:r>
                <a:rPr lang="en-US" altLang="zh-CN" sz="1600" dirty="0">
                  <a:solidFill>
                    <a:schemeClr val="bg1"/>
                  </a:solidFill>
                  <a:latin typeface="微软雅黑" pitchFamily="34" charset="-122"/>
                  <a:ea typeface="微软雅黑" pitchFamily="34" charset="-122"/>
                  <a:cs typeface="Arial" charset="0"/>
                  <a:sym typeface="Calibri" pitchFamily="34" charset="0"/>
                </a:rPr>
                <a:t>05</a:t>
              </a:r>
              <a:r>
                <a:rPr lang="zh-CN" altLang="en-US" sz="1600" dirty="0">
                  <a:solidFill>
                    <a:schemeClr val="bg1"/>
                  </a:solidFill>
                  <a:latin typeface="微软雅黑" pitchFamily="34" charset="-122"/>
                  <a:ea typeface="微软雅黑" pitchFamily="34" charset="-122"/>
                  <a:cs typeface="Arial" charset="0"/>
                  <a:sym typeface="Calibri" pitchFamily="34" charset="0"/>
                </a:rPr>
                <a:t>分冷凝液槽液位开始上升；</a:t>
              </a:r>
              <a:r>
                <a:rPr lang="en-US" altLang="zh-CN" sz="1600" dirty="0">
                  <a:solidFill>
                    <a:schemeClr val="bg1"/>
                  </a:solidFill>
                  <a:latin typeface="微软雅黑" pitchFamily="34" charset="-122"/>
                  <a:ea typeface="微软雅黑" pitchFamily="34" charset="-122"/>
                  <a:cs typeface="Arial" charset="0"/>
                  <a:sym typeface="Calibri" pitchFamily="34" charset="0"/>
                </a:rPr>
                <a:t>15</a:t>
              </a:r>
              <a:r>
                <a:rPr lang="zh-CN" altLang="en-US" sz="1600" dirty="0">
                  <a:solidFill>
                    <a:schemeClr val="bg1"/>
                  </a:solidFill>
                  <a:latin typeface="微软雅黑" pitchFamily="34" charset="-122"/>
                  <a:ea typeface="微软雅黑" pitchFamily="34" charset="-122"/>
                  <a:cs typeface="Arial" charset="0"/>
                  <a:sym typeface="Calibri" pitchFamily="34" charset="0"/>
                </a:rPr>
                <a:t>时</a:t>
              </a:r>
              <a:r>
                <a:rPr lang="en-US" altLang="zh-CN" sz="1600" dirty="0">
                  <a:solidFill>
                    <a:schemeClr val="bg1"/>
                  </a:solidFill>
                  <a:latin typeface="微软雅黑" pitchFamily="34" charset="-122"/>
                  <a:ea typeface="微软雅黑" pitchFamily="34" charset="-122"/>
                  <a:cs typeface="Arial" charset="0"/>
                  <a:sym typeface="Calibri" pitchFamily="34" charset="0"/>
                </a:rPr>
                <a:t>02</a:t>
              </a:r>
              <a:r>
                <a:rPr lang="zh-CN" altLang="en-US" sz="1600" dirty="0">
                  <a:solidFill>
                    <a:schemeClr val="bg1"/>
                  </a:solidFill>
                  <a:latin typeface="微软雅黑" pitchFamily="34" charset="-122"/>
                  <a:ea typeface="微软雅黑" pitchFamily="34" charset="-122"/>
                  <a:cs typeface="Arial" charset="0"/>
                  <a:sym typeface="Calibri" pitchFamily="34" charset="0"/>
                </a:rPr>
                <a:t>分左右澄清槽上发生爆炸，导致澄清槽顶监护人、安全员、维修工等</a:t>
              </a:r>
              <a:r>
                <a:rPr lang="en-US" altLang="zh-CN" sz="1600" dirty="0">
                  <a:solidFill>
                    <a:schemeClr val="bg1"/>
                  </a:solidFill>
                  <a:latin typeface="微软雅黑" pitchFamily="34" charset="-122"/>
                  <a:ea typeface="微软雅黑" pitchFamily="34" charset="-122"/>
                  <a:cs typeface="Arial" charset="0"/>
                  <a:sym typeface="Calibri" pitchFamily="34" charset="0"/>
                </a:rPr>
                <a:t>4</a:t>
              </a:r>
              <a:r>
                <a:rPr lang="zh-CN" altLang="en-US" sz="1600" dirty="0">
                  <a:solidFill>
                    <a:schemeClr val="bg1"/>
                  </a:solidFill>
                  <a:latin typeface="微软雅黑" pitchFamily="34" charset="-122"/>
                  <a:ea typeface="微软雅黑" pitchFamily="34" charset="-122"/>
                  <a:cs typeface="Arial" charset="0"/>
                  <a:sym typeface="Calibri" pitchFamily="34" charset="0"/>
                </a:rPr>
                <a:t>人死亡。</a:t>
              </a:r>
              <a:endParaRPr lang="zh-CN" altLang="en-US" sz="1600" b="1" dirty="0">
                <a:solidFill>
                  <a:schemeClr val="bg1"/>
                </a:solidFill>
                <a:latin typeface="微软雅黑" pitchFamily="34" charset="-122"/>
                <a:ea typeface="微软雅黑" pitchFamily="34" charset="-122"/>
                <a:cs typeface="Arial" charset="0"/>
                <a:sym typeface="Calibri" pitchFamily="34" charset="0"/>
              </a:endParaRPr>
            </a:p>
          </p:txBody>
        </p:sp>
        <p:pic>
          <p:nvPicPr>
            <p:cNvPr id="16" name="图片"/>
            <p:cNvPicPr>
              <a:picLocks noChangeAspect="1"/>
            </p:cNvPicPr>
            <p:nvPr/>
          </p:nvPicPr>
          <p:blipFill rotWithShape="1">
            <a:blip r:embed="rId4">
              <a:extLst>
                <a:ext uri="{28A0092B-C50C-407E-A947-70E740481C1C}">
                  <a14:useLocalDpi xmlns:a14="http://schemas.microsoft.com/office/drawing/2010/main" val="0"/>
                </a:ext>
              </a:extLst>
            </a:blip>
            <a:srcRect b="6828"/>
            <a:stretch>
              <a:fillRect/>
            </a:stretch>
          </p:blipFill>
          <p:spPr bwMode="auto">
            <a:xfrm>
              <a:off x="6559526" y="2032055"/>
              <a:ext cx="4664870" cy="325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矩形 52"/>
          <p:cNvSpPr>
            <a:spLocks noChangeArrowheads="1"/>
          </p:cNvSpPr>
          <p:nvPr/>
        </p:nvSpPr>
        <p:spPr bwMode="auto">
          <a:xfrm>
            <a:off x="5325132" y="1427897"/>
            <a:ext cx="1512887" cy="475090"/>
          </a:xfrm>
          <a:prstGeom prst="rect">
            <a:avLst/>
          </a:prstGeom>
          <a:solidFill>
            <a:srgbClr val="C00000">
              <a:alpha val="41000"/>
            </a:srgbClr>
          </a:solidFill>
          <a:ln>
            <a:noFill/>
          </a:ln>
        </p:spPr>
        <p:txBody>
          <a:bodyPr anchor="ctr" anchorCtr="0"/>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r>
              <a:rPr lang="zh-CN" altLang="en-US" b="1" dirty="0">
                <a:solidFill>
                  <a:schemeClr val="bg1"/>
                </a:solidFill>
                <a:latin typeface="微软雅黑" pitchFamily="34" charset="-122"/>
                <a:ea typeface="微软雅黑" pitchFamily="34" charset="-122"/>
                <a:sym typeface="Calibri" pitchFamily="34" charset="0"/>
              </a:rPr>
              <a:t>事故经过</a:t>
            </a:r>
            <a:endParaRPr lang="id-ID" altLang="zh-CN" b="1" dirty="0">
              <a:solidFill>
                <a:schemeClr val="bg1"/>
              </a:solidFill>
              <a:latin typeface="微软雅黑" pitchFamily="34" charset="-122"/>
              <a:ea typeface="微软雅黑" pitchFamily="34" charset="-122"/>
              <a:sym typeface="Calibri"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矩形 3"/>
          <p:cNvSpPr>
            <a:spLocks noChangeArrowheads="1"/>
          </p:cNvSpPr>
          <p:nvPr/>
        </p:nvSpPr>
        <p:spPr bwMode="auto">
          <a:xfrm>
            <a:off x="2090738" y="778904"/>
            <a:ext cx="8724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2400" b="1" dirty="0">
                <a:latin typeface="微软雅黑" pitchFamily="34" charset="-122"/>
                <a:ea typeface="微软雅黑" pitchFamily="34" charset="-122"/>
                <a:cs typeface="Arial" charset="0"/>
                <a:sym typeface="Calibri" pitchFamily="34" charset="0"/>
              </a:rPr>
              <a:t>案例二    河南济源豫港焦化“</a:t>
            </a:r>
            <a:r>
              <a:rPr lang="en-US" altLang="zh-CN" sz="2400" b="1" dirty="0">
                <a:latin typeface="微软雅黑" pitchFamily="34" charset="-122"/>
                <a:ea typeface="微软雅黑" pitchFamily="34" charset="-122"/>
                <a:cs typeface="Arial" charset="0"/>
                <a:sym typeface="Calibri" pitchFamily="34" charset="0"/>
              </a:rPr>
              <a:t>4•28 ”</a:t>
            </a:r>
            <a:r>
              <a:rPr lang="zh-CN" altLang="en-US" sz="2400" b="1" dirty="0">
                <a:latin typeface="微软雅黑" pitchFamily="34" charset="-122"/>
                <a:ea typeface="微软雅黑" pitchFamily="34" charset="-122"/>
                <a:cs typeface="Arial" charset="0"/>
                <a:sym typeface="Calibri" pitchFamily="34" charset="0"/>
              </a:rPr>
              <a:t>爆炸事故</a:t>
            </a:r>
          </a:p>
        </p:txBody>
      </p:sp>
      <p:sp>
        <p:nvSpPr>
          <p:cNvPr id="4" name="文本占位符 3"/>
          <p:cNvSpPr>
            <a:spLocks noGrp="1"/>
          </p:cNvSpPr>
          <p:nvPr>
            <p:ph type="body" sz="quarter" idx="10"/>
          </p:nvPr>
        </p:nvSpPr>
        <p:spPr/>
        <p:txBody>
          <a:bodyPr/>
          <a:lstStyle/>
          <a:p>
            <a:r>
              <a:rPr lang="zh-CN" altLang="en-US" b="1" dirty="0"/>
              <a:t>三、动火事故案例分析</a:t>
            </a:r>
          </a:p>
        </p:txBody>
      </p:sp>
      <p:grpSp>
        <p:nvGrpSpPr>
          <p:cNvPr id="3" name="组合 2"/>
          <p:cNvGrpSpPr/>
          <p:nvPr/>
        </p:nvGrpSpPr>
        <p:grpSpPr>
          <a:xfrm>
            <a:off x="1091444" y="1412564"/>
            <a:ext cx="5861839" cy="431136"/>
            <a:chOff x="610388" y="1860217"/>
            <a:chExt cx="5861839" cy="431136"/>
          </a:xfrm>
        </p:grpSpPr>
        <p:sp>
          <p:nvSpPr>
            <p:cNvPr id="17" name="矩形 52"/>
            <p:cNvSpPr>
              <a:spLocks noChangeArrowheads="1"/>
            </p:cNvSpPr>
            <p:nvPr/>
          </p:nvSpPr>
          <p:spPr bwMode="auto">
            <a:xfrm>
              <a:off x="610388" y="1860217"/>
              <a:ext cx="1512887" cy="431136"/>
            </a:xfrm>
            <a:prstGeom prst="rect">
              <a:avLst/>
            </a:prstGeom>
            <a:solidFill>
              <a:srgbClr val="C00000">
                <a:alpha val="41000"/>
              </a:srgbClr>
            </a:solidFill>
            <a:ln>
              <a:noFill/>
            </a:ln>
          </p:spPr>
          <p:txBody>
            <a:bodyPr anchor="ctr" anchorCtr="0"/>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r>
                <a:rPr lang="zh-CN" altLang="en-US" b="1" dirty="0">
                  <a:solidFill>
                    <a:schemeClr val="bg1"/>
                  </a:solidFill>
                  <a:latin typeface="微软雅黑" pitchFamily="34" charset="-122"/>
                  <a:ea typeface="微软雅黑" pitchFamily="34" charset="-122"/>
                  <a:sym typeface="Calibri" pitchFamily="34" charset="0"/>
                </a:rPr>
                <a:t>事故原因</a:t>
              </a:r>
              <a:endParaRPr lang="id-ID" altLang="zh-CN" b="1" dirty="0">
                <a:solidFill>
                  <a:schemeClr val="bg1"/>
                </a:solidFill>
                <a:latin typeface="微软雅黑" pitchFamily="34" charset="-122"/>
                <a:ea typeface="微软雅黑" pitchFamily="34" charset="-122"/>
                <a:sym typeface="Calibri" pitchFamily="34" charset="0"/>
              </a:endParaRPr>
            </a:p>
          </p:txBody>
        </p:sp>
        <p:sp>
          <p:nvSpPr>
            <p:cNvPr id="19" name="圆角矩形 56"/>
            <p:cNvSpPr>
              <a:spLocks noChangeArrowheads="1"/>
            </p:cNvSpPr>
            <p:nvPr/>
          </p:nvSpPr>
          <p:spPr bwMode="auto">
            <a:xfrm>
              <a:off x="1997063" y="1937285"/>
              <a:ext cx="4475164" cy="276999"/>
            </a:xfrm>
            <a:prstGeom prst="roundRect">
              <a:avLst>
                <a:gd name="adj" fmla="val 16667"/>
              </a:avLst>
            </a:prstGeom>
            <a:solidFill>
              <a:schemeClr val="accent4">
                <a:alpha val="76000"/>
              </a:schemeClr>
            </a:solidFill>
            <a:ln>
              <a:noFill/>
            </a:ln>
          </p:spPr>
          <p:txBody>
            <a:bodyPr anchor="ctr" anchorCtr="0"/>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r>
                <a:rPr lang="zh-CN" altLang="en-US" sz="1600" b="1" dirty="0">
                  <a:solidFill>
                    <a:schemeClr val="bg1"/>
                  </a:solidFill>
                  <a:latin typeface="微软雅黑" pitchFamily="34" charset="-122"/>
                  <a:ea typeface="微软雅黑" pitchFamily="34" charset="-122"/>
                  <a:sym typeface="Calibri" pitchFamily="34" charset="0"/>
                </a:rPr>
                <a:t>检测时间超</a:t>
              </a:r>
              <a:r>
                <a:rPr lang="en-US" altLang="zh-CN" sz="1600" b="1" dirty="0">
                  <a:solidFill>
                    <a:schemeClr val="bg1"/>
                  </a:solidFill>
                  <a:latin typeface="微软雅黑" pitchFamily="34" charset="-122"/>
                  <a:ea typeface="微软雅黑" pitchFamily="34" charset="-122"/>
                  <a:sym typeface="Calibri" pitchFamily="34" charset="0"/>
                </a:rPr>
                <a:t>30min</a:t>
              </a:r>
              <a:r>
                <a:rPr lang="zh-CN" altLang="en-US" sz="1600" b="1" dirty="0">
                  <a:solidFill>
                    <a:schemeClr val="bg1"/>
                  </a:solidFill>
                  <a:latin typeface="微软雅黑" pitchFamily="34" charset="-122"/>
                  <a:ea typeface="微软雅黑" pitchFamily="34" charset="-122"/>
                  <a:sym typeface="Calibri" pitchFamily="34" charset="0"/>
                </a:rPr>
                <a:t>动火，未重新进行气体检测</a:t>
              </a:r>
              <a:endParaRPr lang="id-ID" altLang="zh-CN" sz="1600" b="1" dirty="0">
                <a:solidFill>
                  <a:schemeClr val="bg1"/>
                </a:solidFill>
                <a:latin typeface="微软雅黑" pitchFamily="34" charset="-122"/>
                <a:ea typeface="微软雅黑" pitchFamily="34" charset="-122"/>
                <a:sym typeface="Calibri" pitchFamily="34" charset="0"/>
              </a:endParaRPr>
            </a:p>
          </p:txBody>
        </p:sp>
      </p:grpSp>
      <p:grpSp>
        <p:nvGrpSpPr>
          <p:cNvPr id="6" name="组合 5"/>
          <p:cNvGrpSpPr/>
          <p:nvPr/>
        </p:nvGrpSpPr>
        <p:grpSpPr>
          <a:xfrm>
            <a:off x="533382" y="2096852"/>
            <a:ext cx="11125236" cy="4057873"/>
            <a:chOff x="533382" y="1628800"/>
            <a:chExt cx="11125236" cy="4057873"/>
          </a:xfrm>
        </p:grpSpPr>
        <p:grpSp>
          <p:nvGrpSpPr>
            <p:cNvPr id="10" name="组合 9"/>
            <p:cNvGrpSpPr/>
            <p:nvPr/>
          </p:nvGrpSpPr>
          <p:grpSpPr>
            <a:xfrm>
              <a:off x="533382" y="1628800"/>
              <a:ext cx="11125236" cy="4057873"/>
              <a:chOff x="3971765" y="1038226"/>
              <a:chExt cx="7128792" cy="4875851"/>
            </a:xfrm>
          </p:grpSpPr>
          <p:sp>
            <p:nvSpPr>
              <p:cNvPr id="11" name="矩形 1"/>
              <p:cNvSpPr>
                <a:spLocks noChangeArrowheads="1"/>
              </p:cNvSpPr>
              <p:nvPr/>
            </p:nvSpPr>
            <p:spPr bwMode="auto">
              <a:xfrm>
                <a:off x="3971765" y="1038226"/>
                <a:ext cx="7128792" cy="4875851"/>
              </a:xfrm>
              <a:prstGeom prst="rect">
                <a:avLst/>
              </a:prstGeom>
              <a:solidFill>
                <a:schemeClr val="bg1">
                  <a:lumMod val="75000"/>
                  <a:alpha val="52000"/>
                </a:schemeClr>
              </a:solidFill>
              <a:ln>
                <a:solidFill>
                  <a:schemeClr val="tx1"/>
                </a:solidFill>
              </a:ln>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a:solidFill>
                    <a:schemeClr val="bg1"/>
                  </a:solidFill>
                  <a:latin typeface="微软雅黑" pitchFamily="34" charset="-122"/>
                  <a:ea typeface="微软雅黑" pitchFamily="34" charset="-122"/>
                  <a:sym typeface="Calibri" pitchFamily="34" charset="0"/>
                </a:endParaRPr>
              </a:p>
            </p:txBody>
          </p:sp>
          <p:cxnSp>
            <p:nvCxnSpPr>
              <p:cNvPr id="12" name="直接连接符 11"/>
              <p:cNvCxnSpPr/>
              <p:nvPr/>
            </p:nvCxnSpPr>
            <p:spPr bwMode="auto">
              <a:xfrm>
                <a:off x="7546944" y="2188030"/>
                <a:ext cx="3748" cy="2521587"/>
              </a:xfrm>
              <a:prstGeom prst="line">
                <a:avLst/>
              </a:prstGeom>
              <a:solidFill>
                <a:schemeClr val="accent1"/>
              </a:solidFill>
              <a:ln w="15875" cap="flat" cmpd="sng" algn="ctr">
                <a:solidFill>
                  <a:schemeClr val="bg1"/>
                </a:solidFill>
                <a:prstDash val="solid"/>
                <a:round/>
                <a:headEnd type="none" w="med" len="med"/>
                <a:tailEnd type="none" w="med" len="med"/>
              </a:ln>
              <a:effectLst/>
            </p:spPr>
          </p:cxnSp>
        </p:grpSp>
        <p:pic>
          <p:nvPicPr>
            <p:cNvPr id="16" name="图片"/>
            <p:cNvPicPr>
              <a:picLocks noChangeAspect="1"/>
            </p:cNvPicPr>
            <p:nvPr/>
          </p:nvPicPr>
          <p:blipFill rotWithShape="1">
            <a:blip r:embed="rId4">
              <a:extLst>
                <a:ext uri="{28A0092B-C50C-407E-A947-70E740481C1C}">
                  <a14:useLocalDpi xmlns:a14="http://schemas.microsoft.com/office/drawing/2010/main" val="0"/>
                </a:ext>
              </a:extLst>
            </a:blip>
            <a:srcRect b="6828"/>
            <a:stretch>
              <a:fillRect/>
            </a:stretch>
          </p:blipFill>
          <p:spPr bwMode="auto">
            <a:xfrm>
              <a:off x="6581127" y="2348880"/>
              <a:ext cx="4608438" cy="293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775914" y="2679584"/>
              <a:ext cx="5116490" cy="2031325"/>
            </a:xfrm>
            <a:prstGeom prst="rect">
              <a:avLst/>
            </a:prstGeom>
          </p:spPr>
          <p:txBody>
            <a:bodyPr wrap="square">
              <a:spAutoFit/>
            </a:bodyPr>
            <a:lstStyle/>
            <a:p>
              <a:pPr algn="just"/>
              <a:r>
                <a:rPr lang="zh-CN" altLang="en-US" sz="1800" b="1" dirty="0">
                  <a:solidFill>
                    <a:schemeClr val="bg1"/>
                  </a:solidFill>
                  <a:latin typeface="微软雅黑" pitchFamily="34" charset="-122"/>
                  <a:ea typeface="微软雅黑" pitchFamily="34" charset="-122"/>
                  <a:cs typeface="Times New Roman" pitchFamily="18" charset="0"/>
                  <a:sym typeface="Calibri" pitchFamily="34" charset="0"/>
                </a:rPr>
                <a:t>      事故发生部位为氨水澄清槽，其中有氨水、焦油，异常状态下还可能含有煤气。在 </a:t>
              </a:r>
              <a:r>
                <a:rPr lang="en-US" altLang="zh-CN" sz="1800" b="1" dirty="0">
                  <a:solidFill>
                    <a:srgbClr val="C00000"/>
                  </a:solidFill>
                  <a:latin typeface="微软雅黑" pitchFamily="34" charset="-122"/>
                  <a:ea typeface="微软雅黑" pitchFamily="34" charset="-122"/>
                  <a:cs typeface="Times New Roman" pitchFamily="18" charset="0"/>
                  <a:sym typeface="Calibri" pitchFamily="34" charset="0"/>
                </a:rPr>
                <a:t>12 </a:t>
              </a:r>
              <a:r>
                <a:rPr lang="zh-CN" altLang="en-US" sz="1800" b="1" dirty="0">
                  <a:solidFill>
                    <a:srgbClr val="C00000"/>
                  </a:solidFill>
                  <a:latin typeface="微软雅黑" pitchFamily="34" charset="-122"/>
                  <a:ea typeface="微软雅黑" pitchFamily="34" charset="-122"/>
                  <a:cs typeface="Times New Roman" pitchFamily="18" charset="0"/>
                  <a:sym typeface="Calibri" pitchFamily="34" charset="0"/>
                </a:rPr>
                <a:t>时 </a:t>
              </a:r>
              <a:r>
                <a:rPr lang="en-US" altLang="zh-CN" sz="1800" b="1" dirty="0">
                  <a:solidFill>
                    <a:srgbClr val="C00000"/>
                  </a:solidFill>
                  <a:latin typeface="微软雅黑" pitchFamily="34" charset="-122"/>
                  <a:ea typeface="微软雅黑" pitchFamily="34" charset="-122"/>
                  <a:cs typeface="Times New Roman" pitchFamily="18" charset="0"/>
                  <a:sym typeface="Calibri" pitchFamily="34" charset="0"/>
                </a:rPr>
                <a:t>50 </a:t>
              </a:r>
              <a:r>
                <a:rPr lang="zh-CN" altLang="en-US" sz="1800" b="1" dirty="0">
                  <a:solidFill>
                    <a:srgbClr val="C00000"/>
                  </a:solidFill>
                  <a:latin typeface="微软雅黑" pitchFamily="34" charset="-122"/>
                  <a:ea typeface="微软雅黑" pitchFamily="34" charset="-122"/>
                  <a:cs typeface="Times New Roman" pitchFamily="18" charset="0"/>
                  <a:sym typeface="Calibri" pitchFamily="34" charset="0"/>
                </a:rPr>
                <a:t>分</a:t>
              </a:r>
              <a:r>
                <a:rPr lang="zh-CN" altLang="en-US" sz="1800" b="1" dirty="0">
                  <a:solidFill>
                    <a:schemeClr val="bg1"/>
                  </a:solidFill>
                  <a:latin typeface="微软雅黑" pitchFamily="34" charset="-122"/>
                  <a:ea typeface="微软雅黑" pitchFamily="34" charset="-122"/>
                  <a:cs typeface="Times New Roman" pitchFamily="18" charset="0"/>
                  <a:sym typeface="Calibri" pitchFamily="34" charset="0"/>
                </a:rPr>
                <a:t>，操作人员用便携式可燃气体测定仪在澄清槽东侧观察口</a:t>
              </a:r>
              <a:r>
                <a:rPr lang="zh-CN" altLang="en-US" sz="1800" b="1" dirty="0">
                  <a:solidFill>
                    <a:srgbClr val="C00000"/>
                  </a:solidFill>
                  <a:latin typeface="微软雅黑" pitchFamily="34" charset="-122"/>
                  <a:ea typeface="微软雅黑" pitchFamily="34" charset="-122"/>
                  <a:cs typeface="Times New Roman" pitchFamily="18" charset="0"/>
                  <a:sym typeface="Calibri" pitchFamily="34" charset="0"/>
                </a:rPr>
                <a:t>揭盖检测</a:t>
              </a:r>
              <a:r>
                <a:rPr lang="zh-CN" altLang="en-US" sz="1800" b="1" dirty="0">
                  <a:solidFill>
                    <a:schemeClr val="bg1"/>
                  </a:solidFill>
                  <a:latin typeface="微软雅黑" pitchFamily="34" charset="-122"/>
                  <a:ea typeface="微软雅黑" pitchFamily="34" charset="-122"/>
                  <a:cs typeface="Times New Roman" pitchFamily="18" charset="0"/>
                  <a:sym typeface="Calibri" pitchFamily="34" charset="0"/>
                </a:rPr>
                <a:t>， </a:t>
              </a:r>
              <a:r>
                <a:rPr lang="en-US" altLang="zh-CN" sz="1800" b="1" dirty="0">
                  <a:solidFill>
                    <a:srgbClr val="C00000"/>
                  </a:solidFill>
                  <a:latin typeface="微软雅黑" pitchFamily="34" charset="-122"/>
                  <a:ea typeface="微软雅黑" pitchFamily="34" charset="-122"/>
                  <a:cs typeface="Times New Roman" pitchFamily="18" charset="0"/>
                  <a:sym typeface="Calibri" pitchFamily="34" charset="0"/>
                </a:rPr>
                <a:t>14 </a:t>
              </a:r>
              <a:r>
                <a:rPr lang="zh-CN" altLang="en-US" sz="1800" b="1" dirty="0">
                  <a:solidFill>
                    <a:srgbClr val="C00000"/>
                  </a:solidFill>
                  <a:latin typeface="微软雅黑" pitchFamily="34" charset="-122"/>
                  <a:ea typeface="微软雅黑" pitchFamily="34" charset="-122"/>
                  <a:cs typeface="Times New Roman" pitchFamily="18" charset="0"/>
                  <a:sym typeface="Calibri" pitchFamily="34" charset="0"/>
                </a:rPr>
                <a:t>时</a:t>
              </a:r>
              <a:r>
                <a:rPr lang="zh-CN" altLang="en-US" sz="1800" b="1" dirty="0">
                  <a:solidFill>
                    <a:schemeClr val="bg1"/>
                  </a:solidFill>
                  <a:latin typeface="微软雅黑" pitchFamily="34" charset="-122"/>
                  <a:ea typeface="微软雅黑" pitchFamily="34" charset="-122"/>
                  <a:cs typeface="Times New Roman" pitchFamily="18" charset="0"/>
                  <a:sym typeface="Calibri" pitchFamily="34" charset="0"/>
                </a:rPr>
                <a:t>才签字动火作业。从时间上已经超过了规定要求。澄清槽上部有很多“里外通气”的地方，隔离措施不到位，最终焊渣引发爆炸。 </a:t>
              </a:r>
              <a:endParaRPr lang="zh-CN" altLang="en-US" sz="1800" b="1" dirty="0">
                <a:solidFill>
                  <a:schemeClr val="bg1"/>
                </a:solidFill>
              </a:endParaRPr>
            </a:p>
          </p:txBody>
        </p:sp>
      </p:gr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矩形 3"/>
          <p:cNvSpPr>
            <a:spLocks noChangeArrowheads="1"/>
          </p:cNvSpPr>
          <p:nvPr/>
        </p:nvSpPr>
        <p:spPr bwMode="auto">
          <a:xfrm>
            <a:off x="2090738" y="778904"/>
            <a:ext cx="8724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2400" b="1" dirty="0">
                <a:latin typeface="微软雅黑" pitchFamily="34" charset="-122"/>
                <a:ea typeface="微软雅黑" pitchFamily="34" charset="-122"/>
                <a:cs typeface="Arial" charset="0"/>
                <a:sym typeface="Calibri" pitchFamily="34" charset="0"/>
              </a:rPr>
              <a:t>案例三    吉林松原石化“</a:t>
            </a:r>
            <a:r>
              <a:rPr lang="en-US" altLang="zh-CN" sz="2400" b="1" dirty="0">
                <a:latin typeface="微软雅黑" pitchFamily="34" charset="-122"/>
                <a:ea typeface="微软雅黑" pitchFamily="34" charset="-122"/>
                <a:cs typeface="Arial" charset="0"/>
                <a:sym typeface="Calibri" pitchFamily="34" charset="0"/>
              </a:rPr>
              <a:t>2•17 ”</a:t>
            </a:r>
            <a:r>
              <a:rPr lang="zh-CN" altLang="en-US" sz="2400" b="1" dirty="0">
                <a:latin typeface="微软雅黑" pitchFamily="34" charset="-122"/>
                <a:ea typeface="微软雅黑" pitchFamily="34" charset="-122"/>
                <a:cs typeface="Arial" charset="0"/>
                <a:sym typeface="Calibri" pitchFamily="34" charset="0"/>
              </a:rPr>
              <a:t>爆炸事故</a:t>
            </a:r>
          </a:p>
        </p:txBody>
      </p:sp>
      <p:sp>
        <p:nvSpPr>
          <p:cNvPr id="4" name="文本占位符 3"/>
          <p:cNvSpPr>
            <a:spLocks noGrp="1"/>
          </p:cNvSpPr>
          <p:nvPr>
            <p:ph type="body" sz="quarter" idx="10"/>
          </p:nvPr>
        </p:nvSpPr>
        <p:spPr/>
        <p:txBody>
          <a:bodyPr/>
          <a:lstStyle/>
          <a:p>
            <a:r>
              <a:rPr lang="zh-CN" altLang="en-US" b="1" dirty="0"/>
              <a:t>三、动火事故案例分析</a:t>
            </a:r>
          </a:p>
        </p:txBody>
      </p:sp>
      <p:sp>
        <p:nvSpPr>
          <p:cNvPr id="18" name="矩形 52"/>
          <p:cNvSpPr>
            <a:spLocks noChangeArrowheads="1"/>
          </p:cNvSpPr>
          <p:nvPr/>
        </p:nvSpPr>
        <p:spPr bwMode="auto">
          <a:xfrm>
            <a:off x="5339556" y="1410237"/>
            <a:ext cx="1512887" cy="475090"/>
          </a:xfrm>
          <a:prstGeom prst="rect">
            <a:avLst/>
          </a:prstGeom>
          <a:solidFill>
            <a:srgbClr val="C00000">
              <a:alpha val="41000"/>
            </a:srgbClr>
          </a:solidFill>
          <a:ln>
            <a:noFill/>
          </a:ln>
        </p:spPr>
        <p:txBody>
          <a:bodyPr anchor="ctr" anchorCtr="0"/>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r>
              <a:rPr lang="zh-CN" altLang="en-US" b="1" dirty="0">
                <a:solidFill>
                  <a:schemeClr val="bg1"/>
                </a:solidFill>
                <a:latin typeface="微软雅黑" pitchFamily="34" charset="-122"/>
                <a:ea typeface="微软雅黑" pitchFamily="34" charset="-122"/>
                <a:sym typeface="Calibri" pitchFamily="34" charset="0"/>
              </a:rPr>
              <a:t>事故经过</a:t>
            </a:r>
            <a:endParaRPr lang="id-ID" altLang="zh-CN" b="1" dirty="0">
              <a:solidFill>
                <a:schemeClr val="bg1"/>
              </a:solidFill>
              <a:latin typeface="微软雅黑" pitchFamily="34" charset="-122"/>
              <a:ea typeface="微软雅黑" pitchFamily="34" charset="-122"/>
              <a:sym typeface="Calibri" pitchFamily="34" charset="0"/>
            </a:endParaRPr>
          </a:p>
        </p:txBody>
      </p:sp>
      <p:grpSp>
        <p:nvGrpSpPr>
          <p:cNvPr id="2" name="组合 1"/>
          <p:cNvGrpSpPr/>
          <p:nvPr/>
        </p:nvGrpSpPr>
        <p:grpSpPr>
          <a:xfrm>
            <a:off x="533382" y="2132856"/>
            <a:ext cx="11125236" cy="4057873"/>
            <a:chOff x="533382" y="1628800"/>
            <a:chExt cx="11125236" cy="4057873"/>
          </a:xfrm>
        </p:grpSpPr>
        <p:grpSp>
          <p:nvGrpSpPr>
            <p:cNvPr id="10" name="组合 9"/>
            <p:cNvGrpSpPr/>
            <p:nvPr/>
          </p:nvGrpSpPr>
          <p:grpSpPr>
            <a:xfrm>
              <a:off x="533382" y="1628800"/>
              <a:ext cx="11125236" cy="4057873"/>
              <a:chOff x="3971765" y="1038226"/>
              <a:chExt cx="7128792" cy="4875851"/>
            </a:xfrm>
          </p:grpSpPr>
          <p:sp>
            <p:nvSpPr>
              <p:cNvPr id="11" name="矩形 1"/>
              <p:cNvSpPr>
                <a:spLocks noChangeArrowheads="1"/>
              </p:cNvSpPr>
              <p:nvPr/>
            </p:nvSpPr>
            <p:spPr bwMode="auto">
              <a:xfrm>
                <a:off x="3971765" y="1038226"/>
                <a:ext cx="7128792" cy="4875851"/>
              </a:xfrm>
              <a:prstGeom prst="rect">
                <a:avLst/>
              </a:prstGeom>
              <a:solidFill>
                <a:schemeClr val="bg1">
                  <a:lumMod val="75000"/>
                  <a:alpha val="52000"/>
                </a:schemeClr>
              </a:solidFill>
              <a:ln>
                <a:solidFill>
                  <a:schemeClr val="tx1"/>
                </a:solidFill>
              </a:ln>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a:solidFill>
                    <a:schemeClr val="bg1"/>
                  </a:solidFill>
                  <a:latin typeface="微软雅黑" pitchFamily="34" charset="-122"/>
                  <a:ea typeface="微软雅黑" pitchFamily="34" charset="-122"/>
                  <a:sym typeface="Calibri" pitchFamily="34" charset="0"/>
                </a:endParaRPr>
              </a:p>
            </p:txBody>
          </p:sp>
          <p:cxnSp>
            <p:nvCxnSpPr>
              <p:cNvPr id="12" name="直接连接符 11"/>
              <p:cNvCxnSpPr/>
              <p:nvPr/>
            </p:nvCxnSpPr>
            <p:spPr bwMode="auto">
              <a:xfrm>
                <a:off x="7546944" y="2188030"/>
                <a:ext cx="3748" cy="2521587"/>
              </a:xfrm>
              <a:prstGeom prst="line">
                <a:avLst/>
              </a:prstGeom>
              <a:solidFill>
                <a:schemeClr val="accent1"/>
              </a:solidFill>
              <a:ln w="15875" cap="flat" cmpd="sng" algn="ctr">
                <a:solidFill>
                  <a:schemeClr val="bg1"/>
                </a:solidFill>
                <a:prstDash val="solid"/>
                <a:round/>
                <a:headEnd type="none" w="med" len="med"/>
                <a:tailEnd type="none" w="med" len="med"/>
              </a:ln>
              <a:effectLst/>
            </p:spPr>
          </p:cxnSp>
        </p:grpSp>
        <p:sp>
          <p:nvSpPr>
            <p:cNvPr id="18440" name="矩形"/>
            <p:cNvSpPr>
              <a:spLocks noChangeArrowheads="1"/>
            </p:cNvSpPr>
            <p:nvPr/>
          </p:nvSpPr>
          <p:spPr bwMode="auto">
            <a:xfrm>
              <a:off x="6468097" y="2351416"/>
              <a:ext cx="5055603" cy="261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nSpc>
                  <a:spcPct val="200000"/>
                </a:lnSpc>
              </a:pPr>
              <a:r>
                <a:rPr lang="en-US" altLang="zh-CN" sz="1400" b="1" dirty="0">
                  <a:latin typeface="微软雅黑" pitchFamily="34" charset="-122"/>
                  <a:ea typeface="微软雅黑" pitchFamily="34" charset="-122"/>
                  <a:cs typeface="Arial" charset="0"/>
                  <a:sym typeface="Calibri" pitchFamily="34" charset="0"/>
                </a:rPr>
                <a:t>        </a:t>
              </a:r>
              <a:r>
                <a:rPr lang="en-US" altLang="zh-CN" sz="1400" b="1" dirty="0">
                  <a:solidFill>
                    <a:schemeClr val="bg1"/>
                  </a:solidFill>
                  <a:latin typeface="微软雅黑" pitchFamily="34" charset="-122"/>
                  <a:ea typeface="微软雅黑" pitchFamily="34" charset="-122"/>
                  <a:cs typeface="Arial" charset="0"/>
                  <a:sym typeface="Calibri" pitchFamily="34" charset="0"/>
                </a:rPr>
                <a:t>2</a:t>
              </a:r>
              <a:r>
                <a:rPr lang="zh-CN" altLang="en-US" sz="1400" b="1" dirty="0">
                  <a:solidFill>
                    <a:schemeClr val="bg1"/>
                  </a:solidFill>
                  <a:latin typeface="微软雅黑" pitchFamily="34" charset="-122"/>
                  <a:ea typeface="微软雅黑" pitchFamily="34" charset="-122"/>
                  <a:cs typeface="Arial" charset="0"/>
                  <a:sym typeface="Calibri" pitchFamily="34" charset="0"/>
                </a:rPr>
                <a:t>月</a:t>
              </a:r>
              <a:r>
                <a:rPr lang="en-US" altLang="zh-CN" sz="1400" b="1" dirty="0">
                  <a:solidFill>
                    <a:schemeClr val="bg1"/>
                  </a:solidFill>
                  <a:latin typeface="微软雅黑" pitchFamily="34" charset="-122"/>
                  <a:ea typeface="微软雅黑" pitchFamily="34" charset="-122"/>
                  <a:cs typeface="Arial" charset="0"/>
                  <a:sym typeface="Calibri" pitchFamily="34" charset="0"/>
                </a:rPr>
                <a:t>17</a:t>
              </a:r>
              <a:r>
                <a:rPr lang="zh-CN" altLang="en-US" sz="1400" b="1" dirty="0">
                  <a:solidFill>
                    <a:schemeClr val="bg1"/>
                  </a:solidFill>
                  <a:latin typeface="微软雅黑" pitchFamily="34" charset="-122"/>
                  <a:ea typeface="微软雅黑" pitchFamily="34" charset="-122"/>
                  <a:cs typeface="Arial" charset="0"/>
                  <a:sym typeface="Calibri" pitchFamily="34" charset="0"/>
                </a:rPr>
                <a:t>日</a:t>
              </a:r>
              <a:r>
                <a:rPr lang="en-US" altLang="zh-CN" sz="1400" b="1" dirty="0">
                  <a:solidFill>
                    <a:schemeClr val="bg1"/>
                  </a:solidFill>
                  <a:latin typeface="微软雅黑" pitchFamily="34" charset="-122"/>
                  <a:ea typeface="微软雅黑" pitchFamily="34" charset="-122"/>
                  <a:cs typeface="Arial" charset="0"/>
                  <a:sym typeface="Calibri" pitchFamily="34" charset="0"/>
                </a:rPr>
                <a:t>8</a:t>
              </a:r>
              <a:r>
                <a:rPr lang="zh-CN" altLang="en-US" sz="1400" b="1" dirty="0">
                  <a:solidFill>
                    <a:schemeClr val="bg1"/>
                  </a:solidFill>
                  <a:latin typeface="微软雅黑" pitchFamily="34" charset="-122"/>
                  <a:ea typeface="微软雅黑" pitchFamily="34" charset="-122"/>
                  <a:cs typeface="Arial" charset="0"/>
                  <a:sym typeface="Calibri" pitchFamily="34" charset="0"/>
                </a:rPr>
                <a:t>点</a:t>
              </a:r>
              <a:r>
                <a:rPr lang="en-US" altLang="zh-CN" sz="1400" b="1" dirty="0">
                  <a:solidFill>
                    <a:schemeClr val="bg1"/>
                  </a:solidFill>
                  <a:latin typeface="微软雅黑" pitchFamily="34" charset="-122"/>
                  <a:ea typeface="微软雅黑" pitchFamily="34" charset="-122"/>
                  <a:cs typeface="Arial" charset="0"/>
                  <a:sym typeface="Calibri" pitchFamily="34" charset="0"/>
                </a:rPr>
                <a:t>30</a:t>
              </a:r>
              <a:r>
                <a:rPr lang="zh-CN" altLang="en-US" sz="1400" b="1" dirty="0">
                  <a:solidFill>
                    <a:schemeClr val="bg1"/>
                  </a:solidFill>
                  <a:latin typeface="微软雅黑" pitchFamily="34" charset="-122"/>
                  <a:ea typeface="微软雅黑" pitchFamily="34" charset="-122"/>
                  <a:cs typeface="Arial" charset="0"/>
                  <a:sym typeface="Calibri" pitchFamily="34" charset="0"/>
                </a:rPr>
                <a:t>分左右，作业人员到达现场准备安装储罐液位计。开具作业票后，在</a:t>
              </a:r>
              <a:r>
                <a:rPr lang="zh-CN" altLang="en-US" sz="1400" b="1" dirty="0">
                  <a:solidFill>
                    <a:srgbClr val="C00000"/>
                  </a:solidFill>
                  <a:latin typeface="微软雅黑" pitchFamily="34" charset="-122"/>
                  <a:ea typeface="微软雅黑" pitchFamily="34" charset="-122"/>
                  <a:cs typeface="Arial" charset="0"/>
                  <a:sym typeface="Calibri" pitchFamily="34" charset="0"/>
                </a:rPr>
                <a:t>未对罐内气体分析</a:t>
              </a:r>
              <a:r>
                <a:rPr lang="zh-CN" altLang="en-US" sz="1400" b="1" dirty="0">
                  <a:solidFill>
                    <a:schemeClr val="bg1"/>
                  </a:solidFill>
                  <a:latin typeface="微软雅黑" pitchFamily="34" charset="-122"/>
                  <a:ea typeface="微软雅黑" pitchFamily="34" charset="-122"/>
                  <a:cs typeface="Arial" charset="0"/>
                  <a:sym typeface="Calibri" pitchFamily="34" charset="0"/>
                </a:rPr>
                <a:t>的情况下（仅用便携式检测仪查看了罐外动火点部位的空气中可燃气体含量），</a:t>
              </a:r>
              <a:r>
                <a:rPr lang="en-US" altLang="zh-CN" sz="1400" b="1" dirty="0">
                  <a:solidFill>
                    <a:schemeClr val="bg1"/>
                  </a:solidFill>
                  <a:latin typeface="微软雅黑" pitchFamily="34" charset="-122"/>
                  <a:ea typeface="微软雅黑" pitchFamily="34" charset="-122"/>
                  <a:cs typeface="Arial" charset="0"/>
                  <a:sym typeface="Calibri" pitchFamily="34" charset="0"/>
                </a:rPr>
                <a:t>8</a:t>
              </a:r>
              <a:r>
                <a:rPr lang="zh-CN" altLang="en-US" sz="1400" b="1" dirty="0">
                  <a:solidFill>
                    <a:schemeClr val="bg1"/>
                  </a:solidFill>
                  <a:latin typeface="微软雅黑" pitchFamily="34" charset="-122"/>
                  <a:ea typeface="微软雅黑" pitchFamily="34" charset="-122"/>
                  <a:cs typeface="Arial" charset="0"/>
                  <a:sym typeface="Calibri" pitchFamily="34" charset="0"/>
                </a:rPr>
                <a:t>点</a:t>
              </a:r>
              <a:r>
                <a:rPr lang="en-US" altLang="zh-CN" sz="1400" b="1" dirty="0">
                  <a:solidFill>
                    <a:schemeClr val="bg1"/>
                  </a:solidFill>
                  <a:latin typeface="微软雅黑" pitchFamily="34" charset="-122"/>
                  <a:ea typeface="微软雅黑" pitchFamily="34" charset="-122"/>
                  <a:cs typeface="Arial" charset="0"/>
                  <a:sym typeface="Calibri" pitchFamily="34" charset="0"/>
                </a:rPr>
                <a:t>50</a:t>
              </a:r>
              <a:r>
                <a:rPr lang="zh-CN" altLang="en-US" sz="1400" b="1" dirty="0">
                  <a:solidFill>
                    <a:schemeClr val="bg1"/>
                  </a:solidFill>
                  <a:latin typeface="微软雅黑" pitchFamily="34" charset="-122"/>
                  <a:ea typeface="微软雅黑" pitchFamily="34" charset="-122"/>
                  <a:cs typeface="Arial" charset="0"/>
                  <a:sym typeface="Calibri" pitchFamily="34" charset="0"/>
                </a:rPr>
                <a:t>分，作业人员用气割枪在</a:t>
              </a:r>
              <a:r>
                <a:rPr lang="en-US" altLang="zh-CN" sz="1400" b="1" dirty="0">
                  <a:solidFill>
                    <a:schemeClr val="bg1"/>
                  </a:solidFill>
                  <a:latin typeface="微软雅黑" pitchFamily="34" charset="-122"/>
                  <a:ea typeface="微软雅黑" pitchFamily="34" charset="-122"/>
                  <a:cs typeface="Arial" charset="0"/>
                  <a:sym typeface="Calibri" pitchFamily="34" charset="0"/>
                </a:rPr>
                <a:t>V102</a:t>
              </a:r>
              <a:r>
                <a:rPr lang="zh-CN" altLang="en-US" sz="1400" b="1" dirty="0">
                  <a:solidFill>
                    <a:schemeClr val="bg1"/>
                  </a:solidFill>
                  <a:latin typeface="微软雅黑" pitchFamily="34" charset="-122"/>
                  <a:ea typeface="微软雅黑" pitchFamily="34" charset="-122"/>
                  <a:cs typeface="Arial" charset="0"/>
                  <a:sym typeface="Calibri" pitchFamily="34" charset="0"/>
                </a:rPr>
                <a:t>罐顶切割投入式液位计安装孔时，发生闪爆，罐顶被炸飞，造成现场</a:t>
              </a:r>
              <a:r>
                <a:rPr lang="en-US" altLang="zh-CN" sz="1400" b="1" dirty="0">
                  <a:solidFill>
                    <a:srgbClr val="C00000"/>
                  </a:solidFill>
                  <a:latin typeface="微软雅黑" pitchFamily="34" charset="-122"/>
                  <a:ea typeface="微软雅黑" pitchFamily="34" charset="-122"/>
                  <a:cs typeface="Arial" charset="0"/>
                  <a:sym typeface="Calibri" pitchFamily="34" charset="0"/>
                </a:rPr>
                <a:t>3</a:t>
              </a:r>
              <a:r>
                <a:rPr lang="zh-CN" altLang="en-US" sz="1400" b="1" dirty="0">
                  <a:solidFill>
                    <a:srgbClr val="C00000"/>
                  </a:solidFill>
                  <a:latin typeface="微软雅黑" pitchFamily="34" charset="-122"/>
                  <a:ea typeface="微软雅黑" pitchFamily="34" charset="-122"/>
                  <a:cs typeface="Arial" charset="0"/>
                  <a:sym typeface="Calibri" pitchFamily="34" charset="0"/>
                </a:rPr>
                <a:t>名</a:t>
              </a:r>
              <a:r>
                <a:rPr lang="zh-CN" altLang="en-US" sz="1400" b="1" dirty="0">
                  <a:solidFill>
                    <a:schemeClr val="bg1"/>
                  </a:solidFill>
                  <a:latin typeface="微软雅黑" pitchFamily="34" charset="-122"/>
                  <a:ea typeface="微软雅黑" pitchFamily="34" charset="-122"/>
                  <a:cs typeface="Arial" charset="0"/>
                  <a:sym typeface="Calibri" pitchFamily="34" charset="0"/>
                </a:rPr>
                <a:t>在罐顶作业的人员飞向高空后坠地</a:t>
              </a:r>
              <a:r>
                <a:rPr lang="zh-CN" altLang="en-US" sz="1400" b="1" dirty="0">
                  <a:solidFill>
                    <a:srgbClr val="C00000"/>
                  </a:solidFill>
                  <a:latin typeface="微软雅黑" pitchFamily="34" charset="-122"/>
                  <a:ea typeface="微软雅黑" pitchFamily="34" charset="-122"/>
                  <a:cs typeface="Arial" charset="0"/>
                  <a:sym typeface="Calibri" pitchFamily="34" charset="0"/>
                </a:rPr>
                <a:t>死亡。</a:t>
              </a:r>
            </a:p>
          </p:txBody>
        </p:sp>
        <p:pic>
          <p:nvPicPr>
            <p:cNvPr id="14" name="图片"/>
            <p:cNvPicPr>
              <a:picLocks noChangeAspect="1"/>
            </p:cNvPicPr>
            <p:nvPr/>
          </p:nvPicPr>
          <p:blipFill rotWithShape="1">
            <a:blip r:embed="rId4">
              <a:extLst>
                <a:ext uri="{28A0092B-C50C-407E-A947-70E740481C1C}">
                  <a14:useLocalDpi xmlns:a14="http://schemas.microsoft.com/office/drawing/2010/main" val="0"/>
                </a:ext>
              </a:extLst>
            </a:blip>
            <a:srcRect b="11870"/>
            <a:stretch>
              <a:fillRect/>
            </a:stretch>
          </p:blipFill>
          <p:spPr bwMode="auto">
            <a:xfrm>
              <a:off x="900437" y="2060848"/>
              <a:ext cx="4853223" cy="306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矩形 3"/>
          <p:cNvSpPr>
            <a:spLocks noChangeArrowheads="1"/>
          </p:cNvSpPr>
          <p:nvPr/>
        </p:nvSpPr>
        <p:spPr bwMode="auto">
          <a:xfrm>
            <a:off x="2090738" y="778904"/>
            <a:ext cx="8724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2400" b="1" dirty="0">
                <a:latin typeface="微软雅黑" pitchFamily="34" charset="-122"/>
                <a:ea typeface="微软雅黑" pitchFamily="34" charset="-122"/>
                <a:cs typeface="Arial" charset="0"/>
                <a:sym typeface="Calibri" pitchFamily="34" charset="0"/>
              </a:rPr>
              <a:t>案例三    吉林松原石化“</a:t>
            </a:r>
            <a:r>
              <a:rPr lang="en-US" altLang="zh-CN" sz="2400" b="1" dirty="0">
                <a:latin typeface="微软雅黑" pitchFamily="34" charset="-122"/>
                <a:ea typeface="微软雅黑" pitchFamily="34" charset="-122"/>
                <a:cs typeface="Arial" charset="0"/>
                <a:sym typeface="Calibri" pitchFamily="34" charset="0"/>
              </a:rPr>
              <a:t>2•17 ”</a:t>
            </a:r>
            <a:r>
              <a:rPr lang="zh-CN" altLang="en-US" sz="2400" b="1" dirty="0">
                <a:latin typeface="微软雅黑" pitchFamily="34" charset="-122"/>
                <a:ea typeface="微软雅黑" pitchFamily="34" charset="-122"/>
                <a:cs typeface="Arial" charset="0"/>
                <a:sym typeface="Calibri" pitchFamily="34" charset="0"/>
              </a:rPr>
              <a:t>爆炸事故</a:t>
            </a:r>
          </a:p>
        </p:txBody>
      </p:sp>
      <p:sp>
        <p:nvSpPr>
          <p:cNvPr id="4" name="文本占位符 3"/>
          <p:cNvSpPr>
            <a:spLocks noGrp="1"/>
          </p:cNvSpPr>
          <p:nvPr>
            <p:ph type="body" sz="quarter" idx="10"/>
          </p:nvPr>
        </p:nvSpPr>
        <p:spPr/>
        <p:txBody>
          <a:bodyPr/>
          <a:lstStyle/>
          <a:p>
            <a:r>
              <a:rPr lang="zh-CN" altLang="en-US" b="1" dirty="0"/>
              <a:t>三、动火事故案例分析</a:t>
            </a:r>
          </a:p>
        </p:txBody>
      </p:sp>
      <p:grpSp>
        <p:nvGrpSpPr>
          <p:cNvPr id="3" name="组合 2"/>
          <p:cNvGrpSpPr/>
          <p:nvPr/>
        </p:nvGrpSpPr>
        <p:grpSpPr>
          <a:xfrm>
            <a:off x="1091444" y="1412564"/>
            <a:ext cx="5861839" cy="431136"/>
            <a:chOff x="610388" y="1860217"/>
            <a:chExt cx="5861839" cy="431136"/>
          </a:xfrm>
        </p:grpSpPr>
        <p:sp>
          <p:nvSpPr>
            <p:cNvPr id="17" name="矩形 52"/>
            <p:cNvSpPr>
              <a:spLocks noChangeArrowheads="1"/>
            </p:cNvSpPr>
            <p:nvPr/>
          </p:nvSpPr>
          <p:spPr bwMode="auto">
            <a:xfrm>
              <a:off x="610388" y="1860217"/>
              <a:ext cx="1512887" cy="431136"/>
            </a:xfrm>
            <a:prstGeom prst="rect">
              <a:avLst/>
            </a:prstGeom>
            <a:solidFill>
              <a:srgbClr val="C00000">
                <a:alpha val="41000"/>
              </a:srgbClr>
            </a:solidFill>
            <a:ln>
              <a:noFill/>
            </a:ln>
          </p:spPr>
          <p:txBody>
            <a:bodyPr anchor="ctr" anchorCtr="0"/>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r>
                <a:rPr lang="zh-CN" altLang="en-US" b="1" dirty="0">
                  <a:solidFill>
                    <a:schemeClr val="bg1"/>
                  </a:solidFill>
                  <a:latin typeface="微软雅黑" pitchFamily="34" charset="-122"/>
                  <a:ea typeface="微软雅黑" pitchFamily="34" charset="-122"/>
                  <a:sym typeface="Calibri" pitchFamily="34" charset="0"/>
                </a:rPr>
                <a:t>事故原因</a:t>
              </a:r>
              <a:endParaRPr lang="id-ID" altLang="zh-CN" b="1" dirty="0">
                <a:solidFill>
                  <a:schemeClr val="bg1"/>
                </a:solidFill>
                <a:latin typeface="微软雅黑" pitchFamily="34" charset="-122"/>
                <a:ea typeface="微软雅黑" pitchFamily="34" charset="-122"/>
                <a:sym typeface="Calibri" pitchFamily="34" charset="0"/>
              </a:endParaRPr>
            </a:p>
          </p:txBody>
        </p:sp>
        <p:sp>
          <p:nvSpPr>
            <p:cNvPr id="19" name="圆角矩形 56"/>
            <p:cNvSpPr>
              <a:spLocks noChangeArrowheads="1"/>
            </p:cNvSpPr>
            <p:nvPr/>
          </p:nvSpPr>
          <p:spPr bwMode="auto">
            <a:xfrm>
              <a:off x="1997063" y="1937285"/>
              <a:ext cx="4475164" cy="276999"/>
            </a:xfrm>
            <a:prstGeom prst="roundRect">
              <a:avLst>
                <a:gd name="adj" fmla="val 16667"/>
              </a:avLst>
            </a:prstGeom>
            <a:solidFill>
              <a:schemeClr val="accent4">
                <a:alpha val="76000"/>
              </a:schemeClr>
            </a:solidFill>
            <a:ln>
              <a:noFill/>
            </a:ln>
          </p:spPr>
          <p:txBody>
            <a:bodyPr anchor="ctr" anchorCtr="0"/>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r>
                <a:rPr lang="zh-CN" altLang="en-US" sz="1600" b="1" dirty="0">
                  <a:solidFill>
                    <a:schemeClr val="bg1"/>
                  </a:solidFill>
                  <a:latin typeface="微软雅黑" pitchFamily="34" charset="-122"/>
                  <a:ea typeface="微软雅黑" pitchFamily="34" charset="-122"/>
                  <a:sym typeface="Calibri" pitchFamily="34" charset="0"/>
                </a:rPr>
                <a:t>未开展危害识别</a:t>
              </a:r>
            </a:p>
          </p:txBody>
        </p:sp>
      </p:grpSp>
      <p:grpSp>
        <p:nvGrpSpPr>
          <p:cNvPr id="6" name="组合 5"/>
          <p:cNvGrpSpPr/>
          <p:nvPr/>
        </p:nvGrpSpPr>
        <p:grpSpPr>
          <a:xfrm>
            <a:off x="533382" y="2096852"/>
            <a:ext cx="11125236" cy="4057873"/>
            <a:chOff x="533382" y="1628800"/>
            <a:chExt cx="11125236" cy="4057873"/>
          </a:xfrm>
        </p:grpSpPr>
        <p:sp>
          <p:nvSpPr>
            <p:cNvPr id="11" name="矩形 1"/>
            <p:cNvSpPr>
              <a:spLocks noChangeArrowheads="1"/>
            </p:cNvSpPr>
            <p:nvPr/>
          </p:nvSpPr>
          <p:spPr bwMode="auto">
            <a:xfrm>
              <a:off x="533382" y="1628800"/>
              <a:ext cx="11125236" cy="4057873"/>
            </a:xfrm>
            <a:prstGeom prst="rect">
              <a:avLst/>
            </a:prstGeom>
            <a:solidFill>
              <a:schemeClr val="bg1">
                <a:lumMod val="75000"/>
                <a:alpha val="52000"/>
              </a:schemeClr>
            </a:solidFill>
            <a:ln>
              <a:solidFill>
                <a:schemeClr val="tx1"/>
              </a:solidFill>
            </a:ln>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a:solidFill>
                  <a:schemeClr val="bg1"/>
                </a:solidFill>
                <a:latin typeface="微软雅黑" pitchFamily="34" charset="-122"/>
                <a:ea typeface="微软雅黑" pitchFamily="34" charset="-122"/>
                <a:sym typeface="Calibri" pitchFamily="34" charset="0"/>
              </a:endParaRPr>
            </a:p>
          </p:txBody>
        </p:sp>
        <p:sp>
          <p:nvSpPr>
            <p:cNvPr id="2" name="矩形 1"/>
            <p:cNvSpPr/>
            <p:nvPr/>
          </p:nvSpPr>
          <p:spPr>
            <a:xfrm>
              <a:off x="654648" y="1764910"/>
              <a:ext cx="10882704" cy="3785652"/>
            </a:xfrm>
            <a:prstGeom prst="rect">
              <a:avLst/>
            </a:prstGeom>
          </p:spPr>
          <p:txBody>
            <a:bodyPr wrap="square">
              <a:spAutoFit/>
            </a:bodyPr>
            <a:lstStyle/>
            <a:p>
              <a:pPr>
                <a:lnSpc>
                  <a:spcPct val="150000"/>
                </a:lnSpc>
              </a:pPr>
              <a:r>
                <a:rPr lang="zh-CN" altLang="en-US" sz="1600" b="1" dirty="0">
                  <a:solidFill>
                    <a:srgbClr val="C00000"/>
                  </a:solidFill>
                  <a:latin typeface="微软雅黑" pitchFamily="34" charset="-122"/>
                  <a:ea typeface="微软雅黑" pitchFamily="34" charset="-122"/>
                  <a:cs typeface="Times New Roman" pitchFamily="18" charset="0"/>
                  <a:sym typeface="Calibri" pitchFamily="34" charset="0"/>
                </a:rPr>
                <a:t>　　</a:t>
              </a:r>
              <a:r>
                <a:rPr lang="en-US" altLang="zh-CN" sz="1600" b="1" dirty="0">
                  <a:solidFill>
                    <a:srgbClr val="C00000"/>
                  </a:solidFill>
                  <a:latin typeface="微软雅黑" pitchFamily="34" charset="-122"/>
                  <a:ea typeface="微软雅黑" pitchFamily="34" charset="-122"/>
                  <a:cs typeface="Times New Roman" pitchFamily="18" charset="0"/>
                  <a:sym typeface="Calibri" pitchFamily="34" charset="0"/>
                </a:rPr>
                <a:t>1.</a:t>
              </a:r>
              <a:r>
                <a:rPr lang="zh-CN" altLang="en-US" sz="1600" b="1" dirty="0">
                  <a:solidFill>
                    <a:srgbClr val="C00000"/>
                  </a:solidFill>
                  <a:latin typeface="微软雅黑" pitchFamily="34" charset="-122"/>
                  <a:ea typeface="微软雅黑" pitchFamily="34" charset="-122"/>
                  <a:cs typeface="Times New Roman" pitchFamily="18" charset="0"/>
                  <a:sym typeface="Calibri" pitchFamily="34" charset="0"/>
                </a:rPr>
                <a:t>动火前未开展危险有害因素识别，未按</a:t>
              </a:r>
              <a:r>
                <a:rPr lang="en-US" altLang="zh-CN" sz="1600" b="1" dirty="0">
                  <a:solidFill>
                    <a:srgbClr val="C00000"/>
                  </a:solidFill>
                  <a:latin typeface="微软雅黑" pitchFamily="34" charset="-122"/>
                  <a:ea typeface="微软雅黑" pitchFamily="34" charset="-122"/>
                  <a:cs typeface="Times New Roman" pitchFamily="18" charset="0"/>
                  <a:sym typeface="Calibri" pitchFamily="34" charset="0"/>
                </a:rPr>
                <a:t>《</a:t>
              </a:r>
              <a:r>
                <a:rPr lang="zh-CN" altLang="en-US" sz="1600" b="1" dirty="0">
                  <a:solidFill>
                    <a:srgbClr val="C00000"/>
                  </a:solidFill>
                  <a:latin typeface="微软雅黑" pitchFamily="34" charset="-122"/>
                  <a:ea typeface="微软雅黑" pitchFamily="34" charset="-122"/>
                  <a:cs typeface="Times New Roman" pitchFamily="18" charset="0"/>
                  <a:sym typeface="Calibri" pitchFamily="34" charset="0"/>
                </a:rPr>
                <a:t>安全用火管理制度</a:t>
              </a:r>
              <a:r>
                <a:rPr lang="en-US" altLang="zh-CN" sz="1600" b="1" dirty="0">
                  <a:solidFill>
                    <a:srgbClr val="C00000"/>
                  </a:solidFill>
                  <a:latin typeface="微软雅黑" pitchFamily="34" charset="-122"/>
                  <a:ea typeface="微软雅黑" pitchFamily="34" charset="-122"/>
                  <a:cs typeface="Times New Roman" pitchFamily="18" charset="0"/>
                  <a:sym typeface="Calibri" pitchFamily="34" charset="0"/>
                </a:rPr>
                <a:t>》</a:t>
              </a:r>
              <a:r>
                <a:rPr lang="zh-CN" altLang="en-US" sz="1600" b="1" dirty="0">
                  <a:solidFill>
                    <a:srgbClr val="C00000"/>
                  </a:solidFill>
                  <a:latin typeface="微软雅黑" pitchFamily="34" charset="-122"/>
                  <a:ea typeface="微软雅黑" pitchFamily="34" charset="-122"/>
                  <a:cs typeface="Times New Roman" pitchFamily="18" charset="0"/>
                  <a:sym typeface="Calibri" pitchFamily="34" charset="0"/>
                </a:rPr>
                <a:t>判定动火等级，降级办理动火作业许可证。</a:t>
              </a:r>
            </a:p>
            <a:p>
              <a:pPr>
                <a:lnSpc>
                  <a:spcPct val="150000"/>
                </a:lnSpc>
              </a:pPr>
              <a:r>
                <a:rPr lang="zh-CN" altLang="en-US" sz="1600" dirty="0">
                  <a:latin typeface="微软雅黑" pitchFamily="34" charset="-122"/>
                  <a:ea typeface="微软雅黑" pitchFamily="34" charset="-122"/>
                  <a:cs typeface="Times New Roman" pitchFamily="18" charset="0"/>
                  <a:sym typeface="Calibri" pitchFamily="34" charset="0"/>
                </a:rPr>
                <a:t>　　加氢车间工艺副主任 王志才 违反吉林省松原石油化工股份有限公司</a:t>
              </a:r>
              <a:r>
                <a:rPr lang="en-US" altLang="zh-CN" sz="1600" dirty="0">
                  <a:latin typeface="微软雅黑" pitchFamily="34" charset="-122"/>
                  <a:ea typeface="微软雅黑" pitchFamily="34" charset="-122"/>
                  <a:cs typeface="Times New Roman" pitchFamily="18" charset="0"/>
                  <a:sym typeface="Calibri" pitchFamily="34" charset="0"/>
                </a:rPr>
                <a:t>《</a:t>
              </a:r>
              <a:r>
                <a:rPr lang="zh-CN" altLang="en-US" sz="1600" dirty="0">
                  <a:latin typeface="微软雅黑" pitchFamily="34" charset="-122"/>
                  <a:ea typeface="微软雅黑" pitchFamily="34" charset="-122"/>
                  <a:cs typeface="Times New Roman" pitchFamily="18" charset="0"/>
                  <a:sym typeface="Calibri" pitchFamily="34" charset="0"/>
                </a:rPr>
                <a:t>安全用火管理制度</a:t>
              </a:r>
              <a:r>
                <a:rPr lang="en-US" altLang="zh-CN" sz="1600" dirty="0">
                  <a:latin typeface="微软雅黑" pitchFamily="34" charset="-122"/>
                  <a:ea typeface="微软雅黑" pitchFamily="34" charset="-122"/>
                  <a:cs typeface="Times New Roman" pitchFamily="18" charset="0"/>
                  <a:sym typeface="Calibri" pitchFamily="34" charset="0"/>
                </a:rPr>
                <a:t>》</a:t>
              </a:r>
              <a:r>
                <a:rPr lang="zh-CN" altLang="en-US" sz="1600" dirty="0">
                  <a:latin typeface="微软雅黑" pitchFamily="34" charset="-122"/>
                  <a:ea typeface="微软雅黑" pitchFamily="34" charset="-122"/>
                  <a:cs typeface="Times New Roman" pitchFamily="18" charset="0"/>
                  <a:sym typeface="Calibri" pitchFamily="34" charset="0"/>
                </a:rPr>
                <a:t>第</a:t>
              </a:r>
              <a:r>
                <a:rPr lang="en-US" altLang="zh-CN" sz="1600" dirty="0">
                  <a:latin typeface="微软雅黑" pitchFamily="34" charset="-122"/>
                  <a:ea typeface="微软雅黑" pitchFamily="34" charset="-122"/>
                  <a:cs typeface="Times New Roman" pitchFamily="18" charset="0"/>
                  <a:sym typeface="Calibri" pitchFamily="34" charset="0"/>
                </a:rPr>
                <a:t>7.1.1</a:t>
              </a:r>
              <a:r>
                <a:rPr lang="zh-CN" altLang="en-US" sz="1600" dirty="0">
                  <a:latin typeface="微软雅黑" pitchFamily="34" charset="-122"/>
                  <a:ea typeface="微软雅黑" pitchFamily="34" charset="-122"/>
                  <a:cs typeface="Times New Roman" pitchFamily="18" charset="0"/>
                  <a:sym typeface="Calibri" pitchFamily="34" charset="0"/>
                </a:rPr>
                <a:t>条、</a:t>
              </a:r>
              <a:r>
                <a:rPr lang="en-US" altLang="zh-CN" sz="1600" dirty="0">
                  <a:latin typeface="微软雅黑" pitchFamily="34" charset="-122"/>
                  <a:ea typeface="微软雅黑" pitchFamily="34" charset="-122"/>
                  <a:cs typeface="Times New Roman" pitchFamily="18" charset="0"/>
                  <a:sym typeface="Calibri" pitchFamily="34" charset="0"/>
                </a:rPr>
                <a:t>8.2.1</a:t>
              </a:r>
              <a:r>
                <a:rPr lang="zh-CN" altLang="en-US" sz="1600" dirty="0">
                  <a:latin typeface="微软雅黑" pitchFamily="34" charset="-122"/>
                  <a:ea typeface="微软雅黑" pitchFamily="34" charset="-122"/>
                  <a:cs typeface="Times New Roman" pitchFamily="18" charset="0"/>
                  <a:sym typeface="Calibri" pitchFamily="34" charset="0"/>
                </a:rPr>
                <a:t>条、</a:t>
              </a:r>
              <a:r>
                <a:rPr lang="en-US" altLang="zh-CN" sz="1600" dirty="0">
                  <a:latin typeface="微软雅黑" pitchFamily="34" charset="-122"/>
                  <a:ea typeface="微软雅黑" pitchFamily="34" charset="-122"/>
                  <a:cs typeface="Times New Roman" pitchFamily="18" charset="0"/>
                  <a:sym typeface="Calibri" pitchFamily="34" charset="0"/>
                </a:rPr>
                <a:t>8.3</a:t>
              </a:r>
              <a:r>
                <a:rPr lang="zh-CN" altLang="en-US" sz="1600" dirty="0">
                  <a:latin typeface="微软雅黑" pitchFamily="34" charset="-122"/>
                  <a:ea typeface="微软雅黑" pitchFamily="34" charset="-122"/>
                  <a:cs typeface="Times New Roman" pitchFamily="18" charset="0"/>
                  <a:sym typeface="Calibri" pitchFamily="34" charset="0"/>
                </a:rPr>
                <a:t>条规定，办理动火作业许可证</a:t>
              </a:r>
              <a:r>
                <a:rPr lang="zh-CN" altLang="en-US" sz="1600" b="1" dirty="0">
                  <a:solidFill>
                    <a:srgbClr val="C00000"/>
                  </a:solidFill>
                  <a:latin typeface="微软雅黑" pitchFamily="34" charset="-122"/>
                  <a:ea typeface="微软雅黑" pitchFamily="34" charset="-122"/>
                  <a:cs typeface="Times New Roman" pitchFamily="18" charset="0"/>
                  <a:sym typeface="Calibri" pitchFamily="34" charset="0"/>
                </a:rPr>
                <a:t>应该由动火作业单位</a:t>
              </a:r>
              <a:r>
                <a:rPr lang="en-US" altLang="zh-CN" sz="1600" b="1" dirty="0">
                  <a:solidFill>
                    <a:srgbClr val="C00000"/>
                  </a:solidFill>
                  <a:latin typeface="微软雅黑" pitchFamily="34" charset="-122"/>
                  <a:ea typeface="微软雅黑" pitchFamily="34" charset="-122"/>
                  <a:cs typeface="Times New Roman" pitchFamily="18" charset="0"/>
                  <a:sym typeface="Calibri" pitchFamily="34" charset="0"/>
                </a:rPr>
                <a:t>(</a:t>
              </a:r>
              <a:r>
                <a:rPr lang="zh-CN" altLang="en-US" sz="1600" b="1" dirty="0">
                  <a:solidFill>
                    <a:srgbClr val="C00000"/>
                  </a:solidFill>
                  <a:latin typeface="微软雅黑" pitchFamily="34" charset="-122"/>
                  <a:ea typeface="微软雅黑" pitchFamily="34" charset="-122"/>
                  <a:cs typeface="Times New Roman" pitchFamily="18" charset="0"/>
                  <a:sym typeface="Calibri" pitchFamily="34" charset="0"/>
                </a:rPr>
                <a:t>泰铭公司</a:t>
              </a:r>
              <a:r>
                <a:rPr lang="en-US" altLang="zh-CN" sz="1600" b="1" dirty="0">
                  <a:solidFill>
                    <a:srgbClr val="C00000"/>
                  </a:solidFill>
                  <a:latin typeface="微软雅黑" pitchFamily="34" charset="-122"/>
                  <a:ea typeface="微软雅黑" pitchFamily="34" charset="-122"/>
                  <a:cs typeface="Times New Roman" pitchFamily="18" charset="0"/>
                  <a:sym typeface="Calibri" pitchFamily="34" charset="0"/>
                </a:rPr>
                <a:t>)</a:t>
              </a:r>
              <a:r>
                <a:rPr lang="zh-CN" altLang="en-US" sz="1600" b="1" dirty="0">
                  <a:solidFill>
                    <a:srgbClr val="C00000"/>
                  </a:solidFill>
                  <a:latin typeface="微软雅黑" pitchFamily="34" charset="-122"/>
                  <a:ea typeface="微软雅黑" pitchFamily="34" charset="-122"/>
                  <a:cs typeface="Times New Roman" pitchFamily="18" charset="0"/>
                  <a:sym typeface="Calibri" pitchFamily="34" charset="0"/>
                </a:rPr>
                <a:t>提出申请</a:t>
              </a:r>
              <a:r>
                <a:rPr lang="zh-CN" altLang="en-US" sz="1600" dirty="0">
                  <a:solidFill>
                    <a:srgbClr val="C00000"/>
                  </a:solidFill>
                  <a:latin typeface="微软雅黑" pitchFamily="34" charset="-122"/>
                  <a:ea typeface="微软雅黑" pitchFamily="34" charset="-122"/>
                  <a:cs typeface="Times New Roman" pitchFamily="18" charset="0"/>
                  <a:sym typeface="Calibri" pitchFamily="34" charset="0"/>
                </a:rPr>
                <a:t>，</a:t>
              </a:r>
              <a:r>
                <a:rPr lang="zh-CN" altLang="en-US" sz="1600" dirty="0">
                  <a:latin typeface="微软雅黑" pitchFamily="34" charset="-122"/>
                  <a:ea typeface="微软雅黑" pitchFamily="34" charset="-122"/>
                  <a:cs typeface="Times New Roman" pitchFamily="18" charset="0"/>
                  <a:sym typeface="Calibri" pitchFamily="34" charset="0"/>
                </a:rPr>
                <a:t>属地单位</a:t>
              </a:r>
              <a:r>
                <a:rPr lang="en-US" altLang="zh-CN" sz="1600" dirty="0">
                  <a:latin typeface="微软雅黑" pitchFamily="34" charset="-122"/>
                  <a:ea typeface="微软雅黑" pitchFamily="34" charset="-122"/>
                  <a:cs typeface="Times New Roman" pitchFamily="18" charset="0"/>
                  <a:sym typeface="Calibri" pitchFamily="34" charset="0"/>
                </a:rPr>
                <a:t>(</a:t>
              </a:r>
              <a:r>
                <a:rPr lang="zh-CN" altLang="en-US" sz="1600" dirty="0">
                  <a:latin typeface="微软雅黑" pitchFamily="34" charset="-122"/>
                  <a:ea typeface="微软雅黑" pitchFamily="34" charset="-122"/>
                  <a:cs typeface="Times New Roman" pitchFamily="18" charset="0"/>
                  <a:sym typeface="Calibri" pitchFamily="34" charset="0"/>
                </a:rPr>
                <a:t>加氢车间</a:t>
              </a:r>
              <a:r>
                <a:rPr lang="en-US" altLang="zh-CN" sz="1600" dirty="0">
                  <a:latin typeface="微软雅黑" pitchFamily="34" charset="-122"/>
                  <a:ea typeface="微软雅黑" pitchFamily="34" charset="-122"/>
                  <a:cs typeface="Times New Roman" pitchFamily="18" charset="0"/>
                  <a:sym typeface="Calibri" pitchFamily="34" charset="0"/>
                </a:rPr>
                <a:t>)</a:t>
              </a:r>
              <a:r>
                <a:rPr lang="zh-CN" altLang="en-US" sz="1600" dirty="0">
                  <a:latin typeface="微软雅黑" pitchFamily="34" charset="-122"/>
                  <a:ea typeface="微软雅黑" pitchFamily="34" charset="-122"/>
                  <a:cs typeface="Times New Roman" pitchFamily="18" charset="0"/>
                  <a:sym typeface="Calibri" pitchFamily="34" charset="0"/>
                </a:rPr>
                <a:t>负责动火作业许可证审批，而在这次动火作业中，由仪表车间闫俊指派刘竟通到</a:t>
              </a:r>
              <a:r>
                <a:rPr lang="zh-CN" altLang="en-US" sz="1600" b="1" dirty="0">
                  <a:solidFill>
                    <a:srgbClr val="C00000"/>
                  </a:solidFill>
                  <a:latin typeface="微软雅黑" pitchFamily="34" charset="-122"/>
                  <a:ea typeface="微软雅黑" pitchFamily="34" charset="-122"/>
                  <a:cs typeface="Times New Roman" pitchFamily="18" charset="0"/>
                  <a:sym typeface="Calibri" pitchFamily="34" charset="0"/>
                </a:rPr>
                <a:t>属地单位</a:t>
              </a:r>
              <a:r>
                <a:rPr lang="en-US" altLang="zh-CN" sz="1600" b="1" dirty="0">
                  <a:solidFill>
                    <a:srgbClr val="C00000"/>
                  </a:solidFill>
                  <a:latin typeface="微软雅黑" pitchFamily="34" charset="-122"/>
                  <a:ea typeface="微软雅黑" pitchFamily="34" charset="-122"/>
                  <a:cs typeface="Times New Roman" pitchFamily="18" charset="0"/>
                  <a:sym typeface="Calibri" pitchFamily="34" charset="0"/>
                </a:rPr>
                <a:t>(</a:t>
              </a:r>
              <a:r>
                <a:rPr lang="zh-CN" altLang="en-US" sz="1600" b="1" dirty="0">
                  <a:solidFill>
                    <a:srgbClr val="C00000"/>
                  </a:solidFill>
                  <a:latin typeface="微软雅黑" pitchFamily="34" charset="-122"/>
                  <a:ea typeface="微软雅黑" pitchFamily="34" charset="-122"/>
                  <a:cs typeface="Times New Roman" pitchFamily="18" charset="0"/>
                  <a:sym typeface="Calibri" pitchFamily="34" charset="0"/>
                </a:rPr>
                <a:t>加氢车间</a:t>
              </a:r>
              <a:r>
                <a:rPr lang="en-US" altLang="zh-CN" sz="1600" b="1" dirty="0">
                  <a:solidFill>
                    <a:srgbClr val="C00000"/>
                  </a:solidFill>
                  <a:latin typeface="微软雅黑" pitchFamily="34" charset="-122"/>
                  <a:ea typeface="微软雅黑" pitchFamily="34" charset="-122"/>
                  <a:cs typeface="Times New Roman" pitchFamily="18" charset="0"/>
                  <a:sym typeface="Calibri" pitchFamily="34" charset="0"/>
                </a:rPr>
                <a:t>)</a:t>
              </a:r>
              <a:r>
                <a:rPr lang="zh-CN" altLang="en-US" sz="1600" b="1" dirty="0">
                  <a:solidFill>
                    <a:srgbClr val="C00000"/>
                  </a:solidFill>
                  <a:latin typeface="微软雅黑" pitchFamily="34" charset="-122"/>
                  <a:ea typeface="微软雅黑" pitchFamily="34" charset="-122"/>
                  <a:cs typeface="Times New Roman" pitchFamily="18" charset="0"/>
                  <a:sym typeface="Calibri" pitchFamily="34" charset="0"/>
                </a:rPr>
                <a:t>申请</a:t>
              </a:r>
              <a:r>
                <a:rPr lang="zh-CN" altLang="en-US" sz="1600" dirty="0">
                  <a:solidFill>
                    <a:srgbClr val="C00000"/>
                  </a:solidFill>
                  <a:latin typeface="微软雅黑" pitchFamily="34" charset="-122"/>
                  <a:ea typeface="微软雅黑" pitchFamily="34" charset="-122"/>
                  <a:cs typeface="Times New Roman" pitchFamily="18" charset="0"/>
                  <a:sym typeface="Calibri" pitchFamily="34" charset="0"/>
                </a:rPr>
                <a:t>，</a:t>
              </a:r>
              <a:r>
                <a:rPr lang="zh-CN" altLang="en-US" sz="1600" dirty="0">
                  <a:latin typeface="微软雅黑" pitchFamily="34" charset="-122"/>
                  <a:ea typeface="微软雅黑" pitchFamily="34" charset="-122"/>
                  <a:cs typeface="Times New Roman" pitchFamily="18" charset="0"/>
                  <a:sym typeface="Calibri" pitchFamily="34" charset="0"/>
                </a:rPr>
                <a:t>王志才</a:t>
              </a:r>
              <a:r>
                <a:rPr lang="zh-CN" altLang="en-US" sz="1600" b="1" dirty="0">
                  <a:solidFill>
                    <a:srgbClr val="C00000"/>
                  </a:solidFill>
                  <a:latin typeface="微软雅黑" pitchFamily="34" charset="-122"/>
                  <a:ea typeface="微软雅黑" pitchFamily="34" charset="-122"/>
                  <a:cs typeface="Times New Roman" pitchFamily="18" charset="0"/>
                  <a:sym typeface="Calibri" pitchFamily="34" charset="0"/>
                </a:rPr>
                <a:t>未严格把关在动火作业许可证上批准签字</a:t>
              </a:r>
              <a:r>
                <a:rPr lang="zh-CN" altLang="en-US" sz="1600" dirty="0">
                  <a:latin typeface="微软雅黑" pitchFamily="34" charset="-122"/>
                  <a:ea typeface="微软雅黑" pitchFamily="34" charset="-122"/>
                  <a:cs typeface="Times New Roman" pitchFamily="18" charset="0"/>
                  <a:sym typeface="Calibri" pitchFamily="34" charset="0"/>
                </a:rPr>
                <a:t>。</a:t>
              </a:r>
            </a:p>
            <a:p>
              <a:pPr>
                <a:lnSpc>
                  <a:spcPct val="150000"/>
                </a:lnSpc>
              </a:pPr>
              <a:r>
                <a:rPr lang="zh-CN" altLang="en-US" sz="1600" dirty="0">
                  <a:latin typeface="微软雅黑" pitchFamily="34" charset="-122"/>
                  <a:ea typeface="微软雅黑" pitchFamily="34" charset="-122"/>
                  <a:cs typeface="Times New Roman" pitchFamily="18" charset="0"/>
                  <a:sym typeface="Calibri" pitchFamily="34" charset="0"/>
                </a:rPr>
                <a:t>　　王志才 在此次动火作业前未组织车间相关的管理技术人员开展危险有害因素识别，编制工艺处置方案，未向泰铭公司检修车间明确动火施工现场的危险状况，与作业单位共同制定安全措施</a:t>
              </a:r>
              <a:r>
                <a:rPr lang="en-US" altLang="zh-CN" sz="1600" dirty="0">
                  <a:latin typeface="微软雅黑" pitchFamily="34" charset="-122"/>
                  <a:ea typeface="微软雅黑" pitchFamily="34" charset="-122"/>
                  <a:cs typeface="Times New Roman" pitchFamily="18" charset="0"/>
                  <a:sym typeface="Calibri" pitchFamily="34" charset="0"/>
                </a:rPr>
                <a:t>;</a:t>
              </a:r>
              <a:r>
                <a:rPr lang="zh-CN" altLang="en-US" sz="1600" dirty="0">
                  <a:latin typeface="微软雅黑" pitchFamily="34" charset="-122"/>
                  <a:ea typeface="微软雅黑" pitchFamily="34" charset="-122"/>
                  <a:cs typeface="Times New Roman" pitchFamily="18" charset="0"/>
                  <a:sym typeface="Calibri" pitchFamily="34" charset="0"/>
                </a:rPr>
                <a:t>向作业单位提供工艺隔离等现场安全条件。</a:t>
              </a:r>
            </a:p>
            <a:p>
              <a:pPr>
                <a:lnSpc>
                  <a:spcPct val="150000"/>
                </a:lnSpc>
              </a:pPr>
              <a:r>
                <a:rPr lang="zh-CN" altLang="en-US" sz="1600" dirty="0">
                  <a:latin typeface="微软雅黑" pitchFamily="34" charset="-122"/>
                  <a:ea typeface="微软雅黑" pitchFamily="34" charset="-122"/>
                  <a:cs typeface="Times New Roman" pitchFamily="18" charset="0"/>
                  <a:sym typeface="Calibri" pitchFamily="34" charset="0"/>
                </a:rPr>
                <a:t>　　王志才 违反</a:t>
              </a:r>
              <a:r>
                <a:rPr lang="en-US" altLang="zh-CN" sz="1600" dirty="0">
                  <a:latin typeface="微软雅黑" pitchFamily="34" charset="-122"/>
                  <a:ea typeface="微软雅黑" pitchFamily="34" charset="-122"/>
                  <a:cs typeface="Times New Roman" pitchFamily="18" charset="0"/>
                  <a:sym typeface="Calibri" pitchFamily="34" charset="0"/>
                </a:rPr>
                <a:t>《</a:t>
              </a:r>
              <a:r>
                <a:rPr lang="zh-CN" altLang="en-US" sz="1600" dirty="0">
                  <a:latin typeface="微软雅黑" pitchFamily="34" charset="-122"/>
                  <a:ea typeface="微软雅黑" pitchFamily="34" charset="-122"/>
                  <a:cs typeface="Times New Roman" pitchFamily="18" charset="0"/>
                  <a:sym typeface="Calibri" pitchFamily="34" charset="0"/>
                </a:rPr>
                <a:t>化学品生产单位特殊作业安全规范</a:t>
              </a:r>
              <a:r>
                <a:rPr lang="en-US" altLang="zh-CN" sz="1600" dirty="0">
                  <a:latin typeface="微软雅黑" pitchFamily="34" charset="-122"/>
                  <a:ea typeface="微软雅黑" pitchFamily="34" charset="-122"/>
                  <a:cs typeface="Times New Roman" pitchFamily="18" charset="0"/>
                  <a:sym typeface="Calibri" pitchFamily="34" charset="0"/>
                </a:rPr>
                <a:t>》(GB30871-2014)</a:t>
              </a:r>
              <a:r>
                <a:rPr lang="zh-CN" altLang="en-US" sz="1600" dirty="0">
                  <a:latin typeface="微软雅黑" pitchFamily="34" charset="-122"/>
                  <a:ea typeface="微软雅黑" pitchFamily="34" charset="-122"/>
                  <a:cs typeface="Times New Roman" pitchFamily="18" charset="0"/>
                  <a:sym typeface="Calibri" pitchFamily="34" charset="0"/>
                </a:rPr>
                <a:t>第</a:t>
              </a:r>
              <a:r>
                <a:rPr lang="en-US" altLang="zh-CN" sz="1600" dirty="0">
                  <a:latin typeface="微软雅黑" pitchFamily="34" charset="-122"/>
                  <a:ea typeface="微软雅黑" pitchFamily="34" charset="-122"/>
                  <a:cs typeface="Times New Roman" pitchFamily="18" charset="0"/>
                  <a:sym typeface="Calibri" pitchFamily="34" charset="0"/>
                </a:rPr>
                <a:t>5.1.2</a:t>
              </a:r>
              <a:r>
                <a:rPr lang="zh-CN" altLang="en-US" sz="1600" dirty="0">
                  <a:latin typeface="微软雅黑" pitchFamily="34" charset="-122"/>
                  <a:ea typeface="微软雅黑" pitchFamily="34" charset="-122"/>
                  <a:cs typeface="Times New Roman" pitchFamily="18" charset="0"/>
                  <a:sym typeface="Calibri" pitchFamily="34" charset="0"/>
                </a:rPr>
                <a:t>条 “动火作业分级”规定，</a:t>
              </a:r>
              <a:r>
                <a:rPr lang="zh-CN" altLang="en-US" sz="1600" b="1" dirty="0">
                  <a:solidFill>
                    <a:srgbClr val="C00000"/>
                  </a:solidFill>
                  <a:latin typeface="微软雅黑" pitchFamily="34" charset="-122"/>
                  <a:ea typeface="微软雅黑" pitchFamily="34" charset="-122"/>
                  <a:cs typeface="Times New Roman" pitchFamily="18" charset="0"/>
                  <a:sym typeface="Calibri" pitchFamily="34" charset="0"/>
                </a:rPr>
                <a:t>错误判定动火作业许可证等级</a:t>
              </a:r>
              <a:r>
                <a:rPr lang="zh-CN" altLang="en-US" sz="1600" dirty="0">
                  <a:latin typeface="微软雅黑" pitchFamily="34" charset="-122"/>
                  <a:ea typeface="微软雅黑" pitchFamily="34" charset="-122"/>
                  <a:cs typeface="Times New Roman" pitchFamily="18" charset="0"/>
                  <a:sym typeface="Calibri" pitchFamily="34" charset="0"/>
                </a:rPr>
                <a:t>。在安装远传液位计动火作业前，在已知原料水罐</a:t>
              </a:r>
              <a:r>
                <a:rPr lang="en-US" altLang="zh-CN" sz="1600" dirty="0">
                  <a:latin typeface="微软雅黑" pitchFamily="34" charset="-122"/>
                  <a:ea typeface="微软雅黑" pitchFamily="34" charset="-122"/>
                  <a:cs typeface="Times New Roman" pitchFamily="18" charset="0"/>
                  <a:sym typeface="Calibri" pitchFamily="34" charset="0"/>
                </a:rPr>
                <a:t>(V102)</a:t>
              </a:r>
              <a:r>
                <a:rPr lang="zh-CN" altLang="en-US" sz="1600" dirty="0">
                  <a:latin typeface="微软雅黑" pitchFamily="34" charset="-122"/>
                  <a:ea typeface="微软雅黑" pitchFamily="34" charset="-122"/>
                  <a:cs typeface="Times New Roman" pitchFamily="18" charset="0"/>
                  <a:sym typeface="Calibri" pitchFamily="34" charset="0"/>
                </a:rPr>
                <a:t>曾投用，罐内存有易燃易爆介质，且汽油加氢装置处于正在运行状态的情况下，将特级动火判定为二级动火。</a:t>
              </a:r>
            </a:p>
          </p:txBody>
        </p:sp>
      </p:gr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矩形 3"/>
          <p:cNvSpPr>
            <a:spLocks noChangeArrowheads="1"/>
          </p:cNvSpPr>
          <p:nvPr/>
        </p:nvSpPr>
        <p:spPr bwMode="auto">
          <a:xfrm>
            <a:off x="2090738" y="778904"/>
            <a:ext cx="8724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2400" b="1" dirty="0">
                <a:latin typeface="微软雅黑" pitchFamily="34" charset="-122"/>
                <a:ea typeface="微软雅黑" pitchFamily="34" charset="-122"/>
                <a:cs typeface="Arial" charset="0"/>
                <a:sym typeface="Calibri" pitchFamily="34" charset="0"/>
              </a:rPr>
              <a:t>案例三    吉林松原石化“</a:t>
            </a:r>
            <a:r>
              <a:rPr lang="en-US" altLang="zh-CN" sz="2400" b="1" dirty="0">
                <a:latin typeface="微软雅黑" pitchFamily="34" charset="-122"/>
                <a:ea typeface="微软雅黑" pitchFamily="34" charset="-122"/>
                <a:cs typeface="Arial" charset="0"/>
                <a:sym typeface="Calibri" pitchFamily="34" charset="0"/>
              </a:rPr>
              <a:t>2•17 ”</a:t>
            </a:r>
            <a:r>
              <a:rPr lang="zh-CN" altLang="en-US" sz="2400" b="1" dirty="0">
                <a:latin typeface="微软雅黑" pitchFamily="34" charset="-122"/>
                <a:ea typeface="微软雅黑" pitchFamily="34" charset="-122"/>
                <a:cs typeface="Arial" charset="0"/>
                <a:sym typeface="Calibri" pitchFamily="34" charset="0"/>
              </a:rPr>
              <a:t>爆炸事故</a:t>
            </a:r>
          </a:p>
        </p:txBody>
      </p:sp>
      <p:sp>
        <p:nvSpPr>
          <p:cNvPr id="4" name="文本占位符 3"/>
          <p:cNvSpPr>
            <a:spLocks noGrp="1"/>
          </p:cNvSpPr>
          <p:nvPr>
            <p:ph type="body" sz="quarter" idx="10"/>
          </p:nvPr>
        </p:nvSpPr>
        <p:spPr/>
        <p:txBody>
          <a:bodyPr/>
          <a:lstStyle/>
          <a:p>
            <a:r>
              <a:rPr lang="zh-CN" altLang="en-US" b="1" dirty="0"/>
              <a:t>三、动火事故案例分析</a:t>
            </a:r>
          </a:p>
        </p:txBody>
      </p:sp>
      <p:grpSp>
        <p:nvGrpSpPr>
          <p:cNvPr id="3" name="组合 2"/>
          <p:cNvGrpSpPr/>
          <p:nvPr/>
        </p:nvGrpSpPr>
        <p:grpSpPr>
          <a:xfrm>
            <a:off x="1091444" y="1412564"/>
            <a:ext cx="5861839" cy="431136"/>
            <a:chOff x="610388" y="1860217"/>
            <a:chExt cx="5861839" cy="431136"/>
          </a:xfrm>
        </p:grpSpPr>
        <p:sp>
          <p:nvSpPr>
            <p:cNvPr id="17" name="矩形 52"/>
            <p:cNvSpPr>
              <a:spLocks noChangeArrowheads="1"/>
            </p:cNvSpPr>
            <p:nvPr/>
          </p:nvSpPr>
          <p:spPr bwMode="auto">
            <a:xfrm>
              <a:off x="610388" y="1860217"/>
              <a:ext cx="1512887" cy="431136"/>
            </a:xfrm>
            <a:prstGeom prst="rect">
              <a:avLst/>
            </a:prstGeom>
            <a:solidFill>
              <a:srgbClr val="C00000">
                <a:alpha val="41000"/>
              </a:srgbClr>
            </a:solidFill>
            <a:ln>
              <a:noFill/>
            </a:ln>
          </p:spPr>
          <p:txBody>
            <a:bodyPr anchor="ctr" anchorCtr="0"/>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r>
                <a:rPr lang="zh-CN" altLang="en-US" b="1" dirty="0">
                  <a:solidFill>
                    <a:schemeClr val="bg1"/>
                  </a:solidFill>
                  <a:latin typeface="微软雅黑" pitchFamily="34" charset="-122"/>
                  <a:ea typeface="微软雅黑" pitchFamily="34" charset="-122"/>
                  <a:sym typeface="Calibri" pitchFamily="34" charset="0"/>
                </a:rPr>
                <a:t>事故原因</a:t>
              </a:r>
              <a:endParaRPr lang="id-ID" altLang="zh-CN" b="1" dirty="0">
                <a:solidFill>
                  <a:schemeClr val="bg1"/>
                </a:solidFill>
                <a:latin typeface="微软雅黑" pitchFamily="34" charset="-122"/>
                <a:ea typeface="微软雅黑" pitchFamily="34" charset="-122"/>
                <a:sym typeface="Calibri" pitchFamily="34" charset="0"/>
              </a:endParaRPr>
            </a:p>
          </p:txBody>
        </p:sp>
        <p:sp>
          <p:nvSpPr>
            <p:cNvPr id="19" name="圆角矩形 56"/>
            <p:cNvSpPr>
              <a:spLocks noChangeArrowheads="1"/>
            </p:cNvSpPr>
            <p:nvPr/>
          </p:nvSpPr>
          <p:spPr bwMode="auto">
            <a:xfrm>
              <a:off x="1997063" y="1937285"/>
              <a:ext cx="4475164" cy="276999"/>
            </a:xfrm>
            <a:prstGeom prst="roundRect">
              <a:avLst>
                <a:gd name="adj" fmla="val 16667"/>
              </a:avLst>
            </a:prstGeom>
            <a:solidFill>
              <a:schemeClr val="accent4">
                <a:alpha val="76000"/>
              </a:schemeClr>
            </a:solidFill>
            <a:ln>
              <a:noFill/>
            </a:ln>
          </p:spPr>
          <p:txBody>
            <a:bodyPr anchor="ctr" anchorCtr="0"/>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1600" b="1" dirty="0">
                  <a:solidFill>
                    <a:schemeClr val="bg1"/>
                  </a:solidFill>
                  <a:latin typeface="微软雅黑" pitchFamily="34" charset="-122"/>
                  <a:ea typeface="微软雅黑" pitchFamily="34" charset="-122"/>
                  <a:sym typeface="Calibri" pitchFamily="34" charset="0"/>
                </a:rPr>
                <a:t>越权审批、安全措施不落实</a:t>
              </a:r>
              <a:endParaRPr lang="id-ID" altLang="zh-CN" sz="1600" b="1" dirty="0">
                <a:solidFill>
                  <a:schemeClr val="bg1"/>
                </a:solidFill>
                <a:latin typeface="微软雅黑" pitchFamily="34" charset="-122"/>
                <a:ea typeface="微软雅黑" pitchFamily="34" charset="-122"/>
                <a:sym typeface="Calibri" pitchFamily="34" charset="0"/>
              </a:endParaRPr>
            </a:p>
          </p:txBody>
        </p:sp>
      </p:grpSp>
      <p:grpSp>
        <p:nvGrpSpPr>
          <p:cNvPr id="6" name="组合 5"/>
          <p:cNvGrpSpPr/>
          <p:nvPr/>
        </p:nvGrpSpPr>
        <p:grpSpPr>
          <a:xfrm>
            <a:off x="533382" y="2096852"/>
            <a:ext cx="11125236" cy="4392488"/>
            <a:chOff x="533382" y="1628800"/>
            <a:chExt cx="11125236" cy="4464496"/>
          </a:xfrm>
        </p:grpSpPr>
        <p:sp>
          <p:nvSpPr>
            <p:cNvPr id="11" name="矩形 1"/>
            <p:cNvSpPr>
              <a:spLocks noChangeArrowheads="1"/>
            </p:cNvSpPr>
            <p:nvPr/>
          </p:nvSpPr>
          <p:spPr bwMode="auto">
            <a:xfrm>
              <a:off x="533382" y="1628800"/>
              <a:ext cx="11125236" cy="4464496"/>
            </a:xfrm>
            <a:prstGeom prst="rect">
              <a:avLst/>
            </a:prstGeom>
            <a:solidFill>
              <a:schemeClr val="bg1">
                <a:lumMod val="75000"/>
                <a:alpha val="52000"/>
              </a:schemeClr>
            </a:solidFill>
            <a:ln>
              <a:solidFill>
                <a:schemeClr val="tx1"/>
              </a:solidFill>
            </a:ln>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a:solidFill>
                  <a:schemeClr val="bg1"/>
                </a:solidFill>
                <a:latin typeface="微软雅黑" pitchFamily="34" charset="-122"/>
                <a:ea typeface="微软雅黑" pitchFamily="34" charset="-122"/>
                <a:sym typeface="Calibri" pitchFamily="34" charset="0"/>
              </a:endParaRPr>
            </a:p>
          </p:txBody>
        </p:sp>
        <p:sp>
          <p:nvSpPr>
            <p:cNvPr id="2" name="矩形 1"/>
            <p:cNvSpPr/>
            <p:nvPr/>
          </p:nvSpPr>
          <p:spPr>
            <a:xfrm>
              <a:off x="654648" y="1764910"/>
              <a:ext cx="10882704" cy="4201150"/>
            </a:xfrm>
            <a:prstGeom prst="rect">
              <a:avLst/>
            </a:prstGeom>
          </p:spPr>
          <p:txBody>
            <a:bodyPr wrap="square">
              <a:spAutoFit/>
            </a:bodyPr>
            <a:lstStyle/>
            <a:p>
              <a:pPr lvl="0" indent="457200">
                <a:lnSpc>
                  <a:spcPct val="150000"/>
                </a:lnSpc>
              </a:pPr>
              <a:r>
                <a:rPr lang="en-US" altLang="zh-CN" sz="1800" b="1" dirty="0">
                  <a:solidFill>
                    <a:srgbClr val="C00000"/>
                  </a:solidFill>
                  <a:latin typeface="微软雅黑" pitchFamily="34" charset="-122"/>
                  <a:ea typeface="微软雅黑" pitchFamily="34" charset="-122"/>
                  <a:cs typeface="Times New Roman" pitchFamily="18" charset="0"/>
                  <a:sym typeface="Calibri" pitchFamily="34" charset="0"/>
                </a:rPr>
                <a:t>2.</a:t>
              </a:r>
              <a:r>
                <a:rPr lang="zh-CN" altLang="en-US" sz="1800" b="1" dirty="0">
                  <a:solidFill>
                    <a:srgbClr val="C00000"/>
                  </a:solidFill>
                  <a:latin typeface="微软雅黑" pitchFamily="34" charset="-122"/>
                  <a:ea typeface="微软雅黑" pitchFamily="34" charset="-122"/>
                  <a:cs typeface="Times New Roman" pitchFamily="18" charset="0"/>
                  <a:sym typeface="Calibri" pitchFamily="34" charset="0"/>
                </a:rPr>
                <a:t>越权审批动火作业许可证。</a:t>
              </a:r>
            </a:p>
            <a:p>
              <a:pPr lvl="0" indent="457200">
                <a:lnSpc>
                  <a:spcPct val="150000"/>
                </a:lnSpc>
              </a:pPr>
              <a:r>
                <a:rPr lang="zh-CN" altLang="en-US" sz="1400" dirty="0">
                  <a:solidFill>
                    <a:srgbClr val="000000"/>
                  </a:solidFill>
                  <a:latin typeface="微软雅黑" pitchFamily="34" charset="-122"/>
                  <a:ea typeface="微软雅黑" pitchFamily="34" charset="-122"/>
                  <a:cs typeface="Times New Roman" pitchFamily="18" charset="0"/>
                  <a:sym typeface="Calibri" pitchFamily="34" charset="0"/>
                </a:rPr>
                <a:t>加氢车间工艺副主任王志才违反</a:t>
              </a:r>
              <a:r>
                <a:rPr lang="en-US" altLang="zh-CN" sz="1400" dirty="0">
                  <a:solidFill>
                    <a:srgbClr val="000000"/>
                  </a:solidFill>
                  <a:latin typeface="微软雅黑" pitchFamily="34" charset="-122"/>
                  <a:ea typeface="微软雅黑" pitchFamily="34" charset="-122"/>
                  <a:cs typeface="Times New Roman" pitchFamily="18" charset="0"/>
                  <a:sym typeface="Calibri" pitchFamily="34" charset="0"/>
                </a:rPr>
                <a:t>《</a:t>
              </a:r>
              <a:r>
                <a:rPr lang="zh-CN" altLang="en-US" sz="1400" dirty="0">
                  <a:solidFill>
                    <a:srgbClr val="000000"/>
                  </a:solidFill>
                  <a:latin typeface="微软雅黑" pitchFamily="34" charset="-122"/>
                  <a:ea typeface="微软雅黑" pitchFamily="34" charset="-122"/>
                  <a:cs typeface="Times New Roman" pitchFamily="18" charset="0"/>
                  <a:sym typeface="Calibri" pitchFamily="34" charset="0"/>
                </a:rPr>
                <a:t>化学品生产单位动火作业安全规范</a:t>
              </a:r>
              <a:r>
                <a:rPr lang="en-US" altLang="zh-CN" sz="1400" dirty="0">
                  <a:solidFill>
                    <a:srgbClr val="000000"/>
                  </a:solidFill>
                  <a:latin typeface="微软雅黑" pitchFamily="34" charset="-122"/>
                  <a:ea typeface="微软雅黑" pitchFamily="34" charset="-122"/>
                  <a:cs typeface="Times New Roman" pitchFamily="18" charset="0"/>
                  <a:sym typeface="Calibri" pitchFamily="34" charset="0"/>
                </a:rPr>
                <a:t>》(AQ3022-2008)</a:t>
              </a:r>
              <a:r>
                <a:rPr lang="zh-CN" altLang="en-US" sz="1400" dirty="0">
                  <a:solidFill>
                    <a:srgbClr val="000000"/>
                  </a:solidFill>
                  <a:latin typeface="微软雅黑" pitchFamily="34" charset="-122"/>
                  <a:ea typeface="微软雅黑" pitchFamily="34" charset="-122"/>
                  <a:cs typeface="Times New Roman" pitchFamily="18" charset="0"/>
                  <a:sym typeface="Calibri" pitchFamily="34" charset="0"/>
                </a:rPr>
                <a:t>第</a:t>
              </a:r>
              <a:r>
                <a:rPr lang="en-US" altLang="zh-CN" sz="1400" dirty="0">
                  <a:solidFill>
                    <a:srgbClr val="000000"/>
                  </a:solidFill>
                  <a:latin typeface="微软雅黑" pitchFamily="34" charset="-122"/>
                  <a:ea typeface="微软雅黑" pitchFamily="34" charset="-122"/>
                  <a:cs typeface="Times New Roman" pitchFamily="18" charset="0"/>
                  <a:sym typeface="Calibri" pitchFamily="34" charset="0"/>
                </a:rPr>
                <a:t>8.3.3</a:t>
              </a:r>
              <a:r>
                <a:rPr lang="zh-CN" altLang="en-US" sz="1400" dirty="0">
                  <a:solidFill>
                    <a:srgbClr val="000000"/>
                  </a:solidFill>
                  <a:latin typeface="微软雅黑" pitchFamily="34" charset="-122"/>
                  <a:ea typeface="微软雅黑" pitchFamily="34" charset="-122"/>
                  <a:cs typeface="Times New Roman" pitchFamily="18" charset="0"/>
                  <a:sym typeface="Calibri" pitchFamily="34" charset="0"/>
                </a:rPr>
                <a:t>条和吉林省松原石油化工股份有限公司</a:t>
              </a:r>
              <a:r>
                <a:rPr lang="en-US" altLang="zh-CN" sz="1400" dirty="0">
                  <a:solidFill>
                    <a:srgbClr val="000000"/>
                  </a:solidFill>
                  <a:latin typeface="微软雅黑" pitchFamily="34" charset="-122"/>
                  <a:ea typeface="微软雅黑" pitchFamily="34" charset="-122"/>
                  <a:cs typeface="Times New Roman" pitchFamily="18" charset="0"/>
                  <a:sym typeface="Calibri" pitchFamily="34" charset="0"/>
                </a:rPr>
                <a:t>《</a:t>
              </a:r>
              <a:r>
                <a:rPr lang="zh-CN" altLang="en-US" sz="1400" dirty="0">
                  <a:solidFill>
                    <a:srgbClr val="000000"/>
                  </a:solidFill>
                  <a:latin typeface="微软雅黑" pitchFamily="34" charset="-122"/>
                  <a:ea typeface="微软雅黑" pitchFamily="34" charset="-122"/>
                  <a:cs typeface="Times New Roman" pitchFamily="18" charset="0"/>
                  <a:sym typeface="Calibri" pitchFamily="34" charset="0"/>
                </a:rPr>
                <a:t>安全用火管理制度</a:t>
              </a:r>
              <a:r>
                <a:rPr lang="en-US" altLang="zh-CN" sz="1400" dirty="0">
                  <a:solidFill>
                    <a:srgbClr val="000000"/>
                  </a:solidFill>
                  <a:latin typeface="微软雅黑" pitchFamily="34" charset="-122"/>
                  <a:ea typeface="微软雅黑" pitchFamily="34" charset="-122"/>
                  <a:cs typeface="Times New Roman" pitchFamily="18" charset="0"/>
                  <a:sym typeface="Calibri" pitchFamily="34" charset="0"/>
                </a:rPr>
                <a:t>》6.2.1</a:t>
              </a:r>
              <a:r>
                <a:rPr lang="zh-CN" altLang="en-US" sz="1400" dirty="0">
                  <a:solidFill>
                    <a:srgbClr val="000000"/>
                  </a:solidFill>
                  <a:latin typeface="微软雅黑" pitchFamily="34" charset="-122"/>
                  <a:ea typeface="微软雅黑" pitchFamily="34" charset="-122"/>
                  <a:cs typeface="Times New Roman" pitchFamily="18" charset="0"/>
                  <a:sym typeface="Calibri" pitchFamily="34" charset="0"/>
                </a:rPr>
                <a:t>条规定，</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越权审批动火作业许可证</a:t>
              </a:r>
              <a:r>
                <a:rPr lang="zh-CN" altLang="en-US" sz="1400" dirty="0">
                  <a:solidFill>
                    <a:srgbClr val="000000"/>
                  </a:solidFill>
                  <a:latin typeface="微软雅黑" pitchFamily="34" charset="-122"/>
                  <a:ea typeface="微软雅黑" pitchFamily="34" charset="-122"/>
                  <a:cs typeface="Times New Roman" pitchFamily="18" charset="0"/>
                  <a:sym typeface="Calibri" pitchFamily="34" charset="0"/>
                </a:rPr>
                <a:t>。</a:t>
              </a:r>
            </a:p>
            <a:p>
              <a:pPr lvl="0" indent="457200">
                <a:lnSpc>
                  <a:spcPct val="150000"/>
                </a:lnSpc>
              </a:pPr>
              <a:r>
                <a:rPr lang="zh-CN" altLang="en-US" sz="1400" dirty="0">
                  <a:solidFill>
                    <a:srgbClr val="000000"/>
                  </a:solidFill>
                  <a:latin typeface="微软雅黑" pitchFamily="34" charset="-122"/>
                  <a:ea typeface="微软雅黑" pitchFamily="34" charset="-122"/>
                  <a:cs typeface="Times New Roman" pitchFamily="18" charset="0"/>
                  <a:sym typeface="Calibri" pitchFamily="34" charset="0"/>
                </a:rPr>
                <a:t>根据询问笔录，</a:t>
              </a:r>
              <a:r>
                <a:rPr lang="en-US" altLang="zh-CN" sz="1400" dirty="0">
                  <a:solidFill>
                    <a:srgbClr val="000000"/>
                  </a:solidFill>
                  <a:latin typeface="微软雅黑" pitchFamily="34" charset="-122"/>
                  <a:ea typeface="微软雅黑" pitchFamily="34" charset="-122"/>
                  <a:cs typeface="Times New Roman" pitchFamily="18" charset="0"/>
                  <a:sym typeface="Calibri" pitchFamily="34" charset="0"/>
                </a:rPr>
                <a:t>2017</a:t>
              </a:r>
              <a:r>
                <a:rPr lang="zh-CN" altLang="en-US" sz="1400" dirty="0">
                  <a:solidFill>
                    <a:srgbClr val="000000"/>
                  </a:solidFill>
                  <a:latin typeface="微软雅黑" pitchFamily="34" charset="-122"/>
                  <a:ea typeface="微软雅黑" pitchFamily="34" charset="-122"/>
                  <a:cs typeface="Times New Roman" pitchFamily="18" charset="0"/>
                  <a:sym typeface="Calibri" pitchFamily="34" charset="0"/>
                </a:rPr>
                <a:t>年</a:t>
              </a:r>
              <a:r>
                <a:rPr lang="en-US" altLang="zh-CN" sz="1400" dirty="0">
                  <a:solidFill>
                    <a:srgbClr val="000000"/>
                  </a:solidFill>
                  <a:latin typeface="微软雅黑" pitchFamily="34" charset="-122"/>
                  <a:ea typeface="微软雅黑" pitchFamily="34" charset="-122"/>
                  <a:cs typeface="Times New Roman" pitchFamily="18" charset="0"/>
                  <a:sym typeface="Calibri" pitchFamily="34" charset="0"/>
                </a:rPr>
                <a:t>2</a:t>
              </a:r>
              <a:r>
                <a:rPr lang="zh-CN" altLang="en-US" sz="1400" dirty="0">
                  <a:solidFill>
                    <a:srgbClr val="000000"/>
                  </a:solidFill>
                  <a:latin typeface="微软雅黑" pitchFamily="34" charset="-122"/>
                  <a:ea typeface="微软雅黑" pitchFamily="34" charset="-122"/>
                  <a:cs typeface="Times New Roman" pitchFamily="18" charset="0"/>
                  <a:sym typeface="Calibri" pitchFamily="34" charset="0"/>
                </a:rPr>
                <a:t>月</a:t>
              </a:r>
              <a:r>
                <a:rPr lang="en-US" altLang="zh-CN" sz="1400" dirty="0">
                  <a:solidFill>
                    <a:srgbClr val="000000"/>
                  </a:solidFill>
                  <a:latin typeface="微软雅黑" pitchFamily="34" charset="-122"/>
                  <a:ea typeface="微软雅黑" pitchFamily="34" charset="-122"/>
                  <a:cs typeface="Times New Roman" pitchFamily="18" charset="0"/>
                  <a:sym typeface="Calibri" pitchFamily="34" charset="0"/>
                </a:rPr>
                <a:t>17</a:t>
              </a:r>
              <a:r>
                <a:rPr lang="zh-CN" altLang="en-US" sz="1400" dirty="0">
                  <a:solidFill>
                    <a:srgbClr val="000000"/>
                  </a:solidFill>
                  <a:latin typeface="微软雅黑" pitchFamily="34" charset="-122"/>
                  <a:ea typeface="微软雅黑" pitchFamily="34" charset="-122"/>
                  <a:cs typeface="Times New Roman" pitchFamily="18" charset="0"/>
                  <a:sym typeface="Calibri" pitchFamily="34" charset="0"/>
                </a:rPr>
                <a:t>日早</a:t>
              </a:r>
              <a:r>
                <a:rPr lang="en-US" altLang="zh-CN" sz="1400" dirty="0">
                  <a:solidFill>
                    <a:srgbClr val="000000"/>
                  </a:solidFill>
                  <a:latin typeface="微软雅黑" pitchFamily="34" charset="-122"/>
                  <a:ea typeface="微软雅黑" pitchFamily="34" charset="-122"/>
                  <a:cs typeface="Times New Roman" pitchFamily="18" charset="0"/>
                  <a:sym typeface="Calibri" pitchFamily="34" charset="0"/>
                </a:rPr>
                <a:t>8</a:t>
              </a:r>
              <a:r>
                <a:rPr lang="zh-CN" altLang="en-US" sz="1400" dirty="0">
                  <a:solidFill>
                    <a:srgbClr val="000000"/>
                  </a:solidFill>
                  <a:latin typeface="微软雅黑" pitchFamily="34" charset="-122"/>
                  <a:ea typeface="微软雅黑" pitchFamily="34" charset="-122"/>
                  <a:cs typeface="Times New Roman" pitchFamily="18" charset="0"/>
                  <a:sym typeface="Calibri" pitchFamily="34" charset="0"/>
                </a:rPr>
                <a:t>时</a:t>
              </a:r>
              <a:r>
                <a:rPr lang="en-US" altLang="zh-CN" sz="1400" dirty="0">
                  <a:solidFill>
                    <a:srgbClr val="000000"/>
                  </a:solidFill>
                  <a:latin typeface="微软雅黑" pitchFamily="34" charset="-122"/>
                  <a:ea typeface="微软雅黑" pitchFamily="34" charset="-122"/>
                  <a:cs typeface="Times New Roman" pitchFamily="18" charset="0"/>
                  <a:sym typeface="Calibri" pitchFamily="34" charset="0"/>
                </a:rPr>
                <a:t>30</a:t>
              </a:r>
              <a:r>
                <a:rPr lang="zh-CN" altLang="en-US" sz="1400" dirty="0">
                  <a:solidFill>
                    <a:srgbClr val="000000"/>
                  </a:solidFill>
                  <a:latin typeface="微软雅黑" pitchFamily="34" charset="-122"/>
                  <a:ea typeface="微软雅黑" pitchFamily="34" charset="-122"/>
                  <a:cs typeface="Times New Roman" pitchFamily="18" charset="0"/>
                  <a:sym typeface="Calibri" pitchFamily="34" charset="0"/>
                </a:rPr>
                <a:t>分，加氢车间安全员苏国峰与仪表车间安全员刘竟通填写完二级动火作业许可证后交予加氢车间工艺副主任王志才确认签字，王志才在未联系到车间主任鞠国峰的情况下，在动火作业证上代为签字，其行为属越权审批。</a:t>
              </a:r>
            </a:p>
            <a:p>
              <a:pPr lvl="0" indent="457200">
                <a:lnSpc>
                  <a:spcPct val="150000"/>
                </a:lnSpc>
              </a:pPr>
              <a:r>
                <a:rPr lang="en-US" altLang="zh-CN" sz="1800" b="1" dirty="0">
                  <a:solidFill>
                    <a:srgbClr val="C00000"/>
                  </a:solidFill>
                  <a:latin typeface="微软雅黑" pitchFamily="34" charset="-122"/>
                  <a:ea typeface="微软雅黑" pitchFamily="34" charset="-122"/>
                  <a:cs typeface="Times New Roman" pitchFamily="18" charset="0"/>
                  <a:sym typeface="Calibri" pitchFamily="34" charset="0"/>
                </a:rPr>
                <a:t>3.</a:t>
              </a:r>
              <a:r>
                <a:rPr lang="zh-CN" altLang="en-US" sz="1800" b="1" dirty="0">
                  <a:solidFill>
                    <a:srgbClr val="C00000"/>
                  </a:solidFill>
                  <a:latin typeface="微软雅黑" pitchFamily="34" charset="-122"/>
                  <a:ea typeface="微软雅黑" pitchFamily="34" charset="-122"/>
                  <a:cs typeface="Times New Roman" pitchFamily="18" charset="0"/>
                  <a:sym typeface="Calibri" pitchFamily="34" charset="0"/>
                </a:rPr>
                <a:t>动火作业安全措施不落实。</a:t>
              </a:r>
            </a:p>
            <a:p>
              <a:pPr lvl="0" indent="457200">
                <a:lnSpc>
                  <a:spcPct val="150000"/>
                </a:lnSpc>
              </a:pPr>
              <a:r>
                <a:rPr lang="zh-CN" altLang="en-US" sz="1400" dirty="0">
                  <a:solidFill>
                    <a:srgbClr val="000000"/>
                  </a:solidFill>
                  <a:latin typeface="微软雅黑" pitchFamily="34" charset="-122"/>
                  <a:ea typeface="微软雅黑" pitchFamily="34" charset="-122"/>
                  <a:cs typeface="Times New Roman" pitchFamily="18" charset="0"/>
                  <a:sym typeface="Calibri" pitchFamily="34" charset="0"/>
                </a:rPr>
                <a:t>加氢车间安全员苏国峰违反了</a:t>
              </a:r>
              <a:r>
                <a:rPr lang="en-US" altLang="zh-CN" sz="1400" dirty="0">
                  <a:solidFill>
                    <a:srgbClr val="000000"/>
                  </a:solidFill>
                  <a:latin typeface="微软雅黑" pitchFamily="34" charset="-122"/>
                  <a:ea typeface="微软雅黑" pitchFamily="34" charset="-122"/>
                  <a:cs typeface="Times New Roman" pitchFamily="18" charset="0"/>
                  <a:sym typeface="Calibri" pitchFamily="34" charset="0"/>
                </a:rPr>
                <a:t>《</a:t>
              </a:r>
              <a:r>
                <a:rPr lang="zh-CN" altLang="en-US" sz="1400" dirty="0">
                  <a:solidFill>
                    <a:srgbClr val="000000"/>
                  </a:solidFill>
                  <a:latin typeface="微软雅黑" pitchFamily="34" charset="-122"/>
                  <a:ea typeface="微软雅黑" pitchFamily="34" charset="-122"/>
                  <a:cs typeface="Times New Roman" pitchFamily="18" charset="0"/>
                  <a:sym typeface="Calibri" pitchFamily="34" charset="0"/>
                </a:rPr>
                <a:t>化学品生产单位动火作业安全规范</a:t>
              </a:r>
              <a:r>
                <a:rPr lang="en-US" altLang="zh-CN" sz="1400" dirty="0">
                  <a:solidFill>
                    <a:srgbClr val="000000"/>
                  </a:solidFill>
                  <a:latin typeface="微软雅黑" pitchFamily="34" charset="-122"/>
                  <a:ea typeface="微软雅黑" pitchFamily="34" charset="-122"/>
                  <a:cs typeface="Times New Roman" pitchFamily="18" charset="0"/>
                  <a:sym typeface="Calibri" pitchFamily="34" charset="0"/>
                </a:rPr>
                <a:t>》(AQ3022-2008)</a:t>
              </a:r>
              <a:r>
                <a:rPr lang="zh-CN" altLang="en-US" sz="1400" dirty="0">
                  <a:solidFill>
                    <a:srgbClr val="000000"/>
                  </a:solidFill>
                  <a:latin typeface="微软雅黑" pitchFamily="34" charset="-122"/>
                  <a:ea typeface="微软雅黑" pitchFamily="34" charset="-122"/>
                  <a:cs typeface="Times New Roman" pitchFamily="18" charset="0"/>
                  <a:sym typeface="Calibri" pitchFamily="34" charset="0"/>
                </a:rPr>
                <a:t>第</a:t>
              </a:r>
              <a:r>
                <a:rPr lang="en-US" altLang="zh-CN" sz="1400" dirty="0">
                  <a:solidFill>
                    <a:srgbClr val="000000"/>
                  </a:solidFill>
                  <a:latin typeface="微软雅黑" pitchFamily="34" charset="-122"/>
                  <a:ea typeface="微软雅黑" pitchFamily="34" charset="-122"/>
                  <a:cs typeface="Times New Roman" pitchFamily="18" charset="0"/>
                  <a:sym typeface="Calibri" pitchFamily="34" charset="0"/>
                </a:rPr>
                <a:t>6.2</a:t>
              </a:r>
              <a:r>
                <a:rPr lang="zh-CN" altLang="en-US" sz="1400" dirty="0">
                  <a:solidFill>
                    <a:srgbClr val="000000"/>
                  </a:solidFill>
                  <a:latin typeface="微软雅黑" pitchFamily="34" charset="-122"/>
                  <a:ea typeface="微软雅黑" pitchFamily="34" charset="-122"/>
                  <a:cs typeface="Times New Roman" pitchFamily="18" charset="0"/>
                  <a:sym typeface="Calibri" pitchFamily="34" charset="0"/>
                </a:rPr>
                <a:t>条和吉林省松原石油化工股份有限公司</a:t>
              </a:r>
              <a:r>
                <a:rPr lang="en-US" altLang="zh-CN" sz="1400" dirty="0">
                  <a:solidFill>
                    <a:srgbClr val="000000"/>
                  </a:solidFill>
                  <a:latin typeface="微软雅黑" pitchFamily="34" charset="-122"/>
                  <a:ea typeface="微软雅黑" pitchFamily="34" charset="-122"/>
                  <a:cs typeface="Times New Roman" pitchFamily="18" charset="0"/>
                  <a:sym typeface="Calibri" pitchFamily="34" charset="0"/>
                </a:rPr>
                <a:t>《</a:t>
              </a:r>
              <a:r>
                <a:rPr lang="zh-CN" altLang="en-US" sz="1400" dirty="0">
                  <a:solidFill>
                    <a:srgbClr val="000000"/>
                  </a:solidFill>
                  <a:latin typeface="微软雅黑" pitchFamily="34" charset="-122"/>
                  <a:ea typeface="微软雅黑" pitchFamily="34" charset="-122"/>
                  <a:cs typeface="Times New Roman" pitchFamily="18" charset="0"/>
                  <a:sym typeface="Calibri" pitchFamily="34" charset="0"/>
                </a:rPr>
                <a:t>安全用火管理制度</a:t>
              </a:r>
              <a:r>
                <a:rPr lang="en-US" altLang="zh-CN" sz="1400" dirty="0">
                  <a:solidFill>
                    <a:srgbClr val="000000"/>
                  </a:solidFill>
                  <a:latin typeface="微软雅黑" pitchFamily="34" charset="-122"/>
                  <a:ea typeface="微软雅黑" pitchFamily="34" charset="-122"/>
                  <a:cs typeface="Times New Roman" pitchFamily="18" charset="0"/>
                  <a:sym typeface="Calibri" pitchFamily="34" charset="0"/>
                </a:rPr>
                <a:t>》</a:t>
              </a:r>
              <a:r>
                <a:rPr lang="zh-CN" altLang="en-US" sz="1400" dirty="0">
                  <a:solidFill>
                    <a:srgbClr val="000000"/>
                  </a:solidFill>
                  <a:latin typeface="微软雅黑" pitchFamily="34" charset="-122"/>
                  <a:ea typeface="微软雅黑" pitchFamily="34" charset="-122"/>
                  <a:cs typeface="Times New Roman" pitchFamily="18" charset="0"/>
                  <a:sym typeface="Calibri" pitchFamily="34" charset="0"/>
                </a:rPr>
                <a:t>第</a:t>
              </a:r>
              <a:r>
                <a:rPr lang="en-US" altLang="zh-CN" sz="1400" dirty="0">
                  <a:solidFill>
                    <a:srgbClr val="000000"/>
                  </a:solidFill>
                  <a:latin typeface="微软雅黑" pitchFamily="34" charset="-122"/>
                  <a:ea typeface="微软雅黑" pitchFamily="34" charset="-122"/>
                  <a:cs typeface="Times New Roman" pitchFamily="18" charset="0"/>
                  <a:sym typeface="Calibri" pitchFamily="34" charset="0"/>
                </a:rPr>
                <a:t>6.2.3.4</a:t>
              </a:r>
              <a:r>
                <a:rPr lang="zh-CN" altLang="en-US" sz="1400" dirty="0">
                  <a:solidFill>
                    <a:srgbClr val="000000"/>
                  </a:solidFill>
                  <a:latin typeface="微软雅黑" pitchFamily="34" charset="-122"/>
                  <a:ea typeface="微软雅黑" pitchFamily="34" charset="-122"/>
                  <a:cs typeface="Times New Roman" pitchFamily="18" charset="0"/>
                  <a:sym typeface="Calibri" pitchFamily="34" charset="0"/>
                </a:rPr>
                <a:t>条规定。</a:t>
              </a:r>
              <a:r>
                <a:rPr lang="en-US" altLang="zh-CN" sz="1400" dirty="0">
                  <a:solidFill>
                    <a:srgbClr val="000000"/>
                  </a:solidFill>
                  <a:latin typeface="微软雅黑" pitchFamily="34" charset="-122"/>
                  <a:ea typeface="微软雅黑" pitchFamily="34" charset="-122"/>
                  <a:cs typeface="Times New Roman" pitchFamily="18" charset="0"/>
                  <a:sym typeface="Calibri" pitchFamily="34" charset="0"/>
                </a:rPr>
                <a:t>2</a:t>
              </a:r>
              <a:r>
                <a:rPr lang="zh-CN" altLang="en-US" sz="1400" dirty="0">
                  <a:solidFill>
                    <a:srgbClr val="000000"/>
                  </a:solidFill>
                  <a:latin typeface="微软雅黑" pitchFamily="34" charset="-122"/>
                  <a:ea typeface="微软雅黑" pitchFamily="34" charset="-122"/>
                  <a:cs typeface="Times New Roman" pitchFamily="18" charset="0"/>
                  <a:sym typeface="Calibri" pitchFamily="34" charset="0"/>
                </a:rPr>
                <a:t>月</a:t>
              </a:r>
              <a:r>
                <a:rPr lang="en-US" altLang="zh-CN" sz="1400" dirty="0">
                  <a:solidFill>
                    <a:srgbClr val="000000"/>
                  </a:solidFill>
                  <a:latin typeface="微软雅黑" pitchFamily="34" charset="-122"/>
                  <a:ea typeface="微软雅黑" pitchFamily="34" charset="-122"/>
                  <a:cs typeface="Times New Roman" pitchFamily="18" charset="0"/>
                  <a:sym typeface="Calibri" pitchFamily="34" charset="0"/>
                </a:rPr>
                <a:t>17</a:t>
              </a:r>
              <a:r>
                <a:rPr lang="zh-CN" altLang="en-US" sz="1400" dirty="0">
                  <a:solidFill>
                    <a:srgbClr val="000000"/>
                  </a:solidFill>
                  <a:latin typeface="微软雅黑" pitchFamily="34" charset="-122"/>
                  <a:ea typeface="微软雅黑" pitchFamily="34" charset="-122"/>
                  <a:cs typeface="Times New Roman" pitchFamily="18" charset="0"/>
                  <a:sym typeface="Calibri" pitchFamily="34" charset="0"/>
                </a:rPr>
                <a:t>日</a:t>
              </a:r>
              <a:r>
                <a:rPr lang="en-US" altLang="zh-CN" sz="1400" dirty="0">
                  <a:solidFill>
                    <a:srgbClr val="000000"/>
                  </a:solidFill>
                  <a:latin typeface="微软雅黑" pitchFamily="34" charset="-122"/>
                  <a:ea typeface="微软雅黑" pitchFamily="34" charset="-122"/>
                  <a:cs typeface="Times New Roman" pitchFamily="18" charset="0"/>
                  <a:sym typeface="Calibri" pitchFamily="34" charset="0"/>
                </a:rPr>
                <a:t>8</a:t>
              </a:r>
              <a:r>
                <a:rPr lang="zh-CN" altLang="en-US" sz="1400" dirty="0">
                  <a:solidFill>
                    <a:srgbClr val="000000"/>
                  </a:solidFill>
                  <a:latin typeface="微软雅黑" pitchFamily="34" charset="-122"/>
                  <a:ea typeface="微软雅黑" pitchFamily="34" charset="-122"/>
                  <a:cs typeface="Times New Roman" pitchFamily="18" charset="0"/>
                  <a:sym typeface="Calibri" pitchFamily="34" charset="0"/>
                </a:rPr>
                <a:t>时</a:t>
              </a:r>
              <a:r>
                <a:rPr lang="en-US" altLang="zh-CN" sz="1400" dirty="0">
                  <a:solidFill>
                    <a:srgbClr val="000000"/>
                  </a:solidFill>
                  <a:latin typeface="微软雅黑" pitchFamily="34" charset="-122"/>
                  <a:ea typeface="微软雅黑" pitchFamily="34" charset="-122"/>
                  <a:cs typeface="Times New Roman" pitchFamily="18" charset="0"/>
                  <a:sym typeface="Calibri" pitchFamily="34" charset="0"/>
                </a:rPr>
                <a:t>50</a:t>
              </a:r>
              <a:r>
                <a:rPr lang="zh-CN" altLang="en-US" sz="1400" dirty="0">
                  <a:solidFill>
                    <a:srgbClr val="000000"/>
                  </a:solidFill>
                  <a:latin typeface="微软雅黑" pitchFamily="34" charset="-122"/>
                  <a:ea typeface="微软雅黑" pitchFamily="34" charset="-122"/>
                  <a:cs typeface="Times New Roman" pitchFamily="18" charset="0"/>
                  <a:sym typeface="Calibri" pitchFamily="34" charset="0"/>
                </a:rPr>
                <a:t>分苏国峰在原料水罐</a:t>
              </a:r>
              <a:r>
                <a:rPr lang="en-US" altLang="zh-CN" sz="1400" dirty="0">
                  <a:solidFill>
                    <a:srgbClr val="000000"/>
                  </a:solidFill>
                  <a:latin typeface="微软雅黑" pitchFamily="34" charset="-122"/>
                  <a:ea typeface="微软雅黑" pitchFamily="34" charset="-122"/>
                  <a:cs typeface="Times New Roman" pitchFamily="18" charset="0"/>
                  <a:sym typeface="Calibri" pitchFamily="34" charset="0"/>
                </a:rPr>
                <a:t>(V102)</a:t>
              </a:r>
              <a:r>
                <a:rPr lang="zh-CN" altLang="en-US" sz="1400" dirty="0">
                  <a:solidFill>
                    <a:srgbClr val="000000"/>
                  </a:solidFill>
                  <a:latin typeface="微软雅黑" pitchFamily="34" charset="-122"/>
                  <a:ea typeface="微软雅黑" pitchFamily="34" charset="-122"/>
                  <a:cs typeface="Times New Roman" pitchFamily="18" charset="0"/>
                  <a:sym typeface="Calibri" pitchFamily="34" charset="0"/>
                </a:rPr>
                <a:t>顶部</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动火作业前未打开罐底部人孔、排凝阀、罐顶部放空阀和法兰进行通风，也未采用通风设施进行强制通风。</a:t>
              </a:r>
            </a:p>
            <a:p>
              <a:pPr lvl="0" indent="457200">
                <a:lnSpc>
                  <a:spcPct val="150000"/>
                </a:lnSpc>
              </a:pPr>
              <a:r>
                <a:rPr lang="zh-CN" altLang="en-US" sz="1400" dirty="0">
                  <a:solidFill>
                    <a:srgbClr val="000000"/>
                  </a:solidFill>
                  <a:latin typeface="微软雅黑" pitchFamily="34" charset="-122"/>
                  <a:ea typeface="微软雅黑" pitchFamily="34" charset="-122"/>
                  <a:cs typeface="Times New Roman" pitchFamily="18" charset="0"/>
                  <a:sym typeface="Calibri" pitchFamily="34" charset="0"/>
                </a:rPr>
                <a:t>苏国峰动火作业前未采用便携式气体报警仪对罐体内进行</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气体检测分析，也未通知质检部取样检测分析</a:t>
              </a:r>
              <a:r>
                <a:rPr lang="zh-CN" altLang="en-US" sz="1400" dirty="0">
                  <a:solidFill>
                    <a:srgbClr val="000000"/>
                  </a:solidFill>
                  <a:latin typeface="微软雅黑" pitchFamily="34" charset="-122"/>
                  <a:ea typeface="微软雅黑" pitchFamily="34" charset="-122"/>
                  <a:cs typeface="Times New Roman" pitchFamily="18" charset="0"/>
                  <a:sym typeface="Calibri" pitchFamily="34" charset="0"/>
                </a:rPr>
                <a:t>，只是用便携式气体报警仪对罐周边环境进行了检测。</a:t>
              </a:r>
            </a:p>
            <a:p>
              <a:pPr lvl="0" indent="457200">
                <a:lnSpc>
                  <a:spcPct val="150000"/>
                </a:lnSpc>
              </a:pP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动火作业批准人、审核人、监护人员、动火作业人员未确认动火作业票中的安全措施的落实，盲目动火。</a:t>
              </a:r>
            </a:p>
          </p:txBody>
        </p:sp>
      </p:gr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矩形 3"/>
          <p:cNvSpPr>
            <a:spLocks noChangeArrowheads="1"/>
          </p:cNvSpPr>
          <p:nvPr/>
        </p:nvSpPr>
        <p:spPr bwMode="auto">
          <a:xfrm>
            <a:off x="2090738" y="778904"/>
            <a:ext cx="8724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2400" b="1" dirty="0">
                <a:latin typeface="微软雅黑" pitchFamily="34" charset="-122"/>
                <a:ea typeface="微软雅黑" pitchFamily="34" charset="-122"/>
                <a:cs typeface="Arial" charset="0"/>
                <a:sym typeface="Calibri" pitchFamily="34" charset="0"/>
              </a:rPr>
              <a:t>案例三    吉林松原石化“</a:t>
            </a:r>
            <a:r>
              <a:rPr lang="en-US" altLang="zh-CN" sz="2400" b="1" dirty="0">
                <a:latin typeface="微软雅黑" pitchFamily="34" charset="-122"/>
                <a:ea typeface="微软雅黑" pitchFamily="34" charset="-122"/>
                <a:cs typeface="Arial" charset="0"/>
                <a:sym typeface="Calibri" pitchFamily="34" charset="0"/>
              </a:rPr>
              <a:t>2•17 ”</a:t>
            </a:r>
            <a:r>
              <a:rPr lang="zh-CN" altLang="en-US" sz="2400" b="1" dirty="0">
                <a:latin typeface="微软雅黑" pitchFamily="34" charset="-122"/>
                <a:ea typeface="微软雅黑" pitchFamily="34" charset="-122"/>
                <a:cs typeface="Arial" charset="0"/>
                <a:sym typeface="Calibri" pitchFamily="34" charset="0"/>
              </a:rPr>
              <a:t>爆炸事故</a:t>
            </a:r>
          </a:p>
        </p:txBody>
      </p:sp>
      <p:sp>
        <p:nvSpPr>
          <p:cNvPr id="4" name="文本占位符 3"/>
          <p:cNvSpPr>
            <a:spLocks noGrp="1"/>
          </p:cNvSpPr>
          <p:nvPr>
            <p:ph type="body" sz="quarter" idx="10"/>
          </p:nvPr>
        </p:nvSpPr>
        <p:spPr/>
        <p:txBody>
          <a:bodyPr/>
          <a:lstStyle/>
          <a:p>
            <a:r>
              <a:rPr lang="zh-CN" altLang="en-US" b="1" dirty="0"/>
              <a:t>三、动火事故案例分析</a:t>
            </a:r>
          </a:p>
        </p:txBody>
      </p:sp>
      <p:grpSp>
        <p:nvGrpSpPr>
          <p:cNvPr id="3" name="组合 2"/>
          <p:cNvGrpSpPr/>
          <p:nvPr/>
        </p:nvGrpSpPr>
        <p:grpSpPr>
          <a:xfrm>
            <a:off x="1091444" y="1412564"/>
            <a:ext cx="5861839" cy="431136"/>
            <a:chOff x="610388" y="1860217"/>
            <a:chExt cx="5861839" cy="431136"/>
          </a:xfrm>
        </p:grpSpPr>
        <p:sp>
          <p:nvSpPr>
            <p:cNvPr id="17" name="矩形 52"/>
            <p:cNvSpPr>
              <a:spLocks noChangeArrowheads="1"/>
            </p:cNvSpPr>
            <p:nvPr/>
          </p:nvSpPr>
          <p:spPr bwMode="auto">
            <a:xfrm>
              <a:off x="610388" y="1860217"/>
              <a:ext cx="1512887" cy="431136"/>
            </a:xfrm>
            <a:prstGeom prst="rect">
              <a:avLst/>
            </a:prstGeom>
            <a:solidFill>
              <a:srgbClr val="C00000">
                <a:alpha val="41000"/>
              </a:srgbClr>
            </a:solidFill>
            <a:ln>
              <a:noFill/>
            </a:ln>
          </p:spPr>
          <p:txBody>
            <a:bodyPr anchor="ctr" anchorCtr="0"/>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r>
                <a:rPr lang="zh-CN" altLang="en-US" b="1" dirty="0">
                  <a:solidFill>
                    <a:schemeClr val="bg1"/>
                  </a:solidFill>
                  <a:latin typeface="微软雅黑" pitchFamily="34" charset="-122"/>
                  <a:ea typeface="微软雅黑" pitchFamily="34" charset="-122"/>
                  <a:sym typeface="Calibri" pitchFamily="34" charset="0"/>
                </a:rPr>
                <a:t>事故原因</a:t>
              </a:r>
              <a:endParaRPr lang="id-ID" altLang="zh-CN" b="1" dirty="0">
                <a:solidFill>
                  <a:schemeClr val="bg1"/>
                </a:solidFill>
                <a:latin typeface="微软雅黑" pitchFamily="34" charset="-122"/>
                <a:ea typeface="微软雅黑" pitchFamily="34" charset="-122"/>
                <a:sym typeface="Calibri" pitchFamily="34" charset="0"/>
              </a:endParaRPr>
            </a:p>
          </p:txBody>
        </p:sp>
        <p:sp>
          <p:nvSpPr>
            <p:cNvPr id="19" name="圆角矩形 56"/>
            <p:cNvSpPr>
              <a:spLocks noChangeArrowheads="1"/>
            </p:cNvSpPr>
            <p:nvPr/>
          </p:nvSpPr>
          <p:spPr bwMode="auto">
            <a:xfrm>
              <a:off x="1997063" y="1937285"/>
              <a:ext cx="4475164" cy="276999"/>
            </a:xfrm>
            <a:prstGeom prst="roundRect">
              <a:avLst>
                <a:gd name="adj" fmla="val 16667"/>
              </a:avLst>
            </a:prstGeom>
            <a:solidFill>
              <a:schemeClr val="accent4">
                <a:alpha val="76000"/>
              </a:schemeClr>
            </a:solidFill>
            <a:ln>
              <a:noFill/>
            </a:ln>
          </p:spPr>
          <p:txBody>
            <a:bodyPr anchor="ctr" anchorCtr="0"/>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1600" b="1" dirty="0">
                  <a:solidFill>
                    <a:schemeClr val="bg1"/>
                  </a:solidFill>
                  <a:latin typeface="微软雅黑" pitchFamily="34" charset="-122"/>
                  <a:ea typeface="微软雅黑" pitchFamily="34" charset="-122"/>
                  <a:sym typeface="Calibri" pitchFamily="34" charset="0"/>
                </a:rPr>
                <a:t>无人监护、管理失控</a:t>
              </a:r>
              <a:endParaRPr lang="id-ID" altLang="zh-CN" sz="1600" b="1" dirty="0">
                <a:solidFill>
                  <a:schemeClr val="bg1"/>
                </a:solidFill>
                <a:latin typeface="微软雅黑" pitchFamily="34" charset="-122"/>
                <a:ea typeface="微软雅黑" pitchFamily="34" charset="-122"/>
                <a:sym typeface="Calibri" pitchFamily="34" charset="0"/>
              </a:endParaRPr>
            </a:p>
          </p:txBody>
        </p:sp>
      </p:grpSp>
      <p:grpSp>
        <p:nvGrpSpPr>
          <p:cNvPr id="6" name="组合 5"/>
          <p:cNvGrpSpPr/>
          <p:nvPr/>
        </p:nvGrpSpPr>
        <p:grpSpPr>
          <a:xfrm>
            <a:off x="533382" y="2096852"/>
            <a:ext cx="11125236" cy="4057873"/>
            <a:chOff x="533382" y="1628800"/>
            <a:chExt cx="11125236" cy="4057873"/>
          </a:xfrm>
        </p:grpSpPr>
        <p:sp>
          <p:nvSpPr>
            <p:cNvPr id="11" name="矩形 1"/>
            <p:cNvSpPr>
              <a:spLocks noChangeArrowheads="1"/>
            </p:cNvSpPr>
            <p:nvPr/>
          </p:nvSpPr>
          <p:spPr bwMode="auto">
            <a:xfrm>
              <a:off x="533382" y="1628800"/>
              <a:ext cx="11125236" cy="4057873"/>
            </a:xfrm>
            <a:prstGeom prst="rect">
              <a:avLst/>
            </a:prstGeom>
            <a:solidFill>
              <a:schemeClr val="bg1">
                <a:lumMod val="75000"/>
                <a:alpha val="52000"/>
              </a:schemeClr>
            </a:solidFill>
            <a:ln>
              <a:solidFill>
                <a:schemeClr val="tx1"/>
              </a:solidFill>
            </a:ln>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a:solidFill>
                  <a:schemeClr val="bg1"/>
                </a:solidFill>
                <a:latin typeface="微软雅黑" pitchFamily="34" charset="-122"/>
                <a:ea typeface="微软雅黑" pitchFamily="34" charset="-122"/>
                <a:sym typeface="Calibri" pitchFamily="34" charset="0"/>
              </a:endParaRPr>
            </a:p>
          </p:txBody>
        </p:sp>
        <p:sp>
          <p:nvSpPr>
            <p:cNvPr id="2" name="矩形 1"/>
            <p:cNvSpPr/>
            <p:nvPr/>
          </p:nvSpPr>
          <p:spPr>
            <a:xfrm>
              <a:off x="654648" y="1764910"/>
              <a:ext cx="10882704" cy="3508653"/>
            </a:xfrm>
            <a:prstGeom prst="rect">
              <a:avLst/>
            </a:prstGeom>
          </p:spPr>
          <p:txBody>
            <a:bodyPr wrap="square">
              <a:spAutoFit/>
            </a:bodyPr>
            <a:lstStyle/>
            <a:p>
              <a:pPr indent="457200">
                <a:lnSpc>
                  <a:spcPct val="150000"/>
                </a:lnSpc>
              </a:pPr>
              <a:r>
                <a:rPr lang="en-US" altLang="zh-CN" sz="1800" b="1" dirty="0">
                  <a:solidFill>
                    <a:srgbClr val="C00000"/>
                  </a:solidFill>
                  <a:latin typeface="微软雅黑" pitchFamily="34" charset="-122"/>
                  <a:ea typeface="微软雅黑" pitchFamily="34" charset="-122"/>
                  <a:cs typeface="Times New Roman" pitchFamily="18" charset="0"/>
                  <a:sym typeface="Calibri" pitchFamily="34" charset="0"/>
                </a:rPr>
                <a:t>4.</a:t>
              </a:r>
              <a:r>
                <a:rPr lang="zh-CN" altLang="en-US" sz="1800" b="1" dirty="0">
                  <a:solidFill>
                    <a:srgbClr val="C00000"/>
                  </a:solidFill>
                  <a:latin typeface="微软雅黑" pitchFamily="34" charset="-122"/>
                  <a:ea typeface="微软雅黑" pitchFamily="34" charset="-122"/>
                  <a:cs typeface="Times New Roman" pitchFamily="18" charset="0"/>
                  <a:sym typeface="Calibri" pitchFamily="34" charset="0"/>
                </a:rPr>
                <a:t>监护人违章离开动火现场。</a:t>
              </a:r>
            </a:p>
            <a:p>
              <a:pPr indent="457200">
                <a:lnSpc>
                  <a:spcPct val="150000"/>
                </a:lnSpc>
              </a:pPr>
              <a:r>
                <a:rPr lang="zh-CN" altLang="en-US" sz="1400" dirty="0">
                  <a:latin typeface="微软雅黑" pitchFamily="34" charset="-122"/>
                  <a:ea typeface="微软雅黑" pitchFamily="34" charset="-122"/>
                  <a:cs typeface="Times New Roman" pitchFamily="18" charset="0"/>
                  <a:sym typeface="Calibri" pitchFamily="34" charset="0"/>
                </a:rPr>
                <a:t>加氢车间动火监护人王博违反吉林省松原石油化工股份有限公司</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安全用火管理制度</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第</a:t>
              </a:r>
              <a:r>
                <a:rPr lang="en-US" altLang="zh-CN" sz="1400" dirty="0">
                  <a:latin typeface="微软雅黑" pitchFamily="34" charset="-122"/>
                  <a:ea typeface="微软雅黑" pitchFamily="34" charset="-122"/>
                  <a:cs typeface="Times New Roman" pitchFamily="18" charset="0"/>
                  <a:sym typeface="Calibri" pitchFamily="34" charset="0"/>
                </a:rPr>
                <a:t>7.3</a:t>
              </a:r>
              <a:r>
                <a:rPr lang="zh-CN" altLang="en-US" sz="1400" dirty="0">
                  <a:latin typeface="微软雅黑" pitchFamily="34" charset="-122"/>
                  <a:ea typeface="微软雅黑" pitchFamily="34" charset="-122"/>
                  <a:cs typeface="Times New Roman" pitchFamily="18" charset="0"/>
                  <a:sym typeface="Calibri" pitchFamily="34" charset="0"/>
                </a:rPr>
                <a:t>条规定。王博作为这次动火作业的属地现场监护人，</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擅自离开动火现场，未落实动火作业的属地监护人职责。</a:t>
              </a:r>
              <a:endParaRPr lang="en-US" altLang="zh-CN" sz="1400" b="1" dirty="0">
                <a:solidFill>
                  <a:srgbClr val="C00000"/>
                </a:solidFill>
                <a:latin typeface="微软雅黑" pitchFamily="34" charset="-122"/>
                <a:ea typeface="微软雅黑" pitchFamily="34" charset="-122"/>
                <a:cs typeface="Times New Roman" pitchFamily="18" charset="0"/>
                <a:sym typeface="Calibri" pitchFamily="34" charset="0"/>
              </a:endParaRPr>
            </a:p>
            <a:p>
              <a:pPr indent="457200">
                <a:lnSpc>
                  <a:spcPct val="150000"/>
                </a:lnSpc>
              </a:pPr>
              <a:endParaRPr lang="en-US" altLang="zh-CN" sz="1400" dirty="0">
                <a:latin typeface="微软雅黑" pitchFamily="34" charset="-122"/>
                <a:ea typeface="微软雅黑" pitchFamily="34" charset="-122"/>
                <a:cs typeface="Times New Roman" pitchFamily="18" charset="0"/>
                <a:sym typeface="Calibri" pitchFamily="34" charset="0"/>
              </a:endParaRPr>
            </a:p>
            <a:p>
              <a:pPr indent="457200">
                <a:lnSpc>
                  <a:spcPct val="150000"/>
                </a:lnSpc>
              </a:pPr>
              <a:r>
                <a:rPr lang="en-US" altLang="zh-CN" sz="1800" b="1" dirty="0">
                  <a:solidFill>
                    <a:srgbClr val="C00000"/>
                  </a:solidFill>
                  <a:latin typeface="微软雅黑" pitchFamily="34" charset="-122"/>
                  <a:ea typeface="微软雅黑" pitchFamily="34" charset="-122"/>
                  <a:cs typeface="Times New Roman" pitchFamily="18" charset="0"/>
                  <a:sym typeface="Calibri" pitchFamily="34" charset="0"/>
                </a:rPr>
                <a:t>5.</a:t>
              </a:r>
              <a:r>
                <a:rPr lang="zh-CN" altLang="en-US" sz="1800" b="1" dirty="0">
                  <a:solidFill>
                    <a:srgbClr val="C00000"/>
                  </a:solidFill>
                  <a:latin typeface="微软雅黑" pitchFamily="34" charset="-122"/>
                  <a:ea typeface="微软雅黑" pitchFamily="34" charset="-122"/>
                  <a:cs typeface="Times New Roman" pitchFamily="18" charset="0"/>
                  <a:sym typeface="Calibri" pitchFamily="34" charset="0"/>
                </a:rPr>
                <a:t>车间管理松散，动火作业管理失控。</a:t>
              </a:r>
            </a:p>
            <a:p>
              <a:pPr indent="457200">
                <a:lnSpc>
                  <a:spcPct val="150000"/>
                </a:lnSpc>
              </a:pPr>
              <a:r>
                <a:rPr lang="zh-CN" altLang="en-US" sz="1400" dirty="0">
                  <a:latin typeface="微软雅黑" pitchFamily="34" charset="-122"/>
                  <a:ea typeface="微软雅黑" pitchFamily="34" charset="-122"/>
                  <a:cs typeface="Times New Roman" pitchFamily="18" charset="0"/>
                  <a:sym typeface="Calibri" pitchFamily="34" charset="0"/>
                </a:rPr>
                <a:t>加氢车间主任鞠国峰作为属地管理第一责任人，按照吉林省松原石油化工股份有限公司</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安全用火管理制度</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第</a:t>
              </a:r>
              <a:r>
                <a:rPr lang="en-US" altLang="zh-CN" sz="1400" dirty="0">
                  <a:latin typeface="微软雅黑" pitchFamily="34" charset="-122"/>
                  <a:ea typeface="微软雅黑" pitchFamily="34" charset="-122"/>
                  <a:cs typeface="Times New Roman" pitchFamily="18" charset="0"/>
                  <a:sym typeface="Calibri" pitchFamily="34" charset="0"/>
                </a:rPr>
                <a:t>8.4.3</a:t>
              </a:r>
              <a:r>
                <a:rPr lang="zh-CN" altLang="en-US" sz="1400" dirty="0">
                  <a:latin typeface="微软雅黑" pitchFamily="34" charset="-122"/>
                  <a:ea typeface="微软雅黑" pitchFamily="34" charset="-122"/>
                  <a:cs typeface="Times New Roman" pitchFamily="18" charset="0"/>
                  <a:sym typeface="Calibri" pitchFamily="34" charset="0"/>
                </a:rPr>
                <a:t>条规定，应为动火作业审批人。王志才在未联系到车间主任鞠国峰的情况下，在动火作业证上代为签字，</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鞠国峰对车间动火作业管理失控</a:t>
              </a:r>
              <a:r>
                <a:rPr lang="zh-CN" altLang="en-US" sz="1400" dirty="0">
                  <a:latin typeface="微软雅黑" pitchFamily="34" charset="-122"/>
                  <a:ea typeface="微软雅黑" pitchFamily="34" charset="-122"/>
                  <a:cs typeface="Times New Roman" pitchFamily="18" charset="0"/>
                  <a:sym typeface="Calibri" pitchFamily="34" charset="0"/>
                </a:rPr>
                <a:t>，导致动火作业许可证等级判定错误</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动火作业许可证等级判定主体责任不合理。</a:t>
              </a:r>
            </a:p>
            <a:p>
              <a:pPr indent="457200">
                <a:lnSpc>
                  <a:spcPct val="150000"/>
                </a:lnSpc>
              </a:pPr>
              <a:r>
                <a:rPr lang="zh-CN" altLang="en-US" sz="1400" dirty="0">
                  <a:latin typeface="微软雅黑" pitchFamily="34" charset="-122"/>
                  <a:ea typeface="微软雅黑" pitchFamily="34" charset="-122"/>
                  <a:cs typeface="Times New Roman" pitchFamily="18" charset="0"/>
                  <a:sym typeface="Calibri" pitchFamily="34" charset="0"/>
                </a:rPr>
                <a:t>加氢车间违反公司动火作业管理制度，在仪表车间代检修车间申请动火，没有编制动火作业方案，未开展危险因素识别的前提下，违规办理、批准动火作业，降低动火等级，对事故的发生负主要责任。</a:t>
              </a:r>
              <a:endParaRPr lang="zh-CN" altLang="en-US" sz="1600" dirty="0">
                <a:latin typeface="微软雅黑" pitchFamily="34" charset="-122"/>
                <a:ea typeface="微软雅黑" pitchFamily="34" charset="-122"/>
                <a:cs typeface="Times New Roman" pitchFamily="18" charset="0"/>
                <a:sym typeface="Calibri" pitchFamily="34" charset="0"/>
              </a:endParaRPr>
            </a:p>
          </p:txBody>
        </p:sp>
      </p:gr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矩形 3"/>
          <p:cNvSpPr>
            <a:spLocks noChangeArrowheads="1"/>
          </p:cNvSpPr>
          <p:nvPr/>
        </p:nvSpPr>
        <p:spPr bwMode="auto">
          <a:xfrm>
            <a:off x="2090738" y="778904"/>
            <a:ext cx="8724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2400" b="1" dirty="0">
                <a:latin typeface="微软雅黑" pitchFamily="34" charset="-122"/>
                <a:ea typeface="微软雅黑" pitchFamily="34" charset="-122"/>
                <a:cs typeface="Arial" charset="0"/>
                <a:sym typeface="Calibri" pitchFamily="34" charset="0"/>
              </a:rPr>
              <a:t>案例三    吉林松原石化“</a:t>
            </a:r>
            <a:r>
              <a:rPr lang="en-US" altLang="zh-CN" sz="2400" b="1" dirty="0">
                <a:latin typeface="微软雅黑" pitchFamily="34" charset="-122"/>
                <a:ea typeface="微软雅黑" pitchFamily="34" charset="-122"/>
                <a:cs typeface="Arial" charset="0"/>
                <a:sym typeface="Calibri" pitchFamily="34" charset="0"/>
              </a:rPr>
              <a:t>2•17 ”</a:t>
            </a:r>
            <a:r>
              <a:rPr lang="zh-CN" altLang="en-US" sz="2400" b="1" dirty="0">
                <a:latin typeface="微软雅黑" pitchFamily="34" charset="-122"/>
                <a:ea typeface="微软雅黑" pitchFamily="34" charset="-122"/>
                <a:cs typeface="Arial" charset="0"/>
                <a:sym typeface="Calibri" pitchFamily="34" charset="0"/>
              </a:rPr>
              <a:t>爆炸事故</a:t>
            </a:r>
          </a:p>
        </p:txBody>
      </p:sp>
      <p:sp>
        <p:nvSpPr>
          <p:cNvPr id="4" name="文本占位符 3"/>
          <p:cNvSpPr>
            <a:spLocks noGrp="1"/>
          </p:cNvSpPr>
          <p:nvPr>
            <p:ph type="body" sz="quarter" idx="10"/>
          </p:nvPr>
        </p:nvSpPr>
        <p:spPr/>
        <p:txBody>
          <a:bodyPr/>
          <a:lstStyle/>
          <a:p>
            <a:r>
              <a:rPr lang="zh-CN" altLang="en-US" b="1" dirty="0"/>
              <a:t>三、动火事故案例分析</a:t>
            </a:r>
          </a:p>
        </p:txBody>
      </p:sp>
      <p:sp>
        <p:nvSpPr>
          <p:cNvPr id="17" name="矩形 52"/>
          <p:cNvSpPr>
            <a:spLocks noChangeArrowheads="1"/>
          </p:cNvSpPr>
          <p:nvPr/>
        </p:nvSpPr>
        <p:spPr bwMode="auto">
          <a:xfrm>
            <a:off x="5339556" y="1378715"/>
            <a:ext cx="1512887" cy="431136"/>
          </a:xfrm>
          <a:prstGeom prst="rect">
            <a:avLst/>
          </a:prstGeom>
          <a:solidFill>
            <a:srgbClr val="C00000">
              <a:alpha val="41000"/>
            </a:srgbClr>
          </a:solidFill>
          <a:ln>
            <a:noFill/>
          </a:ln>
        </p:spPr>
        <p:txBody>
          <a:bodyPr anchor="ctr" anchorCtr="0"/>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b="1" dirty="0">
                <a:solidFill>
                  <a:schemeClr val="bg1"/>
                </a:solidFill>
                <a:latin typeface="微软雅黑" pitchFamily="34" charset="-122"/>
                <a:ea typeface="微软雅黑" pitchFamily="34" charset="-122"/>
                <a:sym typeface="Calibri" pitchFamily="34" charset="0"/>
              </a:rPr>
              <a:t>严厉追责</a:t>
            </a:r>
            <a:endParaRPr lang="id-ID" altLang="zh-CN" b="1" dirty="0">
              <a:solidFill>
                <a:schemeClr val="bg1"/>
              </a:solidFill>
              <a:latin typeface="微软雅黑" pitchFamily="34" charset="-122"/>
              <a:ea typeface="微软雅黑" pitchFamily="34" charset="-122"/>
              <a:sym typeface="Calibri" pitchFamily="34" charset="0"/>
            </a:endParaRPr>
          </a:p>
        </p:txBody>
      </p:sp>
      <p:grpSp>
        <p:nvGrpSpPr>
          <p:cNvPr id="6" name="组合 5"/>
          <p:cNvGrpSpPr/>
          <p:nvPr/>
        </p:nvGrpSpPr>
        <p:grpSpPr>
          <a:xfrm>
            <a:off x="533382" y="1947997"/>
            <a:ext cx="11125236" cy="4524315"/>
            <a:chOff x="533382" y="1627132"/>
            <a:chExt cx="11125236" cy="4524315"/>
          </a:xfrm>
        </p:grpSpPr>
        <p:sp>
          <p:nvSpPr>
            <p:cNvPr id="11" name="矩形 1"/>
            <p:cNvSpPr>
              <a:spLocks noChangeArrowheads="1"/>
            </p:cNvSpPr>
            <p:nvPr/>
          </p:nvSpPr>
          <p:spPr bwMode="auto">
            <a:xfrm>
              <a:off x="533382" y="1628800"/>
              <a:ext cx="11125236" cy="4522647"/>
            </a:xfrm>
            <a:prstGeom prst="rect">
              <a:avLst/>
            </a:prstGeom>
            <a:solidFill>
              <a:schemeClr val="bg1">
                <a:lumMod val="75000"/>
                <a:alpha val="52000"/>
              </a:schemeClr>
            </a:solidFill>
            <a:ln>
              <a:solidFill>
                <a:schemeClr val="tx1"/>
              </a:solidFill>
            </a:ln>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a:solidFill>
                  <a:schemeClr val="bg1"/>
                </a:solidFill>
                <a:latin typeface="微软雅黑" pitchFamily="34" charset="-122"/>
                <a:ea typeface="微软雅黑" pitchFamily="34" charset="-122"/>
                <a:sym typeface="Calibri" pitchFamily="34" charset="0"/>
              </a:endParaRPr>
            </a:p>
          </p:txBody>
        </p:sp>
        <p:sp>
          <p:nvSpPr>
            <p:cNvPr id="2" name="矩形 1"/>
            <p:cNvSpPr/>
            <p:nvPr/>
          </p:nvSpPr>
          <p:spPr>
            <a:xfrm>
              <a:off x="731404" y="1627132"/>
              <a:ext cx="10927214" cy="4524315"/>
            </a:xfrm>
            <a:prstGeom prst="rect">
              <a:avLst/>
            </a:prstGeom>
          </p:spPr>
          <p:txBody>
            <a:bodyPr wrap="square">
              <a:spAutoFit/>
            </a:bodyPr>
            <a:lstStyle/>
            <a:p>
              <a:pPr>
                <a:lnSpc>
                  <a:spcPct val="150000"/>
                </a:lnSpc>
              </a:pPr>
              <a:r>
                <a:rPr lang="zh-CN" altLang="en-US" sz="1600" b="1" dirty="0">
                  <a:solidFill>
                    <a:srgbClr val="C00000"/>
                  </a:solidFill>
                  <a:latin typeface="微软雅黑" pitchFamily="34" charset="-122"/>
                  <a:ea typeface="微软雅黑" pitchFamily="34" charset="-122"/>
                  <a:cs typeface="Times New Roman" pitchFamily="18" charset="0"/>
                  <a:sym typeface="Calibri" pitchFamily="34" charset="0"/>
                </a:rPr>
                <a:t>　   已由司法机关采取强制措施的人员</a:t>
              </a:r>
              <a:r>
                <a:rPr lang="en-US" altLang="zh-CN" sz="1600" b="1" dirty="0">
                  <a:solidFill>
                    <a:srgbClr val="C00000"/>
                  </a:solidFill>
                  <a:latin typeface="微软雅黑" pitchFamily="34" charset="-122"/>
                  <a:ea typeface="微软雅黑" pitchFamily="34" charset="-122"/>
                  <a:cs typeface="Times New Roman" pitchFamily="18" charset="0"/>
                  <a:sym typeface="Calibri" pitchFamily="34" charset="0"/>
                </a:rPr>
                <a:t>(2</a:t>
              </a:r>
              <a:r>
                <a:rPr lang="zh-CN" altLang="en-US" sz="1600" b="1" dirty="0">
                  <a:solidFill>
                    <a:srgbClr val="C00000"/>
                  </a:solidFill>
                  <a:latin typeface="微软雅黑" pitchFamily="34" charset="-122"/>
                  <a:ea typeface="微软雅黑" pitchFamily="34" charset="-122"/>
                  <a:cs typeface="Times New Roman" pitchFamily="18" charset="0"/>
                  <a:sym typeface="Calibri" pitchFamily="34" charset="0"/>
                </a:rPr>
                <a:t>人</a:t>
              </a:r>
              <a:r>
                <a:rPr lang="en-US" altLang="zh-CN" sz="1600" b="1" dirty="0">
                  <a:solidFill>
                    <a:srgbClr val="C00000"/>
                  </a:solidFill>
                  <a:latin typeface="微软雅黑" pitchFamily="34" charset="-122"/>
                  <a:ea typeface="微软雅黑" pitchFamily="34" charset="-122"/>
                  <a:cs typeface="Times New Roman" pitchFamily="18" charset="0"/>
                  <a:sym typeface="Calibri" pitchFamily="34" charset="0"/>
                </a:rPr>
                <a:t>)</a:t>
              </a:r>
            </a:p>
            <a:p>
              <a:pPr>
                <a:lnSpc>
                  <a:spcPct val="150000"/>
                </a:lnSpc>
              </a:pPr>
              <a:r>
                <a:rPr lang="zh-CN" altLang="en-US" sz="1600" dirty="0">
                  <a:latin typeface="微软雅黑" pitchFamily="34" charset="-122"/>
                  <a:ea typeface="微软雅黑" pitchFamily="34" charset="-122"/>
                  <a:cs typeface="Times New Roman" pitchFamily="18" charset="0"/>
                  <a:sym typeface="Calibri" pitchFamily="34" charset="0"/>
                </a:rPr>
                <a:t>　　</a:t>
              </a:r>
              <a:r>
                <a:rPr lang="en-US" altLang="zh-CN" sz="1600" dirty="0">
                  <a:latin typeface="微软雅黑" pitchFamily="34" charset="-122"/>
                  <a:ea typeface="微软雅黑" pitchFamily="34" charset="-122"/>
                  <a:cs typeface="Times New Roman" pitchFamily="18" charset="0"/>
                  <a:sym typeface="Calibri" pitchFamily="34" charset="0"/>
                </a:rPr>
                <a:t>1</a:t>
              </a:r>
              <a:r>
                <a:rPr lang="zh-CN" altLang="en-US" sz="1600" dirty="0">
                  <a:latin typeface="微软雅黑" pitchFamily="34" charset="-122"/>
                  <a:ea typeface="微软雅黑" pitchFamily="34" charset="-122"/>
                  <a:cs typeface="Times New Roman" pitchFamily="18" charset="0"/>
                  <a:sym typeface="Calibri" pitchFamily="34" charset="0"/>
                </a:rPr>
                <a:t>、王志才，男，中共党员，吉林省松原石油化工股份有限公司加氢车间工艺副主任。王志才在此次动火作业中负责协助车间主任向作业单位明确动火施工现场的危险状况，协助作业单位开展危害识别、制定安全措施</a:t>
              </a:r>
              <a:r>
                <a:rPr lang="en-US" altLang="zh-CN" sz="1600" dirty="0">
                  <a:latin typeface="微软雅黑" pitchFamily="34" charset="-122"/>
                  <a:ea typeface="微软雅黑" pitchFamily="34" charset="-122"/>
                  <a:cs typeface="Times New Roman" pitchFamily="18" charset="0"/>
                  <a:sym typeface="Calibri" pitchFamily="34" charset="0"/>
                </a:rPr>
                <a:t>;</a:t>
              </a:r>
              <a:r>
                <a:rPr lang="zh-CN" altLang="en-US" sz="1600" dirty="0">
                  <a:latin typeface="微软雅黑" pitchFamily="34" charset="-122"/>
                  <a:ea typeface="微软雅黑" pitchFamily="34" charset="-122"/>
                  <a:cs typeface="Times New Roman" pitchFamily="18" charset="0"/>
                  <a:sym typeface="Calibri" pitchFamily="34" charset="0"/>
                </a:rPr>
                <a:t>编制工艺处置方案，向作业单位提供工艺隔离等现场安全条件。未按</a:t>
              </a:r>
              <a:r>
                <a:rPr lang="en-US" altLang="zh-CN" sz="1600" dirty="0">
                  <a:latin typeface="微软雅黑" pitchFamily="34" charset="-122"/>
                  <a:ea typeface="微软雅黑" pitchFamily="34" charset="-122"/>
                  <a:cs typeface="Times New Roman" pitchFamily="18" charset="0"/>
                  <a:sym typeface="Calibri" pitchFamily="34" charset="0"/>
                </a:rPr>
                <a:t>《</a:t>
              </a:r>
              <a:r>
                <a:rPr lang="zh-CN" altLang="en-US" sz="1600" dirty="0">
                  <a:latin typeface="微软雅黑" pitchFamily="34" charset="-122"/>
                  <a:ea typeface="微软雅黑" pitchFamily="34" charset="-122"/>
                  <a:cs typeface="Times New Roman" pitchFamily="18" charset="0"/>
                  <a:sym typeface="Calibri" pitchFamily="34" charset="0"/>
                </a:rPr>
                <a:t>化学品生产单位特殊作业安全规范</a:t>
              </a:r>
              <a:r>
                <a:rPr lang="en-US" altLang="zh-CN" sz="1600" dirty="0">
                  <a:latin typeface="微软雅黑" pitchFamily="34" charset="-122"/>
                  <a:ea typeface="微软雅黑" pitchFamily="34" charset="-122"/>
                  <a:cs typeface="Times New Roman" pitchFamily="18" charset="0"/>
                  <a:sym typeface="Calibri" pitchFamily="34" charset="0"/>
                </a:rPr>
                <a:t>》(GB30871-2014)</a:t>
              </a:r>
              <a:r>
                <a:rPr lang="zh-CN" altLang="en-US" sz="1600" dirty="0">
                  <a:latin typeface="微软雅黑" pitchFamily="34" charset="-122"/>
                  <a:ea typeface="微软雅黑" pitchFamily="34" charset="-122"/>
                  <a:cs typeface="Times New Roman" pitchFamily="18" charset="0"/>
                  <a:sym typeface="Calibri" pitchFamily="34" charset="0"/>
                </a:rPr>
                <a:t>判定动火作业许可证等级</a:t>
              </a:r>
              <a:r>
                <a:rPr lang="en-US" altLang="zh-CN" sz="1600" dirty="0">
                  <a:latin typeface="微软雅黑" pitchFamily="34" charset="-122"/>
                  <a:ea typeface="微软雅黑" pitchFamily="34" charset="-122"/>
                  <a:cs typeface="Times New Roman" pitchFamily="18" charset="0"/>
                  <a:sym typeface="Calibri" pitchFamily="34" charset="0"/>
                </a:rPr>
                <a:t>;</a:t>
              </a:r>
              <a:r>
                <a:rPr lang="zh-CN" altLang="en-US" sz="1600" dirty="0">
                  <a:latin typeface="微软雅黑" pitchFamily="34" charset="-122"/>
                  <a:ea typeface="微软雅黑" pitchFamily="34" charset="-122"/>
                  <a:cs typeface="Times New Roman" pitchFamily="18" charset="0"/>
                  <a:sym typeface="Calibri" pitchFamily="34" charset="0"/>
                </a:rPr>
                <a:t>越权审批动火作业许可证</a:t>
              </a:r>
              <a:r>
                <a:rPr lang="en-US" altLang="zh-CN" sz="1600" dirty="0">
                  <a:latin typeface="微软雅黑" pitchFamily="34" charset="-122"/>
                  <a:ea typeface="微软雅黑" pitchFamily="34" charset="-122"/>
                  <a:cs typeface="Times New Roman" pitchFamily="18" charset="0"/>
                  <a:sym typeface="Calibri" pitchFamily="34" charset="0"/>
                </a:rPr>
                <a:t>;</a:t>
              </a:r>
              <a:r>
                <a:rPr lang="zh-CN" altLang="en-US" sz="1600" dirty="0">
                  <a:latin typeface="微软雅黑" pitchFamily="34" charset="-122"/>
                  <a:ea typeface="微软雅黑" pitchFamily="34" charset="-122"/>
                  <a:cs typeface="Times New Roman" pitchFamily="18" charset="0"/>
                  <a:sym typeface="Calibri" pitchFamily="34" charset="0"/>
                </a:rPr>
                <a:t>在已知原料水罐</a:t>
              </a:r>
              <a:r>
                <a:rPr lang="en-US" altLang="zh-CN" sz="1600" dirty="0">
                  <a:latin typeface="微软雅黑" pitchFamily="34" charset="-122"/>
                  <a:ea typeface="微软雅黑" pitchFamily="34" charset="-122"/>
                  <a:cs typeface="Times New Roman" pitchFamily="18" charset="0"/>
                  <a:sym typeface="Calibri" pitchFamily="34" charset="0"/>
                </a:rPr>
                <a:t>(V102</a:t>
              </a:r>
              <a:r>
                <a:rPr lang="zh-CN" altLang="en-US" sz="1600" dirty="0">
                  <a:latin typeface="微软雅黑" pitchFamily="34" charset="-122"/>
                  <a:ea typeface="微软雅黑" pitchFamily="34" charset="-122"/>
                  <a:cs typeface="Times New Roman" pitchFamily="18" charset="0"/>
                  <a:sym typeface="Calibri" pitchFamily="34" charset="0"/>
                </a:rPr>
                <a:t>罐</a:t>
              </a:r>
              <a:r>
                <a:rPr lang="en-US" altLang="zh-CN" sz="1600" dirty="0">
                  <a:latin typeface="微软雅黑" pitchFamily="34" charset="-122"/>
                  <a:ea typeface="微软雅黑" pitchFamily="34" charset="-122"/>
                  <a:cs typeface="Times New Roman" pitchFamily="18" charset="0"/>
                  <a:sym typeface="Calibri" pitchFamily="34" charset="0"/>
                </a:rPr>
                <a:t>)</a:t>
              </a:r>
              <a:r>
                <a:rPr lang="zh-CN" altLang="en-US" sz="1600" dirty="0">
                  <a:latin typeface="微软雅黑" pitchFamily="34" charset="-122"/>
                  <a:ea typeface="微软雅黑" pitchFamily="34" charset="-122"/>
                  <a:cs typeface="Times New Roman" pitchFamily="18" charset="0"/>
                  <a:sym typeface="Calibri" pitchFamily="34" charset="0"/>
                </a:rPr>
                <a:t>曾投用的情况下，未到现场进行安全技术交底，检查落实安全措施，也没有把此次动火作业工作通知到原料水罐</a:t>
              </a:r>
              <a:r>
                <a:rPr lang="en-US" altLang="zh-CN" sz="1600" dirty="0">
                  <a:latin typeface="微软雅黑" pitchFamily="34" charset="-122"/>
                  <a:ea typeface="微软雅黑" pitchFamily="34" charset="-122"/>
                  <a:cs typeface="Times New Roman" pitchFamily="18" charset="0"/>
                  <a:sym typeface="Calibri" pitchFamily="34" charset="0"/>
                </a:rPr>
                <a:t>(V102</a:t>
              </a:r>
              <a:r>
                <a:rPr lang="zh-CN" altLang="en-US" sz="1600" dirty="0">
                  <a:latin typeface="微软雅黑" pitchFamily="34" charset="-122"/>
                  <a:ea typeface="微软雅黑" pitchFamily="34" charset="-122"/>
                  <a:cs typeface="Times New Roman" pitchFamily="18" charset="0"/>
                  <a:sym typeface="Calibri" pitchFamily="34" charset="0"/>
                </a:rPr>
                <a:t>罐</a:t>
              </a:r>
              <a:r>
                <a:rPr lang="en-US" altLang="zh-CN" sz="1600" dirty="0">
                  <a:latin typeface="微软雅黑" pitchFamily="34" charset="-122"/>
                  <a:ea typeface="微软雅黑" pitchFamily="34" charset="-122"/>
                  <a:cs typeface="Times New Roman" pitchFamily="18" charset="0"/>
                  <a:sym typeface="Calibri" pitchFamily="34" charset="0"/>
                </a:rPr>
                <a:t>)</a:t>
              </a:r>
              <a:r>
                <a:rPr lang="zh-CN" altLang="en-US" sz="1600" dirty="0">
                  <a:latin typeface="微软雅黑" pitchFamily="34" charset="-122"/>
                  <a:ea typeface="微软雅黑" pitchFamily="34" charset="-122"/>
                  <a:cs typeface="Times New Roman" pitchFamily="18" charset="0"/>
                  <a:sym typeface="Calibri" pitchFamily="34" charset="0"/>
                </a:rPr>
                <a:t>技术员张永亮。违反工作程序，对这起事故负有直接责任。</a:t>
              </a:r>
            </a:p>
            <a:p>
              <a:pPr>
                <a:lnSpc>
                  <a:spcPct val="150000"/>
                </a:lnSpc>
              </a:pPr>
              <a:r>
                <a:rPr lang="zh-CN" altLang="en-US" sz="1600" dirty="0">
                  <a:latin typeface="微软雅黑" pitchFamily="34" charset="-122"/>
                  <a:ea typeface="微软雅黑" pitchFamily="34" charset="-122"/>
                  <a:cs typeface="Times New Roman" pitchFamily="18" charset="0"/>
                  <a:sym typeface="Calibri" pitchFamily="34" charset="0"/>
                </a:rPr>
                <a:t>　　</a:t>
              </a:r>
              <a:r>
                <a:rPr lang="en-US" altLang="zh-CN" sz="1600" dirty="0">
                  <a:latin typeface="微软雅黑" pitchFamily="34" charset="-122"/>
                  <a:ea typeface="微软雅黑" pitchFamily="34" charset="-122"/>
                  <a:cs typeface="Times New Roman" pitchFamily="18" charset="0"/>
                  <a:sym typeface="Calibri" pitchFamily="34" charset="0"/>
                </a:rPr>
                <a:t>2</a:t>
              </a:r>
              <a:r>
                <a:rPr lang="zh-CN" altLang="en-US" sz="1600" dirty="0">
                  <a:latin typeface="微软雅黑" pitchFamily="34" charset="-122"/>
                  <a:ea typeface="微软雅黑" pitchFamily="34" charset="-122"/>
                  <a:cs typeface="Times New Roman" pitchFamily="18" charset="0"/>
                  <a:sym typeface="Calibri" pitchFamily="34" charset="0"/>
                </a:rPr>
                <a:t>、苏国峰，男，吉林省松原石油化工股份有限公司加氢车间安全员。苏国峰在这次动火作业中负责审核作业许可证的安全措施落实情况</a:t>
              </a:r>
              <a:r>
                <a:rPr lang="en-US" altLang="zh-CN" sz="1600" dirty="0">
                  <a:latin typeface="微软雅黑" pitchFamily="34" charset="-122"/>
                  <a:ea typeface="微软雅黑" pitchFamily="34" charset="-122"/>
                  <a:cs typeface="Times New Roman" pitchFamily="18" charset="0"/>
                  <a:sym typeface="Calibri" pitchFamily="34" charset="0"/>
                </a:rPr>
                <a:t>;</a:t>
              </a:r>
              <a:r>
                <a:rPr lang="zh-CN" altLang="en-US" sz="1600" dirty="0">
                  <a:latin typeface="微软雅黑" pitchFamily="34" charset="-122"/>
                  <a:ea typeface="微软雅黑" pitchFamily="34" charset="-122"/>
                  <a:cs typeface="Times New Roman" pitchFamily="18" charset="0"/>
                  <a:sym typeface="Calibri" pitchFamily="34" charset="0"/>
                </a:rPr>
                <a:t>审核安全施工方案和工艺处置方案是否编制及审批情况</a:t>
              </a:r>
              <a:r>
                <a:rPr lang="en-US" altLang="zh-CN" sz="1600" dirty="0">
                  <a:latin typeface="微软雅黑" pitchFamily="34" charset="-122"/>
                  <a:ea typeface="微软雅黑" pitchFamily="34" charset="-122"/>
                  <a:cs typeface="Times New Roman" pitchFamily="18" charset="0"/>
                  <a:sym typeface="Calibri" pitchFamily="34" charset="0"/>
                </a:rPr>
                <a:t>;</a:t>
              </a:r>
              <a:r>
                <a:rPr lang="zh-CN" altLang="en-US" sz="1600" dirty="0">
                  <a:latin typeface="微软雅黑" pitchFamily="34" charset="-122"/>
                  <a:ea typeface="微软雅黑" pitchFamily="34" charset="-122"/>
                  <a:cs typeface="Times New Roman" pitchFamily="18" charset="0"/>
                  <a:sym typeface="Calibri" pitchFamily="34" charset="0"/>
                </a:rPr>
                <a:t>审核工作安全分析填写是否符合程序要求</a:t>
              </a:r>
              <a:r>
                <a:rPr lang="en-US" altLang="zh-CN" sz="1600" dirty="0">
                  <a:latin typeface="微软雅黑" pitchFamily="34" charset="-122"/>
                  <a:ea typeface="微软雅黑" pitchFamily="34" charset="-122"/>
                  <a:cs typeface="Times New Roman" pitchFamily="18" charset="0"/>
                  <a:sym typeface="Calibri" pitchFamily="34" charset="0"/>
                </a:rPr>
                <a:t>;</a:t>
              </a:r>
              <a:r>
                <a:rPr lang="zh-CN" altLang="en-US" sz="1600" dirty="0">
                  <a:latin typeface="微软雅黑" pitchFamily="34" charset="-122"/>
                  <a:ea typeface="微软雅黑" pitchFamily="34" charset="-122"/>
                  <a:cs typeface="Times New Roman" pitchFamily="18" charset="0"/>
                  <a:sym typeface="Calibri" pitchFamily="34" charset="0"/>
                </a:rPr>
                <a:t>审核作业许可证填写是否符合程序要求。在动火</a:t>
              </a:r>
              <a:r>
                <a:rPr lang="zh-CN" altLang="en-US" sz="1600" b="1" dirty="0">
                  <a:solidFill>
                    <a:srgbClr val="C00000"/>
                  </a:solidFill>
                  <a:latin typeface="微软雅黑" pitchFamily="34" charset="-122"/>
                  <a:ea typeface="微软雅黑" pitchFamily="34" charset="-122"/>
                  <a:cs typeface="Times New Roman" pitchFamily="18" charset="0"/>
                  <a:sym typeface="Calibri" pitchFamily="34" charset="0"/>
                </a:rPr>
                <a:t>作业前审核动火作业许可证时，审核把关不严，审核职责落实不到位</a:t>
              </a:r>
              <a:r>
                <a:rPr lang="zh-CN" altLang="en-US" sz="1600" dirty="0">
                  <a:latin typeface="微软雅黑" pitchFamily="34" charset="-122"/>
                  <a:ea typeface="微软雅黑" pitchFamily="34" charset="-122"/>
                  <a:cs typeface="Times New Roman" pitchFamily="18" charset="0"/>
                  <a:sym typeface="Calibri" pitchFamily="34" charset="0"/>
                </a:rPr>
                <a:t>。</a:t>
              </a:r>
              <a:r>
                <a:rPr lang="en-US" altLang="zh-CN" sz="1600" dirty="0">
                  <a:latin typeface="微软雅黑" pitchFamily="34" charset="-122"/>
                  <a:ea typeface="微软雅黑" pitchFamily="34" charset="-122"/>
                  <a:cs typeface="Times New Roman" pitchFamily="18" charset="0"/>
                  <a:sym typeface="Calibri" pitchFamily="34" charset="0"/>
                </a:rPr>
                <a:t>2</a:t>
              </a:r>
              <a:r>
                <a:rPr lang="zh-CN" altLang="en-US" sz="1600" dirty="0">
                  <a:latin typeface="微软雅黑" pitchFamily="34" charset="-122"/>
                  <a:ea typeface="微软雅黑" pitchFamily="34" charset="-122"/>
                  <a:cs typeface="Times New Roman" pitchFamily="18" charset="0"/>
                  <a:sym typeface="Calibri" pitchFamily="34" charset="0"/>
                </a:rPr>
                <a:t>月</a:t>
              </a:r>
              <a:r>
                <a:rPr lang="en-US" altLang="zh-CN" sz="1600" dirty="0">
                  <a:latin typeface="微软雅黑" pitchFamily="34" charset="-122"/>
                  <a:ea typeface="微软雅黑" pitchFamily="34" charset="-122"/>
                  <a:cs typeface="Times New Roman" pitchFamily="18" charset="0"/>
                  <a:sym typeface="Calibri" pitchFamily="34" charset="0"/>
                </a:rPr>
                <a:t>17</a:t>
              </a:r>
              <a:r>
                <a:rPr lang="zh-CN" altLang="en-US" sz="1600" dirty="0">
                  <a:latin typeface="微软雅黑" pitchFamily="34" charset="-122"/>
                  <a:ea typeface="微软雅黑" pitchFamily="34" charset="-122"/>
                  <a:cs typeface="Times New Roman" pitchFamily="18" charset="0"/>
                  <a:sym typeface="Calibri" pitchFamily="34" charset="0"/>
                </a:rPr>
                <a:t>日</a:t>
              </a:r>
              <a:r>
                <a:rPr lang="en-US" altLang="zh-CN" sz="1600" dirty="0">
                  <a:latin typeface="微软雅黑" pitchFamily="34" charset="-122"/>
                  <a:ea typeface="微软雅黑" pitchFamily="34" charset="-122"/>
                  <a:cs typeface="Times New Roman" pitchFamily="18" charset="0"/>
                  <a:sym typeface="Calibri" pitchFamily="34" charset="0"/>
                </a:rPr>
                <a:t>8</a:t>
              </a:r>
              <a:r>
                <a:rPr lang="zh-CN" altLang="en-US" sz="1600" dirty="0">
                  <a:latin typeface="微软雅黑" pitchFamily="34" charset="-122"/>
                  <a:ea typeface="微软雅黑" pitchFamily="34" charset="-122"/>
                  <a:cs typeface="Times New Roman" pitchFamily="18" charset="0"/>
                  <a:sym typeface="Calibri" pitchFamily="34" charset="0"/>
                </a:rPr>
                <a:t>时</a:t>
              </a:r>
              <a:r>
                <a:rPr lang="en-US" altLang="zh-CN" sz="1600" dirty="0">
                  <a:latin typeface="微软雅黑" pitchFamily="34" charset="-122"/>
                  <a:ea typeface="微软雅黑" pitchFamily="34" charset="-122"/>
                  <a:cs typeface="Times New Roman" pitchFamily="18" charset="0"/>
                  <a:sym typeface="Calibri" pitchFamily="34" charset="0"/>
                </a:rPr>
                <a:t>50</a:t>
              </a:r>
              <a:r>
                <a:rPr lang="zh-CN" altLang="en-US" sz="1600" dirty="0">
                  <a:latin typeface="微软雅黑" pitchFamily="34" charset="-122"/>
                  <a:ea typeface="微软雅黑" pitchFamily="34" charset="-122"/>
                  <a:cs typeface="Times New Roman" pitchFamily="18" charset="0"/>
                  <a:sym typeface="Calibri" pitchFamily="34" charset="0"/>
                </a:rPr>
                <a:t>分在原料水罐</a:t>
              </a:r>
              <a:r>
                <a:rPr lang="en-US" altLang="zh-CN" sz="1600" dirty="0">
                  <a:latin typeface="微软雅黑" pitchFamily="34" charset="-122"/>
                  <a:ea typeface="微软雅黑" pitchFamily="34" charset="-122"/>
                  <a:cs typeface="Times New Roman" pitchFamily="18" charset="0"/>
                  <a:sym typeface="Calibri" pitchFamily="34" charset="0"/>
                </a:rPr>
                <a:t>(V102)</a:t>
              </a:r>
              <a:r>
                <a:rPr lang="zh-CN" altLang="en-US" sz="1600" dirty="0">
                  <a:latin typeface="微软雅黑" pitchFamily="34" charset="-122"/>
                  <a:ea typeface="微软雅黑" pitchFamily="34" charset="-122"/>
                  <a:cs typeface="Times New Roman" pitchFamily="18" charset="0"/>
                  <a:sym typeface="Calibri" pitchFamily="34" charset="0"/>
                </a:rPr>
                <a:t>顶部动火作业前未组织相关人员打开罐底部人孔、排凝阀、罐顶部放空阀和法兰进行通风，</a:t>
              </a:r>
              <a:r>
                <a:rPr lang="zh-CN" altLang="en-US" sz="1600" b="1" dirty="0">
                  <a:solidFill>
                    <a:srgbClr val="C00000"/>
                  </a:solidFill>
                  <a:latin typeface="微软雅黑" pitchFamily="34" charset="-122"/>
                  <a:ea typeface="微软雅黑" pitchFamily="34" charset="-122"/>
                  <a:cs typeface="Times New Roman" pitchFamily="18" charset="0"/>
                  <a:sym typeface="Calibri" pitchFamily="34" charset="0"/>
                </a:rPr>
                <a:t>也未组织相关人员采用通风设施进行强制通风。动火作业前未对罐体内进行气体检测分析</a:t>
              </a:r>
              <a:r>
                <a:rPr lang="zh-CN" altLang="en-US" sz="1600" dirty="0">
                  <a:latin typeface="微软雅黑" pitchFamily="34" charset="-122"/>
                  <a:ea typeface="微软雅黑" pitchFamily="34" charset="-122"/>
                  <a:cs typeface="Times New Roman" pitchFamily="18" charset="0"/>
                  <a:sym typeface="Calibri" pitchFamily="34" charset="0"/>
                </a:rPr>
                <a:t>，也未通知质检部取样检测，只是用便携式气体报警仪对罐周边环境进行了检测，对这起事故负有直接责任。</a:t>
              </a:r>
            </a:p>
          </p:txBody>
        </p:sp>
      </p:gr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矩形 3"/>
          <p:cNvSpPr>
            <a:spLocks noChangeArrowheads="1"/>
          </p:cNvSpPr>
          <p:nvPr/>
        </p:nvSpPr>
        <p:spPr bwMode="auto">
          <a:xfrm>
            <a:off x="2090738" y="778904"/>
            <a:ext cx="8724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2400" b="1" dirty="0">
                <a:latin typeface="微软雅黑" pitchFamily="34" charset="-122"/>
                <a:ea typeface="微软雅黑" pitchFamily="34" charset="-122"/>
                <a:cs typeface="Arial" charset="0"/>
                <a:sym typeface="Calibri" pitchFamily="34" charset="0"/>
              </a:rPr>
              <a:t>案例三    吉林松原石化“</a:t>
            </a:r>
            <a:r>
              <a:rPr lang="en-US" altLang="zh-CN" sz="2400" b="1" dirty="0">
                <a:latin typeface="微软雅黑" pitchFamily="34" charset="-122"/>
                <a:ea typeface="微软雅黑" pitchFamily="34" charset="-122"/>
                <a:cs typeface="Arial" charset="0"/>
                <a:sym typeface="Calibri" pitchFamily="34" charset="0"/>
              </a:rPr>
              <a:t>2•17 ”</a:t>
            </a:r>
            <a:r>
              <a:rPr lang="zh-CN" altLang="en-US" sz="2400" b="1" dirty="0">
                <a:latin typeface="微软雅黑" pitchFamily="34" charset="-122"/>
                <a:ea typeface="微软雅黑" pitchFamily="34" charset="-122"/>
                <a:cs typeface="Arial" charset="0"/>
                <a:sym typeface="Calibri" pitchFamily="34" charset="0"/>
              </a:rPr>
              <a:t>爆炸事故</a:t>
            </a:r>
          </a:p>
        </p:txBody>
      </p:sp>
      <p:sp>
        <p:nvSpPr>
          <p:cNvPr id="4" name="文本占位符 3"/>
          <p:cNvSpPr>
            <a:spLocks noGrp="1"/>
          </p:cNvSpPr>
          <p:nvPr>
            <p:ph type="body" sz="quarter" idx="10"/>
          </p:nvPr>
        </p:nvSpPr>
        <p:spPr/>
        <p:txBody>
          <a:bodyPr/>
          <a:lstStyle/>
          <a:p>
            <a:r>
              <a:rPr lang="zh-CN" altLang="en-US" b="1" dirty="0"/>
              <a:t>三、动火事故案例分析</a:t>
            </a:r>
          </a:p>
        </p:txBody>
      </p:sp>
      <p:sp>
        <p:nvSpPr>
          <p:cNvPr id="17" name="矩形 52"/>
          <p:cNvSpPr>
            <a:spLocks noChangeArrowheads="1"/>
          </p:cNvSpPr>
          <p:nvPr/>
        </p:nvSpPr>
        <p:spPr bwMode="auto">
          <a:xfrm>
            <a:off x="5339556" y="1378715"/>
            <a:ext cx="1512887" cy="431136"/>
          </a:xfrm>
          <a:prstGeom prst="rect">
            <a:avLst/>
          </a:prstGeom>
          <a:solidFill>
            <a:srgbClr val="C00000">
              <a:alpha val="41000"/>
            </a:srgbClr>
          </a:solidFill>
          <a:ln>
            <a:noFill/>
          </a:ln>
        </p:spPr>
        <p:txBody>
          <a:bodyPr anchor="ctr" anchorCtr="0"/>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b="1" dirty="0">
                <a:solidFill>
                  <a:schemeClr val="bg1"/>
                </a:solidFill>
                <a:latin typeface="微软雅黑" pitchFamily="34" charset="-122"/>
                <a:ea typeface="微软雅黑" pitchFamily="34" charset="-122"/>
                <a:sym typeface="Calibri" pitchFamily="34" charset="0"/>
              </a:rPr>
              <a:t>严厉追责</a:t>
            </a:r>
            <a:endParaRPr lang="id-ID" altLang="zh-CN" b="1" dirty="0">
              <a:solidFill>
                <a:schemeClr val="bg1"/>
              </a:solidFill>
              <a:latin typeface="微软雅黑" pitchFamily="34" charset="-122"/>
              <a:ea typeface="微软雅黑" pitchFamily="34" charset="-122"/>
              <a:sym typeface="Calibri" pitchFamily="34" charset="0"/>
            </a:endParaRPr>
          </a:p>
        </p:txBody>
      </p:sp>
      <p:grpSp>
        <p:nvGrpSpPr>
          <p:cNvPr id="6" name="组合 5"/>
          <p:cNvGrpSpPr/>
          <p:nvPr/>
        </p:nvGrpSpPr>
        <p:grpSpPr>
          <a:xfrm>
            <a:off x="533382" y="1947997"/>
            <a:ext cx="11125236" cy="4524315"/>
            <a:chOff x="533382" y="1627132"/>
            <a:chExt cx="11125236" cy="4524315"/>
          </a:xfrm>
        </p:grpSpPr>
        <p:sp>
          <p:nvSpPr>
            <p:cNvPr id="11" name="矩形 1"/>
            <p:cNvSpPr>
              <a:spLocks noChangeArrowheads="1"/>
            </p:cNvSpPr>
            <p:nvPr/>
          </p:nvSpPr>
          <p:spPr bwMode="auto">
            <a:xfrm>
              <a:off x="533382" y="1628800"/>
              <a:ext cx="11125236" cy="4522647"/>
            </a:xfrm>
            <a:prstGeom prst="rect">
              <a:avLst/>
            </a:prstGeom>
            <a:solidFill>
              <a:schemeClr val="bg1">
                <a:lumMod val="75000"/>
                <a:alpha val="52000"/>
              </a:schemeClr>
            </a:solidFill>
            <a:ln>
              <a:solidFill>
                <a:schemeClr val="tx1"/>
              </a:solidFill>
            </a:ln>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a:solidFill>
                  <a:schemeClr val="bg1"/>
                </a:solidFill>
                <a:latin typeface="微软雅黑" pitchFamily="34" charset="-122"/>
                <a:ea typeface="微软雅黑" pitchFamily="34" charset="-122"/>
                <a:sym typeface="Calibri" pitchFamily="34" charset="0"/>
              </a:endParaRPr>
            </a:p>
          </p:txBody>
        </p:sp>
        <p:sp>
          <p:nvSpPr>
            <p:cNvPr id="2" name="矩形 1"/>
            <p:cNvSpPr/>
            <p:nvPr/>
          </p:nvSpPr>
          <p:spPr>
            <a:xfrm>
              <a:off x="731404" y="1627132"/>
              <a:ext cx="10927214" cy="4385816"/>
            </a:xfrm>
            <a:prstGeom prst="rect">
              <a:avLst/>
            </a:prstGeom>
          </p:spPr>
          <p:txBody>
            <a:bodyPr wrap="square">
              <a:spAutoFit/>
            </a:bodyPr>
            <a:lstStyle/>
            <a:p>
              <a:pPr>
                <a:lnSpc>
                  <a:spcPct val="150000"/>
                </a:lnSpc>
              </a:pPr>
              <a:r>
                <a:rPr lang="zh-CN" altLang="en-US" sz="1600" b="1" dirty="0">
                  <a:solidFill>
                    <a:srgbClr val="C00000"/>
                  </a:solidFill>
                  <a:latin typeface="微软雅黑" pitchFamily="34" charset="-122"/>
                  <a:ea typeface="微软雅黑" pitchFamily="34" charset="-122"/>
                  <a:cs typeface="Times New Roman" pitchFamily="18" charset="0"/>
                  <a:sym typeface="Calibri" pitchFamily="34" charset="0"/>
                </a:rPr>
                <a:t>　建议给予行政处分和行政处罚的人员（</a:t>
              </a:r>
              <a:r>
                <a:rPr lang="en-US" altLang="zh-CN" sz="1600" b="1" dirty="0">
                  <a:solidFill>
                    <a:srgbClr val="C00000"/>
                  </a:solidFill>
                  <a:latin typeface="微软雅黑" pitchFamily="34" charset="-122"/>
                  <a:ea typeface="微软雅黑" pitchFamily="34" charset="-122"/>
                  <a:cs typeface="Times New Roman" pitchFamily="18" charset="0"/>
                  <a:sym typeface="Calibri" pitchFamily="34" charset="0"/>
                </a:rPr>
                <a:t>17</a:t>
              </a:r>
              <a:r>
                <a:rPr lang="zh-CN" altLang="en-US" sz="1600" b="1" dirty="0">
                  <a:solidFill>
                    <a:srgbClr val="C00000"/>
                  </a:solidFill>
                  <a:latin typeface="微软雅黑" pitchFamily="34" charset="-122"/>
                  <a:ea typeface="微软雅黑" pitchFamily="34" charset="-122"/>
                  <a:cs typeface="Times New Roman" pitchFamily="18" charset="0"/>
                  <a:sym typeface="Calibri" pitchFamily="34" charset="0"/>
                </a:rPr>
                <a:t>人）</a:t>
              </a:r>
              <a:endParaRPr lang="en-US" altLang="zh-CN" sz="1600" b="1" dirty="0">
                <a:solidFill>
                  <a:srgbClr val="C00000"/>
                </a:solidFill>
                <a:latin typeface="微软雅黑" pitchFamily="34" charset="-122"/>
                <a:ea typeface="微软雅黑" pitchFamily="34" charset="-122"/>
                <a:cs typeface="Times New Roman" pitchFamily="18" charset="0"/>
                <a:sym typeface="Calibri" pitchFamily="34" charset="0"/>
              </a:endParaRPr>
            </a:p>
            <a:p>
              <a:pPr indent="457200">
                <a:lnSpc>
                  <a:spcPct val="150000"/>
                </a:lnSpc>
              </a:pPr>
              <a:r>
                <a:rPr lang="en-US" altLang="zh-CN" sz="1400" dirty="0">
                  <a:latin typeface="微软雅黑" pitchFamily="34" charset="-122"/>
                  <a:ea typeface="微软雅黑" pitchFamily="34" charset="-122"/>
                  <a:cs typeface="Times New Roman" pitchFamily="18" charset="0"/>
                  <a:sym typeface="Calibri" pitchFamily="34" charset="0"/>
                </a:rPr>
                <a:t>1</a:t>
              </a:r>
              <a:r>
                <a:rPr lang="zh-CN" altLang="en-US" sz="1400" dirty="0">
                  <a:latin typeface="微软雅黑" pitchFamily="34" charset="-122"/>
                  <a:ea typeface="微软雅黑" pitchFamily="34" charset="-122"/>
                  <a:cs typeface="Times New Roman" pitchFamily="18" charset="0"/>
                  <a:sym typeface="Calibri" pitchFamily="34" charset="0"/>
                </a:rPr>
                <a:t>、张永亮，男，</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加氢车间技术员</a:t>
              </a:r>
              <a:r>
                <a:rPr lang="zh-CN" altLang="en-US" sz="1400" dirty="0">
                  <a:latin typeface="微软雅黑" pitchFamily="34" charset="-122"/>
                  <a:ea typeface="微软雅黑" pitchFamily="34" charset="-122"/>
                  <a:cs typeface="Times New Roman" pitchFamily="18" charset="0"/>
                  <a:sym typeface="Calibri" pitchFamily="34" charset="0"/>
                </a:rPr>
                <a:t>，负责加氢车间柴油加氢装置工艺管理。在加氢车间单机启动前安全检查时发现了原料水罐（</a:t>
              </a:r>
              <a:r>
                <a:rPr lang="en-US" altLang="zh-CN" sz="1400" dirty="0">
                  <a:latin typeface="微软雅黑" pitchFamily="34" charset="-122"/>
                  <a:ea typeface="微软雅黑" pitchFamily="34" charset="-122"/>
                  <a:cs typeface="Times New Roman" pitchFamily="18" charset="0"/>
                  <a:sym typeface="Calibri" pitchFamily="34" charset="0"/>
                </a:rPr>
                <a:t>V102</a:t>
              </a:r>
              <a:r>
                <a:rPr lang="zh-CN" altLang="en-US" sz="1400" dirty="0">
                  <a:latin typeface="微软雅黑" pitchFamily="34" charset="-122"/>
                  <a:ea typeface="微软雅黑" pitchFamily="34" charset="-122"/>
                  <a:cs typeface="Times New Roman" pitchFamily="18" charset="0"/>
                  <a:sym typeface="Calibri" pitchFamily="34" charset="0"/>
                </a:rPr>
                <a:t>）缺少远传液位计，未认真履行职责，在填写</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单机</a:t>
              </a:r>
              <a:r>
                <a:rPr lang="en-US" altLang="zh-CN" sz="1400" dirty="0">
                  <a:latin typeface="微软雅黑" pitchFamily="34" charset="-122"/>
                  <a:ea typeface="微软雅黑" pitchFamily="34" charset="-122"/>
                  <a:cs typeface="Times New Roman" pitchFamily="18" charset="0"/>
                  <a:sym typeface="Calibri" pitchFamily="34" charset="0"/>
                </a:rPr>
                <a:t>PSSR</a:t>
              </a:r>
              <a:r>
                <a:rPr lang="zh-CN" altLang="en-US" sz="1400" dirty="0">
                  <a:latin typeface="微软雅黑" pitchFamily="34" charset="-122"/>
                  <a:ea typeface="微软雅黑" pitchFamily="34" charset="-122"/>
                  <a:cs typeface="Times New Roman" pitchFamily="18" charset="0"/>
                  <a:sym typeface="Calibri" pitchFamily="34" charset="0"/>
                </a:rPr>
                <a:t>检查问题汇总表</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时，把</a:t>
              </a:r>
              <a:r>
                <a:rPr lang="en-US" altLang="zh-CN" sz="1400" dirty="0">
                  <a:latin typeface="微软雅黑" pitchFamily="34" charset="-122"/>
                  <a:ea typeface="微软雅黑" pitchFamily="34" charset="-122"/>
                  <a:cs typeface="Times New Roman" pitchFamily="18" charset="0"/>
                  <a:sym typeface="Calibri" pitchFamily="34" charset="0"/>
                </a:rPr>
                <a:t>V102</a:t>
              </a:r>
              <a:r>
                <a:rPr lang="zh-CN" altLang="en-US" sz="1400" dirty="0">
                  <a:latin typeface="微软雅黑" pitchFamily="34" charset="-122"/>
                  <a:ea typeface="微软雅黑" pitchFamily="34" charset="-122"/>
                  <a:cs typeface="Times New Roman" pitchFamily="18" charset="0"/>
                  <a:sym typeface="Calibri" pitchFamily="34" charset="0"/>
                </a:rPr>
                <a:t>罐顶远传液位计未安装的问题完成进度填写为完成上报给公司生产技术部。建议参照</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安全生产领域违法违纪行为政纪处分暂行规定</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第十二条的规定，给予加氢车间技术员张永亮</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开除处分</a:t>
              </a:r>
              <a:r>
                <a:rPr lang="zh-CN" altLang="en-US" sz="1400" dirty="0">
                  <a:latin typeface="微软雅黑" pitchFamily="34" charset="-122"/>
                  <a:ea typeface="微软雅黑" pitchFamily="34" charset="-122"/>
                  <a:cs typeface="Times New Roman" pitchFamily="18" charset="0"/>
                  <a:sym typeface="Calibri" pitchFamily="34" charset="0"/>
                </a:rPr>
                <a:t>。按照</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生产安全事故报告和调查处理条例</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（国务院第</a:t>
              </a:r>
              <a:r>
                <a:rPr lang="en-US" altLang="zh-CN" sz="1400" dirty="0">
                  <a:latin typeface="微软雅黑" pitchFamily="34" charset="-122"/>
                  <a:ea typeface="微软雅黑" pitchFamily="34" charset="-122"/>
                  <a:cs typeface="Times New Roman" pitchFamily="18" charset="0"/>
                  <a:sym typeface="Calibri" pitchFamily="34" charset="0"/>
                </a:rPr>
                <a:t>493</a:t>
              </a:r>
              <a:r>
                <a:rPr lang="zh-CN" altLang="en-US" sz="1400" dirty="0">
                  <a:latin typeface="微软雅黑" pitchFamily="34" charset="-122"/>
                  <a:ea typeface="微软雅黑" pitchFamily="34" charset="-122"/>
                  <a:cs typeface="Times New Roman" pitchFamily="18" charset="0"/>
                  <a:sym typeface="Calibri" pitchFamily="34" charset="0"/>
                </a:rPr>
                <a:t>号令）第四十条之规定，</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依法撤销其</a:t>
              </a:r>
              <a:r>
                <a:rPr lang="en-US" altLang="zh-CN" sz="1400" b="1" dirty="0">
                  <a:solidFill>
                    <a:srgbClr val="C00000"/>
                  </a:solidFill>
                  <a:latin typeface="微软雅黑" pitchFamily="34" charset="-122"/>
                  <a:ea typeface="微软雅黑" pitchFamily="34" charset="-122"/>
                  <a:cs typeface="Times New Roman" pitchFamily="18" charset="0"/>
                  <a:sym typeface="Calibri" pitchFamily="34" charset="0"/>
                </a:rPr>
                <a:t>《</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加氢工艺作业证</a:t>
              </a:r>
              <a:r>
                <a:rPr lang="en-US" altLang="zh-CN" sz="1400" b="1" dirty="0">
                  <a:solidFill>
                    <a:srgbClr val="C00000"/>
                  </a:solidFill>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a:t>
              </a:r>
            </a:p>
            <a:p>
              <a:pPr indent="457200">
                <a:lnSpc>
                  <a:spcPct val="150000"/>
                </a:lnSpc>
              </a:pPr>
              <a:r>
                <a:rPr lang="en-US" altLang="zh-CN" sz="1400" dirty="0">
                  <a:latin typeface="微软雅黑" pitchFamily="34" charset="-122"/>
                  <a:ea typeface="微软雅黑" pitchFamily="34" charset="-122"/>
                  <a:cs typeface="Times New Roman" pitchFamily="18" charset="0"/>
                  <a:sym typeface="Calibri" pitchFamily="34" charset="0"/>
                </a:rPr>
                <a:t>2</a:t>
              </a:r>
              <a:r>
                <a:rPr lang="zh-CN" altLang="en-US" sz="1400" dirty="0">
                  <a:latin typeface="微软雅黑" pitchFamily="34" charset="-122"/>
                  <a:ea typeface="微软雅黑" pitchFamily="34" charset="-122"/>
                  <a:cs typeface="Times New Roman" pitchFamily="18" charset="0"/>
                  <a:sym typeface="Calibri" pitchFamily="34" charset="0"/>
                </a:rPr>
                <a:t>、赵金岷，男，吉林省松原石油化工股份有限公司</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董事长</a:t>
              </a:r>
              <a:r>
                <a:rPr lang="zh-CN" altLang="en-US" sz="1400" dirty="0">
                  <a:latin typeface="微软雅黑" pitchFamily="34" charset="-122"/>
                  <a:ea typeface="微软雅黑" pitchFamily="34" charset="-122"/>
                  <a:cs typeface="Times New Roman" pitchFamily="18" charset="0"/>
                  <a:sym typeface="Calibri" pitchFamily="34" charset="0"/>
                </a:rPr>
                <a:t>、</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法定代表人</a:t>
              </a:r>
              <a:r>
                <a:rPr lang="zh-CN" altLang="en-US" sz="1400" dirty="0">
                  <a:latin typeface="微软雅黑" pitchFamily="34" charset="-122"/>
                  <a:ea typeface="微软雅黑" pitchFamily="34" charset="-122"/>
                  <a:cs typeface="Times New Roman" pitchFamily="18" charset="0"/>
                  <a:sym typeface="Calibri" pitchFamily="34" charset="0"/>
                </a:rPr>
                <a:t>。作为公司安全工作主要负责人未有效履行安全生产管理职责，对这起事故负有主要</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领导责任</a:t>
              </a:r>
              <a:r>
                <a:rPr lang="zh-CN" altLang="en-US" sz="1400" dirty="0">
                  <a:latin typeface="微软雅黑" pitchFamily="34" charset="-122"/>
                  <a:ea typeface="微软雅黑" pitchFamily="34" charset="-122"/>
                  <a:cs typeface="Times New Roman" pitchFamily="18" charset="0"/>
                  <a:sym typeface="Calibri" pitchFamily="34" charset="0"/>
                </a:rPr>
                <a:t>。建议按照</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安全生产法</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第九十二条第二项、</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生产安全事故罚款处罚规定（试行）</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（安监总局第</a:t>
              </a:r>
              <a:r>
                <a:rPr lang="en-US" altLang="zh-CN" sz="1400" dirty="0">
                  <a:latin typeface="微软雅黑" pitchFamily="34" charset="-122"/>
                  <a:ea typeface="微软雅黑" pitchFamily="34" charset="-122"/>
                  <a:cs typeface="Times New Roman" pitchFamily="18" charset="0"/>
                  <a:sym typeface="Calibri" pitchFamily="34" charset="0"/>
                </a:rPr>
                <a:t>13</a:t>
              </a:r>
              <a:r>
                <a:rPr lang="zh-CN" altLang="en-US" sz="1400" dirty="0">
                  <a:latin typeface="微软雅黑" pitchFamily="34" charset="-122"/>
                  <a:ea typeface="微软雅黑" pitchFamily="34" charset="-122"/>
                  <a:cs typeface="Times New Roman" pitchFamily="18" charset="0"/>
                  <a:sym typeface="Calibri" pitchFamily="34" charset="0"/>
                </a:rPr>
                <a:t>号令）第十八条第（二）项，</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对其处上一年年收入</a:t>
              </a:r>
              <a:r>
                <a:rPr lang="en-US" altLang="zh-CN" sz="1400" b="1" dirty="0">
                  <a:solidFill>
                    <a:srgbClr val="C00000"/>
                  </a:solidFill>
                  <a:latin typeface="微软雅黑" pitchFamily="34" charset="-122"/>
                  <a:ea typeface="微软雅黑" pitchFamily="34" charset="-122"/>
                  <a:cs typeface="Times New Roman" pitchFamily="18" charset="0"/>
                  <a:sym typeface="Calibri" pitchFamily="34" charset="0"/>
                </a:rPr>
                <a:t>40</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％的罚款</a:t>
              </a:r>
              <a:r>
                <a:rPr lang="zh-CN" altLang="en-US" sz="1400" dirty="0">
                  <a:latin typeface="微软雅黑" pitchFamily="34" charset="-122"/>
                  <a:ea typeface="微软雅黑" pitchFamily="34" charset="-122"/>
                  <a:cs typeface="Times New Roman" pitchFamily="18" charset="0"/>
                  <a:sym typeface="Calibri" pitchFamily="34" charset="0"/>
                </a:rPr>
                <a:t>。</a:t>
              </a:r>
              <a:endParaRPr lang="en-US" altLang="zh-CN" sz="1400" dirty="0">
                <a:latin typeface="微软雅黑" pitchFamily="34" charset="-122"/>
                <a:ea typeface="微软雅黑" pitchFamily="34" charset="-122"/>
                <a:cs typeface="Times New Roman" pitchFamily="18" charset="0"/>
                <a:sym typeface="Calibri" pitchFamily="34" charset="0"/>
              </a:endParaRPr>
            </a:p>
            <a:p>
              <a:pPr indent="457200">
                <a:lnSpc>
                  <a:spcPct val="150000"/>
                </a:lnSpc>
              </a:pPr>
              <a:r>
                <a:rPr lang="en-US" altLang="zh-CN" sz="1400" dirty="0">
                  <a:latin typeface="微软雅黑" pitchFamily="34" charset="-122"/>
                  <a:ea typeface="微软雅黑" pitchFamily="34" charset="-122"/>
                  <a:cs typeface="Times New Roman" pitchFamily="18" charset="0"/>
                  <a:sym typeface="Calibri" pitchFamily="34" charset="0"/>
                </a:rPr>
                <a:t>3</a:t>
              </a:r>
              <a:r>
                <a:rPr lang="zh-CN" altLang="en-US" sz="1400" dirty="0">
                  <a:latin typeface="微软雅黑" pitchFamily="34" charset="-122"/>
                  <a:ea typeface="微软雅黑" pitchFamily="34" charset="-122"/>
                  <a:cs typeface="Times New Roman" pitchFamily="18" charset="0"/>
                  <a:sym typeface="Calibri" pitchFamily="34" charset="0"/>
                </a:rPr>
                <a:t>、周振江，男，中共党员，吉林省松原石油化工股份有限公司</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总经理</a:t>
              </a:r>
              <a:r>
                <a:rPr lang="zh-CN" altLang="en-US" sz="1400" dirty="0">
                  <a:latin typeface="微软雅黑" pitchFamily="34" charset="-122"/>
                  <a:ea typeface="微软雅黑" pitchFamily="34" charset="-122"/>
                  <a:cs typeface="Times New Roman" pitchFamily="18" charset="0"/>
                  <a:sym typeface="Calibri" pitchFamily="34" charset="0"/>
                </a:rPr>
                <a:t>。作为公司安全生产第一责任人未有效履行安全生产管理职责，未严格落实公司相关规章制度，导致企业部门职责不清，员工安全教育培训不到位，作业现场监督检查不到位，对这起事故负有领导责任。建议吉林省松原石油化工股份有限公司依据公司规定对其进行经济处罚，参照</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安全生产领域违法违纪行为政纪处分暂行规定</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第十二条的规定，给予吉林省松原石油化工股份有限公司总经理周振江撤职处分，</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依法撤销其</a:t>
              </a:r>
              <a:r>
                <a:rPr lang="en-US" altLang="zh-CN" sz="1400" b="1" dirty="0">
                  <a:solidFill>
                    <a:srgbClr val="C00000"/>
                  </a:solidFill>
                  <a:latin typeface="微软雅黑" pitchFamily="34" charset="-122"/>
                  <a:ea typeface="微软雅黑" pitchFamily="34" charset="-122"/>
                  <a:cs typeface="Times New Roman" pitchFamily="18" charset="0"/>
                  <a:sym typeface="Calibri" pitchFamily="34" charset="0"/>
                </a:rPr>
                <a:t>《</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安全生产知识和管理能力证</a:t>
              </a:r>
              <a:r>
                <a:rPr lang="en-US" altLang="zh-CN" sz="1400" b="1" dirty="0">
                  <a:solidFill>
                    <a:srgbClr val="C00000"/>
                  </a:solidFill>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a:t>
              </a:r>
            </a:p>
            <a:p>
              <a:pPr indent="457200">
                <a:lnSpc>
                  <a:spcPct val="150000"/>
                </a:lnSpc>
              </a:pPr>
              <a:endParaRPr lang="zh-CN" altLang="en-US" sz="1400" dirty="0">
                <a:latin typeface="微软雅黑" pitchFamily="34" charset="-122"/>
                <a:ea typeface="微软雅黑" pitchFamily="34" charset="-122"/>
                <a:cs typeface="Times New Roman" pitchFamily="18" charset="0"/>
                <a:sym typeface="Calibri" pitchFamily="34" charset="0"/>
              </a:endParaRPr>
            </a:p>
          </p:txBody>
        </p:sp>
      </p:gr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0"/>
          </p:nvPr>
        </p:nvSpPr>
        <p:spPr/>
        <p:txBody>
          <a:bodyPr/>
          <a:lstStyle/>
          <a:p>
            <a:r>
              <a:rPr lang="zh-CN" altLang="en-US" dirty="0"/>
              <a:t>一、认识工业动火作业</a:t>
            </a:r>
          </a:p>
        </p:txBody>
      </p:sp>
      <p:sp>
        <p:nvSpPr>
          <p:cNvPr id="8" name="文本占位符 7"/>
          <p:cNvSpPr>
            <a:spLocks noGrp="1"/>
          </p:cNvSpPr>
          <p:nvPr>
            <p:ph type="body" sz="quarter" idx="11"/>
          </p:nvPr>
        </p:nvSpPr>
        <p:spPr/>
        <p:txBody>
          <a:bodyPr/>
          <a:lstStyle/>
          <a:p>
            <a:pPr marL="514350" indent="-514350">
              <a:buFont typeface="+mj-lt"/>
              <a:buAutoNum type="romanUcPeriod" startAt="3"/>
            </a:pPr>
            <a:r>
              <a:rPr lang="zh-CN" altLang="en-US" dirty="0"/>
              <a:t>基本定义及流程</a:t>
            </a:r>
          </a:p>
        </p:txBody>
      </p:sp>
      <p:sp>
        <p:nvSpPr>
          <p:cNvPr id="5" name="矩形 6"/>
          <p:cNvSpPr>
            <a:spLocks noChangeArrowheads="1"/>
          </p:cNvSpPr>
          <p:nvPr/>
        </p:nvSpPr>
        <p:spPr bwMode="auto">
          <a:xfrm>
            <a:off x="2639616" y="4063527"/>
            <a:ext cx="7353300" cy="2340260"/>
          </a:xfrm>
          <a:prstGeom prst="rect">
            <a:avLst/>
          </a:prstGeom>
          <a:noFill/>
          <a:ln w="12700" algn="ctr">
            <a:solidFill>
              <a:srgbClr val="C00000"/>
            </a:solidFill>
            <a:round/>
          </a:ln>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endParaRPr lang="zh-CN" altLang="en-US">
              <a:ea typeface="方正小标宋简体" pitchFamily="2" charset="-122"/>
              <a:sym typeface="Calibri" pitchFamily="34" charset="0"/>
            </a:endParaRPr>
          </a:p>
        </p:txBody>
      </p:sp>
      <p:sp>
        <p:nvSpPr>
          <p:cNvPr id="9" name="矩形 5"/>
          <p:cNvSpPr>
            <a:spLocks noChangeArrowheads="1"/>
          </p:cNvSpPr>
          <p:nvPr/>
        </p:nvSpPr>
        <p:spPr bwMode="auto">
          <a:xfrm>
            <a:off x="2008625" y="4821893"/>
            <a:ext cx="1252272" cy="792163"/>
          </a:xfrm>
          <a:prstGeom prst="rect">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nchorCtr="0"/>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r>
              <a:rPr lang="zh-CN" altLang="en-US" b="1" dirty="0">
                <a:solidFill>
                  <a:schemeClr val="bg1"/>
                </a:solidFill>
                <a:latin typeface="微软雅黑" pitchFamily="34" charset="-122"/>
                <a:ea typeface="微软雅黑" pitchFamily="34" charset="-122"/>
                <a:cs typeface="Times New Roman" pitchFamily="18" charset="0"/>
                <a:sym typeface="Calibri" pitchFamily="34" charset="0"/>
              </a:rPr>
              <a:t>工业动火</a:t>
            </a:r>
            <a:endParaRPr lang="zh-CN" altLang="zh-CN" b="1" dirty="0">
              <a:solidFill>
                <a:schemeClr val="bg1"/>
              </a:solidFill>
              <a:latin typeface="微软雅黑" pitchFamily="34" charset="-122"/>
              <a:ea typeface="微软雅黑" pitchFamily="34" charset="-122"/>
              <a:cs typeface="Times New Roman" pitchFamily="18" charset="0"/>
              <a:sym typeface="Calibri" pitchFamily="34" charset="0"/>
            </a:endParaRPr>
          </a:p>
        </p:txBody>
      </p:sp>
      <p:sp>
        <p:nvSpPr>
          <p:cNvPr id="11" name="TextBox 27"/>
          <p:cNvSpPr txBox="1">
            <a:spLocks noChangeArrowheads="1"/>
          </p:cNvSpPr>
          <p:nvPr/>
        </p:nvSpPr>
        <p:spPr bwMode="auto">
          <a:xfrm>
            <a:off x="3930253" y="5016362"/>
            <a:ext cx="863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lnSpc>
                <a:spcPct val="150000"/>
              </a:lnSpc>
              <a:buClr>
                <a:srgbClr val="FFC000"/>
              </a:buClr>
            </a:pPr>
            <a:r>
              <a:rPr lang="zh-CN" altLang="en-US" sz="1400" b="1">
                <a:solidFill>
                  <a:srgbClr val="FF0000"/>
                </a:solidFill>
                <a:latin typeface="微软雅黑" pitchFamily="34" charset="-122"/>
                <a:ea typeface="微软雅黑" pitchFamily="34" charset="-122"/>
                <a:cs typeface="Times New Roman" pitchFamily="18" charset="0"/>
                <a:sym typeface="Calibri" pitchFamily="34" charset="0"/>
              </a:rPr>
              <a:t>易燃易爆</a:t>
            </a:r>
          </a:p>
        </p:txBody>
      </p:sp>
      <p:sp>
        <p:nvSpPr>
          <p:cNvPr id="12" name="TextBox 41"/>
          <p:cNvSpPr txBox="1">
            <a:spLocks noChangeArrowheads="1"/>
          </p:cNvSpPr>
          <p:nvPr/>
        </p:nvSpPr>
        <p:spPr bwMode="auto">
          <a:xfrm>
            <a:off x="6646466" y="5024300"/>
            <a:ext cx="876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lnSpc>
                <a:spcPct val="150000"/>
              </a:lnSpc>
              <a:buClr>
                <a:srgbClr val="FFC000"/>
              </a:buClr>
            </a:pPr>
            <a:r>
              <a:rPr lang="zh-CN" altLang="en-US" sz="1400" b="1">
                <a:solidFill>
                  <a:schemeClr val="tx1">
                    <a:lumMod val="85000"/>
                    <a:lumOff val="15000"/>
                  </a:schemeClr>
                </a:solidFill>
                <a:latin typeface="微软雅黑" pitchFamily="34" charset="-122"/>
                <a:ea typeface="微软雅黑" pitchFamily="34" charset="-122"/>
                <a:cs typeface="Times New Roman" pitchFamily="18" charset="0"/>
                <a:sym typeface="Calibri" pitchFamily="34" charset="0"/>
              </a:rPr>
              <a:t>热和火花</a:t>
            </a:r>
          </a:p>
        </p:txBody>
      </p:sp>
      <p:cxnSp>
        <p:nvCxnSpPr>
          <p:cNvPr id="13" name="直接连接符 12"/>
          <p:cNvCxnSpPr/>
          <p:nvPr/>
        </p:nvCxnSpPr>
        <p:spPr>
          <a:xfrm>
            <a:off x="4365228" y="4567100"/>
            <a:ext cx="0" cy="385762"/>
          </a:xfrm>
          <a:prstGeom prst="line">
            <a:avLst/>
          </a:prstGeom>
          <a:ln w="158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27"/>
          <p:cNvSpPr txBox="1">
            <a:spLocks noChangeArrowheads="1"/>
          </p:cNvSpPr>
          <p:nvPr/>
        </p:nvSpPr>
        <p:spPr bwMode="auto">
          <a:xfrm>
            <a:off x="3919142" y="4171813"/>
            <a:ext cx="89693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lnSpc>
                <a:spcPct val="150000"/>
              </a:lnSpc>
              <a:buClr>
                <a:srgbClr val="FFC000"/>
              </a:buClr>
            </a:pPr>
            <a:r>
              <a:rPr lang="zh-CN" altLang="en-US" sz="1400" b="1">
                <a:solidFill>
                  <a:srgbClr val="FF0000"/>
                </a:solidFill>
                <a:latin typeface="微软雅黑" pitchFamily="34" charset="-122"/>
                <a:ea typeface="微软雅黑" pitchFamily="34" charset="-122"/>
                <a:cs typeface="Times New Roman" pitchFamily="18" charset="0"/>
                <a:sym typeface="Calibri" pitchFamily="34" charset="0"/>
              </a:rPr>
              <a:t>危险区域内</a:t>
            </a:r>
          </a:p>
        </p:txBody>
      </p:sp>
      <p:sp>
        <p:nvSpPr>
          <p:cNvPr id="15" name="TextBox 27"/>
          <p:cNvSpPr txBox="1">
            <a:spLocks noChangeArrowheads="1"/>
          </p:cNvSpPr>
          <p:nvPr/>
        </p:nvSpPr>
        <p:spPr bwMode="auto">
          <a:xfrm>
            <a:off x="3642916" y="5864087"/>
            <a:ext cx="14398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lnSpc>
                <a:spcPct val="150000"/>
              </a:lnSpc>
              <a:buClr>
                <a:srgbClr val="FFC000"/>
              </a:buClr>
            </a:pPr>
            <a:r>
              <a:rPr lang="zh-CN" altLang="en-US" sz="1400" b="1">
                <a:solidFill>
                  <a:srgbClr val="FF0000"/>
                </a:solidFill>
                <a:latin typeface="微软雅黑" pitchFamily="34" charset="-122"/>
                <a:ea typeface="微软雅黑" pitchFamily="34" charset="-122"/>
                <a:cs typeface="Times New Roman" pitchFamily="18" charset="0"/>
                <a:sym typeface="Calibri" pitchFamily="34" charset="0"/>
              </a:rPr>
              <a:t>管线、容器设备上</a:t>
            </a:r>
          </a:p>
        </p:txBody>
      </p:sp>
      <p:sp>
        <p:nvSpPr>
          <p:cNvPr id="16" name="TextBox 27"/>
          <p:cNvSpPr txBox="1">
            <a:spLocks noChangeArrowheads="1"/>
          </p:cNvSpPr>
          <p:nvPr/>
        </p:nvSpPr>
        <p:spPr bwMode="auto">
          <a:xfrm>
            <a:off x="6667104" y="4208325"/>
            <a:ext cx="823913"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lnSpc>
                <a:spcPct val="150000"/>
              </a:lnSpc>
              <a:buClr>
                <a:srgbClr val="FFC000"/>
              </a:buClr>
            </a:pPr>
            <a:r>
              <a:rPr lang="zh-CN" altLang="en-US" sz="1400" b="1">
                <a:solidFill>
                  <a:schemeClr val="tx1">
                    <a:lumMod val="85000"/>
                    <a:lumOff val="15000"/>
                  </a:schemeClr>
                </a:solidFill>
                <a:latin typeface="微软雅黑" pitchFamily="34" charset="-122"/>
                <a:ea typeface="微软雅黑" pitchFamily="34" charset="-122"/>
                <a:cs typeface="Times New Roman" pitchFamily="18" charset="0"/>
                <a:sym typeface="Calibri" pitchFamily="34" charset="0"/>
              </a:rPr>
              <a:t>直接产生</a:t>
            </a:r>
          </a:p>
        </p:txBody>
      </p:sp>
      <p:sp>
        <p:nvSpPr>
          <p:cNvPr id="17" name="TextBox 27"/>
          <p:cNvSpPr txBox="1">
            <a:spLocks noChangeArrowheads="1"/>
          </p:cNvSpPr>
          <p:nvPr/>
        </p:nvSpPr>
        <p:spPr bwMode="auto">
          <a:xfrm>
            <a:off x="6776642" y="5852975"/>
            <a:ext cx="7191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lnSpc>
                <a:spcPct val="150000"/>
              </a:lnSpc>
              <a:buClr>
                <a:srgbClr val="FFC000"/>
              </a:buClr>
            </a:pPr>
            <a:r>
              <a:rPr lang="zh-CN" altLang="en-US" sz="1400" b="1">
                <a:solidFill>
                  <a:schemeClr val="tx1">
                    <a:lumMod val="85000"/>
                    <a:lumOff val="15000"/>
                  </a:schemeClr>
                </a:solidFill>
                <a:latin typeface="微软雅黑" pitchFamily="34" charset="-122"/>
                <a:ea typeface="微软雅黑" pitchFamily="34" charset="-122"/>
                <a:cs typeface="Times New Roman" pitchFamily="18" charset="0"/>
                <a:sym typeface="Calibri" pitchFamily="34" charset="0"/>
              </a:rPr>
              <a:t>间接产生</a:t>
            </a:r>
          </a:p>
        </p:txBody>
      </p:sp>
      <p:cxnSp>
        <p:nvCxnSpPr>
          <p:cNvPr id="18" name="直接连接符 17"/>
          <p:cNvCxnSpPr/>
          <p:nvPr/>
        </p:nvCxnSpPr>
        <p:spPr>
          <a:xfrm>
            <a:off x="4363641" y="5503725"/>
            <a:ext cx="0" cy="328612"/>
          </a:xfrm>
          <a:prstGeom prst="line">
            <a:avLst/>
          </a:prstGeom>
          <a:ln w="158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063978" y="4562338"/>
            <a:ext cx="0" cy="366713"/>
          </a:xfrm>
          <a:prstGeom prst="line">
            <a:avLst/>
          </a:prstGeom>
          <a:ln w="15875">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7100491" y="5467213"/>
            <a:ext cx="0" cy="396875"/>
          </a:xfrm>
          <a:prstGeom prst="line">
            <a:avLst/>
          </a:prstGeom>
          <a:ln w="15875">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6167" y="4938575"/>
            <a:ext cx="56038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24"/>
          <p:cNvSpPr>
            <a:spLocks noChangeArrowheads="1"/>
          </p:cNvSpPr>
          <p:nvPr/>
        </p:nvSpPr>
        <p:spPr bwMode="auto">
          <a:xfrm>
            <a:off x="3911203" y="5044937"/>
            <a:ext cx="895350" cy="292100"/>
          </a:xfrm>
          <a:prstGeom prst="rect">
            <a:avLst/>
          </a:prstGeom>
          <a:noFill/>
          <a:ln w="19050" algn="ctr">
            <a:solidFill>
              <a:srgbClr val="FF0000"/>
            </a:solidFill>
            <a:rou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endParaRPr lang="zh-CN" altLang="en-US" sz="2400" b="1">
              <a:latin typeface="微软雅黑" pitchFamily="34" charset="-122"/>
              <a:ea typeface="微软雅黑" pitchFamily="34" charset="-122"/>
              <a:sym typeface="Calibri" pitchFamily="34" charset="0"/>
            </a:endParaRPr>
          </a:p>
        </p:txBody>
      </p:sp>
      <p:sp>
        <p:nvSpPr>
          <p:cNvPr id="23" name="矩形 112"/>
          <p:cNvSpPr>
            <a:spLocks noChangeArrowheads="1"/>
          </p:cNvSpPr>
          <p:nvPr/>
        </p:nvSpPr>
        <p:spPr bwMode="auto">
          <a:xfrm>
            <a:off x="6632178" y="5056051"/>
            <a:ext cx="896938" cy="293687"/>
          </a:xfrm>
          <a:prstGeom prst="rect">
            <a:avLst/>
          </a:prstGeom>
          <a:noFill/>
          <a:ln w="19050" algn="ctr">
            <a:solidFill>
              <a:srgbClr val="FFC000"/>
            </a:solidFill>
            <a:rou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sz="2400" b="1">
              <a:solidFill>
                <a:schemeClr val="tx1">
                  <a:lumMod val="85000"/>
                  <a:lumOff val="15000"/>
                </a:schemeClr>
              </a:solidFill>
              <a:latin typeface="微软雅黑" pitchFamily="34" charset="-122"/>
              <a:ea typeface="微软雅黑" pitchFamily="34" charset="-122"/>
              <a:sym typeface="Calibri" pitchFamily="34" charset="0"/>
            </a:endParaRPr>
          </a:p>
        </p:txBody>
      </p:sp>
      <p:pic>
        <p:nvPicPr>
          <p:cNvPr id="24" name="Pictur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5353" y="5052875"/>
            <a:ext cx="6175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9" descr="http://img22.photophoto.cn/20120313/0007019868820643_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2754" y="4644887"/>
            <a:ext cx="103346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矩形 2"/>
          <p:cNvSpPr>
            <a:spLocks noChangeArrowheads="1"/>
          </p:cNvSpPr>
          <p:nvPr/>
        </p:nvSpPr>
        <p:spPr bwMode="auto">
          <a:xfrm>
            <a:off x="8584803" y="5846625"/>
            <a:ext cx="12509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lnSpc>
                <a:spcPct val="150000"/>
              </a:lnSpc>
            </a:pPr>
            <a:r>
              <a:rPr lang="zh-CN" altLang="en-US" sz="1400" b="1">
                <a:solidFill>
                  <a:srgbClr val="FF0000"/>
                </a:solidFill>
                <a:latin typeface="微软雅黑" pitchFamily="34" charset="-122"/>
                <a:ea typeface="微软雅黑" pitchFamily="34" charset="-122"/>
                <a:cs typeface="Times New Roman" pitchFamily="18" charset="0"/>
                <a:sym typeface="Calibri" pitchFamily="34" charset="0"/>
              </a:rPr>
              <a:t>工业动火</a:t>
            </a:r>
            <a:endParaRPr lang="zh-CN" altLang="zh-CN" sz="1400" b="1">
              <a:solidFill>
                <a:srgbClr val="FF0000"/>
              </a:solidFill>
              <a:latin typeface="微软雅黑" pitchFamily="34" charset="-122"/>
              <a:ea typeface="微软雅黑" pitchFamily="34" charset="-122"/>
              <a:cs typeface="Times New Roman" pitchFamily="18" charset="0"/>
              <a:sym typeface="Calibri" pitchFamily="34" charset="0"/>
            </a:endParaRPr>
          </a:p>
        </p:txBody>
      </p:sp>
      <p:sp>
        <p:nvSpPr>
          <p:cNvPr id="2" name="矩形 1"/>
          <p:cNvSpPr/>
          <p:nvPr/>
        </p:nvSpPr>
        <p:spPr>
          <a:xfrm>
            <a:off x="633889" y="1201205"/>
            <a:ext cx="9658385" cy="2862322"/>
          </a:xfrm>
          <a:prstGeom prst="rect">
            <a:avLst/>
          </a:prstGeom>
        </p:spPr>
        <p:txBody>
          <a:bodyPr wrap="square">
            <a:spAutoFit/>
          </a:bodyPr>
          <a:lstStyle/>
          <a:p>
            <a:pPr marL="342900" indent="-342900">
              <a:lnSpc>
                <a:spcPct val="150000"/>
              </a:lnSpc>
              <a:buFont typeface="Wingdings" charset="2"/>
              <a:buChar char="u"/>
            </a:pPr>
            <a:r>
              <a:rPr lang="zh-CN" altLang="en-US" b="1" kern="100" dirty="0">
                <a:solidFill>
                  <a:srgbClr val="C00000"/>
                </a:solidFill>
                <a:latin typeface="微软雅黑" pitchFamily="34" charset="-122"/>
                <a:ea typeface="微软雅黑" pitchFamily="34" charset="-122"/>
                <a:cs typeface="Times New Roman" pitchFamily="18" charset="0"/>
                <a:sym typeface="微软雅黑" pitchFamily="34" charset="-122"/>
              </a:rPr>
              <a:t>动火作业</a:t>
            </a:r>
            <a:endParaRPr lang="en-US" altLang="zh-CN" b="1" kern="100" dirty="0">
              <a:solidFill>
                <a:srgbClr val="C00000"/>
              </a:solidFill>
              <a:latin typeface="微软雅黑" pitchFamily="34" charset="-122"/>
              <a:ea typeface="微软雅黑" pitchFamily="34" charset="-122"/>
              <a:cs typeface="Times New Roman" pitchFamily="18" charset="0"/>
              <a:sym typeface="微软雅黑" pitchFamily="34" charset="-122"/>
            </a:endParaRPr>
          </a:p>
          <a:p>
            <a:pPr indent="457200">
              <a:lnSpc>
                <a:spcPct val="150000"/>
              </a:lnSpc>
            </a:pPr>
            <a:r>
              <a:rPr lang="zh-CN" altLang="zh-CN" kern="100" dirty="0">
                <a:solidFill>
                  <a:schemeClr val="tx1">
                    <a:lumMod val="85000"/>
                    <a:lumOff val="15000"/>
                  </a:schemeClr>
                </a:solidFill>
                <a:latin typeface="微软雅黑" pitchFamily="34" charset="-122"/>
                <a:ea typeface="微软雅黑" pitchFamily="34" charset="-122"/>
                <a:cs typeface="Times New Roman" pitchFamily="18" charset="0"/>
                <a:sym typeface="微软雅黑" pitchFamily="34" charset="-122"/>
              </a:rPr>
              <a:t>直接或间接产生明火的工艺设备以外的禁火区内可能产生火焰、火花或炽热表面的非常规作业，如使用电焊、气焊（割）、喷灯、电钻、砂轮等进行的作业。</a:t>
            </a:r>
            <a:endParaRPr lang="en-US" altLang="zh-CN" kern="100" dirty="0">
              <a:solidFill>
                <a:schemeClr val="tx1">
                  <a:lumMod val="85000"/>
                  <a:lumOff val="15000"/>
                </a:schemeClr>
              </a:solidFill>
              <a:latin typeface="微软雅黑" pitchFamily="34" charset="-122"/>
              <a:ea typeface="微软雅黑" pitchFamily="34" charset="-122"/>
              <a:cs typeface="Times New Roman" pitchFamily="18" charset="0"/>
              <a:sym typeface="微软雅黑" pitchFamily="34" charset="-122"/>
            </a:endParaRPr>
          </a:p>
          <a:p>
            <a:pPr marL="342900" indent="-342900">
              <a:lnSpc>
                <a:spcPct val="150000"/>
              </a:lnSpc>
              <a:buFont typeface="Wingdings" charset="2"/>
              <a:buChar char="u"/>
            </a:pPr>
            <a:r>
              <a:rPr lang="zh-CN" altLang="en-US" b="1" kern="100" dirty="0">
                <a:solidFill>
                  <a:srgbClr val="C00000"/>
                </a:solidFill>
                <a:latin typeface="微软雅黑" pitchFamily="34" charset="-122"/>
                <a:ea typeface="微软雅黑" pitchFamily="34" charset="-122"/>
                <a:sym typeface="微软雅黑" pitchFamily="34" charset="-122"/>
              </a:rPr>
              <a:t>工业</a:t>
            </a:r>
            <a:r>
              <a:rPr lang="zh-CN" altLang="zh-CN" b="1" kern="100" dirty="0">
                <a:solidFill>
                  <a:srgbClr val="C00000"/>
                </a:solidFill>
                <a:latin typeface="微软雅黑" pitchFamily="34" charset="-122"/>
                <a:ea typeface="微软雅黑" pitchFamily="34" charset="-122"/>
                <a:sym typeface="微软雅黑" pitchFamily="34" charset="-122"/>
              </a:rPr>
              <a:t>作业</a:t>
            </a:r>
            <a:endParaRPr lang="en-US" altLang="zh-CN" kern="100" dirty="0">
              <a:solidFill>
                <a:srgbClr val="C00000"/>
              </a:solidFill>
              <a:latin typeface="微软雅黑" pitchFamily="34" charset="-122"/>
              <a:ea typeface="微软雅黑" pitchFamily="34" charset="-122"/>
              <a:cs typeface="Times New Roman" pitchFamily="18" charset="0"/>
              <a:sym typeface="微软雅黑" pitchFamily="34" charset="-122"/>
            </a:endParaRPr>
          </a:p>
          <a:p>
            <a:pPr indent="457200">
              <a:lnSpc>
                <a:spcPct val="150000"/>
              </a:lnSpc>
            </a:pPr>
            <a:r>
              <a:rPr lang="zh-CN" altLang="en-US" kern="100" dirty="0">
                <a:solidFill>
                  <a:schemeClr val="tx1">
                    <a:lumMod val="85000"/>
                    <a:lumOff val="15000"/>
                  </a:schemeClr>
                </a:solidFill>
                <a:latin typeface="微软雅黑" pitchFamily="34" charset="-122"/>
                <a:ea typeface="微软雅黑" pitchFamily="34" charset="-122"/>
                <a:cs typeface="Times New Roman" pitchFamily="18" charset="0"/>
                <a:sym typeface="微软雅黑" pitchFamily="34" charset="-122"/>
              </a:rPr>
              <a:t> 在油气生产、炼油化工等易燃易爆危险区内以及使用过含有易燃易爆介质的管线、容器设备上，从事任何能直接或间接产生热和火花的工作。</a:t>
            </a:r>
            <a:endParaRPr lang="en-US" altLang="zh-CN" kern="100" dirty="0">
              <a:solidFill>
                <a:schemeClr val="tx1">
                  <a:lumMod val="85000"/>
                  <a:lumOff val="15000"/>
                </a:schemeClr>
              </a:solidFill>
              <a:latin typeface="微软雅黑" pitchFamily="34" charset="-122"/>
              <a:ea typeface="微软雅黑" pitchFamily="34" charset="-122"/>
              <a:cs typeface="Times New Roman" pitchFamily="18" charset="0"/>
              <a:sym typeface="微软雅黑" pitchFamily="34"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矩形 3"/>
          <p:cNvSpPr>
            <a:spLocks noChangeArrowheads="1"/>
          </p:cNvSpPr>
          <p:nvPr/>
        </p:nvSpPr>
        <p:spPr bwMode="auto">
          <a:xfrm>
            <a:off x="2090738" y="778904"/>
            <a:ext cx="8724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2400" b="1" dirty="0">
                <a:latin typeface="微软雅黑" pitchFamily="34" charset="-122"/>
                <a:ea typeface="微软雅黑" pitchFamily="34" charset="-122"/>
                <a:cs typeface="Arial" charset="0"/>
                <a:sym typeface="Calibri" pitchFamily="34" charset="0"/>
              </a:rPr>
              <a:t>案例三    吉林松原石化“</a:t>
            </a:r>
            <a:r>
              <a:rPr lang="en-US" altLang="zh-CN" sz="2400" b="1" dirty="0">
                <a:latin typeface="微软雅黑" pitchFamily="34" charset="-122"/>
                <a:ea typeface="微软雅黑" pitchFamily="34" charset="-122"/>
                <a:cs typeface="Arial" charset="0"/>
                <a:sym typeface="Calibri" pitchFamily="34" charset="0"/>
              </a:rPr>
              <a:t>2•17 ”</a:t>
            </a:r>
            <a:r>
              <a:rPr lang="zh-CN" altLang="en-US" sz="2400" b="1" dirty="0">
                <a:latin typeface="微软雅黑" pitchFamily="34" charset="-122"/>
                <a:ea typeface="微软雅黑" pitchFamily="34" charset="-122"/>
                <a:cs typeface="Arial" charset="0"/>
                <a:sym typeface="Calibri" pitchFamily="34" charset="0"/>
              </a:rPr>
              <a:t>爆炸事故</a:t>
            </a:r>
          </a:p>
        </p:txBody>
      </p:sp>
      <p:sp>
        <p:nvSpPr>
          <p:cNvPr id="4" name="文本占位符 3"/>
          <p:cNvSpPr>
            <a:spLocks noGrp="1"/>
          </p:cNvSpPr>
          <p:nvPr>
            <p:ph type="body" sz="quarter" idx="10"/>
          </p:nvPr>
        </p:nvSpPr>
        <p:spPr/>
        <p:txBody>
          <a:bodyPr/>
          <a:lstStyle/>
          <a:p>
            <a:r>
              <a:rPr lang="zh-CN" altLang="en-US" b="1" dirty="0"/>
              <a:t>三、动火事故案例分析</a:t>
            </a:r>
          </a:p>
        </p:txBody>
      </p:sp>
      <p:sp>
        <p:nvSpPr>
          <p:cNvPr id="17" name="矩形 52"/>
          <p:cNvSpPr>
            <a:spLocks noChangeArrowheads="1"/>
          </p:cNvSpPr>
          <p:nvPr/>
        </p:nvSpPr>
        <p:spPr bwMode="auto">
          <a:xfrm>
            <a:off x="5339556" y="1378715"/>
            <a:ext cx="1512887" cy="431136"/>
          </a:xfrm>
          <a:prstGeom prst="rect">
            <a:avLst/>
          </a:prstGeom>
          <a:solidFill>
            <a:srgbClr val="C00000">
              <a:alpha val="41000"/>
            </a:srgbClr>
          </a:solidFill>
          <a:ln>
            <a:noFill/>
          </a:ln>
        </p:spPr>
        <p:txBody>
          <a:bodyPr anchor="ctr" anchorCtr="0"/>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b="1" dirty="0">
                <a:solidFill>
                  <a:schemeClr val="bg1"/>
                </a:solidFill>
                <a:latin typeface="微软雅黑" pitchFamily="34" charset="-122"/>
                <a:ea typeface="微软雅黑" pitchFamily="34" charset="-122"/>
                <a:sym typeface="Calibri" pitchFamily="34" charset="0"/>
              </a:rPr>
              <a:t>严厉追责</a:t>
            </a:r>
            <a:endParaRPr lang="id-ID" altLang="zh-CN" b="1" dirty="0">
              <a:solidFill>
                <a:schemeClr val="bg1"/>
              </a:solidFill>
              <a:latin typeface="微软雅黑" pitchFamily="34" charset="-122"/>
              <a:ea typeface="微软雅黑" pitchFamily="34" charset="-122"/>
              <a:sym typeface="Calibri" pitchFamily="34" charset="0"/>
            </a:endParaRPr>
          </a:p>
        </p:txBody>
      </p:sp>
      <p:grpSp>
        <p:nvGrpSpPr>
          <p:cNvPr id="6" name="组合 5"/>
          <p:cNvGrpSpPr/>
          <p:nvPr/>
        </p:nvGrpSpPr>
        <p:grpSpPr>
          <a:xfrm>
            <a:off x="533382" y="1947997"/>
            <a:ext cx="11125236" cy="4524315"/>
            <a:chOff x="533382" y="1627132"/>
            <a:chExt cx="11125236" cy="4524315"/>
          </a:xfrm>
        </p:grpSpPr>
        <p:sp>
          <p:nvSpPr>
            <p:cNvPr id="11" name="矩形 1"/>
            <p:cNvSpPr>
              <a:spLocks noChangeArrowheads="1"/>
            </p:cNvSpPr>
            <p:nvPr/>
          </p:nvSpPr>
          <p:spPr bwMode="auto">
            <a:xfrm>
              <a:off x="533382" y="1628800"/>
              <a:ext cx="11125236" cy="4522647"/>
            </a:xfrm>
            <a:prstGeom prst="rect">
              <a:avLst/>
            </a:prstGeom>
            <a:solidFill>
              <a:schemeClr val="bg1">
                <a:lumMod val="75000"/>
                <a:alpha val="52000"/>
              </a:schemeClr>
            </a:solidFill>
            <a:ln>
              <a:solidFill>
                <a:schemeClr val="tx1"/>
              </a:solidFill>
            </a:ln>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a:solidFill>
                  <a:schemeClr val="bg1"/>
                </a:solidFill>
                <a:latin typeface="微软雅黑" pitchFamily="34" charset="-122"/>
                <a:ea typeface="微软雅黑" pitchFamily="34" charset="-122"/>
                <a:sym typeface="Calibri" pitchFamily="34" charset="0"/>
              </a:endParaRPr>
            </a:p>
          </p:txBody>
        </p:sp>
        <p:sp>
          <p:nvSpPr>
            <p:cNvPr id="2" name="矩形 1"/>
            <p:cNvSpPr/>
            <p:nvPr/>
          </p:nvSpPr>
          <p:spPr>
            <a:xfrm>
              <a:off x="731404" y="1627132"/>
              <a:ext cx="10927214" cy="4016484"/>
            </a:xfrm>
            <a:prstGeom prst="rect">
              <a:avLst/>
            </a:prstGeom>
          </p:spPr>
          <p:txBody>
            <a:bodyPr wrap="square">
              <a:spAutoFit/>
            </a:bodyPr>
            <a:lstStyle/>
            <a:p>
              <a:pPr>
                <a:lnSpc>
                  <a:spcPct val="150000"/>
                </a:lnSpc>
              </a:pPr>
              <a:r>
                <a:rPr lang="zh-CN" altLang="en-US" sz="1600" b="1" dirty="0">
                  <a:solidFill>
                    <a:srgbClr val="C00000"/>
                  </a:solidFill>
                  <a:latin typeface="微软雅黑" pitchFamily="34" charset="-122"/>
                  <a:ea typeface="微软雅黑" pitchFamily="34" charset="-122"/>
                  <a:cs typeface="Times New Roman" pitchFamily="18" charset="0"/>
                  <a:sym typeface="Calibri" pitchFamily="34" charset="0"/>
                </a:rPr>
                <a:t>　建议给予行政处分和行政处罚的人员（</a:t>
              </a:r>
              <a:r>
                <a:rPr lang="en-US" altLang="zh-CN" sz="1600" b="1" dirty="0">
                  <a:solidFill>
                    <a:srgbClr val="C00000"/>
                  </a:solidFill>
                  <a:latin typeface="微软雅黑" pitchFamily="34" charset="-122"/>
                  <a:ea typeface="微软雅黑" pitchFamily="34" charset="-122"/>
                  <a:cs typeface="Times New Roman" pitchFamily="18" charset="0"/>
                  <a:sym typeface="Calibri" pitchFamily="34" charset="0"/>
                </a:rPr>
                <a:t>17</a:t>
              </a:r>
              <a:r>
                <a:rPr lang="zh-CN" altLang="en-US" sz="1600" b="1" dirty="0">
                  <a:solidFill>
                    <a:srgbClr val="C00000"/>
                  </a:solidFill>
                  <a:latin typeface="微软雅黑" pitchFamily="34" charset="-122"/>
                  <a:ea typeface="微软雅黑" pitchFamily="34" charset="-122"/>
                  <a:cs typeface="Times New Roman" pitchFamily="18" charset="0"/>
                  <a:sym typeface="Calibri" pitchFamily="34" charset="0"/>
                </a:rPr>
                <a:t>人）</a:t>
              </a:r>
              <a:endParaRPr lang="en-US" altLang="zh-CN" sz="1600" b="1" dirty="0">
                <a:solidFill>
                  <a:srgbClr val="C00000"/>
                </a:solidFill>
                <a:latin typeface="微软雅黑" pitchFamily="34" charset="-122"/>
                <a:ea typeface="微软雅黑" pitchFamily="34" charset="-122"/>
                <a:cs typeface="Times New Roman" pitchFamily="18" charset="0"/>
                <a:sym typeface="Calibri" pitchFamily="34" charset="0"/>
              </a:endParaRPr>
            </a:p>
            <a:p>
              <a:pPr indent="457200">
                <a:lnSpc>
                  <a:spcPct val="150000"/>
                </a:lnSpc>
              </a:pPr>
              <a:r>
                <a:rPr lang="en-US" altLang="zh-CN" sz="1400" dirty="0">
                  <a:latin typeface="微软雅黑" pitchFamily="34" charset="-122"/>
                  <a:ea typeface="微软雅黑" pitchFamily="34" charset="-122"/>
                  <a:cs typeface="Times New Roman" pitchFamily="18" charset="0"/>
                  <a:sym typeface="Calibri" pitchFamily="34" charset="0"/>
                </a:rPr>
                <a:t>4</a:t>
              </a:r>
              <a:r>
                <a:rPr lang="zh-CN" altLang="en-US" sz="1400" dirty="0">
                  <a:latin typeface="微软雅黑" pitchFamily="34" charset="-122"/>
                  <a:ea typeface="微软雅黑" pitchFamily="34" charset="-122"/>
                  <a:cs typeface="Times New Roman" pitchFamily="18" charset="0"/>
                  <a:sym typeface="Calibri" pitchFamily="34" charset="0"/>
                </a:rPr>
                <a:t>、官锐清，男，中共党员，吉林省松原石油化工股份有限公司</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江南厂厂长</a:t>
              </a:r>
              <a:r>
                <a:rPr lang="zh-CN" altLang="en-US" sz="1400" dirty="0">
                  <a:latin typeface="微软雅黑" pitchFamily="34" charset="-122"/>
                  <a:ea typeface="微软雅黑" pitchFamily="34" charset="-122"/>
                  <a:cs typeface="Times New Roman" pitchFamily="18" charset="0"/>
                  <a:sym typeface="Calibri" pitchFamily="34" charset="0"/>
                </a:rPr>
                <a:t>。未落实安全生产管理职责，企业内部管理混乱，对这起事故负有领导责任。参照</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安全生产领域违法违纪行为政纪处分暂行规定</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第十二条的规定，给予厂长官锐清</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撤职处分</a:t>
              </a:r>
              <a:r>
                <a:rPr lang="zh-CN" altLang="en-US" sz="1400" dirty="0">
                  <a:latin typeface="微软雅黑" pitchFamily="34" charset="-122"/>
                  <a:ea typeface="微软雅黑" pitchFamily="34" charset="-122"/>
                  <a:cs typeface="Times New Roman" pitchFamily="18" charset="0"/>
                  <a:sym typeface="Calibri" pitchFamily="34" charset="0"/>
                </a:rPr>
                <a:t>。按照</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生产安全事故报告和调查处理条例</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（国务院第</a:t>
              </a:r>
              <a:r>
                <a:rPr lang="en-US" altLang="zh-CN" sz="1400" dirty="0">
                  <a:latin typeface="微软雅黑" pitchFamily="34" charset="-122"/>
                  <a:ea typeface="微软雅黑" pitchFamily="34" charset="-122"/>
                  <a:cs typeface="Times New Roman" pitchFamily="18" charset="0"/>
                  <a:sym typeface="Calibri" pitchFamily="34" charset="0"/>
                </a:rPr>
                <a:t>493</a:t>
              </a:r>
              <a:r>
                <a:rPr lang="zh-CN" altLang="en-US" sz="1400" dirty="0">
                  <a:latin typeface="微软雅黑" pitchFamily="34" charset="-122"/>
                  <a:ea typeface="微软雅黑" pitchFamily="34" charset="-122"/>
                  <a:cs typeface="Times New Roman" pitchFamily="18" charset="0"/>
                  <a:sym typeface="Calibri" pitchFamily="34" charset="0"/>
                </a:rPr>
                <a:t>号令）第四十条之规定，依法撤销其</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安全生产知识和管理能力证</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a:t>
              </a:r>
              <a:r>
                <a:rPr lang="en-US" altLang="zh-CN" sz="1400" dirty="0">
                  <a:latin typeface="微软雅黑" pitchFamily="34" charset="-122"/>
                  <a:ea typeface="微软雅黑" pitchFamily="34" charset="-122"/>
                  <a:cs typeface="Times New Roman" pitchFamily="18" charset="0"/>
                  <a:sym typeface="Calibri" pitchFamily="34" charset="0"/>
                </a:rPr>
                <a:t>G</a:t>
              </a:r>
              <a:r>
                <a:rPr lang="zh-CN" altLang="en-US" sz="1400" dirty="0">
                  <a:latin typeface="微软雅黑" pitchFamily="34" charset="-122"/>
                  <a:ea typeface="微软雅黑" pitchFamily="34" charset="-122"/>
                  <a:cs typeface="Times New Roman" pitchFamily="18" charset="0"/>
                  <a:sym typeface="Calibri" pitchFamily="34" charset="0"/>
                </a:rPr>
                <a:t>），</a:t>
              </a:r>
              <a:r>
                <a:rPr lang="en-US" altLang="zh-CN" sz="1400" dirty="0">
                  <a:latin typeface="微软雅黑" pitchFamily="34" charset="-122"/>
                  <a:ea typeface="微软雅黑" pitchFamily="34" charset="-122"/>
                  <a:cs typeface="Times New Roman" pitchFamily="18" charset="0"/>
                  <a:sym typeface="Calibri" pitchFamily="34" charset="0"/>
                </a:rPr>
                <a:t>5</a:t>
              </a:r>
              <a:r>
                <a:rPr lang="zh-CN" altLang="en-US" sz="1400" dirty="0">
                  <a:latin typeface="微软雅黑" pitchFamily="34" charset="-122"/>
                  <a:ea typeface="微软雅黑" pitchFamily="34" charset="-122"/>
                  <a:cs typeface="Times New Roman" pitchFamily="18" charset="0"/>
                  <a:sym typeface="Calibri" pitchFamily="34" charset="0"/>
                </a:rPr>
                <a:t>年内不得担任任何生产经营单位主要负责人。同时建议吉林省松原石油化工股份有限公司参照</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安全生产法</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第九十二条第二项、</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生产安全事故罚款处罚规定（试行）</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（安监总局第</a:t>
              </a:r>
              <a:r>
                <a:rPr lang="en-US" altLang="zh-CN" sz="1400" dirty="0">
                  <a:latin typeface="微软雅黑" pitchFamily="34" charset="-122"/>
                  <a:ea typeface="微软雅黑" pitchFamily="34" charset="-122"/>
                  <a:cs typeface="Times New Roman" pitchFamily="18" charset="0"/>
                  <a:sym typeface="Calibri" pitchFamily="34" charset="0"/>
                </a:rPr>
                <a:t>13</a:t>
              </a:r>
              <a:r>
                <a:rPr lang="zh-CN" altLang="en-US" sz="1400" dirty="0">
                  <a:latin typeface="微软雅黑" pitchFamily="34" charset="-122"/>
                  <a:ea typeface="微软雅黑" pitchFamily="34" charset="-122"/>
                  <a:cs typeface="Times New Roman" pitchFamily="18" charset="0"/>
                  <a:sym typeface="Calibri" pitchFamily="34" charset="0"/>
                </a:rPr>
                <a:t>号令）第十八条第（二）项、</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生产安全事故报告和调查处理条例</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（国务院第</a:t>
              </a:r>
              <a:r>
                <a:rPr lang="en-US" altLang="zh-CN" sz="1400" dirty="0">
                  <a:latin typeface="微软雅黑" pitchFamily="34" charset="-122"/>
                  <a:ea typeface="微软雅黑" pitchFamily="34" charset="-122"/>
                  <a:cs typeface="Times New Roman" pitchFamily="18" charset="0"/>
                  <a:sym typeface="Calibri" pitchFamily="34" charset="0"/>
                </a:rPr>
                <a:t>493</a:t>
              </a:r>
              <a:r>
                <a:rPr lang="zh-CN" altLang="en-US" sz="1400" dirty="0">
                  <a:latin typeface="微软雅黑" pitchFamily="34" charset="-122"/>
                  <a:ea typeface="微软雅黑" pitchFamily="34" charset="-122"/>
                  <a:cs typeface="Times New Roman" pitchFamily="18" charset="0"/>
                  <a:sym typeface="Calibri" pitchFamily="34" charset="0"/>
                </a:rPr>
                <a:t>号令）第四十条规定，对其处上一年基本工资</a:t>
              </a:r>
              <a:r>
                <a:rPr lang="en-US" altLang="zh-CN" sz="1400" dirty="0">
                  <a:latin typeface="微软雅黑" pitchFamily="34" charset="-122"/>
                  <a:ea typeface="微软雅黑" pitchFamily="34" charset="-122"/>
                  <a:cs typeface="Times New Roman" pitchFamily="18" charset="0"/>
                  <a:sym typeface="Calibri" pitchFamily="34" charset="0"/>
                </a:rPr>
                <a:t>40</a:t>
              </a:r>
              <a:r>
                <a:rPr lang="zh-CN" altLang="en-US" sz="1400" dirty="0">
                  <a:latin typeface="微软雅黑" pitchFamily="34" charset="-122"/>
                  <a:ea typeface="微软雅黑" pitchFamily="34" charset="-122"/>
                  <a:cs typeface="Times New Roman" pitchFamily="18" charset="0"/>
                  <a:sym typeface="Calibri" pitchFamily="34" charset="0"/>
                </a:rPr>
                <a:t>％的罚款。</a:t>
              </a:r>
              <a:endParaRPr lang="en-US" altLang="zh-CN" sz="1400" dirty="0">
                <a:latin typeface="微软雅黑" pitchFamily="34" charset="-122"/>
                <a:ea typeface="微软雅黑" pitchFamily="34" charset="-122"/>
                <a:cs typeface="Times New Roman" pitchFamily="18" charset="0"/>
                <a:sym typeface="Calibri" pitchFamily="34" charset="0"/>
              </a:endParaRPr>
            </a:p>
            <a:p>
              <a:pPr indent="457200">
                <a:lnSpc>
                  <a:spcPct val="150000"/>
                </a:lnSpc>
              </a:pPr>
              <a:r>
                <a:rPr lang="en-US" altLang="zh-CN" sz="1400" dirty="0">
                  <a:latin typeface="微软雅黑" pitchFamily="34" charset="-122"/>
                  <a:ea typeface="微软雅黑" pitchFamily="34" charset="-122"/>
                  <a:cs typeface="Times New Roman" pitchFamily="18" charset="0"/>
                  <a:sym typeface="Calibri" pitchFamily="34" charset="0"/>
                </a:rPr>
                <a:t>5</a:t>
              </a:r>
              <a:r>
                <a:rPr lang="zh-CN" altLang="en-US" sz="1400" dirty="0">
                  <a:latin typeface="微软雅黑" pitchFamily="34" charset="-122"/>
                  <a:ea typeface="微软雅黑" pitchFamily="34" charset="-122"/>
                  <a:cs typeface="Times New Roman" pitchFamily="18" charset="0"/>
                  <a:sym typeface="Calibri" pitchFamily="34" charset="0"/>
                </a:rPr>
                <a:t>、闫俊，男，吉林省松原石油化工股份有限公司江南厂仪表</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车间主任</a:t>
              </a:r>
              <a:r>
                <a:rPr lang="zh-CN" altLang="en-US" sz="1400" dirty="0">
                  <a:latin typeface="微软雅黑" pitchFamily="34" charset="-122"/>
                  <a:ea typeface="微软雅黑" pitchFamily="34" charset="-122"/>
                  <a:cs typeface="Times New Roman" pitchFamily="18" charset="0"/>
                  <a:sym typeface="Calibri" pitchFamily="34" charset="0"/>
                </a:rPr>
                <a:t>。未履行安全生产职责，在施工作业前未按照吉林省松原石油化工股份有限公司</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安全用火管理制度</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中</a:t>
              </a:r>
              <a:r>
                <a:rPr lang="en-US" altLang="zh-CN" sz="1400" dirty="0">
                  <a:latin typeface="微软雅黑" pitchFamily="34" charset="-122"/>
                  <a:ea typeface="微软雅黑" pitchFamily="34" charset="-122"/>
                  <a:cs typeface="Times New Roman" pitchFamily="18" charset="0"/>
                  <a:sym typeface="Calibri" pitchFamily="34" charset="0"/>
                </a:rPr>
                <a:t>6.2.1</a:t>
              </a:r>
              <a:r>
                <a:rPr lang="zh-CN" altLang="en-US" sz="1400" dirty="0">
                  <a:latin typeface="微软雅黑" pitchFamily="34" charset="-122"/>
                  <a:ea typeface="微软雅黑" pitchFamily="34" charset="-122"/>
                  <a:cs typeface="Times New Roman" pitchFamily="18" charset="0"/>
                  <a:sym typeface="Calibri" pitchFamily="34" charset="0"/>
                </a:rPr>
                <a:t>的规定，编制安全工作方案，未对动火作业内容进行风险辨识、风险评价，对这起事故负管理责任。建议吉林省松原石油化工股份有限公司参照</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安全生产领域违法违纪行为政纪处分暂行规定</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第十二条的规定，给予仪表车间主任闫俊撤职处分。按照</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生产安全事故报告和调查处理条例</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（国务院第</a:t>
              </a:r>
              <a:r>
                <a:rPr lang="en-US" altLang="zh-CN" sz="1400" dirty="0">
                  <a:latin typeface="微软雅黑" pitchFamily="34" charset="-122"/>
                  <a:ea typeface="微软雅黑" pitchFamily="34" charset="-122"/>
                  <a:cs typeface="Times New Roman" pitchFamily="18" charset="0"/>
                  <a:sym typeface="Calibri" pitchFamily="34" charset="0"/>
                </a:rPr>
                <a:t>493</a:t>
              </a:r>
              <a:r>
                <a:rPr lang="zh-CN" altLang="en-US" sz="1400" dirty="0">
                  <a:latin typeface="微软雅黑" pitchFamily="34" charset="-122"/>
                  <a:ea typeface="微软雅黑" pitchFamily="34" charset="-122"/>
                  <a:cs typeface="Times New Roman" pitchFamily="18" charset="0"/>
                  <a:sym typeface="Calibri" pitchFamily="34" charset="0"/>
                </a:rPr>
                <a:t>号令）第四十条之规定，</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依法撤销其</a:t>
              </a:r>
              <a:r>
                <a:rPr lang="en-US" altLang="zh-CN" sz="1400" b="1" dirty="0">
                  <a:solidFill>
                    <a:srgbClr val="C00000"/>
                  </a:solidFill>
                  <a:latin typeface="微软雅黑" pitchFamily="34" charset="-122"/>
                  <a:ea typeface="微软雅黑" pitchFamily="34" charset="-122"/>
                  <a:cs typeface="Times New Roman" pitchFamily="18" charset="0"/>
                  <a:sym typeface="Calibri" pitchFamily="34" charset="0"/>
                </a:rPr>
                <a:t>《</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化工自动化控制仪表证</a:t>
              </a:r>
              <a:r>
                <a:rPr lang="en-US" altLang="zh-CN" sz="1400" b="1" dirty="0">
                  <a:solidFill>
                    <a:srgbClr val="C00000"/>
                  </a:solidFill>
                  <a:latin typeface="微软雅黑" pitchFamily="34" charset="-122"/>
                  <a:ea typeface="微软雅黑" pitchFamily="34" charset="-122"/>
                  <a:cs typeface="Times New Roman" pitchFamily="18" charset="0"/>
                  <a:sym typeface="Calibri" pitchFamily="34" charset="0"/>
                </a:rPr>
                <a:t>》</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a:t>
              </a:r>
            </a:p>
          </p:txBody>
        </p:sp>
      </p:gr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矩形 3"/>
          <p:cNvSpPr>
            <a:spLocks noChangeArrowheads="1"/>
          </p:cNvSpPr>
          <p:nvPr/>
        </p:nvSpPr>
        <p:spPr bwMode="auto">
          <a:xfrm>
            <a:off x="2090738" y="778904"/>
            <a:ext cx="8724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2400" b="1" dirty="0">
                <a:latin typeface="微软雅黑" pitchFamily="34" charset="-122"/>
                <a:ea typeface="微软雅黑" pitchFamily="34" charset="-122"/>
                <a:cs typeface="Arial" charset="0"/>
                <a:sym typeface="Calibri" pitchFamily="34" charset="0"/>
              </a:rPr>
              <a:t>案例三    吉林松原石化“</a:t>
            </a:r>
            <a:r>
              <a:rPr lang="en-US" altLang="zh-CN" sz="2400" b="1" dirty="0">
                <a:latin typeface="微软雅黑" pitchFamily="34" charset="-122"/>
                <a:ea typeface="微软雅黑" pitchFamily="34" charset="-122"/>
                <a:cs typeface="Arial" charset="0"/>
                <a:sym typeface="Calibri" pitchFamily="34" charset="0"/>
              </a:rPr>
              <a:t>2•17 ”</a:t>
            </a:r>
            <a:r>
              <a:rPr lang="zh-CN" altLang="en-US" sz="2400" b="1" dirty="0">
                <a:latin typeface="微软雅黑" pitchFamily="34" charset="-122"/>
                <a:ea typeface="微软雅黑" pitchFamily="34" charset="-122"/>
                <a:cs typeface="Arial" charset="0"/>
                <a:sym typeface="Calibri" pitchFamily="34" charset="0"/>
              </a:rPr>
              <a:t>爆炸事故</a:t>
            </a:r>
          </a:p>
        </p:txBody>
      </p:sp>
      <p:sp>
        <p:nvSpPr>
          <p:cNvPr id="4" name="文本占位符 3"/>
          <p:cNvSpPr>
            <a:spLocks noGrp="1"/>
          </p:cNvSpPr>
          <p:nvPr>
            <p:ph type="body" sz="quarter" idx="10"/>
          </p:nvPr>
        </p:nvSpPr>
        <p:spPr/>
        <p:txBody>
          <a:bodyPr/>
          <a:lstStyle/>
          <a:p>
            <a:r>
              <a:rPr lang="zh-CN" altLang="en-US" b="1" dirty="0"/>
              <a:t>三、动火事故案例分析</a:t>
            </a:r>
          </a:p>
        </p:txBody>
      </p:sp>
      <p:sp>
        <p:nvSpPr>
          <p:cNvPr id="17" name="矩形 52"/>
          <p:cNvSpPr>
            <a:spLocks noChangeArrowheads="1"/>
          </p:cNvSpPr>
          <p:nvPr/>
        </p:nvSpPr>
        <p:spPr bwMode="auto">
          <a:xfrm>
            <a:off x="5339556" y="1378715"/>
            <a:ext cx="1512887" cy="431136"/>
          </a:xfrm>
          <a:prstGeom prst="rect">
            <a:avLst/>
          </a:prstGeom>
          <a:solidFill>
            <a:srgbClr val="C00000">
              <a:alpha val="41000"/>
            </a:srgbClr>
          </a:solidFill>
          <a:ln>
            <a:noFill/>
          </a:ln>
        </p:spPr>
        <p:txBody>
          <a:bodyPr anchor="ctr" anchorCtr="0"/>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b="1" dirty="0">
                <a:solidFill>
                  <a:schemeClr val="bg1"/>
                </a:solidFill>
                <a:latin typeface="微软雅黑" pitchFamily="34" charset="-122"/>
                <a:ea typeface="微软雅黑" pitchFamily="34" charset="-122"/>
                <a:sym typeface="Calibri" pitchFamily="34" charset="0"/>
              </a:rPr>
              <a:t>严厉追责</a:t>
            </a:r>
            <a:endParaRPr lang="id-ID" altLang="zh-CN" b="1" dirty="0">
              <a:solidFill>
                <a:schemeClr val="bg1"/>
              </a:solidFill>
              <a:latin typeface="微软雅黑" pitchFamily="34" charset="-122"/>
              <a:ea typeface="微软雅黑" pitchFamily="34" charset="-122"/>
              <a:sym typeface="Calibri" pitchFamily="34" charset="0"/>
            </a:endParaRPr>
          </a:p>
        </p:txBody>
      </p:sp>
      <p:grpSp>
        <p:nvGrpSpPr>
          <p:cNvPr id="6" name="组合 5"/>
          <p:cNvGrpSpPr/>
          <p:nvPr/>
        </p:nvGrpSpPr>
        <p:grpSpPr>
          <a:xfrm>
            <a:off x="533382" y="1947997"/>
            <a:ext cx="11125236" cy="4524315"/>
            <a:chOff x="533382" y="1627132"/>
            <a:chExt cx="11125236" cy="4524315"/>
          </a:xfrm>
        </p:grpSpPr>
        <p:sp>
          <p:nvSpPr>
            <p:cNvPr id="11" name="矩形 1"/>
            <p:cNvSpPr>
              <a:spLocks noChangeArrowheads="1"/>
            </p:cNvSpPr>
            <p:nvPr/>
          </p:nvSpPr>
          <p:spPr bwMode="auto">
            <a:xfrm>
              <a:off x="533382" y="1628800"/>
              <a:ext cx="11125236" cy="4522647"/>
            </a:xfrm>
            <a:prstGeom prst="rect">
              <a:avLst/>
            </a:prstGeom>
            <a:solidFill>
              <a:schemeClr val="bg1">
                <a:lumMod val="75000"/>
                <a:alpha val="52000"/>
              </a:schemeClr>
            </a:solidFill>
            <a:ln>
              <a:solidFill>
                <a:schemeClr val="tx1"/>
              </a:solidFill>
            </a:ln>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a:solidFill>
                  <a:schemeClr val="bg1"/>
                </a:solidFill>
                <a:latin typeface="微软雅黑" pitchFamily="34" charset="-122"/>
                <a:ea typeface="微软雅黑" pitchFamily="34" charset="-122"/>
                <a:sym typeface="Calibri" pitchFamily="34" charset="0"/>
              </a:endParaRPr>
            </a:p>
          </p:txBody>
        </p:sp>
        <p:sp>
          <p:nvSpPr>
            <p:cNvPr id="2" name="矩形 1"/>
            <p:cNvSpPr/>
            <p:nvPr/>
          </p:nvSpPr>
          <p:spPr>
            <a:xfrm>
              <a:off x="731404" y="1627132"/>
              <a:ext cx="10927214" cy="4339650"/>
            </a:xfrm>
            <a:prstGeom prst="rect">
              <a:avLst/>
            </a:prstGeom>
          </p:spPr>
          <p:txBody>
            <a:bodyPr wrap="square">
              <a:spAutoFit/>
            </a:bodyPr>
            <a:lstStyle/>
            <a:p>
              <a:pPr>
                <a:lnSpc>
                  <a:spcPct val="150000"/>
                </a:lnSpc>
              </a:pPr>
              <a:r>
                <a:rPr lang="zh-CN" altLang="en-US" sz="1600" b="1" dirty="0">
                  <a:solidFill>
                    <a:srgbClr val="C00000"/>
                  </a:solidFill>
                  <a:latin typeface="微软雅黑" pitchFamily="34" charset="-122"/>
                  <a:ea typeface="微软雅黑" pitchFamily="34" charset="-122"/>
                  <a:cs typeface="Times New Roman" pitchFamily="18" charset="0"/>
                  <a:sym typeface="Calibri" pitchFamily="34" charset="0"/>
                </a:rPr>
                <a:t>　建议给予行政处分和行政处罚的人员（</a:t>
              </a:r>
              <a:r>
                <a:rPr lang="en-US" altLang="zh-CN" sz="1600" b="1" dirty="0">
                  <a:solidFill>
                    <a:srgbClr val="C00000"/>
                  </a:solidFill>
                  <a:latin typeface="微软雅黑" pitchFamily="34" charset="-122"/>
                  <a:ea typeface="微软雅黑" pitchFamily="34" charset="-122"/>
                  <a:cs typeface="Times New Roman" pitchFamily="18" charset="0"/>
                  <a:sym typeface="Calibri" pitchFamily="34" charset="0"/>
                </a:rPr>
                <a:t>17</a:t>
              </a:r>
              <a:r>
                <a:rPr lang="zh-CN" altLang="en-US" sz="1600" b="1" dirty="0">
                  <a:solidFill>
                    <a:srgbClr val="C00000"/>
                  </a:solidFill>
                  <a:latin typeface="微软雅黑" pitchFamily="34" charset="-122"/>
                  <a:ea typeface="微软雅黑" pitchFamily="34" charset="-122"/>
                  <a:cs typeface="Times New Roman" pitchFamily="18" charset="0"/>
                  <a:sym typeface="Calibri" pitchFamily="34" charset="0"/>
                </a:rPr>
                <a:t>人）</a:t>
              </a:r>
              <a:endParaRPr lang="en-US" altLang="zh-CN" sz="1600" b="1" dirty="0">
                <a:solidFill>
                  <a:srgbClr val="C00000"/>
                </a:solidFill>
                <a:latin typeface="微软雅黑" pitchFamily="34" charset="-122"/>
                <a:ea typeface="微软雅黑" pitchFamily="34" charset="-122"/>
                <a:cs typeface="Times New Roman" pitchFamily="18" charset="0"/>
                <a:sym typeface="Calibri" pitchFamily="34" charset="0"/>
              </a:endParaRPr>
            </a:p>
            <a:p>
              <a:pPr indent="457200">
                <a:lnSpc>
                  <a:spcPct val="150000"/>
                </a:lnSpc>
              </a:pPr>
              <a:r>
                <a:rPr lang="en-US" altLang="zh-CN" sz="1400" dirty="0">
                  <a:latin typeface="微软雅黑" pitchFamily="34" charset="-122"/>
                  <a:ea typeface="微软雅黑" pitchFamily="34" charset="-122"/>
                  <a:cs typeface="Times New Roman" pitchFamily="18" charset="0"/>
                  <a:sym typeface="Calibri" pitchFamily="34" charset="0"/>
                </a:rPr>
                <a:t>6</a:t>
              </a:r>
              <a:r>
                <a:rPr lang="zh-CN" altLang="en-US" sz="1400" dirty="0">
                  <a:latin typeface="微软雅黑" pitchFamily="34" charset="-122"/>
                  <a:ea typeface="微软雅黑" pitchFamily="34" charset="-122"/>
                  <a:cs typeface="Times New Roman" pitchFamily="18" charset="0"/>
                  <a:sym typeface="Calibri" pitchFamily="34" charset="0"/>
                </a:rPr>
                <a:t>、魏玖明，男，吉林省松原石油化工股份有限公司江南厂</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生产技术部副部长</a:t>
              </a:r>
              <a:r>
                <a:rPr lang="zh-CN" altLang="en-US" sz="1400" dirty="0">
                  <a:latin typeface="微软雅黑" pitchFamily="34" charset="-122"/>
                  <a:ea typeface="微软雅黑" pitchFamily="34" charset="-122"/>
                  <a:cs typeface="Times New Roman" pitchFamily="18" charset="0"/>
                  <a:sym typeface="Calibri" pitchFamily="34" charset="0"/>
                </a:rPr>
                <a:t>。 生产技术部是安装远传液位计工作的主管部门，魏玖明作为主管领导下达任务后，未能深入了解当前生产情况，不清楚</a:t>
              </a:r>
              <a:r>
                <a:rPr lang="en-US" altLang="zh-CN" sz="1400" dirty="0">
                  <a:latin typeface="微软雅黑" pitchFamily="34" charset="-122"/>
                  <a:ea typeface="微软雅黑" pitchFamily="34" charset="-122"/>
                  <a:cs typeface="Times New Roman" pitchFamily="18" charset="0"/>
                  <a:sym typeface="Calibri" pitchFamily="34" charset="0"/>
                </a:rPr>
                <a:t>V102</a:t>
              </a:r>
              <a:r>
                <a:rPr lang="zh-CN" altLang="en-US" sz="1400" dirty="0">
                  <a:latin typeface="微软雅黑" pitchFamily="34" charset="-122"/>
                  <a:ea typeface="微软雅黑" pitchFamily="34" charset="-122"/>
                  <a:cs typeface="Times New Roman" pitchFamily="18" charset="0"/>
                  <a:sym typeface="Calibri" pitchFamily="34" charset="0"/>
                </a:rPr>
                <a:t>原料水罐曾投用，对此项工作危险性认识不足，也未到现场指导工作。在动火施工作业时，未组织协调各部门到现场进行安全措施和风险辨识，对这起</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事故负部门主管责任。</a:t>
              </a:r>
              <a:r>
                <a:rPr lang="zh-CN" altLang="en-US" sz="1400" dirty="0">
                  <a:latin typeface="微软雅黑" pitchFamily="34" charset="-122"/>
                  <a:ea typeface="微软雅黑" pitchFamily="34" charset="-122"/>
                  <a:cs typeface="Times New Roman" pitchFamily="18" charset="0"/>
                  <a:sym typeface="Calibri" pitchFamily="34" charset="0"/>
                </a:rPr>
                <a:t>建议吉林省松原石油化工股份有限公司参照</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安全生产领域违法违纪行为政纪处分暂行规定</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第十二条的规定，给予生产技术部副部长</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魏玖明撤职处分</a:t>
              </a:r>
              <a:r>
                <a:rPr lang="zh-CN" altLang="en-US" sz="1400" dirty="0">
                  <a:latin typeface="微软雅黑" pitchFamily="34" charset="-122"/>
                  <a:ea typeface="微软雅黑" pitchFamily="34" charset="-122"/>
                  <a:cs typeface="Times New Roman" pitchFamily="18" charset="0"/>
                  <a:sym typeface="Calibri" pitchFamily="34" charset="0"/>
                </a:rPr>
                <a:t>。</a:t>
              </a:r>
            </a:p>
            <a:p>
              <a:pPr indent="457200">
                <a:lnSpc>
                  <a:spcPct val="150000"/>
                </a:lnSpc>
              </a:pPr>
              <a:r>
                <a:rPr lang="en-US" altLang="zh-CN" sz="1400" dirty="0">
                  <a:latin typeface="微软雅黑" pitchFamily="34" charset="-122"/>
                  <a:ea typeface="微软雅黑" pitchFamily="34" charset="-122"/>
                  <a:cs typeface="Times New Roman" pitchFamily="18" charset="0"/>
                  <a:sym typeface="Calibri" pitchFamily="34" charset="0"/>
                </a:rPr>
                <a:t>7</a:t>
              </a:r>
              <a:r>
                <a:rPr lang="zh-CN" altLang="en-US" sz="1400" dirty="0">
                  <a:latin typeface="微软雅黑" pitchFamily="34" charset="-122"/>
                  <a:ea typeface="微软雅黑" pitchFamily="34" charset="-122"/>
                  <a:cs typeface="Times New Roman" pitchFamily="18" charset="0"/>
                  <a:sym typeface="Calibri" pitchFamily="34" charset="0"/>
                </a:rPr>
                <a:t>、刘向伟，男，吉林省松原石油化工股份有限公司</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安全总监</a:t>
              </a:r>
              <a:r>
                <a:rPr lang="zh-CN" altLang="en-US" sz="1400" dirty="0">
                  <a:latin typeface="微软雅黑" pitchFamily="34" charset="-122"/>
                  <a:ea typeface="微软雅黑" pitchFamily="34" charset="-122"/>
                  <a:cs typeface="Times New Roman" pitchFamily="18" charset="0"/>
                  <a:sym typeface="Calibri" pitchFamily="34" charset="0"/>
                </a:rPr>
                <a:t>，未严格督促落实各项规章制度及安全生产责任制，对施工现场安全检查不到位，对员工的安全培训不到位，对这起事故负</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监管责任</a:t>
              </a:r>
              <a:r>
                <a:rPr lang="zh-CN" altLang="en-US" sz="1400" dirty="0">
                  <a:latin typeface="微软雅黑" pitchFamily="34" charset="-122"/>
                  <a:ea typeface="微软雅黑" pitchFamily="34" charset="-122"/>
                  <a:cs typeface="Times New Roman" pitchFamily="18" charset="0"/>
                  <a:sym typeface="Calibri" pitchFamily="34" charset="0"/>
                </a:rPr>
                <a:t>。建议吉林省松原石油化工股份有限公司参照</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安全生产领域违法违纪行为政纪处分暂行规定</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第十二条的规定，给予安全总监刘向伟降级处分。按照</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生产安全事故报告和调查处理条例</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（国务院第</a:t>
              </a:r>
              <a:r>
                <a:rPr lang="en-US" altLang="zh-CN" sz="1400" dirty="0">
                  <a:latin typeface="微软雅黑" pitchFamily="34" charset="-122"/>
                  <a:ea typeface="微软雅黑" pitchFamily="34" charset="-122"/>
                  <a:cs typeface="Times New Roman" pitchFamily="18" charset="0"/>
                  <a:sym typeface="Calibri" pitchFamily="34" charset="0"/>
                </a:rPr>
                <a:t>493</a:t>
              </a:r>
              <a:r>
                <a:rPr lang="zh-CN" altLang="en-US" sz="1400" dirty="0">
                  <a:latin typeface="微软雅黑" pitchFamily="34" charset="-122"/>
                  <a:ea typeface="微软雅黑" pitchFamily="34" charset="-122"/>
                  <a:cs typeface="Times New Roman" pitchFamily="18" charset="0"/>
                  <a:sym typeface="Calibri" pitchFamily="34" charset="0"/>
                </a:rPr>
                <a:t>号令）第四十条之规定，</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依法撤销其</a:t>
              </a:r>
              <a:r>
                <a:rPr lang="en-US" altLang="zh-CN" sz="1400" b="1" dirty="0">
                  <a:solidFill>
                    <a:srgbClr val="C00000"/>
                  </a:solidFill>
                  <a:latin typeface="微软雅黑" pitchFamily="34" charset="-122"/>
                  <a:ea typeface="微软雅黑" pitchFamily="34" charset="-122"/>
                  <a:cs typeface="Times New Roman" pitchFamily="18" charset="0"/>
                  <a:sym typeface="Calibri" pitchFamily="34" charset="0"/>
                </a:rPr>
                <a:t>《</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安全生产知识和管理能力证</a:t>
              </a:r>
              <a:r>
                <a:rPr lang="en-US" altLang="zh-CN" sz="1400" b="1" dirty="0">
                  <a:solidFill>
                    <a:srgbClr val="C00000"/>
                  </a:solidFill>
                  <a:latin typeface="微软雅黑" pitchFamily="34" charset="-122"/>
                  <a:ea typeface="微软雅黑" pitchFamily="34" charset="-122"/>
                  <a:cs typeface="Times New Roman" pitchFamily="18" charset="0"/>
                  <a:sym typeface="Calibri" pitchFamily="34" charset="0"/>
                </a:rPr>
                <a:t>》</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a:t>
              </a:r>
              <a:r>
                <a:rPr lang="en-US" altLang="zh-CN" sz="1400" b="1" dirty="0">
                  <a:solidFill>
                    <a:srgbClr val="C00000"/>
                  </a:solidFill>
                  <a:latin typeface="微软雅黑" pitchFamily="34" charset="-122"/>
                  <a:ea typeface="微软雅黑" pitchFamily="34" charset="-122"/>
                  <a:cs typeface="Times New Roman" pitchFamily="18" charset="0"/>
                  <a:sym typeface="Calibri" pitchFamily="34" charset="0"/>
                </a:rPr>
                <a:t>G</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a:t>
              </a:r>
            </a:p>
            <a:p>
              <a:pPr indent="457200">
                <a:lnSpc>
                  <a:spcPct val="150000"/>
                </a:lnSpc>
              </a:pPr>
              <a:r>
                <a:rPr lang="en-US" altLang="zh-CN" sz="1400" dirty="0">
                  <a:latin typeface="微软雅黑" pitchFamily="34" charset="-122"/>
                  <a:ea typeface="微软雅黑" pitchFamily="34" charset="-122"/>
                  <a:cs typeface="Times New Roman" pitchFamily="18" charset="0"/>
                  <a:sym typeface="Calibri" pitchFamily="34" charset="0"/>
                </a:rPr>
                <a:t>8</a:t>
              </a:r>
              <a:r>
                <a:rPr lang="zh-CN" altLang="en-US" sz="1400" dirty="0">
                  <a:latin typeface="微软雅黑" pitchFamily="34" charset="-122"/>
                  <a:ea typeface="微软雅黑" pitchFamily="34" charset="-122"/>
                  <a:cs typeface="Times New Roman" pitchFamily="18" charset="0"/>
                  <a:sym typeface="Calibri" pitchFamily="34" charset="0"/>
                </a:rPr>
                <a:t>、杨立岐，男，中共党员，吉林省松原石油化工股份有限公司江南厂生产</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技术部部长</a:t>
              </a:r>
              <a:r>
                <a:rPr lang="zh-CN" altLang="en-US" sz="1400" dirty="0">
                  <a:latin typeface="微软雅黑" pitchFamily="34" charset="-122"/>
                  <a:ea typeface="微软雅黑" pitchFamily="34" charset="-122"/>
                  <a:cs typeface="Times New Roman" pitchFamily="18" charset="0"/>
                  <a:sym typeface="Calibri" pitchFamily="34" charset="0"/>
                </a:rPr>
                <a:t>。未履行“管工作必须管安全、谁主管谁负责”等安全职责，对主管工作疏于管理，对这起事故负</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直线管理责任</a:t>
              </a:r>
              <a:r>
                <a:rPr lang="zh-CN" altLang="en-US" sz="1400" dirty="0">
                  <a:latin typeface="微软雅黑" pitchFamily="34" charset="-122"/>
                  <a:ea typeface="微软雅黑" pitchFamily="34" charset="-122"/>
                  <a:cs typeface="Times New Roman" pitchFamily="18" charset="0"/>
                  <a:sym typeface="Calibri" pitchFamily="34" charset="0"/>
                </a:rPr>
                <a:t>。建议吉林省松原石油化工股份有限公司参照</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安全生产领域违法违纪行为政纪处分暂行规定</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第十二条的规定，给予生产技术部部长杨立岐降级处分。按照</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生产安全事故报告和调查处理条例</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（国务院第</a:t>
              </a:r>
              <a:r>
                <a:rPr lang="en-US" altLang="zh-CN" sz="1400" dirty="0">
                  <a:latin typeface="微软雅黑" pitchFamily="34" charset="-122"/>
                  <a:ea typeface="微软雅黑" pitchFamily="34" charset="-122"/>
                  <a:cs typeface="Times New Roman" pitchFamily="18" charset="0"/>
                  <a:sym typeface="Calibri" pitchFamily="34" charset="0"/>
                </a:rPr>
                <a:t>493</a:t>
              </a:r>
              <a:r>
                <a:rPr lang="zh-CN" altLang="en-US" sz="1400" dirty="0">
                  <a:latin typeface="微软雅黑" pitchFamily="34" charset="-122"/>
                  <a:ea typeface="微软雅黑" pitchFamily="34" charset="-122"/>
                  <a:cs typeface="Times New Roman" pitchFamily="18" charset="0"/>
                  <a:sym typeface="Calibri" pitchFamily="34" charset="0"/>
                </a:rPr>
                <a:t>号令）第四十条之规定，</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依法撤销其</a:t>
              </a:r>
              <a:r>
                <a:rPr lang="en-US" altLang="zh-CN" sz="1400" b="1" dirty="0">
                  <a:solidFill>
                    <a:srgbClr val="C00000"/>
                  </a:solidFill>
                  <a:latin typeface="微软雅黑" pitchFamily="34" charset="-122"/>
                  <a:ea typeface="微软雅黑" pitchFamily="34" charset="-122"/>
                  <a:cs typeface="Times New Roman" pitchFamily="18" charset="0"/>
                  <a:sym typeface="Calibri" pitchFamily="34" charset="0"/>
                </a:rPr>
                <a:t>《</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安全生产知识和管理能力证</a:t>
              </a:r>
              <a:r>
                <a:rPr lang="en-US" altLang="zh-CN" sz="1400" b="1" dirty="0">
                  <a:solidFill>
                    <a:srgbClr val="C00000"/>
                  </a:solidFill>
                  <a:latin typeface="微软雅黑" pitchFamily="34" charset="-122"/>
                  <a:ea typeface="微软雅黑" pitchFamily="34" charset="-122"/>
                  <a:cs typeface="Times New Roman" pitchFamily="18" charset="0"/>
                  <a:sym typeface="Calibri" pitchFamily="34" charset="0"/>
                </a:rPr>
                <a:t>》</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a:t>
              </a:r>
              <a:r>
                <a:rPr lang="en-US" altLang="zh-CN" sz="1400" b="1" dirty="0">
                  <a:solidFill>
                    <a:srgbClr val="C00000"/>
                  </a:solidFill>
                  <a:latin typeface="微软雅黑" pitchFamily="34" charset="-122"/>
                  <a:ea typeface="微软雅黑" pitchFamily="34" charset="-122"/>
                  <a:cs typeface="Times New Roman" pitchFamily="18" charset="0"/>
                  <a:sym typeface="Calibri" pitchFamily="34" charset="0"/>
                </a:rPr>
                <a:t>G</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a:t>
              </a:r>
            </a:p>
          </p:txBody>
        </p:sp>
      </p:gr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矩形 3"/>
          <p:cNvSpPr>
            <a:spLocks noChangeArrowheads="1"/>
          </p:cNvSpPr>
          <p:nvPr/>
        </p:nvSpPr>
        <p:spPr bwMode="auto">
          <a:xfrm>
            <a:off x="2090738" y="778904"/>
            <a:ext cx="8724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2400" b="1" dirty="0">
                <a:latin typeface="微软雅黑" pitchFamily="34" charset="-122"/>
                <a:ea typeface="微软雅黑" pitchFamily="34" charset="-122"/>
                <a:cs typeface="Arial" charset="0"/>
                <a:sym typeface="Calibri" pitchFamily="34" charset="0"/>
              </a:rPr>
              <a:t>案例三    吉林松原石化“</a:t>
            </a:r>
            <a:r>
              <a:rPr lang="en-US" altLang="zh-CN" sz="2400" b="1" dirty="0">
                <a:latin typeface="微软雅黑" pitchFamily="34" charset="-122"/>
                <a:ea typeface="微软雅黑" pitchFamily="34" charset="-122"/>
                <a:cs typeface="Arial" charset="0"/>
                <a:sym typeface="Calibri" pitchFamily="34" charset="0"/>
              </a:rPr>
              <a:t>2•17 ”</a:t>
            </a:r>
            <a:r>
              <a:rPr lang="zh-CN" altLang="en-US" sz="2400" b="1" dirty="0">
                <a:latin typeface="微软雅黑" pitchFamily="34" charset="-122"/>
                <a:ea typeface="微软雅黑" pitchFamily="34" charset="-122"/>
                <a:cs typeface="Arial" charset="0"/>
                <a:sym typeface="Calibri" pitchFamily="34" charset="0"/>
              </a:rPr>
              <a:t>爆炸事故</a:t>
            </a:r>
          </a:p>
        </p:txBody>
      </p:sp>
      <p:sp>
        <p:nvSpPr>
          <p:cNvPr id="4" name="文本占位符 3"/>
          <p:cNvSpPr>
            <a:spLocks noGrp="1"/>
          </p:cNvSpPr>
          <p:nvPr>
            <p:ph type="body" sz="quarter" idx="10"/>
          </p:nvPr>
        </p:nvSpPr>
        <p:spPr/>
        <p:txBody>
          <a:bodyPr/>
          <a:lstStyle/>
          <a:p>
            <a:r>
              <a:rPr lang="zh-CN" altLang="en-US" b="1" dirty="0"/>
              <a:t>三、动火事故案例分析</a:t>
            </a:r>
          </a:p>
        </p:txBody>
      </p:sp>
      <p:sp>
        <p:nvSpPr>
          <p:cNvPr id="17" name="矩形 52"/>
          <p:cNvSpPr>
            <a:spLocks noChangeArrowheads="1"/>
          </p:cNvSpPr>
          <p:nvPr/>
        </p:nvSpPr>
        <p:spPr bwMode="auto">
          <a:xfrm>
            <a:off x="5339556" y="1378715"/>
            <a:ext cx="1512887" cy="431136"/>
          </a:xfrm>
          <a:prstGeom prst="rect">
            <a:avLst/>
          </a:prstGeom>
          <a:solidFill>
            <a:srgbClr val="C00000">
              <a:alpha val="41000"/>
            </a:srgbClr>
          </a:solidFill>
          <a:ln>
            <a:noFill/>
          </a:ln>
        </p:spPr>
        <p:txBody>
          <a:bodyPr anchor="ctr" anchorCtr="0"/>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b="1" dirty="0">
                <a:solidFill>
                  <a:schemeClr val="bg1"/>
                </a:solidFill>
                <a:latin typeface="微软雅黑" pitchFamily="34" charset="-122"/>
                <a:ea typeface="微软雅黑" pitchFamily="34" charset="-122"/>
                <a:sym typeface="Calibri" pitchFamily="34" charset="0"/>
              </a:rPr>
              <a:t>严厉追责</a:t>
            </a:r>
            <a:endParaRPr lang="id-ID" altLang="zh-CN" b="1" dirty="0">
              <a:solidFill>
                <a:schemeClr val="bg1"/>
              </a:solidFill>
              <a:latin typeface="微软雅黑" pitchFamily="34" charset="-122"/>
              <a:ea typeface="微软雅黑" pitchFamily="34" charset="-122"/>
              <a:sym typeface="Calibri" pitchFamily="34" charset="0"/>
            </a:endParaRPr>
          </a:p>
        </p:txBody>
      </p:sp>
      <p:grpSp>
        <p:nvGrpSpPr>
          <p:cNvPr id="6" name="组合 5"/>
          <p:cNvGrpSpPr/>
          <p:nvPr/>
        </p:nvGrpSpPr>
        <p:grpSpPr>
          <a:xfrm>
            <a:off x="533382" y="1947997"/>
            <a:ext cx="11125236" cy="4524315"/>
            <a:chOff x="533382" y="1627132"/>
            <a:chExt cx="11125236" cy="4524315"/>
          </a:xfrm>
        </p:grpSpPr>
        <p:sp>
          <p:nvSpPr>
            <p:cNvPr id="11" name="矩形 1"/>
            <p:cNvSpPr>
              <a:spLocks noChangeArrowheads="1"/>
            </p:cNvSpPr>
            <p:nvPr/>
          </p:nvSpPr>
          <p:spPr bwMode="auto">
            <a:xfrm>
              <a:off x="533382" y="1628800"/>
              <a:ext cx="11125236" cy="4522647"/>
            </a:xfrm>
            <a:prstGeom prst="rect">
              <a:avLst/>
            </a:prstGeom>
            <a:solidFill>
              <a:schemeClr val="bg1">
                <a:lumMod val="75000"/>
                <a:alpha val="52000"/>
              </a:schemeClr>
            </a:solidFill>
            <a:ln>
              <a:solidFill>
                <a:schemeClr val="tx1"/>
              </a:solidFill>
            </a:ln>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a:solidFill>
                  <a:schemeClr val="bg1"/>
                </a:solidFill>
                <a:latin typeface="微软雅黑" pitchFamily="34" charset="-122"/>
                <a:ea typeface="微软雅黑" pitchFamily="34" charset="-122"/>
                <a:sym typeface="Calibri" pitchFamily="34" charset="0"/>
              </a:endParaRPr>
            </a:p>
          </p:txBody>
        </p:sp>
        <p:sp>
          <p:nvSpPr>
            <p:cNvPr id="2" name="矩形 1"/>
            <p:cNvSpPr/>
            <p:nvPr/>
          </p:nvSpPr>
          <p:spPr>
            <a:xfrm>
              <a:off x="731404" y="1627132"/>
              <a:ext cx="10927214" cy="4016484"/>
            </a:xfrm>
            <a:prstGeom prst="rect">
              <a:avLst/>
            </a:prstGeom>
          </p:spPr>
          <p:txBody>
            <a:bodyPr wrap="square">
              <a:spAutoFit/>
            </a:bodyPr>
            <a:lstStyle/>
            <a:p>
              <a:pPr>
                <a:lnSpc>
                  <a:spcPct val="150000"/>
                </a:lnSpc>
              </a:pPr>
              <a:r>
                <a:rPr lang="zh-CN" altLang="en-US" sz="1600" b="1" dirty="0">
                  <a:solidFill>
                    <a:srgbClr val="C00000"/>
                  </a:solidFill>
                  <a:latin typeface="微软雅黑" pitchFamily="34" charset="-122"/>
                  <a:ea typeface="微软雅黑" pitchFamily="34" charset="-122"/>
                  <a:cs typeface="Times New Roman" pitchFamily="18" charset="0"/>
                  <a:sym typeface="Calibri" pitchFamily="34" charset="0"/>
                </a:rPr>
                <a:t>　建议给予行政处分和行政处罚的人员（</a:t>
              </a:r>
              <a:r>
                <a:rPr lang="en-US" altLang="zh-CN" sz="1600" b="1" dirty="0">
                  <a:solidFill>
                    <a:srgbClr val="C00000"/>
                  </a:solidFill>
                  <a:latin typeface="微软雅黑" pitchFamily="34" charset="-122"/>
                  <a:ea typeface="微软雅黑" pitchFamily="34" charset="-122"/>
                  <a:cs typeface="Times New Roman" pitchFamily="18" charset="0"/>
                  <a:sym typeface="Calibri" pitchFamily="34" charset="0"/>
                </a:rPr>
                <a:t>17</a:t>
              </a:r>
              <a:r>
                <a:rPr lang="zh-CN" altLang="en-US" sz="1600" b="1" dirty="0">
                  <a:solidFill>
                    <a:srgbClr val="C00000"/>
                  </a:solidFill>
                  <a:latin typeface="微软雅黑" pitchFamily="34" charset="-122"/>
                  <a:ea typeface="微软雅黑" pitchFamily="34" charset="-122"/>
                  <a:cs typeface="Times New Roman" pitchFamily="18" charset="0"/>
                  <a:sym typeface="Calibri" pitchFamily="34" charset="0"/>
                </a:rPr>
                <a:t>人）</a:t>
              </a:r>
              <a:endParaRPr lang="en-US" altLang="zh-CN" sz="1600" b="1" dirty="0">
                <a:solidFill>
                  <a:srgbClr val="C00000"/>
                </a:solidFill>
                <a:latin typeface="微软雅黑" pitchFamily="34" charset="-122"/>
                <a:ea typeface="微软雅黑" pitchFamily="34" charset="-122"/>
                <a:cs typeface="Times New Roman" pitchFamily="18" charset="0"/>
                <a:sym typeface="Calibri" pitchFamily="34" charset="0"/>
              </a:endParaRPr>
            </a:p>
            <a:p>
              <a:pPr indent="457200">
                <a:lnSpc>
                  <a:spcPct val="150000"/>
                </a:lnSpc>
              </a:pPr>
              <a:r>
                <a:rPr lang="en-US" altLang="zh-CN" sz="1400" dirty="0">
                  <a:latin typeface="微软雅黑" pitchFamily="34" charset="-122"/>
                  <a:ea typeface="微软雅黑" pitchFamily="34" charset="-122"/>
                  <a:cs typeface="Times New Roman" pitchFamily="18" charset="0"/>
                  <a:sym typeface="Calibri" pitchFamily="34" charset="0"/>
                </a:rPr>
                <a:t>9</a:t>
              </a:r>
              <a:r>
                <a:rPr lang="zh-CN" altLang="en-US" sz="1400" dirty="0">
                  <a:latin typeface="微软雅黑" pitchFamily="34" charset="-122"/>
                  <a:ea typeface="微软雅黑" pitchFamily="34" charset="-122"/>
                  <a:cs typeface="Times New Roman" pitchFamily="18" charset="0"/>
                  <a:sym typeface="Calibri" pitchFamily="34" charset="0"/>
                </a:rPr>
                <a:t>、鞠国峰，男，中共党员，吉林省松原石油化工股份有限公司江南厂</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加氢车间主任</a:t>
              </a:r>
              <a:r>
                <a:rPr lang="zh-CN" altLang="en-US" sz="1400" dirty="0">
                  <a:latin typeface="微软雅黑" pitchFamily="34" charset="-122"/>
                  <a:ea typeface="微软雅黑" pitchFamily="34" charset="-122"/>
                  <a:cs typeface="Times New Roman" pitchFamily="18" charset="0"/>
                  <a:sym typeface="Calibri" pitchFamily="34" charset="0"/>
                </a:rPr>
                <a:t>。加氢车间是此次动火作业的属地单位，在这次动火作业中属地单位应履行的职责是：向作业单位明确动火施工现场的危险状况，协助作业单位开展危害识别、制定安全措施；提前编制工艺处置方案并经技术发展部审批，向作业单位提供工艺隔离等现场安全条件和动火作业票；审查作业单位动火作业安全工作方案，监督现场动火安全，发现违章作业有权撤销动火作业许可证。</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作为属地管理第一责任人</a:t>
              </a:r>
              <a:r>
                <a:rPr lang="zh-CN" altLang="en-US" sz="1400" dirty="0">
                  <a:latin typeface="微软雅黑" pitchFamily="34" charset="-122"/>
                  <a:ea typeface="微软雅黑" pitchFamily="34" charset="-122"/>
                  <a:cs typeface="Times New Roman" pitchFamily="18" charset="0"/>
                  <a:sym typeface="Calibri" pitchFamily="34" charset="0"/>
                </a:rPr>
                <a:t>，未严格履行属地安全管理职责，未严格落实企业相关规章制度，对这起事故</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负属地主管责任</a:t>
              </a:r>
              <a:r>
                <a:rPr lang="zh-CN" altLang="en-US" sz="1400" dirty="0">
                  <a:latin typeface="微软雅黑" pitchFamily="34" charset="-122"/>
                  <a:ea typeface="微软雅黑" pitchFamily="34" charset="-122"/>
                  <a:cs typeface="Times New Roman" pitchFamily="18" charset="0"/>
                  <a:sym typeface="Calibri" pitchFamily="34" charset="0"/>
                </a:rPr>
                <a:t>。建议吉林省松原石油化工股份有限公司参照</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安全生产领域违法违纪行为政纪处分暂行规定</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第十二条的规定，给予加氢车间主任鞠国峰降级处分。按照</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生产安全事故报告和调查处理条例</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（国务院第</a:t>
              </a:r>
              <a:r>
                <a:rPr lang="en-US" altLang="zh-CN" sz="1400" dirty="0">
                  <a:latin typeface="微软雅黑" pitchFamily="34" charset="-122"/>
                  <a:ea typeface="微软雅黑" pitchFamily="34" charset="-122"/>
                  <a:cs typeface="Times New Roman" pitchFamily="18" charset="0"/>
                  <a:sym typeface="Calibri" pitchFamily="34" charset="0"/>
                </a:rPr>
                <a:t>493</a:t>
              </a:r>
              <a:r>
                <a:rPr lang="zh-CN" altLang="en-US" sz="1400" dirty="0">
                  <a:latin typeface="微软雅黑" pitchFamily="34" charset="-122"/>
                  <a:ea typeface="微软雅黑" pitchFamily="34" charset="-122"/>
                  <a:cs typeface="Times New Roman" pitchFamily="18" charset="0"/>
                  <a:sym typeface="Calibri" pitchFamily="34" charset="0"/>
                </a:rPr>
                <a:t>号令）第四十条之规定，</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依法撤销其</a:t>
              </a:r>
              <a:r>
                <a:rPr lang="en-US" altLang="zh-CN" sz="1400" b="1" dirty="0">
                  <a:solidFill>
                    <a:srgbClr val="C00000"/>
                  </a:solidFill>
                  <a:latin typeface="微软雅黑" pitchFamily="34" charset="-122"/>
                  <a:ea typeface="微软雅黑" pitchFamily="34" charset="-122"/>
                  <a:cs typeface="Times New Roman" pitchFamily="18" charset="0"/>
                  <a:sym typeface="Calibri" pitchFamily="34" charset="0"/>
                </a:rPr>
                <a:t>《</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安全生产知识和管理能力证</a:t>
              </a:r>
              <a:r>
                <a:rPr lang="en-US" altLang="zh-CN" sz="1400" b="1" dirty="0">
                  <a:solidFill>
                    <a:srgbClr val="C00000"/>
                  </a:solidFill>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a:t>
              </a:r>
              <a:r>
                <a:rPr lang="en-US" altLang="zh-CN" sz="1400" dirty="0">
                  <a:latin typeface="微软雅黑" pitchFamily="34" charset="-122"/>
                  <a:ea typeface="微软雅黑" pitchFamily="34" charset="-122"/>
                  <a:cs typeface="Times New Roman" pitchFamily="18" charset="0"/>
                  <a:sym typeface="Calibri" pitchFamily="34" charset="0"/>
                </a:rPr>
                <a:t>G</a:t>
              </a:r>
              <a:r>
                <a:rPr lang="zh-CN" altLang="en-US" sz="1400" dirty="0">
                  <a:latin typeface="微软雅黑" pitchFamily="34" charset="-122"/>
                  <a:ea typeface="微软雅黑" pitchFamily="34" charset="-122"/>
                  <a:cs typeface="Times New Roman" pitchFamily="18" charset="0"/>
                  <a:sym typeface="Calibri" pitchFamily="34" charset="0"/>
                </a:rPr>
                <a:t>）。</a:t>
              </a:r>
            </a:p>
            <a:p>
              <a:pPr indent="457200">
                <a:lnSpc>
                  <a:spcPct val="150000"/>
                </a:lnSpc>
              </a:pPr>
              <a:r>
                <a:rPr lang="en-US" altLang="zh-CN" sz="1400" dirty="0">
                  <a:latin typeface="微软雅黑" pitchFamily="34" charset="-122"/>
                  <a:ea typeface="微软雅黑" pitchFamily="34" charset="-122"/>
                  <a:cs typeface="Times New Roman" pitchFamily="18" charset="0"/>
                  <a:sym typeface="Calibri" pitchFamily="34" charset="0"/>
                </a:rPr>
                <a:t>10</a:t>
              </a:r>
              <a:r>
                <a:rPr lang="zh-CN" altLang="en-US" sz="1400" dirty="0">
                  <a:latin typeface="微软雅黑" pitchFamily="34" charset="-122"/>
                  <a:ea typeface="微软雅黑" pitchFamily="34" charset="-122"/>
                  <a:cs typeface="Times New Roman" pitchFamily="18" charset="0"/>
                  <a:sym typeface="Calibri" pitchFamily="34" charset="0"/>
                </a:rPr>
                <a:t>、白杨，男，吉林省松原石油化工股份有限公司安全环保部</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江南厂副组长（负责人）</a:t>
              </a:r>
              <a:r>
                <a:rPr lang="zh-CN" altLang="en-US" sz="1400" dirty="0">
                  <a:latin typeface="微软雅黑" pitchFamily="34" charset="-122"/>
                  <a:ea typeface="微软雅黑" pitchFamily="34" charset="-122"/>
                  <a:cs typeface="Times New Roman" pitchFamily="18" charset="0"/>
                  <a:sym typeface="Calibri" pitchFamily="34" charset="0"/>
                </a:rPr>
                <a:t>。对作业施工现场督促检查不到位，未有效督促落实各项规章制度执行，对这起事故负</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监管责任</a:t>
              </a:r>
              <a:r>
                <a:rPr lang="zh-CN" altLang="en-US" sz="1400" dirty="0">
                  <a:latin typeface="微软雅黑" pitchFamily="34" charset="-122"/>
                  <a:ea typeface="微软雅黑" pitchFamily="34" charset="-122"/>
                  <a:cs typeface="Times New Roman" pitchFamily="18" charset="0"/>
                  <a:sym typeface="Calibri" pitchFamily="34" charset="0"/>
                </a:rPr>
                <a:t>，建议吉林省松原石油化工股份有限公司参照</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安全生产领域违法违纪行为政纪处分暂行规定</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第十二条的规定，给予安全环保部江南厂组长白杨记过处分。按照</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生产安全事故报告和调查处理条例</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（国务院第</a:t>
              </a:r>
              <a:r>
                <a:rPr lang="en-US" altLang="zh-CN" sz="1400" dirty="0">
                  <a:latin typeface="微软雅黑" pitchFamily="34" charset="-122"/>
                  <a:ea typeface="微软雅黑" pitchFamily="34" charset="-122"/>
                  <a:cs typeface="Times New Roman" pitchFamily="18" charset="0"/>
                  <a:sym typeface="Calibri" pitchFamily="34" charset="0"/>
                </a:rPr>
                <a:t>493</a:t>
              </a:r>
              <a:r>
                <a:rPr lang="zh-CN" altLang="en-US" sz="1400" dirty="0">
                  <a:latin typeface="微软雅黑" pitchFamily="34" charset="-122"/>
                  <a:ea typeface="微软雅黑" pitchFamily="34" charset="-122"/>
                  <a:cs typeface="Times New Roman" pitchFamily="18" charset="0"/>
                  <a:sym typeface="Calibri" pitchFamily="34" charset="0"/>
                </a:rPr>
                <a:t>号令）第四十条之规定，</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依法撤销其</a:t>
              </a:r>
              <a:r>
                <a:rPr lang="en-US" altLang="zh-CN" sz="1400" b="1" dirty="0">
                  <a:solidFill>
                    <a:srgbClr val="C00000"/>
                  </a:solidFill>
                  <a:latin typeface="微软雅黑" pitchFamily="34" charset="-122"/>
                  <a:ea typeface="微软雅黑" pitchFamily="34" charset="-122"/>
                  <a:cs typeface="Times New Roman" pitchFamily="18" charset="0"/>
                  <a:sym typeface="Calibri" pitchFamily="34" charset="0"/>
                </a:rPr>
                <a:t>《</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安全生产知识和管理能力证</a:t>
              </a:r>
              <a:r>
                <a:rPr lang="en-US" altLang="zh-CN" sz="1400" b="1" dirty="0">
                  <a:solidFill>
                    <a:srgbClr val="C00000"/>
                  </a:solidFill>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a:t>
              </a:r>
              <a:r>
                <a:rPr lang="en-US" altLang="zh-CN" sz="1400" dirty="0">
                  <a:latin typeface="微软雅黑" pitchFamily="34" charset="-122"/>
                  <a:ea typeface="微软雅黑" pitchFamily="34" charset="-122"/>
                  <a:cs typeface="Times New Roman" pitchFamily="18" charset="0"/>
                  <a:sym typeface="Calibri" pitchFamily="34" charset="0"/>
                </a:rPr>
                <a:t>G</a:t>
              </a:r>
              <a:r>
                <a:rPr lang="zh-CN" altLang="en-US" sz="1400" dirty="0">
                  <a:latin typeface="微软雅黑" pitchFamily="34" charset="-122"/>
                  <a:ea typeface="微软雅黑" pitchFamily="34" charset="-122"/>
                  <a:cs typeface="Times New Roman" pitchFamily="18" charset="0"/>
                  <a:sym typeface="Calibri" pitchFamily="34" charset="0"/>
                </a:rPr>
                <a:t>）。</a:t>
              </a:r>
            </a:p>
          </p:txBody>
        </p:sp>
      </p:gr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矩形 3"/>
          <p:cNvSpPr>
            <a:spLocks noChangeArrowheads="1"/>
          </p:cNvSpPr>
          <p:nvPr/>
        </p:nvSpPr>
        <p:spPr bwMode="auto">
          <a:xfrm>
            <a:off x="2090738" y="778904"/>
            <a:ext cx="8724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2400" b="1" dirty="0">
                <a:latin typeface="微软雅黑" pitchFamily="34" charset="-122"/>
                <a:ea typeface="微软雅黑" pitchFamily="34" charset="-122"/>
                <a:cs typeface="Arial" charset="0"/>
                <a:sym typeface="Calibri" pitchFamily="34" charset="0"/>
              </a:rPr>
              <a:t>案例三    吉林松原石化“</a:t>
            </a:r>
            <a:r>
              <a:rPr lang="en-US" altLang="zh-CN" sz="2400" b="1" dirty="0">
                <a:latin typeface="微软雅黑" pitchFamily="34" charset="-122"/>
                <a:ea typeface="微软雅黑" pitchFamily="34" charset="-122"/>
                <a:cs typeface="Arial" charset="0"/>
                <a:sym typeface="Calibri" pitchFamily="34" charset="0"/>
              </a:rPr>
              <a:t>2•17 ”</a:t>
            </a:r>
            <a:r>
              <a:rPr lang="zh-CN" altLang="en-US" sz="2400" b="1" dirty="0">
                <a:latin typeface="微软雅黑" pitchFamily="34" charset="-122"/>
                <a:ea typeface="微软雅黑" pitchFamily="34" charset="-122"/>
                <a:cs typeface="Arial" charset="0"/>
                <a:sym typeface="Calibri" pitchFamily="34" charset="0"/>
              </a:rPr>
              <a:t>爆炸事故</a:t>
            </a:r>
          </a:p>
        </p:txBody>
      </p:sp>
      <p:sp>
        <p:nvSpPr>
          <p:cNvPr id="4" name="文本占位符 3"/>
          <p:cNvSpPr>
            <a:spLocks noGrp="1"/>
          </p:cNvSpPr>
          <p:nvPr>
            <p:ph type="body" sz="quarter" idx="10"/>
          </p:nvPr>
        </p:nvSpPr>
        <p:spPr/>
        <p:txBody>
          <a:bodyPr/>
          <a:lstStyle/>
          <a:p>
            <a:r>
              <a:rPr lang="zh-CN" altLang="en-US" b="1" dirty="0"/>
              <a:t>三、动火事故案例分析</a:t>
            </a:r>
          </a:p>
        </p:txBody>
      </p:sp>
      <p:sp>
        <p:nvSpPr>
          <p:cNvPr id="17" name="矩形 52"/>
          <p:cNvSpPr>
            <a:spLocks noChangeArrowheads="1"/>
          </p:cNvSpPr>
          <p:nvPr/>
        </p:nvSpPr>
        <p:spPr bwMode="auto">
          <a:xfrm>
            <a:off x="5339556" y="1378715"/>
            <a:ext cx="1512887" cy="431136"/>
          </a:xfrm>
          <a:prstGeom prst="rect">
            <a:avLst/>
          </a:prstGeom>
          <a:solidFill>
            <a:srgbClr val="C00000">
              <a:alpha val="41000"/>
            </a:srgbClr>
          </a:solidFill>
          <a:ln>
            <a:noFill/>
          </a:ln>
        </p:spPr>
        <p:txBody>
          <a:bodyPr anchor="ctr" anchorCtr="0"/>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b="1" dirty="0">
                <a:solidFill>
                  <a:schemeClr val="bg1"/>
                </a:solidFill>
                <a:latin typeface="微软雅黑" pitchFamily="34" charset="-122"/>
                <a:ea typeface="微软雅黑" pitchFamily="34" charset="-122"/>
                <a:sym typeface="Calibri" pitchFamily="34" charset="0"/>
              </a:rPr>
              <a:t>严厉追责</a:t>
            </a:r>
            <a:endParaRPr lang="id-ID" altLang="zh-CN" b="1" dirty="0">
              <a:solidFill>
                <a:schemeClr val="bg1"/>
              </a:solidFill>
              <a:latin typeface="微软雅黑" pitchFamily="34" charset="-122"/>
              <a:ea typeface="微软雅黑" pitchFamily="34" charset="-122"/>
              <a:sym typeface="Calibri" pitchFamily="34" charset="0"/>
            </a:endParaRPr>
          </a:p>
        </p:txBody>
      </p:sp>
      <p:grpSp>
        <p:nvGrpSpPr>
          <p:cNvPr id="6" name="组合 5"/>
          <p:cNvGrpSpPr/>
          <p:nvPr/>
        </p:nvGrpSpPr>
        <p:grpSpPr>
          <a:xfrm>
            <a:off x="533382" y="1947997"/>
            <a:ext cx="11125236" cy="4524315"/>
            <a:chOff x="533382" y="1627132"/>
            <a:chExt cx="11125236" cy="4524315"/>
          </a:xfrm>
        </p:grpSpPr>
        <p:sp>
          <p:nvSpPr>
            <p:cNvPr id="11" name="矩形 1"/>
            <p:cNvSpPr>
              <a:spLocks noChangeArrowheads="1"/>
            </p:cNvSpPr>
            <p:nvPr/>
          </p:nvSpPr>
          <p:spPr bwMode="auto">
            <a:xfrm>
              <a:off x="533382" y="1628800"/>
              <a:ext cx="11125236" cy="4522647"/>
            </a:xfrm>
            <a:prstGeom prst="rect">
              <a:avLst/>
            </a:prstGeom>
            <a:solidFill>
              <a:schemeClr val="bg1">
                <a:lumMod val="75000"/>
                <a:alpha val="52000"/>
              </a:schemeClr>
            </a:solidFill>
            <a:ln>
              <a:solidFill>
                <a:schemeClr val="tx1"/>
              </a:solidFill>
            </a:ln>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a:solidFill>
                  <a:schemeClr val="bg1"/>
                </a:solidFill>
                <a:latin typeface="微软雅黑" pitchFamily="34" charset="-122"/>
                <a:ea typeface="微软雅黑" pitchFamily="34" charset="-122"/>
                <a:sym typeface="Calibri" pitchFamily="34" charset="0"/>
              </a:endParaRPr>
            </a:p>
          </p:txBody>
        </p:sp>
        <p:sp>
          <p:nvSpPr>
            <p:cNvPr id="2" name="矩形 1"/>
            <p:cNvSpPr/>
            <p:nvPr/>
          </p:nvSpPr>
          <p:spPr>
            <a:xfrm>
              <a:off x="731404" y="1627132"/>
              <a:ext cx="10927214" cy="4339650"/>
            </a:xfrm>
            <a:prstGeom prst="rect">
              <a:avLst/>
            </a:prstGeom>
          </p:spPr>
          <p:txBody>
            <a:bodyPr wrap="square">
              <a:spAutoFit/>
            </a:bodyPr>
            <a:lstStyle/>
            <a:p>
              <a:pPr>
                <a:lnSpc>
                  <a:spcPct val="150000"/>
                </a:lnSpc>
              </a:pPr>
              <a:r>
                <a:rPr lang="zh-CN" altLang="en-US" sz="1600" b="1" dirty="0">
                  <a:solidFill>
                    <a:srgbClr val="C00000"/>
                  </a:solidFill>
                  <a:latin typeface="微软雅黑" pitchFamily="34" charset="-122"/>
                  <a:ea typeface="微软雅黑" pitchFamily="34" charset="-122"/>
                  <a:cs typeface="Times New Roman" pitchFamily="18" charset="0"/>
                  <a:sym typeface="Calibri" pitchFamily="34" charset="0"/>
                </a:rPr>
                <a:t>　建议给予行政处分和行政处罚的人员（</a:t>
              </a:r>
              <a:r>
                <a:rPr lang="en-US" altLang="zh-CN" sz="1600" b="1" dirty="0">
                  <a:solidFill>
                    <a:srgbClr val="C00000"/>
                  </a:solidFill>
                  <a:latin typeface="微软雅黑" pitchFamily="34" charset="-122"/>
                  <a:ea typeface="微软雅黑" pitchFamily="34" charset="-122"/>
                  <a:cs typeface="Times New Roman" pitchFamily="18" charset="0"/>
                  <a:sym typeface="Calibri" pitchFamily="34" charset="0"/>
                </a:rPr>
                <a:t>17</a:t>
              </a:r>
              <a:r>
                <a:rPr lang="zh-CN" altLang="en-US" sz="1600" b="1" dirty="0">
                  <a:solidFill>
                    <a:srgbClr val="C00000"/>
                  </a:solidFill>
                  <a:latin typeface="微软雅黑" pitchFamily="34" charset="-122"/>
                  <a:ea typeface="微软雅黑" pitchFamily="34" charset="-122"/>
                  <a:cs typeface="Times New Roman" pitchFamily="18" charset="0"/>
                  <a:sym typeface="Calibri" pitchFamily="34" charset="0"/>
                </a:rPr>
                <a:t>人）</a:t>
              </a:r>
              <a:endParaRPr lang="en-US" altLang="zh-CN" sz="1600" b="1" dirty="0">
                <a:solidFill>
                  <a:srgbClr val="C00000"/>
                </a:solidFill>
                <a:latin typeface="微软雅黑" pitchFamily="34" charset="-122"/>
                <a:ea typeface="微软雅黑" pitchFamily="34" charset="-122"/>
                <a:cs typeface="Times New Roman" pitchFamily="18" charset="0"/>
                <a:sym typeface="Calibri" pitchFamily="34" charset="0"/>
              </a:endParaRPr>
            </a:p>
            <a:p>
              <a:pPr indent="457200">
                <a:lnSpc>
                  <a:spcPct val="150000"/>
                </a:lnSpc>
              </a:pPr>
              <a:r>
                <a:rPr lang="en-US" altLang="zh-CN" sz="1400" dirty="0">
                  <a:latin typeface="微软雅黑" pitchFamily="34" charset="-122"/>
                  <a:ea typeface="微软雅黑" pitchFamily="34" charset="-122"/>
                  <a:cs typeface="Times New Roman" pitchFamily="18" charset="0"/>
                  <a:sym typeface="Calibri" pitchFamily="34" charset="0"/>
                </a:rPr>
                <a:t>11</a:t>
              </a:r>
              <a:r>
                <a:rPr lang="zh-CN" altLang="en-US" sz="1400" dirty="0">
                  <a:latin typeface="微软雅黑" pitchFamily="34" charset="-122"/>
                  <a:ea typeface="微软雅黑" pitchFamily="34" charset="-122"/>
                  <a:cs typeface="Times New Roman" pitchFamily="18" charset="0"/>
                  <a:sym typeface="Calibri" pitchFamily="34" charset="0"/>
                </a:rPr>
                <a:t>、于立斌，男，吉林省松原石油化工股份有限公司</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加氢车间班长</a:t>
              </a:r>
              <a:r>
                <a:rPr lang="zh-CN" altLang="en-US" sz="1400" dirty="0">
                  <a:latin typeface="微软雅黑" pitchFamily="34" charset="-122"/>
                  <a:ea typeface="微软雅黑" pitchFamily="34" charset="-122"/>
                  <a:cs typeface="Times New Roman" pitchFamily="18" charset="0"/>
                  <a:sym typeface="Calibri" pitchFamily="34" charset="0"/>
                </a:rPr>
                <a:t>。</a:t>
              </a:r>
              <a:r>
                <a:rPr lang="en-US" altLang="zh-CN" sz="1400" dirty="0">
                  <a:latin typeface="微软雅黑" pitchFamily="34" charset="-122"/>
                  <a:ea typeface="微软雅黑" pitchFamily="34" charset="-122"/>
                  <a:cs typeface="Times New Roman" pitchFamily="18" charset="0"/>
                  <a:sym typeface="Calibri" pitchFamily="34" charset="0"/>
                </a:rPr>
                <a:t>2017</a:t>
              </a:r>
              <a:r>
                <a:rPr lang="zh-CN" altLang="en-US" sz="1400" dirty="0">
                  <a:latin typeface="微软雅黑" pitchFamily="34" charset="-122"/>
                  <a:ea typeface="微软雅黑" pitchFamily="34" charset="-122"/>
                  <a:cs typeface="Times New Roman" pitchFamily="18" charset="0"/>
                  <a:sym typeface="Calibri" pitchFamily="34" charset="0"/>
                </a:rPr>
                <a:t>年</a:t>
              </a:r>
              <a:r>
                <a:rPr lang="en-US" altLang="zh-CN" sz="1400" dirty="0">
                  <a:latin typeface="微软雅黑" pitchFamily="34" charset="-122"/>
                  <a:ea typeface="微软雅黑" pitchFamily="34" charset="-122"/>
                  <a:cs typeface="Times New Roman" pitchFamily="18" charset="0"/>
                  <a:sym typeface="Calibri" pitchFamily="34" charset="0"/>
                </a:rPr>
                <a:t>2</a:t>
              </a:r>
              <a:r>
                <a:rPr lang="zh-CN" altLang="en-US" sz="1400" dirty="0">
                  <a:latin typeface="微软雅黑" pitchFamily="34" charset="-122"/>
                  <a:ea typeface="微软雅黑" pitchFamily="34" charset="-122"/>
                  <a:cs typeface="Times New Roman" pitchFamily="18" charset="0"/>
                  <a:sym typeface="Calibri" pitchFamily="34" charset="0"/>
                </a:rPr>
                <a:t>月</a:t>
              </a:r>
              <a:r>
                <a:rPr lang="en-US" altLang="zh-CN" sz="1400" dirty="0">
                  <a:latin typeface="微软雅黑" pitchFamily="34" charset="-122"/>
                  <a:ea typeface="微软雅黑" pitchFamily="34" charset="-122"/>
                  <a:cs typeface="Times New Roman" pitchFamily="18" charset="0"/>
                  <a:sym typeface="Calibri" pitchFamily="34" charset="0"/>
                </a:rPr>
                <a:t>13</a:t>
              </a:r>
              <a:r>
                <a:rPr lang="zh-CN" altLang="en-US" sz="1400" dirty="0">
                  <a:latin typeface="微软雅黑" pitchFamily="34" charset="-122"/>
                  <a:ea typeface="微软雅黑" pitchFamily="34" charset="-122"/>
                  <a:cs typeface="Times New Roman" pitchFamily="18" charset="0"/>
                  <a:sym typeface="Calibri" pitchFamily="34" charset="0"/>
                </a:rPr>
                <a:t>日零点班交接工作中，于立斌在交接班记录和汽改装置反应岗交接班记录中均未将酸性水流程投用操作内容进行交接，对这起事故</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负有责任</a:t>
              </a:r>
              <a:r>
                <a:rPr lang="zh-CN" altLang="en-US" sz="1400" dirty="0">
                  <a:latin typeface="微软雅黑" pitchFamily="34" charset="-122"/>
                  <a:ea typeface="微软雅黑" pitchFamily="34" charset="-122"/>
                  <a:cs typeface="Times New Roman" pitchFamily="18" charset="0"/>
                  <a:sym typeface="Calibri" pitchFamily="34" charset="0"/>
                </a:rPr>
                <a:t>。建议吉林省松原石油化工股份有限公司参照</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安全生产领域违法违纪行为政纪处分暂行规定</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第十二条的规定，给予加氢车间班长于立斌</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记大过处分</a:t>
              </a:r>
              <a:r>
                <a:rPr lang="zh-CN" altLang="en-US" sz="1400" dirty="0">
                  <a:latin typeface="微软雅黑" pitchFamily="34" charset="-122"/>
                  <a:ea typeface="微软雅黑" pitchFamily="34" charset="-122"/>
                  <a:cs typeface="Times New Roman" pitchFamily="18" charset="0"/>
                  <a:sym typeface="Calibri" pitchFamily="34" charset="0"/>
                </a:rPr>
                <a:t>。按照</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生产安全事故报告和调查处理条例</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（国务院第</a:t>
              </a:r>
              <a:r>
                <a:rPr lang="en-US" altLang="zh-CN" sz="1400" dirty="0">
                  <a:latin typeface="微软雅黑" pitchFamily="34" charset="-122"/>
                  <a:ea typeface="微软雅黑" pitchFamily="34" charset="-122"/>
                  <a:cs typeface="Times New Roman" pitchFamily="18" charset="0"/>
                  <a:sym typeface="Calibri" pitchFamily="34" charset="0"/>
                </a:rPr>
                <a:t>493</a:t>
              </a:r>
              <a:r>
                <a:rPr lang="zh-CN" altLang="en-US" sz="1400" dirty="0">
                  <a:latin typeface="微软雅黑" pitchFamily="34" charset="-122"/>
                  <a:ea typeface="微软雅黑" pitchFamily="34" charset="-122"/>
                  <a:cs typeface="Times New Roman" pitchFamily="18" charset="0"/>
                  <a:sym typeface="Calibri" pitchFamily="34" charset="0"/>
                </a:rPr>
                <a:t>号令）第四十条之规定，</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依法撤销其</a:t>
              </a:r>
              <a:r>
                <a:rPr lang="en-US" altLang="zh-CN" sz="1400" b="1" dirty="0">
                  <a:solidFill>
                    <a:srgbClr val="C00000"/>
                  </a:solidFill>
                  <a:latin typeface="微软雅黑" pitchFamily="34" charset="-122"/>
                  <a:ea typeface="微软雅黑" pitchFamily="34" charset="-122"/>
                  <a:cs typeface="Times New Roman" pitchFamily="18" charset="0"/>
                  <a:sym typeface="Calibri" pitchFamily="34" charset="0"/>
                </a:rPr>
                <a:t>《</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加氢工艺作业证</a:t>
              </a:r>
              <a:r>
                <a:rPr lang="en-US" altLang="zh-CN" sz="1400" b="1" dirty="0">
                  <a:solidFill>
                    <a:srgbClr val="C00000"/>
                  </a:solidFill>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a:t>
              </a:r>
            </a:p>
            <a:p>
              <a:pPr indent="457200">
                <a:lnSpc>
                  <a:spcPct val="150000"/>
                </a:lnSpc>
              </a:pPr>
              <a:r>
                <a:rPr lang="en-US" altLang="zh-CN" sz="1400" dirty="0">
                  <a:latin typeface="微软雅黑" pitchFamily="34" charset="-122"/>
                  <a:ea typeface="微软雅黑" pitchFamily="34" charset="-122"/>
                  <a:cs typeface="Times New Roman" pitchFamily="18" charset="0"/>
                  <a:sym typeface="Calibri" pitchFamily="34" charset="0"/>
                </a:rPr>
                <a:t>12</a:t>
              </a:r>
              <a:r>
                <a:rPr lang="zh-CN" altLang="en-US" sz="1400" dirty="0">
                  <a:latin typeface="微软雅黑" pitchFamily="34" charset="-122"/>
                  <a:ea typeface="微软雅黑" pitchFamily="34" charset="-122"/>
                  <a:cs typeface="Times New Roman" pitchFamily="18" charset="0"/>
                  <a:sym typeface="Calibri" pitchFamily="34" charset="0"/>
                </a:rPr>
                <a:t>、王博，男，吉林省松原石油化工股份有限公司</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加氢车间操作工</a:t>
              </a:r>
              <a:r>
                <a:rPr lang="zh-CN" altLang="en-US" sz="1400" dirty="0">
                  <a:latin typeface="微软雅黑" pitchFamily="34" charset="-122"/>
                  <a:ea typeface="微软雅黑" pitchFamily="34" charset="-122"/>
                  <a:cs typeface="Times New Roman" pitchFamily="18" charset="0"/>
                  <a:sym typeface="Calibri" pitchFamily="34" charset="0"/>
                </a:rPr>
                <a:t>。 </a:t>
              </a:r>
              <a:r>
                <a:rPr lang="en-US" altLang="zh-CN" sz="1400" dirty="0">
                  <a:latin typeface="微软雅黑" pitchFamily="34" charset="-122"/>
                  <a:ea typeface="微软雅黑" pitchFamily="34" charset="-122"/>
                  <a:cs typeface="Times New Roman" pitchFamily="18" charset="0"/>
                  <a:sym typeface="Calibri" pitchFamily="34" charset="0"/>
                </a:rPr>
                <a:t>2</a:t>
              </a:r>
              <a:r>
                <a:rPr lang="zh-CN" altLang="en-US" sz="1400" dirty="0">
                  <a:latin typeface="微软雅黑" pitchFamily="34" charset="-122"/>
                  <a:ea typeface="微软雅黑" pitchFamily="34" charset="-122"/>
                  <a:cs typeface="Times New Roman" pitchFamily="18" charset="0"/>
                  <a:sym typeface="Calibri" pitchFamily="34" charset="0"/>
                </a:rPr>
                <a:t>月</a:t>
              </a:r>
              <a:r>
                <a:rPr lang="en-US" altLang="zh-CN" sz="1400" dirty="0">
                  <a:latin typeface="微软雅黑" pitchFamily="34" charset="-122"/>
                  <a:ea typeface="微软雅黑" pitchFamily="34" charset="-122"/>
                  <a:cs typeface="Times New Roman" pitchFamily="18" charset="0"/>
                  <a:sym typeface="Calibri" pitchFamily="34" charset="0"/>
                </a:rPr>
                <a:t>17</a:t>
              </a:r>
              <a:r>
                <a:rPr lang="zh-CN" altLang="en-US" sz="1400" dirty="0">
                  <a:latin typeface="微软雅黑" pitchFamily="34" charset="-122"/>
                  <a:ea typeface="微软雅黑" pitchFamily="34" charset="-122"/>
                  <a:cs typeface="Times New Roman" pitchFamily="18" charset="0"/>
                  <a:sym typeface="Calibri" pitchFamily="34" charset="0"/>
                </a:rPr>
                <a:t>日安装原料水罐（</a:t>
              </a:r>
              <a:r>
                <a:rPr lang="en-US" altLang="zh-CN" sz="1400" dirty="0">
                  <a:latin typeface="微软雅黑" pitchFamily="34" charset="-122"/>
                  <a:ea typeface="微软雅黑" pitchFamily="34" charset="-122"/>
                  <a:cs typeface="Times New Roman" pitchFamily="18" charset="0"/>
                  <a:sym typeface="Calibri" pitchFamily="34" charset="0"/>
                </a:rPr>
                <a:t>V102</a:t>
              </a:r>
              <a:r>
                <a:rPr lang="zh-CN" altLang="en-US" sz="1400" dirty="0">
                  <a:latin typeface="微软雅黑" pitchFamily="34" charset="-122"/>
                  <a:ea typeface="微软雅黑" pitchFamily="34" charset="-122"/>
                  <a:cs typeface="Times New Roman" pitchFamily="18" charset="0"/>
                  <a:sym typeface="Calibri" pitchFamily="34" charset="0"/>
                </a:rPr>
                <a:t>）远传液位计的属地现场监护人，擅自离开动火现场，未落实动火作业的属地监护人职责，违反吉林省松原石油化工股份有限公司</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安全用火管理制度</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，对事故发生负有责任。建议吉林省松原石油化工股份有限公司参照</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安全生产领域违法违纪行为政纪处分暂行规定</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第十二条的规定，给予加氢车间操作工王博记</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大过处分</a:t>
              </a:r>
              <a:r>
                <a:rPr lang="zh-CN" altLang="en-US" sz="1400" dirty="0">
                  <a:latin typeface="微软雅黑" pitchFamily="34" charset="-122"/>
                  <a:ea typeface="微软雅黑" pitchFamily="34" charset="-122"/>
                  <a:cs typeface="Times New Roman" pitchFamily="18" charset="0"/>
                  <a:sym typeface="Calibri" pitchFamily="34" charset="0"/>
                </a:rPr>
                <a:t>。按照</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生产安全事故报告和调查处理条例</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（国务院第</a:t>
              </a:r>
              <a:r>
                <a:rPr lang="en-US" altLang="zh-CN" sz="1400" dirty="0">
                  <a:latin typeface="微软雅黑" pitchFamily="34" charset="-122"/>
                  <a:ea typeface="微软雅黑" pitchFamily="34" charset="-122"/>
                  <a:cs typeface="Times New Roman" pitchFamily="18" charset="0"/>
                  <a:sym typeface="Calibri" pitchFamily="34" charset="0"/>
                </a:rPr>
                <a:t>493</a:t>
              </a:r>
              <a:r>
                <a:rPr lang="zh-CN" altLang="en-US" sz="1400" dirty="0">
                  <a:latin typeface="微软雅黑" pitchFamily="34" charset="-122"/>
                  <a:ea typeface="微软雅黑" pitchFamily="34" charset="-122"/>
                  <a:cs typeface="Times New Roman" pitchFamily="18" charset="0"/>
                  <a:sym typeface="Calibri" pitchFamily="34" charset="0"/>
                </a:rPr>
                <a:t>号令）第四十条之规定，</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依法撤销其</a:t>
              </a:r>
              <a:r>
                <a:rPr lang="en-US" altLang="zh-CN" sz="1400" b="1" dirty="0">
                  <a:solidFill>
                    <a:srgbClr val="C00000"/>
                  </a:solidFill>
                  <a:latin typeface="微软雅黑" pitchFamily="34" charset="-122"/>
                  <a:ea typeface="微软雅黑" pitchFamily="34" charset="-122"/>
                  <a:cs typeface="Times New Roman" pitchFamily="18" charset="0"/>
                  <a:sym typeface="Calibri" pitchFamily="34" charset="0"/>
                </a:rPr>
                <a:t>《</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加氢工艺作业证</a:t>
              </a:r>
              <a:r>
                <a:rPr lang="en-US" altLang="zh-CN" sz="1400" b="1" dirty="0">
                  <a:solidFill>
                    <a:srgbClr val="C00000"/>
                  </a:solidFill>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a:t>
              </a:r>
              <a:endParaRPr lang="en-US" altLang="zh-CN" sz="1400" dirty="0">
                <a:latin typeface="微软雅黑" pitchFamily="34" charset="-122"/>
                <a:ea typeface="微软雅黑" pitchFamily="34" charset="-122"/>
                <a:cs typeface="Times New Roman" pitchFamily="18" charset="0"/>
                <a:sym typeface="Calibri" pitchFamily="34" charset="0"/>
              </a:endParaRPr>
            </a:p>
            <a:p>
              <a:pPr indent="457200">
                <a:lnSpc>
                  <a:spcPct val="150000"/>
                </a:lnSpc>
              </a:pPr>
              <a:r>
                <a:rPr lang="en-US" altLang="zh-CN" sz="1400" dirty="0">
                  <a:latin typeface="微软雅黑" pitchFamily="34" charset="-122"/>
                  <a:ea typeface="微软雅黑" pitchFamily="34" charset="-122"/>
                  <a:cs typeface="Times New Roman" pitchFamily="18" charset="0"/>
                  <a:sym typeface="Calibri" pitchFamily="34" charset="0"/>
                </a:rPr>
                <a:t>13</a:t>
              </a:r>
              <a:r>
                <a:rPr lang="zh-CN" altLang="en-US" sz="1400" dirty="0">
                  <a:latin typeface="微软雅黑" pitchFamily="34" charset="-122"/>
                  <a:ea typeface="微软雅黑" pitchFamily="34" charset="-122"/>
                  <a:cs typeface="Times New Roman" pitchFamily="18" charset="0"/>
                  <a:sym typeface="Calibri" pitchFamily="34" charset="0"/>
                </a:rPr>
                <a:t>、王宗德，男，泰铭公司检修车间</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副主任</a:t>
              </a:r>
              <a:r>
                <a:rPr lang="zh-CN" altLang="en-US" sz="1400" dirty="0">
                  <a:latin typeface="微软雅黑" pitchFamily="34" charset="-122"/>
                  <a:ea typeface="微软雅黑" pitchFamily="34" charset="-122"/>
                  <a:cs typeface="Times New Roman" pitchFamily="18" charset="0"/>
                  <a:sym typeface="Calibri" pitchFamily="34" charset="0"/>
                </a:rPr>
                <a:t>。在</a:t>
              </a:r>
              <a:r>
                <a:rPr lang="en-US" altLang="zh-CN" sz="1400" dirty="0">
                  <a:latin typeface="微软雅黑" pitchFamily="34" charset="-122"/>
                  <a:ea typeface="微软雅黑" pitchFamily="34" charset="-122"/>
                  <a:cs typeface="Times New Roman" pitchFamily="18" charset="0"/>
                  <a:sym typeface="Calibri" pitchFamily="34" charset="0"/>
                </a:rPr>
                <a:t>2</a:t>
              </a:r>
              <a:r>
                <a:rPr lang="zh-CN" altLang="en-US" sz="1400" dirty="0">
                  <a:latin typeface="微软雅黑" pitchFamily="34" charset="-122"/>
                  <a:ea typeface="微软雅黑" pitchFamily="34" charset="-122"/>
                  <a:cs typeface="Times New Roman" pitchFamily="18" charset="0"/>
                  <a:sym typeface="Calibri" pitchFamily="34" charset="0"/>
                </a:rPr>
                <a:t>月</a:t>
              </a:r>
              <a:r>
                <a:rPr lang="en-US" altLang="zh-CN" sz="1400" dirty="0">
                  <a:latin typeface="微软雅黑" pitchFamily="34" charset="-122"/>
                  <a:ea typeface="微软雅黑" pitchFamily="34" charset="-122"/>
                  <a:cs typeface="Times New Roman" pitchFamily="18" charset="0"/>
                  <a:sym typeface="Calibri" pitchFamily="34" charset="0"/>
                </a:rPr>
                <a:t>17</a:t>
              </a:r>
              <a:r>
                <a:rPr lang="zh-CN" altLang="en-US" sz="1400" dirty="0">
                  <a:latin typeface="微软雅黑" pitchFamily="34" charset="-122"/>
                  <a:ea typeface="微软雅黑" pitchFamily="34" charset="-122"/>
                  <a:cs typeface="Times New Roman" pitchFamily="18" charset="0"/>
                  <a:sym typeface="Calibri" pitchFamily="34" charset="0"/>
                </a:rPr>
                <a:t>日接到仪表车间安装原料水罐（</a:t>
              </a:r>
              <a:r>
                <a:rPr lang="en-US" altLang="zh-CN" sz="1400" dirty="0">
                  <a:latin typeface="微软雅黑" pitchFamily="34" charset="-122"/>
                  <a:ea typeface="微软雅黑" pitchFamily="34" charset="-122"/>
                  <a:cs typeface="Times New Roman" pitchFamily="18" charset="0"/>
                  <a:sym typeface="Calibri" pitchFamily="34" charset="0"/>
                </a:rPr>
                <a:t>V102</a:t>
              </a:r>
              <a:r>
                <a:rPr lang="zh-CN" altLang="en-US" sz="1400" dirty="0">
                  <a:latin typeface="微软雅黑" pitchFamily="34" charset="-122"/>
                  <a:ea typeface="微软雅黑" pitchFamily="34" charset="-122"/>
                  <a:cs typeface="Times New Roman" pitchFamily="18" charset="0"/>
                  <a:sym typeface="Calibri" pitchFamily="34" charset="0"/>
                </a:rPr>
                <a:t>）远传液位计指令后，未组织本单位作业人员对施工现场的工作环境进行风险辨识，未到施工现场落实安全措施，未制定安全工作方案，对事故负有责任。建议泰铭公司参照</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安全生产领域违法违纪行为政纪处分暂行规定</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第十二条的规定，给予检修车间副主任王宗德</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记大过处分</a:t>
              </a:r>
              <a:r>
                <a:rPr lang="zh-CN" altLang="en-US" sz="1400" dirty="0">
                  <a:latin typeface="微软雅黑" pitchFamily="34" charset="-122"/>
                  <a:ea typeface="微软雅黑" pitchFamily="34" charset="-122"/>
                  <a:cs typeface="Times New Roman" pitchFamily="18" charset="0"/>
                  <a:sym typeface="Calibri" pitchFamily="34" charset="0"/>
                </a:rPr>
                <a:t>。按照</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生产安全事故报告和调查处理条例</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（国务院第</a:t>
              </a:r>
              <a:r>
                <a:rPr lang="en-US" altLang="zh-CN" sz="1400" dirty="0">
                  <a:latin typeface="微软雅黑" pitchFamily="34" charset="-122"/>
                  <a:ea typeface="微软雅黑" pitchFamily="34" charset="-122"/>
                  <a:cs typeface="Times New Roman" pitchFamily="18" charset="0"/>
                  <a:sym typeface="Calibri" pitchFamily="34" charset="0"/>
                </a:rPr>
                <a:t>493</a:t>
              </a:r>
              <a:r>
                <a:rPr lang="zh-CN" altLang="en-US" sz="1400" dirty="0">
                  <a:latin typeface="微软雅黑" pitchFamily="34" charset="-122"/>
                  <a:ea typeface="微软雅黑" pitchFamily="34" charset="-122"/>
                  <a:cs typeface="Times New Roman" pitchFamily="18" charset="0"/>
                  <a:sym typeface="Calibri" pitchFamily="34" charset="0"/>
                </a:rPr>
                <a:t>号令）第四十条之规定，</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依法撤销其</a:t>
              </a:r>
              <a:r>
                <a:rPr lang="en-US" altLang="zh-CN" sz="1400" b="1" dirty="0">
                  <a:solidFill>
                    <a:srgbClr val="C00000"/>
                  </a:solidFill>
                  <a:latin typeface="微软雅黑" pitchFamily="34" charset="-122"/>
                  <a:ea typeface="微软雅黑" pitchFamily="34" charset="-122"/>
                  <a:cs typeface="Times New Roman" pitchFamily="18" charset="0"/>
                  <a:sym typeface="Calibri" pitchFamily="34" charset="0"/>
                </a:rPr>
                <a:t>《</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焊接与热切割作业证</a:t>
              </a:r>
              <a:r>
                <a:rPr lang="en-US" altLang="zh-CN" sz="1400" b="1" dirty="0">
                  <a:solidFill>
                    <a:srgbClr val="C00000"/>
                  </a:solidFill>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a:t>
              </a:r>
            </a:p>
          </p:txBody>
        </p:sp>
      </p:gr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矩形 3"/>
          <p:cNvSpPr>
            <a:spLocks noChangeArrowheads="1"/>
          </p:cNvSpPr>
          <p:nvPr/>
        </p:nvSpPr>
        <p:spPr bwMode="auto">
          <a:xfrm>
            <a:off x="2090738" y="778904"/>
            <a:ext cx="8724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2400" b="1" dirty="0">
                <a:latin typeface="微软雅黑" pitchFamily="34" charset="-122"/>
                <a:ea typeface="微软雅黑" pitchFamily="34" charset="-122"/>
                <a:cs typeface="Arial" charset="0"/>
                <a:sym typeface="Calibri" pitchFamily="34" charset="0"/>
              </a:rPr>
              <a:t>案例三    吉林松原石化“</a:t>
            </a:r>
            <a:r>
              <a:rPr lang="en-US" altLang="zh-CN" sz="2400" b="1" dirty="0">
                <a:latin typeface="微软雅黑" pitchFamily="34" charset="-122"/>
                <a:ea typeface="微软雅黑" pitchFamily="34" charset="-122"/>
                <a:cs typeface="Arial" charset="0"/>
                <a:sym typeface="Calibri" pitchFamily="34" charset="0"/>
              </a:rPr>
              <a:t>2•17 ”</a:t>
            </a:r>
            <a:r>
              <a:rPr lang="zh-CN" altLang="en-US" sz="2400" b="1" dirty="0">
                <a:latin typeface="微软雅黑" pitchFamily="34" charset="-122"/>
                <a:ea typeface="微软雅黑" pitchFamily="34" charset="-122"/>
                <a:cs typeface="Arial" charset="0"/>
                <a:sym typeface="Calibri" pitchFamily="34" charset="0"/>
              </a:rPr>
              <a:t>爆炸事故</a:t>
            </a:r>
          </a:p>
        </p:txBody>
      </p:sp>
      <p:sp>
        <p:nvSpPr>
          <p:cNvPr id="4" name="文本占位符 3"/>
          <p:cNvSpPr>
            <a:spLocks noGrp="1"/>
          </p:cNvSpPr>
          <p:nvPr>
            <p:ph type="body" sz="quarter" idx="10"/>
          </p:nvPr>
        </p:nvSpPr>
        <p:spPr/>
        <p:txBody>
          <a:bodyPr/>
          <a:lstStyle/>
          <a:p>
            <a:r>
              <a:rPr lang="zh-CN" altLang="en-US" b="1" dirty="0"/>
              <a:t>三、动火事故案例分析</a:t>
            </a:r>
          </a:p>
        </p:txBody>
      </p:sp>
      <p:sp>
        <p:nvSpPr>
          <p:cNvPr id="17" name="矩形 52"/>
          <p:cNvSpPr>
            <a:spLocks noChangeArrowheads="1"/>
          </p:cNvSpPr>
          <p:nvPr/>
        </p:nvSpPr>
        <p:spPr bwMode="auto">
          <a:xfrm>
            <a:off x="5339556" y="1378715"/>
            <a:ext cx="1512887" cy="431136"/>
          </a:xfrm>
          <a:prstGeom prst="rect">
            <a:avLst/>
          </a:prstGeom>
          <a:solidFill>
            <a:srgbClr val="C00000">
              <a:alpha val="41000"/>
            </a:srgbClr>
          </a:solidFill>
          <a:ln>
            <a:noFill/>
          </a:ln>
        </p:spPr>
        <p:txBody>
          <a:bodyPr anchor="ctr" anchorCtr="0"/>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b="1" dirty="0">
                <a:solidFill>
                  <a:schemeClr val="bg1"/>
                </a:solidFill>
                <a:latin typeface="微软雅黑" pitchFamily="34" charset="-122"/>
                <a:ea typeface="微软雅黑" pitchFamily="34" charset="-122"/>
                <a:sym typeface="Calibri" pitchFamily="34" charset="0"/>
              </a:rPr>
              <a:t>严厉追责</a:t>
            </a:r>
            <a:endParaRPr lang="id-ID" altLang="zh-CN" b="1" dirty="0">
              <a:solidFill>
                <a:schemeClr val="bg1"/>
              </a:solidFill>
              <a:latin typeface="微软雅黑" pitchFamily="34" charset="-122"/>
              <a:ea typeface="微软雅黑" pitchFamily="34" charset="-122"/>
              <a:sym typeface="Calibri" pitchFamily="34" charset="0"/>
            </a:endParaRPr>
          </a:p>
        </p:txBody>
      </p:sp>
      <p:grpSp>
        <p:nvGrpSpPr>
          <p:cNvPr id="6" name="组合 5"/>
          <p:cNvGrpSpPr/>
          <p:nvPr/>
        </p:nvGrpSpPr>
        <p:grpSpPr>
          <a:xfrm>
            <a:off x="533382" y="1949665"/>
            <a:ext cx="11125236" cy="4522647"/>
            <a:chOff x="533382" y="1628800"/>
            <a:chExt cx="11125236" cy="4522647"/>
          </a:xfrm>
        </p:grpSpPr>
        <p:sp>
          <p:nvSpPr>
            <p:cNvPr id="11" name="矩形 1"/>
            <p:cNvSpPr>
              <a:spLocks noChangeArrowheads="1"/>
            </p:cNvSpPr>
            <p:nvPr/>
          </p:nvSpPr>
          <p:spPr bwMode="auto">
            <a:xfrm>
              <a:off x="533382" y="1628800"/>
              <a:ext cx="11125236" cy="4522647"/>
            </a:xfrm>
            <a:prstGeom prst="rect">
              <a:avLst/>
            </a:prstGeom>
            <a:solidFill>
              <a:schemeClr val="bg1">
                <a:lumMod val="75000"/>
                <a:alpha val="52000"/>
              </a:schemeClr>
            </a:solidFill>
            <a:ln>
              <a:solidFill>
                <a:schemeClr val="tx1"/>
              </a:solidFill>
            </a:ln>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a:solidFill>
                  <a:schemeClr val="bg1"/>
                </a:solidFill>
                <a:latin typeface="微软雅黑" pitchFamily="34" charset="-122"/>
                <a:ea typeface="微软雅黑" pitchFamily="34" charset="-122"/>
                <a:sym typeface="Calibri" pitchFamily="34" charset="0"/>
              </a:endParaRPr>
            </a:p>
          </p:txBody>
        </p:sp>
        <p:sp>
          <p:nvSpPr>
            <p:cNvPr id="2" name="矩形 1"/>
            <p:cNvSpPr/>
            <p:nvPr/>
          </p:nvSpPr>
          <p:spPr>
            <a:xfrm>
              <a:off x="731404" y="2191774"/>
              <a:ext cx="10927214" cy="3046988"/>
            </a:xfrm>
            <a:prstGeom prst="rect">
              <a:avLst/>
            </a:prstGeom>
          </p:spPr>
          <p:txBody>
            <a:bodyPr wrap="square">
              <a:spAutoFit/>
            </a:bodyPr>
            <a:lstStyle/>
            <a:p>
              <a:pPr>
                <a:lnSpc>
                  <a:spcPct val="150000"/>
                </a:lnSpc>
              </a:pPr>
              <a:r>
                <a:rPr lang="zh-CN" altLang="en-US" sz="1600" b="1" dirty="0">
                  <a:solidFill>
                    <a:srgbClr val="C00000"/>
                  </a:solidFill>
                  <a:latin typeface="微软雅黑" pitchFamily="34" charset="-122"/>
                  <a:ea typeface="微软雅黑" pitchFamily="34" charset="-122"/>
                  <a:cs typeface="Times New Roman" pitchFamily="18" charset="0"/>
                  <a:sym typeface="Calibri" pitchFamily="34" charset="0"/>
                </a:rPr>
                <a:t>　建议给予行政处分和行政处罚的人员（</a:t>
              </a:r>
              <a:r>
                <a:rPr lang="en-US" altLang="zh-CN" sz="1600" b="1" dirty="0">
                  <a:solidFill>
                    <a:srgbClr val="C00000"/>
                  </a:solidFill>
                  <a:latin typeface="微软雅黑" pitchFamily="34" charset="-122"/>
                  <a:ea typeface="微软雅黑" pitchFamily="34" charset="-122"/>
                  <a:cs typeface="Times New Roman" pitchFamily="18" charset="0"/>
                  <a:sym typeface="Calibri" pitchFamily="34" charset="0"/>
                </a:rPr>
                <a:t>17</a:t>
              </a:r>
              <a:r>
                <a:rPr lang="zh-CN" altLang="en-US" sz="1600" b="1" dirty="0">
                  <a:solidFill>
                    <a:srgbClr val="C00000"/>
                  </a:solidFill>
                  <a:latin typeface="微软雅黑" pitchFamily="34" charset="-122"/>
                  <a:ea typeface="微软雅黑" pitchFamily="34" charset="-122"/>
                  <a:cs typeface="Times New Roman" pitchFamily="18" charset="0"/>
                  <a:sym typeface="Calibri" pitchFamily="34" charset="0"/>
                </a:rPr>
                <a:t>人）</a:t>
              </a:r>
              <a:endParaRPr lang="en-US" altLang="zh-CN" sz="1600" b="1" dirty="0">
                <a:solidFill>
                  <a:srgbClr val="C00000"/>
                </a:solidFill>
                <a:latin typeface="微软雅黑" pitchFamily="34" charset="-122"/>
                <a:ea typeface="微软雅黑" pitchFamily="34" charset="-122"/>
                <a:cs typeface="Times New Roman" pitchFamily="18" charset="0"/>
                <a:sym typeface="Calibri" pitchFamily="34" charset="0"/>
              </a:endParaRPr>
            </a:p>
            <a:p>
              <a:pPr indent="457200">
                <a:lnSpc>
                  <a:spcPct val="150000"/>
                </a:lnSpc>
              </a:pPr>
              <a:r>
                <a:rPr lang="en-US" altLang="zh-CN" sz="1400" dirty="0">
                  <a:latin typeface="微软雅黑" pitchFamily="34" charset="-122"/>
                  <a:ea typeface="微软雅黑" pitchFamily="34" charset="-122"/>
                  <a:cs typeface="Times New Roman" pitchFamily="18" charset="0"/>
                  <a:sym typeface="Calibri" pitchFamily="34" charset="0"/>
                </a:rPr>
                <a:t>14</a:t>
              </a:r>
              <a:r>
                <a:rPr lang="zh-CN" altLang="en-US" sz="1400" dirty="0">
                  <a:latin typeface="微软雅黑" pitchFamily="34" charset="-122"/>
                  <a:ea typeface="微软雅黑" pitchFamily="34" charset="-122"/>
                  <a:cs typeface="Times New Roman" pitchFamily="18" charset="0"/>
                  <a:sym typeface="Calibri" pitchFamily="34" charset="0"/>
                </a:rPr>
                <a:t>、葛华，男，泰铭公司</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检修车间段长</a:t>
              </a:r>
              <a:r>
                <a:rPr lang="zh-CN" altLang="en-US" sz="1400" dirty="0">
                  <a:latin typeface="微软雅黑" pitchFamily="34" charset="-122"/>
                  <a:ea typeface="微软雅黑" pitchFamily="34" charset="-122"/>
                  <a:cs typeface="Times New Roman" pitchFamily="18" charset="0"/>
                  <a:sym typeface="Calibri" pitchFamily="34" charset="0"/>
                </a:rPr>
                <a:t>。在</a:t>
              </a:r>
              <a:r>
                <a:rPr lang="en-US" altLang="zh-CN" sz="1400" dirty="0">
                  <a:latin typeface="微软雅黑" pitchFamily="34" charset="-122"/>
                  <a:ea typeface="微软雅黑" pitchFamily="34" charset="-122"/>
                  <a:cs typeface="Times New Roman" pitchFamily="18" charset="0"/>
                  <a:sym typeface="Calibri" pitchFamily="34" charset="0"/>
                </a:rPr>
                <a:t>2</a:t>
              </a:r>
              <a:r>
                <a:rPr lang="zh-CN" altLang="en-US" sz="1400" dirty="0">
                  <a:latin typeface="微软雅黑" pitchFamily="34" charset="-122"/>
                  <a:ea typeface="微软雅黑" pitchFamily="34" charset="-122"/>
                  <a:cs typeface="Times New Roman" pitchFamily="18" charset="0"/>
                  <a:sym typeface="Calibri" pitchFamily="34" charset="0"/>
                </a:rPr>
                <a:t>月</a:t>
              </a:r>
              <a:r>
                <a:rPr lang="en-US" altLang="zh-CN" sz="1400" dirty="0">
                  <a:latin typeface="微软雅黑" pitchFamily="34" charset="-122"/>
                  <a:ea typeface="微软雅黑" pitchFamily="34" charset="-122"/>
                  <a:cs typeface="Times New Roman" pitchFamily="18" charset="0"/>
                  <a:sym typeface="Calibri" pitchFamily="34" charset="0"/>
                </a:rPr>
                <a:t>17</a:t>
              </a:r>
              <a:r>
                <a:rPr lang="zh-CN" altLang="en-US" sz="1400" dirty="0">
                  <a:latin typeface="微软雅黑" pitchFamily="34" charset="-122"/>
                  <a:ea typeface="微软雅黑" pitchFamily="34" charset="-122"/>
                  <a:cs typeface="Times New Roman" pitchFamily="18" charset="0"/>
                  <a:sym typeface="Calibri" pitchFamily="34" charset="0"/>
                </a:rPr>
                <a:t>日接到检修车间副主任王宗德安装原料水罐（</a:t>
              </a:r>
              <a:r>
                <a:rPr lang="en-US" altLang="zh-CN" sz="1400" dirty="0">
                  <a:latin typeface="微软雅黑" pitchFamily="34" charset="-122"/>
                  <a:ea typeface="微软雅黑" pitchFamily="34" charset="-122"/>
                  <a:cs typeface="Times New Roman" pitchFamily="18" charset="0"/>
                  <a:sym typeface="Calibri" pitchFamily="34" charset="0"/>
                </a:rPr>
                <a:t>V102</a:t>
              </a:r>
              <a:r>
                <a:rPr lang="zh-CN" altLang="en-US" sz="1400" dirty="0">
                  <a:latin typeface="微软雅黑" pitchFamily="34" charset="-122"/>
                  <a:ea typeface="微软雅黑" pitchFamily="34" charset="-122"/>
                  <a:cs typeface="Times New Roman" pitchFamily="18" charset="0"/>
                  <a:sym typeface="Calibri" pitchFamily="34" charset="0"/>
                </a:rPr>
                <a:t>）远传液位计指令后，未组织所派作业人员到施工现场进行工作环境的风险辨识，未对施工人员进行安全技术交底，指派新入厂职工李晓光办理动火作业票，</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对事故负有责任。</a:t>
              </a:r>
              <a:r>
                <a:rPr lang="zh-CN" altLang="en-US" sz="1400" dirty="0">
                  <a:latin typeface="微软雅黑" pitchFamily="34" charset="-122"/>
                  <a:ea typeface="微软雅黑" pitchFamily="34" charset="-122"/>
                  <a:cs typeface="Times New Roman" pitchFamily="18" charset="0"/>
                  <a:sym typeface="Calibri" pitchFamily="34" charset="0"/>
                </a:rPr>
                <a:t>建议泰铭公司参照</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安全生产领域违法违纪行为政纪处分暂行规定</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第十二条的规定，给予检修车间段长葛华</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记大过处分</a:t>
              </a:r>
              <a:r>
                <a:rPr lang="zh-CN" altLang="en-US" sz="1400" dirty="0">
                  <a:latin typeface="微软雅黑" pitchFamily="34" charset="-122"/>
                  <a:ea typeface="微软雅黑" pitchFamily="34" charset="-122"/>
                  <a:cs typeface="Times New Roman" pitchFamily="18" charset="0"/>
                  <a:sym typeface="Calibri" pitchFamily="34" charset="0"/>
                </a:rPr>
                <a:t>。按照</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生产安全事故报告和调查处理条例</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（国务院第</a:t>
              </a:r>
              <a:r>
                <a:rPr lang="en-US" altLang="zh-CN" sz="1400" dirty="0">
                  <a:latin typeface="微软雅黑" pitchFamily="34" charset="-122"/>
                  <a:ea typeface="微软雅黑" pitchFamily="34" charset="-122"/>
                  <a:cs typeface="Times New Roman" pitchFamily="18" charset="0"/>
                  <a:sym typeface="Calibri" pitchFamily="34" charset="0"/>
                </a:rPr>
                <a:t>493</a:t>
              </a:r>
              <a:r>
                <a:rPr lang="zh-CN" altLang="en-US" sz="1400" dirty="0">
                  <a:latin typeface="微软雅黑" pitchFamily="34" charset="-122"/>
                  <a:ea typeface="微软雅黑" pitchFamily="34" charset="-122"/>
                  <a:cs typeface="Times New Roman" pitchFamily="18" charset="0"/>
                  <a:sym typeface="Calibri" pitchFamily="34" charset="0"/>
                </a:rPr>
                <a:t>号令）第四十条之规定，</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依法撤销其</a:t>
              </a:r>
              <a:r>
                <a:rPr lang="en-US" altLang="zh-CN" sz="1400" b="1" dirty="0">
                  <a:solidFill>
                    <a:srgbClr val="C00000"/>
                  </a:solidFill>
                  <a:latin typeface="微软雅黑" pitchFamily="34" charset="-122"/>
                  <a:ea typeface="微软雅黑" pitchFamily="34" charset="-122"/>
                  <a:cs typeface="Times New Roman" pitchFamily="18" charset="0"/>
                  <a:sym typeface="Calibri" pitchFamily="34" charset="0"/>
                </a:rPr>
                <a:t>《</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焊接与热切割作业证</a:t>
              </a:r>
              <a:r>
                <a:rPr lang="en-US" altLang="zh-CN" sz="1400" b="1" dirty="0">
                  <a:solidFill>
                    <a:srgbClr val="C00000"/>
                  </a:solidFill>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a:t>
              </a:r>
            </a:p>
            <a:p>
              <a:pPr indent="457200">
                <a:lnSpc>
                  <a:spcPct val="150000"/>
                </a:lnSpc>
              </a:pPr>
              <a:r>
                <a:rPr lang="en-US" altLang="zh-CN" sz="1400" dirty="0">
                  <a:latin typeface="微软雅黑" pitchFamily="34" charset="-122"/>
                  <a:ea typeface="微软雅黑" pitchFamily="34" charset="-122"/>
                  <a:cs typeface="Times New Roman" pitchFamily="18" charset="0"/>
                  <a:sym typeface="Calibri" pitchFamily="34" charset="0"/>
                </a:rPr>
                <a:t>15</a:t>
              </a:r>
              <a:r>
                <a:rPr lang="zh-CN" altLang="en-US" sz="1400" dirty="0">
                  <a:latin typeface="微软雅黑" pitchFamily="34" charset="-122"/>
                  <a:ea typeface="微软雅黑" pitchFamily="34" charset="-122"/>
                  <a:cs typeface="Times New Roman" pitchFamily="18" charset="0"/>
                  <a:sym typeface="Calibri" pitchFamily="34" charset="0"/>
                </a:rPr>
                <a:t>、李晓光，男，泰铭公司检修车间</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检修工</a:t>
              </a:r>
              <a:r>
                <a:rPr lang="zh-CN" altLang="en-US" sz="1400" dirty="0">
                  <a:latin typeface="微软雅黑" pitchFamily="34" charset="-122"/>
                  <a:ea typeface="微软雅黑" pitchFamily="34" charset="-122"/>
                  <a:cs typeface="Times New Roman" pitchFamily="18" charset="0"/>
                  <a:sym typeface="Calibri" pitchFamily="34" charset="0"/>
                </a:rPr>
                <a:t>。</a:t>
              </a:r>
              <a:r>
                <a:rPr lang="en-US" altLang="zh-CN" sz="1400" dirty="0">
                  <a:latin typeface="微软雅黑" pitchFamily="34" charset="-122"/>
                  <a:ea typeface="微软雅黑" pitchFamily="34" charset="-122"/>
                  <a:cs typeface="Times New Roman" pitchFamily="18" charset="0"/>
                  <a:sym typeface="Calibri" pitchFamily="34" charset="0"/>
                </a:rPr>
                <a:t>2017</a:t>
              </a:r>
              <a:r>
                <a:rPr lang="zh-CN" altLang="en-US" sz="1400" dirty="0">
                  <a:latin typeface="微软雅黑" pitchFamily="34" charset="-122"/>
                  <a:ea typeface="微软雅黑" pitchFamily="34" charset="-122"/>
                  <a:cs typeface="Times New Roman" pitchFamily="18" charset="0"/>
                  <a:sym typeface="Calibri" pitchFamily="34" charset="0"/>
                </a:rPr>
                <a:t>年</a:t>
              </a:r>
              <a:r>
                <a:rPr lang="en-US" altLang="zh-CN" sz="1400" dirty="0">
                  <a:latin typeface="微软雅黑" pitchFamily="34" charset="-122"/>
                  <a:ea typeface="微软雅黑" pitchFamily="34" charset="-122"/>
                  <a:cs typeface="Times New Roman" pitchFamily="18" charset="0"/>
                  <a:sym typeface="Calibri" pitchFamily="34" charset="0"/>
                </a:rPr>
                <a:t>2</a:t>
              </a:r>
              <a:r>
                <a:rPr lang="zh-CN" altLang="en-US" sz="1400" dirty="0">
                  <a:latin typeface="微软雅黑" pitchFamily="34" charset="-122"/>
                  <a:ea typeface="微软雅黑" pitchFamily="34" charset="-122"/>
                  <a:cs typeface="Times New Roman" pitchFamily="18" charset="0"/>
                  <a:sym typeface="Calibri" pitchFamily="34" charset="0"/>
                </a:rPr>
                <a:t>月</a:t>
              </a:r>
              <a:r>
                <a:rPr lang="en-US" altLang="zh-CN" sz="1400" dirty="0">
                  <a:latin typeface="微软雅黑" pitchFamily="34" charset="-122"/>
                  <a:ea typeface="微软雅黑" pitchFamily="34" charset="-122"/>
                  <a:cs typeface="Times New Roman" pitchFamily="18" charset="0"/>
                  <a:sym typeface="Calibri" pitchFamily="34" charset="0"/>
                </a:rPr>
                <a:t>5</a:t>
              </a:r>
              <a:r>
                <a:rPr lang="zh-CN" altLang="en-US" sz="1400" dirty="0">
                  <a:latin typeface="微软雅黑" pitchFamily="34" charset="-122"/>
                  <a:ea typeface="微软雅黑" pitchFamily="34" charset="-122"/>
                  <a:cs typeface="Times New Roman" pitchFamily="18" charset="0"/>
                  <a:sym typeface="Calibri" pitchFamily="34" charset="0"/>
                </a:rPr>
                <a:t>日入厂，安全培训学时不足，不符合上岗标准。在</a:t>
              </a:r>
              <a:r>
                <a:rPr lang="en-US" altLang="zh-CN" sz="1400" dirty="0">
                  <a:latin typeface="微软雅黑" pitchFamily="34" charset="-122"/>
                  <a:ea typeface="微软雅黑" pitchFamily="34" charset="-122"/>
                  <a:cs typeface="Times New Roman" pitchFamily="18" charset="0"/>
                  <a:sym typeface="Calibri" pitchFamily="34" charset="0"/>
                </a:rPr>
                <a:t>2</a:t>
              </a:r>
              <a:r>
                <a:rPr lang="zh-CN" altLang="en-US" sz="1400" dirty="0">
                  <a:latin typeface="微软雅黑" pitchFamily="34" charset="-122"/>
                  <a:ea typeface="微软雅黑" pitchFamily="34" charset="-122"/>
                  <a:cs typeface="Times New Roman" pitchFamily="18" charset="0"/>
                  <a:sym typeface="Calibri" pitchFamily="34" charset="0"/>
                </a:rPr>
                <a:t>月</a:t>
              </a:r>
              <a:r>
                <a:rPr lang="en-US" altLang="zh-CN" sz="1400" dirty="0">
                  <a:latin typeface="微软雅黑" pitchFamily="34" charset="-122"/>
                  <a:ea typeface="微软雅黑" pitchFamily="34" charset="-122"/>
                  <a:cs typeface="Times New Roman" pitchFamily="18" charset="0"/>
                  <a:sym typeface="Calibri" pitchFamily="34" charset="0"/>
                </a:rPr>
                <a:t>17</a:t>
              </a:r>
              <a:r>
                <a:rPr lang="zh-CN" altLang="en-US" sz="1400" dirty="0">
                  <a:latin typeface="微软雅黑" pitchFamily="34" charset="-122"/>
                  <a:ea typeface="微软雅黑" pitchFamily="34" charset="-122"/>
                  <a:cs typeface="Times New Roman" pitchFamily="18" charset="0"/>
                  <a:sym typeface="Calibri" pitchFamily="34" charset="0"/>
                </a:rPr>
                <a:t>日接到检修车间段长葛华安装原料水罐（</a:t>
              </a:r>
              <a:r>
                <a:rPr lang="en-US" altLang="zh-CN" sz="1400" dirty="0">
                  <a:latin typeface="微软雅黑" pitchFamily="34" charset="-122"/>
                  <a:ea typeface="微软雅黑" pitchFamily="34" charset="-122"/>
                  <a:cs typeface="Times New Roman" pitchFamily="18" charset="0"/>
                  <a:sym typeface="Calibri" pitchFamily="34" charset="0"/>
                </a:rPr>
                <a:t>V102</a:t>
              </a:r>
              <a:r>
                <a:rPr lang="zh-CN" altLang="en-US" sz="1400" dirty="0">
                  <a:latin typeface="微软雅黑" pitchFamily="34" charset="-122"/>
                  <a:ea typeface="微软雅黑" pitchFamily="34" charset="-122"/>
                  <a:cs typeface="Times New Roman" pitchFamily="18" charset="0"/>
                  <a:sym typeface="Calibri" pitchFamily="34" charset="0"/>
                </a:rPr>
                <a:t>）远传液位计指令后，在二级动火作业票申请人上签字，未认真阅读动火票内容，未落实动火过程中各项安全措施，未执行吉林省松原石油化工股份有限公司</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安全用火管理制度</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对事故负有责任</a:t>
              </a:r>
              <a:r>
                <a:rPr lang="zh-CN" altLang="en-US" sz="1400" dirty="0">
                  <a:latin typeface="微软雅黑" pitchFamily="34" charset="-122"/>
                  <a:ea typeface="微软雅黑" pitchFamily="34" charset="-122"/>
                  <a:cs typeface="Times New Roman" pitchFamily="18" charset="0"/>
                  <a:sym typeface="Calibri" pitchFamily="34" charset="0"/>
                </a:rPr>
                <a:t>。建议泰铭公司参照</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安全生产领域违法违纪行为政纪处分暂行规定</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第十二条的规定，给予检修车间检修工李晓光</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记大过处分</a:t>
              </a:r>
              <a:r>
                <a:rPr lang="zh-CN" altLang="en-US" sz="1400" dirty="0">
                  <a:latin typeface="微软雅黑" pitchFamily="34" charset="-122"/>
                  <a:ea typeface="微软雅黑" pitchFamily="34" charset="-122"/>
                  <a:cs typeface="Times New Roman" pitchFamily="18" charset="0"/>
                  <a:sym typeface="Calibri" pitchFamily="34" charset="0"/>
                </a:rPr>
                <a:t>。</a:t>
              </a:r>
            </a:p>
          </p:txBody>
        </p:sp>
      </p:gr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矩形 3"/>
          <p:cNvSpPr>
            <a:spLocks noChangeArrowheads="1"/>
          </p:cNvSpPr>
          <p:nvPr/>
        </p:nvSpPr>
        <p:spPr bwMode="auto">
          <a:xfrm>
            <a:off x="2090738" y="778904"/>
            <a:ext cx="8724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2400" b="1" dirty="0">
                <a:latin typeface="微软雅黑" pitchFamily="34" charset="-122"/>
                <a:ea typeface="微软雅黑" pitchFamily="34" charset="-122"/>
                <a:cs typeface="Arial" charset="0"/>
                <a:sym typeface="Calibri" pitchFamily="34" charset="0"/>
              </a:rPr>
              <a:t>案例三    吉林松原石化“</a:t>
            </a:r>
            <a:r>
              <a:rPr lang="en-US" altLang="zh-CN" sz="2400" b="1" dirty="0">
                <a:latin typeface="微软雅黑" pitchFamily="34" charset="-122"/>
                <a:ea typeface="微软雅黑" pitchFamily="34" charset="-122"/>
                <a:cs typeface="Arial" charset="0"/>
                <a:sym typeface="Calibri" pitchFamily="34" charset="0"/>
              </a:rPr>
              <a:t>2•17 ”</a:t>
            </a:r>
            <a:r>
              <a:rPr lang="zh-CN" altLang="en-US" sz="2400" b="1" dirty="0">
                <a:latin typeface="微软雅黑" pitchFamily="34" charset="-122"/>
                <a:ea typeface="微软雅黑" pitchFamily="34" charset="-122"/>
                <a:cs typeface="Arial" charset="0"/>
                <a:sym typeface="Calibri" pitchFamily="34" charset="0"/>
              </a:rPr>
              <a:t>爆炸事故</a:t>
            </a:r>
          </a:p>
        </p:txBody>
      </p:sp>
      <p:sp>
        <p:nvSpPr>
          <p:cNvPr id="4" name="文本占位符 3"/>
          <p:cNvSpPr>
            <a:spLocks noGrp="1"/>
          </p:cNvSpPr>
          <p:nvPr>
            <p:ph type="body" sz="quarter" idx="10"/>
          </p:nvPr>
        </p:nvSpPr>
        <p:spPr/>
        <p:txBody>
          <a:bodyPr/>
          <a:lstStyle/>
          <a:p>
            <a:r>
              <a:rPr lang="zh-CN" altLang="en-US" b="1" dirty="0"/>
              <a:t>三、动火事故案例分析</a:t>
            </a:r>
          </a:p>
        </p:txBody>
      </p:sp>
      <p:sp>
        <p:nvSpPr>
          <p:cNvPr id="17" name="矩形 52"/>
          <p:cNvSpPr>
            <a:spLocks noChangeArrowheads="1"/>
          </p:cNvSpPr>
          <p:nvPr/>
        </p:nvSpPr>
        <p:spPr bwMode="auto">
          <a:xfrm>
            <a:off x="5339556" y="1378715"/>
            <a:ext cx="1512887" cy="431136"/>
          </a:xfrm>
          <a:prstGeom prst="rect">
            <a:avLst/>
          </a:prstGeom>
          <a:solidFill>
            <a:srgbClr val="C00000">
              <a:alpha val="41000"/>
            </a:srgbClr>
          </a:solidFill>
          <a:ln>
            <a:noFill/>
          </a:ln>
        </p:spPr>
        <p:txBody>
          <a:bodyPr anchor="ctr" anchorCtr="0"/>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b="1" dirty="0">
                <a:solidFill>
                  <a:schemeClr val="bg1"/>
                </a:solidFill>
                <a:latin typeface="微软雅黑" pitchFamily="34" charset="-122"/>
                <a:ea typeface="微软雅黑" pitchFamily="34" charset="-122"/>
                <a:sym typeface="Calibri" pitchFamily="34" charset="0"/>
              </a:rPr>
              <a:t>严厉追责</a:t>
            </a:r>
            <a:endParaRPr lang="id-ID" altLang="zh-CN" b="1" dirty="0">
              <a:solidFill>
                <a:schemeClr val="bg1"/>
              </a:solidFill>
              <a:latin typeface="微软雅黑" pitchFamily="34" charset="-122"/>
              <a:ea typeface="微软雅黑" pitchFamily="34" charset="-122"/>
              <a:sym typeface="Calibri" pitchFamily="34" charset="0"/>
            </a:endParaRPr>
          </a:p>
        </p:txBody>
      </p:sp>
      <p:grpSp>
        <p:nvGrpSpPr>
          <p:cNvPr id="6" name="组合 5"/>
          <p:cNvGrpSpPr/>
          <p:nvPr/>
        </p:nvGrpSpPr>
        <p:grpSpPr>
          <a:xfrm>
            <a:off x="533382" y="1949665"/>
            <a:ext cx="11125236" cy="4522647"/>
            <a:chOff x="533382" y="1628800"/>
            <a:chExt cx="11125236" cy="4522647"/>
          </a:xfrm>
        </p:grpSpPr>
        <p:sp>
          <p:nvSpPr>
            <p:cNvPr id="11" name="矩形 1"/>
            <p:cNvSpPr>
              <a:spLocks noChangeArrowheads="1"/>
            </p:cNvSpPr>
            <p:nvPr/>
          </p:nvSpPr>
          <p:spPr bwMode="auto">
            <a:xfrm>
              <a:off x="533382" y="1628800"/>
              <a:ext cx="11125236" cy="4522647"/>
            </a:xfrm>
            <a:prstGeom prst="rect">
              <a:avLst/>
            </a:prstGeom>
            <a:solidFill>
              <a:schemeClr val="bg1">
                <a:lumMod val="75000"/>
                <a:alpha val="52000"/>
              </a:schemeClr>
            </a:solidFill>
            <a:ln>
              <a:solidFill>
                <a:schemeClr val="tx1"/>
              </a:solidFill>
            </a:ln>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a:solidFill>
                  <a:schemeClr val="bg1"/>
                </a:solidFill>
                <a:latin typeface="微软雅黑" pitchFamily="34" charset="-122"/>
                <a:ea typeface="微软雅黑" pitchFamily="34" charset="-122"/>
                <a:sym typeface="Calibri" pitchFamily="34" charset="0"/>
              </a:endParaRPr>
            </a:p>
          </p:txBody>
        </p:sp>
        <p:sp>
          <p:nvSpPr>
            <p:cNvPr id="2" name="矩形 1"/>
            <p:cNvSpPr/>
            <p:nvPr/>
          </p:nvSpPr>
          <p:spPr>
            <a:xfrm>
              <a:off x="731404" y="2064019"/>
              <a:ext cx="10927214" cy="3370153"/>
            </a:xfrm>
            <a:prstGeom prst="rect">
              <a:avLst/>
            </a:prstGeom>
          </p:spPr>
          <p:txBody>
            <a:bodyPr wrap="square">
              <a:spAutoFit/>
            </a:bodyPr>
            <a:lstStyle/>
            <a:p>
              <a:pPr>
                <a:lnSpc>
                  <a:spcPct val="150000"/>
                </a:lnSpc>
              </a:pPr>
              <a:r>
                <a:rPr lang="zh-CN" altLang="en-US" sz="1600" b="1" dirty="0">
                  <a:solidFill>
                    <a:srgbClr val="C00000"/>
                  </a:solidFill>
                  <a:latin typeface="微软雅黑" pitchFamily="34" charset="-122"/>
                  <a:ea typeface="微软雅黑" pitchFamily="34" charset="-122"/>
                  <a:cs typeface="Times New Roman" pitchFamily="18" charset="0"/>
                  <a:sym typeface="Calibri" pitchFamily="34" charset="0"/>
                </a:rPr>
                <a:t>　建议给予行政处分和行政处罚的人员（</a:t>
              </a:r>
              <a:r>
                <a:rPr lang="en-US" altLang="zh-CN" sz="1600" b="1" dirty="0">
                  <a:solidFill>
                    <a:srgbClr val="C00000"/>
                  </a:solidFill>
                  <a:latin typeface="微软雅黑" pitchFamily="34" charset="-122"/>
                  <a:ea typeface="微软雅黑" pitchFamily="34" charset="-122"/>
                  <a:cs typeface="Times New Roman" pitchFamily="18" charset="0"/>
                  <a:sym typeface="Calibri" pitchFamily="34" charset="0"/>
                </a:rPr>
                <a:t>17</a:t>
              </a:r>
              <a:r>
                <a:rPr lang="zh-CN" altLang="en-US" sz="1600" b="1" dirty="0">
                  <a:solidFill>
                    <a:srgbClr val="C00000"/>
                  </a:solidFill>
                  <a:latin typeface="微软雅黑" pitchFamily="34" charset="-122"/>
                  <a:ea typeface="微软雅黑" pitchFamily="34" charset="-122"/>
                  <a:cs typeface="Times New Roman" pitchFamily="18" charset="0"/>
                  <a:sym typeface="Calibri" pitchFamily="34" charset="0"/>
                </a:rPr>
                <a:t>人）</a:t>
              </a:r>
              <a:endParaRPr lang="en-US" altLang="zh-CN" sz="1600" b="1" dirty="0">
                <a:solidFill>
                  <a:srgbClr val="C00000"/>
                </a:solidFill>
                <a:latin typeface="微软雅黑" pitchFamily="34" charset="-122"/>
                <a:ea typeface="微软雅黑" pitchFamily="34" charset="-122"/>
                <a:cs typeface="Times New Roman" pitchFamily="18" charset="0"/>
                <a:sym typeface="Calibri" pitchFamily="34" charset="0"/>
              </a:endParaRPr>
            </a:p>
            <a:p>
              <a:pPr indent="457200">
                <a:lnSpc>
                  <a:spcPct val="150000"/>
                </a:lnSpc>
              </a:pPr>
              <a:r>
                <a:rPr lang="en-US" altLang="zh-CN" sz="1400" dirty="0">
                  <a:latin typeface="微软雅黑" pitchFamily="34" charset="-122"/>
                  <a:ea typeface="微软雅黑" pitchFamily="34" charset="-122"/>
                  <a:cs typeface="Times New Roman" pitchFamily="18" charset="0"/>
                  <a:sym typeface="Calibri" pitchFamily="34" charset="0"/>
                </a:rPr>
                <a:t>16</a:t>
              </a:r>
              <a:r>
                <a:rPr lang="zh-CN" altLang="en-US" sz="1400" dirty="0">
                  <a:latin typeface="微软雅黑" pitchFamily="34" charset="-122"/>
                  <a:ea typeface="微软雅黑" pitchFamily="34" charset="-122"/>
                  <a:cs typeface="Times New Roman" pitchFamily="18" charset="0"/>
                  <a:sym typeface="Calibri" pitchFamily="34" charset="0"/>
                </a:rPr>
                <a:t>、韩立东，男，泰铭公司安全员。负责泰铭公司的安全生产教育培训工作，对公司从业人员的安全培训未按照</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安全生产领域违法违纪行为政纪处分暂行规定</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安监总局第</a:t>
              </a:r>
              <a:r>
                <a:rPr lang="en-US" altLang="zh-CN" sz="1400" dirty="0">
                  <a:latin typeface="微软雅黑" pitchFamily="34" charset="-122"/>
                  <a:ea typeface="微软雅黑" pitchFamily="34" charset="-122"/>
                  <a:cs typeface="Times New Roman" pitchFamily="18" charset="0"/>
                  <a:sym typeface="Calibri" pitchFamily="34" charset="0"/>
                </a:rPr>
                <a:t>3</a:t>
              </a:r>
              <a:r>
                <a:rPr lang="zh-CN" altLang="en-US" sz="1400" dirty="0">
                  <a:latin typeface="微软雅黑" pitchFamily="34" charset="-122"/>
                  <a:ea typeface="微软雅黑" pitchFamily="34" charset="-122"/>
                  <a:cs typeface="Times New Roman" pitchFamily="18" charset="0"/>
                  <a:sym typeface="Calibri" pitchFamily="34" charset="0"/>
                </a:rPr>
                <a:t>号令的规定进行安排，新入职人员的三级培训教育学时和从业人员的安全再培训学时不足，</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对事故发生负有责任</a:t>
              </a:r>
              <a:r>
                <a:rPr lang="zh-CN" altLang="en-US" sz="1400" dirty="0">
                  <a:latin typeface="微软雅黑" pitchFamily="34" charset="-122"/>
                  <a:ea typeface="微软雅黑" pitchFamily="34" charset="-122"/>
                  <a:cs typeface="Times New Roman" pitchFamily="18" charset="0"/>
                  <a:sym typeface="Calibri" pitchFamily="34" charset="0"/>
                </a:rPr>
                <a:t>。建议泰铭公司参照</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安全生产领域违法违纪行为政纪处分暂行规定</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第十二条的规定，给予安全员韩立东</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记大过处分</a:t>
              </a:r>
              <a:r>
                <a:rPr lang="zh-CN" altLang="en-US" sz="1400" dirty="0">
                  <a:latin typeface="微软雅黑" pitchFamily="34" charset="-122"/>
                  <a:ea typeface="微软雅黑" pitchFamily="34" charset="-122"/>
                  <a:cs typeface="Times New Roman" pitchFamily="18" charset="0"/>
                  <a:sym typeface="Calibri" pitchFamily="34" charset="0"/>
                </a:rPr>
                <a:t>。按照</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生产安全事故报告和调查处理条例</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（国务院第</a:t>
              </a:r>
              <a:r>
                <a:rPr lang="en-US" altLang="zh-CN" sz="1400" dirty="0">
                  <a:latin typeface="微软雅黑" pitchFamily="34" charset="-122"/>
                  <a:ea typeface="微软雅黑" pitchFamily="34" charset="-122"/>
                  <a:cs typeface="Times New Roman" pitchFamily="18" charset="0"/>
                  <a:sym typeface="Calibri" pitchFamily="34" charset="0"/>
                </a:rPr>
                <a:t>493</a:t>
              </a:r>
              <a:r>
                <a:rPr lang="zh-CN" altLang="en-US" sz="1400" dirty="0">
                  <a:latin typeface="微软雅黑" pitchFamily="34" charset="-122"/>
                  <a:ea typeface="微软雅黑" pitchFamily="34" charset="-122"/>
                  <a:cs typeface="Times New Roman" pitchFamily="18" charset="0"/>
                  <a:sym typeface="Calibri" pitchFamily="34" charset="0"/>
                </a:rPr>
                <a:t>号令）第四十条之规定，</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依法撤销其</a:t>
              </a:r>
              <a:r>
                <a:rPr lang="en-US" altLang="zh-CN" sz="1400" b="1" dirty="0">
                  <a:solidFill>
                    <a:srgbClr val="C00000"/>
                  </a:solidFill>
                  <a:latin typeface="微软雅黑" pitchFamily="34" charset="-122"/>
                  <a:ea typeface="微软雅黑" pitchFamily="34" charset="-122"/>
                  <a:cs typeface="Times New Roman" pitchFamily="18" charset="0"/>
                  <a:sym typeface="Calibri" pitchFamily="34" charset="0"/>
                </a:rPr>
                <a:t>《</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安全生产知识和管理能力证</a:t>
              </a:r>
              <a:r>
                <a:rPr lang="en-US" altLang="zh-CN" sz="1400" b="1" dirty="0">
                  <a:solidFill>
                    <a:srgbClr val="C00000"/>
                  </a:solidFill>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a:t>
              </a:r>
              <a:r>
                <a:rPr lang="en-US" altLang="zh-CN" sz="1400" dirty="0">
                  <a:latin typeface="微软雅黑" pitchFamily="34" charset="-122"/>
                  <a:ea typeface="微软雅黑" pitchFamily="34" charset="-122"/>
                  <a:cs typeface="Times New Roman" pitchFamily="18" charset="0"/>
                  <a:sym typeface="Calibri" pitchFamily="34" charset="0"/>
                </a:rPr>
                <a:t>G</a:t>
              </a:r>
              <a:r>
                <a:rPr lang="zh-CN" altLang="en-US" sz="1400" dirty="0">
                  <a:latin typeface="微软雅黑" pitchFamily="34" charset="-122"/>
                  <a:ea typeface="微软雅黑" pitchFamily="34" charset="-122"/>
                  <a:cs typeface="Times New Roman" pitchFamily="18" charset="0"/>
                  <a:sym typeface="Calibri" pitchFamily="34" charset="0"/>
                </a:rPr>
                <a:t>）。</a:t>
              </a:r>
            </a:p>
            <a:p>
              <a:pPr indent="457200">
                <a:lnSpc>
                  <a:spcPct val="150000"/>
                </a:lnSpc>
              </a:pPr>
              <a:r>
                <a:rPr lang="en-US" altLang="zh-CN" sz="1400" dirty="0">
                  <a:latin typeface="微软雅黑" pitchFamily="34" charset="-122"/>
                  <a:ea typeface="微软雅黑" pitchFamily="34" charset="-122"/>
                  <a:cs typeface="Times New Roman" pitchFamily="18" charset="0"/>
                  <a:sym typeface="Calibri" pitchFamily="34" charset="0"/>
                </a:rPr>
                <a:t>17</a:t>
              </a:r>
              <a:r>
                <a:rPr lang="zh-CN" altLang="en-US" sz="1400" dirty="0">
                  <a:latin typeface="微软雅黑" pitchFamily="34" charset="-122"/>
                  <a:ea typeface="微软雅黑" pitchFamily="34" charset="-122"/>
                  <a:cs typeface="Times New Roman" pitchFamily="18" charset="0"/>
                  <a:sym typeface="Calibri" pitchFamily="34" charset="0"/>
                </a:rPr>
                <a:t>、孟宪革，男，吉林省松原石油化工股份有限公司</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副总经理</a:t>
              </a:r>
              <a:r>
                <a:rPr lang="zh-CN" altLang="en-US" sz="1400" dirty="0">
                  <a:latin typeface="微软雅黑" pitchFamily="34" charset="-122"/>
                  <a:ea typeface="微软雅黑" pitchFamily="34" charset="-122"/>
                  <a:cs typeface="Times New Roman" pitchFamily="18" charset="0"/>
                  <a:sym typeface="Calibri" pitchFamily="34" charset="0"/>
                </a:rPr>
                <a:t>。在与吉林梦溪工程管理有限公司签订施工监理合同过程中未能认真审查合同约定条款，审核把关不严。建议吉林省松原石油化工股份有限公司参照</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安全生产领域违法违纪行为政纪处分暂行规定</a:t>
              </a:r>
              <a:r>
                <a:rPr lang="en-US" altLang="zh-CN" sz="1400" dirty="0">
                  <a:latin typeface="微软雅黑" pitchFamily="34" charset="-122"/>
                  <a:ea typeface="微软雅黑" pitchFamily="34" charset="-122"/>
                  <a:cs typeface="Times New Roman" pitchFamily="18" charset="0"/>
                  <a:sym typeface="Calibri" pitchFamily="34" charset="0"/>
                </a:rPr>
                <a:t>》</a:t>
              </a:r>
              <a:r>
                <a:rPr lang="zh-CN" altLang="en-US" sz="1400" dirty="0">
                  <a:latin typeface="微软雅黑" pitchFamily="34" charset="-122"/>
                  <a:ea typeface="微软雅黑" pitchFamily="34" charset="-122"/>
                  <a:cs typeface="Times New Roman" pitchFamily="18" charset="0"/>
                  <a:sym typeface="Calibri" pitchFamily="34" charset="0"/>
                </a:rPr>
                <a:t>第十二条的规定，给予吉林省松原石油化工股份有限公司副总经理孟宪革</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警告处分</a:t>
              </a:r>
              <a:r>
                <a:rPr lang="zh-CN" altLang="en-US" sz="1400" dirty="0">
                  <a:latin typeface="微软雅黑" pitchFamily="34" charset="-122"/>
                  <a:ea typeface="微软雅黑" pitchFamily="34" charset="-122"/>
                  <a:cs typeface="Times New Roman" pitchFamily="18" charset="0"/>
                  <a:sym typeface="Calibri" pitchFamily="34" charset="0"/>
                </a:rPr>
                <a:t>，同时建议吉林省松原石油化工股份有限公司对其</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处上一年基本工资</a:t>
              </a:r>
              <a:r>
                <a:rPr lang="en-US" altLang="zh-CN" sz="1400" b="1" dirty="0">
                  <a:solidFill>
                    <a:srgbClr val="C00000"/>
                  </a:solidFill>
                  <a:latin typeface="微软雅黑" pitchFamily="34" charset="-122"/>
                  <a:ea typeface="微软雅黑" pitchFamily="34" charset="-122"/>
                  <a:cs typeface="Times New Roman" pitchFamily="18" charset="0"/>
                  <a:sym typeface="Calibri" pitchFamily="34" charset="0"/>
                </a:rPr>
                <a:t>20</a:t>
              </a:r>
              <a:r>
                <a:rPr lang="zh-CN" altLang="en-US" sz="1400" b="1" dirty="0">
                  <a:solidFill>
                    <a:srgbClr val="C00000"/>
                  </a:solidFill>
                  <a:latin typeface="微软雅黑" pitchFamily="34" charset="-122"/>
                  <a:ea typeface="微软雅黑" pitchFamily="34" charset="-122"/>
                  <a:cs typeface="Times New Roman" pitchFamily="18" charset="0"/>
                  <a:sym typeface="Calibri" pitchFamily="34" charset="0"/>
                </a:rPr>
                <a:t>％的罚款。</a:t>
              </a:r>
            </a:p>
          </p:txBody>
        </p:sp>
      </p:gr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a:xfrm>
            <a:off x="673100" y="1484784"/>
            <a:ext cx="10845798" cy="1621509"/>
          </a:xfrm>
        </p:spPr>
        <p:txBody>
          <a:bodyPr>
            <a:normAutofit/>
          </a:bodyPr>
          <a:lstStyle/>
          <a:p>
            <a:r>
              <a:rPr lang="en-US" altLang="zh-CN" sz="6600"/>
              <a:t>Thanks.</a:t>
            </a:r>
            <a:endParaRPr lang="zh-CN" altLang="en-US" sz="6600" dirty="0"/>
          </a:p>
        </p:txBody>
      </p:sp>
      <p:sp>
        <p:nvSpPr>
          <p:cNvPr id="8" name="文本占位符 7"/>
          <p:cNvSpPr>
            <a:spLocks noGrp="1"/>
          </p:cNvSpPr>
          <p:nvPr>
            <p:ph type="body" sz="quarter" idx="18"/>
          </p:nvPr>
        </p:nvSpPr>
        <p:spPr/>
        <p:txBody>
          <a:bodyPr/>
          <a:lstStyle/>
          <a:p>
            <a:endParaRPr lang="en-US" altLang="zh-CN"/>
          </a:p>
          <a:p>
            <a:endParaRPr lang="en-US" altLang="zh-CN"/>
          </a:p>
          <a:p>
            <a:endParaRPr lang="en-US" altLang="zh-CN"/>
          </a:p>
          <a:p>
            <a:endParaRPr lang="en-US" altLang="zh-CN"/>
          </a:p>
          <a:p>
            <a:endParaRPr lang="zh-CN" altLang="en-US"/>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0"/>
          </p:nvPr>
        </p:nvSpPr>
        <p:spPr/>
        <p:txBody>
          <a:bodyPr/>
          <a:lstStyle/>
          <a:p>
            <a:r>
              <a:rPr lang="zh-CN" altLang="en-US" dirty="0"/>
              <a:t>一、认识工业动火作业</a:t>
            </a:r>
          </a:p>
        </p:txBody>
      </p:sp>
      <p:sp>
        <p:nvSpPr>
          <p:cNvPr id="62" name="矩形 118"/>
          <p:cNvSpPr>
            <a:spLocks noChangeArrowheads="1"/>
          </p:cNvSpPr>
          <p:nvPr/>
        </p:nvSpPr>
        <p:spPr bwMode="auto">
          <a:xfrm>
            <a:off x="402533" y="1491727"/>
            <a:ext cx="1008063" cy="792162"/>
          </a:xfrm>
          <a:prstGeom prst="rect">
            <a:avLst/>
          </a:prstGeom>
          <a:solidFill>
            <a:srgbClr val="C00000"/>
          </a:solidFill>
          <a:ln>
            <a:noFill/>
          </a:ln>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endParaRPr lang="zh-CN" altLang="en-US">
              <a:latin typeface="微软雅黑" pitchFamily="34" charset="-122"/>
              <a:ea typeface="微软雅黑" pitchFamily="34" charset="-122"/>
              <a:sym typeface="Calibri" pitchFamily="34" charset="0"/>
            </a:endParaRPr>
          </a:p>
        </p:txBody>
      </p:sp>
      <p:sp>
        <p:nvSpPr>
          <p:cNvPr id="63" name="矩形 2"/>
          <p:cNvSpPr>
            <a:spLocks noChangeArrowheads="1"/>
          </p:cNvSpPr>
          <p:nvPr/>
        </p:nvSpPr>
        <p:spPr bwMode="auto">
          <a:xfrm>
            <a:off x="281090" y="1633893"/>
            <a:ext cx="12509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lnSpc>
                <a:spcPct val="150000"/>
              </a:lnSpc>
            </a:pPr>
            <a:r>
              <a:rPr lang="zh-CN" altLang="en-US" sz="1800" b="1" dirty="0">
                <a:solidFill>
                  <a:schemeClr val="bg1"/>
                </a:solidFill>
                <a:latin typeface="微软雅黑" pitchFamily="34" charset="-122"/>
                <a:ea typeface="微软雅黑" pitchFamily="34" charset="-122"/>
                <a:cs typeface="Times New Roman" pitchFamily="18" charset="0"/>
                <a:sym typeface="Calibri" pitchFamily="34" charset="0"/>
              </a:rPr>
              <a:t>五大类</a:t>
            </a:r>
            <a:endParaRPr lang="zh-CN" altLang="zh-CN" sz="1800" b="1" dirty="0">
              <a:solidFill>
                <a:schemeClr val="bg1"/>
              </a:solidFill>
              <a:latin typeface="微软雅黑" pitchFamily="34" charset="-122"/>
              <a:ea typeface="微软雅黑" pitchFamily="34" charset="-122"/>
              <a:cs typeface="Times New Roman" pitchFamily="18" charset="0"/>
              <a:sym typeface="Calibri" pitchFamily="34" charset="0"/>
            </a:endParaRPr>
          </a:p>
        </p:txBody>
      </p:sp>
      <p:grpSp>
        <p:nvGrpSpPr>
          <p:cNvPr id="2" name="组合 1"/>
          <p:cNvGrpSpPr/>
          <p:nvPr/>
        </p:nvGrpSpPr>
        <p:grpSpPr>
          <a:xfrm>
            <a:off x="1775124" y="1491727"/>
            <a:ext cx="8622209" cy="3147000"/>
            <a:chOff x="2476500" y="1592264"/>
            <a:chExt cx="8516044" cy="3147000"/>
          </a:xfrm>
        </p:grpSpPr>
        <p:sp>
          <p:nvSpPr>
            <p:cNvPr id="61" name="矩形 117"/>
            <p:cNvSpPr>
              <a:spLocks noChangeArrowheads="1"/>
            </p:cNvSpPr>
            <p:nvPr/>
          </p:nvSpPr>
          <p:spPr bwMode="auto">
            <a:xfrm>
              <a:off x="2476500" y="1592264"/>
              <a:ext cx="8516044" cy="3147000"/>
            </a:xfrm>
            <a:prstGeom prst="rect">
              <a:avLst/>
            </a:prstGeom>
            <a:noFill/>
            <a:ln w="12700" algn="ctr">
              <a:solidFill>
                <a:srgbClr val="0070C0"/>
              </a:solidFill>
              <a:rou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endParaRPr lang="zh-CN" altLang="en-US">
                <a:ea typeface="方正小标宋简体" pitchFamily="2" charset="-122"/>
                <a:sym typeface="Calibri" pitchFamily="34" charset="0"/>
              </a:endParaRPr>
            </a:p>
          </p:txBody>
        </p:sp>
        <p:sp>
          <p:nvSpPr>
            <p:cNvPr id="64" name="矩形 33"/>
            <p:cNvSpPr>
              <a:spLocks noChangeArrowheads="1"/>
            </p:cNvSpPr>
            <p:nvPr/>
          </p:nvSpPr>
          <p:spPr bwMode="auto">
            <a:xfrm>
              <a:off x="3106739" y="1692276"/>
              <a:ext cx="752576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nSpc>
                  <a:spcPct val="150000"/>
                </a:lnSpc>
                <a:buClr>
                  <a:srgbClr val="0070C0"/>
                </a:buClr>
                <a:buFont typeface="Wingdings" charset="2"/>
                <a:buChar char="p"/>
              </a:pPr>
              <a:r>
                <a:rPr lang="zh-CN" altLang="zh-CN" sz="1600" b="1" dirty="0">
                  <a:solidFill>
                    <a:srgbClr val="C00000"/>
                  </a:solidFill>
                  <a:latin typeface="微软雅黑" pitchFamily="34" charset="-122"/>
                  <a:ea typeface="微软雅黑" pitchFamily="34" charset="-122"/>
                  <a:sym typeface="Calibri" pitchFamily="34" charset="0"/>
                </a:rPr>
                <a:t>焊接</a:t>
              </a:r>
              <a:r>
                <a:rPr lang="zh-CN" altLang="en-US" sz="1600" b="1" dirty="0">
                  <a:solidFill>
                    <a:srgbClr val="C00000"/>
                  </a:solidFill>
                  <a:latin typeface="微软雅黑" pitchFamily="34" charset="-122"/>
                  <a:ea typeface="微软雅黑" pitchFamily="34" charset="-122"/>
                  <a:sym typeface="Calibri" pitchFamily="34" charset="0"/>
                </a:rPr>
                <a:t>、切割作业</a:t>
              </a:r>
              <a:r>
                <a:rPr lang="zh-CN" altLang="en-US" sz="1600" dirty="0">
                  <a:solidFill>
                    <a:srgbClr val="000000"/>
                  </a:solidFill>
                  <a:latin typeface="微软雅黑" pitchFamily="34" charset="-122"/>
                  <a:ea typeface="微软雅黑" pitchFamily="34" charset="-122"/>
                  <a:sym typeface="Calibri" pitchFamily="34" charset="0"/>
                </a:rPr>
                <a:t>：</a:t>
              </a:r>
              <a:r>
                <a:rPr lang="zh-CN" altLang="zh-CN" sz="1600" dirty="0">
                  <a:solidFill>
                    <a:srgbClr val="C00000"/>
                  </a:solidFill>
                  <a:latin typeface="微软雅黑" pitchFamily="34" charset="-122"/>
                  <a:ea typeface="微软雅黑" pitchFamily="34" charset="-122"/>
                  <a:sym typeface="Calibri" pitchFamily="34" charset="0"/>
                </a:rPr>
                <a:t>气焊、电焊</a:t>
              </a:r>
              <a:r>
                <a:rPr lang="zh-CN" altLang="zh-CN" sz="1600" dirty="0">
                  <a:solidFill>
                    <a:srgbClr val="000000"/>
                  </a:solidFill>
                  <a:latin typeface="微软雅黑" pitchFamily="34" charset="-122"/>
                  <a:ea typeface="微软雅黑" pitchFamily="34" charset="-122"/>
                  <a:sym typeface="Calibri" pitchFamily="34" charset="0"/>
                </a:rPr>
                <a:t>、铅焊、锡焊、塑料焊</a:t>
              </a:r>
              <a:r>
                <a:rPr lang="zh-CN" altLang="en-US" sz="1600" dirty="0">
                  <a:solidFill>
                    <a:srgbClr val="000000"/>
                  </a:solidFill>
                  <a:latin typeface="微软雅黑" pitchFamily="34" charset="-122"/>
                  <a:ea typeface="微软雅黑" pitchFamily="34" charset="-122"/>
                  <a:sym typeface="Calibri" pitchFamily="34" charset="0"/>
                </a:rPr>
                <a:t>、</a:t>
              </a:r>
              <a:r>
                <a:rPr lang="zh-CN" altLang="zh-CN" sz="1600" dirty="0">
                  <a:solidFill>
                    <a:srgbClr val="000000"/>
                  </a:solidFill>
                  <a:latin typeface="微软雅黑" pitchFamily="34" charset="-122"/>
                  <a:ea typeface="微软雅黑" pitchFamily="34" charset="-122"/>
                  <a:sym typeface="Calibri" pitchFamily="34" charset="0"/>
                </a:rPr>
                <a:t>等离子切割机、</a:t>
              </a:r>
              <a:r>
                <a:rPr lang="zh-CN" altLang="zh-CN" sz="1600" dirty="0">
                  <a:solidFill>
                    <a:srgbClr val="C00000"/>
                  </a:solidFill>
                  <a:latin typeface="微软雅黑" pitchFamily="34" charset="-122"/>
                  <a:ea typeface="微软雅黑" pitchFamily="34" charset="-122"/>
                  <a:sym typeface="Calibri" pitchFamily="34" charset="0"/>
                </a:rPr>
                <a:t>砂轮机、磨光机</a:t>
              </a:r>
              <a:r>
                <a:rPr lang="zh-CN" altLang="zh-CN" sz="1600" dirty="0">
                  <a:solidFill>
                    <a:srgbClr val="000000"/>
                  </a:solidFill>
                  <a:latin typeface="微软雅黑" pitchFamily="34" charset="-122"/>
                  <a:ea typeface="微软雅黑" pitchFamily="34" charset="-122"/>
                  <a:sym typeface="Calibri" pitchFamily="34" charset="0"/>
                </a:rPr>
                <a:t>等</a:t>
              </a:r>
              <a:r>
                <a:rPr lang="zh-CN" altLang="en-US" sz="1600" dirty="0">
                  <a:solidFill>
                    <a:srgbClr val="000000"/>
                  </a:solidFill>
                  <a:latin typeface="微软雅黑" pitchFamily="34" charset="-122"/>
                  <a:ea typeface="微软雅黑" pitchFamily="34" charset="-122"/>
                  <a:sym typeface="Calibri" pitchFamily="34" charset="0"/>
                </a:rPr>
                <a:t>作业；</a:t>
              </a:r>
              <a:endParaRPr lang="en-US" altLang="zh-CN" sz="1600" dirty="0">
                <a:solidFill>
                  <a:srgbClr val="000000"/>
                </a:solidFill>
                <a:latin typeface="微软雅黑" pitchFamily="34" charset="-122"/>
                <a:ea typeface="微软雅黑" pitchFamily="34" charset="-122"/>
                <a:sym typeface="Calibri" pitchFamily="34" charset="0"/>
              </a:endParaRPr>
            </a:p>
            <a:p>
              <a:pPr>
                <a:lnSpc>
                  <a:spcPct val="150000"/>
                </a:lnSpc>
                <a:buClr>
                  <a:srgbClr val="0070C0"/>
                </a:buClr>
                <a:buFont typeface="Wingdings" charset="2"/>
                <a:buChar char="p"/>
              </a:pPr>
              <a:r>
                <a:rPr lang="zh-CN" altLang="zh-CN" sz="1600" b="1" dirty="0">
                  <a:solidFill>
                    <a:srgbClr val="C00000"/>
                  </a:solidFill>
                  <a:latin typeface="微软雅黑" pitchFamily="34" charset="-122"/>
                  <a:ea typeface="微软雅黑" pitchFamily="34" charset="-122"/>
                  <a:sym typeface="Calibri" pitchFamily="34" charset="0"/>
                </a:rPr>
                <a:t>明火作业</a:t>
              </a:r>
              <a:r>
                <a:rPr lang="zh-CN" altLang="en-US" sz="1600" dirty="0">
                  <a:solidFill>
                    <a:srgbClr val="C00000"/>
                  </a:solidFill>
                  <a:latin typeface="微软雅黑" pitchFamily="34" charset="-122"/>
                  <a:ea typeface="微软雅黑" pitchFamily="34" charset="-122"/>
                  <a:sym typeface="Calibri" pitchFamily="34" charset="0"/>
                </a:rPr>
                <a:t>：</a:t>
              </a:r>
              <a:r>
                <a:rPr lang="zh-CN" altLang="zh-CN" sz="1600" dirty="0">
                  <a:solidFill>
                    <a:srgbClr val="000000"/>
                  </a:solidFill>
                  <a:latin typeface="微软雅黑" pitchFamily="34" charset="-122"/>
                  <a:ea typeface="微软雅黑" pitchFamily="34" charset="-122"/>
                  <a:sym typeface="Calibri" pitchFamily="34" charset="0"/>
                </a:rPr>
                <a:t>使用喷灯、液化气炉、火炉、电炉等</a:t>
              </a:r>
              <a:r>
                <a:rPr lang="zh-CN" altLang="en-US" sz="1600" dirty="0">
                  <a:solidFill>
                    <a:srgbClr val="000000"/>
                  </a:solidFill>
                  <a:latin typeface="微软雅黑" pitchFamily="34" charset="-122"/>
                  <a:ea typeface="微软雅黑" pitchFamily="34" charset="-122"/>
                  <a:sym typeface="Calibri" pitchFamily="34" charset="0"/>
                </a:rPr>
                <a:t>的明火作业；</a:t>
              </a:r>
              <a:endParaRPr lang="en-US" altLang="zh-CN" sz="1600" dirty="0">
                <a:solidFill>
                  <a:srgbClr val="000000"/>
                </a:solidFill>
                <a:latin typeface="微软雅黑" pitchFamily="34" charset="-122"/>
                <a:ea typeface="微软雅黑" pitchFamily="34" charset="-122"/>
                <a:sym typeface="Calibri" pitchFamily="34" charset="0"/>
              </a:endParaRPr>
            </a:p>
            <a:p>
              <a:pPr>
                <a:lnSpc>
                  <a:spcPct val="150000"/>
                </a:lnSpc>
                <a:buClr>
                  <a:srgbClr val="0070C0"/>
                </a:buClr>
                <a:buFont typeface="Wingdings" charset="2"/>
                <a:buChar char="p"/>
              </a:pPr>
              <a:r>
                <a:rPr lang="zh-CN" altLang="zh-CN" sz="1600" b="1" dirty="0">
                  <a:solidFill>
                    <a:srgbClr val="C00000"/>
                  </a:solidFill>
                  <a:latin typeface="微软雅黑" pitchFamily="34" charset="-122"/>
                  <a:ea typeface="微软雅黑" pitchFamily="34" charset="-122"/>
                  <a:sym typeface="Calibri" pitchFamily="34" charset="0"/>
                </a:rPr>
                <a:t>其他作业</a:t>
              </a:r>
              <a:r>
                <a:rPr lang="zh-CN" altLang="en-US" sz="1600" dirty="0">
                  <a:solidFill>
                    <a:srgbClr val="C00000"/>
                  </a:solidFill>
                  <a:latin typeface="微软雅黑" pitchFamily="34" charset="-122"/>
                  <a:ea typeface="微软雅黑" pitchFamily="34" charset="-122"/>
                  <a:sym typeface="Calibri" pitchFamily="34" charset="0"/>
                </a:rPr>
                <a:t>：</a:t>
              </a:r>
              <a:r>
                <a:rPr lang="zh-CN" altLang="zh-CN" sz="1600" dirty="0">
                  <a:solidFill>
                    <a:srgbClr val="000000"/>
                  </a:solidFill>
                  <a:latin typeface="微软雅黑" pitchFamily="34" charset="-122"/>
                  <a:ea typeface="微软雅黑" pitchFamily="34" charset="-122"/>
                  <a:sym typeface="Calibri" pitchFamily="34" charset="0"/>
                </a:rPr>
                <a:t>烧、烤、煨管线、熬沥青、炒砂子、</a:t>
              </a:r>
              <a:r>
                <a:rPr lang="zh-CN" altLang="zh-CN" sz="1600" dirty="0">
                  <a:solidFill>
                    <a:srgbClr val="C00000"/>
                  </a:solidFill>
                  <a:latin typeface="微软雅黑" pitchFamily="34" charset="-122"/>
                  <a:ea typeface="微软雅黑" pitchFamily="34" charset="-122"/>
                  <a:sym typeface="Calibri" pitchFamily="34" charset="0"/>
                </a:rPr>
                <a:t>铁锤击（产生火花）物件</a:t>
              </a:r>
              <a:r>
                <a:rPr lang="zh-CN" altLang="zh-CN" sz="1600" dirty="0">
                  <a:solidFill>
                    <a:srgbClr val="000000"/>
                  </a:solidFill>
                  <a:latin typeface="微软雅黑" pitchFamily="34" charset="-122"/>
                  <a:ea typeface="微软雅黑" pitchFamily="34" charset="-122"/>
                  <a:sym typeface="Calibri" pitchFamily="34" charset="0"/>
                </a:rPr>
                <a:t>、</a:t>
              </a:r>
              <a:r>
                <a:rPr lang="zh-CN" altLang="zh-CN" sz="1600" dirty="0">
                  <a:solidFill>
                    <a:srgbClr val="C00000"/>
                  </a:solidFill>
                  <a:latin typeface="微软雅黑" pitchFamily="34" charset="-122"/>
                  <a:ea typeface="微软雅黑" pitchFamily="34" charset="-122"/>
                  <a:sym typeface="Calibri" pitchFamily="34" charset="0"/>
                </a:rPr>
                <a:t>喷砂</a:t>
              </a:r>
              <a:r>
                <a:rPr lang="zh-CN" altLang="zh-CN" sz="1600" dirty="0">
                  <a:solidFill>
                    <a:srgbClr val="000000"/>
                  </a:solidFill>
                  <a:latin typeface="微软雅黑" pitchFamily="34" charset="-122"/>
                  <a:ea typeface="微软雅黑" pitchFamily="34" charset="-122"/>
                  <a:sym typeface="Calibri" pitchFamily="34" charset="0"/>
                </a:rPr>
                <a:t>和产生火花</a:t>
              </a:r>
              <a:r>
                <a:rPr lang="zh-CN" altLang="en-US" sz="1600" dirty="0">
                  <a:solidFill>
                    <a:srgbClr val="000000"/>
                  </a:solidFill>
                  <a:latin typeface="微软雅黑" pitchFamily="34" charset="-122"/>
                  <a:ea typeface="微软雅黑" pitchFamily="34" charset="-122"/>
                  <a:sym typeface="Calibri" pitchFamily="34" charset="0"/>
                </a:rPr>
                <a:t>的其它作业；</a:t>
              </a:r>
              <a:endParaRPr lang="en-US" altLang="zh-CN" sz="1600" dirty="0">
                <a:solidFill>
                  <a:srgbClr val="000000"/>
                </a:solidFill>
                <a:latin typeface="微软雅黑" pitchFamily="34" charset="-122"/>
                <a:ea typeface="微软雅黑" pitchFamily="34" charset="-122"/>
                <a:sym typeface="Calibri" pitchFamily="34" charset="0"/>
              </a:endParaRPr>
            </a:p>
            <a:p>
              <a:pPr>
                <a:lnSpc>
                  <a:spcPct val="150000"/>
                </a:lnSpc>
                <a:buClr>
                  <a:srgbClr val="0070C0"/>
                </a:buClr>
                <a:buFont typeface="Wingdings" charset="2"/>
                <a:buChar char="p"/>
              </a:pPr>
              <a:r>
                <a:rPr lang="zh-CN" altLang="zh-CN" sz="1600" b="1" dirty="0">
                  <a:solidFill>
                    <a:srgbClr val="C00000"/>
                  </a:solidFill>
                  <a:latin typeface="微软雅黑" pitchFamily="34" charset="-122"/>
                  <a:ea typeface="微软雅黑" pitchFamily="34" charset="-122"/>
                  <a:sym typeface="Calibri" pitchFamily="34" charset="0"/>
                </a:rPr>
                <a:t>临时电源并使用非防爆电器</a:t>
              </a:r>
              <a:r>
                <a:rPr lang="zh-CN" altLang="en-US" sz="1600" b="1" dirty="0">
                  <a:solidFill>
                    <a:srgbClr val="C00000"/>
                  </a:solidFill>
                  <a:latin typeface="微软雅黑" pitchFamily="34" charset="-122"/>
                  <a:ea typeface="微软雅黑" pitchFamily="34" charset="-122"/>
                  <a:sym typeface="Calibri" pitchFamily="34" charset="0"/>
                </a:rPr>
                <a:t>作业：</a:t>
              </a:r>
              <a:r>
                <a:rPr lang="zh-CN" altLang="zh-CN" sz="1600" dirty="0">
                  <a:solidFill>
                    <a:srgbClr val="000000"/>
                  </a:solidFill>
                  <a:latin typeface="微软雅黑" pitchFamily="34" charset="-122"/>
                  <a:ea typeface="微软雅黑" pitchFamily="34" charset="-122"/>
                  <a:sym typeface="Calibri" pitchFamily="34" charset="0"/>
                </a:rPr>
                <a:t>生产装置、成品油库装卸作业区和罐区联接</a:t>
              </a:r>
              <a:r>
                <a:rPr lang="zh-CN" altLang="zh-CN" sz="1600" dirty="0">
                  <a:solidFill>
                    <a:srgbClr val="C00000"/>
                  </a:solidFill>
                  <a:latin typeface="微软雅黑" pitchFamily="34" charset="-122"/>
                  <a:ea typeface="微软雅黑" pitchFamily="34" charset="-122"/>
                  <a:sym typeface="Calibri" pitchFamily="34" charset="0"/>
                </a:rPr>
                <a:t>临时电源并使用非防爆电器设备和电动工具</a:t>
              </a:r>
              <a:r>
                <a:rPr lang="zh-CN" altLang="en-US" sz="1600" dirty="0">
                  <a:solidFill>
                    <a:srgbClr val="000000"/>
                  </a:solidFill>
                  <a:latin typeface="微软雅黑" pitchFamily="34" charset="-122"/>
                  <a:ea typeface="微软雅黑" pitchFamily="34" charset="-122"/>
                  <a:sym typeface="Calibri" pitchFamily="34" charset="0"/>
                </a:rPr>
                <a:t>的作业</a:t>
              </a:r>
              <a:r>
                <a:rPr lang="zh-CN" altLang="zh-CN" sz="1600" dirty="0">
                  <a:solidFill>
                    <a:srgbClr val="000000"/>
                  </a:solidFill>
                  <a:latin typeface="微软雅黑" pitchFamily="34" charset="-122"/>
                  <a:ea typeface="微软雅黑" pitchFamily="34" charset="-122"/>
                  <a:sym typeface="Calibri" pitchFamily="34" charset="0"/>
                </a:rPr>
                <a:t>；</a:t>
              </a:r>
              <a:endParaRPr lang="en-US" altLang="zh-CN" sz="1600" dirty="0">
                <a:solidFill>
                  <a:srgbClr val="000000"/>
                </a:solidFill>
                <a:latin typeface="微软雅黑" pitchFamily="34" charset="-122"/>
                <a:ea typeface="微软雅黑" pitchFamily="34" charset="-122"/>
                <a:sym typeface="Calibri" pitchFamily="34" charset="0"/>
              </a:endParaRPr>
            </a:p>
            <a:p>
              <a:pPr>
                <a:lnSpc>
                  <a:spcPct val="150000"/>
                </a:lnSpc>
                <a:buClr>
                  <a:srgbClr val="0070C0"/>
                </a:buClr>
                <a:buFont typeface="Wingdings" charset="2"/>
                <a:buChar char="p"/>
              </a:pPr>
              <a:r>
                <a:rPr lang="zh-CN" altLang="en-US" sz="1600" b="1" dirty="0">
                  <a:solidFill>
                    <a:srgbClr val="C00000"/>
                  </a:solidFill>
                  <a:latin typeface="微软雅黑" pitchFamily="34" charset="-122"/>
                  <a:ea typeface="微软雅黑" pitchFamily="34" charset="-122"/>
                  <a:sym typeface="Calibri" pitchFamily="34" charset="0"/>
                </a:rPr>
                <a:t>爆破作业：</a:t>
              </a:r>
              <a:r>
                <a:rPr lang="zh-CN" altLang="zh-CN" sz="1600" dirty="0">
                  <a:solidFill>
                    <a:srgbClr val="000000"/>
                  </a:solidFill>
                  <a:latin typeface="微软雅黑" pitchFamily="34" charset="-122"/>
                  <a:ea typeface="微软雅黑" pitchFamily="34" charset="-122"/>
                  <a:sym typeface="Calibri" pitchFamily="34" charset="0"/>
                </a:rPr>
                <a:t>使用雷管、炸药等进行爆破作业</a:t>
              </a:r>
              <a:r>
                <a:rPr lang="zh-CN" altLang="en-US" sz="1600" dirty="0">
                  <a:solidFill>
                    <a:srgbClr val="000000"/>
                  </a:solidFill>
                  <a:latin typeface="微软雅黑" pitchFamily="34" charset="-122"/>
                  <a:ea typeface="微软雅黑" pitchFamily="34" charset="-122"/>
                  <a:sym typeface="Calibri" pitchFamily="34" charset="0"/>
                </a:rPr>
                <a:t>。</a:t>
              </a:r>
              <a:endParaRPr lang="zh-CN" altLang="zh-CN" sz="1600" dirty="0">
                <a:solidFill>
                  <a:srgbClr val="000000"/>
                </a:solidFill>
                <a:latin typeface="微软雅黑" pitchFamily="34" charset="-122"/>
                <a:ea typeface="微软雅黑" pitchFamily="34" charset="-122"/>
                <a:sym typeface="Calibri" pitchFamily="34" charset="0"/>
              </a:endParaRPr>
            </a:p>
          </p:txBody>
        </p:sp>
      </p:grpSp>
      <p:pic>
        <p:nvPicPr>
          <p:cNvPr id="65" name="Picture 3" descr="C:\Users\Administrator\Desktop\timg (1).jp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5" y="4813301"/>
            <a:ext cx="19812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5" descr="C:\Users\Administrator\Desktop\324c7366e1192605b55a03b203a0c585_u=401163548,1863500178&amp;fm=27&amp;gp=0.jpg"/>
          <p:cNvPicPr>
            <a:picLocks noChangeArrowheads="1"/>
          </p:cNvPicPr>
          <p:nvPr/>
        </p:nvPicPr>
        <p:blipFill rotWithShape="1">
          <a:blip r:embed="rId5">
            <a:extLst>
              <a:ext uri="{28A0092B-C50C-407E-A947-70E740481C1C}">
                <a14:useLocalDpi xmlns:a14="http://schemas.microsoft.com/office/drawing/2010/main" val="0"/>
              </a:ext>
            </a:extLst>
          </a:blip>
          <a:srcRect b="6213"/>
          <a:stretch>
            <a:fillRect/>
          </a:stretch>
        </p:blipFill>
        <p:spPr bwMode="auto">
          <a:xfrm>
            <a:off x="3990182" y="4813301"/>
            <a:ext cx="1979612"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7" descr="https://ss3.bdstatic.com/70cFv8Sh_Q1YnxGkpoWK1HF6hhy/it/u=2220741379,2147894580&amp;fm=27&amp;gp=0.jpg"/>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3951" y="4813301"/>
            <a:ext cx="1979613"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11" descr="https://ss2.bdstatic.com/70cFvnSh_Q1YnxGkpoWK1HF6hhy/it/u=4046200470,2618068440&amp;fm=27&amp;gp=0.jpg"/>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17721" y="4813302"/>
            <a:ext cx="1979613"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占位符 7"/>
          <p:cNvSpPr>
            <a:spLocks noGrp="1"/>
          </p:cNvSpPr>
          <p:nvPr>
            <p:ph type="body" sz="quarter" idx="11"/>
          </p:nvPr>
        </p:nvSpPr>
        <p:spPr>
          <a:xfrm>
            <a:off x="83331" y="823414"/>
            <a:ext cx="4151313" cy="539776"/>
          </a:xfrm>
        </p:spPr>
        <p:txBody>
          <a:bodyPr/>
          <a:lstStyle/>
          <a:p>
            <a:pPr marL="514350" indent="-514350">
              <a:buFont typeface="+mj-lt"/>
              <a:buAutoNum type="romanUcPeriod" startAt="3"/>
            </a:pPr>
            <a:r>
              <a:rPr lang="zh-CN" altLang="en-US" dirty="0"/>
              <a:t>基本定义及流程</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0"/>
          </p:nvPr>
        </p:nvSpPr>
        <p:spPr/>
        <p:txBody>
          <a:bodyPr/>
          <a:lstStyle/>
          <a:p>
            <a:r>
              <a:rPr lang="zh-CN" altLang="en-US" dirty="0"/>
              <a:t>一、认识工业动火作业</a:t>
            </a:r>
          </a:p>
        </p:txBody>
      </p:sp>
      <p:sp>
        <p:nvSpPr>
          <p:cNvPr id="3" name="矩形 2"/>
          <p:cNvSpPr/>
          <p:nvPr/>
        </p:nvSpPr>
        <p:spPr>
          <a:xfrm>
            <a:off x="767408" y="1366390"/>
            <a:ext cx="10657184" cy="4708981"/>
          </a:xfrm>
          <a:prstGeom prst="rect">
            <a:avLst/>
          </a:prstGeom>
        </p:spPr>
        <p:txBody>
          <a:bodyPr wrap="square">
            <a:spAutoFit/>
          </a:bodyPr>
          <a:lstStyle/>
          <a:p>
            <a:pPr marL="342900" indent="-342900">
              <a:lnSpc>
                <a:spcPct val="150000"/>
              </a:lnSpc>
              <a:buFont typeface="Wingdings" charset="2"/>
              <a:buChar char="n"/>
            </a:pPr>
            <a:r>
              <a:rPr lang="zh-CN" altLang="en-US" b="1" dirty="0">
                <a:solidFill>
                  <a:srgbClr val="C00000"/>
                </a:solidFill>
                <a:latin typeface="微软雅黑" pitchFamily="34" charset="-122"/>
                <a:ea typeface="微软雅黑" pitchFamily="34" charset="-122"/>
                <a:sym typeface="微软雅黑" pitchFamily="34" charset="-122"/>
              </a:rPr>
              <a:t>固定动火区</a:t>
            </a:r>
            <a:r>
              <a:rPr lang="zh-CN" altLang="en-US" dirty="0">
                <a:latin typeface="微软雅黑" pitchFamily="34" charset="-122"/>
                <a:ea typeface="微软雅黑" pitchFamily="34" charset="-122"/>
                <a:sym typeface="微软雅黑" pitchFamily="34" charset="-122"/>
              </a:rPr>
              <a:t>外的动火作业一般分为</a:t>
            </a:r>
            <a:r>
              <a:rPr lang="zh-CN" altLang="en-US" b="1" dirty="0">
                <a:solidFill>
                  <a:srgbClr val="C00000"/>
                </a:solidFill>
                <a:latin typeface="微软雅黑" pitchFamily="34" charset="-122"/>
                <a:ea typeface="微软雅黑" pitchFamily="34" charset="-122"/>
                <a:sym typeface="微软雅黑" pitchFamily="34" charset="-122"/>
              </a:rPr>
              <a:t>二级动火、一级动火、特殊动火</a:t>
            </a:r>
            <a:r>
              <a:rPr lang="zh-CN" altLang="en-US" dirty="0">
                <a:latin typeface="微软雅黑" pitchFamily="34" charset="-122"/>
                <a:ea typeface="微软雅黑" pitchFamily="34" charset="-122"/>
                <a:sym typeface="微软雅黑" pitchFamily="34" charset="-122"/>
              </a:rPr>
              <a:t>三个级别，遇节日、假日或其他特殊情况，</a:t>
            </a:r>
            <a:r>
              <a:rPr lang="zh-CN" altLang="en-US" b="1" dirty="0">
                <a:solidFill>
                  <a:srgbClr val="C00000"/>
                </a:solidFill>
                <a:latin typeface="微软雅黑" pitchFamily="34" charset="-122"/>
                <a:ea typeface="微软雅黑" pitchFamily="34" charset="-122"/>
                <a:sym typeface="微软雅黑" pitchFamily="34" charset="-122"/>
              </a:rPr>
              <a:t>动火作业应升级管理</a:t>
            </a:r>
            <a:r>
              <a:rPr lang="zh-CN" altLang="en-US" dirty="0">
                <a:latin typeface="微软雅黑" pitchFamily="34" charset="-122"/>
                <a:ea typeface="微软雅黑" pitchFamily="34" charset="-122"/>
                <a:sym typeface="微软雅黑" pitchFamily="34" charset="-122"/>
              </a:rPr>
              <a:t>。</a:t>
            </a:r>
          </a:p>
          <a:p>
            <a:pPr>
              <a:lnSpc>
                <a:spcPct val="150000"/>
              </a:lnSpc>
            </a:pPr>
            <a:r>
              <a:rPr lang="zh-CN" altLang="en-US" sz="1800" dirty="0">
                <a:latin typeface="微软雅黑" pitchFamily="34" charset="-122"/>
                <a:ea typeface="微软雅黑" pitchFamily="34" charset="-122"/>
                <a:sym typeface="微软雅黑" pitchFamily="34" charset="-122"/>
              </a:rPr>
              <a:t>注：企业应划定固定动火区及禁火区。</a:t>
            </a:r>
          </a:p>
          <a:p>
            <a:pPr marL="342900" indent="-342900">
              <a:lnSpc>
                <a:spcPct val="150000"/>
              </a:lnSpc>
              <a:buFont typeface="Wingdings" charset="2"/>
              <a:buChar char="n"/>
            </a:pPr>
            <a:r>
              <a:rPr lang="zh-CN" altLang="en-US" b="1" dirty="0">
                <a:solidFill>
                  <a:srgbClr val="C00000"/>
                </a:solidFill>
                <a:latin typeface="微软雅黑" pitchFamily="34" charset="-122"/>
                <a:ea typeface="微软雅黑" pitchFamily="34" charset="-122"/>
                <a:sym typeface="微软雅黑" pitchFamily="34" charset="-122"/>
              </a:rPr>
              <a:t>二级动火作业：</a:t>
            </a:r>
            <a:r>
              <a:rPr lang="zh-CN" altLang="en-US" dirty="0">
                <a:latin typeface="微软雅黑" pitchFamily="34" charset="-122"/>
                <a:ea typeface="微软雅黑" pitchFamily="34" charset="-122"/>
                <a:sym typeface="微软雅黑" pitchFamily="34" charset="-122"/>
              </a:rPr>
              <a:t>除特殊动火作业和一级动火作业以外的动火作业。凡生产装置或系统全部停车，装置经清洗、置换、分析合格并采取安全隔离措施后，可根据其火灾、爆炸危险性大小，经所在单位安全管理部门批准，动火作业可按二级动火作业管理。</a:t>
            </a:r>
          </a:p>
          <a:p>
            <a:pPr marL="342900" indent="-342900">
              <a:lnSpc>
                <a:spcPct val="150000"/>
              </a:lnSpc>
              <a:buFont typeface="Wingdings" charset="2"/>
              <a:buChar char="n"/>
            </a:pPr>
            <a:r>
              <a:rPr lang="zh-CN" altLang="en-US" b="1" dirty="0">
                <a:solidFill>
                  <a:srgbClr val="C00000"/>
                </a:solidFill>
                <a:latin typeface="微软雅黑" pitchFamily="34" charset="-122"/>
                <a:ea typeface="微软雅黑" pitchFamily="34" charset="-122"/>
                <a:sym typeface="微软雅黑" pitchFamily="34" charset="-122"/>
              </a:rPr>
              <a:t>一级动火作业：</a:t>
            </a:r>
            <a:r>
              <a:rPr lang="zh-CN" altLang="en-US" dirty="0">
                <a:latin typeface="微软雅黑" pitchFamily="34" charset="-122"/>
                <a:ea typeface="微软雅黑" pitchFamily="34" charset="-122"/>
                <a:sym typeface="微软雅黑" pitchFamily="34" charset="-122"/>
              </a:rPr>
              <a:t>在易燃易爆场所进行的除特殊动火作业以外的动火作业。厂区管廊上的动火作业按一级动火作业管理。</a:t>
            </a:r>
          </a:p>
          <a:p>
            <a:pPr marL="342900" indent="-342900">
              <a:lnSpc>
                <a:spcPct val="150000"/>
              </a:lnSpc>
              <a:buFont typeface="Wingdings" charset="2"/>
              <a:buChar char="n"/>
            </a:pPr>
            <a:r>
              <a:rPr lang="zh-CN" altLang="en-US" b="1" dirty="0">
                <a:solidFill>
                  <a:srgbClr val="C00000"/>
                </a:solidFill>
                <a:latin typeface="微软雅黑" pitchFamily="34" charset="-122"/>
                <a:ea typeface="微软雅黑" pitchFamily="34" charset="-122"/>
                <a:sym typeface="微软雅黑" pitchFamily="34" charset="-122"/>
              </a:rPr>
              <a:t>特殊动火作业：</a:t>
            </a:r>
            <a:r>
              <a:rPr lang="zh-CN" altLang="en-US" dirty="0">
                <a:latin typeface="微软雅黑" pitchFamily="34" charset="-122"/>
                <a:ea typeface="微软雅黑" pitchFamily="34" charset="-122"/>
                <a:sym typeface="微软雅黑" pitchFamily="34" charset="-122"/>
              </a:rPr>
              <a:t>在生产运行状态下的易燃易爆生产装置、输送管道、储罐、容器等部位上及其他特殊危险场所进行的动火作业，带压不置换动火作业按特殊动火作业管理。</a:t>
            </a:r>
          </a:p>
        </p:txBody>
      </p:sp>
      <p:sp>
        <p:nvSpPr>
          <p:cNvPr id="9" name="文本占位符 7"/>
          <p:cNvSpPr>
            <a:spLocks noGrp="1"/>
          </p:cNvSpPr>
          <p:nvPr>
            <p:ph type="body" sz="quarter" idx="11"/>
          </p:nvPr>
        </p:nvSpPr>
        <p:spPr>
          <a:xfrm>
            <a:off x="83331" y="823414"/>
            <a:ext cx="4151313" cy="539776"/>
          </a:xfrm>
        </p:spPr>
        <p:txBody>
          <a:bodyPr/>
          <a:lstStyle/>
          <a:p>
            <a:pPr marL="514350" indent="-514350">
              <a:buFont typeface="+mj-lt"/>
              <a:buAutoNum type="romanUcPeriod" startAt="3"/>
            </a:pPr>
            <a:r>
              <a:rPr lang="zh-CN" altLang="en-US" dirty="0"/>
              <a:t>基本定义及流程</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0"/>
          </p:nvPr>
        </p:nvSpPr>
        <p:spPr/>
        <p:txBody>
          <a:bodyPr/>
          <a:lstStyle/>
          <a:p>
            <a:r>
              <a:rPr lang="zh-CN" altLang="en-US" dirty="0"/>
              <a:t>一、认识工业动火作业</a:t>
            </a:r>
          </a:p>
        </p:txBody>
      </p:sp>
      <p:sp>
        <p:nvSpPr>
          <p:cNvPr id="5" name="矩形 85"/>
          <p:cNvSpPr>
            <a:spLocks noChangeArrowheads="1"/>
          </p:cNvSpPr>
          <p:nvPr/>
        </p:nvSpPr>
        <p:spPr bwMode="auto">
          <a:xfrm>
            <a:off x="7970838" y="2771775"/>
            <a:ext cx="455612" cy="2179638"/>
          </a:xfrm>
          <a:prstGeom prst="rect">
            <a:avLst/>
          </a:prstGeom>
          <a:solidFill>
            <a:srgbClr val="00999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endParaRPr lang="zh-CN" altLang="en-US" b="1">
              <a:ea typeface="方正小标宋简体" pitchFamily="2" charset="-122"/>
              <a:sym typeface="Calibri" pitchFamily="34" charset="0"/>
            </a:endParaRPr>
          </a:p>
        </p:txBody>
      </p:sp>
      <p:sp>
        <p:nvSpPr>
          <p:cNvPr id="6" name="矩形 39"/>
          <p:cNvSpPr>
            <a:spLocks noChangeArrowheads="1"/>
          </p:cNvSpPr>
          <p:nvPr/>
        </p:nvSpPr>
        <p:spPr bwMode="auto">
          <a:xfrm>
            <a:off x="3575050" y="4591050"/>
            <a:ext cx="1081088" cy="369888"/>
          </a:xfrm>
          <a:prstGeom prst="rect">
            <a:avLst/>
          </a:prstGeom>
          <a:solidFill>
            <a:srgbClr val="00999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endParaRPr lang="zh-CN" altLang="en-US" b="1">
              <a:ea typeface="方正小标宋简体" pitchFamily="2" charset="-122"/>
              <a:sym typeface="Calibri" pitchFamily="34" charset="0"/>
            </a:endParaRPr>
          </a:p>
        </p:txBody>
      </p:sp>
      <p:sp>
        <p:nvSpPr>
          <p:cNvPr id="9" name="TextBox 40"/>
          <p:cNvSpPr txBox="1"/>
          <p:nvPr/>
        </p:nvSpPr>
        <p:spPr>
          <a:xfrm>
            <a:off x="3648075" y="4572000"/>
            <a:ext cx="971550" cy="400050"/>
          </a:xfrm>
          <a:prstGeom prst="rect">
            <a:avLst/>
          </a:prstGeom>
          <a:noFill/>
        </p:spPr>
        <p:txBody>
          <a:bodyPr>
            <a:spAutoFit/>
          </a:bodyPr>
          <a:lstStyle/>
          <a:p>
            <a:pPr algn="ctr">
              <a:defRPr/>
            </a:pPr>
            <a:r>
              <a:rPr lang="zh-CN" altLang="en-US" b="1" dirty="0">
                <a:solidFill>
                  <a:schemeClr val="bg1"/>
                </a:solidFill>
                <a:latin typeface="微软雅黑" pitchFamily="34" charset="-122"/>
                <a:ea typeface="微软雅黑" pitchFamily="34" charset="-122"/>
              </a:rPr>
              <a:t>申请人</a:t>
            </a:r>
            <a:endParaRPr lang="zh-CN" altLang="en-US" b="1" kern="100" dirty="0">
              <a:solidFill>
                <a:schemeClr val="bg1"/>
              </a:solidFill>
              <a:latin typeface="Adobe 黑体 Std R" pitchFamily="34" charset="-122"/>
              <a:ea typeface="Adobe 黑体 Std R" pitchFamily="34" charset="-122"/>
              <a:cs typeface="Times New Roman" pitchFamily="18" charset="0"/>
            </a:endParaRPr>
          </a:p>
        </p:txBody>
      </p:sp>
      <p:sp>
        <p:nvSpPr>
          <p:cNvPr id="10" name="矩形 41"/>
          <p:cNvSpPr>
            <a:spLocks noChangeArrowheads="1"/>
          </p:cNvSpPr>
          <p:nvPr/>
        </p:nvSpPr>
        <p:spPr bwMode="auto">
          <a:xfrm>
            <a:off x="3540125" y="2771775"/>
            <a:ext cx="1079500" cy="369888"/>
          </a:xfrm>
          <a:prstGeom prst="rect">
            <a:avLst/>
          </a:prstGeom>
          <a:solidFill>
            <a:srgbClr val="00999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endParaRPr lang="zh-CN" altLang="en-US" b="1">
              <a:ea typeface="方正小标宋简体" pitchFamily="2" charset="-122"/>
              <a:sym typeface="Calibri" pitchFamily="34" charset="0"/>
            </a:endParaRPr>
          </a:p>
        </p:txBody>
      </p:sp>
      <p:sp>
        <p:nvSpPr>
          <p:cNvPr id="11" name="TextBox 42"/>
          <p:cNvSpPr txBox="1"/>
          <p:nvPr/>
        </p:nvSpPr>
        <p:spPr>
          <a:xfrm>
            <a:off x="3611564" y="2754313"/>
            <a:ext cx="973137" cy="400050"/>
          </a:xfrm>
          <a:prstGeom prst="rect">
            <a:avLst/>
          </a:prstGeom>
          <a:noFill/>
        </p:spPr>
        <p:txBody>
          <a:bodyPr>
            <a:spAutoFit/>
          </a:bodyPr>
          <a:lstStyle/>
          <a:p>
            <a:pPr algn="ctr">
              <a:defRPr/>
            </a:pPr>
            <a:r>
              <a:rPr lang="zh-CN" altLang="en-US" b="1" dirty="0">
                <a:solidFill>
                  <a:schemeClr val="bg1"/>
                </a:solidFill>
                <a:latin typeface="微软雅黑" pitchFamily="34" charset="-122"/>
                <a:ea typeface="微软雅黑" pitchFamily="34" charset="-122"/>
              </a:rPr>
              <a:t>批准人</a:t>
            </a:r>
            <a:endParaRPr lang="zh-CN" altLang="en-US" b="1" kern="100" dirty="0">
              <a:solidFill>
                <a:schemeClr val="bg1"/>
              </a:solidFill>
              <a:latin typeface="Adobe 黑体 Std R" pitchFamily="34" charset="-122"/>
              <a:ea typeface="Adobe 黑体 Std R" pitchFamily="34" charset="-122"/>
              <a:cs typeface="Times New Roman" pitchFamily="18" charset="0"/>
            </a:endParaRPr>
          </a:p>
        </p:txBody>
      </p:sp>
      <p:sp>
        <p:nvSpPr>
          <p:cNvPr id="12" name="矩形 43"/>
          <p:cNvSpPr>
            <a:spLocks noChangeArrowheads="1"/>
          </p:cNvSpPr>
          <p:nvPr/>
        </p:nvSpPr>
        <p:spPr bwMode="auto">
          <a:xfrm>
            <a:off x="1952625" y="4619625"/>
            <a:ext cx="13541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lnSpc>
                <a:spcPct val="150000"/>
              </a:lnSpc>
            </a:pPr>
            <a:r>
              <a:rPr lang="zh-CN" altLang="en-US" sz="1000" b="1">
                <a:latin typeface="微软雅黑" pitchFamily="34" charset="-122"/>
                <a:ea typeface="微软雅黑" pitchFamily="34" charset="-122"/>
                <a:sym typeface="Calibri" pitchFamily="34" charset="0"/>
              </a:rPr>
              <a:t>作业单位现场负责人</a:t>
            </a:r>
          </a:p>
        </p:txBody>
      </p:sp>
      <p:cxnSp>
        <p:nvCxnSpPr>
          <p:cNvPr id="13" name="直接连接符 12"/>
          <p:cNvCxnSpPr/>
          <p:nvPr/>
        </p:nvCxnSpPr>
        <p:spPr>
          <a:xfrm>
            <a:off x="3324226" y="4783138"/>
            <a:ext cx="250825" cy="4762"/>
          </a:xfrm>
          <a:prstGeom prst="line">
            <a:avLst/>
          </a:prstGeom>
          <a:ln w="19050">
            <a:solidFill>
              <a:srgbClr val="009999"/>
            </a:solidFill>
            <a:prstDash val="dash"/>
          </a:ln>
        </p:spPr>
        <p:style>
          <a:lnRef idx="1">
            <a:schemeClr val="accent1"/>
          </a:lnRef>
          <a:fillRef idx="0">
            <a:schemeClr val="accent1"/>
          </a:fillRef>
          <a:effectRef idx="0">
            <a:schemeClr val="accent1"/>
          </a:effectRef>
          <a:fontRef idx="minor">
            <a:schemeClr val="tx1"/>
          </a:fontRef>
        </p:style>
      </p:cxnSp>
      <p:sp>
        <p:nvSpPr>
          <p:cNvPr id="14" name="虚尾箭头 13"/>
          <p:cNvSpPr/>
          <p:nvPr/>
        </p:nvSpPr>
        <p:spPr bwMode="auto">
          <a:xfrm rot="16200000">
            <a:off x="3389314" y="3740151"/>
            <a:ext cx="1309687" cy="252413"/>
          </a:xfrm>
          <a:prstGeom prst="stripedRightArrow">
            <a:avLst/>
          </a:prstGeom>
          <a:solidFill>
            <a:srgbClr val="009999"/>
          </a:solidFill>
          <a:ln w="9525" cap="flat" cmpd="sng" algn="ctr">
            <a:solidFill>
              <a:srgbClr val="009999"/>
            </a:solidFill>
            <a:prstDash val="solid"/>
            <a:round/>
            <a:headEnd type="none" w="med" len="med"/>
            <a:tailEnd type="none" w="med" len="med"/>
          </a:ln>
          <a:effectLst/>
        </p:spPr>
        <p:txBody>
          <a:bodyPr/>
          <a:lstStyle/>
          <a:p>
            <a:pPr eaLnBrk="0" hangingPunct="0">
              <a:defRPr/>
            </a:pPr>
            <a:endParaRPr lang="zh-CN" altLang="en-US" b="1">
              <a:ea typeface="方正小标宋简体" pitchFamily="2" charset="-122"/>
            </a:endParaRPr>
          </a:p>
        </p:txBody>
      </p:sp>
      <p:sp>
        <p:nvSpPr>
          <p:cNvPr id="15" name="矩形 45"/>
          <p:cNvSpPr>
            <a:spLocks noChangeArrowheads="1"/>
          </p:cNvSpPr>
          <p:nvPr/>
        </p:nvSpPr>
        <p:spPr bwMode="auto">
          <a:xfrm>
            <a:off x="2066926" y="3708401"/>
            <a:ext cx="12112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lnSpc>
                <a:spcPct val="150000"/>
              </a:lnSpc>
            </a:pPr>
            <a:r>
              <a:rPr lang="zh-CN" altLang="zh-CN" sz="1000" b="1">
                <a:latin typeface="微软雅黑" pitchFamily="34" charset="-122"/>
                <a:ea typeface="微软雅黑" pitchFamily="34" charset="-122"/>
                <a:sym typeface="Calibri" pitchFamily="34" charset="0"/>
              </a:rPr>
              <a:t>提出动火作业申请</a:t>
            </a:r>
            <a:endParaRPr lang="zh-CN" altLang="en-US" sz="1000" b="1">
              <a:latin typeface="微软雅黑" pitchFamily="34" charset="-122"/>
              <a:ea typeface="微软雅黑" pitchFamily="34" charset="-122"/>
              <a:sym typeface="Calibri" pitchFamily="34" charset="0"/>
            </a:endParaRPr>
          </a:p>
        </p:txBody>
      </p:sp>
      <p:cxnSp>
        <p:nvCxnSpPr>
          <p:cNvPr id="16" name="直接连接符 15"/>
          <p:cNvCxnSpPr/>
          <p:nvPr/>
        </p:nvCxnSpPr>
        <p:spPr>
          <a:xfrm>
            <a:off x="3344863" y="3873500"/>
            <a:ext cx="590550" cy="0"/>
          </a:xfrm>
          <a:prstGeom prst="line">
            <a:avLst/>
          </a:prstGeom>
          <a:ln w="19050">
            <a:solidFill>
              <a:srgbClr val="009999"/>
            </a:solidFill>
            <a:prstDash val="dash"/>
          </a:ln>
        </p:spPr>
        <p:style>
          <a:lnRef idx="1">
            <a:schemeClr val="accent1"/>
          </a:lnRef>
          <a:fillRef idx="0">
            <a:schemeClr val="accent1"/>
          </a:fillRef>
          <a:effectRef idx="0">
            <a:schemeClr val="accent1"/>
          </a:effectRef>
          <a:fontRef idx="minor">
            <a:schemeClr val="tx1"/>
          </a:fontRef>
        </p:style>
      </p:cxnSp>
      <p:sp>
        <p:nvSpPr>
          <p:cNvPr id="17" name="虚尾箭头 16"/>
          <p:cNvSpPr/>
          <p:nvPr/>
        </p:nvSpPr>
        <p:spPr bwMode="auto">
          <a:xfrm>
            <a:off x="4784726" y="2841626"/>
            <a:ext cx="792163" cy="252413"/>
          </a:xfrm>
          <a:prstGeom prst="stripedRightArrow">
            <a:avLst/>
          </a:prstGeom>
          <a:solidFill>
            <a:srgbClr val="009999"/>
          </a:solidFill>
          <a:ln w="9525" cap="flat" cmpd="sng" algn="ctr">
            <a:solidFill>
              <a:srgbClr val="009999"/>
            </a:solidFill>
            <a:prstDash val="solid"/>
            <a:round/>
            <a:headEnd type="none" w="med" len="med"/>
            <a:tailEnd type="none" w="med" len="med"/>
          </a:ln>
          <a:effectLst/>
        </p:spPr>
        <p:txBody>
          <a:bodyPr/>
          <a:lstStyle/>
          <a:p>
            <a:pPr eaLnBrk="0" hangingPunct="0">
              <a:defRPr/>
            </a:pPr>
            <a:endParaRPr lang="zh-CN" altLang="en-US" b="1">
              <a:ea typeface="方正小标宋简体" pitchFamily="2" charset="-122"/>
            </a:endParaRPr>
          </a:p>
        </p:txBody>
      </p:sp>
      <p:sp>
        <p:nvSpPr>
          <p:cNvPr id="18" name="矩形 49"/>
          <p:cNvSpPr>
            <a:spLocks noChangeArrowheads="1"/>
          </p:cNvSpPr>
          <p:nvPr/>
        </p:nvSpPr>
        <p:spPr bwMode="auto">
          <a:xfrm>
            <a:off x="5664200" y="2771775"/>
            <a:ext cx="1079500" cy="369888"/>
          </a:xfrm>
          <a:prstGeom prst="rect">
            <a:avLst/>
          </a:prstGeom>
          <a:solidFill>
            <a:srgbClr val="00999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endParaRPr lang="zh-CN" altLang="en-US" b="1">
              <a:ea typeface="方正小标宋简体" pitchFamily="2" charset="-122"/>
              <a:sym typeface="Calibri" pitchFamily="34" charset="0"/>
            </a:endParaRPr>
          </a:p>
        </p:txBody>
      </p:sp>
      <p:sp>
        <p:nvSpPr>
          <p:cNvPr id="19" name="TextBox 50"/>
          <p:cNvSpPr txBox="1"/>
          <p:nvPr/>
        </p:nvSpPr>
        <p:spPr>
          <a:xfrm>
            <a:off x="5735638" y="2754313"/>
            <a:ext cx="971550" cy="400050"/>
          </a:xfrm>
          <a:prstGeom prst="rect">
            <a:avLst/>
          </a:prstGeom>
          <a:noFill/>
        </p:spPr>
        <p:txBody>
          <a:bodyPr>
            <a:spAutoFit/>
          </a:bodyPr>
          <a:lstStyle/>
          <a:p>
            <a:pPr algn="ctr">
              <a:defRPr/>
            </a:pPr>
            <a:r>
              <a:rPr lang="zh-CN" altLang="en-US" b="1" dirty="0">
                <a:solidFill>
                  <a:schemeClr val="bg1"/>
                </a:solidFill>
                <a:latin typeface="微软雅黑" pitchFamily="34" charset="-122"/>
                <a:ea typeface="微软雅黑" pitchFamily="34" charset="-122"/>
              </a:rPr>
              <a:t>监督人</a:t>
            </a:r>
            <a:endParaRPr lang="zh-CN" altLang="en-US" b="1" kern="100" dirty="0">
              <a:solidFill>
                <a:schemeClr val="bg1"/>
              </a:solidFill>
              <a:latin typeface="Adobe 黑体 Std R" pitchFamily="34" charset="-122"/>
              <a:ea typeface="Adobe 黑体 Std R" pitchFamily="34" charset="-122"/>
              <a:cs typeface="Times New Roman" pitchFamily="18" charset="0"/>
            </a:endParaRPr>
          </a:p>
        </p:txBody>
      </p:sp>
      <p:sp>
        <p:nvSpPr>
          <p:cNvPr id="20" name="矩形 54"/>
          <p:cNvSpPr>
            <a:spLocks noChangeArrowheads="1"/>
          </p:cNvSpPr>
          <p:nvPr/>
        </p:nvSpPr>
        <p:spPr bwMode="auto">
          <a:xfrm>
            <a:off x="4856164" y="2446339"/>
            <a:ext cx="492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zh-CN" altLang="en-US" sz="1200" b="1">
                <a:solidFill>
                  <a:srgbClr val="00B0F0"/>
                </a:solidFill>
                <a:latin typeface="微软雅黑" pitchFamily="34" charset="-122"/>
                <a:ea typeface="微软雅黑" pitchFamily="34" charset="-122"/>
                <a:sym typeface="Calibri" pitchFamily="34" charset="0"/>
              </a:rPr>
              <a:t>指定</a:t>
            </a:r>
            <a:endParaRPr lang="zh-CN" altLang="en-US" sz="1200" b="1">
              <a:solidFill>
                <a:srgbClr val="00B0F0"/>
              </a:solidFill>
              <a:sym typeface="Calibri" pitchFamily="34" charset="0"/>
            </a:endParaRPr>
          </a:p>
        </p:txBody>
      </p:sp>
      <p:sp>
        <p:nvSpPr>
          <p:cNvPr id="21" name="矩形 56"/>
          <p:cNvSpPr>
            <a:spLocks noChangeArrowheads="1"/>
          </p:cNvSpPr>
          <p:nvPr/>
        </p:nvSpPr>
        <p:spPr bwMode="auto">
          <a:xfrm>
            <a:off x="2081214" y="2806700"/>
            <a:ext cx="12604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lnSpc>
                <a:spcPct val="150000"/>
              </a:lnSpc>
            </a:pPr>
            <a:r>
              <a:rPr lang="zh-CN" altLang="zh-CN" sz="1000" b="1">
                <a:latin typeface="微软雅黑" pitchFamily="34" charset="-122"/>
                <a:ea typeface="微软雅黑" pitchFamily="34" charset="-122"/>
                <a:sym typeface="Calibri" pitchFamily="34" charset="0"/>
              </a:rPr>
              <a:t>生产单位的负责人</a:t>
            </a:r>
            <a:endParaRPr lang="zh-CN" altLang="en-US" sz="1000" b="1">
              <a:latin typeface="微软雅黑" pitchFamily="34" charset="-122"/>
              <a:ea typeface="微软雅黑" pitchFamily="34" charset="-122"/>
              <a:sym typeface="Calibri" pitchFamily="34" charset="0"/>
            </a:endParaRPr>
          </a:p>
        </p:txBody>
      </p:sp>
      <p:cxnSp>
        <p:nvCxnSpPr>
          <p:cNvPr id="22" name="直接连接符 21"/>
          <p:cNvCxnSpPr/>
          <p:nvPr/>
        </p:nvCxnSpPr>
        <p:spPr>
          <a:xfrm>
            <a:off x="3298825" y="2968625"/>
            <a:ext cx="204788" cy="0"/>
          </a:xfrm>
          <a:prstGeom prst="line">
            <a:avLst/>
          </a:prstGeom>
          <a:ln w="19050">
            <a:solidFill>
              <a:srgbClr val="009999"/>
            </a:solidFill>
            <a:prstDash val="dash"/>
          </a:ln>
        </p:spPr>
        <p:style>
          <a:lnRef idx="1">
            <a:schemeClr val="accent1"/>
          </a:lnRef>
          <a:fillRef idx="0">
            <a:schemeClr val="accent1"/>
          </a:fillRef>
          <a:effectRef idx="0">
            <a:schemeClr val="accent1"/>
          </a:effectRef>
          <a:fontRef idx="minor">
            <a:schemeClr val="tx1"/>
          </a:fontRef>
        </p:style>
      </p:cxnSp>
      <p:sp>
        <p:nvSpPr>
          <p:cNvPr id="23" name="矩形 11"/>
          <p:cNvSpPr>
            <a:spLocks noChangeArrowheads="1"/>
          </p:cNvSpPr>
          <p:nvPr/>
        </p:nvSpPr>
        <p:spPr bwMode="auto">
          <a:xfrm>
            <a:off x="1965325" y="1952626"/>
            <a:ext cx="14303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lnSpc>
                <a:spcPct val="150000"/>
              </a:lnSpc>
            </a:pPr>
            <a:r>
              <a:rPr lang="zh-CN" altLang="zh-CN" sz="1000" b="1">
                <a:latin typeface="微软雅黑" pitchFamily="34" charset="-122"/>
                <a:ea typeface="微软雅黑" pitchFamily="34" charset="-122"/>
                <a:sym typeface="Calibri" pitchFamily="34" charset="0"/>
              </a:rPr>
              <a:t>是有权协调作业所需资源，承担动火作业安全管理责任的人员</a:t>
            </a:r>
            <a:endParaRPr lang="zh-CN" altLang="en-US" sz="1000" b="1">
              <a:latin typeface="微软雅黑" pitchFamily="34" charset="-122"/>
              <a:ea typeface="微软雅黑" pitchFamily="34" charset="-122"/>
              <a:sym typeface="Calibri" pitchFamily="34" charset="0"/>
            </a:endParaRPr>
          </a:p>
        </p:txBody>
      </p:sp>
      <p:cxnSp>
        <p:nvCxnSpPr>
          <p:cNvPr id="24" name="直接连接符 23"/>
          <p:cNvCxnSpPr/>
          <p:nvPr/>
        </p:nvCxnSpPr>
        <p:spPr>
          <a:xfrm>
            <a:off x="3805238" y="2371725"/>
            <a:ext cx="0" cy="382588"/>
          </a:xfrm>
          <a:prstGeom prst="line">
            <a:avLst/>
          </a:prstGeom>
          <a:ln w="19050">
            <a:solidFill>
              <a:srgbClr val="009999"/>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3324226" y="2360613"/>
            <a:ext cx="481013" cy="0"/>
          </a:xfrm>
          <a:prstGeom prst="line">
            <a:avLst/>
          </a:prstGeom>
          <a:ln w="19050">
            <a:solidFill>
              <a:srgbClr val="009999"/>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440238" y="2087563"/>
            <a:ext cx="0" cy="787400"/>
          </a:xfrm>
          <a:prstGeom prst="line">
            <a:avLst/>
          </a:prstGeom>
          <a:ln w="19050">
            <a:solidFill>
              <a:srgbClr val="009999"/>
            </a:solidFill>
            <a:prstDash val="dash"/>
          </a:ln>
        </p:spPr>
        <p:style>
          <a:lnRef idx="1">
            <a:schemeClr val="accent1"/>
          </a:lnRef>
          <a:fillRef idx="0">
            <a:schemeClr val="accent1"/>
          </a:fillRef>
          <a:effectRef idx="0">
            <a:schemeClr val="accent1"/>
          </a:effectRef>
          <a:fontRef idx="minor">
            <a:schemeClr val="tx1"/>
          </a:fontRef>
        </p:style>
      </p:cxnSp>
      <p:sp>
        <p:nvSpPr>
          <p:cNvPr id="27" name="矩形 69"/>
          <p:cNvSpPr>
            <a:spLocks noChangeArrowheads="1"/>
          </p:cNvSpPr>
          <p:nvPr/>
        </p:nvSpPr>
        <p:spPr bwMode="auto">
          <a:xfrm>
            <a:off x="3395663" y="1557339"/>
            <a:ext cx="25574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lnSpc>
                <a:spcPct val="150000"/>
              </a:lnSpc>
            </a:pPr>
            <a:r>
              <a:rPr lang="zh-CN" altLang="zh-CN" sz="1000" b="1">
                <a:latin typeface="微软雅黑" pitchFamily="34" charset="-122"/>
                <a:ea typeface="微软雅黑" pitchFamily="34" charset="-122"/>
                <a:sym typeface="Calibri" pitchFamily="34" charset="0"/>
              </a:rPr>
              <a:t>单位主管领导、区域（作业区、车间、站、队、库）负责人、施工项目负责人等</a:t>
            </a:r>
            <a:endParaRPr lang="zh-CN" altLang="en-US" sz="1000" b="1">
              <a:latin typeface="微软雅黑" pitchFamily="34" charset="-122"/>
              <a:ea typeface="微软雅黑" pitchFamily="34" charset="-122"/>
              <a:sym typeface="Calibri" pitchFamily="34" charset="0"/>
            </a:endParaRPr>
          </a:p>
        </p:txBody>
      </p:sp>
      <p:cxnSp>
        <p:nvCxnSpPr>
          <p:cNvPr id="28" name="直接连接符 27"/>
          <p:cNvCxnSpPr/>
          <p:nvPr/>
        </p:nvCxnSpPr>
        <p:spPr>
          <a:xfrm>
            <a:off x="5135563" y="2706689"/>
            <a:ext cx="0" cy="242887"/>
          </a:xfrm>
          <a:prstGeom prst="line">
            <a:avLst/>
          </a:prstGeom>
          <a:ln w="19050">
            <a:solidFill>
              <a:srgbClr val="009999"/>
            </a:solidFill>
            <a:prstDash val="dash"/>
          </a:ln>
        </p:spPr>
        <p:style>
          <a:lnRef idx="1">
            <a:schemeClr val="accent1"/>
          </a:lnRef>
          <a:fillRef idx="0">
            <a:schemeClr val="accent1"/>
          </a:fillRef>
          <a:effectRef idx="0">
            <a:schemeClr val="accent1"/>
          </a:effectRef>
          <a:fontRef idx="minor">
            <a:schemeClr val="tx1"/>
          </a:fontRef>
        </p:style>
      </p:cxnSp>
      <p:sp>
        <p:nvSpPr>
          <p:cNvPr id="29" name="虚尾箭头 28"/>
          <p:cNvSpPr/>
          <p:nvPr/>
        </p:nvSpPr>
        <p:spPr bwMode="auto">
          <a:xfrm>
            <a:off x="4799013" y="4629151"/>
            <a:ext cx="792162" cy="252413"/>
          </a:xfrm>
          <a:prstGeom prst="stripedRightArrow">
            <a:avLst/>
          </a:prstGeom>
          <a:solidFill>
            <a:srgbClr val="009999"/>
          </a:solidFill>
          <a:ln w="9525" cap="flat" cmpd="sng" algn="ctr">
            <a:solidFill>
              <a:srgbClr val="009999"/>
            </a:solidFill>
            <a:prstDash val="solid"/>
            <a:round/>
            <a:headEnd type="none" w="med" len="med"/>
            <a:tailEnd type="none" w="med" len="med"/>
          </a:ln>
          <a:effectLst/>
        </p:spPr>
        <p:txBody>
          <a:bodyPr/>
          <a:lstStyle/>
          <a:p>
            <a:pPr eaLnBrk="0" hangingPunct="0">
              <a:defRPr/>
            </a:pPr>
            <a:endParaRPr lang="zh-CN" altLang="en-US" b="1">
              <a:ea typeface="方正小标宋简体" pitchFamily="2" charset="-122"/>
            </a:endParaRPr>
          </a:p>
        </p:txBody>
      </p:sp>
      <p:sp>
        <p:nvSpPr>
          <p:cNvPr id="30" name="矩形 81"/>
          <p:cNvSpPr>
            <a:spLocks noChangeArrowheads="1"/>
          </p:cNvSpPr>
          <p:nvPr/>
        </p:nvSpPr>
        <p:spPr bwMode="auto">
          <a:xfrm>
            <a:off x="5699125" y="4591050"/>
            <a:ext cx="1081088" cy="369888"/>
          </a:xfrm>
          <a:prstGeom prst="rect">
            <a:avLst/>
          </a:prstGeom>
          <a:solidFill>
            <a:srgbClr val="00999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endParaRPr lang="zh-CN" altLang="en-US" b="1">
              <a:ea typeface="方正小标宋简体" pitchFamily="2" charset="-122"/>
              <a:sym typeface="Calibri" pitchFamily="34" charset="0"/>
            </a:endParaRPr>
          </a:p>
        </p:txBody>
      </p:sp>
      <p:sp>
        <p:nvSpPr>
          <p:cNvPr id="31" name="TextBox 82"/>
          <p:cNvSpPr txBox="1"/>
          <p:nvPr/>
        </p:nvSpPr>
        <p:spPr>
          <a:xfrm>
            <a:off x="5772150" y="4572000"/>
            <a:ext cx="971550" cy="400050"/>
          </a:xfrm>
          <a:prstGeom prst="rect">
            <a:avLst/>
          </a:prstGeom>
          <a:noFill/>
        </p:spPr>
        <p:txBody>
          <a:bodyPr>
            <a:spAutoFit/>
          </a:bodyPr>
          <a:lstStyle/>
          <a:p>
            <a:pPr algn="ctr">
              <a:defRPr/>
            </a:pPr>
            <a:r>
              <a:rPr lang="zh-CN" altLang="en-US" b="1" dirty="0">
                <a:solidFill>
                  <a:schemeClr val="bg1"/>
                </a:solidFill>
                <a:latin typeface="微软雅黑" pitchFamily="34" charset="-122"/>
                <a:ea typeface="微软雅黑" pitchFamily="34" charset="-122"/>
              </a:rPr>
              <a:t>监护人</a:t>
            </a:r>
            <a:endParaRPr lang="zh-CN" altLang="en-US" b="1" kern="100" dirty="0">
              <a:solidFill>
                <a:schemeClr val="bg1"/>
              </a:solidFill>
              <a:latin typeface="Adobe 黑体 Std R" pitchFamily="34" charset="-122"/>
              <a:ea typeface="Adobe 黑体 Std R" pitchFamily="34" charset="-122"/>
              <a:cs typeface="Times New Roman" pitchFamily="18" charset="0"/>
            </a:endParaRPr>
          </a:p>
        </p:txBody>
      </p:sp>
      <p:sp>
        <p:nvSpPr>
          <p:cNvPr id="32" name="矩形 83"/>
          <p:cNvSpPr>
            <a:spLocks noChangeArrowheads="1"/>
          </p:cNvSpPr>
          <p:nvPr/>
        </p:nvSpPr>
        <p:spPr bwMode="auto">
          <a:xfrm>
            <a:off x="4872039" y="4214814"/>
            <a:ext cx="492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zh-CN" altLang="en-US" sz="1200" b="1">
                <a:solidFill>
                  <a:srgbClr val="00B0F0"/>
                </a:solidFill>
                <a:latin typeface="微软雅黑" pitchFamily="34" charset="-122"/>
                <a:ea typeface="微软雅黑" pitchFamily="34" charset="-122"/>
                <a:sym typeface="Calibri" pitchFamily="34" charset="0"/>
              </a:rPr>
              <a:t>指定</a:t>
            </a:r>
          </a:p>
        </p:txBody>
      </p:sp>
      <p:cxnSp>
        <p:nvCxnSpPr>
          <p:cNvPr id="33" name="直接连接符 32"/>
          <p:cNvCxnSpPr/>
          <p:nvPr/>
        </p:nvCxnSpPr>
        <p:spPr>
          <a:xfrm>
            <a:off x="5149850" y="4495800"/>
            <a:ext cx="0" cy="242888"/>
          </a:xfrm>
          <a:prstGeom prst="line">
            <a:avLst/>
          </a:prstGeom>
          <a:ln w="19050">
            <a:solidFill>
              <a:srgbClr val="009999"/>
            </a:solidFill>
            <a:prstDash val="dash"/>
          </a:ln>
        </p:spPr>
        <p:style>
          <a:lnRef idx="1">
            <a:schemeClr val="accent1"/>
          </a:lnRef>
          <a:fillRef idx="0">
            <a:schemeClr val="accent1"/>
          </a:fillRef>
          <a:effectRef idx="0">
            <a:schemeClr val="accent1"/>
          </a:effectRef>
          <a:fontRef idx="minor">
            <a:schemeClr val="tx1"/>
          </a:fontRef>
        </p:style>
      </p:cxnSp>
      <p:sp>
        <p:nvSpPr>
          <p:cNvPr id="34" name="TextBox 86"/>
          <p:cNvSpPr txBox="1"/>
          <p:nvPr/>
        </p:nvSpPr>
        <p:spPr>
          <a:xfrm>
            <a:off x="8018463" y="2947989"/>
            <a:ext cx="381000" cy="1754187"/>
          </a:xfrm>
          <a:prstGeom prst="rect">
            <a:avLst/>
          </a:prstGeom>
          <a:noFill/>
        </p:spPr>
        <p:txBody>
          <a:bodyPr>
            <a:spAutoFit/>
          </a:bodyPr>
          <a:lstStyle/>
          <a:p>
            <a:pPr algn="ctr">
              <a:defRPr/>
            </a:pPr>
            <a:r>
              <a:rPr lang="zh-CN" altLang="en-US" sz="1800" b="1" kern="100" dirty="0">
                <a:solidFill>
                  <a:schemeClr val="bg1"/>
                </a:solidFill>
                <a:latin typeface="微软雅黑" pitchFamily="34" charset="-122"/>
                <a:ea typeface="微软雅黑" pitchFamily="34" charset="-122"/>
                <a:cs typeface="Times New Roman" pitchFamily="18" charset="0"/>
              </a:rPr>
              <a:t>动火作业过程</a:t>
            </a:r>
          </a:p>
        </p:txBody>
      </p:sp>
      <p:sp>
        <p:nvSpPr>
          <p:cNvPr id="35" name="虚尾箭头 34"/>
          <p:cNvSpPr/>
          <p:nvPr/>
        </p:nvSpPr>
        <p:spPr bwMode="auto">
          <a:xfrm>
            <a:off x="6923088" y="2794001"/>
            <a:ext cx="792162" cy="252413"/>
          </a:xfrm>
          <a:prstGeom prst="stripedRightArrow">
            <a:avLst/>
          </a:prstGeom>
          <a:solidFill>
            <a:srgbClr val="009999"/>
          </a:solidFill>
          <a:ln w="9525" cap="flat" cmpd="sng" algn="ctr">
            <a:solidFill>
              <a:srgbClr val="009999"/>
            </a:solidFill>
            <a:prstDash val="solid"/>
            <a:round/>
            <a:headEnd type="none" w="med" len="med"/>
            <a:tailEnd type="none" w="med" len="med"/>
          </a:ln>
          <a:effectLst/>
        </p:spPr>
        <p:txBody>
          <a:bodyPr/>
          <a:lstStyle/>
          <a:p>
            <a:pPr eaLnBrk="0" hangingPunct="0">
              <a:defRPr/>
            </a:pPr>
            <a:endParaRPr lang="zh-CN" altLang="en-US" b="1">
              <a:ea typeface="方正小标宋简体" pitchFamily="2" charset="-122"/>
            </a:endParaRPr>
          </a:p>
        </p:txBody>
      </p:sp>
      <p:sp>
        <p:nvSpPr>
          <p:cNvPr id="36" name="矩形 89"/>
          <p:cNvSpPr>
            <a:spLocks noChangeArrowheads="1"/>
          </p:cNvSpPr>
          <p:nvPr/>
        </p:nvSpPr>
        <p:spPr bwMode="auto">
          <a:xfrm>
            <a:off x="7031038" y="2425701"/>
            <a:ext cx="493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zh-CN" altLang="en-US" sz="1200" b="1">
                <a:solidFill>
                  <a:srgbClr val="00B0F0"/>
                </a:solidFill>
                <a:latin typeface="微软雅黑" pitchFamily="34" charset="-122"/>
                <a:ea typeface="微软雅黑" pitchFamily="34" charset="-122"/>
                <a:sym typeface="Calibri" pitchFamily="34" charset="0"/>
              </a:rPr>
              <a:t>监督</a:t>
            </a:r>
          </a:p>
        </p:txBody>
      </p:sp>
      <p:cxnSp>
        <p:nvCxnSpPr>
          <p:cNvPr id="37" name="直接连接符 36"/>
          <p:cNvCxnSpPr/>
          <p:nvPr/>
        </p:nvCxnSpPr>
        <p:spPr>
          <a:xfrm>
            <a:off x="7273925" y="2659064"/>
            <a:ext cx="0" cy="242887"/>
          </a:xfrm>
          <a:prstGeom prst="line">
            <a:avLst/>
          </a:prstGeom>
          <a:ln w="19050">
            <a:solidFill>
              <a:srgbClr val="009999"/>
            </a:solidFill>
            <a:prstDash val="dash"/>
          </a:ln>
        </p:spPr>
        <p:style>
          <a:lnRef idx="1">
            <a:schemeClr val="accent1"/>
          </a:lnRef>
          <a:fillRef idx="0">
            <a:schemeClr val="accent1"/>
          </a:fillRef>
          <a:effectRef idx="0">
            <a:schemeClr val="accent1"/>
          </a:effectRef>
          <a:fontRef idx="minor">
            <a:schemeClr val="tx1"/>
          </a:fontRef>
        </p:style>
      </p:cxnSp>
      <p:sp>
        <p:nvSpPr>
          <p:cNvPr id="38" name="虚尾箭头 37"/>
          <p:cNvSpPr/>
          <p:nvPr/>
        </p:nvSpPr>
        <p:spPr bwMode="auto">
          <a:xfrm>
            <a:off x="6959601" y="4629151"/>
            <a:ext cx="792163" cy="252413"/>
          </a:xfrm>
          <a:prstGeom prst="stripedRightArrow">
            <a:avLst/>
          </a:prstGeom>
          <a:solidFill>
            <a:srgbClr val="009999"/>
          </a:solidFill>
          <a:ln w="9525" cap="flat" cmpd="sng" algn="ctr">
            <a:solidFill>
              <a:srgbClr val="009999"/>
            </a:solidFill>
            <a:prstDash val="solid"/>
            <a:round/>
            <a:headEnd type="none" w="med" len="med"/>
            <a:tailEnd type="none" w="med" len="med"/>
          </a:ln>
          <a:effectLst/>
        </p:spPr>
        <p:txBody>
          <a:bodyPr/>
          <a:lstStyle/>
          <a:p>
            <a:pPr eaLnBrk="0" hangingPunct="0">
              <a:defRPr/>
            </a:pPr>
            <a:endParaRPr lang="zh-CN" altLang="en-US" b="1">
              <a:ea typeface="方正小标宋简体" pitchFamily="2" charset="-122"/>
            </a:endParaRPr>
          </a:p>
        </p:txBody>
      </p:sp>
      <p:sp>
        <p:nvSpPr>
          <p:cNvPr id="39" name="矩形 92"/>
          <p:cNvSpPr>
            <a:spLocks noChangeArrowheads="1"/>
          </p:cNvSpPr>
          <p:nvPr/>
        </p:nvSpPr>
        <p:spPr bwMode="auto">
          <a:xfrm>
            <a:off x="7065964" y="4224339"/>
            <a:ext cx="492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zh-CN" altLang="en-US" sz="1200" b="1">
                <a:solidFill>
                  <a:srgbClr val="00B0F0"/>
                </a:solidFill>
                <a:latin typeface="微软雅黑" pitchFamily="34" charset="-122"/>
                <a:ea typeface="微软雅黑" pitchFamily="34" charset="-122"/>
                <a:sym typeface="Calibri" pitchFamily="34" charset="0"/>
              </a:rPr>
              <a:t>监护</a:t>
            </a:r>
          </a:p>
        </p:txBody>
      </p:sp>
      <p:cxnSp>
        <p:nvCxnSpPr>
          <p:cNvPr id="40" name="直接连接符 39"/>
          <p:cNvCxnSpPr/>
          <p:nvPr/>
        </p:nvCxnSpPr>
        <p:spPr>
          <a:xfrm>
            <a:off x="7310438" y="4514850"/>
            <a:ext cx="0" cy="241300"/>
          </a:xfrm>
          <a:prstGeom prst="line">
            <a:avLst/>
          </a:prstGeom>
          <a:ln w="19050">
            <a:solidFill>
              <a:srgbClr val="009999"/>
            </a:solidFill>
            <a:prstDash val="dash"/>
          </a:ln>
        </p:spPr>
        <p:style>
          <a:lnRef idx="1">
            <a:schemeClr val="accent1"/>
          </a:lnRef>
          <a:fillRef idx="0">
            <a:schemeClr val="accent1"/>
          </a:fillRef>
          <a:effectRef idx="0">
            <a:schemeClr val="accent1"/>
          </a:effectRef>
          <a:fontRef idx="minor">
            <a:schemeClr val="tx1"/>
          </a:fontRef>
        </p:style>
      </p:cxnSp>
      <p:sp>
        <p:nvSpPr>
          <p:cNvPr id="41" name="矩形 94"/>
          <p:cNvSpPr>
            <a:spLocks noChangeArrowheads="1"/>
          </p:cNvSpPr>
          <p:nvPr/>
        </p:nvSpPr>
        <p:spPr bwMode="auto">
          <a:xfrm>
            <a:off x="9364663" y="3636963"/>
            <a:ext cx="1079500" cy="368300"/>
          </a:xfrm>
          <a:prstGeom prst="rect">
            <a:avLst/>
          </a:prstGeom>
          <a:solidFill>
            <a:srgbClr val="00999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endParaRPr lang="zh-CN" altLang="en-US" b="1">
              <a:ea typeface="方正小标宋简体" pitchFamily="2" charset="-122"/>
              <a:sym typeface="Calibri" pitchFamily="34" charset="0"/>
            </a:endParaRPr>
          </a:p>
        </p:txBody>
      </p:sp>
      <p:sp>
        <p:nvSpPr>
          <p:cNvPr id="42" name="TextBox 95"/>
          <p:cNvSpPr txBox="1"/>
          <p:nvPr/>
        </p:nvSpPr>
        <p:spPr>
          <a:xfrm>
            <a:off x="9436100" y="3617913"/>
            <a:ext cx="971550" cy="400050"/>
          </a:xfrm>
          <a:prstGeom prst="rect">
            <a:avLst/>
          </a:prstGeom>
          <a:noFill/>
        </p:spPr>
        <p:txBody>
          <a:bodyPr>
            <a:spAutoFit/>
          </a:bodyPr>
          <a:lstStyle/>
          <a:p>
            <a:pPr algn="ctr">
              <a:defRPr/>
            </a:pPr>
            <a:r>
              <a:rPr lang="zh-CN" altLang="en-US" b="1" dirty="0">
                <a:solidFill>
                  <a:schemeClr val="bg1"/>
                </a:solidFill>
                <a:latin typeface="微软雅黑" pitchFamily="34" charset="-122"/>
                <a:ea typeface="微软雅黑" pitchFamily="34" charset="-122"/>
              </a:rPr>
              <a:t>作业人</a:t>
            </a:r>
            <a:endParaRPr lang="zh-CN" altLang="en-US" b="1" kern="100" dirty="0">
              <a:solidFill>
                <a:schemeClr val="bg1"/>
              </a:solidFill>
              <a:latin typeface="Adobe 黑体 Std R" pitchFamily="34" charset="-122"/>
              <a:ea typeface="Adobe 黑体 Std R" pitchFamily="34" charset="-122"/>
              <a:cs typeface="Times New Roman" pitchFamily="18" charset="0"/>
            </a:endParaRPr>
          </a:p>
        </p:txBody>
      </p:sp>
      <p:sp>
        <p:nvSpPr>
          <p:cNvPr id="43" name="虚尾箭头 42"/>
          <p:cNvSpPr/>
          <p:nvPr/>
        </p:nvSpPr>
        <p:spPr bwMode="auto">
          <a:xfrm flipH="1">
            <a:off x="8507413" y="3724276"/>
            <a:ext cx="792162" cy="252413"/>
          </a:xfrm>
          <a:prstGeom prst="stripedRightArrow">
            <a:avLst/>
          </a:prstGeom>
          <a:solidFill>
            <a:srgbClr val="009999"/>
          </a:solidFill>
          <a:ln w="9525" cap="flat" cmpd="sng" algn="ctr">
            <a:solidFill>
              <a:srgbClr val="009999"/>
            </a:solidFill>
            <a:prstDash val="solid"/>
            <a:round/>
            <a:headEnd type="none" w="med" len="med"/>
            <a:tailEnd type="none" w="med" len="med"/>
          </a:ln>
          <a:effectLst/>
        </p:spPr>
        <p:txBody>
          <a:bodyPr/>
          <a:lstStyle/>
          <a:p>
            <a:pPr eaLnBrk="0" hangingPunct="0">
              <a:defRPr/>
            </a:pPr>
            <a:endParaRPr lang="zh-CN" altLang="en-US" b="1">
              <a:ea typeface="方正小标宋简体" pitchFamily="2" charset="-122"/>
            </a:endParaRPr>
          </a:p>
        </p:txBody>
      </p:sp>
      <p:sp>
        <p:nvSpPr>
          <p:cNvPr id="44" name="矩形 97"/>
          <p:cNvSpPr>
            <a:spLocks noChangeArrowheads="1"/>
          </p:cNvSpPr>
          <p:nvPr/>
        </p:nvSpPr>
        <p:spPr bwMode="auto">
          <a:xfrm>
            <a:off x="8688389" y="3348038"/>
            <a:ext cx="4921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zh-CN" altLang="en-US" sz="1200" b="1">
                <a:solidFill>
                  <a:srgbClr val="00B0F0"/>
                </a:solidFill>
                <a:latin typeface="微软雅黑" pitchFamily="34" charset="-122"/>
                <a:ea typeface="微软雅黑" pitchFamily="34" charset="-122"/>
                <a:sym typeface="Calibri" pitchFamily="34" charset="0"/>
              </a:rPr>
              <a:t>执行</a:t>
            </a:r>
          </a:p>
        </p:txBody>
      </p:sp>
      <p:cxnSp>
        <p:nvCxnSpPr>
          <p:cNvPr id="45" name="直接连接符 44"/>
          <p:cNvCxnSpPr/>
          <p:nvPr/>
        </p:nvCxnSpPr>
        <p:spPr>
          <a:xfrm>
            <a:off x="8932863" y="3589339"/>
            <a:ext cx="0" cy="242887"/>
          </a:xfrm>
          <a:prstGeom prst="line">
            <a:avLst/>
          </a:prstGeom>
          <a:ln w="19050">
            <a:solidFill>
              <a:srgbClr val="009999"/>
            </a:solidFill>
            <a:prstDash val="dash"/>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8339139" y="5480050"/>
            <a:ext cx="384175" cy="0"/>
          </a:xfrm>
          <a:prstGeom prst="line">
            <a:avLst/>
          </a:prstGeom>
          <a:ln w="19050">
            <a:solidFill>
              <a:srgbClr val="009999"/>
            </a:solidFill>
            <a:prstDash val="dash"/>
          </a:ln>
        </p:spPr>
        <p:style>
          <a:lnRef idx="1">
            <a:schemeClr val="accent1"/>
          </a:lnRef>
          <a:fillRef idx="0">
            <a:schemeClr val="accent1"/>
          </a:fillRef>
          <a:effectRef idx="0">
            <a:schemeClr val="accent1"/>
          </a:effectRef>
          <a:fontRef idx="minor">
            <a:schemeClr val="tx1"/>
          </a:fontRef>
        </p:style>
      </p:cxnSp>
      <p:sp>
        <p:nvSpPr>
          <p:cNvPr id="47" name="矩形 107"/>
          <p:cNvSpPr>
            <a:spLocks noChangeArrowheads="1"/>
          </p:cNvSpPr>
          <p:nvPr/>
        </p:nvSpPr>
        <p:spPr bwMode="auto">
          <a:xfrm>
            <a:off x="7680325" y="5861050"/>
            <a:ext cx="1079500" cy="368300"/>
          </a:xfrm>
          <a:prstGeom prst="rect">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endParaRPr lang="zh-CN" altLang="en-US" b="1">
              <a:ea typeface="方正小标宋简体" pitchFamily="2" charset="-122"/>
              <a:sym typeface="Calibri" pitchFamily="34" charset="0"/>
            </a:endParaRPr>
          </a:p>
        </p:txBody>
      </p:sp>
      <p:sp>
        <p:nvSpPr>
          <p:cNvPr id="48" name="TextBox 108"/>
          <p:cNvSpPr txBox="1"/>
          <p:nvPr/>
        </p:nvSpPr>
        <p:spPr>
          <a:xfrm>
            <a:off x="7751763" y="5842000"/>
            <a:ext cx="971550" cy="400050"/>
          </a:xfrm>
          <a:prstGeom prst="rect">
            <a:avLst/>
          </a:prstGeom>
          <a:noFill/>
        </p:spPr>
        <p:txBody>
          <a:bodyPr>
            <a:spAutoFit/>
          </a:bodyPr>
          <a:lstStyle/>
          <a:p>
            <a:pPr algn="ctr">
              <a:defRPr/>
            </a:pPr>
            <a:r>
              <a:rPr lang="zh-CN" altLang="en-US" b="1" dirty="0">
                <a:solidFill>
                  <a:schemeClr val="bg1"/>
                </a:solidFill>
                <a:latin typeface="微软雅黑" pitchFamily="34" charset="-122"/>
                <a:ea typeface="微软雅黑" pitchFamily="34" charset="-122"/>
              </a:rPr>
              <a:t>相关方</a:t>
            </a:r>
            <a:endParaRPr lang="zh-CN" altLang="en-US" b="1" kern="100" dirty="0">
              <a:solidFill>
                <a:schemeClr val="bg1"/>
              </a:solidFill>
              <a:latin typeface="Adobe 黑体 Std R" pitchFamily="34" charset="-122"/>
              <a:ea typeface="Adobe 黑体 Std R" pitchFamily="34" charset="-122"/>
              <a:cs typeface="Times New Roman" pitchFamily="18" charset="0"/>
            </a:endParaRPr>
          </a:p>
        </p:txBody>
      </p:sp>
      <p:sp>
        <p:nvSpPr>
          <p:cNvPr id="49" name="虚尾箭头 48"/>
          <p:cNvSpPr/>
          <p:nvPr/>
        </p:nvSpPr>
        <p:spPr bwMode="auto">
          <a:xfrm rot="16200000">
            <a:off x="7802563" y="5283201"/>
            <a:ext cx="792163" cy="252412"/>
          </a:xfrm>
          <a:prstGeom prst="stripedRightArrow">
            <a:avLst/>
          </a:prstGeom>
          <a:solidFill>
            <a:srgbClr val="009999"/>
          </a:solidFill>
          <a:ln w="9525" cap="flat" cmpd="sng" algn="ctr">
            <a:solidFill>
              <a:srgbClr val="009999"/>
            </a:solidFill>
            <a:prstDash val="solid"/>
            <a:round/>
            <a:headEnd type="none" w="med" len="med"/>
            <a:tailEnd type="none" w="med" len="med"/>
          </a:ln>
          <a:effectLst/>
        </p:spPr>
        <p:txBody>
          <a:bodyPr/>
          <a:lstStyle/>
          <a:p>
            <a:pPr eaLnBrk="0" hangingPunct="0">
              <a:defRPr/>
            </a:pPr>
            <a:endParaRPr lang="zh-CN" altLang="en-US" b="1">
              <a:ea typeface="方正小标宋简体" pitchFamily="2" charset="-122"/>
            </a:endParaRPr>
          </a:p>
        </p:txBody>
      </p:sp>
      <p:sp>
        <p:nvSpPr>
          <p:cNvPr id="50" name="矩形 25"/>
          <p:cNvSpPr>
            <a:spLocks noChangeArrowheads="1"/>
          </p:cNvSpPr>
          <p:nvPr/>
        </p:nvSpPr>
        <p:spPr bwMode="auto">
          <a:xfrm>
            <a:off x="6588126" y="1881189"/>
            <a:ext cx="19208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lnSpc>
                <a:spcPct val="150000"/>
              </a:lnSpc>
            </a:pPr>
            <a:r>
              <a:rPr lang="zh-CN" altLang="zh-CN" sz="1000" b="1">
                <a:latin typeface="微软雅黑" pitchFamily="34" charset="-122"/>
                <a:ea typeface="微软雅黑" pitchFamily="34" charset="-122"/>
                <a:sym typeface="Calibri" pitchFamily="34" charset="0"/>
              </a:rPr>
              <a:t>对动火作业现场安全措施落实情况监督管理的人员</a:t>
            </a:r>
            <a:endParaRPr lang="zh-CN" altLang="en-US" sz="1000" b="1">
              <a:latin typeface="微软雅黑" pitchFamily="34" charset="-122"/>
              <a:ea typeface="微软雅黑" pitchFamily="34" charset="-122"/>
              <a:sym typeface="Calibri" pitchFamily="34" charset="0"/>
            </a:endParaRPr>
          </a:p>
        </p:txBody>
      </p:sp>
      <p:cxnSp>
        <p:nvCxnSpPr>
          <p:cNvPr id="51" name="直接连接符 50"/>
          <p:cNvCxnSpPr/>
          <p:nvPr/>
        </p:nvCxnSpPr>
        <p:spPr>
          <a:xfrm>
            <a:off x="6196013" y="2271713"/>
            <a:ext cx="0" cy="482600"/>
          </a:xfrm>
          <a:prstGeom prst="line">
            <a:avLst/>
          </a:prstGeom>
          <a:ln w="19050">
            <a:solidFill>
              <a:srgbClr val="009999"/>
            </a:solidFill>
            <a:prstDash val="dash"/>
          </a:ln>
        </p:spPr>
        <p:style>
          <a:lnRef idx="1">
            <a:schemeClr val="accent1"/>
          </a:lnRef>
          <a:fillRef idx="0">
            <a:schemeClr val="accent1"/>
          </a:fillRef>
          <a:effectRef idx="0">
            <a:schemeClr val="accent1"/>
          </a:effectRef>
          <a:fontRef idx="minor">
            <a:schemeClr val="tx1"/>
          </a:fontRef>
        </p:style>
      </p:cxnSp>
      <p:sp>
        <p:nvSpPr>
          <p:cNvPr id="52" name="矩形 112"/>
          <p:cNvSpPr>
            <a:spLocks noChangeArrowheads="1"/>
          </p:cNvSpPr>
          <p:nvPr/>
        </p:nvSpPr>
        <p:spPr bwMode="auto">
          <a:xfrm>
            <a:off x="4418014" y="5192714"/>
            <a:ext cx="16414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lnSpc>
                <a:spcPct val="150000"/>
              </a:lnSpc>
            </a:pPr>
            <a:r>
              <a:rPr lang="zh-CN" altLang="zh-CN" sz="1000" b="1">
                <a:latin typeface="微软雅黑" pitchFamily="34" charset="-122"/>
                <a:ea typeface="微软雅黑" pitchFamily="34" charset="-122"/>
                <a:sym typeface="Calibri" pitchFamily="34" charset="0"/>
              </a:rPr>
              <a:t>在作业现场对动火作业</a:t>
            </a:r>
            <a:endParaRPr lang="en-US" altLang="zh-CN" sz="1000" b="1">
              <a:latin typeface="微软雅黑" pitchFamily="34" charset="-122"/>
              <a:ea typeface="微软雅黑" pitchFamily="34" charset="-122"/>
              <a:sym typeface="Calibri" pitchFamily="34" charset="0"/>
            </a:endParaRPr>
          </a:p>
          <a:p>
            <a:pPr eaLnBrk="1" hangingPunct="1">
              <a:lnSpc>
                <a:spcPct val="150000"/>
              </a:lnSpc>
            </a:pPr>
            <a:r>
              <a:rPr lang="zh-CN" altLang="zh-CN" sz="1000" b="1">
                <a:latin typeface="微软雅黑" pitchFamily="34" charset="-122"/>
                <a:ea typeface="微软雅黑" pitchFamily="34" charset="-122"/>
                <a:sym typeface="Calibri" pitchFamily="34" charset="0"/>
              </a:rPr>
              <a:t>全过程实施安全监护的人</a:t>
            </a:r>
            <a:endParaRPr lang="zh-CN" altLang="en-US" sz="1000" b="1">
              <a:latin typeface="微软雅黑" pitchFamily="34" charset="-122"/>
              <a:ea typeface="微软雅黑" pitchFamily="34" charset="-122"/>
              <a:sym typeface="Calibri" pitchFamily="34" charset="0"/>
            </a:endParaRPr>
          </a:p>
        </p:txBody>
      </p:sp>
      <p:cxnSp>
        <p:nvCxnSpPr>
          <p:cNvPr id="53" name="直接连接符 52"/>
          <p:cNvCxnSpPr/>
          <p:nvPr/>
        </p:nvCxnSpPr>
        <p:spPr>
          <a:xfrm>
            <a:off x="6238875" y="5030788"/>
            <a:ext cx="0" cy="463550"/>
          </a:xfrm>
          <a:prstGeom prst="line">
            <a:avLst/>
          </a:prstGeom>
          <a:ln w="19050">
            <a:solidFill>
              <a:srgbClr val="009999"/>
            </a:solidFill>
            <a:prstDash val="dash"/>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5908675" y="5481638"/>
            <a:ext cx="330200" cy="0"/>
          </a:xfrm>
          <a:prstGeom prst="line">
            <a:avLst/>
          </a:prstGeom>
          <a:ln w="19050">
            <a:solidFill>
              <a:srgbClr val="009999"/>
            </a:solidFill>
            <a:prstDash val="dash"/>
          </a:ln>
        </p:spPr>
        <p:style>
          <a:lnRef idx="1">
            <a:schemeClr val="accent1"/>
          </a:lnRef>
          <a:fillRef idx="0">
            <a:schemeClr val="accent1"/>
          </a:fillRef>
          <a:effectRef idx="0">
            <a:schemeClr val="accent1"/>
          </a:effectRef>
          <a:fontRef idx="minor">
            <a:schemeClr val="tx1"/>
          </a:fontRef>
        </p:style>
      </p:cxnSp>
      <p:sp>
        <p:nvSpPr>
          <p:cNvPr id="55" name="矩形 27"/>
          <p:cNvSpPr>
            <a:spLocks noChangeArrowheads="1"/>
          </p:cNvSpPr>
          <p:nvPr/>
        </p:nvSpPr>
        <p:spPr bwMode="auto">
          <a:xfrm>
            <a:off x="4387851" y="5865813"/>
            <a:ext cx="2968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0825" indent="-250825"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nSpc>
                <a:spcPct val="150000"/>
              </a:lnSpc>
            </a:pPr>
            <a:r>
              <a:rPr lang="zh-CN" altLang="zh-CN" sz="1200" b="1">
                <a:solidFill>
                  <a:srgbClr val="FF0000"/>
                </a:solidFill>
                <a:latin typeface="微软雅黑" pitchFamily="34" charset="-122"/>
                <a:ea typeface="微软雅黑" pitchFamily="34" charset="-122"/>
                <a:sym typeface="Calibri" pitchFamily="34" charset="0"/>
              </a:rPr>
              <a:t>作业可能涉及或影响到的相关单位和人员</a:t>
            </a:r>
          </a:p>
        </p:txBody>
      </p:sp>
      <p:cxnSp>
        <p:nvCxnSpPr>
          <p:cNvPr id="56" name="直接连接符 55"/>
          <p:cNvCxnSpPr/>
          <p:nvPr/>
        </p:nvCxnSpPr>
        <p:spPr>
          <a:xfrm>
            <a:off x="7310438" y="6062663"/>
            <a:ext cx="33020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7" name="矩形 118"/>
          <p:cNvSpPr>
            <a:spLocks noChangeArrowheads="1"/>
          </p:cNvSpPr>
          <p:nvPr/>
        </p:nvSpPr>
        <p:spPr bwMode="auto">
          <a:xfrm>
            <a:off x="8667751" y="5335589"/>
            <a:ext cx="492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zh-CN" altLang="en-US" sz="1200" b="1">
                <a:solidFill>
                  <a:srgbClr val="00B0F0"/>
                </a:solidFill>
                <a:latin typeface="微软雅黑" pitchFamily="34" charset="-122"/>
                <a:ea typeface="微软雅黑" pitchFamily="34" charset="-122"/>
                <a:sym typeface="Calibri" pitchFamily="34" charset="0"/>
              </a:rPr>
              <a:t>知晓</a:t>
            </a:r>
          </a:p>
        </p:txBody>
      </p:sp>
      <p:cxnSp>
        <p:nvCxnSpPr>
          <p:cNvPr id="58" name="直接连接符 57"/>
          <p:cNvCxnSpPr/>
          <p:nvPr/>
        </p:nvCxnSpPr>
        <p:spPr>
          <a:xfrm>
            <a:off x="9937750" y="4062414"/>
            <a:ext cx="0" cy="242887"/>
          </a:xfrm>
          <a:prstGeom prst="line">
            <a:avLst/>
          </a:prstGeom>
          <a:ln w="19050">
            <a:solidFill>
              <a:srgbClr val="009999"/>
            </a:solidFill>
            <a:prstDash val="dash"/>
          </a:ln>
        </p:spPr>
        <p:style>
          <a:lnRef idx="1">
            <a:schemeClr val="accent1"/>
          </a:lnRef>
          <a:fillRef idx="0">
            <a:schemeClr val="accent1"/>
          </a:fillRef>
          <a:effectRef idx="0">
            <a:schemeClr val="accent1"/>
          </a:effectRef>
          <a:fontRef idx="minor">
            <a:schemeClr val="tx1"/>
          </a:fontRef>
        </p:style>
      </p:cxnSp>
      <p:sp>
        <p:nvSpPr>
          <p:cNvPr id="59" name="矩形 130"/>
          <p:cNvSpPr>
            <a:spLocks noChangeArrowheads="1"/>
          </p:cNvSpPr>
          <p:nvPr/>
        </p:nvSpPr>
        <p:spPr bwMode="auto">
          <a:xfrm>
            <a:off x="9299576" y="4241800"/>
            <a:ext cx="12874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lnSpc>
                <a:spcPct val="150000"/>
              </a:lnSpc>
            </a:pPr>
            <a:r>
              <a:rPr lang="zh-CN" altLang="zh-CN" sz="1000" b="1">
                <a:latin typeface="微软雅黑" pitchFamily="34" charset="-122"/>
                <a:ea typeface="微软雅黑" pitchFamily="34" charset="-122"/>
                <a:sym typeface="Calibri" pitchFamily="34" charset="0"/>
              </a:rPr>
              <a:t>执行现场具体作业内容的操作人员</a:t>
            </a:r>
          </a:p>
        </p:txBody>
      </p:sp>
      <p:cxnSp>
        <p:nvCxnSpPr>
          <p:cNvPr id="60" name="直接连接符 59"/>
          <p:cNvCxnSpPr/>
          <p:nvPr/>
        </p:nvCxnSpPr>
        <p:spPr>
          <a:xfrm>
            <a:off x="6203951" y="2181225"/>
            <a:ext cx="360363" cy="0"/>
          </a:xfrm>
          <a:prstGeom prst="line">
            <a:avLst/>
          </a:prstGeom>
          <a:ln w="19050">
            <a:solidFill>
              <a:srgbClr val="009999"/>
            </a:solidFill>
            <a:prstDash val="dash"/>
          </a:ln>
        </p:spPr>
        <p:style>
          <a:lnRef idx="1">
            <a:schemeClr val="accent1"/>
          </a:lnRef>
          <a:fillRef idx="0">
            <a:schemeClr val="accent1"/>
          </a:fillRef>
          <a:effectRef idx="0">
            <a:schemeClr val="accent1"/>
          </a:effectRef>
          <a:fontRef idx="minor">
            <a:schemeClr val="tx1"/>
          </a:fontRef>
        </p:style>
      </p:cxnSp>
      <p:sp>
        <p:nvSpPr>
          <p:cNvPr id="61" name="文本占位符 7"/>
          <p:cNvSpPr>
            <a:spLocks noGrp="1"/>
          </p:cNvSpPr>
          <p:nvPr>
            <p:ph type="body" sz="quarter" idx="11"/>
          </p:nvPr>
        </p:nvSpPr>
        <p:spPr>
          <a:xfrm>
            <a:off x="83331" y="823414"/>
            <a:ext cx="4151313" cy="539776"/>
          </a:xfrm>
        </p:spPr>
        <p:txBody>
          <a:bodyPr/>
          <a:lstStyle/>
          <a:p>
            <a:pPr marL="514350" indent="-514350">
              <a:buFont typeface="+mj-lt"/>
              <a:buAutoNum type="romanUcPeriod" startAt="3"/>
            </a:pPr>
            <a:r>
              <a:rPr lang="zh-CN" altLang="en-US" dirty="0"/>
              <a:t>基本定义及流程</a:t>
            </a:r>
          </a:p>
        </p:txBody>
      </p:sp>
      <p:sp>
        <p:nvSpPr>
          <p:cNvPr id="116" name="矩形 34"/>
          <p:cNvSpPr>
            <a:spLocks noChangeArrowheads="1"/>
          </p:cNvSpPr>
          <p:nvPr/>
        </p:nvSpPr>
        <p:spPr bwMode="auto">
          <a:xfrm rot="5400000">
            <a:off x="-951758" y="3554614"/>
            <a:ext cx="4006237" cy="412329"/>
          </a:xfrm>
          <a:prstGeom prst="rect">
            <a:avLst/>
          </a:prstGeom>
          <a:solidFill>
            <a:srgbClr val="F0A152"/>
          </a:solidFill>
          <a:ln>
            <a:noFill/>
          </a:ln>
        </p:spPr>
        <p:txBody>
          <a:bodyPr vert="vert270" anchor="ctr" anchorCtr="0"/>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algn="ctr"/>
            <a:r>
              <a:rPr lang="zh-CN" altLang="en-US" b="1" dirty="0">
                <a:solidFill>
                  <a:schemeClr val="bg1"/>
                </a:solidFill>
                <a:latin typeface="微软雅黑" pitchFamily="34" charset="-122"/>
                <a:ea typeface="微软雅黑" pitchFamily="34" charset="-122"/>
                <a:sym typeface="Calibri" pitchFamily="34" charset="0"/>
              </a:rPr>
              <a:t>动火作业流程</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46"/>
          <p:cNvPicPr>
            <a:picLocks noChangeAspect="1" noChangeArrowheads="1"/>
          </p:cNvPicPr>
          <p:nvPr/>
        </p:nvPicPr>
        <p:blipFill rotWithShape="1">
          <a:blip r:embed="rId4">
            <a:extLst>
              <a:ext uri="{28A0092B-C50C-407E-A947-70E740481C1C}">
                <a14:useLocalDpi xmlns:a14="http://schemas.microsoft.com/office/drawing/2010/main" val="0"/>
              </a:ext>
            </a:extLst>
          </a:blip>
          <a:srcRect l="15112" r="28715"/>
          <a:stretch>
            <a:fillRect/>
          </a:stretch>
        </p:blipFill>
        <p:spPr bwMode="auto">
          <a:xfrm>
            <a:off x="-96689" y="-18255"/>
            <a:ext cx="6199617" cy="6894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AutoShape 12" descr="http://img1.imgtn.bdimg.com/it/u=1190580044,1236814109&amp;fm=27&amp;gp=0.jpg"/>
          <p:cNvSpPr>
            <a:spLocks noChangeAspect="1" noChangeArrowheads="1"/>
          </p:cNvSpPr>
          <p:nvPr/>
        </p:nvSpPr>
        <p:spPr bwMode="auto">
          <a:xfrm>
            <a:off x="167322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endParaRPr lang="zh-CN" altLang="en-US"/>
          </a:p>
        </p:txBody>
      </p:sp>
      <p:sp>
        <p:nvSpPr>
          <p:cNvPr id="2052" name="AutoShape 14" descr="http://img1.imgtn.bdimg.com/it/u=1190580044,1236814109&amp;fm=27&amp;gp=0.jpg"/>
          <p:cNvSpPr>
            <a:spLocks noChangeAspect="1" noChangeArrowheads="1"/>
          </p:cNvSpPr>
          <p:nvPr/>
        </p:nvSpPr>
        <p:spPr bwMode="auto">
          <a:xfrm>
            <a:off x="1825625"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endParaRPr lang="zh-CN" altLang="en-US"/>
          </a:p>
        </p:txBody>
      </p:sp>
      <p:sp>
        <p:nvSpPr>
          <p:cNvPr id="23" name="直角三角形 22"/>
          <p:cNvSpPr/>
          <p:nvPr/>
        </p:nvSpPr>
        <p:spPr>
          <a:xfrm rot="10800000" flipV="1">
            <a:off x="601663" y="5257006"/>
            <a:ext cx="5494337" cy="1619250"/>
          </a:xfrm>
          <a:prstGeom prst="rtTriangle">
            <a:avLst/>
          </a:prstGeom>
          <a:solidFill>
            <a:srgbClr val="CC66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cxnSp>
        <p:nvCxnSpPr>
          <p:cNvPr id="24" name="直接连接符 23"/>
          <p:cNvCxnSpPr/>
          <p:nvPr/>
        </p:nvCxnSpPr>
        <p:spPr>
          <a:xfrm flipH="1">
            <a:off x="-71436" y="5157192"/>
            <a:ext cx="6167436" cy="1806377"/>
          </a:xfrm>
          <a:prstGeom prst="line">
            <a:avLst/>
          </a:prstGeom>
          <a:ln w="63500">
            <a:solidFill>
              <a:srgbClr val="CC6600">
                <a:alpha val="60000"/>
              </a:srgbClr>
            </a:solidFill>
          </a:ln>
        </p:spPr>
        <p:style>
          <a:lnRef idx="1">
            <a:schemeClr val="accent1"/>
          </a:lnRef>
          <a:fillRef idx="0">
            <a:schemeClr val="accent1"/>
          </a:fillRef>
          <a:effectRef idx="0">
            <a:schemeClr val="accent1"/>
          </a:effectRef>
          <a:fontRef idx="minor">
            <a:schemeClr val="tx1"/>
          </a:fontRef>
        </p:style>
      </p:cxnSp>
      <p:sp>
        <p:nvSpPr>
          <p:cNvPr id="26" name="直角三角形 25"/>
          <p:cNvSpPr/>
          <p:nvPr/>
        </p:nvSpPr>
        <p:spPr>
          <a:xfrm flipV="1">
            <a:off x="0" y="-18254"/>
            <a:ext cx="5494338" cy="1617662"/>
          </a:xfrm>
          <a:prstGeom prst="rtTriangle">
            <a:avLst/>
          </a:prstGeom>
          <a:solidFill>
            <a:srgbClr val="CC66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cxnSp>
        <p:nvCxnSpPr>
          <p:cNvPr id="27" name="直接连接符 26"/>
          <p:cNvCxnSpPr/>
          <p:nvPr/>
        </p:nvCxnSpPr>
        <p:spPr>
          <a:xfrm flipH="1">
            <a:off x="-142875" y="-130967"/>
            <a:ext cx="6357938" cy="1873250"/>
          </a:xfrm>
          <a:prstGeom prst="line">
            <a:avLst/>
          </a:prstGeom>
          <a:ln w="63500">
            <a:solidFill>
              <a:srgbClr val="CC6600">
                <a:alpha val="60000"/>
              </a:srgbClr>
            </a:solidFill>
          </a:ln>
        </p:spPr>
        <p:style>
          <a:lnRef idx="1">
            <a:schemeClr val="accent1"/>
          </a:lnRef>
          <a:fillRef idx="0">
            <a:schemeClr val="accent1"/>
          </a:fillRef>
          <a:effectRef idx="0">
            <a:schemeClr val="accent1"/>
          </a:effectRef>
          <a:fontRef idx="minor">
            <a:schemeClr val="tx1"/>
          </a:fontRef>
        </p:style>
      </p:cxnSp>
      <p:sp>
        <p:nvSpPr>
          <p:cNvPr id="20" name="矩形 8"/>
          <p:cNvSpPr>
            <a:spLocks noChangeArrowheads="1"/>
          </p:cNvSpPr>
          <p:nvPr/>
        </p:nvSpPr>
        <p:spPr bwMode="auto">
          <a:xfrm>
            <a:off x="-163789" y="-98302"/>
            <a:ext cx="6270814" cy="7195894"/>
          </a:xfrm>
          <a:prstGeom prst="rect">
            <a:avLst/>
          </a:prstGeom>
          <a:solidFill>
            <a:schemeClr val="tx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marL="2057400" indent="-228600" eaLnBrk="0" hangingPunct="0">
              <a:defRPr sz="2000">
                <a:solidFill>
                  <a:schemeClr val="tx1"/>
                </a:solidFill>
                <a:latin typeface="Calibri" pitchFamily="34" charset="0"/>
                <a:ea typeface="宋体" charset="-122"/>
              </a:defRPr>
            </a:lvl5pPr>
            <a:lvl6pPr marL="2514600" indent="-228600" eaLnBrk="0" fontAlgn="base" hangingPunct="0">
              <a:spcBef>
                <a:spcPct val="0"/>
              </a:spcBef>
              <a:spcAft>
                <a:spcPct val="0"/>
              </a:spcAft>
              <a:defRPr sz="2000">
                <a:solidFill>
                  <a:schemeClr val="tx1"/>
                </a:solidFill>
                <a:latin typeface="Calibri" pitchFamily="34" charset="0"/>
                <a:ea typeface="宋体" charset="-122"/>
              </a:defRPr>
            </a:lvl6pPr>
            <a:lvl7pPr marL="2971800" indent="-228600" eaLnBrk="0" fontAlgn="base" hangingPunct="0">
              <a:spcBef>
                <a:spcPct val="0"/>
              </a:spcBef>
              <a:spcAft>
                <a:spcPct val="0"/>
              </a:spcAft>
              <a:defRPr sz="2000">
                <a:solidFill>
                  <a:schemeClr val="tx1"/>
                </a:solidFill>
                <a:latin typeface="Calibri" pitchFamily="34" charset="0"/>
                <a:ea typeface="宋体" charset="-122"/>
              </a:defRPr>
            </a:lvl7pPr>
            <a:lvl8pPr marL="3429000" indent="-228600" eaLnBrk="0" fontAlgn="base" hangingPunct="0">
              <a:spcBef>
                <a:spcPct val="0"/>
              </a:spcBef>
              <a:spcAft>
                <a:spcPct val="0"/>
              </a:spcAft>
              <a:defRPr sz="2000">
                <a:solidFill>
                  <a:schemeClr val="tx1"/>
                </a:solidFill>
                <a:latin typeface="Calibri" pitchFamily="34" charset="0"/>
                <a:ea typeface="宋体" charset="-122"/>
              </a:defRPr>
            </a:lvl8pPr>
            <a:lvl9pPr marL="3886200" indent="-228600" eaLnBrk="0" fontAlgn="base" hangingPunct="0">
              <a:spcBef>
                <a:spcPct val="0"/>
              </a:spcBef>
              <a:spcAft>
                <a:spcPct val="0"/>
              </a:spcAft>
              <a:defRPr sz="2000">
                <a:solidFill>
                  <a:schemeClr val="tx1"/>
                </a:solidFill>
                <a:latin typeface="Calibri" pitchFamily="34" charset="0"/>
                <a:ea typeface="宋体" charset="-122"/>
              </a:defRPr>
            </a:lvl9pPr>
          </a:lstStyle>
          <a:p>
            <a:endParaRPr lang="zh-CN" altLang="en-US">
              <a:ea typeface="方正小标宋简体" pitchFamily="2" charset="-122"/>
              <a:sym typeface="Calibri" pitchFamily="34" charset="0"/>
            </a:endParaRPr>
          </a:p>
        </p:txBody>
      </p:sp>
      <p:sp>
        <p:nvSpPr>
          <p:cNvPr id="33" name="矩形 2"/>
          <p:cNvSpPr>
            <a:spLocks noChangeArrowheads="1"/>
          </p:cNvSpPr>
          <p:nvPr/>
        </p:nvSpPr>
        <p:spPr bwMode="auto">
          <a:xfrm>
            <a:off x="6769099" y="2170015"/>
            <a:ext cx="4878388"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宋体" charset="-122"/>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sym typeface="Calibri" pitchFamily="34" charset="0"/>
              </a:defRPr>
            </a:lvl9pPr>
          </a:lstStyle>
          <a:p>
            <a:pPr marL="514350" indent="-514350" eaLnBrk="1" hangingPunct="1">
              <a:lnSpc>
                <a:spcPct val="150000"/>
              </a:lnSpc>
              <a:spcBef>
                <a:spcPct val="0"/>
              </a:spcBef>
              <a:buFont typeface="+mj-lt"/>
              <a:buAutoNum type="romanUcPeriod"/>
              <a:defRPr/>
            </a:pPr>
            <a:r>
              <a:rPr lang="zh-CN" altLang="en-US" sz="2000" b="1" dirty="0">
                <a:solidFill>
                  <a:srgbClr val="C00000"/>
                </a:solidFill>
                <a:latin typeface="微软雅黑" pitchFamily="34" charset="-122"/>
                <a:ea typeface="微软雅黑" pitchFamily="34" charset="-122"/>
                <a:cs typeface="Times New Roman" pitchFamily="18" charset="0"/>
              </a:rPr>
              <a:t>职责</a:t>
            </a:r>
            <a:endParaRPr lang="en-US" altLang="zh-CN" sz="2000" b="1" dirty="0">
              <a:solidFill>
                <a:srgbClr val="C00000"/>
              </a:solidFill>
              <a:latin typeface="微软雅黑" pitchFamily="34" charset="-122"/>
              <a:ea typeface="微软雅黑" pitchFamily="34" charset="-122"/>
              <a:cs typeface="Times New Roman" pitchFamily="18" charset="0"/>
            </a:endParaRPr>
          </a:p>
          <a:p>
            <a:pPr marL="514350" indent="-514350" eaLnBrk="1" hangingPunct="1">
              <a:lnSpc>
                <a:spcPct val="150000"/>
              </a:lnSpc>
              <a:spcBef>
                <a:spcPct val="0"/>
              </a:spcBef>
              <a:buFont typeface="+mj-lt"/>
              <a:buAutoNum type="romanUcPeriod"/>
              <a:defRPr/>
            </a:pPr>
            <a:r>
              <a:rPr lang="zh-CN" altLang="en-US" sz="2000" b="1" dirty="0">
                <a:solidFill>
                  <a:srgbClr val="C00000"/>
                </a:solidFill>
                <a:latin typeface="微软雅黑" pitchFamily="34" charset="-122"/>
                <a:ea typeface="微软雅黑" pitchFamily="34" charset="-122"/>
                <a:cs typeface="Times New Roman" pitchFamily="18" charset="0"/>
              </a:rPr>
              <a:t>基本要求</a:t>
            </a:r>
            <a:endParaRPr lang="en-US" altLang="zh-CN" sz="2000" b="1" dirty="0">
              <a:solidFill>
                <a:srgbClr val="C00000"/>
              </a:solidFill>
              <a:latin typeface="微软雅黑" pitchFamily="34" charset="-122"/>
              <a:ea typeface="微软雅黑" pitchFamily="34" charset="-122"/>
              <a:cs typeface="Times New Roman" pitchFamily="18" charset="0"/>
            </a:endParaRPr>
          </a:p>
          <a:p>
            <a:pPr marL="514350" indent="-514350" eaLnBrk="1" hangingPunct="1">
              <a:lnSpc>
                <a:spcPct val="150000"/>
              </a:lnSpc>
              <a:spcBef>
                <a:spcPct val="0"/>
              </a:spcBef>
              <a:buFont typeface="+mj-lt"/>
              <a:buAutoNum type="romanUcPeriod"/>
              <a:defRPr/>
            </a:pPr>
            <a:r>
              <a:rPr lang="zh-CN" altLang="en-US" sz="2000" b="1" dirty="0">
                <a:solidFill>
                  <a:srgbClr val="C00000"/>
                </a:solidFill>
                <a:latin typeface="微软雅黑" pitchFamily="34" charset="-122"/>
                <a:ea typeface="微软雅黑" pitchFamily="34" charset="-122"/>
                <a:cs typeface="Times New Roman" pitchFamily="18" charset="0"/>
              </a:rPr>
              <a:t>申请和准备</a:t>
            </a:r>
            <a:endParaRPr lang="en-US" altLang="zh-CN" sz="2000" b="1" dirty="0">
              <a:solidFill>
                <a:srgbClr val="C00000"/>
              </a:solidFill>
              <a:latin typeface="微软雅黑" pitchFamily="34" charset="-122"/>
              <a:ea typeface="微软雅黑" pitchFamily="34" charset="-122"/>
              <a:cs typeface="Times New Roman" pitchFamily="18" charset="0"/>
            </a:endParaRPr>
          </a:p>
          <a:p>
            <a:pPr marL="514350" indent="-514350" eaLnBrk="1" hangingPunct="1">
              <a:lnSpc>
                <a:spcPct val="150000"/>
              </a:lnSpc>
              <a:spcBef>
                <a:spcPct val="0"/>
              </a:spcBef>
              <a:buFont typeface="+mj-lt"/>
              <a:buAutoNum type="romanUcPeriod"/>
              <a:defRPr/>
            </a:pPr>
            <a:r>
              <a:rPr lang="zh-CN" altLang="en-US" sz="2000" b="1" dirty="0">
                <a:solidFill>
                  <a:srgbClr val="C00000"/>
                </a:solidFill>
                <a:latin typeface="微软雅黑" pitchFamily="34" charset="-122"/>
                <a:ea typeface="微软雅黑" pitchFamily="34" charset="-122"/>
                <a:cs typeface="Times New Roman" pitchFamily="18" charset="0"/>
              </a:rPr>
              <a:t>动火作业审批</a:t>
            </a:r>
          </a:p>
          <a:p>
            <a:pPr marL="514350" indent="-514350" eaLnBrk="1" hangingPunct="1">
              <a:lnSpc>
                <a:spcPct val="150000"/>
              </a:lnSpc>
              <a:spcBef>
                <a:spcPct val="0"/>
              </a:spcBef>
              <a:buFont typeface="+mj-lt"/>
              <a:buAutoNum type="romanUcPeriod"/>
              <a:defRPr/>
            </a:pPr>
            <a:r>
              <a:rPr lang="zh-CN" altLang="en-US" sz="2000" b="1" dirty="0">
                <a:solidFill>
                  <a:srgbClr val="C00000"/>
                </a:solidFill>
                <a:latin typeface="微软雅黑" pitchFamily="34" charset="-122"/>
                <a:ea typeface="微软雅黑" pitchFamily="34" charset="-122"/>
                <a:cs typeface="Times New Roman" pitchFamily="18" charset="0"/>
              </a:rPr>
              <a:t>动火作业实施</a:t>
            </a:r>
          </a:p>
          <a:p>
            <a:pPr marL="514350" indent="-514350" eaLnBrk="1" hangingPunct="1">
              <a:lnSpc>
                <a:spcPct val="150000"/>
              </a:lnSpc>
              <a:spcBef>
                <a:spcPct val="0"/>
              </a:spcBef>
              <a:buFont typeface="+mj-lt"/>
              <a:buAutoNum type="romanUcPeriod"/>
              <a:defRPr/>
            </a:pPr>
            <a:r>
              <a:rPr lang="zh-CN" altLang="en-US" sz="2000" b="1" dirty="0">
                <a:solidFill>
                  <a:srgbClr val="C00000"/>
                </a:solidFill>
                <a:latin typeface="微软雅黑" pitchFamily="34" charset="-122"/>
                <a:ea typeface="微软雅黑" pitchFamily="34" charset="-122"/>
                <a:cs typeface="Times New Roman" pitchFamily="18" charset="0"/>
              </a:rPr>
              <a:t>特殊情况动火作业</a:t>
            </a:r>
          </a:p>
          <a:p>
            <a:pPr marL="514350" indent="-514350" eaLnBrk="1" hangingPunct="1">
              <a:lnSpc>
                <a:spcPct val="150000"/>
              </a:lnSpc>
              <a:spcBef>
                <a:spcPct val="0"/>
              </a:spcBef>
              <a:buFont typeface="+mj-lt"/>
              <a:buAutoNum type="romanUcPeriod"/>
              <a:defRPr/>
            </a:pPr>
            <a:r>
              <a:rPr lang="zh-CN" altLang="en-US" sz="2000" b="1" dirty="0">
                <a:solidFill>
                  <a:srgbClr val="C00000"/>
                </a:solidFill>
                <a:latin typeface="微软雅黑" pitchFamily="34" charset="-122"/>
                <a:ea typeface="微软雅黑" pitchFamily="34" charset="-122"/>
                <a:cs typeface="Times New Roman" pitchFamily="18" charset="0"/>
              </a:rPr>
              <a:t>动火作业时限、取消和关闭</a:t>
            </a:r>
          </a:p>
          <a:p>
            <a:pPr marL="514350" indent="-514350" eaLnBrk="1" hangingPunct="1">
              <a:lnSpc>
                <a:spcPct val="150000"/>
              </a:lnSpc>
              <a:spcBef>
                <a:spcPct val="0"/>
              </a:spcBef>
              <a:buFont typeface="+mj-lt"/>
              <a:buAutoNum type="romanUcPeriod"/>
              <a:defRPr/>
            </a:pPr>
            <a:r>
              <a:rPr lang="zh-CN" altLang="en-US" sz="2000" b="1" dirty="0">
                <a:solidFill>
                  <a:srgbClr val="C00000"/>
                </a:solidFill>
                <a:latin typeface="微软雅黑" pitchFamily="34" charset="-122"/>
                <a:ea typeface="微软雅黑" pitchFamily="34" charset="-122"/>
                <a:cs typeface="Times New Roman" pitchFamily="18" charset="0"/>
              </a:rPr>
              <a:t>工业动火作业许可证的存档和审核</a:t>
            </a:r>
          </a:p>
          <a:p>
            <a:pPr marL="514350" indent="-514350" eaLnBrk="1" hangingPunct="1">
              <a:lnSpc>
                <a:spcPct val="150000"/>
              </a:lnSpc>
              <a:spcBef>
                <a:spcPct val="0"/>
              </a:spcBef>
              <a:buFont typeface="+mj-lt"/>
              <a:buAutoNum type="romanUcPeriod"/>
              <a:defRPr/>
            </a:pPr>
            <a:r>
              <a:rPr lang="zh-CN" altLang="en-US" sz="2000" b="1" dirty="0">
                <a:solidFill>
                  <a:srgbClr val="C00000"/>
                </a:solidFill>
                <a:latin typeface="微软雅黑" pitchFamily="34" charset="-122"/>
                <a:ea typeface="微软雅黑" pitchFamily="34" charset="-122"/>
                <a:cs typeface="Times New Roman" pitchFamily="18" charset="0"/>
              </a:rPr>
              <a:t>动火作业票证及相关附件</a:t>
            </a:r>
          </a:p>
        </p:txBody>
      </p:sp>
      <p:grpSp>
        <p:nvGrpSpPr>
          <p:cNvPr id="2" name="组合 1"/>
          <p:cNvGrpSpPr/>
          <p:nvPr/>
        </p:nvGrpSpPr>
        <p:grpSpPr>
          <a:xfrm>
            <a:off x="6349869" y="320592"/>
            <a:ext cx="5646401" cy="1419324"/>
            <a:chOff x="6349194" y="1482815"/>
            <a:chExt cx="5646401" cy="1419324"/>
          </a:xfrm>
        </p:grpSpPr>
        <p:grpSp>
          <p:nvGrpSpPr>
            <p:cNvPr id="44" name="08a40059-24ec-4654-afe0-16f5ad01fb5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349194" y="1894402"/>
              <a:ext cx="5646401" cy="1007737"/>
              <a:chOff x="3801000" y="1799969"/>
              <a:chExt cx="5646401" cy="1007737"/>
            </a:xfrm>
          </p:grpSpPr>
          <p:sp>
            <p:nvSpPr>
              <p:cNvPr id="47" name="íṥļïḓè"/>
              <p:cNvSpPr/>
              <p:nvPr/>
            </p:nvSpPr>
            <p:spPr>
              <a:xfrm flipV="1">
                <a:off x="3801000" y="2784273"/>
                <a:ext cx="5646401" cy="23433"/>
              </a:xfrm>
              <a:prstGeom prst="line">
                <a:avLst/>
              </a:prstGeom>
            </p:spPr>
            <p:style>
              <a:lnRef idx="2">
                <a:schemeClr val="accent6"/>
              </a:lnRef>
              <a:fillRef idx="0">
                <a:schemeClr val="accent6"/>
              </a:fillRef>
              <a:effectRef idx="1">
                <a:schemeClr val="accent6"/>
              </a:effectRef>
              <a:fontRef idx="minor">
                <a:schemeClr val="tx1"/>
              </a:fontRef>
            </p:style>
            <p:txBody>
              <a:bodyPr/>
              <a:lstStyle/>
              <a:p>
                <a:endParaRPr lang="zh-CN" altLang="en-US"/>
              </a:p>
            </p:txBody>
          </p:sp>
          <p:sp>
            <p:nvSpPr>
              <p:cNvPr id="66" name="išḻîḋè"/>
              <p:cNvSpPr txBox="1"/>
              <p:nvPr/>
            </p:nvSpPr>
            <p:spPr bwMode="auto">
              <a:xfrm>
                <a:off x="5274498" y="1799969"/>
                <a:ext cx="3128787" cy="39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r>
                  <a:rPr lang="zh-CN" altLang="en-US" sz="2400" b="1" dirty="0">
                    <a:solidFill>
                      <a:schemeClr val="tx1">
                        <a:lumMod val="85000"/>
                        <a:lumOff val="15000"/>
                      </a:schemeClr>
                    </a:solidFill>
                    <a:latin typeface="微软雅黑" pitchFamily="34" charset="-122"/>
                    <a:ea typeface="微软雅黑" pitchFamily="34" charset="-122"/>
                    <a:sym typeface="微软雅黑" pitchFamily="34" charset="-122"/>
                  </a:rPr>
                  <a:t>二、工业动火作业管理</a:t>
                </a:r>
                <a:endParaRPr lang="en-US" altLang="zh-CN" sz="2400" b="1" dirty="0">
                  <a:solidFill>
                    <a:schemeClr val="tx1">
                      <a:lumMod val="85000"/>
                      <a:lumOff val="15000"/>
                    </a:schemeClr>
                  </a:solidFill>
                  <a:latin typeface="微软雅黑" pitchFamily="34" charset="-122"/>
                  <a:ea typeface="微软雅黑" pitchFamily="34" charset="-122"/>
                  <a:sym typeface="微软雅黑" pitchFamily="34" charset="-122"/>
                </a:endParaRPr>
              </a:p>
            </p:txBody>
          </p:sp>
        </p:grpSp>
        <p:sp>
          <p:nvSpPr>
            <p:cNvPr id="15" name="ïṡlîḍe"/>
            <p:cNvSpPr/>
            <p:nvPr/>
          </p:nvSpPr>
          <p:spPr bwMode="auto">
            <a:xfrm>
              <a:off x="6354973" y="1482815"/>
              <a:ext cx="1215000" cy="1214999"/>
            </a:xfrm>
            <a:prstGeom prst="ellipse">
              <a:avLst/>
            </a:prstGeom>
            <a:blipFill>
              <a:blip r:embed="rId5"/>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chemeClr val="lt1"/>
                </a:solidFill>
              </a:endParaRPr>
            </a:p>
          </p:txBody>
        </p:sp>
      </p:grpSp>
    </p:spTree>
  </p:cSld>
  <p:clrMapOvr>
    <a:masterClrMapping/>
  </p:clrMapOvr>
  <p:transition spd="slow">
    <p:randomBar dir="vert"/>
  </p:transition>
</p:sld>
</file>

<file path=ppt/tags/tag1.xml><?xml version="1.0" encoding="utf-8"?>
<p:tagLst xmlns:a="http://schemas.openxmlformats.org/drawingml/2006/main" xmlns:r="http://schemas.openxmlformats.org/officeDocument/2006/relationships" xmlns:p="http://schemas.openxmlformats.org/presentationml/2006/main">
  <p:tag name="ISLIDE.THEME" val="https://www.islide.cc;"/>
</p:tagLst>
</file>

<file path=ppt/tags/tag10.xml><?xml version="1.0" encoding="utf-8"?>
<p:tagLst xmlns:a="http://schemas.openxmlformats.org/drawingml/2006/main" xmlns:r="http://schemas.openxmlformats.org/officeDocument/2006/relationships" xmlns:p="http://schemas.openxmlformats.org/presentationml/2006/main">
  <p:tag name="PA" val="v4.3.1"/>
</p:tagLst>
</file>

<file path=ppt/tags/tag11.xml><?xml version="1.0" encoding="utf-8"?>
<p:tagLst xmlns:a="http://schemas.openxmlformats.org/drawingml/2006/main" xmlns:r="http://schemas.openxmlformats.org/officeDocument/2006/relationships" xmlns:p="http://schemas.openxmlformats.org/presentationml/2006/main">
  <p:tag name="PA" val="v4.3.1"/>
</p:tagLst>
</file>

<file path=ppt/tags/tag12.xml><?xml version="1.0" encoding="utf-8"?>
<p:tagLst xmlns:a="http://schemas.openxmlformats.org/drawingml/2006/main" xmlns:r="http://schemas.openxmlformats.org/officeDocument/2006/relationships" xmlns:p="http://schemas.openxmlformats.org/presentationml/2006/main">
  <p:tag name="PA" val="v4.3.1"/>
</p:tagLst>
</file>

<file path=ppt/tags/tag13.xml><?xml version="1.0" encoding="utf-8"?>
<p:tagLst xmlns:a="http://schemas.openxmlformats.org/drawingml/2006/main" xmlns:r="http://schemas.openxmlformats.org/officeDocument/2006/relationships" xmlns:p="http://schemas.openxmlformats.org/presentationml/2006/main">
  <p:tag name="PA" val="v4.3.1"/>
</p:tagLst>
</file>

<file path=ppt/tags/tag14.xml><?xml version="1.0" encoding="utf-8"?>
<p:tagLst xmlns:a="http://schemas.openxmlformats.org/drawingml/2006/main" xmlns:r="http://schemas.openxmlformats.org/officeDocument/2006/relationships" xmlns:p="http://schemas.openxmlformats.org/presentationml/2006/main">
  <p:tag name="PA" val="v4.3.1"/>
</p:tagLst>
</file>

<file path=ppt/tags/tag15.xml><?xml version="1.0" encoding="utf-8"?>
<p:tagLst xmlns:a="http://schemas.openxmlformats.org/drawingml/2006/main" xmlns:r="http://schemas.openxmlformats.org/officeDocument/2006/relationships" xmlns:p="http://schemas.openxmlformats.org/presentationml/2006/main">
  <p:tag name="PA" val="v4.3.1"/>
</p:tagLst>
</file>

<file path=ppt/tags/tag16.xml><?xml version="1.0" encoding="utf-8"?>
<p:tagLst xmlns:a="http://schemas.openxmlformats.org/drawingml/2006/main" xmlns:r="http://schemas.openxmlformats.org/officeDocument/2006/relationships" xmlns:p="http://schemas.openxmlformats.org/presentationml/2006/main">
  <p:tag name="PA" val="v4.3.1"/>
</p:tagLst>
</file>

<file path=ppt/tags/tag17.xml><?xml version="1.0" encoding="utf-8"?>
<p:tagLst xmlns:a="http://schemas.openxmlformats.org/drawingml/2006/main" xmlns:r="http://schemas.openxmlformats.org/officeDocument/2006/relationships" xmlns:p="http://schemas.openxmlformats.org/presentationml/2006/main">
  <p:tag name="PA" val="v4.3.1"/>
</p:tagLst>
</file>

<file path=ppt/tags/tag18.xml><?xml version="1.0" encoding="utf-8"?>
<p:tagLst xmlns:a="http://schemas.openxmlformats.org/drawingml/2006/main" xmlns:r="http://schemas.openxmlformats.org/officeDocument/2006/relationships" xmlns:p="http://schemas.openxmlformats.org/presentationml/2006/main">
  <p:tag name="PA" val="v4.3.1"/>
</p:tagLst>
</file>

<file path=ppt/tags/tag19.xml><?xml version="1.0" encoding="utf-8"?>
<p:tagLst xmlns:a="http://schemas.openxmlformats.org/drawingml/2006/main" xmlns:r="http://schemas.openxmlformats.org/officeDocument/2006/relationships" xmlns:p="http://schemas.openxmlformats.org/presentationml/2006/main">
  <p:tag name="PA" val="v4.3.1"/>
</p:tagLst>
</file>

<file path=ppt/tags/tag2.xml><?xml version="1.0" encoding="utf-8"?>
<p:tagLst xmlns:a="http://schemas.openxmlformats.org/drawingml/2006/main" xmlns:r="http://schemas.openxmlformats.org/officeDocument/2006/relationships" xmlns:p="http://schemas.openxmlformats.org/presentationml/2006/main">
  <p:tag name="ISLIDE.DIAGRAM" val="08a40059-24ec-4654-afe0-16f5ad01fb5e"/>
</p:tagLst>
</file>

<file path=ppt/tags/tag20.xml><?xml version="1.0" encoding="utf-8"?>
<p:tagLst xmlns:a="http://schemas.openxmlformats.org/drawingml/2006/main" xmlns:r="http://schemas.openxmlformats.org/officeDocument/2006/relationships" xmlns:p="http://schemas.openxmlformats.org/presentationml/2006/main">
  <p:tag name="PA" val="v4.3.1"/>
</p:tagLst>
</file>

<file path=ppt/tags/tag21.xml><?xml version="1.0" encoding="utf-8"?>
<p:tagLst xmlns:a="http://schemas.openxmlformats.org/drawingml/2006/main" xmlns:r="http://schemas.openxmlformats.org/officeDocument/2006/relationships" xmlns:p="http://schemas.openxmlformats.org/presentationml/2006/main">
  <p:tag name="PA" val="v4.3.1"/>
</p:tagLst>
</file>

<file path=ppt/tags/tag22.xml><?xml version="1.0" encoding="utf-8"?>
<p:tagLst xmlns:a="http://schemas.openxmlformats.org/drawingml/2006/main" xmlns:r="http://schemas.openxmlformats.org/officeDocument/2006/relationships" xmlns:p="http://schemas.openxmlformats.org/presentationml/2006/main">
  <p:tag name="PA" val="v4.3.1"/>
</p:tagLst>
</file>

<file path=ppt/tags/tag23.xml><?xml version="1.0" encoding="utf-8"?>
<p:tagLst xmlns:a="http://schemas.openxmlformats.org/drawingml/2006/main" xmlns:r="http://schemas.openxmlformats.org/officeDocument/2006/relationships" xmlns:p="http://schemas.openxmlformats.org/presentationml/2006/main">
  <p:tag name="PA" val="v4.3.1"/>
</p:tagLst>
</file>

<file path=ppt/tags/tag24.xml><?xml version="1.0" encoding="utf-8"?>
<p:tagLst xmlns:a="http://schemas.openxmlformats.org/drawingml/2006/main" xmlns:r="http://schemas.openxmlformats.org/officeDocument/2006/relationships" xmlns:p="http://schemas.openxmlformats.org/presentationml/2006/main">
  <p:tag name="PA" val="v4.3.1"/>
</p:tagLst>
</file>

<file path=ppt/tags/tag25.xml><?xml version="1.0" encoding="utf-8"?>
<p:tagLst xmlns:a="http://schemas.openxmlformats.org/drawingml/2006/main" xmlns:r="http://schemas.openxmlformats.org/officeDocument/2006/relationships" xmlns:p="http://schemas.openxmlformats.org/presentationml/2006/main">
  <p:tag name="PA" val="v4.3.1"/>
</p:tagLst>
</file>

<file path=ppt/tags/tag26.xml><?xml version="1.0" encoding="utf-8"?>
<p:tagLst xmlns:a="http://schemas.openxmlformats.org/drawingml/2006/main" xmlns:r="http://schemas.openxmlformats.org/officeDocument/2006/relationships" xmlns:p="http://schemas.openxmlformats.org/presentationml/2006/main">
  <p:tag name="PA" val="v4.3.1"/>
</p:tagLst>
</file>

<file path=ppt/tags/tag27.xml><?xml version="1.0" encoding="utf-8"?>
<p:tagLst xmlns:a="http://schemas.openxmlformats.org/drawingml/2006/main" xmlns:r="http://schemas.openxmlformats.org/officeDocument/2006/relationships" xmlns:p="http://schemas.openxmlformats.org/presentationml/2006/main">
  <p:tag name="PA" val="v4.3.1"/>
</p:tagLst>
</file>

<file path=ppt/tags/tag28.xml><?xml version="1.0" encoding="utf-8"?>
<p:tagLst xmlns:a="http://schemas.openxmlformats.org/drawingml/2006/main" xmlns:r="http://schemas.openxmlformats.org/officeDocument/2006/relationships" xmlns:p="http://schemas.openxmlformats.org/presentationml/2006/main">
  <p:tag name="PA" val="v4.3.1"/>
</p:tagLst>
</file>

<file path=ppt/tags/tag29.xml><?xml version="1.0" encoding="utf-8"?>
<p:tagLst xmlns:a="http://schemas.openxmlformats.org/drawingml/2006/main" xmlns:r="http://schemas.openxmlformats.org/officeDocument/2006/relationships" xmlns:p="http://schemas.openxmlformats.org/presentationml/2006/main">
  <p:tag name="PA" val="v4.3.1"/>
</p:tagLst>
</file>

<file path=ppt/tags/tag3.xml><?xml version="1.0" encoding="utf-8"?>
<p:tagLst xmlns:a="http://schemas.openxmlformats.org/drawingml/2006/main" xmlns:r="http://schemas.openxmlformats.org/officeDocument/2006/relationships" xmlns:p="http://schemas.openxmlformats.org/presentationml/2006/main">
  <p:tag name="ISLIDE.DIAGRAM" val="08a40059-24ec-4654-afe0-16f5ad01fb5e"/>
</p:tagLst>
</file>

<file path=ppt/tags/tag30.xml><?xml version="1.0" encoding="utf-8"?>
<p:tagLst xmlns:a="http://schemas.openxmlformats.org/drawingml/2006/main" xmlns:r="http://schemas.openxmlformats.org/officeDocument/2006/relationships" xmlns:p="http://schemas.openxmlformats.org/presentationml/2006/main">
  <p:tag name="PA" val="v4.3.1"/>
</p:tagLst>
</file>

<file path=ppt/tags/tag31.xml><?xml version="1.0" encoding="utf-8"?>
<p:tagLst xmlns:a="http://schemas.openxmlformats.org/drawingml/2006/main" xmlns:r="http://schemas.openxmlformats.org/officeDocument/2006/relationships" xmlns:p="http://schemas.openxmlformats.org/presentationml/2006/main">
  <p:tag name="PA" val="v4.3.1"/>
</p:tagLst>
</file>

<file path=ppt/tags/tag32.xml><?xml version="1.0" encoding="utf-8"?>
<p:tagLst xmlns:a="http://schemas.openxmlformats.org/drawingml/2006/main" xmlns:r="http://schemas.openxmlformats.org/officeDocument/2006/relationships" xmlns:p="http://schemas.openxmlformats.org/presentationml/2006/main">
  <p:tag name="PA" val="v4.3.1"/>
</p:tagLst>
</file>

<file path=ppt/tags/tag33.xml><?xml version="1.0" encoding="utf-8"?>
<p:tagLst xmlns:a="http://schemas.openxmlformats.org/drawingml/2006/main" xmlns:r="http://schemas.openxmlformats.org/officeDocument/2006/relationships" xmlns:p="http://schemas.openxmlformats.org/presentationml/2006/main">
  <p:tag name="PA" val="v4.3.1"/>
</p:tagLst>
</file>

<file path=ppt/tags/tag34.xml><?xml version="1.0" encoding="utf-8"?>
<p:tagLst xmlns:a="http://schemas.openxmlformats.org/drawingml/2006/main" xmlns:r="http://schemas.openxmlformats.org/officeDocument/2006/relationships" xmlns:p="http://schemas.openxmlformats.org/presentationml/2006/main">
  <p:tag name="PA" val="v4.3.1"/>
</p:tagLst>
</file>

<file path=ppt/tags/tag35.xml><?xml version="1.0" encoding="utf-8"?>
<p:tagLst xmlns:a="http://schemas.openxmlformats.org/drawingml/2006/main" xmlns:r="http://schemas.openxmlformats.org/officeDocument/2006/relationships" xmlns:p="http://schemas.openxmlformats.org/presentationml/2006/main">
  <p:tag name="PA" val="v4.3.1"/>
</p:tagLst>
</file>

<file path=ppt/tags/tag36.xml><?xml version="1.0" encoding="utf-8"?>
<p:tagLst xmlns:a="http://schemas.openxmlformats.org/drawingml/2006/main" xmlns:r="http://schemas.openxmlformats.org/officeDocument/2006/relationships" xmlns:p="http://schemas.openxmlformats.org/presentationml/2006/main">
  <p:tag name="PA" val="v4.3.1"/>
</p:tagLst>
</file>

<file path=ppt/tags/tag37.xml><?xml version="1.0" encoding="utf-8"?>
<p:tagLst xmlns:a="http://schemas.openxmlformats.org/drawingml/2006/main" xmlns:r="http://schemas.openxmlformats.org/officeDocument/2006/relationships" xmlns:p="http://schemas.openxmlformats.org/presentationml/2006/main">
  <p:tag name="PA" val="v4.3.1"/>
</p:tagLst>
</file>

<file path=ppt/tags/tag38.xml><?xml version="1.0" encoding="utf-8"?>
<p:tagLst xmlns:a="http://schemas.openxmlformats.org/drawingml/2006/main" xmlns:r="http://schemas.openxmlformats.org/officeDocument/2006/relationships" xmlns:p="http://schemas.openxmlformats.org/presentationml/2006/main">
  <p:tag name="PA" val="v4.3.1"/>
</p:tagLst>
</file>

<file path=ppt/tags/tag39.xml><?xml version="1.0" encoding="utf-8"?>
<p:tagLst xmlns:a="http://schemas.openxmlformats.org/drawingml/2006/main" xmlns:r="http://schemas.openxmlformats.org/officeDocument/2006/relationships" xmlns:p="http://schemas.openxmlformats.org/presentationml/2006/main">
  <p:tag name="PA" val="v4.3.1"/>
</p:tagLst>
</file>

<file path=ppt/tags/tag4.xml><?xml version="1.0" encoding="utf-8"?>
<p:tagLst xmlns:a="http://schemas.openxmlformats.org/drawingml/2006/main" xmlns:r="http://schemas.openxmlformats.org/officeDocument/2006/relationships" xmlns:p="http://schemas.openxmlformats.org/presentationml/2006/main">
  <p:tag name="ISLIDE.DIAGRAM" val="08a40059-24ec-4654-afe0-16f5ad01fb5e"/>
</p:tagLst>
</file>

<file path=ppt/tags/tag40.xml><?xml version="1.0" encoding="utf-8"?>
<p:tagLst xmlns:a="http://schemas.openxmlformats.org/drawingml/2006/main" xmlns:r="http://schemas.openxmlformats.org/officeDocument/2006/relationships" xmlns:p="http://schemas.openxmlformats.org/presentationml/2006/main">
  <p:tag name="PA" val="v4.3.1"/>
</p:tagLst>
</file>

<file path=ppt/tags/tag41.xml><?xml version="1.0" encoding="utf-8"?>
<p:tagLst xmlns:a="http://schemas.openxmlformats.org/drawingml/2006/main" xmlns:r="http://schemas.openxmlformats.org/officeDocument/2006/relationships" xmlns:p="http://schemas.openxmlformats.org/presentationml/2006/main">
  <p:tag name="PA" val="v4.3.1"/>
</p:tagLst>
</file>

<file path=ppt/tags/tag42.xml><?xml version="1.0" encoding="utf-8"?>
<p:tagLst xmlns:a="http://schemas.openxmlformats.org/drawingml/2006/main" xmlns:r="http://schemas.openxmlformats.org/officeDocument/2006/relationships" xmlns:p="http://schemas.openxmlformats.org/presentationml/2006/main">
  <p:tag name="PA" val="v4.3.1"/>
</p:tagLst>
</file>

<file path=ppt/tags/tag43.xml><?xml version="1.0" encoding="utf-8"?>
<p:tagLst xmlns:a="http://schemas.openxmlformats.org/drawingml/2006/main" xmlns:r="http://schemas.openxmlformats.org/officeDocument/2006/relationships" xmlns:p="http://schemas.openxmlformats.org/presentationml/2006/main">
  <p:tag name="PA" val="v4.3.1"/>
</p:tagLst>
</file>

<file path=ppt/tags/tag44.xml><?xml version="1.0" encoding="utf-8"?>
<p:tagLst xmlns:a="http://schemas.openxmlformats.org/drawingml/2006/main" xmlns:r="http://schemas.openxmlformats.org/officeDocument/2006/relationships" xmlns:p="http://schemas.openxmlformats.org/presentationml/2006/main">
  <p:tag name="PA" val="v4.3.1"/>
</p:tagLst>
</file>

<file path=ppt/tags/tag45.xml><?xml version="1.0" encoding="utf-8"?>
<p:tagLst xmlns:a="http://schemas.openxmlformats.org/drawingml/2006/main" xmlns:r="http://schemas.openxmlformats.org/officeDocument/2006/relationships" xmlns:p="http://schemas.openxmlformats.org/presentationml/2006/main">
  <p:tag name="PA" val="v4.3.1"/>
</p:tagLst>
</file>

<file path=ppt/tags/tag46.xml><?xml version="1.0" encoding="utf-8"?>
<p:tagLst xmlns:a="http://schemas.openxmlformats.org/drawingml/2006/main" xmlns:r="http://schemas.openxmlformats.org/officeDocument/2006/relationships" xmlns:p="http://schemas.openxmlformats.org/presentationml/2006/main">
  <p:tag name="PA" val="v4.3.1"/>
</p:tagLst>
</file>

<file path=ppt/tags/tag47.xml><?xml version="1.0" encoding="utf-8"?>
<p:tagLst xmlns:a="http://schemas.openxmlformats.org/drawingml/2006/main" xmlns:r="http://schemas.openxmlformats.org/officeDocument/2006/relationships" xmlns:p="http://schemas.openxmlformats.org/presentationml/2006/main">
  <p:tag name="PA" val="v4.3.1"/>
</p:tagLst>
</file>

<file path=ppt/tags/tag48.xml><?xml version="1.0" encoding="utf-8"?>
<p:tagLst xmlns:a="http://schemas.openxmlformats.org/drawingml/2006/main" xmlns:r="http://schemas.openxmlformats.org/officeDocument/2006/relationships" xmlns:p="http://schemas.openxmlformats.org/presentationml/2006/main">
  <p:tag name="PA" val="v4.3.1"/>
</p:tagLst>
</file>

<file path=ppt/tags/tag49.xml><?xml version="1.0" encoding="utf-8"?>
<p:tagLst xmlns:a="http://schemas.openxmlformats.org/drawingml/2006/main" xmlns:r="http://schemas.openxmlformats.org/officeDocument/2006/relationships" xmlns:p="http://schemas.openxmlformats.org/presentationml/2006/main">
  <p:tag name="PA" val="v4.3.1"/>
</p:tagLst>
</file>

<file path=ppt/tags/tag5.xml><?xml version="1.0" encoding="utf-8"?>
<p:tagLst xmlns:a="http://schemas.openxmlformats.org/drawingml/2006/main" xmlns:r="http://schemas.openxmlformats.org/officeDocument/2006/relationships" xmlns:p="http://schemas.openxmlformats.org/presentationml/2006/main">
  <p:tag name="PA" val="v4.3.1"/>
</p:tagLst>
</file>

<file path=ppt/tags/tag50.xml><?xml version="1.0" encoding="utf-8"?>
<p:tagLst xmlns:a="http://schemas.openxmlformats.org/drawingml/2006/main" xmlns:r="http://schemas.openxmlformats.org/officeDocument/2006/relationships" xmlns:p="http://schemas.openxmlformats.org/presentationml/2006/main">
  <p:tag name="PA" val="v4.3.1"/>
</p:tagLst>
</file>

<file path=ppt/tags/tag51.xml><?xml version="1.0" encoding="utf-8"?>
<p:tagLst xmlns:a="http://schemas.openxmlformats.org/drawingml/2006/main" xmlns:r="http://schemas.openxmlformats.org/officeDocument/2006/relationships" xmlns:p="http://schemas.openxmlformats.org/presentationml/2006/main">
  <p:tag name="PA" val="v4.3.1"/>
</p:tagLst>
</file>

<file path=ppt/tags/tag52.xml><?xml version="1.0" encoding="utf-8"?>
<p:tagLst xmlns:a="http://schemas.openxmlformats.org/drawingml/2006/main" xmlns:r="http://schemas.openxmlformats.org/officeDocument/2006/relationships" xmlns:p="http://schemas.openxmlformats.org/presentationml/2006/main">
  <p:tag name="PA" val="v4.3.1"/>
</p:tagLst>
</file>

<file path=ppt/tags/tag53.xml><?xml version="1.0" encoding="utf-8"?>
<p:tagLst xmlns:a="http://schemas.openxmlformats.org/drawingml/2006/main" xmlns:r="http://schemas.openxmlformats.org/officeDocument/2006/relationships" xmlns:p="http://schemas.openxmlformats.org/presentationml/2006/main">
  <p:tag name="PA" val="v4.3.1"/>
</p:tagLst>
</file>

<file path=ppt/tags/tag54.xml><?xml version="1.0" encoding="utf-8"?>
<p:tagLst xmlns:a="http://schemas.openxmlformats.org/drawingml/2006/main" xmlns:r="http://schemas.openxmlformats.org/officeDocument/2006/relationships" xmlns:p="http://schemas.openxmlformats.org/presentationml/2006/main">
  <p:tag name="PA" val="v4.3.1"/>
</p:tagLst>
</file>

<file path=ppt/tags/tag55.xml><?xml version="1.0" encoding="utf-8"?>
<p:tagLst xmlns:a="http://schemas.openxmlformats.org/drawingml/2006/main" xmlns:r="http://schemas.openxmlformats.org/officeDocument/2006/relationships" xmlns:p="http://schemas.openxmlformats.org/presentationml/2006/main">
  <p:tag name="PA" val="v4.3.1"/>
</p:tagLst>
</file>

<file path=ppt/tags/tag56.xml><?xml version="1.0" encoding="utf-8"?>
<p:tagLst xmlns:a="http://schemas.openxmlformats.org/drawingml/2006/main" xmlns:r="http://schemas.openxmlformats.org/officeDocument/2006/relationships" xmlns:p="http://schemas.openxmlformats.org/presentationml/2006/main">
  <p:tag name="PA" val="v4.3.1"/>
</p:tagLst>
</file>

<file path=ppt/tags/tag57.xml><?xml version="1.0" encoding="utf-8"?>
<p:tagLst xmlns:a="http://schemas.openxmlformats.org/drawingml/2006/main" xmlns:r="http://schemas.openxmlformats.org/officeDocument/2006/relationships" xmlns:p="http://schemas.openxmlformats.org/presentationml/2006/main">
  <p:tag name="PA" val="v4.3.1"/>
</p:tagLst>
</file>

<file path=ppt/tags/tag58.xml><?xml version="1.0" encoding="utf-8"?>
<p:tagLst xmlns:a="http://schemas.openxmlformats.org/drawingml/2006/main" xmlns:r="http://schemas.openxmlformats.org/officeDocument/2006/relationships" xmlns:p="http://schemas.openxmlformats.org/presentationml/2006/main">
  <p:tag name="PA" val="v4.3.1"/>
</p:tagLst>
</file>

<file path=ppt/tags/tag59.xml><?xml version="1.0" encoding="utf-8"?>
<p:tagLst xmlns:a="http://schemas.openxmlformats.org/drawingml/2006/main" xmlns:r="http://schemas.openxmlformats.org/officeDocument/2006/relationships" xmlns:p="http://schemas.openxmlformats.org/presentationml/2006/main">
  <p:tag name="PA" val="v4.3.1"/>
</p:tagLst>
</file>

<file path=ppt/tags/tag6.xml><?xml version="1.0" encoding="utf-8"?>
<p:tagLst xmlns:a="http://schemas.openxmlformats.org/drawingml/2006/main" xmlns:r="http://schemas.openxmlformats.org/officeDocument/2006/relationships" xmlns:p="http://schemas.openxmlformats.org/presentationml/2006/main">
  <p:tag name="PA" val="v4.3.1"/>
</p:tagLst>
</file>

<file path=ppt/tags/tag60.xml><?xml version="1.0" encoding="utf-8"?>
<p:tagLst xmlns:a="http://schemas.openxmlformats.org/drawingml/2006/main" xmlns:r="http://schemas.openxmlformats.org/officeDocument/2006/relationships" xmlns:p="http://schemas.openxmlformats.org/presentationml/2006/main">
  <p:tag name="PA" val="v4.3.1"/>
</p:tagLst>
</file>

<file path=ppt/tags/tag61.xml><?xml version="1.0" encoding="utf-8"?>
<p:tagLst xmlns:a="http://schemas.openxmlformats.org/drawingml/2006/main" xmlns:r="http://schemas.openxmlformats.org/officeDocument/2006/relationships" xmlns:p="http://schemas.openxmlformats.org/presentationml/2006/main">
  <p:tag name="PA" val="v4.3.1"/>
</p:tagLst>
</file>

<file path=ppt/tags/tag62.xml><?xml version="1.0" encoding="utf-8"?>
<p:tagLst xmlns:a="http://schemas.openxmlformats.org/drawingml/2006/main" xmlns:r="http://schemas.openxmlformats.org/officeDocument/2006/relationships" xmlns:p="http://schemas.openxmlformats.org/presentationml/2006/main">
  <p:tag name="PA" val="v4.3.1"/>
</p:tagLst>
</file>

<file path=ppt/tags/tag63.xml><?xml version="1.0" encoding="utf-8"?>
<p:tagLst xmlns:a="http://schemas.openxmlformats.org/drawingml/2006/main" xmlns:r="http://schemas.openxmlformats.org/officeDocument/2006/relationships" xmlns:p="http://schemas.openxmlformats.org/presentationml/2006/main">
  <p:tag name="PA" val="v4.3.1"/>
</p:tagLst>
</file>

<file path=ppt/tags/tag64.xml><?xml version="1.0" encoding="utf-8"?>
<p:tagLst xmlns:a="http://schemas.openxmlformats.org/drawingml/2006/main" xmlns:r="http://schemas.openxmlformats.org/officeDocument/2006/relationships" xmlns:p="http://schemas.openxmlformats.org/presentationml/2006/main">
  <p:tag name="PA" val="v4.3.1"/>
</p:tagLst>
</file>

<file path=ppt/tags/tag65.xml><?xml version="1.0" encoding="utf-8"?>
<p:tagLst xmlns:a="http://schemas.openxmlformats.org/drawingml/2006/main" xmlns:r="http://schemas.openxmlformats.org/officeDocument/2006/relationships" xmlns:p="http://schemas.openxmlformats.org/presentationml/2006/main">
  <p:tag name="ISLIDE.VECTOR" val="a1cdeb35-2df5-4d3b-9126-5825f02ffe66"/>
</p:tagLst>
</file>

<file path=ppt/tags/tag66.xml><?xml version="1.0" encoding="utf-8"?>
<p:tagLst xmlns:a="http://schemas.openxmlformats.org/drawingml/2006/main" xmlns:r="http://schemas.openxmlformats.org/officeDocument/2006/relationships" xmlns:p="http://schemas.openxmlformats.org/presentationml/2006/main">
  <p:tag name="ISLIDE.DIAGRAM" val="08a40059-24ec-4654-afe0-16f5ad01fb5e"/>
</p:tagLst>
</file>

<file path=ppt/tags/tag67.xml><?xml version="1.0" encoding="utf-8"?>
<p:tagLst xmlns:a="http://schemas.openxmlformats.org/drawingml/2006/main" xmlns:r="http://schemas.openxmlformats.org/officeDocument/2006/relationships" xmlns:p="http://schemas.openxmlformats.org/presentationml/2006/main">
  <p:tag name="ISLIDE.THEME" val="https://www.islide.cc;"/>
</p:tagLst>
</file>

<file path=ppt/tags/tag7.xml><?xml version="1.0" encoding="utf-8"?>
<p:tagLst xmlns:a="http://schemas.openxmlformats.org/drawingml/2006/main" xmlns:r="http://schemas.openxmlformats.org/officeDocument/2006/relationships" xmlns:p="http://schemas.openxmlformats.org/presentationml/2006/main">
  <p:tag name="PA" val="v4.3.1"/>
</p:tagLst>
</file>

<file path=ppt/tags/tag8.xml><?xml version="1.0" encoding="utf-8"?>
<p:tagLst xmlns:a="http://schemas.openxmlformats.org/drawingml/2006/main" xmlns:r="http://schemas.openxmlformats.org/officeDocument/2006/relationships" xmlns:p="http://schemas.openxmlformats.org/presentationml/2006/main">
  <p:tag name="PA" val="v4.3.1"/>
</p:tagLst>
</file>

<file path=ppt/tags/tag9.xml><?xml version="1.0" encoding="utf-8"?>
<p:tagLst xmlns:a="http://schemas.openxmlformats.org/drawingml/2006/main" xmlns:r="http://schemas.openxmlformats.org/officeDocument/2006/relationships" xmlns:p="http://schemas.openxmlformats.org/presentationml/2006/main">
  <p:tag name="PA" val="v4.3.1"/>
</p:tagLst>
</file>

<file path=ppt/theme/theme1.xml><?xml version="1.0" encoding="utf-8"?>
<a:theme xmlns:a="http://schemas.openxmlformats.org/drawingml/2006/main" name="3_Office 主题">
  <a:themeElements>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fontScheme name="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16F14">
            <a:alpha val="90000"/>
          </a:srgbClr>
        </a:solidFill>
        <a:ln>
          <a:noFill/>
        </a:ln>
      </a:spPr>
      <a:bodyPr/>
      <a:lstStyle>
        <a:defPPr algn="ctr">
          <a:defRPr>
            <a:solidFill>
              <a:schemeClr val="bg1"/>
            </a:solidFill>
            <a:latin typeface="微软雅黑" pitchFamily="34" charset="-122"/>
            <a:ea typeface="微软雅黑" pitchFamily="34" charset="-122"/>
            <a:sym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charset="0"/>
          <a:buNone/>
          <a:defRPr kumimoji="0" lang="zh-CN" sz="2000" b="0" i="0" u="none" strike="noStrike" cap="none" normalizeH="0" baseline="0" smtClean="0">
            <a:ln>
              <a:noFill/>
            </a:ln>
            <a:solidFill>
              <a:schemeClr val="tx1"/>
            </a:solidFill>
            <a:effectLst/>
            <a:latin typeface="Calibri" pitchFamily="34" charset="0"/>
            <a:ea typeface="微软雅黑" pitchFamily="34" charset="-122"/>
          </a:defRPr>
        </a:defPPr>
      </a:lstStyle>
    </a:lnDef>
  </a:objectDefaults>
  <a:extraClrSchemeLst>
    <a:extraClrScheme>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主题5">
  <a:themeElements>
    <a:clrScheme name="房利美">
      <a:dk1>
        <a:srgbClr val="000000"/>
      </a:dk1>
      <a:lt1>
        <a:srgbClr val="FFFFFF"/>
      </a:lt1>
      <a:dk2>
        <a:srgbClr val="778495"/>
      </a:dk2>
      <a:lt2>
        <a:srgbClr val="F0F0F0"/>
      </a:lt2>
      <a:accent1>
        <a:srgbClr val="F23949"/>
      </a:accent1>
      <a:accent2>
        <a:srgbClr val="FEAC08"/>
      </a:accent2>
      <a:accent3>
        <a:srgbClr val="12A2BC"/>
      </a:accent3>
      <a:accent4>
        <a:srgbClr val="35C0CF"/>
      </a:accent4>
      <a:accent5>
        <a:srgbClr val="A7A7A7"/>
      </a:accent5>
      <a:accent6>
        <a:srgbClr val="C5C5C5"/>
      </a:accent6>
      <a:hlink>
        <a:srgbClr val="4472C4"/>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房利美">
    <a:dk1>
      <a:srgbClr val="000000"/>
    </a:dk1>
    <a:lt1>
      <a:srgbClr val="FFFFFF"/>
    </a:lt1>
    <a:dk2>
      <a:srgbClr val="778495"/>
    </a:dk2>
    <a:lt2>
      <a:srgbClr val="F0F0F0"/>
    </a:lt2>
    <a:accent1>
      <a:srgbClr val="F23949"/>
    </a:accent1>
    <a:accent2>
      <a:srgbClr val="FEAC08"/>
    </a:accent2>
    <a:accent3>
      <a:srgbClr val="12A2BC"/>
    </a:accent3>
    <a:accent4>
      <a:srgbClr val="35C0CF"/>
    </a:accent4>
    <a:accent5>
      <a:srgbClr val="A7A7A7"/>
    </a:accent5>
    <a:accent6>
      <a:srgbClr val="C5C5C5"/>
    </a:accent6>
    <a:hlink>
      <a:srgbClr val="4472C4"/>
    </a:hlink>
    <a:folHlink>
      <a:srgbClr val="BFBFBF"/>
    </a:folHlink>
  </a:clrScheme>
</a:themeOverride>
</file>

<file path=ppt/theme/themeOverride10.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11.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12.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13.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14.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15.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16.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17.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18.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19.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2.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20.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21.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22.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23.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24.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25.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26.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27.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28.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29.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3.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30.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31.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32.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33.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34.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35.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36.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37.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38.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39.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4.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40.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41.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42.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43.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44.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45.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46.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47.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48.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49.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5.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50.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51.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52.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53.xml><?xml version="1.0" encoding="utf-8"?>
<a:themeOverride xmlns:a="http://schemas.openxmlformats.org/drawingml/2006/main">
  <a:clrScheme name="房利美">
    <a:dk1>
      <a:srgbClr val="000000"/>
    </a:dk1>
    <a:lt1>
      <a:srgbClr val="FFFFFF"/>
    </a:lt1>
    <a:dk2>
      <a:srgbClr val="778495"/>
    </a:dk2>
    <a:lt2>
      <a:srgbClr val="F0F0F0"/>
    </a:lt2>
    <a:accent1>
      <a:srgbClr val="F23949"/>
    </a:accent1>
    <a:accent2>
      <a:srgbClr val="FEAC08"/>
    </a:accent2>
    <a:accent3>
      <a:srgbClr val="12A2BC"/>
    </a:accent3>
    <a:accent4>
      <a:srgbClr val="35C0CF"/>
    </a:accent4>
    <a:accent5>
      <a:srgbClr val="A7A7A7"/>
    </a:accent5>
    <a:accent6>
      <a:srgbClr val="C5C5C5"/>
    </a:accent6>
    <a:hlink>
      <a:srgbClr val="4472C4"/>
    </a:hlink>
    <a:folHlink>
      <a:srgbClr val="BFBFBF"/>
    </a:folHlink>
  </a:clrScheme>
</a:themeOverride>
</file>

<file path=ppt/theme/themeOverride6.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7.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8.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ppt/theme/themeOverride9.xml><?xml version="1.0" encoding="utf-8"?>
<a:themeOverride xmlns:a="http://schemas.openxmlformats.org/drawingml/2006/main">
  <a:clrScheme name="3_Office 主题 1">
    <a:dk1>
      <a:srgbClr val="000000"/>
    </a:dk1>
    <a:lt1>
      <a:srgbClr val="FFFFFF"/>
    </a:lt1>
    <a:dk2>
      <a:srgbClr val="768395"/>
    </a:dk2>
    <a:lt2>
      <a:srgbClr val="F0F0F0"/>
    </a:lt2>
    <a:accent1>
      <a:srgbClr val="DE230C"/>
    </a:accent1>
    <a:accent2>
      <a:srgbClr val="004E98"/>
    </a:accent2>
    <a:accent3>
      <a:srgbClr val="727371"/>
    </a:accent3>
    <a:accent4>
      <a:srgbClr val="3E86D6"/>
    </a:accent4>
    <a:accent5>
      <a:srgbClr val="A6000C"/>
    </a:accent5>
    <a:accent6>
      <a:srgbClr val="5D5F5D"/>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8053</Words>
  <Application>Microsoft Office PowerPoint</Application>
  <PresentationFormat>宽屏</PresentationFormat>
  <Paragraphs>510</Paragraphs>
  <Slides>56</Slides>
  <Notes>56</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56</vt:i4>
      </vt:variant>
    </vt:vector>
  </HeadingPairs>
  <TitlesOfParts>
    <vt:vector size="69" baseType="lpstr">
      <vt:lpstr>Adobe 黑体 Std R</vt:lpstr>
      <vt:lpstr>Gill Sans</vt:lpstr>
      <vt:lpstr>黑体</vt:lpstr>
      <vt:lpstr>微软雅黑</vt:lpstr>
      <vt:lpstr>Arial</vt:lpstr>
      <vt:lpstr>Calibri</vt:lpstr>
      <vt:lpstr>Calibri Light</vt:lpstr>
      <vt:lpstr>Century Gothic</vt:lpstr>
      <vt:lpstr>Georgia</vt:lpstr>
      <vt:lpstr>Impact</vt:lpstr>
      <vt:lpstr>Wingdings</vt:lpstr>
      <vt:lpstr>3_Office 主题</vt:lpstr>
      <vt:lpstr>主题5</vt:lpstr>
      <vt:lpstr>动火作业 安全管理培训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subject>获取资料咨询微信：ansyingsj1</dc:subject>
  <dc:creator>安应</dc:creator>
  <cp:keywords>安应</cp:keywords>
  <dc:description>获取资料咨询微信：ansyingsj1</dc:description>
  <cp:lastModifiedBy>Administrator</cp:lastModifiedBy>
  <cp:revision>2</cp:revision>
  <dcterms:created xsi:type="dcterms:W3CDTF">1900-01-01T00:00:00Z</dcterms:created>
  <dcterms:modified xsi:type="dcterms:W3CDTF">2020-05-23T13:53:55Z</dcterms:modified>
  <cp:category>EHS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2052-10.10.0</vt:lpwstr>
  </property>
</Properties>
</file>