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49" r:id="rId2"/>
    <p:sldMasterId id="2147483650" r:id="rId3"/>
    <p:sldMasterId id="2147483651" r:id="rId4"/>
  </p:sldMasterIdLst>
  <p:notesMasterIdLst>
    <p:notesMasterId r:id="rId54"/>
  </p:notesMasterIdLst>
  <p:sldIdLst>
    <p:sldId id="257"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8" r:id="rId41"/>
    <p:sldId id="299" r:id="rId42"/>
    <p:sldId id="300" r:id="rId43"/>
    <p:sldId id="301" r:id="rId44"/>
    <p:sldId id="302" r:id="rId45"/>
    <p:sldId id="303" r:id="rId46"/>
    <p:sldId id="304" r:id="rId47"/>
    <p:sldId id="305" r:id="rId48"/>
    <p:sldId id="306" r:id="rId49"/>
    <p:sldId id="308" r:id="rId50"/>
    <p:sldId id="309" r:id="rId51"/>
    <p:sldId id="310" r:id="rId52"/>
    <p:sldId id="312" r:id="rId5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7CB0C8"/>
    <a:srgbClr val="ADAEB1"/>
    <a:srgbClr val="E2E2E2"/>
    <a:srgbClr val="1F4E79"/>
    <a:srgbClr val="5B9BD5"/>
    <a:srgbClr val="535353"/>
    <a:srgbClr val="7C7C7C"/>
    <a:srgbClr val="A5A5A5"/>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6" autoAdjust="0"/>
    <p:restoredTop sz="94660"/>
  </p:normalViewPr>
  <p:slideViewPr>
    <p:cSldViewPr snapToGrid="0">
      <p:cViewPr varScale="1">
        <p:scale>
          <a:sx n="139" d="100"/>
          <a:sy n="139" d="100"/>
        </p:scale>
        <p:origin x="6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90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910"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2020/1/7</a:t>
            </a:fld>
            <a:endParaRPr lang="zh-CN" altLang="en-US"/>
          </a:p>
        </p:txBody>
      </p:sp>
      <p:sp>
        <p:nvSpPr>
          <p:cNvPr id="1049911"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912"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913"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914"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幻灯片图像占位符 1"/>
          <p:cNvSpPr>
            <a:spLocks noGrp="1" noRot="1" noChangeAspect="1"/>
          </p:cNvSpPr>
          <p:nvPr>
            <p:ph type="sldImg" idx="2"/>
          </p:nvPr>
        </p:nvSpPr>
        <p:spPr>
          <a:xfrm>
            <a:off x="685800" y="1143000"/>
            <a:ext cx="5486400" cy="3086100"/>
          </a:xfrm>
        </p:spPr>
      </p:sp>
      <p:sp>
        <p:nvSpPr>
          <p:cNvPr id="1048606"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2" name="幻灯片图像占位符 1"/>
          <p:cNvSpPr>
            <a:spLocks noGrp="1" noRot="1" noChangeAspect="1"/>
          </p:cNvSpPr>
          <p:nvPr>
            <p:ph type="sldImg" idx="2"/>
          </p:nvPr>
        </p:nvSpPr>
        <p:spPr/>
      </p:sp>
      <p:sp>
        <p:nvSpPr>
          <p:cNvPr id="104919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9" name="幻灯片图像占位符 1"/>
          <p:cNvSpPr>
            <a:spLocks noGrp="1" noRot="1" noChangeAspect="1"/>
          </p:cNvSpPr>
          <p:nvPr>
            <p:ph type="sldImg" idx="2"/>
          </p:nvPr>
        </p:nvSpPr>
        <p:spPr/>
      </p:sp>
      <p:sp>
        <p:nvSpPr>
          <p:cNvPr id="1049200"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5" name="幻灯片图像占位符 1"/>
          <p:cNvSpPr>
            <a:spLocks noGrp="1" noRot="1" noChangeAspect="1"/>
          </p:cNvSpPr>
          <p:nvPr>
            <p:ph type="sldImg" idx="2"/>
          </p:nvPr>
        </p:nvSpPr>
        <p:spPr/>
      </p:sp>
      <p:sp>
        <p:nvSpPr>
          <p:cNvPr id="1049216"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6" name="幻灯片图像占位符 1"/>
          <p:cNvSpPr>
            <a:spLocks noGrp="1" noRot="1" noChangeAspect="1"/>
          </p:cNvSpPr>
          <p:nvPr>
            <p:ph type="sldImg" idx="2"/>
          </p:nvPr>
        </p:nvSpPr>
        <p:spPr/>
      </p:sp>
      <p:sp>
        <p:nvSpPr>
          <p:cNvPr id="1049237"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3" name="幻灯片图像占位符 1"/>
          <p:cNvSpPr>
            <a:spLocks noGrp="1" noRot="1" noChangeAspect="1"/>
          </p:cNvSpPr>
          <p:nvPr>
            <p:ph type="sldImg" idx="2"/>
          </p:nvPr>
        </p:nvSpPr>
        <p:spPr/>
      </p:sp>
      <p:sp>
        <p:nvSpPr>
          <p:cNvPr id="1049254"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0" name="幻灯片图像占位符 1"/>
          <p:cNvSpPr>
            <a:spLocks noGrp="1" noRot="1" noChangeAspect="1"/>
          </p:cNvSpPr>
          <p:nvPr>
            <p:ph type="sldImg" idx="2"/>
          </p:nvPr>
        </p:nvSpPr>
        <p:spPr/>
      </p:sp>
      <p:sp>
        <p:nvSpPr>
          <p:cNvPr id="1049261"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5" name="幻灯片图像占位符 1"/>
          <p:cNvSpPr>
            <a:spLocks noGrp="1" noRot="1" noChangeAspect="1"/>
          </p:cNvSpPr>
          <p:nvPr>
            <p:ph type="sldImg" idx="2"/>
          </p:nvPr>
        </p:nvSpPr>
        <p:spPr>
          <a:xfrm>
            <a:off x="685800" y="1143000"/>
            <a:ext cx="5486400" cy="3086100"/>
          </a:xfrm>
        </p:spPr>
      </p:sp>
      <p:sp>
        <p:nvSpPr>
          <p:cNvPr id="1049276"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2" name="幻灯片图像占位符 1"/>
          <p:cNvSpPr>
            <a:spLocks noGrp="1" noRot="1" noChangeAspect="1"/>
          </p:cNvSpPr>
          <p:nvPr>
            <p:ph type="sldImg" idx="2"/>
          </p:nvPr>
        </p:nvSpPr>
        <p:spPr/>
      </p:sp>
      <p:sp>
        <p:nvSpPr>
          <p:cNvPr id="104928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9" name="幻灯片图像占位符 1"/>
          <p:cNvSpPr>
            <a:spLocks noGrp="1" noRot="1" noChangeAspect="1"/>
          </p:cNvSpPr>
          <p:nvPr>
            <p:ph type="sldImg" idx="2"/>
          </p:nvPr>
        </p:nvSpPr>
        <p:spPr/>
      </p:sp>
      <p:sp>
        <p:nvSpPr>
          <p:cNvPr id="1049290"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6" name="幻灯片图像占位符 1"/>
          <p:cNvSpPr>
            <a:spLocks noGrp="1" noRot="1" noChangeAspect="1"/>
          </p:cNvSpPr>
          <p:nvPr>
            <p:ph type="sldImg" idx="2"/>
          </p:nvPr>
        </p:nvSpPr>
        <p:spPr>
          <a:xfrm>
            <a:off x="685800" y="1143000"/>
            <a:ext cx="5486400" cy="3086100"/>
          </a:xfrm>
        </p:spPr>
      </p:sp>
      <p:sp>
        <p:nvSpPr>
          <p:cNvPr id="1049307"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幻灯片图像占位符 1"/>
          <p:cNvSpPr>
            <a:spLocks noGrp="1" noRot="1" noChangeAspect="1"/>
          </p:cNvSpPr>
          <p:nvPr>
            <p:ph type="sldImg" idx="2"/>
          </p:nvPr>
        </p:nvSpPr>
        <p:spPr>
          <a:xfrm>
            <a:off x="685800" y="1143000"/>
            <a:ext cx="5486400" cy="3086100"/>
          </a:xfrm>
        </p:spPr>
      </p:sp>
      <p:sp>
        <p:nvSpPr>
          <p:cNvPr id="1048619"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0" name="幻灯片图像占位符 1"/>
          <p:cNvSpPr>
            <a:spLocks noGrp="1" noRot="1" noChangeAspect="1"/>
          </p:cNvSpPr>
          <p:nvPr>
            <p:ph type="sldImg" idx="2"/>
          </p:nvPr>
        </p:nvSpPr>
        <p:spPr/>
      </p:sp>
      <p:sp>
        <p:nvSpPr>
          <p:cNvPr id="1049331"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80" name="幻灯片图像占位符 1"/>
          <p:cNvSpPr>
            <a:spLocks noGrp="1" noRot="1" noChangeAspect="1"/>
          </p:cNvSpPr>
          <p:nvPr>
            <p:ph type="sldImg" idx="2"/>
          </p:nvPr>
        </p:nvSpPr>
        <p:spPr>
          <a:xfrm>
            <a:off x="685800" y="1143000"/>
            <a:ext cx="5486400" cy="3086100"/>
          </a:xfrm>
        </p:spPr>
      </p:sp>
      <p:sp>
        <p:nvSpPr>
          <p:cNvPr id="1049381"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90" name="幻灯片图像占位符 1"/>
          <p:cNvSpPr>
            <a:spLocks noGrp="1" noRot="1" noChangeAspect="1"/>
          </p:cNvSpPr>
          <p:nvPr>
            <p:ph type="sldImg" idx="2"/>
          </p:nvPr>
        </p:nvSpPr>
        <p:spPr/>
      </p:sp>
      <p:sp>
        <p:nvSpPr>
          <p:cNvPr id="1049391"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40" name="幻灯片图像占位符 1"/>
          <p:cNvSpPr>
            <a:spLocks noGrp="1" noRot="1" noChangeAspect="1"/>
          </p:cNvSpPr>
          <p:nvPr>
            <p:ph type="sldImg" idx="2"/>
          </p:nvPr>
        </p:nvSpPr>
        <p:spPr/>
      </p:sp>
      <p:sp>
        <p:nvSpPr>
          <p:cNvPr id="1049441"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47" name="幻灯片图像占位符 1"/>
          <p:cNvSpPr>
            <a:spLocks noGrp="1" noRot="1" noChangeAspect="1"/>
          </p:cNvSpPr>
          <p:nvPr>
            <p:ph type="sldImg" idx="2"/>
          </p:nvPr>
        </p:nvSpPr>
        <p:spPr/>
      </p:sp>
      <p:sp>
        <p:nvSpPr>
          <p:cNvPr id="1049448"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62" name="幻灯片图像占位符 1"/>
          <p:cNvSpPr>
            <a:spLocks noGrp="1" noRot="1" noChangeAspect="1"/>
          </p:cNvSpPr>
          <p:nvPr>
            <p:ph type="sldImg" idx="2"/>
          </p:nvPr>
        </p:nvSpPr>
        <p:spPr/>
      </p:sp>
      <p:sp>
        <p:nvSpPr>
          <p:cNvPr id="104946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83" name="幻灯片图像占位符 1"/>
          <p:cNvSpPr>
            <a:spLocks noGrp="1" noRot="1" noChangeAspect="1"/>
          </p:cNvSpPr>
          <p:nvPr>
            <p:ph type="sldImg" idx="2"/>
          </p:nvPr>
        </p:nvSpPr>
        <p:spPr>
          <a:xfrm>
            <a:off x="685800" y="1143000"/>
            <a:ext cx="5486400" cy="3086100"/>
          </a:xfrm>
        </p:spPr>
      </p:sp>
      <p:sp>
        <p:nvSpPr>
          <p:cNvPr id="1049484"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15" name="幻灯片图像占位符 1"/>
          <p:cNvSpPr>
            <a:spLocks noGrp="1" noRot="1" noChangeAspect="1"/>
          </p:cNvSpPr>
          <p:nvPr>
            <p:ph type="sldImg" idx="2"/>
          </p:nvPr>
        </p:nvSpPr>
        <p:spPr>
          <a:xfrm>
            <a:off x="685800" y="1143000"/>
            <a:ext cx="5486400" cy="3086100"/>
          </a:xfrm>
        </p:spPr>
      </p:sp>
      <p:sp>
        <p:nvSpPr>
          <p:cNvPr id="1049516"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43" name="幻灯片图像占位符 1"/>
          <p:cNvSpPr>
            <a:spLocks noGrp="1" noRot="1" noChangeAspect="1"/>
          </p:cNvSpPr>
          <p:nvPr>
            <p:ph type="sldImg" idx="2"/>
          </p:nvPr>
        </p:nvSpPr>
        <p:spPr/>
      </p:sp>
      <p:sp>
        <p:nvSpPr>
          <p:cNvPr id="1049544"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61" name="幻灯片图像占位符 1"/>
          <p:cNvSpPr>
            <a:spLocks noGrp="1" noRot="1" noChangeAspect="1"/>
          </p:cNvSpPr>
          <p:nvPr>
            <p:ph type="sldImg" idx="2"/>
          </p:nvPr>
        </p:nvSpPr>
        <p:spPr/>
      </p:sp>
      <p:sp>
        <p:nvSpPr>
          <p:cNvPr id="1049562"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a:xfrm>
            <a:off x="685800" y="1143000"/>
            <a:ext cx="5486400" cy="3086100"/>
          </a:xfrm>
        </p:spPr>
      </p:sp>
      <p:sp>
        <p:nvSpPr>
          <p:cNvPr id="1048637"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98" name="幻灯片图像占位符 1"/>
          <p:cNvSpPr>
            <a:spLocks noGrp="1" noRot="1" noChangeAspect="1"/>
          </p:cNvSpPr>
          <p:nvPr>
            <p:ph type="sldImg" idx="2"/>
          </p:nvPr>
        </p:nvSpPr>
        <p:spPr>
          <a:xfrm>
            <a:off x="685800" y="1143000"/>
            <a:ext cx="5486400" cy="3086100"/>
          </a:xfrm>
        </p:spPr>
      </p:sp>
      <p:sp>
        <p:nvSpPr>
          <p:cNvPr id="1049599"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98" name="幻灯片图像占位符 1"/>
          <p:cNvSpPr>
            <a:spLocks noGrp="1" noRot="1" noChangeAspect="1"/>
          </p:cNvSpPr>
          <p:nvPr>
            <p:ph type="sldImg" idx="2"/>
          </p:nvPr>
        </p:nvSpPr>
        <p:spPr/>
      </p:sp>
      <p:sp>
        <p:nvSpPr>
          <p:cNvPr id="1049699"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幻灯片图像占位符 1"/>
          <p:cNvSpPr>
            <a:spLocks noGrp="1" noRot="1" noChangeAspect="1"/>
          </p:cNvSpPr>
          <p:nvPr>
            <p:ph type="sldImg" idx="2"/>
          </p:nvPr>
        </p:nvSpPr>
        <p:spPr/>
      </p:sp>
      <p:sp>
        <p:nvSpPr>
          <p:cNvPr id="104870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幻灯片图像占位符 1"/>
          <p:cNvSpPr>
            <a:spLocks noGrp="1" noRot="1" noChangeAspect="1"/>
          </p:cNvSpPr>
          <p:nvPr>
            <p:ph type="sldImg" idx="2"/>
          </p:nvPr>
        </p:nvSpPr>
        <p:spPr/>
      </p:sp>
      <p:sp>
        <p:nvSpPr>
          <p:cNvPr id="1048810"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2" name="幻灯片图像占位符 1"/>
          <p:cNvSpPr>
            <a:spLocks noGrp="1" noRot="1" noChangeAspect="1"/>
          </p:cNvSpPr>
          <p:nvPr>
            <p:ph type="sldImg" idx="2"/>
          </p:nvPr>
        </p:nvSpPr>
        <p:spPr/>
      </p:sp>
      <p:sp>
        <p:nvSpPr>
          <p:cNvPr id="104890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9" name="幻灯片图像占位符 1"/>
          <p:cNvSpPr>
            <a:spLocks noGrp="1" noRot="1" noChangeAspect="1"/>
          </p:cNvSpPr>
          <p:nvPr>
            <p:ph type="sldImg" idx="2"/>
          </p:nvPr>
        </p:nvSpPr>
        <p:spPr/>
      </p:sp>
      <p:sp>
        <p:nvSpPr>
          <p:cNvPr id="1049060"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7" name="幻灯片图像占位符 1"/>
          <p:cNvSpPr>
            <a:spLocks noGrp="1" noRot="1" noChangeAspect="1"/>
          </p:cNvSpPr>
          <p:nvPr>
            <p:ph type="sldImg" idx="2"/>
          </p:nvPr>
        </p:nvSpPr>
        <p:spPr/>
      </p:sp>
      <p:sp>
        <p:nvSpPr>
          <p:cNvPr id="1049158"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3" name="幻灯片图像占位符 1"/>
          <p:cNvSpPr>
            <a:spLocks noGrp="1" noRot="1" noChangeAspect="1"/>
          </p:cNvSpPr>
          <p:nvPr>
            <p:ph type="sldImg" idx="2"/>
          </p:nvPr>
        </p:nvSpPr>
        <p:spPr/>
      </p:sp>
      <p:sp>
        <p:nvSpPr>
          <p:cNvPr id="1049164"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754"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1049755"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1049756"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57" name="页脚占位符 4"/>
          <p:cNvSpPr>
            <a:spLocks noGrp="1"/>
          </p:cNvSpPr>
          <p:nvPr>
            <p:ph type="ftr" sz="quarter" idx="11"/>
          </p:nvPr>
        </p:nvSpPr>
        <p:spPr>
          <a:xfrm>
            <a:off x="3028950" y="4767851"/>
            <a:ext cx="3086100" cy="273878"/>
          </a:xfrm>
        </p:spPr>
        <p:txBody>
          <a:bodyPr/>
          <a:lstStyle/>
          <a:p>
            <a:endParaRPr lang="zh-CN" altLang="en-US"/>
          </a:p>
        </p:txBody>
      </p:sp>
      <p:sp>
        <p:nvSpPr>
          <p:cNvPr id="1049758"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1049773" name="内容占位符 2"/>
          <p:cNvSpPr>
            <a:spLocks noGrp="1"/>
          </p:cNvSpPr>
          <p:nvPr>
            <p:ph idx="1"/>
          </p:nvPr>
        </p:nvSpPr>
        <p:spPr>
          <a:xfrm>
            <a:off x="628650" y="245299"/>
            <a:ext cx="7886700" cy="438823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7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75" name="页脚占位符 4"/>
          <p:cNvSpPr>
            <a:spLocks noGrp="1"/>
          </p:cNvSpPr>
          <p:nvPr>
            <p:ph type="ftr" sz="quarter" idx="11"/>
          </p:nvPr>
        </p:nvSpPr>
        <p:spPr>
          <a:xfrm>
            <a:off x="3028950" y="4767851"/>
            <a:ext cx="3086100" cy="273878"/>
          </a:xfrm>
        </p:spPr>
        <p:txBody>
          <a:bodyPr/>
          <a:lstStyle/>
          <a:p>
            <a:endParaRPr lang="zh-CN" altLang="en-US"/>
          </a:p>
        </p:txBody>
      </p:sp>
      <p:sp>
        <p:nvSpPr>
          <p:cNvPr id="104977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048613"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8614" name="页脚占位符 4"/>
          <p:cNvSpPr>
            <a:spLocks noGrp="1"/>
          </p:cNvSpPr>
          <p:nvPr>
            <p:ph type="ftr" sz="quarter" idx="11"/>
          </p:nvPr>
        </p:nvSpPr>
        <p:spPr>
          <a:xfrm>
            <a:off x="3028950" y="4767851"/>
            <a:ext cx="3086100" cy="273878"/>
          </a:xfrm>
        </p:spPr>
        <p:txBody>
          <a:bodyPr/>
          <a:lstStyle/>
          <a:p>
            <a:endParaRPr lang="zh-CN" altLang="en-US"/>
          </a:p>
        </p:txBody>
      </p:sp>
      <p:sp>
        <p:nvSpPr>
          <p:cNvPr id="1048615"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711"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1049712"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1049713"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14" name="页脚占位符 4"/>
          <p:cNvSpPr>
            <a:spLocks noGrp="1"/>
          </p:cNvSpPr>
          <p:nvPr>
            <p:ph type="ftr" sz="quarter" idx="11"/>
          </p:nvPr>
        </p:nvSpPr>
        <p:spPr>
          <a:xfrm>
            <a:off x="3028950" y="4767851"/>
            <a:ext cx="3086100" cy="273878"/>
          </a:xfrm>
        </p:spPr>
        <p:txBody>
          <a:bodyPr/>
          <a:lstStyle/>
          <a:p>
            <a:endParaRPr lang="zh-CN" altLang="en-US"/>
          </a:p>
        </p:txBody>
      </p:sp>
      <p:sp>
        <p:nvSpPr>
          <p:cNvPr id="1049715"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706"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1049707" name="内容占位符 2"/>
          <p:cNvSpPr>
            <a:spLocks noGrp="1"/>
          </p:cNvSpPr>
          <p:nvPr>
            <p:ph idx="1"/>
          </p:nvPr>
        </p:nvSpPr>
        <p:spPr>
          <a:xfrm>
            <a:off x="628650" y="1276984"/>
            <a:ext cx="7886700" cy="335654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08"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09" name="页脚占位符 4"/>
          <p:cNvSpPr>
            <a:spLocks noGrp="1"/>
          </p:cNvSpPr>
          <p:nvPr>
            <p:ph type="ftr" sz="quarter" idx="11"/>
          </p:nvPr>
        </p:nvSpPr>
        <p:spPr>
          <a:xfrm>
            <a:off x="3028950" y="4767851"/>
            <a:ext cx="3086100" cy="273878"/>
          </a:xfrm>
        </p:spPr>
        <p:txBody>
          <a:bodyPr/>
          <a:lstStyle/>
          <a:p>
            <a:endParaRPr lang="zh-CN" altLang="en-US"/>
          </a:p>
        </p:txBody>
      </p:sp>
      <p:sp>
        <p:nvSpPr>
          <p:cNvPr id="1049710"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731"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1049732"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1049733"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34" name="页脚占位符 4"/>
          <p:cNvSpPr>
            <a:spLocks noGrp="1"/>
          </p:cNvSpPr>
          <p:nvPr>
            <p:ph type="ftr" sz="quarter" idx="11"/>
          </p:nvPr>
        </p:nvSpPr>
        <p:spPr>
          <a:xfrm>
            <a:off x="3028950" y="4767851"/>
            <a:ext cx="3086100" cy="273878"/>
          </a:xfrm>
        </p:spPr>
        <p:txBody>
          <a:bodyPr/>
          <a:lstStyle/>
          <a:p>
            <a:endParaRPr lang="zh-CN" altLang="en-US"/>
          </a:p>
        </p:txBody>
      </p:sp>
      <p:sp>
        <p:nvSpPr>
          <p:cNvPr id="1049735"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725" name="标题 1"/>
          <p:cNvSpPr>
            <a:spLocks noGrp="1"/>
          </p:cNvSpPr>
          <p:nvPr>
            <p:ph type="title"/>
          </p:nvPr>
        </p:nvSpPr>
        <p:spPr>
          <a:xfrm>
            <a:off x="628650" y="273878"/>
            <a:ext cx="7886700" cy="994295"/>
          </a:xfrm>
        </p:spPr>
        <p:txBody>
          <a:bodyPr/>
          <a:lstStyle>
            <a:lvl1pPr algn="ctr"/>
          </a:lstStyle>
          <a:p>
            <a:r>
              <a:rPr lang="zh-CN" altLang="en-US" smtClean="0"/>
              <a:t>单击此处编辑母版标题样式</a:t>
            </a:r>
            <a:endParaRPr lang="zh-CN" altLang="en-US"/>
          </a:p>
        </p:txBody>
      </p:sp>
      <p:sp>
        <p:nvSpPr>
          <p:cNvPr id="1049726"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27"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28"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29" name="页脚占位符 5"/>
          <p:cNvSpPr>
            <a:spLocks noGrp="1"/>
          </p:cNvSpPr>
          <p:nvPr>
            <p:ph type="ftr" sz="quarter" idx="11"/>
          </p:nvPr>
        </p:nvSpPr>
        <p:spPr>
          <a:xfrm>
            <a:off x="3028950" y="4767851"/>
            <a:ext cx="3086100" cy="273878"/>
          </a:xfrm>
        </p:spPr>
        <p:txBody>
          <a:bodyPr/>
          <a:lstStyle/>
          <a:p>
            <a:endParaRPr lang="zh-CN" altLang="en-US"/>
          </a:p>
        </p:txBody>
      </p:sp>
      <p:sp>
        <p:nvSpPr>
          <p:cNvPr id="1049730"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746" name="标题 1"/>
          <p:cNvSpPr>
            <a:spLocks noGrp="1"/>
          </p:cNvSpPr>
          <p:nvPr>
            <p:ph type="title"/>
          </p:nvPr>
        </p:nvSpPr>
        <p:spPr>
          <a:xfrm>
            <a:off x="630079" y="273878"/>
            <a:ext cx="7886700" cy="600149"/>
          </a:xfrm>
        </p:spPr>
        <p:txBody>
          <a:bodyPr anchor="ctr" anchorCtr="0"/>
          <a:lstStyle>
            <a:lvl1pPr algn="ctr"/>
          </a:lstStyle>
          <a:p>
            <a:r>
              <a:rPr lang="zh-CN" altLang="en-US" smtClean="0"/>
              <a:t>单击此处编辑母版标题样式</a:t>
            </a:r>
            <a:endParaRPr lang="zh-CN" altLang="en-US"/>
          </a:p>
        </p:txBody>
      </p:sp>
      <p:sp>
        <p:nvSpPr>
          <p:cNvPr id="1049747"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9748"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49"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9750"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51"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52" name="页脚占位符 7"/>
          <p:cNvSpPr>
            <a:spLocks noGrp="1"/>
          </p:cNvSpPr>
          <p:nvPr>
            <p:ph type="ftr" sz="quarter" idx="11"/>
          </p:nvPr>
        </p:nvSpPr>
        <p:spPr>
          <a:xfrm>
            <a:off x="3028950" y="4767851"/>
            <a:ext cx="3086100" cy="273878"/>
          </a:xfrm>
        </p:spPr>
        <p:txBody>
          <a:bodyPr/>
          <a:lstStyle/>
          <a:p>
            <a:endParaRPr lang="zh-CN" altLang="en-US"/>
          </a:p>
        </p:txBody>
      </p:sp>
      <p:sp>
        <p:nvSpPr>
          <p:cNvPr id="1049753"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104974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1049743"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44" name="页脚占位符 4"/>
          <p:cNvSpPr>
            <a:spLocks noGrp="1"/>
          </p:cNvSpPr>
          <p:nvPr>
            <p:ph type="ftr" sz="quarter" idx="11"/>
          </p:nvPr>
        </p:nvSpPr>
        <p:spPr>
          <a:xfrm>
            <a:off x="3028950" y="4767851"/>
            <a:ext cx="3086100" cy="273878"/>
          </a:xfrm>
        </p:spPr>
        <p:txBody>
          <a:bodyPr/>
          <a:lstStyle/>
          <a:p>
            <a:endParaRPr lang="zh-CN" altLang="en-US"/>
          </a:p>
        </p:txBody>
      </p:sp>
      <p:sp>
        <p:nvSpPr>
          <p:cNvPr id="1049745"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1049700"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9701"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1049702"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1049703"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04" name="页脚占位符 5"/>
          <p:cNvSpPr>
            <a:spLocks noGrp="1"/>
          </p:cNvSpPr>
          <p:nvPr>
            <p:ph type="ftr" sz="quarter" idx="11"/>
          </p:nvPr>
        </p:nvSpPr>
        <p:spPr>
          <a:xfrm>
            <a:off x="3028950" y="4767851"/>
            <a:ext cx="3086100" cy="273878"/>
          </a:xfrm>
        </p:spPr>
        <p:txBody>
          <a:bodyPr/>
          <a:lstStyle/>
          <a:p>
            <a:endParaRPr lang="zh-CN" altLang="en-US"/>
          </a:p>
        </p:txBody>
      </p:sp>
      <p:sp>
        <p:nvSpPr>
          <p:cNvPr id="1049705"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1049736"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9737"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1049738"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1049739"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40" name="页脚占位符 5"/>
          <p:cNvSpPr>
            <a:spLocks noGrp="1"/>
          </p:cNvSpPr>
          <p:nvPr>
            <p:ph type="ftr" sz="quarter" idx="11"/>
          </p:nvPr>
        </p:nvSpPr>
        <p:spPr>
          <a:xfrm>
            <a:off x="3028950" y="4767851"/>
            <a:ext cx="3086100" cy="273878"/>
          </a:xfrm>
        </p:spPr>
        <p:txBody>
          <a:bodyPr/>
          <a:lstStyle/>
          <a:p>
            <a:endParaRPr lang="zh-CN" altLang="en-US"/>
          </a:p>
        </p:txBody>
      </p:sp>
      <p:sp>
        <p:nvSpPr>
          <p:cNvPr id="1049741"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763"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1049764" name="内容占位符 2"/>
          <p:cNvSpPr>
            <a:spLocks noGrp="1"/>
          </p:cNvSpPr>
          <p:nvPr>
            <p:ph idx="1"/>
          </p:nvPr>
        </p:nvSpPr>
        <p:spPr>
          <a:xfrm>
            <a:off x="628650" y="1276984"/>
            <a:ext cx="7886700" cy="335654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65"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66" name="页脚占位符 4"/>
          <p:cNvSpPr>
            <a:spLocks noGrp="1"/>
          </p:cNvSpPr>
          <p:nvPr>
            <p:ph type="ftr" sz="quarter" idx="11"/>
          </p:nvPr>
        </p:nvSpPr>
        <p:spPr>
          <a:xfrm>
            <a:off x="3028950" y="4767851"/>
            <a:ext cx="3086100" cy="273878"/>
          </a:xfrm>
        </p:spPr>
        <p:txBody>
          <a:bodyPr/>
          <a:lstStyle/>
          <a:p>
            <a:endParaRPr lang="zh-CN" altLang="en-US"/>
          </a:p>
        </p:txBody>
      </p:sp>
      <p:sp>
        <p:nvSpPr>
          <p:cNvPr id="1049767"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1049716"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17" name="页脚占位符 4"/>
          <p:cNvSpPr>
            <a:spLocks noGrp="1"/>
          </p:cNvSpPr>
          <p:nvPr>
            <p:ph type="ftr" sz="quarter" idx="11"/>
          </p:nvPr>
        </p:nvSpPr>
        <p:spPr>
          <a:xfrm>
            <a:off x="3028950" y="4767851"/>
            <a:ext cx="3086100" cy="273878"/>
          </a:xfrm>
        </p:spPr>
        <p:txBody>
          <a:bodyPr/>
          <a:lstStyle/>
          <a:p>
            <a:endParaRPr lang="zh-CN" altLang="en-US"/>
          </a:p>
        </p:txBody>
      </p:sp>
      <p:sp>
        <p:nvSpPr>
          <p:cNvPr id="1049718"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
        <p:nvSpPr>
          <p:cNvPr id="1049719"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1049720"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1049721" name="内容占位符 2"/>
          <p:cNvSpPr>
            <a:spLocks noGrp="1"/>
          </p:cNvSpPr>
          <p:nvPr>
            <p:ph idx="1"/>
          </p:nvPr>
        </p:nvSpPr>
        <p:spPr>
          <a:xfrm>
            <a:off x="628650" y="245299"/>
            <a:ext cx="7886700" cy="438823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22"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23" name="页脚占位符 4"/>
          <p:cNvSpPr>
            <a:spLocks noGrp="1"/>
          </p:cNvSpPr>
          <p:nvPr>
            <p:ph type="ftr" sz="quarter" idx="11"/>
          </p:nvPr>
        </p:nvSpPr>
        <p:spPr>
          <a:xfrm>
            <a:off x="3028950" y="4767851"/>
            <a:ext cx="3086100" cy="273878"/>
          </a:xfrm>
        </p:spPr>
        <p:txBody>
          <a:bodyPr/>
          <a:lstStyle/>
          <a:p>
            <a:endParaRPr lang="zh-CN" altLang="en-US"/>
          </a:p>
        </p:txBody>
      </p:sp>
      <p:sp>
        <p:nvSpPr>
          <p:cNvPr id="1049724"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048598"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8599" name="页脚占位符 4"/>
          <p:cNvSpPr>
            <a:spLocks noGrp="1"/>
          </p:cNvSpPr>
          <p:nvPr>
            <p:ph type="ftr" sz="quarter" idx="11"/>
          </p:nvPr>
        </p:nvSpPr>
        <p:spPr>
          <a:xfrm>
            <a:off x="3028950" y="4767851"/>
            <a:ext cx="3086100" cy="273878"/>
          </a:xfrm>
        </p:spPr>
        <p:txBody>
          <a:bodyPr/>
          <a:lstStyle/>
          <a:p>
            <a:endParaRPr lang="zh-CN" altLang="en-US"/>
          </a:p>
        </p:txBody>
      </p:sp>
      <p:sp>
        <p:nvSpPr>
          <p:cNvPr id="1048600"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07"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1048708"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1048709"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8710" name="页脚占位符 4"/>
          <p:cNvSpPr>
            <a:spLocks noGrp="1"/>
          </p:cNvSpPr>
          <p:nvPr>
            <p:ph type="ftr" sz="quarter" idx="11"/>
          </p:nvPr>
        </p:nvSpPr>
        <p:spPr>
          <a:xfrm>
            <a:off x="3028950" y="4767851"/>
            <a:ext cx="3086100" cy="273878"/>
          </a:xfrm>
        </p:spPr>
        <p:txBody>
          <a:bodyPr/>
          <a:lstStyle/>
          <a:p>
            <a:endParaRPr lang="zh-CN" altLang="en-US"/>
          </a:p>
        </p:txBody>
      </p:sp>
      <p:sp>
        <p:nvSpPr>
          <p:cNvPr id="1048711"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813"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1049814" name="内容占位符 2"/>
          <p:cNvSpPr>
            <a:spLocks noGrp="1"/>
          </p:cNvSpPr>
          <p:nvPr>
            <p:ph idx="1"/>
          </p:nvPr>
        </p:nvSpPr>
        <p:spPr>
          <a:xfrm>
            <a:off x="628650" y="1276984"/>
            <a:ext cx="7886700" cy="335654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15"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16" name="页脚占位符 4"/>
          <p:cNvSpPr>
            <a:spLocks noGrp="1"/>
          </p:cNvSpPr>
          <p:nvPr>
            <p:ph type="ftr" sz="quarter" idx="11"/>
          </p:nvPr>
        </p:nvSpPr>
        <p:spPr>
          <a:xfrm>
            <a:off x="3028950" y="4767851"/>
            <a:ext cx="3086100" cy="273878"/>
          </a:xfrm>
        </p:spPr>
        <p:txBody>
          <a:bodyPr/>
          <a:lstStyle/>
          <a:p>
            <a:endParaRPr lang="zh-CN" altLang="en-US"/>
          </a:p>
        </p:txBody>
      </p:sp>
      <p:sp>
        <p:nvSpPr>
          <p:cNvPr id="1049817"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818"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1049819"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1049820"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21" name="页脚占位符 4"/>
          <p:cNvSpPr>
            <a:spLocks noGrp="1"/>
          </p:cNvSpPr>
          <p:nvPr>
            <p:ph type="ftr" sz="quarter" idx="11"/>
          </p:nvPr>
        </p:nvSpPr>
        <p:spPr>
          <a:xfrm>
            <a:off x="3028950" y="4767851"/>
            <a:ext cx="3086100" cy="273878"/>
          </a:xfrm>
        </p:spPr>
        <p:txBody>
          <a:bodyPr/>
          <a:lstStyle/>
          <a:p>
            <a:endParaRPr lang="zh-CN" altLang="en-US"/>
          </a:p>
        </p:txBody>
      </p:sp>
      <p:sp>
        <p:nvSpPr>
          <p:cNvPr id="1049822"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838" name="标题 1"/>
          <p:cNvSpPr>
            <a:spLocks noGrp="1"/>
          </p:cNvSpPr>
          <p:nvPr>
            <p:ph type="title"/>
          </p:nvPr>
        </p:nvSpPr>
        <p:spPr>
          <a:xfrm>
            <a:off x="628650" y="273878"/>
            <a:ext cx="7886700" cy="994295"/>
          </a:xfrm>
        </p:spPr>
        <p:txBody>
          <a:bodyPr/>
          <a:lstStyle>
            <a:lvl1pPr algn="ctr"/>
          </a:lstStyle>
          <a:p>
            <a:r>
              <a:rPr lang="zh-CN" altLang="en-US" smtClean="0"/>
              <a:t>单击此处编辑母版标题样式</a:t>
            </a:r>
            <a:endParaRPr lang="zh-CN" altLang="en-US"/>
          </a:p>
        </p:txBody>
      </p:sp>
      <p:sp>
        <p:nvSpPr>
          <p:cNvPr id="1049839"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40"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41"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42" name="页脚占位符 5"/>
          <p:cNvSpPr>
            <a:spLocks noGrp="1"/>
          </p:cNvSpPr>
          <p:nvPr>
            <p:ph type="ftr" sz="quarter" idx="11"/>
          </p:nvPr>
        </p:nvSpPr>
        <p:spPr>
          <a:xfrm>
            <a:off x="3028950" y="4767851"/>
            <a:ext cx="3086100" cy="273878"/>
          </a:xfrm>
        </p:spPr>
        <p:txBody>
          <a:bodyPr/>
          <a:lstStyle/>
          <a:p>
            <a:endParaRPr lang="zh-CN" altLang="en-US"/>
          </a:p>
        </p:txBody>
      </p:sp>
      <p:sp>
        <p:nvSpPr>
          <p:cNvPr id="1049843"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827" name="标题 1"/>
          <p:cNvSpPr>
            <a:spLocks noGrp="1"/>
          </p:cNvSpPr>
          <p:nvPr>
            <p:ph type="title"/>
          </p:nvPr>
        </p:nvSpPr>
        <p:spPr>
          <a:xfrm>
            <a:off x="630079" y="273878"/>
            <a:ext cx="7886700" cy="600149"/>
          </a:xfrm>
        </p:spPr>
        <p:txBody>
          <a:bodyPr anchor="ctr" anchorCtr="0"/>
          <a:lstStyle>
            <a:lvl1pPr algn="ctr"/>
          </a:lstStyle>
          <a:p>
            <a:r>
              <a:rPr lang="zh-CN" altLang="en-US" smtClean="0"/>
              <a:t>单击此处编辑母版标题样式</a:t>
            </a:r>
            <a:endParaRPr lang="zh-CN" altLang="en-US"/>
          </a:p>
        </p:txBody>
      </p:sp>
      <p:sp>
        <p:nvSpPr>
          <p:cNvPr id="1049828"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9829"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30"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9831"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32"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33" name="页脚占位符 7"/>
          <p:cNvSpPr>
            <a:spLocks noGrp="1"/>
          </p:cNvSpPr>
          <p:nvPr>
            <p:ph type="ftr" sz="quarter" idx="11"/>
          </p:nvPr>
        </p:nvSpPr>
        <p:spPr>
          <a:xfrm>
            <a:off x="3028950" y="4767851"/>
            <a:ext cx="3086100" cy="273878"/>
          </a:xfrm>
        </p:spPr>
        <p:txBody>
          <a:bodyPr/>
          <a:lstStyle/>
          <a:p>
            <a:endParaRPr lang="zh-CN" altLang="en-US"/>
          </a:p>
        </p:txBody>
      </p:sp>
      <p:sp>
        <p:nvSpPr>
          <p:cNvPr id="1049834"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1049844"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1049845"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46" name="页脚占位符 4"/>
          <p:cNvSpPr>
            <a:spLocks noGrp="1"/>
          </p:cNvSpPr>
          <p:nvPr>
            <p:ph type="ftr" sz="quarter" idx="11"/>
          </p:nvPr>
        </p:nvSpPr>
        <p:spPr>
          <a:xfrm>
            <a:off x="3028950" y="4767851"/>
            <a:ext cx="3086100" cy="273878"/>
          </a:xfrm>
        </p:spPr>
        <p:txBody>
          <a:bodyPr/>
          <a:lstStyle/>
          <a:p>
            <a:endParaRPr lang="zh-CN" altLang="en-US"/>
          </a:p>
        </p:txBody>
      </p:sp>
      <p:sp>
        <p:nvSpPr>
          <p:cNvPr id="1049847"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1049848"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9849"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1049850"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1049851"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52" name="页脚占位符 5"/>
          <p:cNvSpPr>
            <a:spLocks noGrp="1"/>
          </p:cNvSpPr>
          <p:nvPr>
            <p:ph type="ftr" sz="quarter" idx="11"/>
          </p:nvPr>
        </p:nvSpPr>
        <p:spPr>
          <a:xfrm>
            <a:off x="3028950" y="4767851"/>
            <a:ext cx="3086100" cy="273878"/>
          </a:xfrm>
        </p:spPr>
        <p:txBody>
          <a:bodyPr/>
          <a:lstStyle/>
          <a:p>
            <a:endParaRPr lang="zh-CN" altLang="en-US"/>
          </a:p>
        </p:txBody>
      </p:sp>
      <p:sp>
        <p:nvSpPr>
          <p:cNvPr id="1049853"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777"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1049778"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1049779"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80" name="页脚占位符 4"/>
          <p:cNvSpPr>
            <a:spLocks noGrp="1"/>
          </p:cNvSpPr>
          <p:nvPr>
            <p:ph type="ftr" sz="quarter" idx="11"/>
          </p:nvPr>
        </p:nvSpPr>
        <p:spPr>
          <a:xfrm>
            <a:off x="3028950" y="4767851"/>
            <a:ext cx="3086100" cy="273878"/>
          </a:xfrm>
        </p:spPr>
        <p:txBody>
          <a:bodyPr/>
          <a:lstStyle/>
          <a:p>
            <a:endParaRPr lang="zh-CN" altLang="en-US"/>
          </a:p>
        </p:txBody>
      </p:sp>
      <p:sp>
        <p:nvSpPr>
          <p:cNvPr id="1049781"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1049854"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9855"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1049856"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1049857"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58" name="页脚占位符 5"/>
          <p:cNvSpPr>
            <a:spLocks noGrp="1"/>
          </p:cNvSpPr>
          <p:nvPr>
            <p:ph type="ftr" sz="quarter" idx="11"/>
          </p:nvPr>
        </p:nvSpPr>
        <p:spPr>
          <a:xfrm>
            <a:off x="3028950" y="4767851"/>
            <a:ext cx="3086100" cy="273878"/>
          </a:xfrm>
        </p:spPr>
        <p:txBody>
          <a:bodyPr/>
          <a:lstStyle/>
          <a:p>
            <a:endParaRPr lang="zh-CN" altLang="en-US"/>
          </a:p>
        </p:txBody>
      </p:sp>
      <p:sp>
        <p:nvSpPr>
          <p:cNvPr id="1049859"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1049808"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09" name="页脚占位符 4"/>
          <p:cNvSpPr>
            <a:spLocks noGrp="1"/>
          </p:cNvSpPr>
          <p:nvPr>
            <p:ph type="ftr" sz="quarter" idx="11"/>
          </p:nvPr>
        </p:nvSpPr>
        <p:spPr>
          <a:xfrm>
            <a:off x="3028950" y="4767851"/>
            <a:ext cx="3086100" cy="273878"/>
          </a:xfrm>
        </p:spPr>
        <p:txBody>
          <a:bodyPr/>
          <a:lstStyle/>
          <a:p>
            <a:endParaRPr lang="zh-CN" altLang="en-US"/>
          </a:p>
        </p:txBody>
      </p:sp>
      <p:sp>
        <p:nvSpPr>
          <p:cNvPr id="1049810"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
        <p:nvSpPr>
          <p:cNvPr id="1049811"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1049812"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1049823" name="内容占位符 2"/>
          <p:cNvSpPr>
            <a:spLocks noGrp="1"/>
          </p:cNvSpPr>
          <p:nvPr>
            <p:ph idx="1"/>
          </p:nvPr>
        </p:nvSpPr>
        <p:spPr>
          <a:xfrm>
            <a:off x="628650" y="245299"/>
            <a:ext cx="7886700" cy="438823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2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25" name="页脚占位符 4"/>
          <p:cNvSpPr>
            <a:spLocks noGrp="1"/>
          </p:cNvSpPr>
          <p:nvPr>
            <p:ph type="ftr" sz="quarter" idx="11"/>
          </p:nvPr>
        </p:nvSpPr>
        <p:spPr>
          <a:xfrm>
            <a:off x="3028950" y="4767851"/>
            <a:ext cx="3086100" cy="273878"/>
          </a:xfrm>
        </p:spPr>
        <p:txBody>
          <a:bodyPr/>
          <a:lstStyle/>
          <a:p>
            <a:endParaRPr lang="zh-CN" altLang="en-US"/>
          </a:p>
        </p:txBody>
      </p:sp>
      <p:sp>
        <p:nvSpPr>
          <p:cNvPr id="104982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048626"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8627" name="页脚占位符 4"/>
          <p:cNvSpPr>
            <a:spLocks noGrp="1"/>
          </p:cNvSpPr>
          <p:nvPr>
            <p:ph type="ftr" sz="quarter" idx="11"/>
          </p:nvPr>
        </p:nvSpPr>
        <p:spPr>
          <a:xfrm>
            <a:off x="3028950" y="4767851"/>
            <a:ext cx="3086100" cy="273878"/>
          </a:xfrm>
        </p:spPr>
        <p:txBody>
          <a:bodyPr/>
          <a:lstStyle/>
          <a:p>
            <a:endParaRPr lang="zh-CN" altLang="en-US"/>
          </a:p>
        </p:txBody>
      </p:sp>
      <p:sp>
        <p:nvSpPr>
          <p:cNvPr id="1048628"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835" name="日期占位符 1"/>
          <p:cNvSpPr>
            <a:spLocks noGrp="1"/>
          </p:cNvSpPr>
          <p:nvPr>
            <p:ph type="dt" sz="half" idx="10"/>
          </p:nvPr>
        </p:nvSpPr>
        <p:spPr>
          <a:xfrm>
            <a:off x="628650" y="4767852"/>
            <a:ext cx="2057400" cy="273878"/>
          </a:xfrm>
        </p:spPr>
        <p:txBody>
          <a:bodyPr/>
          <a:lstStyle/>
          <a:p>
            <a:fld id="{760FBDFE-C587-4B4C-A407-44438C67B59E}" type="datetimeFigureOut">
              <a:rPr lang="zh-CN" altLang="en-US" smtClean="0"/>
              <a:t>2020/1/7</a:t>
            </a:fld>
            <a:endParaRPr lang="zh-CN" altLang="en-US"/>
          </a:p>
        </p:txBody>
      </p:sp>
      <p:sp>
        <p:nvSpPr>
          <p:cNvPr id="1049836" name="页脚占位符 2"/>
          <p:cNvSpPr>
            <a:spLocks noGrp="1"/>
          </p:cNvSpPr>
          <p:nvPr>
            <p:ph type="ftr" sz="quarter" idx="11"/>
          </p:nvPr>
        </p:nvSpPr>
        <p:spPr>
          <a:xfrm>
            <a:off x="3028950" y="4767852"/>
            <a:ext cx="3086100" cy="273878"/>
          </a:xfrm>
        </p:spPr>
        <p:txBody>
          <a:bodyPr/>
          <a:lstStyle/>
          <a:p>
            <a:endParaRPr lang="zh-CN" altLang="en-US"/>
          </a:p>
        </p:txBody>
      </p:sp>
      <p:sp>
        <p:nvSpPr>
          <p:cNvPr id="1049837" name="灯片编号占位符 3"/>
          <p:cNvSpPr>
            <a:spLocks noGrp="1"/>
          </p:cNvSpPr>
          <p:nvPr>
            <p:ph type="sldNum" sz="quarter" idx="12"/>
          </p:nvPr>
        </p:nvSpPr>
        <p:spPr>
          <a:xfrm>
            <a:off x="6457950" y="4767852"/>
            <a:ext cx="2057400" cy="273878"/>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6"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1048587"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1048588"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8589" name="页脚占位符 4"/>
          <p:cNvSpPr>
            <a:spLocks noGrp="1"/>
          </p:cNvSpPr>
          <p:nvPr>
            <p:ph type="ftr" sz="quarter" idx="11"/>
          </p:nvPr>
        </p:nvSpPr>
        <p:spPr>
          <a:xfrm>
            <a:off x="3028950" y="4767851"/>
            <a:ext cx="3086100" cy="273878"/>
          </a:xfrm>
        </p:spPr>
        <p:txBody>
          <a:bodyPr/>
          <a:lstStyle/>
          <a:p>
            <a:endParaRPr lang="zh-CN" altLang="en-US"/>
          </a:p>
        </p:txBody>
      </p:sp>
      <p:sp>
        <p:nvSpPr>
          <p:cNvPr id="1048590"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876"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1049877" name="内容占位符 2"/>
          <p:cNvSpPr>
            <a:spLocks noGrp="1"/>
          </p:cNvSpPr>
          <p:nvPr>
            <p:ph idx="1"/>
          </p:nvPr>
        </p:nvSpPr>
        <p:spPr>
          <a:xfrm>
            <a:off x="628650" y="1276984"/>
            <a:ext cx="7886700" cy="335654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78"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79" name="页脚占位符 4"/>
          <p:cNvSpPr>
            <a:spLocks noGrp="1"/>
          </p:cNvSpPr>
          <p:nvPr>
            <p:ph type="ftr" sz="quarter" idx="11"/>
          </p:nvPr>
        </p:nvSpPr>
        <p:spPr>
          <a:xfrm>
            <a:off x="3028950" y="4767851"/>
            <a:ext cx="3086100" cy="273878"/>
          </a:xfrm>
        </p:spPr>
        <p:txBody>
          <a:bodyPr/>
          <a:lstStyle/>
          <a:p>
            <a:endParaRPr lang="zh-CN" altLang="en-US"/>
          </a:p>
        </p:txBody>
      </p:sp>
      <p:sp>
        <p:nvSpPr>
          <p:cNvPr id="1049880"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871"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1049872"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1049873"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74" name="页脚占位符 4"/>
          <p:cNvSpPr>
            <a:spLocks noGrp="1"/>
          </p:cNvSpPr>
          <p:nvPr>
            <p:ph type="ftr" sz="quarter" idx="11"/>
          </p:nvPr>
        </p:nvSpPr>
        <p:spPr>
          <a:xfrm>
            <a:off x="3028950" y="4767851"/>
            <a:ext cx="3086100" cy="273878"/>
          </a:xfrm>
        </p:spPr>
        <p:txBody>
          <a:bodyPr/>
          <a:lstStyle/>
          <a:p>
            <a:endParaRPr lang="zh-CN" altLang="en-US"/>
          </a:p>
        </p:txBody>
      </p:sp>
      <p:sp>
        <p:nvSpPr>
          <p:cNvPr id="1049875"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865" name="标题 1"/>
          <p:cNvSpPr>
            <a:spLocks noGrp="1"/>
          </p:cNvSpPr>
          <p:nvPr>
            <p:ph type="title"/>
          </p:nvPr>
        </p:nvSpPr>
        <p:spPr>
          <a:xfrm>
            <a:off x="628650" y="273878"/>
            <a:ext cx="7886700" cy="994295"/>
          </a:xfrm>
        </p:spPr>
        <p:txBody>
          <a:bodyPr/>
          <a:lstStyle>
            <a:lvl1pPr algn="ctr"/>
          </a:lstStyle>
          <a:p>
            <a:r>
              <a:rPr lang="zh-CN" altLang="en-US" smtClean="0"/>
              <a:t>单击此处编辑母版标题样式</a:t>
            </a:r>
            <a:endParaRPr lang="zh-CN" altLang="en-US"/>
          </a:p>
        </p:txBody>
      </p:sp>
      <p:sp>
        <p:nvSpPr>
          <p:cNvPr id="1049866"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67"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68"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69" name="页脚占位符 5"/>
          <p:cNvSpPr>
            <a:spLocks noGrp="1"/>
          </p:cNvSpPr>
          <p:nvPr>
            <p:ph type="ftr" sz="quarter" idx="11"/>
          </p:nvPr>
        </p:nvSpPr>
        <p:spPr>
          <a:xfrm>
            <a:off x="3028950" y="4767851"/>
            <a:ext cx="3086100" cy="273878"/>
          </a:xfrm>
        </p:spPr>
        <p:txBody>
          <a:bodyPr/>
          <a:lstStyle/>
          <a:p>
            <a:endParaRPr lang="zh-CN" altLang="en-US"/>
          </a:p>
        </p:txBody>
      </p:sp>
      <p:sp>
        <p:nvSpPr>
          <p:cNvPr id="1049870"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881" name="标题 1"/>
          <p:cNvSpPr>
            <a:spLocks noGrp="1"/>
          </p:cNvSpPr>
          <p:nvPr>
            <p:ph type="title"/>
          </p:nvPr>
        </p:nvSpPr>
        <p:spPr>
          <a:xfrm>
            <a:off x="630079" y="273878"/>
            <a:ext cx="7886700" cy="600149"/>
          </a:xfrm>
        </p:spPr>
        <p:txBody>
          <a:bodyPr anchor="ctr" anchorCtr="0"/>
          <a:lstStyle>
            <a:lvl1pPr algn="ctr"/>
          </a:lstStyle>
          <a:p>
            <a:r>
              <a:rPr lang="zh-CN" altLang="en-US" smtClean="0"/>
              <a:t>单击此处编辑母版标题样式</a:t>
            </a:r>
            <a:endParaRPr lang="zh-CN" altLang="en-US"/>
          </a:p>
        </p:txBody>
      </p:sp>
      <p:sp>
        <p:nvSpPr>
          <p:cNvPr id="1049882"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9883"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84"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9885"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86"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87" name="页脚占位符 7"/>
          <p:cNvSpPr>
            <a:spLocks noGrp="1"/>
          </p:cNvSpPr>
          <p:nvPr>
            <p:ph type="ftr" sz="quarter" idx="11"/>
          </p:nvPr>
        </p:nvSpPr>
        <p:spPr>
          <a:xfrm>
            <a:off x="3028950" y="4767851"/>
            <a:ext cx="3086100" cy="273878"/>
          </a:xfrm>
        </p:spPr>
        <p:txBody>
          <a:bodyPr/>
          <a:lstStyle/>
          <a:p>
            <a:endParaRPr lang="zh-CN" altLang="en-US"/>
          </a:p>
        </p:txBody>
      </p:sp>
      <p:sp>
        <p:nvSpPr>
          <p:cNvPr id="1049888"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782" name="标题 1"/>
          <p:cNvSpPr>
            <a:spLocks noGrp="1"/>
          </p:cNvSpPr>
          <p:nvPr>
            <p:ph type="title"/>
          </p:nvPr>
        </p:nvSpPr>
        <p:spPr>
          <a:xfrm>
            <a:off x="628650" y="273878"/>
            <a:ext cx="7886700" cy="994295"/>
          </a:xfrm>
        </p:spPr>
        <p:txBody>
          <a:bodyPr/>
          <a:lstStyle>
            <a:lvl1pPr algn="ctr"/>
          </a:lstStyle>
          <a:p>
            <a:r>
              <a:rPr lang="zh-CN" altLang="en-US" smtClean="0"/>
              <a:t>单击此处编辑母版标题样式</a:t>
            </a:r>
            <a:endParaRPr lang="zh-CN" altLang="en-US"/>
          </a:p>
        </p:txBody>
      </p:sp>
      <p:sp>
        <p:nvSpPr>
          <p:cNvPr id="104978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8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8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86" name="页脚占位符 5"/>
          <p:cNvSpPr>
            <a:spLocks noGrp="1"/>
          </p:cNvSpPr>
          <p:nvPr>
            <p:ph type="ftr" sz="quarter" idx="11"/>
          </p:nvPr>
        </p:nvSpPr>
        <p:spPr>
          <a:xfrm>
            <a:off x="3028950" y="4767851"/>
            <a:ext cx="3086100" cy="273878"/>
          </a:xfrm>
        </p:spPr>
        <p:txBody>
          <a:bodyPr/>
          <a:lstStyle/>
          <a:p>
            <a:endParaRPr lang="zh-CN" altLang="en-US"/>
          </a:p>
        </p:txBody>
      </p:sp>
      <p:sp>
        <p:nvSpPr>
          <p:cNvPr id="104978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1049889"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1049890"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91" name="页脚占位符 4"/>
          <p:cNvSpPr>
            <a:spLocks noGrp="1"/>
          </p:cNvSpPr>
          <p:nvPr>
            <p:ph type="ftr" sz="quarter" idx="11"/>
          </p:nvPr>
        </p:nvSpPr>
        <p:spPr>
          <a:xfrm>
            <a:off x="3028950" y="4767851"/>
            <a:ext cx="3086100" cy="273878"/>
          </a:xfrm>
        </p:spPr>
        <p:txBody>
          <a:bodyPr/>
          <a:lstStyle/>
          <a:p>
            <a:endParaRPr lang="zh-CN" altLang="en-US"/>
          </a:p>
        </p:txBody>
      </p:sp>
      <p:sp>
        <p:nvSpPr>
          <p:cNvPr id="1049892"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1049897"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9898"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1049899"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1049900"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901" name="页脚占位符 5"/>
          <p:cNvSpPr>
            <a:spLocks noGrp="1"/>
          </p:cNvSpPr>
          <p:nvPr>
            <p:ph type="ftr" sz="quarter" idx="11"/>
          </p:nvPr>
        </p:nvSpPr>
        <p:spPr>
          <a:xfrm>
            <a:off x="3028950" y="4767851"/>
            <a:ext cx="3086100" cy="273878"/>
          </a:xfrm>
        </p:spPr>
        <p:txBody>
          <a:bodyPr/>
          <a:lstStyle/>
          <a:p>
            <a:endParaRPr lang="zh-CN" altLang="en-US"/>
          </a:p>
        </p:txBody>
      </p:sp>
      <p:sp>
        <p:nvSpPr>
          <p:cNvPr id="1049902"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104990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9904"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1049905"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1049906"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907" name="页脚占位符 5"/>
          <p:cNvSpPr>
            <a:spLocks noGrp="1"/>
          </p:cNvSpPr>
          <p:nvPr>
            <p:ph type="ftr" sz="quarter" idx="11"/>
          </p:nvPr>
        </p:nvSpPr>
        <p:spPr>
          <a:xfrm>
            <a:off x="3028950" y="4767851"/>
            <a:ext cx="3086100" cy="273878"/>
          </a:xfrm>
        </p:spPr>
        <p:txBody>
          <a:bodyPr/>
          <a:lstStyle/>
          <a:p>
            <a:endParaRPr lang="zh-CN" altLang="en-US"/>
          </a:p>
        </p:txBody>
      </p:sp>
      <p:sp>
        <p:nvSpPr>
          <p:cNvPr id="1049908"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1049860"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61" name="页脚占位符 4"/>
          <p:cNvSpPr>
            <a:spLocks noGrp="1"/>
          </p:cNvSpPr>
          <p:nvPr>
            <p:ph type="ftr" sz="quarter" idx="11"/>
          </p:nvPr>
        </p:nvSpPr>
        <p:spPr>
          <a:xfrm>
            <a:off x="3028950" y="4767851"/>
            <a:ext cx="3086100" cy="273878"/>
          </a:xfrm>
        </p:spPr>
        <p:txBody>
          <a:bodyPr/>
          <a:lstStyle/>
          <a:p>
            <a:endParaRPr lang="zh-CN" altLang="en-US"/>
          </a:p>
        </p:txBody>
      </p:sp>
      <p:sp>
        <p:nvSpPr>
          <p:cNvPr id="1049862"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
        <p:nvSpPr>
          <p:cNvPr id="1049863"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1049864"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1049893" name="内容占位符 2"/>
          <p:cNvSpPr>
            <a:spLocks noGrp="1"/>
          </p:cNvSpPr>
          <p:nvPr>
            <p:ph idx="1"/>
          </p:nvPr>
        </p:nvSpPr>
        <p:spPr>
          <a:xfrm>
            <a:off x="628650" y="245299"/>
            <a:ext cx="7886700" cy="438823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89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95" name="页脚占位符 4"/>
          <p:cNvSpPr>
            <a:spLocks noGrp="1"/>
          </p:cNvSpPr>
          <p:nvPr>
            <p:ph type="ftr" sz="quarter" idx="11"/>
          </p:nvPr>
        </p:nvSpPr>
        <p:spPr>
          <a:xfrm>
            <a:off x="3028950" y="4767851"/>
            <a:ext cx="3086100" cy="273878"/>
          </a:xfrm>
        </p:spPr>
        <p:txBody>
          <a:bodyPr/>
          <a:lstStyle/>
          <a:p>
            <a:endParaRPr lang="zh-CN" altLang="en-US"/>
          </a:p>
        </p:txBody>
      </p:sp>
      <p:sp>
        <p:nvSpPr>
          <p:cNvPr id="104989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048582"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8583" name="页脚占位符 4"/>
          <p:cNvSpPr>
            <a:spLocks noGrp="1"/>
          </p:cNvSpPr>
          <p:nvPr>
            <p:ph type="ftr" sz="quarter" idx="11"/>
          </p:nvPr>
        </p:nvSpPr>
        <p:spPr>
          <a:xfrm>
            <a:off x="3028950" y="4767851"/>
            <a:ext cx="3086100" cy="273878"/>
          </a:xfrm>
        </p:spPr>
        <p:txBody>
          <a:bodyPr/>
          <a:lstStyle/>
          <a:p>
            <a:endParaRPr lang="zh-CN" altLang="en-US"/>
          </a:p>
        </p:txBody>
      </p:sp>
      <p:sp>
        <p:nvSpPr>
          <p:cNvPr id="1048584"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788" name="标题 1"/>
          <p:cNvSpPr>
            <a:spLocks noGrp="1"/>
          </p:cNvSpPr>
          <p:nvPr>
            <p:ph type="title"/>
          </p:nvPr>
        </p:nvSpPr>
        <p:spPr>
          <a:xfrm>
            <a:off x="630079" y="273878"/>
            <a:ext cx="7886700" cy="600149"/>
          </a:xfrm>
        </p:spPr>
        <p:txBody>
          <a:bodyPr anchor="ctr" anchorCtr="0"/>
          <a:lstStyle>
            <a:lvl1pPr algn="ctr"/>
          </a:lstStyle>
          <a:p>
            <a:r>
              <a:rPr lang="zh-CN" altLang="en-US" smtClean="0"/>
              <a:t>单击此处编辑母版标题样式</a:t>
            </a:r>
            <a:endParaRPr lang="zh-CN" altLang="en-US"/>
          </a:p>
        </p:txBody>
      </p:sp>
      <p:sp>
        <p:nvSpPr>
          <p:cNvPr id="1049789"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9790"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91"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9792"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793"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94" name="页脚占位符 7"/>
          <p:cNvSpPr>
            <a:spLocks noGrp="1"/>
          </p:cNvSpPr>
          <p:nvPr>
            <p:ph type="ftr" sz="quarter" idx="11"/>
          </p:nvPr>
        </p:nvSpPr>
        <p:spPr>
          <a:xfrm>
            <a:off x="3028950" y="4767851"/>
            <a:ext cx="3086100" cy="273878"/>
          </a:xfrm>
        </p:spPr>
        <p:txBody>
          <a:bodyPr/>
          <a:lstStyle/>
          <a:p>
            <a:endParaRPr lang="zh-CN" altLang="en-US"/>
          </a:p>
        </p:txBody>
      </p:sp>
      <p:sp>
        <p:nvSpPr>
          <p:cNvPr id="1049795"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1049759"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1049760"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61" name="页脚占位符 4"/>
          <p:cNvSpPr>
            <a:spLocks noGrp="1"/>
          </p:cNvSpPr>
          <p:nvPr>
            <p:ph type="ftr" sz="quarter" idx="11"/>
          </p:nvPr>
        </p:nvSpPr>
        <p:spPr>
          <a:xfrm>
            <a:off x="3028950" y="4767851"/>
            <a:ext cx="3086100" cy="273878"/>
          </a:xfrm>
        </p:spPr>
        <p:txBody>
          <a:bodyPr/>
          <a:lstStyle/>
          <a:p>
            <a:endParaRPr lang="zh-CN" altLang="en-US"/>
          </a:p>
        </p:txBody>
      </p:sp>
      <p:sp>
        <p:nvSpPr>
          <p:cNvPr id="1049762"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1049796"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9797"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1049798"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1049799"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00" name="页脚占位符 5"/>
          <p:cNvSpPr>
            <a:spLocks noGrp="1"/>
          </p:cNvSpPr>
          <p:nvPr>
            <p:ph type="ftr" sz="quarter" idx="11"/>
          </p:nvPr>
        </p:nvSpPr>
        <p:spPr>
          <a:xfrm>
            <a:off x="3028950" y="4767851"/>
            <a:ext cx="3086100" cy="273878"/>
          </a:xfrm>
        </p:spPr>
        <p:txBody>
          <a:bodyPr/>
          <a:lstStyle/>
          <a:p>
            <a:endParaRPr lang="zh-CN" altLang="en-US"/>
          </a:p>
        </p:txBody>
      </p:sp>
      <p:sp>
        <p:nvSpPr>
          <p:cNvPr id="1049801"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1049802"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9803"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104980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104980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806" name="页脚占位符 5"/>
          <p:cNvSpPr>
            <a:spLocks noGrp="1"/>
          </p:cNvSpPr>
          <p:nvPr>
            <p:ph type="ftr" sz="quarter" idx="11"/>
          </p:nvPr>
        </p:nvSpPr>
        <p:spPr>
          <a:xfrm>
            <a:off x="3028950" y="4767851"/>
            <a:ext cx="3086100" cy="273878"/>
          </a:xfrm>
        </p:spPr>
        <p:txBody>
          <a:bodyPr/>
          <a:lstStyle/>
          <a:p>
            <a:endParaRPr lang="zh-CN" altLang="en-US"/>
          </a:p>
        </p:txBody>
      </p:sp>
      <p:sp>
        <p:nvSpPr>
          <p:cNvPr id="104980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1049768"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2020/1/7</a:t>
            </a:fld>
            <a:endParaRPr lang="zh-CN" altLang="en-US"/>
          </a:p>
        </p:txBody>
      </p:sp>
      <p:sp>
        <p:nvSpPr>
          <p:cNvPr id="1049769" name="页脚占位符 4"/>
          <p:cNvSpPr>
            <a:spLocks noGrp="1"/>
          </p:cNvSpPr>
          <p:nvPr>
            <p:ph type="ftr" sz="quarter" idx="11"/>
          </p:nvPr>
        </p:nvSpPr>
        <p:spPr>
          <a:xfrm>
            <a:off x="3028950" y="4767851"/>
            <a:ext cx="3086100" cy="273878"/>
          </a:xfrm>
        </p:spPr>
        <p:txBody>
          <a:bodyPr/>
          <a:lstStyle/>
          <a:p>
            <a:endParaRPr lang="zh-CN" altLang="en-US"/>
          </a:p>
        </p:txBody>
      </p:sp>
      <p:sp>
        <p:nvSpPr>
          <p:cNvPr id="1049770"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
        <p:nvSpPr>
          <p:cNvPr id="1049771"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1049772"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607" name="矩形 56"/>
          <p:cNvSpPr/>
          <p:nvPr userDrawn="1"/>
        </p:nvSpPr>
        <p:spPr>
          <a:xfrm>
            <a:off x="-11431" y="875784"/>
            <a:ext cx="638062" cy="3251824"/>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097155" name="图片 62"/>
          <p:cNvPicPr>
            <a:picLocks noChangeAspect="1"/>
          </p:cNvPicPr>
          <p:nvPr userDrawn="1"/>
        </p:nvPicPr>
        <p:blipFill>
          <a:blip r:embed="rId13" cstate="print"/>
          <a:srcRect t="9629" r="12738" b="6743"/>
          <a:stretch>
            <a:fillRect/>
          </a:stretch>
        </p:blipFill>
        <p:spPr>
          <a:xfrm>
            <a:off x="4817898" y="875791"/>
            <a:ext cx="4326102" cy="3251825"/>
          </a:xfrm>
          <a:custGeom>
            <a:avLst/>
            <a:gdLst>
              <a:gd name="connsiteX0" fmla="*/ 0 w 5768136"/>
              <a:gd name="connsiteY0" fmla="*/ 0 h 4335766"/>
              <a:gd name="connsiteX1" fmla="*/ 5768136 w 5768136"/>
              <a:gd name="connsiteY1" fmla="*/ 0 h 4335766"/>
              <a:gd name="connsiteX2" fmla="*/ 5768136 w 5768136"/>
              <a:gd name="connsiteY2" fmla="*/ 4335766 h 4335766"/>
              <a:gd name="connsiteX3" fmla="*/ 0 w 5768136"/>
              <a:gd name="connsiteY3" fmla="*/ 4335766 h 4335766"/>
              <a:gd name="connsiteX4" fmla="*/ 0 w 5768136"/>
              <a:gd name="connsiteY4" fmla="*/ 0 h 433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136" h="4335766">
                <a:moveTo>
                  <a:pt x="0" y="0"/>
                </a:moveTo>
                <a:lnTo>
                  <a:pt x="5768136" y="0"/>
                </a:lnTo>
                <a:lnTo>
                  <a:pt x="5768136" y="4335766"/>
                </a:lnTo>
                <a:lnTo>
                  <a:pt x="0" y="4335766"/>
                </a:lnTo>
                <a:lnTo>
                  <a:pt x="0" y="0"/>
                </a:lnTo>
                <a:close/>
              </a:path>
            </a:pathLst>
          </a:custGeom>
        </p:spPr>
      </p:pic>
      <p:sp>
        <p:nvSpPr>
          <p:cNvPr id="1048608" name="任意多边形: 形状 20"/>
          <p:cNvSpPr/>
          <p:nvPr userDrawn="1"/>
        </p:nvSpPr>
        <p:spPr>
          <a:xfrm>
            <a:off x="4712675" y="875791"/>
            <a:ext cx="1285415" cy="2059019"/>
          </a:xfrm>
          <a:custGeom>
            <a:avLst/>
            <a:gdLst>
              <a:gd name="connsiteX0" fmla="*/ 1211780 w 1512994"/>
              <a:gd name="connsiteY0" fmla="*/ 0 h 2423561"/>
              <a:gd name="connsiteX1" fmla="*/ 1512994 w 1512994"/>
              <a:gd name="connsiteY1" fmla="*/ 0 h 2423561"/>
              <a:gd name="connsiteX2" fmla="*/ 301213 w 1512994"/>
              <a:gd name="connsiteY2" fmla="*/ 2423561 h 2423561"/>
              <a:gd name="connsiteX3" fmla="*/ 0 w 1512994"/>
              <a:gd name="connsiteY3" fmla="*/ 2423561 h 2423561"/>
              <a:gd name="connsiteX4" fmla="*/ 1211780 w 1512994"/>
              <a:gd name="connsiteY4" fmla="*/ 0 h 242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994" h="2423561">
                <a:moveTo>
                  <a:pt x="1211780" y="0"/>
                </a:moveTo>
                <a:lnTo>
                  <a:pt x="1512994" y="0"/>
                </a:lnTo>
                <a:lnTo>
                  <a:pt x="301213" y="2423561"/>
                </a:lnTo>
                <a:lnTo>
                  <a:pt x="0" y="2423561"/>
                </a:lnTo>
                <a:lnTo>
                  <a:pt x="1211780" y="0"/>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609" name="任意多边形: 形状 12"/>
          <p:cNvSpPr/>
          <p:nvPr userDrawn="1"/>
        </p:nvSpPr>
        <p:spPr>
          <a:xfrm>
            <a:off x="626631" y="875791"/>
            <a:ext cx="5062804" cy="3251825"/>
          </a:xfrm>
          <a:custGeom>
            <a:avLst/>
            <a:gdLst>
              <a:gd name="connsiteX0" fmla="*/ 0 w 7620000"/>
              <a:gd name="connsiteY0" fmla="*/ 0 h 4894304"/>
              <a:gd name="connsiteX1" fmla="*/ 7620000 w 7620000"/>
              <a:gd name="connsiteY1" fmla="*/ 0 h 4894304"/>
              <a:gd name="connsiteX2" fmla="*/ 7620000 w 7620000"/>
              <a:gd name="connsiteY2" fmla="*/ 8753 h 4894304"/>
              <a:gd name="connsiteX3" fmla="*/ 6400800 w 7620000"/>
              <a:gd name="connsiteY3" fmla="*/ 2447152 h 4894304"/>
              <a:gd name="connsiteX4" fmla="*/ 7620000 w 7620000"/>
              <a:gd name="connsiteY4" fmla="*/ 4885551 h 4894304"/>
              <a:gd name="connsiteX5" fmla="*/ 7620000 w 7620000"/>
              <a:gd name="connsiteY5" fmla="*/ 4894304 h 4894304"/>
              <a:gd name="connsiteX6" fmla="*/ 0 w 7620000"/>
              <a:gd name="connsiteY6" fmla="*/ 4894304 h 4894304"/>
              <a:gd name="connsiteX7" fmla="*/ 0 w 7620000"/>
              <a:gd name="connsiteY7" fmla="*/ 0 h 48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0" h="4894304">
                <a:moveTo>
                  <a:pt x="0" y="0"/>
                </a:moveTo>
                <a:lnTo>
                  <a:pt x="7620000" y="0"/>
                </a:lnTo>
                <a:lnTo>
                  <a:pt x="7620000" y="8753"/>
                </a:lnTo>
                <a:lnTo>
                  <a:pt x="6400800" y="2447152"/>
                </a:lnTo>
                <a:lnTo>
                  <a:pt x="7620000" y="4885551"/>
                </a:lnTo>
                <a:lnTo>
                  <a:pt x="7620000" y="4894304"/>
                </a:lnTo>
                <a:lnTo>
                  <a:pt x="0" y="4894304"/>
                </a:lnTo>
                <a:lnTo>
                  <a:pt x="0" y="0"/>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610" name="任意多边形: 形状 5"/>
          <p:cNvSpPr/>
          <p:nvPr userDrawn="1"/>
        </p:nvSpPr>
        <p:spPr>
          <a:xfrm>
            <a:off x="4747753" y="875791"/>
            <a:ext cx="3194630" cy="3410326"/>
          </a:xfrm>
          <a:custGeom>
            <a:avLst/>
            <a:gdLst>
              <a:gd name="connsiteX0" fmla="*/ 1287517 w 4808220"/>
              <a:gd name="connsiteY0" fmla="*/ 0 h 5150067"/>
              <a:gd name="connsiteX1" fmla="*/ 1607557 w 4808220"/>
              <a:gd name="connsiteY1" fmla="*/ 0 h 5150067"/>
              <a:gd name="connsiteX2" fmla="*/ 320040 w 4808220"/>
              <a:gd name="connsiteY2" fmla="*/ 2575033 h 5150067"/>
              <a:gd name="connsiteX3" fmla="*/ 1485901 w 4808220"/>
              <a:gd name="connsiteY3" fmla="*/ 4906754 h 5150067"/>
              <a:gd name="connsiteX4" fmla="*/ 4808220 w 4808220"/>
              <a:gd name="connsiteY4" fmla="*/ 4906754 h 5150067"/>
              <a:gd name="connsiteX5" fmla="*/ 4686563 w 4808220"/>
              <a:gd name="connsiteY5" fmla="*/ 5150067 h 5150067"/>
              <a:gd name="connsiteX6" fmla="*/ 1287517 w 4808220"/>
              <a:gd name="connsiteY6" fmla="*/ 5150067 h 5150067"/>
              <a:gd name="connsiteX7" fmla="*/ 0 w 4808220"/>
              <a:gd name="connsiteY7" fmla="*/ 2575034 h 5150067"/>
              <a:gd name="connsiteX8" fmla="*/ 1287517 w 4808220"/>
              <a:gd name="connsiteY8" fmla="*/ 0 h 51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220" h="5150067">
                <a:moveTo>
                  <a:pt x="1287517" y="0"/>
                </a:moveTo>
                <a:lnTo>
                  <a:pt x="1607557" y="0"/>
                </a:lnTo>
                <a:lnTo>
                  <a:pt x="320040" y="2575033"/>
                </a:lnTo>
                <a:lnTo>
                  <a:pt x="1485901" y="4906754"/>
                </a:lnTo>
                <a:lnTo>
                  <a:pt x="4808220" y="4906754"/>
                </a:lnTo>
                <a:lnTo>
                  <a:pt x="4686563" y="5150067"/>
                </a:lnTo>
                <a:lnTo>
                  <a:pt x="1287517" y="5150067"/>
                </a:lnTo>
                <a:lnTo>
                  <a:pt x="0" y="2575034"/>
                </a:lnTo>
                <a:lnTo>
                  <a:pt x="1287517" y="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3145730" name="直接连接符 23"/>
          <p:cNvCxnSpPr>
            <a:cxnSpLocks/>
          </p:cNvCxnSpPr>
          <p:nvPr userDrawn="1"/>
        </p:nvCxnSpPr>
        <p:spPr>
          <a:xfrm>
            <a:off x="-11430" y="4218863"/>
            <a:ext cx="3624662" cy="0"/>
          </a:xfrm>
          <a:prstGeom prst="line">
            <a:avLst/>
          </a:prstGeom>
          <a:ln w="19050" cap="rnd">
            <a:solidFill>
              <a:srgbClr val="7CB0C8"/>
            </a:solidFill>
          </a:ln>
        </p:spPr>
        <p:style>
          <a:lnRef idx="1">
            <a:schemeClr val="accent1"/>
          </a:lnRef>
          <a:fillRef idx="0">
            <a:schemeClr val="accent1"/>
          </a:fillRef>
          <a:effectRef idx="0">
            <a:schemeClr val="accent1"/>
          </a:effectRef>
          <a:fontRef idx="minor">
            <a:schemeClr val="tx1"/>
          </a:fontRef>
        </p:style>
      </p:cxnSp>
      <p:sp>
        <p:nvSpPr>
          <p:cNvPr id="1048611" name="矩形 24"/>
          <p:cNvSpPr/>
          <p:nvPr userDrawn="1"/>
        </p:nvSpPr>
        <p:spPr>
          <a:xfrm>
            <a:off x="251460" y="245332"/>
            <a:ext cx="357809" cy="357809"/>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612" name="矩形 25"/>
          <p:cNvSpPr/>
          <p:nvPr userDrawn="1"/>
        </p:nvSpPr>
        <p:spPr>
          <a:xfrm>
            <a:off x="609269" y="603140"/>
            <a:ext cx="190832" cy="190832"/>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592" name="矩形 56"/>
          <p:cNvSpPr/>
          <p:nvPr userDrawn="1"/>
        </p:nvSpPr>
        <p:spPr>
          <a:xfrm>
            <a:off x="-11431" y="1113909"/>
            <a:ext cx="638062" cy="3251824"/>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097154" name="图片 62"/>
          <p:cNvPicPr>
            <a:picLocks noChangeAspect="1"/>
          </p:cNvPicPr>
          <p:nvPr userDrawn="1"/>
        </p:nvPicPr>
        <p:blipFill>
          <a:blip r:embed="rId13" cstate="print"/>
          <a:srcRect t="9629" r="12738" b="6743"/>
          <a:stretch>
            <a:fillRect/>
          </a:stretch>
        </p:blipFill>
        <p:spPr>
          <a:xfrm>
            <a:off x="4817898" y="1113916"/>
            <a:ext cx="4326102" cy="3251825"/>
          </a:xfrm>
          <a:custGeom>
            <a:avLst/>
            <a:gdLst>
              <a:gd name="connsiteX0" fmla="*/ 0 w 5768136"/>
              <a:gd name="connsiteY0" fmla="*/ 0 h 4335766"/>
              <a:gd name="connsiteX1" fmla="*/ 5768136 w 5768136"/>
              <a:gd name="connsiteY1" fmla="*/ 0 h 4335766"/>
              <a:gd name="connsiteX2" fmla="*/ 5768136 w 5768136"/>
              <a:gd name="connsiteY2" fmla="*/ 4335766 h 4335766"/>
              <a:gd name="connsiteX3" fmla="*/ 0 w 5768136"/>
              <a:gd name="connsiteY3" fmla="*/ 4335766 h 4335766"/>
              <a:gd name="connsiteX4" fmla="*/ 0 w 5768136"/>
              <a:gd name="connsiteY4" fmla="*/ 0 h 433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136" h="4335766">
                <a:moveTo>
                  <a:pt x="0" y="0"/>
                </a:moveTo>
                <a:lnTo>
                  <a:pt x="5768136" y="0"/>
                </a:lnTo>
                <a:lnTo>
                  <a:pt x="5768136" y="4335766"/>
                </a:lnTo>
                <a:lnTo>
                  <a:pt x="0" y="4335766"/>
                </a:lnTo>
                <a:lnTo>
                  <a:pt x="0" y="0"/>
                </a:lnTo>
                <a:close/>
              </a:path>
            </a:pathLst>
          </a:custGeom>
        </p:spPr>
      </p:pic>
      <p:sp>
        <p:nvSpPr>
          <p:cNvPr id="1048593" name="任意多边形: 形状 20"/>
          <p:cNvSpPr/>
          <p:nvPr userDrawn="1"/>
        </p:nvSpPr>
        <p:spPr>
          <a:xfrm>
            <a:off x="4712675" y="1113916"/>
            <a:ext cx="1285415" cy="2059019"/>
          </a:xfrm>
          <a:custGeom>
            <a:avLst/>
            <a:gdLst>
              <a:gd name="connsiteX0" fmla="*/ 1211780 w 1512994"/>
              <a:gd name="connsiteY0" fmla="*/ 0 h 2423561"/>
              <a:gd name="connsiteX1" fmla="*/ 1512994 w 1512994"/>
              <a:gd name="connsiteY1" fmla="*/ 0 h 2423561"/>
              <a:gd name="connsiteX2" fmla="*/ 301213 w 1512994"/>
              <a:gd name="connsiteY2" fmla="*/ 2423561 h 2423561"/>
              <a:gd name="connsiteX3" fmla="*/ 0 w 1512994"/>
              <a:gd name="connsiteY3" fmla="*/ 2423561 h 2423561"/>
              <a:gd name="connsiteX4" fmla="*/ 1211780 w 1512994"/>
              <a:gd name="connsiteY4" fmla="*/ 0 h 242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994" h="2423561">
                <a:moveTo>
                  <a:pt x="1211780" y="0"/>
                </a:moveTo>
                <a:lnTo>
                  <a:pt x="1512994" y="0"/>
                </a:lnTo>
                <a:lnTo>
                  <a:pt x="301213" y="2423561"/>
                </a:lnTo>
                <a:lnTo>
                  <a:pt x="0" y="2423561"/>
                </a:lnTo>
                <a:lnTo>
                  <a:pt x="1211780" y="0"/>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594" name="任意多边形: 形状 12"/>
          <p:cNvSpPr/>
          <p:nvPr userDrawn="1"/>
        </p:nvSpPr>
        <p:spPr>
          <a:xfrm>
            <a:off x="626631" y="1113916"/>
            <a:ext cx="5062804" cy="3251825"/>
          </a:xfrm>
          <a:custGeom>
            <a:avLst/>
            <a:gdLst>
              <a:gd name="connsiteX0" fmla="*/ 0 w 7620000"/>
              <a:gd name="connsiteY0" fmla="*/ 0 h 4894304"/>
              <a:gd name="connsiteX1" fmla="*/ 7620000 w 7620000"/>
              <a:gd name="connsiteY1" fmla="*/ 0 h 4894304"/>
              <a:gd name="connsiteX2" fmla="*/ 7620000 w 7620000"/>
              <a:gd name="connsiteY2" fmla="*/ 8753 h 4894304"/>
              <a:gd name="connsiteX3" fmla="*/ 6400800 w 7620000"/>
              <a:gd name="connsiteY3" fmla="*/ 2447152 h 4894304"/>
              <a:gd name="connsiteX4" fmla="*/ 7620000 w 7620000"/>
              <a:gd name="connsiteY4" fmla="*/ 4885551 h 4894304"/>
              <a:gd name="connsiteX5" fmla="*/ 7620000 w 7620000"/>
              <a:gd name="connsiteY5" fmla="*/ 4894304 h 4894304"/>
              <a:gd name="connsiteX6" fmla="*/ 0 w 7620000"/>
              <a:gd name="connsiteY6" fmla="*/ 4894304 h 4894304"/>
              <a:gd name="connsiteX7" fmla="*/ 0 w 7620000"/>
              <a:gd name="connsiteY7" fmla="*/ 0 h 48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0" h="4894304">
                <a:moveTo>
                  <a:pt x="0" y="0"/>
                </a:moveTo>
                <a:lnTo>
                  <a:pt x="7620000" y="0"/>
                </a:lnTo>
                <a:lnTo>
                  <a:pt x="7620000" y="8753"/>
                </a:lnTo>
                <a:lnTo>
                  <a:pt x="6400800" y="2447152"/>
                </a:lnTo>
                <a:lnTo>
                  <a:pt x="7620000" y="4885551"/>
                </a:lnTo>
                <a:lnTo>
                  <a:pt x="7620000" y="4894304"/>
                </a:lnTo>
                <a:lnTo>
                  <a:pt x="0" y="4894304"/>
                </a:lnTo>
                <a:lnTo>
                  <a:pt x="0" y="0"/>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595" name="任意多边形: 形状 5"/>
          <p:cNvSpPr/>
          <p:nvPr userDrawn="1"/>
        </p:nvSpPr>
        <p:spPr>
          <a:xfrm>
            <a:off x="4747753" y="1113916"/>
            <a:ext cx="3194630" cy="3410326"/>
          </a:xfrm>
          <a:custGeom>
            <a:avLst/>
            <a:gdLst>
              <a:gd name="connsiteX0" fmla="*/ 1287517 w 4808220"/>
              <a:gd name="connsiteY0" fmla="*/ 0 h 5150067"/>
              <a:gd name="connsiteX1" fmla="*/ 1607557 w 4808220"/>
              <a:gd name="connsiteY1" fmla="*/ 0 h 5150067"/>
              <a:gd name="connsiteX2" fmla="*/ 320040 w 4808220"/>
              <a:gd name="connsiteY2" fmla="*/ 2575033 h 5150067"/>
              <a:gd name="connsiteX3" fmla="*/ 1485901 w 4808220"/>
              <a:gd name="connsiteY3" fmla="*/ 4906754 h 5150067"/>
              <a:gd name="connsiteX4" fmla="*/ 4808220 w 4808220"/>
              <a:gd name="connsiteY4" fmla="*/ 4906754 h 5150067"/>
              <a:gd name="connsiteX5" fmla="*/ 4686563 w 4808220"/>
              <a:gd name="connsiteY5" fmla="*/ 5150067 h 5150067"/>
              <a:gd name="connsiteX6" fmla="*/ 1287517 w 4808220"/>
              <a:gd name="connsiteY6" fmla="*/ 5150067 h 5150067"/>
              <a:gd name="connsiteX7" fmla="*/ 0 w 4808220"/>
              <a:gd name="connsiteY7" fmla="*/ 2575034 h 5150067"/>
              <a:gd name="connsiteX8" fmla="*/ 1287517 w 4808220"/>
              <a:gd name="connsiteY8" fmla="*/ 0 h 51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220" h="5150067">
                <a:moveTo>
                  <a:pt x="1287517" y="0"/>
                </a:moveTo>
                <a:lnTo>
                  <a:pt x="1607557" y="0"/>
                </a:lnTo>
                <a:lnTo>
                  <a:pt x="320040" y="2575033"/>
                </a:lnTo>
                <a:lnTo>
                  <a:pt x="1485901" y="4906754"/>
                </a:lnTo>
                <a:lnTo>
                  <a:pt x="4808220" y="4906754"/>
                </a:lnTo>
                <a:lnTo>
                  <a:pt x="4686563" y="5150067"/>
                </a:lnTo>
                <a:lnTo>
                  <a:pt x="1287517" y="5150067"/>
                </a:lnTo>
                <a:lnTo>
                  <a:pt x="0" y="2575034"/>
                </a:lnTo>
                <a:lnTo>
                  <a:pt x="1287517" y="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3145729" name="直接连接符 23"/>
          <p:cNvCxnSpPr>
            <a:cxnSpLocks/>
          </p:cNvCxnSpPr>
          <p:nvPr userDrawn="1"/>
        </p:nvCxnSpPr>
        <p:spPr>
          <a:xfrm>
            <a:off x="-11430" y="4456988"/>
            <a:ext cx="3624662" cy="0"/>
          </a:xfrm>
          <a:prstGeom prst="line">
            <a:avLst/>
          </a:prstGeom>
          <a:ln w="19050" cap="rnd">
            <a:solidFill>
              <a:srgbClr val="7CB0C8"/>
            </a:solidFill>
          </a:ln>
        </p:spPr>
        <p:style>
          <a:lnRef idx="1">
            <a:schemeClr val="accent1"/>
          </a:lnRef>
          <a:fillRef idx="0">
            <a:schemeClr val="accent1"/>
          </a:fillRef>
          <a:effectRef idx="0">
            <a:schemeClr val="accent1"/>
          </a:effectRef>
          <a:fontRef idx="minor">
            <a:schemeClr val="tx1"/>
          </a:fontRef>
        </p:style>
      </p:cxnSp>
      <p:sp>
        <p:nvSpPr>
          <p:cNvPr id="1048596" name="矩形 24"/>
          <p:cNvSpPr/>
          <p:nvPr userDrawn="1"/>
        </p:nvSpPr>
        <p:spPr>
          <a:xfrm>
            <a:off x="251460" y="245332"/>
            <a:ext cx="357809" cy="357809"/>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597" name="矩形 25"/>
          <p:cNvSpPr/>
          <p:nvPr userDrawn="1"/>
        </p:nvSpPr>
        <p:spPr>
          <a:xfrm>
            <a:off x="609269" y="603140"/>
            <a:ext cx="190832" cy="190832"/>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4" name="组合 6"/>
          <p:cNvGrpSpPr/>
          <p:nvPr userDrawn="1"/>
        </p:nvGrpSpPr>
        <p:grpSpPr>
          <a:xfrm>
            <a:off x="3174" y="182245"/>
            <a:ext cx="9137652" cy="373526"/>
            <a:chOff x="-411" y="257"/>
            <a:chExt cx="14390" cy="588"/>
          </a:xfrm>
        </p:grpSpPr>
        <p:sp>
          <p:nvSpPr>
            <p:cNvPr id="1048620" name="平行四边形 15"/>
            <p:cNvSpPr/>
            <p:nvPr/>
          </p:nvSpPr>
          <p:spPr>
            <a:xfrm>
              <a:off x="-411" y="257"/>
              <a:ext cx="1560" cy="588"/>
            </a:xfrm>
            <a:prstGeom prst="parallelogram">
              <a:avLst>
                <a:gd name="adj" fmla="val 40234"/>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621" name="平行四边形 16"/>
            <p:cNvSpPr/>
            <p:nvPr/>
          </p:nvSpPr>
          <p:spPr>
            <a:xfrm>
              <a:off x="1029" y="257"/>
              <a:ext cx="10444" cy="588"/>
            </a:xfrm>
            <a:prstGeom prst="parallelogram">
              <a:avLst>
                <a:gd name="adj" fmla="val 40234"/>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622" name="任意多边形: 形状 19"/>
            <p:cNvSpPr/>
            <p:nvPr/>
          </p:nvSpPr>
          <p:spPr>
            <a:xfrm>
              <a:off x="11336" y="257"/>
              <a:ext cx="383" cy="588"/>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048623" name="任意多边形: 形状 21"/>
            <p:cNvSpPr/>
            <p:nvPr/>
          </p:nvSpPr>
          <p:spPr>
            <a:xfrm>
              <a:off x="11578" y="257"/>
              <a:ext cx="383" cy="588"/>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048624" name="任意多边形: 形状 26"/>
            <p:cNvSpPr/>
            <p:nvPr/>
          </p:nvSpPr>
          <p:spPr>
            <a:xfrm>
              <a:off x="11813" y="257"/>
              <a:ext cx="383" cy="588"/>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048625" name="平行四边形 29"/>
            <p:cNvSpPr/>
            <p:nvPr/>
          </p:nvSpPr>
          <p:spPr>
            <a:xfrm>
              <a:off x="12025" y="257"/>
              <a:ext cx="1954" cy="588"/>
            </a:xfrm>
            <a:prstGeom prst="parallelogram">
              <a:avLst>
                <a:gd name="adj" fmla="val 40234"/>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组合 6"/>
          <p:cNvGrpSpPr/>
          <p:nvPr userDrawn="1"/>
        </p:nvGrpSpPr>
        <p:grpSpPr>
          <a:xfrm>
            <a:off x="-5397" y="1113790"/>
            <a:ext cx="9154795" cy="3409950"/>
            <a:chOff x="-18" y="1754"/>
            <a:chExt cx="14417" cy="5370"/>
          </a:xfrm>
        </p:grpSpPr>
        <p:sp>
          <p:nvSpPr>
            <p:cNvPr id="1048576" name="矩形 56"/>
            <p:cNvSpPr/>
            <p:nvPr/>
          </p:nvSpPr>
          <p:spPr>
            <a:xfrm>
              <a:off x="-18" y="1754"/>
              <a:ext cx="1005" cy="5121"/>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097152" name="图片 62"/>
            <p:cNvPicPr>
              <a:picLocks noChangeAspect="1"/>
            </p:cNvPicPr>
            <p:nvPr/>
          </p:nvPicPr>
          <p:blipFill>
            <a:blip r:embed="rId13" cstate="print"/>
            <a:srcRect t="9629" r="12738" b="6743"/>
            <a:stretch>
              <a:fillRect/>
            </a:stretch>
          </p:blipFill>
          <p:spPr>
            <a:xfrm>
              <a:off x="7587" y="1754"/>
              <a:ext cx="6813" cy="5121"/>
            </a:xfrm>
            <a:custGeom>
              <a:avLst/>
              <a:gdLst>
                <a:gd name="connsiteX0" fmla="*/ 0 w 5768136"/>
                <a:gd name="connsiteY0" fmla="*/ 0 h 4335766"/>
                <a:gd name="connsiteX1" fmla="*/ 5768136 w 5768136"/>
                <a:gd name="connsiteY1" fmla="*/ 0 h 4335766"/>
                <a:gd name="connsiteX2" fmla="*/ 5768136 w 5768136"/>
                <a:gd name="connsiteY2" fmla="*/ 4335766 h 4335766"/>
                <a:gd name="connsiteX3" fmla="*/ 0 w 5768136"/>
                <a:gd name="connsiteY3" fmla="*/ 4335766 h 4335766"/>
                <a:gd name="connsiteX4" fmla="*/ 0 w 5768136"/>
                <a:gd name="connsiteY4" fmla="*/ 0 h 433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136" h="4335766">
                  <a:moveTo>
                    <a:pt x="0" y="0"/>
                  </a:moveTo>
                  <a:lnTo>
                    <a:pt x="5768136" y="0"/>
                  </a:lnTo>
                  <a:lnTo>
                    <a:pt x="5768136" y="4335766"/>
                  </a:lnTo>
                  <a:lnTo>
                    <a:pt x="0" y="4335766"/>
                  </a:lnTo>
                  <a:lnTo>
                    <a:pt x="0" y="0"/>
                  </a:lnTo>
                  <a:close/>
                </a:path>
              </a:pathLst>
            </a:custGeom>
          </p:spPr>
        </p:pic>
        <p:sp>
          <p:nvSpPr>
            <p:cNvPr id="1048577" name="任意多边形: 形状 20"/>
            <p:cNvSpPr/>
            <p:nvPr/>
          </p:nvSpPr>
          <p:spPr>
            <a:xfrm>
              <a:off x="7422" y="1754"/>
              <a:ext cx="2024" cy="3243"/>
            </a:xfrm>
            <a:custGeom>
              <a:avLst/>
              <a:gdLst>
                <a:gd name="connsiteX0" fmla="*/ 1211780 w 1512994"/>
                <a:gd name="connsiteY0" fmla="*/ 0 h 2423561"/>
                <a:gd name="connsiteX1" fmla="*/ 1512994 w 1512994"/>
                <a:gd name="connsiteY1" fmla="*/ 0 h 2423561"/>
                <a:gd name="connsiteX2" fmla="*/ 301213 w 1512994"/>
                <a:gd name="connsiteY2" fmla="*/ 2423561 h 2423561"/>
                <a:gd name="connsiteX3" fmla="*/ 0 w 1512994"/>
                <a:gd name="connsiteY3" fmla="*/ 2423561 h 2423561"/>
                <a:gd name="connsiteX4" fmla="*/ 1211780 w 1512994"/>
                <a:gd name="connsiteY4" fmla="*/ 0 h 242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994" h="2423561">
                  <a:moveTo>
                    <a:pt x="1211780" y="0"/>
                  </a:moveTo>
                  <a:lnTo>
                    <a:pt x="1512994" y="0"/>
                  </a:lnTo>
                  <a:lnTo>
                    <a:pt x="301213" y="2423561"/>
                  </a:lnTo>
                  <a:lnTo>
                    <a:pt x="0" y="2423561"/>
                  </a:lnTo>
                  <a:lnTo>
                    <a:pt x="1211780" y="0"/>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578" name="任意多边形: 形状 12"/>
            <p:cNvSpPr/>
            <p:nvPr/>
          </p:nvSpPr>
          <p:spPr>
            <a:xfrm>
              <a:off x="987" y="1754"/>
              <a:ext cx="7973" cy="5121"/>
            </a:xfrm>
            <a:custGeom>
              <a:avLst/>
              <a:gdLst>
                <a:gd name="connsiteX0" fmla="*/ 0 w 7620000"/>
                <a:gd name="connsiteY0" fmla="*/ 0 h 4894304"/>
                <a:gd name="connsiteX1" fmla="*/ 7620000 w 7620000"/>
                <a:gd name="connsiteY1" fmla="*/ 0 h 4894304"/>
                <a:gd name="connsiteX2" fmla="*/ 7620000 w 7620000"/>
                <a:gd name="connsiteY2" fmla="*/ 8753 h 4894304"/>
                <a:gd name="connsiteX3" fmla="*/ 6400800 w 7620000"/>
                <a:gd name="connsiteY3" fmla="*/ 2447152 h 4894304"/>
                <a:gd name="connsiteX4" fmla="*/ 7620000 w 7620000"/>
                <a:gd name="connsiteY4" fmla="*/ 4885551 h 4894304"/>
                <a:gd name="connsiteX5" fmla="*/ 7620000 w 7620000"/>
                <a:gd name="connsiteY5" fmla="*/ 4894304 h 4894304"/>
                <a:gd name="connsiteX6" fmla="*/ 0 w 7620000"/>
                <a:gd name="connsiteY6" fmla="*/ 4894304 h 4894304"/>
                <a:gd name="connsiteX7" fmla="*/ 0 w 7620000"/>
                <a:gd name="connsiteY7" fmla="*/ 0 h 48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0" h="4894304">
                  <a:moveTo>
                    <a:pt x="0" y="0"/>
                  </a:moveTo>
                  <a:lnTo>
                    <a:pt x="7620000" y="0"/>
                  </a:lnTo>
                  <a:lnTo>
                    <a:pt x="7620000" y="8753"/>
                  </a:lnTo>
                  <a:lnTo>
                    <a:pt x="6400800" y="2447152"/>
                  </a:lnTo>
                  <a:lnTo>
                    <a:pt x="7620000" y="4885551"/>
                  </a:lnTo>
                  <a:lnTo>
                    <a:pt x="7620000" y="4894304"/>
                  </a:lnTo>
                  <a:lnTo>
                    <a:pt x="0" y="4894304"/>
                  </a:lnTo>
                  <a:lnTo>
                    <a:pt x="0" y="0"/>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579" name="任意多边形: 形状 5"/>
            <p:cNvSpPr/>
            <p:nvPr/>
          </p:nvSpPr>
          <p:spPr>
            <a:xfrm>
              <a:off x="7477" y="1754"/>
              <a:ext cx="5031" cy="5371"/>
            </a:xfrm>
            <a:custGeom>
              <a:avLst/>
              <a:gdLst>
                <a:gd name="connsiteX0" fmla="*/ 1287517 w 4808220"/>
                <a:gd name="connsiteY0" fmla="*/ 0 h 5150067"/>
                <a:gd name="connsiteX1" fmla="*/ 1607557 w 4808220"/>
                <a:gd name="connsiteY1" fmla="*/ 0 h 5150067"/>
                <a:gd name="connsiteX2" fmla="*/ 320040 w 4808220"/>
                <a:gd name="connsiteY2" fmla="*/ 2575033 h 5150067"/>
                <a:gd name="connsiteX3" fmla="*/ 1485901 w 4808220"/>
                <a:gd name="connsiteY3" fmla="*/ 4906754 h 5150067"/>
                <a:gd name="connsiteX4" fmla="*/ 4808220 w 4808220"/>
                <a:gd name="connsiteY4" fmla="*/ 4906754 h 5150067"/>
                <a:gd name="connsiteX5" fmla="*/ 4686563 w 4808220"/>
                <a:gd name="connsiteY5" fmla="*/ 5150067 h 5150067"/>
                <a:gd name="connsiteX6" fmla="*/ 1287517 w 4808220"/>
                <a:gd name="connsiteY6" fmla="*/ 5150067 h 5150067"/>
                <a:gd name="connsiteX7" fmla="*/ 0 w 4808220"/>
                <a:gd name="connsiteY7" fmla="*/ 2575034 h 5150067"/>
                <a:gd name="connsiteX8" fmla="*/ 1287517 w 4808220"/>
                <a:gd name="connsiteY8" fmla="*/ 0 h 51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220" h="5150067">
                  <a:moveTo>
                    <a:pt x="1287517" y="0"/>
                  </a:moveTo>
                  <a:lnTo>
                    <a:pt x="1607557" y="0"/>
                  </a:lnTo>
                  <a:lnTo>
                    <a:pt x="320040" y="2575033"/>
                  </a:lnTo>
                  <a:lnTo>
                    <a:pt x="1485901" y="4906754"/>
                  </a:lnTo>
                  <a:lnTo>
                    <a:pt x="4808220" y="4906754"/>
                  </a:lnTo>
                  <a:lnTo>
                    <a:pt x="4686563" y="5150067"/>
                  </a:lnTo>
                  <a:lnTo>
                    <a:pt x="1287517" y="5150067"/>
                  </a:lnTo>
                  <a:lnTo>
                    <a:pt x="0" y="2575034"/>
                  </a:lnTo>
                  <a:lnTo>
                    <a:pt x="1287517" y="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3145728" name="直接连接符 23"/>
            <p:cNvCxnSpPr>
              <a:cxnSpLocks/>
            </p:cNvCxnSpPr>
            <p:nvPr/>
          </p:nvCxnSpPr>
          <p:spPr>
            <a:xfrm>
              <a:off x="-18" y="7019"/>
              <a:ext cx="5708" cy="0"/>
            </a:xfrm>
            <a:prstGeom prst="line">
              <a:avLst/>
            </a:prstGeom>
            <a:ln w="19050" cap="rnd">
              <a:solidFill>
                <a:srgbClr val="7CB0C8"/>
              </a:solidFill>
            </a:ln>
          </p:spPr>
          <p:style>
            <a:lnRef idx="1">
              <a:schemeClr val="accent1"/>
            </a:lnRef>
            <a:fillRef idx="0">
              <a:schemeClr val="accent1"/>
            </a:fillRef>
            <a:effectRef idx="0">
              <a:schemeClr val="accent1"/>
            </a:effectRef>
            <a:fontRef idx="minor">
              <a:schemeClr val="tx1"/>
            </a:fontRef>
          </p:style>
        </p:cxnSp>
      </p:grpSp>
      <p:sp>
        <p:nvSpPr>
          <p:cNvPr id="1048580" name="矩形 24"/>
          <p:cNvSpPr/>
          <p:nvPr userDrawn="1"/>
        </p:nvSpPr>
        <p:spPr>
          <a:xfrm>
            <a:off x="251460" y="245332"/>
            <a:ext cx="357809" cy="357809"/>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581" name="矩形 25"/>
          <p:cNvSpPr/>
          <p:nvPr userDrawn="1"/>
        </p:nvSpPr>
        <p:spPr>
          <a:xfrm>
            <a:off x="609269" y="603140"/>
            <a:ext cx="190832" cy="190832"/>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文本框 52"/>
          <p:cNvSpPr txBox="1"/>
          <p:nvPr/>
        </p:nvSpPr>
        <p:spPr>
          <a:xfrm>
            <a:off x="436245" y="1637665"/>
            <a:ext cx="445008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00000"/>
              </a:lnSpc>
            </a:pPr>
            <a:r>
              <a:rPr lang="zh-CN" altLang="en-US" sz="4000" b="1" spc="200" dirty="0">
                <a:solidFill>
                  <a:schemeClr val="bg1"/>
                </a:solidFill>
                <a:latin typeface="微软雅黑" panose="020B0503020204020204" pitchFamily="34" charset="-122"/>
                <a:ea typeface="微软雅黑" panose="020B0503020204020204" pitchFamily="34" charset="-122"/>
              </a:rPr>
              <a:t>承包商安全管理</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1970"/>
            <a:ext cx="9144000" cy="3899561"/>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组合 65"/>
          <p:cNvGrpSpPr/>
          <p:nvPr/>
        </p:nvGrpSpPr>
        <p:grpSpPr>
          <a:xfrm>
            <a:off x="984885" y="1488440"/>
            <a:ext cx="7174865" cy="3340100"/>
            <a:chOff x="1333" y="2449"/>
            <a:chExt cx="11299" cy="5260"/>
          </a:xfrm>
        </p:grpSpPr>
        <p:grpSp>
          <p:nvGrpSpPr>
            <p:cNvPr id="171" name="组合 12"/>
            <p:cNvGrpSpPr/>
            <p:nvPr/>
          </p:nvGrpSpPr>
          <p:grpSpPr>
            <a:xfrm>
              <a:off x="4565" y="2449"/>
              <a:ext cx="5269" cy="5260"/>
              <a:chOff x="3866928" y="1200842"/>
              <a:chExt cx="4461320" cy="4453142"/>
            </a:xfrm>
          </p:grpSpPr>
          <p:sp>
            <p:nvSpPr>
              <p:cNvPr id="1048713" name="椭圆 16"/>
              <p:cNvSpPr/>
              <p:nvPr/>
            </p:nvSpPr>
            <p:spPr bwMode="auto">
              <a:xfrm>
                <a:off x="4765530" y="2098423"/>
                <a:ext cx="2664115" cy="2659004"/>
              </a:xfrm>
              <a:prstGeom prst="ellipse">
                <a:avLst/>
              </a:prstGeom>
              <a:solidFill>
                <a:schemeClr val="bg2">
                  <a:lumMod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14" name="任意多边形: 形状 17"/>
              <p:cNvSpPr/>
              <p:nvPr/>
            </p:nvSpPr>
            <p:spPr bwMode="auto">
              <a:xfrm>
                <a:off x="4042764" y="2892750"/>
                <a:ext cx="2590510" cy="2585399"/>
              </a:xfrm>
              <a:custGeom>
                <a:avLst/>
                <a:gdLst>
                  <a:gd name="T0" fmla="*/ 1114 w 1219"/>
                  <a:gd name="T1" fmla="*/ 104 h 1219"/>
                  <a:gd name="T2" fmla="*/ 1073 w 1219"/>
                  <a:gd name="T3" fmla="*/ 69 h 1219"/>
                  <a:gd name="T4" fmla="*/ 1028 w 1219"/>
                  <a:gd name="T5" fmla="*/ 41 h 1219"/>
                  <a:gd name="T6" fmla="*/ 980 w 1219"/>
                  <a:gd name="T7" fmla="*/ 20 h 1219"/>
                  <a:gd name="T8" fmla="*/ 930 w 1219"/>
                  <a:gd name="T9" fmla="*/ 7 h 1219"/>
                  <a:gd name="T10" fmla="*/ 879 w 1219"/>
                  <a:gd name="T11" fmla="*/ 0 h 1219"/>
                  <a:gd name="T12" fmla="*/ 827 w 1219"/>
                  <a:gd name="T13" fmla="*/ 2 h 1219"/>
                  <a:gd name="T14" fmla="*/ 776 w 1219"/>
                  <a:gd name="T15" fmla="*/ 10 h 1219"/>
                  <a:gd name="T16" fmla="*/ 727 w 1219"/>
                  <a:gd name="T17" fmla="*/ 26 h 1219"/>
                  <a:gd name="T18" fmla="*/ 680 w 1219"/>
                  <a:gd name="T19" fmla="*/ 49 h 1219"/>
                  <a:gd name="T20" fmla="*/ 650 w 1219"/>
                  <a:gd name="T21" fmla="*/ 69 h 1219"/>
                  <a:gd name="T22" fmla="*/ 610 w 1219"/>
                  <a:gd name="T23" fmla="*/ 104 h 1219"/>
                  <a:gd name="T24" fmla="*/ 92 w 1219"/>
                  <a:gd name="T25" fmla="*/ 622 h 1219"/>
                  <a:gd name="T26" fmla="*/ 59 w 1219"/>
                  <a:gd name="T27" fmla="*/ 665 h 1219"/>
                  <a:gd name="T28" fmla="*/ 33 w 1219"/>
                  <a:gd name="T29" fmla="*/ 711 h 1219"/>
                  <a:gd name="T30" fmla="*/ 14 w 1219"/>
                  <a:gd name="T31" fmla="*/ 760 h 1219"/>
                  <a:gd name="T32" fmla="*/ 3 w 1219"/>
                  <a:gd name="T33" fmla="*/ 810 h 1219"/>
                  <a:gd name="T34" fmla="*/ 0 w 1219"/>
                  <a:gd name="T35" fmla="*/ 862 h 1219"/>
                  <a:gd name="T36" fmla="*/ 3 w 1219"/>
                  <a:gd name="T37" fmla="*/ 913 h 1219"/>
                  <a:gd name="T38" fmla="*/ 14 w 1219"/>
                  <a:gd name="T39" fmla="*/ 963 h 1219"/>
                  <a:gd name="T40" fmla="*/ 33 w 1219"/>
                  <a:gd name="T41" fmla="*/ 1012 h 1219"/>
                  <a:gd name="T42" fmla="*/ 59 w 1219"/>
                  <a:gd name="T43" fmla="*/ 1059 h 1219"/>
                  <a:gd name="T44" fmla="*/ 92 w 1219"/>
                  <a:gd name="T45" fmla="*/ 1101 h 1219"/>
                  <a:gd name="T46" fmla="*/ 131 w 1219"/>
                  <a:gd name="T47" fmla="*/ 1139 h 1219"/>
                  <a:gd name="T48" fmla="*/ 175 w 1219"/>
                  <a:gd name="T49" fmla="*/ 1170 h 1219"/>
                  <a:gd name="T50" fmla="*/ 223 w 1219"/>
                  <a:gd name="T51" fmla="*/ 1193 h 1219"/>
                  <a:gd name="T52" fmla="*/ 272 w 1219"/>
                  <a:gd name="T53" fmla="*/ 1209 h 1219"/>
                  <a:gd name="T54" fmla="*/ 323 w 1219"/>
                  <a:gd name="T55" fmla="*/ 1217 h 1219"/>
                  <a:gd name="T56" fmla="*/ 374 w 1219"/>
                  <a:gd name="T57" fmla="*/ 1218 h 1219"/>
                  <a:gd name="T58" fmla="*/ 425 w 1219"/>
                  <a:gd name="T59" fmla="*/ 1212 h 1219"/>
                  <a:gd name="T60" fmla="*/ 475 w 1219"/>
                  <a:gd name="T61" fmla="*/ 1199 h 1219"/>
                  <a:gd name="T62" fmla="*/ 523 w 1219"/>
                  <a:gd name="T63" fmla="*/ 1178 h 1219"/>
                  <a:gd name="T64" fmla="*/ 568 w 1219"/>
                  <a:gd name="T65" fmla="*/ 1150 h 1219"/>
                  <a:gd name="T66" fmla="*/ 609 w 1219"/>
                  <a:gd name="T67" fmla="*/ 1115 h 1219"/>
                  <a:gd name="T68" fmla="*/ 1127 w 1219"/>
                  <a:gd name="T69" fmla="*/ 597 h 1219"/>
                  <a:gd name="T70" fmla="*/ 1160 w 1219"/>
                  <a:gd name="T71" fmla="*/ 554 h 1219"/>
                  <a:gd name="T72" fmla="*/ 1186 w 1219"/>
                  <a:gd name="T73" fmla="*/ 508 h 1219"/>
                  <a:gd name="T74" fmla="*/ 1204 w 1219"/>
                  <a:gd name="T75" fmla="*/ 459 h 1219"/>
                  <a:gd name="T76" fmla="*/ 1215 w 1219"/>
                  <a:gd name="T77" fmla="*/ 408 h 1219"/>
                  <a:gd name="T78" fmla="*/ 1219 w 1219"/>
                  <a:gd name="T79" fmla="*/ 357 h 1219"/>
                  <a:gd name="T80" fmla="*/ 1215 w 1219"/>
                  <a:gd name="T81" fmla="*/ 306 h 1219"/>
                  <a:gd name="T82" fmla="*/ 1204 w 1219"/>
                  <a:gd name="T83" fmla="*/ 255 h 1219"/>
                  <a:gd name="T84" fmla="*/ 1186 w 1219"/>
                  <a:gd name="T85" fmla="*/ 207 h 1219"/>
                  <a:gd name="T86" fmla="*/ 1160 w 1219"/>
                  <a:gd name="T87" fmla="*/ 160 h 1219"/>
                  <a:gd name="T88" fmla="*/ 1127 w 1219"/>
                  <a:gd name="T89" fmla="*/ 118 h 1219"/>
                  <a:gd name="T90" fmla="*/ 1114 w 1219"/>
                  <a:gd name="T91" fmla="*/ 10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114" y="104"/>
                    </a:moveTo>
                    <a:cubicBezTo>
                      <a:pt x="1101" y="92"/>
                      <a:pt x="1088" y="80"/>
                      <a:pt x="1073" y="69"/>
                    </a:cubicBezTo>
                    <a:cubicBezTo>
                      <a:pt x="1058" y="59"/>
                      <a:pt x="1044" y="50"/>
                      <a:pt x="1028" y="41"/>
                    </a:cubicBezTo>
                    <a:cubicBezTo>
                      <a:pt x="1012" y="33"/>
                      <a:pt x="996" y="26"/>
                      <a:pt x="980" y="20"/>
                    </a:cubicBezTo>
                    <a:cubicBezTo>
                      <a:pt x="963" y="15"/>
                      <a:pt x="947" y="10"/>
                      <a:pt x="930" y="7"/>
                    </a:cubicBezTo>
                    <a:cubicBezTo>
                      <a:pt x="913" y="4"/>
                      <a:pt x="896" y="2"/>
                      <a:pt x="879" y="0"/>
                    </a:cubicBezTo>
                    <a:cubicBezTo>
                      <a:pt x="861" y="0"/>
                      <a:pt x="845" y="0"/>
                      <a:pt x="827" y="2"/>
                    </a:cubicBezTo>
                    <a:cubicBezTo>
                      <a:pt x="810" y="4"/>
                      <a:pt x="794" y="7"/>
                      <a:pt x="776" y="10"/>
                    </a:cubicBezTo>
                    <a:cubicBezTo>
                      <a:pt x="760" y="15"/>
                      <a:pt x="743" y="20"/>
                      <a:pt x="727" y="26"/>
                    </a:cubicBezTo>
                    <a:cubicBezTo>
                      <a:pt x="711" y="33"/>
                      <a:pt x="695" y="41"/>
                      <a:pt x="680" y="49"/>
                    </a:cubicBezTo>
                    <a:cubicBezTo>
                      <a:pt x="650" y="69"/>
                      <a:pt x="650" y="69"/>
                      <a:pt x="650" y="69"/>
                    </a:cubicBezTo>
                    <a:cubicBezTo>
                      <a:pt x="636" y="80"/>
                      <a:pt x="623" y="91"/>
                      <a:pt x="610" y="104"/>
                    </a:cubicBezTo>
                    <a:cubicBezTo>
                      <a:pt x="92" y="622"/>
                      <a:pt x="92" y="622"/>
                      <a:pt x="92" y="622"/>
                    </a:cubicBezTo>
                    <a:cubicBezTo>
                      <a:pt x="80" y="636"/>
                      <a:pt x="69" y="650"/>
                      <a:pt x="59" y="665"/>
                    </a:cubicBezTo>
                    <a:cubicBezTo>
                      <a:pt x="49" y="680"/>
                      <a:pt x="41" y="695"/>
                      <a:pt x="33" y="711"/>
                    </a:cubicBezTo>
                    <a:cubicBezTo>
                      <a:pt x="26" y="727"/>
                      <a:pt x="20" y="743"/>
                      <a:pt x="14" y="760"/>
                    </a:cubicBezTo>
                    <a:cubicBezTo>
                      <a:pt x="10" y="777"/>
                      <a:pt x="6" y="793"/>
                      <a:pt x="3" y="810"/>
                    </a:cubicBezTo>
                    <a:cubicBezTo>
                      <a:pt x="1" y="828"/>
                      <a:pt x="0" y="844"/>
                      <a:pt x="0" y="862"/>
                    </a:cubicBezTo>
                    <a:cubicBezTo>
                      <a:pt x="0" y="879"/>
                      <a:pt x="1" y="896"/>
                      <a:pt x="3" y="913"/>
                    </a:cubicBezTo>
                    <a:cubicBezTo>
                      <a:pt x="6" y="930"/>
                      <a:pt x="10" y="947"/>
                      <a:pt x="14" y="963"/>
                    </a:cubicBezTo>
                    <a:cubicBezTo>
                      <a:pt x="20" y="980"/>
                      <a:pt x="26" y="996"/>
                      <a:pt x="33" y="1012"/>
                    </a:cubicBezTo>
                    <a:cubicBezTo>
                      <a:pt x="41" y="1028"/>
                      <a:pt x="49" y="1043"/>
                      <a:pt x="59" y="1059"/>
                    </a:cubicBezTo>
                    <a:cubicBezTo>
                      <a:pt x="69" y="1074"/>
                      <a:pt x="80" y="1087"/>
                      <a:pt x="92" y="1101"/>
                    </a:cubicBezTo>
                    <a:cubicBezTo>
                      <a:pt x="104" y="1115"/>
                      <a:pt x="117" y="1127"/>
                      <a:pt x="131" y="1139"/>
                    </a:cubicBezTo>
                    <a:cubicBezTo>
                      <a:pt x="146" y="1150"/>
                      <a:pt x="160" y="1160"/>
                      <a:pt x="175" y="1170"/>
                    </a:cubicBezTo>
                    <a:cubicBezTo>
                      <a:pt x="191" y="1178"/>
                      <a:pt x="206" y="1186"/>
                      <a:pt x="223" y="1193"/>
                    </a:cubicBezTo>
                    <a:cubicBezTo>
                      <a:pt x="239" y="1199"/>
                      <a:pt x="255" y="1204"/>
                      <a:pt x="272" y="1209"/>
                    </a:cubicBezTo>
                    <a:cubicBezTo>
                      <a:pt x="289" y="1212"/>
                      <a:pt x="305" y="1215"/>
                      <a:pt x="323" y="1217"/>
                    </a:cubicBezTo>
                    <a:cubicBezTo>
                      <a:pt x="340" y="1218"/>
                      <a:pt x="357" y="1219"/>
                      <a:pt x="374" y="1218"/>
                    </a:cubicBezTo>
                    <a:cubicBezTo>
                      <a:pt x="391" y="1217"/>
                      <a:pt x="408" y="1215"/>
                      <a:pt x="425" y="1212"/>
                    </a:cubicBezTo>
                    <a:cubicBezTo>
                      <a:pt x="442" y="1209"/>
                      <a:pt x="459" y="1204"/>
                      <a:pt x="475" y="1199"/>
                    </a:cubicBezTo>
                    <a:cubicBezTo>
                      <a:pt x="492" y="1193"/>
                      <a:pt x="507" y="1186"/>
                      <a:pt x="523" y="1178"/>
                    </a:cubicBezTo>
                    <a:cubicBezTo>
                      <a:pt x="539" y="1169"/>
                      <a:pt x="554" y="1160"/>
                      <a:pt x="568" y="1150"/>
                    </a:cubicBezTo>
                    <a:cubicBezTo>
                      <a:pt x="583" y="1139"/>
                      <a:pt x="596" y="1128"/>
                      <a:pt x="609" y="1115"/>
                    </a:cubicBezTo>
                    <a:cubicBezTo>
                      <a:pt x="1127" y="597"/>
                      <a:pt x="1127" y="597"/>
                      <a:pt x="1127" y="597"/>
                    </a:cubicBezTo>
                    <a:cubicBezTo>
                      <a:pt x="1139" y="583"/>
                      <a:pt x="1149" y="569"/>
                      <a:pt x="1160" y="554"/>
                    </a:cubicBezTo>
                    <a:cubicBezTo>
                      <a:pt x="1169" y="539"/>
                      <a:pt x="1178" y="524"/>
                      <a:pt x="1186" y="508"/>
                    </a:cubicBezTo>
                    <a:cubicBezTo>
                      <a:pt x="1193" y="492"/>
                      <a:pt x="1199" y="476"/>
                      <a:pt x="1204" y="459"/>
                    </a:cubicBezTo>
                    <a:cubicBezTo>
                      <a:pt x="1209" y="442"/>
                      <a:pt x="1212" y="426"/>
                      <a:pt x="1215" y="408"/>
                    </a:cubicBezTo>
                    <a:cubicBezTo>
                      <a:pt x="1217" y="391"/>
                      <a:pt x="1218" y="375"/>
                      <a:pt x="1219" y="357"/>
                    </a:cubicBezTo>
                    <a:cubicBezTo>
                      <a:pt x="1218" y="340"/>
                      <a:pt x="1217" y="323"/>
                      <a:pt x="1215" y="306"/>
                    </a:cubicBezTo>
                    <a:cubicBezTo>
                      <a:pt x="1212" y="289"/>
                      <a:pt x="1209" y="272"/>
                      <a:pt x="1204" y="255"/>
                    </a:cubicBezTo>
                    <a:cubicBezTo>
                      <a:pt x="1199" y="239"/>
                      <a:pt x="1193" y="223"/>
                      <a:pt x="1186" y="207"/>
                    </a:cubicBezTo>
                    <a:cubicBezTo>
                      <a:pt x="1178" y="191"/>
                      <a:pt x="1169" y="176"/>
                      <a:pt x="1160" y="160"/>
                    </a:cubicBezTo>
                    <a:cubicBezTo>
                      <a:pt x="1149" y="145"/>
                      <a:pt x="1139" y="132"/>
                      <a:pt x="1127" y="118"/>
                    </a:cubicBezTo>
                    <a:cubicBezTo>
                      <a:pt x="1114" y="104"/>
                      <a:pt x="1114" y="104"/>
                      <a:pt x="1114" y="104"/>
                    </a:cubicBezTo>
                    <a:close/>
                  </a:path>
                </a:pathLst>
              </a:custGeom>
              <a:solidFill>
                <a:schemeClr val="bg2">
                  <a:lumMod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15" name="任意多边形: 形状 18"/>
              <p:cNvSpPr/>
              <p:nvPr/>
            </p:nvSpPr>
            <p:spPr bwMode="auto">
              <a:xfrm>
                <a:off x="4132726" y="2982712"/>
                <a:ext cx="2410585" cy="2404451"/>
              </a:xfrm>
              <a:custGeom>
                <a:avLst/>
                <a:gdLst>
                  <a:gd name="T0" fmla="*/ 1042 w 1135"/>
                  <a:gd name="T1" fmla="*/ 92 h 1134"/>
                  <a:gd name="T2" fmla="*/ 1006 w 1135"/>
                  <a:gd name="T3" fmla="*/ 61 h 1134"/>
                  <a:gd name="T4" fmla="*/ 966 w 1135"/>
                  <a:gd name="T5" fmla="*/ 36 h 1134"/>
                  <a:gd name="T6" fmla="*/ 895 w 1135"/>
                  <a:gd name="T7" fmla="*/ 9 h 1134"/>
                  <a:gd name="T8" fmla="*/ 850 w 1135"/>
                  <a:gd name="T9" fmla="*/ 2 h 1134"/>
                  <a:gd name="T10" fmla="*/ 774 w 1135"/>
                  <a:gd name="T11" fmla="*/ 4 h 1134"/>
                  <a:gd name="T12" fmla="*/ 730 w 1135"/>
                  <a:gd name="T13" fmla="*/ 13 h 1134"/>
                  <a:gd name="T14" fmla="*/ 659 w 1135"/>
                  <a:gd name="T15" fmla="*/ 44 h 1134"/>
                  <a:gd name="T16" fmla="*/ 633 w 1135"/>
                  <a:gd name="T17" fmla="*/ 61 h 1134"/>
                  <a:gd name="T18" fmla="*/ 597 w 1135"/>
                  <a:gd name="T19" fmla="*/ 92 h 1134"/>
                  <a:gd name="T20" fmla="*/ 81 w 1135"/>
                  <a:gd name="T21" fmla="*/ 609 h 1134"/>
                  <a:gd name="T22" fmla="*/ 52 w 1135"/>
                  <a:gd name="T23" fmla="*/ 646 h 1134"/>
                  <a:gd name="T24" fmla="*/ 29 w 1135"/>
                  <a:gd name="T25" fmla="*/ 687 h 1134"/>
                  <a:gd name="T26" fmla="*/ 6 w 1135"/>
                  <a:gd name="T27" fmla="*/ 760 h 1134"/>
                  <a:gd name="T28" fmla="*/ 1 w 1135"/>
                  <a:gd name="T29" fmla="*/ 805 h 1134"/>
                  <a:gd name="T30" fmla="*/ 6 w 1135"/>
                  <a:gd name="T31" fmla="*/ 880 h 1134"/>
                  <a:gd name="T32" fmla="*/ 18 w 1135"/>
                  <a:gd name="T33" fmla="*/ 924 h 1134"/>
                  <a:gd name="T34" fmla="*/ 52 w 1135"/>
                  <a:gd name="T35" fmla="*/ 993 h 1134"/>
                  <a:gd name="T36" fmla="*/ 81 w 1135"/>
                  <a:gd name="T37" fmla="*/ 1031 h 1134"/>
                  <a:gd name="T38" fmla="*/ 116 w 1135"/>
                  <a:gd name="T39" fmla="*/ 1064 h 1134"/>
                  <a:gd name="T40" fmla="*/ 155 w 1135"/>
                  <a:gd name="T41" fmla="*/ 1091 h 1134"/>
                  <a:gd name="T42" fmla="*/ 196 w 1135"/>
                  <a:gd name="T43" fmla="*/ 1112 h 1134"/>
                  <a:gd name="T44" fmla="*/ 270 w 1135"/>
                  <a:gd name="T45" fmla="*/ 1131 h 1134"/>
                  <a:gd name="T46" fmla="*/ 315 w 1135"/>
                  <a:gd name="T47" fmla="*/ 1134 h 1134"/>
                  <a:gd name="T48" fmla="*/ 390 w 1135"/>
                  <a:gd name="T49" fmla="*/ 1126 h 1134"/>
                  <a:gd name="T50" fmla="*/ 434 w 1135"/>
                  <a:gd name="T51" fmla="*/ 1112 h 1134"/>
                  <a:gd name="T52" fmla="*/ 501 w 1135"/>
                  <a:gd name="T53" fmla="*/ 1074 h 1134"/>
                  <a:gd name="T54" fmla="*/ 537 w 1135"/>
                  <a:gd name="T55" fmla="*/ 1043 h 1134"/>
                  <a:gd name="T56" fmla="*/ 1053 w 1135"/>
                  <a:gd name="T57" fmla="*/ 526 h 1134"/>
                  <a:gd name="T58" fmla="*/ 1083 w 1135"/>
                  <a:gd name="T59" fmla="*/ 489 h 1134"/>
                  <a:gd name="T60" fmla="*/ 1105 w 1135"/>
                  <a:gd name="T61" fmla="*/ 448 h 1134"/>
                  <a:gd name="T62" fmla="*/ 1129 w 1135"/>
                  <a:gd name="T63" fmla="*/ 375 h 1134"/>
                  <a:gd name="T64" fmla="*/ 1134 w 1135"/>
                  <a:gd name="T65" fmla="*/ 330 h 1134"/>
                  <a:gd name="T66" fmla="*/ 1129 w 1135"/>
                  <a:gd name="T67" fmla="*/ 255 h 1134"/>
                  <a:gd name="T68" fmla="*/ 1117 w 1135"/>
                  <a:gd name="T69" fmla="*/ 211 h 1134"/>
                  <a:gd name="T70" fmla="*/ 1083 w 1135"/>
                  <a:gd name="T71" fmla="*/ 142 h 1134"/>
                  <a:gd name="T72" fmla="*/ 1053 w 1135"/>
                  <a:gd name="T73" fmla="*/ 104 h 1134"/>
                  <a:gd name="T74" fmla="*/ 1042 w 1135"/>
                  <a:gd name="T75" fmla="*/ 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42" y="92"/>
                    </a:moveTo>
                    <a:cubicBezTo>
                      <a:pt x="1031" y="81"/>
                      <a:pt x="1019" y="71"/>
                      <a:pt x="1006" y="61"/>
                    </a:cubicBezTo>
                    <a:cubicBezTo>
                      <a:pt x="993" y="52"/>
                      <a:pt x="980" y="44"/>
                      <a:pt x="966" y="36"/>
                    </a:cubicBezTo>
                    <a:cubicBezTo>
                      <a:pt x="942" y="25"/>
                      <a:pt x="920" y="16"/>
                      <a:pt x="895" y="9"/>
                    </a:cubicBezTo>
                    <a:cubicBezTo>
                      <a:pt x="880" y="6"/>
                      <a:pt x="865" y="4"/>
                      <a:pt x="850" y="2"/>
                    </a:cubicBezTo>
                    <a:cubicBezTo>
                      <a:pt x="824" y="0"/>
                      <a:pt x="800" y="1"/>
                      <a:pt x="774" y="4"/>
                    </a:cubicBezTo>
                    <a:cubicBezTo>
                      <a:pt x="759" y="6"/>
                      <a:pt x="745" y="9"/>
                      <a:pt x="730" y="13"/>
                    </a:cubicBezTo>
                    <a:cubicBezTo>
                      <a:pt x="705" y="21"/>
                      <a:pt x="682" y="31"/>
                      <a:pt x="659" y="44"/>
                    </a:cubicBezTo>
                    <a:cubicBezTo>
                      <a:pt x="633" y="61"/>
                      <a:pt x="633" y="61"/>
                      <a:pt x="633" y="61"/>
                    </a:cubicBezTo>
                    <a:cubicBezTo>
                      <a:pt x="620" y="71"/>
                      <a:pt x="609" y="81"/>
                      <a:pt x="597" y="92"/>
                    </a:cubicBezTo>
                    <a:cubicBezTo>
                      <a:pt x="81" y="609"/>
                      <a:pt x="81" y="609"/>
                      <a:pt x="81" y="609"/>
                    </a:cubicBezTo>
                    <a:cubicBezTo>
                      <a:pt x="71" y="621"/>
                      <a:pt x="61" y="633"/>
                      <a:pt x="52" y="646"/>
                    </a:cubicBezTo>
                    <a:cubicBezTo>
                      <a:pt x="44" y="660"/>
                      <a:pt x="36" y="673"/>
                      <a:pt x="29" y="687"/>
                    </a:cubicBezTo>
                    <a:cubicBezTo>
                      <a:pt x="19" y="711"/>
                      <a:pt x="12" y="734"/>
                      <a:pt x="6" y="760"/>
                    </a:cubicBezTo>
                    <a:cubicBezTo>
                      <a:pt x="3" y="775"/>
                      <a:pt x="2" y="789"/>
                      <a:pt x="1" y="805"/>
                    </a:cubicBezTo>
                    <a:cubicBezTo>
                      <a:pt x="0" y="831"/>
                      <a:pt x="2" y="854"/>
                      <a:pt x="6" y="880"/>
                    </a:cubicBezTo>
                    <a:cubicBezTo>
                      <a:pt x="9" y="895"/>
                      <a:pt x="13" y="909"/>
                      <a:pt x="18" y="924"/>
                    </a:cubicBezTo>
                    <a:cubicBezTo>
                      <a:pt x="27" y="949"/>
                      <a:pt x="38" y="971"/>
                      <a:pt x="52" y="993"/>
                    </a:cubicBezTo>
                    <a:cubicBezTo>
                      <a:pt x="61" y="1006"/>
                      <a:pt x="71" y="1019"/>
                      <a:pt x="81" y="1031"/>
                    </a:cubicBezTo>
                    <a:cubicBezTo>
                      <a:pt x="92" y="1043"/>
                      <a:pt x="104" y="1053"/>
                      <a:pt x="116" y="1064"/>
                    </a:cubicBezTo>
                    <a:cubicBezTo>
                      <a:pt x="129" y="1074"/>
                      <a:pt x="141" y="1083"/>
                      <a:pt x="155" y="1091"/>
                    </a:cubicBezTo>
                    <a:cubicBezTo>
                      <a:pt x="169" y="1099"/>
                      <a:pt x="182" y="1105"/>
                      <a:pt x="196" y="1112"/>
                    </a:cubicBezTo>
                    <a:cubicBezTo>
                      <a:pt x="221" y="1121"/>
                      <a:pt x="244" y="1127"/>
                      <a:pt x="270" y="1131"/>
                    </a:cubicBezTo>
                    <a:cubicBezTo>
                      <a:pt x="285" y="1133"/>
                      <a:pt x="300" y="1134"/>
                      <a:pt x="315" y="1134"/>
                    </a:cubicBezTo>
                    <a:cubicBezTo>
                      <a:pt x="341" y="1134"/>
                      <a:pt x="365" y="1131"/>
                      <a:pt x="390" y="1126"/>
                    </a:cubicBezTo>
                    <a:cubicBezTo>
                      <a:pt x="405" y="1121"/>
                      <a:pt x="419" y="1117"/>
                      <a:pt x="434" y="1112"/>
                    </a:cubicBezTo>
                    <a:cubicBezTo>
                      <a:pt x="458" y="1101"/>
                      <a:pt x="479" y="1089"/>
                      <a:pt x="501" y="1074"/>
                    </a:cubicBezTo>
                    <a:cubicBezTo>
                      <a:pt x="514" y="1064"/>
                      <a:pt x="526" y="1054"/>
                      <a:pt x="537" y="1043"/>
                    </a:cubicBezTo>
                    <a:cubicBezTo>
                      <a:pt x="1053" y="526"/>
                      <a:pt x="1053" y="526"/>
                      <a:pt x="1053" y="526"/>
                    </a:cubicBezTo>
                    <a:cubicBezTo>
                      <a:pt x="1064" y="514"/>
                      <a:pt x="1073" y="502"/>
                      <a:pt x="1083" y="489"/>
                    </a:cubicBezTo>
                    <a:cubicBezTo>
                      <a:pt x="1091" y="475"/>
                      <a:pt x="1098" y="462"/>
                      <a:pt x="1105" y="448"/>
                    </a:cubicBezTo>
                    <a:cubicBezTo>
                      <a:pt x="1116" y="424"/>
                      <a:pt x="1123" y="401"/>
                      <a:pt x="1129" y="375"/>
                    </a:cubicBezTo>
                    <a:cubicBezTo>
                      <a:pt x="1131" y="360"/>
                      <a:pt x="1133" y="346"/>
                      <a:pt x="1134" y="330"/>
                    </a:cubicBezTo>
                    <a:cubicBezTo>
                      <a:pt x="1135" y="304"/>
                      <a:pt x="1133" y="281"/>
                      <a:pt x="1129" y="255"/>
                    </a:cubicBezTo>
                    <a:cubicBezTo>
                      <a:pt x="1125" y="240"/>
                      <a:pt x="1121" y="226"/>
                      <a:pt x="1117" y="211"/>
                    </a:cubicBezTo>
                    <a:cubicBezTo>
                      <a:pt x="1107" y="186"/>
                      <a:pt x="1097" y="164"/>
                      <a:pt x="1083" y="142"/>
                    </a:cubicBezTo>
                    <a:cubicBezTo>
                      <a:pt x="1073" y="128"/>
                      <a:pt x="1064" y="116"/>
                      <a:pt x="1053" y="104"/>
                    </a:cubicBezTo>
                    <a:cubicBezTo>
                      <a:pt x="1042" y="92"/>
                      <a:pt x="1042" y="92"/>
                      <a:pt x="1042" y="92"/>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16" name="任意多边形: 形状 19"/>
              <p:cNvSpPr/>
              <p:nvPr/>
            </p:nvSpPr>
            <p:spPr bwMode="auto">
              <a:xfrm>
                <a:off x="4166462" y="3016448"/>
                <a:ext cx="2341068" cy="2339024"/>
              </a:xfrm>
              <a:custGeom>
                <a:avLst/>
                <a:gdLst>
                  <a:gd name="T0" fmla="*/ 996 w 1102"/>
                  <a:gd name="T1" fmla="*/ 106 h 1103"/>
                  <a:gd name="T2" fmla="*/ 996 w 1102"/>
                  <a:gd name="T3" fmla="*/ 106 h 1103"/>
                  <a:gd name="T4" fmla="*/ 611 w 1102"/>
                  <a:gd name="T5" fmla="*/ 106 h 1103"/>
                  <a:gd name="T6" fmla="*/ 106 w 1102"/>
                  <a:gd name="T7" fmla="*/ 611 h 1103"/>
                  <a:gd name="T8" fmla="*/ 106 w 1102"/>
                  <a:gd name="T9" fmla="*/ 997 h 1103"/>
                  <a:gd name="T10" fmla="*/ 106 w 1102"/>
                  <a:gd name="T11" fmla="*/ 997 h 1103"/>
                  <a:gd name="T12" fmla="*/ 492 w 1102"/>
                  <a:gd name="T13" fmla="*/ 997 h 1103"/>
                  <a:gd name="T14" fmla="*/ 996 w 1102"/>
                  <a:gd name="T15" fmla="*/ 492 h 1103"/>
                  <a:gd name="T16" fmla="*/ 996 w 1102"/>
                  <a:gd name="T17" fmla="*/ 10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3">
                    <a:moveTo>
                      <a:pt x="996" y="106"/>
                    </a:moveTo>
                    <a:cubicBezTo>
                      <a:pt x="996" y="106"/>
                      <a:pt x="996" y="106"/>
                      <a:pt x="996" y="106"/>
                    </a:cubicBezTo>
                    <a:cubicBezTo>
                      <a:pt x="890" y="0"/>
                      <a:pt x="717" y="0"/>
                      <a:pt x="611" y="106"/>
                    </a:cubicBezTo>
                    <a:cubicBezTo>
                      <a:pt x="106" y="611"/>
                      <a:pt x="106" y="611"/>
                      <a:pt x="106" y="611"/>
                    </a:cubicBezTo>
                    <a:cubicBezTo>
                      <a:pt x="0" y="717"/>
                      <a:pt x="0" y="890"/>
                      <a:pt x="106" y="997"/>
                    </a:cubicBezTo>
                    <a:cubicBezTo>
                      <a:pt x="106" y="997"/>
                      <a:pt x="106" y="997"/>
                      <a:pt x="106" y="997"/>
                    </a:cubicBezTo>
                    <a:cubicBezTo>
                      <a:pt x="212" y="1103"/>
                      <a:pt x="386" y="1103"/>
                      <a:pt x="492" y="997"/>
                    </a:cubicBezTo>
                    <a:cubicBezTo>
                      <a:pt x="996" y="492"/>
                      <a:pt x="996" y="492"/>
                      <a:pt x="996" y="492"/>
                    </a:cubicBezTo>
                    <a:cubicBezTo>
                      <a:pt x="1102" y="386"/>
                      <a:pt x="1102" y="212"/>
                      <a:pt x="996" y="106"/>
                    </a:cubicBezTo>
                    <a:close/>
                  </a:path>
                </a:pathLst>
              </a:custGeom>
              <a:solidFill>
                <a:srgbClr val="7CB0C8"/>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17" name="任意多边形: 形状 20"/>
              <p:cNvSpPr/>
              <p:nvPr/>
            </p:nvSpPr>
            <p:spPr bwMode="auto">
              <a:xfrm>
                <a:off x="4327985" y="4248320"/>
                <a:ext cx="947673" cy="943584"/>
              </a:xfrm>
              <a:custGeom>
                <a:avLst/>
                <a:gdLst>
                  <a:gd name="T0" fmla="*/ 79 w 446"/>
                  <a:gd name="T1" fmla="*/ 79 h 445"/>
                  <a:gd name="T2" fmla="*/ 367 w 446"/>
                  <a:gd name="T3" fmla="*/ 79 h 445"/>
                  <a:gd name="T4" fmla="*/ 367 w 446"/>
                  <a:gd name="T5" fmla="*/ 366 h 445"/>
                  <a:gd name="T6" fmla="*/ 79 w 446"/>
                  <a:gd name="T7" fmla="*/ 366 h 445"/>
                  <a:gd name="T8" fmla="*/ 79 w 446"/>
                  <a:gd name="T9" fmla="*/ 79 h 445"/>
                </a:gdLst>
                <a:ahLst/>
                <a:cxnLst>
                  <a:cxn ang="0">
                    <a:pos x="T0" y="T1"/>
                  </a:cxn>
                  <a:cxn ang="0">
                    <a:pos x="T2" y="T3"/>
                  </a:cxn>
                  <a:cxn ang="0">
                    <a:pos x="T4" y="T5"/>
                  </a:cxn>
                  <a:cxn ang="0">
                    <a:pos x="T6" y="T7"/>
                  </a:cxn>
                  <a:cxn ang="0">
                    <a:pos x="T8" y="T9"/>
                  </a:cxn>
                </a:cxnLst>
                <a:rect l="0" t="0" r="r" b="b"/>
                <a:pathLst>
                  <a:path w="446" h="445">
                    <a:moveTo>
                      <a:pt x="79" y="79"/>
                    </a:moveTo>
                    <a:cubicBezTo>
                      <a:pt x="159" y="0"/>
                      <a:pt x="287" y="0"/>
                      <a:pt x="367" y="79"/>
                    </a:cubicBezTo>
                    <a:cubicBezTo>
                      <a:pt x="446" y="158"/>
                      <a:pt x="446" y="287"/>
                      <a:pt x="367" y="366"/>
                    </a:cubicBezTo>
                    <a:cubicBezTo>
                      <a:pt x="287" y="445"/>
                      <a:pt x="159" y="445"/>
                      <a:pt x="79" y="366"/>
                    </a:cubicBezTo>
                    <a:cubicBezTo>
                      <a:pt x="0" y="287"/>
                      <a:pt x="0" y="158"/>
                      <a:pt x="79" y="79"/>
                    </a:cubicBezTo>
                    <a:close/>
                  </a:path>
                </a:pathLst>
              </a:custGeom>
              <a:solidFill>
                <a:srgbClr val="FFFFFF"/>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b="1">
                    <a:solidFill>
                      <a:srgbClr val="7CB0C8"/>
                    </a:solidFill>
                    <a:latin typeface="微软雅黑" panose="020B0503020204020204" pitchFamily="34" charset="-122"/>
                    <a:ea typeface="微软雅黑" panose="020B0503020204020204" pitchFamily="34" charset="-122"/>
                    <a:cs typeface="+mn-ea"/>
                    <a:sym typeface="+mn-lt"/>
                  </a:rPr>
                  <a:t>3</a:t>
                </a:r>
              </a:p>
            </p:txBody>
          </p:sp>
          <p:sp>
            <p:nvSpPr>
              <p:cNvPr id="1048718" name="任意多边形: 形状 21"/>
              <p:cNvSpPr/>
              <p:nvPr/>
            </p:nvSpPr>
            <p:spPr bwMode="auto">
              <a:xfrm>
                <a:off x="5561902" y="1376678"/>
                <a:ext cx="2590510" cy="2585399"/>
              </a:xfrm>
              <a:custGeom>
                <a:avLst/>
                <a:gdLst>
                  <a:gd name="T0" fmla="*/ 104 w 1219"/>
                  <a:gd name="T1" fmla="*/ 1114 h 1219"/>
                  <a:gd name="T2" fmla="*/ 69 w 1219"/>
                  <a:gd name="T3" fmla="*/ 1073 h 1219"/>
                  <a:gd name="T4" fmla="*/ 41 w 1219"/>
                  <a:gd name="T5" fmla="*/ 1028 h 1219"/>
                  <a:gd name="T6" fmla="*/ 20 w 1219"/>
                  <a:gd name="T7" fmla="*/ 980 h 1219"/>
                  <a:gd name="T8" fmla="*/ 7 w 1219"/>
                  <a:gd name="T9" fmla="*/ 930 h 1219"/>
                  <a:gd name="T10" fmla="*/ 0 w 1219"/>
                  <a:gd name="T11" fmla="*/ 879 h 1219"/>
                  <a:gd name="T12" fmla="*/ 2 w 1219"/>
                  <a:gd name="T13" fmla="*/ 827 h 1219"/>
                  <a:gd name="T14" fmla="*/ 10 w 1219"/>
                  <a:gd name="T15" fmla="*/ 776 h 1219"/>
                  <a:gd name="T16" fmla="*/ 26 w 1219"/>
                  <a:gd name="T17" fmla="*/ 727 h 1219"/>
                  <a:gd name="T18" fmla="*/ 49 w 1219"/>
                  <a:gd name="T19" fmla="*/ 680 h 1219"/>
                  <a:gd name="T20" fmla="*/ 69 w 1219"/>
                  <a:gd name="T21" fmla="*/ 650 h 1219"/>
                  <a:gd name="T22" fmla="*/ 104 w 1219"/>
                  <a:gd name="T23" fmla="*/ 610 h 1219"/>
                  <a:gd name="T24" fmla="*/ 622 w 1219"/>
                  <a:gd name="T25" fmla="*/ 92 h 1219"/>
                  <a:gd name="T26" fmla="*/ 665 w 1219"/>
                  <a:gd name="T27" fmla="*/ 59 h 1219"/>
                  <a:gd name="T28" fmla="*/ 711 w 1219"/>
                  <a:gd name="T29" fmla="*/ 33 h 1219"/>
                  <a:gd name="T30" fmla="*/ 760 w 1219"/>
                  <a:gd name="T31" fmla="*/ 14 h 1219"/>
                  <a:gd name="T32" fmla="*/ 810 w 1219"/>
                  <a:gd name="T33" fmla="*/ 3 h 1219"/>
                  <a:gd name="T34" fmla="*/ 862 w 1219"/>
                  <a:gd name="T35" fmla="*/ 0 h 1219"/>
                  <a:gd name="T36" fmla="*/ 913 w 1219"/>
                  <a:gd name="T37" fmla="*/ 3 h 1219"/>
                  <a:gd name="T38" fmla="*/ 963 w 1219"/>
                  <a:gd name="T39" fmla="*/ 14 h 1219"/>
                  <a:gd name="T40" fmla="*/ 1012 w 1219"/>
                  <a:gd name="T41" fmla="*/ 33 h 1219"/>
                  <a:gd name="T42" fmla="*/ 1059 w 1219"/>
                  <a:gd name="T43" fmla="*/ 59 h 1219"/>
                  <a:gd name="T44" fmla="*/ 1101 w 1219"/>
                  <a:gd name="T45" fmla="*/ 92 h 1219"/>
                  <a:gd name="T46" fmla="*/ 1139 w 1219"/>
                  <a:gd name="T47" fmla="*/ 131 h 1219"/>
                  <a:gd name="T48" fmla="*/ 1170 w 1219"/>
                  <a:gd name="T49" fmla="*/ 175 h 1219"/>
                  <a:gd name="T50" fmla="*/ 1193 w 1219"/>
                  <a:gd name="T51" fmla="*/ 223 h 1219"/>
                  <a:gd name="T52" fmla="*/ 1209 w 1219"/>
                  <a:gd name="T53" fmla="*/ 272 h 1219"/>
                  <a:gd name="T54" fmla="*/ 1217 w 1219"/>
                  <a:gd name="T55" fmla="*/ 323 h 1219"/>
                  <a:gd name="T56" fmla="*/ 1218 w 1219"/>
                  <a:gd name="T57" fmla="*/ 374 h 1219"/>
                  <a:gd name="T58" fmla="*/ 1212 w 1219"/>
                  <a:gd name="T59" fmla="*/ 425 h 1219"/>
                  <a:gd name="T60" fmla="*/ 1199 w 1219"/>
                  <a:gd name="T61" fmla="*/ 475 h 1219"/>
                  <a:gd name="T62" fmla="*/ 1178 w 1219"/>
                  <a:gd name="T63" fmla="*/ 523 h 1219"/>
                  <a:gd name="T64" fmla="*/ 1150 w 1219"/>
                  <a:gd name="T65" fmla="*/ 568 h 1219"/>
                  <a:gd name="T66" fmla="*/ 1115 w 1219"/>
                  <a:gd name="T67" fmla="*/ 609 h 1219"/>
                  <a:gd name="T68" fmla="*/ 597 w 1219"/>
                  <a:gd name="T69" fmla="*/ 1127 h 1219"/>
                  <a:gd name="T70" fmla="*/ 554 w 1219"/>
                  <a:gd name="T71" fmla="*/ 1160 h 1219"/>
                  <a:gd name="T72" fmla="*/ 508 w 1219"/>
                  <a:gd name="T73" fmla="*/ 1186 h 1219"/>
                  <a:gd name="T74" fmla="*/ 459 w 1219"/>
                  <a:gd name="T75" fmla="*/ 1204 h 1219"/>
                  <a:gd name="T76" fmla="*/ 408 w 1219"/>
                  <a:gd name="T77" fmla="*/ 1215 h 1219"/>
                  <a:gd name="T78" fmla="*/ 357 w 1219"/>
                  <a:gd name="T79" fmla="*/ 1219 h 1219"/>
                  <a:gd name="T80" fmla="*/ 306 w 1219"/>
                  <a:gd name="T81" fmla="*/ 1215 h 1219"/>
                  <a:gd name="T82" fmla="*/ 255 w 1219"/>
                  <a:gd name="T83" fmla="*/ 1204 h 1219"/>
                  <a:gd name="T84" fmla="*/ 207 w 1219"/>
                  <a:gd name="T85" fmla="*/ 1186 h 1219"/>
                  <a:gd name="T86" fmla="*/ 160 w 1219"/>
                  <a:gd name="T87" fmla="*/ 1160 h 1219"/>
                  <a:gd name="T88" fmla="*/ 118 w 1219"/>
                  <a:gd name="T89" fmla="*/ 1127 h 1219"/>
                  <a:gd name="T90" fmla="*/ 104 w 1219"/>
                  <a:gd name="T91" fmla="*/ 111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04" y="1114"/>
                    </a:moveTo>
                    <a:cubicBezTo>
                      <a:pt x="92" y="1101"/>
                      <a:pt x="80" y="1088"/>
                      <a:pt x="69" y="1073"/>
                    </a:cubicBezTo>
                    <a:cubicBezTo>
                      <a:pt x="59" y="1058"/>
                      <a:pt x="50" y="1044"/>
                      <a:pt x="41" y="1028"/>
                    </a:cubicBezTo>
                    <a:cubicBezTo>
                      <a:pt x="33" y="1012"/>
                      <a:pt x="26" y="996"/>
                      <a:pt x="20" y="980"/>
                    </a:cubicBezTo>
                    <a:cubicBezTo>
                      <a:pt x="15" y="963"/>
                      <a:pt x="10" y="947"/>
                      <a:pt x="7" y="930"/>
                    </a:cubicBezTo>
                    <a:cubicBezTo>
                      <a:pt x="4" y="913"/>
                      <a:pt x="2" y="896"/>
                      <a:pt x="0" y="879"/>
                    </a:cubicBezTo>
                    <a:cubicBezTo>
                      <a:pt x="0" y="861"/>
                      <a:pt x="0" y="845"/>
                      <a:pt x="2" y="827"/>
                    </a:cubicBezTo>
                    <a:cubicBezTo>
                      <a:pt x="4" y="810"/>
                      <a:pt x="7" y="794"/>
                      <a:pt x="10" y="776"/>
                    </a:cubicBezTo>
                    <a:cubicBezTo>
                      <a:pt x="15" y="760"/>
                      <a:pt x="20" y="743"/>
                      <a:pt x="26" y="727"/>
                    </a:cubicBezTo>
                    <a:cubicBezTo>
                      <a:pt x="33" y="711"/>
                      <a:pt x="41" y="695"/>
                      <a:pt x="49" y="680"/>
                    </a:cubicBezTo>
                    <a:cubicBezTo>
                      <a:pt x="69" y="650"/>
                      <a:pt x="69" y="650"/>
                      <a:pt x="69" y="650"/>
                    </a:cubicBezTo>
                    <a:cubicBezTo>
                      <a:pt x="80" y="636"/>
                      <a:pt x="91" y="623"/>
                      <a:pt x="104" y="610"/>
                    </a:cubicBezTo>
                    <a:cubicBezTo>
                      <a:pt x="622" y="92"/>
                      <a:pt x="622" y="92"/>
                      <a:pt x="622" y="92"/>
                    </a:cubicBezTo>
                    <a:cubicBezTo>
                      <a:pt x="636" y="80"/>
                      <a:pt x="650" y="69"/>
                      <a:pt x="665" y="59"/>
                    </a:cubicBezTo>
                    <a:cubicBezTo>
                      <a:pt x="680" y="49"/>
                      <a:pt x="695" y="41"/>
                      <a:pt x="711" y="33"/>
                    </a:cubicBezTo>
                    <a:cubicBezTo>
                      <a:pt x="727" y="26"/>
                      <a:pt x="743" y="20"/>
                      <a:pt x="760" y="14"/>
                    </a:cubicBezTo>
                    <a:cubicBezTo>
                      <a:pt x="777" y="10"/>
                      <a:pt x="793" y="6"/>
                      <a:pt x="810" y="3"/>
                    </a:cubicBezTo>
                    <a:cubicBezTo>
                      <a:pt x="828" y="1"/>
                      <a:pt x="844" y="0"/>
                      <a:pt x="862" y="0"/>
                    </a:cubicBezTo>
                    <a:cubicBezTo>
                      <a:pt x="879" y="0"/>
                      <a:pt x="896" y="1"/>
                      <a:pt x="913" y="3"/>
                    </a:cubicBezTo>
                    <a:cubicBezTo>
                      <a:pt x="930" y="6"/>
                      <a:pt x="947" y="10"/>
                      <a:pt x="963" y="14"/>
                    </a:cubicBezTo>
                    <a:cubicBezTo>
                      <a:pt x="980" y="20"/>
                      <a:pt x="996" y="26"/>
                      <a:pt x="1012" y="33"/>
                    </a:cubicBezTo>
                    <a:cubicBezTo>
                      <a:pt x="1028" y="41"/>
                      <a:pt x="1043" y="49"/>
                      <a:pt x="1059" y="59"/>
                    </a:cubicBezTo>
                    <a:cubicBezTo>
                      <a:pt x="1074" y="69"/>
                      <a:pt x="1087" y="80"/>
                      <a:pt x="1101" y="92"/>
                    </a:cubicBezTo>
                    <a:cubicBezTo>
                      <a:pt x="1115" y="104"/>
                      <a:pt x="1127" y="117"/>
                      <a:pt x="1139" y="131"/>
                    </a:cubicBezTo>
                    <a:cubicBezTo>
                      <a:pt x="1150" y="146"/>
                      <a:pt x="1160" y="160"/>
                      <a:pt x="1170" y="175"/>
                    </a:cubicBezTo>
                    <a:cubicBezTo>
                      <a:pt x="1178" y="191"/>
                      <a:pt x="1186" y="206"/>
                      <a:pt x="1193" y="223"/>
                    </a:cubicBezTo>
                    <a:cubicBezTo>
                      <a:pt x="1199" y="239"/>
                      <a:pt x="1204" y="255"/>
                      <a:pt x="1209" y="272"/>
                    </a:cubicBezTo>
                    <a:cubicBezTo>
                      <a:pt x="1212" y="289"/>
                      <a:pt x="1215" y="305"/>
                      <a:pt x="1217" y="323"/>
                    </a:cubicBezTo>
                    <a:cubicBezTo>
                      <a:pt x="1218" y="340"/>
                      <a:pt x="1219" y="357"/>
                      <a:pt x="1218" y="374"/>
                    </a:cubicBezTo>
                    <a:cubicBezTo>
                      <a:pt x="1217" y="391"/>
                      <a:pt x="1215" y="408"/>
                      <a:pt x="1212" y="425"/>
                    </a:cubicBezTo>
                    <a:cubicBezTo>
                      <a:pt x="1209" y="442"/>
                      <a:pt x="1204" y="459"/>
                      <a:pt x="1199" y="475"/>
                    </a:cubicBezTo>
                    <a:cubicBezTo>
                      <a:pt x="1193" y="492"/>
                      <a:pt x="1186" y="507"/>
                      <a:pt x="1178" y="523"/>
                    </a:cubicBezTo>
                    <a:cubicBezTo>
                      <a:pt x="1169" y="539"/>
                      <a:pt x="1160" y="554"/>
                      <a:pt x="1150" y="568"/>
                    </a:cubicBezTo>
                    <a:cubicBezTo>
                      <a:pt x="1139" y="583"/>
                      <a:pt x="1128" y="596"/>
                      <a:pt x="1115" y="609"/>
                    </a:cubicBezTo>
                    <a:cubicBezTo>
                      <a:pt x="597" y="1127"/>
                      <a:pt x="597" y="1127"/>
                      <a:pt x="597" y="1127"/>
                    </a:cubicBezTo>
                    <a:cubicBezTo>
                      <a:pt x="583" y="1139"/>
                      <a:pt x="569" y="1149"/>
                      <a:pt x="554" y="1160"/>
                    </a:cubicBezTo>
                    <a:cubicBezTo>
                      <a:pt x="539" y="1169"/>
                      <a:pt x="524" y="1178"/>
                      <a:pt x="508" y="1186"/>
                    </a:cubicBezTo>
                    <a:cubicBezTo>
                      <a:pt x="492" y="1193"/>
                      <a:pt x="476" y="1199"/>
                      <a:pt x="459" y="1204"/>
                    </a:cubicBezTo>
                    <a:cubicBezTo>
                      <a:pt x="442" y="1209"/>
                      <a:pt x="426" y="1212"/>
                      <a:pt x="408" y="1215"/>
                    </a:cubicBezTo>
                    <a:cubicBezTo>
                      <a:pt x="391" y="1217"/>
                      <a:pt x="375" y="1218"/>
                      <a:pt x="357" y="1219"/>
                    </a:cubicBezTo>
                    <a:cubicBezTo>
                      <a:pt x="340" y="1218"/>
                      <a:pt x="323" y="1217"/>
                      <a:pt x="306" y="1215"/>
                    </a:cubicBezTo>
                    <a:cubicBezTo>
                      <a:pt x="289" y="1212"/>
                      <a:pt x="272" y="1209"/>
                      <a:pt x="255" y="1204"/>
                    </a:cubicBezTo>
                    <a:cubicBezTo>
                      <a:pt x="239" y="1199"/>
                      <a:pt x="223" y="1193"/>
                      <a:pt x="207" y="1186"/>
                    </a:cubicBezTo>
                    <a:cubicBezTo>
                      <a:pt x="191" y="1178"/>
                      <a:pt x="176" y="1169"/>
                      <a:pt x="160" y="1160"/>
                    </a:cubicBezTo>
                    <a:cubicBezTo>
                      <a:pt x="145" y="1149"/>
                      <a:pt x="132" y="1139"/>
                      <a:pt x="118" y="1127"/>
                    </a:cubicBezTo>
                    <a:cubicBezTo>
                      <a:pt x="104" y="1114"/>
                      <a:pt x="104" y="1114"/>
                      <a:pt x="104" y="1114"/>
                    </a:cubicBezTo>
                    <a:close/>
                  </a:path>
                </a:pathLst>
              </a:custGeom>
              <a:solidFill>
                <a:schemeClr val="bg2">
                  <a:lumMod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19" name="任意多边形: 形状 22"/>
              <p:cNvSpPr/>
              <p:nvPr/>
            </p:nvSpPr>
            <p:spPr bwMode="auto">
              <a:xfrm>
                <a:off x="5651865" y="1465618"/>
                <a:ext cx="2408540" cy="2407518"/>
              </a:xfrm>
              <a:custGeom>
                <a:avLst/>
                <a:gdLst>
                  <a:gd name="T0" fmla="*/ 92 w 1134"/>
                  <a:gd name="T1" fmla="*/ 1042 h 1135"/>
                  <a:gd name="T2" fmla="*/ 61 w 1134"/>
                  <a:gd name="T3" fmla="*/ 1006 h 1135"/>
                  <a:gd name="T4" fmla="*/ 36 w 1134"/>
                  <a:gd name="T5" fmla="*/ 966 h 1135"/>
                  <a:gd name="T6" fmla="*/ 9 w 1134"/>
                  <a:gd name="T7" fmla="*/ 895 h 1135"/>
                  <a:gd name="T8" fmla="*/ 2 w 1134"/>
                  <a:gd name="T9" fmla="*/ 850 h 1135"/>
                  <a:gd name="T10" fmla="*/ 4 w 1134"/>
                  <a:gd name="T11" fmla="*/ 774 h 1135"/>
                  <a:gd name="T12" fmla="*/ 13 w 1134"/>
                  <a:gd name="T13" fmla="*/ 730 h 1135"/>
                  <a:gd name="T14" fmla="*/ 44 w 1134"/>
                  <a:gd name="T15" fmla="*/ 659 h 1135"/>
                  <a:gd name="T16" fmla="*/ 61 w 1134"/>
                  <a:gd name="T17" fmla="*/ 633 h 1135"/>
                  <a:gd name="T18" fmla="*/ 92 w 1134"/>
                  <a:gd name="T19" fmla="*/ 597 h 1135"/>
                  <a:gd name="T20" fmla="*/ 609 w 1134"/>
                  <a:gd name="T21" fmla="*/ 81 h 1135"/>
                  <a:gd name="T22" fmla="*/ 646 w 1134"/>
                  <a:gd name="T23" fmla="*/ 52 h 1135"/>
                  <a:gd name="T24" fmla="*/ 687 w 1134"/>
                  <a:gd name="T25" fmla="*/ 29 h 1135"/>
                  <a:gd name="T26" fmla="*/ 760 w 1134"/>
                  <a:gd name="T27" fmla="*/ 6 h 1135"/>
                  <a:gd name="T28" fmla="*/ 805 w 1134"/>
                  <a:gd name="T29" fmla="*/ 1 h 1135"/>
                  <a:gd name="T30" fmla="*/ 880 w 1134"/>
                  <a:gd name="T31" fmla="*/ 6 h 1135"/>
                  <a:gd name="T32" fmla="*/ 924 w 1134"/>
                  <a:gd name="T33" fmla="*/ 18 h 1135"/>
                  <a:gd name="T34" fmla="*/ 993 w 1134"/>
                  <a:gd name="T35" fmla="*/ 52 h 1135"/>
                  <a:gd name="T36" fmla="*/ 1031 w 1134"/>
                  <a:gd name="T37" fmla="*/ 81 h 1135"/>
                  <a:gd name="T38" fmla="*/ 1064 w 1134"/>
                  <a:gd name="T39" fmla="*/ 116 h 1135"/>
                  <a:gd name="T40" fmla="*/ 1091 w 1134"/>
                  <a:gd name="T41" fmla="*/ 155 h 1135"/>
                  <a:gd name="T42" fmla="*/ 1112 w 1134"/>
                  <a:gd name="T43" fmla="*/ 196 h 1135"/>
                  <a:gd name="T44" fmla="*/ 1131 w 1134"/>
                  <a:gd name="T45" fmla="*/ 270 h 1135"/>
                  <a:gd name="T46" fmla="*/ 1134 w 1134"/>
                  <a:gd name="T47" fmla="*/ 315 h 1135"/>
                  <a:gd name="T48" fmla="*/ 1126 w 1134"/>
                  <a:gd name="T49" fmla="*/ 390 h 1135"/>
                  <a:gd name="T50" fmla="*/ 1112 w 1134"/>
                  <a:gd name="T51" fmla="*/ 434 h 1135"/>
                  <a:gd name="T52" fmla="*/ 1074 w 1134"/>
                  <a:gd name="T53" fmla="*/ 501 h 1135"/>
                  <a:gd name="T54" fmla="*/ 1043 w 1134"/>
                  <a:gd name="T55" fmla="*/ 537 h 1135"/>
                  <a:gd name="T56" fmla="*/ 526 w 1134"/>
                  <a:gd name="T57" fmla="*/ 1053 h 1135"/>
                  <a:gd name="T58" fmla="*/ 489 w 1134"/>
                  <a:gd name="T59" fmla="*/ 1083 h 1135"/>
                  <a:gd name="T60" fmla="*/ 448 w 1134"/>
                  <a:gd name="T61" fmla="*/ 1105 h 1135"/>
                  <a:gd name="T62" fmla="*/ 375 w 1134"/>
                  <a:gd name="T63" fmla="*/ 1129 h 1135"/>
                  <a:gd name="T64" fmla="*/ 330 w 1134"/>
                  <a:gd name="T65" fmla="*/ 1134 h 1135"/>
                  <a:gd name="T66" fmla="*/ 255 w 1134"/>
                  <a:gd name="T67" fmla="*/ 1129 h 1135"/>
                  <a:gd name="T68" fmla="*/ 211 w 1134"/>
                  <a:gd name="T69" fmla="*/ 1117 h 1135"/>
                  <a:gd name="T70" fmla="*/ 142 w 1134"/>
                  <a:gd name="T71" fmla="*/ 1083 h 1135"/>
                  <a:gd name="T72" fmla="*/ 104 w 1134"/>
                  <a:gd name="T73" fmla="*/ 1053 h 1135"/>
                  <a:gd name="T74" fmla="*/ 92 w 1134"/>
                  <a:gd name="T75" fmla="*/ 104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4" h="1135">
                    <a:moveTo>
                      <a:pt x="92" y="1042"/>
                    </a:moveTo>
                    <a:cubicBezTo>
                      <a:pt x="81" y="1031"/>
                      <a:pt x="71" y="1019"/>
                      <a:pt x="61" y="1006"/>
                    </a:cubicBezTo>
                    <a:cubicBezTo>
                      <a:pt x="52" y="993"/>
                      <a:pt x="44" y="980"/>
                      <a:pt x="36" y="966"/>
                    </a:cubicBezTo>
                    <a:cubicBezTo>
                      <a:pt x="25" y="942"/>
                      <a:pt x="16" y="920"/>
                      <a:pt x="9" y="895"/>
                    </a:cubicBezTo>
                    <a:cubicBezTo>
                      <a:pt x="6" y="880"/>
                      <a:pt x="4" y="865"/>
                      <a:pt x="2" y="850"/>
                    </a:cubicBezTo>
                    <a:cubicBezTo>
                      <a:pt x="0" y="824"/>
                      <a:pt x="1" y="800"/>
                      <a:pt x="4" y="774"/>
                    </a:cubicBezTo>
                    <a:cubicBezTo>
                      <a:pt x="6" y="759"/>
                      <a:pt x="9" y="745"/>
                      <a:pt x="13" y="730"/>
                    </a:cubicBezTo>
                    <a:cubicBezTo>
                      <a:pt x="21" y="705"/>
                      <a:pt x="31" y="682"/>
                      <a:pt x="44" y="659"/>
                    </a:cubicBezTo>
                    <a:cubicBezTo>
                      <a:pt x="61" y="633"/>
                      <a:pt x="61" y="633"/>
                      <a:pt x="61" y="633"/>
                    </a:cubicBezTo>
                    <a:cubicBezTo>
                      <a:pt x="71" y="620"/>
                      <a:pt x="81" y="609"/>
                      <a:pt x="92" y="597"/>
                    </a:cubicBezTo>
                    <a:cubicBezTo>
                      <a:pt x="609" y="81"/>
                      <a:pt x="609" y="81"/>
                      <a:pt x="609" y="81"/>
                    </a:cubicBezTo>
                    <a:cubicBezTo>
                      <a:pt x="621" y="71"/>
                      <a:pt x="633" y="61"/>
                      <a:pt x="646" y="52"/>
                    </a:cubicBezTo>
                    <a:cubicBezTo>
                      <a:pt x="660" y="44"/>
                      <a:pt x="673" y="36"/>
                      <a:pt x="687" y="29"/>
                    </a:cubicBezTo>
                    <a:cubicBezTo>
                      <a:pt x="711" y="19"/>
                      <a:pt x="734" y="12"/>
                      <a:pt x="760" y="6"/>
                    </a:cubicBezTo>
                    <a:cubicBezTo>
                      <a:pt x="775" y="3"/>
                      <a:pt x="789" y="2"/>
                      <a:pt x="805" y="1"/>
                    </a:cubicBezTo>
                    <a:cubicBezTo>
                      <a:pt x="831" y="0"/>
                      <a:pt x="854" y="2"/>
                      <a:pt x="880" y="6"/>
                    </a:cubicBezTo>
                    <a:cubicBezTo>
                      <a:pt x="895" y="9"/>
                      <a:pt x="909" y="13"/>
                      <a:pt x="924" y="18"/>
                    </a:cubicBezTo>
                    <a:cubicBezTo>
                      <a:pt x="949" y="27"/>
                      <a:pt x="971" y="38"/>
                      <a:pt x="993" y="52"/>
                    </a:cubicBezTo>
                    <a:cubicBezTo>
                      <a:pt x="1006" y="61"/>
                      <a:pt x="1019" y="71"/>
                      <a:pt x="1031" y="81"/>
                    </a:cubicBezTo>
                    <a:cubicBezTo>
                      <a:pt x="1043" y="92"/>
                      <a:pt x="1053" y="104"/>
                      <a:pt x="1064" y="116"/>
                    </a:cubicBezTo>
                    <a:cubicBezTo>
                      <a:pt x="1074" y="129"/>
                      <a:pt x="1083" y="141"/>
                      <a:pt x="1091" y="155"/>
                    </a:cubicBezTo>
                    <a:cubicBezTo>
                      <a:pt x="1099" y="169"/>
                      <a:pt x="1105" y="182"/>
                      <a:pt x="1112" y="196"/>
                    </a:cubicBezTo>
                    <a:cubicBezTo>
                      <a:pt x="1121" y="221"/>
                      <a:pt x="1127" y="244"/>
                      <a:pt x="1131" y="270"/>
                    </a:cubicBezTo>
                    <a:cubicBezTo>
                      <a:pt x="1133" y="285"/>
                      <a:pt x="1134" y="300"/>
                      <a:pt x="1134" y="315"/>
                    </a:cubicBezTo>
                    <a:cubicBezTo>
                      <a:pt x="1134" y="341"/>
                      <a:pt x="1131" y="365"/>
                      <a:pt x="1126" y="390"/>
                    </a:cubicBezTo>
                    <a:cubicBezTo>
                      <a:pt x="1121" y="405"/>
                      <a:pt x="1117" y="419"/>
                      <a:pt x="1112" y="434"/>
                    </a:cubicBezTo>
                    <a:cubicBezTo>
                      <a:pt x="1101" y="458"/>
                      <a:pt x="1089" y="479"/>
                      <a:pt x="1074" y="501"/>
                    </a:cubicBezTo>
                    <a:cubicBezTo>
                      <a:pt x="1064" y="514"/>
                      <a:pt x="1054" y="526"/>
                      <a:pt x="1043" y="537"/>
                    </a:cubicBezTo>
                    <a:cubicBezTo>
                      <a:pt x="526" y="1053"/>
                      <a:pt x="526" y="1053"/>
                      <a:pt x="526" y="1053"/>
                    </a:cubicBezTo>
                    <a:cubicBezTo>
                      <a:pt x="514" y="1064"/>
                      <a:pt x="502" y="1073"/>
                      <a:pt x="489" y="1083"/>
                    </a:cubicBezTo>
                    <a:cubicBezTo>
                      <a:pt x="475" y="1091"/>
                      <a:pt x="462" y="1098"/>
                      <a:pt x="448" y="1105"/>
                    </a:cubicBezTo>
                    <a:cubicBezTo>
                      <a:pt x="424" y="1116"/>
                      <a:pt x="401" y="1123"/>
                      <a:pt x="375" y="1129"/>
                    </a:cubicBezTo>
                    <a:cubicBezTo>
                      <a:pt x="360" y="1131"/>
                      <a:pt x="346" y="1133"/>
                      <a:pt x="330" y="1134"/>
                    </a:cubicBezTo>
                    <a:cubicBezTo>
                      <a:pt x="304" y="1135"/>
                      <a:pt x="281" y="1133"/>
                      <a:pt x="255" y="1129"/>
                    </a:cubicBezTo>
                    <a:cubicBezTo>
                      <a:pt x="240" y="1125"/>
                      <a:pt x="226" y="1121"/>
                      <a:pt x="211" y="1117"/>
                    </a:cubicBezTo>
                    <a:cubicBezTo>
                      <a:pt x="186" y="1107"/>
                      <a:pt x="164" y="1097"/>
                      <a:pt x="142" y="1083"/>
                    </a:cubicBezTo>
                    <a:cubicBezTo>
                      <a:pt x="128" y="1073"/>
                      <a:pt x="116" y="1064"/>
                      <a:pt x="104" y="1053"/>
                    </a:cubicBezTo>
                    <a:cubicBezTo>
                      <a:pt x="92" y="1042"/>
                      <a:pt x="92" y="1042"/>
                      <a:pt x="92" y="1042"/>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20" name="任意多边形: 形状 23"/>
              <p:cNvSpPr/>
              <p:nvPr/>
            </p:nvSpPr>
            <p:spPr bwMode="auto">
              <a:xfrm>
                <a:off x="5685601" y="1500376"/>
                <a:ext cx="2343113" cy="2335957"/>
              </a:xfrm>
              <a:custGeom>
                <a:avLst/>
                <a:gdLst>
                  <a:gd name="T0" fmla="*/ 106 w 1103"/>
                  <a:gd name="T1" fmla="*/ 996 h 1102"/>
                  <a:gd name="T2" fmla="*/ 106 w 1103"/>
                  <a:gd name="T3" fmla="*/ 996 h 1102"/>
                  <a:gd name="T4" fmla="*/ 106 w 1103"/>
                  <a:gd name="T5" fmla="*/ 611 h 1102"/>
                  <a:gd name="T6" fmla="*/ 611 w 1103"/>
                  <a:gd name="T7" fmla="*/ 106 h 1102"/>
                  <a:gd name="T8" fmla="*/ 997 w 1103"/>
                  <a:gd name="T9" fmla="*/ 106 h 1102"/>
                  <a:gd name="T10" fmla="*/ 997 w 1103"/>
                  <a:gd name="T11" fmla="*/ 106 h 1102"/>
                  <a:gd name="T12" fmla="*/ 997 w 1103"/>
                  <a:gd name="T13" fmla="*/ 492 h 1102"/>
                  <a:gd name="T14" fmla="*/ 492 w 1103"/>
                  <a:gd name="T15" fmla="*/ 996 h 1102"/>
                  <a:gd name="T16" fmla="*/ 106 w 1103"/>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3" h="1102">
                    <a:moveTo>
                      <a:pt x="106" y="996"/>
                    </a:moveTo>
                    <a:cubicBezTo>
                      <a:pt x="106" y="996"/>
                      <a:pt x="106" y="996"/>
                      <a:pt x="106" y="996"/>
                    </a:cubicBezTo>
                    <a:cubicBezTo>
                      <a:pt x="0" y="890"/>
                      <a:pt x="0" y="717"/>
                      <a:pt x="106" y="611"/>
                    </a:cubicBezTo>
                    <a:cubicBezTo>
                      <a:pt x="611" y="106"/>
                      <a:pt x="611" y="106"/>
                      <a:pt x="611" y="106"/>
                    </a:cubicBezTo>
                    <a:cubicBezTo>
                      <a:pt x="717" y="0"/>
                      <a:pt x="890" y="0"/>
                      <a:pt x="997" y="106"/>
                    </a:cubicBezTo>
                    <a:cubicBezTo>
                      <a:pt x="997" y="106"/>
                      <a:pt x="997" y="106"/>
                      <a:pt x="997" y="106"/>
                    </a:cubicBezTo>
                    <a:cubicBezTo>
                      <a:pt x="1103" y="212"/>
                      <a:pt x="1103" y="386"/>
                      <a:pt x="997" y="492"/>
                    </a:cubicBezTo>
                    <a:cubicBezTo>
                      <a:pt x="492" y="996"/>
                      <a:pt x="492" y="996"/>
                      <a:pt x="492" y="996"/>
                    </a:cubicBezTo>
                    <a:cubicBezTo>
                      <a:pt x="386" y="1102"/>
                      <a:pt x="212" y="1102"/>
                      <a:pt x="106" y="996"/>
                    </a:cubicBezTo>
                    <a:close/>
                  </a:path>
                </a:pathLst>
              </a:custGeom>
              <a:solidFill>
                <a:srgbClr val="7CB0C8"/>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21" name="任意多边形: 形状 24"/>
              <p:cNvSpPr/>
              <p:nvPr/>
            </p:nvSpPr>
            <p:spPr bwMode="auto">
              <a:xfrm>
                <a:off x="6919518" y="1660878"/>
                <a:ext cx="945628" cy="945628"/>
              </a:xfrm>
              <a:custGeom>
                <a:avLst/>
                <a:gdLst>
                  <a:gd name="T0" fmla="*/ 79 w 445"/>
                  <a:gd name="T1" fmla="*/ 79 h 446"/>
                  <a:gd name="T2" fmla="*/ 79 w 445"/>
                  <a:gd name="T3" fmla="*/ 367 h 446"/>
                  <a:gd name="T4" fmla="*/ 366 w 445"/>
                  <a:gd name="T5" fmla="*/ 367 h 446"/>
                  <a:gd name="T6" fmla="*/ 366 w 445"/>
                  <a:gd name="T7" fmla="*/ 79 h 446"/>
                  <a:gd name="T8" fmla="*/ 79 w 445"/>
                  <a:gd name="T9" fmla="*/ 79 h 446"/>
                </a:gdLst>
                <a:ahLst/>
                <a:cxnLst>
                  <a:cxn ang="0">
                    <a:pos x="T0" y="T1"/>
                  </a:cxn>
                  <a:cxn ang="0">
                    <a:pos x="T2" y="T3"/>
                  </a:cxn>
                  <a:cxn ang="0">
                    <a:pos x="T4" y="T5"/>
                  </a:cxn>
                  <a:cxn ang="0">
                    <a:pos x="T6" y="T7"/>
                  </a:cxn>
                  <a:cxn ang="0">
                    <a:pos x="T8" y="T9"/>
                  </a:cxn>
                </a:cxnLst>
                <a:rect l="0" t="0" r="r" b="b"/>
                <a:pathLst>
                  <a:path w="445" h="446">
                    <a:moveTo>
                      <a:pt x="79" y="79"/>
                    </a:moveTo>
                    <a:cubicBezTo>
                      <a:pt x="0" y="159"/>
                      <a:pt x="0" y="287"/>
                      <a:pt x="79" y="367"/>
                    </a:cubicBezTo>
                    <a:cubicBezTo>
                      <a:pt x="158" y="446"/>
                      <a:pt x="287" y="446"/>
                      <a:pt x="366" y="367"/>
                    </a:cubicBezTo>
                    <a:cubicBezTo>
                      <a:pt x="445" y="287"/>
                      <a:pt x="445" y="159"/>
                      <a:pt x="366" y="79"/>
                    </a:cubicBezTo>
                    <a:cubicBezTo>
                      <a:pt x="287" y="0"/>
                      <a:pt x="158" y="0"/>
                      <a:pt x="79" y="79"/>
                    </a:cubicBezTo>
                    <a:close/>
                  </a:path>
                </a:pathLst>
              </a:custGeom>
              <a:solidFill>
                <a:srgbClr val="FFFFFF"/>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b="1">
                    <a:solidFill>
                      <a:srgbClr val="7CB0C8"/>
                    </a:solidFill>
                    <a:latin typeface="微软雅黑" panose="020B0503020204020204" pitchFamily="34" charset="-122"/>
                    <a:ea typeface="微软雅黑" panose="020B0503020204020204" pitchFamily="34" charset="-122"/>
                    <a:cs typeface="+mn-ea"/>
                    <a:sym typeface="+mn-lt"/>
                  </a:rPr>
                  <a:t>2</a:t>
                </a:r>
              </a:p>
            </p:txBody>
          </p:sp>
          <p:sp>
            <p:nvSpPr>
              <p:cNvPr id="1048722" name="任意多边形: 形状 25"/>
              <p:cNvSpPr/>
              <p:nvPr/>
            </p:nvSpPr>
            <p:spPr bwMode="auto">
              <a:xfrm>
                <a:off x="5561902" y="2892750"/>
                <a:ext cx="2590510" cy="2585399"/>
              </a:xfrm>
              <a:custGeom>
                <a:avLst/>
                <a:gdLst>
                  <a:gd name="T0" fmla="*/ 104 w 1219"/>
                  <a:gd name="T1" fmla="*/ 104 h 1219"/>
                  <a:gd name="T2" fmla="*/ 146 w 1219"/>
                  <a:gd name="T3" fmla="*/ 69 h 1219"/>
                  <a:gd name="T4" fmla="*/ 191 w 1219"/>
                  <a:gd name="T5" fmla="*/ 41 h 1219"/>
                  <a:gd name="T6" fmla="*/ 239 w 1219"/>
                  <a:gd name="T7" fmla="*/ 20 h 1219"/>
                  <a:gd name="T8" fmla="*/ 289 w 1219"/>
                  <a:gd name="T9" fmla="*/ 7 h 1219"/>
                  <a:gd name="T10" fmla="*/ 340 w 1219"/>
                  <a:gd name="T11" fmla="*/ 0 h 1219"/>
                  <a:gd name="T12" fmla="*/ 391 w 1219"/>
                  <a:gd name="T13" fmla="*/ 2 h 1219"/>
                  <a:gd name="T14" fmla="*/ 442 w 1219"/>
                  <a:gd name="T15" fmla="*/ 10 h 1219"/>
                  <a:gd name="T16" fmla="*/ 492 w 1219"/>
                  <a:gd name="T17" fmla="*/ 26 h 1219"/>
                  <a:gd name="T18" fmla="*/ 539 w 1219"/>
                  <a:gd name="T19" fmla="*/ 49 h 1219"/>
                  <a:gd name="T20" fmla="*/ 569 w 1219"/>
                  <a:gd name="T21" fmla="*/ 69 h 1219"/>
                  <a:gd name="T22" fmla="*/ 609 w 1219"/>
                  <a:gd name="T23" fmla="*/ 104 h 1219"/>
                  <a:gd name="T24" fmla="*/ 1127 w 1219"/>
                  <a:gd name="T25" fmla="*/ 622 h 1219"/>
                  <a:gd name="T26" fmla="*/ 1160 w 1219"/>
                  <a:gd name="T27" fmla="*/ 665 h 1219"/>
                  <a:gd name="T28" fmla="*/ 1186 w 1219"/>
                  <a:gd name="T29" fmla="*/ 711 h 1219"/>
                  <a:gd name="T30" fmla="*/ 1204 w 1219"/>
                  <a:gd name="T31" fmla="*/ 760 h 1219"/>
                  <a:gd name="T32" fmla="*/ 1215 w 1219"/>
                  <a:gd name="T33" fmla="*/ 810 h 1219"/>
                  <a:gd name="T34" fmla="*/ 1219 w 1219"/>
                  <a:gd name="T35" fmla="*/ 862 h 1219"/>
                  <a:gd name="T36" fmla="*/ 1215 w 1219"/>
                  <a:gd name="T37" fmla="*/ 913 h 1219"/>
                  <a:gd name="T38" fmla="*/ 1204 w 1219"/>
                  <a:gd name="T39" fmla="*/ 963 h 1219"/>
                  <a:gd name="T40" fmla="*/ 1186 w 1219"/>
                  <a:gd name="T41" fmla="*/ 1012 h 1219"/>
                  <a:gd name="T42" fmla="*/ 1160 w 1219"/>
                  <a:gd name="T43" fmla="*/ 1059 h 1219"/>
                  <a:gd name="T44" fmla="*/ 1127 w 1219"/>
                  <a:gd name="T45" fmla="*/ 1101 h 1219"/>
                  <a:gd name="T46" fmla="*/ 1087 w 1219"/>
                  <a:gd name="T47" fmla="*/ 1139 h 1219"/>
                  <a:gd name="T48" fmla="*/ 1043 w 1219"/>
                  <a:gd name="T49" fmla="*/ 1170 h 1219"/>
                  <a:gd name="T50" fmla="*/ 996 w 1219"/>
                  <a:gd name="T51" fmla="*/ 1193 h 1219"/>
                  <a:gd name="T52" fmla="*/ 947 w 1219"/>
                  <a:gd name="T53" fmla="*/ 1209 h 1219"/>
                  <a:gd name="T54" fmla="*/ 896 w 1219"/>
                  <a:gd name="T55" fmla="*/ 1217 h 1219"/>
                  <a:gd name="T56" fmla="*/ 845 w 1219"/>
                  <a:gd name="T57" fmla="*/ 1218 h 1219"/>
                  <a:gd name="T58" fmla="*/ 794 w 1219"/>
                  <a:gd name="T59" fmla="*/ 1212 h 1219"/>
                  <a:gd name="T60" fmla="*/ 744 w 1219"/>
                  <a:gd name="T61" fmla="*/ 1199 h 1219"/>
                  <a:gd name="T62" fmla="*/ 695 w 1219"/>
                  <a:gd name="T63" fmla="*/ 1178 h 1219"/>
                  <a:gd name="T64" fmla="*/ 650 w 1219"/>
                  <a:gd name="T65" fmla="*/ 1150 h 1219"/>
                  <a:gd name="T66" fmla="*/ 610 w 1219"/>
                  <a:gd name="T67" fmla="*/ 1115 h 1219"/>
                  <a:gd name="T68" fmla="*/ 92 w 1219"/>
                  <a:gd name="T69" fmla="*/ 597 h 1219"/>
                  <a:gd name="T70" fmla="*/ 59 w 1219"/>
                  <a:gd name="T71" fmla="*/ 554 h 1219"/>
                  <a:gd name="T72" fmla="*/ 33 w 1219"/>
                  <a:gd name="T73" fmla="*/ 508 h 1219"/>
                  <a:gd name="T74" fmla="*/ 15 w 1219"/>
                  <a:gd name="T75" fmla="*/ 459 h 1219"/>
                  <a:gd name="T76" fmla="*/ 4 w 1219"/>
                  <a:gd name="T77" fmla="*/ 408 h 1219"/>
                  <a:gd name="T78" fmla="*/ 0 w 1219"/>
                  <a:gd name="T79" fmla="*/ 357 h 1219"/>
                  <a:gd name="T80" fmla="*/ 4 w 1219"/>
                  <a:gd name="T81" fmla="*/ 306 h 1219"/>
                  <a:gd name="T82" fmla="*/ 15 w 1219"/>
                  <a:gd name="T83" fmla="*/ 255 h 1219"/>
                  <a:gd name="T84" fmla="*/ 33 w 1219"/>
                  <a:gd name="T85" fmla="*/ 207 h 1219"/>
                  <a:gd name="T86" fmla="*/ 59 w 1219"/>
                  <a:gd name="T87" fmla="*/ 160 h 1219"/>
                  <a:gd name="T88" fmla="*/ 92 w 1219"/>
                  <a:gd name="T89" fmla="*/ 118 h 1219"/>
                  <a:gd name="T90" fmla="*/ 104 w 1219"/>
                  <a:gd name="T91" fmla="*/ 10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04" y="104"/>
                    </a:moveTo>
                    <a:cubicBezTo>
                      <a:pt x="118" y="92"/>
                      <a:pt x="131" y="80"/>
                      <a:pt x="146" y="69"/>
                    </a:cubicBezTo>
                    <a:cubicBezTo>
                      <a:pt x="161" y="59"/>
                      <a:pt x="175" y="50"/>
                      <a:pt x="191" y="41"/>
                    </a:cubicBezTo>
                    <a:cubicBezTo>
                      <a:pt x="207" y="33"/>
                      <a:pt x="222" y="26"/>
                      <a:pt x="239" y="20"/>
                    </a:cubicBezTo>
                    <a:cubicBezTo>
                      <a:pt x="256" y="15"/>
                      <a:pt x="272" y="10"/>
                      <a:pt x="289" y="7"/>
                    </a:cubicBezTo>
                    <a:cubicBezTo>
                      <a:pt x="306" y="4"/>
                      <a:pt x="323" y="2"/>
                      <a:pt x="340" y="0"/>
                    </a:cubicBezTo>
                    <a:cubicBezTo>
                      <a:pt x="357" y="0"/>
                      <a:pt x="374" y="0"/>
                      <a:pt x="391" y="2"/>
                    </a:cubicBezTo>
                    <a:cubicBezTo>
                      <a:pt x="409" y="4"/>
                      <a:pt x="425" y="7"/>
                      <a:pt x="442" y="10"/>
                    </a:cubicBezTo>
                    <a:cubicBezTo>
                      <a:pt x="459" y="15"/>
                      <a:pt x="475" y="20"/>
                      <a:pt x="492" y="26"/>
                    </a:cubicBezTo>
                    <a:cubicBezTo>
                      <a:pt x="508" y="33"/>
                      <a:pt x="523" y="41"/>
                      <a:pt x="539" y="49"/>
                    </a:cubicBezTo>
                    <a:cubicBezTo>
                      <a:pt x="569" y="69"/>
                      <a:pt x="569" y="69"/>
                      <a:pt x="569" y="69"/>
                    </a:cubicBezTo>
                    <a:cubicBezTo>
                      <a:pt x="583" y="80"/>
                      <a:pt x="596" y="91"/>
                      <a:pt x="609" y="104"/>
                    </a:cubicBezTo>
                    <a:cubicBezTo>
                      <a:pt x="1127" y="622"/>
                      <a:pt x="1127" y="622"/>
                      <a:pt x="1127" y="622"/>
                    </a:cubicBezTo>
                    <a:cubicBezTo>
                      <a:pt x="1139" y="636"/>
                      <a:pt x="1150" y="650"/>
                      <a:pt x="1160" y="665"/>
                    </a:cubicBezTo>
                    <a:cubicBezTo>
                      <a:pt x="1170" y="680"/>
                      <a:pt x="1178" y="695"/>
                      <a:pt x="1186" y="711"/>
                    </a:cubicBezTo>
                    <a:cubicBezTo>
                      <a:pt x="1193" y="727"/>
                      <a:pt x="1199" y="743"/>
                      <a:pt x="1204" y="760"/>
                    </a:cubicBezTo>
                    <a:cubicBezTo>
                      <a:pt x="1209" y="777"/>
                      <a:pt x="1212" y="793"/>
                      <a:pt x="1215" y="810"/>
                    </a:cubicBezTo>
                    <a:cubicBezTo>
                      <a:pt x="1217" y="828"/>
                      <a:pt x="1218" y="844"/>
                      <a:pt x="1219" y="862"/>
                    </a:cubicBezTo>
                    <a:cubicBezTo>
                      <a:pt x="1218" y="879"/>
                      <a:pt x="1217" y="896"/>
                      <a:pt x="1215" y="913"/>
                    </a:cubicBezTo>
                    <a:cubicBezTo>
                      <a:pt x="1212" y="930"/>
                      <a:pt x="1209" y="947"/>
                      <a:pt x="1204" y="963"/>
                    </a:cubicBezTo>
                    <a:cubicBezTo>
                      <a:pt x="1199" y="980"/>
                      <a:pt x="1193" y="996"/>
                      <a:pt x="1186" y="1012"/>
                    </a:cubicBezTo>
                    <a:cubicBezTo>
                      <a:pt x="1178" y="1028"/>
                      <a:pt x="1170" y="1043"/>
                      <a:pt x="1160" y="1059"/>
                    </a:cubicBezTo>
                    <a:cubicBezTo>
                      <a:pt x="1150" y="1074"/>
                      <a:pt x="1139" y="1087"/>
                      <a:pt x="1127" y="1101"/>
                    </a:cubicBezTo>
                    <a:cubicBezTo>
                      <a:pt x="1114" y="1115"/>
                      <a:pt x="1102" y="1127"/>
                      <a:pt x="1087" y="1139"/>
                    </a:cubicBezTo>
                    <a:cubicBezTo>
                      <a:pt x="1073" y="1150"/>
                      <a:pt x="1059" y="1160"/>
                      <a:pt x="1043" y="1170"/>
                    </a:cubicBezTo>
                    <a:cubicBezTo>
                      <a:pt x="1028" y="1178"/>
                      <a:pt x="1013" y="1186"/>
                      <a:pt x="996" y="1193"/>
                    </a:cubicBezTo>
                    <a:cubicBezTo>
                      <a:pt x="980" y="1199"/>
                      <a:pt x="964" y="1204"/>
                      <a:pt x="947" y="1209"/>
                    </a:cubicBezTo>
                    <a:cubicBezTo>
                      <a:pt x="930" y="1212"/>
                      <a:pt x="913" y="1215"/>
                      <a:pt x="896" y="1217"/>
                    </a:cubicBezTo>
                    <a:cubicBezTo>
                      <a:pt x="879" y="1218"/>
                      <a:pt x="862" y="1219"/>
                      <a:pt x="845" y="1218"/>
                    </a:cubicBezTo>
                    <a:cubicBezTo>
                      <a:pt x="827" y="1217"/>
                      <a:pt x="811" y="1215"/>
                      <a:pt x="794" y="1212"/>
                    </a:cubicBezTo>
                    <a:cubicBezTo>
                      <a:pt x="776" y="1209"/>
                      <a:pt x="760" y="1204"/>
                      <a:pt x="744" y="1199"/>
                    </a:cubicBezTo>
                    <a:cubicBezTo>
                      <a:pt x="727" y="1193"/>
                      <a:pt x="711" y="1186"/>
                      <a:pt x="695" y="1178"/>
                    </a:cubicBezTo>
                    <a:cubicBezTo>
                      <a:pt x="680" y="1169"/>
                      <a:pt x="665" y="1160"/>
                      <a:pt x="650" y="1150"/>
                    </a:cubicBezTo>
                    <a:cubicBezTo>
                      <a:pt x="636" y="1139"/>
                      <a:pt x="623" y="1128"/>
                      <a:pt x="610" y="1115"/>
                    </a:cubicBezTo>
                    <a:cubicBezTo>
                      <a:pt x="92" y="597"/>
                      <a:pt x="92" y="597"/>
                      <a:pt x="92" y="597"/>
                    </a:cubicBezTo>
                    <a:cubicBezTo>
                      <a:pt x="80" y="583"/>
                      <a:pt x="69" y="569"/>
                      <a:pt x="59" y="554"/>
                    </a:cubicBezTo>
                    <a:cubicBezTo>
                      <a:pt x="49" y="539"/>
                      <a:pt x="41" y="524"/>
                      <a:pt x="33" y="508"/>
                    </a:cubicBezTo>
                    <a:cubicBezTo>
                      <a:pt x="26" y="492"/>
                      <a:pt x="20" y="476"/>
                      <a:pt x="15" y="459"/>
                    </a:cubicBezTo>
                    <a:cubicBezTo>
                      <a:pt x="10" y="442"/>
                      <a:pt x="7" y="426"/>
                      <a:pt x="4" y="408"/>
                    </a:cubicBezTo>
                    <a:cubicBezTo>
                      <a:pt x="2" y="391"/>
                      <a:pt x="0" y="375"/>
                      <a:pt x="0" y="357"/>
                    </a:cubicBezTo>
                    <a:cubicBezTo>
                      <a:pt x="0" y="340"/>
                      <a:pt x="2" y="323"/>
                      <a:pt x="4" y="306"/>
                    </a:cubicBezTo>
                    <a:cubicBezTo>
                      <a:pt x="7" y="289"/>
                      <a:pt x="10" y="272"/>
                      <a:pt x="15" y="255"/>
                    </a:cubicBezTo>
                    <a:cubicBezTo>
                      <a:pt x="20" y="239"/>
                      <a:pt x="26" y="223"/>
                      <a:pt x="33" y="207"/>
                    </a:cubicBezTo>
                    <a:cubicBezTo>
                      <a:pt x="41" y="191"/>
                      <a:pt x="49" y="176"/>
                      <a:pt x="59" y="160"/>
                    </a:cubicBezTo>
                    <a:cubicBezTo>
                      <a:pt x="69" y="145"/>
                      <a:pt x="80" y="132"/>
                      <a:pt x="92" y="118"/>
                    </a:cubicBezTo>
                    <a:cubicBezTo>
                      <a:pt x="104" y="104"/>
                      <a:pt x="104" y="104"/>
                      <a:pt x="104" y="104"/>
                    </a:cubicBezTo>
                    <a:close/>
                  </a:path>
                </a:pathLst>
              </a:custGeom>
              <a:solidFill>
                <a:schemeClr val="bg2">
                  <a:lumMod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23" name="任意多边形: 形状 26"/>
              <p:cNvSpPr/>
              <p:nvPr/>
            </p:nvSpPr>
            <p:spPr bwMode="auto">
              <a:xfrm>
                <a:off x="5651865" y="2982712"/>
                <a:ext cx="2410585" cy="2404451"/>
              </a:xfrm>
              <a:custGeom>
                <a:avLst/>
                <a:gdLst>
                  <a:gd name="T0" fmla="*/ 92 w 1135"/>
                  <a:gd name="T1" fmla="*/ 92 h 1134"/>
                  <a:gd name="T2" fmla="*/ 129 w 1135"/>
                  <a:gd name="T3" fmla="*/ 61 h 1134"/>
                  <a:gd name="T4" fmla="*/ 169 w 1135"/>
                  <a:gd name="T5" fmla="*/ 36 h 1134"/>
                  <a:gd name="T6" fmla="*/ 240 w 1135"/>
                  <a:gd name="T7" fmla="*/ 9 h 1134"/>
                  <a:gd name="T8" fmla="*/ 285 w 1135"/>
                  <a:gd name="T9" fmla="*/ 2 h 1134"/>
                  <a:gd name="T10" fmla="*/ 360 w 1135"/>
                  <a:gd name="T11" fmla="*/ 4 h 1134"/>
                  <a:gd name="T12" fmla="*/ 405 w 1135"/>
                  <a:gd name="T13" fmla="*/ 13 h 1134"/>
                  <a:gd name="T14" fmla="*/ 475 w 1135"/>
                  <a:gd name="T15" fmla="*/ 44 h 1134"/>
                  <a:gd name="T16" fmla="*/ 502 w 1135"/>
                  <a:gd name="T17" fmla="*/ 61 h 1134"/>
                  <a:gd name="T18" fmla="*/ 538 w 1135"/>
                  <a:gd name="T19" fmla="*/ 92 h 1134"/>
                  <a:gd name="T20" fmla="*/ 1054 w 1135"/>
                  <a:gd name="T21" fmla="*/ 609 h 1134"/>
                  <a:gd name="T22" fmla="*/ 1083 w 1135"/>
                  <a:gd name="T23" fmla="*/ 646 h 1134"/>
                  <a:gd name="T24" fmla="*/ 1105 w 1135"/>
                  <a:gd name="T25" fmla="*/ 687 h 1134"/>
                  <a:gd name="T26" fmla="*/ 1129 w 1135"/>
                  <a:gd name="T27" fmla="*/ 760 h 1134"/>
                  <a:gd name="T28" fmla="*/ 1134 w 1135"/>
                  <a:gd name="T29" fmla="*/ 805 h 1134"/>
                  <a:gd name="T30" fmla="*/ 1129 w 1135"/>
                  <a:gd name="T31" fmla="*/ 880 h 1134"/>
                  <a:gd name="T32" fmla="*/ 1117 w 1135"/>
                  <a:gd name="T33" fmla="*/ 924 h 1134"/>
                  <a:gd name="T34" fmla="*/ 1083 w 1135"/>
                  <a:gd name="T35" fmla="*/ 993 h 1134"/>
                  <a:gd name="T36" fmla="*/ 1054 w 1135"/>
                  <a:gd name="T37" fmla="*/ 1031 h 1134"/>
                  <a:gd name="T38" fmla="*/ 1019 w 1135"/>
                  <a:gd name="T39" fmla="*/ 1064 h 1134"/>
                  <a:gd name="T40" fmla="*/ 980 w 1135"/>
                  <a:gd name="T41" fmla="*/ 1091 h 1134"/>
                  <a:gd name="T42" fmla="*/ 938 w 1135"/>
                  <a:gd name="T43" fmla="*/ 1112 h 1134"/>
                  <a:gd name="T44" fmla="*/ 865 w 1135"/>
                  <a:gd name="T45" fmla="*/ 1131 h 1134"/>
                  <a:gd name="T46" fmla="*/ 820 w 1135"/>
                  <a:gd name="T47" fmla="*/ 1134 h 1134"/>
                  <a:gd name="T48" fmla="*/ 745 w 1135"/>
                  <a:gd name="T49" fmla="*/ 1126 h 1134"/>
                  <a:gd name="T50" fmla="*/ 701 w 1135"/>
                  <a:gd name="T51" fmla="*/ 1112 h 1134"/>
                  <a:gd name="T52" fmla="*/ 633 w 1135"/>
                  <a:gd name="T53" fmla="*/ 1074 h 1134"/>
                  <a:gd name="T54" fmla="*/ 597 w 1135"/>
                  <a:gd name="T55" fmla="*/ 1043 h 1134"/>
                  <a:gd name="T56" fmla="*/ 81 w 1135"/>
                  <a:gd name="T57" fmla="*/ 526 h 1134"/>
                  <a:gd name="T58" fmla="*/ 52 w 1135"/>
                  <a:gd name="T59" fmla="*/ 489 h 1134"/>
                  <a:gd name="T60" fmla="*/ 30 w 1135"/>
                  <a:gd name="T61" fmla="*/ 448 h 1134"/>
                  <a:gd name="T62" fmla="*/ 6 w 1135"/>
                  <a:gd name="T63" fmla="*/ 375 h 1134"/>
                  <a:gd name="T64" fmla="*/ 1 w 1135"/>
                  <a:gd name="T65" fmla="*/ 330 h 1134"/>
                  <a:gd name="T66" fmla="*/ 6 w 1135"/>
                  <a:gd name="T67" fmla="*/ 255 h 1134"/>
                  <a:gd name="T68" fmla="*/ 18 w 1135"/>
                  <a:gd name="T69" fmla="*/ 211 h 1134"/>
                  <a:gd name="T70" fmla="*/ 52 w 1135"/>
                  <a:gd name="T71" fmla="*/ 142 h 1134"/>
                  <a:gd name="T72" fmla="*/ 81 w 1135"/>
                  <a:gd name="T73" fmla="*/ 104 h 1134"/>
                  <a:gd name="T74" fmla="*/ 92 w 1135"/>
                  <a:gd name="T75" fmla="*/ 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92" y="92"/>
                    </a:moveTo>
                    <a:cubicBezTo>
                      <a:pt x="104" y="81"/>
                      <a:pt x="116" y="71"/>
                      <a:pt x="129" y="61"/>
                    </a:cubicBezTo>
                    <a:cubicBezTo>
                      <a:pt x="142" y="52"/>
                      <a:pt x="155" y="44"/>
                      <a:pt x="169" y="36"/>
                    </a:cubicBezTo>
                    <a:cubicBezTo>
                      <a:pt x="192" y="25"/>
                      <a:pt x="215" y="16"/>
                      <a:pt x="240" y="9"/>
                    </a:cubicBezTo>
                    <a:cubicBezTo>
                      <a:pt x="255" y="6"/>
                      <a:pt x="270" y="4"/>
                      <a:pt x="285" y="2"/>
                    </a:cubicBezTo>
                    <a:cubicBezTo>
                      <a:pt x="311" y="0"/>
                      <a:pt x="335" y="1"/>
                      <a:pt x="360" y="4"/>
                    </a:cubicBezTo>
                    <a:cubicBezTo>
                      <a:pt x="376" y="6"/>
                      <a:pt x="390" y="9"/>
                      <a:pt x="405" y="13"/>
                    </a:cubicBezTo>
                    <a:cubicBezTo>
                      <a:pt x="430" y="21"/>
                      <a:pt x="452" y="31"/>
                      <a:pt x="475" y="44"/>
                    </a:cubicBezTo>
                    <a:cubicBezTo>
                      <a:pt x="502" y="61"/>
                      <a:pt x="502" y="61"/>
                      <a:pt x="502" y="61"/>
                    </a:cubicBezTo>
                    <a:cubicBezTo>
                      <a:pt x="514" y="71"/>
                      <a:pt x="526" y="81"/>
                      <a:pt x="538" y="92"/>
                    </a:cubicBezTo>
                    <a:cubicBezTo>
                      <a:pt x="1054" y="609"/>
                      <a:pt x="1054" y="609"/>
                      <a:pt x="1054" y="609"/>
                    </a:cubicBezTo>
                    <a:cubicBezTo>
                      <a:pt x="1064" y="621"/>
                      <a:pt x="1074" y="633"/>
                      <a:pt x="1083" y="646"/>
                    </a:cubicBezTo>
                    <a:cubicBezTo>
                      <a:pt x="1091" y="660"/>
                      <a:pt x="1098" y="673"/>
                      <a:pt x="1105" y="687"/>
                    </a:cubicBezTo>
                    <a:cubicBezTo>
                      <a:pt x="1116" y="711"/>
                      <a:pt x="1123" y="734"/>
                      <a:pt x="1129" y="760"/>
                    </a:cubicBezTo>
                    <a:cubicBezTo>
                      <a:pt x="1131" y="775"/>
                      <a:pt x="1133" y="789"/>
                      <a:pt x="1134" y="805"/>
                    </a:cubicBezTo>
                    <a:cubicBezTo>
                      <a:pt x="1135" y="831"/>
                      <a:pt x="1133" y="854"/>
                      <a:pt x="1129" y="880"/>
                    </a:cubicBezTo>
                    <a:cubicBezTo>
                      <a:pt x="1125" y="895"/>
                      <a:pt x="1122" y="909"/>
                      <a:pt x="1117" y="924"/>
                    </a:cubicBezTo>
                    <a:cubicBezTo>
                      <a:pt x="1108" y="949"/>
                      <a:pt x="1097" y="971"/>
                      <a:pt x="1083" y="993"/>
                    </a:cubicBezTo>
                    <a:cubicBezTo>
                      <a:pt x="1074" y="1006"/>
                      <a:pt x="1064" y="1019"/>
                      <a:pt x="1054" y="1031"/>
                    </a:cubicBezTo>
                    <a:cubicBezTo>
                      <a:pt x="1042" y="1043"/>
                      <a:pt x="1031" y="1053"/>
                      <a:pt x="1019" y="1064"/>
                    </a:cubicBezTo>
                    <a:cubicBezTo>
                      <a:pt x="1006" y="1074"/>
                      <a:pt x="993" y="1083"/>
                      <a:pt x="980" y="1091"/>
                    </a:cubicBezTo>
                    <a:cubicBezTo>
                      <a:pt x="966" y="1099"/>
                      <a:pt x="953" y="1105"/>
                      <a:pt x="938" y="1112"/>
                    </a:cubicBezTo>
                    <a:cubicBezTo>
                      <a:pt x="914" y="1121"/>
                      <a:pt x="891" y="1127"/>
                      <a:pt x="865" y="1131"/>
                    </a:cubicBezTo>
                    <a:cubicBezTo>
                      <a:pt x="850" y="1133"/>
                      <a:pt x="835" y="1134"/>
                      <a:pt x="820" y="1134"/>
                    </a:cubicBezTo>
                    <a:cubicBezTo>
                      <a:pt x="794" y="1134"/>
                      <a:pt x="770" y="1131"/>
                      <a:pt x="745" y="1126"/>
                    </a:cubicBezTo>
                    <a:cubicBezTo>
                      <a:pt x="730" y="1121"/>
                      <a:pt x="716" y="1117"/>
                      <a:pt x="701" y="1112"/>
                    </a:cubicBezTo>
                    <a:cubicBezTo>
                      <a:pt x="677" y="1101"/>
                      <a:pt x="655" y="1089"/>
                      <a:pt x="633" y="1074"/>
                    </a:cubicBezTo>
                    <a:cubicBezTo>
                      <a:pt x="621" y="1064"/>
                      <a:pt x="609" y="1054"/>
                      <a:pt x="597" y="1043"/>
                    </a:cubicBezTo>
                    <a:cubicBezTo>
                      <a:pt x="81" y="526"/>
                      <a:pt x="81" y="526"/>
                      <a:pt x="81" y="526"/>
                    </a:cubicBezTo>
                    <a:cubicBezTo>
                      <a:pt x="71" y="514"/>
                      <a:pt x="61" y="502"/>
                      <a:pt x="52" y="489"/>
                    </a:cubicBezTo>
                    <a:cubicBezTo>
                      <a:pt x="44" y="475"/>
                      <a:pt x="37" y="462"/>
                      <a:pt x="30" y="448"/>
                    </a:cubicBezTo>
                    <a:cubicBezTo>
                      <a:pt x="19" y="424"/>
                      <a:pt x="12" y="401"/>
                      <a:pt x="6" y="375"/>
                    </a:cubicBezTo>
                    <a:cubicBezTo>
                      <a:pt x="4" y="360"/>
                      <a:pt x="2" y="346"/>
                      <a:pt x="1" y="330"/>
                    </a:cubicBezTo>
                    <a:cubicBezTo>
                      <a:pt x="0" y="304"/>
                      <a:pt x="2" y="281"/>
                      <a:pt x="6" y="255"/>
                    </a:cubicBezTo>
                    <a:cubicBezTo>
                      <a:pt x="9" y="240"/>
                      <a:pt x="13" y="226"/>
                      <a:pt x="18" y="211"/>
                    </a:cubicBezTo>
                    <a:cubicBezTo>
                      <a:pt x="27" y="186"/>
                      <a:pt x="38" y="164"/>
                      <a:pt x="52" y="142"/>
                    </a:cubicBezTo>
                    <a:cubicBezTo>
                      <a:pt x="61" y="128"/>
                      <a:pt x="71" y="116"/>
                      <a:pt x="81" y="104"/>
                    </a:cubicBezTo>
                    <a:cubicBezTo>
                      <a:pt x="92" y="92"/>
                      <a:pt x="92" y="92"/>
                      <a:pt x="92" y="92"/>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24" name="任意多边形: 形状 27"/>
              <p:cNvSpPr/>
              <p:nvPr/>
            </p:nvSpPr>
            <p:spPr bwMode="auto">
              <a:xfrm>
                <a:off x="5685601" y="3016448"/>
                <a:ext cx="2343113" cy="2339024"/>
              </a:xfrm>
              <a:custGeom>
                <a:avLst/>
                <a:gdLst>
                  <a:gd name="T0" fmla="*/ 106 w 1103"/>
                  <a:gd name="T1" fmla="*/ 106 h 1103"/>
                  <a:gd name="T2" fmla="*/ 106 w 1103"/>
                  <a:gd name="T3" fmla="*/ 106 h 1103"/>
                  <a:gd name="T4" fmla="*/ 492 w 1103"/>
                  <a:gd name="T5" fmla="*/ 106 h 1103"/>
                  <a:gd name="T6" fmla="*/ 997 w 1103"/>
                  <a:gd name="T7" fmla="*/ 611 h 1103"/>
                  <a:gd name="T8" fmla="*/ 997 w 1103"/>
                  <a:gd name="T9" fmla="*/ 997 h 1103"/>
                  <a:gd name="T10" fmla="*/ 997 w 1103"/>
                  <a:gd name="T11" fmla="*/ 997 h 1103"/>
                  <a:gd name="T12" fmla="*/ 611 w 1103"/>
                  <a:gd name="T13" fmla="*/ 997 h 1103"/>
                  <a:gd name="T14" fmla="*/ 106 w 1103"/>
                  <a:gd name="T15" fmla="*/ 492 h 1103"/>
                  <a:gd name="T16" fmla="*/ 106 w 1103"/>
                  <a:gd name="T17" fmla="*/ 10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3" h="1103">
                    <a:moveTo>
                      <a:pt x="106" y="106"/>
                    </a:moveTo>
                    <a:cubicBezTo>
                      <a:pt x="106" y="106"/>
                      <a:pt x="106" y="106"/>
                      <a:pt x="106" y="106"/>
                    </a:cubicBezTo>
                    <a:cubicBezTo>
                      <a:pt x="212" y="0"/>
                      <a:pt x="386" y="0"/>
                      <a:pt x="492" y="106"/>
                    </a:cubicBezTo>
                    <a:cubicBezTo>
                      <a:pt x="997" y="611"/>
                      <a:pt x="997" y="611"/>
                      <a:pt x="997" y="611"/>
                    </a:cubicBezTo>
                    <a:cubicBezTo>
                      <a:pt x="1103" y="717"/>
                      <a:pt x="1103" y="890"/>
                      <a:pt x="997" y="997"/>
                    </a:cubicBezTo>
                    <a:cubicBezTo>
                      <a:pt x="997" y="997"/>
                      <a:pt x="997" y="997"/>
                      <a:pt x="997" y="997"/>
                    </a:cubicBezTo>
                    <a:cubicBezTo>
                      <a:pt x="890" y="1103"/>
                      <a:pt x="717" y="1103"/>
                      <a:pt x="611" y="997"/>
                    </a:cubicBezTo>
                    <a:cubicBezTo>
                      <a:pt x="106" y="492"/>
                      <a:pt x="106" y="492"/>
                      <a:pt x="106" y="492"/>
                    </a:cubicBezTo>
                    <a:cubicBezTo>
                      <a:pt x="0" y="386"/>
                      <a:pt x="0" y="212"/>
                      <a:pt x="106" y="106"/>
                    </a:cubicBezTo>
                    <a:close/>
                  </a:path>
                </a:pathLst>
              </a:custGeom>
              <a:solidFill>
                <a:srgbClr val="7CB0C8"/>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25" name="任意多边形: 形状 28"/>
              <p:cNvSpPr/>
              <p:nvPr/>
            </p:nvSpPr>
            <p:spPr bwMode="auto">
              <a:xfrm>
                <a:off x="6919518" y="4248320"/>
                <a:ext cx="945628" cy="943584"/>
              </a:xfrm>
              <a:custGeom>
                <a:avLst/>
                <a:gdLst>
                  <a:gd name="T0" fmla="*/ 366 w 445"/>
                  <a:gd name="T1" fmla="*/ 79 h 445"/>
                  <a:gd name="T2" fmla="*/ 79 w 445"/>
                  <a:gd name="T3" fmla="*/ 79 h 445"/>
                  <a:gd name="T4" fmla="*/ 79 w 445"/>
                  <a:gd name="T5" fmla="*/ 366 h 445"/>
                  <a:gd name="T6" fmla="*/ 366 w 445"/>
                  <a:gd name="T7" fmla="*/ 366 h 445"/>
                  <a:gd name="T8" fmla="*/ 366 w 445"/>
                  <a:gd name="T9" fmla="*/ 79 h 445"/>
                </a:gdLst>
                <a:ahLst/>
                <a:cxnLst>
                  <a:cxn ang="0">
                    <a:pos x="T0" y="T1"/>
                  </a:cxn>
                  <a:cxn ang="0">
                    <a:pos x="T2" y="T3"/>
                  </a:cxn>
                  <a:cxn ang="0">
                    <a:pos x="T4" y="T5"/>
                  </a:cxn>
                  <a:cxn ang="0">
                    <a:pos x="T6" y="T7"/>
                  </a:cxn>
                  <a:cxn ang="0">
                    <a:pos x="T8" y="T9"/>
                  </a:cxn>
                </a:cxnLst>
                <a:rect l="0" t="0" r="r" b="b"/>
                <a:pathLst>
                  <a:path w="445" h="445">
                    <a:moveTo>
                      <a:pt x="366" y="79"/>
                    </a:moveTo>
                    <a:cubicBezTo>
                      <a:pt x="287" y="0"/>
                      <a:pt x="158" y="0"/>
                      <a:pt x="79" y="79"/>
                    </a:cubicBezTo>
                    <a:cubicBezTo>
                      <a:pt x="0" y="158"/>
                      <a:pt x="0" y="287"/>
                      <a:pt x="79" y="366"/>
                    </a:cubicBezTo>
                    <a:cubicBezTo>
                      <a:pt x="158" y="445"/>
                      <a:pt x="287" y="445"/>
                      <a:pt x="366" y="366"/>
                    </a:cubicBezTo>
                    <a:cubicBezTo>
                      <a:pt x="445" y="287"/>
                      <a:pt x="445" y="158"/>
                      <a:pt x="366" y="79"/>
                    </a:cubicBezTo>
                    <a:close/>
                  </a:path>
                </a:pathLst>
              </a:custGeom>
              <a:solidFill>
                <a:srgbClr val="FFFFFF"/>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b="1">
                    <a:solidFill>
                      <a:srgbClr val="7CB0C8"/>
                    </a:solidFill>
                    <a:latin typeface="微软雅黑" panose="020B0503020204020204" pitchFamily="34" charset="-122"/>
                    <a:ea typeface="微软雅黑" panose="020B0503020204020204" pitchFamily="34" charset="-122"/>
                    <a:cs typeface="+mn-ea"/>
                    <a:sym typeface="+mn-lt"/>
                  </a:rPr>
                  <a:t>4</a:t>
                </a:r>
              </a:p>
            </p:txBody>
          </p:sp>
          <p:sp>
            <p:nvSpPr>
              <p:cNvPr id="1048726" name="任意多边形: 形状 29"/>
              <p:cNvSpPr/>
              <p:nvPr/>
            </p:nvSpPr>
            <p:spPr bwMode="auto">
              <a:xfrm>
                <a:off x="4042764" y="1376678"/>
                <a:ext cx="2590510" cy="2585399"/>
              </a:xfrm>
              <a:custGeom>
                <a:avLst/>
                <a:gdLst>
                  <a:gd name="T0" fmla="*/ 1114 w 1219"/>
                  <a:gd name="T1" fmla="*/ 1114 h 1219"/>
                  <a:gd name="T2" fmla="*/ 1150 w 1219"/>
                  <a:gd name="T3" fmla="*/ 1073 h 1219"/>
                  <a:gd name="T4" fmla="*/ 1178 w 1219"/>
                  <a:gd name="T5" fmla="*/ 1028 h 1219"/>
                  <a:gd name="T6" fmla="*/ 1199 w 1219"/>
                  <a:gd name="T7" fmla="*/ 980 h 1219"/>
                  <a:gd name="T8" fmla="*/ 1212 w 1219"/>
                  <a:gd name="T9" fmla="*/ 930 h 1219"/>
                  <a:gd name="T10" fmla="*/ 1218 w 1219"/>
                  <a:gd name="T11" fmla="*/ 879 h 1219"/>
                  <a:gd name="T12" fmla="*/ 1217 w 1219"/>
                  <a:gd name="T13" fmla="*/ 827 h 1219"/>
                  <a:gd name="T14" fmla="*/ 1209 w 1219"/>
                  <a:gd name="T15" fmla="*/ 776 h 1219"/>
                  <a:gd name="T16" fmla="*/ 1193 w 1219"/>
                  <a:gd name="T17" fmla="*/ 727 h 1219"/>
                  <a:gd name="T18" fmla="*/ 1169 w 1219"/>
                  <a:gd name="T19" fmla="*/ 680 h 1219"/>
                  <a:gd name="T20" fmla="*/ 1150 w 1219"/>
                  <a:gd name="T21" fmla="*/ 650 h 1219"/>
                  <a:gd name="T22" fmla="*/ 1115 w 1219"/>
                  <a:gd name="T23" fmla="*/ 610 h 1219"/>
                  <a:gd name="T24" fmla="*/ 596 w 1219"/>
                  <a:gd name="T25" fmla="*/ 92 h 1219"/>
                  <a:gd name="T26" fmla="*/ 554 w 1219"/>
                  <a:gd name="T27" fmla="*/ 59 h 1219"/>
                  <a:gd name="T28" fmla="*/ 508 w 1219"/>
                  <a:gd name="T29" fmla="*/ 33 h 1219"/>
                  <a:gd name="T30" fmla="*/ 459 w 1219"/>
                  <a:gd name="T31" fmla="*/ 14 h 1219"/>
                  <a:gd name="T32" fmla="*/ 408 w 1219"/>
                  <a:gd name="T33" fmla="*/ 3 h 1219"/>
                  <a:gd name="T34" fmla="*/ 357 w 1219"/>
                  <a:gd name="T35" fmla="*/ 0 h 1219"/>
                  <a:gd name="T36" fmla="*/ 306 w 1219"/>
                  <a:gd name="T37" fmla="*/ 3 h 1219"/>
                  <a:gd name="T38" fmla="*/ 255 w 1219"/>
                  <a:gd name="T39" fmla="*/ 14 h 1219"/>
                  <a:gd name="T40" fmla="*/ 206 w 1219"/>
                  <a:gd name="T41" fmla="*/ 33 h 1219"/>
                  <a:gd name="T42" fmla="*/ 160 w 1219"/>
                  <a:gd name="T43" fmla="*/ 59 h 1219"/>
                  <a:gd name="T44" fmla="*/ 117 w 1219"/>
                  <a:gd name="T45" fmla="*/ 92 h 1219"/>
                  <a:gd name="T46" fmla="*/ 80 w 1219"/>
                  <a:gd name="T47" fmla="*/ 131 h 1219"/>
                  <a:gd name="T48" fmla="*/ 49 w 1219"/>
                  <a:gd name="T49" fmla="*/ 175 h 1219"/>
                  <a:gd name="T50" fmla="*/ 26 w 1219"/>
                  <a:gd name="T51" fmla="*/ 223 h 1219"/>
                  <a:gd name="T52" fmla="*/ 10 w 1219"/>
                  <a:gd name="T53" fmla="*/ 272 h 1219"/>
                  <a:gd name="T54" fmla="*/ 1 w 1219"/>
                  <a:gd name="T55" fmla="*/ 323 h 1219"/>
                  <a:gd name="T56" fmla="*/ 0 w 1219"/>
                  <a:gd name="T57" fmla="*/ 374 h 1219"/>
                  <a:gd name="T58" fmla="*/ 6 w 1219"/>
                  <a:gd name="T59" fmla="*/ 425 h 1219"/>
                  <a:gd name="T60" fmla="*/ 20 w 1219"/>
                  <a:gd name="T61" fmla="*/ 475 h 1219"/>
                  <a:gd name="T62" fmla="*/ 41 w 1219"/>
                  <a:gd name="T63" fmla="*/ 523 h 1219"/>
                  <a:gd name="T64" fmla="*/ 69 w 1219"/>
                  <a:gd name="T65" fmla="*/ 568 h 1219"/>
                  <a:gd name="T66" fmla="*/ 103 w 1219"/>
                  <a:gd name="T67" fmla="*/ 609 h 1219"/>
                  <a:gd name="T68" fmla="*/ 622 w 1219"/>
                  <a:gd name="T69" fmla="*/ 1127 h 1219"/>
                  <a:gd name="T70" fmla="*/ 665 w 1219"/>
                  <a:gd name="T71" fmla="*/ 1160 h 1219"/>
                  <a:gd name="T72" fmla="*/ 711 w 1219"/>
                  <a:gd name="T73" fmla="*/ 1186 h 1219"/>
                  <a:gd name="T74" fmla="*/ 760 w 1219"/>
                  <a:gd name="T75" fmla="*/ 1204 h 1219"/>
                  <a:gd name="T76" fmla="*/ 810 w 1219"/>
                  <a:gd name="T77" fmla="*/ 1215 h 1219"/>
                  <a:gd name="T78" fmla="*/ 862 w 1219"/>
                  <a:gd name="T79" fmla="*/ 1219 h 1219"/>
                  <a:gd name="T80" fmla="*/ 913 w 1219"/>
                  <a:gd name="T81" fmla="*/ 1215 h 1219"/>
                  <a:gd name="T82" fmla="*/ 963 w 1219"/>
                  <a:gd name="T83" fmla="*/ 1204 h 1219"/>
                  <a:gd name="T84" fmla="*/ 1012 w 1219"/>
                  <a:gd name="T85" fmla="*/ 1186 h 1219"/>
                  <a:gd name="T86" fmla="*/ 1058 w 1219"/>
                  <a:gd name="T87" fmla="*/ 1160 h 1219"/>
                  <a:gd name="T88" fmla="*/ 1101 w 1219"/>
                  <a:gd name="T89" fmla="*/ 1127 h 1219"/>
                  <a:gd name="T90" fmla="*/ 1114 w 1219"/>
                  <a:gd name="T91" fmla="*/ 111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114" y="1114"/>
                    </a:moveTo>
                    <a:cubicBezTo>
                      <a:pt x="1127" y="1101"/>
                      <a:pt x="1138" y="1088"/>
                      <a:pt x="1150" y="1073"/>
                    </a:cubicBezTo>
                    <a:cubicBezTo>
                      <a:pt x="1160" y="1058"/>
                      <a:pt x="1169" y="1044"/>
                      <a:pt x="1178" y="1028"/>
                    </a:cubicBezTo>
                    <a:cubicBezTo>
                      <a:pt x="1186" y="1012"/>
                      <a:pt x="1192" y="996"/>
                      <a:pt x="1199" y="980"/>
                    </a:cubicBezTo>
                    <a:cubicBezTo>
                      <a:pt x="1204" y="963"/>
                      <a:pt x="1208" y="947"/>
                      <a:pt x="1212" y="930"/>
                    </a:cubicBezTo>
                    <a:cubicBezTo>
                      <a:pt x="1215" y="913"/>
                      <a:pt x="1217" y="896"/>
                      <a:pt x="1218" y="879"/>
                    </a:cubicBezTo>
                    <a:cubicBezTo>
                      <a:pt x="1219" y="861"/>
                      <a:pt x="1218" y="845"/>
                      <a:pt x="1217" y="827"/>
                    </a:cubicBezTo>
                    <a:cubicBezTo>
                      <a:pt x="1215" y="810"/>
                      <a:pt x="1212" y="794"/>
                      <a:pt x="1209" y="776"/>
                    </a:cubicBezTo>
                    <a:cubicBezTo>
                      <a:pt x="1204" y="760"/>
                      <a:pt x="1199" y="743"/>
                      <a:pt x="1193" y="727"/>
                    </a:cubicBezTo>
                    <a:cubicBezTo>
                      <a:pt x="1186" y="711"/>
                      <a:pt x="1178" y="695"/>
                      <a:pt x="1169" y="680"/>
                    </a:cubicBezTo>
                    <a:cubicBezTo>
                      <a:pt x="1150" y="650"/>
                      <a:pt x="1150" y="650"/>
                      <a:pt x="1150" y="650"/>
                    </a:cubicBezTo>
                    <a:cubicBezTo>
                      <a:pt x="1139" y="636"/>
                      <a:pt x="1127" y="623"/>
                      <a:pt x="1115" y="610"/>
                    </a:cubicBezTo>
                    <a:cubicBezTo>
                      <a:pt x="596" y="92"/>
                      <a:pt x="596" y="92"/>
                      <a:pt x="596" y="92"/>
                    </a:cubicBezTo>
                    <a:cubicBezTo>
                      <a:pt x="583" y="80"/>
                      <a:pt x="569" y="69"/>
                      <a:pt x="554" y="59"/>
                    </a:cubicBezTo>
                    <a:cubicBezTo>
                      <a:pt x="539" y="49"/>
                      <a:pt x="524" y="41"/>
                      <a:pt x="508" y="33"/>
                    </a:cubicBezTo>
                    <a:cubicBezTo>
                      <a:pt x="491" y="26"/>
                      <a:pt x="476" y="20"/>
                      <a:pt x="459" y="14"/>
                    </a:cubicBezTo>
                    <a:cubicBezTo>
                      <a:pt x="442" y="10"/>
                      <a:pt x="425" y="6"/>
                      <a:pt x="408" y="3"/>
                    </a:cubicBezTo>
                    <a:cubicBezTo>
                      <a:pt x="391" y="1"/>
                      <a:pt x="374" y="0"/>
                      <a:pt x="357" y="0"/>
                    </a:cubicBezTo>
                    <a:cubicBezTo>
                      <a:pt x="340" y="0"/>
                      <a:pt x="323" y="1"/>
                      <a:pt x="306" y="3"/>
                    </a:cubicBezTo>
                    <a:cubicBezTo>
                      <a:pt x="289" y="6"/>
                      <a:pt x="272" y="10"/>
                      <a:pt x="255" y="14"/>
                    </a:cubicBezTo>
                    <a:cubicBezTo>
                      <a:pt x="238" y="20"/>
                      <a:pt x="223" y="26"/>
                      <a:pt x="206" y="33"/>
                    </a:cubicBezTo>
                    <a:cubicBezTo>
                      <a:pt x="190" y="41"/>
                      <a:pt x="175" y="49"/>
                      <a:pt x="160" y="59"/>
                    </a:cubicBezTo>
                    <a:cubicBezTo>
                      <a:pt x="145" y="69"/>
                      <a:pt x="131" y="80"/>
                      <a:pt x="117" y="92"/>
                    </a:cubicBezTo>
                    <a:cubicBezTo>
                      <a:pt x="104" y="104"/>
                      <a:pt x="92" y="117"/>
                      <a:pt x="80" y="131"/>
                    </a:cubicBezTo>
                    <a:cubicBezTo>
                      <a:pt x="69" y="146"/>
                      <a:pt x="59" y="160"/>
                      <a:pt x="49" y="175"/>
                    </a:cubicBezTo>
                    <a:cubicBezTo>
                      <a:pt x="40" y="191"/>
                      <a:pt x="33" y="206"/>
                      <a:pt x="26" y="223"/>
                    </a:cubicBezTo>
                    <a:cubicBezTo>
                      <a:pt x="20" y="239"/>
                      <a:pt x="15" y="255"/>
                      <a:pt x="10" y="272"/>
                    </a:cubicBezTo>
                    <a:cubicBezTo>
                      <a:pt x="6" y="289"/>
                      <a:pt x="4" y="305"/>
                      <a:pt x="1" y="323"/>
                    </a:cubicBezTo>
                    <a:cubicBezTo>
                      <a:pt x="0" y="340"/>
                      <a:pt x="0" y="357"/>
                      <a:pt x="0" y="374"/>
                    </a:cubicBezTo>
                    <a:cubicBezTo>
                      <a:pt x="1" y="391"/>
                      <a:pt x="3" y="408"/>
                      <a:pt x="6" y="425"/>
                    </a:cubicBezTo>
                    <a:cubicBezTo>
                      <a:pt x="10" y="442"/>
                      <a:pt x="14" y="458"/>
                      <a:pt x="20" y="475"/>
                    </a:cubicBezTo>
                    <a:cubicBezTo>
                      <a:pt x="26" y="492"/>
                      <a:pt x="33" y="507"/>
                      <a:pt x="41" y="523"/>
                    </a:cubicBezTo>
                    <a:cubicBezTo>
                      <a:pt x="49" y="539"/>
                      <a:pt x="58" y="554"/>
                      <a:pt x="69" y="568"/>
                    </a:cubicBezTo>
                    <a:cubicBezTo>
                      <a:pt x="80" y="583"/>
                      <a:pt x="91" y="596"/>
                      <a:pt x="103" y="609"/>
                    </a:cubicBezTo>
                    <a:cubicBezTo>
                      <a:pt x="622" y="1127"/>
                      <a:pt x="622" y="1127"/>
                      <a:pt x="622" y="1127"/>
                    </a:cubicBezTo>
                    <a:cubicBezTo>
                      <a:pt x="636" y="1139"/>
                      <a:pt x="650" y="1149"/>
                      <a:pt x="665" y="1160"/>
                    </a:cubicBezTo>
                    <a:cubicBezTo>
                      <a:pt x="680" y="1169"/>
                      <a:pt x="695" y="1178"/>
                      <a:pt x="711" y="1186"/>
                    </a:cubicBezTo>
                    <a:cubicBezTo>
                      <a:pt x="727" y="1193"/>
                      <a:pt x="743" y="1199"/>
                      <a:pt x="760" y="1204"/>
                    </a:cubicBezTo>
                    <a:cubicBezTo>
                      <a:pt x="777" y="1209"/>
                      <a:pt x="793" y="1212"/>
                      <a:pt x="810" y="1215"/>
                    </a:cubicBezTo>
                    <a:cubicBezTo>
                      <a:pt x="828" y="1217"/>
                      <a:pt x="844" y="1218"/>
                      <a:pt x="862" y="1219"/>
                    </a:cubicBezTo>
                    <a:cubicBezTo>
                      <a:pt x="879" y="1218"/>
                      <a:pt x="896" y="1217"/>
                      <a:pt x="913" y="1215"/>
                    </a:cubicBezTo>
                    <a:cubicBezTo>
                      <a:pt x="930" y="1212"/>
                      <a:pt x="946" y="1209"/>
                      <a:pt x="963" y="1204"/>
                    </a:cubicBezTo>
                    <a:cubicBezTo>
                      <a:pt x="980" y="1199"/>
                      <a:pt x="996" y="1193"/>
                      <a:pt x="1012" y="1186"/>
                    </a:cubicBezTo>
                    <a:cubicBezTo>
                      <a:pt x="1028" y="1178"/>
                      <a:pt x="1043" y="1169"/>
                      <a:pt x="1058" y="1160"/>
                    </a:cubicBezTo>
                    <a:cubicBezTo>
                      <a:pt x="1073" y="1149"/>
                      <a:pt x="1087" y="1139"/>
                      <a:pt x="1101" y="1127"/>
                    </a:cubicBezTo>
                    <a:cubicBezTo>
                      <a:pt x="1114" y="1114"/>
                      <a:pt x="1114" y="1114"/>
                      <a:pt x="1114" y="1114"/>
                    </a:cubicBezTo>
                    <a:close/>
                  </a:path>
                </a:pathLst>
              </a:custGeom>
              <a:solidFill>
                <a:schemeClr val="bg2">
                  <a:lumMod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27" name="任意多边形: 形状 30"/>
              <p:cNvSpPr/>
              <p:nvPr/>
            </p:nvSpPr>
            <p:spPr bwMode="auto">
              <a:xfrm>
                <a:off x="4132726" y="1465618"/>
                <a:ext cx="2410585" cy="2407518"/>
              </a:xfrm>
              <a:custGeom>
                <a:avLst/>
                <a:gdLst>
                  <a:gd name="T0" fmla="*/ 1042 w 1135"/>
                  <a:gd name="T1" fmla="*/ 1042 h 1135"/>
                  <a:gd name="T2" fmla="*/ 1074 w 1135"/>
                  <a:gd name="T3" fmla="*/ 1006 h 1135"/>
                  <a:gd name="T4" fmla="*/ 1098 w 1135"/>
                  <a:gd name="T5" fmla="*/ 966 h 1135"/>
                  <a:gd name="T6" fmla="*/ 1125 w 1135"/>
                  <a:gd name="T7" fmla="*/ 895 h 1135"/>
                  <a:gd name="T8" fmla="*/ 1133 w 1135"/>
                  <a:gd name="T9" fmla="*/ 850 h 1135"/>
                  <a:gd name="T10" fmla="*/ 1131 w 1135"/>
                  <a:gd name="T11" fmla="*/ 774 h 1135"/>
                  <a:gd name="T12" fmla="*/ 1121 w 1135"/>
                  <a:gd name="T13" fmla="*/ 730 h 1135"/>
                  <a:gd name="T14" fmla="*/ 1091 w 1135"/>
                  <a:gd name="T15" fmla="*/ 659 h 1135"/>
                  <a:gd name="T16" fmla="*/ 1074 w 1135"/>
                  <a:gd name="T17" fmla="*/ 633 h 1135"/>
                  <a:gd name="T18" fmla="*/ 1043 w 1135"/>
                  <a:gd name="T19" fmla="*/ 597 h 1135"/>
                  <a:gd name="T20" fmla="*/ 526 w 1135"/>
                  <a:gd name="T21" fmla="*/ 81 h 1135"/>
                  <a:gd name="T22" fmla="*/ 488 w 1135"/>
                  <a:gd name="T23" fmla="*/ 52 h 1135"/>
                  <a:gd name="T24" fmla="*/ 448 w 1135"/>
                  <a:gd name="T25" fmla="*/ 29 h 1135"/>
                  <a:gd name="T26" fmla="*/ 375 w 1135"/>
                  <a:gd name="T27" fmla="*/ 6 h 1135"/>
                  <a:gd name="T28" fmla="*/ 330 w 1135"/>
                  <a:gd name="T29" fmla="*/ 1 h 1135"/>
                  <a:gd name="T30" fmla="*/ 255 w 1135"/>
                  <a:gd name="T31" fmla="*/ 6 h 1135"/>
                  <a:gd name="T32" fmla="*/ 211 w 1135"/>
                  <a:gd name="T33" fmla="*/ 18 h 1135"/>
                  <a:gd name="T34" fmla="*/ 142 w 1135"/>
                  <a:gd name="T35" fmla="*/ 52 h 1135"/>
                  <a:gd name="T36" fmla="*/ 104 w 1135"/>
                  <a:gd name="T37" fmla="*/ 81 h 1135"/>
                  <a:gd name="T38" fmla="*/ 71 w 1135"/>
                  <a:gd name="T39" fmla="*/ 116 h 1135"/>
                  <a:gd name="T40" fmla="*/ 44 w 1135"/>
                  <a:gd name="T41" fmla="*/ 155 h 1135"/>
                  <a:gd name="T42" fmla="*/ 23 w 1135"/>
                  <a:gd name="T43" fmla="*/ 196 h 1135"/>
                  <a:gd name="T44" fmla="*/ 3 w 1135"/>
                  <a:gd name="T45" fmla="*/ 270 h 1135"/>
                  <a:gd name="T46" fmla="*/ 0 w 1135"/>
                  <a:gd name="T47" fmla="*/ 315 h 1135"/>
                  <a:gd name="T48" fmla="*/ 9 w 1135"/>
                  <a:gd name="T49" fmla="*/ 390 h 1135"/>
                  <a:gd name="T50" fmla="*/ 23 w 1135"/>
                  <a:gd name="T51" fmla="*/ 434 h 1135"/>
                  <a:gd name="T52" fmla="*/ 61 w 1135"/>
                  <a:gd name="T53" fmla="*/ 501 h 1135"/>
                  <a:gd name="T54" fmla="*/ 92 w 1135"/>
                  <a:gd name="T55" fmla="*/ 537 h 1135"/>
                  <a:gd name="T56" fmla="*/ 608 w 1135"/>
                  <a:gd name="T57" fmla="*/ 1053 h 1135"/>
                  <a:gd name="T58" fmla="*/ 646 w 1135"/>
                  <a:gd name="T59" fmla="*/ 1083 h 1135"/>
                  <a:gd name="T60" fmla="*/ 687 w 1135"/>
                  <a:gd name="T61" fmla="*/ 1105 h 1135"/>
                  <a:gd name="T62" fmla="*/ 759 w 1135"/>
                  <a:gd name="T63" fmla="*/ 1129 h 1135"/>
                  <a:gd name="T64" fmla="*/ 804 w 1135"/>
                  <a:gd name="T65" fmla="*/ 1134 h 1135"/>
                  <a:gd name="T66" fmla="*/ 880 w 1135"/>
                  <a:gd name="T67" fmla="*/ 1129 h 1135"/>
                  <a:gd name="T68" fmla="*/ 924 w 1135"/>
                  <a:gd name="T69" fmla="*/ 1117 h 1135"/>
                  <a:gd name="T70" fmla="*/ 993 w 1135"/>
                  <a:gd name="T71" fmla="*/ 1083 h 1135"/>
                  <a:gd name="T72" fmla="*/ 1031 w 1135"/>
                  <a:gd name="T73" fmla="*/ 1053 h 1135"/>
                  <a:gd name="T74" fmla="*/ 1042 w 1135"/>
                  <a:gd name="T75" fmla="*/ 104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5">
                    <a:moveTo>
                      <a:pt x="1042" y="1042"/>
                    </a:moveTo>
                    <a:cubicBezTo>
                      <a:pt x="1054" y="1031"/>
                      <a:pt x="1064" y="1019"/>
                      <a:pt x="1074" y="1006"/>
                    </a:cubicBezTo>
                    <a:cubicBezTo>
                      <a:pt x="1083" y="993"/>
                      <a:pt x="1091" y="980"/>
                      <a:pt x="1098" y="966"/>
                    </a:cubicBezTo>
                    <a:cubicBezTo>
                      <a:pt x="1110" y="942"/>
                      <a:pt x="1118" y="920"/>
                      <a:pt x="1125" y="895"/>
                    </a:cubicBezTo>
                    <a:cubicBezTo>
                      <a:pt x="1129" y="880"/>
                      <a:pt x="1131" y="865"/>
                      <a:pt x="1133" y="850"/>
                    </a:cubicBezTo>
                    <a:cubicBezTo>
                      <a:pt x="1135" y="824"/>
                      <a:pt x="1134" y="800"/>
                      <a:pt x="1131" y="774"/>
                    </a:cubicBezTo>
                    <a:cubicBezTo>
                      <a:pt x="1128" y="759"/>
                      <a:pt x="1125" y="745"/>
                      <a:pt x="1121" y="730"/>
                    </a:cubicBezTo>
                    <a:cubicBezTo>
                      <a:pt x="1113" y="705"/>
                      <a:pt x="1104" y="682"/>
                      <a:pt x="1091" y="659"/>
                    </a:cubicBezTo>
                    <a:cubicBezTo>
                      <a:pt x="1074" y="633"/>
                      <a:pt x="1074" y="633"/>
                      <a:pt x="1074" y="633"/>
                    </a:cubicBezTo>
                    <a:cubicBezTo>
                      <a:pt x="1064" y="620"/>
                      <a:pt x="1054" y="609"/>
                      <a:pt x="1043" y="597"/>
                    </a:cubicBezTo>
                    <a:cubicBezTo>
                      <a:pt x="526" y="81"/>
                      <a:pt x="526" y="81"/>
                      <a:pt x="526" y="81"/>
                    </a:cubicBezTo>
                    <a:cubicBezTo>
                      <a:pt x="514" y="71"/>
                      <a:pt x="502" y="61"/>
                      <a:pt x="488" y="52"/>
                    </a:cubicBezTo>
                    <a:cubicBezTo>
                      <a:pt x="475" y="44"/>
                      <a:pt x="462" y="36"/>
                      <a:pt x="448" y="29"/>
                    </a:cubicBezTo>
                    <a:cubicBezTo>
                      <a:pt x="424" y="19"/>
                      <a:pt x="401" y="12"/>
                      <a:pt x="375" y="6"/>
                    </a:cubicBezTo>
                    <a:cubicBezTo>
                      <a:pt x="360" y="3"/>
                      <a:pt x="345" y="2"/>
                      <a:pt x="330" y="1"/>
                    </a:cubicBezTo>
                    <a:cubicBezTo>
                      <a:pt x="304" y="0"/>
                      <a:pt x="280" y="2"/>
                      <a:pt x="255" y="6"/>
                    </a:cubicBezTo>
                    <a:cubicBezTo>
                      <a:pt x="240" y="9"/>
                      <a:pt x="225" y="13"/>
                      <a:pt x="211" y="18"/>
                    </a:cubicBezTo>
                    <a:cubicBezTo>
                      <a:pt x="186" y="27"/>
                      <a:pt x="164" y="38"/>
                      <a:pt x="142" y="52"/>
                    </a:cubicBezTo>
                    <a:cubicBezTo>
                      <a:pt x="128" y="61"/>
                      <a:pt x="116" y="71"/>
                      <a:pt x="104" y="81"/>
                    </a:cubicBezTo>
                    <a:cubicBezTo>
                      <a:pt x="92" y="92"/>
                      <a:pt x="81" y="104"/>
                      <a:pt x="71" y="116"/>
                    </a:cubicBezTo>
                    <a:cubicBezTo>
                      <a:pt x="61" y="129"/>
                      <a:pt x="52" y="141"/>
                      <a:pt x="44" y="155"/>
                    </a:cubicBezTo>
                    <a:cubicBezTo>
                      <a:pt x="36" y="169"/>
                      <a:pt x="29" y="182"/>
                      <a:pt x="23" y="196"/>
                    </a:cubicBezTo>
                    <a:cubicBezTo>
                      <a:pt x="14" y="221"/>
                      <a:pt x="8" y="244"/>
                      <a:pt x="3" y="270"/>
                    </a:cubicBezTo>
                    <a:cubicBezTo>
                      <a:pt x="2" y="285"/>
                      <a:pt x="1" y="300"/>
                      <a:pt x="0" y="315"/>
                    </a:cubicBezTo>
                    <a:cubicBezTo>
                      <a:pt x="1" y="341"/>
                      <a:pt x="4" y="365"/>
                      <a:pt x="9" y="390"/>
                    </a:cubicBezTo>
                    <a:cubicBezTo>
                      <a:pt x="13" y="405"/>
                      <a:pt x="18" y="419"/>
                      <a:pt x="23" y="434"/>
                    </a:cubicBezTo>
                    <a:cubicBezTo>
                      <a:pt x="34" y="458"/>
                      <a:pt x="46" y="479"/>
                      <a:pt x="61" y="501"/>
                    </a:cubicBezTo>
                    <a:cubicBezTo>
                      <a:pt x="71" y="514"/>
                      <a:pt x="81" y="526"/>
                      <a:pt x="92" y="537"/>
                    </a:cubicBezTo>
                    <a:cubicBezTo>
                      <a:pt x="608" y="1053"/>
                      <a:pt x="608" y="1053"/>
                      <a:pt x="608" y="1053"/>
                    </a:cubicBezTo>
                    <a:cubicBezTo>
                      <a:pt x="621" y="1064"/>
                      <a:pt x="633" y="1073"/>
                      <a:pt x="646" y="1083"/>
                    </a:cubicBezTo>
                    <a:cubicBezTo>
                      <a:pt x="659" y="1091"/>
                      <a:pt x="673" y="1098"/>
                      <a:pt x="687" y="1105"/>
                    </a:cubicBezTo>
                    <a:cubicBezTo>
                      <a:pt x="711" y="1116"/>
                      <a:pt x="734" y="1123"/>
                      <a:pt x="759" y="1129"/>
                    </a:cubicBezTo>
                    <a:cubicBezTo>
                      <a:pt x="774" y="1131"/>
                      <a:pt x="789" y="1133"/>
                      <a:pt x="804" y="1134"/>
                    </a:cubicBezTo>
                    <a:cubicBezTo>
                      <a:pt x="830" y="1135"/>
                      <a:pt x="854" y="1133"/>
                      <a:pt x="880" y="1129"/>
                    </a:cubicBezTo>
                    <a:cubicBezTo>
                      <a:pt x="895" y="1125"/>
                      <a:pt x="909" y="1121"/>
                      <a:pt x="924" y="1117"/>
                    </a:cubicBezTo>
                    <a:cubicBezTo>
                      <a:pt x="949" y="1107"/>
                      <a:pt x="970" y="1097"/>
                      <a:pt x="993" y="1083"/>
                    </a:cubicBezTo>
                    <a:cubicBezTo>
                      <a:pt x="1006" y="1073"/>
                      <a:pt x="1018" y="1064"/>
                      <a:pt x="1031" y="1053"/>
                    </a:cubicBezTo>
                    <a:cubicBezTo>
                      <a:pt x="1042" y="1042"/>
                      <a:pt x="1042" y="1042"/>
                      <a:pt x="1042" y="1042"/>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28" name="任意多边形: 形状 31"/>
              <p:cNvSpPr/>
              <p:nvPr/>
            </p:nvSpPr>
            <p:spPr bwMode="auto">
              <a:xfrm>
                <a:off x="4166462" y="1500376"/>
                <a:ext cx="2341068" cy="2335957"/>
              </a:xfrm>
              <a:custGeom>
                <a:avLst/>
                <a:gdLst>
                  <a:gd name="T0" fmla="*/ 996 w 1102"/>
                  <a:gd name="T1" fmla="*/ 996 h 1102"/>
                  <a:gd name="T2" fmla="*/ 996 w 1102"/>
                  <a:gd name="T3" fmla="*/ 996 h 1102"/>
                  <a:gd name="T4" fmla="*/ 996 w 1102"/>
                  <a:gd name="T5" fmla="*/ 611 h 1102"/>
                  <a:gd name="T6" fmla="*/ 492 w 1102"/>
                  <a:gd name="T7" fmla="*/ 106 h 1102"/>
                  <a:gd name="T8" fmla="*/ 106 w 1102"/>
                  <a:gd name="T9" fmla="*/ 106 h 1102"/>
                  <a:gd name="T10" fmla="*/ 106 w 1102"/>
                  <a:gd name="T11" fmla="*/ 106 h 1102"/>
                  <a:gd name="T12" fmla="*/ 106 w 1102"/>
                  <a:gd name="T13" fmla="*/ 492 h 1102"/>
                  <a:gd name="T14" fmla="*/ 611 w 1102"/>
                  <a:gd name="T15" fmla="*/ 996 h 1102"/>
                  <a:gd name="T16" fmla="*/ 996 w 1102"/>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2">
                    <a:moveTo>
                      <a:pt x="996" y="996"/>
                    </a:moveTo>
                    <a:cubicBezTo>
                      <a:pt x="996" y="996"/>
                      <a:pt x="996" y="996"/>
                      <a:pt x="996" y="996"/>
                    </a:cubicBezTo>
                    <a:cubicBezTo>
                      <a:pt x="1102" y="890"/>
                      <a:pt x="1102" y="717"/>
                      <a:pt x="996" y="611"/>
                    </a:cubicBezTo>
                    <a:cubicBezTo>
                      <a:pt x="492" y="106"/>
                      <a:pt x="492" y="106"/>
                      <a:pt x="492" y="106"/>
                    </a:cubicBezTo>
                    <a:cubicBezTo>
                      <a:pt x="386" y="0"/>
                      <a:pt x="212" y="0"/>
                      <a:pt x="106" y="106"/>
                    </a:cubicBezTo>
                    <a:cubicBezTo>
                      <a:pt x="106" y="106"/>
                      <a:pt x="106" y="106"/>
                      <a:pt x="106" y="106"/>
                    </a:cubicBezTo>
                    <a:cubicBezTo>
                      <a:pt x="0" y="212"/>
                      <a:pt x="0" y="386"/>
                      <a:pt x="106" y="492"/>
                    </a:cubicBezTo>
                    <a:cubicBezTo>
                      <a:pt x="611" y="996"/>
                      <a:pt x="611" y="996"/>
                      <a:pt x="611" y="996"/>
                    </a:cubicBezTo>
                    <a:cubicBezTo>
                      <a:pt x="717" y="1102"/>
                      <a:pt x="890" y="1102"/>
                      <a:pt x="996" y="996"/>
                    </a:cubicBezTo>
                    <a:close/>
                  </a:path>
                </a:pathLst>
              </a:custGeom>
              <a:solidFill>
                <a:srgbClr val="7CB0C8"/>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29" name="椭圆 32"/>
              <p:cNvSpPr/>
              <p:nvPr/>
            </p:nvSpPr>
            <p:spPr bwMode="auto">
              <a:xfrm>
                <a:off x="4854470" y="2187362"/>
                <a:ext cx="2486235" cy="2481124"/>
              </a:xfrm>
              <a:prstGeom prst="ellipse">
                <a:avLst/>
              </a:pr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30" name="任意多边形: 形状 33"/>
              <p:cNvSpPr/>
              <p:nvPr/>
            </p:nvSpPr>
            <p:spPr bwMode="auto">
              <a:xfrm>
                <a:off x="4327985" y="1660878"/>
                <a:ext cx="947673" cy="945628"/>
              </a:xfrm>
              <a:custGeom>
                <a:avLst/>
                <a:gdLst>
                  <a:gd name="T0" fmla="*/ 367 w 446"/>
                  <a:gd name="T1" fmla="*/ 79 h 446"/>
                  <a:gd name="T2" fmla="*/ 367 w 446"/>
                  <a:gd name="T3" fmla="*/ 367 h 446"/>
                  <a:gd name="T4" fmla="*/ 79 w 446"/>
                  <a:gd name="T5" fmla="*/ 367 h 446"/>
                  <a:gd name="T6" fmla="*/ 79 w 446"/>
                  <a:gd name="T7" fmla="*/ 79 h 446"/>
                  <a:gd name="T8" fmla="*/ 367 w 446"/>
                  <a:gd name="T9" fmla="*/ 79 h 446"/>
                </a:gdLst>
                <a:ahLst/>
                <a:cxnLst>
                  <a:cxn ang="0">
                    <a:pos x="T0" y="T1"/>
                  </a:cxn>
                  <a:cxn ang="0">
                    <a:pos x="T2" y="T3"/>
                  </a:cxn>
                  <a:cxn ang="0">
                    <a:pos x="T4" y="T5"/>
                  </a:cxn>
                  <a:cxn ang="0">
                    <a:pos x="T6" y="T7"/>
                  </a:cxn>
                  <a:cxn ang="0">
                    <a:pos x="T8" y="T9"/>
                  </a:cxn>
                </a:cxnLst>
                <a:rect l="0" t="0" r="r" b="b"/>
                <a:pathLst>
                  <a:path w="446" h="446">
                    <a:moveTo>
                      <a:pt x="367" y="79"/>
                    </a:moveTo>
                    <a:cubicBezTo>
                      <a:pt x="446" y="159"/>
                      <a:pt x="446" y="287"/>
                      <a:pt x="367" y="367"/>
                    </a:cubicBezTo>
                    <a:cubicBezTo>
                      <a:pt x="287" y="446"/>
                      <a:pt x="159" y="446"/>
                      <a:pt x="79" y="367"/>
                    </a:cubicBezTo>
                    <a:cubicBezTo>
                      <a:pt x="0" y="287"/>
                      <a:pt x="0" y="159"/>
                      <a:pt x="79" y="79"/>
                    </a:cubicBezTo>
                    <a:cubicBezTo>
                      <a:pt x="159" y="0"/>
                      <a:pt x="287" y="0"/>
                      <a:pt x="367" y="79"/>
                    </a:cubicBezTo>
                    <a:close/>
                  </a:path>
                </a:pathLst>
              </a:custGeom>
              <a:solidFill>
                <a:srgbClr val="FFFFFF"/>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b="1">
                    <a:solidFill>
                      <a:srgbClr val="7CB0C8"/>
                    </a:solidFill>
                    <a:latin typeface="微软雅黑" panose="020B0503020204020204" pitchFamily="34" charset="-122"/>
                    <a:ea typeface="微软雅黑" panose="020B0503020204020204" pitchFamily="34" charset="-122"/>
                    <a:cs typeface="+mn-ea"/>
                    <a:sym typeface="+mn-lt"/>
                  </a:rPr>
                  <a:t>1</a:t>
                </a:r>
              </a:p>
            </p:txBody>
          </p:sp>
          <p:sp>
            <p:nvSpPr>
              <p:cNvPr id="1048731" name="任意多边形: 形状 34"/>
              <p:cNvSpPr/>
              <p:nvPr/>
            </p:nvSpPr>
            <p:spPr bwMode="auto">
              <a:xfrm>
                <a:off x="4400569" y="1733461"/>
                <a:ext cx="802506" cy="801484"/>
              </a:xfrm>
              <a:custGeom>
                <a:avLst/>
                <a:gdLst>
                  <a:gd name="T0" fmla="*/ 311 w 378"/>
                  <a:gd name="T1" fmla="*/ 67 h 378"/>
                  <a:gd name="T2" fmla="*/ 311 w 378"/>
                  <a:gd name="T3" fmla="*/ 311 h 378"/>
                  <a:gd name="T4" fmla="*/ 67 w 378"/>
                  <a:gd name="T5" fmla="*/ 311 h 378"/>
                  <a:gd name="T6" fmla="*/ 67 w 378"/>
                  <a:gd name="T7" fmla="*/ 67 h 378"/>
                  <a:gd name="T8" fmla="*/ 311 w 378"/>
                  <a:gd name="T9" fmla="*/ 67 h 378"/>
                  <a:gd name="T10" fmla="*/ 295 w 378"/>
                  <a:gd name="T11" fmla="*/ 83 h 378"/>
                  <a:gd name="T12" fmla="*/ 295 w 378"/>
                  <a:gd name="T13" fmla="*/ 295 h 378"/>
                  <a:gd name="T14" fmla="*/ 83 w 378"/>
                  <a:gd name="T15" fmla="*/ 295 h 378"/>
                  <a:gd name="T16" fmla="*/ 83 w 378"/>
                  <a:gd name="T17" fmla="*/ 83 h 378"/>
                  <a:gd name="T18" fmla="*/ 295 w 378"/>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311" y="67"/>
                    </a:moveTo>
                    <a:cubicBezTo>
                      <a:pt x="378" y="134"/>
                      <a:pt x="378" y="244"/>
                      <a:pt x="311" y="311"/>
                    </a:cubicBezTo>
                    <a:cubicBezTo>
                      <a:pt x="244" y="378"/>
                      <a:pt x="134" y="378"/>
                      <a:pt x="67" y="311"/>
                    </a:cubicBezTo>
                    <a:cubicBezTo>
                      <a:pt x="0" y="244"/>
                      <a:pt x="0" y="134"/>
                      <a:pt x="67" y="67"/>
                    </a:cubicBezTo>
                    <a:cubicBezTo>
                      <a:pt x="134" y="0"/>
                      <a:pt x="244" y="0"/>
                      <a:pt x="311" y="67"/>
                    </a:cubicBezTo>
                    <a:close/>
                    <a:moveTo>
                      <a:pt x="295" y="83"/>
                    </a:moveTo>
                    <a:cubicBezTo>
                      <a:pt x="354" y="141"/>
                      <a:pt x="354" y="237"/>
                      <a:pt x="295" y="295"/>
                    </a:cubicBezTo>
                    <a:cubicBezTo>
                      <a:pt x="237" y="354"/>
                      <a:pt x="141" y="354"/>
                      <a:pt x="83" y="295"/>
                    </a:cubicBezTo>
                    <a:cubicBezTo>
                      <a:pt x="24" y="237"/>
                      <a:pt x="24" y="141"/>
                      <a:pt x="83" y="83"/>
                    </a:cubicBezTo>
                    <a:cubicBezTo>
                      <a:pt x="141" y="24"/>
                      <a:pt x="237" y="24"/>
                      <a:pt x="295" y="83"/>
                    </a:cubicBezTo>
                    <a:close/>
                  </a:path>
                </a:pathLst>
              </a:custGeom>
              <a:solidFill>
                <a:srgbClr val="DCDDDD"/>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32" name="任意多边形: 形状 35"/>
              <p:cNvSpPr/>
              <p:nvPr/>
            </p:nvSpPr>
            <p:spPr bwMode="auto">
              <a:xfrm>
                <a:off x="4400569" y="4319881"/>
                <a:ext cx="802506" cy="799439"/>
              </a:xfrm>
              <a:custGeom>
                <a:avLst/>
                <a:gdLst>
                  <a:gd name="T0" fmla="*/ 311 w 378"/>
                  <a:gd name="T1" fmla="*/ 67 h 377"/>
                  <a:gd name="T2" fmla="*/ 311 w 378"/>
                  <a:gd name="T3" fmla="*/ 310 h 377"/>
                  <a:gd name="T4" fmla="*/ 67 w 378"/>
                  <a:gd name="T5" fmla="*/ 310 h 377"/>
                  <a:gd name="T6" fmla="*/ 67 w 378"/>
                  <a:gd name="T7" fmla="*/ 67 h 377"/>
                  <a:gd name="T8" fmla="*/ 311 w 378"/>
                  <a:gd name="T9" fmla="*/ 67 h 377"/>
                  <a:gd name="T10" fmla="*/ 295 w 378"/>
                  <a:gd name="T11" fmla="*/ 83 h 377"/>
                  <a:gd name="T12" fmla="*/ 295 w 378"/>
                  <a:gd name="T13" fmla="*/ 295 h 377"/>
                  <a:gd name="T14" fmla="*/ 83 w 378"/>
                  <a:gd name="T15" fmla="*/ 295 h 377"/>
                  <a:gd name="T16" fmla="*/ 83 w 378"/>
                  <a:gd name="T17" fmla="*/ 83 h 377"/>
                  <a:gd name="T18" fmla="*/ 295 w 378"/>
                  <a:gd name="T19" fmla="*/ 8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7">
                    <a:moveTo>
                      <a:pt x="311" y="67"/>
                    </a:moveTo>
                    <a:cubicBezTo>
                      <a:pt x="378" y="134"/>
                      <a:pt x="378" y="243"/>
                      <a:pt x="311" y="310"/>
                    </a:cubicBezTo>
                    <a:cubicBezTo>
                      <a:pt x="244" y="377"/>
                      <a:pt x="134" y="377"/>
                      <a:pt x="67" y="310"/>
                    </a:cubicBezTo>
                    <a:cubicBezTo>
                      <a:pt x="0" y="243"/>
                      <a:pt x="0" y="134"/>
                      <a:pt x="67" y="67"/>
                    </a:cubicBezTo>
                    <a:cubicBezTo>
                      <a:pt x="134" y="0"/>
                      <a:pt x="244" y="0"/>
                      <a:pt x="311" y="67"/>
                    </a:cubicBezTo>
                    <a:close/>
                    <a:moveTo>
                      <a:pt x="295" y="83"/>
                    </a:moveTo>
                    <a:cubicBezTo>
                      <a:pt x="354" y="141"/>
                      <a:pt x="354" y="236"/>
                      <a:pt x="295" y="295"/>
                    </a:cubicBezTo>
                    <a:cubicBezTo>
                      <a:pt x="237" y="353"/>
                      <a:pt x="141" y="353"/>
                      <a:pt x="83" y="295"/>
                    </a:cubicBezTo>
                    <a:cubicBezTo>
                      <a:pt x="24" y="236"/>
                      <a:pt x="24" y="141"/>
                      <a:pt x="83" y="83"/>
                    </a:cubicBezTo>
                    <a:cubicBezTo>
                      <a:pt x="141" y="24"/>
                      <a:pt x="237" y="24"/>
                      <a:pt x="295" y="83"/>
                    </a:cubicBezTo>
                    <a:close/>
                  </a:path>
                </a:pathLst>
              </a:custGeom>
              <a:solidFill>
                <a:srgbClr val="DCDDDD"/>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33" name="任意多边形: 形状 36"/>
              <p:cNvSpPr/>
              <p:nvPr/>
            </p:nvSpPr>
            <p:spPr bwMode="auto">
              <a:xfrm>
                <a:off x="6992101" y="1733461"/>
                <a:ext cx="800462" cy="801484"/>
              </a:xfrm>
              <a:custGeom>
                <a:avLst/>
                <a:gdLst>
                  <a:gd name="T0" fmla="*/ 310 w 377"/>
                  <a:gd name="T1" fmla="*/ 67 h 378"/>
                  <a:gd name="T2" fmla="*/ 310 w 377"/>
                  <a:gd name="T3" fmla="*/ 311 h 378"/>
                  <a:gd name="T4" fmla="*/ 67 w 377"/>
                  <a:gd name="T5" fmla="*/ 311 h 378"/>
                  <a:gd name="T6" fmla="*/ 67 w 377"/>
                  <a:gd name="T7" fmla="*/ 67 h 378"/>
                  <a:gd name="T8" fmla="*/ 310 w 377"/>
                  <a:gd name="T9" fmla="*/ 67 h 378"/>
                  <a:gd name="T10" fmla="*/ 295 w 377"/>
                  <a:gd name="T11" fmla="*/ 83 h 378"/>
                  <a:gd name="T12" fmla="*/ 295 w 377"/>
                  <a:gd name="T13" fmla="*/ 295 h 378"/>
                  <a:gd name="T14" fmla="*/ 83 w 377"/>
                  <a:gd name="T15" fmla="*/ 295 h 378"/>
                  <a:gd name="T16" fmla="*/ 83 w 377"/>
                  <a:gd name="T17" fmla="*/ 83 h 378"/>
                  <a:gd name="T18" fmla="*/ 295 w 377"/>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8">
                    <a:moveTo>
                      <a:pt x="310" y="67"/>
                    </a:moveTo>
                    <a:cubicBezTo>
                      <a:pt x="377" y="134"/>
                      <a:pt x="377" y="244"/>
                      <a:pt x="310" y="311"/>
                    </a:cubicBezTo>
                    <a:cubicBezTo>
                      <a:pt x="243" y="378"/>
                      <a:pt x="134" y="378"/>
                      <a:pt x="67" y="311"/>
                    </a:cubicBezTo>
                    <a:cubicBezTo>
                      <a:pt x="0" y="244"/>
                      <a:pt x="0" y="134"/>
                      <a:pt x="67" y="67"/>
                    </a:cubicBezTo>
                    <a:cubicBezTo>
                      <a:pt x="134" y="0"/>
                      <a:pt x="243" y="0"/>
                      <a:pt x="310" y="67"/>
                    </a:cubicBezTo>
                    <a:close/>
                    <a:moveTo>
                      <a:pt x="295" y="83"/>
                    </a:moveTo>
                    <a:cubicBezTo>
                      <a:pt x="353" y="141"/>
                      <a:pt x="353" y="237"/>
                      <a:pt x="295" y="295"/>
                    </a:cubicBezTo>
                    <a:cubicBezTo>
                      <a:pt x="236" y="354"/>
                      <a:pt x="141" y="354"/>
                      <a:pt x="83" y="295"/>
                    </a:cubicBezTo>
                    <a:cubicBezTo>
                      <a:pt x="24" y="237"/>
                      <a:pt x="24" y="141"/>
                      <a:pt x="83" y="83"/>
                    </a:cubicBezTo>
                    <a:cubicBezTo>
                      <a:pt x="141" y="24"/>
                      <a:pt x="236" y="24"/>
                      <a:pt x="295" y="83"/>
                    </a:cubicBezTo>
                    <a:close/>
                  </a:path>
                </a:pathLst>
              </a:custGeom>
              <a:solidFill>
                <a:srgbClr val="DCDDDD"/>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solidFill>
                    <a:srgbClr val="7CB0C8"/>
                  </a:solidFill>
                  <a:latin typeface="微软雅黑" panose="020B0503020204020204" pitchFamily="34" charset="-122"/>
                  <a:ea typeface="微软雅黑" panose="020B0503020204020204" pitchFamily="34" charset="-122"/>
                  <a:cs typeface="+mn-ea"/>
                  <a:sym typeface="+mn-lt"/>
                </a:endParaRPr>
              </a:p>
            </p:txBody>
          </p:sp>
          <p:sp>
            <p:nvSpPr>
              <p:cNvPr id="1048734" name="任意多边形: 形状 37"/>
              <p:cNvSpPr/>
              <p:nvPr/>
            </p:nvSpPr>
            <p:spPr bwMode="auto">
              <a:xfrm>
                <a:off x="6992101" y="4319881"/>
                <a:ext cx="800462" cy="799439"/>
              </a:xfrm>
              <a:custGeom>
                <a:avLst/>
                <a:gdLst>
                  <a:gd name="T0" fmla="*/ 310 w 377"/>
                  <a:gd name="T1" fmla="*/ 67 h 377"/>
                  <a:gd name="T2" fmla="*/ 310 w 377"/>
                  <a:gd name="T3" fmla="*/ 310 h 377"/>
                  <a:gd name="T4" fmla="*/ 67 w 377"/>
                  <a:gd name="T5" fmla="*/ 310 h 377"/>
                  <a:gd name="T6" fmla="*/ 67 w 377"/>
                  <a:gd name="T7" fmla="*/ 67 h 377"/>
                  <a:gd name="T8" fmla="*/ 310 w 377"/>
                  <a:gd name="T9" fmla="*/ 67 h 377"/>
                  <a:gd name="T10" fmla="*/ 295 w 377"/>
                  <a:gd name="T11" fmla="*/ 83 h 377"/>
                  <a:gd name="T12" fmla="*/ 295 w 377"/>
                  <a:gd name="T13" fmla="*/ 295 h 377"/>
                  <a:gd name="T14" fmla="*/ 83 w 377"/>
                  <a:gd name="T15" fmla="*/ 295 h 377"/>
                  <a:gd name="T16" fmla="*/ 83 w 377"/>
                  <a:gd name="T17" fmla="*/ 83 h 377"/>
                  <a:gd name="T18" fmla="*/ 295 w 377"/>
                  <a:gd name="T19" fmla="*/ 8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7">
                    <a:moveTo>
                      <a:pt x="310" y="67"/>
                    </a:moveTo>
                    <a:cubicBezTo>
                      <a:pt x="377" y="134"/>
                      <a:pt x="377" y="243"/>
                      <a:pt x="310" y="310"/>
                    </a:cubicBezTo>
                    <a:cubicBezTo>
                      <a:pt x="243" y="377"/>
                      <a:pt x="134" y="377"/>
                      <a:pt x="67" y="310"/>
                    </a:cubicBezTo>
                    <a:cubicBezTo>
                      <a:pt x="0" y="243"/>
                      <a:pt x="0" y="134"/>
                      <a:pt x="67" y="67"/>
                    </a:cubicBezTo>
                    <a:cubicBezTo>
                      <a:pt x="134" y="0"/>
                      <a:pt x="243" y="0"/>
                      <a:pt x="310" y="67"/>
                    </a:cubicBezTo>
                    <a:close/>
                    <a:moveTo>
                      <a:pt x="295" y="83"/>
                    </a:moveTo>
                    <a:cubicBezTo>
                      <a:pt x="353" y="141"/>
                      <a:pt x="353" y="236"/>
                      <a:pt x="295" y="295"/>
                    </a:cubicBezTo>
                    <a:cubicBezTo>
                      <a:pt x="236" y="353"/>
                      <a:pt x="141" y="353"/>
                      <a:pt x="83" y="295"/>
                    </a:cubicBezTo>
                    <a:cubicBezTo>
                      <a:pt x="24" y="236"/>
                      <a:pt x="24" y="141"/>
                      <a:pt x="83" y="83"/>
                    </a:cubicBezTo>
                    <a:cubicBezTo>
                      <a:pt x="141" y="24"/>
                      <a:pt x="236" y="24"/>
                      <a:pt x="295" y="83"/>
                    </a:cubicBezTo>
                    <a:close/>
                  </a:path>
                </a:pathLst>
              </a:custGeom>
              <a:solidFill>
                <a:srgbClr val="DCDDDD"/>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35" name="任意多边形: 形状 46"/>
              <p:cNvSpPr/>
              <p:nvPr/>
            </p:nvSpPr>
            <p:spPr bwMode="auto">
              <a:xfrm>
                <a:off x="3866928" y="3115611"/>
                <a:ext cx="622581" cy="621559"/>
              </a:xfrm>
              <a:custGeom>
                <a:avLst/>
                <a:gdLst>
                  <a:gd name="T0" fmla="*/ 52 w 293"/>
                  <a:gd name="T1" fmla="*/ 241 h 293"/>
                  <a:gd name="T2" fmla="*/ 241 w 293"/>
                  <a:gd name="T3" fmla="*/ 241 h 293"/>
                  <a:gd name="T4" fmla="*/ 241 w 293"/>
                  <a:gd name="T5" fmla="*/ 52 h 293"/>
                  <a:gd name="T6" fmla="*/ 52 w 293"/>
                  <a:gd name="T7" fmla="*/ 52 h 293"/>
                  <a:gd name="T8" fmla="*/ 52 w 293"/>
                  <a:gd name="T9" fmla="*/ 241 h 293"/>
                </a:gdLst>
                <a:ahLst/>
                <a:cxnLst>
                  <a:cxn ang="0">
                    <a:pos x="T0" y="T1"/>
                  </a:cxn>
                  <a:cxn ang="0">
                    <a:pos x="T2" y="T3"/>
                  </a:cxn>
                  <a:cxn ang="0">
                    <a:pos x="T4" y="T5"/>
                  </a:cxn>
                  <a:cxn ang="0">
                    <a:pos x="T6" y="T7"/>
                  </a:cxn>
                  <a:cxn ang="0">
                    <a:pos x="T8" y="T9"/>
                  </a:cxn>
                </a:cxnLst>
                <a:rect l="0" t="0" r="r" b="b"/>
                <a:pathLst>
                  <a:path w="293" h="293">
                    <a:moveTo>
                      <a:pt x="52" y="241"/>
                    </a:moveTo>
                    <a:cubicBezTo>
                      <a:pt x="104" y="293"/>
                      <a:pt x="189" y="293"/>
                      <a:pt x="241" y="241"/>
                    </a:cubicBezTo>
                    <a:cubicBezTo>
                      <a:pt x="293" y="189"/>
                      <a:pt x="293" y="104"/>
                      <a:pt x="241" y="52"/>
                    </a:cubicBezTo>
                    <a:cubicBezTo>
                      <a:pt x="189" y="0"/>
                      <a:pt x="104" y="0"/>
                      <a:pt x="52" y="52"/>
                    </a:cubicBezTo>
                    <a:cubicBezTo>
                      <a:pt x="0" y="104"/>
                      <a:pt x="0" y="189"/>
                      <a:pt x="52" y="241"/>
                    </a:cubicBezTo>
                    <a:close/>
                  </a:path>
                </a:pathLst>
              </a:custGeom>
              <a:solidFill>
                <a:schemeClr val="bg2">
                  <a:lumMod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36" name="任意多边形: 形状 47"/>
              <p:cNvSpPr/>
              <p:nvPr/>
            </p:nvSpPr>
            <p:spPr bwMode="auto">
              <a:xfrm>
                <a:off x="3913954" y="3164682"/>
                <a:ext cx="528530" cy="525463"/>
              </a:xfrm>
              <a:custGeom>
                <a:avLst/>
                <a:gdLst>
                  <a:gd name="T0" fmla="*/ 44 w 249"/>
                  <a:gd name="T1" fmla="*/ 44 h 248"/>
                  <a:gd name="T2" fmla="*/ 205 w 249"/>
                  <a:gd name="T3" fmla="*/ 44 h 248"/>
                  <a:gd name="T4" fmla="*/ 205 w 249"/>
                  <a:gd name="T5" fmla="*/ 204 h 248"/>
                  <a:gd name="T6" fmla="*/ 44 w 249"/>
                  <a:gd name="T7" fmla="*/ 204 h 248"/>
                  <a:gd name="T8" fmla="*/ 44 w 249"/>
                  <a:gd name="T9" fmla="*/ 44 h 248"/>
                  <a:gd name="T10" fmla="*/ 55 w 249"/>
                  <a:gd name="T11" fmla="*/ 54 h 248"/>
                  <a:gd name="T12" fmla="*/ 194 w 249"/>
                  <a:gd name="T13" fmla="*/ 54 h 248"/>
                  <a:gd name="T14" fmla="*/ 194 w 249"/>
                  <a:gd name="T15" fmla="*/ 194 h 248"/>
                  <a:gd name="T16" fmla="*/ 55 w 249"/>
                  <a:gd name="T17" fmla="*/ 194 h 248"/>
                  <a:gd name="T18" fmla="*/ 55 w 249"/>
                  <a:gd name="T19" fmla="*/ 5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44" y="44"/>
                    </a:moveTo>
                    <a:cubicBezTo>
                      <a:pt x="88" y="0"/>
                      <a:pt x="160" y="0"/>
                      <a:pt x="205" y="44"/>
                    </a:cubicBezTo>
                    <a:cubicBezTo>
                      <a:pt x="249" y="88"/>
                      <a:pt x="249" y="160"/>
                      <a:pt x="205" y="204"/>
                    </a:cubicBezTo>
                    <a:cubicBezTo>
                      <a:pt x="160" y="248"/>
                      <a:pt x="88" y="248"/>
                      <a:pt x="44" y="204"/>
                    </a:cubicBezTo>
                    <a:cubicBezTo>
                      <a:pt x="0" y="160"/>
                      <a:pt x="0" y="88"/>
                      <a:pt x="44" y="44"/>
                    </a:cubicBezTo>
                    <a:close/>
                    <a:moveTo>
                      <a:pt x="55" y="54"/>
                    </a:moveTo>
                    <a:cubicBezTo>
                      <a:pt x="93" y="15"/>
                      <a:pt x="156" y="15"/>
                      <a:pt x="194" y="54"/>
                    </a:cubicBezTo>
                    <a:cubicBezTo>
                      <a:pt x="233" y="92"/>
                      <a:pt x="233" y="155"/>
                      <a:pt x="194" y="194"/>
                    </a:cubicBezTo>
                    <a:cubicBezTo>
                      <a:pt x="156" y="232"/>
                      <a:pt x="93" y="232"/>
                      <a:pt x="55" y="194"/>
                    </a:cubicBezTo>
                    <a:cubicBezTo>
                      <a:pt x="16" y="155"/>
                      <a:pt x="16" y="92"/>
                      <a:pt x="55" y="54"/>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37" name="任意多边形: 形状 48"/>
              <p:cNvSpPr/>
              <p:nvPr/>
            </p:nvSpPr>
            <p:spPr bwMode="auto">
              <a:xfrm>
                <a:off x="4452706" y="3411057"/>
                <a:ext cx="346560" cy="31692"/>
              </a:xfrm>
              <a:custGeom>
                <a:avLst/>
                <a:gdLst>
                  <a:gd name="T0" fmla="*/ 0 w 339"/>
                  <a:gd name="T1" fmla="*/ 31 h 31"/>
                  <a:gd name="T2" fmla="*/ 0 w 339"/>
                  <a:gd name="T3" fmla="*/ 0 h 31"/>
                  <a:gd name="T4" fmla="*/ 339 w 339"/>
                  <a:gd name="T5" fmla="*/ 0 h 31"/>
                  <a:gd name="T6" fmla="*/ 339 w 339"/>
                  <a:gd name="T7" fmla="*/ 31 h 31"/>
                  <a:gd name="T8" fmla="*/ 0 w 339"/>
                  <a:gd name="T9" fmla="*/ 31 h 31"/>
                  <a:gd name="T10" fmla="*/ 0 w 339"/>
                  <a:gd name="T11" fmla="*/ 31 h 31"/>
                </a:gdLst>
                <a:ahLst/>
                <a:cxnLst>
                  <a:cxn ang="0">
                    <a:pos x="T0" y="T1"/>
                  </a:cxn>
                  <a:cxn ang="0">
                    <a:pos x="T2" y="T3"/>
                  </a:cxn>
                  <a:cxn ang="0">
                    <a:pos x="T4" y="T5"/>
                  </a:cxn>
                  <a:cxn ang="0">
                    <a:pos x="T6" y="T7"/>
                  </a:cxn>
                  <a:cxn ang="0">
                    <a:pos x="T8" y="T9"/>
                  </a:cxn>
                  <a:cxn ang="0">
                    <a:pos x="T10" y="T11"/>
                  </a:cxn>
                </a:cxnLst>
                <a:rect l="0" t="0" r="r" b="b"/>
                <a:pathLst>
                  <a:path w="339" h="31">
                    <a:moveTo>
                      <a:pt x="0" y="31"/>
                    </a:moveTo>
                    <a:lnTo>
                      <a:pt x="0" y="0"/>
                    </a:lnTo>
                    <a:lnTo>
                      <a:pt x="339" y="0"/>
                    </a:lnTo>
                    <a:lnTo>
                      <a:pt x="339" y="31"/>
                    </a:lnTo>
                    <a:lnTo>
                      <a:pt x="0" y="31"/>
                    </a:lnTo>
                    <a:lnTo>
                      <a:pt x="0" y="31"/>
                    </a:lnTo>
                    <a:close/>
                  </a:path>
                </a:pathLst>
              </a:custGeom>
              <a:solidFill>
                <a:srgbClr val="C9CACA"/>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38" name="任意多边形: 形状 49"/>
              <p:cNvSpPr/>
              <p:nvPr/>
            </p:nvSpPr>
            <p:spPr bwMode="auto">
              <a:xfrm>
                <a:off x="7705667" y="3115611"/>
                <a:ext cx="622581" cy="621559"/>
              </a:xfrm>
              <a:custGeom>
                <a:avLst/>
                <a:gdLst>
                  <a:gd name="T0" fmla="*/ 241 w 293"/>
                  <a:gd name="T1" fmla="*/ 241 h 293"/>
                  <a:gd name="T2" fmla="*/ 52 w 293"/>
                  <a:gd name="T3" fmla="*/ 241 h 293"/>
                  <a:gd name="T4" fmla="*/ 52 w 293"/>
                  <a:gd name="T5" fmla="*/ 52 h 293"/>
                  <a:gd name="T6" fmla="*/ 241 w 293"/>
                  <a:gd name="T7" fmla="*/ 52 h 293"/>
                  <a:gd name="T8" fmla="*/ 241 w 293"/>
                  <a:gd name="T9" fmla="*/ 241 h 293"/>
                </a:gdLst>
                <a:ahLst/>
                <a:cxnLst>
                  <a:cxn ang="0">
                    <a:pos x="T0" y="T1"/>
                  </a:cxn>
                  <a:cxn ang="0">
                    <a:pos x="T2" y="T3"/>
                  </a:cxn>
                  <a:cxn ang="0">
                    <a:pos x="T4" y="T5"/>
                  </a:cxn>
                  <a:cxn ang="0">
                    <a:pos x="T6" y="T7"/>
                  </a:cxn>
                  <a:cxn ang="0">
                    <a:pos x="T8" y="T9"/>
                  </a:cxn>
                </a:cxnLst>
                <a:rect l="0" t="0" r="r" b="b"/>
                <a:pathLst>
                  <a:path w="293" h="293">
                    <a:moveTo>
                      <a:pt x="241" y="241"/>
                    </a:moveTo>
                    <a:cubicBezTo>
                      <a:pt x="189" y="293"/>
                      <a:pt x="104" y="293"/>
                      <a:pt x="52" y="241"/>
                    </a:cubicBezTo>
                    <a:cubicBezTo>
                      <a:pt x="0" y="189"/>
                      <a:pt x="0" y="104"/>
                      <a:pt x="52" y="52"/>
                    </a:cubicBezTo>
                    <a:cubicBezTo>
                      <a:pt x="104" y="0"/>
                      <a:pt x="189" y="0"/>
                      <a:pt x="241" y="52"/>
                    </a:cubicBezTo>
                    <a:cubicBezTo>
                      <a:pt x="293" y="104"/>
                      <a:pt x="293" y="189"/>
                      <a:pt x="241" y="241"/>
                    </a:cubicBezTo>
                    <a:close/>
                  </a:path>
                </a:pathLst>
              </a:custGeom>
              <a:solidFill>
                <a:schemeClr val="bg2">
                  <a:lumMod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39" name="任意多边形: 形状 50"/>
              <p:cNvSpPr/>
              <p:nvPr/>
            </p:nvSpPr>
            <p:spPr bwMode="auto">
              <a:xfrm>
                <a:off x="7752692" y="3164682"/>
                <a:ext cx="528530" cy="525463"/>
              </a:xfrm>
              <a:custGeom>
                <a:avLst/>
                <a:gdLst>
                  <a:gd name="T0" fmla="*/ 204 w 249"/>
                  <a:gd name="T1" fmla="*/ 44 h 248"/>
                  <a:gd name="T2" fmla="*/ 44 w 249"/>
                  <a:gd name="T3" fmla="*/ 44 h 248"/>
                  <a:gd name="T4" fmla="*/ 44 w 249"/>
                  <a:gd name="T5" fmla="*/ 204 h 248"/>
                  <a:gd name="T6" fmla="*/ 204 w 249"/>
                  <a:gd name="T7" fmla="*/ 204 h 248"/>
                  <a:gd name="T8" fmla="*/ 204 w 249"/>
                  <a:gd name="T9" fmla="*/ 44 h 248"/>
                  <a:gd name="T10" fmla="*/ 194 w 249"/>
                  <a:gd name="T11" fmla="*/ 54 h 248"/>
                  <a:gd name="T12" fmla="*/ 54 w 249"/>
                  <a:gd name="T13" fmla="*/ 54 h 248"/>
                  <a:gd name="T14" fmla="*/ 54 w 249"/>
                  <a:gd name="T15" fmla="*/ 194 h 248"/>
                  <a:gd name="T16" fmla="*/ 194 w 249"/>
                  <a:gd name="T17" fmla="*/ 194 h 248"/>
                  <a:gd name="T18" fmla="*/ 194 w 249"/>
                  <a:gd name="T19" fmla="*/ 5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204" y="44"/>
                    </a:moveTo>
                    <a:cubicBezTo>
                      <a:pt x="160" y="0"/>
                      <a:pt x="88" y="0"/>
                      <a:pt x="44" y="44"/>
                    </a:cubicBezTo>
                    <a:cubicBezTo>
                      <a:pt x="0" y="88"/>
                      <a:pt x="0" y="160"/>
                      <a:pt x="44" y="204"/>
                    </a:cubicBezTo>
                    <a:cubicBezTo>
                      <a:pt x="88" y="248"/>
                      <a:pt x="160" y="248"/>
                      <a:pt x="204" y="204"/>
                    </a:cubicBezTo>
                    <a:cubicBezTo>
                      <a:pt x="249" y="160"/>
                      <a:pt x="249" y="88"/>
                      <a:pt x="204" y="44"/>
                    </a:cubicBezTo>
                    <a:close/>
                    <a:moveTo>
                      <a:pt x="194" y="54"/>
                    </a:moveTo>
                    <a:cubicBezTo>
                      <a:pt x="156" y="15"/>
                      <a:pt x="93" y="15"/>
                      <a:pt x="54" y="54"/>
                    </a:cubicBezTo>
                    <a:cubicBezTo>
                      <a:pt x="16" y="92"/>
                      <a:pt x="16" y="155"/>
                      <a:pt x="54" y="194"/>
                    </a:cubicBezTo>
                    <a:cubicBezTo>
                      <a:pt x="93" y="232"/>
                      <a:pt x="156" y="232"/>
                      <a:pt x="194" y="194"/>
                    </a:cubicBezTo>
                    <a:cubicBezTo>
                      <a:pt x="233" y="155"/>
                      <a:pt x="233" y="92"/>
                      <a:pt x="194" y="54"/>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0" name="任意多边形: 形状 51"/>
              <p:cNvSpPr/>
              <p:nvPr/>
            </p:nvSpPr>
            <p:spPr bwMode="auto">
              <a:xfrm>
                <a:off x="7395910" y="3411057"/>
                <a:ext cx="345538" cy="31692"/>
              </a:xfrm>
              <a:custGeom>
                <a:avLst/>
                <a:gdLst>
                  <a:gd name="T0" fmla="*/ 338 w 338"/>
                  <a:gd name="T1" fmla="*/ 31 h 31"/>
                  <a:gd name="T2" fmla="*/ 338 w 338"/>
                  <a:gd name="T3" fmla="*/ 0 h 31"/>
                  <a:gd name="T4" fmla="*/ 0 w 338"/>
                  <a:gd name="T5" fmla="*/ 0 h 31"/>
                  <a:gd name="T6" fmla="*/ 0 w 338"/>
                  <a:gd name="T7" fmla="*/ 31 h 31"/>
                  <a:gd name="T8" fmla="*/ 338 w 338"/>
                  <a:gd name="T9" fmla="*/ 31 h 31"/>
                  <a:gd name="T10" fmla="*/ 338 w 338"/>
                  <a:gd name="T11" fmla="*/ 31 h 31"/>
                </a:gdLst>
                <a:ahLst/>
                <a:cxnLst>
                  <a:cxn ang="0">
                    <a:pos x="T0" y="T1"/>
                  </a:cxn>
                  <a:cxn ang="0">
                    <a:pos x="T2" y="T3"/>
                  </a:cxn>
                  <a:cxn ang="0">
                    <a:pos x="T4" y="T5"/>
                  </a:cxn>
                  <a:cxn ang="0">
                    <a:pos x="T6" y="T7"/>
                  </a:cxn>
                  <a:cxn ang="0">
                    <a:pos x="T8" y="T9"/>
                  </a:cxn>
                  <a:cxn ang="0">
                    <a:pos x="T10" y="T11"/>
                  </a:cxn>
                </a:cxnLst>
                <a:rect l="0" t="0" r="r" b="b"/>
                <a:pathLst>
                  <a:path w="338" h="31">
                    <a:moveTo>
                      <a:pt x="338" y="31"/>
                    </a:moveTo>
                    <a:lnTo>
                      <a:pt x="338" y="0"/>
                    </a:lnTo>
                    <a:lnTo>
                      <a:pt x="0" y="0"/>
                    </a:lnTo>
                    <a:lnTo>
                      <a:pt x="0" y="31"/>
                    </a:lnTo>
                    <a:lnTo>
                      <a:pt x="338" y="31"/>
                    </a:lnTo>
                    <a:lnTo>
                      <a:pt x="338" y="31"/>
                    </a:lnTo>
                    <a:close/>
                  </a:path>
                </a:pathLst>
              </a:custGeom>
              <a:solidFill>
                <a:srgbClr val="C9CACA"/>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1" name="任意多边形: 形状 52"/>
              <p:cNvSpPr/>
              <p:nvPr/>
            </p:nvSpPr>
            <p:spPr bwMode="auto">
              <a:xfrm>
                <a:off x="7892748" y="3361986"/>
                <a:ext cx="246375" cy="130854"/>
              </a:xfrm>
              <a:custGeom>
                <a:avLst/>
                <a:gdLst>
                  <a:gd name="T0" fmla="*/ 18 w 116"/>
                  <a:gd name="T1" fmla="*/ 0 h 62"/>
                  <a:gd name="T2" fmla="*/ 94 w 116"/>
                  <a:gd name="T3" fmla="*/ 0 h 62"/>
                  <a:gd name="T4" fmla="*/ 116 w 116"/>
                  <a:gd name="T5" fmla="*/ 0 h 62"/>
                  <a:gd name="T6" fmla="*/ 116 w 116"/>
                  <a:gd name="T7" fmla="*/ 21 h 62"/>
                  <a:gd name="T8" fmla="*/ 116 w 116"/>
                  <a:gd name="T9" fmla="*/ 45 h 62"/>
                  <a:gd name="T10" fmla="*/ 98 w 116"/>
                  <a:gd name="T11" fmla="*/ 62 h 62"/>
                  <a:gd name="T12" fmla="*/ 22 w 116"/>
                  <a:gd name="T13" fmla="*/ 62 h 62"/>
                  <a:gd name="T14" fmla="*/ 0 w 116"/>
                  <a:gd name="T15" fmla="*/ 62 h 62"/>
                  <a:gd name="T16" fmla="*/ 0 w 116"/>
                  <a:gd name="T17" fmla="*/ 40 h 62"/>
                  <a:gd name="T18" fmla="*/ 0 w 116"/>
                  <a:gd name="T19" fmla="*/ 17 h 62"/>
                  <a:gd name="T20" fmla="*/ 71 w 116"/>
                  <a:gd name="T21" fmla="*/ 6 h 62"/>
                  <a:gd name="T22" fmla="*/ 74 w 116"/>
                  <a:gd name="T23" fmla="*/ 9 h 62"/>
                  <a:gd name="T24" fmla="*/ 79 w 116"/>
                  <a:gd name="T25" fmla="*/ 17 h 62"/>
                  <a:gd name="T26" fmla="*/ 82 w 116"/>
                  <a:gd name="T27" fmla="*/ 35 h 62"/>
                  <a:gd name="T28" fmla="*/ 78 w 116"/>
                  <a:gd name="T29" fmla="*/ 48 h 62"/>
                  <a:gd name="T30" fmla="*/ 71 w 116"/>
                  <a:gd name="T31" fmla="*/ 56 h 62"/>
                  <a:gd name="T32" fmla="*/ 110 w 116"/>
                  <a:gd name="T33" fmla="*/ 41 h 62"/>
                  <a:gd name="T34" fmla="*/ 95 w 116"/>
                  <a:gd name="T35" fmla="*/ 6 h 62"/>
                  <a:gd name="T36" fmla="*/ 46 w 116"/>
                  <a:gd name="T37" fmla="*/ 56 h 62"/>
                  <a:gd name="T38" fmla="*/ 41 w 116"/>
                  <a:gd name="T39" fmla="*/ 51 h 62"/>
                  <a:gd name="T40" fmla="*/ 35 w 116"/>
                  <a:gd name="T41" fmla="*/ 39 h 62"/>
                  <a:gd name="T42" fmla="*/ 35 w 116"/>
                  <a:gd name="T43" fmla="*/ 25 h 62"/>
                  <a:gd name="T44" fmla="*/ 40 w 116"/>
                  <a:gd name="T45" fmla="*/ 13 h 62"/>
                  <a:gd name="T46" fmla="*/ 46 w 116"/>
                  <a:gd name="T47" fmla="*/ 6 h 62"/>
                  <a:gd name="T48" fmla="*/ 22 w 116"/>
                  <a:gd name="T49" fmla="*/ 6 h 62"/>
                  <a:gd name="T50" fmla="*/ 6 w 116"/>
                  <a:gd name="T51" fmla="*/ 41 h 62"/>
                  <a:gd name="T52" fmla="*/ 46 w 116"/>
                  <a:gd name="T53" fmla="*/ 56 h 62"/>
                  <a:gd name="T54" fmla="*/ 78 w 116"/>
                  <a:gd name="T55" fmla="*/ 31 h 62"/>
                  <a:gd name="T56" fmla="*/ 58 w 116"/>
                  <a:gd name="T57" fmla="*/ 56 h 62"/>
                  <a:gd name="T58" fmla="*/ 58 w 116"/>
                  <a:gd name="T59" fmla="*/ 6 h 62"/>
                  <a:gd name="T60" fmla="*/ 99 w 116"/>
                  <a:gd name="T61" fmla="*/ 56 h 62"/>
                  <a:gd name="T62" fmla="*/ 110 w 116"/>
                  <a:gd name="T63" fmla="*/ 45 h 62"/>
                  <a:gd name="T64" fmla="*/ 18 w 116"/>
                  <a:gd name="T65" fmla="*/ 56 h 62"/>
                  <a:gd name="T66" fmla="*/ 6 w 116"/>
                  <a:gd name="T67" fmla="*/ 45 h 62"/>
                  <a:gd name="T68" fmla="*/ 99 w 116"/>
                  <a:gd name="T69" fmla="*/ 6 h 62"/>
                  <a:gd name="T70" fmla="*/ 110 w 116"/>
                  <a:gd name="T71" fmla="*/ 17 h 62"/>
                  <a:gd name="T72" fmla="*/ 18 w 116"/>
                  <a:gd name="T73" fmla="*/ 6 h 62"/>
                  <a:gd name="T74" fmla="*/ 6 w 116"/>
                  <a:gd name="T75" fmla="*/ 17 h 62"/>
                  <a:gd name="T76" fmla="*/ 57 w 116"/>
                  <a:gd name="T77" fmla="*/ 44 h 62"/>
                  <a:gd name="T78" fmla="*/ 59 w 116"/>
                  <a:gd name="T79" fmla="*/ 47 h 62"/>
                  <a:gd name="T80" fmla="*/ 64 w 116"/>
                  <a:gd name="T81" fmla="*/ 42 h 62"/>
                  <a:gd name="T82" fmla="*/ 64 w 116"/>
                  <a:gd name="T83" fmla="*/ 31 h 62"/>
                  <a:gd name="T84" fmla="*/ 59 w 116"/>
                  <a:gd name="T85" fmla="*/ 22 h 62"/>
                  <a:gd name="T86" fmla="*/ 65 w 116"/>
                  <a:gd name="T87" fmla="*/ 19 h 62"/>
                  <a:gd name="T88" fmla="*/ 59 w 116"/>
                  <a:gd name="T89" fmla="*/ 15 h 62"/>
                  <a:gd name="T90" fmla="*/ 57 w 116"/>
                  <a:gd name="T91" fmla="*/ 18 h 62"/>
                  <a:gd name="T92" fmla="*/ 52 w 116"/>
                  <a:gd name="T93" fmla="*/ 31 h 62"/>
                  <a:gd name="T94" fmla="*/ 57 w 116"/>
                  <a:gd name="T95" fmla="*/ 40 h 62"/>
                  <a:gd name="T96" fmla="*/ 50 w 116"/>
                  <a:gd name="T97" fmla="*/ 38 h 62"/>
                  <a:gd name="T98" fmla="*/ 57 w 116"/>
                  <a:gd name="T99" fmla="*/ 28 h 62"/>
                  <a:gd name="T100" fmla="*/ 57 w 116"/>
                  <a:gd name="T101" fmla="*/ 22 h 62"/>
                  <a:gd name="T102" fmla="*/ 59 w 116"/>
                  <a:gd name="T103" fmla="*/ 40 h 62"/>
                  <a:gd name="T104" fmla="*/ 62 w 116"/>
                  <a:gd name="T105" fmla="*/ 37 h 62"/>
                  <a:gd name="T106" fmla="*/ 59 w 116"/>
                  <a:gd name="T107"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62">
                    <a:moveTo>
                      <a:pt x="0" y="0"/>
                    </a:moveTo>
                    <a:cubicBezTo>
                      <a:pt x="18" y="0"/>
                      <a:pt x="18" y="0"/>
                      <a:pt x="18" y="0"/>
                    </a:cubicBezTo>
                    <a:cubicBezTo>
                      <a:pt x="22" y="0"/>
                      <a:pt x="22" y="0"/>
                      <a:pt x="22" y="0"/>
                    </a:cubicBezTo>
                    <a:cubicBezTo>
                      <a:pt x="94" y="0"/>
                      <a:pt x="94" y="0"/>
                      <a:pt x="94" y="0"/>
                    </a:cubicBezTo>
                    <a:cubicBezTo>
                      <a:pt x="98" y="0"/>
                      <a:pt x="98" y="0"/>
                      <a:pt x="98" y="0"/>
                    </a:cubicBezTo>
                    <a:cubicBezTo>
                      <a:pt x="116" y="0"/>
                      <a:pt x="116" y="0"/>
                      <a:pt x="116" y="0"/>
                    </a:cubicBezTo>
                    <a:cubicBezTo>
                      <a:pt x="116" y="17"/>
                      <a:pt x="116" y="17"/>
                      <a:pt x="116" y="17"/>
                    </a:cubicBezTo>
                    <a:cubicBezTo>
                      <a:pt x="116" y="21"/>
                      <a:pt x="116" y="21"/>
                      <a:pt x="116" y="21"/>
                    </a:cubicBezTo>
                    <a:cubicBezTo>
                      <a:pt x="116" y="40"/>
                      <a:pt x="116" y="40"/>
                      <a:pt x="116" y="40"/>
                    </a:cubicBezTo>
                    <a:cubicBezTo>
                      <a:pt x="116" y="45"/>
                      <a:pt x="116" y="45"/>
                      <a:pt x="116" y="45"/>
                    </a:cubicBezTo>
                    <a:cubicBezTo>
                      <a:pt x="116" y="62"/>
                      <a:pt x="116" y="62"/>
                      <a:pt x="116" y="62"/>
                    </a:cubicBezTo>
                    <a:cubicBezTo>
                      <a:pt x="98" y="62"/>
                      <a:pt x="98" y="62"/>
                      <a:pt x="98" y="62"/>
                    </a:cubicBezTo>
                    <a:cubicBezTo>
                      <a:pt x="94" y="62"/>
                      <a:pt x="94" y="62"/>
                      <a:pt x="94" y="62"/>
                    </a:cubicBezTo>
                    <a:cubicBezTo>
                      <a:pt x="22" y="62"/>
                      <a:pt x="22" y="62"/>
                      <a:pt x="22" y="62"/>
                    </a:cubicBezTo>
                    <a:cubicBezTo>
                      <a:pt x="18" y="62"/>
                      <a:pt x="18" y="62"/>
                      <a:pt x="18" y="62"/>
                    </a:cubicBezTo>
                    <a:cubicBezTo>
                      <a:pt x="0" y="62"/>
                      <a:pt x="0" y="62"/>
                      <a:pt x="0" y="62"/>
                    </a:cubicBezTo>
                    <a:cubicBezTo>
                      <a:pt x="0" y="45"/>
                      <a:pt x="0" y="45"/>
                      <a:pt x="0" y="45"/>
                    </a:cubicBezTo>
                    <a:cubicBezTo>
                      <a:pt x="0" y="40"/>
                      <a:pt x="0" y="40"/>
                      <a:pt x="0" y="40"/>
                    </a:cubicBezTo>
                    <a:cubicBezTo>
                      <a:pt x="0" y="21"/>
                      <a:pt x="0" y="21"/>
                      <a:pt x="0" y="21"/>
                    </a:cubicBezTo>
                    <a:cubicBezTo>
                      <a:pt x="0" y="17"/>
                      <a:pt x="0" y="17"/>
                      <a:pt x="0" y="17"/>
                    </a:cubicBezTo>
                    <a:cubicBezTo>
                      <a:pt x="0" y="0"/>
                      <a:pt x="0" y="0"/>
                      <a:pt x="0" y="0"/>
                    </a:cubicBezTo>
                    <a:close/>
                    <a:moveTo>
                      <a:pt x="71" y="6"/>
                    </a:moveTo>
                    <a:cubicBezTo>
                      <a:pt x="71" y="6"/>
                      <a:pt x="71" y="6"/>
                      <a:pt x="71" y="6"/>
                    </a:cubicBezTo>
                    <a:cubicBezTo>
                      <a:pt x="72" y="7"/>
                      <a:pt x="73" y="8"/>
                      <a:pt x="74" y="9"/>
                    </a:cubicBezTo>
                    <a:cubicBezTo>
                      <a:pt x="76" y="11"/>
                      <a:pt x="77" y="13"/>
                      <a:pt x="78" y="15"/>
                    </a:cubicBezTo>
                    <a:cubicBezTo>
                      <a:pt x="79" y="17"/>
                      <a:pt x="79" y="17"/>
                      <a:pt x="79" y="17"/>
                    </a:cubicBezTo>
                    <a:cubicBezTo>
                      <a:pt x="81" y="21"/>
                      <a:pt x="82" y="24"/>
                      <a:pt x="82" y="28"/>
                    </a:cubicBezTo>
                    <a:cubicBezTo>
                      <a:pt x="82" y="30"/>
                      <a:pt x="82" y="33"/>
                      <a:pt x="82" y="35"/>
                    </a:cubicBezTo>
                    <a:cubicBezTo>
                      <a:pt x="82" y="37"/>
                      <a:pt x="81" y="39"/>
                      <a:pt x="81" y="41"/>
                    </a:cubicBezTo>
                    <a:cubicBezTo>
                      <a:pt x="80" y="43"/>
                      <a:pt x="79" y="46"/>
                      <a:pt x="78" y="48"/>
                    </a:cubicBezTo>
                    <a:cubicBezTo>
                      <a:pt x="76" y="50"/>
                      <a:pt x="76" y="50"/>
                      <a:pt x="76" y="50"/>
                    </a:cubicBezTo>
                    <a:cubicBezTo>
                      <a:pt x="74" y="52"/>
                      <a:pt x="73" y="54"/>
                      <a:pt x="71" y="56"/>
                    </a:cubicBezTo>
                    <a:cubicBezTo>
                      <a:pt x="95" y="56"/>
                      <a:pt x="95" y="56"/>
                      <a:pt x="95" y="56"/>
                    </a:cubicBezTo>
                    <a:cubicBezTo>
                      <a:pt x="96" y="48"/>
                      <a:pt x="102" y="42"/>
                      <a:pt x="110" y="41"/>
                    </a:cubicBezTo>
                    <a:cubicBezTo>
                      <a:pt x="110" y="21"/>
                      <a:pt x="110" y="21"/>
                      <a:pt x="110" y="21"/>
                    </a:cubicBezTo>
                    <a:cubicBezTo>
                      <a:pt x="102" y="19"/>
                      <a:pt x="96" y="13"/>
                      <a:pt x="95" y="6"/>
                    </a:cubicBezTo>
                    <a:cubicBezTo>
                      <a:pt x="71" y="6"/>
                      <a:pt x="71" y="6"/>
                      <a:pt x="71" y="6"/>
                    </a:cubicBezTo>
                    <a:close/>
                    <a:moveTo>
                      <a:pt x="46" y="56"/>
                    </a:moveTo>
                    <a:cubicBezTo>
                      <a:pt x="45" y="55"/>
                      <a:pt x="44" y="55"/>
                      <a:pt x="44" y="54"/>
                    </a:cubicBezTo>
                    <a:cubicBezTo>
                      <a:pt x="43" y="53"/>
                      <a:pt x="42" y="52"/>
                      <a:pt x="41" y="51"/>
                    </a:cubicBezTo>
                    <a:cubicBezTo>
                      <a:pt x="39" y="49"/>
                      <a:pt x="38" y="47"/>
                      <a:pt x="37" y="44"/>
                    </a:cubicBezTo>
                    <a:cubicBezTo>
                      <a:pt x="36" y="43"/>
                      <a:pt x="36" y="41"/>
                      <a:pt x="35" y="39"/>
                    </a:cubicBezTo>
                    <a:cubicBezTo>
                      <a:pt x="35" y="37"/>
                      <a:pt x="35" y="35"/>
                      <a:pt x="34" y="32"/>
                    </a:cubicBezTo>
                    <a:cubicBezTo>
                      <a:pt x="34" y="30"/>
                      <a:pt x="35" y="28"/>
                      <a:pt x="35" y="25"/>
                    </a:cubicBezTo>
                    <a:cubicBezTo>
                      <a:pt x="35" y="22"/>
                      <a:pt x="35" y="22"/>
                      <a:pt x="35" y="22"/>
                    </a:cubicBezTo>
                    <a:cubicBezTo>
                      <a:pt x="36" y="19"/>
                      <a:pt x="38" y="16"/>
                      <a:pt x="40" y="13"/>
                    </a:cubicBezTo>
                    <a:cubicBezTo>
                      <a:pt x="41" y="11"/>
                      <a:pt x="42" y="10"/>
                      <a:pt x="43" y="9"/>
                    </a:cubicBezTo>
                    <a:cubicBezTo>
                      <a:pt x="44" y="8"/>
                      <a:pt x="45" y="7"/>
                      <a:pt x="46" y="6"/>
                    </a:cubicBezTo>
                    <a:cubicBezTo>
                      <a:pt x="46" y="6"/>
                      <a:pt x="46" y="6"/>
                      <a:pt x="46" y="6"/>
                    </a:cubicBezTo>
                    <a:cubicBezTo>
                      <a:pt x="22" y="6"/>
                      <a:pt x="22" y="6"/>
                      <a:pt x="22" y="6"/>
                    </a:cubicBezTo>
                    <a:cubicBezTo>
                      <a:pt x="20" y="13"/>
                      <a:pt x="14" y="19"/>
                      <a:pt x="6" y="21"/>
                    </a:cubicBezTo>
                    <a:cubicBezTo>
                      <a:pt x="6" y="41"/>
                      <a:pt x="6" y="41"/>
                      <a:pt x="6" y="41"/>
                    </a:cubicBezTo>
                    <a:cubicBezTo>
                      <a:pt x="14" y="42"/>
                      <a:pt x="20" y="48"/>
                      <a:pt x="22" y="56"/>
                    </a:cubicBezTo>
                    <a:cubicBezTo>
                      <a:pt x="46" y="56"/>
                      <a:pt x="46" y="56"/>
                      <a:pt x="46" y="56"/>
                    </a:cubicBezTo>
                    <a:close/>
                    <a:moveTo>
                      <a:pt x="58" y="6"/>
                    </a:moveTo>
                    <a:cubicBezTo>
                      <a:pt x="69" y="6"/>
                      <a:pt x="78" y="17"/>
                      <a:pt x="78" y="31"/>
                    </a:cubicBezTo>
                    <a:cubicBezTo>
                      <a:pt x="78" y="44"/>
                      <a:pt x="69" y="55"/>
                      <a:pt x="59" y="56"/>
                    </a:cubicBezTo>
                    <a:cubicBezTo>
                      <a:pt x="58" y="56"/>
                      <a:pt x="58" y="56"/>
                      <a:pt x="58" y="56"/>
                    </a:cubicBezTo>
                    <a:cubicBezTo>
                      <a:pt x="47" y="55"/>
                      <a:pt x="39" y="44"/>
                      <a:pt x="39" y="31"/>
                    </a:cubicBezTo>
                    <a:cubicBezTo>
                      <a:pt x="39" y="17"/>
                      <a:pt x="47" y="6"/>
                      <a:pt x="58" y="6"/>
                    </a:cubicBezTo>
                    <a:close/>
                    <a:moveTo>
                      <a:pt x="110" y="45"/>
                    </a:moveTo>
                    <a:cubicBezTo>
                      <a:pt x="105" y="47"/>
                      <a:pt x="101" y="51"/>
                      <a:pt x="99" y="56"/>
                    </a:cubicBezTo>
                    <a:cubicBezTo>
                      <a:pt x="110" y="56"/>
                      <a:pt x="110" y="56"/>
                      <a:pt x="110" y="56"/>
                    </a:cubicBezTo>
                    <a:cubicBezTo>
                      <a:pt x="110" y="45"/>
                      <a:pt x="110" y="45"/>
                      <a:pt x="110" y="45"/>
                    </a:cubicBezTo>
                    <a:close/>
                    <a:moveTo>
                      <a:pt x="6" y="45"/>
                    </a:moveTo>
                    <a:cubicBezTo>
                      <a:pt x="12" y="47"/>
                      <a:pt x="16" y="51"/>
                      <a:pt x="18" y="56"/>
                    </a:cubicBezTo>
                    <a:cubicBezTo>
                      <a:pt x="6" y="56"/>
                      <a:pt x="6" y="56"/>
                      <a:pt x="6" y="56"/>
                    </a:cubicBezTo>
                    <a:cubicBezTo>
                      <a:pt x="6" y="45"/>
                      <a:pt x="6" y="45"/>
                      <a:pt x="6" y="45"/>
                    </a:cubicBezTo>
                    <a:close/>
                    <a:moveTo>
                      <a:pt x="110" y="17"/>
                    </a:moveTo>
                    <a:cubicBezTo>
                      <a:pt x="105" y="15"/>
                      <a:pt x="101" y="11"/>
                      <a:pt x="99" y="6"/>
                    </a:cubicBezTo>
                    <a:cubicBezTo>
                      <a:pt x="110" y="6"/>
                      <a:pt x="110" y="6"/>
                      <a:pt x="110" y="6"/>
                    </a:cubicBezTo>
                    <a:cubicBezTo>
                      <a:pt x="110" y="17"/>
                      <a:pt x="110" y="17"/>
                      <a:pt x="110" y="17"/>
                    </a:cubicBezTo>
                    <a:close/>
                    <a:moveTo>
                      <a:pt x="6" y="17"/>
                    </a:moveTo>
                    <a:cubicBezTo>
                      <a:pt x="12" y="15"/>
                      <a:pt x="16" y="11"/>
                      <a:pt x="18" y="6"/>
                    </a:cubicBezTo>
                    <a:cubicBezTo>
                      <a:pt x="6" y="6"/>
                      <a:pt x="6" y="6"/>
                      <a:pt x="6" y="6"/>
                    </a:cubicBezTo>
                    <a:cubicBezTo>
                      <a:pt x="6" y="17"/>
                      <a:pt x="6" y="17"/>
                      <a:pt x="6" y="17"/>
                    </a:cubicBezTo>
                    <a:close/>
                    <a:moveTo>
                      <a:pt x="50" y="43"/>
                    </a:moveTo>
                    <a:cubicBezTo>
                      <a:pt x="52" y="44"/>
                      <a:pt x="53" y="44"/>
                      <a:pt x="57" y="44"/>
                    </a:cubicBezTo>
                    <a:cubicBezTo>
                      <a:pt x="57" y="47"/>
                      <a:pt x="57" y="47"/>
                      <a:pt x="57" y="47"/>
                    </a:cubicBezTo>
                    <a:cubicBezTo>
                      <a:pt x="59" y="47"/>
                      <a:pt x="59" y="47"/>
                      <a:pt x="59" y="47"/>
                    </a:cubicBezTo>
                    <a:cubicBezTo>
                      <a:pt x="59" y="44"/>
                      <a:pt x="59" y="44"/>
                      <a:pt x="59" y="44"/>
                    </a:cubicBezTo>
                    <a:cubicBezTo>
                      <a:pt x="61" y="44"/>
                      <a:pt x="63" y="43"/>
                      <a:pt x="64" y="42"/>
                    </a:cubicBezTo>
                    <a:cubicBezTo>
                      <a:pt x="66" y="41"/>
                      <a:pt x="67" y="39"/>
                      <a:pt x="67" y="36"/>
                    </a:cubicBezTo>
                    <a:cubicBezTo>
                      <a:pt x="67" y="34"/>
                      <a:pt x="66" y="32"/>
                      <a:pt x="64" y="31"/>
                    </a:cubicBezTo>
                    <a:cubicBezTo>
                      <a:pt x="63" y="30"/>
                      <a:pt x="62" y="29"/>
                      <a:pt x="59" y="28"/>
                    </a:cubicBezTo>
                    <a:cubicBezTo>
                      <a:pt x="59" y="22"/>
                      <a:pt x="59" y="22"/>
                      <a:pt x="59" y="22"/>
                    </a:cubicBezTo>
                    <a:cubicBezTo>
                      <a:pt x="61" y="22"/>
                      <a:pt x="63" y="22"/>
                      <a:pt x="65" y="23"/>
                    </a:cubicBezTo>
                    <a:cubicBezTo>
                      <a:pt x="65" y="19"/>
                      <a:pt x="65" y="19"/>
                      <a:pt x="65" y="19"/>
                    </a:cubicBezTo>
                    <a:cubicBezTo>
                      <a:pt x="64" y="18"/>
                      <a:pt x="62" y="18"/>
                      <a:pt x="59" y="18"/>
                    </a:cubicBezTo>
                    <a:cubicBezTo>
                      <a:pt x="59" y="15"/>
                      <a:pt x="59" y="15"/>
                      <a:pt x="59" y="15"/>
                    </a:cubicBezTo>
                    <a:cubicBezTo>
                      <a:pt x="57" y="15"/>
                      <a:pt x="57" y="15"/>
                      <a:pt x="57" y="15"/>
                    </a:cubicBezTo>
                    <a:cubicBezTo>
                      <a:pt x="57" y="18"/>
                      <a:pt x="57" y="18"/>
                      <a:pt x="57" y="18"/>
                    </a:cubicBezTo>
                    <a:cubicBezTo>
                      <a:pt x="52" y="18"/>
                      <a:pt x="49" y="21"/>
                      <a:pt x="49" y="25"/>
                    </a:cubicBezTo>
                    <a:cubicBezTo>
                      <a:pt x="49" y="27"/>
                      <a:pt x="50" y="29"/>
                      <a:pt x="52" y="31"/>
                    </a:cubicBezTo>
                    <a:cubicBezTo>
                      <a:pt x="53" y="31"/>
                      <a:pt x="54" y="32"/>
                      <a:pt x="57" y="33"/>
                    </a:cubicBezTo>
                    <a:cubicBezTo>
                      <a:pt x="57" y="40"/>
                      <a:pt x="57" y="40"/>
                      <a:pt x="57" y="40"/>
                    </a:cubicBezTo>
                    <a:cubicBezTo>
                      <a:pt x="57" y="40"/>
                      <a:pt x="56" y="40"/>
                      <a:pt x="56" y="40"/>
                    </a:cubicBezTo>
                    <a:cubicBezTo>
                      <a:pt x="55" y="40"/>
                      <a:pt x="52" y="39"/>
                      <a:pt x="50" y="38"/>
                    </a:cubicBezTo>
                    <a:cubicBezTo>
                      <a:pt x="50" y="43"/>
                      <a:pt x="50" y="43"/>
                      <a:pt x="50" y="43"/>
                    </a:cubicBezTo>
                    <a:close/>
                    <a:moveTo>
                      <a:pt x="57" y="28"/>
                    </a:moveTo>
                    <a:cubicBezTo>
                      <a:pt x="55" y="27"/>
                      <a:pt x="54" y="26"/>
                      <a:pt x="54" y="25"/>
                    </a:cubicBezTo>
                    <a:cubicBezTo>
                      <a:pt x="54" y="23"/>
                      <a:pt x="55" y="22"/>
                      <a:pt x="57" y="22"/>
                    </a:cubicBezTo>
                    <a:cubicBezTo>
                      <a:pt x="57" y="28"/>
                      <a:pt x="57" y="28"/>
                      <a:pt x="57" y="28"/>
                    </a:cubicBezTo>
                    <a:close/>
                    <a:moveTo>
                      <a:pt x="59" y="40"/>
                    </a:moveTo>
                    <a:cubicBezTo>
                      <a:pt x="59" y="33"/>
                      <a:pt x="59" y="33"/>
                      <a:pt x="59" y="33"/>
                    </a:cubicBezTo>
                    <a:cubicBezTo>
                      <a:pt x="61" y="34"/>
                      <a:pt x="62" y="35"/>
                      <a:pt x="62" y="37"/>
                    </a:cubicBezTo>
                    <a:cubicBezTo>
                      <a:pt x="62" y="38"/>
                      <a:pt x="61" y="39"/>
                      <a:pt x="59" y="40"/>
                    </a:cubicBezTo>
                    <a:cubicBezTo>
                      <a:pt x="59" y="40"/>
                      <a:pt x="59" y="40"/>
                      <a:pt x="59" y="40"/>
                    </a:cubicBezTo>
                    <a:close/>
                  </a:path>
                </a:pathLst>
              </a:custGeom>
              <a:solidFill>
                <a:schemeClr val="tx2">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2" name="任意多边形: 形状 53"/>
              <p:cNvSpPr/>
              <p:nvPr/>
            </p:nvSpPr>
            <p:spPr bwMode="auto">
              <a:xfrm>
                <a:off x="4066276" y="3317005"/>
                <a:ext cx="222862" cy="218772"/>
              </a:xfrm>
              <a:custGeom>
                <a:avLst/>
                <a:gdLst>
                  <a:gd name="T0" fmla="*/ 50 w 105"/>
                  <a:gd name="T1" fmla="*/ 8 h 103"/>
                  <a:gd name="T2" fmla="*/ 55 w 105"/>
                  <a:gd name="T3" fmla="*/ 0 h 103"/>
                  <a:gd name="T4" fmla="*/ 103 w 105"/>
                  <a:gd name="T5" fmla="*/ 8 h 103"/>
                  <a:gd name="T6" fmla="*/ 105 w 105"/>
                  <a:gd name="T7" fmla="*/ 19 h 103"/>
                  <a:gd name="T8" fmla="*/ 103 w 105"/>
                  <a:gd name="T9" fmla="*/ 21 h 103"/>
                  <a:gd name="T10" fmla="*/ 100 w 105"/>
                  <a:gd name="T11" fmla="*/ 81 h 103"/>
                  <a:gd name="T12" fmla="*/ 86 w 105"/>
                  <a:gd name="T13" fmla="*/ 103 h 103"/>
                  <a:gd name="T14" fmla="*/ 70 w 105"/>
                  <a:gd name="T15" fmla="*/ 96 h 103"/>
                  <a:gd name="T16" fmla="*/ 55 w 105"/>
                  <a:gd name="T17" fmla="*/ 103 h 103"/>
                  <a:gd name="T18" fmla="*/ 50 w 105"/>
                  <a:gd name="T19" fmla="*/ 96 h 103"/>
                  <a:gd name="T20" fmla="*/ 27 w 105"/>
                  <a:gd name="T21" fmla="*/ 103 h 103"/>
                  <a:gd name="T22" fmla="*/ 41 w 105"/>
                  <a:gd name="T23" fmla="*/ 81 h 103"/>
                  <a:gd name="T24" fmla="*/ 2 w 105"/>
                  <a:gd name="T25" fmla="*/ 78 h 103"/>
                  <a:gd name="T26" fmla="*/ 2 w 105"/>
                  <a:gd name="T27" fmla="*/ 21 h 103"/>
                  <a:gd name="T28" fmla="*/ 0 w 105"/>
                  <a:gd name="T29" fmla="*/ 10 h 103"/>
                  <a:gd name="T30" fmla="*/ 2 w 105"/>
                  <a:gd name="T31" fmla="*/ 8 h 103"/>
                  <a:gd name="T32" fmla="*/ 8 w 105"/>
                  <a:gd name="T33" fmla="*/ 21 h 103"/>
                  <a:gd name="T34" fmla="*/ 11 w 105"/>
                  <a:gd name="T35" fmla="*/ 75 h 103"/>
                  <a:gd name="T36" fmla="*/ 97 w 105"/>
                  <a:gd name="T37" fmla="*/ 72 h 103"/>
                  <a:gd name="T38" fmla="*/ 37 w 105"/>
                  <a:gd name="T39" fmla="*/ 94 h 103"/>
                  <a:gd name="T40" fmla="*/ 50 w 105"/>
                  <a:gd name="T41" fmla="*/ 81 h 103"/>
                  <a:gd name="T42" fmla="*/ 55 w 105"/>
                  <a:gd name="T43" fmla="*/ 94 h 103"/>
                  <a:gd name="T44" fmla="*/ 55 w 105"/>
                  <a:gd name="T45" fmla="*/ 81 h 103"/>
                  <a:gd name="T46" fmla="*/ 18 w 105"/>
                  <a:gd name="T47" fmla="*/ 55 h 103"/>
                  <a:gd name="T48" fmla="*/ 36 w 105"/>
                  <a:gd name="T49" fmla="*/ 47 h 103"/>
                  <a:gd name="T50" fmla="*/ 41 w 105"/>
                  <a:gd name="T51" fmla="*/ 40 h 103"/>
                  <a:gd name="T52" fmla="*/ 47 w 105"/>
                  <a:gd name="T53" fmla="*/ 46 h 103"/>
                  <a:gd name="T54" fmla="*/ 63 w 105"/>
                  <a:gd name="T55" fmla="*/ 50 h 103"/>
                  <a:gd name="T56" fmla="*/ 81 w 105"/>
                  <a:gd name="T57" fmla="*/ 36 h 103"/>
                  <a:gd name="T58" fmla="*/ 86 w 105"/>
                  <a:gd name="T59" fmla="*/ 29 h 103"/>
                  <a:gd name="T60" fmla="*/ 86 w 105"/>
                  <a:gd name="T61" fmla="*/ 40 h 103"/>
                  <a:gd name="T62" fmla="*/ 69 w 105"/>
                  <a:gd name="T63" fmla="*/ 53 h 103"/>
                  <a:gd name="T64" fmla="*/ 63 w 105"/>
                  <a:gd name="T65" fmla="*/ 61 h 103"/>
                  <a:gd name="T66" fmla="*/ 58 w 105"/>
                  <a:gd name="T67" fmla="*/ 55 h 103"/>
                  <a:gd name="T68" fmla="*/ 41 w 105"/>
                  <a:gd name="T69" fmla="*/ 51 h 103"/>
                  <a:gd name="T70" fmla="*/ 24 w 105"/>
                  <a:gd name="T71" fmla="*/ 59 h 103"/>
                  <a:gd name="T72" fmla="*/ 18 w 105"/>
                  <a:gd name="T73" fmla="*/ 66 h 103"/>
                  <a:gd name="T74" fmla="*/ 18 w 105"/>
                  <a:gd name="T75" fmla="*/ 55 h 103"/>
                  <a:gd name="T76" fmla="*/ 86 w 105"/>
                  <a:gd name="T77" fmla="*/ 31 h 103"/>
                  <a:gd name="T78" fmla="*/ 86 w 105"/>
                  <a:gd name="T79" fmla="*/ 37 h 103"/>
                  <a:gd name="T80" fmla="*/ 86 w 105"/>
                  <a:gd name="T81" fmla="*/ 31 h 103"/>
                  <a:gd name="T82" fmla="*/ 63 w 105"/>
                  <a:gd name="T83" fmla="*/ 52 h 103"/>
                  <a:gd name="T84" fmla="*/ 63 w 105"/>
                  <a:gd name="T85" fmla="*/ 58 h 103"/>
                  <a:gd name="T86" fmla="*/ 63 w 105"/>
                  <a:gd name="T87" fmla="*/ 52 h 103"/>
                  <a:gd name="T88" fmla="*/ 41 w 105"/>
                  <a:gd name="T89" fmla="*/ 43 h 103"/>
                  <a:gd name="T90" fmla="*/ 41 w 105"/>
                  <a:gd name="T91" fmla="*/ 49 h 103"/>
                  <a:gd name="T92" fmla="*/ 41 w 105"/>
                  <a:gd name="T93" fmla="*/ 43 h 103"/>
                  <a:gd name="T94" fmla="*/ 18 w 105"/>
                  <a:gd name="T95" fmla="*/ 58 h 103"/>
                  <a:gd name="T96" fmla="*/ 18 w 105"/>
                  <a:gd name="T97" fmla="*/ 64 h 103"/>
                  <a:gd name="T98" fmla="*/ 18 w 105"/>
                  <a:gd name="T99"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03">
                    <a:moveTo>
                      <a:pt x="2" y="8"/>
                    </a:moveTo>
                    <a:cubicBezTo>
                      <a:pt x="50" y="8"/>
                      <a:pt x="50" y="8"/>
                      <a:pt x="50" y="8"/>
                    </a:cubicBezTo>
                    <a:cubicBezTo>
                      <a:pt x="50" y="0"/>
                      <a:pt x="50" y="0"/>
                      <a:pt x="50" y="0"/>
                    </a:cubicBezTo>
                    <a:cubicBezTo>
                      <a:pt x="55" y="0"/>
                      <a:pt x="55" y="0"/>
                      <a:pt x="55" y="0"/>
                    </a:cubicBezTo>
                    <a:cubicBezTo>
                      <a:pt x="55" y="8"/>
                      <a:pt x="55" y="8"/>
                      <a:pt x="55" y="8"/>
                    </a:cubicBezTo>
                    <a:cubicBezTo>
                      <a:pt x="103" y="8"/>
                      <a:pt x="103" y="8"/>
                      <a:pt x="103" y="8"/>
                    </a:cubicBezTo>
                    <a:cubicBezTo>
                      <a:pt x="104" y="8"/>
                      <a:pt x="105" y="9"/>
                      <a:pt x="105" y="10"/>
                    </a:cubicBezTo>
                    <a:cubicBezTo>
                      <a:pt x="105" y="19"/>
                      <a:pt x="105" y="19"/>
                      <a:pt x="105" y="19"/>
                    </a:cubicBezTo>
                    <a:cubicBezTo>
                      <a:pt x="105" y="20"/>
                      <a:pt x="104" y="21"/>
                      <a:pt x="103" y="21"/>
                    </a:cubicBezTo>
                    <a:cubicBezTo>
                      <a:pt x="103" y="21"/>
                      <a:pt x="103" y="21"/>
                      <a:pt x="103" y="21"/>
                    </a:cubicBezTo>
                    <a:cubicBezTo>
                      <a:pt x="103" y="78"/>
                      <a:pt x="103" y="78"/>
                      <a:pt x="103" y="78"/>
                    </a:cubicBezTo>
                    <a:cubicBezTo>
                      <a:pt x="103" y="80"/>
                      <a:pt x="101" y="81"/>
                      <a:pt x="100" y="81"/>
                    </a:cubicBezTo>
                    <a:cubicBezTo>
                      <a:pt x="64" y="81"/>
                      <a:pt x="64" y="81"/>
                      <a:pt x="64" y="81"/>
                    </a:cubicBezTo>
                    <a:cubicBezTo>
                      <a:pt x="86" y="103"/>
                      <a:pt x="86" y="103"/>
                      <a:pt x="86" y="103"/>
                    </a:cubicBezTo>
                    <a:cubicBezTo>
                      <a:pt x="77" y="103"/>
                      <a:pt x="77" y="103"/>
                      <a:pt x="77" y="103"/>
                    </a:cubicBezTo>
                    <a:cubicBezTo>
                      <a:pt x="70" y="96"/>
                      <a:pt x="70" y="96"/>
                      <a:pt x="70" y="96"/>
                    </a:cubicBezTo>
                    <a:cubicBezTo>
                      <a:pt x="55" y="96"/>
                      <a:pt x="55" y="96"/>
                      <a:pt x="55" y="96"/>
                    </a:cubicBezTo>
                    <a:cubicBezTo>
                      <a:pt x="55" y="103"/>
                      <a:pt x="55" y="103"/>
                      <a:pt x="55" y="103"/>
                    </a:cubicBezTo>
                    <a:cubicBezTo>
                      <a:pt x="50" y="103"/>
                      <a:pt x="50" y="103"/>
                      <a:pt x="50" y="103"/>
                    </a:cubicBezTo>
                    <a:cubicBezTo>
                      <a:pt x="50" y="96"/>
                      <a:pt x="50" y="96"/>
                      <a:pt x="50" y="96"/>
                    </a:cubicBezTo>
                    <a:cubicBezTo>
                      <a:pt x="35" y="96"/>
                      <a:pt x="35" y="96"/>
                      <a:pt x="35" y="96"/>
                    </a:cubicBezTo>
                    <a:cubicBezTo>
                      <a:pt x="27" y="103"/>
                      <a:pt x="27" y="103"/>
                      <a:pt x="27" y="103"/>
                    </a:cubicBezTo>
                    <a:cubicBezTo>
                      <a:pt x="19" y="103"/>
                      <a:pt x="19" y="103"/>
                      <a:pt x="19" y="103"/>
                    </a:cubicBezTo>
                    <a:cubicBezTo>
                      <a:pt x="41" y="81"/>
                      <a:pt x="41" y="81"/>
                      <a:pt x="41" y="81"/>
                    </a:cubicBezTo>
                    <a:cubicBezTo>
                      <a:pt x="5" y="81"/>
                      <a:pt x="5" y="81"/>
                      <a:pt x="5" y="81"/>
                    </a:cubicBezTo>
                    <a:cubicBezTo>
                      <a:pt x="4" y="81"/>
                      <a:pt x="2" y="80"/>
                      <a:pt x="2" y="78"/>
                    </a:cubicBezTo>
                    <a:cubicBezTo>
                      <a:pt x="2" y="21"/>
                      <a:pt x="2" y="21"/>
                      <a:pt x="2" y="21"/>
                    </a:cubicBezTo>
                    <a:cubicBezTo>
                      <a:pt x="2" y="21"/>
                      <a:pt x="2" y="21"/>
                      <a:pt x="2" y="21"/>
                    </a:cubicBezTo>
                    <a:cubicBezTo>
                      <a:pt x="1" y="21"/>
                      <a:pt x="0" y="20"/>
                      <a:pt x="0" y="19"/>
                    </a:cubicBezTo>
                    <a:cubicBezTo>
                      <a:pt x="0" y="10"/>
                      <a:pt x="0" y="10"/>
                      <a:pt x="0" y="10"/>
                    </a:cubicBezTo>
                    <a:cubicBezTo>
                      <a:pt x="0" y="9"/>
                      <a:pt x="1" y="8"/>
                      <a:pt x="2" y="8"/>
                    </a:cubicBezTo>
                    <a:cubicBezTo>
                      <a:pt x="2" y="8"/>
                      <a:pt x="2" y="8"/>
                      <a:pt x="2" y="8"/>
                    </a:cubicBezTo>
                    <a:close/>
                    <a:moveTo>
                      <a:pt x="97" y="21"/>
                    </a:moveTo>
                    <a:cubicBezTo>
                      <a:pt x="8" y="21"/>
                      <a:pt x="8" y="21"/>
                      <a:pt x="8" y="21"/>
                    </a:cubicBezTo>
                    <a:cubicBezTo>
                      <a:pt x="8" y="72"/>
                      <a:pt x="8" y="72"/>
                      <a:pt x="8" y="72"/>
                    </a:cubicBezTo>
                    <a:cubicBezTo>
                      <a:pt x="8" y="74"/>
                      <a:pt x="9" y="75"/>
                      <a:pt x="11" y="75"/>
                    </a:cubicBezTo>
                    <a:cubicBezTo>
                      <a:pt x="94" y="75"/>
                      <a:pt x="94" y="75"/>
                      <a:pt x="94" y="75"/>
                    </a:cubicBezTo>
                    <a:cubicBezTo>
                      <a:pt x="96" y="75"/>
                      <a:pt x="97" y="74"/>
                      <a:pt x="97" y="72"/>
                    </a:cubicBezTo>
                    <a:cubicBezTo>
                      <a:pt x="97" y="21"/>
                      <a:pt x="97" y="21"/>
                      <a:pt x="97" y="21"/>
                    </a:cubicBezTo>
                    <a:close/>
                    <a:moveTo>
                      <a:pt x="37" y="94"/>
                    </a:moveTo>
                    <a:cubicBezTo>
                      <a:pt x="50" y="94"/>
                      <a:pt x="50" y="94"/>
                      <a:pt x="50" y="94"/>
                    </a:cubicBezTo>
                    <a:cubicBezTo>
                      <a:pt x="50" y="81"/>
                      <a:pt x="50" y="81"/>
                      <a:pt x="50" y="81"/>
                    </a:cubicBezTo>
                    <a:cubicBezTo>
                      <a:pt x="37" y="94"/>
                      <a:pt x="37" y="94"/>
                      <a:pt x="37" y="94"/>
                    </a:cubicBezTo>
                    <a:close/>
                    <a:moveTo>
                      <a:pt x="55" y="94"/>
                    </a:moveTo>
                    <a:cubicBezTo>
                      <a:pt x="68" y="94"/>
                      <a:pt x="68" y="94"/>
                      <a:pt x="68" y="94"/>
                    </a:cubicBezTo>
                    <a:cubicBezTo>
                      <a:pt x="55" y="81"/>
                      <a:pt x="55" y="81"/>
                      <a:pt x="55" y="81"/>
                    </a:cubicBezTo>
                    <a:cubicBezTo>
                      <a:pt x="55" y="94"/>
                      <a:pt x="55" y="94"/>
                      <a:pt x="55" y="94"/>
                    </a:cubicBezTo>
                    <a:close/>
                    <a:moveTo>
                      <a:pt x="18" y="55"/>
                    </a:moveTo>
                    <a:cubicBezTo>
                      <a:pt x="20" y="55"/>
                      <a:pt x="21" y="56"/>
                      <a:pt x="22" y="56"/>
                    </a:cubicBezTo>
                    <a:cubicBezTo>
                      <a:pt x="36" y="47"/>
                      <a:pt x="36" y="47"/>
                      <a:pt x="36" y="47"/>
                    </a:cubicBezTo>
                    <a:cubicBezTo>
                      <a:pt x="36" y="47"/>
                      <a:pt x="35" y="46"/>
                      <a:pt x="35" y="46"/>
                    </a:cubicBezTo>
                    <a:cubicBezTo>
                      <a:pt x="35" y="43"/>
                      <a:pt x="38" y="40"/>
                      <a:pt x="41" y="40"/>
                    </a:cubicBezTo>
                    <a:cubicBezTo>
                      <a:pt x="44" y="40"/>
                      <a:pt x="47" y="43"/>
                      <a:pt x="47" y="46"/>
                    </a:cubicBezTo>
                    <a:cubicBezTo>
                      <a:pt x="47" y="46"/>
                      <a:pt x="47" y="46"/>
                      <a:pt x="47" y="46"/>
                    </a:cubicBezTo>
                    <a:cubicBezTo>
                      <a:pt x="59" y="52"/>
                      <a:pt x="59" y="52"/>
                      <a:pt x="59" y="52"/>
                    </a:cubicBezTo>
                    <a:cubicBezTo>
                      <a:pt x="60" y="50"/>
                      <a:pt x="62" y="50"/>
                      <a:pt x="63" y="50"/>
                    </a:cubicBezTo>
                    <a:cubicBezTo>
                      <a:pt x="65" y="50"/>
                      <a:pt x="66" y="50"/>
                      <a:pt x="67" y="50"/>
                    </a:cubicBezTo>
                    <a:cubicBezTo>
                      <a:pt x="81" y="36"/>
                      <a:pt x="81" y="36"/>
                      <a:pt x="81" y="36"/>
                    </a:cubicBezTo>
                    <a:cubicBezTo>
                      <a:pt x="81" y="36"/>
                      <a:pt x="81" y="35"/>
                      <a:pt x="81" y="34"/>
                    </a:cubicBezTo>
                    <a:cubicBezTo>
                      <a:pt x="81" y="31"/>
                      <a:pt x="83" y="29"/>
                      <a:pt x="86" y="29"/>
                    </a:cubicBezTo>
                    <a:cubicBezTo>
                      <a:pt x="89" y="29"/>
                      <a:pt x="92" y="31"/>
                      <a:pt x="92" y="34"/>
                    </a:cubicBezTo>
                    <a:cubicBezTo>
                      <a:pt x="92" y="37"/>
                      <a:pt x="89" y="40"/>
                      <a:pt x="86" y="40"/>
                    </a:cubicBezTo>
                    <a:cubicBezTo>
                      <a:pt x="85" y="40"/>
                      <a:pt x="84" y="40"/>
                      <a:pt x="83" y="39"/>
                    </a:cubicBezTo>
                    <a:cubicBezTo>
                      <a:pt x="69" y="53"/>
                      <a:pt x="69" y="53"/>
                      <a:pt x="69" y="53"/>
                    </a:cubicBezTo>
                    <a:cubicBezTo>
                      <a:pt x="69" y="54"/>
                      <a:pt x="69" y="54"/>
                      <a:pt x="69" y="55"/>
                    </a:cubicBezTo>
                    <a:cubicBezTo>
                      <a:pt x="69" y="58"/>
                      <a:pt x="67" y="61"/>
                      <a:pt x="63" y="61"/>
                    </a:cubicBezTo>
                    <a:cubicBezTo>
                      <a:pt x="60" y="61"/>
                      <a:pt x="58" y="58"/>
                      <a:pt x="58" y="55"/>
                    </a:cubicBezTo>
                    <a:cubicBezTo>
                      <a:pt x="58" y="55"/>
                      <a:pt x="58" y="55"/>
                      <a:pt x="58" y="55"/>
                    </a:cubicBezTo>
                    <a:cubicBezTo>
                      <a:pt x="45" y="50"/>
                      <a:pt x="45" y="50"/>
                      <a:pt x="45" y="50"/>
                    </a:cubicBezTo>
                    <a:cubicBezTo>
                      <a:pt x="44" y="51"/>
                      <a:pt x="43" y="51"/>
                      <a:pt x="41" y="51"/>
                    </a:cubicBezTo>
                    <a:cubicBezTo>
                      <a:pt x="40" y="51"/>
                      <a:pt x="38" y="51"/>
                      <a:pt x="38" y="50"/>
                    </a:cubicBezTo>
                    <a:cubicBezTo>
                      <a:pt x="24" y="59"/>
                      <a:pt x="24" y="59"/>
                      <a:pt x="24" y="59"/>
                    </a:cubicBezTo>
                    <a:cubicBezTo>
                      <a:pt x="24" y="60"/>
                      <a:pt x="24" y="60"/>
                      <a:pt x="24" y="61"/>
                    </a:cubicBezTo>
                    <a:cubicBezTo>
                      <a:pt x="24" y="64"/>
                      <a:pt x="22" y="66"/>
                      <a:pt x="18" y="66"/>
                    </a:cubicBezTo>
                    <a:cubicBezTo>
                      <a:pt x="15" y="66"/>
                      <a:pt x="13" y="64"/>
                      <a:pt x="13" y="61"/>
                    </a:cubicBezTo>
                    <a:cubicBezTo>
                      <a:pt x="13" y="58"/>
                      <a:pt x="15" y="55"/>
                      <a:pt x="18" y="55"/>
                    </a:cubicBezTo>
                    <a:cubicBezTo>
                      <a:pt x="18" y="55"/>
                      <a:pt x="18" y="55"/>
                      <a:pt x="18" y="55"/>
                    </a:cubicBezTo>
                    <a:close/>
                    <a:moveTo>
                      <a:pt x="86" y="31"/>
                    </a:moveTo>
                    <a:cubicBezTo>
                      <a:pt x="88" y="31"/>
                      <a:pt x="89" y="33"/>
                      <a:pt x="89" y="34"/>
                    </a:cubicBezTo>
                    <a:cubicBezTo>
                      <a:pt x="89" y="36"/>
                      <a:pt x="88" y="37"/>
                      <a:pt x="86" y="37"/>
                    </a:cubicBezTo>
                    <a:cubicBezTo>
                      <a:pt x="84" y="37"/>
                      <a:pt x="83" y="36"/>
                      <a:pt x="83" y="34"/>
                    </a:cubicBezTo>
                    <a:cubicBezTo>
                      <a:pt x="83" y="33"/>
                      <a:pt x="84" y="31"/>
                      <a:pt x="86" y="31"/>
                    </a:cubicBezTo>
                    <a:cubicBezTo>
                      <a:pt x="86" y="31"/>
                      <a:pt x="86" y="31"/>
                      <a:pt x="86" y="31"/>
                    </a:cubicBezTo>
                    <a:close/>
                    <a:moveTo>
                      <a:pt x="63" y="52"/>
                    </a:moveTo>
                    <a:cubicBezTo>
                      <a:pt x="65" y="52"/>
                      <a:pt x="67" y="53"/>
                      <a:pt x="67" y="55"/>
                    </a:cubicBezTo>
                    <a:cubicBezTo>
                      <a:pt x="67" y="57"/>
                      <a:pt x="65" y="58"/>
                      <a:pt x="63" y="58"/>
                    </a:cubicBezTo>
                    <a:cubicBezTo>
                      <a:pt x="62" y="58"/>
                      <a:pt x="61" y="57"/>
                      <a:pt x="61" y="55"/>
                    </a:cubicBezTo>
                    <a:cubicBezTo>
                      <a:pt x="61" y="53"/>
                      <a:pt x="62" y="52"/>
                      <a:pt x="63" y="52"/>
                    </a:cubicBezTo>
                    <a:cubicBezTo>
                      <a:pt x="63" y="52"/>
                      <a:pt x="63" y="52"/>
                      <a:pt x="63" y="52"/>
                    </a:cubicBezTo>
                    <a:close/>
                    <a:moveTo>
                      <a:pt x="41" y="43"/>
                    </a:moveTo>
                    <a:cubicBezTo>
                      <a:pt x="43" y="43"/>
                      <a:pt x="44" y="44"/>
                      <a:pt x="44" y="46"/>
                    </a:cubicBezTo>
                    <a:cubicBezTo>
                      <a:pt x="44" y="48"/>
                      <a:pt x="43" y="49"/>
                      <a:pt x="41" y="49"/>
                    </a:cubicBezTo>
                    <a:cubicBezTo>
                      <a:pt x="39" y="49"/>
                      <a:pt x="38" y="48"/>
                      <a:pt x="38" y="46"/>
                    </a:cubicBezTo>
                    <a:cubicBezTo>
                      <a:pt x="38" y="44"/>
                      <a:pt x="39" y="43"/>
                      <a:pt x="41" y="43"/>
                    </a:cubicBezTo>
                    <a:cubicBezTo>
                      <a:pt x="41" y="43"/>
                      <a:pt x="41" y="43"/>
                      <a:pt x="41" y="43"/>
                    </a:cubicBezTo>
                    <a:close/>
                    <a:moveTo>
                      <a:pt x="18" y="58"/>
                    </a:moveTo>
                    <a:cubicBezTo>
                      <a:pt x="20" y="58"/>
                      <a:pt x="21" y="59"/>
                      <a:pt x="21" y="61"/>
                    </a:cubicBezTo>
                    <a:cubicBezTo>
                      <a:pt x="21" y="62"/>
                      <a:pt x="20" y="64"/>
                      <a:pt x="18" y="64"/>
                    </a:cubicBezTo>
                    <a:cubicBezTo>
                      <a:pt x="17" y="64"/>
                      <a:pt x="16" y="62"/>
                      <a:pt x="16" y="61"/>
                    </a:cubicBezTo>
                    <a:cubicBezTo>
                      <a:pt x="16" y="59"/>
                      <a:pt x="17" y="58"/>
                      <a:pt x="18" y="58"/>
                    </a:cubicBezTo>
                    <a:cubicBezTo>
                      <a:pt x="18" y="58"/>
                      <a:pt x="18" y="58"/>
                      <a:pt x="18" y="58"/>
                    </a:cubicBezTo>
                    <a:close/>
                  </a:path>
                </a:pathLst>
              </a:custGeom>
              <a:solidFill>
                <a:schemeClr val="tx2">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3" name="任意多边形: 形状 54"/>
              <p:cNvSpPr/>
              <p:nvPr/>
            </p:nvSpPr>
            <p:spPr bwMode="auto">
              <a:xfrm>
                <a:off x="5784764" y="1200842"/>
                <a:ext cx="622581" cy="621559"/>
              </a:xfrm>
              <a:custGeom>
                <a:avLst/>
                <a:gdLst>
                  <a:gd name="T0" fmla="*/ 52 w 293"/>
                  <a:gd name="T1" fmla="*/ 52 h 293"/>
                  <a:gd name="T2" fmla="*/ 52 w 293"/>
                  <a:gd name="T3" fmla="*/ 241 h 293"/>
                  <a:gd name="T4" fmla="*/ 241 w 293"/>
                  <a:gd name="T5" fmla="*/ 241 h 293"/>
                  <a:gd name="T6" fmla="*/ 241 w 293"/>
                  <a:gd name="T7" fmla="*/ 52 h 293"/>
                  <a:gd name="T8" fmla="*/ 52 w 293"/>
                  <a:gd name="T9" fmla="*/ 52 h 293"/>
                </a:gdLst>
                <a:ahLst/>
                <a:cxnLst>
                  <a:cxn ang="0">
                    <a:pos x="T0" y="T1"/>
                  </a:cxn>
                  <a:cxn ang="0">
                    <a:pos x="T2" y="T3"/>
                  </a:cxn>
                  <a:cxn ang="0">
                    <a:pos x="T4" y="T5"/>
                  </a:cxn>
                  <a:cxn ang="0">
                    <a:pos x="T6" y="T7"/>
                  </a:cxn>
                  <a:cxn ang="0">
                    <a:pos x="T8" y="T9"/>
                  </a:cxn>
                </a:cxnLst>
                <a:rect l="0" t="0" r="r" b="b"/>
                <a:pathLst>
                  <a:path w="293" h="293">
                    <a:moveTo>
                      <a:pt x="52" y="52"/>
                    </a:moveTo>
                    <a:cubicBezTo>
                      <a:pt x="0" y="104"/>
                      <a:pt x="0" y="189"/>
                      <a:pt x="52" y="241"/>
                    </a:cubicBezTo>
                    <a:cubicBezTo>
                      <a:pt x="104" y="293"/>
                      <a:pt x="189" y="293"/>
                      <a:pt x="241" y="241"/>
                    </a:cubicBezTo>
                    <a:cubicBezTo>
                      <a:pt x="293" y="189"/>
                      <a:pt x="293" y="104"/>
                      <a:pt x="241" y="52"/>
                    </a:cubicBezTo>
                    <a:cubicBezTo>
                      <a:pt x="189" y="0"/>
                      <a:pt x="104" y="0"/>
                      <a:pt x="52" y="52"/>
                    </a:cubicBezTo>
                    <a:close/>
                  </a:path>
                </a:pathLst>
              </a:custGeom>
              <a:solidFill>
                <a:schemeClr val="bg2">
                  <a:lumMod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4" name="任意多边形: 形状 55"/>
              <p:cNvSpPr/>
              <p:nvPr/>
            </p:nvSpPr>
            <p:spPr bwMode="auto">
              <a:xfrm>
                <a:off x="5833834" y="1247868"/>
                <a:ext cx="527507" cy="527507"/>
              </a:xfrm>
              <a:custGeom>
                <a:avLst/>
                <a:gdLst>
                  <a:gd name="T0" fmla="*/ 204 w 248"/>
                  <a:gd name="T1" fmla="*/ 44 h 249"/>
                  <a:gd name="T2" fmla="*/ 204 w 248"/>
                  <a:gd name="T3" fmla="*/ 205 h 249"/>
                  <a:gd name="T4" fmla="*/ 44 w 248"/>
                  <a:gd name="T5" fmla="*/ 205 h 249"/>
                  <a:gd name="T6" fmla="*/ 44 w 248"/>
                  <a:gd name="T7" fmla="*/ 44 h 249"/>
                  <a:gd name="T8" fmla="*/ 204 w 248"/>
                  <a:gd name="T9" fmla="*/ 44 h 249"/>
                  <a:gd name="T10" fmla="*/ 194 w 248"/>
                  <a:gd name="T11" fmla="*/ 55 h 249"/>
                  <a:gd name="T12" fmla="*/ 194 w 248"/>
                  <a:gd name="T13" fmla="*/ 194 h 249"/>
                  <a:gd name="T14" fmla="*/ 54 w 248"/>
                  <a:gd name="T15" fmla="*/ 194 h 249"/>
                  <a:gd name="T16" fmla="*/ 54 w 248"/>
                  <a:gd name="T17" fmla="*/ 55 h 249"/>
                  <a:gd name="T18" fmla="*/ 194 w 248"/>
                  <a:gd name="T19" fmla="*/ 5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9">
                    <a:moveTo>
                      <a:pt x="204" y="44"/>
                    </a:moveTo>
                    <a:cubicBezTo>
                      <a:pt x="248" y="88"/>
                      <a:pt x="248" y="160"/>
                      <a:pt x="204" y="205"/>
                    </a:cubicBezTo>
                    <a:cubicBezTo>
                      <a:pt x="160" y="249"/>
                      <a:pt x="88" y="249"/>
                      <a:pt x="44" y="205"/>
                    </a:cubicBezTo>
                    <a:cubicBezTo>
                      <a:pt x="0" y="160"/>
                      <a:pt x="0" y="88"/>
                      <a:pt x="44" y="44"/>
                    </a:cubicBezTo>
                    <a:cubicBezTo>
                      <a:pt x="88" y="0"/>
                      <a:pt x="160" y="0"/>
                      <a:pt x="204" y="44"/>
                    </a:cubicBezTo>
                    <a:close/>
                    <a:moveTo>
                      <a:pt x="194" y="55"/>
                    </a:moveTo>
                    <a:cubicBezTo>
                      <a:pt x="232" y="93"/>
                      <a:pt x="232" y="156"/>
                      <a:pt x="194" y="194"/>
                    </a:cubicBezTo>
                    <a:cubicBezTo>
                      <a:pt x="155" y="233"/>
                      <a:pt x="92" y="233"/>
                      <a:pt x="54" y="194"/>
                    </a:cubicBezTo>
                    <a:cubicBezTo>
                      <a:pt x="15" y="156"/>
                      <a:pt x="15" y="93"/>
                      <a:pt x="54" y="55"/>
                    </a:cubicBezTo>
                    <a:cubicBezTo>
                      <a:pt x="92" y="16"/>
                      <a:pt x="155" y="16"/>
                      <a:pt x="194" y="55"/>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5" name="任意多边形: 形状 56"/>
              <p:cNvSpPr/>
              <p:nvPr/>
            </p:nvSpPr>
            <p:spPr bwMode="auto">
              <a:xfrm>
                <a:off x="6080209" y="1786621"/>
                <a:ext cx="32714" cy="345538"/>
              </a:xfrm>
              <a:custGeom>
                <a:avLst/>
                <a:gdLst>
                  <a:gd name="T0" fmla="*/ 0 w 32"/>
                  <a:gd name="T1" fmla="*/ 0 h 338"/>
                  <a:gd name="T2" fmla="*/ 32 w 32"/>
                  <a:gd name="T3" fmla="*/ 0 h 338"/>
                  <a:gd name="T4" fmla="*/ 32 w 32"/>
                  <a:gd name="T5" fmla="*/ 338 h 338"/>
                  <a:gd name="T6" fmla="*/ 0 w 32"/>
                  <a:gd name="T7" fmla="*/ 338 h 338"/>
                  <a:gd name="T8" fmla="*/ 0 w 32"/>
                  <a:gd name="T9" fmla="*/ 0 h 338"/>
                  <a:gd name="T10" fmla="*/ 0 w 32"/>
                  <a:gd name="T11" fmla="*/ 0 h 338"/>
                </a:gdLst>
                <a:ahLst/>
                <a:cxnLst>
                  <a:cxn ang="0">
                    <a:pos x="T0" y="T1"/>
                  </a:cxn>
                  <a:cxn ang="0">
                    <a:pos x="T2" y="T3"/>
                  </a:cxn>
                  <a:cxn ang="0">
                    <a:pos x="T4" y="T5"/>
                  </a:cxn>
                  <a:cxn ang="0">
                    <a:pos x="T6" y="T7"/>
                  </a:cxn>
                  <a:cxn ang="0">
                    <a:pos x="T8" y="T9"/>
                  </a:cxn>
                  <a:cxn ang="0">
                    <a:pos x="T10" y="T11"/>
                  </a:cxn>
                </a:cxnLst>
                <a:rect l="0" t="0" r="r" b="b"/>
                <a:pathLst>
                  <a:path w="32" h="338">
                    <a:moveTo>
                      <a:pt x="0" y="0"/>
                    </a:moveTo>
                    <a:lnTo>
                      <a:pt x="32" y="0"/>
                    </a:lnTo>
                    <a:lnTo>
                      <a:pt x="32" y="338"/>
                    </a:lnTo>
                    <a:lnTo>
                      <a:pt x="0" y="338"/>
                    </a:lnTo>
                    <a:lnTo>
                      <a:pt x="0" y="0"/>
                    </a:lnTo>
                    <a:lnTo>
                      <a:pt x="0" y="0"/>
                    </a:lnTo>
                    <a:close/>
                  </a:path>
                </a:pathLst>
              </a:custGeom>
              <a:solidFill>
                <a:srgbClr val="C9CACA"/>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6" name="任意多边形: 形状 57"/>
              <p:cNvSpPr/>
              <p:nvPr/>
            </p:nvSpPr>
            <p:spPr bwMode="auto">
              <a:xfrm>
                <a:off x="5784764" y="5032425"/>
                <a:ext cx="622581" cy="621559"/>
              </a:xfrm>
              <a:custGeom>
                <a:avLst/>
                <a:gdLst>
                  <a:gd name="T0" fmla="*/ 52 w 293"/>
                  <a:gd name="T1" fmla="*/ 241 h 293"/>
                  <a:gd name="T2" fmla="*/ 52 w 293"/>
                  <a:gd name="T3" fmla="*/ 52 h 293"/>
                  <a:gd name="T4" fmla="*/ 241 w 293"/>
                  <a:gd name="T5" fmla="*/ 52 h 293"/>
                  <a:gd name="T6" fmla="*/ 241 w 293"/>
                  <a:gd name="T7" fmla="*/ 241 h 293"/>
                  <a:gd name="T8" fmla="*/ 52 w 293"/>
                  <a:gd name="T9" fmla="*/ 241 h 293"/>
                </a:gdLst>
                <a:ahLst/>
                <a:cxnLst>
                  <a:cxn ang="0">
                    <a:pos x="T0" y="T1"/>
                  </a:cxn>
                  <a:cxn ang="0">
                    <a:pos x="T2" y="T3"/>
                  </a:cxn>
                  <a:cxn ang="0">
                    <a:pos x="T4" y="T5"/>
                  </a:cxn>
                  <a:cxn ang="0">
                    <a:pos x="T6" y="T7"/>
                  </a:cxn>
                  <a:cxn ang="0">
                    <a:pos x="T8" y="T9"/>
                  </a:cxn>
                </a:cxnLst>
                <a:rect l="0" t="0" r="r" b="b"/>
                <a:pathLst>
                  <a:path w="293" h="293">
                    <a:moveTo>
                      <a:pt x="52" y="241"/>
                    </a:moveTo>
                    <a:cubicBezTo>
                      <a:pt x="0" y="189"/>
                      <a:pt x="0" y="104"/>
                      <a:pt x="52" y="52"/>
                    </a:cubicBezTo>
                    <a:cubicBezTo>
                      <a:pt x="104" y="0"/>
                      <a:pt x="189" y="0"/>
                      <a:pt x="241" y="52"/>
                    </a:cubicBezTo>
                    <a:cubicBezTo>
                      <a:pt x="293" y="104"/>
                      <a:pt x="293" y="189"/>
                      <a:pt x="241" y="241"/>
                    </a:cubicBezTo>
                    <a:cubicBezTo>
                      <a:pt x="189" y="293"/>
                      <a:pt x="104" y="293"/>
                      <a:pt x="52" y="241"/>
                    </a:cubicBezTo>
                    <a:close/>
                  </a:path>
                </a:pathLst>
              </a:custGeom>
              <a:solidFill>
                <a:schemeClr val="bg2">
                  <a:lumMod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7" name="任意多边形: 形状 58"/>
              <p:cNvSpPr/>
              <p:nvPr/>
            </p:nvSpPr>
            <p:spPr bwMode="auto">
              <a:xfrm>
                <a:off x="5833834" y="5079451"/>
                <a:ext cx="527507" cy="527507"/>
              </a:xfrm>
              <a:custGeom>
                <a:avLst/>
                <a:gdLst>
                  <a:gd name="T0" fmla="*/ 204 w 248"/>
                  <a:gd name="T1" fmla="*/ 204 h 249"/>
                  <a:gd name="T2" fmla="*/ 204 w 248"/>
                  <a:gd name="T3" fmla="*/ 44 h 249"/>
                  <a:gd name="T4" fmla="*/ 44 w 248"/>
                  <a:gd name="T5" fmla="*/ 44 h 249"/>
                  <a:gd name="T6" fmla="*/ 44 w 248"/>
                  <a:gd name="T7" fmla="*/ 204 h 249"/>
                  <a:gd name="T8" fmla="*/ 204 w 248"/>
                  <a:gd name="T9" fmla="*/ 204 h 249"/>
                  <a:gd name="T10" fmla="*/ 194 w 248"/>
                  <a:gd name="T11" fmla="*/ 194 h 249"/>
                  <a:gd name="T12" fmla="*/ 194 w 248"/>
                  <a:gd name="T13" fmla="*/ 54 h 249"/>
                  <a:gd name="T14" fmla="*/ 54 w 248"/>
                  <a:gd name="T15" fmla="*/ 54 h 249"/>
                  <a:gd name="T16" fmla="*/ 54 w 248"/>
                  <a:gd name="T17" fmla="*/ 194 h 249"/>
                  <a:gd name="T18" fmla="*/ 194 w 248"/>
                  <a:gd name="T19" fmla="*/ 1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9">
                    <a:moveTo>
                      <a:pt x="204" y="204"/>
                    </a:moveTo>
                    <a:cubicBezTo>
                      <a:pt x="248" y="160"/>
                      <a:pt x="248" y="88"/>
                      <a:pt x="204" y="44"/>
                    </a:cubicBezTo>
                    <a:cubicBezTo>
                      <a:pt x="160" y="0"/>
                      <a:pt x="88" y="0"/>
                      <a:pt x="44" y="44"/>
                    </a:cubicBezTo>
                    <a:cubicBezTo>
                      <a:pt x="0" y="88"/>
                      <a:pt x="0" y="160"/>
                      <a:pt x="44" y="204"/>
                    </a:cubicBezTo>
                    <a:cubicBezTo>
                      <a:pt x="88" y="249"/>
                      <a:pt x="160" y="249"/>
                      <a:pt x="204" y="204"/>
                    </a:cubicBezTo>
                    <a:close/>
                    <a:moveTo>
                      <a:pt x="194" y="194"/>
                    </a:moveTo>
                    <a:cubicBezTo>
                      <a:pt x="232" y="156"/>
                      <a:pt x="232" y="93"/>
                      <a:pt x="194" y="54"/>
                    </a:cubicBezTo>
                    <a:cubicBezTo>
                      <a:pt x="155" y="16"/>
                      <a:pt x="92" y="16"/>
                      <a:pt x="54" y="54"/>
                    </a:cubicBezTo>
                    <a:cubicBezTo>
                      <a:pt x="15" y="93"/>
                      <a:pt x="15" y="156"/>
                      <a:pt x="54" y="194"/>
                    </a:cubicBezTo>
                    <a:cubicBezTo>
                      <a:pt x="92" y="233"/>
                      <a:pt x="155" y="233"/>
                      <a:pt x="194" y="194"/>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8" name="任意多边形: 形状 59"/>
              <p:cNvSpPr/>
              <p:nvPr/>
            </p:nvSpPr>
            <p:spPr bwMode="auto">
              <a:xfrm>
                <a:off x="6080209" y="4723690"/>
                <a:ext cx="32714" cy="345538"/>
              </a:xfrm>
              <a:custGeom>
                <a:avLst/>
                <a:gdLst>
                  <a:gd name="T0" fmla="*/ 0 w 32"/>
                  <a:gd name="T1" fmla="*/ 338 h 338"/>
                  <a:gd name="T2" fmla="*/ 32 w 32"/>
                  <a:gd name="T3" fmla="*/ 338 h 338"/>
                  <a:gd name="T4" fmla="*/ 32 w 32"/>
                  <a:gd name="T5" fmla="*/ 0 h 338"/>
                  <a:gd name="T6" fmla="*/ 0 w 32"/>
                  <a:gd name="T7" fmla="*/ 0 h 338"/>
                  <a:gd name="T8" fmla="*/ 0 w 32"/>
                  <a:gd name="T9" fmla="*/ 338 h 338"/>
                  <a:gd name="T10" fmla="*/ 0 w 32"/>
                  <a:gd name="T11" fmla="*/ 338 h 338"/>
                </a:gdLst>
                <a:ahLst/>
                <a:cxnLst>
                  <a:cxn ang="0">
                    <a:pos x="T0" y="T1"/>
                  </a:cxn>
                  <a:cxn ang="0">
                    <a:pos x="T2" y="T3"/>
                  </a:cxn>
                  <a:cxn ang="0">
                    <a:pos x="T4" y="T5"/>
                  </a:cxn>
                  <a:cxn ang="0">
                    <a:pos x="T6" y="T7"/>
                  </a:cxn>
                  <a:cxn ang="0">
                    <a:pos x="T8" y="T9"/>
                  </a:cxn>
                  <a:cxn ang="0">
                    <a:pos x="T10" y="T11"/>
                  </a:cxn>
                </a:cxnLst>
                <a:rect l="0" t="0" r="r" b="b"/>
                <a:pathLst>
                  <a:path w="32" h="338">
                    <a:moveTo>
                      <a:pt x="0" y="338"/>
                    </a:moveTo>
                    <a:lnTo>
                      <a:pt x="32" y="338"/>
                    </a:lnTo>
                    <a:lnTo>
                      <a:pt x="32" y="0"/>
                    </a:lnTo>
                    <a:lnTo>
                      <a:pt x="0" y="0"/>
                    </a:lnTo>
                    <a:lnTo>
                      <a:pt x="0" y="338"/>
                    </a:lnTo>
                    <a:lnTo>
                      <a:pt x="0" y="338"/>
                    </a:lnTo>
                    <a:close/>
                  </a:path>
                </a:pathLst>
              </a:custGeom>
              <a:solidFill>
                <a:srgbClr val="C9CACA"/>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49" name="任意多边形: 形状 60"/>
              <p:cNvSpPr/>
              <p:nvPr/>
            </p:nvSpPr>
            <p:spPr bwMode="auto">
              <a:xfrm>
                <a:off x="5981046" y="1410414"/>
                <a:ext cx="231040" cy="182992"/>
              </a:xfrm>
              <a:custGeom>
                <a:avLst/>
                <a:gdLst>
                  <a:gd name="T0" fmla="*/ 109 w 109"/>
                  <a:gd name="T1" fmla="*/ 47 h 86"/>
                  <a:gd name="T2" fmla="*/ 109 w 109"/>
                  <a:gd name="T3" fmla="*/ 80 h 86"/>
                  <a:gd name="T4" fmla="*/ 104 w 109"/>
                  <a:gd name="T5" fmla="*/ 86 h 86"/>
                  <a:gd name="T6" fmla="*/ 6 w 109"/>
                  <a:gd name="T7" fmla="*/ 85 h 86"/>
                  <a:gd name="T8" fmla="*/ 0 w 109"/>
                  <a:gd name="T9" fmla="*/ 80 h 86"/>
                  <a:gd name="T10" fmla="*/ 0 w 109"/>
                  <a:gd name="T11" fmla="*/ 47 h 86"/>
                  <a:gd name="T12" fmla="*/ 49 w 109"/>
                  <a:gd name="T13" fmla="*/ 47 h 86"/>
                  <a:gd name="T14" fmla="*/ 49 w 109"/>
                  <a:gd name="T15" fmla="*/ 54 h 86"/>
                  <a:gd name="T16" fmla="*/ 52 w 109"/>
                  <a:gd name="T17" fmla="*/ 57 h 86"/>
                  <a:gd name="T18" fmla="*/ 58 w 109"/>
                  <a:gd name="T19" fmla="*/ 57 h 86"/>
                  <a:gd name="T20" fmla="*/ 61 w 109"/>
                  <a:gd name="T21" fmla="*/ 54 h 86"/>
                  <a:gd name="T22" fmla="*/ 61 w 109"/>
                  <a:gd name="T23" fmla="*/ 47 h 86"/>
                  <a:gd name="T24" fmla="*/ 109 w 109"/>
                  <a:gd name="T25" fmla="*/ 47 h 86"/>
                  <a:gd name="T26" fmla="*/ 44 w 109"/>
                  <a:gd name="T27" fmla="*/ 17 h 86"/>
                  <a:gd name="T28" fmla="*/ 66 w 109"/>
                  <a:gd name="T29" fmla="*/ 17 h 86"/>
                  <a:gd name="T30" fmla="*/ 66 w 109"/>
                  <a:gd name="T31" fmla="*/ 9 h 86"/>
                  <a:gd name="T32" fmla="*/ 63 w 109"/>
                  <a:gd name="T33" fmla="*/ 7 h 86"/>
                  <a:gd name="T34" fmla="*/ 47 w 109"/>
                  <a:gd name="T35" fmla="*/ 7 h 86"/>
                  <a:gd name="T36" fmla="*/ 44 w 109"/>
                  <a:gd name="T37" fmla="*/ 9 h 86"/>
                  <a:gd name="T38" fmla="*/ 44 w 109"/>
                  <a:gd name="T39" fmla="*/ 17 h 86"/>
                  <a:gd name="T40" fmla="*/ 6 w 109"/>
                  <a:gd name="T41" fmla="*/ 17 h 86"/>
                  <a:gd name="T42" fmla="*/ 38 w 109"/>
                  <a:gd name="T43" fmla="*/ 17 h 86"/>
                  <a:gd name="T44" fmla="*/ 38 w 109"/>
                  <a:gd name="T45" fmla="*/ 9 h 86"/>
                  <a:gd name="T46" fmla="*/ 47 w 109"/>
                  <a:gd name="T47" fmla="*/ 0 h 86"/>
                  <a:gd name="T48" fmla="*/ 63 w 109"/>
                  <a:gd name="T49" fmla="*/ 0 h 86"/>
                  <a:gd name="T50" fmla="*/ 72 w 109"/>
                  <a:gd name="T51" fmla="*/ 9 h 86"/>
                  <a:gd name="T52" fmla="*/ 72 w 109"/>
                  <a:gd name="T53" fmla="*/ 17 h 86"/>
                  <a:gd name="T54" fmla="*/ 104 w 109"/>
                  <a:gd name="T55" fmla="*/ 17 h 86"/>
                  <a:gd name="T56" fmla="*/ 109 w 109"/>
                  <a:gd name="T57" fmla="*/ 23 h 86"/>
                  <a:gd name="T58" fmla="*/ 109 w 109"/>
                  <a:gd name="T59" fmla="*/ 41 h 86"/>
                  <a:gd name="T60" fmla="*/ 0 w 109"/>
                  <a:gd name="T61" fmla="*/ 41 h 86"/>
                  <a:gd name="T62" fmla="*/ 0 w 109"/>
                  <a:gd name="T63" fmla="*/ 23 h 86"/>
                  <a:gd name="T64" fmla="*/ 6 w 109"/>
                  <a:gd name="T65" fmla="*/ 17 h 86"/>
                  <a:gd name="T66" fmla="*/ 6 w 109"/>
                  <a:gd name="T67"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6">
                    <a:moveTo>
                      <a:pt x="109" y="47"/>
                    </a:moveTo>
                    <a:cubicBezTo>
                      <a:pt x="109" y="80"/>
                      <a:pt x="109" y="80"/>
                      <a:pt x="109" y="80"/>
                    </a:cubicBezTo>
                    <a:cubicBezTo>
                      <a:pt x="109" y="83"/>
                      <a:pt x="107" y="86"/>
                      <a:pt x="104" y="86"/>
                    </a:cubicBezTo>
                    <a:cubicBezTo>
                      <a:pt x="6" y="85"/>
                      <a:pt x="6" y="85"/>
                      <a:pt x="6" y="85"/>
                    </a:cubicBezTo>
                    <a:cubicBezTo>
                      <a:pt x="3" y="85"/>
                      <a:pt x="0" y="83"/>
                      <a:pt x="0" y="80"/>
                    </a:cubicBezTo>
                    <a:cubicBezTo>
                      <a:pt x="0" y="47"/>
                      <a:pt x="0" y="47"/>
                      <a:pt x="0" y="47"/>
                    </a:cubicBezTo>
                    <a:cubicBezTo>
                      <a:pt x="49" y="47"/>
                      <a:pt x="49" y="47"/>
                      <a:pt x="49" y="47"/>
                    </a:cubicBezTo>
                    <a:cubicBezTo>
                      <a:pt x="49" y="54"/>
                      <a:pt x="49" y="54"/>
                      <a:pt x="49" y="54"/>
                    </a:cubicBezTo>
                    <a:cubicBezTo>
                      <a:pt x="49" y="56"/>
                      <a:pt x="50" y="57"/>
                      <a:pt x="52" y="57"/>
                    </a:cubicBezTo>
                    <a:cubicBezTo>
                      <a:pt x="58" y="57"/>
                      <a:pt x="58" y="57"/>
                      <a:pt x="58" y="57"/>
                    </a:cubicBezTo>
                    <a:cubicBezTo>
                      <a:pt x="60" y="57"/>
                      <a:pt x="61" y="56"/>
                      <a:pt x="61" y="54"/>
                    </a:cubicBezTo>
                    <a:cubicBezTo>
                      <a:pt x="61" y="47"/>
                      <a:pt x="61" y="47"/>
                      <a:pt x="61" y="47"/>
                    </a:cubicBezTo>
                    <a:cubicBezTo>
                      <a:pt x="109" y="47"/>
                      <a:pt x="109" y="47"/>
                      <a:pt x="109" y="47"/>
                    </a:cubicBezTo>
                    <a:close/>
                    <a:moveTo>
                      <a:pt x="44" y="17"/>
                    </a:moveTo>
                    <a:cubicBezTo>
                      <a:pt x="66" y="17"/>
                      <a:pt x="66" y="17"/>
                      <a:pt x="66" y="17"/>
                    </a:cubicBezTo>
                    <a:cubicBezTo>
                      <a:pt x="66" y="9"/>
                      <a:pt x="66" y="9"/>
                      <a:pt x="66" y="9"/>
                    </a:cubicBezTo>
                    <a:cubicBezTo>
                      <a:pt x="66" y="8"/>
                      <a:pt x="65" y="7"/>
                      <a:pt x="63" y="7"/>
                    </a:cubicBezTo>
                    <a:cubicBezTo>
                      <a:pt x="47" y="7"/>
                      <a:pt x="47" y="7"/>
                      <a:pt x="47" y="7"/>
                    </a:cubicBezTo>
                    <a:cubicBezTo>
                      <a:pt x="45" y="7"/>
                      <a:pt x="44" y="8"/>
                      <a:pt x="44" y="9"/>
                    </a:cubicBezTo>
                    <a:cubicBezTo>
                      <a:pt x="44" y="17"/>
                      <a:pt x="44" y="17"/>
                      <a:pt x="44" y="17"/>
                    </a:cubicBezTo>
                    <a:close/>
                    <a:moveTo>
                      <a:pt x="6" y="17"/>
                    </a:moveTo>
                    <a:cubicBezTo>
                      <a:pt x="38" y="17"/>
                      <a:pt x="38" y="17"/>
                      <a:pt x="38" y="17"/>
                    </a:cubicBezTo>
                    <a:cubicBezTo>
                      <a:pt x="38" y="9"/>
                      <a:pt x="38" y="9"/>
                      <a:pt x="38" y="9"/>
                    </a:cubicBezTo>
                    <a:cubicBezTo>
                      <a:pt x="38" y="5"/>
                      <a:pt x="42" y="0"/>
                      <a:pt x="47" y="0"/>
                    </a:cubicBezTo>
                    <a:cubicBezTo>
                      <a:pt x="63" y="0"/>
                      <a:pt x="63" y="0"/>
                      <a:pt x="63" y="0"/>
                    </a:cubicBezTo>
                    <a:cubicBezTo>
                      <a:pt x="68" y="0"/>
                      <a:pt x="72" y="5"/>
                      <a:pt x="72" y="9"/>
                    </a:cubicBezTo>
                    <a:cubicBezTo>
                      <a:pt x="72" y="17"/>
                      <a:pt x="72" y="17"/>
                      <a:pt x="72" y="17"/>
                    </a:cubicBezTo>
                    <a:cubicBezTo>
                      <a:pt x="104" y="17"/>
                      <a:pt x="104" y="17"/>
                      <a:pt x="104" y="17"/>
                    </a:cubicBezTo>
                    <a:cubicBezTo>
                      <a:pt x="107" y="17"/>
                      <a:pt x="109" y="19"/>
                      <a:pt x="109" y="23"/>
                    </a:cubicBezTo>
                    <a:cubicBezTo>
                      <a:pt x="109" y="41"/>
                      <a:pt x="109" y="41"/>
                      <a:pt x="109" y="41"/>
                    </a:cubicBezTo>
                    <a:cubicBezTo>
                      <a:pt x="0" y="41"/>
                      <a:pt x="0" y="41"/>
                      <a:pt x="0" y="41"/>
                    </a:cubicBezTo>
                    <a:cubicBezTo>
                      <a:pt x="0" y="23"/>
                      <a:pt x="0" y="23"/>
                      <a:pt x="0" y="23"/>
                    </a:cubicBezTo>
                    <a:cubicBezTo>
                      <a:pt x="0" y="19"/>
                      <a:pt x="3" y="17"/>
                      <a:pt x="6" y="17"/>
                    </a:cubicBezTo>
                    <a:cubicBezTo>
                      <a:pt x="6" y="17"/>
                      <a:pt x="6" y="17"/>
                      <a:pt x="6" y="17"/>
                    </a:cubicBezTo>
                    <a:close/>
                  </a:path>
                </a:pathLst>
              </a:custGeom>
              <a:solidFill>
                <a:schemeClr val="tx2">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50" name="任意多边形: 形状 61"/>
              <p:cNvSpPr/>
              <p:nvPr/>
            </p:nvSpPr>
            <p:spPr bwMode="auto">
              <a:xfrm>
                <a:off x="5981046" y="5255287"/>
                <a:ext cx="231040" cy="195260"/>
              </a:xfrm>
              <a:custGeom>
                <a:avLst/>
                <a:gdLst>
                  <a:gd name="T0" fmla="*/ 65 w 109"/>
                  <a:gd name="T1" fmla="*/ 48 h 92"/>
                  <a:gd name="T2" fmla="*/ 66 w 109"/>
                  <a:gd name="T3" fmla="*/ 52 h 92"/>
                  <a:gd name="T4" fmla="*/ 17 w 109"/>
                  <a:gd name="T5" fmla="*/ 53 h 92"/>
                  <a:gd name="T6" fmla="*/ 16 w 109"/>
                  <a:gd name="T7" fmla="*/ 49 h 92"/>
                  <a:gd name="T8" fmla="*/ 55 w 109"/>
                  <a:gd name="T9" fmla="*/ 64 h 92"/>
                  <a:gd name="T10" fmla="*/ 55 w 109"/>
                  <a:gd name="T11" fmla="*/ 71 h 92"/>
                  <a:gd name="T12" fmla="*/ 55 w 109"/>
                  <a:gd name="T13" fmla="*/ 64 h 92"/>
                  <a:gd name="T14" fmla="*/ 99 w 109"/>
                  <a:gd name="T15" fmla="*/ 8 h 92"/>
                  <a:gd name="T16" fmla="*/ 101 w 109"/>
                  <a:gd name="T17" fmla="*/ 58 h 92"/>
                  <a:gd name="T18" fmla="*/ 11 w 109"/>
                  <a:gd name="T19" fmla="*/ 60 h 92"/>
                  <a:gd name="T20" fmla="*/ 9 w 109"/>
                  <a:gd name="T21" fmla="*/ 10 h 92"/>
                  <a:gd name="T22" fmla="*/ 66 w 109"/>
                  <a:gd name="T23" fmla="*/ 75 h 92"/>
                  <a:gd name="T24" fmla="*/ 78 w 109"/>
                  <a:gd name="T25" fmla="*/ 83 h 92"/>
                  <a:gd name="T26" fmla="*/ 83 w 109"/>
                  <a:gd name="T27" fmla="*/ 92 h 92"/>
                  <a:gd name="T28" fmla="*/ 27 w 109"/>
                  <a:gd name="T29" fmla="*/ 87 h 92"/>
                  <a:gd name="T30" fmla="*/ 44 w 109"/>
                  <a:gd name="T31" fmla="*/ 83 h 92"/>
                  <a:gd name="T32" fmla="*/ 6 w 109"/>
                  <a:gd name="T33" fmla="*/ 75 h 92"/>
                  <a:gd name="T34" fmla="*/ 0 w 109"/>
                  <a:gd name="T35" fmla="*/ 6 h 92"/>
                  <a:gd name="T36" fmla="*/ 104 w 109"/>
                  <a:gd name="T37" fmla="*/ 0 h 92"/>
                  <a:gd name="T38" fmla="*/ 109 w 109"/>
                  <a:gd name="T39" fmla="*/ 69 h 92"/>
                  <a:gd name="T40" fmla="*/ 66 w 109"/>
                  <a:gd name="T41" fmla="*/ 75 h 92"/>
                  <a:gd name="T42" fmla="*/ 19 w 109"/>
                  <a:gd name="T43" fmla="*/ 65 h 92"/>
                  <a:gd name="T44" fmla="*/ 20 w 109"/>
                  <a:gd name="T45" fmla="*/ 69 h 92"/>
                  <a:gd name="T46" fmla="*/ 9 w 109"/>
                  <a:gd name="T47" fmla="*/ 70 h 92"/>
                  <a:gd name="T48" fmla="*/ 9 w 109"/>
                  <a:gd name="T49" fmla="*/ 66 h 92"/>
                  <a:gd name="T50" fmla="*/ 25 w 109"/>
                  <a:gd name="T51" fmla="*/ 65 h 92"/>
                  <a:gd name="T52" fmla="*/ 35 w 109"/>
                  <a:gd name="T53" fmla="*/ 66 h 92"/>
                  <a:gd name="T54" fmla="*/ 35 w 109"/>
                  <a:gd name="T55" fmla="*/ 70 h 92"/>
                  <a:gd name="T56" fmla="*/ 24 w 109"/>
                  <a:gd name="T57" fmla="*/ 69 h 92"/>
                  <a:gd name="T58" fmla="*/ 25 w 109"/>
                  <a:gd name="T59" fmla="*/ 65 h 92"/>
                  <a:gd name="T60" fmla="*/ 93 w 109"/>
                  <a:gd name="T61" fmla="*/ 15 h 92"/>
                  <a:gd name="T62" fmla="*/ 94 w 109"/>
                  <a:gd name="T63" fmla="*/ 19 h 92"/>
                  <a:gd name="T64" fmla="*/ 17 w 109"/>
                  <a:gd name="T65" fmla="*/ 20 h 92"/>
                  <a:gd name="T66" fmla="*/ 16 w 109"/>
                  <a:gd name="T67" fmla="*/ 16 h 92"/>
                  <a:gd name="T68" fmla="*/ 17 w 109"/>
                  <a:gd name="T69" fmla="*/ 37 h 92"/>
                  <a:gd name="T70" fmla="*/ 94 w 109"/>
                  <a:gd name="T71" fmla="*/ 38 h 92"/>
                  <a:gd name="T72" fmla="*/ 93 w 109"/>
                  <a:gd name="T73" fmla="*/ 42 h 92"/>
                  <a:gd name="T74" fmla="*/ 16 w 109"/>
                  <a:gd name="T75" fmla="*/ 41 h 92"/>
                  <a:gd name="T76" fmla="*/ 17 w 109"/>
                  <a:gd name="T77" fmla="*/ 37 h 92"/>
                  <a:gd name="T78" fmla="*/ 93 w 109"/>
                  <a:gd name="T79" fmla="*/ 26 h 92"/>
                  <a:gd name="T80" fmla="*/ 94 w 109"/>
                  <a:gd name="T81" fmla="*/ 30 h 92"/>
                  <a:gd name="T82" fmla="*/ 17 w 109"/>
                  <a:gd name="T83" fmla="*/ 31 h 92"/>
                  <a:gd name="T84" fmla="*/ 16 w 109"/>
                  <a:gd name="T85"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 h="92">
                    <a:moveTo>
                      <a:pt x="17" y="48"/>
                    </a:moveTo>
                    <a:cubicBezTo>
                      <a:pt x="65" y="48"/>
                      <a:pt x="65" y="48"/>
                      <a:pt x="65" y="48"/>
                    </a:cubicBezTo>
                    <a:cubicBezTo>
                      <a:pt x="65" y="48"/>
                      <a:pt x="66" y="49"/>
                      <a:pt x="66" y="49"/>
                    </a:cubicBezTo>
                    <a:cubicBezTo>
                      <a:pt x="66" y="52"/>
                      <a:pt x="66" y="52"/>
                      <a:pt x="66" y="52"/>
                    </a:cubicBezTo>
                    <a:cubicBezTo>
                      <a:pt x="66" y="53"/>
                      <a:pt x="65" y="53"/>
                      <a:pt x="65" y="53"/>
                    </a:cubicBezTo>
                    <a:cubicBezTo>
                      <a:pt x="17" y="53"/>
                      <a:pt x="17" y="53"/>
                      <a:pt x="17" y="53"/>
                    </a:cubicBezTo>
                    <a:cubicBezTo>
                      <a:pt x="16" y="53"/>
                      <a:pt x="16" y="53"/>
                      <a:pt x="16" y="52"/>
                    </a:cubicBezTo>
                    <a:cubicBezTo>
                      <a:pt x="16" y="49"/>
                      <a:pt x="16" y="49"/>
                      <a:pt x="16" y="49"/>
                    </a:cubicBezTo>
                    <a:cubicBezTo>
                      <a:pt x="16" y="49"/>
                      <a:pt x="16" y="48"/>
                      <a:pt x="17" y="48"/>
                    </a:cubicBezTo>
                    <a:close/>
                    <a:moveTo>
                      <a:pt x="55" y="64"/>
                    </a:moveTo>
                    <a:cubicBezTo>
                      <a:pt x="57" y="64"/>
                      <a:pt x="58" y="65"/>
                      <a:pt x="58" y="67"/>
                    </a:cubicBezTo>
                    <a:cubicBezTo>
                      <a:pt x="58" y="69"/>
                      <a:pt x="57" y="71"/>
                      <a:pt x="55" y="71"/>
                    </a:cubicBezTo>
                    <a:cubicBezTo>
                      <a:pt x="53" y="71"/>
                      <a:pt x="51" y="69"/>
                      <a:pt x="51" y="67"/>
                    </a:cubicBezTo>
                    <a:cubicBezTo>
                      <a:pt x="51" y="65"/>
                      <a:pt x="53" y="64"/>
                      <a:pt x="55" y="64"/>
                    </a:cubicBezTo>
                    <a:close/>
                    <a:moveTo>
                      <a:pt x="11" y="8"/>
                    </a:moveTo>
                    <a:cubicBezTo>
                      <a:pt x="99" y="8"/>
                      <a:pt x="99" y="8"/>
                      <a:pt x="99" y="8"/>
                    </a:cubicBezTo>
                    <a:cubicBezTo>
                      <a:pt x="100" y="8"/>
                      <a:pt x="101" y="9"/>
                      <a:pt x="101" y="10"/>
                    </a:cubicBezTo>
                    <a:cubicBezTo>
                      <a:pt x="101" y="58"/>
                      <a:pt x="101" y="58"/>
                      <a:pt x="101" y="58"/>
                    </a:cubicBezTo>
                    <a:cubicBezTo>
                      <a:pt x="101" y="59"/>
                      <a:pt x="100" y="60"/>
                      <a:pt x="99" y="60"/>
                    </a:cubicBezTo>
                    <a:cubicBezTo>
                      <a:pt x="11" y="60"/>
                      <a:pt x="11" y="60"/>
                      <a:pt x="11" y="60"/>
                    </a:cubicBezTo>
                    <a:cubicBezTo>
                      <a:pt x="10" y="60"/>
                      <a:pt x="9" y="59"/>
                      <a:pt x="9" y="58"/>
                    </a:cubicBezTo>
                    <a:cubicBezTo>
                      <a:pt x="9" y="10"/>
                      <a:pt x="9" y="10"/>
                      <a:pt x="9" y="10"/>
                    </a:cubicBezTo>
                    <a:cubicBezTo>
                      <a:pt x="9" y="9"/>
                      <a:pt x="10" y="8"/>
                      <a:pt x="11" y="8"/>
                    </a:cubicBezTo>
                    <a:close/>
                    <a:moveTo>
                      <a:pt x="66" y="75"/>
                    </a:moveTo>
                    <a:cubicBezTo>
                      <a:pt x="66" y="83"/>
                      <a:pt x="66" y="83"/>
                      <a:pt x="66" y="83"/>
                    </a:cubicBezTo>
                    <a:cubicBezTo>
                      <a:pt x="78" y="83"/>
                      <a:pt x="78" y="83"/>
                      <a:pt x="78" y="83"/>
                    </a:cubicBezTo>
                    <a:cubicBezTo>
                      <a:pt x="81" y="83"/>
                      <a:pt x="83" y="85"/>
                      <a:pt x="83" y="87"/>
                    </a:cubicBezTo>
                    <a:cubicBezTo>
                      <a:pt x="83" y="92"/>
                      <a:pt x="83" y="92"/>
                      <a:pt x="83" y="92"/>
                    </a:cubicBezTo>
                    <a:cubicBezTo>
                      <a:pt x="27" y="92"/>
                      <a:pt x="27" y="92"/>
                      <a:pt x="27" y="92"/>
                    </a:cubicBezTo>
                    <a:cubicBezTo>
                      <a:pt x="27" y="87"/>
                      <a:pt x="27" y="87"/>
                      <a:pt x="27" y="87"/>
                    </a:cubicBezTo>
                    <a:cubicBezTo>
                      <a:pt x="27" y="85"/>
                      <a:pt x="29" y="83"/>
                      <a:pt x="31" y="83"/>
                    </a:cubicBezTo>
                    <a:cubicBezTo>
                      <a:pt x="44" y="83"/>
                      <a:pt x="44" y="83"/>
                      <a:pt x="44" y="83"/>
                    </a:cubicBezTo>
                    <a:cubicBezTo>
                      <a:pt x="44" y="75"/>
                      <a:pt x="44" y="75"/>
                      <a:pt x="44" y="75"/>
                    </a:cubicBezTo>
                    <a:cubicBezTo>
                      <a:pt x="6" y="75"/>
                      <a:pt x="6" y="75"/>
                      <a:pt x="6" y="75"/>
                    </a:cubicBezTo>
                    <a:cubicBezTo>
                      <a:pt x="3" y="75"/>
                      <a:pt x="0" y="73"/>
                      <a:pt x="0" y="69"/>
                    </a:cubicBezTo>
                    <a:cubicBezTo>
                      <a:pt x="0" y="50"/>
                      <a:pt x="0" y="25"/>
                      <a:pt x="0" y="6"/>
                    </a:cubicBezTo>
                    <a:cubicBezTo>
                      <a:pt x="0" y="2"/>
                      <a:pt x="3" y="0"/>
                      <a:pt x="6" y="0"/>
                    </a:cubicBezTo>
                    <a:cubicBezTo>
                      <a:pt x="104" y="0"/>
                      <a:pt x="104" y="0"/>
                      <a:pt x="104" y="0"/>
                    </a:cubicBezTo>
                    <a:cubicBezTo>
                      <a:pt x="107" y="0"/>
                      <a:pt x="109" y="2"/>
                      <a:pt x="109" y="6"/>
                    </a:cubicBezTo>
                    <a:cubicBezTo>
                      <a:pt x="109" y="25"/>
                      <a:pt x="109" y="50"/>
                      <a:pt x="109" y="69"/>
                    </a:cubicBezTo>
                    <a:cubicBezTo>
                      <a:pt x="109" y="73"/>
                      <a:pt x="107" y="75"/>
                      <a:pt x="104" y="75"/>
                    </a:cubicBezTo>
                    <a:cubicBezTo>
                      <a:pt x="66" y="75"/>
                      <a:pt x="66" y="75"/>
                      <a:pt x="66" y="75"/>
                    </a:cubicBezTo>
                    <a:close/>
                    <a:moveTo>
                      <a:pt x="9" y="65"/>
                    </a:moveTo>
                    <a:cubicBezTo>
                      <a:pt x="19" y="65"/>
                      <a:pt x="19" y="65"/>
                      <a:pt x="19" y="65"/>
                    </a:cubicBezTo>
                    <a:cubicBezTo>
                      <a:pt x="19" y="65"/>
                      <a:pt x="20" y="65"/>
                      <a:pt x="20" y="66"/>
                    </a:cubicBezTo>
                    <a:cubicBezTo>
                      <a:pt x="20" y="69"/>
                      <a:pt x="20" y="69"/>
                      <a:pt x="20" y="69"/>
                    </a:cubicBezTo>
                    <a:cubicBezTo>
                      <a:pt x="20" y="69"/>
                      <a:pt x="19" y="70"/>
                      <a:pt x="19" y="70"/>
                    </a:cubicBezTo>
                    <a:cubicBezTo>
                      <a:pt x="9" y="70"/>
                      <a:pt x="9" y="70"/>
                      <a:pt x="9" y="70"/>
                    </a:cubicBezTo>
                    <a:cubicBezTo>
                      <a:pt x="9" y="70"/>
                      <a:pt x="9" y="69"/>
                      <a:pt x="9" y="69"/>
                    </a:cubicBezTo>
                    <a:cubicBezTo>
                      <a:pt x="9" y="66"/>
                      <a:pt x="9" y="66"/>
                      <a:pt x="9" y="66"/>
                    </a:cubicBezTo>
                    <a:cubicBezTo>
                      <a:pt x="9" y="65"/>
                      <a:pt x="9" y="65"/>
                      <a:pt x="9" y="65"/>
                    </a:cubicBezTo>
                    <a:close/>
                    <a:moveTo>
                      <a:pt x="25" y="65"/>
                    </a:moveTo>
                    <a:cubicBezTo>
                      <a:pt x="29" y="65"/>
                      <a:pt x="31" y="65"/>
                      <a:pt x="35" y="65"/>
                    </a:cubicBezTo>
                    <a:cubicBezTo>
                      <a:pt x="35" y="65"/>
                      <a:pt x="35" y="65"/>
                      <a:pt x="35" y="66"/>
                    </a:cubicBezTo>
                    <a:cubicBezTo>
                      <a:pt x="35" y="67"/>
                      <a:pt x="35" y="68"/>
                      <a:pt x="35" y="69"/>
                    </a:cubicBezTo>
                    <a:cubicBezTo>
                      <a:pt x="35" y="69"/>
                      <a:pt x="35" y="70"/>
                      <a:pt x="35" y="70"/>
                    </a:cubicBezTo>
                    <a:cubicBezTo>
                      <a:pt x="31" y="70"/>
                      <a:pt x="29" y="70"/>
                      <a:pt x="25" y="70"/>
                    </a:cubicBezTo>
                    <a:cubicBezTo>
                      <a:pt x="25" y="70"/>
                      <a:pt x="24" y="69"/>
                      <a:pt x="24" y="69"/>
                    </a:cubicBezTo>
                    <a:cubicBezTo>
                      <a:pt x="24" y="68"/>
                      <a:pt x="24" y="67"/>
                      <a:pt x="24" y="66"/>
                    </a:cubicBezTo>
                    <a:cubicBezTo>
                      <a:pt x="24" y="65"/>
                      <a:pt x="25" y="65"/>
                      <a:pt x="25" y="65"/>
                    </a:cubicBezTo>
                    <a:close/>
                    <a:moveTo>
                      <a:pt x="17" y="15"/>
                    </a:moveTo>
                    <a:cubicBezTo>
                      <a:pt x="93" y="15"/>
                      <a:pt x="93" y="15"/>
                      <a:pt x="93" y="15"/>
                    </a:cubicBezTo>
                    <a:cubicBezTo>
                      <a:pt x="93" y="15"/>
                      <a:pt x="94" y="16"/>
                      <a:pt x="94" y="16"/>
                    </a:cubicBezTo>
                    <a:cubicBezTo>
                      <a:pt x="94" y="19"/>
                      <a:pt x="94" y="19"/>
                      <a:pt x="94" y="19"/>
                    </a:cubicBezTo>
                    <a:cubicBezTo>
                      <a:pt x="94" y="20"/>
                      <a:pt x="93" y="20"/>
                      <a:pt x="93" y="20"/>
                    </a:cubicBezTo>
                    <a:cubicBezTo>
                      <a:pt x="17" y="20"/>
                      <a:pt x="17" y="20"/>
                      <a:pt x="17" y="20"/>
                    </a:cubicBezTo>
                    <a:cubicBezTo>
                      <a:pt x="16" y="20"/>
                      <a:pt x="16" y="20"/>
                      <a:pt x="16" y="19"/>
                    </a:cubicBezTo>
                    <a:cubicBezTo>
                      <a:pt x="16" y="16"/>
                      <a:pt x="16" y="16"/>
                      <a:pt x="16" y="16"/>
                    </a:cubicBezTo>
                    <a:cubicBezTo>
                      <a:pt x="16" y="16"/>
                      <a:pt x="16" y="15"/>
                      <a:pt x="17" y="15"/>
                    </a:cubicBezTo>
                    <a:close/>
                    <a:moveTo>
                      <a:pt x="17" y="37"/>
                    </a:moveTo>
                    <a:cubicBezTo>
                      <a:pt x="42" y="37"/>
                      <a:pt x="68" y="37"/>
                      <a:pt x="93" y="37"/>
                    </a:cubicBezTo>
                    <a:cubicBezTo>
                      <a:pt x="93" y="37"/>
                      <a:pt x="94" y="38"/>
                      <a:pt x="94" y="38"/>
                    </a:cubicBezTo>
                    <a:cubicBezTo>
                      <a:pt x="94" y="39"/>
                      <a:pt x="94" y="40"/>
                      <a:pt x="94" y="41"/>
                    </a:cubicBezTo>
                    <a:cubicBezTo>
                      <a:pt x="94" y="42"/>
                      <a:pt x="93" y="42"/>
                      <a:pt x="93" y="42"/>
                    </a:cubicBezTo>
                    <a:cubicBezTo>
                      <a:pt x="68" y="42"/>
                      <a:pt x="42" y="42"/>
                      <a:pt x="17" y="42"/>
                    </a:cubicBezTo>
                    <a:cubicBezTo>
                      <a:pt x="16" y="42"/>
                      <a:pt x="16" y="42"/>
                      <a:pt x="16" y="41"/>
                    </a:cubicBezTo>
                    <a:cubicBezTo>
                      <a:pt x="16" y="40"/>
                      <a:pt x="16" y="39"/>
                      <a:pt x="16" y="38"/>
                    </a:cubicBezTo>
                    <a:cubicBezTo>
                      <a:pt x="16" y="38"/>
                      <a:pt x="16" y="37"/>
                      <a:pt x="17" y="37"/>
                    </a:cubicBezTo>
                    <a:close/>
                    <a:moveTo>
                      <a:pt x="17" y="26"/>
                    </a:moveTo>
                    <a:cubicBezTo>
                      <a:pt x="42" y="26"/>
                      <a:pt x="68" y="26"/>
                      <a:pt x="93" y="26"/>
                    </a:cubicBezTo>
                    <a:cubicBezTo>
                      <a:pt x="93" y="26"/>
                      <a:pt x="94" y="27"/>
                      <a:pt x="94" y="27"/>
                    </a:cubicBezTo>
                    <a:cubicBezTo>
                      <a:pt x="94" y="28"/>
                      <a:pt x="94" y="29"/>
                      <a:pt x="94" y="30"/>
                    </a:cubicBezTo>
                    <a:cubicBezTo>
                      <a:pt x="94" y="31"/>
                      <a:pt x="93" y="31"/>
                      <a:pt x="93" y="31"/>
                    </a:cubicBezTo>
                    <a:cubicBezTo>
                      <a:pt x="68" y="31"/>
                      <a:pt x="42" y="31"/>
                      <a:pt x="17" y="31"/>
                    </a:cubicBezTo>
                    <a:cubicBezTo>
                      <a:pt x="16" y="31"/>
                      <a:pt x="16" y="31"/>
                      <a:pt x="16" y="30"/>
                    </a:cubicBezTo>
                    <a:cubicBezTo>
                      <a:pt x="16" y="29"/>
                      <a:pt x="16" y="28"/>
                      <a:pt x="16" y="27"/>
                    </a:cubicBezTo>
                    <a:cubicBezTo>
                      <a:pt x="16" y="27"/>
                      <a:pt x="16" y="26"/>
                      <a:pt x="17" y="26"/>
                    </a:cubicBezTo>
                    <a:close/>
                  </a:path>
                </a:pathLst>
              </a:custGeom>
              <a:solidFill>
                <a:schemeClr val="tx2">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sp>
            <p:nvSpPr>
              <p:cNvPr id="1048751" name="任意多边形: 形状 62"/>
              <p:cNvSpPr/>
              <p:nvPr/>
            </p:nvSpPr>
            <p:spPr bwMode="auto">
              <a:xfrm>
                <a:off x="5624262" y="2955110"/>
                <a:ext cx="944606" cy="943584"/>
              </a:xfrm>
              <a:custGeom>
                <a:avLst/>
                <a:gdLst>
                  <a:gd name="T0" fmla="*/ 79 w 445"/>
                  <a:gd name="T1" fmla="*/ 79 h 445"/>
                  <a:gd name="T2" fmla="*/ 79 w 445"/>
                  <a:gd name="T3" fmla="*/ 366 h 445"/>
                  <a:gd name="T4" fmla="*/ 366 w 445"/>
                  <a:gd name="T5" fmla="*/ 366 h 445"/>
                  <a:gd name="T6" fmla="*/ 366 w 445"/>
                  <a:gd name="T7" fmla="*/ 79 h 445"/>
                  <a:gd name="T8" fmla="*/ 79 w 445"/>
                  <a:gd name="T9" fmla="*/ 79 h 445"/>
                </a:gdLst>
                <a:ahLst/>
                <a:cxnLst>
                  <a:cxn ang="0">
                    <a:pos x="T0" y="T1"/>
                  </a:cxn>
                  <a:cxn ang="0">
                    <a:pos x="T2" y="T3"/>
                  </a:cxn>
                  <a:cxn ang="0">
                    <a:pos x="T4" y="T5"/>
                  </a:cxn>
                  <a:cxn ang="0">
                    <a:pos x="T6" y="T7"/>
                  </a:cxn>
                  <a:cxn ang="0">
                    <a:pos x="T8" y="T9"/>
                  </a:cxn>
                </a:cxnLst>
                <a:rect l="0" t="0" r="r" b="b"/>
                <a:pathLst>
                  <a:path w="445" h="445">
                    <a:moveTo>
                      <a:pt x="79" y="79"/>
                    </a:moveTo>
                    <a:cubicBezTo>
                      <a:pt x="0" y="158"/>
                      <a:pt x="0" y="287"/>
                      <a:pt x="79" y="366"/>
                    </a:cubicBezTo>
                    <a:cubicBezTo>
                      <a:pt x="158" y="445"/>
                      <a:pt x="287" y="445"/>
                      <a:pt x="366" y="366"/>
                    </a:cubicBezTo>
                    <a:cubicBezTo>
                      <a:pt x="445" y="287"/>
                      <a:pt x="445" y="158"/>
                      <a:pt x="366" y="79"/>
                    </a:cubicBezTo>
                    <a:cubicBezTo>
                      <a:pt x="287" y="0"/>
                      <a:pt x="158" y="0"/>
                      <a:pt x="79" y="79"/>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mn-lt"/>
                  <a:ea typeface="+mn-ea"/>
                  <a:cs typeface="+mn-ea"/>
                  <a:sym typeface="+mn-lt"/>
                </a:endParaRPr>
              </a:p>
            </p:txBody>
          </p:sp>
        </p:grpSp>
        <p:sp>
          <p:nvSpPr>
            <p:cNvPr id="1048752" name="文本框 10"/>
            <p:cNvSpPr txBox="1"/>
            <p:nvPr/>
          </p:nvSpPr>
          <p:spPr>
            <a:xfrm>
              <a:off x="9627" y="6363"/>
              <a:ext cx="3005"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与业主合作的历史</a:t>
              </a:r>
            </a:p>
          </p:txBody>
        </p:sp>
        <p:sp>
          <p:nvSpPr>
            <p:cNvPr id="1048753" name="文本框 11"/>
            <p:cNvSpPr txBox="1"/>
            <p:nvPr/>
          </p:nvSpPr>
          <p:spPr>
            <a:xfrm>
              <a:off x="5838" y="4329"/>
              <a:ext cx="2721" cy="1424"/>
            </a:xfrm>
            <a:prstGeom prst="rect">
              <a:avLst/>
            </a:prstGeom>
            <a:noFill/>
          </p:spPr>
          <p:txBody>
            <a:bodyPr wrap="square" rtlCol="0" anchor="t">
              <a:spAutoFit/>
            </a:bodyPr>
            <a:lstStyle/>
            <a:p>
              <a:pPr indent="0" algn="ctr" fontAlgn="auto">
                <a:lnSpc>
                  <a:spcPct val="100000"/>
                </a:lnSpc>
                <a:spcBef>
                  <a:spcPts val="0"/>
                </a:spcBef>
                <a:spcAft>
                  <a:spcPts val="0"/>
                </a:spcAft>
              </a:pPr>
              <a:r>
                <a:rPr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选择良好安全实践的承包商，发展合格的竞标者名单应考虑以下内容：</a:t>
              </a:r>
            </a:p>
          </p:txBody>
        </p:sp>
        <p:sp>
          <p:nvSpPr>
            <p:cNvPr id="1048754" name="文本框 13"/>
            <p:cNvSpPr txBox="1"/>
            <p:nvPr/>
          </p:nvSpPr>
          <p:spPr>
            <a:xfrm>
              <a:off x="1333" y="3142"/>
              <a:ext cx="3288" cy="822"/>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以往伤害/疾病/安全表现数据</a:t>
              </a:r>
            </a:p>
          </p:txBody>
        </p:sp>
        <p:sp>
          <p:nvSpPr>
            <p:cNvPr id="1048755" name="文本框 14"/>
            <p:cNvSpPr txBox="1"/>
            <p:nvPr/>
          </p:nvSpPr>
          <p:spPr>
            <a:xfrm>
              <a:off x="9627" y="3312"/>
              <a:ext cx="3005"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特殊工种技能与培训</a:t>
              </a:r>
            </a:p>
          </p:txBody>
        </p:sp>
        <p:sp>
          <p:nvSpPr>
            <p:cNvPr id="1048756" name="文本框 15"/>
            <p:cNvSpPr txBox="1"/>
            <p:nvPr/>
          </p:nvSpPr>
          <p:spPr>
            <a:xfrm>
              <a:off x="1333" y="6364"/>
              <a:ext cx="3288"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承包商安全程序、计划</a:t>
              </a:r>
            </a:p>
          </p:txBody>
        </p:sp>
      </p:grpSp>
      <p:grpSp>
        <p:nvGrpSpPr>
          <p:cNvPr id="172" name="组合 66"/>
          <p:cNvGrpSpPr/>
          <p:nvPr/>
        </p:nvGrpSpPr>
        <p:grpSpPr>
          <a:xfrm>
            <a:off x="3545840" y="739140"/>
            <a:ext cx="2052320" cy="436880"/>
            <a:chOff x="3578" y="1224"/>
            <a:chExt cx="3232" cy="688"/>
          </a:xfrm>
        </p:grpSpPr>
        <p:sp>
          <p:nvSpPr>
            <p:cNvPr id="1048757" name="文本框 67"/>
            <p:cNvSpPr txBox="1"/>
            <p:nvPr/>
          </p:nvSpPr>
          <p:spPr>
            <a:xfrm>
              <a:off x="3578" y="1224"/>
              <a:ext cx="3232"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grpSp>
          <p:nvGrpSpPr>
            <p:cNvPr id="173" name="组合 68"/>
            <p:cNvGrpSpPr/>
            <p:nvPr/>
          </p:nvGrpSpPr>
          <p:grpSpPr>
            <a:xfrm>
              <a:off x="3578" y="1794"/>
              <a:ext cx="3232" cy="118"/>
              <a:chOff x="3578" y="2857"/>
              <a:chExt cx="2754" cy="118"/>
            </a:xfrm>
          </p:grpSpPr>
          <p:cxnSp>
            <p:nvCxnSpPr>
              <p:cNvPr id="3145740"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41"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8758" name="矩形 71"/>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759" name="矩形 72"/>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组合 66"/>
          <p:cNvGrpSpPr/>
          <p:nvPr/>
        </p:nvGrpSpPr>
        <p:grpSpPr>
          <a:xfrm>
            <a:off x="3545840" y="843915"/>
            <a:ext cx="2052320" cy="436880"/>
            <a:chOff x="3578" y="1224"/>
            <a:chExt cx="3232" cy="688"/>
          </a:xfrm>
        </p:grpSpPr>
        <p:sp>
          <p:nvSpPr>
            <p:cNvPr id="1048760" name="文本框 67"/>
            <p:cNvSpPr txBox="1"/>
            <p:nvPr/>
          </p:nvSpPr>
          <p:spPr>
            <a:xfrm>
              <a:off x="3578" y="1224"/>
              <a:ext cx="3232"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grpSp>
          <p:nvGrpSpPr>
            <p:cNvPr id="176" name="组合 68"/>
            <p:cNvGrpSpPr/>
            <p:nvPr/>
          </p:nvGrpSpPr>
          <p:grpSpPr>
            <a:xfrm>
              <a:off x="3578" y="1794"/>
              <a:ext cx="3232" cy="118"/>
              <a:chOff x="3578" y="2857"/>
              <a:chExt cx="2754" cy="118"/>
            </a:xfrm>
          </p:grpSpPr>
          <p:cxnSp>
            <p:nvCxnSpPr>
              <p:cNvPr id="3145742"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43"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177" name="组合 78"/>
          <p:cNvGrpSpPr/>
          <p:nvPr/>
        </p:nvGrpSpPr>
        <p:grpSpPr>
          <a:xfrm>
            <a:off x="0" y="1584960"/>
            <a:ext cx="8542866" cy="3117215"/>
            <a:chOff x="0" y="2571"/>
            <a:chExt cx="13453" cy="4909"/>
          </a:xfrm>
        </p:grpSpPr>
        <p:grpSp>
          <p:nvGrpSpPr>
            <p:cNvPr id="178" name="组合 3"/>
            <p:cNvGrpSpPr/>
            <p:nvPr/>
          </p:nvGrpSpPr>
          <p:grpSpPr>
            <a:xfrm>
              <a:off x="0" y="2907"/>
              <a:ext cx="7784" cy="4573"/>
              <a:chOff x="1545" y="2103"/>
              <a:chExt cx="7784" cy="4573"/>
            </a:xfrm>
          </p:grpSpPr>
          <p:sp>
            <p:nvSpPr>
              <p:cNvPr id="1048761" name="Block Arc 62"/>
              <p:cNvSpPr/>
              <p:nvPr/>
            </p:nvSpPr>
            <p:spPr>
              <a:xfrm flipH="1">
                <a:off x="4955" y="2344"/>
                <a:ext cx="4175" cy="4176"/>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mn-ea"/>
                  <a:cs typeface="+mn-ea"/>
                </a:endParaRPr>
              </a:p>
            </p:txBody>
          </p:sp>
          <p:sp>
            <p:nvSpPr>
              <p:cNvPr id="1048762" name="Oval 84"/>
              <p:cNvSpPr/>
              <p:nvPr/>
            </p:nvSpPr>
            <p:spPr>
              <a:xfrm>
                <a:off x="6685" y="2103"/>
                <a:ext cx="692" cy="692"/>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mn-ea"/>
                  <a:cs typeface="+mn-ea"/>
                </a:endParaRPr>
              </a:p>
            </p:txBody>
          </p:sp>
          <p:sp>
            <p:nvSpPr>
              <p:cNvPr id="1048763" name="Oval 87"/>
              <p:cNvSpPr/>
              <p:nvPr/>
            </p:nvSpPr>
            <p:spPr>
              <a:xfrm>
                <a:off x="8128" y="2730"/>
                <a:ext cx="692" cy="692"/>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mn-ea"/>
                  <a:cs typeface="+mn-ea"/>
                </a:endParaRPr>
              </a:p>
            </p:txBody>
          </p:sp>
          <p:sp>
            <p:nvSpPr>
              <p:cNvPr id="1048764" name="Oval 90"/>
              <p:cNvSpPr/>
              <p:nvPr/>
            </p:nvSpPr>
            <p:spPr>
              <a:xfrm>
                <a:off x="8128" y="5403"/>
                <a:ext cx="692" cy="692"/>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latin typeface="+mn-ea"/>
                  <a:cs typeface="+mn-ea"/>
                </a:endParaRPr>
              </a:p>
            </p:txBody>
          </p:sp>
          <p:sp>
            <p:nvSpPr>
              <p:cNvPr id="1048765" name="Oval 93"/>
              <p:cNvSpPr/>
              <p:nvPr/>
            </p:nvSpPr>
            <p:spPr>
              <a:xfrm>
                <a:off x="6685" y="5984"/>
                <a:ext cx="692" cy="692"/>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mn-ea"/>
                  <a:cs typeface="+mn-ea"/>
                </a:endParaRPr>
              </a:p>
            </p:txBody>
          </p:sp>
          <p:sp>
            <p:nvSpPr>
              <p:cNvPr id="1048766" name="Oval 96"/>
              <p:cNvSpPr/>
              <p:nvPr/>
            </p:nvSpPr>
            <p:spPr>
              <a:xfrm>
                <a:off x="8637" y="4046"/>
                <a:ext cx="692" cy="692"/>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rgbClr val="FFFFFF"/>
                  </a:solidFill>
                  <a:latin typeface="+mn-ea"/>
                  <a:cs typeface="+mn-ea"/>
                </a:endParaRPr>
              </a:p>
            </p:txBody>
          </p:sp>
          <p:grpSp>
            <p:nvGrpSpPr>
              <p:cNvPr id="179" name="Group 2"/>
              <p:cNvGrpSpPr/>
              <p:nvPr/>
            </p:nvGrpSpPr>
            <p:grpSpPr>
              <a:xfrm>
                <a:off x="1545" y="3636"/>
                <a:ext cx="6242" cy="1512"/>
                <a:chOff x="1307389" y="3077587"/>
                <a:chExt cx="5285440" cy="1280546"/>
              </a:xfrm>
            </p:grpSpPr>
            <p:sp>
              <p:nvSpPr>
                <p:cNvPr id="1048767" name="Rectangle 1"/>
                <p:cNvSpPr/>
                <p:nvPr/>
              </p:nvSpPr>
              <p:spPr>
                <a:xfrm>
                  <a:off x="1307389" y="3077587"/>
                  <a:ext cx="4655455" cy="1280546"/>
                </a:xfrm>
                <a:prstGeom prst="rect">
                  <a:avLst/>
                </a:prstGeom>
                <a:solidFill>
                  <a:srgbClr val="7CB0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mn-ea"/>
                    <a:cs typeface="+mn-ea"/>
                  </a:endParaRPr>
                </a:p>
              </p:txBody>
            </p:sp>
            <p:sp>
              <p:nvSpPr>
                <p:cNvPr id="1048768" name="Oval 122"/>
                <p:cNvSpPr/>
                <p:nvPr/>
              </p:nvSpPr>
              <p:spPr>
                <a:xfrm>
                  <a:off x="5312279" y="3077587"/>
                  <a:ext cx="1280550" cy="1280546"/>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dirty="0">
                    <a:solidFill>
                      <a:srgbClr val="FFFFFF"/>
                    </a:solidFill>
                    <a:latin typeface="+mn-ea"/>
                    <a:cs typeface="+mn-ea"/>
                  </a:endParaRPr>
                </a:p>
              </p:txBody>
            </p:sp>
            <p:sp>
              <p:nvSpPr>
                <p:cNvPr id="1048769"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dirty="0">
                    <a:solidFill>
                      <a:schemeClr val="accent6"/>
                    </a:solidFill>
                    <a:latin typeface="+mn-ea"/>
                    <a:cs typeface="+mn-ea"/>
                  </a:endParaRPr>
                </a:p>
              </p:txBody>
            </p:sp>
          </p:grpSp>
          <p:grpSp>
            <p:nvGrpSpPr>
              <p:cNvPr id="180" name="组合 7"/>
              <p:cNvGrpSpPr/>
              <p:nvPr/>
            </p:nvGrpSpPr>
            <p:grpSpPr>
              <a:xfrm>
                <a:off x="8801" y="4190"/>
                <a:ext cx="363" cy="363"/>
                <a:chOff x="11121822" y="1145785"/>
                <a:chExt cx="307214" cy="307212"/>
              </a:xfrm>
              <a:solidFill>
                <a:schemeClr val="bg1"/>
              </a:solidFill>
            </p:grpSpPr>
            <p:sp>
              <p:nvSpPr>
                <p:cNvPr id="1048770"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sp>
              <p:nvSpPr>
                <p:cNvPr id="1048771"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grpSp>
          <p:sp>
            <p:nvSpPr>
              <p:cNvPr id="1048772" name="Freeform 142"/>
              <p:cNvSpPr/>
              <p:nvPr/>
            </p:nvSpPr>
            <p:spPr bwMode="auto">
              <a:xfrm>
                <a:off x="6858" y="6222"/>
                <a:ext cx="345" cy="28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68580" tIns="34290" rIns="68580" bIns="34290" numCol="1" anchor="t" anchorCtr="0" compatLnSpc="1"/>
              <a:lstStyle/>
              <a:p>
                <a:endParaRPr lang="en-US" sz="1350">
                  <a:latin typeface="+mn-ea"/>
                  <a:cs typeface="+mn-ea"/>
                </a:endParaRPr>
              </a:p>
            </p:txBody>
          </p:sp>
          <p:sp>
            <p:nvSpPr>
              <p:cNvPr id="1048773" name="Freeform 149"/>
              <p:cNvSpPr/>
              <p:nvPr/>
            </p:nvSpPr>
            <p:spPr bwMode="auto">
              <a:xfrm>
                <a:off x="6841" y="2266"/>
                <a:ext cx="363" cy="356"/>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mn-ea"/>
                  <a:cs typeface="+mn-ea"/>
                </a:endParaRPr>
              </a:p>
            </p:txBody>
          </p:sp>
          <p:grpSp>
            <p:nvGrpSpPr>
              <p:cNvPr id="181" name="组合 40"/>
              <p:cNvGrpSpPr/>
              <p:nvPr/>
            </p:nvGrpSpPr>
            <p:grpSpPr>
              <a:xfrm>
                <a:off x="8294" y="2961"/>
                <a:ext cx="368" cy="229"/>
                <a:chOff x="8292784" y="1202455"/>
                <a:chExt cx="311687" cy="193872"/>
              </a:xfrm>
              <a:solidFill>
                <a:schemeClr val="bg1"/>
              </a:solidFill>
            </p:grpSpPr>
            <p:sp>
              <p:nvSpPr>
                <p:cNvPr id="104877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sp>
              <p:nvSpPr>
                <p:cNvPr id="104877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grpSp>
          <p:sp>
            <p:nvSpPr>
              <p:cNvPr id="1048776" name="Freeform 116"/>
              <p:cNvSpPr>
                <a:spLocks noEditPoints="1"/>
              </p:cNvSpPr>
              <p:nvPr/>
            </p:nvSpPr>
            <p:spPr bwMode="auto">
              <a:xfrm>
                <a:off x="6644" y="4015"/>
                <a:ext cx="808" cy="713"/>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rgbClr val="7CB0C8"/>
              </a:solidFill>
              <a:ln>
                <a:noFill/>
              </a:ln>
            </p:spPr>
            <p:txBody>
              <a:bodyPr vert="horz" wrap="square" lIns="68580" tIns="34290" rIns="68580" bIns="34290" numCol="1" anchor="t" anchorCtr="0" compatLnSpc="1"/>
              <a:lstStyle/>
              <a:p>
                <a:endParaRPr lang="en-US" sz="1350">
                  <a:latin typeface="+mn-ea"/>
                  <a:cs typeface="+mn-ea"/>
                </a:endParaRPr>
              </a:p>
            </p:txBody>
          </p:sp>
          <p:grpSp>
            <p:nvGrpSpPr>
              <p:cNvPr id="182" name="组合 44"/>
              <p:cNvGrpSpPr/>
              <p:nvPr/>
            </p:nvGrpSpPr>
            <p:grpSpPr>
              <a:xfrm>
                <a:off x="8247" y="5580"/>
                <a:ext cx="476" cy="391"/>
                <a:chOff x="5108575" y="3992563"/>
                <a:chExt cx="428625" cy="352426"/>
              </a:xfrm>
              <a:solidFill>
                <a:schemeClr val="bg1"/>
              </a:solidFill>
            </p:grpSpPr>
            <p:sp>
              <p:nvSpPr>
                <p:cNvPr id="1048777"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sp>
              <p:nvSpPr>
                <p:cNvPr id="1048778"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sp>
              <p:nvSpPr>
                <p:cNvPr id="1048779"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sp>
              <p:nvSpPr>
                <p:cNvPr id="1048780"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sp>
              <p:nvSpPr>
                <p:cNvPr id="1048781"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sp>
              <p:nvSpPr>
                <p:cNvPr id="1048782"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p:spPr>
              <p:txBody>
                <a:bodyPr vert="horz" wrap="square" lIns="68580" tIns="34290" rIns="68580" bIns="34290" numCol="1" anchor="t" anchorCtr="0" compatLnSpc="1"/>
                <a:lstStyle/>
                <a:p>
                  <a:endParaRPr lang="en-US" sz="1350">
                    <a:latin typeface="+mn-ea"/>
                    <a:cs typeface="+mn-ea"/>
                  </a:endParaRPr>
                </a:p>
              </p:txBody>
            </p:sp>
          </p:grpSp>
        </p:grpSp>
        <p:sp>
          <p:nvSpPr>
            <p:cNvPr id="1048783" name="文本框 1"/>
            <p:cNvSpPr txBox="1"/>
            <p:nvPr/>
          </p:nvSpPr>
          <p:spPr>
            <a:xfrm>
              <a:off x="449" y="4910"/>
              <a:ext cx="4159" cy="531"/>
            </a:xfrm>
            <a:prstGeom prst="rect">
              <a:avLst/>
            </a:prstGeom>
            <a:noFill/>
          </p:spPr>
          <p:txBody>
            <a:bodyPr wrap="square" rtlCol="0" anchor="ctr" anchorCtr="0">
              <a:spAutoFit/>
            </a:bodyPr>
            <a:lstStyle/>
            <a:p>
              <a:pPr indent="0" algn="ctr" fontAlgn="auto">
                <a:lnSpc>
                  <a:spcPct val="100000"/>
                </a:lnSpc>
                <a:spcBef>
                  <a:spcPts val="0"/>
                </a:spcBef>
                <a:spcAft>
                  <a:spcPts val="0"/>
                </a:spcAft>
              </a:pPr>
              <a:r>
                <a:rPr sz="1600" b="1" spc="100" dirty="0">
                  <a:solidFill>
                    <a:schemeClr val="bg1"/>
                  </a:solidFill>
                  <a:latin typeface="微软雅黑" panose="020B0503020204020204" pitchFamily="34" charset="-122"/>
                  <a:ea typeface="微软雅黑" panose="020B0503020204020204" pitchFamily="34" charset="-122"/>
                  <a:sym typeface="+mn-ea"/>
                </a:rPr>
                <a:t>避免步骤1中易犯的错误</a:t>
              </a:r>
            </a:p>
          </p:txBody>
        </p:sp>
        <p:sp>
          <p:nvSpPr>
            <p:cNvPr id="1048784" name="文本框 2"/>
            <p:cNvSpPr txBox="1"/>
            <p:nvPr/>
          </p:nvSpPr>
          <p:spPr>
            <a:xfrm>
              <a:off x="3146" y="6925"/>
              <a:ext cx="1953" cy="483"/>
            </a:xfrm>
            <a:prstGeom prst="rect">
              <a:avLst/>
            </a:prstGeom>
            <a:noFill/>
          </p:spPr>
          <p:txBody>
            <a:bodyPr wrap="square" rtlCol="0" anchor="t">
              <a:spAutoFit/>
            </a:bodyPr>
            <a:lstStyle/>
            <a:p>
              <a:pPr indent="0" algn="r" fontAlgn="auto">
                <a:lnSpc>
                  <a:spcPct val="100000"/>
                </a:lnSpc>
                <a:spcBef>
                  <a:spcPts val="0"/>
                </a:spcBef>
                <a:spcAft>
                  <a:spcPts val="0"/>
                </a:spcAft>
              </a:pPr>
              <a:r>
                <a:rPr lang="en-US"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sp>
          <p:nvSpPr>
            <p:cNvPr id="1048785" name="文本框 74"/>
            <p:cNvSpPr txBox="1"/>
            <p:nvPr/>
          </p:nvSpPr>
          <p:spPr>
            <a:xfrm>
              <a:off x="1397" y="2571"/>
              <a:ext cx="3743" cy="1284"/>
            </a:xfrm>
            <a:prstGeom prst="rect">
              <a:avLst/>
            </a:prstGeom>
            <a:noFill/>
          </p:spPr>
          <p:txBody>
            <a:bodyPr wrap="square" rtlCol="0" anchor="t">
              <a:spAutoFit/>
            </a:bodyPr>
            <a:lstStyle/>
            <a:p>
              <a:pPr indent="0" algn="just" fontAlgn="auto">
                <a:lnSpc>
                  <a:spcPct val="12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忽略承包商安全工作的能力，而将投标价作为唯一的选择标准。 </a:t>
              </a:r>
            </a:p>
          </p:txBody>
        </p:sp>
        <p:sp>
          <p:nvSpPr>
            <p:cNvPr id="1048786" name="文本框 75"/>
            <p:cNvSpPr txBox="1"/>
            <p:nvPr/>
          </p:nvSpPr>
          <p:spPr>
            <a:xfrm>
              <a:off x="7784" y="3401"/>
              <a:ext cx="5669" cy="904"/>
            </a:xfrm>
            <a:prstGeom prst="rect">
              <a:avLst/>
            </a:prstGeom>
            <a:noFill/>
          </p:spPr>
          <p:txBody>
            <a:bodyPr wrap="square" rtlCol="0" anchor="t">
              <a:spAutoFit/>
            </a:bodyPr>
            <a:lstStyle/>
            <a:p>
              <a:pPr indent="0" algn="just" fontAlgn="auto">
                <a:lnSpc>
                  <a:spcPct val="12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仅依靠统计数字，而不考虑承包商是否具有有效的安全计划。有效沟通不够！</a:t>
              </a:r>
            </a:p>
          </p:txBody>
        </p:sp>
        <p:sp>
          <p:nvSpPr>
            <p:cNvPr id="1048787" name="文本框 76"/>
            <p:cNvSpPr txBox="1"/>
            <p:nvPr/>
          </p:nvSpPr>
          <p:spPr>
            <a:xfrm>
              <a:off x="7784" y="4494"/>
              <a:ext cx="5669" cy="1284"/>
            </a:xfrm>
            <a:prstGeom prst="rect">
              <a:avLst/>
            </a:prstGeom>
            <a:noFill/>
          </p:spPr>
          <p:txBody>
            <a:bodyPr wrap="square" rtlCol="0" anchor="t">
              <a:spAutoFit/>
            </a:bodyPr>
            <a:lstStyle/>
            <a:p>
              <a:pPr indent="0" algn="just" fontAlgn="auto">
                <a:lnSpc>
                  <a:spcPct val="12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仅依靠资质文件，而不考虑承包商是否具有有效的安全计划。缺乏实际考察来证实承包商安全工作的能力！ </a:t>
              </a:r>
            </a:p>
          </p:txBody>
        </p:sp>
        <p:sp>
          <p:nvSpPr>
            <p:cNvPr id="1048788" name="文本框 77"/>
            <p:cNvSpPr txBox="1"/>
            <p:nvPr/>
          </p:nvSpPr>
          <p:spPr>
            <a:xfrm>
              <a:off x="7784" y="6075"/>
              <a:ext cx="5669" cy="904"/>
            </a:xfrm>
            <a:prstGeom prst="rect">
              <a:avLst/>
            </a:prstGeom>
            <a:noFill/>
          </p:spPr>
          <p:txBody>
            <a:bodyPr wrap="square" rtlCol="0" anchor="t">
              <a:spAutoFit/>
            </a:bodyPr>
            <a:lstStyle/>
            <a:p>
              <a:pPr indent="0" algn="just" fontAlgn="auto">
                <a:lnSpc>
                  <a:spcPct val="12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没有组成承包商管理团队共同完成承包商选择工作。</a:t>
              </a:r>
            </a:p>
          </p:txBody>
        </p:sp>
      </p:grpSp>
      <p:sp>
        <p:nvSpPr>
          <p:cNvPr id="1048789" name="矩形 79"/>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790" name="矩形 80"/>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组合 66"/>
          <p:cNvGrpSpPr/>
          <p:nvPr/>
        </p:nvGrpSpPr>
        <p:grpSpPr>
          <a:xfrm>
            <a:off x="3545840" y="739140"/>
            <a:ext cx="2052320" cy="436880"/>
            <a:chOff x="3578" y="1224"/>
            <a:chExt cx="3232" cy="688"/>
          </a:xfrm>
        </p:grpSpPr>
        <p:sp>
          <p:nvSpPr>
            <p:cNvPr id="1048791" name="文本框 67"/>
            <p:cNvSpPr txBox="1"/>
            <p:nvPr/>
          </p:nvSpPr>
          <p:spPr>
            <a:xfrm>
              <a:off x="3578" y="1224"/>
              <a:ext cx="3232"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grpSp>
          <p:nvGrpSpPr>
            <p:cNvPr id="185" name="组合 68"/>
            <p:cNvGrpSpPr/>
            <p:nvPr/>
          </p:nvGrpSpPr>
          <p:grpSpPr>
            <a:xfrm>
              <a:off x="3578" y="1794"/>
              <a:ext cx="3232" cy="118"/>
              <a:chOff x="3578" y="2857"/>
              <a:chExt cx="2754" cy="118"/>
            </a:xfrm>
          </p:grpSpPr>
          <p:cxnSp>
            <p:nvCxnSpPr>
              <p:cNvPr id="3145744"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45"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8792" name="文本框 10"/>
          <p:cNvSpPr txBox="1"/>
          <p:nvPr/>
        </p:nvSpPr>
        <p:spPr>
          <a:xfrm>
            <a:off x="917575" y="1432560"/>
            <a:ext cx="2376805" cy="337185"/>
          </a:xfrm>
          <a:prstGeom prst="rect">
            <a:avLst/>
          </a:prstGeom>
          <a:noFill/>
        </p:spPr>
        <p:txBody>
          <a:bodyPr wrap="square" rtlCol="0" anchor="t">
            <a:spAutoFit/>
          </a:bodyPr>
          <a:lstStyle/>
          <a:p>
            <a:pPr indent="0" algn="just"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承包商安全能力评估</a:t>
            </a:r>
          </a:p>
        </p:txBody>
      </p:sp>
      <p:grpSp>
        <p:nvGrpSpPr>
          <p:cNvPr id="186" name="组合 36"/>
          <p:cNvGrpSpPr/>
          <p:nvPr/>
        </p:nvGrpSpPr>
        <p:grpSpPr>
          <a:xfrm>
            <a:off x="917575" y="1769745"/>
            <a:ext cx="7308850" cy="3117215"/>
            <a:chOff x="1220" y="2787"/>
            <a:chExt cx="11510" cy="4909"/>
          </a:xfrm>
        </p:grpSpPr>
        <p:grpSp>
          <p:nvGrpSpPr>
            <p:cNvPr id="187" name="组合 23"/>
            <p:cNvGrpSpPr/>
            <p:nvPr/>
          </p:nvGrpSpPr>
          <p:grpSpPr>
            <a:xfrm>
              <a:off x="4703" y="2787"/>
              <a:ext cx="4634" cy="4627"/>
              <a:chOff x="4122738" y="2100263"/>
              <a:chExt cx="3924300" cy="3917950"/>
            </a:xfrm>
          </p:grpSpPr>
          <p:sp>
            <p:nvSpPr>
              <p:cNvPr id="1048793" name="AutoShape 2"/>
              <p:cNvSpPr/>
              <p:nvPr/>
            </p:nvSpPr>
            <p:spPr bwMode="auto">
              <a:xfrm>
                <a:off x="4413250" y="2100263"/>
                <a:ext cx="1601788" cy="1368425"/>
              </a:xfrm>
              <a:custGeom>
                <a:avLst/>
                <a:gdLst>
                  <a:gd name="T0" fmla="*/ 9600 w 21600"/>
                  <a:gd name="T1" fmla="*/ 21600 h 21600"/>
                  <a:gd name="T2" fmla="*/ 0 w 21600"/>
                  <a:gd name="T3" fmla="*/ 14675 h 21600"/>
                  <a:gd name="T4" fmla="*/ 20894 w 21600"/>
                  <a:gd name="T5" fmla="*/ 0 h 21600"/>
                  <a:gd name="T6" fmla="*/ 21600 w 21600"/>
                  <a:gd name="T7" fmla="*/ 13191 h 21600"/>
                  <a:gd name="T8" fmla="*/ 9600 w 21600"/>
                  <a:gd name="T9" fmla="*/ 21600 h 21600"/>
                  <a:gd name="T10" fmla="*/ 960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solidFill>
                <a:srgbClr val="7CB0C8"/>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altLang="zh-CN" b="1">
                    <a:solidFill>
                      <a:schemeClr val="bg1"/>
                    </a:solidFill>
                    <a:latin typeface="微软雅黑" panose="020B0503020204020204" pitchFamily="34" charset="-122"/>
                    <a:ea typeface="微软雅黑" panose="020B0503020204020204" pitchFamily="34" charset="-122"/>
                    <a:cs typeface="+mn-ea"/>
                    <a:sym typeface="Impact" panose="020B0806030902050204" pitchFamily="34" charset="0"/>
                  </a:rPr>
                  <a:t>1</a:t>
                </a:r>
              </a:p>
            </p:txBody>
          </p:sp>
          <p:sp>
            <p:nvSpPr>
              <p:cNvPr id="1048794" name="AutoShape 3"/>
              <p:cNvSpPr/>
              <p:nvPr/>
            </p:nvSpPr>
            <p:spPr bwMode="auto">
              <a:xfrm>
                <a:off x="7081838" y="3152775"/>
                <a:ext cx="965200" cy="1808163"/>
              </a:xfrm>
              <a:custGeom>
                <a:avLst/>
                <a:gdLst>
                  <a:gd name="T0" fmla="*/ 0 w 20053"/>
                  <a:gd name="T1" fmla="*/ 4620 h 21600"/>
                  <a:gd name="T2" fmla="*/ 15413 w 20053"/>
                  <a:gd name="T3" fmla="*/ 0 h 21600"/>
                  <a:gd name="T4" fmla="*/ 15413 w 20053"/>
                  <a:gd name="T5" fmla="*/ 21600 h 21600"/>
                  <a:gd name="T6" fmla="*/ 0 w 20053"/>
                  <a:gd name="T7" fmla="*/ 16980 h 21600"/>
                  <a:gd name="T8" fmla="*/ 2605 w 20053"/>
                  <a:gd name="T9" fmla="*/ 10800 h 21600"/>
                  <a:gd name="T10" fmla="*/ 0 w 20053"/>
                  <a:gd name="T11" fmla="*/ 4620 h 21600"/>
                  <a:gd name="T12" fmla="*/ 0 w 20053"/>
                  <a:gd name="T13" fmla="*/ 4620 h 21600"/>
                </a:gdLst>
                <a:ahLst/>
                <a:cxnLst>
                  <a:cxn ang="0">
                    <a:pos x="T0" y="T1"/>
                  </a:cxn>
                  <a:cxn ang="0">
                    <a:pos x="T2" y="T3"/>
                  </a:cxn>
                  <a:cxn ang="0">
                    <a:pos x="T4" y="T5"/>
                  </a:cxn>
                  <a:cxn ang="0">
                    <a:pos x="T6" y="T7"/>
                  </a:cxn>
                  <a:cxn ang="0">
                    <a:pos x="T8" y="T9"/>
                  </a:cxn>
                  <a:cxn ang="0">
                    <a:pos x="T10" y="T11"/>
                  </a:cxn>
                  <a:cxn ang="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solidFill>
                <a:srgbClr val="7CB0C8"/>
              </a:solidFill>
              <a:ln>
                <a:noFill/>
              </a:ln>
            </p:spPr>
            <p:txBody>
              <a:bodyPr lIns="0" tIns="0" rIns="0" bIns="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altLang="zh-CN" b="1">
                    <a:solidFill>
                      <a:schemeClr val="bg1"/>
                    </a:solidFill>
                    <a:latin typeface="微软雅黑" panose="020B0503020204020204" pitchFamily="34" charset="-122"/>
                    <a:ea typeface="微软雅黑" panose="020B0503020204020204" pitchFamily="34" charset="-122"/>
                    <a:cs typeface="+mn-ea"/>
                    <a:sym typeface="Impact" panose="020B0806030902050204" pitchFamily="34" charset="0"/>
                  </a:rPr>
                  <a:t>5</a:t>
                </a:r>
              </a:p>
            </p:txBody>
          </p:sp>
          <p:sp>
            <p:nvSpPr>
              <p:cNvPr id="1048795" name="AutoShape 4"/>
              <p:cNvSpPr/>
              <p:nvPr/>
            </p:nvSpPr>
            <p:spPr bwMode="auto">
              <a:xfrm>
                <a:off x="6156325" y="4641850"/>
                <a:ext cx="1604963" cy="1370013"/>
              </a:xfrm>
              <a:custGeom>
                <a:avLst/>
                <a:gdLst>
                  <a:gd name="T0" fmla="*/ 11961 w 21600"/>
                  <a:gd name="T1" fmla="*/ 0 h 21600"/>
                  <a:gd name="T2" fmla="*/ 21600 w 21600"/>
                  <a:gd name="T3" fmla="*/ 6925 h 21600"/>
                  <a:gd name="T4" fmla="*/ 704 w 21600"/>
                  <a:gd name="T5" fmla="*/ 21600 h 21600"/>
                  <a:gd name="T6" fmla="*/ 0 w 21600"/>
                  <a:gd name="T7" fmla="*/ 8492 h 21600"/>
                  <a:gd name="T8" fmla="*/ 11961 w 21600"/>
                  <a:gd name="T9" fmla="*/ 0 h 21600"/>
                  <a:gd name="T10" fmla="*/ 11961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solidFill>
                <a:srgbClr val="ADAEB1"/>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altLang="zh-CN" b="1">
                    <a:solidFill>
                      <a:schemeClr val="bg1"/>
                    </a:solidFill>
                    <a:latin typeface="微软雅黑" panose="020B0503020204020204" pitchFamily="34" charset="-122"/>
                    <a:ea typeface="微软雅黑" panose="020B0503020204020204" pitchFamily="34" charset="-122"/>
                    <a:cs typeface="+mn-ea"/>
                    <a:sym typeface="Impact" panose="020B0806030902050204" pitchFamily="34" charset="0"/>
                  </a:rPr>
                  <a:t>4</a:t>
                </a:r>
              </a:p>
            </p:txBody>
          </p:sp>
          <p:sp>
            <p:nvSpPr>
              <p:cNvPr id="1048796" name="AutoShape 6"/>
              <p:cNvSpPr/>
              <p:nvPr/>
            </p:nvSpPr>
            <p:spPr bwMode="auto">
              <a:xfrm>
                <a:off x="6145213" y="2100263"/>
                <a:ext cx="1604962" cy="1360487"/>
              </a:xfrm>
              <a:custGeom>
                <a:avLst/>
                <a:gdLst>
                  <a:gd name="T0" fmla="*/ 0 w 21600"/>
                  <a:gd name="T1" fmla="*/ 13292 h 21600"/>
                  <a:gd name="T2" fmla="*/ 563 w 21600"/>
                  <a:gd name="T3" fmla="*/ 0 h 21600"/>
                  <a:gd name="T4" fmla="*/ 21600 w 21600"/>
                  <a:gd name="T5" fmla="*/ 14538 h 21600"/>
                  <a:gd name="T6" fmla="*/ 12031 w 21600"/>
                  <a:gd name="T7" fmla="*/ 21600 h 21600"/>
                  <a:gd name="T8" fmla="*/ 0 w 21600"/>
                  <a:gd name="T9" fmla="*/ 13292 h 21600"/>
                  <a:gd name="T10" fmla="*/ 0 w 21600"/>
                  <a:gd name="T11" fmla="*/ 13292 h 21600"/>
                </a:gdLst>
                <a:ahLst/>
                <a:cxnLst>
                  <a:cxn ang="0">
                    <a:pos x="T0" y="T1"/>
                  </a:cxn>
                  <a:cxn ang="0">
                    <a:pos x="T2" y="T3"/>
                  </a:cxn>
                  <a:cxn ang="0">
                    <a:pos x="T4" y="T5"/>
                  </a:cxn>
                  <a:cxn ang="0">
                    <a:pos x="T6" y="T7"/>
                  </a:cxn>
                  <a:cxn ang="0">
                    <a:pos x="T8" y="T9"/>
                  </a:cxn>
                  <a:cxn ang="0">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solidFill>
                <a:srgbClr val="ADAEB1"/>
              </a:solidFill>
              <a:ln>
                <a:noFill/>
              </a:ln>
            </p:spPr>
            <p:txBody>
              <a:bodyPr lIns="0" tIns="0" rIns="0" bIns="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altLang="zh-CN" b="1">
                    <a:solidFill>
                      <a:schemeClr val="bg1"/>
                    </a:solidFill>
                    <a:latin typeface="微软雅黑" panose="020B0503020204020204" pitchFamily="34" charset="-122"/>
                    <a:ea typeface="微软雅黑" panose="020B0503020204020204" pitchFamily="34" charset="-122"/>
                    <a:cs typeface="+mn-ea"/>
                    <a:sym typeface="Impact" panose="020B0806030902050204" pitchFamily="34" charset="0"/>
                  </a:rPr>
                  <a:t>6</a:t>
                </a:r>
              </a:p>
            </p:txBody>
          </p:sp>
          <p:sp>
            <p:nvSpPr>
              <p:cNvPr id="1048797" name="AutoShape 7"/>
              <p:cNvSpPr/>
              <p:nvPr/>
            </p:nvSpPr>
            <p:spPr bwMode="auto">
              <a:xfrm>
                <a:off x="4451350" y="4673600"/>
                <a:ext cx="1604963" cy="1344613"/>
              </a:xfrm>
              <a:custGeom>
                <a:avLst/>
                <a:gdLst>
                  <a:gd name="T0" fmla="*/ 21600 w 21600"/>
                  <a:gd name="T1" fmla="*/ 8153 h 21600"/>
                  <a:gd name="T2" fmla="*/ 21248 w 21600"/>
                  <a:gd name="T3" fmla="*/ 21600 h 21600"/>
                  <a:gd name="T4" fmla="*/ 0 w 21600"/>
                  <a:gd name="T5" fmla="*/ 7480 h 21600"/>
                  <a:gd name="T6" fmla="*/ 9358 w 21600"/>
                  <a:gd name="T7" fmla="*/ 0 h 21600"/>
                  <a:gd name="T8" fmla="*/ 21600 w 21600"/>
                  <a:gd name="T9" fmla="*/ 8153 h 21600"/>
                  <a:gd name="T10" fmla="*/ 21600 w 21600"/>
                  <a:gd name="T11" fmla="*/ 8153 h 21600"/>
                </a:gdLst>
                <a:ahLst/>
                <a:cxnLst>
                  <a:cxn ang="0">
                    <a:pos x="T0" y="T1"/>
                  </a:cxn>
                  <a:cxn ang="0">
                    <a:pos x="T2" y="T3"/>
                  </a:cxn>
                  <a:cxn ang="0">
                    <a:pos x="T4" y="T5"/>
                  </a:cxn>
                  <a:cxn ang="0">
                    <a:pos x="T6" y="T7"/>
                  </a:cxn>
                  <a:cxn ang="0">
                    <a:pos x="T8" y="T9"/>
                  </a:cxn>
                  <a:cxn ang="0">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solidFill>
                <a:srgbClr val="7CB0C8"/>
              </a:solidFill>
              <a:ln>
                <a:noFill/>
              </a:ln>
            </p:spPr>
            <p:txBody>
              <a:bodyPr lIns="0" tIns="0" rIns="0" bIns="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altLang="zh-CN" b="1">
                    <a:solidFill>
                      <a:schemeClr val="bg1"/>
                    </a:solidFill>
                    <a:latin typeface="微软雅黑" panose="020B0503020204020204" pitchFamily="34" charset="-122"/>
                    <a:ea typeface="微软雅黑" panose="020B0503020204020204" pitchFamily="34" charset="-122"/>
                    <a:cs typeface="+mn-ea"/>
                    <a:sym typeface="Impact" panose="020B0806030902050204" pitchFamily="34" charset="0"/>
                  </a:rPr>
                  <a:t>3</a:t>
                </a:r>
              </a:p>
            </p:txBody>
          </p:sp>
          <p:sp>
            <p:nvSpPr>
              <p:cNvPr id="1048798" name="AutoShape 9"/>
              <p:cNvSpPr/>
              <p:nvPr/>
            </p:nvSpPr>
            <p:spPr bwMode="auto">
              <a:xfrm>
                <a:off x="4122738" y="3173413"/>
                <a:ext cx="969962" cy="1808162"/>
              </a:xfrm>
              <a:custGeom>
                <a:avLst/>
                <a:gdLst>
                  <a:gd name="T0" fmla="*/ 20023 w 20023"/>
                  <a:gd name="T1" fmla="*/ 16855 h 21600"/>
                  <a:gd name="T2" fmla="*/ 4795 w 20023"/>
                  <a:gd name="T3" fmla="*/ 21600 h 21600"/>
                  <a:gd name="T4" fmla="*/ 4363 w 20023"/>
                  <a:gd name="T5" fmla="*/ 0 h 21600"/>
                  <a:gd name="T6" fmla="*/ 19807 w 20023"/>
                  <a:gd name="T7" fmla="*/ 4495 h 21600"/>
                  <a:gd name="T8" fmla="*/ 17323 w 20023"/>
                  <a:gd name="T9" fmla="*/ 10550 h 21600"/>
                  <a:gd name="T10" fmla="*/ 20023 w 20023"/>
                  <a:gd name="T11" fmla="*/ 16855 h 21600"/>
                  <a:gd name="T12" fmla="*/ 20023 w 20023"/>
                  <a:gd name="T13" fmla="*/ 16855 h 21600"/>
                </a:gdLst>
                <a:ahLst/>
                <a:cxnLst>
                  <a:cxn ang="0">
                    <a:pos x="T0" y="T1"/>
                  </a:cxn>
                  <a:cxn ang="0">
                    <a:pos x="T2" y="T3"/>
                  </a:cxn>
                  <a:cxn ang="0">
                    <a:pos x="T4" y="T5"/>
                  </a:cxn>
                  <a:cxn ang="0">
                    <a:pos x="T6" y="T7"/>
                  </a:cxn>
                  <a:cxn ang="0">
                    <a:pos x="T8" y="T9"/>
                  </a:cxn>
                  <a:cxn ang="0">
                    <a:pos x="T10" y="T11"/>
                  </a:cxn>
                  <a:cxn ang="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solidFill>
                <a:srgbClr val="ADAEB1"/>
              </a:solidFill>
              <a:ln>
                <a:noFill/>
              </a:ln>
            </p:spPr>
            <p:txBody>
              <a:bodyPr lIns="0" tIns="0" rIns="0" bIns="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altLang="zh-CN" b="1">
                    <a:solidFill>
                      <a:schemeClr val="bg1"/>
                    </a:solidFill>
                    <a:latin typeface="微软雅黑" panose="020B0503020204020204" pitchFamily="34" charset="-122"/>
                    <a:ea typeface="微软雅黑" panose="020B0503020204020204" pitchFamily="34" charset="-122"/>
                    <a:cs typeface="+mn-ea"/>
                    <a:sym typeface="Impact" panose="020B0806030902050204" pitchFamily="34" charset="0"/>
                  </a:rPr>
                  <a:t>2</a:t>
                </a:r>
              </a:p>
            </p:txBody>
          </p:sp>
          <p:sp>
            <p:nvSpPr>
              <p:cNvPr id="1048799" name="AutoShape 10"/>
              <p:cNvSpPr/>
              <p:nvPr/>
            </p:nvSpPr>
            <p:spPr bwMode="auto">
              <a:xfrm>
                <a:off x="5068888" y="3041650"/>
                <a:ext cx="2033587" cy="2035175"/>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 name="T10" fmla="*/ 16796 w 19679"/>
                  <a:gd name="T11" fmla="*/ 2882 h 19679"/>
                </a:gdLst>
                <a:ahLst/>
                <a:cxnLst>
                  <a:cxn ang="0">
                    <a:pos x="T0" y="T1"/>
                  </a:cxn>
                  <a:cxn ang="0">
                    <a:pos x="T2" y="T3"/>
                  </a:cxn>
                  <a:cxn ang="0">
                    <a:pos x="T4" y="T5"/>
                  </a:cxn>
                  <a:cxn ang="0">
                    <a:pos x="T6" y="T7"/>
                  </a:cxn>
                  <a:cxn ang="0">
                    <a:pos x="T8" y="T9"/>
                  </a:cxn>
                  <a:cxn ang="0">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048800" name="文本框 11"/>
            <p:cNvSpPr txBox="1"/>
            <p:nvPr/>
          </p:nvSpPr>
          <p:spPr>
            <a:xfrm>
              <a:off x="1220" y="6112"/>
              <a:ext cx="3288" cy="1584"/>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承包商是否有正式（书面）的安全计划，实行工作安全检查，并保留事故调查日志？</a:t>
              </a:r>
            </a:p>
          </p:txBody>
        </p:sp>
        <p:sp>
          <p:nvSpPr>
            <p:cNvPr id="1048801" name="文本框 12"/>
            <p:cNvSpPr txBox="1"/>
            <p:nvPr/>
          </p:nvSpPr>
          <p:spPr>
            <a:xfrm>
              <a:off x="5719" y="4511"/>
              <a:ext cx="2603" cy="1104"/>
            </a:xfrm>
            <a:prstGeom prst="rect">
              <a:avLst/>
            </a:prstGeom>
            <a:noFill/>
          </p:spPr>
          <p:txBody>
            <a:bodyPr wrap="square" rtlCol="0" anchor="t">
              <a:spAutoFit/>
            </a:bodyPr>
            <a:lstStyle/>
            <a:p>
              <a:pPr indent="0" algn="ctr" fontAlgn="auto">
                <a:lnSpc>
                  <a:spcPct val="150000"/>
                </a:lnSpc>
                <a:spcBef>
                  <a:spcPts val="0"/>
                </a:spcBef>
                <a:spcAft>
                  <a:spcPts val="0"/>
                </a:spcAft>
              </a:pPr>
              <a:r>
                <a:rPr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与可能的投标人开会并讨论：</a:t>
              </a:r>
            </a:p>
          </p:txBody>
        </p:sp>
        <p:sp>
          <p:nvSpPr>
            <p:cNvPr id="1048802" name="文本框 31"/>
            <p:cNvSpPr txBox="1"/>
            <p:nvPr/>
          </p:nvSpPr>
          <p:spPr>
            <a:xfrm>
              <a:off x="1220" y="2908"/>
              <a:ext cx="3288" cy="1261"/>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承包商先前是否在这里或在其他公司有过成功的业绩表现？</a:t>
              </a:r>
            </a:p>
          </p:txBody>
        </p:sp>
        <p:sp>
          <p:nvSpPr>
            <p:cNvPr id="1048803" name="文本框 32"/>
            <p:cNvSpPr txBox="1"/>
            <p:nvPr/>
          </p:nvSpPr>
          <p:spPr>
            <a:xfrm>
              <a:off x="1220" y="4305"/>
              <a:ext cx="3288" cy="1584"/>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承包商是否有合格的、经过培训的、有经验的安全工作人员和主管可以从事安全相关的工作？</a:t>
              </a:r>
            </a:p>
          </p:txBody>
        </p:sp>
        <p:sp>
          <p:nvSpPr>
            <p:cNvPr id="1048804" name="文本框 33"/>
            <p:cNvSpPr txBox="1"/>
            <p:nvPr/>
          </p:nvSpPr>
          <p:spPr>
            <a:xfrm>
              <a:off x="9442" y="2908"/>
              <a:ext cx="3288" cy="889"/>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承包商是否能充分监控分包商的工作？</a:t>
              </a:r>
            </a:p>
          </p:txBody>
        </p:sp>
        <p:sp>
          <p:nvSpPr>
            <p:cNvPr id="1048805" name="文本框 34"/>
            <p:cNvSpPr txBox="1"/>
            <p:nvPr/>
          </p:nvSpPr>
          <p:spPr>
            <a:xfrm>
              <a:off x="9442" y="6112"/>
              <a:ext cx="3288" cy="889"/>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承包商是否有保险以及担保？</a:t>
              </a:r>
            </a:p>
          </p:txBody>
        </p:sp>
        <p:sp>
          <p:nvSpPr>
            <p:cNvPr id="1048806" name="文本框 35"/>
            <p:cNvSpPr txBox="1"/>
            <p:nvPr/>
          </p:nvSpPr>
          <p:spPr>
            <a:xfrm>
              <a:off x="9442" y="4305"/>
              <a:ext cx="3288" cy="1261"/>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承包商是否有足够的资源（设备，人员）来安全地完成工作？</a:t>
              </a:r>
            </a:p>
          </p:txBody>
        </p:sp>
      </p:grpSp>
      <p:sp>
        <p:nvSpPr>
          <p:cNvPr id="1048807" name="矩形 37"/>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808" name="矩形 46"/>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组合 66"/>
          <p:cNvGrpSpPr/>
          <p:nvPr/>
        </p:nvGrpSpPr>
        <p:grpSpPr>
          <a:xfrm>
            <a:off x="3545840" y="739140"/>
            <a:ext cx="2052320" cy="436880"/>
            <a:chOff x="3578" y="1224"/>
            <a:chExt cx="3232" cy="688"/>
          </a:xfrm>
        </p:grpSpPr>
        <p:sp>
          <p:nvSpPr>
            <p:cNvPr id="1048811" name="文本框 67"/>
            <p:cNvSpPr txBox="1"/>
            <p:nvPr/>
          </p:nvSpPr>
          <p:spPr>
            <a:xfrm>
              <a:off x="3578" y="1224"/>
              <a:ext cx="3232"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grpSp>
          <p:nvGrpSpPr>
            <p:cNvPr id="192" name="组合 68"/>
            <p:cNvGrpSpPr/>
            <p:nvPr/>
          </p:nvGrpSpPr>
          <p:grpSpPr>
            <a:xfrm>
              <a:off x="3578" y="1794"/>
              <a:ext cx="3232" cy="118"/>
              <a:chOff x="3578" y="2857"/>
              <a:chExt cx="2754" cy="118"/>
            </a:xfrm>
          </p:grpSpPr>
          <p:cxnSp>
            <p:nvCxnSpPr>
              <p:cNvPr id="3145746"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47"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193" name="组合 59"/>
          <p:cNvGrpSpPr/>
          <p:nvPr/>
        </p:nvGrpSpPr>
        <p:grpSpPr>
          <a:xfrm>
            <a:off x="1212850" y="1358900"/>
            <a:ext cx="6718300" cy="3578860"/>
            <a:chOff x="1884" y="2395"/>
            <a:chExt cx="10580" cy="5636"/>
          </a:xfrm>
        </p:grpSpPr>
        <p:grpSp>
          <p:nvGrpSpPr>
            <p:cNvPr id="194" name="组合 51"/>
            <p:cNvGrpSpPr/>
            <p:nvPr/>
          </p:nvGrpSpPr>
          <p:grpSpPr>
            <a:xfrm>
              <a:off x="4405" y="2395"/>
              <a:ext cx="5636" cy="5636"/>
              <a:chOff x="4749" y="1600"/>
              <a:chExt cx="4901" cy="4901"/>
            </a:xfrm>
          </p:grpSpPr>
          <p:sp>
            <p:nvSpPr>
              <p:cNvPr id="1048812" name="Freeform 9"/>
              <p:cNvSpPr/>
              <p:nvPr/>
            </p:nvSpPr>
            <p:spPr bwMode="auto">
              <a:xfrm>
                <a:off x="7219" y="1600"/>
                <a:ext cx="2432" cy="2432"/>
              </a:xfrm>
              <a:custGeom>
                <a:avLst/>
                <a:gdLst>
                  <a:gd name="T0" fmla="*/ 0 w 475"/>
                  <a:gd name="T1" fmla="*/ 0 h 475"/>
                  <a:gd name="T2" fmla="*/ 0 w 475"/>
                  <a:gd name="T3" fmla="*/ 213 h 475"/>
                  <a:gd name="T4" fmla="*/ 6 w 475"/>
                  <a:gd name="T5" fmla="*/ 226 h 475"/>
                  <a:gd name="T6" fmla="*/ 248 w 475"/>
                  <a:gd name="T7" fmla="*/ 469 h 475"/>
                  <a:gd name="T8" fmla="*/ 262 w 475"/>
                  <a:gd name="T9" fmla="*/ 475 h 475"/>
                  <a:gd name="T10" fmla="*/ 262 w 475"/>
                  <a:gd name="T11" fmla="*/ 475 h 475"/>
                  <a:gd name="T12" fmla="*/ 475 w 475"/>
                  <a:gd name="T13" fmla="*/ 475 h 475"/>
                  <a:gd name="T14" fmla="*/ 0 w 475"/>
                  <a:gd name="T15" fmla="*/ 0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475">
                    <a:moveTo>
                      <a:pt x="0" y="0"/>
                    </a:moveTo>
                    <a:cubicBezTo>
                      <a:pt x="0" y="213"/>
                      <a:pt x="0" y="213"/>
                      <a:pt x="0" y="213"/>
                    </a:cubicBezTo>
                    <a:cubicBezTo>
                      <a:pt x="0" y="218"/>
                      <a:pt x="2" y="223"/>
                      <a:pt x="6" y="226"/>
                    </a:cubicBezTo>
                    <a:cubicBezTo>
                      <a:pt x="248" y="469"/>
                      <a:pt x="248" y="469"/>
                      <a:pt x="248" y="469"/>
                    </a:cubicBezTo>
                    <a:cubicBezTo>
                      <a:pt x="251" y="473"/>
                      <a:pt x="256" y="475"/>
                      <a:pt x="262" y="475"/>
                    </a:cubicBezTo>
                    <a:cubicBezTo>
                      <a:pt x="262" y="475"/>
                      <a:pt x="262" y="475"/>
                      <a:pt x="262" y="475"/>
                    </a:cubicBezTo>
                    <a:cubicBezTo>
                      <a:pt x="475" y="475"/>
                      <a:pt x="475" y="475"/>
                      <a:pt x="475" y="475"/>
                    </a:cubicBezTo>
                    <a:lnTo>
                      <a:pt x="0" y="0"/>
                    </a:lnTo>
                    <a:close/>
                  </a:path>
                </a:pathLst>
              </a:custGeom>
              <a:solidFill>
                <a:srgbClr val="ADAEB1"/>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13" name="Freeform 16"/>
              <p:cNvSpPr/>
              <p:nvPr/>
            </p:nvSpPr>
            <p:spPr bwMode="auto">
              <a:xfrm>
                <a:off x="4749" y="1600"/>
                <a:ext cx="2438" cy="2432"/>
              </a:xfrm>
              <a:custGeom>
                <a:avLst/>
                <a:gdLst>
                  <a:gd name="T0" fmla="*/ 476 w 476"/>
                  <a:gd name="T1" fmla="*/ 0 h 475"/>
                  <a:gd name="T2" fmla="*/ 476 w 476"/>
                  <a:gd name="T3" fmla="*/ 213 h 475"/>
                  <a:gd name="T4" fmla="*/ 470 w 476"/>
                  <a:gd name="T5" fmla="*/ 226 h 475"/>
                  <a:gd name="T6" fmla="*/ 228 w 476"/>
                  <a:gd name="T7" fmla="*/ 469 h 475"/>
                  <a:gd name="T8" fmla="*/ 214 w 476"/>
                  <a:gd name="T9" fmla="*/ 475 h 475"/>
                  <a:gd name="T10" fmla="*/ 214 w 476"/>
                  <a:gd name="T11" fmla="*/ 475 h 475"/>
                  <a:gd name="T12" fmla="*/ 0 w 476"/>
                  <a:gd name="T13" fmla="*/ 475 h 475"/>
                  <a:gd name="T14" fmla="*/ 476 w 476"/>
                  <a:gd name="T15" fmla="*/ 0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475">
                    <a:moveTo>
                      <a:pt x="476" y="0"/>
                    </a:moveTo>
                    <a:cubicBezTo>
                      <a:pt x="476" y="213"/>
                      <a:pt x="476" y="213"/>
                      <a:pt x="476" y="213"/>
                    </a:cubicBezTo>
                    <a:cubicBezTo>
                      <a:pt x="476" y="218"/>
                      <a:pt x="473" y="223"/>
                      <a:pt x="470" y="226"/>
                    </a:cubicBezTo>
                    <a:cubicBezTo>
                      <a:pt x="228" y="469"/>
                      <a:pt x="228" y="469"/>
                      <a:pt x="228" y="469"/>
                    </a:cubicBezTo>
                    <a:cubicBezTo>
                      <a:pt x="224" y="473"/>
                      <a:pt x="219" y="475"/>
                      <a:pt x="214" y="475"/>
                    </a:cubicBezTo>
                    <a:cubicBezTo>
                      <a:pt x="214" y="475"/>
                      <a:pt x="214" y="475"/>
                      <a:pt x="214" y="475"/>
                    </a:cubicBezTo>
                    <a:cubicBezTo>
                      <a:pt x="0" y="475"/>
                      <a:pt x="0" y="475"/>
                      <a:pt x="0" y="475"/>
                    </a:cubicBezTo>
                    <a:lnTo>
                      <a:pt x="476" y="0"/>
                    </a:lnTo>
                    <a:close/>
                  </a:path>
                </a:pathLst>
              </a:custGeom>
              <a:solidFill>
                <a:srgbClr val="ADAEB1"/>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14" name="Freeform 17"/>
              <p:cNvSpPr/>
              <p:nvPr/>
            </p:nvSpPr>
            <p:spPr bwMode="auto">
              <a:xfrm>
                <a:off x="5601" y="2440"/>
                <a:ext cx="1556" cy="1562"/>
              </a:xfrm>
              <a:custGeom>
                <a:avLst/>
                <a:gdLst>
                  <a:gd name="T0" fmla="*/ 65 w 304"/>
                  <a:gd name="T1" fmla="*/ 285 h 305"/>
                  <a:gd name="T2" fmla="*/ 0 w 304"/>
                  <a:gd name="T3" fmla="*/ 0 h 305"/>
                  <a:gd name="T4" fmla="*/ 283 w 304"/>
                  <a:gd name="T5" fmla="*/ 66 h 305"/>
                  <a:gd name="T6" fmla="*/ 291 w 304"/>
                  <a:gd name="T7" fmla="*/ 68 h 305"/>
                  <a:gd name="T8" fmla="*/ 304 w 304"/>
                  <a:gd name="T9" fmla="*/ 62 h 305"/>
                  <a:gd name="T10" fmla="*/ 62 w 304"/>
                  <a:gd name="T11" fmla="*/ 305 h 305"/>
                  <a:gd name="T12" fmla="*/ 66 w 304"/>
                  <a:gd name="T13" fmla="*/ 292 h 305"/>
                  <a:gd name="T14" fmla="*/ 65 w 304"/>
                  <a:gd name="T15" fmla="*/ 28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305">
                    <a:moveTo>
                      <a:pt x="65" y="285"/>
                    </a:moveTo>
                    <a:cubicBezTo>
                      <a:pt x="0" y="0"/>
                      <a:pt x="0" y="0"/>
                      <a:pt x="0" y="0"/>
                    </a:cubicBezTo>
                    <a:cubicBezTo>
                      <a:pt x="283" y="66"/>
                      <a:pt x="283" y="66"/>
                      <a:pt x="283" y="66"/>
                    </a:cubicBezTo>
                    <a:cubicBezTo>
                      <a:pt x="283" y="66"/>
                      <a:pt x="288" y="68"/>
                      <a:pt x="291" y="68"/>
                    </a:cubicBezTo>
                    <a:cubicBezTo>
                      <a:pt x="296" y="68"/>
                      <a:pt x="301" y="66"/>
                      <a:pt x="304" y="62"/>
                    </a:cubicBezTo>
                    <a:cubicBezTo>
                      <a:pt x="62" y="305"/>
                      <a:pt x="62" y="305"/>
                      <a:pt x="62" y="305"/>
                    </a:cubicBezTo>
                    <a:cubicBezTo>
                      <a:pt x="65" y="301"/>
                      <a:pt x="66" y="297"/>
                      <a:pt x="66" y="292"/>
                    </a:cubicBezTo>
                    <a:cubicBezTo>
                      <a:pt x="66" y="290"/>
                      <a:pt x="65" y="285"/>
                      <a:pt x="65" y="285"/>
                    </a:cubicBezTo>
                    <a:close/>
                  </a:path>
                </a:pathLst>
              </a:custGeom>
              <a:solidFill>
                <a:srgbClr val="7CB0C8"/>
              </a:solidFill>
              <a:ln>
                <a:noFill/>
              </a:ln>
            </p:spPr>
            <p:txBody>
              <a:bodyPr vert="horz" wrap="square" lIns="68580" tIns="34290" rIns="68580" bIns="34290" numCol="1" anchor="ctr" anchorCtr="0" compatLnSpc="1"/>
              <a:lstStyle/>
              <a:p>
                <a:pPr algn="ctr" fontAlgn="auto"/>
                <a:endParaRPr lang="en-US" altLang="zh-CN" sz="1600" b="1">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1048815" name="Freeform 23"/>
              <p:cNvSpPr/>
              <p:nvPr/>
            </p:nvSpPr>
            <p:spPr bwMode="auto">
              <a:xfrm>
                <a:off x="7219" y="4064"/>
                <a:ext cx="2432" cy="2438"/>
              </a:xfrm>
              <a:custGeom>
                <a:avLst/>
                <a:gdLst>
                  <a:gd name="T0" fmla="*/ 0 w 475"/>
                  <a:gd name="T1" fmla="*/ 476 h 476"/>
                  <a:gd name="T2" fmla="*/ 0 w 475"/>
                  <a:gd name="T3" fmla="*/ 263 h 476"/>
                  <a:gd name="T4" fmla="*/ 6 w 475"/>
                  <a:gd name="T5" fmla="*/ 249 h 476"/>
                  <a:gd name="T6" fmla="*/ 248 w 475"/>
                  <a:gd name="T7" fmla="*/ 7 h 476"/>
                  <a:gd name="T8" fmla="*/ 262 w 475"/>
                  <a:gd name="T9" fmla="*/ 0 h 476"/>
                  <a:gd name="T10" fmla="*/ 262 w 475"/>
                  <a:gd name="T11" fmla="*/ 0 h 476"/>
                  <a:gd name="T12" fmla="*/ 475 w 475"/>
                  <a:gd name="T13" fmla="*/ 0 h 476"/>
                  <a:gd name="T14" fmla="*/ 0 w 475"/>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476">
                    <a:moveTo>
                      <a:pt x="0" y="476"/>
                    </a:moveTo>
                    <a:cubicBezTo>
                      <a:pt x="0" y="263"/>
                      <a:pt x="0" y="263"/>
                      <a:pt x="0" y="263"/>
                    </a:cubicBezTo>
                    <a:cubicBezTo>
                      <a:pt x="0" y="258"/>
                      <a:pt x="2" y="253"/>
                      <a:pt x="6" y="249"/>
                    </a:cubicBezTo>
                    <a:cubicBezTo>
                      <a:pt x="248" y="7"/>
                      <a:pt x="248" y="7"/>
                      <a:pt x="248" y="7"/>
                    </a:cubicBezTo>
                    <a:cubicBezTo>
                      <a:pt x="251" y="3"/>
                      <a:pt x="256" y="0"/>
                      <a:pt x="262" y="0"/>
                    </a:cubicBezTo>
                    <a:cubicBezTo>
                      <a:pt x="262" y="0"/>
                      <a:pt x="262" y="0"/>
                      <a:pt x="262" y="0"/>
                    </a:cubicBezTo>
                    <a:cubicBezTo>
                      <a:pt x="475" y="0"/>
                      <a:pt x="475" y="0"/>
                      <a:pt x="475" y="0"/>
                    </a:cubicBezTo>
                    <a:lnTo>
                      <a:pt x="0" y="476"/>
                    </a:lnTo>
                    <a:close/>
                  </a:path>
                </a:pathLst>
              </a:custGeom>
              <a:solidFill>
                <a:srgbClr val="ADAEB1"/>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16" name="Freeform 24"/>
              <p:cNvSpPr/>
              <p:nvPr/>
            </p:nvSpPr>
            <p:spPr bwMode="auto">
              <a:xfrm>
                <a:off x="7249" y="4099"/>
                <a:ext cx="1558" cy="1562"/>
              </a:xfrm>
              <a:custGeom>
                <a:avLst/>
                <a:gdLst>
                  <a:gd name="T0" fmla="*/ 239 w 304"/>
                  <a:gd name="T1" fmla="*/ 20 h 305"/>
                  <a:gd name="T2" fmla="*/ 304 w 304"/>
                  <a:gd name="T3" fmla="*/ 305 h 305"/>
                  <a:gd name="T4" fmla="*/ 20 w 304"/>
                  <a:gd name="T5" fmla="*/ 238 h 305"/>
                  <a:gd name="T6" fmla="*/ 13 w 304"/>
                  <a:gd name="T7" fmla="*/ 237 h 305"/>
                  <a:gd name="T8" fmla="*/ 0 w 304"/>
                  <a:gd name="T9" fmla="*/ 242 h 305"/>
                  <a:gd name="T10" fmla="*/ 242 w 304"/>
                  <a:gd name="T11" fmla="*/ 0 h 305"/>
                  <a:gd name="T12" fmla="*/ 237 w 304"/>
                  <a:gd name="T13" fmla="*/ 12 h 305"/>
                  <a:gd name="T14" fmla="*/ 239 w 304"/>
                  <a:gd name="T15" fmla="*/ 20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305">
                    <a:moveTo>
                      <a:pt x="239" y="20"/>
                    </a:moveTo>
                    <a:cubicBezTo>
                      <a:pt x="304" y="305"/>
                      <a:pt x="304" y="305"/>
                      <a:pt x="304" y="305"/>
                    </a:cubicBezTo>
                    <a:cubicBezTo>
                      <a:pt x="20" y="238"/>
                      <a:pt x="20" y="238"/>
                      <a:pt x="20" y="238"/>
                    </a:cubicBezTo>
                    <a:cubicBezTo>
                      <a:pt x="20" y="238"/>
                      <a:pt x="15" y="237"/>
                      <a:pt x="13" y="237"/>
                    </a:cubicBezTo>
                    <a:cubicBezTo>
                      <a:pt x="8" y="237"/>
                      <a:pt x="3" y="239"/>
                      <a:pt x="0" y="242"/>
                    </a:cubicBezTo>
                    <a:cubicBezTo>
                      <a:pt x="242" y="0"/>
                      <a:pt x="242" y="0"/>
                      <a:pt x="242" y="0"/>
                    </a:cubicBezTo>
                    <a:cubicBezTo>
                      <a:pt x="239" y="3"/>
                      <a:pt x="237" y="7"/>
                      <a:pt x="237" y="12"/>
                    </a:cubicBezTo>
                    <a:cubicBezTo>
                      <a:pt x="237" y="15"/>
                      <a:pt x="239" y="20"/>
                      <a:pt x="239" y="20"/>
                    </a:cubicBezTo>
                    <a:close/>
                  </a:path>
                </a:pathLst>
              </a:custGeom>
              <a:solidFill>
                <a:srgbClr val="7CB0C8"/>
              </a:solidFill>
              <a:ln>
                <a:noFill/>
              </a:ln>
            </p:spPr>
            <p:txBody>
              <a:bodyPr vert="horz" wrap="square" lIns="68580" tIns="34290" rIns="68580" bIns="34290" numCol="1" anchor="ctr" anchorCtr="0" compatLnSpc="1"/>
              <a:lstStyle/>
              <a:p>
                <a:pPr algn="ctr" fontAlgn="auto"/>
                <a:endParaRPr lang="en-US" altLang="zh-CN" sz="1600" b="1">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1048817" name="Freeform 30"/>
              <p:cNvSpPr/>
              <p:nvPr/>
            </p:nvSpPr>
            <p:spPr bwMode="auto">
              <a:xfrm>
                <a:off x="4749" y="4064"/>
                <a:ext cx="2438" cy="2438"/>
              </a:xfrm>
              <a:custGeom>
                <a:avLst/>
                <a:gdLst>
                  <a:gd name="T0" fmla="*/ 476 w 476"/>
                  <a:gd name="T1" fmla="*/ 476 h 476"/>
                  <a:gd name="T2" fmla="*/ 476 w 476"/>
                  <a:gd name="T3" fmla="*/ 263 h 476"/>
                  <a:gd name="T4" fmla="*/ 470 w 476"/>
                  <a:gd name="T5" fmla="*/ 249 h 476"/>
                  <a:gd name="T6" fmla="*/ 228 w 476"/>
                  <a:gd name="T7" fmla="*/ 7 h 476"/>
                  <a:gd name="T8" fmla="*/ 214 w 476"/>
                  <a:gd name="T9" fmla="*/ 0 h 476"/>
                  <a:gd name="T10" fmla="*/ 214 w 476"/>
                  <a:gd name="T11" fmla="*/ 0 h 476"/>
                  <a:gd name="T12" fmla="*/ 0 w 476"/>
                  <a:gd name="T13" fmla="*/ 0 h 476"/>
                  <a:gd name="T14" fmla="*/ 476 w 476"/>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476">
                    <a:moveTo>
                      <a:pt x="476" y="476"/>
                    </a:moveTo>
                    <a:cubicBezTo>
                      <a:pt x="476" y="263"/>
                      <a:pt x="476" y="263"/>
                      <a:pt x="476" y="263"/>
                    </a:cubicBezTo>
                    <a:cubicBezTo>
                      <a:pt x="476" y="258"/>
                      <a:pt x="473" y="253"/>
                      <a:pt x="470" y="249"/>
                    </a:cubicBezTo>
                    <a:cubicBezTo>
                      <a:pt x="228" y="7"/>
                      <a:pt x="228" y="7"/>
                      <a:pt x="228" y="7"/>
                    </a:cubicBezTo>
                    <a:cubicBezTo>
                      <a:pt x="224" y="3"/>
                      <a:pt x="219" y="0"/>
                      <a:pt x="214" y="0"/>
                    </a:cubicBezTo>
                    <a:cubicBezTo>
                      <a:pt x="214" y="0"/>
                      <a:pt x="214" y="0"/>
                      <a:pt x="214" y="0"/>
                    </a:cubicBezTo>
                    <a:cubicBezTo>
                      <a:pt x="0" y="0"/>
                      <a:pt x="0" y="0"/>
                      <a:pt x="0" y="0"/>
                    </a:cubicBezTo>
                    <a:lnTo>
                      <a:pt x="476" y="476"/>
                    </a:lnTo>
                    <a:close/>
                  </a:path>
                </a:pathLst>
              </a:custGeom>
              <a:solidFill>
                <a:srgbClr val="ADAEB1"/>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18" name="Freeform 31"/>
              <p:cNvSpPr/>
              <p:nvPr/>
            </p:nvSpPr>
            <p:spPr bwMode="auto">
              <a:xfrm>
                <a:off x="5601" y="4099"/>
                <a:ext cx="1556" cy="1562"/>
              </a:xfrm>
              <a:custGeom>
                <a:avLst/>
                <a:gdLst>
                  <a:gd name="T0" fmla="*/ 65 w 304"/>
                  <a:gd name="T1" fmla="*/ 20 h 305"/>
                  <a:gd name="T2" fmla="*/ 0 w 304"/>
                  <a:gd name="T3" fmla="*/ 305 h 305"/>
                  <a:gd name="T4" fmla="*/ 283 w 304"/>
                  <a:gd name="T5" fmla="*/ 238 h 305"/>
                  <a:gd name="T6" fmla="*/ 291 w 304"/>
                  <a:gd name="T7" fmla="*/ 237 h 305"/>
                  <a:gd name="T8" fmla="*/ 304 w 304"/>
                  <a:gd name="T9" fmla="*/ 242 h 305"/>
                  <a:gd name="T10" fmla="*/ 62 w 304"/>
                  <a:gd name="T11" fmla="*/ 0 h 305"/>
                  <a:gd name="T12" fmla="*/ 66 w 304"/>
                  <a:gd name="T13" fmla="*/ 12 h 305"/>
                  <a:gd name="T14" fmla="*/ 65 w 304"/>
                  <a:gd name="T15" fmla="*/ 20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305">
                    <a:moveTo>
                      <a:pt x="65" y="20"/>
                    </a:moveTo>
                    <a:cubicBezTo>
                      <a:pt x="0" y="305"/>
                      <a:pt x="0" y="305"/>
                      <a:pt x="0" y="305"/>
                    </a:cubicBezTo>
                    <a:cubicBezTo>
                      <a:pt x="283" y="238"/>
                      <a:pt x="283" y="238"/>
                      <a:pt x="283" y="238"/>
                    </a:cubicBezTo>
                    <a:cubicBezTo>
                      <a:pt x="283" y="238"/>
                      <a:pt x="288" y="237"/>
                      <a:pt x="291" y="237"/>
                    </a:cubicBezTo>
                    <a:cubicBezTo>
                      <a:pt x="296" y="237"/>
                      <a:pt x="301" y="239"/>
                      <a:pt x="304" y="242"/>
                    </a:cubicBezTo>
                    <a:cubicBezTo>
                      <a:pt x="62" y="0"/>
                      <a:pt x="62" y="0"/>
                      <a:pt x="62" y="0"/>
                    </a:cubicBezTo>
                    <a:cubicBezTo>
                      <a:pt x="65" y="3"/>
                      <a:pt x="66" y="7"/>
                      <a:pt x="66" y="12"/>
                    </a:cubicBezTo>
                    <a:cubicBezTo>
                      <a:pt x="66" y="15"/>
                      <a:pt x="65" y="20"/>
                      <a:pt x="65" y="20"/>
                    </a:cubicBezTo>
                    <a:close/>
                  </a:path>
                </a:pathLst>
              </a:custGeom>
              <a:solidFill>
                <a:srgbClr val="7CB0C8"/>
              </a:solidFill>
              <a:ln>
                <a:noFill/>
              </a:ln>
            </p:spPr>
            <p:txBody>
              <a:bodyPr vert="horz" wrap="square" lIns="68580" tIns="34290" rIns="68580" bIns="34290" numCol="1" anchor="ctr" anchorCtr="0" compatLnSpc="1"/>
              <a:lstStyle/>
              <a:p>
                <a:pPr algn="ctr" fontAlgn="auto"/>
                <a:endParaRPr lang="en-US" altLang="zh-CN" sz="1600" b="1">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1048819" name="Line 5"/>
              <p:cNvSpPr>
                <a:spLocks noChangeShapeType="1"/>
              </p:cNvSpPr>
              <p:nvPr/>
            </p:nvSpPr>
            <p:spPr bwMode="auto">
              <a:xfrm>
                <a:off x="7352" y="2777"/>
                <a:ext cx="0" cy="0"/>
              </a:xfrm>
              <a:prstGeom prst="line">
                <a:avLst/>
              </a:prstGeom>
              <a:no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20" name="Line 6"/>
              <p:cNvSpPr>
                <a:spLocks noChangeShapeType="1"/>
              </p:cNvSpPr>
              <p:nvPr/>
            </p:nvSpPr>
            <p:spPr bwMode="auto">
              <a:xfrm>
                <a:off x="7552" y="2977"/>
                <a:ext cx="0" cy="0"/>
              </a:xfrm>
              <a:prstGeom prst="line">
                <a:avLst/>
              </a:prstGeom>
              <a:noFill/>
              <a:ln w="17463" cap="flat">
                <a:solidFill>
                  <a:srgbClr val="AD0003"/>
                </a:solidFill>
                <a:prstDash val="solid"/>
                <a:miter lim="800000"/>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21" name="Freeform 10"/>
              <p:cNvSpPr/>
              <p:nvPr/>
            </p:nvSpPr>
            <p:spPr bwMode="auto">
              <a:xfrm>
                <a:off x="7243" y="2440"/>
                <a:ext cx="1558" cy="1562"/>
              </a:xfrm>
              <a:custGeom>
                <a:avLst/>
                <a:gdLst>
                  <a:gd name="T0" fmla="*/ 239 w 304"/>
                  <a:gd name="T1" fmla="*/ 285 h 305"/>
                  <a:gd name="T2" fmla="*/ 304 w 304"/>
                  <a:gd name="T3" fmla="*/ 0 h 305"/>
                  <a:gd name="T4" fmla="*/ 20 w 304"/>
                  <a:gd name="T5" fmla="*/ 66 h 305"/>
                  <a:gd name="T6" fmla="*/ 13 w 304"/>
                  <a:gd name="T7" fmla="*/ 68 h 305"/>
                  <a:gd name="T8" fmla="*/ 0 w 304"/>
                  <a:gd name="T9" fmla="*/ 62 h 305"/>
                  <a:gd name="T10" fmla="*/ 242 w 304"/>
                  <a:gd name="T11" fmla="*/ 305 h 305"/>
                  <a:gd name="T12" fmla="*/ 237 w 304"/>
                  <a:gd name="T13" fmla="*/ 292 h 305"/>
                  <a:gd name="T14" fmla="*/ 239 w 304"/>
                  <a:gd name="T15" fmla="*/ 28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305">
                    <a:moveTo>
                      <a:pt x="239" y="285"/>
                    </a:moveTo>
                    <a:cubicBezTo>
                      <a:pt x="304" y="0"/>
                      <a:pt x="304" y="0"/>
                      <a:pt x="304" y="0"/>
                    </a:cubicBezTo>
                    <a:cubicBezTo>
                      <a:pt x="20" y="66"/>
                      <a:pt x="20" y="66"/>
                      <a:pt x="20" y="66"/>
                    </a:cubicBezTo>
                    <a:cubicBezTo>
                      <a:pt x="20" y="66"/>
                      <a:pt x="15" y="68"/>
                      <a:pt x="13" y="68"/>
                    </a:cubicBezTo>
                    <a:cubicBezTo>
                      <a:pt x="8" y="68"/>
                      <a:pt x="3" y="66"/>
                      <a:pt x="0" y="62"/>
                    </a:cubicBezTo>
                    <a:cubicBezTo>
                      <a:pt x="242" y="305"/>
                      <a:pt x="242" y="305"/>
                      <a:pt x="242" y="305"/>
                    </a:cubicBezTo>
                    <a:cubicBezTo>
                      <a:pt x="239" y="301"/>
                      <a:pt x="237" y="297"/>
                      <a:pt x="237" y="292"/>
                    </a:cubicBezTo>
                    <a:cubicBezTo>
                      <a:pt x="237" y="290"/>
                      <a:pt x="239" y="285"/>
                      <a:pt x="239" y="285"/>
                    </a:cubicBezTo>
                    <a:close/>
                  </a:path>
                </a:pathLst>
              </a:custGeom>
              <a:solidFill>
                <a:srgbClr val="7CB0C8"/>
              </a:solidFill>
              <a:ln>
                <a:noFill/>
              </a:ln>
            </p:spPr>
            <p:txBody>
              <a:bodyPr vert="horz" wrap="square" lIns="68580" tIns="34290" rIns="68580" bIns="34290" numCol="1" anchor="ctr" anchorCtr="0" compatLnSpc="1"/>
              <a:lstStyle/>
              <a:p>
                <a:pPr algn="ctr" fontAlgn="auto"/>
                <a:endParaRPr lang="en-US" altLang="zh-CN" sz="1600" b="1">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1048822" name="Freeform 11"/>
              <p:cNvSpPr/>
              <p:nvPr/>
            </p:nvSpPr>
            <p:spPr bwMode="auto">
              <a:xfrm>
                <a:off x="7243" y="2751"/>
                <a:ext cx="0" cy="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solidFill>
                <a:srgbClr val="807F80"/>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23" name="Line 12"/>
              <p:cNvSpPr>
                <a:spLocks noChangeShapeType="1"/>
              </p:cNvSpPr>
              <p:nvPr/>
            </p:nvSpPr>
            <p:spPr bwMode="auto">
              <a:xfrm>
                <a:off x="7050" y="2777"/>
                <a:ext cx="0" cy="0"/>
              </a:xfrm>
              <a:prstGeom prst="line">
                <a:avLst/>
              </a:prstGeom>
              <a:no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24" name="Line 13"/>
              <p:cNvSpPr>
                <a:spLocks noChangeShapeType="1"/>
              </p:cNvSpPr>
              <p:nvPr/>
            </p:nvSpPr>
            <p:spPr bwMode="auto">
              <a:xfrm>
                <a:off x="7250" y="2977"/>
                <a:ext cx="0" cy="0"/>
              </a:xfrm>
              <a:prstGeom prst="line">
                <a:avLst/>
              </a:prstGeom>
              <a:noFill/>
              <a:ln w="17463" cap="flat">
                <a:solidFill>
                  <a:srgbClr val="AD0003"/>
                </a:solidFill>
                <a:prstDash val="solid"/>
                <a:miter lim="800000"/>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25" name="Line 14"/>
              <p:cNvSpPr>
                <a:spLocks noChangeShapeType="1"/>
              </p:cNvSpPr>
              <p:nvPr/>
            </p:nvSpPr>
            <p:spPr bwMode="auto">
              <a:xfrm>
                <a:off x="5933" y="3899"/>
                <a:ext cx="0" cy="0"/>
              </a:xfrm>
              <a:prstGeom prst="line">
                <a:avLst/>
              </a:prstGeom>
              <a:no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26" name="Line 15"/>
              <p:cNvSpPr>
                <a:spLocks noChangeShapeType="1"/>
              </p:cNvSpPr>
              <p:nvPr/>
            </p:nvSpPr>
            <p:spPr bwMode="auto">
              <a:xfrm>
                <a:off x="6133" y="4099"/>
                <a:ext cx="0" cy="0"/>
              </a:xfrm>
              <a:prstGeom prst="line">
                <a:avLst/>
              </a:prstGeom>
              <a:noFill/>
              <a:ln w="17463" cap="flat">
                <a:solidFill>
                  <a:srgbClr val="AD0003"/>
                </a:solidFill>
                <a:prstDash val="solid"/>
                <a:miter lim="800000"/>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27" name="Freeform 18"/>
              <p:cNvSpPr/>
              <p:nvPr/>
            </p:nvSpPr>
            <p:spPr bwMode="auto">
              <a:xfrm>
                <a:off x="7157" y="2751"/>
                <a:ext cx="6" cy="6"/>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0" y="1"/>
                      <a:pt x="1" y="1"/>
                      <a:pt x="1" y="0"/>
                    </a:cubicBezTo>
                    <a:close/>
                  </a:path>
                </a:pathLst>
              </a:custGeom>
              <a:solidFill>
                <a:srgbClr val="807F80"/>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28" name="Line 19"/>
              <p:cNvSpPr>
                <a:spLocks noChangeShapeType="1"/>
              </p:cNvSpPr>
              <p:nvPr/>
            </p:nvSpPr>
            <p:spPr bwMode="auto">
              <a:xfrm>
                <a:off x="7352" y="4709"/>
                <a:ext cx="0" cy="0"/>
              </a:xfrm>
              <a:prstGeom prst="line">
                <a:avLst/>
              </a:prstGeom>
              <a:no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29" name="Line 20"/>
              <p:cNvSpPr>
                <a:spLocks noChangeShapeType="1"/>
              </p:cNvSpPr>
              <p:nvPr/>
            </p:nvSpPr>
            <p:spPr bwMode="auto">
              <a:xfrm>
                <a:off x="7552" y="4909"/>
                <a:ext cx="0" cy="0"/>
              </a:xfrm>
              <a:prstGeom prst="line">
                <a:avLst/>
              </a:prstGeom>
              <a:noFill/>
              <a:ln w="17463" cap="flat">
                <a:solidFill>
                  <a:srgbClr val="AD0003"/>
                </a:solidFill>
                <a:prstDash val="solid"/>
                <a:miter lim="800000"/>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30" name="Freeform 25"/>
              <p:cNvSpPr/>
              <p:nvPr/>
            </p:nvSpPr>
            <p:spPr bwMode="auto">
              <a:xfrm>
                <a:off x="7243" y="534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07F80"/>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31" name="Line 26"/>
              <p:cNvSpPr>
                <a:spLocks noChangeShapeType="1"/>
              </p:cNvSpPr>
              <p:nvPr/>
            </p:nvSpPr>
            <p:spPr bwMode="auto">
              <a:xfrm>
                <a:off x="7050" y="4709"/>
                <a:ext cx="0" cy="0"/>
              </a:xfrm>
              <a:prstGeom prst="line">
                <a:avLst/>
              </a:prstGeom>
              <a:no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32" name="Line 27"/>
              <p:cNvSpPr>
                <a:spLocks noChangeShapeType="1"/>
              </p:cNvSpPr>
              <p:nvPr/>
            </p:nvSpPr>
            <p:spPr bwMode="auto">
              <a:xfrm>
                <a:off x="7250" y="4909"/>
                <a:ext cx="0" cy="0"/>
              </a:xfrm>
              <a:prstGeom prst="line">
                <a:avLst/>
              </a:prstGeom>
              <a:noFill/>
              <a:ln w="17463" cap="flat">
                <a:solidFill>
                  <a:srgbClr val="AD0003"/>
                </a:solidFill>
                <a:prstDash val="solid"/>
                <a:miter lim="800000"/>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33" name="Line 28"/>
              <p:cNvSpPr>
                <a:spLocks noChangeShapeType="1"/>
              </p:cNvSpPr>
              <p:nvPr/>
            </p:nvSpPr>
            <p:spPr bwMode="auto">
              <a:xfrm>
                <a:off x="5933" y="3587"/>
                <a:ext cx="0" cy="0"/>
              </a:xfrm>
              <a:prstGeom prst="line">
                <a:avLst/>
              </a:prstGeom>
              <a:no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34" name="Line 29"/>
              <p:cNvSpPr>
                <a:spLocks noChangeShapeType="1"/>
              </p:cNvSpPr>
              <p:nvPr/>
            </p:nvSpPr>
            <p:spPr bwMode="auto">
              <a:xfrm>
                <a:off x="6133" y="3787"/>
                <a:ext cx="0" cy="0"/>
              </a:xfrm>
              <a:prstGeom prst="line">
                <a:avLst/>
              </a:prstGeom>
              <a:noFill/>
              <a:ln w="17463" cap="flat">
                <a:solidFill>
                  <a:srgbClr val="AD0003"/>
                </a:solidFill>
                <a:prstDash val="solid"/>
                <a:miter lim="800000"/>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048835" name="Freeform 32"/>
              <p:cNvSpPr/>
              <p:nvPr/>
            </p:nvSpPr>
            <p:spPr bwMode="auto">
              <a:xfrm>
                <a:off x="7157" y="5344"/>
                <a:ext cx="6"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solidFill>
                <a:srgbClr val="807F80"/>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sp>
          <p:nvSpPr>
            <p:cNvPr id="1048836" name="文本框 10"/>
            <p:cNvSpPr txBox="1"/>
            <p:nvPr/>
          </p:nvSpPr>
          <p:spPr>
            <a:xfrm>
              <a:off x="5966" y="4583"/>
              <a:ext cx="2528" cy="1307"/>
            </a:xfrm>
            <a:prstGeom prst="rect">
              <a:avLst/>
            </a:prstGeom>
            <a:noFill/>
          </p:spPr>
          <p:txBody>
            <a:bodyPr wrap="square" rtlCol="0" anchor="t">
              <a:spAutoFit/>
            </a:bodyPr>
            <a:lstStyle/>
            <a:p>
              <a:pPr indent="0" algn="ctr" fontAlgn="auto">
                <a:lnSpc>
                  <a:spcPct val="15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对承包商提出的其它问题</a:t>
              </a:r>
            </a:p>
          </p:txBody>
        </p:sp>
        <p:sp>
          <p:nvSpPr>
            <p:cNvPr id="1048837" name="文本框 1"/>
            <p:cNvSpPr txBox="1"/>
            <p:nvPr/>
          </p:nvSpPr>
          <p:spPr>
            <a:xfrm>
              <a:off x="9346" y="5740"/>
              <a:ext cx="3118" cy="1584"/>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是否清楚地为承包商组织中的每个人（管理层、职员、主管人员、工人）规定了安全任务和责任？</a:t>
              </a:r>
            </a:p>
          </p:txBody>
        </p:sp>
        <p:sp>
          <p:nvSpPr>
            <p:cNvPr id="1048838" name="文本框 52"/>
            <p:cNvSpPr txBox="1"/>
            <p:nvPr/>
          </p:nvSpPr>
          <p:spPr>
            <a:xfrm>
              <a:off x="1884" y="2558"/>
              <a:ext cx="3118" cy="1261"/>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他们的书面安全计划是否可信的，全面的和适用的？</a:t>
              </a:r>
            </a:p>
          </p:txBody>
        </p:sp>
        <p:sp>
          <p:nvSpPr>
            <p:cNvPr id="1048839" name="文本框 53"/>
            <p:cNvSpPr txBox="1"/>
            <p:nvPr/>
          </p:nvSpPr>
          <p:spPr>
            <a:xfrm>
              <a:off x="5936" y="3689"/>
              <a:ext cx="510" cy="580"/>
            </a:xfrm>
            <a:prstGeom prst="rect">
              <a:avLst/>
            </a:prstGeom>
            <a:noFill/>
          </p:spPr>
          <p:txBody>
            <a:bodyPr wrap="none" rtlCol="0" anchor="t">
              <a:spAutoFit/>
            </a:bodyPr>
            <a:lstStyle/>
            <a:p>
              <a:pPr algn="ctr" fontAlgn="auto"/>
              <a:r>
                <a:rPr lang="en-US" altLang="zh-CN" b="1">
                  <a:solidFill>
                    <a:schemeClr val="bg1"/>
                  </a:solidFill>
                  <a:latin typeface="微软雅黑" panose="020B0503020204020204" pitchFamily="34" charset="-122"/>
                  <a:ea typeface="微软雅黑" panose="020B0503020204020204" pitchFamily="34" charset="-122"/>
                  <a:sym typeface="Arial" panose="020B0604020202020204"/>
                </a:rPr>
                <a:t>1</a:t>
              </a:r>
              <a:endParaRPr lang="zh-CN" altLang="en-US"/>
            </a:p>
          </p:txBody>
        </p:sp>
        <p:sp>
          <p:nvSpPr>
            <p:cNvPr id="1048840" name="文本框 54"/>
            <p:cNvSpPr txBox="1"/>
            <p:nvPr/>
          </p:nvSpPr>
          <p:spPr>
            <a:xfrm>
              <a:off x="8014" y="3725"/>
              <a:ext cx="510" cy="580"/>
            </a:xfrm>
            <a:prstGeom prst="rect">
              <a:avLst/>
            </a:prstGeom>
            <a:noFill/>
          </p:spPr>
          <p:txBody>
            <a:bodyPr wrap="none" rtlCol="0" anchor="ctr" anchorCtr="0">
              <a:spAutoFit/>
            </a:bodyPr>
            <a:lstStyle/>
            <a:p>
              <a:pPr algn="ctr" fontAlgn="auto"/>
              <a:r>
                <a:rPr lang="en-US" altLang="zh-CN" b="1">
                  <a:solidFill>
                    <a:schemeClr val="bg1"/>
                  </a:solidFill>
                  <a:latin typeface="微软雅黑" panose="020B0503020204020204" pitchFamily="34" charset="-122"/>
                  <a:ea typeface="微软雅黑" panose="020B0503020204020204" pitchFamily="34" charset="-122"/>
                </a:rPr>
                <a:t>2</a:t>
              </a:r>
            </a:p>
          </p:txBody>
        </p:sp>
        <p:sp>
          <p:nvSpPr>
            <p:cNvPr id="1048841" name="文本框 55"/>
            <p:cNvSpPr txBox="1"/>
            <p:nvPr/>
          </p:nvSpPr>
          <p:spPr>
            <a:xfrm>
              <a:off x="5936" y="6125"/>
              <a:ext cx="510" cy="580"/>
            </a:xfrm>
            <a:prstGeom prst="rect">
              <a:avLst/>
            </a:prstGeom>
            <a:noFill/>
          </p:spPr>
          <p:txBody>
            <a:bodyPr wrap="none" rtlCol="0" anchor="t">
              <a:spAutoFit/>
            </a:bodyPr>
            <a:lstStyle/>
            <a:p>
              <a:pPr algn="ctr" fontAlgn="auto"/>
              <a:r>
                <a:rPr lang="en-US" b="1">
                  <a:solidFill>
                    <a:schemeClr val="bg1"/>
                  </a:solidFill>
                  <a:latin typeface="微软雅黑" panose="020B0503020204020204" pitchFamily="34" charset="-122"/>
                  <a:ea typeface="微软雅黑" panose="020B0503020204020204" pitchFamily="34" charset="-122"/>
                  <a:sym typeface="Arial" panose="020B0604020202020204"/>
                </a:rPr>
                <a:t>3</a:t>
              </a:r>
              <a:endParaRPr lang="en-US"/>
            </a:p>
          </p:txBody>
        </p:sp>
        <p:sp>
          <p:nvSpPr>
            <p:cNvPr id="1048842" name="文本框 56"/>
            <p:cNvSpPr txBox="1"/>
            <p:nvPr/>
          </p:nvSpPr>
          <p:spPr>
            <a:xfrm>
              <a:off x="8014" y="6125"/>
              <a:ext cx="510" cy="580"/>
            </a:xfrm>
            <a:prstGeom prst="rect">
              <a:avLst/>
            </a:prstGeom>
            <a:noFill/>
          </p:spPr>
          <p:txBody>
            <a:bodyPr wrap="none" rtlCol="0" anchor="t">
              <a:spAutoFit/>
            </a:bodyPr>
            <a:lstStyle/>
            <a:p>
              <a:pPr algn="ctr" fontAlgn="auto"/>
              <a:r>
                <a:rPr lang="en-US" b="1">
                  <a:solidFill>
                    <a:schemeClr val="bg1"/>
                  </a:solidFill>
                  <a:latin typeface="微软雅黑" panose="020B0503020204020204" pitchFamily="34" charset="-122"/>
                  <a:ea typeface="微软雅黑" panose="020B0503020204020204" pitchFamily="34" charset="-122"/>
                  <a:sym typeface="Arial" panose="020B0604020202020204"/>
                </a:rPr>
                <a:t>4</a:t>
              </a:r>
              <a:endParaRPr lang="en-US"/>
            </a:p>
          </p:txBody>
        </p:sp>
        <p:sp>
          <p:nvSpPr>
            <p:cNvPr id="1048843" name="文本框 57"/>
            <p:cNvSpPr txBox="1"/>
            <p:nvPr/>
          </p:nvSpPr>
          <p:spPr>
            <a:xfrm>
              <a:off x="9346" y="2558"/>
              <a:ext cx="3118" cy="1944"/>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承包商是否能出示证据表明其计划是有效的（例如，他们是否有带有可衡量结果的安全审查记录）？</a:t>
              </a:r>
            </a:p>
          </p:txBody>
        </p:sp>
        <p:sp>
          <p:nvSpPr>
            <p:cNvPr id="1048844" name="文本框 58"/>
            <p:cNvSpPr txBox="1"/>
            <p:nvPr/>
          </p:nvSpPr>
          <p:spPr>
            <a:xfrm>
              <a:off x="1884" y="5740"/>
              <a:ext cx="3118" cy="1261"/>
            </a:xfrm>
            <a:prstGeom prst="rect">
              <a:avLst/>
            </a:prstGeom>
            <a:noFill/>
          </p:spPr>
          <p:txBody>
            <a:bodyPr wrap="square" rtlCol="0" anchor="t">
              <a:spAutoFit/>
            </a:bodyPr>
            <a:lstStyle/>
            <a:p>
              <a:pPr indent="0" algn="just" fontAlgn="auto">
                <a:lnSpc>
                  <a:spcPct val="11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是否有安全培训记录，以及相关的证明和资格证书？</a:t>
              </a:r>
            </a:p>
          </p:txBody>
        </p:sp>
      </p:grpSp>
      <p:sp>
        <p:nvSpPr>
          <p:cNvPr id="1048845" name="矩形 60"/>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846" name="矩形 61"/>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组合 66"/>
          <p:cNvGrpSpPr/>
          <p:nvPr/>
        </p:nvGrpSpPr>
        <p:grpSpPr>
          <a:xfrm>
            <a:off x="3545840" y="767715"/>
            <a:ext cx="2052320" cy="436880"/>
            <a:chOff x="3578" y="1224"/>
            <a:chExt cx="3232" cy="688"/>
          </a:xfrm>
        </p:grpSpPr>
        <p:sp>
          <p:nvSpPr>
            <p:cNvPr id="1048847" name="文本框 67"/>
            <p:cNvSpPr txBox="1"/>
            <p:nvPr/>
          </p:nvSpPr>
          <p:spPr>
            <a:xfrm>
              <a:off x="3578" y="1224"/>
              <a:ext cx="3232"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grpSp>
          <p:nvGrpSpPr>
            <p:cNvPr id="197" name="组合 68"/>
            <p:cNvGrpSpPr/>
            <p:nvPr/>
          </p:nvGrpSpPr>
          <p:grpSpPr>
            <a:xfrm>
              <a:off x="3578" y="1794"/>
              <a:ext cx="3232" cy="118"/>
              <a:chOff x="3578" y="2857"/>
              <a:chExt cx="2754" cy="118"/>
            </a:xfrm>
          </p:grpSpPr>
          <p:cxnSp>
            <p:nvCxnSpPr>
              <p:cNvPr id="3145748"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49"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198" name="组合 40"/>
          <p:cNvGrpSpPr/>
          <p:nvPr/>
        </p:nvGrpSpPr>
        <p:grpSpPr>
          <a:xfrm>
            <a:off x="1817688" y="1632585"/>
            <a:ext cx="5509260" cy="2983230"/>
            <a:chOff x="2744" y="3036"/>
            <a:chExt cx="8676" cy="4698"/>
          </a:xfrm>
        </p:grpSpPr>
        <p:sp>
          <p:nvSpPr>
            <p:cNvPr id="1048848" name="文本框 36"/>
            <p:cNvSpPr txBox="1"/>
            <p:nvPr/>
          </p:nvSpPr>
          <p:spPr>
            <a:xfrm>
              <a:off x="2744" y="3036"/>
              <a:ext cx="3877" cy="483"/>
            </a:xfrm>
            <a:prstGeom prst="rect">
              <a:avLst/>
            </a:prstGeom>
            <a:noFill/>
          </p:spPr>
          <p:txBody>
            <a:bodyPr wrap="square" rtlCol="0" anchor="t">
              <a:spAutoFit/>
            </a:bodyPr>
            <a:lstStyle/>
            <a:p>
              <a:pPr indent="0" algn="l" fontAlgn="auto">
                <a:lnSpc>
                  <a:spcPct val="100000"/>
                </a:lnSpc>
                <a:spcBef>
                  <a:spcPts val="0"/>
                </a:spcBef>
                <a:spcAft>
                  <a:spcPts val="0"/>
                </a:spcAft>
              </a:pPr>
              <a:r>
                <a:rPr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承包商选择团队成员经验</a:t>
              </a:r>
            </a:p>
          </p:txBody>
        </p:sp>
        <p:sp>
          <p:nvSpPr>
            <p:cNvPr id="1048849" name="KSO_Shape"/>
            <p:cNvSpPr/>
            <p:nvPr/>
          </p:nvSpPr>
          <p:spPr bwMode="auto">
            <a:xfrm flipH="1">
              <a:off x="9775" y="3141"/>
              <a:ext cx="1645" cy="4593"/>
            </a:xfrm>
            <a:custGeom>
              <a:avLst/>
              <a:gdLst/>
              <a:ahLst/>
              <a:cxnLst/>
              <a:rect l="0" t="0" r="r" b="b"/>
              <a:pathLst>
                <a:path w="1135063" h="3163887">
                  <a:moveTo>
                    <a:pt x="568325" y="1404937"/>
                  </a:moveTo>
                  <a:lnTo>
                    <a:pt x="570546" y="1405889"/>
                  </a:lnTo>
                  <a:lnTo>
                    <a:pt x="585456" y="1412237"/>
                  </a:lnTo>
                  <a:lnTo>
                    <a:pt x="600049" y="1418267"/>
                  </a:lnTo>
                  <a:lnTo>
                    <a:pt x="628917" y="1429376"/>
                  </a:lnTo>
                  <a:lnTo>
                    <a:pt x="645413" y="1435406"/>
                  </a:lnTo>
                  <a:lnTo>
                    <a:pt x="661592" y="1441119"/>
                  </a:lnTo>
                  <a:lnTo>
                    <a:pt x="677771" y="1446197"/>
                  </a:lnTo>
                  <a:lnTo>
                    <a:pt x="693315" y="1451276"/>
                  </a:lnTo>
                  <a:lnTo>
                    <a:pt x="708542" y="1455719"/>
                  </a:lnTo>
                  <a:lnTo>
                    <a:pt x="723770" y="1459528"/>
                  </a:lnTo>
                  <a:lnTo>
                    <a:pt x="738997" y="1463336"/>
                  </a:lnTo>
                  <a:lnTo>
                    <a:pt x="753590" y="1466510"/>
                  </a:lnTo>
                  <a:lnTo>
                    <a:pt x="767865" y="1469366"/>
                  </a:lnTo>
                  <a:lnTo>
                    <a:pt x="781823" y="1471906"/>
                  </a:lnTo>
                  <a:lnTo>
                    <a:pt x="796099" y="1474127"/>
                  </a:lnTo>
                  <a:lnTo>
                    <a:pt x="810057" y="1475714"/>
                  </a:lnTo>
                  <a:lnTo>
                    <a:pt x="823381" y="1477301"/>
                  </a:lnTo>
                  <a:lnTo>
                    <a:pt x="836705" y="1478571"/>
                  </a:lnTo>
                  <a:lnTo>
                    <a:pt x="850346" y="1479205"/>
                  </a:lnTo>
                  <a:lnTo>
                    <a:pt x="863352" y="1479523"/>
                  </a:lnTo>
                  <a:lnTo>
                    <a:pt x="873187" y="1479205"/>
                  </a:lnTo>
                  <a:lnTo>
                    <a:pt x="882704" y="1478888"/>
                  </a:lnTo>
                  <a:lnTo>
                    <a:pt x="892221" y="1478253"/>
                  </a:lnTo>
                  <a:lnTo>
                    <a:pt x="902055" y="1476984"/>
                  </a:lnTo>
                  <a:lnTo>
                    <a:pt x="911255" y="1476032"/>
                  </a:lnTo>
                  <a:lnTo>
                    <a:pt x="920454" y="1474762"/>
                  </a:lnTo>
                  <a:lnTo>
                    <a:pt x="929337" y="1473175"/>
                  </a:lnTo>
                  <a:lnTo>
                    <a:pt x="938219" y="1471271"/>
                  </a:lnTo>
                  <a:lnTo>
                    <a:pt x="946150" y="1469684"/>
                  </a:lnTo>
                  <a:lnTo>
                    <a:pt x="946150" y="1523322"/>
                  </a:lnTo>
                  <a:lnTo>
                    <a:pt x="946150" y="1782943"/>
                  </a:lnTo>
                  <a:lnTo>
                    <a:pt x="946150" y="2990912"/>
                  </a:lnTo>
                  <a:lnTo>
                    <a:pt x="945833" y="2999799"/>
                  </a:lnTo>
                  <a:lnTo>
                    <a:pt x="945199" y="3008686"/>
                  </a:lnTo>
                  <a:lnTo>
                    <a:pt x="944247" y="3017255"/>
                  </a:lnTo>
                  <a:lnTo>
                    <a:pt x="942661" y="3026142"/>
                  </a:lnTo>
                  <a:lnTo>
                    <a:pt x="940757" y="3034394"/>
                  </a:lnTo>
                  <a:lnTo>
                    <a:pt x="938537" y="3042329"/>
                  </a:lnTo>
                  <a:lnTo>
                    <a:pt x="935682" y="3050581"/>
                  </a:lnTo>
                  <a:lnTo>
                    <a:pt x="932826" y="3058198"/>
                  </a:lnTo>
                  <a:lnTo>
                    <a:pt x="929337" y="3065815"/>
                  </a:lnTo>
                  <a:lnTo>
                    <a:pt x="925530" y="3073432"/>
                  </a:lnTo>
                  <a:lnTo>
                    <a:pt x="921406" y="3080415"/>
                  </a:lnTo>
                  <a:lnTo>
                    <a:pt x="916965" y="3087715"/>
                  </a:lnTo>
                  <a:lnTo>
                    <a:pt x="912206" y="3094380"/>
                  </a:lnTo>
                  <a:lnTo>
                    <a:pt x="906813" y="3101045"/>
                  </a:lnTo>
                  <a:lnTo>
                    <a:pt x="901420" y="3107393"/>
                  </a:lnTo>
                  <a:lnTo>
                    <a:pt x="896027" y="3113106"/>
                  </a:lnTo>
                  <a:lnTo>
                    <a:pt x="889683" y="3118818"/>
                  </a:lnTo>
                  <a:lnTo>
                    <a:pt x="883338" y="3124214"/>
                  </a:lnTo>
                  <a:lnTo>
                    <a:pt x="876993" y="3129292"/>
                  </a:lnTo>
                  <a:lnTo>
                    <a:pt x="870014" y="3134053"/>
                  </a:lnTo>
                  <a:lnTo>
                    <a:pt x="863035" y="3139131"/>
                  </a:lnTo>
                  <a:lnTo>
                    <a:pt x="856056" y="3143257"/>
                  </a:lnTo>
                  <a:lnTo>
                    <a:pt x="848442" y="3147066"/>
                  </a:lnTo>
                  <a:lnTo>
                    <a:pt x="840829" y="3150240"/>
                  </a:lnTo>
                  <a:lnTo>
                    <a:pt x="832898" y="3153413"/>
                  </a:lnTo>
                  <a:lnTo>
                    <a:pt x="824967" y="3156270"/>
                  </a:lnTo>
                  <a:lnTo>
                    <a:pt x="816719" y="3158492"/>
                  </a:lnTo>
                  <a:lnTo>
                    <a:pt x="808471" y="3160396"/>
                  </a:lnTo>
                  <a:lnTo>
                    <a:pt x="799906" y="3161983"/>
                  </a:lnTo>
                  <a:lnTo>
                    <a:pt x="791340" y="3162935"/>
                  </a:lnTo>
                  <a:lnTo>
                    <a:pt x="782141" y="3163570"/>
                  </a:lnTo>
                  <a:lnTo>
                    <a:pt x="773575" y="3163887"/>
                  </a:lnTo>
                  <a:lnTo>
                    <a:pt x="764693" y="3163570"/>
                  </a:lnTo>
                  <a:lnTo>
                    <a:pt x="755810" y="3162935"/>
                  </a:lnTo>
                  <a:lnTo>
                    <a:pt x="747245" y="3161983"/>
                  </a:lnTo>
                  <a:lnTo>
                    <a:pt x="738680" y="3160396"/>
                  </a:lnTo>
                  <a:lnTo>
                    <a:pt x="730431" y="3158492"/>
                  </a:lnTo>
                  <a:lnTo>
                    <a:pt x="721866" y="3156270"/>
                  </a:lnTo>
                  <a:lnTo>
                    <a:pt x="713935" y="3153413"/>
                  </a:lnTo>
                  <a:lnTo>
                    <a:pt x="706322" y="3150240"/>
                  </a:lnTo>
                  <a:lnTo>
                    <a:pt x="698708" y="3147066"/>
                  </a:lnTo>
                  <a:lnTo>
                    <a:pt x="691095" y="3143257"/>
                  </a:lnTo>
                  <a:lnTo>
                    <a:pt x="684115" y="3139131"/>
                  </a:lnTo>
                  <a:lnTo>
                    <a:pt x="677136" y="3134053"/>
                  </a:lnTo>
                  <a:lnTo>
                    <a:pt x="669840" y="3129292"/>
                  </a:lnTo>
                  <a:lnTo>
                    <a:pt x="663495" y="3124214"/>
                  </a:lnTo>
                  <a:lnTo>
                    <a:pt x="657151" y="3118818"/>
                  </a:lnTo>
                  <a:lnTo>
                    <a:pt x="651440" y="3113106"/>
                  </a:lnTo>
                  <a:lnTo>
                    <a:pt x="645730" y="3107393"/>
                  </a:lnTo>
                  <a:lnTo>
                    <a:pt x="640337" y="3101045"/>
                  </a:lnTo>
                  <a:lnTo>
                    <a:pt x="635261" y="3094380"/>
                  </a:lnTo>
                  <a:lnTo>
                    <a:pt x="630186" y="3087715"/>
                  </a:lnTo>
                  <a:lnTo>
                    <a:pt x="625744" y="3080415"/>
                  </a:lnTo>
                  <a:lnTo>
                    <a:pt x="621620" y="3073432"/>
                  </a:lnTo>
                  <a:lnTo>
                    <a:pt x="617814" y="3065815"/>
                  </a:lnTo>
                  <a:lnTo>
                    <a:pt x="614007" y="3058198"/>
                  </a:lnTo>
                  <a:lnTo>
                    <a:pt x="611152" y="3050581"/>
                  </a:lnTo>
                  <a:lnTo>
                    <a:pt x="608297" y="3042329"/>
                  </a:lnTo>
                  <a:lnTo>
                    <a:pt x="606076" y="3034394"/>
                  </a:lnTo>
                  <a:lnTo>
                    <a:pt x="604173" y="3026142"/>
                  </a:lnTo>
                  <a:lnTo>
                    <a:pt x="602586" y="3017255"/>
                  </a:lnTo>
                  <a:lnTo>
                    <a:pt x="601635" y="3008686"/>
                  </a:lnTo>
                  <a:lnTo>
                    <a:pt x="601000" y="2999799"/>
                  </a:lnTo>
                  <a:lnTo>
                    <a:pt x="600683" y="2990912"/>
                  </a:lnTo>
                  <a:lnTo>
                    <a:pt x="600683" y="1891172"/>
                  </a:lnTo>
                  <a:lnTo>
                    <a:pt x="535967" y="1891172"/>
                  </a:lnTo>
                  <a:lnTo>
                    <a:pt x="535967" y="2990912"/>
                  </a:lnTo>
                  <a:lnTo>
                    <a:pt x="535650" y="2999799"/>
                  </a:lnTo>
                  <a:lnTo>
                    <a:pt x="535016" y="3008686"/>
                  </a:lnTo>
                  <a:lnTo>
                    <a:pt x="534064" y="3017255"/>
                  </a:lnTo>
                  <a:lnTo>
                    <a:pt x="532478" y="3026142"/>
                  </a:lnTo>
                  <a:lnTo>
                    <a:pt x="530574" y="3034394"/>
                  </a:lnTo>
                  <a:lnTo>
                    <a:pt x="528037" y="3042329"/>
                  </a:lnTo>
                  <a:lnTo>
                    <a:pt x="525499" y="3050581"/>
                  </a:lnTo>
                  <a:lnTo>
                    <a:pt x="522326" y="3058198"/>
                  </a:lnTo>
                  <a:lnTo>
                    <a:pt x="518837" y="3065815"/>
                  </a:lnTo>
                  <a:lnTo>
                    <a:pt x="515030" y="3073432"/>
                  </a:lnTo>
                  <a:lnTo>
                    <a:pt x="510906" y="3080415"/>
                  </a:lnTo>
                  <a:lnTo>
                    <a:pt x="506147" y="3087715"/>
                  </a:lnTo>
                  <a:lnTo>
                    <a:pt x="501389" y="3094380"/>
                  </a:lnTo>
                  <a:lnTo>
                    <a:pt x="496313" y="3101045"/>
                  </a:lnTo>
                  <a:lnTo>
                    <a:pt x="490920" y="3107393"/>
                  </a:lnTo>
                  <a:lnTo>
                    <a:pt x="485210" y="3113106"/>
                  </a:lnTo>
                  <a:lnTo>
                    <a:pt x="479183" y="3118818"/>
                  </a:lnTo>
                  <a:lnTo>
                    <a:pt x="473155" y="3124214"/>
                  </a:lnTo>
                  <a:lnTo>
                    <a:pt x="466493" y="3129292"/>
                  </a:lnTo>
                  <a:lnTo>
                    <a:pt x="459831" y="3134053"/>
                  </a:lnTo>
                  <a:lnTo>
                    <a:pt x="452852" y="3139131"/>
                  </a:lnTo>
                  <a:lnTo>
                    <a:pt x="445239" y="3143257"/>
                  </a:lnTo>
                  <a:lnTo>
                    <a:pt x="437942" y="3147066"/>
                  </a:lnTo>
                  <a:lnTo>
                    <a:pt x="430329" y="3150240"/>
                  </a:lnTo>
                  <a:lnTo>
                    <a:pt x="422398" y="3153413"/>
                  </a:lnTo>
                  <a:lnTo>
                    <a:pt x="414467" y="3156270"/>
                  </a:lnTo>
                  <a:lnTo>
                    <a:pt x="406536" y="3158492"/>
                  </a:lnTo>
                  <a:lnTo>
                    <a:pt x="397971" y="3160396"/>
                  </a:lnTo>
                  <a:lnTo>
                    <a:pt x="389406" y="3161983"/>
                  </a:lnTo>
                  <a:lnTo>
                    <a:pt x="380840" y="3162935"/>
                  </a:lnTo>
                  <a:lnTo>
                    <a:pt x="371958" y="3163570"/>
                  </a:lnTo>
                  <a:lnTo>
                    <a:pt x="363075" y="3163887"/>
                  </a:lnTo>
                  <a:lnTo>
                    <a:pt x="354193" y="3163570"/>
                  </a:lnTo>
                  <a:lnTo>
                    <a:pt x="345627" y="3162935"/>
                  </a:lnTo>
                  <a:lnTo>
                    <a:pt x="336745" y="3161983"/>
                  </a:lnTo>
                  <a:lnTo>
                    <a:pt x="328180" y="3160396"/>
                  </a:lnTo>
                  <a:lnTo>
                    <a:pt x="319931" y="3158492"/>
                  </a:lnTo>
                  <a:lnTo>
                    <a:pt x="311683" y="3156270"/>
                  </a:lnTo>
                  <a:lnTo>
                    <a:pt x="303753" y="3153413"/>
                  </a:lnTo>
                  <a:lnTo>
                    <a:pt x="295822" y="3150240"/>
                  </a:lnTo>
                  <a:lnTo>
                    <a:pt x="288208" y="3147066"/>
                  </a:lnTo>
                  <a:lnTo>
                    <a:pt x="280595" y="3143257"/>
                  </a:lnTo>
                  <a:lnTo>
                    <a:pt x="273298" y="3139131"/>
                  </a:lnTo>
                  <a:lnTo>
                    <a:pt x="266319" y="3134053"/>
                  </a:lnTo>
                  <a:lnTo>
                    <a:pt x="259657" y="3129292"/>
                  </a:lnTo>
                  <a:lnTo>
                    <a:pt x="253312" y="3124214"/>
                  </a:lnTo>
                  <a:lnTo>
                    <a:pt x="246968" y="3118818"/>
                  </a:lnTo>
                  <a:lnTo>
                    <a:pt x="240940" y="3113106"/>
                  </a:lnTo>
                  <a:lnTo>
                    <a:pt x="235230" y="3107393"/>
                  </a:lnTo>
                  <a:lnTo>
                    <a:pt x="229520" y="3101045"/>
                  </a:lnTo>
                  <a:lnTo>
                    <a:pt x="224444" y="3094380"/>
                  </a:lnTo>
                  <a:lnTo>
                    <a:pt x="219686" y="3087715"/>
                  </a:lnTo>
                  <a:lnTo>
                    <a:pt x="215244" y="3080415"/>
                  </a:lnTo>
                  <a:lnTo>
                    <a:pt x="211120" y="3073432"/>
                  </a:lnTo>
                  <a:lnTo>
                    <a:pt x="207314" y="3065815"/>
                  </a:lnTo>
                  <a:lnTo>
                    <a:pt x="203824" y="3058198"/>
                  </a:lnTo>
                  <a:lnTo>
                    <a:pt x="200652" y="3050581"/>
                  </a:lnTo>
                  <a:lnTo>
                    <a:pt x="198114" y="3042329"/>
                  </a:lnTo>
                  <a:lnTo>
                    <a:pt x="195893" y="3034394"/>
                  </a:lnTo>
                  <a:lnTo>
                    <a:pt x="193990" y="3026142"/>
                  </a:lnTo>
                  <a:lnTo>
                    <a:pt x="192404" y="3017255"/>
                  </a:lnTo>
                  <a:lnTo>
                    <a:pt x="191135" y="3008686"/>
                  </a:lnTo>
                  <a:lnTo>
                    <a:pt x="190500" y="2999799"/>
                  </a:lnTo>
                  <a:lnTo>
                    <a:pt x="190500" y="2990912"/>
                  </a:lnTo>
                  <a:lnTo>
                    <a:pt x="190500" y="1782943"/>
                  </a:lnTo>
                  <a:lnTo>
                    <a:pt x="190500" y="1523322"/>
                  </a:lnTo>
                  <a:lnTo>
                    <a:pt x="190500" y="1469684"/>
                  </a:lnTo>
                  <a:lnTo>
                    <a:pt x="198114" y="1471271"/>
                  </a:lnTo>
                  <a:lnTo>
                    <a:pt x="206996" y="1473175"/>
                  </a:lnTo>
                  <a:lnTo>
                    <a:pt x="216196" y="1474762"/>
                  </a:lnTo>
                  <a:lnTo>
                    <a:pt x="225396" y="1476032"/>
                  </a:lnTo>
                  <a:lnTo>
                    <a:pt x="234913" y="1476984"/>
                  </a:lnTo>
                  <a:lnTo>
                    <a:pt x="244113" y="1478253"/>
                  </a:lnTo>
                  <a:lnTo>
                    <a:pt x="253630" y="1478888"/>
                  </a:lnTo>
                  <a:lnTo>
                    <a:pt x="263147" y="1479205"/>
                  </a:lnTo>
                  <a:lnTo>
                    <a:pt x="272981" y="1479205"/>
                  </a:lnTo>
                  <a:lnTo>
                    <a:pt x="285988" y="1479205"/>
                  </a:lnTo>
                  <a:lnTo>
                    <a:pt x="299629" y="1478571"/>
                  </a:lnTo>
                  <a:lnTo>
                    <a:pt x="312952" y="1477301"/>
                  </a:lnTo>
                  <a:lnTo>
                    <a:pt x="326593" y="1475714"/>
                  </a:lnTo>
                  <a:lnTo>
                    <a:pt x="340234" y="1474127"/>
                  </a:lnTo>
                  <a:lnTo>
                    <a:pt x="354510" y="1471906"/>
                  </a:lnTo>
                  <a:lnTo>
                    <a:pt x="368468" y="1469366"/>
                  </a:lnTo>
                  <a:lnTo>
                    <a:pt x="383061" y="1466510"/>
                  </a:lnTo>
                  <a:lnTo>
                    <a:pt x="397971" y="1463336"/>
                  </a:lnTo>
                  <a:lnTo>
                    <a:pt x="412564" y="1459528"/>
                  </a:lnTo>
                  <a:lnTo>
                    <a:pt x="427791" y="1455402"/>
                  </a:lnTo>
                  <a:lnTo>
                    <a:pt x="443018" y="1450958"/>
                  </a:lnTo>
                  <a:lnTo>
                    <a:pt x="459197" y="1446197"/>
                  </a:lnTo>
                  <a:lnTo>
                    <a:pt x="475059" y="1441119"/>
                  </a:lnTo>
                  <a:lnTo>
                    <a:pt x="491238" y="1435406"/>
                  </a:lnTo>
                  <a:lnTo>
                    <a:pt x="508051" y="1429376"/>
                  </a:lnTo>
                  <a:lnTo>
                    <a:pt x="536285" y="1417950"/>
                  </a:lnTo>
                  <a:lnTo>
                    <a:pt x="550877" y="1412237"/>
                  </a:lnTo>
                  <a:lnTo>
                    <a:pt x="566105" y="1405889"/>
                  </a:lnTo>
                  <a:lnTo>
                    <a:pt x="568325" y="1404937"/>
                  </a:lnTo>
                  <a:close/>
                  <a:moveTo>
                    <a:pt x="243290" y="952500"/>
                  </a:moveTo>
                  <a:lnTo>
                    <a:pt x="250280" y="952500"/>
                  </a:lnTo>
                  <a:lnTo>
                    <a:pt x="257271" y="952817"/>
                  </a:lnTo>
                  <a:lnTo>
                    <a:pt x="264261" y="953452"/>
                  </a:lnTo>
                  <a:lnTo>
                    <a:pt x="271252" y="954720"/>
                  </a:lnTo>
                  <a:lnTo>
                    <a:pt x="278242" y="956623"/>
                  </a:lnTo>
                  <a:lnTo>
                    <a:pt x="285233" y="958525"/>
                  </a:lnTo>
                  <a:lnTo>
                    <a:pt x="292541" y="961379"/>
                  </a:lnTo>
                  <a:lnTo>
                    <a:pt x="299214" y="964550"/>
                  </a:lnTo>
                  <a:lnTo>
                    <a:pt x="304934" y="967404"/>
                  </a:lnTo>
                  <a:lnTo>
                    <a:pt x="310335" y="970893"/>
                  </a:lnTo>
                  <a:lnTo>
                    <a:pt x="341475" y="991505"/>
                  </a:lnTo>
                  <a:lnTo>
                    <a:pt x="371979" y="1010849"/>
                  </a:lnTo>
                  <a:lnTo>
                    <a:pt x="401848" y="1029558"/>
                  </a:lnTo>
                  <a:lnTo>
                    <a:pt x="430763" y="1047634"/>
                  </a:lnTo>
                  <a:lnTo>
                    <a:pt x="459361" y="1064441"/>
                  </a:lnTo>
                  <a:lnTo>
                    <a:pt x="486687" y="1080296"/>
                  </a:lnTo>
                  <a:lnTo>
                    <a:pt x="513061" y="1095518"/>
                  </a:lnTo>
                  <a:lnTo>
                    <a:pt x="538163" y="1109470"/>
                  </a:lnTo>
                  <a:lnTo>
                    <a:pt x="517192" y="1119935"/>
                  </a:lnTo>
                  <a:lnTo>
                    <a:pt x="496538" y="1129766"/>
                  </a:lnTo>
                  <a:lnTo>
                    <a:pt x="495267" y="1130400"/>
                  </a:lnTo>
                  <a:lnTo>
                    <a:pt x="474931" y="1139596"/>
                  </a:lnTo>
                  <a:lnTo>
                    <a:pt x="455230" y="1148792"/>
                  </a:lnTo>
                  <a:lnTo>
                    <a:pt x="436483" y="1156403"/>
                  </a:lnTo>
                  <a:lnTo>
                    <a:pt x="430763" y="1158623"/>
                  </a:lnTo>
                  <a:lnTo>
                    <a:pt x="415511" y="1164331"/>
                  </a:lnTo>
                  <a:lnTo>
                    <a:pt x="409792" y="1166551"/>
                  </a:lnTo>
                  <a:lnTo>
                    <a:pt x="388502" y="1173844"/>
                  </a:lnTo>
                  <a:lnTo>
                    <a:pt x="384371" y="1175430"/>
                  </a:lnTo>
                  <a:lnTo>
                    <a:pt x="366260" y="1181455"/>
                  </a:lnTo>
                  <a:lnTo>
                    <a:pt x="359905" y="1183675"/>
                  </a:lnTo>
                  <a:lnTo>
                    <a:pt x="341793" y="1189383"/>
                  </a:lnTo>
                  <a:lnTo>
                    <a:pt x="337344" y="1190968"/>
                  </a:lnTo>
                  <a:lnTo>
                    <a:pt x="315737" y="1197627"/>
                  </a:lnTo>
                  <a:lnTo>
                    <a:pt x="310971" y="1198896"/>
                  </a:lnTo>
                  <a:lnTo>
                    <a:pt x="294448" y="1204287"/>
                  </a:lnTo>
                  <a:lnTo>
                    <a:pt x="289046" y="1205872"/>
                  </a:lnTo>
                  <a:lnTo>
                    <a:pt x="270934" y="1210946"/>
                  </a:lnTo>
                  <a:lnTo>
                    <a:pt x="269981" y="1211263"/>
                  </a:lnTo>
                  <a:lnTo>
                    <a:pt x="223907" y="1181772"/>
                  </a:lnTo>
                  <a:lnTo>
                    <a:pt x="214374" y="1175430"/>
                  </a:lnTo>
                  <a:lnTo>
                    <a:pt x="189590" y="1159257"/>
                  </a:lnTo>
                  <a:lnTo>
                    <a:pt x="186412" y="1157354"/>
                  </a:lnTo>
                  <a:lnTo>
                    <a:pt x="181646" y="1153866"/>
                  </a:lnTo>
                  <a:lnTo>
                    <a:pt x="177197" y="1150378"/>
                  </a:lnTo>
                  <a:lnTo>
                    <a:pt x="172749" y="1146890"/>
                  </a:lnTo>
                  <a:lnTo>
                    <a:pt x="168618" y="1142767"/>
                  </a:lnTo>
                  <a:lnTo>
                    <a:pt x="164805" y="1138645"/>
                  </a:lnTo>
                  <a:lnTo>
                    <a:pt x="161310" y="1134522"/>
                  </a:lnTo>
                  <a:lnTo>
                    <a:pt x="157815" y="1130083"/>
                  </a:lnTo>
                  <a:lnTo>
                    <a:pt x="154955" y="1125643"/>
                  </a:lnTo>
                  <a:lnTo>
                    <a:pt x="152095" y="1121204"/>
                  </a:lnTo>
                  <a:lnTo>
                    <a:pt x="149235" y="1116447"/>
                  </a:lnTo>
                  <a:lnTo>
                    <a:pt x="147011" y="1111690"/>
                  </a:lnTo>
                  <a:lnTo>
                    <a:pt x="144787" y="1106616"/>
                  </a:lnTo>
                  <a:lnTo>
                    <a:pt x="142880" y="1101860"/>
                  </a:lnTo>
                  <a:lnTo>
                    <a:pt x="141292" y="1096786"/>
                  </a:lnTo>
                  <a:lnTo>
                    <a:pt x="139703" y="1091712"/>
                  </a:lnTo>
                  <a:lnTo>
                    <a:pt x="138750" y="1086004"/>
                  </a:lnTo>
                  <a:lnTo>
                    <a:pt x="137796" y="1080930"/>
                  </a:lnTo>
                  <a:lnTo>
                    <a:pt x="136843" y="1075540"/>
                  </a:lnTo>
                  <a:lnTo>
                    <a:pt x="136525" y="1070149"/>
                  </a:lnTo>
                  <a:lnTo>
                    <a:pt x="136525" y="1064758"/>
                  </a:lnTo>
                  <a:lnTo>
                    <a:pt x="136525" y="1059367"/>
                  </a:lnTo>
                  <a:lnTo>
                    <a:pt x="136843" y="1053976"/>
                  </a:lnTo>
                  <a:lnTo>
                    <a:pt x="137479" y="1048902"/>
                  </a:lnTo>
                  <a:lnTo>
                    <a:pt x="138432" y="1043511"/>
                  </a:lnTo>
                  <a:lnTo>
                    <a:pt x="139385" y="1038120"/>
                  </a:lnTo>
                  <a:lnTo>
                    <a:pt x="140974" y="1032412"/>
                  </a:lnTo>
                  <a:lnTo>
                    <a:pt x="142563" y="1027339"/>
                  </a:lnTo>
                  <a:lnTo>
                    <a:pt x="144469" y="1022265"/>
                  </a:lnTo>
                  <a:lnTo>
                    <a:pt x="146693" y="1017191"/>
                  </a:lnTo>
                  <a:lnTo>
                    <a:pt x="149235" y="1012117"/>
                  </a:lnTo>
                  <a:lnTo>
                    <a:pt x="152095" y="1007043"/>
                  </a:lnTo>
                  <a:lnTo>
                    <a:pt x="154955" y="1002287"/>
                  </a:lnTo>
                  <a:lnTo>
                    <a:pt x="158450" y="997213"/>
                  </a:lnTo>
                  <a:lnTo>
                    <a:pt x="162263" y="992456"/>
                  </a:lnTo>
                  <a:lnTo>
                    <a:pt x="166394" y="988017"/>
                  </a:lnTo>
                  <a:lnTo>
                    <a:pt x="170525" y="983894"/>
                  </a:lnTo>
                  <a:lnTo>
                    <a:pt x="174973" y="979772"/>
                  </a:lnTo>
                  <a:lnTo>
                    <a:pt x="179739" y="975649"/>
                  </a:lnTo>
                  <a:lnTo>
                    <a:pt x="184506" y="972161"/>
                  </a:lnTo>
                  <a:lnTo>
                    <a:pt x="189590" y="968990"/>
                  </a:lnTo>
                  <a:lnTo>
                    <a:pt x="195627" y="965502"/>
                  </a:lnTo>
                  <a:lnTo>
                    <a:pt x="201982" y="962331"/>
                  </a:lnTo>
                  <a:lnTo>
                    <a:pt x="208337" y="959794"/>
                  </a:lnTo>
                  <a:lnTo>
                    <a:pt x="215010" y="957574"/>
                  </a:lnTo>
                  <a:lnTo>
                    <a:pt x="222000" y="955671"/>
                  </a:lnTo>
                  <a:lnTo>
                    <a:pt x="228991" y="954086"/>
                  </a:lnTo>
                  <a:lnTo>
                    <a:pt x="235981" y="953134"/>
                  </a:lnTo>
                  <a:lnTo>
                    <a:pt x="243290" y="952500"/>
                  </a:lnTo>
                  <a:close/>
                  <a:moveTo>
                    <a:pt x="297415" y="717550"/>
                  </a:moveTo>
                  <a:lnTo>
                    <a:pt x="837966" y="717550"/>
                  </a:lnTo>
                  <a:lnTo>
                    <a:pt x="843362" y="717868"/>
                  </a:lnTo>
                  <a:lnTo>
                    <a:pt x="848758" y="718186"/>
                  </a:lnTo>
                  <a:lnTo>
                    <a:pt x="854154" y="718821"/>
                  </a:lnTo>
                  <a:lnTo>
                    <a:pt x="859233" y="719774"/>
                  </a:lnTo>
                  <a:lnTo>
                    <a:pt x="864629" y="721044"/>
                  </a:lnTo>
                  <a:lnTo>
                    <a:pt x="869707" y="722632"/>
                  </a:lnTo>
                  <a:lnTo>
                    <a:pt x="874468" y="724221"/>
                  </a:lnTo>
                  <a:lnTo>
                    <a:pt x="879547" y="726126"/>
                  </a:lnTo>
                  <a:lnTo>
                    <a:pt x="884943" y="727715"/>
                  </a:lnTo>
                  <a:lnTo>
                    <a:pt x="890656" y="729620"/>
                  </a:lnTo>
                  <a:lnTo>
                    <a:pt x="901131" y="733432"/>
                  </a:lnTo>
                  <a:lnTo>
                    <a:pt x="910971" y="737879"/>
                  </a:lnTo>
                  <a:lnTo>
                    <a:pt x="920176" y="742326"/>
                  </a:lnTo>
                  <a:lnTo>
                    <a:pt x="928111" y="747091"/>
                  </a:lnTo>
                  <a:lnTo>
                    <a:pt x="935729" y="751855"/>
                  </a:lnTo>
                  <a:lnTo>
                    <a:pt x="943347" y="756937"/>
                  </a:lnTo>
                  <a:lnTo>
                    <a:pt x="950647" y="762337"/>
                  </a:lnTo>
                  <a:lnTo>
                    <a:pt x="957313" y="767737"/>
                  </a:lnTo>
                  <a:lnTo>
                    <a:pt x="963661" y="773454"/>
                  </a:lnTo>
                  <a:lnTo>
                    <a:pt x="970009" y="778854"/>
                  </a:lnTo>
                  <a:lnTo>
                    <a:pt x="976040" y="784572"/>
                  </a:lnTo>
                  <a:lnTo>
                    <a:pt x="987467" y="796642"/>
                  </a:lnTo>
                  <a:lnTo>
                    <a:pt x="998576" y="809030"/>
                  </a:lnTo>
                  <a:lnTo>
                    <a:pt x="1009368" y="822053"/>
                  </a:lnTo>
                  <a:lnTo>
                    <a:pt x="1019525" y="835394"/>
                  </a:lnTo>
                  <a:lnTo>
                    <a:pt x="1029048" y="849370"/>
                  </a:lnTo>
                  <a:lnTo>
                    <a:pt x="1038253" y="863346"/>
                  </a:lnTo>
                  <a:lnTo>
                    <a:pt x="1047458" y="878592"/>
                  </a:lnTo>
                  <a:lnTo>
                    <a:pt x="1056028" y="893521"/>
                  </a:lnTo>
                  <a:lnTo>
                    <a:pt x="1062693" y="905592"/>
                  </a:lnTo>
                  <a:lnTo>
                    <a:pt x="1069042" y="917980"/>
                  </a:lnTo>
                  <a:lnTo>
                    <a:pt x="1075072" y="930685"/>
                  </a:lnTo>
                  <a:lnTo>
                    <a:pt x="1080786" y="943391"/>
                  </a:lnTo>
                  <a:lnTo>
                    <a:pt x="1086499" y="956414"/>
                  </a:lnTo>
                  <a:lnTo>
                    <a:pt x="1091895" y="969437"/>
                  </a:lnTo>
                  <a:lnTo>
                    <a:pt x="1096974" y="983095"/>
                  </a:lnTo>
                  <a:lnTo>
                    <a:pt x="1102052" y="996436"/>
                  </a:lnTo>
                  <a:lnTo>
                    <a:pt x="1105544" y="1006918"/>
                  </a:lnTo>
                  <a:lnTo>
                    <a:pt x="1109035" y="1017400"/>
                  </a:lnTo>
                  <a:lnTo>
                    <a:pt x="1112210" y="1028200"/>
                  </a:lnTo>
                  <a:lnTo>
                    <a:pt x="1115701" y="1039317"/>
                  </a:lnTo>
                  <a:lnTo>
                    <a:pt x="1118558" y="1050117"/>
                  </a:lnTo>
                  <a:lnTo>
                    <a:pt x="1121097" y="1060916"/>
                  </a:lnTo>
                  <a:lnTo>
                    <a:pt x="1123636" y="1072034"/>
                  </a:lnTo>
                  <a:lnTo>
                    <a:pt x="1125858" y="1083151"/>
                  </a:lnTo>
                  <a:lnTo>
                    <a:pt x="1127763" y="1094586"/>
                  </a:lnTo>
                  <a:lnTo>
                    <a:pt x="1129667" y="1105703"/>
                  </a:lnTo>
                  <a:lnTo>
                    <a:pt x="1131254" y="1116821"/>
                  </a:lnTo>
                  <a:lnTo>
                    <a:pt x="1132524" y="1128256"/>
                  </a:lnTo>
                  <a:lnTo>
                    <a:pt x="1133476" y="1139690"/>
                  </a:lnTo>
                  <a:lnTo>
                    <a:pt x="1134428" y="1151443"/>
                  </a:lnTo>
                  <a:lnTo>
                    <a:pt x="1134746" y="1162878"/>
                  </a:lnTo>
                  <a:lnTo>
                    <a:pt x="1135063" y="1174313"/>
                  </a:lnTo>
                  <a:lnTo>
                    <a:pt x="1135063" y="1183207"/>
                  </a:lnTo>
                  <a:lnTo>
                    <a:pt x="1134746" y="1191783"/>
                  </a:lnTo>
                  <a:lnTo>
                    <a:pt x="1134111" y="1200995"/>
                  </a:lnTo>
                  <a:lnTo>
                    <a:pt x="1133476" y="1209888"/>
                  </a:lnTo>
                  <a:lnTo>
                    <a:pt x="1132524" y="1218782"/>
                  </a:lnTo>
                  <a:lnTo>
                    <a:pt x="1131254" y="1227994"/>
                  </a:lnTo>
                  <a:lnTo>
                    <a:pt x="1129985" y="1236888"/>
                  </a:lnTo>
                  <a:lnTo>
                    <a:pt x="1128080" y="1245781"/>
                  </a:lnTo>
                  <a:lnTo>
                    <a:pt x="1126176" y="1254675"/>
                  </a:lnTo>
                  <a:lnTo>
                    <a:pt x="1123954" y="1264204"/>
                  </a:lnTo>
                  <a:lnTo>
                    <a:pt x="1121097" y="1273098"/>
                  </a:lnTo>
                  <a:lnTo>
                    <a:pt x="1118240" y="1281992"/>
                  </a:lnTo>
                  <a:lnTo>
                    <a:pt x="1115066" y="1291204"/>
                  </a:lnTo>
                  <a:lnTo>
                    <a:pt x="1111257" y="1300097"/>
                  </a:lnTo>
                  <a:lnTo>
                    <a:pt x="1107131" y="1308991"/>
                  </a:lnTo>
                  <a:lnTo>
                    <a:pt x="1102687" y="1318203"/>
                  </a:lnTo>
                  <a:lnTo>
                    <a:pt x="1098243" y="1326779"/>
                  </a:lnTo>
                  <a:lnTo>
                    <a:pt x="1092847" y="1335673"/>
                  </a:lnTo>
                  <a:lnTo>
                    <a:pt x="1087451" y="1343931"/>
                  </a:lnTo>
                  <a:lnTo>
                    <a:pt x="1081421" y="1352508"/>
                  </a:lnTo>
                  <a:lnTo>
                    <a:pt x="1074755" y="1360449"/>
                  </a:lnTo>
                  <a:lnTo>
                    <a:pt x="1068089" y="1368707"/>
                  </a:lnTo>
                  <a:lnTo>
                    <a:pt x="1060789" y="1376330"/>
                  </a:lnTo>
                  <a:lnTo>
                    <a:pt x="1052854" y="1383636"/>
                  </a:lnTo>
                  <a:lnTo>
                    <a:pt x="1044918" y="1390942"/>
                  </a:lnTo>
                  <a:lnTo>
                    <a:pt x="1036348" y="1397612"/>
                  </a:lnTo>
                  <a:lnTo>
                    <a:pt x="1027778" y="1403965"/>
                  </a:lnTo>
                  <a:lnTo>
                    <a:pt x="1018891" y="1410000"/>
                  </a:lnTo>
                  <a:lnTo>
                    <a:pt x="1009368" y="1415400"/>
                  </a:lnTo>
                  <a:lnTo>
                    <a:pt x="999529" y="1420800"/>
                  </a:lnTo>
                  <a:lnTo>
                    <a:pt x="989689" y="1425882"/>
                  </a:lnTo>
                  <a:lnTo>
                    <a:pt x="979532" y="1430011"/>
                  </a:lnTo>
                  <a:lnTo>
                    <a:pt x="971279" y="1433188"/>
                  </a:lnTo>
                  <a:lnTo>
                    <a:pt x="963026" y="1436046"/>
                  </a:lnTo>
                  <a:lnTo>
                    <a:pt x="954456" y="1438587"/>
                  </a:lnTo>
                  <a:lnTo>
                    <a:pt x="945569" y="1440811"/>
                  </a:lnTo>
                  <a:lnTo>
                    <a:pt x="936364" y="1443034"/>
                  </a:lnTo>
                  <a:lnTo>
                    <a:pt x="926841" y="1444940"/>
                  </a:lnTo>
                  <a:lnTo>
                    <a:pt x="911288" y="1447481"/>
                  </a:lnTo>
                  <a:lnTo>
                    <a:pt x="895418" y="1449387"/>
                  </a:lnTo>
                  <a:lnTo>
                    <a:pt x="879230" y="1450658"/>
                  </a:lnTo>
                  <a:lnTo>
                    <a:pt x="862724" y="1450975"/>
                  </a:lnTo>
                  <a:lnTo>
                    <a:pt x="850663" y="1450658"/>
                  </a:lnTo>
                  <a:lnTo>
                    <a:pt x="838284" y="1450022"/>
                  </a:lnTo>
                  <a:lnTo>
                    <a:pt x="825587" y="1449069"/>
                  </a:lnTo>
                  <a:lnTo>
                    <a:pt x="812891" y="1447799"/>
                  </a:lnTo>
                  <a:lnTo>
                    <a:pt x="800194" y="1446211"/>
                  </a:lnTo>
                  <a:lnTo>
                    <a:pt x="787180" y="1444305"/>
                  </a:lnTo>
                  <a:lnTo>
                    <a:pt x="773532" y="1442081"/>
                  </a:lnTo>
                  <a:lnTo>
                    <a:pt x="760518" y="1439540"/>
                  </a:lnTo>
                  <a:lnTo>
                    <a:pt x="746869" y="1436364"/>
                  </a:lnTo>
                  <a:lnTo>
                    <a:pt x="733220" y="1433188"/>
                  </a:lnTo>
                  <a:lnTo>
                    <a:pt x="718937" y="1429376"/>
                  </a:lnTo>
                  <a:lnTo>
                    <a:pt x="704971" y="1425564"/>
                  </a:lnTo>
                  <a:lnTo>
                    <a:pt x="690687" y="1420800"/>
                  </a:lnTo>
                  <a:lnTo>
                    <a:pt x="676086" y="1416035"/>
                  </a:lnTo>
                  <a:lnTo>
                    <a:pt x="661168" y="1411271"/>
                  </a:lnTo>
                  <a:lnTo>
                    <a:pt x="645932" y="1405871"/>
                  </a:lnTo>
                  <a:lnTo>
                    <a:pt x="624666" y="1397612"/>
                  </a:lnTo>
                  <a:lnTo>
                    <a:pt x="602447" y="1389036"/>
                  </a:lnTo>
                  <a:lnTo>
                    <a:pt x="621809" y="1380142"/>
                  </a:lnTo>
                  <a:lnTo>
                    <a:pt x="641171" y="1370613"/>
                  </a:lnTo>
                  <a:lnTo>
                    <a:pt x="660533" y="1360766"/>
                  </a:lnTo>
                  <a:lnTo>
                    <a:pt x="680848" y="1350284"/>
                  </a:lnTo>
                  <a:lnTo>
                    <a:pt x="701162" y="1339802"/>
                  </a:lnTo>
                  <a:lnTo>
                    <a:pt x="721476" y="1328685"/>
                  </a:lnTo>
                  <a:lnTo>
                    <a:pt x="742743" y="1317250"/>
                  </a:lnTo>
                  <a:lnTo>
                    <a:pt x="763692" y="1304862"/>
                  </a:lnTo>
                  <a:lnTo>
                    <a:pt x="785593" y="1292474"/>
                  </a:lnTo>
                  <a:lnTo>
                    <a:pt x="807177" y="1279769"/>
                  </a:lnTo>
                  <a:lnTo>
                    <a:pt x="829396" y="1266428"/>
                  </a:lnTo>
                  <a:lnTo>
                    <a:pt x="851932" y="1252452"/>
                  </a:lnTo>
                  <a:lnTo>
                    <a:pt x="874786" y="1238158"/>
                  </a:lnTo>
                  <a:lnTo>
                    <a:pt x="898274" y="1223547"/>
                  </a:lnTo>
                  <a:lnTo>
                    <a:pt x="921763" y="1208618"/>
                  </a:lnTo>
                  <a:lnTo>
                    <a:pt x="945569" y="1192736"/>
                  </a:lnTo>
                  <a:lnTo>
                    <a:pt x="964296" y="1180666"/>
                  </a:lnTo>
                  <a:lnTo>
                    <a:pt x="971279" y="1175584"/>
                  </a:lnTo>
                  <a:lnTo>
                    <a:pt x="977945" y="1170501"/>
                  </a:lnTo>
                  <a:lnTo>
                    <a:pt x="983975" y="1164784"/>
                  </a:lnTo>
                  <a:lnTo>
                    <a:pt x="989689" y="1158749"/>
                  </a:lnTo>
                  <a:lnTo>
                    <a:pt x="995085" y="1152714"/>
                  </a:lnTo>
                  <a:lnTo>
                    <a:pt x="999846" y="1146361"/>
                  </a:lnTo>
                  <a:lnTo>
                    <a:pt x="1004925" y="1139373"/>
                  </a:lnTo>
                  <a:lnTo>
                    <a:pt x="1009051" y="1132385"/>
                  </a:lnTo>
                  <a:lnTo>
                    <a:pt x="1012542" y="1125079"/>
                  </a:lnTo>
                  <a:lnTo>
                    <a:pt x="1015717" y="1117773"/>
                  </a:lnTo>
                  <a:lnTo>
                    <a:pt x="1018573" y="1110468"/>
                  </a:lnTo>
                  <a:lnTo>
                    <a:pt x="1021113" y="1102845"/>
                  </a:lnTo>
                  <a:lnTo>
                    <a:pt x="1023017" y="1095221"/>
                  </a:lnTo>
                  <a:lnTo>
                    <a:pt x="1024604" y="1086963"/>
                  </a:lnTo>
                  <a:lnTo>
                    <a:pt x="1025556" y="1079022"/>
                  </a:lnTo>
                  <a:lnTo>
                    <a:pt x="1026191" y="1071081"/>
                  </a:lnTo>
                  <a:lnTo>
                    <a:pt x="1026509" y="1065681"/>
                  </a:lnTo>
                  <a:lnTo>
                    <a:pt x="1026509" y="1060281"/>
                  </a:lnTo>
                  <a:lnTo>
                    <a:pt x="1026191" y="1054881"/>
                  </a:lnTo>
                  <a:lnTo>
                    <a:pt x="1025874" y="1049481"/>
                  </a:lnTo>
                  <a:lnTo>
                    <a:pt x="1025239" y="1044082"/>
                  </a:lnTo>
                  <a:lnTo>
                    <a:pt x="1024287" y="1038682"/>
                  </a:lnTo>
                  <a:lnTo>
                    <a:pt x="1023017" y="1032964"/>
                  </a:lnTo>
                  <a:lnTo>
                    <a:pt x="1021747" y="1027564"/>
                  </a:lnTo>
                  <a:lnTo>
                    <a:pt x="1020478" y="1022482"/>
                  </a:lnTo>
                  <a:lnTo>
                    <a:pt x="1018573" y="1017082"/>
                  </a:lnTo>
                  <a:lnTo>
                    <a:pt x="1016669" y="1012000"/>
                  </a:lnTo>
                  <a:lnTo>
                    <a:pt x="1014447" y="1006600"/>
                  </a:lnTo>
                  <a:lnTo>
                    <a:pt x="1011908" y="1001518"/>
                  </a:lnTo>
                  <a:lnTo>
                    <a:pt x="1009368" y="996436"/>
                  </a:lnTo>
                  <a:lnTo>
                    <a:pt x="1006512" y="991671"/>
                  </a:lnTo>
                  <a:lnTo>
                    <a:pt x="1003338" y="986589"/>
                  </a:lnTo>
                  <a:lnTo>
                    <a:pt x="997307" y="978648"/>
                  </a:lnTo>
                  <a:lnTo>
                    <a:pt x="991276" y="971025"/>
                  </a:lnTo>
                  <a:lnTo>
                    <a:pt x="984610" y="964355"/>
                  </a:lnTo>
                  <a:lnTo>
                    <a:pt x="977627" y="957684"/>
                  </a:lnTo>
                  <a:lnTo>
                    <a:pt x="970327" y="951967"/>
                  </a:lnTo>
                  <a:lnTo>
                    <a:pt x="962391" y="946567"/>
                  </a:lnTo>
                  <a:lnTo>
                    <a:pt x="954456" y="941802"/>
                  </a:lnTo>
                  <a:lnTo>
                    <a:pt x="945569" y="937673"/>
                  </a:lnTo>
                  <a:lnTo>
                    <a:pt x="938586" y="934497"/>
                  </a:lnTo>
                  <a:lnTo>
                    <a:pt x="931603" y="931956"/>
                  </a:lnTo>
                  <a:lnTo>
                    <a:pt x="924619" y="929732"/>
                  </a:lnTo>
                  <a:lnTo>
                    <a:pt x="917319" y="927826"/>
                  </a:lnTo>
                  <a:lnTo>
                    <a:pt x="909701" y="926238"/>
                  </a:lnTo>
                  <a:lnTo>
                    <a:pt x="902083" y="925285"/>
                  </a:lnTo>
                  <a:lnTo>
                    <a:pt x="894465" y="924650"/>
                  </a:lnTo>
                  <a:lnTo>
                    <a:pt x="886530" y="924332"/>
                  </a:lnTo>
                  <a:lnTo>
                    <a:pt x="877643" y="924650"/>
                  </a:lnTo>
                  <a:lnTo>
                    <a:pt x="868438" y="925603"/>
                  </a:lnTo>
                  <a:lnTo>
                    <a:pt x="859550" y="926873"/>
                  </a:lnTo>
                  <a:lnTo>
                    <a:pt x="850980" y="929097"/>
                  </a:lnTo>
                  <a:lnTo>
                    <a:pt x="842410" y="931638"/>
                  </a:lnTo>
                  <a:lnTo>
                    <a:pt x="833522" y="935132"/>
                  </a:lnTo>
                  <a:lnTo>
                    <a:pt x="825270" y="938626"/>
                  </a:lnTo>
                  <a:lnTo>
                    <a:pt x="817334" y="943073"/>
                  </a:lnTo>
                  <a:lnTo>
                    <a:pt x="813208" y="945296"/>
                  </a:lnTo>
                  <a:lnTo>
                    <a:pt x="809399" y="947520"/>
                  </a:lnTo>
                  <a:lnTo>
                    <a:pt x="776706" y="968802"/>
                  </a:lnTo>
                  <a:lnTo>
                    <a:pt x="744965" y="989766"/>
                  </a:lnTo>
                  <a:lnTo>
                    <a:pt x="713541" y="1009141"/>
                  </a:lnTo>
                  <a:lnTo>
                    <a:pt x="683069" y="1027882"/>
                  </a:lnTo>
                  <a:lnTo>
                    <a:pt x="653233" y="1045987"/>
                  </a:lnTo>
                  <a:lnTo>
                    <a:pt x="624031" y="1062505"/>
                  </a:lnTo>
                  <a:lnTo>
                    <a:pt x="595781" y="1078386"/>
                  </a:lnTo>
                  <a:lnTo>
                    <a:pt x="568167" y="1093633"/>
                  </a:lnTo>
                  <a:lnTo>
                    <a:pt x="540552" y="1078386"/>
                  </a:lnTo>
                  <a:lnTo>
                    <a:pt x="512302" y="1062505"/>
                  </a:lnTo>
                  <a:lnTo>
                    <a:pt x="482465" y="1045670"/>
                  </a:lnTo>
                  <a:lnTo>
                    <a:pt x="452311" y="1027564"/>
                  </a:lnTo>
                  <a:lnTo>
                    <a:pt x="421205" y="1008824"/>
                  </a:lnTo>
                  <a:lnTo>
                    <a:pt x="389781" y="989130"/>
                  </a:lnTo>
                  <a:lnTo>
                    <a:pt x="358040" y="968484"/>
                  </a:lnTo>
                  <a:lnTo>
                    <a:pt x="325664" y="947520"/>
                  </a:lnTo>
                  <a:lnTo>
                    <a:pt x="321538" y="945296"/>
                  </a:lnTo>
                  <a:lnTo>
                    <a:pt x="317412" y="943073"/>
                  </a:lnTo>
                  <a:lnTo>
                    <a:pt x="309476" y="938626"/>
                  </a:lnTo>
                  <a:lnTo>
                    <a:pt x="301224" y="934814"/>
                  </a:lnTo>
                  <a:lnTo>
                    <a:pt x="292971" y="931638"/>
                  </a:lnTo>
                  <a:lnTo>
                    <a:pt x="284083" y="929097"/>
                  </a:lnTo>
                  <a:lnTo>
                    <a:pt x="275196" y="926873"/>
                  </a:lnTo>
                  <a:lnTo>
                    <a:pt x="266308" y="925603"/>
                  </a:lnTo>
                  <a:lnTo>
                    <a:pt x="257421" y="924650"/>
                  </a:lnTo>
                  <a:lnTo>
                    <a:pt x="248216" y="924332"/>
                  </a:lnTo>
                  <a:lnTo>
                    <a:pt x="240598" y="924332"/>
                  </a:lnTo>
                  <a:lnTo>
                    <a:pt x="232980" y="925285"/>
                  </a:lnTo>
                  <a:lnTo>
                    <a:pt x="225045" y="926238"/>
                  </a:lnTo>
                  <a:lnTo>
                    <a:pt x="217744" y="927826"/>
                  </a:lnTo>
                  <a:lnTo>
                    <a:pt x="210444" y="929732"/>
                  </a:lnTo>
                  <a:lnTo>
                    <a:pt x="203144" y="931956"/>
                  </a:lnTo>
                  <a:lnTo>
                    <a:pt x="196160" y="934497"/>
                  </a:lnTo>
                  <a:lnTo>
                    <a:pt x="189495" y="937355"/>
                  </a:lnTo>
                  <a:lnTo>
                    <a:pt x="180925" y="941802"/>
                  </a:lnTo>
                  <a:lnTo>
                    <a:pt x="172355" y="946567"/>
                  </a:lnTo>
                  <a:lnTo>
                    <a:pt x="164737" y="951967"/>
                  </a:lnTo>
                  <a:lnTo>
                    <a:pt x="157119" y="957684"/>
                  </a:lnTo>
                  <a:lnTo>
                    <a:pt x="150136" y="964355"/>
                  </a:lnTo>
                  <a:lnTo>
                    <a:pt x="143470" y="971025"/>
                  </a:lnTo>
                  <a:lnTo>
                    <a:pt x="137439" y="978648"/>
                  </a:lnTo>
                  <a:lnTo>
                    <a:pt x="131726" y="986589"/>
                  </a:lnTo>
                  <a:lnTo>
                    <a:pt x="127917" y="992624"/>
                  </a:lnTo>
                  <a:lnTo>
                    <a:pt x="124425" y="998977"/>
                  </a:lnTo>
                  <a:lnTo>
                    <a:pt x="121569" y="1005330"/>
                  </a:lnTo>
                  <a:lnTo>
                    <a:pt x="118395" y="1011683"/>
                  </a:lnTo>
                  <a:lnTo>
                    <a:pt x="115855" y="1018035"/>
                  </a:lnTo>
                  <a:lnTo>
                    <a:pt x="113951" y="1024706"/>
                  </a:lnTo>
                  <a:lnTo>
                    <a:pt x="112046" y="1031058"/>
                  </a:lnTo>
                  <a:lnTo>
                    <a:pt x="110777" y="1038046"/>
                  </a:lnTo>
                  <a:lnTo>
                    <a:pt x="109507" y="1044717"/>
                  </a:lnTo>
                  <a:lnTo>
                    <a:pt x="108872" y="1051387"/>
                  </a:lnTo>
                  <a:lnTo>
                    <a:pt x="108555" y="1058375"/>
                  </a:lnTo>
                  <a:lnTo>
                    <a:pt x="108238" y="1065046"/>
                  </a:lnTo>
                  <a:lnTo>
                    <a:pt x="108555" y="1071716"/>
                  </a:lnTo>
                  <a:lnTo>
                    <a:pt x="109190" y="1078386"/>
                  </a:lnTo>
                  <a:lnTo>
                    <a:pt x="109825" y="1085057"/>
                  </a:lnTo>
                  <a:lnTo>
                    <a:pt x="111094" y="1091727"/>
                  </a:lnTo>
                  <a:lnTo>
                    <a:pt x="112364" y="1098398"/>
                  </a:lnTo>
                  <a:lnTo>
                    <a:pt x="114268" y="1104750"/>
                  </a:lnTo>
                  <a:lnTo>
                    <a:pt x="116490" y="1111103"/>
                  </a:lnTo>
                  <a:lnTo>
                    <a:pt x="118712" y="1117456"/>
                  </a:lnTo>
                  <a:lnTo>
                    <a:pt x="121886" y="1123491"/>
                  </a:lnTo>
                  <a:lnTo>
                    <a:pt x="124743" y="1129526"/>
                  </a:lnTo>
                  <a:lnTo>
                    <a:pt x="127917" y="1135561"/>
                  </a:lnTo>
                  <a:lnTo>
                    <a:pt x="131726" y="1141279"/>
                  </a:lnTo>
                  <a:lnTo>
                    <a:pt x="135535" y="1146996"/>
                  </a:lnTo>
                  <a:lnTo>
                    <a:pt x="139661" y="1152396"/>
                  </a:lnTo>
                  <a:lnTo>
                    <a:pt x="144105" y="1157796"/>
                  </a:lnTo>
                  <a:lnTo>
                    <a:pt x="148866" y="1162878"/>
                  </a:lnTo>
                  <a:lnTo>
                    <a:pt x="153945" y="1167643"/>
                  </a:lnTo>
                  <a:lnTo>
                    <a:pt x="159341" y="1172090"/>
                  </a:lnTo>
                  <a:lnTo>
                    <a:pt x="164737" y="1176536"/>
                  </a:lnTo>
                  <a:lnTo>
                    <a:pt x="170768" y="1180666"/>
                  </a:lnTo>
                  <a:lnTo>
                    <a:pt x="179972" y="1186383"/>
                  </a:lnTo>
                  <a:lnTo>
                    <a:pt x="189495" y="1192101"/>
                  </a:lnTo>
                  <a:lnTo>
                    <a:pt x="211714" y="1205759"/>
                  </a:lnTo>
                  <a:lnTo>
                    <a:pt x="222823" y="1212429"/>
                  </a:lnTo>
                  <a:lnTo>
                    <a:pt x="233615" y="1219100"/>
                  </a:lnTo>
                  <a:lnTo>
                    <a:pt x="235519" y="1220370"/>
                  </a:lnTo>
                  <a:lnTo>
                    <a:pt x="235202" y="1220370"/>
                  </a:lnTo>
                  <a:lnTo>
                    <a:pt x="239328" y="1222276"/>
                  </a:lnTo>
                  <a:lnTo>
                    <a:pt x="243772" y="1223864"/>
                  </a:lnTo>
                  <a:lnTo>
                    <a:pt x="246946" y="1224500"/>
                  </a:lnTo>
                  <a:lnTo>
                    <a:pt x="250755" y="1225453"/>
                  </a:lnTo>
                  <a:lnTo>
                    <a:pt x="254882" y="1226088"/>
                  </a:lnTo>
                  <a:lnTo>
                    <a:pt x="259960" y="1226406"/>
                  </a:lnTo>
                  <a:lnTo>
                    <a:pt x="265674" y="1227041"/>
                  </a:lnTo>
                  <a:lnTo>
                    <a:pt x="272022" y="1227041"/>
                  </a:lnTo>
                  <a:lnTo>
                    <a:pt x="279005" y="1227041"/>
                  </a:lnTo>
                  <a:lnTo>
                    <a:pt x="286940" y="1226406"/>
                  </a:lnTo>
                  <a:lnTo>
                    <a:pt x="295510" y="1225770"/>
                  </a:lnTo>
                  <a:lnTo>
                    <a:pt x="304398" y="1224500"/>
                  </a:lnTo>
                  <a:lnTo>
                    <a:pt x="314237" y="1222912"/>
                  </a:lnTo>
                  <a:lnTo>
                    <a:pt x="324712" y="1221006"/>
                  </a:lnTo>
                  <a:lnTo>
                    <a:pt x="335821" y="1218782"/>
                  </a:lnTo>
                  <a:lnTo>
                    <a:pt x="347883" y="1215923"/>
                  </a:lnTo>
                  <a:lnTo>
                    <a:pt x="360262" y="1212747"/>
                  </a:lnTo>
                  <a:lnTo>
                    <a:pt x="373276" y="1208935"/>
                  </a:lnTo>
                  <a:lnTo>
                    <a:pt x="386925" y="1204489"/>
                  </a:lnTo>
                  <a:lnTo>
                    <a:pt x="401843" y="1199406"/>
                  </a:lnTo>
                  <a:lnTo>
                    <a:pt x="416761" y="1194006"/>
                  </a:lnTo>
                  <a:lnTo>
                    <a:pt x="432314" y="1187971"/>
                  </a:lnTo>
                  <a:lnTo>
                    <a:pt x="448502" y="1181619"/>
                  </a:lnTo>
                  <a:lnTo>
                    <a:pt x="465643" y="1174313"/>
                  </a:lnTo>
                  <a:lnTo>
                    <a:pt x="483418" y="1166690"/>
                  </a:lnTo>
                  <a:lnTo>
                    <a:pt x="501510" y="1158431"/>
                  </a:lnTo>
                  <a:lnTo>
                    <a:pt x="520555" y="1149220"/>
                  </a:lnTo>
                  <a:lnTo>
                    <a:pt x="539917" y="1139373"/>
                  </a:lnTo>
                  <a:lnTo>
                    <a:pt x="559914" y="1129208"/>
                  </a:lnTo>
                  <a:lnTo>
                    <a:pt x="581180" y="1118409"/>
                  </a:lnTo>
                  <a:lnTo>
                    <a:pt x="602447" y="1106974"/>
                  </a:lnTo>
                  <a:lnTo>
                    <a:pt x="624666" y="1094586"/>
                  </a:lnTo>
                  <a:lnTo>
                    <a:pt x="647202" y="1081563"/>
                  </a:lnTo>
                  <a:lnTo>
                    <a:pt x="670690" y="1067904"/>
                  </a:lnTo>
                  <a:lnTo>
                    <a:pt x="694814" y="1053611"/>
                  </a:lnTo>
                  <a:lnTo>
                    <a:pt x="719254" y="1038682"/>
                  </a:lnTo>
                  <a:lnTo>
                    <a:pt x="744965" y="1022482"/>
                  </a:lnTo>
                  <a:lnTo>
                    <a:pt x="770675" y="1006283"/>
                  </a:lnTo>
                  <a:lnTo>
                    <a:pt x="797655" y="989130"/>
                  </a:lnTo>
                  <a:lnTo>
                    <a:pt x="824635" y="970707"/>
                  </a:lnTo>
                  <a:lnTo>
                    <a:pt x="830348" y="967213"/>
                  </a:lnTo>
                  <a:lnTo>
                    <a:pt x="836062" y="964355"/>
                  </a:lnTo>
                  <a:lnTo>
                    <a:pt x="843045" y="961178"/>
                  </a:lnTo>
                  <a:lnTo>
                    <a:pt x="849710" y="958319"/>
                  </a:lnTo>
                  <a:lnTo>
                    <a:pt x="856693" y="956414"/>
                  </a:lnTo>
                  <a:lnTo>
                    <a:pt x="863677" y="954508"/>
                  </a:lnTo>
                  <a:lnTo>
                    <a:pt x="870660" y="953237"/>
                  </a:lnTo>
                  <a:lnTo>
                    <a:pt x="877960" y="952602"/>
                  </a:lnTo>
                  <a:lnTo>
                    <a:pt x="884943" y="952284"/>
                  </a:lnTo>
                  <a:lnTo>
                    <a:pt x="891926" y="952284"/>
                  </a:lnTo>
                  <a:lnTo>
                    <a:pt x="899227" y="952920"/>
                  </a:lnTo>
                  <a:lnTo>
                    <a:pt x="906210" y="953873"/>
                  </a:lnTo>
                  <a:lnTo>
                    <a:pt x="913193" y="955461"/>
                  </a:lnTo>
                  <a:lnTo>
                    <a:pt x="919858" y="957367"/>
                  </a:lnTo>
                  <a:lnTo>
                    <a:pt x="926524" y="959590"/>
                  </a:lnTo>
                  <a:lnTo>
                    <a:pt x="933190" y="962131"/>
                  </a:lnTo>
                  <a:lnTo>
                    <a:pt x="939538" y="965307"/>
                  </a:lnTo>
                  <a:lnTo>
                    <a:pt x="945569" y="968802"/>
                  </a:lnTo>
                  <a:lnTo>
                    <a:pt x="950647" y="972296"/>
                  </a:lnTo>
                  <a:lnTo>
                    <a:pt x="955408" y="975472"/>
                  </a:lnTo>
                  <a:lnTo>
                    <a:pt x="960170" y="979601"/>
                  </a:lnTo>
                  <a:lnTo>
                    <a:pt x="964296" y="983730"/>
                  </a:lnTo>
                  <a:lnTo>
                    <a:pt x="968740" y="987860"/>
                  </a:lnTo>
                  <a:lnTo>
                    <a:pt x="972549" y="992307"/>
                  </a:lnTo>
                  <a:lnTo>
                    <a:pt x="976358" y="997071"/>
                  </a:lnTo>
                  <a:lnTo>
                    <a:pt x="979849" y="1002153"/>
                  </a:lnTo>
                  <a:lnTo>
                    <a:pt x="983658" y="1008189"/>
                  </a:lnTo>
                  <a:lnTo>
                    <a:pt x="986832" y="1014224"/>
                  </a:lnTo>
                  <a:lnTo>
                    <a:pt x="989689" y="1020259"/>
                  </a:lnTo>
                  <a:lnTo>
                    <a:pt x="992228" y="1026612"/>
                  </a:lnTo>
                  <a:lnTo>
                    <a:pt x="994133" y="1032964"/>
                  </a:lnTo>
                  <a:lnTo>
                    <a:pt x="995720" y="1039635"/>
                  </a:lnTo>
                  <a:lnTo>
                    <a:pt x="996989" y="1046305"/>
                  </a:lnTo>
                  <a:lnTo>
                    <a:pt x="997942" y="1052658"/>
                  </a:lnTo>
                  <a:lnTo>
                    <a:pt x="998259" y="1059328"/>
                  </a:lnTo>
                  <a:lnTo>
                    <a:pt x="998576" y="1065999"/>
                  </a:lnTo>
                  <a:lnTo>
                    <a:pt x="998259" y="1072351"/>
                  </a:lnTo>
                  <a:lnTo>
                    <a:pt x="997624" y="1079022"/>
                  </a:lnTo>
                  <a:lnTo>
                    <a:pt x="996354" y="1085374"/>
                  </a:lnTo>
                  <a:lnTo>
                    <a:pt x="995085" y="1092045"/>
                  </a:lnTo>
                  <a:lnTo>
                    <a:pt x="993180" y="1098398"/>
                  </a:lnTo>
                  <a:lnTo>
                    <a:pt x="990958" y="1104433"/>
                  </a:lnTo>
                  <a:lnTo>
                    <a:pt x="987784" y="1112056"/>
                  </a:lnTo>
                  <a:lnTo>
                    <a:pt x="983975" y="1119679"/>
                  </a:lnTo>
                  <a:lnTo>
                    <a:pt x="979532" y="1126667"/>
                  </a:lnTo>
                  <a:lnTo>
                    <a:pt x="974453" y="1133655"/>
                  </a:lnTo>
                  <a:lnTo>
                    <a:pt x="968740" y="1140008"/>
                  </a:lnTo>
                  <a:lnTo>
                    <a:pt x="962709" y="1146361"/>
                  </a:lnTo>
                  <a:lnTo>
                    <a:pt x="956043" y="1152078"/>
                  </a:lnTo>
                  <a:lnTo>
                    <a:pt x="949060" y="1157478"/>
                  </a:lnTo>
                  <a:lnTo>
                    <a:pt x="945569" y="1159384"/>
                  </a:lnTo>
                  <a:lnTo>
                    <a:pt x="910971" y="1181936"/>
                  </a:lnTo>
                  <a:lnTo>
                    <a:pt x="876056" y="1204489"/>
                  </a:lnTo>
                  <a:lnTo>
                    <a:pt x="842093" y="1225770"/>
                  </a:lnTo>
                  <a:lnTo>
                    <a:pt x="804003" y="1248958"/>
                  </a:lnTo>
                  <a:lnTo>
                    <a:pt x="766549" y="1271192"/>
                  </a:lnTo>
                  <a:lnTo>
                    <a:pt x="730999" y="1291521"/>
                  </a:lnTo>
                  <a:lnTo>
                    <a:pt x="696083" y="1310579"/>
                  </a:lnTo>
                  <a:lnTo>
                    <a:pt x="662120" y="1328685"/>
                  </a:lnTo>
                  <a:lnTo>
                    <a:pt x="629744" y="1344884"/>
                  </a:lnTo>
                  <a:lnTo>
                    <a:pt x="598003" y="1360131"/>
                  </a:lnTo>
                  <a:lnTo>
                    <a:pt x="567532" y="1374107"/>
                  </a:lnTo>
                  <a:lnTo>
                    <a:pt x="553883" y="1380142"/>
                  </a:lnTo>
                  <a:lnTo>
                    <a:pt x="532299" y="1389036"/>
                  </a:lnTo>
                  <a:lnTo>
                    <a:pt x="510398" y="1397612"/>
                  </a:lnTo>
                  <a:lnTo>
                    <a:pt x="488814" y="1405871"/>
                  </a:lnTo>
                  <a:lnTo>
                    <a:pt x="473895" y="1410953"/>
                  </a:lnTo>
                  <a:lnTo>
                    <a:pt x="458977" y="1416035"/>
                  </a:lnTo>
                  <a:lnTo>
                    <a:pt x="444376" y="1420800"/>
                  </a:lnTo>
                  <a:lnTo>
                    <a:pt x="430093" y="1425564"/>
                  </a:lnTo>
                  <a:lnTo>
                    <a:pt x="415809" y="1429376"/>
                  </a:lnTo>
                  <a:lnTo>
                    <a:pt x="401843" y="1433188"/>
                  </a:lnTo>
                  <a:lnTo>
                    <a:pt x="387877" y="1436364"/>
                  </a:lnTo>
                  <a:lnTo>
                    <a:pt x="374546" y="1439540"/>
                  </a:lnTo>
                  <a:lnTo>
                    <a:pt x="361214" y="1442081"/>
                  </a:lnTo>
                  <a:lnTo>
                    <a:pt x="348200" y="1444305"/>
                  </a:lnTo>
                  <a:lnTo>
                    <a:pt x="334869" y="1446211"/>
                  </a:lnTo>
                  <a:lnTo>
                    <a:pt x="321855" y="1447799"/>
                  </a:lnTo>
                  <a:lnTo>
                    <a:pt x="309476" y="1449069"/>
                  </a:lnTo>
                  <a:lnTo>
                    <a:pt x="296780" y="1450022"/>
                  </a:lnTo>
                  <a:lnTo>
                    <a:pt x="284083" y="1450658"/>
                  </a:lnTo>
                  <a:lnTo>
                    <a:pt x="272022" y="1450975"/>
                  </a:lnTo>
                  <a:lnTo>
                    <a:pt x="255834" y="1450658"/>
                  </a:lnTo>
                  <a:lnTo>
                    <a:pt x="239646" y="1449387"/>
                  </a:lnTo>
                  <a:lnTo>
                    <a:pt x="223458" y="1447481"/>
                  </a:lnTo>
                  <a:lnTo>
                    <a:pt x="207905" y="1444940"/>
                  </a:lnTo>
                  <a:lnTo>
                    <a:pt x="198700" y="1443034"/>
                  </a:lnTo>
                  <a:lnTo>
                    <a:pt x="189495" y="1440811"/>
                  </a:lnTo>
                  <a:lnTo>
                    <a:pt x="180607" y="1438587"/>
                  </a:lnTo>
                  <a:lnTo>
                    <a:pt x="172037" y="1436046"/>
                  </a:lnTo>
                  <a:lnTo>
                    <a:pt x="163467" y="1433188"/>
                  </a:lnTo>
                  <a:lnTo>
                    <a:pt x="155214" y="1430011"/>
                  </a:lnTo>
                  <a:lnTo>
                    <a:pt x="146327" y="1426199"/>
                  </a:lnTo>
                  <a:lnTo>
                    <a:pt x="138074" y="1421753"/>
                  </a:lnTo>
                  <a:lnTo>
                    <a:pt x="129504" y="1417623"/>
                  </a:lnTo>
                  <a:lnTo>
                    <a:pt x="121251" y="1412859"/>
                  </a:lnTo>
                  <a:lnTo>
                    <a:pt x="112681" y="1407777"/>
                  </a:lnTo>
                  <a:lnTo>
                    <a:pt x="104746" y="1402059"/>
                  </a:lnTo>
                  <a:lnTo>
                    <a:pt x="97128" y="1396342"/>
                  </a:lnTo>
                  <a:lnTo>
                    <a:pt x="89510" y="1390306"/>
                  </a:lnTo>
                  <a:lnTo>
                    <a:pt x="82210" y="1383954"/>
                  </a:lnTo>
                  <a:lnTo>
                    <a:pt x="75227" y="1377283"/>
                  </a:lnTo>
                  <a:lnTo>
                    <a:pt x="68879" y="1370613"/>
                  </a:lnTo>
                  <a:lnTo>
                    <a:pt x="62213" y="1362990"/>
                  </a:lnTo>
                  <a:lnTo>
                    <a:pt x="57769" y="1357590"/>
                  </a:lnTo>
                  <a:lnTo>
                    <a:pt x="53643" y="1352190"/>
                  </a:lnTo>
                  <a:lnTo>
                    <a:pt x="45707" y="1341073"/>
                  </a:lnTo>
                  <a:lnTo>
                    <a:pt x="38407" y="1329638"/>
                  </a:lnTo>
                  <a:lnTo>
                    <a:pt x="32059" y="1317885"/>
                  </a:lnTo>
                  <a:lnTo>
                    <a:pt x="26345" y="1306133"/>
                  </a:lnTo>
                  <a:lnTo>
                    <a:pt x="21267" y="1294062"/>
                  </a:lnTo>
                  <a:lnTo>
                    <a:pt x="16823" y="1282310"/>
                  </a:lnTo>
                  <a:lnTo>
                    <a:pt x="13014" y="1270239"/>
                  </a:lnTo>
                  <a:lnTo>
                    <a:pt x="9523" y="1258169"/>
                  </a:lnTo>
                  <a:lnTo>
                    <a:pt x="6666" y="1245781"/>
                  </a:lnTo>
                  <a:lnTo>
                    <a:pt x="4444" y="1233711"/>
                  </a:lnTo>
                  <a:lnTo>
                    <a:pt x="2857" y="1221641"/>
                  </a:lnTo>
                  <a:lnTo>
                    <a:pt x="1587" y="1209888"/>
                  </a:lnTo>
                  <a:lnTo>
                    <a:pt x="635" y="1197501"/>
                  </a:lnTo>
                  <a:lnTo>
                    <a:pt x="0" y="1185748"/>
                  </a:lnTo>
                  <a:lnTo>
                    <a:pt x="0" y="1174313"/>
                  </a:lnTo>
                  <a:lnTo>
                    <a:pt x="0" y="1161925"/>
                  </a:lnTo>
                  <a:lnTo>
                    <a:pt x="635" y="1149537"/>
                  </a:lnTo>
                  <a:lnTo>
                    <a:pt x="1587" y="1136832"/>
                  </a:lnTo>
                  <a:lnTo>
                    <a:pt x="2540" y="1124444"/>
                  </a:lnTo>
                  <a:lnTo>
                    <a:pt x="4127" y="1112374"/>
                  </a:lnTo>
                  <a:lnTo>
                    <a:pt x="6031" y="1100303"/>
                  </a:lnTo>
                  <a:lnTo>
                    <a:pt x="7936" y="1087916"/>
                  </a:lnTo>
                  <a:lnTo>
                    <a:pt x="10792" y="1075845"/>
                  </a:lnTo>
                  <a:lnTo>
                    <a:pt x="13332" y="1064093"/>
                  </a:lnTo>
                  <a:lnTo>
                    <a:pt x="16188" y="1052340"/>
                  </a:lnTo>
                  <a:lnTo>
                    <a:pt x="19362" y="1040588"/>
                  </a:lnTo>
                  <a:lnTo>
                    <a:pt x="22536" y="1028517"/>
                  </a:lnTo>
                  <a:lnTo>
                    <a:pt x="26028" y="1017082"/>
                  </a:lnTo>
                  <a:lnTo>
                    <a:pt x="29837" y="1005647"/>
                  </a:lnTo>
                  <a:lnTo>
                    <a:pt x="33646" y="994213"/>
                  </a:lnTo>
                  <a:lnTo>
                    <a:pt x="37772" y="983095"/>
                  </a:lnTo>
                  <a:lnTo>
                    <a:pt x="41899" y="971660"/>
                  </a:lnTo>
                  <a:lnTo>
                    <a:pt x="46342" y="960543"/>
                  </a:lnTo>
                  <a:lnTo>
                    <a:pt x="51103" y="949743"/>
                  </a:lnTo>
                  <a:lnTo>
                    <a:pt x="55865" y="938944"/>
                  </a:lnTo>
                  <a:lnTo>
                    <a:pt x="60626" y="928462"/>
                  </a:lnTo>
                  <a:lnTo>
                    <a:pt x="66022" y="917662"/>
                  </a:lnTo>
                  <a:lnTo>
                    <a:pt x="71418" y="907497"/>
                  </a:lnTo>
                  <a:lnTo>
                    <a:pt x="76814" y="897333"/>
                  </a:lnTo>
                  <a:lnTo>
                    <a:pt x="82210" y="887169"/>
                  </a:lnTo>
                  <a:lnTo>
                    <a:pt x="87923" y="877640"/>
                  </a:lnTo>
                  <a:lnTo>
                    <a:pt x="93954" y="867475"/>
                  </a:lnTo>
                  <a:lnTo>
                    <a:pt x="99985" y="857946"/>
                  </a:lnTo>
                  <a:lnTo>
                    <a:pt x="106016" y="848735"/>
                  </a:lnTo>
                  <a:lnTo>
                    <a:pt x="112364" y="839841"/>
                  </a:lnTo>
                  <a:lnTo>
                    <a:pt x="119030" y="830947"/>
                  </a:lnTo>
                  <a:lnTo>
                    <a:pt x="125695" y="822053"/>
                  </a:lnTo>
                  <a:lnTo>
                    <a:pt x="135217" y="810618"/>
                  </a:lnTo>
                  <a:lnTo>
                    <a:pt x="144422" y="799818"/>
                  </a:lnTo>
                  <a:lnTo>
                    <a:pt x="154580" y="789019"/>
                  </a:lnTo>
                  <a:lnTo>
                    <a:pt x="165054" y="778854"/>
                  </a:lnTo>
                  <a:lnTo>
                    <a:pt x="170450" y="774090"/>
                  </a:lnTo>
                  <a:lnTo>
                    <a:pt x="176481" y="769325"/>
                  </a:lnTo>
                  <a:lnTo>
                    <a:pt x="182194" y="764561"/>
                  </a:lnTo>
                  <a:lnTo>
                    <a:pt x="188225" y="759796"/>
                  </a:lnTo>
                  <a:lnTo>
                    <a:pt x="194573" y="755031"/>
                  </a:lnTo>
                  <a:lnTo>
                    <a:pt x="200922" y="750902"/>
                  </a:lnTo>
                  <a:lnTo>
                    <a:pt x="207587" y="746455"/>
                  </a:lnTo>
                  <a:lnTo>
                    <a:pt x="214570" y="742326"/>
                  </a:lnTo>
                  <a:lnTo>
                    <a:pt x="223775" y="737879"/>
                  </a:lnTo>
                  <a:lnTo>
                    <a:pt x="233932" y="733432"/>
                  </a:lnTo>
                  <a:lnTo>
                    <a:pt x="244407" y="729303"/>
                  </a:lnTo>
                  <a:lnTo>
                    <a:pt x="250120" y="727715"/>
                  </a:lnTo>
                  <a:lnTo>
                    <a:pt x="255516" y="726126"/>
                  </a:lnTo>
                  <a:lnTo>
                    <a:pt x="260595" y="724221"/>
                  </a:lnTo>
                  <a:lnTo>
                    <a:pt x="265356" y="722315"/>
                  </a:lnTo>
                  <a:lnTo>
                    <a:pt x="270435" y="721044"/>
                  </a:lnTo>
                  <a:lnTo>
                    <a:pt x="275513" y="719774"/>
                  </a:lnTo>
                  <a:lnTo>
                    <a:pt x="280909" y="718821"/>
                  </a:lnTo>
                  <a:lnTo>
                    <a:pt x="286623" y="718186"/>
                  </a:lnTo>
                  <a:lnTo>
                    <a:pt x="292019" y="717868"/>
                  </a:lnTo>
                  <a:lnTo>
                    <a:pt x="297415" y="717550"/>
                  </a:lnTo>
                  <a:close/>
                  <a:moveTo>
                    <a:pt x="560713" y="0"/>
                  </a:moveTo>
                  <a:lnTo>
                    <a:pt x="568642" y="0"/>
                  </a:lnTo>
                  <a:lnTo>
                    <a:pt x="576572" y="0"/>
                  </a:lnTo>
                  <a:lnTo>
                    <a:pt x="584184" y="317"/>
                  </a:lnTo>
                  <a:lnTo>
                    <a:pt x="592114" y="951"/>
                  </a:lnTo>
                  <a:lnTo>
                    <a:pt x="600043" y="1586"/>
                  </a:lnTo>
                  <a:lnTo>
                    <a:pt x="607973" y="2537"/>
                  </a:lnTo>
                  <a:lnTo>
                    <a:pt x="615585" y="3489"/>
                  </a:lnTo>
                  <a:lnTo>
                    <a:pt x="623832" y="5075"/>
                  </a:lnTo>
                  <a:lnTo>
                    <a:pt x="631761" y="6343"/>
                  </a:lnTo>
                  <a:lnTo>
                    <a:pt x="639691" y="8247"/>
                  </a:lnTo>
                  <a:lnTo>
                    <a:pt x="647620" y="10150"/>
                  </a:lnTo>
                  <a:lnTo>
                    <a:pt x="655232" y="12370"/>
                  </a:lnTo>
                  <a:lnTo>
                    <a:pt x="662845" y="14590"/>
                  </a:lnTo>
                  <a:lnTo>
                    <a:pt x="670457" y="17128"/>
                  </a:lnTo>
                  <a:lnTo>
                    <a:pt x="678069" y="19665"/>
                  </a:lnTo>
                  <a:lnTo>
                    <a:pt x="685365" y="22520"/>
                  </a:lnTo>
                  <a:lnTo>
                    <a:pt x="692660" y="25374"/>
                  </a:lnTo>
                  <a:lnTo>
                    <a:pt x="699955" y="28546"/>
                  </a:lnTo>
                  <a:lnTo>
                    <a:pt x="706933" y="32035"/>
                  </a:lnTo>
                  <a:lnTo>
                    <a:pt x="713911" y="35524"/>
                  </a:lnTo>
                  <a:lnTo>
                    <a:pt x="720571" y="39013"/>
                  </a:lnTo>
                  <a:lnTo>
                    <a:pt x="727549" y="43453"/>
                  </a:lnTo>
                  <a:lnTo>
                    <a:pt x="740554" y="51383"/>
                  </a:lnTo>
                  <a:lnTo>
                    <a:pt x="753241" y="59947"/>
                  </a:lnTo>
                  <a:lnTo>
                    <a:pt x="765294" y="69145"/>
                  </a:lnTo>
                  <a:lnTo>
                    <a:pt x="776712" y="78978"/>
                  </a:lnTo>
                  <a:lnTo>
                    <a:pt x="788131" y="89445"/>
                  </a:lnTo>
                  <a:lnTo>
                    <a:pt x="798598" y="100546"/>
                  </a:lnTo>
                  <a:lnTo>
                    <a:pt x="808747" y="111647"/>
                  </a:lnTo>
                  <a:lnTo>
                    <a:pt x="817946" y="123383"/>
                  </a:lnTo>
                  <a:lnTo>
                    <a:pt x="826827" y="135753"/>
                  </a:lnTo>
                  <a:lnTo>
                    <a:pt x="835073" y="148123"/>
                  </a:lnTo>
                  <a:lnTo>
                    <a:pt x="843003" y="161444"/>
                  </a:lnTo>
                  <a:lnTo>
                    <a:pt x="849981" y="174766"/>
                  </a:lnTo>
                  <a:lnTo>
                    <a:pt x="856324" y="188405"/>
                  </a:lnTo>
                  <a:lnTo>
                    <a:pt x="862034" y="202043"/>
                  </a:lnTo>
                  <a:lnTo>
                    <a:pt x="867108" y="216634"/>
                  </a:lnTo>
                  <a:lnTo>
                    <a:pt x="871549" y="231224"/>
                  </a:lnTo>
                  <a:lnTo>
                    <a:pt x="875038" y="245814"/>
                  </a:lnTo>
                  <a:lnTo>
                    <a:pt x="878210" y="261039"/>
                  </a:lnTo>
                  <a:lnTo>
                    <a:pt x="880430" y="276263"/>
                  </a:lnTo>
                  <a:lnTo>
                    <a:pt x="881699" y="291488"/>
                  </a:lnTo>
                  <a:lnTo>
                    <a:pt x="882333" y="299100"/>
                  </a:lnTo>
                  <a:lnTo>
                    <a:pt x="882650" y="306713"/>
                  </a:lnTo>
                  <a:lnTo>
                    <a:pt x="882650" y="314642"/>
                  </a:lnTo>
                  <a:lnTo>
                    <a:pt x="882650" y="322572"/>
                  </a:lnTo>
                  <a:lnTo>
                    <a:pt x="882333" y="330501"/>
                  </a:lnTo>
                  <a:lnTo>
                    <a:pt x="881699" y="338113"/>
                  </a:lnTo>
                  <a:lnTo>
                    <a:pt x="881064" y="346043"/>
                  </a:lnTo>
                  <a:lnTo>
                    <a:pt x="880113" y="353972"/>
                  </a:lnTo>
                  <a:lnTo>
                    <a:pt x="879161" y="361902"/>
                  </a:lnTo>
                  <a:lnTo>
                    <a:pt x="877575" y="369831"/>
                  </a:lnTo>
                  <a:lnTo>
                    <a:pt x="876307" y="377761"/>
                  </a:lnTo>
                  <a:lnTo>
                    <a:pt x="874404" y="385690"/>
                  </a:lnTo>
                  <a:lnTo>
                    <a:pt x="872500" y="393620"/>
                  </a:lnTo>
                  <a:lnTo>
                    <a:pt x="870280" y="401232"/>
                  </a:lnTo>
                  <a:lnTo>
                    <a:pt x="868060" y="408844"/>
                  </a:lnTo>
                  <a:lnTo>
                    <a:pt x="865523" y="416457"/>
                  </a:lnTo>
                  <a:lnTo>
                    <a:pt x="862985" y="424069"/>
                  </a:lnTo>
                  <a:lnTo>
                    <a:pt x="860130" y="431681"/>
                  </a:lnTo>
                  <a:lnTo>
                    <a:pt x="857276" y="438976"/>
                  </a:lnTo>
                  <a:lnTo>
                    <a:pt x="854104" y="445954"/>
                  </a:lnTo>
                  <a:lnTo>
                    <a:pt x="850615" y="452932"/>
                  </a:lnTo>
                  <a:lnTo>
                    <a:pt x="847126" y="459910"/>
                  </a:lnTo>
                  <a:lnTo>
                    <a:pt x="843637" y="466571"/>
                  </a:lnTo>
                  <a:lnTo>
                    <a:pt x="839831" y="473549"/>
                  </a:lnTo>
                  <a:lnTo>
                    <a:pt x="831267" y="486871"/>
                  </a:lnTo>
                  <a:lnTo>
                    <a:pt x="822703" y="499241"/>
                  </a:lnTo>
                  <a:lnTo>
                    <a:pt x="813505" y="511293"/>
                  </a:lnTo>
                  <a:lnTo>
                    <a:pt x="803672" y="523029"/>
                  </a:lnTo>
                  <a:lnTo>
                    <a:pt x="793206" y="534130"/>
                  </a:lnTo>
                  <a:lnTo>
                    <a:pt x="782104" y="544914"/>
                  </a:lnTo>
                  <a:lnTo>
                    <a:pt x="771003" y="554747"/>
                  </a:lnTo>
                  <a:lnTo>
                    <a:pt x="759267" y="564262"/>
                  </a:lnTo>
                  <a:lnTo>
                    <a:pt x="747215" y="573143"/>
                  </a:lnTo>
                  <a:lnTo>
                    <a:pt x="734527" y="581073"/>
                  </a:lnTo>
                  <a:lnTo>
                    <a:pt x="721206" y="588685"/>
                  </a:lnTo>
                  <a:lnTo>
                    <a:pt x="707884" y="596297"/>
                  </a:lnTo>
                  <a:lnTo>
                    <a:pt x="694563" y="602641"/>
                  </a:lnTo>
                  <a:lnTo>
                    <a:pt x="680607" y="608350"/>
                  </a:lnTo>
                  <a:lnTo>
                    <a:pt x="666017" y="613108"/>
                  </a:lnTo>
                  <a:lnTo>
                    <a:pt x="651426" y="617548"/>
                  </a:lnTo>
                  <a:lnTo>
                    <a:pt x="636836" y="621355"/>
                  </a:lnTo>
                  <a:lnTo>
                    <a:pt x="621929" y="624209"/>
                  </a:lnTo>
                  <a:lnTo>
                    <a:pt x="606387" y="626430"/>
                  </a:lnTo>
                  <a:lnTo>
                    <a:pt x="591162" y="628015"/>
                  </a:lnTo>
                  <a:lnTo>
                    <a:pt x="583550" y="628333"/>
                  </a:lnTo>
                  <a:lnTo>
                    <a:pt x="575938" y="628650"/>
                  </a:lnTo>
                  <a:lnTo>
                    <a:pt x="568008" y="628650"/>
                  </a:lnTo>
                  <a:lnTo>
                    <a:pt x="560079" y="628650"/>
                  </a:lnTo>
                  <a:lnTo>
                    <a:pt x="552149" y="628333"/>
                  </a:lnTo>
                  <a:lnTo>
                    <a:pt x="544537" y="628015"/>
                  </a:lnTo>
                  <a:lnTo>
                    <a:pt x="536607" y="627064"/>
                  </a:lnTo>
                  <a:lnTo>
                    <a:pt x="528678" y="626112"/>
                  </a:lnTo>
                  <a:lnTo>
                    <a:pt x="520748" y="625161"/>
                  </a:lnTo>
                  <a:lnTo>
                    <a:pt x="513136" y="623892"/>
                  </a:lnTo>
                  <a:lnTo>
                    <a:pt x="504889" y="622306"/>
                  </a:lnTo>
                  <a:lnTo>
                    <a:pt x="496960" y="620720"/>
                  </a:lnTo>
                  <a:lnTo>
                    <a:pt x="489030" y="618500"/>
                  </a:lnTo>
                  <a:lnTo>
                    <a:pt x="481418" y="616597"/>
                  </a:lnTo>
                  <a:lnTo>
                    <a:pt x="473806" y="614377"/>
                  </a:lnTo>
                  <a:lnTo>
                    <a:pt x="466193" y="611839"/>
                  </a:lnTo>
                  <a:lnTo>
                    <a:pt x="458581" y="608985"/>
                  </a:lnTo>
                  <a:lnTo>
                    <a:pt x="450969" y="606130"/>
                  </a:lnTo>
                  <a:lnTo>
                    <a:pt x="443674" y="603275"/>
                  </a:lnTo>
                  <a:lnTo>
                    <a:pt x="436696" y="600104"/>
                  </a:lnTo>
                  <a:lnTo>
                    <a:pt x="429718" y="596615"/>
                  </a:lnTo>
                  <a:lnTo>
                    <a:pt x="422740" y="593126"/>
                  </a:lnTo>
                  <a:lnTo>
                    <a:pt x="416079" y="589320"/>
                  </a:lnTo>
                  <a:lnTo>
                    <a:pt x="409101" y="585513"/>
                  </a:lnTo>
                  <a:lnTo>
                    <a:pt x="395780" y="577267"/>
                  </a:lnTo>
                  <a:lnTo>
                    <a:pt x="383410" y="568703"/>
                  </a:lnTo>
                  <a:lnTo>
                    <a:pt x="371357" y="559505"/>
                  </a:lnTo>
                  <a:lnTo>
                    <a:pt x="359621" y="549672"/>
                  </a:lnTo>
                  <a:lnTo>
                    <a:pt x="348837" y="539522"/>
                  </a:lnTo>
                  <a:lnTo>
                    <a:pt x="337736" y="528421"/>
                  </a:lnTo>
                  <a:lnTo>
                    <a:pt x="327903" y="517003"/>
                  </a:lnTo>
                  <a:lnTo>
                    <a:pt x="318388" y="505267"/>
                  </a:lnTo>
                  <a:lnTo>
                    <a:pt x="309824" y="493214"/>
                  </a:lnTo>
                  <a:lnTo>
                    <a:pt x="301577" y="480210"/>
                  </a:lnTo>
                  <a:lnTo>
                    <a:pt x="293965" y="467523"/>
                  </a:lnTo>
                  <a:lnTo>
                    <a:pt x="286987" y="454201"/>
                  </a:lnTo>
                  <a:lnTo>
                    <a:pt x="280009" y="440562"/>
                  </a:lnTo>
                  <a:lnTo>
                    <a:pt x="274300" y="426606"/>
                  </a:lnTo>
                  <a:lnTo>
                    <a:pt x="269542" y="412016"/>
                  </a:lnTo>
                  <a:lnTo>
                    <a:pt x="265102" y="397743"/>
                  </a:lnTo>
                  <a:lnTo>
                    <a:pt x="261295" y="382836"/>
                  </a:lnTo>
                  <a:lnTo>
                    <a:pt x="258441" y="367611"/>
                  </a:lnTo>
                  <a:lnTo>
                    <a:pt x="256221" y="352704"/>
                  </a:lnTo>
                  <a:lnTo>
                    <a:pt x="254635" y="337479"/>
                  </a:lnTo>
                  <a:lnTo>
                    <a:pt x="254317" y="329549"/>
                  </a:lnTo>
                  <a:lnTo>
                    <a:pt x="254000" y="321937"/>
                  </a:lnTo>
                  <a:lnTo>
                    <a:pt x="254000" y="314008"/>
                  </a:lnTo>
                  <a:lnTo>
                    <a:pt x="254000" y="306078"/>
                  </a:lnTo>
                  <a:lnTo>
                    <a:pt x="254317" y="298466"/>
                  </a:lnTo>
                  <a:lnTo>
                    <a:pt x="254952" y="290536"/>
                  </a:lnTo>
                  <a:lnTo>
                    <a:pt x="255586" y="282607"/>
                  </a:lnTo>
                  <a:lnTo>
                    <a:pt x="256538" y="274677"/>
                  </a:lnTo>
                  <a:lnTo>
                    <a:pt x="257489" y="267065"/>
                  </a:lnTo>
                  <a:lnTo>
                    <a:pt x="258758" y="258818"/>
                  </a:lnTo>
                  <a:lnTo>
                    <a:pt x="260344" y="250889"/>
                  </a:lnTo>
                  <a:lnTo>
                    <a:pt x="262247" y="242959"/>
                  </a:lnTo>
                  <a:lnTo>
                    <a:pt x="264150" y="235347"/>
                  </a:lnTo>
                  <a:lnTo>
                    <a:pt x="266053" y="227418"/>
                  </a:lnTo>
                  <a:lnTo>
                    <a:pt x="268591" y="219805"/>
                  </a:lnTo>
                  <a:lnTo>
                    <a:pt x="270811" y="212193"/>
                  </a:lnTo>
                  <a:lnTo>
                    <a:pt x="273665" y="204581"/>
                  </a:lnTo>
                  <a:lnTo>
                    <a:pt x="276520" y="197286"/>
                  </a:lnTo>
                  <a:lnTo>
                    <a:pt x="279375" y="189990"/>
                  </a:lnTo>
                  <a:lnTo>
                    <a:pt x="282546" y="182695"/>
                  </a:lnTo>
                  <a:lnTo>
                    <a:pt x="286035" y="175717"/>
                  </a:lnTo>
                  <a:lnTo>
                    <a:pt x="289842" y="168739"/>
                  </a:lnTo>
                  <a:lnTo>
                    <a:pt x="293331" y="162079"/>
                  </a:lnTo>
                  <a:lnTo>
                    <a:pt x="297137" y="155418"/>
                  </a:lnTo>
                  <a:lnTo>
                    <a:pt x="305383" y="142096"/>
                  </a:lnTo>
                  <a:lnTo>
                    <a:pt x="313947" y="129409"/>
                  </a:lnTo>
                  <a:lnTo>
                    <a:pt x="323145" y="117356"/>
                  </a:lnTo>
                  <a:lnTo>
                    <a:pt x="332978" y="105938"/>
                  </a:lnTo>
                  <a:lnTo>
                    <a:pt x="343445" y="94837"/>
                  </a:lnTo>
                  <a:lnTo>
                    <a:pt x="354229" y="84052"/>
                  </a:lnTo>
                  <a:lnTo>
                    <a:pt x="365647" y="73903"/>
                  </a:lnTo>
                  <a:lnTo>
                    <a:pt x="377383" y="64705"/>
                  </a:lnTo>
                  <a:lnTo>
                    <a:pt x="389436" y="55823"/>
                  </a:lnTo>
                  <a:lnTo>
                    <a:pt x="402440" y="47577"/>
                  </a:lnTo>
                  <a:lnTo>
                    <a:pt x="415127" y="39965"/>
                  </a:lnTo>
                  <a:lnTo>
                    <a:pt x="428449" y="32669"/>
                  </a:lnTo>
                  <a:lnTo>
                    <a:pt x="442088" y="26326"/>
                  </a:lnTo>
                  <a:lnTo>
                    <a:pt x="456361" y="20617"/>
                  </a:lnTo>
                  <a:lnTo>
                    <a:pt x="470634" y="15542"/>
                  </a:lnTo>
                  <a:lnTo>
                    <a:pt x="484907" y="11101"/>
                  </a:lnTo>
                  <a:lnTo>
                    <a:pt x="499814" y="7612"/>
                  </a:lnTo>
                  <a:lnTo>
                    <a:pt x="515039" y="4440"/>
                  </a:lnTo>
                  <a:lnTo>
                    <a:pt x="529947" y="2220"/>
                  </a:lnTo>
                  <a:lnTo>
                    <a:pt x="545171" y="951"/>
                  </a:lnTo>
                  <a:lnTo>
                    <a:pt x="553101" y="317"/>
                  </a:lnTo>
                  <a:lnTo>
                    <a:pt x="560713" y="0"/>
                  </a:lnTo>
                  <a:close/>
                </a:path>
              </a:pathLst>
            </a:custGeom>
            <a:solidFill>
              <a:srgbClr val="7CB0C8"/>
            </a:solidFill>
            <a:ln>
              <a:noFill/>
            </a:ln>
          </p:spPr>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n-lt"/>
                <a:ea typeface="+mn-ea"/>
              </a:endParaRPr>
            </a:p>
          </p:txBody>
        </p:sp>
      </p:grpSp>
      <p:sp>
        <p:nvSpPr>
          <p:cNvPr id="1048850" name="矩形 41"/>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851" name="矩形 42"/>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048852" name="文本框 61"/>
          <p:cNvSpPr txBox="1"/>
          <p:nvPr/>
        </p:nvSpPr>
        <p:spPr>
          <a:xfrm>
            <a:off x="1818005" y="1965007"/>
            <a:ext cx="3582670" cy="2529841"/>
          </a:xfrm>
          <a:prstGeom prst="rect">
            <a:avLst/>
          </a:prstGeom>
          <a:noFill/>
        </p:spPr>
        <p:txBody>
          <a:bodyPr wrap="square" rtlCol="0" anchor="ctr" anchorCtr="0">
            <a:spAutoFit/>
          </a:bodyPr>
          <a:lstStyle/>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TRFR的工作知识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政府规定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保险：职工赔偿，要求，政策，法规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医疗评估，包括药物测试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参考/引荐信息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要求的安全设备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安全规定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安保评估</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组合 66"/>
          <p:cNvGrpSpPr/>
          <p:nvPr/>
        </p:nvGrpSpPr>
        <p:grpSpPr>
          <a:xfrm>
            <a:off x="3545840" y="739140"/>
            <a:ext cx="2052320" cy="436880"/>
            <a:chOff x="3578" y="1224"/>
            <a:chExt cx="3232" cy="688"/>
          </a:xfrm>
        </p:grpSpPr>
        <p:sp>
          <p:nvSpPr>
            <p:cNvPr id="1048853" name="文本框 67"/>
            <p:cNvSpPr txBox="1"/>
            <p:nvPr/>
          </p:nvSpPr>
          <p:spPr>
            <a:xfrm>
              <a:off x="3578" y="1224"/>
              <a:ext cx="3232"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grpSp>
          <p:nvGrpSpPr>
            <p:cNvPr id="201" name="组合 68"/>
            <p:cNvGrpSpPr/>
            <p:nvPr/>
          </p:nvGrpSpPr>
          <p:grpSpPr>
            <a:xfrm>
              <a:off x="3578" y="1794"/>
              <a:ext cx="3232" cy="118"/>
              <a:chOff x="3578" y="2857"/>
              <a:chExt cx="2754" cy="118"/>
            </a:xfrm>
          </p:grpSpPr>
          <p:cxnSp>
            <p:nvCxnSpPr>
              <p:cNvPr id="3145750"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51"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8854"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855"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202" name="组合 4"/>
          <p:cNvGrpSpPr/>
          <p:nvPr/>
        </p:nvGrpSpPr>
        <p:grpSpPr>
          <a:xfrm>
            <a:off x="713264" y="1449705"/>
            <a:ext cx="7717471" cy="3190240"/>
            <a:chOff x="1378" y="2268"/>
            <a:chExt cx="12153" cy="5024"/>
          </a:xfrm>
        </p:grpSpPr>
        <p:grpSp>
          <p:nvGrpSpPr>
            <p:cNvPr id="203" name="组合 9"/>
            <p:cNvGrpSpPr/>
            <p:nvPr/>
          </p:nvGrpSpPr>
          <p:grpSpPr>
            <a:xfrm>
              <a:off x="1378" y="2268"/>
              <a:ext cx="7224" cy="4836"/>
              <a:chOff x="1070" y="2733"/>
              <a:chExt cx="7224" cy="4836"/>
            </a:xfrm>
          </p:grpSpPr>
          <p:sp>
            <p:nvSpPr>
              <p:cNvPr id="1048856" name="文本框 2"/>
              <p:cNvSpPr txBox="1"/>
              <p:nvPr/>
            </p:nvSpPr>
            <p:spPr>
              <a:xfrm>
                <a:off x="5811" y="2733"/>
                <a:ext cx="2483" cy="483"/>
              </a:xfrm>
              <a:prstGeom prst="rect">
                <a:avLst/>
              </a:prstGeom>
              <a:noFill/>
            </p:spPr>
            <p:txBody>
              <a:bodyPr wrap="square" rtlCol="0" anchor="t">
                <a:spAutoFit/>
              </a:bodyPr>
              <a:lstStyle/>
              <a:p>
                <a:pPr indent="0" algn="l" fontAlgn="auto">
                  <a:lnSpc>
                    <a:spcPct val="100000"/>
                  </a:lnSpc>
                  <a:spcBef>
                    <a:spcPts val="0"/>
                  </a:spcBef>
                  <a:spcAft>
                    <a:spcPts val="0"/>
                  </a:spcAft>
                </a:pPr>
                <a:r>
                  <a:rPr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变更管理程序</a:t>
                </a:r>
              </a:p>
            </p:txBody>
          </p:sp>
          <p:grpSp>
            <p:nvGrpSpPr>
              <p:cNvPr id="204" name="组合 5"/>
              <p:cNvGrpSpPr/>
              <p:nvPr/>
            </p:nvGrpSpPr>
            <p:grpSpPr>
              <a:xfrm>
                <a:off x="1070" y="3626"/>
                <a:ext cx="4322" cy="3943"/>
                <a:chOff x="1088828" y="2165990"/>
                <a:chExt cx="4457368" cy="4066252"/>
              </a:xfrm>
            </p:grpSpPr>
            <p:sp>
              <p:nvSpPr>
                <p:cNvPr id="1048857" name="任意多边形: 形状 30"/>
                <p:cNvSpPr/>
                <p:nvPr/>
              </p:nvSpPr>
              <p:spPr>
                <a:xfrm>
                  <a:off x="2754870" y="216599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1"/>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55295">
                    <a:defRPr sz="1800">
                      <a:solidFill>
                        <a:srgbClr val="070707"/>
                      </a:solidFill>
                    </a:defRPr>
                  </a:pPr>
                  <a:endParaRPr/>
                </a:p>
              </p:txBody>
            </p:sp>
            <p:sp>
              <p:nvSpPr>
                <p:cNvPr id="1048858" name="任意多边形: 形状 31"/>
                <p:cNvSpPr/>
                <p:nvPr/>
              </p:nvSpPr>
              <p:spPr>
                <a:xfrm>
                  <a:off x="4110125" y="525492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chemeClr val="tx2">
                    <a:lumMod val="20000"/>
                    <a:lumOff val="80000"/>
                  </a:schemeClr>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25500">
                    <a:defRPr sz="3200">
                      <a:solidFill>
                        <a:srgbClr val="000000"/>
                      </a:solidFill>
                    </a:defRPr>
                  </a:pPr>
                  <a:endParaRPr/>
                </a:p>
              </p:txBody>
            </p:sp>
            <p:sp>
              <p:nvSpPr>
                <p:cNvPr id="1048859" name="矩形: 圆角 32"/>
                <p:cNvSpPr/>
                <p:nvPr/>
              </p:nvSpPr>
              <p:spPr>
                <a:xfrm>
                  <a:off x="3978266" y="5010187"/>
                  <a:ext cx="915351" cy="291882"/>
                </a:xfrm>
                <a:prstGeom prst="roundRect">
                  <a:avLst>
                    <a:gd name="adj" fmla="val 35919"/>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25500">
                    <a:defRPr sz="3200"/>
                  </a:pPr>
                  <a:endParaRPr/>
                </a:p>
              </p:txBody>
            </p:sp>
            <p:sp>
              <p:nvSpPr>
                <p:cNvPr id="1048860" name="任意多边形: 形状 33"/>
                <p:cNvSpPr/>
                <p:nvPr/>
              </p:nvSpPr>
              <p:spPr>
                <a:xfrm>
                  <a:off x="1610490" y="2269332"/>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55295">
                    <a:defRPr sz="1800">
                      <a:solidFill>
                        <a:srgbClr val="070707"/>
                      </a:solidFill>
                    </a:defRPr>
                  </a:pPr>
                  <a:endParaRPr/>
                </a:p>
              </p:txBody>
            </p:sp>
            <p:sp>
              <p:nvSpPr>
                <p:cNvPr id="1048861" name="任意多边形: 形状 34"/>
                <p:cNvSpPr/>
                <p:nvPr/>
              </p:nvSpPr>
              <p:spPr>
                <a:xfrm>
                  <a:off x="1088828" y="2852951"/>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55295">
                    <a:defRPr sz="1800">
                      <a:solidFill>
                        <a:srgbClr val="070707"/>
                      </a:solidFill>
                    </a:defRPr>
                  </a:pPr>
                  <a:endParaRPr/>
                </a:p>
              </p:txBody>
            </p:sp>
            <p:sp>
              <p:nvSpPr>
                <p:cNvPr id="1048862" name="任意多边形: 形状 35"/>
                <p:cNvSpPr/>
                <p:nvPr/>
              </p:nvSpPr>
              <p:spPr>
                <a:xfrm>
                  <a:off x="4348796" y="2690054"/>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55295">
                    <a:defRPr sz="1800">
                      <a:solidFill>
                        <a:srgbClr val="070707"/>
                      </a:solidFill>
                    </a:defRPr>
                  </a:pPr>
                  <a:endParaRPr/>
                </a:p>
              </p:txBody>
            </p:sp>
            <p:sp>
              <p:nvSpPr>
                <p:cNvPr id="1048863" name="任意多边形: 形状 36"/>
                <p:cNvSpPr/>
                <p:nvPr/>
              </p:nvSpPr>
              <p:spPr>
                <a:xfrm>
                  <a:off x="3367949" y="386341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55295">
                    <a:defRPr sz="1800">
                      <a:solidFill>
                        <a:srgbClr val="070707"/>
                      </a:solidFill>
                    </a:defRPr>
                  </a:pPr>
                  <a:endParaRPr/>
                </a:p>
              </p:txBody>
            </p:sp>
            <p:sp>
              <p:nvSpPr>
                <p:cNvPr id="1048864" name="任意多边形: 形状 37"/>
                <p:cNvSpPr/>
                <p:nvPr/>
              </p:nvSpPr>
              <p:spPr>
                <a:xfrm>
                  <a:off x="4375225" y="340719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55295">
                    <a:defRPr sz="1800">
                      <a:solidFill>
                        <a:srgbClr val="070707"/>
                      </a:solidFill>
                    </a:defRPr>
                  </a:pPr>
                  <a:endParaRPr/>
                </a:p>
              </p:txBody>
            </p:sp>
            <p:sp>
              <p:nvSpPr>
                <p:cNvPr id="1048865" name="任意多边形: 形状 38"/>
                <p:cNvSpPr/>
                <p:nvPr/>
              </p:nvSpPr>
              <p:spPr>
                <a:xfrm>
                  <a:off x="4228051" y="599150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5295"/>
                  <a:endParaRPr>
                    <a:solidFill>
                      <a:srgbClr val="070707"/>
                    </a:solidFill>
                  </a:endParaRPr>
                </a:p>
              </p:txBody>
            </p:sp>
            <p:sp>
              <p:nvSpPr>
                <p:cNvPr id="1048866" name="任意多边形: 形状 39"/>
                <p:cNvSpPr/>
                <p:nvPr/>
              </p:nvSpPr>
              <p:spPr>
                <a:xfrm>
                  <a:off x="3855467" y="494037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55295">
                    <a:defRPr sz="1800">
                      <a:solidFill>
                        <a:srgbClr val="070707"/>
                      </a:solidFill>
                    </a:defRPr>
                  </a:pPr>
                  <a:endParaRPr/>
                </a:p>
              </p:txBody>
            </p:sp>
            <p:sp>
              <p:nvSpPr>
                <p:cNvPr id="1048867" name="任意多边形: 形状 40"/>
                <p:cNvSpPr/>
                <p:nvPr/>
              </p:nvSpPr>
              <p:spPr>
                <a:xfrm>
                  <a:off x="4438857" y="494037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55295">
                    <a:defRPr sz="1800">
                      <a:solidFill>
                        <a:srgbClr val="070707"/>
                      </a:solidFill>
                    </a:defRPr>
                  </a:pPr>
                  <a:endParaRPr/>
                </a:p>
              </p:txBody>
            </p:sp>
            <p:sp>
              <p:nvSpPr>
                <p:cNvPr id="1048868" name="矩形 41"/>
                <p:cNvSpPr/>
                <p:nvPr/>
              </p:nvSpPr>
              <p:spPr>
                <a:xfrm>
                  <a:off x="3854333" y="4937877"/>
                  <a:ext cx="1172956" cy="72311"/>
                </a:xfrm>
                <a:prstGeom prst="rect">
                  <a:avLst/>
                </a:prstGeom>
                <a:solidFill>
                  <a:schemeClr val="tx2">
                    <a:lumMod val="20000"/>
                    <a:lumOff val="80000"/>
                  </a:schemeClr>
                </a:solidFill>
                <a:ln w="12700" cap="flat">
                  <a:noFill/>
                  <a:miter lim="400000"/>
                </a:ln>
                <a:effectLst/>
              </p:spPr>
              <p:txBody>
                <a:bodyPr wrap="square" lIns="45719" tIns="45719" rIns="45719" bIns="45719"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55295">
                    <a:defRPr sz="2400"/>
                  </a:pPr>
                  <a:endParaRPr/>
                </a:p>
              </p:txBody>
            </p:sp>
            <p:sp>
              <p:nvSpPr>
                <p:cNvPr id="1048869" name="矩形: 圆角 42"/>
                <p:cNvSpPr/>
                <p:nvPr/>
              </p:nvSpPr>
              <p:spPr>
                <a:xfrm rot="21245215">
                  <a:off x="4069053" y="5371263"/>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25500">
                    <a:defRPr sz="3200"/>
                  </a:pPr>
                  <a:endParaRPr/>
                </a:p>
              </p:txBody>
            </p:sp>
            <p:sp>
              <p:nvSpPr>
                <p:cNvPr id="1048870" name="矩形: 圆角 43"/>
                <p:cNvSpPr/>
                <p:nvPr/>
              </p:nvSpPr>
              <p:spPr>
                <a:xfrm rot="21245215">
                  <a:off x="4069053" y="5493885"/>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25500">
                    <a:defRPr sz="3200"/>
                  </a:pPr>
                  <a:endParaRPr/>
                </a:p>
              </p:txBody>
            </p:sp>
            <p:sp>
              <p:nvSpPr>
                <p:cNvPr id="1048871" name="矩形: 圆角 44"/>
                <p:cNvSpPr/>
                <p:nvPr/>
              </p:nvSpPr>
              <p:spPr>
                <a:xfrm rot="21245215">
                  <a:off x="4069053" y="5616505"/>
                  <a:ext cx="719279" cy="72311"/>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25500">
                    <a:defRPr sz="3200"/>
                  </a:pPr>
                  <a:endParaRPr/>
                </a:p>
              </p:txBody>
            </p:sp>
            <p:sp>
              <p:nvSpPr>
                <p:cNvPr id="1048872" name="矩形: 圆角 45"/>
                <p:cNvSpPr/>
                <p:nvPr/>
              </p:nvSpPr>
              <p:spPr>
                <a:xfrm rot="21245215">
                  <a:off x="4069053" y="5739127"/>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25500">
                    <a:defRPr sz="3200"/>
                  </a:pPr>
                  <a:endParaRPr/>
                </a:p>
              </p:txBody>
            </p:sp>
          </p:grpSp>
        </p:grpSp>
        <p:sp>
          <p:nvSpPr>
            <p:cNvPr id="1048873" name="文本框 61"/>
            <p:cNvSpPr txBox="1"/>
            <p:nvPr/>
          </p:nvSpPr>
          <p:spPr>
            <a:xfrm>
              <a:off x="6119" y="2828"/>
              <a:ext cx="7412" cy="4464"/>
            </a:xfrm>
            <a:prstGeom prst="rect">
              <a:avLst/>
            </a:prstGeom>
            <a:noFill/>
          </p:spPr>
          <p:txBody>
            <a:bodyPr wrap="square" rtlCol="0" anchor="ctr" anchorCtr="0">
              <a:spAutoFit/>
            </a:bodyPr>
            <a:lstStyle/>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变更程序只有当公司确实业务需要，并且无法找到其它满足业务和安全要求的承包商时可以采用</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工厂/公司制定的书面变更程序应包括：业务需要的定义、最低安全要求、解释选择的承包商是如何不能满足安全要求的</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保持对安全的控制程序，确保零伤害，零疾病和零事故的目标能够实现</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规定允许变更的时间限制</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和承包商充分交流，达成安全控制措施实施协议，并遵照实行</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描叙与变更管理程序相关的各个岗位的职责</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保存记录的规定</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组合 66"/>
          <p:cNvGrpSpPr/>
          <p:nvPr/>
        </p:nvGrpSpPr>
        <p:grpSpPr>
          <a:xfrm>
            <a:off x="3545840" y="739140"/>
            <a:ext cx="2052320" cy="436880"/>
            <a:chOff x="3578" y="1224"/>
            <a:chExt cx="3232" cy="688"/>
          </a:xfrm>
        </p:grpSpPr>
        <p:sp>
          <p:nvSpPr>
            <p:cNvPr id="1048874" name="文本框 67"/>
            <p:cNvSpPr txBox="1"/>
            <p:nvPr/>
          </p:nvSpPr>
          <p:spPr>
            <a:xfrm>
              <a:off x="3578" y="1224"/>
              <a:ext cx="3232"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grpSp>
          <p:nvGrpSpPr>
            <p:cNvPr id="207" name="组合 68"/>
            <p:cNvGrpSpPr/>
            <p:nvPr/>
          </p:nvGrpSpPr>
          <p:grpSpPr>
            <a:xfrm>
              <a:off x="3578" y="1794"/>
              <a:ext cx="3232" cy="118"/>
              <a:chOff x="3578" y="2857"/>
              <a:chExt cx="2754" cy="118"/>
            </a:xfrm>
          </p:grpSpPr>
          <p:cxnSp>
            <p:nvCxnSpPr>
              <p:cNvPr id="3145752"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53"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8875"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876"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208" name="组合 10"/>
          <p:cNvGrpSpPr/>
          <p:nvPr/>
        </p:nvGrpSpPr>
        <p:grpSpPr>
          <a:xfrm>
            <a:off x="1258570" y="1463040"/>
            <a:ext cx="6627495" cy="3129280"/>
            <a:chOff x="2895" y="2304"/>
            <a:chExt cx="10437" cy="4928"/>
          </a:xfrm>
        </p:grpSpPr>
        <p:sp>
          <p:nvSpPr>
            <p:cNvPr id="1048877" name="文本框 4"/>
            <p:cNvSpPr txBox="1"/>
            <p:nvPr/>
          </p:nvSpPr>
          <p:spPr>
            <a:xfrm>
              <a:off x="2895" y="2304"/>
              <a:ext cx="2483" cy="483"/>
            </a:xfrm>
            <a:prstGeom prst="rect">
              <a:avLst/>
            </a:prstGeom>
            <a:noFill/>
          </p:spPr>
          <p:txBody>
            <a:bodyPr wrap="square" rtlCol="0" anchor="t">
              <a:spAutoFit/>
            </a:bodyPr>
            <a:lstStyle/>
            <a:p>
              <a:pPr indent="0" algn="l" fontAlgn="auto">
                <a:lnSpc>
                  <a:spcPct val="100000"/>
                </a:lnSpc>
                <a:spcBef>
                  <a:spcPts val="0"/>
                </a:spcBef>
                <a:spcAft>
                  <a:spcPts val="0"/>
                </a:spcAft>
              </a:pPr>
              <a:r>
                <a:rPr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存在的问题</a:t>
              </a:r>
            </a:p>
          </p:txBody>
        </p:sp>
        <p:sp>
          <p:nvSpPr>
            <p:cNvPr id="1048878" name="文本框 61"/>
            <p:cNvSpPr txBox="1"/>
            <p:nvPr/>
          </p:nvSpPr>
          <p:spPr>
            <a:xfrm>
              <a:off x="2895" y="2888"/>
              <a:ext cx="6542" cy="4344"/>
            </a:xfrm>
            <a:prstGeom prst="rect">
              <a:avLst/>
            </a:prstGeom>
            <a:noFill/>
          </p:spPr>
          <p:txBody>
            <a:bodyPr wrap="square" rtlCol="0" anchor="ctr" anchorCtr="0">
              <a:spAutoFit/>
            </a:bodyPr>
            <a:lstStyle/>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没安排合适人员进行选择验证</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过于依赖承包商提供的资料，</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未能与承包商“合适人员”进行沟通</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“不正之风” 带来选择难度</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过分强调低成本运作影响选择</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相关人员的能力培训不足</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预选负责人员不明确</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“会签制”的“集体决定”弱化职责</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过分依赖“准入制”，实际审核不到位</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pic>
          <p:nvPicPr>
            <p:cNvPr id="2097159" name="图片 423"/>
            <p:cNvPicPr>
              <a:picLocks noChangeAspect="1"/>
            </p:cNvPicPr>
            <p:nvPr/>
          </p:nvPicPr>
          <p:blipFill>
            <a:blip r:embed="rId2"/>
            <a:stretch>
              <a:fillRect/>
            </a:stretch>
          </p:blipFill>
          <p:spPr>
            <a:xfrm>
              <a:off x="9035" y="3606"/>
              <a:ext cx="4297" cy="3472"/>
            </a:xfrm>
            <a:prstGeom prst="rect">
              <a:avLst/>
            </a:prstGeom>
          </p:spPr>
        </p:pic>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组合 66"/>
          <p:cNvGrpSpPr/>
          <p:nvPr/>
        </p:nvGrpSpPr>
        <p:grpSpPr>
          <a:xfrm>
            <a:off x="3545840" y="739140"/>
            <a:ext cx="2052320" cy="436880"/>
            <a:chOff x="3578" y="1224"/>
            <a:chExt cx="3232" cy="688"/>
          </a:xfrm>
        </p:grpSpPr>
        <p:sp>
          <p:nvSpPr>
            <p:cNvPr id="1048879" name="文本框 67"/>
            <p:cNvSpPr txBox="1"/>
            <p:nvPr/>
          </p:nvSpPr>
          <p:spPr>
            <a:xfrm>
              <a:off x="3578" y="1224"/>
              <a:ext cx="3232"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grpSp>
          <p:nvGrpSpPr>
            <p:cNvPr id="211" name="组合 68"/>
            <p:cNvGrpSpPr/>
            <p:nvPr/>
          </p:nvGrpSpPr>
          <p:grpSpPr>
            <a:xfrm>
              <a:off x="3578" y="1794"/>
              <a:ext cx="3232" cy="118"/>
              <a:chOff x="3578" y="2857"/>
              <a:chExt cx="2754" cy="118"/>
            </a:xfrm>
          </p:grpSpPr>
          <p:cxnSp>
            <p:nvCxnSpPr>
              <p:cNvPr id="3145754"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55"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8880"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881"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212" name="组合 12"/>
          <p:cNvGrpSpPr/>
          <p:nvPr/>
        </p:nvGrpSpPr>
        <p:grpSpPr>
          <a:xfrm>
            <a:off x="1375728" y="1443990"/>
            <a:ext cx="6392545" cy="3427095"/>
            <a:chOff x="2147" y="2304"/>
            <a:chExt cx="10067" cy="5397"/>
          </a:xfrm>
        </p:grpSpPr>
        <p:grpSp>
          <p:nvGrpSpPr>
            <p:cNvPr id="213" name="组合 424"/>
            <p:cNvGrpSpPr/>
            <p:nvPr/>
          </p:nvGrpSpPr>
          <p:grpSpPr>
            <a:xfrm>
              <a:off x="5179" y="2304"/>
              <a:ext cx="4042" cy="5397"/>
              <a:chOff x="5138" y="1856"/>
              <a:chExt cx="4042" cy="5397"/>
            </a:xfrm>
          </p:grpSpPr>
          <p:sp>
            <p:nvSpPr>
              <p:cNvPr id="1048882" name="任意多边形 33"/>
              <p:cNvSpPr/>
              <p:nvPr/>
            </p:nvSpPr>
            <p:spPr bwMode="auto">
              <a:xfrm>
                <a:off x="6634" y="6368"/>
                <a:ext cx="1128" cy="681"/>
              </a:xfrm>
              <a:custGeom>
                <a:avLst/>
                <a:gdLst>
                  <a:gd name="T0" fmla="*/ 0 w 281"/>
                  <a:gd name="T1" fmla="*/ 0 h 170"/>
                  <a:gd name="T2" fmla="*/ 0 w 281"/>
                  <a:gd name="T3" fmla="*/ 148 h 170"/>
                  <a:gd name="T4" fmla="*/ 141 w 281"/>
                  <a:gd name="T5" fmla="*/ 170 h 170"/>
                  <a:gd name="T6" fmla="*/ 281 w 281"/>
                  <a:gd name="T7" fmla="*/ 148 h 170"/>
                  <a:gd name="T8" fmla="*/ 281 w 281"/>
                  <a:gd name="T9" fmla="*/ 0 h 170"/>
                </a:gdLst>
                <a:ahLst/>
                <a:cxnLst>
                  <a:cxn ang="0">
                    <a:pos x="T0" y="T1"/>
                  </a:cxn>
                  <a:cxn ang="0">
                    <a:pos x="T2" y="T3"/>
                  </a:cxn>
                  <a:cxn ang="0">
                    <a:pos x="T4" y="T5"/>
                  </a:cxn>
                  <a:cxn ang="0">
                    <a:pos x="T6" y="T7"/>
                  </a:cxn>
                  <a:cxn ang="0">
                    <a:pos x="T8" y="T9"/>
                  </a:cxn>
                </a:cxnLst>
                <a:rect l="0" t="0" r="r" b="b"/>
                <a:pathLst>
                  <a:path w="281" h="170">
                    <a:moveTo>
                      <a:pt x="0" y="0"/>
                    </a:moveTo>
                    <a:cubicBezTo>
                      <a:pt x="0" y="148"/>
                      <a:pt x="0" y="148"/>
                      <a:pt x="0" y="148"/>
                    </a:cubicBezTo>
                    <a:cubicBezTo>
                      <a:pt x="0" y="148"/>
                      <a:pt x="75" y="170"/>
                      <a:pt x="141" y="170"/>
                    </a:cubicBezTo>
                    <a:cubicBezTo>
                      <a:pt x="207" y="170"/>
                      <a:pt x="281" y="148"/>
                      <a:pt x="281" y="148"/>
                    </a:cubicBezTo>
                    <a:cubicBezTo>
                      <a:pt x="281" y="0"/>
                      <a:pt x="281" y="0"/>
                      <a:pt x="281" y="0"/>
                    </a:cubicBezTo>
                  </a:path>
                </a:pathLst>
              </a:custGeom>
              <a:solidFill>
                <a:schemeClr val="bg1">
                  <a:lumMod val="95000"/>
                </a:schemeClr>
              </a:solidFill>
              <a:ln w="41275" cap="flat">
                <a:solidFill>
                  <a:schemeClr val="tx2">
                    <a:lumMod val="40000"/>
                    <a:lumOff val="60000"/>
                  </a:schemeClr>
                </a:solidFill>
                <a:prstDash val="solid"/>
                <a:miter lim="800000"/>
              </a:ln>
            </p:spPr>
            <p:txBody>
              <a:bodyPr anchor="ctr"/>
              <a:lstStyle/>
              <a:p>
                <a:pPr algn="ctr"/>
                <a:endParaRPr sz="1350">
                  <a:sym typeface="+mn-lt"/>
                </a:endParaRPr>
              </a:p>
            </p:txBody>
          </p:sp>
          <p:sp>
            <p:nvSpPr>
              <p:cNvPr id="1048883" name="任意多边形 34"/>
              <p:cNvSpPr/>
              <p:nvPr/>
            </p:nvSpPr>
            <p:spPr bwMode="auto">
              <a:xfrm>
                <a:off x="6634" y="6962"/>
                <a:ext cx="1128" cy="88"/>
              </a:xfrm>
              <a:custGeom>
                <a:avLst/>
                <a:gdLst>
                  <a:gd name="T0" fmla="*/ 0 w 281"/>
                  <a:gd name="T1" fmla="*/ 0 h 22"/>
                  <a:gd name="T2" fmla="*/ 141 w 281"/>
                  <a:gd name="T3" fmla="*/ 22 h 22"/>
                  <a:gd name="T4" fmla="*/ 281 w 281"/>
                  <a:gd name="T5" fmla="*/ 0 h 22"/>
                </a:gdLst>
                <a:ahLst/>
                <a:cxnLst>
                  <a:cxn ang="0">
                    <a:pos x="T0" y="T1"/>
                  </a:cxn>
                  <a:cxn ang="0">
                    <a:pos x="T2" y="T3"/>
                  </a:cxn>
                  <a:cxn ang="0">
                    <a:pos x="T4" y="T5"/>
                  </a:cxn>
                </a:cxnLst>
                <a:rect l="0" t="0" r="r" b="b"/>
                <a:pathLst>
                  <a:path w="281" h="22">
                    <a:moveTo>
                      <a:pt x="0" y="0"/>
                    </a:moveTo>
                    <a:cubicBezTo>
                      <a:pt x="0" y="0"/>
                      <a:pt x="75" y="22"/>
                      <a:pt x="141" y="22"/>
                    </a:cubicBezTo>
                    <a:cubicBezTo>
                      <a:pt x="207" y="22"/>
                      <a:pt x="281" y="0"/>
                      <a:pt x="281" y="0"/>
                    </a:cubicBezTo>
                  </a:path>
                </a:pathLst>
              </a:custGeom>
              <a:solidFill>
                <a:schemeClr val="bg1">
                  <a:lumMod val="95000"/>
                </a:schemeClr>
              </a:solidFill>
              <a:ln w="41275" cap="flat">
                <a:solidFill>
                  <a:schemeClr val="tx2">
                    <a:lumMod val="40000"/>
                    <a:lumOff val="60000"/>
                  </a:schemeClr>
                </a:solidFill>
                <a:prstDash val="solid"/>
                <a:miter lim="800000"/>
              </a:ln>
            </p:spPr>
            <p:txBody>
              <a:bodyPr anchor="ctr"/>
              <a:lstStyle/>
              <a:p>
                <a:pPr algn="ctr"/>
                <a:endParaRPr sz="1350">
                  <a:sym typeface="+mn-lt"/>
                </a:endParaRPr>
              </a:p>
            </p:txBody>
          </p:sp>
          <p:sp>
            <p:nvSpPr>
              <p:cNvPr id="1048884" name="任意多边形 35"/>
              <p:cNvSpPr/>
              <p:nvPr/>
            </p:nvSpPr>
            <p:spPr bwMode="auto">
              <a:xfrm>
                <a:off x="6634" y="6769"/>
                <a:ext cx="1128" cy="89"/>
              </a:xfrm>
              <a:custGeom>
                <a:avLst/>
                <a:gdLst>
                  <a:gd name="T0" fmla="*/ 0 w 281"/>
                  <a:gd name="T1" fmla="*/ 0 h 22"/>
                  <a:gd name="T2" fmla="*/ 141 w 281"/>
                  <a:gd name="T3" fmla="*/ 22 h 22"/>
                  <a:gd name="T4" fmla="*/ 281 w 281"/>
                  <a:gd name="T5" fmla="*/ 0 h 22"/>
                </a:gdLst>
                <a:ahLst/>
                <a:cxnLst>
                  <a:cxn ang="0">
                    <a:pos x="T0" y="T1"/>
                  </a:cxn>
                  <a:cxn ang="0">
                    <a:pos x="T2" y="T3"/>
                  </a:cxn>
                  <a:cxn ang="0">
                    <a:pos x="T4" y="T5"/>
                  </a:cxn>
                </a:cxnLst>
                <a:rect l="0" t="0" r="r" b="b"/>
                <a:pathLst>
                  <a:path w="281" h="22">
                    <a:moveTo>
                      <a:pt x="0" y="0"/>
                    </a:moveTo>
                    <a:cubicBezTo>
                      <a:pt x="0" y="0"/>
                      <a:pt x="75" y="22"/>
                      <a:pt x="141" y="22"/>
                    </a:cubicBezTo>
                    <a:cubicBezTo>
                      <a:pt x="207" y="22"/>
                      <a:pt x="281" y="0"/>
                      <a:pt x="281" y="0"/>
                    </a:cubicBezTo>
                  </a:path>
                </a:pathLst>
              </a:custGeom>
              <a:solidFill>
                <a:schemeClr val="bg1">
                  <a:lumMod val="95000"/>
                </a:schemeClr>
              </a:solidFill>
              <a:ln w="41275" cap="flat">
                <a:solidFill>
                  <a:schemeClr val="tx2">
                    <a:lumMod val="40000"/>
                    <a:lumOff val="60000"/>
                  </a:schemeClr>
                </a:solidFill>
                <a:prstDash val="solid"/>
                <a:miter lim="800000"/>
              </a:ln>
            </p:spPr>
            <p:txBody>
              <a:bodyPr anchor="ctr"/>
              <a:lstStyle/>
              <a:p>
                <a:pPr algn="ctr"/>
                <a:endParaRPr sz="1350">
                  <a:sym typeface="+mn-lt"/>
                </a:endParaRPr>
              </a:p>
            </p:txBody>
          </p:sp>
          <p:sp>
            <p:nvSpPr>
              <p:cNvPr id="1048885" name="任意多边形 36"/>
              <p:cNvSpPr/>
              <p:nvPr/>
            </p:nvSpPr>
            <p:spPr bwMode="auto">
              <a:xfrm>
                <a:off x="6634" y="6573"/>
                <a:ext cx="1128" cy="88"/>
              </a:xfrm>
              <a:custGeom>
                <a:avLst/>
                <a:gdLst>
                  <a:gd name="T0" fmla="*/ 0 w 281"/>
                  <a:gd name="T1" fmla="*/ 0 h 22"/>
                  <a:gd name="T2" fmla="*/ 141 w 281"/>
                  <a:gd name="T3" fmla="*/ 22 h 22"/>
                  <a:gd name="T4" fmla="*/ 281 w 281"/>
                  <a:gd name="T5" fmla="*/ 0 h 22"/>
                </a:gdLst>
                <a:ahLst/>
                <a:cxnLst>
                  <a:cxn ang="0">
                    <a:pos x="T0" y="T1"/>
                  </a:cxn>
                  <a:cxn ang="0">
                    <a:pos x="T2" y="T3"/>
                  </a:cxn>
                  <a:cxn ang="0">
                    <a:pos x="T4" y="T5"/>
                  </a:cxn>
                </a:cxnLst>
                <a:rect l="0" t="0" r="r" b="b"/>
                <a:pathLst>
                  <a:path w="281" h="22">
                    <a:moveTo>
                      <a:pt x="0" y="0"/>
                    </a:moveTo>
                    <a:cubicBezTo>
                      <a:pt x="0" y="0"/>
                      <a:pt x="75" y="22"/>
                      <a:pt x="141" y="22"/>
                    </a:cubicBezTo>
                    <a:cubicBezTo>
                      <a:pt x="207" y="22"/>
                      <a:pt x="281" y="0"/>
                      <a:pt x="281" y="0"/>
                    </a:cubicBezTo>
                  </a:path>
                </a:pathLst>
              </a:custGeom>
              <a:solidFill>
                <a:schemeClr val="bg1">
                  <a:lumMod val="95000"/>
                </a:schemeClr>
              </a:solidFill>
              <a:ln w="41275" cap="flat">
                <a:solidFill>
                  <a:schemeClr val="tx2">
                    <a:lumMod val="40000"/>
                    <a:lumOff val="60000"/>
                  </a:schemeClr>
                </a:solidFill>
                <a:prstDash val="solid"/>
                <a:miter lim="800000"/>
              </a:ln>
            </p:spPr>
            <p:txBody>
              <a:bodyPr anchor="ctr"/>
              <a:lstStyle/>
              <a:p>
                <a:pPr algn="ctr"/>
                <a:endParaRPr sz="1350">
                  <a:sym typeface="+mn-lt"/>
                </a:endParaRPr>
              </a:p>
            </p:txBody>
          </p:sp>
          <p:sp>
            <p:nvSpPr>
              <p:cNvPr id="1048886" name="任意多边形 37"/>
              <p:cNvSpPr/>
              <p:nvPr/>
            </p:nvSpPr>
            <p:spPr bwMode="auto">
              <a:xfrm>
                <a:off x="6810" y="7005"/>
                <a:ext cx="775" cy="248"/>
              </a:xfrm>
              <a:custGeom>
                <a:avLst/>
                <a:gdLst>
                  <a:gd name="T0" fmla="*/ 0 w 193"/>
                  <a:gd name="T1" fmla="*/ 0 h 62"/>
                  <a:gd name="T2" fmla="*/ 97 w 193"/>
                  <a:gd name="T3" fmla="*/ 62 h 62"/>
                  <a:gd name="T4" fmla="*/ 193 w 193"/>
                  <a:gd name="T5" fmla="*/ 0 h 62"/>
                </a:gdLst>
                <a:ahLst/>
                <a:cxnLst>
                  <a:cxn ang="0">
                    <a:pos x="T0" y="T1"/>
                  </a:cxn>
                  <a:cxn ang="0">
                    <a:pos x="T2" y="T3"/>
                  </a:cxn>
                  <a:cxn ang="0">
                    <a:pos x="T4" y="T5"/>
                  </a:cxn>
                </a:cxnLst>
                <a:rect l="0" t="0" r="r" b="b"/>
                <a:pathLst>
                  <a:path w="193" h="62">
                    <a:moveTo>
                      <a:pt x="0" y="0"/>
                    </a:moveTo>
                    <a:cubicBezTo>
                      <a:pt x="0" y="0"/>
                      <a:pt x="13" y="62"/>
                      <a:pt x="97" y="62"/>
                    </a:cubicBezTo>
                    <a:cubicBezTo>
                      <a:pt x="180" y="62"/>
                      <a:pt x="193" y="0"/>
                      <a:pt x="193" y="0"/>
                    </a:cubicBezTo>
                  </a:path>
                </a:pathLst>
              </a:custGeom>
              <a:solidFill>
                <a:schemeClr val="bg1">
                  <a:lumMod val="95000"/>
                </a:schemeClr>
              </a:solidFill>
              <a:ln w="41275" cap="flat">
                <a:solidFill>
                  <a:schemeClr val="tx2">
                    <a:lumMod val="40000"/>
                    <a:lumOff val="60000"/>
                  </a:schemeClr>
                </a:solidFill>
                <a:prstDash val="solid"/>
                <a:miter lim="800000"/>
              </a:ln>
            </p:spPr>
            <p:txBody>
              <a:bodyPr anchor="ctr"/>
              <a:lstStyle/>
              <a:p>
                <a:pPr algn="ctr"/>
                <a:endParaRPr sz="1350">
                  <a:sym typeface="+mn-lt"/>
                </a:endParaRPr>
              </a:p>
            </p:txBody>
          </p:sp>
          <p:sp>
            <p:nvSpPr>
              <p:cNvPr id="1048887" name="任意多边形 38"/>
              <p:cNvSpPr/>
              <p:nvPr/>
            </p:nvSpPr>
            <p:spPr bwMode="auto">
              <a:xfrm>
                <a:off x="5594" y="2059"/>
                <a:ext cx="3212" cy="3985"/>
              </a:xfrm>
              <a:custGeom>
                <a:avLst/>
                <a:gdLst>
                  <a:gd name="T0" fmla="*/ 800 w 800"/>
                  <a:gd name="T1" fmla="*/ 400 h 995"/>
                  <a:gd name="T2" fmla="*/ 712 w 800"/>
                  <a:gd name="T3" fmla="*/ 650 h 995"/>
                  <a:gd name="T4" fmla="*/ 712 w 800"/>
                  <a:gd name="T5" fmla="*/ 650 h 995"/>
                  <a:gd name="T6" fmla="*/ 712 w 800"/>
                  <a:gd name="T7" fmla="*/ 650 h 995"/>
                  <a:gd name="T8" fmla="*/ 614 w 800"/>
                  <a:gd name="T9" fmla="*/ 792 h 995"/>
                  <a:gd name="T10" fmla="*/ 597 w 800"/>
                  <a:gd name="T11" fmla="*/ 848 h 995"/>
                  <a:gd name="T12" fmla="*/ 597 w 800"/>
                  <a:gd name="T13" fmla="*/ 889 h 995"/>
                  <a:gd name="T14" fmla="*/ 492 w 800"/>
                  <a:gd name="T15" fmla="*/ 995 h 995"/>
                  <a:gd name="T16" fmla="*/ 308 w 800"/>
                  <a:gd name="T17" fmla="*/ 995 h 995"/>
                  <a:gd name="T18" fmla="*/ 202 w 800"/>
                  <a:gd name="T19" fmla="*/ 889 h 995"/>
                  <a:gd name="T20" fmla="*/ 202 w 800"/>
                  <a:gd name="T21" fmla="*/ 848 h 995"/>
                  <a:gd name="T22" fmla="*/ 186 w 800"/>
                  <a:gd name="T23" fmla="*/ 792 h 995"/>
                  <a:gd name="T24" fmla="*/ 88 w 800"/>
                  <a:gd name="T25" fmla="*/ 650 h 995"/>
                  <a:gd name="T26" fmla="*/ 87 w 800"/>
                  <a:gd name="T27" fmla="*/ 650 h 995"/>
                  <a:gd name="T28" fmla="*/ 87 w 800"/>
                  <a:gd name="T29" fmla="*/ 650 h 995"/>
                  <a:gd name="T30" fmla="*/ 0 w 800"/>
                  <a:gd name="T31" fmla="*/ 400 h 995"/>
                  <a:gd name="T32" fmla="*/ 400 w 800"/>
                  <a:gd name="T33" fmla="*/ 0 h 995"/>
                  <a:gd name="T34" fmla="*/ 800 w 800"/>
                  <a:gd name="T35" fmla="*/ 40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0" h="995">
                    <a:moveTo>
                      <a:pt x="800" y="400"/>
                    </a:moveTo>
                    <a:cubicBezTo>
                      <a:pt x="800" y="495"/>
                      <a:pt x="767" y="582"/>
                      <a:pt x="712" y="650"/>
                    </a:cubicBezTo>
                    <a:cubicBezTo>
                      <a:pt x="712" y="650"/>
                      <a:pt x="712" y="650"/>
                      <a:pt x="712" y="650"/>
                    </a:cubicBezTo>
                    <a:cubicBezTo>
                      <a:pt x="712" y="650"/>
                      <a:pt x="712" y="650"/>
                      <a:pt x="712" y="650"/>
                    </a:cubicBezTo>
                    <a:cubicBezTo>
                      <a:pt x="710" y="653"/>
                      <a:pt x="657" y="724"/>
                      <a:pt x="614" y="792"/>
                    </a:cubicBezTo>
                    <a:cubicBezTo>
                      <a:pt x="603" y="808"/>
                      <a:pt x="597" y="828"/>
                      <a:pt x="597" y="848"/>
                    </a:cubicBezTo>
                    <a:cubicBezTo>
                      <a:pt x="597" y="889"/>
                      <a:pt x="597" y="889"/>
                      <a:pt x="597" y="889"/>
                    </a:cubicBezTo>
                    <a:cubicBezTo>
                      <a:pt x="597" y="948"/>
                      <a:pt x="550" y="995"/>
                      <a:pt x="492" y="995"/>
                    </a:cubicBezTo>
                    <a:cubicBezTo>
                      <a:pt x="308" y="995"/>
                      <a:pt x="308" y="995"/>
                      <a:pt x="308" y="995"/>
                    </a:cubicBezTo>
                    <a:cubicBezTo>
                      <a:pt x="249" y="995"/>
                      <a:pt x="202" y="948"/>
                      <a:pt x="202" y="889"/>
                    </a:cubicBezTo>
                    <a:cubicBezTo>
                      <a:pt x="202" y="848"/>
                      <a:pt x="202" y="848"/>
                      <a:pt x="202" y="848"/>
                    </a:cubicBezTo>
                    <a:cubicBezTo>
                      <a:pt x="202" y="828"/>
                      <a:pt x="196" y="808"/>
                      <a:pt x="186" y="792"/>
                    </a:cubicBezTo>
                    <a:cubicBezTo>
                      <a:pt x="143" y="724"/>
                      <a:pt x="90" y="654"/>
                      <a:pt x="88" y="650"/>
                    </a:cubicBezTo>
                    <a:cubicBezTo>
                      <a:pt x="88" y="650"/>
                      <a:pt x="87" y="650"/>
                      <a:pt x="87" y="650"/>
                    </a:cubicBezTo>
                    <a:cubicBezTo>
                      <a:pt x="87" y="650"/>
                      <a:pt x="87" y="650"/>
                      <a:pt x="87" y="650"/>
                    </a:cubicBezTo>
                    <a:cubicBezTo>
                      <a:pt x="32" y="582"/>
                      <a:pt x="0" y="495"/>
                      <a:pt x="0" y="400"/>
                    </a:cubicBezTo>
                    <a:cubicBezTo>
                      <a:pt x="0" y="179"/>
                      <a:pt x="179" y="0"/>
                      <a:pt x="400" y="0"/>
                    </a:cubicBezTo>
                    <a:cubicBezTo>
                      <a:pt x="621" y="0"/>
                      <a:pt x="800" y="179"/>
                      <a:pt x="800" y="400"/>
                    </a:cubicBezTo>
                    <a:close/>
                  </a:path>
                </a:pathLst>
              </a:custGeom>
              <a:solidFill>
                <a:schemeClr val="bg1">
                  <a:lumMod val="95000"/>
                </a:schemeClr>
              </a:solidFill>
              <a:ln w="111125" cap="flat">
                <a:solidFill>
                  <a:schemeClr val="tx2">
                    <a:lumMod val="40000"/>
                    <a:lumOff val="60000"/>
                  </a:schemeClr>
                </a:solidFill>
                <a:prstDash val="solid"/>
                <a:miter lim="800000"/>
              </a:ln>
            </p:spPr>
            <p:txBody>
              <a:bodyPr anchor="ctr"/>
              <a:lstStyle/>
              <a:p>
                <a:pPr algn="ctr"/>
                <a:endParaRPr sz="1350">
                  <a:sym typeface="+mn-lt"/>
                </a:endParaRPr>
              </a:p>
            </p:txBody>
          </p:sp>
          <p:sp>
            <p:nvSpPr>
              <p:cNvPr id="1048888" name="任意多边形 39"/>
              <p:cNvSpPr/>
              <p:nvPr/>
            </p:nvSpPr>
            <p:spPr bwMode="auto">
              <a:xfrm>
                <a:off x="6554" y="5944"/>
                <a:ext cx="1289" cy="501"/>
              </a:xfrm>
              <a:custGeom>
                <a:avLst/>
                <a:gdLst>
                  <a:gd name="T0" fmla="*/ 69 w 321"/>
                  <a:gd name="T1" fmla="*/ 25 h 125"/>
                  <a:gd name="T2" fmla="*/ 0 w 321"/>
                  <a:gd name="T3" fmla="*/ 0 h 125"/>
                  <a:gd name="T4" fmla="*/ 0 w 321"/>
                  <a:gd name="T5" fmla="*/ 99 h 125"/>
                  <a:gd name="T6" fmla="*/ 161 w 321"/>
                  <a:gd name="T7" fmla="*/ 125 h 125"/>
                  <a:gd name="T8" fmla="*/ 321 w 321"/>
                  <a:gd name="T9" fmla="*/ 99 h 125"/>
                  <a:gd name="T10" fmla="*/ 321 w 321"/>
                  <a:gd name="T11" fmla="*/ 0 h 125"/>
                  <a:gd name="T12" fmla="*/ 253 w 321"/>
                  <a:gd name="T13" fmla="*/ 25 h 125"/>
                  <a:gd name="T14" fmla="*/ 69 w 321"/>
                  <a:gd name="T15" fmla="*/ 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125">
                    <a:moveTo>
                      <a:pt x="69" y="25"/>
                    </a:moveTo>
                    <a:cubicBezTo>
                      <a:pt x="43" y="25"/>
                      <a:pt x="19" y="15"/>
                      <a:pt x="0" y="0"/>
                    </a:cubicBezTo>
                    <a:cubicBezTo>
                      <a:pt x="0" y="99"/>
                      <a:pt x="0" y="99"/>
                      <a:pt x="0" y="99"/>
                    </a:cubicBezTo>
                    <a:cubicBezTo>
                      <a:pt x="0" y="99"/>
                      <a:pt x="58" y="125"/>
                      <a:pt x="161" y="125"/>
                    </a:cubicBezTo>
                    <a:cubicBezTo>
                      <a:pt x="264" y="125"/>
                      <a:pt x="321" y="99"/>
                      <a:pt x="321" y="99"/>
                    </a:cubicBezTo>
                    <a:cubicBezTo>
                      <a:pt x="321" y="0"/>
                      <a:pt x="321" y="0"/>
                      <a:pt x="321" y="0"/>
                    </a:cubicBezTo>
                    <a:cubicBezTo>
                      <a:pt x="303" y="15"/>
                      <a:pt x="279" y="25"/>
                      <a:pt x="253" y="25"/>
                    </a:cubicBezTo>
                    <a:lnTo>
                      <a:pt x="69" y="25"/>
                    </a:lnTo>
                    <a:close/>
                  </a:path>
                </a:pathLst>
              </a:custGeom>
              <a:solidFill>
                <a:schemeClr val="bg1">
                  <a:lumMod val="95000"/>
                </a:schemeClr>
              </a:solidFill>
              <a:ln w="41275" cap="flat">
                <a:solidFill>
                  <a:schemeClr val="tx2">
                    <a:lumMod val="40000"/>
                    <a:lumOff val="60000"/>
                  </a:schemeClr>
                </a:solidFill>
                <a:prstDash val="solid"/>
                <a:miter lim="800000"/>
              </a:ln>
            </p:spPr>
            <p:txBody>
              <a:bodyPr anchor="ctr"/>
              <a:lstStyle/>
              <a:p>
                <a:pPr algn="ctr"/>
                <a:endParaRPr sz="1350">
                  <a:sym typeface="+mn-lt"/>
                </a:endParaRPr>
              </a:p>
            </p:txBody>
          </p:sp>
          <p:sp>
            <p:nvSpPr>
              <p:cNvPr id="1048889" name="椭圆 432"/>
              <p:cNvSpPr/>
              <p:nvPr/>
            </p:nvSpPr>
            <p:spPr>
              <a:xfrm>
                <a:off x="5886" y="1856"/>
                <a:ext cx="748" cy="748"/>
              </a:xfrm>
              <a:prstGeom prst="ellipse">
                <a:avLst/>
              </a:prstGeom>
              <a:solidFill>
                <a:srgbClr val="7CB0C8"/>
              </a:solidFill>
              <a:ln w="28575">
                <a:solidFill>
                  <a:srgbClr val="B8BCC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3</a:t>
                </a:r>
              </a:p>
            </p:txBody>
          </p:sp>
          <p:sp>
            <p:nvSpPr>
              <p:cNvPr id="1048890" name="椭圆 433"/>
              <p:cNvSpPr/>
              <p:nvPr/>
            </p:nvSpPr>
            <p:spPr>
              <a:xfrm>
                <a:off x="7762" y="1856"/>
                <a:ext cx="748" cy="748"/>
              </a:xfrm>
              <a:prstGeom prst="ellipse">
                <a:avLst/>
              </a:prstGeom>
              <a:solidFill>
                <a:srgbClr val="7CB0C8"/>
              </a:solidFill>
              <a:ln w="28575">
                <a:solidFill>
                  <a:srgbClr val="B8BCC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4</a:t>
                </a:r>
              </a:p>
            </p:txBody>
          </p:sp>
          <p:sp>
            <p:nvSpPr>
              <p:cNvPr id="1048891" name="椭圆 434"/>
              <p:cNvSpPr/>
              <p:nvPr/>
            </p:nvSpPr>
            <p:spPr>
              <a:xfrm>
                <a:off x="5138" y="3586"/>
                <a:ext cx="748" cy="748"/>
              </a:xfrm>
              <a:prstGeom prst="ellipse">
                <a:avLst/>
              </a:prstGeom>
              <a:solidFill>
                <a:srgbClr val="7CB0C8"/>
              </a:solidFill>
              <a:ln w="28575">
                <a:solidFill>
                  <a:srgbClr val="B8BCC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2</a:t>
                </a:r>
              </a:p>
            </p:txBody>
          </p:sp>
          <p:sp>
            <p:nvSpPr>
              <p:cNvPr id="1048892" name="椭圆 435"/>
              <p:cNvSpPr/>
              <p:nvPr/>
            </p:nvSpPr>
            <p:spPr>
              <a:xfrm>
                <a:off x="8432" y="3586"/>
                <a:ext cx="748" cy="748"/>
              </a:xfrm>
              <a:prstGeom prst="ellipse">
                <a:avLst/>
              </a:prstGeom>
              <a:solidFill>
                <a:srgbClr val="7CB0C8"/>
              </a:solidFill>
              <a:ln w="28575">
                <a:solidFill>
                  <a:srgbClr val="B8BCC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5</a:t>
                </a:r>
              </a:p>
            </p:txBody>
          </p:sp>
          <p:sp>
            <p:nvSpPr>
              <p:cNvPr id="1048893" name="椭圆 436"/>
              <p:cNvSpPr/>
              <p:nvPr/>
            </p:nvSpPr>
            <p:spPr>
              <a:xfrm>
                <a:off x="5886" y="5025"/>
                <a:ext cx="748" cy="748"/>
              </a:xfrm>
              <a:prstGeom prst="ellipse">
                <a:avLst/>
              </a:prstGeom>
              <a:solidFill>
                <a:srgbClr val="7CB0C8"/>
              </a:solidFill>
              <a:ln w="28575">
                <a:solidFill>
                  <a:srgbClr val="B8BCC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1</a:t>
                </a:r>
              </a:p>
            </p:txBody>
          </p:sp>
          <p:sp>
            <p:nvSpPr>
              <p:cNvPr id="1048894" name="椭圆 437"/>
              <p:cNvSpPr/>
              <p:nvPr/>
            </p:nvSpPr>
            <p:spPr>
              <a:xfrm>
                <a:off x="7762" y="5025"/>
                <a:ext cx="748" cy="748"/>
              </a:xfrm>
              <a:prstGeom prst="ellipse">
                <a:avLst/>
              </a:prstGeom>
              <a:solidFill>
                <a:srgbClr val="7CB0C8"/>
              </a:solidFill>
              <a:ln w="28575">
                <a:solidFill>
                  <a:srgbClr val="B8BCC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6</a:t>
                </a:r>
              </a:p>
            </p:txBody>
          </p:sp>
        </p:grpSp>
        <p:sp>
          <p:nvSpPr>
            <p:cNvPr id="1048895" name="文本框 1"/>
            <p:cNvSpPr txBox="1"/>
            <p:nvPr/>
          </p:nvSpPr>
          <p:spPr>
            <a:xfrm>
              <a:off x="6542" y="3749"/>
              <a:ext cx="1516" cy="1264"/>
            </a:xfrm>
            <a:prstGeom prst="rect">
              <a:avLst/>
            </a:prstGeom>
            <a:noFill/>
          </p:spPr>
          <p:txBody>
            <a:bodyPr wrap="square" rtlCol="0" anchor="t">
              <a:spAutoFit/>
            </a:bodyPr>
            <a:lstStyle/>
            <a:p>
              <a:pPr indent="0" algn="ctr" fontAlgn="auto">
                <a:lnSpc>
                  <a:spcPct val="100000"/>
                </a:lnSpc>
                <a:spcBef>
                  <a:spcPts val="0"/>
                </a:spcBef>
                <a:spcAft>
                  <a:spcPts val="0"/>
                </a:spcAft>
              </a:pPr>
              <a:r>
                <a:rPr sz="2400" spc="100" dirty="0">
                  <a:solidFill>
                    <a:srgbClr val="7CB0C8"/>
                  </a:solidFill>
                  <a:latin typeface="微软雅黑" panose="020B0503020204020204" pitchFamily="34" charset="-122"/>
                  <a:ea typeface="微软雅黑" panose="020B0503020204020204" pitchFamily="34" charset="-122"/>
                  <a:sym typeface="+mn-ea"/>
                </a:rPr>
                <a:t>改进建议</a:t>
              </a:r>
            </a:p>
          </p:txBody>
        </p:sp>
        <p:sp>
          <p:nvSpPr>
            <p:cNvPr id="1048896" name="文本框 5"/>
            <p:cNvSpPr txBox="1"/>
            <p:nvPr/>
          </p:nvSpPr>
          <p:spPr>
            <a:xfrm>
              <a:off x="2147" y="5394"/>
              <a:ext cx="2721"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成立承包商安全管理分委会</a:t>
              </a:r>
            </a:p>
          </p:txBody>
        </p:sp>
        <p:sp>
          <p:nvSpPr>
            <p:cNvPr id="1048897" name="文本框 6"/>
            <p:cNvSpPr txBox="1"/>
            <p:nvPr/>
          </p:nvSpPr>
          <p:spPr>
            <a:xfrm>
              <a:off x="2147" y="3881"/>
              <a:ext cx="2721"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制定或完善合同管理流程指导手册</a:t>
              </a:r>
            </a:p>
          </p:txBody>
        </p:sp>
        <p:sp>
          <p:nvSpPr>
            <p:cNvPr id="1048898" name="文本框 7"/>
            <p:cNvSpPr txBox="1"/>
            <p:nvPr/>
          </p:nvSpPr>
          <p:spPr>
            <a:xfrm>
              <a:off x="2147" y="2367"/>
              <a:ext cx="2721"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明确承包商选择责任人员</a:t>
              </a:r>
            </a:p>
          </p:txBody>
        </p:sp>
        <p:sp>
          <p:nvSpPr>
            <p:cNvPr id="1048899" name="文本框 8"/>
            <p:cNvSpPr txBox="1"/>
            <p:nvPr/>
          </p:nvSpPr>
          <p:spPr>
            <a:xfrm>
              <a:off x="9209" y="2340"/>
              <a:ext cx="3005"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指定一名合同管理员</a:t>
              </a:r>
            </a:p>
          </p:txBody>
        </p:sp>
        <p:sp>
          <p:nvSpPr>
            <p:cNvPr id="1048900" name="文本框 9"/>
            <p:cNvSpPr txBox="1"/>
            <p:nvPr/>
          </p:nvSpPr>
          <p:spPr>
            <a:xfrm>
              <a:off x="9492" y="3881"/>
              <a:ext cx="2721"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加强相关人员的能力培训</a:t>
              </a:r>
            </a:p>
          </p:txBody>
        </p:sp>
        <p:sp>
          <p:nvSpPr>
            <p:cNvPr id="1048901" name="文本框 11"/>
            <p:cNvSpPr txBox="1"/>
            <p:nvPr/>
          </p:nvSpPr>
          <p:spPr>
            <a:xfrm>
              <a:off x="9492" y="5394"/>
              <a:ext cx="2722"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包商预选程序的建立及实施</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组合 47"/>
          <p:cNvGrpSpPr/>
          <p:nvPr/>
        </p:nvGrpSpPr>
        <p:grpSpPr>
          <a:xfrm>
            <a:off x="3654425" y="739140"/>
            <a:ext cx="1835150" cy="436880"/>
            <a:chOff x="5584" y="1164"/>
            <a:chExt cx="2890" cy="688"/>
          </a:xfrm>
        </p:grpSpPr>
        <p:sp>
          <p:nvSpPr>
            <p:cNvPr id="1048904"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：合同准备</a:t>
              </a:r>
            </a:p>
          </p:txBody>
        </p:sp>
        <p:grpSp>
          <p:nvGrpSpPr>
            <p:cNvPr id="218" name="组合 68"/>
            <p:cNvGrpSpPr/>
            <p:nvPr/>
          </p:nvGrpSpPr>
          <p:grpSpPr>
            <a:xfrm>
              <a:off x="5584" y="1734"/>
              <a:ext cx="2891" cy="118"/>
              <a:chOff x="3578" y="2857"/>
              <a:chExt cx="2754" cy="118"/>
            </a:xfrm>
          </p:grpSpPr>
          <p:cxnSp>
            <p:nvCxnSpPr>
              <p:cNvPr id="3145756"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57"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8905"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906"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219" name="组合 49"/>
          <p:cNvGrpSpPr/>
          <p:nvPr/>
        </p:nvGrpSpPr>
        <p:grpSpPr>
          <a:xfrm>
            <a:off x="1463675" y="1618615"/>
            <a:ext cx="1178560" cy="405765"/>
            <a:chOff x="1760" y="2504"/>
            <a:chExt cx="1856" cy="639"/>
          </a:xfrm>
        </p:grpSpPr>
        <p:sp>
          <p:nvSpPr>
            <p:cNvPr id="1048907" name="文本框 50"/>
            <p:cNvSpPr txBox="1"/>
            <p:nvPr/>
          </p:nvSpPr>
          <p:spPr>
            <a:xfrm>
              <a:off x="1790" y="2538"/>
              <a:ext cx="1826" cy="531"/>
            </a:xfrm>
            <a:prstGeom prst="rect">
              <a:avLst/>
            </a:prstGeom>
            <a:noFill/>
          </p:spPr>
          <p:txBody>
            <a:bodyPr wrap="square" rtlCol="0" anchor="t">
              <a:spAutoFit/>
            </a:bodyPr>
            <a:lstStyle/>
            <a:p>
              <a:pPr indent="0" algn="just"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  素</a:t>
              </a:r>
            </a:p>
          </p:txBody>
        </p:sp>
        <p:grpSp>
          <p:nvGrpSpPr>
            <p:cNvPr id="220" name="组合 51"/>
            <p:cNvGrpSpPr/>
            <p:nvPr/>
          </p:nvGrpSpPr>
          <p:grpSpPr>
            <a:xfrm>
              <a:off x="1760" y="2504"/>
              <a:ext cx="283" cy="282"/>
              <a:chOff x="833" y="2256"/>
              <a:chExt cx="283" cy="282"/>
            </a:xfrm>
          </p:grpSpPr>
          <p:cxnSp>
            <p:nvCxnSpPr>
              <p:cNvPr id="3145758" name="直接连接符 52"/>
              <p:cNvCxnSpPr>
                <a:cxnSpLocks/>
              </p:cNvCxnSpPr>
              <p:nvPr/>
            </p:nvCxnSpPr>
            <p:spPr>
              <a:xfrm flipV="1">
                <a:off x="834" y="2262"/>
                <a:ext cx="283" cy="0"/>
              </a:xfrm>
              <a:prstGeom prst="line">
                <a:avLst/>
              </a:prstGeom>
              <a:ln w="2540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59" name="直接连接符 53"/>
              <p:cNvCxnSpPr>
                <a:cxnSpLocks/>
              </p:cNvCxnSpPr>
              <p:nvPr/>
            </p:nvCxnSpPr>
            <p:spPr>
              <a:xfrm rot="5400000" flipV="1">
                <a:off x="692" y="2397"/>
                <a:ext cx="283" cy="0"/>
              </a:xfrm>
              <a:prstGeom prst="line">
                <a:avLst/>
              </a:prstGeom>
              <a:ln w="25400">
                <a:solidFill>
                  <a:srgbClr val="7CB0C8"/>
                </a:solidFill>
              </a:ln>
            </p:spPr>
            <p:style>
              <a:lnRef idx="1">
                <a:schemeClr val="accent1"/>
              </a:lnRef>
              <a:fillRef idx="0">
                <a:schemeClr val="accent1"/>
              </a:fillRef>
              <a:effectRef idx="0">
                <a:schemeClr val="accent1"/>
              </a:effectRef>
              <a:fontRef idx="minor">
                <a:schemeClr val="tx1"/>
              </a:fontRef>
            </p:style>
          </p:cxnSp>
        </p:grpSp>
        <p:grpSp>
          <p:nvGrpSpPr>
            <p:cNvPr id="221" name="组合 54"/>
            <p:cNvGrpSpPr/>
            <p:nvPr/>
          </p:nvGrpSpPr>
          <p:grpSpPr>
            <a:xfrm flipH="1" flipV="1">
              <a:off x="2740" y="2861"/>
              <a:ext cx="283" cy="282"/>
              <a:chOff x="833" y="2256"/>
              <a:chExt cx="283" cy="282"/>
            </a:xfrm>
          </p:grpSpPr>
          <p:cxnSp>
            <p:nvCxnSpPr>
              <p:cNvPr id="3145760" name="直接连接符 55"/>
              <p:cNvCxnSpPr>
                <a:cxnSpLocks/>
              </p:cNvCxnSpPr>
              <p:nvPr/>
            </p:nvCxnSpPr>
            <p:spPr>
              <a:xfrm flipV="1">
                <a:off x="834" y="2262"/>
                <a:ext cx="283" cy="0"/>
              </a:xfrm>
              <a:prstGeom prst="line">
                <a:avLst/>
              </a:prstGeom>
              <a:ln w="2540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61" name="直接连接符 56"/>
              <p:cNvCxnSpPr>
                <a:cxnSpLocks/>
              </p:cNvCxnSpPr>
              <p:nvPr/>
            </p:nvCxnSpPr>
            <p:spPr>
              <a:xfrm rot="5400000" flipV="1">
                <a:off x="692" y="2397"/>
                <a:ext cx="283" cy="0"/>
              </a:xfrm>
              <a:prstGeom prst="line">
                <a:avLst/>
              </a:prstGeom>
              <a:ln w="25400">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222" name="组合 156"/>
          <p:cNvGrpSpPr/>
          <p:nvPr/>
        </p:nvGrpSpPr>
        <p:grpSpPr>
          <a:xfrm flipH="1">
            <a:off x="6570345" y="1411605"/>
            <a:ext cx="2462530" cy="3717290"/>
            <a:chOff x="425" y="8582"/>
            <a:chExt cx="5296" cy="7994"/>
          </a:xfrm>
        </p:grpSpPr>
        <p:sp>
          <p:nvSpPr>
            <p:cNvPr id="1048908" name="任意多边形 157"/>
            <p:cNvSpPr/>
            <p:nvPr/>
          </p:nvSpPr>
          <p:spPr bwMode="auto">
            <a:xfrm flipH="1">
              <a:off x="2976" y="15991"/>
              <a:ext cx="1610" cy="563"/>
            </a:xfrm>
            <a:custGeom>
              <a:avLst/>
              <a:gdLst>
                <a:gd name="T0" fmla="*/ 643 w 644"/>
                <a:gd name="T1" fmla="*/ 221 h 225"/>
                <a:gd name="T2" fmla="*/ 514 w 644"/>
                <a:gd name="T3" fmla="*/ 197 h 225"/>
                <a:gd name="T4" fmla="*/ 485 w 644"/>
                <a:gd name="T5" fmla="*/ 174 h 225"/>
                <a:gd name="T6" fmla="*/ 373 w 644"/>
                <a:gd name="T7" fmla="*/ 133 h 225"/>
                <a:gd name="T8" fmla="*/ 0 w 644"/>
                <a:gd name="T9" fmla="*/ 0 h 225"/>
                <a:gd name="T10" fmla="*/ 1 w 644"/>
                <a:gd name="T11" fmla="*/ 5 h 225"/>
                <a:gd name="T12" fmla="*/ 480 w 644"/>
                <a:gd name="T13" fmla="*/ 178 h 225"/>
                <a:gd name="T14" fmla="*/ 511 w 644"/>
                <a:gd name="T15" fmla="*/ 202 h 225"/>
                <a:gd name="T16" fmla="*/ 644 w 644"/>
                <a:gd name="T17" fmla="*/ 225 h 225"/>
                <a:gd name="T18" fmla="*/ 643 w 644"/>
                <a:gd name="T19" fmla="*/ 22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225">
                  <a:moveTo>
                    <a:pt x="643" y="221"/>
                  </a:moveTo>
                  <a:lnTo>
                    <a:pt x="514" y="197"/>
                  </a:lnTo>
                  <a:lnTo>
                    <a:pt x="485" y="174"/>
                  </a:lnTo>
                  <a:lnTo>
                    <a:pt x="373" y="133"/>
                  </a:lnTo>
                  <a:lnTo>
                    <a:pt x="0" y="0"/>
                  </a:lnTo>
                  <a:lnTo>
                    <a:pt x="1" y="5"/>
                  </a:lnTo>
                  <a:lnTo>
                    <a:pt x="480" y="178"/>
                  </a:lnTo>
                  <a:lnTo>
                    <a:pt x="511" y="202"/>
                  </a:lnTo>
                  <a:lnTo>
                    <a:pt x="644" y="225"/>
                  </a:lnTo>
                  <a:lnTo>
                    <a:pt x="643" y="221"/>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09" name="任意多边形 158"/>
            <p:cNvSpPr/>
            <p:nvPr/>
          </p:nvSpPr>
          <p:spPr bwMode="auto">
            <a:xfrm flipH="1">
              <a:off x="3359" y="14456"/>
              <a:ext cx="1228" cy="1970"/>
            </a:xfrm>
            <a:custGeom>
              <a:avLst/>
              <a:gdLst>
                <a:gd name="T0" fmla="*/ 384 w 384"/>
                <a:gd name="T1" fmla="*/ 607 h 615"/>
                <a:gd name="T2" fmla="*/ 380 w 384"/>
                <a:gd name="T3" fmla="*/ 615 h 615"/>
                <a:gd name="T4" fmla="*/ 0 w 384"/>
                <a:gd name="T5" fmla="*/ 479 h 615"/>
                <a:gd name="T6" fmla="*/ 267 w 384"/>
                <a:gd name="T7" fmla="*/ 0 h 615"/>
                <a:gd name="T8" fmla="*/ 296 w 384"/>
                <a:gd name="T9" fmla="*/ 10 h 615"/>
                <a:gd name="T10" fmla="*/ 294 w 384"/>
                <a:gd name="T11" fmla="*/ 14 h 615"/>
                <a:gd name="T12" fmla="*/ 281 w 384"/>
                <a:gd name="T13" fmla="*/ 9 h 615"/>
                <a:gd name="T14" fmla="*/ 22 w 384"/>
                <a:gd name="T15" fmla="*/ 479 h 615"/>
                <a:gd name="T16" fmla="*/ 23 w 384"/>
                <a:gd name="T17" fmla="*/ 482 h 615"/>
                <a:gd name="T18" fmla="*/ 83 w 384"/>
                <a:gd name="T19" fmla="*/ 502 h 615"/>
                <a:gd name="T20" fmla="*/ 201 w 384"/>
                <a:gd name="T21" fmla="*/ 533 h 615"/>
                <a:gd name="T22" fmla="*/ 384 w 384"/>
                <a:gd name="T23" fmla="*/ 60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15">
                  <a:moveTo>
                    <a:pt x="384" y="607"/>
                  </a:moveTo>
                  <a:cubicBezTo>
                    <a:pt x="380" y="615"/>
                    <a:pt x="380" y="615"/>
                    <a:pt x="380" y="615"/>
                  </a:cubicBezTo>
                  <a:cubicBezTo>
                    <a:pt x="0" y="479"/>
                    <a:pt x="0" y="479"/>
                    <a:pt x="0" y="479"/>
                  </a:cubicBezTo>
                  <a:cubicBezTo>
                    <a:pt x="267" y="0"/>
                    <a:pt x="267" y="0"/>
                    <a:pt x="267" y="0"/>
                  </a:cubicBezTo>
                  <a:cubicBezTo>
                    <a:pt x="296" y="10"/>
                    <a:pt x="296" y="10"/>
                    <a:pt x="296" y="10"/>
                  </a:cubicBezTo>
                  <a:cubicBezTo>
                    <a:pt x="294" y="14"/>
                    <a:pt x="294" y="14"/>
                    <a:pt x="294" y="14"/>
                  </a:cubicBezTo>
                  <a:cubicBezTo>
                    <a:pt x="281" y="9"/>
                    <a:pt x="281" y="9"/>
                    <a:pt x="281" y="9"/>
                  </a:cubicBezTo>
                  <a:cubicBezTo>
                    <a:pt x="22" y="479"/>
                    <a:pt x="22" y="479"/>
                    <a:pt x="22" y="479"/>
                  </a:cubicBezTo>
                  <a:cubicBezTo>
                    <a:pt x="22" y="479"/>
                    <a:pt x="21" y="481"/>
                    <a:pt x="23" y="482"/>
                  </a:cubicBezTo>
                  <a:cubicBezTo>
                    <a:pt x="23" y="482"/>
                    <a:pt x="42" y="490"/>
                    <a:pt x="83" y="502"/>
                  </a:cubicBezTo>
                  <a:cubicBezTo>
                    <a:pt x="125" y="513"/>
                    <a:pt x="201" y="533"/>
                    <a:pt x="201" y="533"/>
                  </a:cubicBezTo>
                  <a:cubicBezTo>
                    <a:pt x="201" y="533"/>
                    <a:pt x="308" y="555"/>
                    <a:pt x="384" y="607"/>
                  </a:cubicBez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0" name="任意多边形 159"/>
            <p:cNvSpPr/>
            <p:nvPr/>
          </p:nvSpPr>
          <p:spPr bwMode="auto">
            <a:xfrm flipH="1">
              <a:off x="3286" y="16401"/>
              <a:ext cx="88" cy="83"/>
            </a:xfrm>
            <a:custGeom>
              <a:avLst/>
              <a:gdLst>
                <a:gd name="T0" fmla="*/ 35 w 35"/>
                <a:gd name="T1" fmla="*/ 20 h 33"/>
                <a:gd name="T2" fmla="*/ 29 w 35"/>
                <a:gd name="T3" fmla="*/ 33 h 33"/>
                <a:gd name="T4" fmla="*/ 0 w 35"/>
                <a:gd name="T5" fmla="*/ 10 h 33"/>
                <a:gd name="T6" fmla="*/ 6 w 35"/>
                <a:gd name="T7" fmla="*/ 0 h 33"/>
                <a:gd name="T8" fmla="*/ 35 w 35"/>
                <a:gd name="T9" fmla="*/ 20 h 33"/>
              </a:gdLst>
              <a:ahLst/>
              <a:cxnLst>
                <a:cxn ang="0">
                  <a:pos x="T0" y="T1"/>
                </a:cxn>
                <a:cxn ang="0">
                  <a:pos x="T2" y="T3"/>
                </a:cxn>
                <a:cxn ang="0">
                  <a:pos x="T4" y="T5"/>
                </a:cxn>
                <a:cxn ang="0">
                  <a:pos x="T6" y="T7"/>
                </a:cxn>
                <a:cxn ang="0">
                  <a:pos x="T8" y="T9"/>
                </a:cxn>
              </a:cxnLst>
              <a:rect l="0" t="0" r="r" b="b"/>
              <a:pathLst>
                <a:path w="35" h="33">
                  <a:moveTo>
                    <a:pt x="35" y="20"/>
                  </a:moveTo>
                  <a:lnTo>
                    <a:pt x="29" y="33"/>
                  </a:lnTo>
                  <a:lnTo>
                    <a:pt x="0" y="10"/>
                  </a:lnTo>
                  <a:lnTo>
                    <a:pt x="6" y="0"/>
                  </a:lnTo>
                  <a:lnTo>
                    <a:pt x="35" y="20"/>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1" name="任意多边形 160"/>
            <p:cNvSpPr/>
            <p:nvPr/>
          </p:nvSpPr>
          <p:spPr bwMode="auto">
            <a:xfrm flipH="1">
              <a:off x="2949" y="16448"/>
              <a:ext cx="353" cy="95"/>
            </a:xfrm>
            <a:custGeom>
              <a:avLst/>
              <a:gdLst>
                <a:gd name="T0" fmla="*/ 111 w 111"/>
                <a:gd name="T1" fmla="*/ 2 h 30"/>
                <a:gd name="T2" fmla="*/ 101 w 111"/>
                <a:gd name="T3" fmla="*/ 30 h 30"/>
                <a:gd name="T4" fmla="*/ 0 w 111"/>
                <a:gd name="T5" fmla="*/ 11 h 30"/>
                <a:gd name="T6" fmla="*/ 5 w 111"/>
                <a:gd name="T7" fmla="*/ 0 h 30"/>
                <a:gd name="T8" fmla="*/ 21 w 111"/>
                <a:gd name="T9" fmla="*/ 12 h 30"/>
                <a:gd name="T10" fmla="*/ 23 w 111"/>
                <a:gd name="T11" fmla="*/ 11 h 30"/>
                <a:gd name="T12" fmla="*/ 92 w 111"/>
                <a:gd name="T13" fmla="*/ 23 h 30"/>
                <a:gd name="T14" fmla="*/ 96 w 111"/>
                <a:gd name="T15" fmla="*/ 22 h 30"/>
                <a:gd name="T16" fmla="*/ 111 w 111"/>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30">
                  <a:moveTo>
                    <a:pt x="111" y="2"/>
                  </a:moveTo>
                  <a:cubicBezTo>
                    <a:pt x="111" y="2"/>
                    <a:pt x="104" y="17"/>
                    <a:pt x="101" y="30"/>
                  </a:cubicBezTo>
                  <a:cubicBezTo>
                    <a:pt x="0" y="11"/>
                    <a:pt x="0" y="11"/>
                    <a:pt x="0" y="11"/>
                  </a:cubicBezTo>
                  <a:cubicBezTo>
                    <a:pt x="5" y="0"/>
                    <a:pt x="5" y="0"/>
                    <a:pt x="5" y="0"/>
                  </a:cubicBezTo>
                  <a:cubicBezTo>
                    <a:pt x="5" y="0"/>
                    <a:pt x="19" y="9"/>
                    <a:pt x="21" y="12"/>
                  </a:cubicBezTo>
                  <a:cubicBezTo>
                    <a:pt x="22" y="14"/>
                    <a:pt x="23" y="12"/>
                    <a:pt x="23" y="11"/>
                  </a:cubicBezTo>
                  <a:cubicBezTo>
                    <a:pt x="92" y="23"/>
                    <a:pt x="92" y="23"/>
                    <a:pt x="92" y="23"/>
                  </a:cubicBezTo>
                  <a:cubicBezTo>
                    <a:pt x="92" y="23"/>
                    <a:pt x="95" y="24"/>
                    <a:pt x="96" y="22"/>
                  </a:cubicBezTo>
                  <a:cubicBezTo>
                    <a:pt x="97" y="20"/>
                    <a:pt x="108" y="1"/>
                    <a:pt x="111" y="2"/>
                  </a:cubicBez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2" name="任意多边形 161"/>
            <p:cNvSpPr/>
            <p:nvPr/>
          </p:nvSpPr>
          <p:spPr bwMode="auto">
            <a:xfrm flipH="1">
              <a:off x="1596" y="16498"/>
              <a:ext cx="1383" cy="78"/>
            </a:xfrm>
            <a:custGeom>
              <a:avLst/>
              <a:gdLst>
                <a:gd name="T0" fmla="*/ 553 w 553"/>
                <a:gd name="T1" fmla="*/ 31 h 31"/>
                <a:gd name="T2" fmla="*/ 548 w 553"/>
                <a:gd name="T3" fmla="*/ 24 h 31"/>
                <a:gd name="T4" fmla="*/ 395 w 553"/>
                <a:gd name="T5" fmla="*/ 17 h 31"/>
                <a:gd name="T6" fmla="*/ 194 w 553"/>
                <a:gd name="T7" fmla="*/ 8 h 31"/>
                <a:gd name="T8" fmla="*/ 5 w 553"/>
                <a:gd name="T9" fmla="*/ 0 h 31"/>
                <a:gd name="T10" fmla="*/ 0 w 553"/>
                <a:gd name="T11" fmla="*/ 18 h 31"/>
                <a:gd name="T12" fmla="*/ 0 w 553"/>
                <a:gd name="T13" fmla="*/ 22 h 31"/>
                <a:gd name="T14" fmla="*/ 12 w 553"/>
                <a:gd name="T15" fmla="*/ 25 h 31"/>
                <a:gd name="T16" fmla="*/ 19 w 553"/>
                <a:gd name="T17" fmla="*/ 7 h 31"/>
                <a:gd name="T18" fmla="*/ 553 w 553"/>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1">
                  <a:moveTo>
                    <a:pt x="553" y="31"/>
                  </a:moveTo>
                  <a:lnTo>
                    <a:pt x="548" y="24"/>
                  </a:lnTo>
                  <a:lnTo>
                    <a:pt x="395" y="17"/>
                  </a:lnTo>
                  <a:lnTo>
                    <a:pt x="194" y="8"/>
                  </a:lnTo>
                  <a:lnTo>
                    <a:pt x="5" y="0"/>
                  </a:lnTo>
                  <a:lnTo>
                    <a:pt x="0" y="18"/>
                  </a:lnTo>
                  <a:lnTo>
                    <a:pt x="0" y="22"/>
                  </a:lnTo>
                  <a:lnTo>
                    <a:pt x="12" y="25"/>
                  </a:lnTo>
                  <a:lnTo>
                    <a:pt x="19" y="7"/>
                  </a:lnTo>
                  <a:lnTo>
                    <a:pt x="553" y="31"/>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3" name="任意多边形 162"/>
            <p:cNvSpPr/>
            <p:nvPr/>
          </p:nvSpPr>
          <p:spPr bwMode="auto">
            <a:xfrm flipH="1">
              <a:off x="1741" y="16378"/>
              <a:ext cx="1225" cy="173"/>
            </a:xfrm>
            <a:custGeom>
              <a:avLst/>
              <a:gdLst>
                <a:gd name="T0" fmla="*/ 382 w 383"/>
                <a:gd name="T1" fmla="*/ 50 h 54"/>
                <a:gd name="T2" fmla="*/ 382 w 383"/>
                <a:gd name="T3" fmla="*/ 54 h 54"/>
                <a:gd name="T4" fmla="*/ 0 w 383"/>
                <a:gd name="T5" fmla="*/ 38 h 54"/>
                <a:gd name="T6" fmla="*/ 5 w 383"/>
                <a:gd name="T7" fmla="*/ 22 h 54"/>
                <a:gd name="T8" fmla="*/ 117 w 383"/>
                <a:gd name="T9" fmla="*/ 7 h 54"/>
                <a:gd name="T10" fmla="*/ 298 w 383"/>
                <a:gd name="T11" fmla="*/ 43 h 54"/>
                <a:gd name="T12" fmla="*/ 382 w 383"/>
                <a:gd name="T13" fmla="*/ 50 h 54"/>
              </a:gdLst>
              <a:ahLst/>
              <a:cxnLst>
                <a:cxn ang="0">
                  <a:pos x="T0" y="T1"/>
                </a:cxn>
                <a:cxn ang="0">
                  <a:pos x="T2" y="T3"/>
                </a:cxn>
                <a:cxn ang="0">
                  <a:pos x="T4" y="T5"/>
                </a:cxn>
                <a:cxn ang="0">
                  <a:pos x="T6" y="T7"/>
                </a:cxn>
                <a:cxn ang="0">
                  <a:pos x="T8" y="T9"/>
                </a:cxn>
                <a:cxn ang="0">
                  <a:pos x="T10" y="T11"/>
                </a:cxn>
                <a:cxn ang="0">
                  <a:pos x="T12" y="T13"/>
                </a:cxn>
              </a:cxnLst>
              <a:rect l="0" t="0" r="r" b="b"/>
              <a:pathLst>
                <a:path w="383" h="54">
                  <a:moveTo>
                    <a:pt x="382" y="50"/>
                  </a:moveTo>
                  <a:cubicBezTo>
                    <a:pt x="382" y="54"/>
                    <a:pt x="382" y="54"/>
                    <a:pt x="382" y="54"/>
                  </a:cubicBezTo>
                  <a:cubicBezTo>
                    <a:pt x="0" y="38"/>
                    <a:pt x="0" y="38"/>
                    <a:pt x="0" y="38"/>
                  </a:cubicBezTo>
                  <a:cubicBezTo>
                    <a:pt x="5" y="22"/>
                    <a:pt x="5" y="22"/>
                    <a:pt x="5" y="22"/>
                  </a:cubicBezTo>
                  <a:cubicBezTo>
                    <a:pt x="5" y="22"/>
                    <a:pt x="27" y="0"/>
                    <a:pt x="117" y="7"/>
                  </a:cubicBezTo>
                  <a:cubicBezTo>
                    <a:pt x="200" y="14"/>
                    <a:pt x="212" y="33"/>
                    <a:pt x="298" y="43"/>
                  </a:cubicBezTo>
                  <a:cubicBezTo>
                    <a:pt x="383" y="52"/>
                    <a:pt x="382" y="50"/>
                    <a:pt x="382" y="50"/>
                  </a:cubicBez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4" name="任意多边形 163"/>
            <p:cNvSpPr/>
            <p:nvPr/>
          </p:nvSpPr>
          <p:spPr bwMode="auto">
            <a:xfrm flipH="1">
              <a:off x="1151" y="14708"/>
              <a:ext cx="458" cy="1868"/>
            </a:xfrm>
            <a:custGeom>
              <a:avLst/>
              <a:gdLst>
                <a:gd name="T0" fmla="*/ 0 w 183"/>
                <a:gd name="T1" fmla="*/ 740 h 747"/>
                <a:gd name="T2" fmla="*/ 5 w 183"/>
                <a:gd name="T3" fmla="*/ 747 h 747"/>
                <a:gd name="T4" fmla="*/ 183 w 183"/>
                <a:gd name="T5" fmla="*/ 9 h 747"/>
                <a:gd name="T6" fmla="*/ 179 w 183"/>
                <a:gd name="T7" fmla="*/ 0 h 747"/>
                <a:gd name="T8" fmla="*/ 0 w 183"/>
                <a:gd name="T9" fmla="*/ 740 h 747"/>
              </a:gdLst>
              <a:ahLst/>
              <a:cxnLst>
                <a:cxn ang="0">
                  <a:pos x="T0" y="T1"/>
                </a:cxn>
                <a:cxn ang="0">
                  <a:pos x="T2" y="T3"/>
                </a:cxn>
                <a:cxn ang="0">
                  <a:pos x="T4" y="T5"/>
                </a:cxn>
                <a:cxn ang="0">
                  <a:pos x="T6" y="T7"/>
                </a:cxn>
                <a:cxn ang="0">
                  <a:pos x="T8" y="T9"/>
                </a:cxn>
              </a:cxnLst>
              <a:rect l="0" t="0" r="r" b="b"/>
              <a:pathLst>
                <a:path w="183" h="747">
                  <a:moveTo>
                    <a:pt x="0" y="740"/>
                  </a:moveTo>
                  <a:lnTo>
                    <a:pt x="5" y="747"/>
                  </a:lnTo>
                  <a:lnTo>
                    <a:pt x="183" y="9"/>
                  </a:lnTo>
                  <a:lnTo>
                    <a:pt x="179" y="0"/>
                  </a:lnTo>
                  <a:lnTo>
                    <a:pt x="0" y="740"/>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5" name="任意多边形 164"/>
            <p:cNvSpPr/>
            <p:nvPr/>
          </p:nvSpPr>
          <p:spPr bwMode="auto">
            <a:xfrm flipH="1">
              <a:off x="1156" y="14708"/>
              <a:ext cx="590" cy="1850"/>
            </a:xfrm>
            <a:custGeom>
              <a:avLst/>
              <a:gdLst>
                <a:gd name="T0" fmla="*/ 0 w 184"/>
                <a:gd name="T1" fmla="*/ 571 h 577"/>
                <a:gd name="T2" fmla="*/ 17 w 184"/>
                <a:gd name="T3" fmla="*/ 572 h 577"/>
                <a:gd name="T4" fmla="*/ 19 w 184"/>
                <a:gd name="T5" fmla="*/ 567 h 577"/>
                <a:gd name="T6" fmla="*/ 159 w 184"/>
                <a:gd name="T7" fmla="*/ 10 h 577"/>
                <a:gd name="T8" fmla="*/ 158 w 184"/>
                <a:gd name="T9" fmla="*/ 6 h 577"/>
                <a:gd name="T10" fmla="*/ 152 w 184"/>
                <a:gd name="T11" fmla="*/ 3 h 577"/>
                <a:gd name="T12" fmla="*/ 183 w 184"/>
                <a:gd name="T13" fmla="*/ 0 h 577"/>
                <a:gd name="T14" fmla="*/ 184 w 184"/>
                <a:gd name="T15" fmla="*/ 0 h 577"/>
                <a:gd name="T16" fmla="*/ 43 w 184"/>
                <a:gd name="T17" fmla="*/ 577 h 577"/>
                <a:gd name="T18" fmla="*/ 0 w 184"/>
                <a:gd name="T19" fmla="*/ 575 h 577"/>
                <a:gd name="T20" fmla="*/ 0 w 184"/>
                <a:gd name="T21" fmla="*/ 57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7">
                  <a:moveTo>
                    <a:pt x="0" y="571"/>
                  </a:moveTo>
                  <a:cubicBezTo>
                    <a:pt x="17" y="572"/>
                    <a:pt x="17" y="572"/>
                    <a:pt x="17" y="572"/>
                  </a:cubicBezTo>
                  <a:cubicBezTo>
                    <a:pt x="17" y="572"/>
                    <a:pt x="18" y="573"/>
                    <a:pt x="19" y="567"/>
                  </a:cubicBezTo>
                  <a:cubicBezTo>
                    <a:pt x="21" y="562"/>
                    <a:pt x="159" y="10"/>
                    <a:pt x="159" y="10"/>
                  </a:cubicBezTo>
                  <a:cubicBezTo>
                    <a:pt x="159" y="10"/>
                    <a:pt x="160" y="7"/>
                    <a:pt x="158" y="6"/>
                  </a:cubicBezTo>
                  <a:cubicBezTo>
                    <a:pt x="156" y="6"/>
                    <a:pt x="152" y="3"/>
                    <a:pt x="152" y="3"/>
                  </a:cubicBezTo>
                  <a:cubicBezTo>
                    <a:pt x="183" y="0"/>
                    <a:pt x="183" y="0"/>
                    <a:pt x="183" y="0"/>
                  </a:cubicBezTo>
                  <a:cubicBezTo>
                    <a:pt x="184" y="0"/>
                    <a:pt x="184" y="0"/>
                    <a:pt x="184" y="0"/>
                  </a:cubicBezTo>
                  <a:cubicBezTo>
                    <a:pt x="43" y="577"/>
                    <a:pt x="43" y="577"/>
                    <a:pt x="43" y="577"/>
                  </a:cubicBezTo>
                  <a:cubicBezTo>
                    <a:pt x="0" y="575"/>
                    <a:pt x="0" y="575"/>
                    <a:pt x="0" y="575"/>
                  </a:cubicBezTo>
                  <a:lnTo>
                    <a:pt x="0" y="571"/>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6" name="任意多边形 165"/>
            <p:cNvSpPr/>
            <p:nvPr/>
          </p:nvSpPr>
          <p:spPr bwMode="auto">
            <a:xfrm flipH="1">
              <a:off x="1684" y="16258"/>
              <a:ext cx="1545" cy="283"/>
            </a:xfrm>
            <a:custGeom>
              <a:avLst/>
              <a:gdLst>
                <a:gd name="T0" fmla="*/ 480 w 483"/>
                <a:gd name="T1" fmla="*/ 86 h 88"/>
                <a:gd name="T2" fmla="*/ 481 w 483"/>
                <a:gd name="T3" fmla="*/ 88 h 88"/>
                <a:gd name="T4" fmla="*/ 463 w 483"/>
                <a:gd name="T5" fmla="*/ 87 h 88"/>
                <a:gd name="T6" fmla="*/ 419 w 483"/>
                <a:gd name="T7" fmla="*/ 84 h 88"/>
                <a:gd name="T8" fmla="*/ 348 w 483"/>
                <a:gd name="T9" fmla="*/ 75 h 88"/>
                <a:gd name="T10" fmla="*/ 297 w 483"/>
                <a:gd name="T11" fmla="*/ 63 h 88"/>
                <a:gd name="T12" fmla="*/ 252 w 483"/>
                <a:gd name="T13" fmla="*/ 51 h 88"/>
                <a:gd name="T14" fmla="*/ 183 w 483"/>
                <a:gd name="T15" fmla="*/ 43 h 88"/>
                <a:gd name="T16" fmla="*/ 128 w 483"/>
                <a:gd name="T17" fmla="*/ 46 h 88"/>
                <a:gd name="T18" fmla="*/ 88 w 483"/>
                <a:gd name="T19" fmla="*/ 60 h 88"/>
                <a:gd name="T20" fmla="*/ 72 w 483"/>
                <a:gd name="T21" fmla="*/ 82 h 88"/>
                <a:gd name="T22" fmla="*/ 69 w 483"/>
                <a:gd name="T23" fmla="*/ 82 h 88"/>
                <a:gd name="T24" fmla="*/ 0 w 483"/>
                <a:gd name="T25" fmla="*/ 70 h 88"/>
                <a:gd name="T26" fmla="*/ 12 w 483"/>
                <a:gd name="T27" fmla="*/ 55 h 88"/>
                <a:gd name="T28" fmla="*/ 121 w 483"/>
                <a:gd name="T29" fmla="*/ 7 h 88"/>
                <a:gd name="T30" fmla="*/ 313 w 483"/>
                <a:gd name="T31" fmla="*/ 22 h 88"/>
                <a:gd name="T32" fmla="*/ 414 w 483"/>
                <a:gd name="T33" fmla="*/ 50 h 88"/>
                <a:gd name="T34" fmla="*/ 480 w 483"/>
                <a:gd name="T3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3" h="88">
                  <a:moveTo>
                    <a:pt x="480" y="86"/>
                  </a:moveTo>
                  <a:cubicBezTo>
                    <a:pt x="480" y="86"/>
                    <a:pt x="483" y="88"/>
                    <a:pt x="481" y="88"/>
                  </a:cubicBezTo>
                  <a:cubicBezTo>
                    <a:pt x="480" y="88"/>
                    <a:pt x="463" y="87"/>
                    <a:pt x="463" y="87"/>
                  </a:cubicBezTo>
                  <a:cubicBezTo>
                    <a:pt x="463" y="87"/>
                    <a:pt x="442" y="87"/>
                    <a:pt x="419" y="84"/>
                  </a:cubicBezTo>
                  <a:cubicBezTo>
                    <a:pt x="419" y="84"/>
                    <a:pt x="363" y="79"/>
                    <a:pt x="348" y="75"/>
                  </a:cubicBezTo>
                  <a:cubicBezTo>
                    <a:pt x="333" y="72"/>
                    <a:pt x="323" y="71"/>
                    <a:pt x="297" y="63"/>
                  </a:cubicBezTo>
                  <a:cubicBezTo>
                    <a:pt x="297" y="63"/>
                    <a:pt x="264" y="54"/>
                    <a:pt x="252" y="51"/>
                  </a:cubicBezTo>
                  <a:cubicBezTo>
                    <a:pt x="239" y="49"/>
                    <a:pt x="210" y="44"/>
                    <a:pt x="183" y="43"/>
                  </a:cubicBezTo>
                  <a:cubicBezTo>
                    <a:pt x="183" y="43"/>
                    <a:pt x="155" y="41"/>
                    <a:pt x="128" y="46"/>
                  </a:cubicBezTo>
                  <a:cubicBezTo>
                    <a:pt x="100" y="50"/>
                    <a:pt x="90" y="58"/>
                    <a:pt x="88" y="60"/>
                  </a:cubicBezTo>
                  <a:cubicBezTo>
                    <a:pt x="86" y="61"/>
                    <a:pt x="82" y="66"/>
                    <a:pt x="72" y="82"/>
                  </a:cubicBezTo>
                  <a:cubicBezTo>
                    <a:pt x="72" y="82"/>
                    <a:pt x="71" y="83"/>
                    <a:pt x="69" y="82"/>
                  </a:cubicBezTo>
                  <a:cubicBezTo>
                    <a:pt x="68" y="82"/>
                    <a:pt x="0" y="70"/>
                    <a:pt x="0" y="70"/>
                  </a:cubicBezTo>
                  <a:cubicBezTo>
                    <a:pt x="0" y="70"/>
                    <a:pt x="4" y="62"/>
                    <a:pt x="12" y="55"/>
                  </a:cubicBezTo>
                  <a:cubicBezTo>
                    <a:pt x="19" y="48"/>
                    <a:pt x="87" y="13"/>
                    <a:pt x="121" y="7"/>
                  </a:cubicBezTo>
                  <a:cubicBezTo>
                    <a:pt x="155" y="0"/>
                    <a:pt x="222" y="0"/>
                    <a:pt x="313" y="22"/>
                  </a:cubicBezTo>
                  <a:cubicBezTo>
                    <a:pt x="404" y="44"/>
                    <a:pt x="414" y="50"/>
                    <a:pt x="414" y="50"/>
                  </a:cubicBezTo>
                  <a:lnTo>
                    <a:pt x="480" y="86"/>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7" name="任意多边形 166"/>
            <p:cNvSpPr/>
            <p:nvPr/>
          </p:nvSpPr>
          <p:spPr bwMode="auto">
            <a:xfrm flipH="1">
              <a:off x="1419" y="14578"/>
              <a:ext cx="1810" cy="1905"/>
            </a:xfrm>
            <a:custGeom>
              <a:avLst/>
              <a:gdLst>
                <a:gd name="T0" fmla="*/ 3 w 566"/>
                <a:gd name="T1" fmla="*/ 587 h 595"/>
                <a:gd name="T2" fmla="*/ 65 w 566"/>
                <a:gd name="T3" fmla="*/ 511 h 595"/>
                <a:gd name="T4" fmla="*/ 246 w 566"/>
                <a:gd name="T5" fmla="*/ 498 h 595"/>
                <a:gd name="T6" fmla="*/ 355 w 566"/>
                <a:gd name="T7" fmla="*/ 527 h 595"/>
                <a:gd name="T8" fmla="*/ 512 w 566"/>
                <a:gd name="T9" fmla="*/ 0 h 595"/>
                <a:gd name="T10" fmla="*/ 566 w 566"/>
                <a:gd name="T11" fmla="*/ 16 h 595"/>
                <a:gd name="T12" fmla="*/ 412 w 566"/>
                <a:gd name="T13" fmla="*/ 573 h 595"/>
                <a:gd name="T14" fmla="*/ 411 w 566"/>
                <a:gd name="T15" fmla="*/ 574 h 595"/>
                <a:gd name="T16" fmla="*/ 293 w 566"/>
                <a:gd name="T17" fmla="*/ 543 h 595"/>
                <a:gd name="T18" fmla="*/ 114 w 566"/>
                <a:gd name="T19" fmla="*/ 533 h 595"/>
                <a:gd name="T20" fmla="*/ 22 w 566"/>
                <a:gd name="T21" fmla="*/ 574 h 595"/>
                <a:gd name="T22" fmla="*/ 0 w 566"/>
                <a:gd name="T23" fmla="*/ 595 h 595"/>
                <a:gd name="T24" fmla="*/ 3 w 566"/>
                <a:gd name="T25" fmla="*/ 58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595">
                  <a:moveTo>
                    <a:pt x="3" y="587"/>
                  </a:moveTo>
                  <a:cubicBezTo>
                    <a:pt x="3" y="587"/>
                    <a:pt x="8" y="536"/>
                    <a:pt x="65" y="511"/>
                  </a:cubicBezTo>
                  <a:cubicBezTo>
                    <a:pt x="122" y="486"/>
                    <a:pt x="208" y="491"/>
                    <a:pt x="246" y="498"/>
                  </a:cubicBezTo>
                  <a:cubicBezTo>
                    <a:pt x="283" y="505"/>
                    <a:pt x="309" y="512"/>
                    <a:pt x="355" y="527"/>
                  </a:cubicBezTo>
                  <a:cubicBezTo>
                    <a:pt x="512" y="0"/>
                    <a:pt x="512" y="0"/>
                    <a:pt x="512" y="0"/>
                  </a:cubicBezTo>
                  <a:cubicBezTo>
                    <a:pt x="512" y="0"/>
                    <a:pt x="539" y="3"/>
                    <a:pt x="566" y="16"/>
                  </a:cubicBezTo>
                  <a:cubicBezTo>
                    <a:pt x="412" y="573"/>
                    <a:pt x="412" y="573"/>
                    <a:pt x="412" y="573"/>
                  </a:cubicBezTo>
                  <a:cubicBezTo>
                    <a:pt x="411" y="574"/>
                    <a:pt x="411" y="574"/>
                    <a:pt x="411" y="574"/>
                  </a:cubicBezTo>
                  <a:cubicBezTo>
                    <a:pt x="411" y="574"/>
                    <a:pt x="352" y="555"/>
                    <a:pt x="293" y="543"/>
                  </a:cubicBezTo>
                  <a:cubicBezTo>
                    <a:pt x="233" y="530"/>
                    <a:pt x="162" y="522"/>
                    <a:pt x="114" y="533"/>
                  </a:cubicBezTo>
                  <a:cubicBezTo>
                    <a:pt x="65" y="545"/>
                    <a:pt x="22" y="574"/>
                    <a:pt x="22" y="574"/>
                  </a:cubicBezTo>
                  <a:cubicBezTo>
                    <a:pt x="22" y="574"/>
                    <a:pt x="6" y="581"/>
                    <a:pt x="0" y="595"/>
                  </a:cubicBezTo>
                  <a:lnTo>
                    <a:pt x="3" y="587"/>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8" name="任意多边形 167"/>
            <p:cNvSpPr/>
            <p:nvPr/>
          </p:nvSpPr>
          <p:spPr bwMode="auto">
            <a:xfrm flipH="1">
              <a:off x="1234" y="14628"/>
              <a:ext cx="680" cy="1910"/>
            </a:xfrm>
            <a:custGeom>
              <a:avLst/>
              <a:gdLst>
                <a:gd name="T0" fmla="*/ 0 w 213"/>
                <a:gd name="T1" fmla="*/ 558 h 596"/>
                <a:gd name="T2" fmla="*/ 71 w 213"/>
                <a:gd name="T3" fmla="*/ 596 h 596"/>
                <a:gd name="T4" fmla="*/ 72 w 213"/>
                <a:gd name="T5" fmla="*/ 595 h 596"/>
                <a:gd name="T6" fmla="*/ 73 w 213"/>
                <a:gd name="T7" fmla="*/ 591 h 596"/>
                <a:gd name="T8" fmla="*/ 212 w 213"/>
                <a:gd name="T9" fmla="*/ 35 h 596"/>
                <a:gd name="T10" fmla="*/ 211 w 213"/>
                <a:gd name="T11" fmla="*/ 31 h 596"/>
                <a:gd name="T12" fmla="*/ 205 w 213"/>
                <a:gd name="T13" fmla="*/ 28 h 596"/>
                <a:gd name="T14" fmla="*/ 155 w 213"/>
                <a:gd name="T15" fmla="*/ 0 h 596"/>
                <a:gd name="T16" fmla="*/ 0 w 213"/>
                <a:gd name="T17" fmla="*/ 55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596">
                  <a:moveTo>
                    <a:pt x="0" y="558"/>
                  </a:moveTo>
                  <a:cubicBezTo>
                    <a:pt x="71" y="596"/>
                    <a:pt x="71" y="596"/>
                    <a:pt x="71" y="596"/>
                  </a:cubicBezTo>
                  <a:cubicBezTo>
                    <a:pt x="71" y="596"/>
                    <a:pt x="71" y="596"/>
                    <a:pt x="72" y="595"/>
                  </a:cubicBezTo>
                  <a:cubicBezTo>
                    <a:pt x="72" y="594"/>
                    <a:pt x="73" y="591"/>
                    <a:pt x="73" y="591"/>
                  </a:cubicBezTo>
                  <a:cubicBezTo>
                    <a:pt x="212" y="35"/>
                    <a:pt x="212" y="35"/>
                    <a:pt x="212" y="35"/>
                  </a:cubicBezTo>
                  <a:cubicBezTo>
                    <a:pt x="212" y="35"/>
                    <a:pt x="213" y="32"/>
                    <a:pt x="211" y="31"/>
                  </a:cubicBezTo>
                  <a:cubicBezTo>
                    <a:pt x="209" y="30"/>
                    <a:pt x="205" y="28"/>
                    <a:pt x="205" y="28"/>
                  </a:cubicBezTo>
                  <a:cubicBezTo>
                    <a:pt x="205" y="28"/>
                    <a:pt x="171" y="5"/>
                    <a:pt x="155" y="0"/>
                  </a:cubicBezTo>
                  <a:lnTo>
                    <a:pt x="0" y="558"/>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19" name="任意多边形 168"/>
            <p:cNvSpPr/>
            <p:nvPr/>
          </p:nvSpPr>
          <p:spPr bwMode="auto">
            <a:xfrm flipH="1">
              <a:off x="1591" y="14438"/>
              <a:ext cx="1635" cy="2040"/>
            </a:xfrm>
            <a:custGeom>
              <a:avLst/>
              <a:gdLst>
                <a:gd name="T0" fmla="*/ 0 w 511"/>
                <a:gd name="T1" fmla="*/ 637 h 637"/>
                <a:gd name="T2" fmla="*/ 11 w 511"/>
                <a:gd name="T3" fmla="*/ 599 h 637"/>
                <a:gd name="T4" fmla="*/ 198 w 511"/>
                <a:gd name="T5" fmla="*/ 136 h 637"/>
                <a:gd name="T6" fmla="*/ 257 w 511"/>
                <a:gd name="T7" fmla="*/ 40 h 637"/>
                <a:gd name="T8" fmla="*/ 372 w 511"/>
                <a:gd name="T9" fmla="*/ 2 h 637"/>
                <a:gd name="T10" fmla="*/ 449 w 511"/>
                <a:gd name="T11" fmla="*/ 13 h 637"/>
                <a:gd name="T12" fmla="*/ 511 w 511"/>
                <a:gd name="T13" fmla="*/ 44 h 637"/>
                <a:gd name="T14" fmla="*/ 354 w 511"/>
                <a:gd name="T15" fmla="*/ 571 h 637"/>
                <a:gd name="T16" fmla="*/ 256 w 511"/>
                <a:gd name="T17" fmla="*/ 545 h 637"/>
                <a:gd name="T18" fmla="*/ 150 w 511"/>
                <a:gd name="T19" fmla="*/ 537 h 637"/>
                <a:gd name="T20" fmla="*/ 16 w 511"/>
                <a:gd name="T21" fmla="*/ 597 h 637"/>
                <a:gd name="T22" fmla="*/ 2 w 511"/>
                <a:gd name="T23" fmla="*/ 632 h 637"/>
                <a:gd name="T24" fmla="*/ 0 w 511"/>
                <a:gd name="T25"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637">
                  <a:moveTo>
                    <a:pt x="0" y="637"/>
                  </a:moveTo>
                  <a:cubicBezTo>
                    <a:pt x="0" y="637"/>
                    <a:pt x="4" y="616"/>
                    <a:pt x="11" y="599"/>
                  </a:cubicBezTo>
                  <a:cubicBezTo>
                    <a:pt x="198" y="136"/>
                    <a:pt x="198" y="136"/>
                    <a:pt x="198" y="136"/>
                  </a:cubicBezTo>
                  <a:cubicBezTo>
                    <a:pt x="198" y="136"/>
                    <a:pt x="210" y="76"/>
                    <a:pt x="257" y="40"/>
                  </a:cubicBezTo>
                  <a:cubicBezTo>
                    <a:pt x="304" y="4"/>
                    <a:pt x="369" y="1"/>
                    <a:pt x="372" y="2"/>
                  </a:cubicBezTo>
                  <a:cubicBezTo>
                    <a:pt x="372" y="2"/>
                    <a:pt x="410" y="0"/>
                    <a:pt x="449" y="13"/>
                  </a:cubicBezTo>
                  <a:cubicBezTo>
                    <a:pt x="449" y="13"/>
                    <a:pt x="486" y="26"/>
                    <a:pt x="511" y="44"/>
                  </a:cubicBezTo>
                  <a:cubicBezTo>
                    <a:pt x="354" y="571"/>
                    <a:pt x="354" y="571"/>
                    <a:pt x="354" y="571"/>
                  </a:cubicBezTo>
                  <a:cubicBezTo>
                    <a:pt x="354" y="571"/>
                    <a:pt x="286" y="548"/>
                    <a:pt x="256" y="545"/>
                  </a:cubicBezTo>
                  <a:cubicBezTo>
                    <a:pt x="256" y="545"/>
                    <a:pt x="204" y="534"/>
                    <a:pt x="150" y="537"/>
                  </a:cubicBezTo>
                  <a:cubicBezTo>
                    <a:pt x="95" y="541"/>
                    <a:pt x="40" y="555"/>
                    <a:pt x="16" y="597"/>
                  </a:cubicBezTo>
                  <a:cubicBezTo>
                    <a:pt x="16" y="597"/>
                    <a:pt x="4" y="614"/>
                    <a:pt x="2" y="632"/>
                  </a:cubicBezTo>
                  <a:lnTo>
                    <a:pt x="0" y="637"/>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20" name="任意多边形 169"/>
            <p:cNvSpPr/>
            <p:nvPr/>
          </p:nvSpPr>
          <p:spPr bwMode="auto">
            <a:xfrm flipH="1">
              <a:off x="3236" y="14486"/>
              <a:ext cx="1285" cy="1998"/>
            </a:xfrm>
            <a:custGeom>
              <a:avLst/>
              <a:gdLst>
                <a:gd name="T0" fmla="*/ 402 w 402"/>
                <a:gd name="T1" fmla="*/ 624 h 624"/>
                <a:gd name="T2" fmla="*/ 386 w 402"/>
                <a:gd name="T3" fmla="*/ 613 h 624"/>
                <a:gd name="T4" fmla="*/ 363 w 402"/>
                <a:gd name="T5" fmla="*/ 599 h 624"/>
                <a:gd name="T6" fmla="*/ 280 w 402"/>
                <a:gd name="T7" fmla="*/ 555 h 624"/>
                <a:gd name="T8" fmla="*/ 188 w 402"/>
                <a:gd name="T9" fmla="*/ 526 h 624"/>
                <a:gd name="T10" fmla="*/ 120 w 402"/>
                <a:gd name="T11" fmla="*/ 508 h 624"/>
                <a:gd name="T12" fmla="*/ 48 w 402"/>
                <a:gd name="T13" fmla="*/ 489 h 624"/>
                <a:gd name="T14" fmla="*/ 2 w 402"/>
                <a:gd name="T15" fmla="*/ 473 h 624"/>
                <a:gd name="T16" fmla="*/ 1 w 402"/>
                <a:gd name="T17" fmla="*/ 470 h 624"/>
                <a:gd name="T18" fmla="*/ 260 w 402"/>
                <a:gd name="T19" fmla="*/ 0 h 624"/>
                <a:gd name="T20" fmla="*/ 273 w 402"/>
                <a:gd name="T21" fmla="*/ 5 h 624"/>
                <a:gd name="T22" fmla="*/ 29 w 402"/>
                <a:gd name="T23" fmla="*/ 453 h 624"/>
                <a:gd name="T24" fmla="*/ 177 w 402"/>
                <a:gd name="T25" fmla="*/ 483 h 624"/>
                <a:gd name="T26" fmla="*/ 384 w 402"/>
                <a:gd name="T27" fmla="*/ 608 h 624"/>
                <a:gd name="T28" fmla="*/ 402 w 402"/>
                <a:gd name="T29"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2" h="624">
                  <a:moveTo>
                    <a:pt x="402" y="624"/>
                  </a:moveTo>
                  <a:cubicBezTo>
                    <a:pt x="386" y="613"/>
                    <a:pt x="386" y="613"/>
                    <a:pt x="386" y="613"/>
                  </a:cubicBezTo>
                  <a:cubicBezTo>
                    <a:pt x="363" y="599"/>
                    <a:pt x="363" y="599"/>
                    <a:pt x="363" y="599"/>
                  </a:cubicBezTo>
                  <a:cubicBezTo>
                    <a:pt x="363" y="599"/>
                    <a:pt x="314" y="567"/>
                    <a:pt x="280" y="555"/>
                  </a:cubicBezTo>
                  <a:cubicBezTo>
                    <a:pt x="280" y="555"/>
                    <a:pt x="224" y="533"/>
                    <a:pt x="188" y="526"/>
                  </a:cubicBezTo>
                  <a:cubicBezTo>
                    <a:pt x="120" y="508"/>
                    <a:pt x="120" y="508"/>
                    <a:pt x="120" y="508"/>
                  </a:cubicBezTo>
                  <a:cubicBezTo>
                    <a:pt x="120" y="508"/>
                    <a:pt x="64" y="493"/>
                    <a:pt x="48" y="489"/>
                  </a:cubicBezTo>
                  <a:cubicBezTo>
                    <a:pt x="48" y="489"/>
                    <a:pt x="19" y="480"/>
                    <a:pt x="2" y="473"/>
                  </a:cubicBezTo>
                  <a:cubicBezTo>
                    <a:pt x="2" y="473"/>
                    <a:pt x="0" y="472"/>
                    <a:pt x="1" y="470"/>
                  </a:cubicBezTo>
                  <a:cubicBezTo>
                    <a:pt x="2" y="468"/>
                    <a:pt x="260" y="0"/>
                    <a:pt x="260" y="0"/>
                  </a:cubicBezTo>
                  <a:cubicBezTo>
                    <a:pt x="273" y="5"/>
                    <a:pt x="273" y="5"/>
                    <a:pt x="273" y="5"/>
                  </a:cubicBezTo>
                  <a:cubicBezTo>
                    <a:pt x="29" y="453"/>
                    <a:pt x="29" y="453"/>
                    <a:pt x="29" y="453"/>
                  </a:cubicBezTo>
                  <a:cubicBezTo>
                    <a:pt x="29" y="453"/>
                    <a:pt x="84" y="445"/>
                    <a:pt x="177" y="483"/>
                  </a:cubicBezTo>
                  <a:cubicBezTo>
                    <a:pt x="266" y="519"/>
                    <a:pt x="325" y="553"/>
                    <a:pt x="384" y="608"/>
                  </a:cubicBezTo>
                  <a:lnTo>
                    <a:pt x="402" y="624"/>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21" name="任意多边形 170"/>
            <p:cNvSpPr/>
            <p:nvPr/>
          </p:nvSpPr>
          <p:spPr bwMode="auto">
            <a:xfrm flipH="1">
              <a:off x="3236" y="14421"/>
              <a:ext cx="1193" cy="2063"/>
            </a:xfrm>
            <a:custGeom>
              <a:avLst/>
              <a:gdLst>
                <a:gd name="T0" fmla="*/ 45 w 373"/>
                <a:gd name="T1" fmla="*/ 445 h 644"/>
                <a:gd name="T2" fmla="*/ 203 w 373"/>
                <a:gd name="T3" fmla="*/ 495 h 644"/>
                <a:gd name="T4" fmla="*/ 373 w 373"/>
                <a:gd name="T5" fmla="*/ 644 h 644"/>
                <a:gd name="T6" fmla="*/ 270 w 373"/>
                <a:gd name="T7" fmla="*/ 563 h 644"/>
                <a:gd name="T8" fmla="*/ 0 w 373"/>
                <a:gd name="T9" fmla="*/ 473 h 644"/>
                <a:gd name="T10" fmla="*/ 246 w 373"/>
                <a:gd name="T11" fmla="*/ 21 h 644"/>
                <a:gd name="T12" fmla="*/ 259 w 373"/>
                <a:gd name="T13" fmla="*/ 0 h 644"/>
                <a:gd name="T14" fmla="*/ 279 w 373"/>
                <a:gd name="T15" fmla="*/ 1 h 644"/>
                <a:gd name="T16" fmla="*/ 45 w 373"/>
                <a:gd name="T17" fmla="*/ 445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644">
                  <a:moveTo>
                    <a:pt x="45" y="445"/>
                  </a:moveTo>
                  <a:cubicBezTo>
                    <a:pt x="45" y="445"/>
                    <a:pt x="106" y="443"/>
                    <a:pt x="203" y="495"/>
                  </a:cubicBezTo>
                  <a:cubicBezTo>
                    <a:pt x="300" y="547"/>
                    <a:pt x="373" y="644"/>
                    <a:pt x="373" y="644"/>
                  </a:cubicBezTo>
                  <a:cubicBezTo>
                    <a:pt x="373" y="644"/>
                    <a:pt x="312" y="589"/>
                    <a:pt x="270" y="563"/>
                  </a:cubicBezTo>
                  <a:cubicBezTo>
                    <a:pt x="227" y="536"/>
                    <a:pt x="98" y="472"/>
                    <a:pt x="0" y="473"/>
                  </a:cubicBezTo>
                  <a:cubicBezTo>
                    <a:pt x="246" y="21"/>
                    <a:pt x="246" y="21"/>
                    <a:pt x="246" y="21"/>
                  </a:cubicBezTo>
                  <a:cubicBezTo>
                    <a:pt x="259" y="0"/>
                    <a:pt x="259" y="0"/>
                    <a:pt x="259" y="0"/>
                  </a:cubicBezTo>
                  <a:cubicBezTo>
                    <a:pt x="279" y="1"/>
                    <a:pt x="279" y="1"/>
                    <a:pt x="279" y="1"/>
                  </a:cubicBezTo>
                  <a:lnTo>
                    <a:pt x="45" y="445"/>
                  </a:ln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22" name="任意多边形 171"/>
            <p:cNvSpPr/>
            <p:nvPr/>
          </p:nvSpPr>
          <p:spPr bwMode="auto">
            <a:xfrm flipH="1">
              <a:off x="2594" y="14226"/>
              <a:ext cx="1690" cy="2265"/>
            </a:xfrm>
            <a:custGeom>
              <a:avLst/>
              <a:gdLst>
                <a:gd name="T0" fmla="*/ 331 w 529"/>
                <a:gd name="T1" fmla="*/ 703 h 707"/>
                <a:gd name="T2" fmla="*/ 329 w 529"/>
                <a:gd name="T3" fmla="*/ 707 h 707"/>
                <a:gd name="T4" fmla="*/ 274 w 529"/>
                <a:gd name="T5" fmla="*/ 646 h 707"/>
                <a:gd name="T6" fmla="*/ 134 w 529"/>
                <a:gd name="T7" fmla="*/ 544 h 707"/>
                <a:gd name="T8" fmla="*/ 0 w 529"/>
                <a:gd name="T9" fmla="*/ 506 h 707"/>
                <a:gd name="T10" fmla="*/ 234 w 529"/>
                <a:gd name="T11" fmla="*/ 62 h 707"/>
                <a:gd name="T12" fmla="*/ 263 w 529"/>
                <a:gd name="T13" fmla="*/ 19 h 707"/>
                <a:gd name="T14" fmla="*/ 403 w 529"/>
                <a:gd name="T15" fmla="*/ 49 h 707"/>
                <a:gd name="T16" fmla="*/ 529 w 529"/>
                <a:gd name="T17" fmla="*/ 200 h 707"/>
                <a:gd name="T18" fmla="*/ 345 w 529"/>
                <a:gd name="T19" fmla="*/ 660 h 707"/>
                <a:gd name="T20" fmla="*/ 331 w 529"/>
                <a:gd name="T21" fmla="*/ 703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9" h="707">
                  <a:moveTo>
                    <a:pt x="331" y="703"/>
                  </a:moveTo>
                  <a:cubicBezTo>
                    <a:pt x="329" y="707"/>
                    <a:pt x="329" y="707"/>
                    <a:pt x="329" y="707"/>
                  </a:cubicBezTo>
                  <a:cubicBezTo>
                    <a:pt x="329" y="707"/>
                    <a:pt x="301" y="672"/>
                    <a:pt x="274" y="646"/>
                  </a:cubicBezTo>
                  <a:cubicBezTo>
                    <a:pt x="274" y="646"/>
                    <a:pt x="203" y="571"/>
                    <a:pt x="134" y="544"/>
                  </a:cubicBezTo>
                  <a:cubicBezTo>
                    <a:pt x="134" y="544"/>
                    <a:pt x="54" y="507"/>
                    <a:pt x="0" y="506"/>
                  </a:cubicBezTo>
                  <a:cubicBezTo>
                    <a:pt x="234" y="62"/>
                    <a:pt x="234" y="62"/>
                    <a:pt x="234" y="62"/>
                  </a:cubicBezTo>
                  <a:cubicBezTo>
                    <a:pt x="263" y="19"/>
                    <a:pt x="263" y="19"/>
                    <a:pt x="263" y="19"/>
                  </a:cubicBezTo>
                  <a:cubicBezTo>
                    <a:pt x="263" y="19"/>
                    <a:pt x="330" y="0"/>
                    <a:pt x="403" y="49"/>
                  </a:cubicBezTo>
                  <a:cubicBezTo>
                    <a:pt x="475" y="98"/>
                    <a:pt x="521" y="183"/>
                    <a:pt x="529" y="200"/>
                  </a:cubicBezTo>
                  <a:cubicBezTo>
                    <a:pt x="345" y="660"/>
                    <a:pt x="345" y="660"/>
                    <a:pt x="345" y="660"/>
                  </a:cubicBezTo>
                  <a:cubicBezTo>
                    <a:pt x="345" y="660"/>
                    <a:pt x="330" y="694"/>
                    <a:pt x="331" y="703"/>
                  </a:cubicBezTo>
                  <a:close/>
                </a:path>
              </a:pathLst>
            </a:custGeom>
            <a:solidFill>
              <a:srgbClr val="778495">
                <a:lumMod val="60000"/>
                <a:lumOff val="40000"/>
              </a:srgbClr>
            </a:solidFill>
            <a:ln w="5" cap="flat">
              <a:solidFill>
                <a:srgbClr val="FFFFFF"/>
              </a:solidFill>
              <a:prstDash val="solid"/>
              <a:miter lim="800000"/>
            </a:ln>
          </p:spPr>
          <p:txBody>
            <a:bodyPr anchor="ctr"/>
            <a:lstStyle/>
            <a:p>
              <a:pPr algn="ctr"/>
              <a:endParaRPr sz="1350"/>
            </a:p>
          </p:txBody>
        </p:sp>
        <p:sp>
          <p:nvSpPr>
            <p:cNvPr id="1048923" name="椭圆 172"/>
            <p:cNvSpPr/>
            <p:nvPr/>
          </p:nvSpPr>
          <p:spPr>
            <a:xfrm>
              <a:off x="2911" y="12438"/>
              <a:ext cx="1066" cy="1066"/>
            </a:xfrm>
            <a:prstGeom prst="ellipse">
              <a:avLst/>
            </a:prstGeom>
            <a:solidFill>
              <a:srgbClr val="778495">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24" name="矩形 173"/>
            <p:cNvSpPr/>
            <p:nvPr/>
          </p:nvSpPr>
          <p:spPr bwMode="auto">
            <a:xfrm>
              <a:off x="3469" y="12769"/>
              <a:ext cx="70" cy="384"/>
            </a:xfrm>
            <a:prstGeom prst="rect">
              <a:avLst/>
            </a:prstGeom>
            <a:solidFill>
              <a:srgbClr val="FFFFFF"/>
            </a:solidFill>
            <a:ln>
              <a:noFill/>
            </a:ln>
          </p:spPr>
          <p:txBody>
            <a:bodyPr anchor="ctr"/>
            <a:lstStyle/>
            <a:p>
              <a:pPr algn="ctr"/>
              <a:endParaRPr sz="1350"/>
            </a:p>
          </p:txBody>
        </p:sp>
        <p:sp>
          <p:nvSpPr>
            <p:cNvPr id="1048925" name="矩形 174"/>
            <p:cNvSpPr/>
            <p:nvPr/>
          </p:nvSpPr>
          <p:spPr bwMode="auto">
            <a:xfrm>
              <a:off x="3356" y="12847"/>
              <a:ext cx="70" cy="306"/>
            </a:xfrm>
            <a:prstGeom prst="rect">
              <a:avLst/>
            </a:prstGeom>
            <a:solidFill>
              <a:srgbClr val="FFFFFF"/>
            </a:solidFill>
            <a:ln>
              <a:noFill/>
            </a:ln>
          </p:spPr>
          <p:txBody>
            <a:bodyPr anchor="ctr"/>
            <a:lstStyle/>
            <a:p>
              <a:pPr algn="ctr"/>
              <a:endParaRPr sz="1350"/>
            </a:p>
          </p:txBody>
        </p:sp>
        <p:sp>
          <p:nvSpPr>
            <p:cNvPr id="1048926" name="矩形 175"/>
            <p:cNvSpPr/>
            <p:nvPr/>
          </p:nvSpPr>
          <p:spPr bwMode="auto">
            <a:xfrm>
              <a:off x="3237" y="12906"/>
              <a:ext cx="73" cy="247"/>
            </a:xfrm>
            <a:prstGeom prst="rect">
              <a:avLst/>
            </a:prstGeom>
            <a:solidFill>
              <a:srgbClr val="FFFFFF"/>
            </a:solidFill>
            <a:ln>
              <a:noFill/>
            </a:ln>
          </p:spPr>
          <p:txBody>
            <a:bodyPr anchor="ctr"/>
            <a:lstStyle/>
            <a:p>
              <a:pPr algn="ctr"/>
              <a:endParaRPr sz="1350"/>
            </a:p>
          </p:txBody>
        </p:sp>
        <p:sp>
          <p:nvSpPr>
            <p:cNvPr id="1048927" name="矩形 176"/>
            <p:cNvSpPr/>
            <p:nvPr/>
          </p:nvSpPr>
          <p:spPr bwMode="auto">
            <a:xfrm>
              <a:off x="3581" y="12675"/>
              <a:ext cx="70" cy="478"/>
            </a:xfrm>
            <a:prstGeom prst="rect">
              <a:avLst/>
            </a:prstGeom>
            <a:solidFill>
              <a:srgbClr val="FFFFFF"/>
            </a:solidFill>
            <a:ln>
              <a:noFill/>
            </a:ln>
          </p:spPr>
          <p:txBody>
            <a:bodyPr anchor="ctr"/>
            <a:lstStyle/>
            <a:p>
              <a:pPr algn="ctr"/>
              <a:endParaRPr sz="1350"/>
            </a:p>
          </p:txBody>
        </p:sp>
        <p:sp>
          <p:nvSpPr>
            <p:cNvPr id="1048928" name="椭圆 177"/>
            <p:cNvSpPr/>
            <p:nvPr/>
          </p:nvSpPr>
          <p:spPr>
            <a:xfrm>
              <a:off x="3496" y="10962"/>
              <a:ext cx="1368" cy="1368"/>
            </a:xfrm>
            <a:prstGeom prst="ellipse">
              <a:avLst/>
            </a:prstGeom>
            <a:solidFill>
              <a:srgbClr val="40A693">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29" name="任意多边形 178"/>
            <p:cNvSpPr/>
            <p:nvPr/>
          </p:nvSpPr>
          <p:spPr bwMode="auto">
            <a:xfrm>
              <a:off x="3915" y="11630"/>
              <a:ext cx="470" cy="193"/>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FFFFF"/>
            </a:solidFill>
            <a:ln>
              <a:noFill/>
            </a:ln>
          </p:spPr>
          <p:txBody>
            <a:bodyPr anchor="ctr"/>
            <a:lstStyle/>
            <a:p>
              <a:pPr algn="ctr"/>
              <a:endParaRPr sz="1350"/>
            </a:p>
          </p:txBody>
        </p:sp>
        <p:sp>
          <p:nvSpPr>
            <p:cNvPr id="1048930" name="任意多边形 179"/>
            <p:cNvSpPr/>
            <p:nvPr/>
          </p:nvSpPr>
          <p:spPr bwMode="auto">
            <a:xfrm>
              <a:off x="3915" y="11772"/>
              <a:ext cx="470" cy="1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solidFill>
              <a:srgbClr val="FFFFFF"/>
            </a:solidFill>
            <a:ln>
              <a:noFill/>
            </a:ln>
          </p:spPr>
          <p:txBody>
            <a:bodyPr anchor="ctr"/>
            <a:lstStyle/>
            <a:p>
              <a:pPr algn="ctr"/>
              <a:endParaRPr sz="1350"/>
            </a:p>
          </p:txBody>
        </p:sp>
        <p:sp>
          <p:nvSpPr>
            <p:cNvPr id="1048931" name="任意多边形 180"/>
            <p:cNvSpPr/>
            <p:nvPr/>
          </p:nvSpPr>
          <p:spPr bwMode="auto">
            <a:xfrm>
              <a:off x="3915" y="11485"/>
              <a:ext cx="470" cy="193"/>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solidFill>
              <a:srgbClr val="FFFFFF"/>
            </a:solidFill>
            <a:ln>
              <a:noFill/>
            </a:ln>
          </p:spPr>
          <p:txBody>
            <a:bodyPr anchor="ctr"/>
            <a:lstStyle/>
            <a:p>
              <a:pPr algn="ctr"/>
              <a:endParaRPr sz="1350"/>
            </a:p>
          </p:txBody>
        </p:sp>
        <p:sp>
          <p:nvSpPr>
            <p:cNvPr id="1048932" name="椭圆 181"/>
            <p:cNvSpPr/>
            <p:nvPr/>
          </p:nvSpPr>
          <p:spPr bwMode="auto">
            <a:xfrm>
              <a:off x="3924" y="11381"/>
              <a:ext cx="451" cy="150"/>
            </a:xfrm>
            <a:prstGeom prst="ellipse">
              <a:avLst/>
            </a:prstGeom>
            <a:solidFill>
              <a:srgbClr val="FFFFFF"/>
            </a:solidFill>
            <a:ln>
              <a:noFill/>
            </a:ln>
          </p:spPr>
          <p:txBody>
            <a:bodyPr anchor="ctr"/>
            <a:lstStyle/>
            <a:p>
              <a:pPr algn="ctr"/>
              <a:endParaRPr sz="1350"/>
            </a:p>
          </p:txBody>
        </p:sp>
        <p:sp>
          <p:nvSpPr>
            <p:cNvPr id="1048933" name="椭圆 182"/>
            <p:cNvSpPr/>
            <p:nvPr/>
          </p:nvSpPr>
          <p:spPr>
            <a:xfrm>
              <a:off x="1502" y="12052"/>
              <a:ext cx="1131" cy="1131"/>
            </a:xfrm>
            <a:prstGeom prst="ellipse">
              <a:avLst/>
            </a:prstGeom>
            <a:solidFill>
              <a:srgbClr val="5E5CA2">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34" name="任意多边形 183"/>
            <p:cNvSpPr/>
            <p:nvPr/>
          </p:nvSpPr>
          <p:spPr bwMode="auto">
            <a:xfrm>
              <a:off x="1840" y="12389"/>
              <a:ext cx="482" cy="474"/>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rgbClr val="FFFFFF"/>
            </a:solidFill>
            <a:ln>
              <a:noFill/>
            </a:ln>
          </p:spPr>
          <p:txBody>
            <a:bodyPr anchor="ctr"/>
            <a:lstStyle/>
            <a:p>
              <a:pPr algn="ctr"/>
              <a:endParaRPr sz="1350"/>
            </a:p>
          </p:txBody>
        </p:sp>
        <p:sp>
          <p:nvSpPr>
            <p:cNvPr id="1048935" name="椭圆 184"/>
            <p:cNvSpPr/>
            <p:nvPr/>
          </p:nvSpPr>
          <p:spPr>
            <a:xfrm>
              <a:off x="4521" y="10337"/>
              <a:ext cx="1200" cy="1200"/>
            </a:xfrm>
            <a:prstGeom prst="ellipse">
              <a:avLst/>
            </a:prstGeom>
            <a:solidFill>
              <a:srgbClr val="5268A5">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36" name="任意多边形 185"/>
            <p:cNvSpPr/>
            <p:nvPr/>
          </p:nvSpPr>
          <p:spPr bwMode="auto">
            <a:xfrm>
              <a:off x="4982" y="10687"/>
              <a:ext cx="303" cy="53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rgbClr val="FFFFFF"/>
            </a:solidFill>
            <a:ln>
              <a:noFill/>
            </a:ln>
          </p:spPr>
          <p:txBody>
            <a:bodyPr anchor="ctr"/>
            <a:lstStyle/>
            <a:p>
              <a:pPr algn="ctr"/>
              <a:endParaRPr sz="1350"/>
            </a:p>
          </p:txBody>
        </p:sp>
        <p:sp>
          <p:nvSpPr>
            <p:cNvPr id="1048937" name="任意多边形 186"/>
            <p:cNvSpPr/>
            <p:nvPr/>
          </p:nvSpPr>
          <p:spPr bwMode="auto">
            <a:xfrm>
              <a:off x="5110" y="10843"/>
              <a:ext cx="226" cy="216"/>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rgbClr val="FFFFFF"/>
            </a:solidFill>
            <a:ln>
              <a:noFill/>
            </a:ln>
          </p:spPr>
          <p:txBody>
            <a:bodyPr anchor="ctr"/>
            <a:lstStyle/>
            <a:p>
              <a:pPr algn="ctr"/>
              <a:endParaRPr sz="1350"/>
            </a:p>
          </p:txBody>
        </p:sp>
        <p:sp>
          <p:nvSpPr>
            <p:cNvPr id="1048938" name="椭圆 187"/>
            <p:cNvSpPr/>
            <p:nvPr/>
          </p:nvSpPr>
          <p:spPr>
            <a:xfrm>
              <a:off x="1109" y="10600"/>
              <a:ext cx="1207" cy="1207"/>
            </a:xfrm>
            <a:prstGeom prst="ellipse">
              <a:avLst/>
            </a:prstGeom>
            <a:solidFill>
              <a:srgbClr val="40A693">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39" name="任意多边形 188"/>
            <p:cNvSpPr/>
            <p:nvPr/>
          </p:nvSpPr>
          <p:spPr bwMode="auto">
            <a:xfrm>
              <a:off x="1351" y="10948"/>
              <a:ext cx="724" cy="49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rgbClr val="FFFFFF"/>
            </a:solidFill>
            <a:ln>
              <a:noFill/>
            </a:ln>
          </p:spPr>
          <p:txBody>
            <a:bodyPr anchor="ctr"/>
            <a:lstStyle/>
            <a:p>
              <a:pPr algn="ctr"/>
              <a:endParaRPr sz="1350"/>
            </a:p>
          </p:txBody>
        </p:sp>
        <p:sp>
          <p:nvSpPr>
            <p:cNvPr id="1048940" name="椭圆 189"/>
            <p:cNvSpPr/>
            <p:nvPr/>
          </p:nvSpPr>
          <p:spPr>
            <a:xfrm>
              <a:off x="2268" y="11237"/>
              <a:ext cx="1414" cy="1414"/>
            </a:xfrm>
            <a:prstGeom prst="ellipse">
              <a:avLst/>
            </a:prstGeom>
            <a:solidFill>
              <a:srgbClr val="178AA1">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41" name="任意多边形 190"/>
            <p:cNvSpPr/>
            <p:nvPr/>
          </p:nvSpPr>
          <p:spPr bwMode="auto">
            <a:xfrm>
              <a:off x="2948" y="11967"/>
              <a:ext cx="463" cy="457"/>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solidFill>
              <a:srgbClr val="FFFFFF"/>
            </a:solidFill>
            <a:ln>
              <a:noFill/>
            </a:ln>
          </p:spPr>
          <p:txBody>
            <a:bodyPr anchor="ctr"/>
            <a:lstStyle/>
            <a:p>
              <a:pPr algn="ctr"/>
              <a:endParaRPr sz="1350"/>
            </a:p>
          </p:txBody>
        </p:sp>
        <p:sp>
          <p:nvSpPr>
            <p:cNvPr id="1048942" name="任意多边形 191"/>
            <p:cNvSpPr/>
            <p:nvPr/>
          </p:nvSpPr>
          <p:spPr bwMode="auto">
            <a:xfrm>
              <a:off x="2540" y="11576"/>
              <a:ext cx="469" cy="44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solidFill>
              <a:srgbClr val="FFFFFF"/>
            </a:solidFill>
            <a:ln>
              <a:noFill/>
            </a:ln>
          </p:spPr>
          <p:txBody>
            <a:bodyPr anchor="ctr"/>
            <a:lstStyle/>
            <a:p>
              <a:pPr algn="ctr"/>
              <a:endParaRPr sz="1350"/>
            </a:p>
          </p:txBody>
        </p:sp>
        <p:sp>
          <p:nvSpPr>
            <p:cNvPr id="1048943" name="矩形 192"/>
            <p:cNvSpPr/>
            <p:nvPr/>
          </p:nvSpPr>
          <p:spPr bwMode="auto">
            <a:xfrm>
              <a:off x="3020" y="11840"/>
              <a:ext cx="24" cy="84"/>
            </a:xfrm>
            <a:prstGeom prst="rect">
              <a:avLst/>
            </a:prstGeom>
            <a:solidFill>
              <a:srgbClr val="FFFFFF"/>
            </a:solidFill>
            <a:ln>
              <a:noFill/>
            </a:ln>
          </p:spPr>
          <p:txBody>
            <a:bodyPr anchor="ctr"/>
            <a:lstStyle/>
            <a:p>
              <a:pPr algn="ctr"/>
              <a:endParaRPr sz="1350"/>
            </a:p>
          </p:txBody>
        </p:sp>
        <p:sp>
          <p:nvSpPr>
            <p:cNvPr id="1048944" name="矩形 193"/>
            <p:cNvSpPr/>
            <p:nvPr/>
          </p:nvSpPr>
          <p:spPr bwMode="auto">
            <a:xfrm>
              <a:off x="3050" y="11930"/>
              <a:ext cx="90" cy="18"/>
            </a:xfrm>
            <a:prstGeom prst="rect">
              <a:avLst/>
            </a:prstGeom>
            <a:solidFill>
              <a:srgbClr val="FFFFFF"/>
            </a:solidFill>
            <a:ln>
              <a:noFill/>
            </a:ln>
          </p:spPr>
          <p:txBody>
            <a:bodyPr anchor="ctr"/>
            <a:lstStyle/>
            <a:p>
              <a:pPr algn="ctr"/>
              <a:endParaRPr sz="1350"/>
            </a:p>
          </p:txBody>
        </p:sp>
        <p:sp>
          <p:nvSpPr>
            <p:cNvPr id="1048945" name="矩形 194"/>
            <p:cNvSpPr/>
            <p:nvPr/>
          </p:nvSpPr>
          <p:spPr bwMode="auto">
            <a:xfrm>
              <a:off x="2912" y="12063"/>
              <a:ext cx="24" cy="84"/>
            </a:xfrm>
            <a:prstGeom prst="rect">
              <a:avLst/>
            </a:prstGeom>
            <a:solidFill>
              <a:srgbClr val="FFFFFF"/>
            </a:solidFill>
            <a:ln>
              <a:noFill/>
            </a:ln>
          </p:spPr>
          <p:txBody>
            <a:bodyPr anchor="ctr"/>
            <a:lstStyle/>
            <a:p>
              <a:pPr algn="ctr"/>
              <a:endParaRPr sz="1350"/>
            </a:p>
          </p:txBody>
        </p:sp>
        <p:sp>
          <p:nvSpPr>
            <p:cNvPr id="1048946" name="矩形 195"/>
            <p:cNvSpPr/>
            <p:nvPr/>
          </p:nvSpPr>
          <p:spPr bwMode="auto">
            <a:xfrm>
              <a:off x="2822" y="12039"/>
              <a:ext cx="84" cy="24"/>
            </a:xfrm>
            <a:prstGeom prst="rect">
              <a:avLst/>
            </a:prstGeom>
            <a:solidFill>
              <a:srgbClr val="FFFFFF"/>
            </a:solidFill>
            <a:ln>
              <a:noFill/>
            </a:ln>
          </p:spPr>
          <p:txBody>
            <a:bodyPr anchor="ctr"/>
            <a:lstStyle/>
            <a:p>
              <a:pPr algn="ctr"/>
              <a:endParaRPr sz="1350"/>
            </a:p>
          </p:txBody>
        </p:sp>
        <p:sp>
          <p:nvSpPr>
            <p:cNvPr id="1048947" name="椭圆 196"/>
            <p:cNvSpPr/>
            <p:nvPr/>
          </p:nvSpPr>
          <p:spPr>
            <a:xfrm>
              <a:off x="425" y="9047"/>
              <a:ext cx="1744" cy="1744"/>
            </a:xfrm>
            <a:prstGeom prst="ellipse">
              <a:avLst/>
            </a:prstGeom>
            <a:solidFill>
              <a:srgbClr val="778495">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48" name="任意多边形 197"/>
            <p:cNvSpPr/>
            <p:nvPr/>
          </p:nvSpPr>
          <p:spPr bwMode="auto">
            <a:xfrm>
              <a:off x="936" y="9599"/>
              <a:ext cx="701" cy="675"/>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rgbClr val="FFFFFF"/>
            </a:solidFill>
            <a:ln>
              <a:noFill/>
            </a:ln>
          </p:spPr>
          <p:txBody>
            <a:bodyPr anchor="ctr"/>
            <a:lstStyle/>
            <a:p>
              <a:pPr algn="ctr"/>
              <a:endParaRPr sz="1350"/>
            </a:p>
          </p:txBody>
        </p:sp>
        <p:sp>
          <p:nvSpPr>
            <p:cNvPr id="1048949" name="椭圆 198"/>
            <p:cNvSpPr/>
            <p:nvPr/>
          </p:nvSpPr>
          <p:spPr bwMode="auto">
            <a:xfrm>
              <a:off x="1266" y="10042"/>
              <a:ext cx="52" cy="57"/>
            </a:xfrm>
            <a:prstGeom prst="ellipse">
              <a:avLst/>
            </a:prstGeom>
            <a:solidFill>
              <a:srgbClr val="FFFFFF"/>
            </a:solidFill>
            <a:ln>
              <a:noFill/>
            </a:ln>
          </p:spPr>
          <p:txBody>
            <a:bodyPr anchor="ctr"/>
            <a:lstStyle/>
            <a:p>
              <a:pPr algn="ctr"/>
              <a:endParaRPr sz="1350"/>
            </a:p>
          </p:txBody>
        </p:sp>
        <p:sp>
          <p:nvSpPr>
            <p:cNvPr id="1048950" name="椭圆 199"/>
            <p:cNvSpPr/>
            <p:nvPr/>
          </p:nvSpPr>
          <p:spPr>
            <a:xfrm>
              <a:off x="1417" y="13441"/>
              <a:ext cx="844" cy="844"/>
            </a:xfrm>
            <a:prstGeom prst="ellipse">
              <a:avLst/>
            </a:prstGeom>
            <a:solidFill>
              <a:srgbClr val="178AA1">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51" name="任意多边形 200"/>
            <p:cNvSpPr/>
            <p:nvPr/>
          </p:nvSpPr>
          <p:spPr bwMode="auto">
            <a:xfrm>
              <a:off x="1673" y="13701"/>
              <a:ext cx="383" cy="33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rgbClr val="FFFFFF"/>
            </a:solidFill>
            <a:ln>
              <a:noFill/>
            </a:ln>
          </p:spPr>
          <p:txBody>
            <a:bodyPr anchor="ctr"/>
            <a:lstStyle/>
            <a:p>
              <a:pPr algn="ctr"/>
              <a:endParaRPr sz="1350"/>
            </a:p>
          </p:txBody>
        </p:sp>
        <p:sp>
          <p:nvSpPr>
            <p:cNvPr id="1048952" name="椭圆 201"/>
            <p:cNvSpPr/>
            <p:nvPr/>
          </p:nvSpPr>
          <p:spPr>
            <a:xfrm>
              <a:off x="2058" y="10168"/>
              <a:ext cx="1207" cy="1207"/>
            </a:xfrm>
            <a:prstGeom prst="ellipse">
              <a:avLst/>
            </a:prstGeom>
            <a:solidFill>
              <a:srgbClr val="5E5CA2">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53" name="任意多边形 202"/>
            <p:cNvSpPr/>
            <p:nvPr/>
          </p:nvSpPr>
          <p:spPr bwMode="auto">
            <a:xfrm>
              <a:off x="2413" y="10414"/>
              <a:ext cx="496" cy="666"/>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rgbClr val="FFFFFF"/>
            </a:solidFill>
            <a:ln>
              <a:noFill/>
            </a:ln>
          </p:spPr>
          <p:txBody>
            <a:bodyPr anchor="ctr"/>
            <a:lstStyle/>
            <a:p>
              <a:pPr algn="ctr"/>
              <a:endParaRPr sz="1350"/>
            </a:p>
          </p:txBody>
        </p:sp>
        <p:sp>
          <p:nvSpPr>
            <p:cNvPr id="1048954" name="椭圆 203"/>
            <p:cNvSpPr/>
            <p:nvPr/>
          </p:nvSpPr>
          <p:spPr>
            <a:xfrm>
              <a:off x="2553" y="13203"/>
              <a:ext cx="844" cy="844"/>
            </a:xfrm>
            <a:prstGeom prst="ellipse">
              <a:avLst/>
            </a:prstGeom>
            <a:solidFill>
              <a:srgbClr val="40A693">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55" name="任意多边形 204"/>
            <p:cNvSpPr/>
            <p:nvPr/>
          </p:nvSpPr>
          <p:spPr bwMode="auto">
            <a:xfrm>
              <a:off x="2715" y="13566"/>
              <a:ext cx="238" cy="341"/>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solidFill>
              <a:srgbClr val="FFFFFF"/>
            </a:solidFill>
            <a:ln>
              <a:noFill/>
            </a:ln>
          </p:spPr>
          <p:txBody>
            <a:bodyPr anchor="ctr"/>
            <a:lstStyle/>
            <a:p>
              <a:pPr algn="ctr"/>
              <a:endParaRPr sz="1350"/>
            </a:p>
          </p:txBody>
        </p:sp>
        <p:sp>
          <p:nvSpPr>
            <p:cNvPr id="1048956" name="任意多边形 205"/>
            <p:cNvSpPr/>
            <p:nvPr/>
          </p:nvSpPr>
          <p:spPr bwMode="auto">
            <a:xfrm>
              <a:off x="2847" y="13358"/>
              <a:ext cx="334" cy="385"/>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solidFill>
              <a:srgbClr val="FFFFFF"/>
            </a:solidFill>
            <a:ln>
              <a:noFill/>
            </a:ln>
          </p:spPr>
          <p:txBody>
            <a:bodyPr anchor="ctr"/>
            <a:lstStyle/>
            <a:p>
              <a:pPr algn="ctr"/>
              <a:endParaRPr sz="1350"/>
            </a:p>
          </p:txBody>
        </p:sp>
        <p:sp>
          <p:nvSpPr>
            <p:cNvPr id="1048957" name="任意多边形 206"/>
            <p:cNvSpPr/>
            <p:nvPr/>
          </p:nvSpPr>
          <p:spPr bwMode="auto">
            <a:xfrm>
              <a:off x="3134" y="13437"/>
              <a:ext cx="51" cy="65"/>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solidFill>
              <a:srgbClr val="FFFFFF"/>
            </a:solidFill>
            <a:ln>
              <a:noFill/>
            </a:ln>
          </p:spPr>
          <p:txBody>
            <a:bodyPr anchor="ctr"/>
            <a:lstStyle/>
            <a:p>
              <a:pPr algn="ctr"/>
              <a:endParaRPr sz="1350"/>
            </a:p>
          </p:txBody>
        </p:sp>
        <p:sp>
          <p:nvSpPr>
            <p:cNvPr id="1048958" name="任意多边形 207"/>
            <p:cNvSpPr/>
            <p:nvPr/>
          </p:nvSpPr>
          <p:spPr bwMode="auto">
            <a:xfrm>
              <a:off x="3161" y="13587"/>
              <a:ext cx="72" cy="48"/>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solidFill>
              <a:srgbClr val="FFFFFF"/>
            </a:solidFill>
            <a:ln>
              <a:noFill/>
            </a:ln>
          </p:spPr>
          <p:txBody>
            <a:bodyPr anchor="ctr"/>
            <a:lstStyle/>
            <a:p>
              <a:pPr algn="ctr"/>
              <a:endParaRPr sz="1350"/>
            </a:p>
          </p:txBody>
        </p:sp>
        <p:sp>
          <p:nvSpPr>
            <p:cNvPr id="1048959" name="任意多边形 208"/>
            <p:cNvSpPr/>
            <p:nvPr/>
          </p:nvSpPr>
          <p:spPr bwMode="auto">
            <a:xfrm>
              <a:off x="3157" y="13515"/>
              <a:ext cx="78" cy="31"/>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solidFill>
              <a:srgbClr val="FFFFFF"/>
            </a:solidFill>
            <a:ln>
              <a:noFill/>
            </a:ln>
          </p:spPr>
          <p:txBody>
            <a:bodyPr anchor="ctr"/>
            <a:lstStyle/>
            <a:p>
              <a:pPr algn="ctr"/>
              <a:endParaRPr sz="1350"/>
            </a:p>
          </p:txBody>
        </p:sp>
        <p:sp>
          <p:nvSpPr>
            <p:cNvPr id="1048960" name="椭圆 209"/>
            <p:cNvSpPr/>
            <p:nvPr/>
          </p:nvSpPr>
          <p:spPr>
            <a:xfrm>
              <a:off x="2031" y="13073"/>
              <a:ext cx="638" cy="638"/>
            </a:xfrm>
            <a:prstGeom prst="ellipse">
              <a:avLst/>
            </a:prstGeom>
            <a:solidFill>
              <a:srgbClr val="5268A5">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61" name="任意多边形 210"/>
            <p:cNvSpPr/>
            <p:nvPr/>
          </p:nvSpPr>
          <p:spPr bwMode="auto">
            <a:xfrm>
              <a:off x="2191" y="13187"/>
              <a:ext cx="295" cy="386"/>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p:spPr>
          <p:txBody>
            <a:bodyPr anchor="ctr"/>
            <a:lstStyle/>
            <a:p>
              <a:pPr algn="ctr"/>
              <a:endParaRPr sz="1350"/>
            </a:p>
          </p:txBody>
        </p:sp>
        <p:sp>
          <p:nvSpPr>
            <p:cNvPr id="1048962" name="任意多边形 211"/>
            <p:cNvSpPr/>
            <p:nvPr/>
          </p:nvSpPr>
          <p:spPr bwMode="auto">
            <a:xfrm>
              <a:off x="2320" y="13450"/>
              <a:ext cx="36" cy="86"/>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p:spPr>
          <p:txBody>
            <a:bodyPr anchor="ctr"/>
            <a:lstStyle/>
            <a:p>
              <a:pPr algn="ctr"/>
              <a:endParaRPr sz="1350"/>
            </a:p>
          </p:txBody>
        </p:sp>
        <p:sp>
          <p:nvSpPr>
            <p:cNvPr id="1048963" name="椭圆 212"/>
            <p:cNvSpPr/>
            <p:nvPr/>
          </p:nvSpPr>
          <p:spPr>
            <a:xfrm>
              <a:off x="3194" y="8762"/>
              <a:ext cx="2074" cy="2074"/>
            </a:xfrm>
            <a:prstGeom prst="ellipse">
              <a:avLst/>
            </a:prstGeom>
            <a:solidFill>
              <a:srgbClr val="178AA1">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64" name="任意多边形 213"/>
            <p:cNvSpPr/>
            <p:nvPr/>
          </p:nvSpPr>
          <p:spPr bwMode="auto">
            <a:xfrm>
              <a:off x="3681" y="9245"/>
              <a:ext cx="1101" cy="1093"/>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rgbClr val="FFFFFF"/>
            </a:solidFill>
            <a:ln>
              <a:noFill/>
            </a:ln>
          </p:spPr>
          <p:txBody>
            <a:bodyPr anchor="ctr"/>
            <a:lstStyle/>
            <a:p>
              <a:pPr algn="ctr"/>
              <a:endParaRPr sz="1350"/>
            </a:p>
          </p:txBody>
        </p:sp>
        <p:sp>
          <p:nvSpPr>
            <p:cNvPr id="1048965" name="椭圆 214"/>
            <p:cNvSpPr/>
            <p:nvPr/>
          </p:nvSpPr>
          <p:spPr>
            <a:xfrm>
              <a:off x="3875" y="12077"/>
              <a:ext cx="1565" cy="1565"/>
            </a:xfrm>
            <a:prstGeom prst="ellipse">
              <a:avLst/>
            </a:prstGeom>
            <a:solidFill>
              <a:srgbClr val="4276AA">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66" name="任意多边形 215"/>
            <p:cNvSpPr/>
            <p:nvPr/>
          </p:nvSpPr>
          <p:spPr bwMode="auto">
            <a:xfrm>
              <a:off x="4174" y="12750"/>
              <a:ext cx="442" cy="632"/>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solidFill>
              <a:srgbClr val="FFFFFF"/>
            </a:solidFill>
            <a:ln>
              <a:noFill/>
            </a:ln>
          </p:spPr>
          <p:txBody>
            <a:bodyPr anchor="ctr"/>
            <a:lstStyle/>
            <a:p>
              <a:pPr algn="ctr"/>
              <a:endParaRPr sz="1350"/>
            </a:p>
          </p:txBody>
        </p:sp>
        <p:sp>
          <p:nvSpPr>
            <p:cNvPr id="1048967" name="任意多边形 216"/>
            <p:cNvSpPr/>
            <p:nvPr/>
          </p:nvSpPr>
          <p:spPr bwMode="auto">
            <a:xfrm>
              <a:off x="4421" y="12365"/>
              <a:ext cx="619" cy="714"/>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solidFill>
              <a:srgbClr val="FFFFFF"/>
            </a:solidFill>
            <a:ln>
              <a:noFill/>
            </a:ln>
          </p:spPr>
          <p:txBody>
            <a:bodyPr anchor="ctr"/>
            <a:lstStyle/>
            <a:p>
              <a:pPr algn="ctr"/>
              <a:endParaRPr sz="1350"/>
            </a:p>
          </p:txBody>
        </p:sp>
        <p:sp>
          <p:nvSpPr>
            <p:cNvPr id="1048968" name="任意多边形 217"/>
            <p:cNvSpPr/>
            <p:nvPr/>
          </p:nvSpPr>
          <p:spPr bwMode="auto">
            <a:xfrm>
              <a:off x="4951" y="12510"/>
              <a:ext cx="95" cy="120"/>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solidFill>
              <a:srgbClr val="FFFFFF"/>
            </a:solidFill>
            <a:ln>
              <a:noFill/>
            </a:ln>
          </p:spPr>
          <p:txBody>
            <a:bodyPr anchor="ctr"/>
            <a:lstStyle/>
            <a:p>
              <a:pPr algn="ctr"/>
              <a:endParaRPr sz="1350"/>
            </a:p>
          </p:txBody>
        </p:sp>
        <p:sp>
          <p:nvSpPr>
            <p:cNvPr id="1048969" name="任意多边形 218"/>
            <p:cNvSpPr/>
            <p:nvPr/>
          </p:nvSpPr>
          <p:spPr bwMode="auto">
            <a:xfrm>
              <a:off x="5002" y="12788"/>
              <a:ext cx="133" cy="88"/>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solidFill>
              <a:srgbClr val="FFFFFF"/>
            </a:solidFill>
            <a:ln>
              <a:noFill/>
            </a:ln>
          </p:spPr>
          <p:txBody>
            <a:bodyPr anchor="ctr"/>
            <a:lstStyle/>
            <a:p>
              <a:pPr algn="ctr"/>
              <a:endParaRPr sz="1350"/>
            </a:p>
          </p:txBody>
        </p:sp>
        <p:sp>
          <p:nvSpPr>
            <p:cNvPr id="1048970" name="任意多边形 219"/>
            <p:cNvSpPr/>
            <p:nvPr/>
          </p:nvSpPr>
          <p:spPr bwMode="auto">
            <a:xfrm>
              <a:off x="4995" y="12656"/>
              <a:ext cx="145" cy="57"/>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solidFill>
              <a:srgbClr val="FFFFFF"/>
            </a:solidFill>
            <a:ln>
              <a:noFill/>
            </a:ln>
          </p:spPr>
          <p:txBody>
            <a:bodyPr anchor="ctr"/>
            <a:lstStyle/>
            <a:p>
              <a:pPr algn="ctr"/>
              <a:endParaRPr sz="1350"/>
            </a:p>
          </p:txBody>
        </p:sp>
        <p:sp>
          <p:nvSpPr>
            <p:cNvPr id="1048971" name="椭圆 220"/>
            <p:cNvSpPr/>
            <p:nvPr/>
          </p:nvSpPr>
          <p:spPr>
            <a:xfrm>
              <a:off x="3408" y="10656"/>
              <a:ext cx="544" cy="544"/>
            </a:xfrm>
            <a:prstGeom prst="ellipse">
              <a:avLst/>
            </a:prstGeom>
            <a:solidFill>
              <a:srgbClr val="5E5CA2">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72" name="任意多边形 221"/>
            <p:cNvSpPr/>
            <p:nvPr/>
          </p:nvSpPr>
          <p:spPr bwMode="auto">
            <a:xfrm>
              <a:off x="3573" y="10824"/>
              <a:ext cx="247" cy="218"/>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rgbClr val="FFFFFF"/>
            </a:solidFill>
            <a:ln>
              <a:noFill/>
            </a:ln>
          </p:spPr>
          <p:txBody>
            <a:bodyPr anchor="ctr"/>
            <a:lstStyle/>
            <a:p>
              <a:pPr algn="ctr"/>
              <a:endParaRPr sz="1350"/>
            </a:p>
          </p:txBody>
        </p:sp>
        <p:sp>
          <p:nvSpPr>
            <p:cNvPr id="1048973" name="椭圆 222"/>
            <p:cNvSpPr/>
            <p:nvPr/>
          </p:nvSpPr>
          <p:spPr>
            <a:xfrm>
              <a:off x="2657" y="9739"/>
              <a:ext cx="698" cy="698"/>
            </a:xfrm>
            <a:prstGeom prst="ellipse">
              <a:avLst/>
            </a:prstGeom>
            <a:solidFill>
              <a:srgbClr val="40A693">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74" name="任意多边形 223"/>
            <p:cNvSpPr/>
            <p:nvPr/>
          </p:nvSpPr>
          <p:spPr bwMode="auto">
            <a:xfrm>
              <a:off x="2886" y="10076"/>
              <a:ext cx="240" cy="9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FFFFF"/>
            </a:solidFill>
            <a:ln>
              <a:noFill/>
            </a:ln>
          </p:spPr>
          <p:txBody>
            <a:bodyPr anchor="ctr"/>
            <a:lstStyle/>
            <a:p>
              <a:pPr algn="ctr"/>
              <a:endParaRPr sz="1350"/>
            </a:p>
          </p:txBody>
        </p:sp>
        <p:sp>
          <p:nvSpPr>
            <p:cNvPr id="1048975" name="任意多边形 224"/>
            <p:cNvSpPr/>
            <p:nvPr/>
          </p:nvSpPr>
          <p:spPr bwMode="auto">
            <a:xfrm>
              <a:off x="2886" y="10148"/>
              <a:ext cx="240" cy="101"/>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solidFill>
              <a:srgbClr val="FFFFFF"/>
            </a:solidFill>
            <a:ln>
              <a:noFill/>
            </a:ln>
          </p:spPr>
          <p:txBody>
            <a:bodyPr anchor="ctr"/>
            <a:lstStyle/>
            <a:p>
              <a:pPr algn="ctr"/>
              <a:endParaRPr sz="1350"/>
            </a:p>
          </p:txBody>
        </p:sp>
        <p:sp>
          <p:nvSpPr>
            <p:cNvPr id="1048976" name="任意多边形 225"/>
            <p:cNvSpPr/>
            <p:nvPr/>
          </p:nvSpPr>
          <p:spPr bwMode="auto">
            <a:xfrm>
              <a:off x="2886" y="10001"/>
              <a:ext cx="240" cy="9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solidFill>
              <a:srgbClr val="FFFFFF"/>
            </a:solidFill>
            <a:ln>
              <a:noFill/>
            </a:ln>
          </p:spPr>
          <p:txBody>
            <a:bodyPr anchor="ctr"/>
            <a:lstStyle/>
            <a:p>
              <a:pPr algn="ctr"/>
              <a:endParaRPr sz="1350"/>
            </a:p>
          </p:txBody>
        </p:sp>
        <p:sp>
          <p:nvSpPr>
            <p:cNvPr id="1048977" name="椭圆 226"/>
            <p:cNvSpPr/>
            <p:nvPr/>
          </p:nvSpPr>
          <p:spPr bwMode="auto">
            <a:xfrm>
              <a:off x="2891" y="9949"/>
              <a:ext cx="230" cy="77"/>
            </a:xfrm>
            <a:prstGeom prst="ellipse">
              <a:avLst/>
            </a:prstGeom>
            <a:solidFill>
              <a:srgbClr val="FFFFFF"/>
            </a:solidFill>
            <a:ln>
              <a:noFill/>
            </a:ln>
          </p:spPr>
          <p:txBody>
            <a:bodyPr anchor="ctr"/>
            <a:lstStyle/>
            <a:p>
              <a:pPr algn="ctr"/>
              <a:endParaRPr sz="1350"/>
            </a:p>
          </p:txBody>
        </p:sp>
        <p:sp>
          <p:nvSpPr>
            <p:cNvPr id="1048978" name="任意多边形 227"/>
            <p:cNvSpPr/>
            <p:nvPr/>
          </p:nvSpPr>
          <p:spPr bwMode="auto">
            <a:xfrm>
              <a:off x="2618" y="14676"/>
              <a:ext cx="1002" cy="1002"/>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solidFill>
              <a:srgbClr val="FFFFFF"/>
            </a:solidFill>
            <a:ln>
              <a:noFill/>
            </a:ln>
          </p:spPr>
          <p:txBody>
            <a:bodyPr anchor="ctr"/>
            <a:lstStyle/>
            <a:p>
              <a:pPr algn="ctr"/>
              <a:endParaRPr sz="1350"/>
            </a:p>
          </p:txBody>
        </p:sp>
        <p:sp>
          <p:nvSpPr>
            <p:cNvPr id="1048979" name="任意多边形 228"/>
            <p:cNvSpPr/>
            <p:nvPr/>
          </p:nvSpPr>
          <p:spPr bwMode="auto">
            <a:xfrm>
              <a:off x="2175" y="15530"/>
              <a:ext cx="612" cy="612"/>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solidFill>
              <a:srgbClr val="FFFFFF"/>
            </a:solidFill>
            <a:ln>
              <a:noFill/>
            </a:ln>
          </p:spPr>
          <p:txBody>
            <a:bodyPr anchor="ctr"/>
            <a:lstStyle/>
            <a:p>
              <a:pPr algn="ctr"/>
              <a:endParaRPr sz="1350"/>
            </a:p>
          </p:txBody>
        </p:sp>
        <p:sp>
          <p:nvSpPr>
            <p:cNvPr id="1048980" name="任意多边形 229"/>
            <p:cNvSpPr/>
            <p:nvPr/>
          </p:nvSpPr>
          <p:spPr bwMode="auto">
            <a:xfrm>
              <a:off x="3135" y="15013"/>
              <a:ext cx="380" cy="45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solidFill>
              <a:srgbClr val="FFFFFF"/>
            </a:solidFill>
            <a:ln>
              <a:noFill/>
            </a:ln>
          </p:spPr>
          <p:txBody>
            <a:bodyPr anchor="ctr"/>
            <a:lstStyle/>
            <a:p>
              <a:pPr algn="ctr"/>
              <a:endParaRPr sz="1350"/>
            </a:p>
          </p:txBody>
        </p:sp>
        <p:sp>
          <p:nvSpPr>
            <p:cNvPr id="1048981" name="椭圆 230"/>
            <p:cNvSpPr/>
            <p:nvPr/>
          </p:nvSpPr>
          <p:spPr>
            <a:xfrm>
              <a:off x="1914" y="8582"/>
              <a:ext cx="1404" cy="1404"/>
            </a:xfrm>
            <a:prstGeom prst="ellipse">
              <a:avLst/>
            </a:prstGeom>
            <a:solidFill>
              <a:srgbClr val="4276AA">
                <a:alpha val="79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8982" name="任意多边形 231"/>
            <p:cNvSpPr/>
            <p:nvPr/>
          </p:nvSpPr>
          <p:spPr bwMode="auto">
            <a:xfrm>
              <a:off x="2182" y="9187"/>
              <a:ext cx="397" cy="567"/>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solidFill>
              <a:srgbClr val="FFFFFF"/>
            </a:solidFill>
            <a:ln>
              <a:noFill/>
            </a:ln>
          </p:spPr>
          <p:txBody>
            <a:bodyPr anchor="ctr"/>
            <a:lstStyle/>
            <a:p>
              <a:pPr algn="ctr"/>
              <a:endParaRPr sz="1350"/>
            </a:p>
          </p:txBody>
        </p:sp>
        <p:sp>
          <p:nvSpPr>
            <p:cNvPr id="1048983" name="任意多边形 232"/>
            <p:cNvSpPr/>
            <p:nvPr/>
          </p:nvSpPr>
          <p:spPr bwMode="auto">
            <a:xfrm>
              <a:off x="2403" y="8841"/>
              <a:ext cx="555" cy="640"/>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solidFill>
              <a:srgbClr val="FFFFFF"/>
            </a:solidFill>
            <a:ln>
              <a:noFill/>
            </a:ln>
          </p:spPr>
          <p:txBody>
            <a:bodyPr anchor="ctr"/>
            <a:lstStyle/>
            <a:p>
              <a:pPr algn="ctr"/>
              <a:endParaRPr sz="1350"/>
            </a:p>
          </p:txBody>
        </p:sp>
        <p:sp>
          <p:nvSpPr>
            <p:cNvPr id="1048984" name="任意多边形 233"/>
            <p:cNvSpPr/>
            <p:nvPr/>
          </p:nvSpPr>
          <p:spPr bwMode="auto">
            <a:xfrm>
              <a:off x="2879" y="8972"/>
              <a:ext cx="85" cy="108"/>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solidFill>
              <a:srgbClr val="FFFFFF"/>
            </a:solidFill>
            <a:ln>
              <a:noFill/>
            </a:ln>
          </p:spPr>
          <p:txBody>
            <a:bodyPr anchor="ctr"/>
            <a:lstStyle/>
            <a:p>
              <a:pPr algn="ctr"/>
              <a:endParaRPr sz="1350"/>
            </a:p>
          </p:txBody>
        </p:sp>
        <p:sp>
          <p:nvSpPr>
            <p:cNvPr id="1048985" name="任意多边形 234"/>
            <p:cNvSpPr/>
            <p:nvPr/>
          </p:nvSpPr>
          <p:spPr bwMode="auto">
            <a:xfrm>
              <a:off x="2925" y="9221"/>
              <a:ext cx="119" cy="79"/>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solidFill>
              <a:srgbClr val="FFFFFF"/>
            </a:solidFill>
            <a:ln>
              <a:noFill/>
            </a:ln>
          </p:spPr>
          <p:txBody>
            <a:bodyPr anchor="ctr"/>
            <a:lstStyle/>
            <a:p>
              <a:pPr algn="ctr"/>
              <a:endParaRPr sz="1350"/>
            </a:p>
          </p:txBody>
        </p:sp>
        <p:sp>
          <p:nvSpPr>
            <p:cNvPr id="1048986" name="任意多边形 235"/>
            <p:cNvSpPr/>
            <p:nvPr/>
          </p:nvSpPr>
          <p:spPr bwMode="auto">
            <a:xfrm>
              <a:off x="2919" y="9102"/>
              <a:ext cx="130" cy="51"/>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solidFill>
              <a:srgbClr val="FFFFFF"/>
            </a:solidFill>
            <a:ln>
              <a:noFill/>
            </a:ln>
          </p:spPr>
          <p:txBody>
            <a:bodyPr anchor="ctr"/>
            <a:lstStyle/>
            <a:p>
              <a:pPr algn="ctr"/>
              <a:endParaRPr sz="1350"/>
            </a:p>
          </p:txBody>
        </p:sp>
      </p:grpSp>
      <p:sp>
        <p:nvSpPr>
          <p:cNvPr id="1048987" name="文本框 61"/>
          <p:cNvSpPr txBox="1"/>
          <p:nvPr/>
        </p:nvSpPr>
        <p:spPr>
          <a:xfrm>
            <a:off x="1379220" y="2136140"/>
            <a:ext cx="3887470" cy="2606040"/>
          </a:xfrm>
          <a:prstGeom prst="rect">
            <a:avLst/>
          </a:prstGeom>
          <a:noFill/>
        </p:spPr>
        <p:txBody>
          <a:bodyPr wrap="square" rtlCol="0" anchor="ctr" anchorCtr="0">
            <a:spAutoFit/>
          </a:bodyPr>
          <a:lstStyle/>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在合同文件中以特定语言加入具体对承包商安全期望要求</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帮助理解如何推行承包安全要求</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具体工作的安全标准 </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主要人员的能力和所需设备 </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预期的行为 </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没有意料之外的事</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“安全协调”应参与到准备招标文件的过程中，识别安全危险因素并在招标文件中包括合适的安全条款</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制订整个后续过程的“游戏规则”</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组合 47"/>
          <p:cNvGrpSpPr/>
          <p:nvPr/>
        </p:nvGrpSpPr>
        <p:grpSpPr>
          <a:xfrm>
            <a:off x="3654425" y="739140"/>
            <a:ext cx="1835150" cy="436880"/>
            <a:chOff x="5584" y="1164"/>
            <a:chExt cx="2890" cy="688"/>
          </a:xfrm>
        </p:grpSpPr>
        <p:sp>
          <p:nvSpPr>
            <p:cNvPr id="1048989"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：合同准备</a:t>
              </a:r>
            </a:p>
          </p:txBody>
        </p:sp>
        <p:grpSp>
          <p:nvGrpSpPr>
            <p:cNvPr id="226" name="组合 68"/>
            <p:cNvGrpSpPr/>
            <p:nvPr/>
          </p:nvGrpSpPr>
          <p:grpSpPr>
            <a:xfrm>
              <a:off x="5584" y="1734"/>
              <a:ext cx="2891" cy="118"/>
              <a:chOff x="3578" y="2857"/>
              <a:chExt cx="2754" cy="118"/>
            </a:xfrm>
          </p:grpSpPr>
          <p:cxnSp>
            <p:nvCxnSpPr>
              <p:cNvPr id="3145762"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63"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8990"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991"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048992" name="文本框 1"/>
          <p:cNvSpPr txBox="1"/>
          <p:nvPr/>
        </p:nvSpPr>
        <p:spPr>
          <a:xfrm>
            <a:off x="984568" y="1463675"/>
            <a:ext cx="3331210" cy="337185"/>
          </a:xfrm>
          <a:prstGeom prst="rect">
            <a:avLst/>
          </a:prstGeom>
          <a:noFill/>
        </p:spPr>
        <p:txBody>
          <a:bodyPr wrap="square" rtlCol="0" anchor="ctr" anchorCtr="0">
            <a:spAutoFit/>
          </a:bodyPr>
          <a:lstStyle/>
          <a:p>
            <a:pPr indent="0" algn="just"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招标</a:t>
            </a:r>
            <a:r>
              <a:rPr 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合同文件应包括以下内容：</a:t>
            </a:r>
          </a:p>
        </p:txBody>
      </p:sp>
      <p:sp>
        <p:nvSpPr>
          <p:cNvPr id="1048993" name="文本框 2"/>
          <p:cNvSpPr txBox="1"/>
          <p:nvPr/>
        </p:nvSpPr>
        <p:spPr>
          <a:xfrm>
            <a:off x="5339080" y="4251325"/>
            <a:ext cx="3239770" cy="306705"/>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建立承包商安全管理和技术标准</a:t>
            </a:r>
          </a:p>
        </p:txBody>
      </p:sp>
      <p:grpSp>
        <p:nvGrpSpPr>
          <p:cNvPr id="227" name="组合 36"/>
          <p:cNvGrpSpPr/>
          <p:nvPr/>
        </p:nvGrpSpPr>
        <p:grpSpPr>
          <a:xfrm>
            <a:off x="986155" y="1896745"/>
            <a:ext cx="720090" cy="720090"/>
            <a:chOff x="6448" y="3299"/>
            <a:chExt cx="1134" cy="1134"/>
          </a:xfrm>
        </p:grpSpPr>
        <p:grpSp>
          <p:nvGrpSpPr>
            <p:cNvPr id="228" name="组合 30"/>
            <p:cNvGrpSpPr/>
            <p:nvPr/>
          </p:nvGrpSpPr>
          <p:grpSpPr>
            <a:xfrm>
              <a:off x="6448" y="3299"/>
              <a:ext cx="1134" cy="1134"/>
              <a:chOff x="6448" y="3299"/>
              <a:chExt cx="1502" cy="1502"/>
            </a:xfrm>
          </p:grpSpPr>
          <p:sp>
            <p:nvSpPr>
              <p:cNvPr id="1048994" name="菱形 236"/>
              <p:cNvSpPr/>
              <p:nvPr/>
            </p:nvSpPr>
            <p:spPr>
              <a:xfrm>
                <a:off x="6448" y="3299"/>
                <a:ext cx="1503" cy="1503"/>
              </a:xfrm>
              <a:prstGeom prst="diamond">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8995" name="菱形 237"/>
              <p:cNvSpPr/>
              <p:nvPr/>
            </p:nvSpPr>
            <p:spPr>
              <a:xfrm>
                <a:off x="6651" y="3502"/>
                <a:ext cx="1098" cy="10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47500" lnSpcReduction="20000"/>
              </a:bodyPr>
              <a:lstStyle/>
              <a:p>
                <a:pPr algn="ctr" fontAlgn="auto">
                  <a:lnSpc>
                    <a:spcPct val="100000"/>
                  </a:lnSpc>
                </a:pPr>
                <a:endParaRPr lang="en-US" altLang="zh-CN" sz="27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48996" name="文本框 32"/>
            <p:cNvSpPr txBox="1"/>
            <p:nvPr/>
          </p:nvSpPr>
          <p:spPr>
            <a:xfrm>
              <a:off x="6773" y="3601"/>
              <a:ext cx="485" cy="531"/>
            </a:xfrm>
            <a:prstGeom prst="rect">
              <a:avLst/>
            </a:prstGeom>
            <a:noFill/>
          </p:spPr>
          <p:txBody>
            <a:bodyPr wrap="none" rtlCol="0" anchor="t">
              <a:sp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p>
          </p:txBody>
        </p:sp>
      </p:grpSp>
      <p:grpSp>
        <p:nvGrpSpPr>
          <p:cNvPr id="229" name="组合 41"/>
          <p:cNvGrpSpPr/>
          <p:nvPr/>
        </p:nvGrpSpPr>
        <p:grpSpPr>
          <a:xfrm>
            <a:off x="986155" y="2617470"/>
            <a:ext cx="720090" cy="720090"/>
            <a:chOff x="6448" y="3299"/>
            <a:chExt cx="1134" cy="1134"/>
          </a:xfrm>
        </p:grpSpPr>
        <p:grpSp>
          <p:nvGrpSpPr>
            <p:cNvPr id="230" name="组合 39"/>
            <p:cNvGrpSpPr/>
            <p:nvPr/>
          </p:nvGrpSpPr>
          <p:grpSpPr>
            <a:xfrm>
              <a:off x="6448" y="3299"/>
              <a:ext cx="1134" cy="1134"/>
              <a:chOff x="6448" y="3299"/>
              <a:chExt cx="1502" cy="1502"/>
            </a:xfrm>
          </p:grpSpPr>
          <p:sp>
            <p:nvSpPr>
              <p:cNvPr id="1048997" name="菱形 238"/>
              <p:cNvSpPr/>
              <p:nvPr/>
            </p:nvSpPr>
            <p:spPr>
              <a:xfrm>
                <a:off x="6448" y="3299"/>
                <a:ext cx="1503" cy="1503"/>
              </a:xfrm>
              <a:prstGeom prst="diamond">
                <a:avLst/>
              </a:pr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8998" name="菱形 239"/>
              <p:cNvSpPr/>
              <p:nvPr/>
            </p:nvSpPr>
            <p:spPr>
              <a:xfrm>
                <a:off x="6651" y="3502"/>
                <a:ext cx="1098" cy="109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endParaRPr lang="zh-CN" altLang="en-US" sz="2700" dirty="0">
                  <a:solidFill>
                    <a:schemeClr val="bg1"/>
                  </a:solidFill>
                  <a:sym typeface="Arial" panose="020B0604020202020204" pitchFamily="34" charset="0"/>
                </a:endParaRPr>
              </a:p>
            </p:txBody>
          </p:sp>
        </p:grpSp>
        <p:sp>
          <p:nvSpPr>
            <p:cNvPr id="1048999" name="文本框 40"/>
            <p:cNvSpPr txBox="1"/>
            <p:nvPr/>
          </p:nvSpPr>
          <p:spPr>
            <a:xfrm>
              <a:off x="6772" y="3600"/>
              <a:ext cx="485" cy="531"/>
            </a:xfrm>
            <a:prstGeom prst="rect">
              <a:avLst/>
            </a:prstGeom>
            <a:noFill/>
          </p:spPr>
          <p:txBody>
            <a:bodyPr wrap="none" rtlCol="0" anchor="t">
              <a:sp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p>
          </p:txBody>
        </p:sp>
      </p:grpSp>
      <p:grpSp>
        <p:nvGrpSpPr>
          <p:cNvPr id="231" name="组合 42"/>
          <p:cNvGrpSpPr/>
          <p:nvPr/>
        </p:nvGrpSpPr>
        <p:grpSpPr>
          <a:xfrm>
            <a:off x="984885" y="3338195"/>
            <a:ext cx="720090" cy="720090"/>
            <a:chOff x="6448" y="3299"/>
            <a:chExt cx="1134" cy="1134"/>
          </a:xfrm>
        </p:grpSpPr>
        <p:grpSp>
          <p:nvGrpSpPr>
            <p:cNvPr id="232" name="组合 43"/>
            <p:cNvGrpSpPr/>
            <p:nvPr/>
          </p:nvGrpSpPr>
          <p:grpSpPr>
            <a:xfrm>
              <a:off x="6448" y="3299"/>
              <a:ext cx="1134" cy="1134"/>
              <a:chOff x="6448" y="3299"/>
              <a:chExt cx="1502" cy="1502"/>
            </a:xfrm>
          </p:grpSpPr>
          <p:sp>
            <p:nvSpPr>
              <p:cNvPr id="1049000" name="菱形 44"/>
              <p:cNvSpPr/>
              <p:nvPr/>
            </p:nvSpPr>
            <p:spPr>
              <a:xfrm>
                <a:off x="6448" y="3299"/>
                <a:ext cx="1503" cy="1503"/>
              </a:xfrm>
              <a:prstGeom prst="diamond">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01" name="菱形 45"/>
              <p:cNvSpPr/>
              <p:nvPr/>
            </p:nvSpPr>
            <p:spPr>
              <a:xfrm>
                <a:off x="6651" y="3502"/>
                <a:ext cx="1098" cy="10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47500" lnSpcReduction="20000"/>
              </a:bodyPr>
              <a:lstStyle/>
              <a:p>
                <a:pPr algn="ctr" fontAlgn="auto">
                  <a:lnSpc>
                    <a:spcPct val="100000"/>
                  </a:lnSpc>
                </a:pPr>
                <a:endParaRPr lang="en-US" altLang="zh-CN" sz="27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49002" name="文本框 46"/>
            <p:cNvSpPr txBox="1"/>
            <p:nvPr/>
          </p:nvSpPr>
          <p:spPr>
            <a:xfrm>
              <a:off x="6773" y="3601"/>
              <a:ext cx="485" cy="531"/>
            </a:xfrm>
            <a:prstGeom prst="rect">
              <a:avLst/>
            </a:prstGeom>
            <a:noFill/>
          </p:spPr>
          <p:txBody>
            <a:bodyPr wrap="none" rtlCol="0" anchor="t">
              <a:sp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p>
          </p:txBody>
        </p:sp>
      </p:grpSp>
      <p:grpSp>
        <p:nvGrpSpPr>
          <p:cNvPr id="233" name="组合 58"/>
          <p:cNvGrpSpPr/>
          <p:nvPr/>
        </p:nvGrpSpPr>
        <p:grpSpPr>
          <a:xfrm>
            <a:off x="984885" y="4058920"/>
            <a:ext cx="720090" cy="720090"/>
            <a:chOff x="6448" y="3299"/>
            <a:chExt cx="1134" cy="1134"/>
          </a:xfrm>
        </p:grpSpPr>
        <p:grpSp>
          <p:nvGrpSpPr>
            <p:cNvPr id="234" name="组合 59"/>
            <p:cNvGrpSpPr/>
            <p:nvPr/>
          </p:nvGrpSpPr>
          <p:grpSpPr>
            <a:xfrm>
              <a:off x="6448" y="3299"/>
              <a:ext cx="1134" cy="1134"/>
              <a:chOff x="6448" y="3299"/>
              <a:chExt cx="1502" cy="1502"/>
            </a:xfrm>
          </p:grpSpPr>
          <p:sp>
            <p:nvSpPr>
              <p:cNvPr id="1049003" name="菱形 60"/>
              <p:cNvSpPr/>
              <p:nvPr/>
            </p:nvSpPr>
            <p:spPr>
              <a:xfrm>
                <a:off x="6448" y="3299"/>
                <a:ext cx="1503" cy="1503"/>
              </a:xfrm>
              <a:prstGeom prst="diamond">
                <a:avLst/>
              </a:pr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04" name="菱形 61"/>
              <p:cNvSpPr/>
              <p:nvPr/>
            </p:nvSpPr>
            <p:spPr>
              <a:xfrm>
                <a:off x="6651" y="3502"/>
                <a:ext cx="1098" cy="109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endParaRPr lang="zh-CN" altLang="en-US" sz="2700" dirty="0">
                  <a:solidFill>
                    <a:schemeClr val="bg1"/>
                  </a:solidFill>
                  <a:sym typeface="Arial" panose="020B0604020202020204" pitchFamily="34" charset="0"/>
                </a:endParaRPr>
              </a:p>
            </p:txBody>
          </p:sp>
        </p:grpSp>
        <p:sp>
          <p:nvSpPr>
            <p:cNvPr id="1049005" name="文本框 62"/>
            <p:cNvSpPr txBox="1"/>
            <p:nvPr/>
          </p:nvSpPr>
          <p:spPr>
            <a:xfrm>
              <a:off x="6772" y="3600"/>
              <a:ext cx="485" cy="531"/>
            </a:xfrm>
            <a:prstGeom prst="rect">
              <a:avLst/>
            </a:prstGeom>
            <a:noFill/>
          </p:spPr>
          <p:txBody>
            <a:bodyPr wrap="none" rtlCol="0" anchor="t">
              <a:sp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p>
          </p:txBody>
        </p:sp>
      </p:grpSp>
      <p:sp>
        <p:nvSpPr>
          <p:cNvPr id="1049006" name="文本框 63"/>
          <p:cNvSpPr txBox="1"/>
          <p:nvPr/>
        </p:nvSpPr>
        <p:spPr>
          <a:xfrm>
            <a:off x="1706880" y="2088515"/>
            <a:ext cx="1578610" cy="306705"/>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对安全的期望</a:t>
            </a:r>
          </a:p>
        </p:txBody>
      </p:sp>
      <p:sp>
        <p:nvSpPr>
          <p:cNvPr id="1049007" name="文本框 64"/>
          <p:cNvSpPr txBox="1"/>
          <p:nvPr/>
        </p:nvSpPr>
        <p:spPr>
          <a:xfrm>
            <a:off x="1701800" y="2809875"/>
            <a:ext cx="1969135" cy="306705"/>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执行工作的条件</a:t>
            </a:r>
          </a:p>
        </p:txBody>
      </p:sp>
      <p:sp>
        <p:nvSpPr>
          <p:cNvPr id="1049008" name="文本框 65"/>
          <p:cNvSpPr txBox="1"/>
          <p:nvPr/>
        </p:nvSpPr>
        <p:spPr>
          <a:xfrm>
            <a:off x="1701800" y="3529965"/>
            <a:ext cx="1722120" cy="306705"/>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详细工作范围</a:t>
            </a:r>
          </a:p>
        </p:txBody>
      </p:sp>
      <p:sp>
        <p:nvSpPr>
          <p:cNvPr id="1049009" name="文本框 66"/>
          <p:cNvSpPr txBox="1"/>
          <p:nvPr/>
        </p:nvSpPr>
        <p:spPr>
          <a:xfrm>
            <a:off x="1701800" y="4250055"/>
            <a:ext cx="3227070" cy="306705"/>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不遵守要求时，中止合同的条款</a:t>
            </a:r>
          </a:p>
        </p:txBody>
      </p:sp>
      <p:grpSp>
        <p:nvGrpSpPr>
          <p:cNvPr id="235" name="组合 71"/>
          <p:cNvGrpSpPr/>
          <p:nvPr/>
        </p:nvGrpSpPr>
        <p:grpSpPr>
          <a:xfrm>
            <a:off x="4618355" y="1897380"/>
            <a:ext cx="720090" cy="720090"/>
            <a:chOff x="6448" y="3299"/>
            <a:chExt cx="1134" cy="1134"/>
          </a:xfrm>
        </p:grpSpPr>
        <p:grpSp>
          <p:nvGrpSpPr>
            <p:cNvPr id="236" name="组合 72"/>
            <p:cNvGrpSpPr/>
            <p:nvPr/>
          </p:nvGrpSpPr>
          <p:grpSpPr>
            <a:xfrm>
              <a:off x="6448" y="3299"/>
              <a:ext cx="1134" cy="1134"/>
              <a:chOff x="6448" y="3299"/>
              <a:chExt cx="1502" cy="1502"/>
            </a:xfrm>
          </p:grpSpPr>
          <p:sp>
            <p:nvSpPr>
              <p:cNvPr id="1049010" name="菱形 73"/>
              <p:cNvSpPr/>
              <p:nvPr/>
            </p:nvSpPr>
            <p:spPr>
              <a:xfrm>
                <a:off x="6448" y="3299"/>
                <a:ext cx="1503" cy="1503"/>
              </a:xfrm>
              <a:prstGeom prst="diamond">
                <a:avLst/>
              </a:pr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11" name="菱形 74"/>
              <p:cNvSpPr/>
              <p:nvPr/>
            </p:nvSpPr>
            <p:spPr>
              <a:xfrm>
                <a:off x="6651" y="3502"/>
                <a:ext cx="1098" cy="109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endParaRPr lang="zh-CN" altLang="en-US" sz="2700" dirty="0">
                  <a:solidFill>
                    <a:schemeClr val="bg1"/>
                  </a:solidFill>
                  <a:sym typeface="Arial" panose="020B0604020202020204" pitchFamily="34" charset="0"/>
                </a:endParaRPr>
              </a:p>
            </p:txBody>
          </p:sp>
        </p:grpSp>
        <p:sp>
          <p:nvSpPr>
            <p:cNvPr id="1049012" name="文本框 75"/>
            <p:cNvSpPr txBox="1"/>
            <p:nvPr/>
          </p:nvSpPr>
          <p:spPr>
            <a:xfrm>
              <a:off x="6772" y="3600"/>
              <a:ext cx="485" cy="531"/>
            </a:xfrm>
            <a:prstGeom prst="rect">
              <a:avLst/>
            </a:prstGeom>
            <a:noFill/>
          </p:spPr>
          <p:txBody>
            <a:bodyPr wrap="none" rtlCol="0" anchor="t">
              <a:sp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5</a:t>
              </a:r>
            </a:p>
          </p:txBody>
        </p:sp>
      </p:grpSp>
      <p:grpSp>
        <p:nvGrpSpPr>
          <p:cNvPr id="237" name="组合 76"/>
          <p:cNvGrpSpPr/>
          <p:nvPr/>
        </p:nvGrpSpPr>
        <p:grpSpPr>
          <a:xfrm>
            <a:off x="4618990" y="2618105"/>
            <a:ext cx="720090" cy="720090"/>
            <a:chOff x="6448" y="3299"/>
            <a:chExt cx="1134" cy="1134"/>
          </a:xfrm>
        </p:grpSpPr>
        <p:grpSp>
          <p:nvGrpSpPr>
            <p:cNvPr id="238" name="组合 77"/>
            <p:cNvGrpSpPr/>
            <p:nvPr/>
          </p:nvGrpSpPr>
          <p:grpSpPr>
            <a:xfrm>
              <a:off x="6448" y="3299"/>
              <a:ext cx="1134" cy="1134"/>
              <a:chOff x="6448" y="3299"/>
              <a:chExt cx="1502" cy="1502"/>
            </a:xfrm>
          </p:grpSpPr>
          <p:sp>
            <p:nvSpPr>
              <p:cNvPr id="1049013" name="菱形 78"/>
              <p:cNvSpPr/>
              <p:nvPr/>
            </p:nvSpPr>
            <p:spPr>
              <a:xfrm>
                <a:off x="6448" y="3299"/>
                <a:ext cx="1503" cy="1503"/>
              </a:xfrm>
              <a:prstGeom prst="diamond">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14" name="菱形 79"/>
              <p:cNvSpPr/>
              <p:nvPr/>
            </p:nvSpPr>
            <p:spPr>
              <a:xfrm>
                <a:off x="6651" y="3502"/>
                <a:ext cx="1098" cy="10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47500" lnSpcReduction="20000"/>
              </a:bodyPr>
              <a:lstStyle/>
              <a:p>
                <a:pPr algn="ctr" fontAlgn="auto">
                  <a:lnSpc>
                    <a:spcPct val="100000"/>
                  </a:lnSpc>
                </a:pPr>
                <a:endParaRPr lang="en-US" altLang="zh-CN" sz="27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49015" name="文本框 80"/>
            <p:cNvSpPr txBox="1"/>
            <p:nvPr/>
          </p:nvSpPr>
          <p:spPr>
            <a:xfrm>
              <a:off x="6773" y="3601"/>
              <a:ext cx="485" cy="531"/>
            </a:xfrm>
            <a:prstGeom prst="rect">
              <a:avLst/>
            </a:prstGeom>
            <a:noFill/>
          </p:spPr>
          <p:txBody>
            <a:bodyPr wrap="none" rtlCol="0" anchor="t">
              <a:sp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6</a:t>
              </a:r>
            </a:p>
          </p:txBody>
        </p:sp>
      </p:grpSp>
      <p:grpSp>
        <p:nvGrpSpPr>
          <p:cNvPr id="239" name="组合 81"/>
          <p:cNvGrpSpPr/>
          <p:nvPr/>
        </p:nvGrpSpPr>
        <p:grpSpPr>
          <a:xfrm>
            <a:off x="4619625" y="3338830"/>
            <a:ext cx="720090" cy="720090"/>
            <a:chOff x="6448" y="3299"/>
            <a:chExt cx="1134" cy="1134"/>
          </a:xfrm>
        </p:grpSpPr>
        <p:grpSp>
          <p:nvGrpSpPr>
            <p:cNvPr id="240" name="组合 82"/>
            <p:cNvGrpSpPr/>
            <p:nvPr/>
          </p:nvGrpSpPr>
          <p:grpSpPr>
            <a:xfrm>
              <a:off x="6448" y="3299"/>
              <a:ext cx="1134" cy="1134"/>
              <a:chOff x="6448" y="3299"/>
              <a:chExt cx="1502" cy="1502"/>
            </a:xfrm>
          </p:grpSpPr>
          <p:sp>
            <p:nvSpPr>
              <p:cNvPr id="1049016" name="菱形 83"/>
              <p:cNvSpPr/>
              <p:nvPr/>
            </p:nvSpPr>
            <p:spPr>
              <a:xfrm>
                <a:off x="6448" y="3299"/>
                <a:ext cx="1503" cy="1503"/>
              </a:xfrm>
              <a:prstGeom prst="diamond">
                <a:avLst/>
              </a:pr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17" name="菱形 84"/>
              <p:cNvSpPr/>
              <p:nvPr/>
            </p:nvSpPr>
            <p:spPr>
              <a:xfrm>
                <a:off x="6651" y="3502"/>
                <a:ext cx="1098" cy="109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endParaRPr lang="zh-CN" altLang="en-US" sz="2700" dirty="0">
                  <a:solidFill>
                    <a:schemeClr val="bg1"/>
                  </a:solidFill>
                  <a:sym typeface="Arial" panose="020B0604020202020204" pitchFamily="34" charset="0"/>
                </a:endParaRPr>
              </a:p>
            </p:txBody>
          </p:sp>
        </p:grpSp>
        <p:sp>
          <p:nvSpPr>
            <p:cNvPr id="1049018" name="文本框 85"/>
            <p:cNvSpPr txBox="1"/>
            <p:nvPr/>
          </p:nvSpPr>
          <p:spPr>
            <a:xfrm>
              <a:off x="6772" y="3600"/>
              <a:ext cx="485" cy="531"/>
            </a:xfrm>
            <a:prstGeom prst="rect">
              <a:avLst/>
            </a:prstGeom>
            <a:noFill/>
          </p:spPr>
          <p:txBody>
            <a:bodyPr wrap="none" rtlCol="0" anchor="t">
              <a:sp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7</a:t>
              </a:r>
            </a:p>
          </p:txBody>
        </p:sp>
      </p:grpSp>
      <p:grpSp>
        <p:nvGrpSpPr>
          <p:cNvPr id="241" name="组合 86"/>
          <p:cNvGrpSpPr/>
          <p:nvPr/>
        </p:nvGrpSpPr>
        <p:grpSpPr>
          <a:xfrm>
            <a:off x="4620260" y="4059555"/>
            <a:ext cx="720090" cy="720090"/>
            <a:chOff x="6448" y="3299"/>
            <a:chExt cx="1134" cy="1134"/>
          </a:xfrm>
        </p:grpSpPr>
        <p:grpSp>
          <p:nvGrpSpPr>
            <p:cNvPr id="242" name="组合 87"/>
            <p:cNvGrpSpPr/>
            <p:nvPr/>
          </p:nvGrpSpPr>
          <p:grpSpPr>
            <a:xfrm>
              <a:off x="6448" y="3299"/>
              <a:ext cx="1134" cy="1134"/>
              <a:chOff x="6448" y="3299"/>
              <a:chExt cx="1502" cy="1502"/>
            </a:xfrm>
          </p:grpSpPr>
          <p:sp>
            <p:nvSpPr>
              <p:cNvPr id="1049019" name="菱形 88"/>
              <p:cNvSpPr/>
              <p:nvPr/>
            </p:nvSpPr>
            <p:spPr>
              <a:xfrm>
                <a:off x="6448" y="3299"/>
                <a:ext cx="1503" cy="1503"/>
              </a:xfrm>
              <a:prstGeom prst="diamond">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20" name="菱形 89"/>
              <p:cNvSpPr/>
              <p:nvPr/>
            </p:nvSpPr>
            <p:spPr>
              <a:xfrm>
                <a:off x="6651" y="3502"/>
                <a:ext cx="1098" cy="10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47500" lnSpcReduction="20000"/>
              </a:bodyPr>
              <a:lstStyle/>
              <a:p>
                <a:pPr algn="ctr" fontAlgn="auto">
                  <a:lnSpc>
                    <a:spcPct val="100000"/>
                  </a:lnSpc>
                </a:pPr>
                <a:endParaRPr lang="en-US" altLang="zh-CN" sz="27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49021" name="文本框 90"/>
            <p:cNvSpPr txBox="1"/>
            <p:nvPr/>
          </p:nvSpPr>
          <p:spPr>
            <a:xfrm>
              <a:off x="6773" y="3601"/>
              <a:ext cx="485" cy="531"/>
            </a:xfrm>
            <a:prstGeom prst="rect">
              <a:avLst/>
            </a:prstGeom>
            <a:noFill/>
          </p:spPr>
          <p:txBody>
            <a:bodyPr wrap="none" rtlCol="0" anchor="t">
              <a:sp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8</a:t>
              </a:r>
            </a:p>
          </p:txBody>
        </p:sp>
      </p:grpSp>
      <p:sp>
        <p:nvSpPr>
          <p:cNvPr id="1049022" name="文本框 91"/>
          <p:cNvSpPr txBox="1"/>
          <p:nvPr/>
        </p:nvSpPr>
        <p:spPr>
          <a:xfrm>
            <a:off x="5339080" y="2088515"/>
            <a:ext cx="2436495" cy="306705"/>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工作场所通用安全规定</a:t>
            </a:r>
          </a:p>
        </p:txBody>
      </p:sp>
      <p:sp>
        <p:nvSpPr>
          <p:cNvPr id="1049023" name="文本框 92"/>
          <p:cNvSpPr txBox="1"/>
          <p:nvPr/>
        </p:nvSpPr>
        <p:spPr>
          <a:xfrm>
            <a:off x="5340985" y="2808605"/>
            <a:ext cx="2626360" cy="306705"/>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作业现场的特别安全规定</a:t>
            </a:r>
          </a:p>
        </p:txBody>
      </p:sp>
      <p:sp>
        <p:nvSpPr>
          <p:cNvPr id="1049024" name="文本框 93"/>
          <p:cNvSpPr txBox="1"/>
          <p:nvPr/>
        </p:nvSpPr>
        <p:spPr>
          <a:xfrm>
            <a:off x="5339080" y="3529965"/>
            <a:ext cx="3239770" cy="306705"/>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作业现场人员完成的 JSA/PHA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1"/>
          <p:cNvGrpSpPr/>
          <p:nvPr/>
        </p:nvGrpSpPr>
        <p:grpSpPr>
          <a:xfrm>
            <a:off x="2580640" y="1799076"/>
            <a:ext cx="2447290" cy="1881505"/>
            <a:chOff x="3929" y="2644"/>
            <a:chExt cx="3854" cy="2963"/>
          </a:xfrm>
        </p:grpSpPr>
        <p:sp>
          <p:nvSpPr>
            <p:cNvPr id="1048601" name="矩形 13"/>
            <p:cNvSpPr/>
            <p:nvPr/>
          </p:nvSpPr>
          <p:spPr>
            <a:xfrm>
              <a:off x="3929" y="2644"/>
              <a:ext cx="3855" cy="628"/>
            </a:xfrm>
            <a:prstGeom prst="rect">
              <a:avLst/>
            </a:prstGeom>
          </p:spPr>
          <p:txBody>
            <a:bodyPr wrap="square">
              <a:spAutoFit/>
            </a:bodyPr>
            <a:lstStyle/>
            <a:p>
              <a:pPr algn="l"/>
              <a:r>
                <a:rPr lang="en-US" altLang="zh-CN" sz="2000" b="1" spc="200" dirty="0">
                  <a:solidFill>
                    <a:schemeClr val="bg1"/>
                  </a:solidFill>
                  <a:latin typeface="微软雅黑" panose="020B0503020204020204" pitchFamily="34" charset="-122"/>
                  <a:ea typeface="微软雅黑" panose="020B0503020204020204" pitchFamily="34" charset="-122"/>
                </a:rPr>
                <a:t>01.</a:t>
              </a:r>
              <a:r>
                <a:rPr lang="zh-CN" altLang="en-US" sz="2000" b="1" spc="200" dirty="0">
                  <a:solidFill>
                    <a:schemeClr val="bg1"/>
                  </a:solidFill>
                  <a:latin typeface="微软雅黑" panose="020B0503020204020204" pitchFamily="34" charset="-122"/>
                  <a:ea typeface="微软雅黑" panose="020B0503020204020204" pitchFamily="34" charset="-122"/>
                </a:rPr>
                <a:t>事故案例</a:t>
              </a:r>
            </a:p>
          </p:txBody>
        </p:sp>
        <p:sp>
          <p:nvSpPr>
            <p:cNvPr id="1048602" name="矩形 14"/>
            <p:cNvSpPr/>
            <p:nvPr/>
          </p:nvSpPr>
          <p:spPr>
            <a:xfrm>
              <a:off x="3929" y="4979"/>
              <a:ext cx="3855" cy="628"/>
            </a:xfrm>
            <a:prstGeom prst="rect">
              <a:avLst/>
            </a:prstGeom>
          </p:spPr>
          <p:txBody>
            <a:bodyPr wrap="square">
              <a:spAutoFit/>
            </a:bodyPr>
            <a:lstStyle/>
            <a:p>
              <a:pPr algn="l"/>
              <a:r>
                <a:rPr lang="en-US" altLang="zh-CN" sz="2000" b="1" spc="200" dirty="0">
                  <a:solidFill>
                    <a:schemeClr val="bg1"/>
                  </a:solidFill>
                  <a:latin typeface="微软雅黑" panose="020B0503020204020204" pitchFamily="34" charset="-122"/>
                  <a:ea typeface="微软雅黑" panose="020B0503020204020204" pitchFamily="34" charset="-122"/>
                </a:rPr>
                <a:t>02.</a:t>
              </a:r>
              <a:r>
                <a:rPr lang="zh-CN" altLang="en-US" sz="2000" b="1" spc="200" dirty="0">
                  <a:solidFill>
                    <a:schemeClr val="bg1"/>
                  </a:solidFill>
                  <a:latin typeface="微软雅黑" panose="020B0503020204020204" pitchFamily="34" charset="-122"/>
                  <a:ea typeface="微软雅黑" panose="020B0503020204020204" pitchFamily="34" charset="-122"/>
                </a:rPr>
                <a:t>杜邦安全管理</a:t>
              </a:r>
            </a:p>
          </p:txBody>
        </p:sp>
      </p:grpSp>
      <p:grpSp>
        <p:nvGrpSpPr>
          <p:cNvPr id="93" name="组合 2"/>
          <p:cNvGrpSpPr/>
          <p:nvPr/>
        </p:nvGrpSpPr>
        <p:grpSpPr>
          <a:xfrm>
            <a:off x="337820" y="1348543"/>
            <a:ext cx="1887855" cy="1151890"/>
            <a:chOff x="269" y="3165"/>
            <a:chExt cx="2973" cy="1814"/>
          </a:xfrm>
        </p:grpSpPr>
        <p:sp>
          <p:nvSpPr>
            <p:cNvPr id="1048603" name="文本框 18"/>
            <p:cNvSpPr txBox="1"/>
            <p:nvPr/>
          </p:nvSpPr>
          <p:spPr>
            <a:xfrm>
              <a:off x="269" y="4399"/>
              <a:ext cx="2973" cy="580"/>
            </a:xfrm>
            <a:prstGeom prst="rect">
              <a:avLst/>
            </a:prstGeom>
            <a:noFill/>
          </p:spPr>
          <p:txBody>
            <a:bodyPr wrap="square" rtlCol="0">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p>
          </p:txBody>
        </p:sp>
        <p:sp>
          <p:nvSpPr>
            <p:cNvPr id="1048604" name="文本框 19"/>
            <p:cNvSpPr txBox="1"/>
            <p:nvPr/>
          </p:nvSpPr>
          <p:spPr>
            <a:xfrm>
              <a:off x="396" y="3165"/>
              <a:ext cx="2718" cy="1113"/>
            </a:xfrm>
            <a:prstGeom prst="rect">
              <a:avLst/>
            </a:prstGeom>
            <a:noFill/>
          </p:spPr>
          <p:txBody>
            <a:bodyPr wrap="square" rtlCol="0">
              <a:spAutoFit/>
            </a:bodyPr>
            <a:lstStyle/>
            <a:p>
              <a:pPr algn="ctr" fontAlgn="auto">
                <a:lnSpc>
                  <a:spcPct val="100000"/>
                </a:lnSpc>
              </a:pPr>
              <a:r>
                <a:rPr lang="zh-CN" altLang="en-US" sz="4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目  录</a:t>
              </a: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组合 47"/>
          <p:cNvGrpSpPr/>
          <p:nvPr/>
        </p:nvGrpSpPr>
        <p:grpSpPr>
          <a:xfrm>
            <a:off x="3654425" y="739140"/>
            <a:ext cx="1835150" cy="436880"/>
            <a:chOff x="5584" y="1164"/>
            <a:chExt cx="2890" cy="688"/>
          </a:xfrm>
        </p:grpSpPr>
        <p:sp>
          <p:nvSpPr>
            <p:cNvPr id="1049025"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：合同准备</a:t>
              </a:r>
            </a:p>
          </p:txBody>
        </p:sp>
        <p:grpSp>
          <p:nvGrpSpPr>
            <p:cNvPr id="245" name="组合 68"/>
            <p:cNvGrpSpPr/>
            <p:nvPr/>
          </p:nvGrpSpPr>
          <p:grpSpPr>
            <a:xfrm>
              <a:off x="5584" y="1734"/>
              <a:ext cx="2891" cy="118"/>
              <a:chOff x="3578" y="2857"/>
              <a:chExt cx="2754" cy="118"/>
            </a:xfrm>
          </p:grpSpPr>
          <p:cxnSp>
            <p:nvCxnSpPr>
              <p:cNvPr id="3145764"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65"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026"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027"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246" name="组合 133"/>
          <p:cNvGrpSpPr/>
          <p:nvPr/>
        </p:nvGrpSpPr>
        <p:grpSpPr>
          <a:xfrm>
            <a:off x="1576388" y="1520190"/>
            <a:ext cx="6188710" cy="3175635"/>
            <a:chOff x="891" y="2349"/>
            <a:chExt cx="9746" cy="5001"/>
          </a:xfrm>
        </p:grpSpPr>
        <p:sp>
          <p:nvSpPr>
            <p:cNvPr id="1049028" name="文本框 1"/>
            <p:cNvSpPr txBox="1"/>
            <p:nvPr/>
          </p:nvSpPr>
          <p:spPr>
            <a:xfrm>
              <a:off x="891" y="2349"/>
              <a:ext cx="5246" cy="531"/>
            </a:xfrm>
            <a:prstGeom prst="rect">
              <a:avLst/>
            </a:prstGeom>
            <a:noFill/>
          </p:spPr>
          <p:txBody>
            <a:bodyPr wrap="square" rtlCol="0" anchor="ctr" anchorCtr="0">
              <a:spAutoFit/>
            </a:bodyPr>
            <a:lstStyle/>
            <a:p>
              <a:pPr indent="0" algn="just"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避免步骤2中易犯的错误</a:t>
              </a:r>
            </a:p>
          </p:txBody>
        </p:sp>
        <p:grpSp>
          <p:nvGrpSpPr>
            <p:cNvPr id="247" name="组合 114"/>
            <p:cNvGrpSpPr/>
            <p:nvPr/>
          </p:nvGrpSpPr>
          <p:grpSpPr>
            <a:xfrm>
              <a:off x="891" y="3143"/>
              <a:ext cx="5527" cy="566"/>
              <a:chOff x="891" y="3383"/>
              <a:chExt cx="5527" cy="566"/>
            </a:xfrm>
          </p:grpSpPr>
          <p:sp>
            <p:nvSpPr>
              <p:cNvPr id="1049029" name="文本框 4"/>
              <p:cNvSpPr txBox="1"/>
              <p:nvPr/>
            </p:nvSpPr>
            <p:spPr>
              <a:xfrm>
                <a:off x="2116" y="3467"/>
                <a:ext cx="4302"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没有正式的合同编写过程。</a:t>
                </a:r>
              </a:p>
            </p:txBody>
          </p:sp>
          <p:grpSp>
            <p:nvGrpSpPr>
              <p:cNvPr id="248" name="组合 108"/>
              <p:cNvGrpSpPr/>
              <p:nvPr/>
            </p:nvGrpSpPr>
            <p:grpSpPr>
              <a:xfrm>
                <a:off x="891" y="3383"/>
                <a:ext cx="1225" cy="566"/>
                <a:chOff x="2760" y="6128"/>
                <a:chExt cx="1225" cy="566"/>
              </a:xfrm>
            </p:grpSpPr>
            <p:sp>
              <p:nvSpPr>
                <p:cNvPr id="1049030" name=" 187"/>
                <p:cNvSpPr/>
                <p:nvPr/>
              </p:nvSpPr>
              <p:spPr>
                <a:xfrm flipH="1">
                  <a:off x="2760" y="6128"/>
                  <a:ext cx="1134" cy="567"/>
                </a:xfrm>
                <a:prstGeom prst="parallelogram">
                  <a:avLst>
                    <a:gd name="adj" fmla="val 56666"/>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r>
                    <a:rPr lang="en-US" altLang="zh-CN" sz="1600" b="1">
                      <a:solidFill>
                        <a:schemeClr val="bg1"/>
                      </a:solidFill>
                      <a:latin typeface="微软雅黑" panose="020B0503020204020204" pitchFamily="34" charset="-122"/>
                      <a:ea typeface="微软雅黑" panose="020B0503020204020204" pitchFamily="34" charset="-122"/>
                    </a:rPr>
                    <a:t>1</a:t>
                  </a:r>
                </a:p>
              </p:txBody>
            </p:sp>
            <p:cxnSp>
              <p:nvCxnSpPr>
                <p:cNvPr id="3145766" name="直接连接符 107"/>
                <p:cNvCxnSpPr>
                  <a:cxnSpLocks/>
                </p:cNvCxnSpPr>
                <p:nvPr/>
              </p:nvCxnSpPr>
              <p:spPr>
                <a:xfrm>
                  <a:off x="3645" y="6128"/>
                  <a:ext cx="340" cy="567"/>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249" name="组合 115"/>
            <p:cNvGrpSpPr/>
            <p:nvPr/>
          </p:nvGrpSpPr>
          <p:grpSpPr>
            <a:xfrm>
              <a:off x="2116" y="3998"/>
              <a:ext cx="7163" cy="567"/>
              <a:chOff x="3069" y="4573"/>
              <a:chExt cx="7163" cy="567"/>
            </a:xfrm>
          </p:grpSpPr>
          <p:grpSp>
            <p:nvGrpSpPr>
              <p:cNvPr id="250" name="组合 109"/>
              <p:cNvGrpSpPr/>
              <p:nvPr/>
            </p:nvGrpSpPr>
            <p:grpSpPr>
              <a:xfrm>
                <a:off x="3069" y="4573"/>
                <a:ext cx="1225" cy="566"/>
                <a:chOff x="2760" y="6128"/>
                <a:chExt cx="1225" cy="566"/>
              </a:xfrm>
              <a:solidFill>
                <a:srgbClr val="ADAEB1"/>
              </a:solidFill>
            </p:grpSpPr>
            <p:sp>
              <p:nvSpPr>
                <p:cNvPr id="1049031" name=" 187"/>
                <p:cNvSpPr/>
                <p:nvPr/>
              </p:nvSpPr>
              <p:spPr>
                <a:xfrm flipH="1">
                  <a:off x="2760" y="6128"/>
                  <a:ext cx="1134" cy="567"/>
                </a:xfrm>
                <a:prstGeom prst="parallelogram">
                  <a:avLst>
                    <a:gd name="adj" fmla="val 566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r>
                    <a:rPr lang="en-US" altLang="zh-CN" sz="1600" b="1">
                      <a:solidFill>
                        <a:schemeClr val="bg1"/>
                      </a:solidFill>
                      <a:latin typeface="微软雅黑" panose="020B0503020204020204" pitchFamily="34" charset="-122"/>
                      <a:ea typeface="微软雅黑" panose="020B0503020204020204" pitchFamily="34" charset="-122"/>
                    </a:rPr>
                    <a:t>2</a:t>
                  </a:r>
                </a:p>
              </p:txBody>
            </p:sp>
            <p:cxnSp>
              <p:nvCxnSpPr>
                <p:cNvPr id="3145767" name="直接连接符 111"/>
                <p:cNvCxnSpPr>
                  <a:cxnSpLocks/>
                </p:cNvCxnSpPr>
                <p:nvPr/>
              </p:nvCxnSpPr>
              <p:spPr>
                <a:xfrm>
                  <a:off x="3645" y="6128"/>
                  <a:ext cx="340" cy="567"/>
                </a:xfrm>
                <a:prstGeom prst="line">
                  <a:avLst/>
                </a:prstGeom>
                <a:grpFill/>
                <a:ln w="28575">
                  <a:solidFill>
                    <a:srgbClr val="ADAEB1"/>
                  </a:solidFill>
                </a:ln>
              </p:spPr>
              <p:style>
                <a:lnRef idx="1">
                  <a:schemeClr val="accent1"/>
                </a:lnRef>
                <a:fillRef idx="0">
                  <a:schemeClr val="accent1"/>
                </a:fillRef>
                <a:effectRef idx="0">
                  <a:schemeClr val="accent1"/>
                </a:effectRef>
                <a:fontRef idx="minor">
                  <a:schemeClr val="tx1"/>
                </a:fontRef>
              </p:style>
            </p:cxnSp>
          </p:grpSp>
          <p:sp>
            <p:nvSpPr>
              <p:cNvPr id="1049032" name="文本框 113"/>
              <p:cNvSpPr txBox="1"/>
              <p:nvPr/>
            </p:nvSpPr>
            <p:spPr>
              <a:xfrm>
                <a:off x="4294" y="4657"/>
                <a:ext cx="5938"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合同编写小组成员不具有广泛的代表性。</a:t>
                </a:r>
              </a:p>
            </p:txBody>
          </p:sp>
        </p:grpSp>
        <p:grpSp>
          <p:nvGrpSpPr>
            <p:cNvPr id="251" name="组合 116"/>
            <p:cNvGrpSpPr/>
            <p:nvPr/>
          </p:nvGrpSpPr>
          <p:grpSpPr>
            <a:xfrm>
              <a:off x="3341" y="4922"/>
              <a:ext cx="5527" cy="567"/>
              <a:chOff x="891" y="3383"/>
              <a:chExt cx="5527" cy="567"/>
            </a:xfrm>
          </p:grpSpPr>
          <p:sp>
            <p:nvSpPr>
              <p:cNvPr id="1049033" name="文本框 117"/>
              <p:cNvSpPr txBox="1"/>
              <p:nvPr/>
            </p:nvSpPr>
            <p:spPr>
              <a:xfrm>
                <a:off x="2116" y="3467"/>
                <a:ext cx="4302"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没有采用合同专业用语。</a:t>
                </a:r>
              </a:p>
            </p:txBody>
          </p:sp>
          <p:grpSp>
            <p:nvGrpSpPr>
              <p:cNvPr id="252" name="组合 118"/>
              <p:cNvGrpSpPr/>
              <p:nvPr/>
            </p:nvGrpSpPr>
            <p:grpSpPr>
              <a:xfrm>
                <a:off x="891" y="3383"/>
                <a:ext cx="1225" cy="566"/>
                <a:chOff x="2760" y="6128"/>
                <a:chExt cx="1225" cy="566"/>
              </a:xfrm>
            </p:grpSpPr>
            <p:sp>
              <p:nvSpPr>
                <p:cNvPr id="1049034" name=" 187"/>
                <p:cNvSpPr/>
                <p:nvPr/>
              </p:nvSpPr>
              <p:spPr>
                <a:xfrm flipH="1">
                  <a:off x="2760" y="6128"/>
                  <a:ext cx="1134" cy="567"/>
                </a:xfrm>
                <a:prstGeom prst="parallelogram">
                  <a:avLst>
                    <a:gd name="adj" fmla="val 56666"/>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r>
                    <a:rPr lang="en-US" altLang="zh-CN" sz="1600" b="1">
                      <a:solidFill>
                        <a:schemeClr val="bg1"/>
                      </a:solidFill>
                      <a:latin typeface="微软雅黑" panose="020B0503020204020204" pitchFamily="34" charset="-122"/>
                      <a:ea typeface="微软雅黑" panose="020B0503020204020204" pitchFamily="34" charset="-122"/>
                    </a:rPr>
                    <a:t>3</a:t>
                  </a:r>
                </a:p>
              </p:txBody>
            </p:sp>
            <p:cxnSp>
              <p:nvCxnSpPr>
                <p:cNvPr id="3145768" name="直接连接符 120"/>
                <p:cNvCxnSpPr>
                  <a:cxnSpLocks/>
                </p:cNvCxnSpPr>
                <p:nvPr/>
              </p:nvCxnSpPr>
              <p:spPr>
                <a:xfrm>
                  <a:off x="3645" y="6128"/>
                  <a:ext cx="340" cy="567"/>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253" name="组合 121"/>
            <p:cNvGrpSpPr/>
            <p:nvPr/>
          </p:nvGrpSpPr>
          <p:grpSpPr>
            <a:xfrm>
              <a:off x="4566" y="5845"/>
              <a:ext cx="6071" cy="567"/>
              <a:chOff x="3069" y="4573"/>
              <a:chExt cx="6071" cy="567"/>
            </a:xfrm>
          </p:grpSpPr>
          <p:grpSp>
            <p:nvGrpSpPr>
              <p:cNvPr id="254" name="组合 124"/>
              <p:cNvGrpSpPr/>
              <p:nvPr/>
            </p:nvGrpSpPr>
            <p:grpSpPr>
              <a:xfrm>
                <a:off x="3069" y="4573"/>
                <a:ext cx="1225" cy="566"/>
                <a:chOff x="2760" y="6128"/>
                <a:chExt cx="1225" cy="566"/>
              </a:xfrm>
              <a:solidFill>
                <a:srgbClr val="ADAEB1"/>
              </a:solidFill>
            </p:grpSpPr>
            <p:sp>
              <p:nvSpPr>
                <p:cNvPr id="1049035" name=" 187"/>
                <p:cNvSpPr/>
                <p:nvPr/>
              </p:nvSpPr>
              <p:spPr>
                <a:xfrm flipH="1">
                  <a:off x="2760" y="6128"/>
                  <a:ext cx="1134" cy="567"/>
                </a:xfrm>
                <a:prstGeom prst="parallelogram">
                  <a:avLst>
                    <a:gd name="adj" fmla="val 566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r>
                    <a:rPr lang="en-US" altLang="zh-CN" sz="1600" b="1">
                      <a:solidFill>
                        <a:schemeClr val="bg1"/>
                      </a:solidFill>
                      <a:latin typeface="微软雅黑" panose="020B0503020204020204" pitchFamily="34" charset="-122"/>
                      <a:ea typeface="微软雅黑" panose="020B0503020204020204" pitchFamily="34" charset="-122"/>
                    </a:rPr>
                    <a:t>4</a:t>
                  </a:r>
                </a:p>
              </p:txBody>
            </p:sp>
            <p:cxnSp>
              <p:nvCxnSpPr>
                <p:cNvPr id="3145769" name="直接连接符 126"/>
                <p:cNvCxnSpPr>
                  <a:cxnSpLocks/>
                </p:cNvCxnSpPr>
                <p:nvPr/>
              </p:nvCxnSpPr>
              <p:spPr>
                <a:xfrm>
                  <a:off x="3645" y="6128"/>
                  <a:ext cx="340" cy="567"/>
                </a:xfrm>
                <a:prstGeom prst="line">
                  <a:avLst/>
                </a:prstGeom>
                <a:grpFill/>
                <a:ln w="28575">
                  <a:solidFill>
                    <a:srgbClr val="ADAEB1"/>
                  </a:solidFill>
                </a:ln>
              </p:spPr>
              <p:style>
                <a:lnRef idx="1">
                  <a:schemeClr val="accent1"/>
                </a:lnRef>
                <a:fillRef idx="0">
                  <a:schemeClr val="accent1"/>
                </a:fillRef>
                <a:effectRef idx="0">
                  <a:schemeClr val="accent1"/>
                </a:effectRef>
                <a:fontRef idx="minor">
                  <a:schemeClr val="tx1"/>
                </a:fontRef>
              </p:style>
            </p:cxnSp>
          </p:grpSp>
          <p:sp>
            <p:nvSpPr>
              <p:cNvPr id="1049036" name="文本框 127"/>
              <p:cNvSpPr txBox="1"/>
              <p:nvPr/>
            </p:nvSpPr>
            <p:spPr>
              <a:xfrm>
                <a:off x="4294" y="4657"/>
                <a:ext cx="4846"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没有确切地表明具体的期望要求。</a:t>
                </a:r>
              </a:p>
            </p:txBody>
          </p:sp>
        </p:grpSp>
        <p:grpSp>
          <p:nvGrpSpPr>
            <p:cNvPr id="255" name="组合 128"/>
            <p:cNvGrpSpPr/>
            <p:nvPr/>
          </p:nvGrpSpPr>
          <p:grpSpPr>
            <a:xfrm>
              <a:off x="5755" y="6783"/>
              <a:ext cx="3982" cy="567"/>
              <a:chOff x="891" y="3383"/>
              <a:chExt cx="3982" cy="567"/>
            </a:xfrm>
          </p:grpSpPr>
          <p:sp>
            <p:nvSpPr>
              <p:cNvPr id="1049037" name="文本框 129"/>
              <p:cNvSpPr txBox="1"/>
              <p:nvPr/>
            </p:nvSpPr>
            <p:spPr>
              <a:xfrm>
                <a:off x="2116" y="3467"/>
                <a:ext cx="2757" cy="483"/>
              </a:xfrm>
              <a:prstGeom prst="rect">
                <a:avLst/>
              </a:prstGeom>
              <a:noFill/>
            </p:spPr>
            <p:txBody>
              <a:bodyPr wrap="square" rtlCol="0" anchor="t">
                <a:spAutoFit/>
              </a:bodyPr>
              <a:lstStyle/>
              <a:p>
                <a:pPr indent="0" algn="just" fontAlgn="auto">
                  <a:lnSpc>
                    <a:spcPct val="100000"/>
                  </a:lnSpc>
                  <a:spcBef>
                    <a:spcPts val="0"/>
                  </a:spcBef>
                  <a:spcAft>
                    <a:spcPts val="0"/>
                  </a:spcAft>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grpSp>
            <p:nvGrpSpPr>
              <p:cNvPr id="256" name="组合 130"/>
              <p:cNvGrpSpPr/>
              <p:nvPr/>
            </p:nvGrpSpPr>
            <p:grpSpPr>
              <a:xfrm>
                <a:off x="891" y="3383"/>
                <a:ext cx="1225" cy="566"/>
                <a:chOff x="2760" y="6128"/>
                <a:chExt cx="1225" cy="566"/>
              </a:xfrm>
            </p:grpSpPr>
            <p:sp>
              <p:nvSpPr>
                <p:cNvPr id="1049038" name=" 187"/>
                <p:cNvSpPr/>
                <p:nvPr/>
              </p:nvSpPr>
              <p:spPr>
                <a:xfrm flipH="1">
                  <a:off x="2760" y="6128"/>
                  <a:ext cx="1134" cy="567"/>
                </a:xfrm>
                <a:prstGeom prst="parallelogram">
                  <a:avLst>
                    <a:gd name="adj" fmla="val 56666"/>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r>
                    <a:rPr lang="en-US" altLang="zh-CN" sz="1600" b="1">
                      <a:solidFill>
                        <a:schemeClr val="bg1"/>
                      </a:solidFill>
                      <a:latin typeface="微软雅黑" panose="020B0503020204020204" pitchFamily="34" charset="-122"/>
                      <a:ea typeface="微软雅黑" panose="020B0503020204020204" pitchFamily="34" charset="-122"/>
                    </a:rPr>
                    <a:t>5</a:t>
                  </a:r>
                </a:p>
              </p:txBody>
            </p:sp>
            <p:cxnSp>
              <p:nvCxnSpPr>
                <p:cNvPr id="3145770" name="直接连接符 132"/>
                <p:cNvCxnSpPr>
                  <a:cxnSpLocks/>
                </p:cNvCxnSpPr>
                <p:nvPr/>
              </p:nvCxnSpPr>
              <p:spPr>
                <a:xfrm>
                  <a:off x="3645" y="6128"/>
                  <a:ext cx="340" cy="567"/>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 name="组合 47"/>
          <p:cNvGrpSpPr/>
          <p:nvPr/>
        </p:nvGrpSpPr>
        <p:grpSpPr>
          <a:xfrm>
            <a:off x="3654425" y="739140"/>
            <a:ext cx="1835150" cy="436880"/>
            <a:chOff x="5584" y="1164"/>
            <a:chExt cx="2890" cy="688"/>
          </a:xfrm>
        </p:grpSpPr>
        <p:sp>
          <p:nvSpPr>
            <p:cNvPr id="1049039"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：合同准备</a:t>
              </a:r>
            </a:p>
          </p:txBody>
        </p:sp>
        <p:grpSp>
          <p:nvGrpSpPr>
            <p:cNvPr id="259" name="组合 68"/>
            <p:cNvGrpSpPr/>
            <p:nvPr/>
          </p:nvGrpSpPr>
          <p:grpSpPr>
            <a:xfrm>
              <a:off x="5584" y="1734"/>
              <a:ext cx="2891" cy="118"/>
              <a:chOff x="3578" y="2857"/>
              <a:chExt cx="2754" cy="118"/>
            </a:xfrm>
          </p:grpSpPr>
          <p:cxnSp>
            <p:nvCxnSpPr>
              <p:cNvPr id="3145771"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72"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040"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041"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049042" name="文本框 2"/>
          <p:cNvSpPr txBox="1"/>
          <p:nvPr/>
        </p:nvSpPr>
        <p:spPr>
          <a:xfrm>
            <a:off x="1139190" y="1494790"/>
            <a:ext cx="2283460" cy="337185"/>
          </a:xfrm>
          <a:prstGeom prst="rect">
            <a:avLst/>
          </a:prstGeom>
          <a:noFill/>
        </p:spPr>
        <p:txBody>
          <a:bodyPr wrap="square" rtlCol="0" anchor="ctr" anchorCtr="0">
            <a:spAutoFit/>
          </a:bodyPr>
          <a:lstStyle/>
          <a:p>
            <a:pPr indent="0" algn="just"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分组讨论：合同准备</a:t>
            </a:r>
          </a:p>
        </p:txBody>
      </p:sp>
      <p:grpSp>
        <p:nvGrpSpPr>
          <p:cNvPr id="260" name="组合 15"/>
          <p:cNvGrpSpPr/>
          <p:nvPr/>
        </p:nvGrpSpPr>
        <p:grpSpPr>
          <a:xfrm>
            <a:off x="1139190" y="1832163"/>
            <a:ext cx="6865620" cy="2845249"/>
            <a:chOff x="1641" y="2705"/>
            <a:chExt cx="10812" cy="4481"/>
          </a:xfrm>
        </p:grpSpPr>
        <p:sp>
          <p:nvSpPr>
            <p:cNvPr id="1049043" name="文本框 5"/>
            <p:cNvSpPr txBox="1"/>
            <p:nvPr/>
          </p:nvSpPr>
          <p:spPr>
            <a:xfrm>
              <a:off x="1641" y="5781"/>
              <a:ext cx="4819" cy="1405"/>
            </a:xfrm>
            <a:prstGeom prst="rect">
              <a:avLst/>
            </a:prstGeom>
            <a:noFill/>
          </p:spPr>
          <p:txBody>
            <a:bodyPr wrap="square" rtlCol="0" anchor="t">
              <a:spAutoFit/>
            </a:bodyPr>
            <a:lstStyle/>
            <a:p>
              <a:pPr indent="0" algn="just" fontAlgn="auto">
                <a:lnSpc>
                  <a:spcPct val="13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分组讨论结束时：汇报人员分享讨论的重点</a:t>
              </a:r>
              <a:r>
                <a:rPr lang="zh-CN"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根据讨论结果，学员制定合同准备步骤改进计划的建议</a:t>
              </a:r>
            </a:p>
          </p:txBody>
        </p:sp>
        <p:grpSp>
          <p:nvGrpSpPr>
            <p:cNvPr id="261" name="组合 6"/>
            <p:cNvGrpSpPr/>
            <p:nvPr/>
          </p:nvGrpSpPr>
          <p:grpSpPr>
            <a:xfrm>
              <a:off x="6460" y="2705"/>
              <a:ext cx="1458" cy="4435"/>
              <a:chOff x="6458" y="1670"/>
              <a:chExt cx="1458" cy="4435"/>
            </a:xfrm>
          </p:grpSpPr>
          <p:grpSp>
            <p:nvGrpSpPr>
              <p:cNvPr id="262" name="组合 240"/>
              <p:cNvGrpSpPr/>
              <p:nvPr/>
            </p:nvGrpSpPr>
            <p:grpSpPr>
              <a:xfrm>
                <a:off x="7187" y="1670"/>
                <a:ext cx="729" cy="1257"/>
                <a:chOff x="5087817" y="943152"/>
                <a:chExt cx="541385" cy="933668"/>
              </a:xfrm>
            </p:grpSpPr>
            <p:sp>
              <p:nvSpPr>
                <p:cNvPr id="1049044" name="Freeform 10"/>
                <p:cNvSpPr/>
                <p:nvPr/>
              </p:nvSpPr>
              <p:spPr bwMode="auto">
                <a:xfrm>
                  <a:off x="5087817" y="943152"/>
                  <a:ext cx="541385" cy="933667"/>
                </a:xfrm>
                <a:custGeom>
                  <a:avLst/>
                  <a:gdLst>
                    <a:gd name="T0" fmla="*/ 304 w 610"/>
                    <a:gd name="T1" fmla="*/ 0 h 1052"/>
                    <a:gd name="T2" fmla="*/ 0 w 610"/>
                    <a:gd name="T3" fmla="*/ 0 h 1052"/>
                    <a:gd name="T4" fmla="*/ 0 w 610"/>
                    <a:gd name="T5" fmla="*/ 167 h 1052"/>
                    <a:gd name="T6" fmla="*/ 211 w 610"/>
                    <a:gd name="T7" fmla="*/ 167 h 1052"/>
                    <a:gd name="T8" fmla="*/ 419 w 610"/>
                    <a:gd name="T9" fmla="*/ 526 h 1052"/>
                    <a:gd name="T10" fmla="*/ 211 w 610"/>
                    <a:gd name="T11" fmla="*/ 887 h 1052"/>
                    <a:gd name="T12" fmla="*/ 0 w 610"/>
                    <a:gd name="T13" fmla="*/ 887 h 1052"/>
                    <a:gd name="T14" fmla="*/ 0 w 610"/>
                    <a:gd name="T15" fmla="*/ 1052 h 1052"/>
                    <a:gd name="T16" fmla="*/ 304 w 610"/>
                    <a:gd name="T17" fmla="*/ 1052 h 1052"/>
                    <a:gd name="T18" fmla="*/ 610 w 610"/>
                    <a:gd name="T19" fmla="*/ 526 h 1052"/>
                    <a:gd name="T20" fmla="*/ 304 w 610"/>
                    <a:gd name="T21"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0" h="1052">
                      <a:moveTo>
                        <a:pt x="304" y="0"/>
                      </a:moveTo>
                      <a:lnTo>
                        <a:pt x="0" y="0"/>
                      </a:lnTo>
                      <a:lnTo>
                        <a:pt x="0" y="167"/>
                      </a:lnTo>
                      <a:lnTo>
                        <a:pt x="211" y="167"/>
                      </a:lnTo>
                      <a:lnTo>
                        <a:pt x="419" y="526"/>
                      </a:lnTo>
                      <a:lnTo>
                        <a:pt x="211" y="887"/>
                      </a:lnTo>
                      <a:lnTo>
                        <a:pt x="0" y="887"/>
                      </a:lnTo>
                      <a:lnTo>
                        <a:pt x="0" y="1052"/>
                      </a:lnTo>
                      <a:lnTo>
                        <a:pt x="304" y="1052"/>
                      </a:lnTo>
                      <a:lnTo>
                        <a:pt x="610" y="526"/>
                      </a:lnTo>
                      <a:lnTo>
                        <a:pt x="304" y="0"/>
                      </a:lnTo>
                      <a:close/>
                    </a:path>
                  </a:pathLst>
                </a:custGeom>
                <a:solidFill>
                  <a:schemeClr val="accent1"/>
                </a:solidFill>
                <a:ln>
                  <a:noFill/>
                </a:ln>
              </p:spPr>
              <p:txBody>
                <a:bodyPr vert="horz" wrap="square" lIns="68580" tIns="34290" rIns="68580" bIns="34290" numCol="1" anchor="t" anchorCtr="0" compatLnSpc="1">
                  <a:normAutofit/>
                </a:bodyPr>
                <a:lstStyle/>
                <a:p>
                  <a:endParaRPr lang="zh-CN" altLang="en-US" sz="1350"/>
                </a:p>
              </p:txBody>
            </p:sp>
            <p:sp>
              <p:nvSpPr>
                <p:cNvPr id="1049045" name="任意多边形 260"/>
                <p:cNvSpPr>
                  <a:spLocks noChangeArrowheads="1"/>
                </p:cNvSpPr>
                <p:nvPr/>
              </p:nvSpPr>
              <p:spPr bwMode="auto">
                <a:xfrm>
                  <a:off x="5087817" y="943152"/>
                  <a:ext cx="371870" cy="933668"/>
                </a:xfrm>
                <a:custGeom>
                  <a:avLst/>
                  <a:gdLst>
                    <a:gd name="connsiteX0" fmla="*/ 0 w 665163"/>
                    <a:gd name="connsiteY0" fmla="*/ 1408113 h 1670051"/>
                    <a:gd name="connsiteX1" fmla="*/ 109538 w 665163"/>
                    <a:gd name="connsiteY1" fmla="*/ 1408113 h 1670051"/>
                    <a:gd name="connsiteX2" fmla="*/ 109538 w 665163"/>
                    <a:gd name="connsiteY2" fmla="*/ 1670051 h 1670051"/>
                    <a:gd name="connsiteX3" fmla="*/ 0 w 665163"/>
                    <a:gd name="connsiteY3" fmla="*/ 1670051 h 1670051"/>
                    <a:gd name="connsiteX4" fmla="*/ 220663 w 665163"/>
                    <a:gd name="connsiteY4" fmla="*/ 265113 h 1670051"/>
                    <a:gd name="connsiteX5" fmla="*/ 334963 w 665163"/>
                    <a:gd name="connsiteY5" fmla="*/ 265113 h 1670051"/>
                    <a:gd name="connsiteX6" fmla="*/ 665163 w 665163"/>
                    <a:gd name="connsiteY6" fmla="*/ 835026 h 1670051"/>
                    <a:gd name="connsiteX7" fmla="*/ 334963 w 665163"/>
                    <a:gd name="connsiteY7" fmla="*/ 1408113 h 1670051"/>
                    <a:gd name="connsiteX8" fmla="*/ 220663 w 665163"/>
                    <a:gd name="connsiteY8" fmla="*/ 1408113 h 1670051"/>
                    <a:gd name="connsiteX9" fmla="*/ 554038 w 665163"/>
                    <a:gd name="connsiteY9" fmla="*/ 835026 h 1670051"/>
                    <a:gd name="connsiteX10" fmla="*/ 0 w 665163"/>
                    <a:gd name="connsiteY10" fmla="*/ 0 h 1670051"/>
                    <a:gd name="connsiteX11" fmla="*/ 109538 w 665163"/>
                    <a:gd name="connsiteY11" fmla="*/ 0 h 1670051"/>
                    <a:gd name="connsiteX12" fmla="*/ 109538 w 665163"/>
                    <a:gd name="connsiteY12" fmla="*/ 265113 h 1670051"/>
                    <a:gd name="connsiteX13" fmla="*/ 0 w 665163"/>
                    <a:gd name="connsiteY13" fmla="*/ 265113 h 16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163" h="1670051">
                      <a:moveTo>
                        <a:pt x="0" y="1408113"/>
                      </a:moveTo>
                      <a:lnTo>
                        <a:pt x="109538" y="1408113"/>
                      </a:lnTo>
                      <a:lnTo>
                        <a:pt x="109538" y="1670051"/>
                      </a:lnTo>
                      <a:lnTo>
                        <a:pt x="0" y="1670051"/>
                      </a:lnTo>
                      <a:close/>
                      <a:moveTo>
                        <a:pt x="220663" y="265113"/>
                      </a:moveTo>
                      <a:lnTo>
                        <a:pt x="334963" y="265113"/>
                      </a:lnTo>
                      <a:lnTo>
                        <a:pt x="665163" y="835026"/>
                      </a:lnTo>
                      <a:lnTo>
                        <a:pt x="334963" y="1408113"/>
                      </a:lnTo>
                      <a:lnTo>
                        <a:pt x="220663" y="1408113"/>
                      </a:lnTo>
                      <a:lnTo>
                        <a:pt x="554038" y="835026"/>
                      </a:lnTo>
                      <a:close/>
                      <a:moveTo>
                        <a:pt x="0" y="0"/>
                      </a:moveTo>
                      <a:lnTo>
                        <a:pt x="109538" y="0"/>
                      </a:lnTo>
                      <a:lnTo>
                        <a:pt x="109538" y="265113"/>
                      </a:lnTo>
                      <a:lnTo>
                        <a:pt x="0" y="265113"/>
                      </a:lnTo>
                      <a:close/>
                    </a:path>
                  </a:pathLst>
                </a:custGeom>
                <a:solidFill>
                  <a:schemeClr val="accent1">
                    <a:lumMod val="40000"/>
                    <a:lumOff val="60000"/>
                  </a:schemeClr>
                </a:solidFill>
                <a:ln>
                  <a:noFill/>
                </a:ln>
              </p:spPr>
              <p:txBody>
                <a:bodyPr vert="horz" wrap="square" lIns="68580" tIns="34290" rIns="68580" bIns="34290" numCol="1" anchor="t" anchorCtr="0" compatLnSpc="1">
                  <a:normAutofit/>
                </a:bodyPr>
                <a:lstStyle/>
                <a:p>
                  <a:endParaRPr lang="zh-CN" altLang="en-US" sz="1350"/>
                </a:p>
              </p:txBody>
            </p:sp>
          </p:grpSp>
          <p:grpSp>
            <p:nvGrpSpPr>
              <p:cNvPr id="263" name="组合 241"/>
              <p:cNvGrpSpPr/>
              <p:nvPr/>
            </p:nvGrpSpPr>
            <p:grpSpPr>
              <a:xfrm>
                <a:off x="6458" y="2728"/>
                <a:ext cx="729" cy="1257"/>
                <a:chOff x="4546476" y="1728885"/>
                <a:chExt cx="541385" cy="933668"/>
              </a:xfrm>
            </p:grpSpPr>
            <p:sp>
              <p:nvSpPr>
                <p:cNvPr id="1049046" name="Freeform 10"/>
                <p:cNvSpPr/>
                <p:nvPr/>
              </p:nvSpPr>
              <p:spPr bwMode="auto">
                <a:xfrm flipH="1">
                  <a:off x="4546476" y="1728885"/>
                  <a:ext cx="541385" cy="933667"/>
                </a:xfrm>
                <a:custGeom>
                  <a:avLst/>
                  <a:gdLst>
                    <a:gd name="T0" fmla="*/ 304 w 610"/>
                    <a:gd name="T1" fmla="*/ 0 h 1052"/>
                    <a:gd name="T2" fmla="*/ 0 w 610"/>
                    <a:gd name="T3" fmla="*/ 0 h 1052"/>
                    <a:gd name="T4" fmla="*/ 0 w 610"/>
                    <a:gd name="T5" fmla="*/ 167 h 1052"/>
                    <a:gd name="T6" fmla="*/ 211 w 610"/>
                    <a:gd name="T7" fmla="*/ 167 h 1052"/>
                    <a:gd name="T8" fmla="*/ 419 w 610"/>
                    <a:gd name="T9" fmla="*/ 526 h 1052"/>
                    <a:gd name="T10" fmla="*/ 211 w 610"/>
                    <a:gd name="T11" fmla="*/ 887 h 1052"/>
                    <a:gd name="T12" fmla="*/ 0 w 610"/>
                    <a:gd name="T13" fmla="*/ 887 h 1052"/>
                    <a:gd name="T14" fmla="*/ 0 w 610"/>
                    <a:gd name="T15" fmla="*/ 1052 h 1052"/>
                    <a:gd name="T16" fmla="*/ 304 w 610"/>
                    <a:gd name="T17" fmla="*/ 1052 h 1052"/>
                    <a:gd name="T18" fmla="*/ 610 w 610"/>
                    <a:gd name="T19" fmla="*/ 526 h 1052"/>
                    <a:gd name="T20" fmla="*/ 304 w 610"/>
                    <a:gd name="T21"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0" h="1052">
                      <a:moveTo>
                        <a:pt x="304" y="0"/>
                      </a:moveTo>
                      <a:lnTo>
                        <a:pt x="0" y="0"/>
                      </a:lnTo>
                      <a:lnTo>
                        <a:pt x="0" y="167"/>
                      </a:lnTo>
                      <a:lnTo>
                        <a:pt x="211" y="167"/>
                      </a:lnTo>
                      <a:lnTo>
                        <a:pt x="419" y="526"/>
                      </a:lnTo>
                      <a:lnTo>
                        <a:pt x="211" y="887"/>
                      </a:lnTo>
                      <a:lnTo>
                        <a:pt x="0" y="887"/>
                      </a:lnTo>
                      <a:lnTo>
                        <a:pt x="0" y="1052"/>
                      </a:lnTo>
                      <a:lnTo>
                        <a:pt x="304" y="1052"/>
                      </a:lnTo>
                      <a:lnTo>
                        <a:pt x="610" y="526"/>
                      </a:lnTo>
                      <a:lnTo>
                        <a:pt x="304" y="0"/>
                      </a:lnTo>
                      <a:close/>
                    </a:path>
                  </a:pathLst>
                </a:custGeom>
                <a:solidFill>
                  <a:srgbClr val="A5A5A5"/>
                </a:solidFill>
                <a:ln>
                  <a:noFill/>
                </a:ln>
              </p:spPr>
              <p:txBody>
                <a:bodyPr vert="horz" wrap="square" lIns="68580" tIns="34290" rIns="68580" bIns="34290" numCol="1" anchor="t" anchorCtr="0" compatLnSpc="1">
                  <a:normAutofit/>
                </a:bodyPr>
                <a:lstStyle/>
                <a:p>
                  <a:pPr algn="r"/>
                  <a:endParaRPr lang="zh-CN" altLang="en-US" sz="1350"/>
                </a:p>
              </p:txBody>
            </p:sp>
            <p:sp>
              <p:nvSpPr>
                <p:cNvPr id="1049047" name="任意多边形 255"/>
                <p:cNvSpPr>
                  <a:spLocks noChangeArrowheads="1"/>
                </p:cNvSpPr>
                <p:nvPr/>
              </p:nvSpPr>
              <p:spPr bwMode="auto">
                <a:xfrm flipH="1">
                  <a:off x="4715991" y="1728885"/>
                  <a:ext cx="371870" cy="933668"/>
                </a:xfrm>
                <a:custGeom>
                  <a:avLst/>
                  <a:gdLst>
                    <a:gd name="connsiteX0" fmla="*/ 0 w 665163"/>
                    <a:gd name="connsiteY0" fmla="*/ 1408113 h 1670051"/>
                    <a:gd name="connsiteX1" fmla="*/ 109538 w 665163"/>
                    <a:gd name="connsiteY1" fmla="*/ 1408113 h 1670051"/>
                    <a:gd name="connsiteX2" fmla="*/ 109538 w 665163"/>
                    <a:gd name="connsiteY2" fmla="*/ 1670051 h 1670051"/>
                    <a:gd name="connsiteX3" fmla="*/ 0 w 665163"/>
                    <a:gd name="connsiteY3" fmla="*/ 1670051 h 1670051"/>
                    <a:gd name="connsiteX4" fmla="*/ 220663 w 665163"/>
                    <a:gd name="connsiteY4" fmla="*/ 265113 h 1670051"/>
                    <a:gd name="connsiteX5" fmla="*/ 334963 w 665163"/>
                    <a:gd name="connsiteY5" fmla="*/ 265113 h 1670051"/>
                    <a:gd name="connsiteX6" fmla="*/ 665163 w 665163"/>
                    <a:gd name="connsiteY6" fmla="*/ 835026 h 1670051"/>
                    <a:gd name="connsiteX7" fmla="*/ 334963 w 665163"/>
                    <a:gd name="connsiteY7" fmla="*/ 1408113 h 1670051"/>
                    <a:gd name="connsiteX8" fmla="*/ 220663 w 665163"/>
                    <a:gd name="connsiteY8" fmla="*/ 1408113 h 1670051"/>
                    <a:gd name="connsiteX9" fmla="*/ 554038 w 665163"/>
                    <a:gd name="connsiteY9" fmla="*/ 835026 h 1670051"/>
                    <a:gd name="connsiteX10" fmla="*/ 0 w 665163"/>
                    <a:gd name="connsiteY10" fmla="*/ 0 h 1670051"/>
                    <a:gd name="connsiteX11" fmla="*/ 109538 w 665163"/>
                    <a:gd name="connsiteY11" fmla="*/ 0 h 1670051"/>
                    <a:gd name="connsiteX12" fmla="*/ 109538 w 665163"/>
                    <a:gd name="connsiteY12" fmla="*/ 265113 h 1670051"/>
                    <a:gd name="connsiteX13" fmla="*/ 0 w 665163"/>
                    <a:gd name="connsiteY13" fmla="*/ 265113 h 16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163" h="1670051">
                      <a:moveTo>
                        <a:pt x="0" y="1408113"/>
                      </a:moveTo>
                      <a:lnTo>
                        <a:pt x="109538" y="1408113"/>
                      </a:lnTo>
                      <a:lnTo>
                        <a:pt x="109538" y="1670051"/>
                      </a:lnTo>
                      <a:lnTo>
                        <a:pt x="0" y="1670051"/>
                      </a:lnTo>
                      <a:close/>
                      <a:moveTo>
                        <a:pt x="220663" y="265113"/>
                      </a:moveTo>
                      <a:lnTo>
                        <a:pt x="334963" y="265113"/>
                      </a:lnTo>
                      <a:lnTo>
                        <a:pt x="665163" y="835026"/>
                      </a:lnTo>
                      <a:lnTo>
                        <a:pt x="334963" y="1408113"/>
                      </a:lnTo>
                      <a:lnTo>
                        <a:pt x="220663" y="1408113"/>
                      </a:lnTo>
                      <a:lnTo>
                        <a:pt x="554038" y="835026"/>
                      </a:lnTo>
                      <a:close/>
                      <a:moveTo>
                        <a:pt x="0" y="0"/>
                      </a:moveTo>
                      <a:lnTo>
                        <a:pt x="109538" y="0"/>
                      </a:lnTo>
                      <a:lnTo>
                        <a:pt x="109538" y="265113"/>
                      </a:lnTo>
                      <a:lnTo>
                        <a:pt x="0" y="265113"/>
                      </a:lnTo>
                      <a:close/>
                    </a:path>
                  </a:pathLst>
                </a:custGeom>
                <a:solidFill>
                  <a:srgbClr val="DBDBDB"/>
                </a:solidFill>
                <a:ln>
                  <a:noFill/>
                </a:ln>
              </p:spPr>
              <p:txBody>
                <a:bodyPr vert="horz" wrap="square" lIns="68580" tIns="34290" rIns="68580" bIns="34290" numCol="1" anchor="t" anchorCtr="0" compatLnSpc="1">
                  <a:normAutofit/>
                </a:bodyPr>
                <a:lstStyle/>
                <a:p>
                  <a:pPr algn="r"/>
                  <a:endParaRPr lang="zh-CN" altLang="en-US" sz="1350"/>
                </a:p>
              </p:txBody>
            </p:sp>
          </p:grpSp>
          <p:grpSp>
            <p:nvGrpSpPr>
              <p:cNvPr id="264" name="组合 242"/>
              <p:cNvGrpSpPr/>
              <p:nvPr/>
            </p:nvGrpSpPr>
            <p:grpSpPr>
              <a:xfrm>
                <a:off x="7187" y="3791"/>
                <a:ext cx="729" cy="1257"/>
                <a:chOff x="5087817" y="2517952"/>
                <a:chExt cx="541385" cy="933668"/>
              </a:xfrm>
            </p:grpSpPr>
            <p:sp>
              <p:nvSpPr>
                <p:cNvPr id="1049048" name="Freeform 10"/>
                <p:cNvSpPr/>
                <p:nvPr/>
              </p:nvSpPr>
              <p:spPr bwMode="auto">
                <a:xfrm>
                  <a:off x="5087817" y="2517952"/>
                  <a:ext cx="541385" cy="933667"/>
                </a:xfrm>
                <a:custGeom>
                  <a:avLst/>
                  <a:gdLst>
                    <a:gd name="T0" fmla="*/ 304 w 610"/>
                    <a:gd name="T1" fmla="*/ 0 h 1052"/>
                    <a:gd name="T2" fmla="*/ 0 w 610"/>
                    <a:gd name="T3" fmla="*/ 0 h 1052"/>
                    <a:gd name="T4" fmla="*/ 0 w 610"/>
                    <a:gd name="T5" fmla="*/ 167 h 1052"/>
                    <a:gd name="T6" fmla="*/ 211 w 610"/>
                    <a:gd name="T7" fmla="*/ 167 h 1052"/>
                    <a:gd name="T8" fmla="*/ 419 w 610"/>
                    <a:gd name="T9" fmla="*/ 526 h 1052"/>
                    <a:gd name="T10" fmla="*/ 211 w 610"/>
                    <a:gd name="T11" fmla="*/ 887 h 1052"/>
                    <a:gd name="T12" fmla="*/ 0 w 610"/>
                    <a:gd name="T13" fmla="*/ 887 h 1052"/>
                    <a:gd name="T14" fmla="*/ 0 w 610"/>
                    <a:gd name="T15" fmla="*/ 1052 h 1052"/>
                    <a:gd name="T16" fmla="*/ 304 w 610"/>
                    <a:gd name="T17" fmla="*/ 1052 h 1052"/>
                    <a:gd name="T18" fmla="*/ 610 w 610"/>
                    <a:gd name="T19" fmla="*/ 526 h 1052"/>
                    <a:gd name="T20" fmla="*/ 304 w 610"/>
                    <a:gd name="T21"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0" h="1052">
                      <a:moveTo>
                        <a:pt x="304" y="0"/>
                      </a:moveTo>
                      <a:lnTo>
                        <a:pt x="0" y="0"/>
                      </a:lnTo>
                      <a:lnTo>
                        <a:pt x="0" y="167"/>
                      </a:lnTo>
                      <a:lnTo>
                        <a:pt x="211" y="167"/>
                      </a:lnTo>
                      <a:lnTo>
                        <a:pt x="419" y="526"/>
                      </a:lnTo>
                      <a:lnTo>
                        <a:pt x="211" y="887"/>
                      </a:lnTo>
                      <a:lnTo>
                        <a:pt x="0" y="887"/>
                      </a:lnTo>
                      <a:lnTo>
                        <a:pt x="0" y="1052"/>
                      </a:lnTo>
                      <a:lnTo>
                        <a:pt x="304" y="1052"/>
                      </a:lnTo>
                      <a:lnTo>
                        <a:pt x="610" y="526"/>
                      </a:lnTo>
                      <a:lnTo>
                        <a:pt x="304" y="0"/>
                      </a:lnTo>
                      <a:close/>
                    </a:path>
                  </a:pathLst>
                </a:custGeom>
                <a:solidFill>
                  <a:srgbClr val="5B9BD5"/>
                </a:solidFill>
                <a:ln>
                  <a:noFill/>
                </a:ln>
              </p:spPr>
              <p:txBody>
                <a:bodyPr vert="horz" wrap="square" lIns="68580" tIns="34290" rIns="68580" bIns="34290" numCol="1" anchor="t" anchorCtr="0" compatLnSpc="1">
                  <a:normAutofit/>
                </a:bodyPr>
                <a:lstStyle/>
                <a:p>
                  <a:endParaRPr lang="zh-CN" altLang="en-US" sz="1350"/>
                </a:p>
              </p:txBody>
            </p:sp>
            <p:sp>
              <p:nvSpPr>
                <p:cNvPr id="1049049" name="任意多边形 250"/>
                <p:cNvSpPr>
                  <a:spLocks noChangeArrowheads="1"/>
                </p:cNvSpPr>
                <p:nvPr/>
              </p:nvSpPr>
              <p:spPr bwMode="auto">
                <a:xfrm>
                  <a:off x="5087817" y="2517952"/>
                  <a:ext cx="371870" cy="933668"/>
                </a:xfrm>
                <a:custGeom>
                  <a:avLst/>
                  <a:gdLst>
                    <a:gd name="connsiteX0" fmla="*/ 0 w 665163"/>
                    <a:gd name="connsiteY0" fmla="*/ 1408113 h 1670051"/>
                    <a:gd name="connsiteX1" fmla="*/ 109538 w 665163"/>
                    <a:gd name="connsiteY1" fmla="*/ 1408113 h 1670051"/>
                    <a:gd name="connsiteX2" fmla="*/ 109538 w 665163"/>
                    <a:gd name="connsiteY2" fmla="*/ 1670051 h 1670051"/>
                    <a:gd name="connsiteX3" fmla="*/ 0 w 665163"/>
                    <a:gd name="connsiteY3" fmla="*/ 1670051 h 1670051"/>
                    <a:gd name="connsiteX4" fmla="*/ 220663 w 665163"/>
                    <a:gd name="connsiteY4" fmla="*/ 265113 h 1670051"/>
                    <a:gd name="connsiteX5" fmla="*/ 334963 w 665163"/>
                    <a:gd name="connsiteY5" fmla="*/ 265113 h 1670051"/>
                    <a:gd name="connsiteX6" fmla="*/ 665163 w 665163"/>
                    <a:gd name="connsiteY6" fmla="*/ 835026 h 1670051"/>
                    <a:gd name="connsiteX7" fmla="*/ 334963 w 665163"/>
                    <a:gd name="connsiteY7" fmla="*/ 1408113 h 1670051"/>
                    <a:gd name="connsiteX8" fmla="*/ 220663 w 665163"/>
                    <a:gd name="connsiteY8" fmla="*/ 1408113 h 1670051"/>
                    <a:gd name="connsiteX9" fmla="*/ 554038 w 665163"/>
                    <a:gd name="connsiteY9" fmla="*/ 835026 h 1670051"/>
                    <a:gd name="connsiteX10" fmla="*/ 0 w 665163"/>
                    <a:gd name="connsiteY10" fmla="*/ 0 h 1670051"/>
                    <a:gd name="connsiteX11" fmla="*/ 109538 w 665163"/>
                    <a:gd name="connsiteY11" fmla="*/ 0 h 1670051"/>
                    <a:gd name="connsiteX12" fmla="*/ 109538 w 665163"/>
                    <a:gd name="connsiteY12" fmla="*/ 265113 h 1670051"/>
                    <a:gd name="connsiteX13" fmla="*/ 0 w 665163"/>
                    <a:gd name="connsiteY13" fmla="*/ 265113 h 16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163" h="1670051">
                      <a:moveTo>
                        <a:pt x="0" y="1408113"/>
                      </a:moveTo>
                      <a:lnTo>
                        <a:pt x="109538" y="1408113"/>
                      </a:lnTo>
                      <a:lnTo>
                        <a:pt x="109538" y="1670051"/>
                      </a:lnTo>
                      <a:lnTo>
                        <a:pt x="0" y="1670051"/>
                      </a:lnTo>
                      <a:close/>
                      <a:moveTo>
                        <a:pt x="220663" y="265113"/>
                      </a:moveTo>
                      <a:lnTo>
                        <a:pt x="334963" y="265113"/>
                      </a:lnTo>
                      <a:lnTo>
                        <a:pt x="665163" y="835026"/>
                      </a:lnTo>
                      <a:lnTo>
                        <a:pt x="334963" y="1408113"/>
                      </a:lnTo>
                      <a:lnTo>
                        <a:pt x="220663" y="1408113"/>
                      </a:lnTo>
                      <a:lnTo>
                        <a:pt x="554038" y="835026"/>
                      </a:lnTo>
                      <a:close/>
                      <a:moveTo>
                        <a:pt x="0" y="0"/>
                      </a:moveTo>
                      <a:lnTo>
                        <a:pt x="109538" y="0"/>
                      </a:lnTo>
                      <a:lnTo>
                        <a:pt x="109538" y="265113"/>
                      </a:lnTo>
                      <a:lnTo>
                        <a:pt x="0" y="265113"/>
                      </a:lnTo>
                      <a:close/>
                    </a:path>
                  </a:pathLst>
                </a:custGeom>
                <a:solidFill>
                  <a:srgbClr val="BDD7EE"/>
                </a:solidFill>
                <a:ln>
                  <a:noFill/>
                </a:ln>
              </p:spPr>
              <p:txBody>
                <a:bodyPr vert="horz" wrap="square" lIns="68580" tIns="34290" rIns="68580" bIns="34290" numCol="1" anchor="t" anchorCtr="0" compatLnSpc="1">
                  <a:normAutofit/>
                </a:bodyPr>
                <a:lstStyle/>
                <a:p>
                  <a:endParaRPr lang="zh-CN" altLang="en-US" sz="1350"/>
                </a:p>
              </p:txBody>
            </p:sp>
          </p:grpSp>
          <p:grpSp>
            <p:nvGrpSpPr>
              <p:cNvPr id="265" name="组合 243"/>
              <p:cNvGrpSpPr/>
              <p:nvPr/>
            </p:nvGrpSpPr>
            <p:grpSpPr>
              <a:xfrm>
                <a:off x="6458" y="4849"/>
                <a:ext cx="729" cy="1257"/>
                <a:chOff x="4546476" y="3303685"/>
                <a:chExt cx="541385" cy="933668"/>
              </a:xfrm>
            </p:grpSpPr>
            <p:sp>
              <p:nvSpPr>
                <p:cNvPr id="1049050" name="Freeform 10"/>
                <p:cNvSpPr/>
                <p:nvPr/>
              </p:nvSpPr>
              <p:spPr bwMode="auto">
                <a:xfrm flipH="1">
                  <a:off x="4546476" y="3303685"/>
                  <a:ext cx="541385" cy="933667"/>
                </a:xfrm>
                <a:custGeom>
                  <a:avLst/>
                  <a:gdLst>
                    <a:gd name="T0" fmla="*/ 304 w 610"/>
                    <a:gd name="T1" fmla="*/ 0 h 1052"/>
                    <a:gd name="T2" fmla="*/ 0 w 610"/>
                    <a:gd name="T3" fmla="*/ 0 h 1052"/>
                    <a:gd name="T4" fmla="*/ 0 w 610"/>
                    <a:gd name="T5" fmla="*/ 167 h 1052"/>
                    <a:gd name="T6" fmla="*/ 211 w 610"/>
                    <a:gd name="T7" fmla="*/ 167 h 1052"/>
                    <a:gd name="T8" fmla="*/ 419 w 610"/>
                    <a:gd name="T9" fmla="*/ 526 h 1052"/>
                    <a:gd name="T10" fmla="*/ 211 w 610"/>
                    <a:gd name="T11" fmla="*/ 887 h 1052"/>
                    <a:gd name="T12" fmla="*/ 0 w 610"/>
                    <a:gd name="T13" fmla="*/ 887 h 1052"/>
                    <a:gd name="T14" fmla="*/ 0 w 610"/>
                    <a:gd name="T15" fmla="*/ 1052 h 1052"/>
                    <a:gd name="T16" fmla="*/ 304 w 610"/>
                    <a:gd name="T17" fmla="*/ 1052 h 1052"/>
                    <a:gd name="T18" fmla="*/ 610 w 610"/>
                    <a:gd name="T19" fmla="*/ 526 h 1052"/>
                    <a:gd name="T20" fmla="*/ 304 w 610"/>
                    <a:gd name="T21"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0" h="1052">
                      <a:moveTo>
                        <a:pt x="304" y="0"/>
                      </a:moveTo>
                      <a:lnTo>
                        <a:pt x="0" y="0"/>
                      </a:lnTo>
                      <a:lnTo>
                        <a:pt x="0" y="167"/>
                      </a:lnTo>
                      <a:lnTo>
                        <a:pt x="211" y="167"/>
                      </a:lnTo>
                      <a:lnTo>
                        <a:pt x="419" y="526"/>
                      </a:lnTo>
                      <a:lnTo>
                        <a:pt x="211" y="887"/>
                      </a:lnTo>
                      <a:lnTo>
                        <a:pt x="0" y="887"/>
                      </a:lnTo>
                      <a:lnTo>
                        <a:pt x="0" y="1052"/>
                      </a:lnTo>
                      <a:lnTo>
                        <a:pt x="304" y="1052"/>
                      </a:lnTo>
                      <a:lnTo>
                        <a:pt x="610" y="526"/>
                      </a:lnTo>
                      <a:lnTo>
                        <a:pt x="304" y="0"/>
                      </a:lnTo>
                      <a:close/>
                    </a:path>
                  </a:pathLst>
                </a:custGeom>
                <a:solidFill>
                  <a:srgbClr val="A5A5A5"/>
                </a:solidFill>
                <a:ln>
                  <a:noFill/>
                </a:ln>
              </p:spPr>
              <p:txBody>
                <a:bodyPr vert="horz" wrap="square" lIns="68580" tIns="34290" rIns="68580" bIns="34290" numCol="1" anchor="t" anchorCtr="0" compatLnSpc="1">
                  <a:normAutofit/>
                </a:bodyPr>
                <a:lstStyle/>
                <a:p>
                  <a:pPr algn="r"/>
                  <a:endParaRPr lang="zh-CN" altLang="en-US" sz="1350"/>
                </a:p>
              </p:txBody>
            </p:sp>
            <p:sp>
              <p:nvSpPr>
                <p:cNvPr id="1049051" name="任意多边形 245"/>
                <p:cNvSpPr>
                  <a:spLocks noChangeArrowheads="1"/>
                </p:cNvSpPr>
                <p:nvPr/>
              </p:nvSpPr>
              <p:spPr bwMode="auto">
                <a:xfrm flipH="1">
                  <a:off x="4715991" y="3303685"/>
                  <a:ext cx="371870" cy="933668"/>
                </a:xfrm>
                <a:custGeom>
                  <a:avLst/>
                  <a:gdLst>
                    <a:gd name="connsiteX0" fmla="*/ 0 w 665163"/>
                    <a:gd name="connsiteY0" fmla="*/ 1408113 h 1670051"/>
                    <a:gd name="connsiteX1" fmla="*/ 109538 w 665163"/>
                    <a:gd name="connsiteY1" fmla="*/ 1408113 h 1670051"/>
                    <a:gd name="connsiteX2" fmla="*/ 109538 w 665163"/>
                    <a:gd name="connsiteY2" fmla="*/ 1670051 h 1670051"/>
                    <a:gd name="connsiteX3" fmla="*/ 0 w 665163"/>
                    <a:gd name="connsiteY3" fmla="*/ 1670051 h 1670051"/>
                    <a:gd name="connsiteX4" fmla="*/ 220663 w 665163"/>
                    <a:gd name="connsiteY4" fmla="*/ 265113 h 1670051"/>
                    <a:gd name="connsiteX5" fmla="*/ 334963 w 665163"/>
                    <a:gd name="connsiteY5" fmla="*/ 265113 h 1670051"/>
                    <a:gd name="connsiteX6" fmla="*/ 665163 w 665163"/>
                    <a:gd name="connsiteY6" fmla="*/ 835026 h 1670051"/>
                    <a:gd name="connsiteX7" fmla="*/ 334963 w 665163"/>
                    <a:gd name="connsiteY7" fmla="*/ 1408113 h 1670051"/>
                    <a:gd name="connsiteX8" fmla="*/ 220663 w 665163"/>
                    <a:gd name="connsiteY8" fmla="*/ 1408113 h 1670051"/>
                    <a:gd name="connsiteX9" fmla="*/ 554038 w 665163"/>
                    <a:gd name="connsiteY9" fmla="*/ 835026 h 1670051"/>
                    <a:gd name="connsiteX10" fmla="*/ 0 w 665163"/>
                    <a:gd name="connsiteY10" fmla="*/ 0 h 1670051"/>
                    <a:gd name="connsiteX11" fmla="*/ 109538 w 665163"/>
                    <a:gd name="connsiteY11" fmla="*/ 0 h 1670051"/>
                    <a:gd name="connsiteX12" fmla="*/ 109538 w 665163"/>
                    <a:gd name="connsiteY12" fmla="*/ 265113 h 1670051"/>
                    <a:gd name="connsiteX13" fmla="*/ 0 w 665163"/>
                    <a:gd name="connsiteY13" fmla="*/ 265113 h 16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163" h="1670051">
                      <a:moveTo>
                        <a:pt x="0" y="1408113"/>
                      </a:moveTo>
                      <a:lnTo>
                        <a:pt x="109538" y="1408113"/>
                      </a:lnTo>
                      <a:lnTo>
                        <a:pt x="109538" y="1670051"/>
                      </a:lnTo>
                      <a:lnTo>
                        <a:pt x="0" y="1670051"/>
                      </a:lnTo>
                      <a:close/>
                      <a:moveTo>
                        <a:pt x="220663" y="265113"/>
                      </a:moveTo>
                      <a:lnTo>
                        <a:pt x="334963" y="265113"/>
                      </a:lnTo>
                      <a:lnTo>
                        <a:pt x="665163" y="835026"/>
                      </a:lnTo>
                      <a:lnTo>
                        <a:pt x="334963" y="1408113"/>
                      </a:lnTo>
                      <a:lnTo>
                        <a:pt x="220663" y="1408113"/>
                      </a:lnTo>
                      <a:lnTo>
                        <a:pt x="554038" y="835026"/>
                      </a:lnTo>
                      <a:close/>
                      <a:moveTo>
                        <a:pt x="0" y="0"/>
                      </a:moveTo>
                      <a:lnTo>
                        <a:pt x="109538" y="0"/>
                      </a:lnTo>
                      <a:lnTo>
                        <a:pt x="109538" y="265113"/>
                      </a:lnTo>
                      <a:lnTo>
                        <a:pt x="0" y="265113"/>
                      </a:lnTo>
                      <a:close/>
                    </a:path>
                  </a:pathLst>
                </a:custGeom>
                <a:solidFill>
                  <a:srgbClr val="DBDBDB"/>
                </a:solidFill>
                <a:ln>
                  <a:noFill/>
                </a:ln>
              </p:spPr>
              <p:txBody>
                <a:bodyPr vert="horz" wrap="square" lIns="68580" tIns="34290" rIns="68580" bIns="34290" numCol="1" anchor="t" anchorCtr="0" compatLnSpc="1">
                  <a:normAutofit/>
                </a:bodyPr>
                <a:lstStyle/>
                <a:p>
                  <a:pPr algn="r"/>
                  <a:endParaRPr lang="zh-CN" altLang="en-US" sz="1350"/>
                </a:p>
              </p:txBody>
            </p:sp>
          </p:grpSp>
        </p:grpSp>
        <p:sp>
          <p:nvSpPr>
            <p:cNvPr id="1049052" name="文本框 7"/>
            <p:cNvSpPr txBox="1"/>
            <p:nvPr/>
          </p:nvSpPr>
          <p:spPr>
            <a:xfrm>
              <a:off x="6929" y="3068"/>
              <a:ext cx="521" cy="531"/>
            </a:xfrm>
            <a:prstGeom prst="rect">
              <a:avLst/>
            </a:prstGeom>
            <a:noFill/>
          </p:spPr>
          <p:txBody>
            <a:bodyPr wrap="square" rtlCol="0" anchor="ctr" anchorCtr="0">
              <a:spAutoFit/>
            </a:bodyPr>
            <a:lstStyle/>
            <a:p>
              <a:pPr indent="0" algn="ctr" fontAlgn="auto">
                <a:lnSpc>
                  <a:spcPct val="100000"/>
                </a:lnSpc>
                <a:spcBef>
                  <a:spcPts val="0"/>
                </a:spcBef>
                <a:spcAft>
                  <a:spcPts val="0"/>
                </a:spcAft>
              </a:pPr>
              <a:r>
                <a:rPr 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p>
          </p:txBody>
        </p:sp>
        <p:sp>
          <p:nvSpPr>
            <p:cNvPr id="1049053" name="文本框 8"/>
            <p:cNvSpPr txBox="1"/>
            <p:nvPr/>
          </p:nvSpPr>
          <p:spPr>
            <a:xfrm>
              <a:off x="6941" y="4126"/>
              <a:ext cx="521" cy="531"/>
            </a:xfrm>
            <a:prstGeom prst="rect">
              <a:avLst/>
            </a:prstGeom>
            <a:noFill/>
          </p:spPr>
          <p:txBody>
            <a:bodyPr wrap="square" rtlCol="0" anchor="ctr" anchorCtr="0">
              <a:spAutoFit/>
            </a:bodyPr>
            <a:lstStyle/>
            <a:p>
              <a:pPr indent="0" algn="ctr" fontAlgn="auto">
                <a:lnSpc>
                  <a:spcPct val="100000"/>
                </a:lnSpc>
                <a:spcBef>
                  <a:spcPts val="0"/>
                </a:spcBef>
                <a:spcAft>
                  <a:spcPts val="0"/>
                </a:spcAft>
              </a:pPr>
              <a:r>
                <a:rPr 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p>
          </p:txBody>
        </p:sp>
        <p:sp>
          <p:nvSpPr>
            <p:cNvPr id="1049054" name="文本框 9"/>
            <p:cNvSpPr txBox="1"/>
            <p:nvPr/>
          </p:nvSpPr>
          <p:spPr>
            <a:xfrm>
              <a:off x="6941" y="5189"/>
              <a:ext cx="521" cy="531"/>
            </a:xfrm>
            <a:prstGeom prst="rect">
              <a:avLst/>
            </a:prstGeom>
            <a:noFill/>
          </p:spPr>
          <p:txBody>
            <a:bodyPr wrap="square" rtlCol="0" anchor="ctr" anchorCtr="0">
              <a:spAutoFit/>
            </a:bodyPr>
            <a:lstStyle/>
            <a:p>
              <a:pPr indent="0" algn="ctr" fontAlgn="auto">
                <a:lnSpc>
                  <a:spcPct val="100000"/>
                </a:lnSpc>
                <a:spcBef>
                  <a:spcPts val="0"/>
                </a:spcBef>
                <a:spcAft>
                  <a:spcPts val="0"/>
                </a:spcAft>
              </a:pPr>
              <a:r>
                <a:rPr 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p>
          </p:txBody>
        </p:sp>
        <p:sp>
          <p:nvSpPr>
            <p:cNvPr id="1049055" name="文本框 10"/>
            <p:cNvSpPr txBox="1"/>
            <p:nvPr/>
          </p:nvSpPr>
          <p:spPr>
            <a:xfrm>
              <a:off x="6941" y="6247"/>
              <a:ext cx="521" cy="531"/>
            </a:xfrm>
            <a:prstGeom prst="rect">
              <a:avLst/>
            </a:prstGeom>
            <a:noFill/>
          </p:spPr>
          <p:txBody>
            <a:bodyPr wrap="square" rtlCol="0" anchor="ctr" anchorCtr="0">
              <a:spAutoFit/>
            </a:bodyPr>
            <a:lstStyle/>
            <a:p>
              <a:pPr indent="0" algn="ctr" fontAlgn="auto">
                <a:lnSpc>
                  <a:spcPct val="100000"/>
                </a:lnSpc>
                <a:spcBef>
                  <a:spcPts val="0"/>
                </a:spcBef>
                <a:spcAft>
                  <a:spcPts val="0"/>
                </a:spcAft>
              </a:pPr>
              <a:r>
                <a:rPr 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p>
          </p:txBody>
        </p:sp>
        <p:sp>
          <p:nvSpPr>
            <p:cNvPr id="1049056" name="文本框 11"/>
            <p:cNvSpPr txBox="1"/>
            <p:nvPr/>
          </p:nvSpPr>
          <p:spPr>
            <a:xfrm>
              <a:off x="8078" y="3092"/>
              <a:ext cx="2578"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分组围桌讨论</a:t>
              </a:r>
            </a:p>
          </p:txBody>
        </p:sp>
        <p:sp>
          <p:nvSpPr>
            <p:cNvPr id="1049057" name="文本框 12"/>
            <p:cNvSpPr txBox="1"/>
            <p:nvPr/>
          </p:nvSpPr>
          <p:spPr>
            <a:xfrm>
              <a:off x="3739" y="4150"/>
              <a:ext cx="2721"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指定一名汇报人员</a:t>
              </a:r>
            </a:p>
          </p:txBody>
        </p:sp>
        <p:sp>
          <p:nvSpPr>
            <p:cNvPr id="1049058" name="文本框 14"/>
            <p:cNvSpPr txBox="1"/>
            <p:nvPr/>
          </p:nvSpPr>
          <p:spPr>
            <a:xfrm>
              <a:off x="7918" y="4722"/>
              <a:ext cx="4535" cy="1405"/>
            </a:xfrm>
            <a:prstGeom prst="rect">
              <a:avLst/>
            </a:prstGeom>
            <a:noFill/>
          </p:spPr>
          <p:txBody>
            <a:bodyPr wrap="square" rtlCol="0" anchor="t">
              <a:spAutoFit/>
            </a:bodyPr>
            <a:lstStyle/>
            <a:p>
              <a:pPr indent="0" algn="just" fontAlgn="auto">
                <a:lnSpc>
                  <a:spcPct val="13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进行以下内容的讨论：结合您所在单位的目前状况，列出合同准备步骤所需实行的改进措施建议</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组合 47"/>
          <p:cNvGrpSpPr/>
          <p:nvPr/>
        </p:nvGrpSpPr>
        <p:grpSpPr>
          <a:xfrm>
            <a:off x="3654425" y="739140"/>
            <a:ext cx="1835150" cy="436880"/>
            <a:chOff x="5584" y="1164"/>
            <a:chExt cx="2890" cy="688"/>
          </a:xfrm>
        </p:grpSpPr>
        <p:sp>
          <p:nvSpPr>
            <p:cNvPr id="1049061"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：合同准备</a:t>
              </a:r>
            </a:p>
          </p:txBody>
        </p:sp>
        <p:grpSp>
          <p:nvGrpSpPr>
            <p:cNvPr id="270" name="组合 68"/>
            <p:cNvGrpSpPr/>
            <p:nvPr/>
          </p:nvGrpSpPr>
          <p:grpSpPr>
            <a:xfrm>
              <a:off x="5584" y="1734"/>
              <a:ext cx="2891" cy="118"/>
              <a:chOff x="3578" y="2857"/>
              <a:chExt cx="2754" cy="118"/>
            </a:xfrm>
          </p:grpSpPr>
          <p:cxnSp>
            <p:nvCxnSpPr>
              <p:cNvPr id="3145773"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74"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062"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063"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049064" name="文本框 1"/>
          <p:cNvSpPr txBox="1"/>
          <p:nvPr/>
        </p:nvSpPr>
        <p:spPr>
          <a:xfrm>
            <a:off x="1321118" y="1418590"/>
            <a:ext cx="2283460" cy="337185"/>
          </a:xfrm>
          <a:prstGeom prst="rect">
            <a:avLst/>
          </a:prstGeom>
          <a:noFill/>
        </p:spPr>
        <p:txBody>
          <a:bodyPr wrap="square" rtlCol="0" anchor="ctr" anchorCtr="0">
            <a:spAutoFit/>
          </a:bodyPr>
          <a:lstStyle/>
          <a:p>
            <a:pPr indent="0" algn="just"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存在的问题</a:t>
            </a:r>
          </a:p>
        </p:txBody>
      </p:sp>
      <p:sp>
        <p:nvSpPr>
          <p:cNvPr id="1049065" name="文本框 61"/>
          <p:cNvSpPr txBox="1"/>
          <p:nvPr/>
        </p:nvSpPr>
        <p:spPr>
          <a:xfrm>
            <a:off x="1307148" y="1743710"/>
            <a:ext cx="3887470" cy="815340"/>
          </a:xfrm>
          <a:prstGeom prst="rect">
            <a:avLst/>
          </a:prstGeom>
          <a:noFill/>
        </p:spPr>
        <p:txBody>
          <a:bodyPr wrap="square" rtlCol="0" anchor="ctr" anchorCtr="0">
            <a:spAutoFit/>
          </a:bodyPr>
          <a:lstStyle/>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没有将清晰的安全要求纳入合同的规则</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合同编写小组成员不具有代表性</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没有在标书/合同中确切表明以下要求：</a:t>
            </a:r>
          </a:p>
        </p:txBody>
      </p:sp>
      <p:sp>
        <p:nvSpPr>
          <p:cNvPr id="1049066" name="文本框 17"/>
          <p:cNvSpPr txBox="1"/>
          <p:nvPr/>
        </p:nvSpPr>
        <p:spPr>
          <a:xfrm>
            <a:off x="1321117" y="3890010"/>
            <a:ext cx="4300193" cy="815340"/>
          </a:xfrm>
          <a:prstGeom prst="rect">
            <a:avLst/>
          </a:prstGeom>
          <a:noFill/>
        </p:spPr>
        <p:txBody>
          <a:bodyPr wrap="square" rtlCol="0" anchor="ctr" anchorCtr="0">
            <a:spAutoFit/>
          </a:bodyPr>
          <a:lstStyle/>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不完整的合同文件导致“无序的恶性竞争”</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給后续承包商安全管理带来“先天不足” </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grpSp>
        <p:nvGrpSpPr>
          <p:cNvPr id="271" name="组合 31"/>
          <p:cNvGrpSpPr/>
          <p:nvPr/>
        </p:nvGrpSpPr>
        <p:grpSpPr>
          <a:xfrm>
            <a:off x="1314133" y="2598660"/>
            <a:ext cx="6522720" cy="1212850"/>
            <a:chOff x="2074" y="4610"/>
            <a:chExt cx="10272" cy="1910"/>
          </a:xfrm>
        </p:grpSpPr>
        <p:grpSp>
          <p:nvGrpSpPr>
            <p:cNvPr id="272" name="组合 25"/>
            <p:cNvGrpSpPr/>
            <p:nvPr/>
          </p:nvGrpSpPr>
          <p:grpSpPr>
            <a:xfrm>
              <a:off x="2074" y="4610"/>
              <a:ext cx="10272" cy="1911"/>
              <a:chOff x="2629" y="3095"/>
              <a:chExt cx="10272" cy="1911"/>
            </a:xfrm>
          </p:grpSpPr>
          <p:cxnSp>
            <p:nvCxnSpPr>
              <p:cNvPr id="3145775" name="直接连接符 444"/>
              <p:cNvCxnSpPr>
                <a:cxnSpLocks/>
              </p:cNvCxnSpPr>
              <p:nvPr/>
            </p:nvCxnSpPr>
            <p:spPr>
              <a:xfrm>
                <a:off x="2640" y="3205"/>
                <a:ext cx="10261" cy="0"/>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3" name="组合 445"/>
              <p:cNvGrpSpPr/>
              <p:nvPr/>
            </p:nvGrpSpPr>
            <p:grpSpPr>
              <a:xfrm>
                <a:off x="5220" y="3095"/>
                <a:ext cx="2491" cy="1911"/>
                <a:chOff x="5030638" y="2441276"/>
                <a:chExt cx="2130725" cy="1634527"/>
              </a:xfrm>
            </p:grpSpPr>
            <p:sp>
              <p:nvSpPr>
                <p:cNvPr id="1049067" name="任意多边形 50"/>
                <p:cNvSpPr/>
                <p:nvPr/>
              </p:nvSpPr>
              <p:spPr>
                <a:xfrm>
                  <a:off x="5030638" y="2631059"/>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ctr"/>
                  <a:r>
                    <a:rPr lang="en-US" altLang="zh-CN"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p>
              </p:txBody>
            </p:sp>
            <p:sp>
              <p:nvSpPr>
                <p:cNvPr id="1049068" name="矩形 462"/>
                <p:cNvSpPr/>
                <p:nvPr/>
              </p:nvSpPr>
              <p:spPr>
                <a:xfrm>
                  <a:off x="5030638" y="2993368"/>
                  <a:ext cx="2130725" cy="1082435"/>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normAutofit/>
                </a:bodyPr>
                <a:lstStyle/>
                <a:p>
                  <a:pPr marL="0" lvl="0" algn="ctr">
                    <a:lnSpc>
                      <a:spcPct val="150000"/>
                    </a:lnSpc>
                  </a:pPr>
                  <a:endParaRPr sz="1350" dirty="0">
                    <a:solidFill>
                      <a:schemeClr val="accent1"/>
                    </a:solidFill>
                    <a:sym typeface="+mn-ea"/>
                  </a:endParaRPr>
                </a:p>
              </p:txBody>
            </p:sp>
            <p:sp>
              <p:nvSpPr>
                <p:cNvPr id="1049069" name="圆角矩形 52"/>
                <p:cNvSpPr/>
                <p:nvPr/>
              </p:nvSpPr>
              <p:spPr>
                <a:xfrm>
                  <a:off x="5345503" y="2441276"/>
                  <a:ext cx="155275" cy="448573"/>
                </a:xfrm>
                <a:prstGeom prst="roundRect">
                  <a:avLst>
                    <a:gd name="adj" fmla="val 50000"/>
                  </a:avLst>
                </a:prstGeom>
                <a:solidFill>
                  <a:srgbClr val="ADA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70" name="圆角矩形 53"/>
                <p:cNvSpPr/>
                <p:nvPr/>
              </p:nvSpPr>
              <p:spPr>
                <a:xfrm>
                  <a:off x="6691224" y="2441276"/>
                  <a:ext cx="155275" cy="448573"/>
                </a:xfrm>
                <a:prstGeom prst="roundRect">
                  <a:avLst>
                    <a:gd name="adj" fmla="val 50000"/>
                  </a:avLst>
                </a:prstGeom>
                <a:solidFill>
                  <a:srgbClr val="ADA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grpSp>
          <p:grpSp>
            <p:nvGrpSpPr>
              <p:cNvPr id="274" name="组合 446"/>
              <p:cNvGrpSpPr/>
              <p:nvPr/>
            </p:nvGrpSpPr>
            <p:grpSpPr>
              <a:xfrm>
                <a:off x="10410" y="3095"/>
                <a:ext cx="2491" cy="1911"/>
                <a:chOff x="5030638" y="3959525"/>
                <a:chExt cx="2130725" cy="1634527"/>
              </a:xfrm>
            </p:grpSpPr>
            <p:sp>
              <p:nvSpPr>
                <p:cNvPr id="1049071" name="任意多边形 55"/>
                <p:cNvSpPr/>
                <p:nvPr/>
              </p:nvSpPr>
              <p:spPr>
                <a:xfrm>
                  <a:off x="5030638" y="4149308"/>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ctr"/>
                  <a:r>
                    <a:rPr lang="en-US" altLang="zh-CN"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p>
              </p:txBody>
            </p:sp>
            <p:sp>
              <p:nvSpPr>
                <p:cNvPr id="1049072" name="矩形 458"/>
                <p:cNvSpPr/>
                <p:nvPr/>
              </p:nvSpPr>
              <p:spPr>
                <a:xfrm>
                  <a:off x="5030638" y="4511617"/>
                  <a:ext cx="2130725" cy="1082435"/>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normAutofit/>
                </a:bodyPr>
                <a:lstStyle/>
                <a:p>
                  <a:pPr marL="0" lvl="0" algn="ctr">
                    <a:lnSpc>
                      <a:spcPct val="150000"/>
                    </a:lnSpc>
                  </a:pPr>
                  <a:endParaRPr sz="1350" dirty="0">
                    <a:solidFill>
                      <a:schemeClr val="accent1"/>
                    </a:solidFill>
                    <a:sym typeface="+mn-ea"/>
                  </a:endParaRPr>
                </a:p>
              </p:txBody>
            </p:sp>
            <p:sp>
              <p:nvSpPr>
                <p:cNvPr id="1049073" name="圆角矩形 57"/>
                <p:cNvSpPr/>
                <p:nvPr/>
              </p:nvSpPr>
              <p:spPr>
                <a:xfrm>
                  <a:off x="5345503" y="3959525"/>
                  <a:ext cx="155275" cy="448573"/>
                </a:xfrm>
                <a:prstGeom prst="roundRect">
                  <a:avLst>
                    <a:gd name="adj" fmla="val 50000"/>
                  </a:avLst>
                </a:prstGeom>
                <a:solidFill>
                  <a:srgbClr val="ADA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74" name="圆角矩形 58"/>
                <p:cNvSpPr/>
                <p:nvPr/>
              </p:nvSpPr>
              <p:spPr>
                <a:xfrm>
                  <a:off x="6691224" y="3959525"/>
                  <a:ext cx="155275" cy="448573"/>
                </a:xfrm>
                <a:prstGeom prst="roundRect">
                  <a:avLst>
                    <a:gd name="adj" fmla="val 50000"/>
                  </a:avLst>
                </a:prstGeom>
                <a:solidFill>
                  <a:srgbClr val="ADA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grpSp>
          <p:grpSp>
            <p:nvGrpSpPr>
              <p:cNvPr id="275" name="组合 447"/>
              <p:cNvGrpSpPr/>
              <p:nvPr/>
            </p:nvGrpSpPr>
            <p:grpSpPr>
              <a:xfrm>
                <a:off x="2629" y="3095"/>
                <a:ext cx="2491" cy="1911"/>
                <a:chOff x="1933755" y="2441276"/>
                <a:chExt cx="2130725" cy="1634527"/>
              </a:xfrm>
            </p:grpSpPr>
            <p:sp>
              <p:nvSpPr>
                <p:cNvPr id="1049075" name="任意多边形 60"/>
                <p:cNvSpPr/>
                <p:nvPr/>
              </p:nvSpPr>
              <p:spPr>
                <a:xfrm>
                  <a:off x="1933755" y="2631059"/>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ctr"/>
                  <a:r>
                    <a:rPr lang="en-US" altLang="zh-CN"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p>
              </p:txBody>
            </p:sp>
            <p:sp>
              <p:nvSpPr>
                <p:cNvPr id="1049076" name="矩形 454"/>
                <p:cNvSpPr/>
                <p:nvPr/>
              </p:nvSpPr>
              <p:spPr>
                <a:xfrm>
                  <a:off x="1933755" y="2993368"/>
                  <a:ext cx="2130725" cy="1082435"/>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normAutofit/>
                </a:bodyPr>
                <a:lstStyle/>
                <a:p>
                  <a:pPr marL="0" lvl="0" algn="ctr">
                    <a:lnSpc>
                      <a:spcPct val="150000"/>
                    </a:lnSpc>
                  </a:pPr>
                  <a:endParaRPr sz="1350" dirty="0">
                    <a:solidFill>
                      <a:schemeClr val="accent1"/>
                    </a:solidFill>
                    <a:sym typeface="+mn-ea"/>
                  </a:endParaRPr>
                </a:p>
              </p:txBody>
            </p:sp>
            <p:sp>
              <p:nvSpPr>
                <p:cNvPr id="1049077" name="圆角矩形 62"/>
                <p:cNvSpPr/>
                <p:nvPr/>
              </p:nvSpPr>
              <p:spPr>
                <a:xfrm>
                  <a:off x="2248620" y="2441276"/>
                  <a:ext cx="155275" cy="448573"/>
                </a:xfrm>
                <a:prstGeom prst="roundRect">
                  <a:avLst>
                    <a:gd name="adj" fmla="val 50000"/>
                  </a:avLst>
                </a:prstGeom>
                <a:solidFill>
                  <a:srgbClr val="ADA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78" name="圆角矩形 63"/>
                <p:cNvSpPr/>
                <p:nvPr/>
              </p:nvSpPr>
              <p:spPr>
                <a:xfrm>
                  <a:off x="3594341" y="2441276"/>
                  <a:ext cx="155275" cy="448573"/>
                </a:xfrm>
                <a:prstGeom prst="roundRect">
                  <a:avLst>
                    <a:gd name="adj" fmla="val 50000"/>
                  </a:avLst>
                </a:prstGeom>
                <a:solidFill>
                  <a:srgbClr val="ADA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grpSp>
          <p:grpSp>
            <p:nvGrpSpPr>
              <p:cNvPr id="276" name="组合 448"/>
              <p:cNvGrpSpPr/>
              <p:nvPr/>
            </p:nvGrpSpPr>
            <p:grpSpPr>
              <a:xfrm>
                <a:off x="7819" y="3095"/>
                <a:ext cx="2491" cy="1911"/>
                <a:chOff x="1933755" y="3959525"/>
                <a:chExt cx="2130725" cy="1634527"/>
              </a:xfrm>
            </p:grpSpPr>
            <p:sp>
              <p:nvSpPr>
                <p:cNvPr id="1049079" name="任意多边形 65"/>
                <p:cNvSpPr/>
                <p:nvPr/>
              </p:nvSpPr>
              <p:spPr>
                <a:xfrm>
                  <a:off x="1933755" y="4149308"/>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ctr"/>
                  <a:r>
                    <a:rPr lang="en-US" altLang="zh-CN"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p>
              </p:txBody>
            </p:sp>
            <p:sp>
              <p:nvSpPr>
                <p:cNvPr id="1049080" name="矩形 450"/>
                <p:cNvSpPr/>
                <p:nvPr/>
              </p:nvSpPr>
              <p:spPr>
                <a:xfrm>
                  <a:off x="1933755" y="4511617"/>
                  <a:ext cx="2130725" cy="1082435"/>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normAutofit/>
                </a:bodyPr>
                <a:lstStyle/>
                <a:p>
                  <a:pPr marL="0" lvl="0" algn="ctr">
                    <a:lnSpc>
                      <a:spcPct val="150000"/>
                    </a:lnSpc>
                  </a:pPr>
                  <a:endParaRPr sz="1350" dirty="0">
                    <a:solidFill>
                      <a:schemeClr val="accent1"/>
                    </a:solidFill>
                    <a:sym typeface="+mn-ea"/>
                  </a:endParaRPr>
                </a:p>
              </p:txBody>
            </p:sp>
            <p:sp>
              <p:nvSpPr>
                <p:cNvPr id="1049081" name="圆角矩形 23"/>
                <p:cNvSpPr/>
                <p:nvPr/>
              </p:nvSpPr>
              <p:spPr>
                <a:xfrm>
                  <a:off x="2248620" y="3959525"/>
                  <a:ext cx="155275" cy="448573"/>
                </a:xfrm>
                <a:prstGeom prst="roundRect">
                  <a:avLst>
                    <a:gd name="adj" fmla="val 50000"/>
                  </a:avLst>
                </a:prstGeom>
                <a:solidFill>
                  <a:srgbClr val="ADA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1049082" name="圆角矩形 24"/>
                <p:cNvSpPr/>
                <p:nvPr/>
              </p:nvSpPr>
              <p:spPr>
                <a:xfrm>
                  <a:off x="3594341" y="3959525"/>
                  <a:ext cx="155275" cy="448573"/>
                </a:xfrm>
                <a:prstGeom prst="roundRect">
                  <a:avLst>
                    <a:gd name="adj" fmla="val 50000"/>
                  </a:avLst>
                </a:prstGeom>
                <a:solidFill>
                  <a:srgbClr val="ADA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grpSp>
        </p:grpSp>
        <p:sp>
          <p:nvSpPr>
            <p:cNvPr id="1049083" name="文本框 27"/>
            <p:cNvSpPr txBox="1"/>
            <p:nvPr/>
          </p:nvSpPr>
          <p:spPr>
            <a:xfrm>
              <a:off x="2413" y="5240"/>
              <a:ext cx="1814" cy="889"/>
            </a:xfrm>
            <a:prstGeom prst="rect">
              <a:avLst/>
            </a:prstGeom>
            <a:noFill/>
          </p:spPr>
          <p:txBody>
            <a:bodyPr wrap="square" rtlCol="0" anchor="t">
              <a:spAutoFit/>
            </a:bodyPr>
            <a:lstStyle/>
            <a:p>
              <a:pPr indent="0" algn="just" fontAlgn="auto">
                <a:lnSpc>
                  <a:spcPct val="110000"/>
                </a:lnSpc>
                <a:spcBef>
                  <a:spcPts val="0"/>
                </a:spcBef>
                <a:spcAft>
                  <a:spcPts val="0"/>
                </a:spcAft>
              </a:pPr>
              <a:r>
                <a:rPr sz="1400" b="1" spc="100" dirty="0">
                  <a:solidFill>
                    <a:schemeClr val="bg1"/>
                  </a:solidFill>
                  <a:latin typeface="微软雅黑" panose="020B0503020204020204" pitchFamily="34" charset="-122"/>
                  <a:ea typeface="微软雅黑" panose="020B0503020204020204" pitchFamily="34" charset="-122"/>
                  <a:sym typeface="+mn-ea"/>
                </a:rPr>
                <a:t>安全业绩的期望</a:t>
              </a:r>
            </a:p>
          </p:txBody>
        </p:sp>
        <p:sp>
          <p:nvSpPr>
            <p:cNvPr id="1049084" name="文本框 28"/>
            <p:cNvSpPr txBox="1"/>
            <p:nvPr/>
          </p:nvSpPr>
          <p:spPr>
            <a:xfrm>
              <a:off x="4974" y="5240"/>
              <a:ext cx="1814" cy="1261"/>
            </a:xfrm>
            <a:prstGeom prst="rect">
              <a:avLst/>
            </a:prstGeom>
            <a:noFill/>
          </p:spPr>
          <p:txBody>
            <a:bodyPr wrap="square" rtlCol="0" anchor="t">
              <a:spAutoFit/>
            </a:bodyPr>
            <a:lstStyle/>
            <a:p>
              <a:pPr indent="0" algn="just" fontAlgn="auto">
                <a:lnSpc>
                  <a:spcPct val="110000"/>
                </a:lnSpc>
                <a:spcBef>
                  <a:spcPts val="0"/>
                </a:spcBef>
                <a:spcAft>
                  <a:spcPts val="0"/>
                </a:spcAft>
              </a:pPr>
              <a:r>
                <a:rPr sz="1400" b="1" spc="100" dirty="0">
                  <a:solidFill>
                    <a:schemeClr val="bg1"/>
                  </a:solidFill>
                  <a:latin typeface="微软雅黑" panose="020B0503020204020204" pitchFamily="34" charset="-122"/>
                  <a:ea typeface="微软雅黑" panose="020B0503020204020204" pitchFamily="34" charset="-122"/>
                  <a:sym typeface="+mn-ea"/>
                </a:rPr>
                <a:t>针对性的安全管理要求及技术标准</a:t>
              </a:r>
            </a:p>
          </p:txBody>
        </p:sp>
        <p:sp>
          <p:nvSpPr>
            <p:cNvPr id="1049085" name="文本框 29"/>
            <p:cNvSpPr txBox="1"/>
            <p:nvPr/>
          </p:nvSpPr>
          <p:spPr>
            <a:xfrm>
              <a:off x="7632" y="5240"/>
              <a:ext cx="1814" cy="1261"/>
            </a:xfrm>
            <a:prstGeom prst="rect">
              <a:avLst/>
            </a:prstGeom>
            <a:noFill/>
          </p:spPr>
          <p:txBody>
            <a:bodyPr wrap="square" rtlCol="0" anchor="t">
              <a:spAutoFit/>
            </a:bodyPr>
            <a:lstStyle/>
            <a:p>
              <a:pPr indent="0" algn="just" fontAlgn="auto">
                <a:lnSpc>
                  <a:spcPct val="110000"/>
                </a:lnSpc>
                <a:spcBef>
                  <a:spcPts val="0"/>
                </a:spcBef>
                <a:spcAft>
                  <a:spcPts val="0"/>
                </a:spcAft>
              </a:pPr>
              <a:r>
                <a:rPr sz="1400" b="1" spc="100" dirty="0">
                  <a:solidFill>
                    <a:schemeClr val="bg1"/>
                  </a:solidFill>
                  <a:latin typeface="微软雅黑" panose="020B0503020204020204" pitchFamily="34" charset="-122"/>
                  <a:ea typeface="微软雅黑" panose="020B0503020204020204" pitchFamily="34" charset="-122"/>
                  <a:sym typeface="+mn-ea"/>
                </a:rPr>
                <a:t>主要人员的能力和所需设备的性能</a:t>
              </a:r>
            </a:p>
          </p:txBody>
        </p:sp>
        <p:sp>
          <p:nvSpPr>
            <p:cNvPr id="1049086" name="文本框 30"/>
            <p:cNvSpPr txBox="1"/>
            <p:nvPr/>
          </p:nvSpPr>
          <p:spPr>
            <a:xfrm>
              <a:off x="10194" y="5240"/>
              <a:ext cx="1814" cy="516"/>
            </a:xfrm>
            <a:prstGeom prst="rect">
              <a:avLst/>
            </a:prstGeom>
            <a:noFill/>
          </p:spPr>
          <p:txBody>
            <a:bodyPr wrap="square" rtlCol="0" anchor="t">
              <a:spAutoFit/>
            </a:bodyPr>
            <a:lstStyle/>
            <a:p>
              <a:pPr indent="0" algn="just" fontAlgn="auto">
                <a:lnSpc>
                  <a:spcPct val="110000"/>
                </a:lnSpc>
                <a:spcBef>
                  <a:spcPts val="0"/>
                </a:spcBef>
                <a:spcAft>
                  <a:spcPts val="0"/>
                </a:spcAft>
              </a:pPr>
              <a:r>
                <a:rPr sz="1400" b="1" spc="100" dirty="0">
                  <a:solidFill>
                    <a:schemeClr val="bg1"/>
                  </a:solidFill>
                  <a:latin typeface="微软雅黑" panose="020B0503020204020204" pitchFamily="34" charset="-122"/>
                  <a:ea typeface="微软雅黑" panose="020B0503020204020204" pitchFamily="34" charset="-122"/>
                  <a:sym typeface="+mn-ea"/>
                </a:rPr>
                <a:t>预期的行为</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 name="组合 47"/>
          <p:cNvGrpSpPr/>
          <p:nvPr/>
        </p:nvGrpSpPr>
        <p:grpSpPr>
          <a:xfrm>
            <a:off x="3654425" y="910590"/>
            <a:ext cx="1835150" cy="436880"/>
            <a:chOff x="5584" y="1164"/>
            <a:chExt cx="2890" cy="688"/>
          </a:xfrm>
        </p:grpSpPr>
        <p:sp>
          <p:nvSpPr>
            <p:cNvPr id="1049087"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：合同准备</a:t>
              </a:r>
            </a:p>
          </p:txBody>
        </p:sp>
        <p:grpSp>
          <p:nvGrpSpPr>
            <p:cNvPr id="279" name="组合 68"/>
            <p:cNvGrpSpPr/>
            <p:nvPr/>
          </p:nvGrpSpPr>
          <p:grpSpPr>
            <a:xfrm>
              <a:off x="5584" y="1734"/>
              <a:ext cx="2891" cy="118"/>
              <a:chOff x="3578" y="2857"/>
              <a:chExt cx="2754" cy="118"/>
            </a:xfrm>
          </p:grpSpPr>
          <p:cxnSp>
            <p:nvCxnSpPr>
              <p:cNvPr id="3145776"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77"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088"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089"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280" name="组合 9"/>
          <p:cNvGrpSpPr/>
          <p:nvPr/>
        </p:nvGrpSpPr>
        <p:grpSpPr>
          <a:xfrm>
            <a:off x="959485" y="1708785"/>
            <a:ext cx="7225665" cy="2813050"/>
            <a:chOff x="1083" y="2901"/>
            <a:chExt cx="11379" cy="4430"/>
          </a:xfrm>
        </p:grpSpPr>
        <p:sp>
          <p:nvSpPr>
            <p:cNvPr id="1049090" name="文本框 2"/>
            <p:cNvSpPr txBox="1"/>
            <p:nvPr/>
          </p:nvSpPr>
          <p:spPr>
            <a:xfrm>
              <a:off x="5837" y="4883"/>
              <a:ext cx="1871" cy="531"/>
            </a:xfrm>
            <a:prstGeom prst="rect">
              <a:avLst/>
            </a:prstGeom>
            <a:noFill/>
          </p:spPr>
          <p:txBody>
            <a:bodyPr wrap="square" rtlCol="0" anchor="ctr" anchorCtr="0">
              <a:spAutoFit/>
            </a:bodyPr>
            <a:lstStyle/>
            <a:p>
              <a:pPr indent="0" algn="ctr"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改进建议</a:t>
              </a:r>
            </a:p>
          </p:txBody>
        </p:sp>
        <p:sp>
          <p:nvSpPr>
            <p:cNvPr id="1049091" name="文本框 4"/>
            <p:cNvSpPr txBox="1"/>
            <p:nvPr/>
          </p:nvSpPr>
          <p:spPr>
            <a:xfrm>
              <a:off x="9741" y="6268"/>
              <a:ext cx="1817"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grpSp>
          <p:nvGrpSpPr>
            <p:cNvPr id="281" name="组合 465"/>
            <p:cNvGrpSpPr/>
            <p:nvPr/>
          </p:nvGrpSpPr>
          <p:grpSpPr>
            <a:xfrm>
              <a:off x="3804" y="3034"/>
              <a:ext cx="5937" cy="4297"/>
              <a:chOff x="3884" y="3380"/>
              <a:chExt cx="6791" cy="2033"/>
            </a:xfrm>
          </p:grpSpPr>
          <p:sp>
            <p:nvSpPr>
              <p:cNvPr id="1049092" name="平行四边形 466"/>
              <p:cNvSpPr/>
              <p:nvPr/>
            </p:nvSpPr>
            <p:spPr>
              <a:xfrm>
                <a:off x="8766" y="3874"/>
                <a:ext cx="689" cy="259"/>
              </a:xfrm>
              <a:prstGeom prst="parallelogram">
                <a:avLst>
                  <a:gd name="adj" fmla="val 72368"/>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049093" name="平行四边形 467"/>
              <p:cNvSpPr/>
              <p:nvPr/>
            </p:nvSpPr>
            <p:spPr>
              <a:xfrm flipH="1">
                <a:off x="5105" y="3874"/>
                <a:ext cx="689" cy="259"/>
              </a:xfrm>
              <a:prstGeom prst="parallelogram">
                <a:avLst>
                  <a:gd name="adj" fmla="val 72368"/>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049094" name="平行四边形 468"/>
              <p:cNvSpPr/>
              <p:nvPr/>
            </p:nvSpPr>
            <p:spPr>
              <a:xfrm flipH="1">
                <a:off x="8766" y="4627"/>
                <a:ext cx="689" cy="292"/>
              </a:xfrm>
              <a:prstGeom prst="parallelogram">
                <a:avLst>
                  <a:gd name="adj" fmla="val 72368"/>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049095" name="平行四边形 469"/>
              <p:cNvSpPr/>
              <p:nvPr/>
            </p:nvSpPr>
            <p:spPr>
              <a:xfrm>
                <a:off x="5105" y="4627"/>
                <a:ext cx="689" cy="292"/>
              </a:xfrm>
              <a:prstGeom prst="parallelogram">
                <a:avLst>
                  <a:gd name="adj" fmla="val 72368"/>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049096" name="任意多边形 20"/>
              <p:cNvSpPr/>
              <p:nvPr/>
            </p:nvSpPr>
            <p:spPr>
              <a:xfrm>
                <a:off x="7545" y="3380"/>
                <a:ext cx="1910" cy="494"/>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r>
                  <a:rPr lang="en-US" altLang="zh-CN" sz="1600" b="1">
                    <a:solidFill>
                      <a:schemeClr val="bg1"/>
                    </a:solidFill>
                    <a:latin typeface="微软雅黑" panose="020B0503020204020204" pitchFamily="34" charset="-122"/>
                    <a:ea typeface="微软雅黑" panose="020B0503020204020204" pitchFamily="34" charset="-122"/>
                  </a:rPr>
                  <a:t>4</a:t>
                </a:r>
              </a:p>
            </p:txBody>
          </p:sp>
          <p:sp>
            <p:nvSpPr>
              <p:cNvPr id="1049097" name="任意多边形 21"/>
              <p:cNvSpPr/>
              <p:nvPr/>
            </p:nvSpPr>
            <p:spPr>
              <a:xfrm>
                <a:off x="3884" y="4133"/>
                <a:ext cx="1910" cy="494"/>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r>
                  <a:rPr lang="en-US" altLang="zh-CN" sz="1600" b="1">
                    <a:solidFill>
                      <a:schemeClr val="bg1"/>
                    </a:solidFill>
                    <a:latin typeface="微软雅黑" panose="020B0503020204020204" pitchFamily="34" charset="-122"/>
                    <a:ea typeface="微软雅黑" panose="020B0503020204020204" pitchFamily="34" charset="-122"/>
                  </a:rPr>
                  <a:t>2</a:t>
                </a:r>
              </a:p>
            </p:txBody>
          </p:sp>
          <p:sp>
            <p:nvSpPr>
              <p:cNvPr id="1049098" name="任意多边形 22"/>
              <p:cNvSpPr/>
              <p:nvPr/>
            </p:nvSpPr>
            <p:spPr>
              <a:xfrm>
                <a:off x="8765" y="4133"/>
                <a:ext cx="1910" cy="494"/>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r>
                  <a:rPr lang="en-US" altLang="zh-CN" sz="1600" b="1">
                    <a:solidFill>
                      <a:schemeClr val="bg1"/>
                    </a:solidFill>
                    <a:latin typeface="微软雅黑" panose="020B0503020204020204" pitchFamily="34" charset="-122"/>
                    <a:ea typeface="微软雅黑" panose="020B0503020204020204" pitchFamily="34" charset="-122"/>
                  </a:rPr>
                  <a:t>5</a:t>
                </a:r>
              </a:p>
            </p:txBody>
          </p:sp>
          <p:sp>
            <p:nvSpPr>
              <p:cNvPr id="1049099" name="任意多边形 23"/>
              <p:cNvSpPr/>
              <p:nvPr/>
            </p:nvSpPr>
            <p:spPr>
              <a:xfrm>
                <a:off x="7545" y="4919"/>
                <a:ext cx="1910" cy="494"/>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r>
                  <a:rPr lang="en-US" altLang="zh-CN" sz="1600" b="1">
                    <a:solidFill>
                      <a:schemeClr val="bg1"/>
                    </a:solidFill>
                    <a:latin typeface="微软雅黑" panose="020B0503020204020204" pitchFamily="34" charset="-122"/>
                    <a:ea typeface="微软雅黑" panose="020B0503020204020204" pitchFamily="34" charset="-122"/>
                  </a:rPr>
                  <a:t>6</a:t>
                </a:r>
              </a:p>
            </p:txBody>
          </p:sp>
          <p:sp>
            <p:nvSpPr>
              <p:cNvPr id="1049100" name="任意多边形 25"/>
              <p:cNvSpPr/>
              <p:nvPr/>
            </p:nvSpPr>
            <p:spPr>
              <a:xfrm>
                <a:off x="5104" y="3380"/>
                <a:ext cx="1910" cy="494"/>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r>
                  <a:rPr lang="en-US" altLang="zh-CN" sz="1600" b="1">
                    <a:solidFill>
                      <a:schemeClr val="bg1"/>
                    </a:solidFill>
                    <a:latin typeface="微软雅黑" panose="020B0503020204020204" pitchFamily="34" charset="-122"/>
                    <a:ea typeface="微软雅黑" panose="020B0503020204020204" pitchFamily="34" charset="-122"/>
                  </a:rPr>
                  <a:t>1</a:t>
                </a:r>
              </a:p>
            </p:txBody>
          </p:sp>
          <p:sp>
            <p:nvSpPr>
              <p:cNvPr id="1049101" name="任意多边形 26"/>
              <p:cNvSpPr/>
              <p:nvPr/>
            </p:nvSpPr>
            <p:spPr>
              <a:xfrm>
                <a:off x="5105" y="4919"/>
                <a:ext cx="1910" cy="494"/>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r>
                  <a:rPr lang="en-US" altLang="zh-CN" sz="1600" b="1">
                    <a:solidFill>
                      <a:schemeClr val="bg1"/>
                    </a:solidFill>
                    <a:latin typeface="微软雅黑" panose="020B0503020204020204" pitchFamily="34" charset="-122"/>
                    <a:ea typeface="微软雅黑" panose="020B0503020204020204" pitchFamily="34" charset="-122"/>
                  </a:rPr>
                  <a:t>3</a:t>
                </a:r>
              </a:p>
            </p:txBody>
          </p:sp>
        </p:grpSp>
        <p:sp>
          <p:nvSpPr>
            <p:cNvPr id="1049102" name="文本框 12"/>
            <p:cNvSpPr txBox="1"/>
            <p:nvPr/>
          </p:nvSpPr>
          <p:spPr>
            <a:xfrm>
              <a:off x="1083" y="2901"/>
              <a:ext cx="2721" cy="904"/>
            </a:xfrm>
            <a:prstGeom prst="rect">
              <a:avLst/>
            </a:prstGeom>
            <a:noFill/>
          </p:spPr>
          <p:txBody>
            <a:bodyPr wrap="square" rtlCol="0" anchor="t">
              <a:spAutoFit/>
            </a:bodyPr>
            <a:lstStyle/>
            <a:p>
              <a:pPr indent="0" algn="just" fontAlgn="auto">
                <a:lnSpc>
                  <a:spcPct val="12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建立承包商安全管理分委会</a:t>
              </a:r>
            </a:p>
          </p:txBody>
        </p:sp>
        <p:sp>
          <p:nvSpPr>
            <p:cNvPr id="1049103" name="文本框 5"/>
            <p:cNvSpPr txBox="1"/>
            <p:nvPr/>
          </p:nvSpPr>
          <p:spPr>
            <a:xfrm>
              <a:off x="1083" y="4663"/>
              <a:ext cx="2721" cy="904"/>
            </a:xfrm>
            <a:prstGeom prst="rect">
              <a:avLst/>
            </a:prstGeom>
            <a:noFill/>
          </p:spPr>
          <p:txBody>
            <a:bodyPr wrap="square" rtlCol="0" anchor="t">
              <a:spAutoFit/>
            </a:bodyPr>
            <a:lstStyle/>
            <a:p>
              <a:pPr indent="0" algn="just" fontAlgn="auto">
                <a:lnSpc>
                  <a:spcPct val="12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制定或完善合同管理流程指导手册</a:t>
              </a:r>
            </a:p>
          </p:txBody>
        </p:sp>
        <p:sp>
          <p:nvSpPr>
            <p:cNvPr id="1049104" name="文本框 6"/>
            <p:cNvSpPr txBox="1"/>
            <p:nvPr/>
          </p:nvSpPr>
          <p:spPr>
            <a:xfrm>
              <a:off x="1083" y="6268"/>
              <a:ext cx="2721" cy="905"/>
            </a:xfrm>
            <a:prstGeom prst="rect">
              <a:avLst/>
            </a:prstGeom>
            <a:noFill/>
          </p:spPr>
          <p:txBody>
            <a:bodyPr wrap="square" rtlCol="0" anchor="t">
              <a:spAutoFit/>
            </a:bodyPr>
            <a:lstStyle/>
            <a:p>
              <a:pPr indent="0" algn="just" fontAlgn="auto">
                <a:lnSpc>
                  <a:spcPct val="12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指派合同管理员和现场合同管理员</a:t>
              </a:r>
            </a:p>
          </p:txBody>
        </p:sp>
        <p:sp>
          <p:nvSpPr>
            <p:cNvPr id="1049105" name="文本框 7"/>
            <p:cNvSpPr txBox="1"/>
            <p:nvPr/>
          </p:nvSpPr>
          <p:spPr>
            <a:xfrm>
              <a:off x="9741" y="2901"/>
              <a:ext cx="2721" cy="1284"/>
            </a:xfrm>
            <a:prstGeom prst="rect">
              <a:avLst/>
            </a:prstGeom>
            <a:noFill/>
          </p:spPr>
          <p:txBody>
            <a:bodyPr wrap="square" rtlCol="0" anchor="t">
              <a:spAutoFit/>
            </a:bodyPr>
            <a:lstStyle/>
            <a:p>
              <a:pPr indent="0" algn="just" fontAlgn="auto">
                <a:lnSpc>
                  <a:spcPct val="12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合适的人编写“通用安全要求”和“特别安全规定”</a:t>
              </a:r>
            </a:p>
          </p:txBody>
        </p:sp>
        <p:sp>
          <p:nvSpPr>
            <p:cNvPr id="1049106" name="文本框 8"/>
            <p:cNvSpPr txBox="1"/>
            <p:nvPr/>
          </p:nvSpPr>
          <p:spPr>
            <a:xfrm>
              <a:off x="9741" y="4663"/>
              <a:ext cx="2721" cy="904"/>
            </a:xfrm>
            <a:prstGeom prst="rect">
              <a:avLst/>
            </a:prstGeom>
            <a:noFill/>
          </p:spPr>
          <p:txBody>
            <a:bodyPr wrap="square" rtlCol="0" anchor="t">
              <a:spAutoFit/>
            </a:bodyPr>
            <a:lstStyle/>
            <a:p>
              <a:pPr indent="0" algn="just" fontAlgn="auto">
                <a:lnSpc>
                  <a:spcPct val="12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建立准备完整合同的管理机制</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3" name="组合 47"/>
          <p:cNvGrpSpPr/>
          <p:nvPr/>
        </p:nvGrpSpPr>
        <p:grpSpPr>
          <a:xfrm>
            <a:off x="3654425" y="739140"/>
            <a:ext cx="1835785" cy="436880"/>
            <a:chOff x="5584" y="1164"/>
            <a:chExt cx="2891" cy="688"/>
          </a:xfrm>
        </p:grpSpPr>
        <p:sp>
          <p:nvSpPr>
            <p:cNvPr id="1049107"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：合同签订</a:t>
              </a:r>
            </a:p>
          </p:txBody>
        </p:sp>
        <p:grpSp>
          <p:nvGrpSpPr>
            <p:cNvPr id="284" name="组合 68"/>
            <p:cNvGrpSpPr/>
            <p:nvPr/>
          </p:nvGrpSpPr>
          <p:grpSpPr>
            <a:xfrm>
              <a:off x="5584" y="1734"/>
              <a:ext cx="2891" cy="118"/>
              <a:chOff x="3578" y="2857"/>
              <a:chExt cx="2754" cy="118"/>
            </a:xfrm>
          </p:grpSpPr>
          <p:cxnSp>
            <p:nvCxnSpPr>
              <p:cNvPr id="3145778"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79"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108"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109"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285" name="组合 45"/>
          <p:cNvGrpSpPr/>
          <p:nvPr/>
        </p:nvGrpSpPr>
        <p:grpSpPr>
          <a:xfrm>
            <a:off x="1325245" y="1428750"/>
            <a:ext cx="6493510" cy="3278505"/>
            <a:chOff x="2672" y="2115"/>
            <a:chExt cx="10226" cy="5163"/>
          </a:xfrm>
        </p:grpSpPr>
        <p:sp>
          <p:nvSpPr>
            <p:cNvPr id="1049110" name="文本框 1"/>
            <p:cNvSpPr txBox="1"/>
            <p:nvPr/>
          </p:nvSpPr>
          <p:spPr>
            <a:xfrm>
              <a:off x="3004" y="6071"/>
              <a:ext cx="2677" cy="483"/>
            </a:xfrm>
            <a:prstGeom prst="rect">
              <a:avLst/>
            </a:prstGeom>
            <a:noFill/>
          </p:spPr>
          <p:txBody>
            <a:bodyPr wrap="square" rtlCol="0" anchor="t">
              <a:spAutoFit/>
            </a:bodyPr>
            <a:lstStyle/>
            <a:p>
              <a:pPr indent="0" algn="just" fontAlgn="auto">
                <a:lnSpc>
                  <a:spcPct val="100000"/>
                </a:lnSpc>
                <a:spcBef>
                  <a:spcPts val="0"/>
                </a:spcBef>
                <a:spcAft>
                  <a:spcPts val="0"/>
                </a:spcAft>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sp>
          <p:nvSpPr>
            <p:cNvPr id="1049111" name="文本框 4"/>
            <p:cNvSpPr txBox="1"/>
            <p:nvPr/>
          </p:nvSpPr>
          <p:spPr>
            <a:xfrm>
              <a:off x="2964" y="2115"/>
              <a:ext cx="1406" cy="531"/>
            </a:xfrm>
            <a:prstGeom prst="rect">
              <a:avLst/>
            </a:prstGeom>
            <a:noFill/>
          </p:spPr>
          <p:txBody>
            <a:bodyPr wrap="square" rtlCol="0" anchor="t">
              <a:spAutoFit/>
            </a:bodyPr>
            <a:lstStyle/>
            <a:p>
              <a:pPr indent="0" algn="just"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  素</a:t>
              </a:r>
            </a:p>
          </p:txBody>
        </p:sp>
        <p:cxnSp>
          <p:nvCxnSpPr>
            <p:cNvPr id="3145780" name="直接箭头连接符 264"/>
            <p:cNvCxnSpPr>
              <a:cxnSpLocks/>
            </p:cNvCxnSpPr>
            <p:nvPr/>
          </p:nvCxnSpPr>
          <p:spPr>
            <a:xfrm>
              <a:off x="2846" y="2248"/>
              <a:ext cx="0" cy="50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86" name="组合 38"/>
            <p:cNvGrpSpPr/>
            <p:nvPr/>
          </p:nvGrpSpPr>
          <p:grpSpPr>
            <a:xfrm>
              <a:off x="2672" y="3314"/>
              <a:ext cx="10042" cy="347"/>
              <a:chOff x="2672" y="3314"/>
              <a:chExt cx="10042" cy="347"/>
            </a:xfrm>
          </p:grpSpPr>
          <p:grpSp>
            <p:nvGrpSpPr>
              <p:cNvPr id="287" name="组合 265"/>
              <p:cNvGrpSpPr/>
              <p:nvPr/>
            </p:nvGrpSpPr>
            <p:grpSpPr>
              <a:xfrm>
                <a:off x="2672" y="3314"/>
                <a:ext cx="347" cy="347"/>
                <a:chOff x="3810001" y="1883834"/>
                <a:chExt cx="270933" cy="270933"/>
              </a:xfrm>
            </p:grpSpPr>
            <p:sp>
              <p:nvSpPr>
                <p:cNvPr id="1049112" name="椭圆 283"/>
                <p:cNvSpPr/>
                <p:nvPr/>
              </p:nvSpPr>
              <p:spPr>
                <a:xfrm>
                  <a:off x="3810001" y="1883834"/>
                  <a:ext cx="270933" cy="270933"/>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zh-CN" altLang="en-US" sz="1350">
                    <a:solidFill>
                      <a:schemeClr val="accent1"/>
                    </a:solidFill>
                    <a:sym typeface="Arial" panose="020B0604020202020204" pitchFamily="34" charset="0"/>
                  </a:endParaRPr>
                </a:p>
              </p:txBody>
            </p:sp>
            <p:sp>
              <p:nvSpPr>
                <p:cNvPr id="1049113" name="十字形 284"/>
                <p:cNvSpPr/>
                <p:nvPr/>
              </p:nvSpPr>
              <p:spPr>
                <a:xfrm>
                  <a:off x="3855467" y="1929300"/>
                  <a:ext cx="180000" cy="180000"/>
                </a:xfrm>
                <a:prstGeom prst="plus">
                  <a:avLst>
                    <a:gd name="adj" fmla="val 44149"/>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sz="1350">
                    <a:solidFill>
                      <a:schemeClr val="accent1"/>
                    </a:solidFill>
                    <a:sym typeface="Arial" panose="020B0604020202020204" pitchFamily="34" charset="0"/>
                  </a:endParaRPr>
                </a:p>
              </p:txBody>
            </p:sp>
          </p:grpSp>
          <p:cxnSp>
            <p:nvCxnSpPr>
              <p:cNvPr id="3145781" name="直接连接符 266"/>
              <p:cNvCxnSpPr>
                <a:cxnSpLocks/>
              </p:cNvCxnSpPr>
              <p:nvPr/>
            </p:nvCxnSpPr>
            <p:spPr>
              <a:xfrm>
                <a:off x="3076" y="3488"/>
                <a:ext cx="9638" cy="0"/>
              </a:xfrm>
              <a:prstGeom prst="line">
                <a:avLst/>
              </a:prstGeom>
              <a:ln>
                <a:solidFill>
                  <a:srgbClr val="7CB0C8"/>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88" name="组合 39"/>
            <p:cNvGrpSpPr/>
            <p:nvPr/>
          </p:nvGrpSpPr>
          <p:grpSpPr>
            <a:xfrm>
              <a:off x="2674" y="4378"/>
              <a:ext cx="10042" cy="347"/>
              <a:chOff x="2672" y="4565"/>
              <a:chExt cx="10042" cy="347"/>
            </a:xfrm>
          </p:grpSpPr>
          <p:grpSp>
            <p:nvGrpSpPr>
              <p:cNvPr id="289" name="组合 268"/>
              <p:cNvGrpSpPr/>
              <p:nvPr/>
            </p:nvGrpSpPr>
            <p:grpSpPr>
              <a:xfrm>
                <a:off x="2672" y="4565"/>
                <a:ext cx="347" cy="347"/>
                <a:chOff x="3810001" y="1883834"/>
                <a:chExt cx="270933" cy="270933"/>
              </a:xfrm>
            </p:grpSpPr>
            <p:sp>
              <p:nvSpPr>
                <p:cNvPr id="1049114" name="椭圆 281"/>
                <p:cNvSpPr/>
                <p:nvPr/>
              </p:nvSpPr>
              <p:spPr>
                <a:xfrm>
                  <a:off x="3810001" y="1883834"/>
                  <a:ext cx="270933" cy="270933"/>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zh-CN" altLang="en-US" sz="1350">
                    <a:solidFill>
                      <a:schemeClr val="accent1"/>
                    </a:solidFill>
                    <a:sym typeface="Arial" panose="020B0604020202020204" pitchFamily="34" charset="0"/>
                  </a:endParaRPr>
                </a:p>
              </p:txBody>
            </p:sp>
            <p:sp>
              <p:nvSpPr>
                <p:cNvPr id="1049115" name="十字形 282"/>
                <p:cNvSpPr/>
                <p:nvPr/>
              </p:nvSpPr>
              <p:spPr>
                <a:xfrm>
                  <a:off x="3855467" y="1929300"/>
                  <a:ext cx="180000" cy="180000"/>
                </a:xfrm>
                <a:prstGeom prst="plus">
                  <a:avLst>
                    <a:gd name="adj" fmla="val 44149"/>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sz="1350">
                    <a:solidFill>
                      <a:schemeClr val="accent1"/>
                    </a:solidFill>
                    <a:sym typeface="Arial" panose="020B0604020202020204" pitchFamily="34" charset="0"/>
                  </a:endParaRPr>
                </a:p>
              </p:txBody>
            </p:sp>
          </p:grpSp>
          <p:cxnSp>
            <p:nvCxnSpPr>
              <p:cNvPr id="3145782" name="直接连接符 269"/>
              <p:cNvCxnSpPr>
                <a:cxnSpLocks/>
              </p:cNvCxnSpPr>
              <p:nvPr/>
            </p:nvCxnSpPr>
            <p:spPr>
              <a:xfrm>
                <a:off x="3076" y="4738"/>
                <a:ext cx="9638" cy="0"/>
              </a:xfrm>
              <a:prstGeom prst="line">
                <a:avLst/>
              </a:prstGeom>
              <a:ln>
                <a:solidFill>
                  <a:srgbClr val="ADAEB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90" name="组合 40"/>
            <p:cNvGrpSpPr/>
            <p:nvPr/>
          </p:nvGrpSpPr>
          <p:grpSpPr>
            <a:xfrm>
              <a:off x="2672" y="5385"/>
              <a:ext cx="10042" cy="347"/>
              <a:chOff x="2672" y="5815"/>
              <a:chExt cx="10042" cy="347"/>
            </a:xfrm>
          </p:grpSpPr>
          <p:grpSp>
            <p:nvGrpSpPr>
              <p:cNvPr id="291" name="组合 271"/>
              <p:cNvGrpSpPr/>
              <p:nvPr/>
            </p:nvGrpSpPr>
            <p:grpSpPr>
              <a:xfrm>
                <a:off x="2672" y="5815"/>
                <a:ext cx="347" cy="347"/>
                <a:chOff x="3810001" y="1883834"/>
                <a:chExt cx="270933" cy="270933"/>
              </a:xfrm>
            </p:grpSpPr>
            <p:sp>
              <p:nvSpPr>
                <p:cNvPr id="1049116" name="椭圆 279"/>
                <p:cNvSpPr/>
                <p:nvPr/>
              </p:nvSpPr>
              <p:spPr>
                <a:xfrm>
                  <a:off x="3810001" y="1883834"/>
                  <a:ext cx="270933" cy="270933"/>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zh-CN" altLang="en-US" sz="1350">
                    <a:solidFill>
                      <a:schemeClr val="accent1"/>
                    </a:solidFill>
                    <a:sym typeface="Arial" panose="020B0604020202020204" pitchFamily="34" charset="0"/>
                  </a:endParaRPr>
                </a:p>
              </p:txBody>
            </p:sp>
            <p:sp>
              <p:nvSpPr>
                <p:cNvPr id="1049117" name="十字形 280"/>
                <p:cNvSpPr/>
                <p:nvPr/>
              </p:nvSpPr>
              <p:spPr>
                <a:xfrm>
                  <a:off x="3855467" y="1929300"/>
                  <a:ext cx="180000" cy="180000"/>
                </a:xfrm>
                <a:prstGeom prst="plus">
                  <a:avLst>
                    <a:gd name="adj" fmla="val 44149"/>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sz="1350">
                    <a:solidFill>
                      <a:schemeClr val="accent1"/>
                    </a:solidFill>
                    <a:sym typeface="Arial" panose="020B0604020202020204" pitchFamily="34" charset="0"/>
                  </a:endParaRPr>
                </a:p>
              </p:txBody>
            </p:sp>
          </p:grpSp>
          <p:cxnSp>
            <p:nvCxnSpPr>
              <p:cNvPr id="3145783" name="直接连接符 272"/>
              <p:cNvCxnSpPr>
                <a:cxnSpLocks/>
              </p:cNvCxnSpPr>
              <p:nvPr/>
            </p:nvCxnSpPr>
            <p:spPr>
              <a:xfrm>
                <a:off x="3076" y="5989"/>
                <a:ext cx="9638" cy="0"/>
              </a:xfrm>
              <a:prstGeom prst="line">
                <a:avLst/>
              </a:prstGeom>
              <a:ln>
                <a:solidFill>
                  <a:srgbClr val="7CB0C8"/>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92" name="组合 41"/>
            <p:cNvGrpSpPr/>
            <p:nvPr/>
          </p:nvGrpSpPr>
          <p:grpSpPr>
            <a:xfrm>
              <a:off x="2675" y="6496"/>
              <a:ext cx="10042" cy="347"/>
              <a:chOff x="2672" y="7066"/>
              <a:chExt cx="10042" cy="347"/>
            </a:xfrm>
          </p:grpSpPr>
          <p:grpSp>
            <p:nvGrpSpPr>
              <p:cNvPr id="293" name="组合 274"/>
              <p:cNvGrpSpPr/>
              <p:nvPr/>
            </p:nvGrpSpPr>
            <p:grpSpPr>
              <a:xfrm>
                <a:off x="2672" y="7066"/>
                <a:ext cx="347" cy="347"/>
                <a:chOff x="3810001" y="1883834"/>
                <a:chExt cx="270933" cy="270933"/>
              </a:xfrm>
            </p:grpSpPr>
            <p:sp>
              <p:nvSpPr>
                <p:cNvPr id="1049118" name="椭圆 277"/>
                <p:cNvSpPr/>
                <p:nvPr/>
              </p:nvSpPr>
              <p:spPr>
                <a:xfrm>
                  <a:off x="3810001" y="1883834"/>
                  <a:ext cx="270933" cy="270933"/>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zh-CN" altLang="en-US" sz="1350">
                    <a:solidFill>
                      <a:schemeClr val="accent1"/>
                    </a:solidFill>
                    <a:sym typeface="Arial" panose="020B0604020202020204" pitchFamily="34" charset="0"/>
                  </a:endParaRPr>
                </a:p>
              </p:txBody>
            </p:sp>
            <p:sp>
              <p:nvSpPr>
                <p:cNvPr id="1049119" name="十字形 278"/>
                <p:cNvSpPr/>
                <p:nvPr/>
              </p:nvSpPr>
              <p:spPr>
                <a:xfrm>
                  <a:off x="3855467" y="1929300"/>
                  <a:ext cx="180000" cy="180000"/>
                </a:xfrm>
                <a:prstGeom prst="plus">
                  <a:avLst>
                    <a:gd name="adj" fmla="val 44149"/>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sz="1350">
                    <a:solidFill>
                      <a:schemeClr val="accent1"/>
                    </a:solidFill>
                    <a:sym typeface="Arial" panose="020B0604020202020204" pitchFamily="34" charset="0"/>
                  </a:endParaRPr>
                </a:p>
              </p:txBody>
            </p:sp>
          </p:grpSp>
          <p:cxnSp>
            <p:nvCxnSpPr>
              <p:cNvPr id="3145784" name="直接连接符 275"/>
              <p:cNvCxnSpPr>
                <a:cxnSpLocks/>
              </p:cNvCxnSpPr>
              <p:nvPr/>
            </p:nvCxnSpPr>
            <p:spPr>
              <a:xfrm>
                <a:off x="3076" y="7239"/>
                <a:ext cx="9638" cy="0"/>
              </a:xfrm>
              <a:prstGeom prst="line">
                <a:avLst/>
              </a:prstGeom>
              <a:ln>
                <a:solidFill>
                  <a:srgbClr val="ADAEB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1049120" name="文本框 42"/>
            <p:cNvSpPr txBox="1"/>
            <p:nvPr/>
          </p:nvSpPr>
          <p:spPr>
            <a:xfrm>
              <a:off x="3004" y="2855"/>
              <a:ext cx="9894"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在招投标会议和决标前会议上对承包安全规范进行的全面、有效的评审。</a:t>
              </a:r>
            </a:p>
          </p:txBody>
        </p:sp>
        <p:sp>
          <p:nvSpPr>
            <p:cNvPr id="1049121" name="文本框 43"/>
            <p:cNvSpPr txBox="1"/>
            <p:nvPr/>
          </p:nvSpPr>
          <p:spPr>
            <a:xfrm>
              <a:off x="3004" y="3895"/>
              <a:ext cx="5721"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确定关键人员以使该工作有效地进行。</a:t>
              </a:r>
            </a:p>
          </p:txBody>
        </p:sp>
        <p:sp>
          <p:nvSpPr>
            <p:cNvPr id="1049122" name="文本框 44"/>
            <p:cNvSpPr txBox="1"/>
            <p:nvPr/>
          </p:nvSpPr>
          <p:spPr>
            <a:xfrm>
              <a:off x="3004" y="4960"/>
              <a:ext cx="7543"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确保业主和承包商双方都有合适人员参加这些会议。</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 name="组合 47"/>
          <p:cNvGrpSpPr/>
          <p:nvPr/>
        </p:nvGrpSpPr>
        <p:grpSpPr>
          <a:xfrm>
            <a:off x="3654425" y="739140"/>
            <a:ext cx="1835785" cy="436880"/>
            <a:chOff x="5584" y="1164"/>
            <a:chExt cx="2891" cy="688"/>
          </a:xfrm>
        </p:grpSpPr>
        <p:sp>
          <p:nvSpPr>
            <p:cNvPr id="1049123"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：合同签订</a:t>
              </a:r>
            </a:p>
          </p:txBody>
        </p:sp>
        <p:grpSp>
          <p:nvGrpSpPr>
            <p:cNvPr id="296" name="组合 68"/>
            <p:cNvGrpSpPr/>
            <p:nvPr/>
          </p:nvGrpSpPr>
          <p:grpSpPr>
            <a:xfrm>
              <a:off x="5584" y="1734"/>
              <a:ext cx="2891" cy="118"/>
              <a:chOff x="3578" y="2857"/>
              <a:chExt cx="2754" cy="118"/>
            </a:xfrm>
          </p:grpSpPr>
          <p:cxnSp>
            <p:nvCxnSpPr>
              <p:cNvPr id="3145785"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86"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124"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125"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297" name="组合 7"/>
          <p:cNvGrpSpPr/>
          <p:nvPr/>
        </p:nvGrpSpPr>
        <p:grpSpPr>
          <a:xfrm>
            <a:off x="1192848" y="1362075"/>
            <a:ext cx="6758305" cy="3525520"/>
            <a:chOff x="2209" y="2280"/>
            <a:chExt cx="10643" cy="5552"/>
          </a:xfrm>
        </p:grpSpPr>
        <p:sp>
          <p:nvSpPr>
            <p:cNvPr id="1049126" name="文本框 2"/>
            <p:cNvSpPr txBox="1"/>
            <p:nvPr/>
          </p:nvSpPr>
          <p:spPr>
            <a:xfrm>
              <a:off x="3798" y="2572"/>
              <a:ext cx="4136" cy="531"/>
            </a:xfrm>
            <a:prstGeom prst="rect">
              <a:avLst/>
            </a:prstGeom>
            <a:noFill/>
          </p:spPr>
          <p:txBody>
            <a:bodyPr wrap="square" rtlCol="0" anchor="t">
              <a:spAutoFit/>
            </a:bodyPr>
            <a:lstStyle/>
            <a:p>
              <a:pPr indent="0" algn="just"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避免步骤3中易犯的错误</a:t>
              </a:r>
            </a:p>
          </p:txBody>
        </p:sp>
        <p:sp>
          <p:nvSpPr>
            <p:cNvPr id="1049127" name="文本框 5"/>
            <p:cNvSpPr txBox="1"/>
            <p:nvPr/>
          </p:nvSpPr>
          <p:spPr>
            <a:xfrm>
              <a:off x="5028" y="3799"/>
              <a:ext cx="6917"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只关注工作范围，规范，进度和费用而不考虑安全</a:t>
              </a:r>
            </a:p>
          </p:txBody>
        </p:sp>
        <p:grpSp>
          <p:nvGrpSpPr>
            <p:cNvPr id="298" name="组合 1"/>
            <p:cNvGrpSpPr/>
            <p:nvPr/>
          </p:nvGrpSpPr>
          <p:grpSpPr>
            <a:xfrm>
              <a:off x="2209" y="2280"/>
              <a:ext cx="2820" cy="5552"/>
              <a:chOff x="2209" y="1274"/>
              <a:chExt cx="2820" cy="5552"/>
            </a:xfrm>
          </p:grpSpPr>
          <p:sp>
            <p:nvSpPr>
              <p:cNvPr id="1049128" name="Rectangle 56"/>
              <p:cNvSpPr>
                <a:spLocks noChangeArrowheads="1"/>
              </p:cNvSpPr>
              <p:nvPr/>
            </p:nvSpPr>
            <p:spPr bwMode="auto">
              <a:xfrm>
                <a:off x="2209" y="1566"/>
                <a:ext cx="1589" cy="5260"/>
              </a:xfrm>
              <a:prstGeom prst="rect">
                <a:avLst/>
              </a:prstGeom>
              <a:solidFill>
                <a:srgbClr val="DDDDDD"/>
              </a:solidFill>
              <a:ln>
                <a:noFill/>
              </a:ln>
            </p:spPr>
            <p:txBody>
              <a:bodyPr vert="horz" wrap="square" lIns="68580" tIns="34290" rIns="68580" bIns="34290" numCol="1" anchor="t" anchorCtr="0" compatLnSpc="1">
                <a:normAutofit/>
              </a:bodyPr>
              <a:lstStyle/>
              <a:p>
                <a:endParaRPr lang="zh-CN" altLang="en-US" sz="1350"/>
              </a:p>
            </p:txBody>
          </p:sp>
          <p:sp>
            <p:nvSpPr>
              <p:cNvPr id="1049129" name="Rectangle 57"/>
              <p:cNvSpPr>
                <a:spLocks noChangeArrowheads="1"/>
              </p:cNvSpPr>
              <p:nvPr/>
            </p:nvSpPr>
            <p:spPr bwMode="auto">
              <a:xfrm>
                <a:off x="2220" y="1274"/>
                <a:ext cx="1589" cy="5153"/>
              </a:xfrm>
              <a:prstGeom prst="rect">
                <a:avLst/>
              </a:prstGeom>
              <a:noFill/>
              <a:ln>
                <a:noFill/>
              </a:ln>
            </p:spPr>
            <p:txBody>
              <a:bodyPr vert="horz" wrap="square" lIns="68580" tIns="34290" rIns="68580" bIns="34290" numCol="1" anchor="t" anchorCtr="0" compatLnSpc="1">
                <a:normAutofit/>
              </a:bodyPr>
              <a:lstStyle/>
              <a:p>
                <a:endParaRPr lang="zh-CN" altLang="en-US" sz="1350"/>
              </a:p>
            </p:txBody>
          </p:sp>
          <p:grpSp>
            <p:nvGrpSpPr>
              <p:cNvPr id="299" name="组合 307"/>
              <p:cNvGrpSpPr/>
              <p:nvPr/>
            </p:nvGrpSpPr>
            <p:grpSpPr>
              <a:xfrm>
                <a:off x="2932" y="2482"/>
                <a:ext cx="2097" cy="906"/>
                <a:chOff x="1687238" y="2139909"/>
                <a:chExt cx="1398201" cy="604008"/>
              </a:xfrm>
            </p:grpSpPr>
            <p:sp>
              <p:nvSpPr>
                <p:cNvPr id="1049130" name="Freeform 16"/>
                <p:cNvSpPr/>
                <p:nvPr/>
              </p:nvSpPr>
              <p:spPr bwMode="auto">
                <a:xfrm>
                  <a:off x="2253829" y="2273539"/>
                  <a:ext cx="831610" cy="470378"/>
                </a:xfrm>
                <a:custGeom>
                  <a:avLst/>
                  <a:gdLst>
                    <a:gd name="T0" fmla="*/ 1604 w 1604"/>
                    <a:gd name="T1" fmla="*/ 176 h 352"/>
                    <a:gd name="T2" fmla="*/ 1461 w 1604"/>
                    <a:gd name="T3" fmla="*/ 352 h 352"/>
                    <a:gd name="T4" fmla="*/ 0 w 1604"/>
                    <a:gd name="T5" fmla="*/ 352 h 352"/>
                    <a:gd name="T6" fmla="*/ 0 w 1604"/>
                    <a:gd name="T7" fmla="*/ 0 h 352"/>
                    <a:gd name="T8" fmla="*/ 1461 w 1604"/>
                    <a:gd name="T9" fmla="*/ 0 h 352"/>
                    <a:gd name="T10" fmla="*/ 1604 w 1604"/>
                    <a:gd name="T11" fmla="*/ 176 h 352"/>
                  </a:gdLst>
                  <a:ahLst/>
                  <a:cxnLst>
                    <a:cxn ang="0">
                      <a:pos x="T0" y="T1"/>
                    </a:cxn>
                    <a:cxn ang="0">
                      <a:pos x="T2" y="T3"/>
                    </a:cxn>
                    <a:cxn ang="0">
                      <a:pos x="T4" y="T5"/>
                    </a:cxn>
                    <a:cxn ang="0">
                      <a:pos x="T6" y="T7"/>
                    </a:cxn>
                    <a:cxn ang="0">
                      <a:pos x="T8" y="T9"/>
                    </a:cxn>
                    <a:cxn ang="0">
                      <a:pos x="T10" y="T11"/>
                    </a:cxn>
                  </a:cxnLst>
                  <a:rect l="0" t="0" r="r" b="b"/>
                  <a:pathLst>
                    <a:path w="1604" h="352">
                      <a:moveTo>
                        <a:pt x="1604" y="176"/>
                      </a:moveTo>
                      <a:lnTo>
                        <a:pt x="1461" y="352"/>
                      </a:lnTo>
                      <a:lnTo>
                        <a:pt x="0" y="352"/>
                      </a:lnTo>
                      <a:lnTo>
                        <a:pt x="0" y="0"/>
                      </a:lnTo>
                      <a:lnTo>
                        <a:pt x="1461" y="0"/>
                      </a:lnTo>
                      <a:lnTo>
                        <a:pt x="1604" y="176"/>
                      </a:lnTo>
                      <a:close/>
                    </a:path>
                  </a:pathLst>
                </a:custGeom>
                <a:solidFill>
                  <a:schemeClr val="accent1">
                    <a:lumMod val="75000"/>
                  </a:schemeClr>
                </a:solidFill>
                <a:ln>
                  <a:noFill/>
                </a:ln>
              </p:spPr>
              <p:txBody>
                <a:bodyPr vert="horz" wrap="square" lIns="68580" tIns="34290" rIns="68580" bIns="34290" numCol="1" anchor="ctr" anchorCtr="0" compatLnSpc="1">
                  <a:normAutofit/>
                </a:bodyPr>
                <a:lstStyle/>
                <a:p>
                  <a:pPr algn="ctr"/>
                  <a:endParaRPr lang="en-US" altLang="zh-CN" sz="1350" smtClean="0">
                    <a:solidFill>
                      <a:schemeClr val="bg1"/>
                    </a:solidFill>
                    <a:latin typeface="+mj-lt"/>
                    <a:ea typeface="+mj-ea"/>
                    <a:cs typeface="+mj-cs"/>
                  </a:endParaRPr>
                </a:p>
              </p:txBody>
            </p:sp>
            <p:sp>
              <p:nvSpPr>
                <p:cNvPr id="1049131" name="Freeform 22"/>
                <p:cNvSpPr/>
                <p:nvPr/>
              </p:nvSpPr>
              <p:spPr bwMode="auto">
                <a:xfrm>
                  <a:off x="2253829" y="2518082"/>
                  <a:ext cx="326057" cy="220490"/>
                </a:xfrm>
                <a:custGeom>
                  <a:avLst/>
                  <a:gdLst>
                    <a:gd name="T0" fmla="*/ 244 w 244"/>
                    <a:gd name="T1" fmla="*/ 69 h 165"/>
                    <a:gd name="T2" fmla="*/ 0 w 244"/>
                    <a:gd name="T3" fmla="*/ 0 h 165"/>
                    <a:gd name="T4" fmla="*/ 0 w 244"/>
                    <a:gd name="T5" fmla="*/ 165 h 165"/>
                    <a:gd name="T6" fmla="*/ 244 w 244"/>
                    <a:gd name="T7" fmla="*/ 69 h 165"/>
                  </a:gdLst>
                  <a:ahLst/>
                  <a:cxnLst>
                    <a:cxn ang="0">
                      <a:pos x="T0" y="T1"/>
                    </a:cxn>
                    <a:cxn ang="0">
                      <a:pos x="T2" y="T3"/>
                    </a:cxn>
                    <a:cxn ang="0">
                      <a:pos x="T4" y="T5"/>
                    </a:cxn>
                    <a:cxn ang="0">
                      <a:pos x="T6" y="T7"/>
                    </a:cxn>
                  </a:cxnLst>
                  <a:rect l="0" t="0" r="r" b="b"/>
                  <a:pathLst>
                    <a:path w="244" h="165">
                      <a:moveTo>
                        <a:pt x="244" y="69"/>
                      </a:moveTo>
                      <a:lnTo>
                        <a:pt x="0" y="0"/>
                      </a:lnTo>
                      <a:lnTo>
                        <a:pt x="0" y="165"/>
                      </a:lnTo>
                      <a:lnTo>
                        <a:pt x="244" y="69"/>
                      </a:lnTo>
                      <a:close/>
                    </a:path>
                  </a:pathLst>
                </a:custGeom>
                <a:solidFill>
                  <a:schemeClr val="accent1">
                    <a:lumMod val="50000"/>
                  </a:schemeClr>
                </a:solidFill>
                <a:ln>
                  <a:noFill/>
                </a:ln>
              </p:spPr>
              <p:txBody>
                <a:bodyPr vert="horz" wrap="square" lIns="0" tIns="0" rIns="0" bIns="0" numCol="1" anchor="ctr" anchorCtr="0" compatLnSpc="1">
                  <a:normAutofit/>
                </a:bodyPr>
                <a:lstStyle/>
                <a:p>
                  <a:pPr algn="ctr"/>
                  <a:endParaRPr lang="zh-CN" altLang="en-US" sz="1350">
                    <a:solidFill>
                      <a:srgbClr val="FFFFFF"/>
                    </a:solidFill>
                  </a:endParaRPr>
                </a:p>
              </p:txBody>
            </p:sp>
            <p:sp>
              <p:nvSpPr>
                <p:cNvPr id="1049132" name="Rectangle 58"/>
                <p:cNvSpPr>
                  <a:spLocks noChangeArrowheads="1"/>
                </p:cNvSpPr>
                <p:nvPr/>
              </p:nvSpPr>
              <p:spPr bwMode="auto">
                <a:xfrm>
                  <a:off x="1687238" y="2139909"/>
                  <a:ext cx="892649" cy="470378"/>
                </a:xfrm>
                <a:prstGeom prst="rect">
                  <a:avLst/>
                </a:prstGeom>
                <a:solidFill>
                  <a:srgbClr val="7CB0C8"/>
                </a:solidFill>
                <a:ln>
                  <a:noFill/>
                </a:ln>
              </p:spPr>
              <p:txBody>
                <a:bodyPr vert="horz" wrap="square" lIns="0" tIns="0" rIns="0" bIns="0" numCol="1" anchor="ctr" anchorCtr="0" compatLnSpc="1">
                  <a:normAutofit/>
                </a:bodyPr>
                <a:lstStyle/>
                <a:p>
                  <a:pPr algn="ctr" fontAlgn="auto"/>
                  <a:r>
                    <a:rPr lang="en-US" altLang="zh-CN" sz="1500" b="1" dirty="0">
                      <a:solidFill>
                        <a:schemeClr val="bg1"/>
                      </a:solidFill>
                      <a:latin typeface="微软雅黑" panose="020B0503020204020204" pitchFamily="34" charset="-122"/>
                      <a:ea typeface="微软雅黑" panose="020B0503020204020204" pitchFamily="34" charset="-122"/>
                    </a:rPr>
                    <a:t>1</a:t>
                  </a:r>
                </a:p>
              </p:txBody>
            </p:sp>
          </p:grpSp>
          <p:grpSp>
            <p:nvGrpSpPr>
              <p:cNvPr id="300" name="组合 308"/>
              <p:cNvGrpSpPr/>
              <p:nvPr/>
            </p:nvGrpSpPr>
            <p:grpSpPr>
              <a:xfrm>
                <a:off x="2932" y="3984"/>
                <a:ext cx="2097" cy="908"/>
                <a:chOff x="1687238" y="2810732"/>
                <a:chExt cx="1398201" cy="605344"/>
              </a:xfrm>
            </p:grpSpPr>
            <p:sp>
              <p:nvSpPr>
                <p:cNvPr id="1049133" name="Freeform 24"/>
                <p:cNvSpPr/>
                <p:nvPr/>
              </p:nvSpPr>
              <p:spPr bwMode="auto">
                <a:xfrm>
                  <a:off x="2253829" y="2945698"/>
                  <a:ext cx="831610" cy="470378"/>
                </a:xfrm>
                <a:custGeom>
                  <a:avLst/>
                  <a:gdLst>
                    <a:gd name="T0" fmla="*/ 1604 w 1604"/>
                    <a:gd name="T1" fmla="*/ 176 h 352"/>
                    <a:gd name="T2" fmla="*/ 1461 w 1604"/>
                    <a:gd name="T3" fmla="*/ 352 h 352"/>
                    <a:gd name="T4" fmla="*/ 0 w 1604"/>
                    <a:gd name="T5" fmla="*/ 352 h 352"/>
                    <a:gd name="T6" fmla="*/ 0 w 1604"/>
                    <a:gd name="T7" fmla="*/ 0 h 352"/>
                    <a:gd name="T8" fmla="*/ 1461 w 1604"/>
                    <a:gd name="T9" fmla="*/ 0 h 352"/>
                    <a:gd name="T10" fmla="*/ 1604 w 1604"/>
                    <a:gd name="T11" fmla="*/ 176 h 352"/>
                  </a:gdLst>
                  <a:ahLst/>
                  <a:cxnLst>
                    <a:cxn ang="0">
                      <a:pos x="T0" y="T1"/>
                    </a:cxn>
                    <a:cxn ang="0">
                      <a:pos x="T2" y="T3"/>
                    </a:cxn>
                    <a:cxn ang="0">
                      <a:pos x="T4" y="T5"/>
                    </a:cxn>
                    <a:cxn ang="0">
                      <a:pos x="T6" y="T7"/>
                    </a:cxn>
                    <a:cxn ang="0">
                      <a:pos x="T8" y="T9"/>
                    </a:cxn>
                    <a:cxn ang="0">
                      <a:pos x="T10" y="T11"/>
                    </a:cxn>
                  </a:cxnLst>
                  <a:rect l="0" t="0" r="r" b="b"/>
                  <a:pathLst>
                    <a:path w="1604" h="352">
                      <a:moveTo>
                        <a:pt x="1604" y="176"/>
                      </a:moveTo>
                      <a:lnTo>
                        <a:pt x="1461" y="352"/>
                      </a:lnTo>
                      <a:lnTo>
                        <a:pt x="0" y="352"/>
                      </a:lnTo>
                      <a:lnTo>
                        <a:pt x="0" y="0"/>
                      </a:lnTo>
                      <a:lnTo>
                        <a:pt x="1461" y="0"/>
                      </a:lnTo>
                      <a:lnTo>
                        <a:pt x="1604" y="176"/>
                      </a:lnTo>
                      <a:close/>
                    </a:path>
                  </a:pathLst>
                </a:custGeom>
                <a:solidFill>
                  <a:srgbClr val="7C7C7C"/>
                </a:solidFill>
                <a:ln>
                  <a:noFill/>
                </a:ln>
              </p:spPr>
              <p:txBody>
                <a:bodyPr vert="horz" wrap="square" lIns="68580" tIns="34290" rIns="68580" bIns="34290" numCol="1" anchor="ctr" anchorCtr="0" compatLnSpc="1">
                  <a:normAutofit/>
                </a:bodyPr>
                <a:lstStyle/>
                <a:p>
                  <a:pPr algn="ctr"/>
                  <a:endParaRPr lang="en-US" altLang="zh-CN" sz="1350" smtClean="0">
                    <a:solidFill>
                      <a:schemeClr val="bg1"/>
                    </a:solidFill>
                    <a:latin typeface="+mj-lt"/>
                    <a:ea typeface="+mj-ea"/>
                    <a:cs typeface="+mj-cs"/>
                  </a:endParaRPr>
                </a:p>
              </p:txBody>
            </p:sp>
            <p:sp>
              <p:nvSpPr>
                <p:cNvPr id="1049134" name="Freeform 30"/>
                <p:cNvSpPr/>
                <p:nvPr/>
              </p:nvSpPr>
              <p:spPr bwMode="auto">
                <a:xfrm>
                  <a:off x="2253829" y="3190241"/>
                  <a:ext cx="326057" cy="220490"/>
                </a:xfrm>
                <a:custGeom>
                  <a:avLst/>
                  <a:gdLst>
                    <a:gd name="T0" fmla="*/ 244 w 244"/>
                    <a:gd name="T1" fmla="*/ 68 h 165"/>
                    <a:gd name="T2" fmla="*/ 0 w 244"/>
                    <a:gd name="T3" fmla="*/ 0 h 165"/>
                    <a:gd name="T4" fmla="*/ 0 w 244"/>
                    <a:gd name="T5" fmla="*/ 165 h 165"/>
                    <a:gd name="T6" fmla="*/ 244 w 244"/>
                    <a:gd name="T7" fmla="*/ 68 h 165"/>
                  </a:gdLst>
                  <a:ahLst/>
                  <a:cxnLst>
                    <a:cxn ang="0">
                      <a:pos x="T0" y="T1"/>
                    </a:cxn>
                    <a:cxn ang="0">
                      <a:pos x="T2" y="T3"/>
                    </a:cxn>
                    <a:cxn ang="0">
                      <a:pos x="T4" y="T5"/>
                    </a:cxn>
                    <a:cxn ang="0">
                      <a:pos x="T6" y="T7"/>
                    </a:cxn>
                  </a:cxnLst>
                  <a:rect l="0" t="0" r="r" b="b"/>
                  <a:pathLst>
                    <a:path w="244" h="165">
                      <a:moveTo>
                        <a:pt x="244" y="68"/>
                      </a:moveTo>
                      <a:lnTo>
                        <a:pt x="0" y="0"/>
                      </a:lnTo>
                      <a:lnTo>
                        <a:pt x="0" y="165"/>
                      </a:lnTo>
                      <a:lnTo>
                        <a:pt x="244" y="68"/>
                      </a:lnTo>
                      <a:close/>
                    </a:path>
                  </a:pathLst>
                </a:custGeom>
                <a:solidFill>
                  <a:srgbClr val="535353"/>
                </a:solidFill>
                <a:ln>
                  <a:noFill/>
                </a:ln>
              </p:spPr>
              <p:txBody>
                <a:bodyPr vert="horz" wrap="square" lIns="0" tIns="0" rIns="0" bIns="0" numCol="1" anchor="ctr" anchorCtr="0" compatLnSpc="1">
                  <a:normAutofit/>
                </a:bodyPr>
                <a:lstStyle/>
                <a:p>
                  <a:pPr algn="ctr"/>
                  <a:endParaRPr lang="zh-CN" altLang="en-US" sz="1350">
                    <a:solidFill>
                      <a:srgbClr val="FFFFFF"/>
                    </a:solidFill>
                  </a:endParaRPr>
                </a:p>
              </p:txBody>
            </p:sp>
            <p:sp>
              <p:nvSpPr>
                <p:cNvPr id="1049135" name="Rectangle 61"/>
                <p:cNvSpPr>
                  <a:spLocks noChangeArrowheads="1"/>
                </p:cNvSpPr>
                <p:nvPr/>
              </p:nvSpPr>
              <p:spPr bwMode="auto">
                <a:xfrm>
                  <a:off x="1687238" y="2810732"/>
                  <a:ext cx="892649" cy="470378"/>
                </a:xfrm>
                <a:prstGeom prst="rect">
                  <a:avLst/>
                </a:prstGeom>
                <a:solidFill>
                  <a:srgbClr val="ADAEB1"/>
                </a:solidFill>
                <a:ln>
                  <a:noFill/>
                </a:ln>
              </p:spPr>
              <p:txBody>
                <a:bodyPr vert="horz" wrap="square" lIns="0" tIns="0" rIns="0" bIns="0" numCol="1" anchor="ctr" anchorCtr="0" compatLnSpc="1">
                  <a:normAutofit/>
                </a:bodyPr>
                <a:lstStyle/>
                <a:p>
                  <a:pPr algn="ctr" fontAlgn="auto"/>
                  <a:r>
                    <a:rPr lang="en-US" altLang="zh-CN" sz="1500" b="1" dirty="0">
                      <a:solidFill>
                        <a:schemeClr val="bg1"/>
                      </a:solidFill>
                      <a:latin typeface="微软雅黑" panose="020B0503020204020204" pitchFamily="34" charset="-122"/>
                      <a:ea typeface="微软雅黑" panose="020B0503020204020204" pitchFamily="34" charset="-122"/>
                    </a:rPr>
                    <a:t>2</a:t>
                  </a:r>
                </a:p>
              </p:txBody>
            </p:sp>
          </p:grpSp>
          <p:grpSp>
            <p:nvGrpSpPr>
              <p:cNvPr id="301" name="组合 309"/>
              <p:cNvGrpSpPr/>
              <p:nvPr/>
            </p:nvGrpSpPr>
            <p:grpSpPr>
              <a:xfrm>
                <a:off x="2932" y="5488"/>
                <a:ext cx="2097" cy="906"/>
                <a:chOff x="1687238" y="3473536"/>
                <a:chExt cx="1398201" cy="604009"/>
              </a:xfrm>
            </p:grpSpPr>
            <p:sp>
              <p:nvSpPr>
                <p:cNvPr id="1049136" name="Freeform 32"/>
                <p:cNvSpPr/>
                <p:nvPr/>
              </p:nvSpPr>
              <p:spPr bwMode="auto">
                <a:xfrm>
                  <a:off x="2253829" y="3607167"/>
                  <a:ext cx="831610" cy="470378"/>
                </a:xfrm>
                <a:custGeom>
                  <a:avLst/>
                  <a:gdLst>
                    <a:gd name="T0" fmla="*/ 1604 w 1604"/>
                    <a:gd name="T1" fmla="*/ 176 h 352"/>
                    <a:gd name="T2" fmla="*/ 1461 w 1604"/>
                    <a:gd name="T3" fmla="*/ 352 h 352"/>
                    <a:gd name="T4" fmla="*/ 0 w 1604"/>
                    <a:gd name="T5" fmla="*/ 352 h 352"/>
                    <a:gd name="T6" fmla="*/ 0 w 1604"/>
                    <a:gd name="T7" fmla="*/ 0 h 352"/>
                    <a:gd name="T8" fmla="*/ 1461 w 1604"/>
                    <a:gd name="T9" fmla="*/ 0 h 352"/>
                    <a:gd name="T10" fmla="*/ 1604 w 1604"/>
                    <a:gd name="T11" fmla="*/ 176 h 352"/>
                  </a:gdLst>
                  <a:ahLst/>
                  <a:cxnLst>
                    <a:cxn ang="0">
                      <a:pos x="T0" y="T1"/>
                    </a:cxn>
                    <a:cxn ang="0">
                      <a:pos x="T2" y="T3"/>
                    </a:cxn>
                    <a:cxn ang="0">
                      <a:pos x="T4" y="T5"/>
                    </a:cxn>
                    <a:cxn ang="0">
                      <a:pos x="T6" y="T7"/>
                    </a:cxn>
                    <a:cxn ang="0">
                      <a:pos x="T8" y="T9"/>
                    </a:cxn>
                    <a:cxn ang="0">
                      <a:pos x="T10" y="T11"/>
                    </a:cxn>
                  </a:cxnLst>
                  <a:rect l="0" t="0" r="r" b="b"/>
                  <a:pathLst>
                    <a:path w="1604" h="352">
                      <a:moveTo>
                        <a:pt x="1604" y="176"/>
                      </a:moveTo>
                      <a:lnTo>
                        <a:pt x="1461" y="352"/>
                      </a:lnTo>
                      <a:lnTo>
                        <a:pt x="0" y="352"/>
                      </a:lnTo>
                      <a:lnTo>
                        <a:pt x="0" y="0"/>
                      </a:lnTo>
                      <a:lnTo>
                        <a:pt x="1461" y="0"/>
                      </a:lnTo>
                      <a:lnTo>
                        <a:pt x="1604" y="176"/>
                      </a:lnTo>
                      <a:close/>
                    </a:path>
                  </a:pathLst>
                </a:custGeom>
                <a:solidFill>
                  <a:srgbClr val="2E75B6"/>
                </a:solidFill>
                <a:ln>
                  <a:noFill/>
                </a:ln>
              </p:spPr>
              <p:txBody>
                <a:bodyPr vert="horz" wrap="square" lIns="68580" tIns="34290" rIns="68580" bIns="34290" numCol="1" anchor="ctr" anchorCtr="0" compatLnSpc="1">
                  <a:normAutofit/>
                </a:bodyPr>
                <a:lstStyle/>
                <a:p>
                  <a:pPr algn="ctr"/>
                  <a:endParaRPr lang="en-US" altLang="zh-CN" sz="1350" smtClean="0">
                    <a:solidFill>
                      <a:schemeClr val="bg1"/>
                    </a:solidFill>
                    <a:latin typeface="+mj-lt"/>
                    <a:ea typeface="+mj-ea"/>
                    <a:cs typeface="+mj-cs"/>
                  </a:endParaRPr>
                </a:p>
              </p:txBody>
            </p:sp>
            <p:sp>
              <p:nvSpPr>
                <p:cNvPr id="1049137" name="Freeform 38"/>
                <p:cNvSpPr/>
                <p:nvPr/>
              </p:nvSpPr>
              <p:spPr bwMode="auto">
                <a:xfrm>
                  <a:off x="2253829" y="3851710"/>
                  <a:ext cx="326057" cy="220490"/>
                </a:xfrm>
                <a:custGeom>
                  <a:avLst/>
                  <a:gdLst>
                    <a:gd name="T0" fmla="*/ 244 w 244"/>
                    <a:gd name="T1" fmla="*/ 69 h 165"/>
                    <a:gd name="T2" fmla="*/ 0 w 244"/>
                    <a:gd name="T3" fmla="*/ 0 h 165"/>
                    <a:gd name="T4" fmla="*/ 0 w 244"/>
                    <a:gd name="T5" fmla="*/ 165 h 165"/>
                    <a:gd name="T6" fmla="*/ 244 w 244"/>
                    <a:gd name="T7" fmla="*/ 69 h 165"/>
                  </a:gdLst>
                  <a:ahLst/>
                  <a:cxnLst>
                    <a:cxn ang="0">
                      <a:pos x="T0" y="T1"/>
                    </a:cxn>
                    <a:cxn ang="0">
                      <a:pos x="T2" y="T3"/>
                    </a:cxn>
                    <a:cxn ang="0">
                      <a:pos x="T4" y="T5"/>
                    </a:cxn>
                    <a:cxn ang="0">
                      <a:pos x="T6" y="T7"/>
                    </a:cxn>
                  </a:cxnLst>
                  <a:rect l="0" t="0" r="r" b="b"/>
                  <a:pathLst>
                    <a:path w="244" h="165">
                      <a:moveTo>
                        <a:pt x="244" y="69"/>
                      </a:moveTo>
                      <a:lnTo>
                        <a:pt x="0" y="0"/>
                      </a:lnTo>
                      <a:lnTo>
                        <a:pt x="0" y="165"/>
                      </a:lnTo>
                      <a:lnTo>
                        <a:pt x="244" y="69"/>
                      </a:lnTo>
                      <a:close/>
                    </a:path>
                  </a:pathLst>
                </a:custGeom>
                <a:solidFill>
                  <a:srgbClr val="1F4E79"/>
                </a:solidFill>
                <a:ln>
                  <a:noFill/>
                </a:ln>
              </p:spPr>
              <p:txBody>
                <a:bodyPr vert="horz" wrap="square" lIns="0" tIns="0" rIns="0" bIns="0" numCol="1" anchor="ctr" anchorCtr="0" compatLnSpc="1">
                  <a:normAutofit/>
                </a:bodyPr>
                <a:lstStyle/>
                <a:p>
                  <a:pPr algn="ctr"/>
                  <a:endParaRPr lang="zh-CN" altLang="en-US" sz="1350">
                    <a:solidFill>
                      <a:srgbClr val="FFFFFF"/>
                    </a:solidFill>
                  </a:endParaRPr>
                </a:p>
              </p:txBody>
            </p:sp>
            <p:sp>
              <p:nvSpPr>
                <p:cNvPr id="1049138" name="Rectangle 63"/>
                <p:cNvSpPr>
                  <a:spLocks noChangeArrowheads="1"/>
                </p:cNvSpPr>
                <p:nvPr/>
              </p:nvSpPr>
              <p:spPr bwMode="auto">
                <a:xfrm>
                  <a:off x="1687238" y="3473536"/>
                  <a:ext cx="892649" cy="470378"/>
                </a:xfrm>
                <a:prstGeom prst="rect">
                  <a:avLst/>
                </a:prstGeom>
                <a:solidFill>
                  <a:srgbClr val="7CB0C8"/>
                </a:solidFill>
                <a:ln>
                  <a:noFill/>
                </a:ln>
              </p:spPr>
              <p:txBody>
                <a:bodyPr vert="horz" wrap="square" lIns="0" tIns="0" rIns="0" bIns="0" numCol="1" anchor="ctr" anchorCtr="0" compatLnSpc="1">
                  <a:normAutofit/>
                </a:bodyPr>
                <a:lstStyle/>
                <a:p>
                  <a:pPr algn="ctr" fontAlgn="auto"/>
                  <a:r>
                    <a:rPr lang="en-US" altLang="zh-CN" sz="1500" b="1" dirty="0">
                      <a:solidFill>
                        <a:schemeClr val="bg1"/>
                      </a:solidFill>
                      <a:latin typeface="微软雅黑" panose="020B0503020204020204" pitchFamily="34" charset="-122"/>
                      <a:ea typeface="微软雅黑" panose="020B0503020204020204" pitchFamily="34" charset="-122"/>
                    </a:rPr>
                    <a:t>3</a:t>
                  </a:r>
                </a:p>
              </p:txBody>
            </p:sp>
          </p:grpSp>
        </p:grpSp>
        <p:sp>
          <p:nvSpPr>
            <p:cNvPr id="1049139" name="文本框 4"/>
            <p:cNvSpPr txBox="1"/>
            <p:nvPr/>
          </p:nvSpPr>
          <p:spPr>
            <a:xfrm>
              <a:off x="5028" y="5303"/>
              <a:ext cx="7824"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想当然的认为承包商会阅读，理解并实行所有的安全要求</a:t>
              </a:r>
            </a:p>
          </p:txBody>
        </p:sp>
        <p:sp>
          <p:nvSpPr>
            <p:cNvPr id="1049140" name="文本框 6"/>
            <p:cNvSpPr txBox="1"/>
            <p:nvPr/>
          </p:nvSpPr>
          <p:spPr>
            <a:xfrm>
              <a:off x="5028" y="6806"/>
              <a:ext cx="6444"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没有确保相关的人员得到关于安全要求的信息</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 name="组合 47"/>
          <p:cNvGrpSpPr/>
          <p:nvPr/>
        </p:nvGrpSpPr>
        <p:grpSpPr>
          <a:xfrm>
            <a:off x="3654425" y="739140"/>
            <a:ext cx="1835785" cy="436880"/>
            <a:chOff x="5584" y="1164"/>
            <a:chExt cx="2891" cy="688"/>
          </a:xfrm>
        </p:grpSpPr>
        <p:sp>
          <p:nvSpPr>
            <p:cNvPr id="1049141"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：合同签订</a:t>
              </a:r>
            </a:p>
          </p:txBody>
        </p:sp>
        <p:grpSp>
          <p:nvGrpSpPr>
            <p:cNvPr id="304" name="组合 68"/>
            <p:cNvGrpSpPr/>
            <p:nvPr/>
          </p:nvGrpSpPr>
          <p:grpSpPr>
            <a:xfrm>
              <a:off x="5584" y="1734"/>
              <a:ext cx="2891" cy="118"/>
              <a:chOff x="3578" y="2857"/>
              <a:chExt cx="2754" cy="118"/>
            </a:xfrm>
          </p:grpSpPr>
          <p:cxnSp>
            <p:nvCxnSpPr>
              <p:cNvPr id="3145787"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88"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142"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143"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05" name="组合 43"/>
          <p:cNvGrpSpPr/>
          <p:nvPr/>
        </p:nvGrpSpPr>
        <p:grpSpPr>
          <a:xfrm>
            <a:off x="1151890" y="3700780"/>
            <a:ext cx="6840220" cy="923290"/>
            <a:chOff x="1814" y="5948"/>
            <a:chExt cx="10772" cy="1454"/>
          </a:xfrm>
        </p:grpSpPr>
        <p:sp>
          <p:nvSpPr>
            <p:cNvPr id="1049144" name="矩形 42"/>
            <p:cNvSpPr/>
            <p:nvPr/>
          </p:nvSpPr>
          <p:spPr>
            <a:xfrm>
              <a:off x="1814" y="5948"/>
              <a:ext cx="10772" cy="1455"/>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5" name="文本框 9"/>
            <p:cNvSpPr txBox="1"/>
            <p:nvPr/>
          </p:nvSpPr>
          <p:spPr>
            <a:xfrm>
              <a:off x="3239" y="6410"/>
              <a:ext cx="7923" cy="531"/>
            </a:xfrm>
            <a:prstGeom prst="rect">
              <a:avLst/>
            </a:prstGeom>
            <a:noFill/>
          </p:spPr>
          <p:txBody>
            <a:bodyPr wrap="square" rtlCol="0" anchor="ctr" anchorCtr="0">
              <a:spAutoFit/>
            </a:bodyPr>
            <a:lstStyle/>
            <a:p>
              <a:pPr indent="0" algn="ctr" fontAlgn="auto">
                <a:lnSpc>
                  <a:spcPct val="100000"/>
                </a:lnSpc>
                <a:spcBef>
                  <a:spcPts val="0"/>
                </a:spcBef>
                <a:spcAft>
                  <a:spcPts val="0"/>
                </a:spcAft>
              </a:pPr>
              <a:r>
                <a:rPr sz="1600" b="1" spc="100" dirty="0">
                  <a:solidFill>
                    <a:schemeClr val="bg1"/>
                  </a:solidFill>
                  <a:latin typeface="微软雅黑" panose="020B0503020204020204" pitchFamily="34" charset="-122"/>
                  <a:ea typeface="微软雅黑" panose="020B0503020204020204" pitchFamily="34" charset="-122"/>
                  <a:sym typeface="+mn-ea"/>
                </a:rPr>
                <a:t>假如你想把事做好</a:t>
              </a:r>
              <a:r>
                <a:rPr lang="zh-CN" sz="1600" b="1" spc="100" dirty="0">
                  <a:solidFill>
                    <a:schemeClr val="bg1"/>
                  </a:solidFill>
                  <a:latin typeface="微软雅黑" panose="020B0503020204020204" pitchFamily="34" charset="-122"/>
                  <a:ea typeface="微软雅黑" panose="020B0503020204020204" pitchFamily="34" charset="-122"/>
                  <a:sym typeface="+mn-ea"/>
                </a:rPr>
                <a:t>，</a:t>
              </a:r>
              <a:r>
                <a:rPr sz="1600" b="1" spc="100" dirty="0">
                  <a:solidFill>
                    <a:schemeClr val="bg1"/>
                  </a:solidFill>
                  <a:latin typeface="微软雅黑" panose="020B0503020204020204" pitchFamily="34" charset="-122"/>
                  <a:ea typeface="微软雅黑" panose="020B0503020204020204" pitchFamily="34" charset="-122"/>
                  <a:sym typeface="+mn-ea"/>
                </a:rPr>
                <a:t>先将“游戏规则”“钉好”</a:t>
              </a:r>
              <a:r>
                <a:rPr lang="zh-CN" sz="1600" b="1" spc="100" dirty="0">
                  <a:solidFill>
                    <a:schemeClr val="bg1"/>
                  </a:solidFill>
                  <a:latin typeface="微软雅黑" panose="020B0503020204020204" pitchFamily="34" charset="-122"/>
                  <a:ea typeface="微软雅黑" panose="020B0503020204020204" pitchFamily="34" charset="-122"/>
                  <a:sym typeface="+mn-ea"/>
                </a:rPr>
                <a:t>！</a:t>
              </a:r>
            </a:p>
          </p:txBody>
        </p:sp>
      </p:grpSp>
      <p:grpSp>
        <p:nvGrpSpPr>
          <p:cNvPr id="306" name="组合 41"/>
          <p:cNvGrpSpPr/>
          <p:nvPr/>
        </p:nvGrpSpPr>
        <p:grpSpPr>
          <a:xfrm>
            <a:off x="1183640" y="1680210"/>
            <a:ext cx="6776720" cy="1478280"/>
            <a:chOff x="1865" y="2718"/>
            <a:chExt cx="10672" cy="2328"/>
          </a:xfrm>
        </p:grpSpPr>
        <p:grpSp>
          <p:nvGrpSpPr>
            <p:cNvPr id="307" name="组合 37"/>
            <p:cNvGrpSpPr/>
            <p:nvPr/>
          </p:nvGrpSpPr>
          <p:grpSpPr>
            <a:xfrm>
              <a:off x="1865" y="2718"/>
              <a:ext cx="10673" cy="2328"/>
              <a:chOff x="1885" y="1743"/>
              <a:chExt cx="10673" cy="2328"/>
            </a:xfrm>
          </p:grpSpPr>
          <p:grpSp>
            <p:nvGrpSpPr>
              <p:cNvPr id="308" name="组合 347"/>
              <p:cNvGrpSpPr/>
              <p:nvPr/>
            </p:nvGrpSpPr>
            <p:grpSpPr>
              <a:xfrm>
                <a:off x="1885" y="1743"/>
                <a:ext cx="2241" cy="2328"/>
                <a:chOff x="1347069" y="1882140"/>
                <a:chExt cx="1577106" cy="1638300"/>
              </a:xfrm>
            </p:grpSpPr>
            <p:sp>
              <p:nvSpPr>
                <p:cNvPr id="1049146" name="椭圆 358"/>
                <p:cNvSpPr/>
                <p:nvPr/>
              </p:nvSpPr>
              <p:spPr>
                <a:xfrm>
                  <a:off x="1388745" y="1985010"/>
                  <a:ext cx="1432560" cy="143256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altLang="zh-CN" sz="1350">
                    <a:solidFill>
                      <a:schemeClr val="bg1"/>
                    </a:solidFill>
                    <a:latin typeface="+mj-lt"/>
                    <a:ea typeface="+mj-ea"/>
                    <a:cs typeface="+mj-cs"/>
                  </a:endParaRPr>
                </a:p>
              </p:txBody>
            </p:sp>
            <p:sp>
              <p:nvSpPr>
                <p:cNvPr id="1049147" name="任意多边形 359"/>
                <p:cNvSpPr/>
                <p:nvPr/>
              </p:nvSpPr>
              <p:spPr>
                <a:xfrm>
                  <a:off x="1347069" y="1882140"/>
                  <a:ext cx="1577106" cy="163830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grpSp>
          <p:sp>
            <p:nvSpPr>
              <p:cNvPr id="1049148" name="燕尾形 348"/>
              <p:cNvSpPr/>
              <p:nvPr/>
            </p:nvSpPr>
            <p:spPr>
              <a:xfrm>
                <a:off x="4626" y="2333"/>
                <a:ext cx="953" cy="1148"/>
              </a:xfrm>
              <a:prstGeom prst="chevron">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grpSp>
            <p:nvGrpSpPr>
              <p:cNvPr id="309" name="组合 349"/>
              <p:cNvGrpSpPr/>
              <p:nvPr/>
            </p:nvGrpSpPr>
            <p:grpSpPr>
              <a:xfrm>
                <a:off x="6123" y="1743"/>
                <a:ext cx="2241" cy="2328"/>
                <a:chOff x="4785594" y="1882140"/>
                <a:chExt cx="1577106" cy="1638300"/>
              </a:xfrm>
            </p:grpSpPr>
            <p:sp>
              <p:nvSpPr>
                <p:cNvPr id="1049149" name="椭圆 355"/>
                <p:cNvSpPr/>
                <p:nvPr/>
              </p:nvSpPr>
              <p:spPr>
                <a:xfrm>
                  <a:off x="4827270" y="1985010"/>
                  <a:ext cx="1432560" cy="143256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altLang="zh-CN" sz="1350">
                    <a:solidFill>
                      <a:schemeClr val="bg1"/>
                    </a:solidFill>
                    <a:latin typeface="+mj-lt"/>
                    <a:ea typeface="+mj-ea"/>
                    <a:cs typeface="+mj-cs"/>
                  </a:endParaRPr>
                </a:p>
              </p:txBody>
            </p:sp>
            <p:sp>
              <p:nvSpPr>
                <p:cNvPr id="1049150" name="任意多边形 356"/>
                <p:cNvSpPr/>
                <p:nvPr/>
              </p:nvSpPr>
              <p:spPr>
                <a:xfrm>
                  <a:off x="4785594" y="1882140"/>
                  <a:ext cx="1577106" cy="163830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grpSp>
          <p:sp>
            <p:nvSpPr>
              <p:cNvPr id="1049151" name="燕尾形 350"/>
              <p:cNvSpPr/>
              <p:nvPr/>
            </p:nvSpPr>
            <p:spPr>
              <a:xfrm>
                <a:off x="8821" y="2333"/>
                <a:ext cx="953" cy="1148"/>
              </a:xfrm>
              <a:prstGeom prst="chevron">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grpSp>
            <p:nvGrpSpPr>
              <p:cNvPr id="310" name="组合 351"/>
              <p:cNvGrpSpPr/>
              <p:nvPr/>
            </p:nvGrpSpPr>
            <p:grpSpPr>
              <a:xfrm>
                <a:off x="10317" y="1743"/>
                <a:ext cx="2241" cy="2328"/>
                <a:chOff x="4785594" y="1882140"/>
                <a:chExt cx="1577106" cy="1638300"/>
              </a:xfrm>
            </p:grpSpPr>
            <p:sp>
              <p:nvSpPr>
                <p:cNvPr id="1049152" name="椭圆 352"/>
                <p:cNvSpPr/>
                <p:nvPr/>
              </p:nvSpPr>
              <p:spPr>
                <a:xfrm>
                  <a:off x="4827270" y="1985010"/>
                  <a:ext cx="1432560" cy="143256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altLang="zh-CN" sz="1350">
                    <a:solidFill>
                      <a:schemeClr val="bg1"/>
                    </a:solidFill>
                    <a:latin typeface="+mj-lt"/>
                    <a:ea typeface="+mj-ea"/>
                    <a:cs typeface="+mj-cs"/>
                  </a:endParaRPr>
                </a:p>
              </p:txBody>
            </p:sp>
            <p:sp>
              <p:nvSpPr>
                <p:cNvPr id="1049153" name="任意多边形 353"/>
                <p:cNvSpPr/>
                <p:nvPr/>
              </p:nvSpPr>
              <p:spPr>
                <a:xfrm>
                  <a:off x="4785594" y="1882140"/>
                  <a:ext cx="1577106" cy="163830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grpSp>
        </p:grpSp>
        <p:sp>
          <p:nvSpPr>
            <p:cNvPr id="1049154" name="文本框 38"/>
            <p:cNvSpPr txBox="1"/>
            <p:nvPr/>
          </p:nvSpPr>
          <p:spPr>
            <a:xfrm>
              <a:off x="2035" y="3471"/>
              <a:ext cx="1814" cy="822"/>
            </a:xfrm>
            <a:prstGeom prst="rect">
              <a:avLst/>
            </a:prstGeom>
            <a:noFill/>
          </p:spPr>
          <p:txBody>
            <a:bodyPr wrap="square" rtlCol="0" anchor="t">
              <a:spAutoFit/>
            </a:bodyPr>
            <a:lstStyle/>
            <a:p>
              <a:pPr indent="0" algn="ctr" fontAlgn="auto">
                <a:lnSpc>
                  <a:spcPct val="100000"/>
                </a:lnSpc>
                <a:spcBef>
                  <a:spcPts val="0"/>
                </a:spcBef>
                <a:spcAft>
                  <a:spcPts val="0"/>
                </a:spcAft>
              </a:pPr>
              <a:r>
                <a:rPr sz="1400" b="1" spc="100" dirty="0">
                  <a:solidFill>
                    <a:schemeClr val="bg1"/>
                  </a:solidFill>
                  <a:latin typeface="微软雅黑" panose="020B0503020204020204" pitchFamily="34" charset="-122"/>
                  <a:ea typeface="微软雅黑" panose="020B0503020204020204" pitchFamily="34" charset="-122"/>
                  <a:sym typeface="+mn-ea"/>
                </a:rPr>
                <a:t>竞标者理解“游戏规则”</a:t>
              </a:r>
            </a:p>
          </p:txBody>
        </p:sp>
        <p:sp>
          <p:nvSpPr>
            <p:cNvPr id="1049155" name="文本框 39"/>
            <p:cNvSpPr txBox="1"/>
            <p:nvPr/>
          </p:nvSpPr>
          <p:spPr>
            <a:xfrm>
              <a:off x="6273" y="3471"/>
              <a:ext cx="1814" cy="822"/>
            </a:xfrm>
            <a:prstGeom prst="rect">
              <a:avLst/>
            </a:prstGeom>
            <a:noFill/>
          </p:spPr>
          <p:txBody>
            <a:bodyPr wrap="square" rtlCol="0" anchor="t">
              <a:spAutoFit/>
            </a:bodyPr>
            <a:lstStyle/>
            <a:p>
              <a:pPr indent="0" algn="ctr" fontAlgn="auto">
                <a:lnSpc>
                  <a:spcPct val="100000"/>
                </a:lnSpc>
                <a:spcBef>
                  <a:spcPts val="0"/>
                </a:spcBef>
                <a:spcAft>
                  <a:spcPts val="0"/>
                </a:spcAft>
              </a:pPr>
              <a:r>
                <a:rPr sz="1400" b="1" spc="100" dirty="0">
                  <a:solidFill>
                    <a:schemeClr val="bg1"/>
                  </a:solidFill>
                  <a:latin typeface="微软雅黑" panose="020B0503020204020204" pitchFamily="34" charset="-122"/>
                  <a:ea typeface="微软雅黑" panose="020B0503020204020204" pitchFamily="34" charset="-122"/>
                  <a:sym typeface="+mn-ea"/>
                </a:rPr>
                <a:t>承包商制定作业计划书</a:t>
              </a:r>
            </a:p>
          </p:txBody>
        </p:sp>
        <p:sp>
          <p:nvSpPr>
            <p:cNvPr id="1049156" name="文本框 40"/>
            <p:cNvSpPr txBox="1"/>
            <p:nvPr/>
          </p:nvSpPr>
          <p:spPr>
            <a:xfrm>
              <a:off x="10510" y="3471"/>
              <a:ext cx="1814" cy="822"/>
            </a:xfrm>
            <a:prstGeom prst="rect">
              <a:avLst/>
            </a:prstGeom>
            <a:noFill/>
          </p:spPr>
          <p:txBody>
            <a:bodyPr wrap="square" rtlCol="0" anchor="t">
              <a:spAutoFit/>
            </a:bodyPr>
            <a:lstStyle/>
            <a:p>
              <a:pPr indent="0" algn="ctr" fontAlgn="auto">
                <a:lnSpc>
                  <a:spcPct val="100000"/>
                </a:lnSpc>
                <a:spcBef>
                  <a:spcPts val="0"/>
                </a:spcBef>
                <a:spcAft>
                  <a:spcPts val="0"/>
                </a:spcAft>
              </a:pPr>
              <a:r>
                <a:rPr sz="1400" b="1" spc="100" dirty="0">
                  <a:solidFill>
                    <a:schemeClr val="bg1"/>
                  </a:solidFill>
                  <a:latin typeface="微软雅黑" panose="020B0503020204020204" pitchFamily="34" charset="-122"/>
                  <a:ea typeface="微软雅黑" panose="020B0503020204020204" pitchFamily="34" charset="-122"/>
                  <a:sym typeface="+mn-ea"/>
                </a:rPr>
                <a:t>业主评审作业计划书</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组合 47"/>
          <p:cNvGrpSpPr/>
          <p:nvPr/>
        </p:nvGrpSpPr>
        <p:grpSpPr>
          <a:xfrm>
            <a:off x="3654425" y="739140"/>
            <a:ext cx="1835785" cy="436880"/>
            <a:chOff x="5584" y="1164"/>
            <a:chExt cx="2891" cy="688"/>
          </a:xfrm>
        </p:grpSpPr>
        <p:sp>
          <p:nvSpPr>
            <p:cNvPr id="1049159"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：合同签订</a:t>
              </a:r>
            </a:p>
          </p:txBody>
        </p:sp>
        <p:grpSp>
          <p:nvGrpSpPr>
            <p:cNvPr id="315" name="组合 68"/>
            <p:cNvGrpSpPr/>
            <p:nvPr/>
          </p:nvGrpSpPr>
          <p:grpSpPr>
            <a:xfrm>
              <a:off x="5584" y="1734"/>
              <a:ext cx="2891" cy="118"/>
              <a:chOff x="3578" y="2857"/>
              <a:chExt cx="2754" cy="118"/>
            </a:xfrm>
          </p:grpSpPr>
          <p:cxnSp>
            <p:nvCxnSpPr>
              <p:cNvPr id="3145789"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90"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160"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161"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16" name="组合 24"/>
          <p:cNvGrpSpPr/>
          <p:nvPr/>
        </p:nvGrpSpPr>
        <p:grpSpPr>
          <a:xfrm>
            <a:off x="968693" y="1734820"/>
            <a:ext cx="7207250" cy="2917190"/>
            <a:chOff x="1371" y="2717"/>
            <a:chExt cx="11350" cy="4594"/>
          </a:xfrm>
        </p:grpSpPr>
        <p:sp>
          <p:nvSpPr>
            <p:cNvPr id="1049162" name="文本框 5"/>
            <p:cNvSpPr txBox="1"/>
            <p:nvPr/>
          </p:nvSpPr>
          <p:spPr>
            <a:xfrm>
              <a:off x="1371" y="2717"/>
              <a:ext cx="6977" cy="4465"/>
            </a:xfrm>
            <a:prstGeom prst="rect">
              <a:avLst/>
            </a:prstGeom>
            <a:noFill/>
          </p:spPr>
          <p:txBody>
            <a:bodyPr wrap="square" rtlCol="0" anchor="ctr" anchorCtr="0">
              <a:spAutoFit/>
            </a:bodyPr>
            <a:lstStyle/>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承包商的投标满足业主标的要求</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承包商承诺遵守合同上的安全要求</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承包商将安全费用单列</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签合同前审核承包商的安全文件</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审核资料必须存档</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承包商指派合适人员参加：招标会议</a:t>
              </a:r>
              <a:r>
                <a:rPr lang="zh-CN"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澄清会议</a:t>
              </a:r>
              <a:r>
                <a:rPr lang="zh-CN"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合同签订会议</a:t>
              </a:r>
              <a:r>
                <a:rPr lang="zh-CN"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开工前会议</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制定安全作业计划书</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有明确、一致的安全认识</a:t>
              </a:r>
            </a:p>
          </p:txBody>
        </p:sp>
        <p:pic>
          <p:nvPicPr>
            <p:cNvPr id="2097161" name="图片 23"/>
            <p:cNvPicPr>
              <a:picLocks noChangeAspect="1"/>
            </p:cNvPicPr>
            <p:nvPr/>
          </p:nvPicPr>
          <p:blipFill>
            <a:blip r:embed="rId3"/>
            <a:stretch>
              <a:fillRect/>
            </a:stretch>
          </p:blipFill>
          <p:spPr>
            <a:xfrm>
              <a:off x="8692" y="3516"/>
              <a:ext cx="4029" cy="3795"/>
            </a:xfrm>
            <a:prstGeom prst="rect">
              <a:avLst/>
            </a:prstGeom>
          </p:spPr>
        </p:pic>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 name="组合 47"/>
          <p:cNvGrpSpPr/>
          <p:nvPr/>
        </p:nvGrpSpPr>
        <p:grpSpPr>
          <a:xfrm>
            <a:off x="3654425" y="739140"/>
            <a:ext cx="1835785" cy="436880"/>
            <a:chOff x="5584" y="1164"/>
            <a:chExt cx="2891" cy="688"/>
          </a:xfrm>
        </p:grpSpPr>
        <p:sp>
          <p:nvSpPr>
            <p:cNvPr id="1049166"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：合同签订</a:t>
              </a:r>
            </a:p>
          </p:txBody>
        </p:sp>
        <p:grpSp>
          <p:nvGrpSpPr>
            <p:cNvPr id="322" name="组合 68"/>
            <p:cNvGrpSpPr/>
            <p:nvPr/>
          </p:nvGrpSpPr>
          <p:grpSpPr>
            <a:xfrm>
              <a:off x="5584" y="1734"/>
              <a:ext cx="2891" cy="118"/>
              <a:chOff x="3578" y="2857"/>
              <a:chExt cx="2754" cy="118"/>
            </a:xfrm>
          </p:grpSpPr>
          <p:cxnSp>
            <p:nvCxnSpPr>
              <p:cNvPr id="3145791"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92"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167"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168"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23" name="组合 38"/>
          <p:cNvGrpSpPr/>
          <p:nvPr/>
        </p:nvGrpSpPr>
        <p:grpSpPr>
          <a:xfrm>
            <a:off x="1636395" y="1464310"/>
            <a:ext cx="5871210" cy="3679190"/>
            <a:chOff x="2557" y="2306"/>
            <a:chExt cx="9246" cy="5794"/>
          </a:xfrm>
        </p:grpSpPr>
        <p:grpSp>
          <p:nvGrpSpPr>
            <p:cNvPr id="324" name="组合 473"/>
            <p:cNvGrpSpPr/>
            <p:nvPr/>
          </p:nvGrpSpPr>
          <p:grpSpPr>
            <a:xfrm>
              <a:off x="4046" y="2306"/>
              <a:ext cx="6308" cy="5795"/>
              <a:chOff x="3703" y="1675"/>
              <a:chExt cx="6994" cy="6425"/>
            </a:xfrm>
          </p:grpSpPr>
          <p:sp>
            <p:nvSpPr>
              <p:cNvPr id="1049169" name="等腰三角形 474"/>
              <p:cNvSpPr/>
              <p:nvPr/>
            </p:nvSpPr>
            <p:spPr>
              <a:xfrm>
                <a:off x="3703" y="6626"/>
                <a:ext cx="6994" cy="1474"/>
              </a:xfrm>
              <a:prstGeom prst="triangle">
                <a:avLst/>
              </a:prstGeom>
              <a:solidFill>
                <a:srgbClr val="778495">
                  <a:lumMod val="40000"/>
                  <a:lumOff val="60000"/>
                </a:srgbClr>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0" name="五边形 475"/>
              <p:cNvSpPr/>
              <p:nvPr/>
            </p:nvSpPr>
            <p:spPr>
              <a:xfrm rot="16200000">
                <a:off x="4428" y="4209"/>
                <a:ext cx="5550" cy="481"/>
              </a:xfrm>
              <a:prstGeom prst="homePlate">
                <a:avLst/>
              </a:prstGeom>
              <a:solidFill>
                <a:srgbClr val="778495">
                  <a:lumMod val="20000"/>
                  <a:lumOff val="80000"/>
                </a:srgbClr>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1" name="燕尾形 476"/>
              <p:cNvSpPr/>
              <p:nvPr/>
            </p:nvSpPr>
            <p:spPr>
              <a:xfrm>
                <a:off x="6322" y="2137"/>
                <a:ext cx="943" cy="601"/>
              </a:xfrm>
              <a:prstGeom prst="chevron">
                <a:avLst>
                  <a:gd name="adj" fmla="val 31308"/>
                </a:avLst>
              </a:prstGeom>
              <a:solidFill>
                <a:srgbClr val="7CB0C8"/>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2" name="圆角矩形 477"/>
              <p:cNvSpPr/>
              <p:nvPr/>
            </p:nvSpPr>
            <p:spPr>
              <a:xfrm>
                <a:off x="6831" y="2137"/>
                <a:ext cx="728" cy="601"/>
              </a:xfrm>
              <a:prstGeom prst="roundRect">
                <a:avLst>
                  <a:gd name="adj" fmla="val 50000"/>
                </a:avLst>
              </a:prstGeom>
              <a:solidFill>
                <a:srgbClr val="7CB0C8"/>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3" name="椭圆 478"/>
              <p:cNvSpPr/>
              <p:nvPr/>
            </p:nvSpPr>
            <p:spPr>
              <a:xfrm>
                <a:off x="6998" y="2182"/>
                <a:ext cx="513" cy="513"/>
              </a:xfrm>
              <a:prstGeom prst="ellipse">
                <a:avLst/>
              </a:prstGeom>
              <a:solidFill>
                <a:srgbClr val="FFFFFF"/>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4" name="燕尾形 479"/>
              <p:cNvSpPr/>
              <p:nvPr/>
            </p:nvSpPr>
            <p:spPr>
              <a:xfrm>
                <a:off x="6321" y="4698"/>
                <a:ext cx="1003" cy="601"/>
              </a:xfrm>
              <a:prstGeom prst="chevron">
                <a:avLst>
                  <a:gd name="adj" fmla="val 31308"/>
                </a:avLst>
              </a:prstGeom>
              <a:solidFill>
                <a:srgbClr val="7CB0C8"/>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5" name="圆角矩形 480"/>
              <p:cNvSpPr/>
              <p:nvPr/>
            </p:nvSpPr>
            <p:spPr>
              <a:xfrm>
                <a:off x="6799" y="4698"/>
                <a:ext cx="761" cy="601"/>
              </a:xfrm>
              <a:prstGeom prst="roundRect">
                <a:avLst>
                  <a:gd name="adj" fmla="val 50000"/>
                </a:avLst>
              </a:prstGeom>
              <a:solidFill>
                <a:srgbClr val="7CB0C8"/>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6" name="椭圆 481"/>
              <p:cNvSpPr/>
              <p:nvPr/>
            </p:nvSpPr>
            <p:spPr>
              <a:xfrm>
                <a:off x="6998" y="4744"/>
                <a:ext cx="513" cy="513"/>
              </a:xfrm>
              <a:prstGeom prst="ellipse">
                <a:avLst/>
              </a:prstGeom>
              <a:solidFill>
                <a:srgbClr val="FFFFFF"/>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7" name="燕尾形 482"/>
              <p:cNvSpPr/>
              <p:nvPr/>
            </p:nvSpPr>
            <p:spPr>
              <a:xfrm flipH="1">
                <a:off x="7109" y="3418"/>
                <a:ext cx="943" cy="601"/>
              </a:xfrm>
              <a:prstGeom prst="chevron">
                <a:avLst>
                  <a:gd name="adj" fmla="val 31308"/>
                </a:avLst>
              </a:prstGeom>
              <a:solidFill>
                <a:srgbClr val="7CB0C8"/>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8" name="圆角矩形 483"/>
              <p:cNvSpPr/>
              <p:nvPr/>
            </p:nvSpPr>
            <p:spPr>
              <a:xfrm flipH="1">
                <a:off x="6876" y="3418"/>
                <a:ext cx="777" cy="601"/>
              </a:xfrm>
              <a:prstGeom prst="roundRect">
                <a:avLst>
                  <a:gd name="adj" fmla="val 50000"/>
                </a:avLst>
              </a:prstGeom>
              <a:solidFill>
                <a:srgbClr val="7CB0C8"/>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79" name="椭圆 484"/>
              <p:cNvSpPr/>
              <p:nvPr/>
            </p:nvSpPr>
            <p:spPr>
              <a:xfrm flipH="1">
                <a:off x="6923" y="3463"/>
                <a:ext cx="513" cy="513"/>
              </a:xfrm>
              <a:prstGeom prst="ellipse">
                <a:avLst/>
              </a:prstGeom>
              <a:solidFill>
                <a:srgbClr val="FFFFFF"/>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80" name="燕尾形 485"/>
              <p:cNvSpPr/>
              <p:nvPr/>
            </p:nvSpPr>
            <p:spPr>
              <a:xfrm flipH="1">
                <a:off x="7109" y="5981"/>
                <a:ext cx="943" cy="601"/>
              </a:xfrm>
              <a:prstGeom prst="chevron">
                <a:avLst>
                  <a:gd name="adj" fmla="val 31308"/>
                </a:avLst>
              </a:prstGeom>
              <a:solidFill>
                <a:srgbClr val="7CB0C8"/>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81" name="圆角矩形 486"/>
              <p:cNvSpPr/>
              <p:nvPr/>
            </p:nvSpPr>
            <p:spPr>
              <a:xfrm flipH="1">
                <a:off x="6876" y="5981"/>
                <a:ext cx="694" cy="601"/>
              </a:xfrm>
              <a:prstGeom prst="roundRect">
                <a:avLst>
                  <a:gd name="adj" fmla="val 50000"/>
                </a:avLst>
              </a:prstGeom>
              <a:solidFill>
                <a:srgbClr val="7CB0C8"/>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82" name="椭圆 487"/>
              <p:cNvSpPr/>
              <p:nvPr/>
            </p:nvSpPr>
            <p:spPr>
              <a:xfrm flipH="1">
                <a:off x="6923" y="6025"/>
                <a:ext cx="513" cy="513"/>
              </a:xfrm>
              <a:prstGeom prst="ellipse">
                <a:avLst/>
              </a:prstGeom>
              <a:solidFill>
                <a:srgbClr val="FFFFFF"/>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350"/>
              </a:p>
            </p:txBody>
          </p:sp>
          <p:sp>
            <p:nvSpPr>
              <p:cNvPr id="1049183" name="任意多边形 488"/>
              <p:cNvSpPr/>
              <p:nvPr/>
            </p:nvSpPr>
            <p:spPr bwMode="auto">
              <a:xfrm>
                <a:off x="7066" y="6100"/>
                <a:ext cx="187" cy="336"/>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7CB0C8"/>
              </a:solidFill>
              <a:ln>
                <a:noFill/>
              </a:ln>
            </p:spPr>
            <p:txBody>
              <a:bodyPr anchor="ctr"/>
              <a:lstStyle/>
              <a:p>
                <a:pPr algn="ctr"/>
                <a:endParaRPr sz="1350"/>
              </a:p>
            </p:txBody>
          </p:sp>
          <p:sp>
            <p:nvSpPr>
              <p:cNvPr id="1049184" name="任意多边形 489"/>
              <p:cNvSpPr/>
              <p:nvPr/>
            </p:nvSpPr>
            <p:spPr bwMode="auto">
              <a:xfrm>
                <a:off x="7096" y="2311"/>
                <a:ext cx="316" cy="260"/>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7CB0C8"/>
              </a:solidFill>
              <a:ln>
                <a:noFill/>
              </a:ln>
            </p:spPr>
            <p:txBody>
              <a:bodyPr anchor="ctr"/>
              <a:lstStyle/>
              <a:p>
                <a:pPr algn="ctr"/>
                <a:endParaRPr sz="1350"/>
              </a:p>
            </p:txBody>
          </p:sp>
          <p:sp>
            <p:nvSpPr>
              <p:cNvPr id="1049185" name="任意多边形 490"/>
              <p:cNvSpPr/>
              <p:nvPr/>
            </p:nvSpPr>
            <p:spPr bwMode="auto">
              <a:xfrm>
                <a:off x="7107" y="4859"/>
                <a:ext cx="292" cy="291"/>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7CB0C8"/>
              </a:solidFill>
              <a:ln>
                <a:noFill/>
              </a:ln>
            </p:spPr>
            <p:txBody>
              <a:bodyPr anchor="ctr"/>
              <a:lstStyle/>
              <a:p>
                <a:pPr algn="ctr"/>
                <a:endParaRPr sz="1350"/>
              </a:p>
            </p:txBody>
          </p:sp>
          <p:sp>
            <p:nvSpPr>
              <p:cNvPr id="1049186" name="任意多边形 491"/>
              <p:cNvSpPr/>
              <p:nvPr/>
            </p:nvSpPr>
            <p:spPr bwMode="auto">
              <a:xfrm>
                <a:off x="7022" y="3562"/>
                <a:ext cx="314" cy="3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rgbClr val="7CB0C8"/>
              </a:solidFill>
              <a:ln>
                <a:noFill/>
              </a:ln>
            </p:spPr>
            <p:txBody>
              <a:bodyPr anchor="ctr"/>
              <a:lstStyle/>
              <a:p>
                <a:pPr algn="ctr"/>
                <a:endParaRPr sz="1350"/>
              </a:p>
            </p:txBody>
          </p:sp>
        </p:grpSp>
        <p:sp>
          <p:nvSpPr>
            <p:cNvPr id="1049187" name="文本框 2"/>
            <p:cNvSpPr txBox="1"/>
            <p:nvPr/>
          </p:nvSpPr>
          <p:spPr>
            <a:xfrm>
              <a:off x="6301" y="7447"/>
              <a:ext cx="1841" cy="531"/>
            </a:xfrm>
            <a:prstGeom prst="rect">
              <a:avLst/>
            </a:prstGeom>
            <a:noFill/>
          </p:spPr>
          <p:txBody>
            <a:bodyPr wrap="square" rtlCol="0" anchor="ctr" anchorCtr="0">
              <a:spAutoFit/>
            </a:bodyPr>
            <a:lstStyle/>
            <a:p>
              <a:pPr indent="0" algn="ctr" fontAlgn="auto">
                <a:lnSpc>
                  <a:spcPct val="100000"/>
                </a:lnSpc>
                <a:spcBef>
                  <a:spcPts val="0"/>
                </a:spcBef>
                <a:spcAft>
                  <a:spcPts val="0"/>
                </a:spcAft>
              </a:pPr>
              <a:r>
                <a:rPr 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要点补充</a:t>
              </a:r>
            </a:p>
          </p:txBody>
        </p:sp>
        <p:sp>
          <p:nvSpPr>
            <p:cNvPr id="1049188" name="文本框 1"/>
            <p:cNvSpPr txBox="1"/>
            <p:nvPr/>
          </p:nvSpPr>
          <p:spPr>
            <a:xfrm>
              <a:off x="7609" y="5092"/>
              <a:ext cx="4195"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保障规则被承包商接受遵守</a:t>
              </a:r>
            </a:p>
          </p:txBody>
        </p:sp>
        <p:sp>
          <p:nvSpPr>
            <p:cNvPr id="1049189" name="文本框 35"/>
            <p:cNvSpPr txBox="1"/>
            <p:nvPr/>
          </p:nvSpPr>
          <p:spPr>
            <a:xfrm>
              <a:off x="7524" y="2782"/>
              <a:ext cx="4195"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合同管理流程的重要部分</a:t>
              </a:r>
            </a:p>
          </p:txBody>
        </p:sp>
        <p:sp>
          <p:nvSpPr>
            <p:cNvPr id="1049190" name="文本框 36"/>
            <p:cNvSpPr txBox="1"/>
            <p:nvPr/>
          </p:nvSpPr>
          <p:spPr>
            <a:xfrm>
              <a:off x="2557" y="3878"/>
              <a:ext cx="4195"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讨论和沟通是此阶段的“亮点”</a:t>
              </a:r>
            </a:p>
          </p:txBody>
        </p:sp>
        <p:sp>
          <p:nvSpPr>
            <p:cNvPr id="1049191" name="文本框 37"/>
            <p:cNvSpPr txBox="1"/>
            <p:nvPr/>
          </p:nvSpPr>
          <p:spPr>
            <a:xfrm>
              <a:off x="2557" y="6175"/>
              <a:ext cx="4142" cy="483"/>
            </a:xfrm>
            <a:prstGeom prst="rect">
              <a:avLst/>
            </a:prstGeom>
            <a:noFill/>
          </p:spPr>
          <p:txBody>
            <a:bodyPr wrap="square" rtlCol="0" anchor="t">
              <a:spAutoFit/>
            </a:bodyPr>
            <a:lstStyle/>
            <a:p>
              <a:pPr indent="0" algn="just" fontAlgn="auto">
                <a:lnSpc>
                  <a:spcPct val="100000"/>
                </a:lnSpc>
                <a:spcBef>
                  <a:spcPts val="0"/>
                </a:spcBef>
                <a:spcAft>
                  <a:spcPts val="0"/>
                </a:spcAft>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合同管理工作的“接力点”</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 name="组合 47"/>
          <p:cNvGrpSpPr/>
          <p:nvPr/>
        </p:nvGrpSpPr>
        <p:grpSpPr>
          <a:xfrm>
            <a:off x="3654425" y="739140"/>
            <a:ext cx="1835785" cy="436880"/>
            <a:chOff x="5584" y="1164"/>
            <a:chExt cx="2891" cy="688"/>
          </a:xfrm>
        </p:grpSpPr>
        <p:sp>
          <p:nvSpPr>
            <p:cNvPr id="1049194"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：合同签订</a:t>
              </a:r>
            </a:p>
          </p:txBody>
        </p:sp>
        <p:grpSp>
          <p:nvGrpSpPr>
            <p:cNvPr id="329" name="组合 68"/>
            <p:cNvGrpSpPr/>
            <p:nvPr/>
          </p:nvGrpSpPr>
          <p:grpSpPr>
            <a:xfrm>
              <a:off x="5584" y="1734"/>
              <a:ext cx="2891" cy="118"/>
              <a:chOff x="3578" y="2857"/>
              <a:chExt cx="2754" cy="118"/>
            </a:xfrm>
          </p:grpSpPr>
          <p:cxnSp>
            <p:nvCxnSpPr>
              <p:cNvPr id="3145793"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94"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195"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196"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30" name="组合 1"/>
          <p:cNvGrpSpPr/>
          <p:nvPr/>
        </p:nvGrpSpPr>
        <p:grpSpPr>
          <a:xfrm>
            <a:off x="962660" y="1343660"/>
            <a:ext cx="7218680" cy="3422650"/>
            <a:chOff x="1754" y="2146"/>
            <a:chExt cx="11368" cy="5390"/>
          </a:xfrm>
        </p:grpSpPr>
        <p:sp>
          <p:nvSpPr>
            <p:cNvPr id="1049197" name="文本框 5"/>
            <p:cNvSpPr txBox="1"/>
            <p:nvPr/>
          </p:nvSpPr>
          <p:spPr>
            <a:xfrm>
              <a:off x="1754" y="2711"/>
              <a:ext cx="6960" cy="4825"/>
            </a:xfrm>
            <a:prstGeom prst="rect">
              <a:avLst/>
            </a:prstGeom>
            <a:noFill/>
          </p:spPr>
          <p:txBody>
            <a:bodyPr wrap="square" rtlCol="0" anchor="ctr" anchorCtr="0">
              <a:spAutoFit/>
            </a:bodyPr>
            <a:lstStyle/>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在合同签订的过程中，对安全要求关注不够</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承包商是否将安全要求融入作业计划中</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仅将安全要求附在标书和合同内</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没有有效沟通和讨论</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作业计划未作为合同的重要附件</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未与选定的承包商详细地商讨合同有关安全内容</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4个会议未能得到充分重视：主持人不适合</a:t>
              </a:r>
              <a:r>
                <a:rPr lang="zh-CN"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参加的人不适合</a:t>
              </a:r>
              <a:r>
                <a:rPr lang="zh-CN"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会上交流的内容不完整</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没能安排充足的时间进行合同签订的工作</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执行人员未能得到相关培训和指导</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4个会议：招标会议、澄清会议、合同签订会议、开工前会议</a:t>
              </a:r>
            </a:p>
          </p:txBody>
        </p:sp>
        <p:sp>
          <p:nvSpPr>
            <p:cNvPr id="1049198" name="文本框 4"/>
            <p:cNvSpPr txBox="1"/>
            <p:nvPr/>
          </p:nvSpPr>
          <p:spPr>
            <a:xfrm>
              <a:off x="1754" y="2146"/>
              <a:ext cx="2575" cy="483"/>
            </a:xfrm>
            <a:prstGeom prst="rect">
              <a:avLst/>
            </a:prstGeom>
            <a:noFill/>
          </p:spPr>
          <p:txBody>
            <a:bodyPr wrap="square" rtlCol="0" anchor="ctr" anchorCtr="0">
              <a:spAutoFit/>
            </a:bodyPr>
            <a:lstStyle/>
            <a:p>
              <a:pPr indent="0" algn="l" fontAlgn="auto">
                <a:lnSpc>
                  <a:spcPct val="100000"/>
                </a:lnSpc>
                <a:spcBef>
                  <a:spcPts val="0"/>
                </a:spcBef>
                <a:spcAft>
                  <a:spcPts val="0"/>
                </a:spcAft>
              </a:pPr>
              <a:r>
                <a:rPr lang="zh-CN"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存在的问题</a:t>
              </a:r>
            </a:p>
          </p:txBody>
        </p:sp>
        <p:pic>
          <p:nvPicPr>
            <p:cNvPr id="2097163" name="图片 476"/>
            <p:cNvPicPr>
              <a:picLocks noChangeAspect="1"/>
            </p:cNvPicPr>
            <p:nvPr/>
          </p:nvPicPr>
          <p:blipFill rotWithShape="1">
            <a:blip r:embed="rId3" cstate="print">
              <a:clrChange>
                <a:clrFrom>
                  <a:srgbClr val="FFFFFF">
                    <a:alpha val="100000"/>
                  </a:srgbClr>
                </a:clrFrom>
                <a:clrTo>
                  <a:srgbClr val="FFFFFF">
                    <a:alpha val="100000"/>
                    <a:alpha val="0"/>
                  </a:srgbClr>
                </a:clrTo>
              </a:clrChange>
              <a:duotone>
                <a:prstClr val="black"/>
                <a:schemeClr val="accent1">
                  <a:tint val="45000"/>
                  <a:satMod val="400000"/>
                </a:schemeClr>
              </a:duotone>
            </a:blip>
            <a:srcRect/>
            <a:stretch>
              <a:fillRect/>
            </a:stretch>
          </p:blipFill>
          <p:spPr>
            <a:xfrm flipH="1">
              <a:off x="8102" y="4031"/>
              <a:ext cx="5020" cy="3430"/>
            </a:xfrm>
            <a:prstGeom prst="rect">
              <a:avLst/>
            </a:prstGeom>
          </p:spPr>
        </p:pic>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组合 66"/>
          <p:cNvGrpSpPr/>
          <p:nvPr/>
        </p:nvGrpSpPr>
        <p:grpSpPr>
          <a:xfrm>
            <a:off x="1625748" y="1680006"/>
            <a:ext cx="2252385" cy="1500520"/>
            <a:chOff x="835857" y="1437068"/>
            <a:chExt cx="3003180" cy="2000693"/>
          </a:xfrm>
        </p:grpSpPr>
        <p:sp>
          <p:nvSpPr>
            <p:cNvPr id="1048616" name="矩形 67"/>
            <p:cNvSpPr/>
            <p:nvPr/>
          </p:nvSpPr>
          <p:spPr>
            <a:xfrm>
              <a:off x="835857" y="2700314"/>
              <a:ext cx="3003180" cy="737447"/>
            </a:xfrm>
            <a:prstGeom prst="rect">
              <a:avLst/>
            </a:prstGeom>
          </p:spPr>
          <p:txBody>
            <a:bodyPr wrap="square">
              <a:spAutoFit/>
            </a:bodyPr>
            <a:lstStyle/>
            <a:p>
              <a:pPr algn="ctr" fontAlgn="ctr">
                <a:lnSpc>
                  <a:spcPct val="100000"/>
                </a:lnSpc>
              </a:pPr>
              <a:r>
                <a:rPr lang="zh-CN" altLang="en-US" sz="3000" b="1" spc="300" dirty="0">
                  <a:solidFill>
                    <a:schemeClr val="bg1"/>
                  </a:solidFill>
                  <a:latin typeface="微软雅黑" panose="020B0503020204020204" pitchFamily="34" charset="-122"/>
                  <a:ea typeface="微软雅黑" panose="020B0503020204020204" pitchFamily="34" charset="-122"/>
                </a:rPr>
                <a:t>事故案例</a:t>
              </a:r>
            </a:p>
          </p:txBody>
        </p:sp>
        <p:sp>
          <p:nvSpPr>
            <p:cNvPr id="1048617" name="文本框 71"/>
            <p:cNvSpPr txBox="1"/>
            <p:nvPr/>
          </p:nvSpPr>
          <p:spPr>
            <a:xfrm>
              <a:off x="1338447" y="1437068"/>
              <a:ext cx="1997999" cy="778087"/>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pPr algn="ctr" fontAlgn="auto"/>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ONE</a:t>
              </a: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4" name="组合 47"/>
          <p:cNvGrpSpPr/>
          <p:nvPr/>
        </p:nvGrpSpPr>
        <p:grpSpPr>
          <a:xfrm>
            <a:off x="3654425" y="862965"/>
            <a:ext cx="1835785" cy="436880"/>
            <a:chOff x="5584" y="1164"/>
            <a:chExt cx="2891" cy="688"/>
          </a:xfrm>
        </p:grpSpPr>
        <p:sp>
          <p:nvSpPr>
            <p:cNvPr id="1049201"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：合同签订</a:t>
              </a:r>
            </a:p>
          </p:txBody>
        </p:sp>
        <p:grpSp>
          <p:nvGrpSpPr>
            <p:cNvPr id="335" name="组合 68"/>
            <p:cNvGrpSpPr/>
            <p:nvPr/>
          </p:nvGrpSpPr>
          <p:grpSpPr>
            <a:xfrm>
              <a:off x="5584" y="1734"/>
              <a:ext cx="2891" cy="118"/>
              <a:chOff x="3578" y="2857"/>
              <a:chExt cx="2754" cy="118"/>
            </a:xfrm>
          </p:grpSpPr>
          <p:cxnSp>
            <p:nvCxnSpPr>
              <p:cNvPr id="3145795"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96"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202"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203"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049204" name="文本框 6"/>
          <p:cNvSpPr txBox="1"/>
          <p:nvPr/>
        </p:nvSpPr>
        <p:spPr>
          <a:xfrm>
            <a:off x="1126490" y="1490345"/>
            <a:ext cx="1635125" cy="337185"/>
          </a:xfrm>
          <a:prstGeom prst="rect">
            <a:avLst/>
          </a:prstGeom>
          <a:noFill/>
        </p:spPr>
        <p:txBody>
          <a:bodyPr wrap="square" rtlCol="0" anchor="ctr" anchorCtr="0">
            <a:spAutoFit/>
          </a:bodyPr>
          <a:lstStyle/>
          <a:p>
            <a:pPr indent="0" algn="l" fontAlgn="auto">
              <a:lnSpc>
                <a:spcPct val="100000"/>
              </a:lnSpc>
              <a:spcBef>
                <a:spcPts val="0"/>
              </a:spcBef>
              <a:spcAft>
                <a:spcPts val="0"/>
              </a:spcAft>
            </a:pPr>
            <a:r>
              <a:rPr 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改进建议：</a:t>
            </a:r>
          </a:p>
        </p:txBody>
      </p:sp>
      <p:grpSp>
        <p:nvGrpSpPr>
          <p:cNvPr id="336" name="组合 46"/>
          <p:cNvGrpSpPr/>
          <p:nvPr/>
        </p:nvGrpSpPr>
        <p:grpSpPr>
          <a:xfrm>
            <a:off x="1126490" y="2083435"/>
            <a:ext cx="6891020" cy="2512695"/>
            <a:chOff x="1972" y="3476"/>
            <a:chExt cx="10852" cy="3957"/>
          </a:xfrm>
        </p:grpSpPr>
        <p:sp>
          <p:nvSpPr>
            <p:cNvPr id="1049205" name="文本框 2"/>
            <p:cNvSpPr txBox="1"/>
            <p:nvPr/>
          </p:nvSpPr>
          <p:spPr>
            <a:xfrm>
              <a:off x="10336" y="3487"/>
              <a:ext cx="1696"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grpSp>
          <p:nvGrpSpPr>
            <p:cNvPr id="337" name="组合 7"/>
            <p:cNvGrpSpPr/>
            <p:nvPr/>
          </p:nvGrpSpPr>
          <p:grpSpPr>
            <a:xfrm>
              <a:off x="1972" y="4354"/>
              <a:ext cx="10852" cy="2231"/>
              <a:chOff x="1774" y="3329"/>
              <a:chExt cx="10852" cy="2231"/>
            </a:xfrm>
          </p:grpSpPr>
          <p:sp>
            <p:nvSpPr>
              <p:cNvPr id="1049206" name="Freeform 8"/>
              <p:cNvSpPr/>
              <p:nvPr/>
            </p:nvSpPr>
            <p:spPr bwMode="auto">
              <a:xfrm>
                <a:off x="7521" y="4124"/>
                <a:ext cx="3144" cy="1436"/>
              </a:xfrm>
              <a:custGeom>
                <a:avLst/>
                <a:gdLst>
                  <a:gd name="T0" fmla="*/ 0 w 892"/>
                  <a:gd name="T1" fmla="*/ 245 h 406"/>
                  <a:gd name="T2" fmla="*/ 0 w 892"/>
                  <a:gd name="T3" fmla="*/ 245 h 406"/>
                  <a:gd name="T4" fmla="*/ 386 w 892"/>
                  <a:gd name="T5" fmla="*/ 15 h 406"/>
                  <a:gd name="T6" fmla="*/ 533 w 892"/>
                  <a:gd name="T7" fmla="*/ 28 h 406"/>
                  <a:gd name="T8" fmla="*/ 892 w 892"/>
                  <a:gd name="T9" fmla="*/ 243 h 406"/>
                  <a:gd name="T10" fmla="*/ 892 w 892"/>
                  <a:gd name="T11" fmla="*/ 243 h 406"/>
                  <a:gd name="T12" fmla="*/ 0 w 892"/>
                  <a:gd name="T13" fmla="*/ 245 h 406"/>
                </a:gdLst>
                <a:ahLst/>
                <a:cxnLst>
                  <a:cxn ang="0">
                    <a:pos x="T0" y="T1"/>
                  </a:cxn>
                  <a:cxn ang="0">
                    <a:pos x="T2" y="T3"/>
                  </a:cxn>
                  <a:cxn ang="0">
                    <a:pos x="T4" y="T5"/>
                  </a:cxn>
                  <a:cxn ang="0">
                    <a:pos x="T6" y="T7"/>
                  </a:cxn>
                  <a:cxn ang="0">
                    <a:pos x="T8" y="T9"/>
                  </a:cxn>
                  <a:cxn ang="0">
                    <a:pos x="T10" y="T11"/>
                  </a:cxn>
                  <a:cxn ang="0">
                    <a:pos x="T12" y="T13"/>
                  </a:cxn>
                </a:cxnLst>
                <a:rect l="0" t="0" r="r" b="b"/>
                <a:pathLst>
                  <a:path w="892" h="406">
                    <a:moveTo>
                      <a:pt x="0" y="245"/>
                    </a:moveTo>
                    <a:cubicBezTo>
                      <a:pt x="0" y="245"/>
                      <a:pt x="0" y="245"/>
                      <a:pt x="0" y="245"/>
                    </a:cubicBezTo>
                    <a:cubicBezTo>
                      <a:pt x="128" y="167"/>
                      <a:pt x="251" y="86"/>
                      <a:pt x="386" y="15"/>
                    </a:cubicBezTo>
                    <a:cubicBezTo>
                      <a:pt x="413" y="0"/>
                      <a:pt x="500" y="10"/>
                      <a:pt x="533" y="28"/>
                    </a:cubicBezTo>
                    <a:cubicBezTo>
                      <a:pt x="659" y="95"/>
                      <a:pt x="773" y="171"/>
                      <a:pt x="892" y="243"/>
                    </a:cubicBezTo>
                    <a:cubicBezTo>
                      <a:pt x="892" y="243"/>
                      <a:pt x="892" y="243"/>
                      <a:pt x="892" y="243"/>
                    </a:cubicBezTo>
                    <a:cubicBezTo>
                      <a:pt x="675" y="402"/>
                      <a:pt x="267" y="406"/>
                      <a:pt x="0" y="245"/>
                    </a:cubicBezTo>
                    <a:close/>
                  </a:path>
                </a:pathLst>
              </a:custGeom>
              <a:solidFill>
                <a:srgbClr val="ADAEB1"/>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en-US" altLang="zh-CN" sz="2000" b="1">
                    <a:solidFill>
                      <a:schemeClr val="bg1"/>
                    </a:solidFill>
                    <a:latin typeface="微软雅黑" panose="020B0503020204020204" pitchFamily="34" charset="-122"/>
                    <a:ea typeface="微软雅黑" panose="020B0503020204020204" pitchFamily="34" charset="-122"/>
                  </a:rPr>
                  <a:t>4</a:t>
                </a:r>
              </a:p>
            </p:txBody>
          </p:sp>
          <p:sp>
            <p:nvSpPr>
              <p:cNvPr id="1049207" name="Freeform 6"/>
              <p:cNvSpPr/>
              <p:nvPr/>
            </p:nvSpPr>
            <p:spPr bwMode="auto">
              <a:xfrm>
                <a:off x="1774" y="3357"/>
                <a:ext cx="3321" cy="1479"/>
              </a:xfrm>
              <a:custGeom>
                <a:avLst/>
                <a:gdLst>
                  <a:gd name="T0" fmla="*/ 0 w 942"/>
                  <a:gd name="T1" fmla="*/ 162 h 418"/>
                  <a:gd name="T2" fmla="*/ 942 w 942"/>
                  <a:gd name="T3" fmla="*/ 166 h 418"/>
                  <a:gd name="T4" fmla="*/ 942 w 942"/>
                  <a:gd name="T5" fmla="*/ 166 h 418"/>
                  <a:gd name="T6" fmla="*/ 543 w 942"/>
                  <a:gd name="T7" fmla="*/ 402 h 418"/>
                  <a:gd name="T8" fmla="*/ 396 w 942"/>
                  <a:gd name="T9" fmla="*/ 399 h 418"/>
                  <a:gd name="T10" fmla="*/ 0 w 942"/>
                  <a:gd name="T11" fmla="*/ 162 h 418"/>
                  <a:gd name="T12" fmla="*/ 0 w 942"/>
                  <a:gd name="T13" fmla="*/ 162 h 418"/>
                </a:gdLst>
                <a:ahLst/>
                <a:cxnLst>
                  <a:cxn ang="0">
                    <a:pos x="T0" y="T1"/>
                  </a:cxn>
                  <a:cxn ang="0">
                    <a:pos x="T2" y="T3"/>
                  </a:cxn>
                  <a:cxn ang="0">
                    <a:pos x="T4" y="T5"/>
                  </a:cxn>
                  <a:cxn ang="0">
                    <a:pos x="T6" y="T7"/>
                  </a:cxn>
                  <a:cxn ang="0">
                    <a:pos x="T8" y="T9"/>
                  </a:cxn>
                  <a:cxn ang="0">
                    <a:pos x="T10" y="T11"/>
                  </a:cxn>
                  <a:cxn ang="0">
                    <a:pos x="T12" y="T13"/>
                  </a:cxn>
                </a:cxnLst>
                <a:rect l="0" t="0" r="r" b="b"/>
                <a:pathLst>
                  <a:path w="942" h="418">
                    <a:moveTo>
                      <a:pt x="0" y="162"/>
                    </a:moveTo>
                    <a:cubicBezTo>
                      <a:pt x="299" y="0"/>
                      <a:pt x="665" y="2"/>
                      <a:pt x="942" y="166"/>
                    </a:cubicBezTo>
                    <a:cubicBezTo>
                      <a:pt x="942" y="166"/>
                      <a:pt x="942" y="166"/>
                      <a:pt x="942" y="166"/>
                    </a:cubicBezTo>
                    <a:cubicBezTo>
                      <a:pt x="809" y="246"/>
                      <a:pt x="681" y="328"/>
                      <a:pt x="543" y="402"/>
                    </a:cubicBezTo>
                    <a:cubicBezTo>
                      <a:pt x="513" y="418"/>
                      <a:pt x="427" y="415"/>
                      <a:pt x="396" y="399"/>
                    </a:cubicBezTo>
                    <a:cubicBezTo>
                      <a:pt x="261" y="326"/>
                      <a:pt x="137" y="245"/>
                      <a:pt x="0" y="162"/>
                    </a:cubicBezTo>
                    <a:cubicBezTo>
                      <a:pt x="0" y="162"/>
                      <a:pt x="0" y="162"/>
                      <a:pt x="0" y="162"/>
                    </a:cubicBezTo>
                    <a:close/>
                  </a:path>
                </a:pathLst>
              </a:custGeom>
              <a:solidFill>
                <a:srgbClr val="7CB0C8"/>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en-US" altLang="zh-CN" sz="2000" b="1">
                    <a:solidFill>
                      <a:schemeClr val="bg1"/>
                    </a:solidFill>
                    <a:latin typeface="微软雅黑" panose="020B0503020204020204" pitchFamily="34" charset="-122"/>
                    <a:ea typeface="微软雅黑" panose="020B0503020204020204" pitchFamily="34" charset="-122"/>
                  </a:rPr>
                  <a:t>1</a:t>
                </a:r>
              </a:p>
            </p:txBody>
          </p:sp>
          <p:sp>
            <p:nvSpPr>
              <p:cNvPr id="1049208" name="Freeform 7"/>
              <p:cNvSpPr/>
              <p:nvPr/>
            </p:nvSpPr>
            <p:spPr bwMode="auto">
              <a:xfrm>
                <a:off x="3684" y="4135"/>
                <a:ext cx="3257" cy="1416"/>
              </a:xfrm>
              <a:custGeom>
                <a:avLst/>
                <a:gdLst>
                  <a:gd name="T0" fmla="*/ 924 w 924"/>
                  <a:gd name="T1" fmla="*/ 252 h 400"/>
                  <a:gd name="T2" fmla="*/ 0 w 924"/>
                  <a:gd name="T3" fmla="*/ 250 h 400"/>
                  <a:gd name="T4" fmla="*/ 0 w 924"/>
                  <a:gd name="T5" fmla="*/ 250 h 400"/>
                  <a:gd name="T6" fmla="*/ 406 w 924"/>
                  <a:gd name="T7" fmla="*/ 14 h 400"/>
                  <a:gd name="T8" fmla="*/ 539 w 924"/>
                  <a:gd name="T9" fmla="*/ 21 h 400"/>
                  <a:gd name="T10" fmla="*/ 924 w 924"/>
                  <a:gd name="T11" fmla="*/ 252 h 400"/>
                  <a:gd name="T12" fmla="*/ 924 w 924"/>
                  <a:gd name="T13" fmla="*/ 252 h 400"/>
                </a:gdLst>
                <a:ahLst/>
                <a:cxnLst>
                  <a:cxn ang="0">
                    <a:pos x="T0" y="T1"/>
                  </a:cxn>
                  <a:cxn ang="0">
                    <a:pos x="T2" y="T3"/>
                  </a:cxn>
                  <a:cxn ang="0">
                    <a:pos x="T4" y="T5"/>
                  </a:cxn>
                  <a:cxn ang="0">
                    <a:pos x="T6" y="T7"/>
                  </a:cxn>
                  <a:cxn ang="0">
                    <a:pos x="T8" y="T9"/>
                  </a:cxn>
                  <a:cxn ang="0">
                    <a:pos x="T10" y="T11"/>
                  </a:cxn>
                  <a:cxn ang="0">
                    <a:pos x="T12" y="T13"/>
                  </a:cxn>
                </a:cxnLst>
                <a:rect l="0" t="0" r="r" b="b"/>
                <a:pathLst>
                  <a:path w="924" h="400">
                    <a:moveTo>
                      <a:pt x="924" y="252"/>
                    </a:moveTo>
                    <a:cubicBezTo>
                      <a:pt x="624" y="400"/>
                      <a:pt x="306" y="399"/>
                      <a:pt x="0" y="250"/>
                    </a:cubicBezTo>
                    <a:cubicBezTo>
                      <a:pt x="0" y="250"/>
                      <a:pt x="0" y="250"/>
                      <a:pt x="0" y="250"/>
                    </a:cubicBezTo>
                    <a:cubicBezTo>
                      <a:pt x="137" y="168"/>
                      <a:pt x="267" y="87"/>
                      <a:pt x="406" y="14"/>
                    </a:cubicBezTo>
                    <a:cubicBezTo>
                      <a:pt x="431" y="0"/>
                      <a:pt x="510" y="5"/>
                      <a:pt x="539" y="21"/>
                    </a:cubicBezTo>
                    <a:cubicBezTo>
                      <a:pt x="668" y="92"/>
                      <a:pt x="788" y="169"/>
                      <a:pt x="924" y="252"/>
                    </a:cubicBezTo>
                    <a:cubicBezTo>
                      <a:pt x="924" y="252"/>
                      <a:pt x="924" y="252"/>
                      <a:pt x="924" y="252"/>
                    </a:cubicBezTo>
                    <a:close/>
                  </a:path>
                </a:pathLst>
              </a:custGeom>
              <a:solidFill>
                <a:srgbClr val="ADAEB1"/>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en-US" altLang="zh-CN" sz="2000" b="1">
                    <a:solidFill>
                      <a:schemeClr val="bg1"/>
                    </a:solidFill>
                    <a:latin typeface="微软雅黑" panose="020B0503020204020204" pitchFamily="34" charset="-122"/>
                    <a:ea typeface="微软雅黑" panose="020B0503020204020204" pitchFamily="34" charset="-122"/>
                  </a:rPr>
                  <a:t>2</a:t>
                </a:r>
              </a:p>
            </p:txBody>
          </p:sp>
          <p:sp>
            <p:nvSpPr>
              <p:cNvPr id="1049209" name="Freeform 5"/>
              <p:cNvSpPr/>
              <p:nvPr/>
            </p:nvSpPr>
            <p:spPr bwMode="auto">
              <a:xfrm>
                <a:off x="5582" y="3329"/>
                <a:ext cx="3281" cy="1603"/>
              </a:xfrm>
              <a:custGeom>
                <a:avLst/>
                <a:gdLst>
                  <a:gd name="T0" fmla="*/ 460 w 931"/>
                  <a:gd name="T1" fmla="*/ 453 h 453"/>
                  <a:gd name="T2" fmla="*/ 0 w 931"/>
                  <a:gd name="T3" fmla="*/ 172 h 453"/>
                  <a:gd name="T4" fmla="*/ 931 w 931"/>
                  <a:gd name="T5" fmla="*/ 165 h 453"/>
                  <a:gd name="T6" fmla="*/ 461 w 931"/>
                  <a:gd name="T7" fmla="*/ 453 h 453"/>
                  <a:gd name="T8" fmla="*/ 460 w 931"/>
                  <a:gd name="T9" fmla="*/ 453 h 453"/>
                </a:gdLst>
                <a:ahLst/>
                <a:cxnLst>
                  <a:cxn ang="0">
                    <a:pos x="T0" y="T1"/>
                  </a:cxn>
                  <a:cxn ang="0">
                    <a:pos x="T2" y="T3"/>
                  </a:cxn>
                  <a:cxn ang="0">
                    <a:pos x="T4" y="T5"/>
                  </a:cxn>
                  <a:cxn ang="0">
                    <a:pos x="T6" y="T7"/>
                  </a:cxn>
                  <a:cxn ang="0">
                    <a:pos x="T8" y="T9"/>
                  </a:cxn>
                </a:cxnLst>
                <a:rect l="0" t="0" r="r" b="b"/>
                <a:pathLst>
                  <a:path w="931" h="453">
                    <a:moveTo>
                      <a:pt x="460" y="453"/>
                    </a:moveTo>
                    <a:cubicBezTo>
                      <a:pt x="289" y="348"/>
                      <a:pt x="143" y="259"/>
                      <a:pt x="0" y="172"/>
                    </a:cubicBezTo>
                    <a:cubicBezTo>
                      <a:pt x="185" y="0"/>
                      <a:pt x="704" y="4"/>
                      <a:pt x="931" y="165"/>
                    </a:cubicBezTo>
                    <a:cubicBezTo>
                      <a:pt x="779" y="258"/>
                      <a:pt x="627" y="351"/>
                      <a:pt x="461" y="453"/>
                    </a:cubicBezTo>
                    <a:cubicBezTo>
                      <a:pt x="461" y="453"/>
                      <a:pt x="460" y="453"/>
                      <a:pt x="460" y="453"/>
                    </a:cubicBezTo>
                    <a:close/>
                  </a:path>
                </a:pathLst>
              </a:custGeom>
              <a:solidFill>
                <a:srgbClr val="7CB0C8"/>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en-US" altLang="zh-CN" sz="2000" b="1">
                    <a:solidFill>
                      <a:schemeClr val="bg1"/>
                    </a:solidFill>
                    <a:latin typeface="微软雅黑" panose="020B0503020204020204" pitchFamily="34" charset="-122"/>
                    <a:ea typeface="微软雅黑" panose="020B0503020204020204" pitchFamily="34" charset="-122"/>
                  </a:rPr>
                  <a:t>3</a:t>
                </a:r>
              </a:p>
            </p:txBody>
          </p:sp>
          <p:sp>
            <p:nvSpPr>
              <p:cNvPr id="1049210" name="Freeform 5"/>
              <p:cNvSpPr/>
              <p:nvPr/>
            </p:nvSpPr>
            <p:spPr bwMode="auto">
              <a:xfrm>
                <a:off x="9345" y="3329"/>
                <a:ext cx="3281" cy="1603"/>
              </a:xfrm>
              <a:custGeom>
                <a:avLst/>
                <a:gdLst>
                  <a:gd name="T0" fmla="*/ 460 w 931"/>
                  <a:gd name="T1" fmla="*/ 453 h 453"/>
                  <a:gd name="T2" fmla="*/ 0 w 931"/>
                  <a:gd name="T3" fmla="*/ 172 h 453"/>
                  <a:gd name="T4" fmla="*/ 931 w 931"/>
                  <a:gd name="T5" fmla="*/ 165 h 453"/>
                  <a:gd name="T6" fmla="*/ 461 w 931"/>
                  <a:gd name="T7" fmla="*/ 453 h 453"/>
                  <a:gd name="T8" fmla="*/ 460 w 931"/>
                  <a:gd name="T9" fmla="*/ 453 h 453"/>
                </a:gdLst>
                <a:ahLst/>
                <a:cxnLst>
                  <a:cxn ang="0">
                    <a:pos x="T0" y="T1"/>
                  </a:cxn>
                  <a:cxn ang="0">
                    <a:pos x="T2" y="T3"/>
                  </a:cxn>
                  <a:cxn ang="0">
                    <a:pos x="T4" y="T5"/>
                  </a:cxn>
                  <a:cxn ang="0">
                    <a:pos x="T6" y="T7"/>
                  </a:cxn>
                  <a:cxn ang="0">
                    <a:pos x="T8" y="T9"/>
                  </a:cxn>
                </a:cxnLst>
                <a:rect l="0" t="0" r="r" b="b"/>
                <a:pathLst>
                  <a:path w="931" h="453">
                    <a:moveTo>
                      <a:pt x="460" y="453"/>
                    </a:moveTo>
                    <a:cubicBezTo>
                      <a:pt x="289" y="348"/>
                      <a:pt x="143" y="259"/>
                      <a:pt x="0" y="172"/>
                    </a:cubicBezTo>
                    <a:cubicBezTo>
                      <a:pt x="185" y="0"/>
                      <a:pt x="704" y="4"/>
                      <a:pt x="931" y="165"/>
                    </a:cubicBezTo>
                    <a:cubicBezTo>
                      <a:pt x="779" y="258"/>
                      <a:pt x="627" y="351"/>
                      <a:pt x="461" y="453"/>
                    </a:cubicBezTo>
                    <a:cubicBezTo>
                      <a:pt x="461" y="453"/>
                      <a:pt x="460" y="453"/>
                      <a:pt x="460" y="453"/>
                    </a:cubicBezTo>
                    <a:close/>
                  </a:path>
                </a:pathLst>
              </a:custGeom>
              <a:solidFill>
                <a:srgbClr val="7CB0C8"/>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en-US" altLang="zh-CN" sz="2000" b="1">
                    <a:solidFill>
                      <a:schemeClr val="bg1"/>
                    </a:solidFill>
                    <a:latin typeface="微软雅黑" panose="020B0503020204020204" pitchFamily="34" charset="-122"/>
                    <a:ea typeface="微软雅黑" panose="020B0503020204020204" pitchFamily="34" charset="-122"/>
                  </a:rPr>
                  <a:t>5</a:t>
                </a:r>
              </a:p>
            </p:txBody>
          </p:sp>
        </p:grpSp>
        <p:sp>
          <p:nvSpPr>
            <p:cNvPr id="1049211" name="文本框 42"/>
            <p:cNvSpPr txBox="1"/>
            <p:nvPr/>
          </p:nvSpPr>
          <p:spPr>
            <a:xfrm>
              <a:off x="2130" y="3476"/>
              <a:ext cx="3005"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企业建立承包商安全管理分委会</a:t>
              </a:r>
              <a:endPar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049212" name="文本框 43"/>
            <p:cNvSpPr txBox="1"/>
            <p:nvPr/>
          </p:nvSpPr>
          <p:spPr>
            <a:xfrm>
              <a:off x="4008" y="6529"/>
              <a:ext cx="3005"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明确规定合同签订过程中执行的要素</a:t>
              </a:r>
            </a:p>
          </p:txBody>
        </p:sp>
        <p:sp>
          <p:nvSpPr>
            <p:cNvPr id="1049213" name="文本框 44"/>
            <p:cNvSpPr txBox="1"/>
            <p:nvPr/>
          </p:nvSpPr>
          <p:spPr>
            <a:xfrm>
              <a:off x="5918" y="3476"/>
              <a:ext cx="3005"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明确合同管理员和现场合同管理员的职责</a:t>
              </a:r>
            </a:p>
          </p:txBody>
        </p:sp>
        <p:sp>
          <p:nvSpPr>
            <p:cNvPr id="1049214" name="文本框 45"/>
            <p:cNvSpPr txBox="1"/>
            <p:nvPr/>
          </p:nvSpPr>
          <p:spPr>
            <a:xfrm>
              <a:off x="7788" y="6529"/>
              <a:ext cx="3005"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给予合同签订合理、充足的时间</a:t>
              </a: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组合 47"/>
          <p:cNvGrpSpPr/>
          <p:nvPr/>
        </p:nvGrpSpPr>
        <p:grpSpPr>
          <a:xfrm>
            <a:off x="3329991" y="872490"/>
            <a:ext cx="2484018" cy="436880"/>
            <a:chOff x="5584" y="1164"/>
            <a:chExt cx="2891" cy="688"/>
          </a:xfrm>
        </p:grpSpPr>
        <p:sp>
          <p:nvSpPr>
            <p:cNvPr id="1049217"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：安全培训和训练 </a:t>
              </a:r>
            </a:p>
          </p:txBody>
        </p:sp>
        <p:grpSp>
          <p:nvGrpSpPr>
            <p:cNvPr id="342" name="组合 68"/>
            <p:cNvGrpSpPr/>
            <p:nvPr/>
          </p:nvGrpSpPr>
          <p:grpSpPr>
            <a:xfrm>
              <a:off x="5584" y="1734"/>
              <a:ext cx="2891" cy="118"/>
              <a:chOff x="3578" y="2857"/>
              <a:chExt cx="2754" cy="118"/>
            </a:xfrm>
          </p:grpSpPr>
          <p:cxnSp>
            <p:nvCxnSpPr>
              <p:cNvPr id="3145797"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98"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218"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219"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43" name="组合 1"/>
          <p:cNvGrpSpPr/>
          <p:nvPr/>
        </p:nvGrpSpPr>
        <p:grpSpPr>
          <a:xfrm>
            <a:off x="1181100" y="1547495"/>
            <a:ext cx="6783070" cy="3597275"/>
            <a:chOff x="1860" y="2436"/>
            <a:chExt cx="10682" cy="5665"/>
          </a:xfrm>
        </p:grpSpPr>
        <p:sp>
          <p:nvSpPr>
            <p:cNvPr id="1049220" name="文本框 5"/>
            <p:cNvSpPr txBox="1"/>
            <p:nvPr/>
          </p:nvSpPr>
          <p:spPr>
            <a:xfrm>
              <a:off x="5565" y="2934"/>
              <a:ext cx="1450" cy="531"/>
            </a:xfrm>
            <a:prstGeom prst="rect">
              <a:avLst/>
            </a:prstGeom>
            <a:noFill/>
          </p:spPr>
          <p:txBody>
            <a:bodyPr wrap="square" rtlCol="0" anchor="t">
              <a:spAutoFit/>
            </a:bodyPr>
            <a:lstStyle/>
            <a:p>
              <a:pPr indent="0" algn="l"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  素</a:t>
              </a:r>
            </a:p>
          </p:txBody>
        </p:sp>
        <p:grpSp>
          <p:nvGrpSpPr>
            <p:cNvPr id="344" name="组合 546"/>
            <p:cNvGrpSpPr/>
            <p:nvPr/>
          </p:nvGrpSpPr>
          <p:grpSpPr>
            <a:xfrm>
              <a:off x="1860" y="2436"/>
              <a:ext cx="2766" cy="5665"/>
              <a:chOff x="1583" y="1823"/>
              <a:chExt cx="3077" cy="6297"/>
            </a:xfrm>
          </p:grpSpPr>
          <p:cxnSp>
            <p:nvCxnSpPr>
              <p:cNvPr id="3145799" name="直接连接符 547"/>
              <p:cNvCxnSpPr>
                <a:cxnSpLocks/>
              </p:cNvCxnSpPr>
              <p:nvPr/>
            </p:nvCxnSpPr>
            <p:spPr>
              <a:xfrm flipV="1">
                <a:off x="2614" y="3502"/>
                <a:ext cx="0" cy="4618"/>
              </a:xfrm>
              <a:prstGeom prst="line">
                <a:avLst/>
              </a:prstGeom>
              <a:ln w="57150">
                <a:solidFill>
                  <a:srgbClr val="ADAEB1"/>
                </a:solidFill>
              </a:ln>
            </p:spPr>
            <p:style>
              <a:lnRef idx="1">
                <a:srgbClr val="52B2A7"/>
              </a:lnRef>
              <a:fillRef idx="0">
                <a:srgbClr val="52B2A7"/>
              </a:fillRef>
              <a:effectRef idx="0">
                <a:srgbClr val="52B2A7"/>
              </a:effectRef>
              <a:fontRef idx="minor">
                <a:srgbClr val="595959"/>
              </a:fontRef>
            </p:style>
          </p:cxnSp>
          <p:cxnSp>
            <p:nvCxnSpPr>
              <p:cNvPr id="3145800" name="直接连接符 548"/>
              <p:cNvCxnSpPr>
                <a:cxnSpLocks/>
              </p:cNvCxnSpPr>
              <p:nvPr/>
            </p:nvCxnSpPr>
            <p:spPr>
              <a:xfrm flipV="1">
                <a:off x="3015" y="2083"/>
                <a:ext cx="0" cy="6037"/>
              </a:xfrm>
              <a:prstGeom prst="line">
                <a:avLst/>
              </a:prstGeom>
              <a:solidFill>
                <a:srgbClr val="7CB0C8"/>
              </a:solidFill>
              <a:ln w="57150">
                <a:solidFill>
                  <a:srgbClr val="7CB0C8"/>
                </a:solidFill>
              </a:ln>
            </p:spPr>
            <p:style>
              <a:lnRef idx="1">
                <a:srgbClr val="52B2A7"/>
              </a:lnRef>
              <a:fillRef idx="0">
                <a:srgbClr val="52B2A7"/>
              </a:fillRef>
              <a:effectRef idx="0">
                <a:srgbClr val="52B2A7"/>
              </a:effectRef>
              <a:fontRef idx="minor">
                <a:srgbClr val="595959"/>
              </a:fontRef>
            </p:style>
          </p:cxnSp>
          <p:sp>
            <p:nvSpPr>
              <p:cNvPr id="1049221" name="等腰三角形 549"/>
              <p:cNvSpPr/>
              <p:nvPr/>
            </p:nvSpPr>
            <p:spPr>
              <a:xfrm rot="14640000">
                <a:off x="1933" y="1823"/>
                <a:ext cx="1361" cy="1361"/>
              </a:xfrm>
              <a:prstGeom prst="triangle">
                <a:avLst/>
              </a:prstGeom>
              <a:solidFill>
                <a:srgbClr val="7CB0C8"/>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22" name="等腰三角形 550"/>
              <p:cNvSpPr/>
              <p:nvPr/>
            </p:nvSpPr>
            <p:spPr>
              <a:xfrm rot="17640000">
                <a:off x="1837" y="3273"/>
                <a:ext cx="887" cy="683"/>
              </a:xfrm>
              <a:prstGeom prst="triangle">
                <a:avLst/>
              </a:prstGeom>
              <a:solidFill>
                <a:srgbClr val="ADAEB1"/>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23" name="等腰三角形 551"/>
              <p:cNvSpPr/>
              <p:nvPr/>
            </p:nvSpPr>
            <p:spPr>
              <a:xfrm rot="8280000" flipH="1">
                <a:off x="3393" y="3561"/>
                <a:ext cx="887" cy="683"/>
              </a:xfrm>
              <a:prstGeom prst="triangle">
                <a:avLst/>
              </a:prstGeom>
              <a:solidFill>
                <a:srgbClr val="ADAEB1"/>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dirty="0"/>
              </a:p>
            </p:txBody>
          </p:sp>
          <p:sp>
            <p:nvSpPr>
              <p:cNvPr id="1049224" name="等腰三角形 552"/>
              <p:cNvSpPr/>
              <p:nvPr/>
            </p:nvSpPr>
            <p:spPr>
              <a:xfrm rot="8280000" flipH="1">
                <a:off x="2685" y="4173"/>
                <a:ext cx="554" cy="426"/>
              </a:xfrm>
              <a:prstGeom prst="triangle">
                <a:avLst/>
              </a:prstGeom>
              <a:solidFill>
                <a:srgbClr val="ADAEB1"/>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25" name="等腰三角形 553"/>
              <p:cNvSpPr/>
              <p:nvPr/>
            </p:nvSpPr>
            <p:spPr>
              <a:xfrm rot="8280000" flipH="1">
                <a:off x="1826" y="4799"/>
                <a:ext cx="787" cy="683"/>
              </a:xfrm>
              <a:prstGeom prst="triangle">
                <a:avLst/>
              </a:prstGeom>
              <a:solidFill>
                <a:srgbClr val="7CB0C8"/>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26" name="等腰三角形 554"/>
              <p:cNvSpPr/>
              <p:nvPr/>
            </p:nvSpPr>
            <p:spPr>
              <a:xfrm rot="5040000" flipH="1">
                <a:off x="3634" y="4765"/>
                <a:ext cx="1085" cy="966"/>
              </a:xfrm>
              <a:prstGeom prst="triangle">
                <a:avLst/>
              </a:prstGeom>
              <a:solidFill>
                <a:srgbClr val="7CB0C8"/>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cxnSp>
            <p:nvCxnSpPr>
              <p:cNvPr id="3145801" name="直接连接符 555"/>
              <p:cNvCxnSpPr>
                <a:cxnSpLocks/>
              </p:cNvCxnSpPr>
              <p:nvPr/>
            </p:nvCxnSpPr>
            <p:spPr>
              <a:xfrm flipV="1">
                <a:off x="2043" y="6026"/>
                <a:ext cx="0" cy="2093"/>
              </a:xfrm>
              <a:prstGeom prst="line">
                <a:avLst/>
              </a:prstGeom>
              <a:solidFill>
                <a:srgbClr val="7CB0C8"/>
              </a:solidFill>
              <a:ln w="57150">
                <a:solidFill>
                  <a:srgbClr val="7CB0C8"/>
                </a:solidFill>
              </a:ln>
            </p:spPr>
            <p:style>
              <a:lnRef idx="1">
                <a:srgbClr val="52B2A7"/>
              </a:lnRef>
              <a:fillRef idx="0">
                <a:srgbClr val="52B2A7"/>
              </a:fillRef>
              <a:effectRef idx="0">
                <a:srgbClr val="52B2A7"/>
              </a:effectRef>
              <a:fontRef idx="minor">
                <a:srgbClr val="595959"/>
              </a:fontRef>
            </p:style>
          </p:cxnSp>
          <p:cxnSp>
            <p:nvCxnSpPr>
              <p:cNvPr id="3145802" name="直接连接符 556"/>
              <p:cNvCxnSpPr>
                <a:cxnSpLocks/>
              </p:cNvCxnSpPr>
              <p:nvPr/>
            </p:nvCxnSpPr>
            <p:spPr>
              <a:xfrm flipV="1">
                <a:off x="3524" y="6649"/>
                <a:ext cx="23" cy="1471"/>
              </a:xfrm>
              <a:prstGeom prst="line">
                <a:avLst/>
              </a:prstGeom>
              <a:ln w="57150">
                <a:solidFill>
                  <a:srgbClr val="ADAEB1"/>
                </a:solidFill>
              </a:ln>
            </p:spPr>
            <p:style>
              <a:lnRef idx="1">
                <a:srgbClr val="52B2A7"/>
              </a:lnRef>
              <a:fillRef idx="0">
                <a:srgbClr val="52B2A7"/>
              </a:fillRef>
              <a:effectRef idx="0">
                <a:srgbClr val="52B2A7"/>
              </a:effectRef>
              <a:fontRef idx="minor">
                <a:srgbClr val="595959"/>
              </a:fontRef>
            </p:style>
          </p:cxnSp>
          <p:sp>
            <p:nvSpPr>
              <p:cNvPr id="1049227" name="等腰三角形 557"/>
              <p:cNvSpPr/>
              <p:nvPr/>
            </p:nvSpPr>
            <p:spPr>
              <a:xfrm rot="1440000" flipH="1">
                <a:off x="2726" y="4665"/>
                <a:ext cx="348" cy="214"/>
              </a:xfrm>
              <a:prstGeom prst="triangle">
                <a:avLst/>
              </a:prstGeom>
              <a:solidFill>
                <a:srgbClr val="7CB0C8"/>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28" name="等腰三角形 558"/>
              <p:cNvSpPr/>
              <p:nvPr/>
            </p:nvSpPr>
            <p:spPr>
              <a:xfrm rot="18660000" flipH="1">
                <a:off x="3270" y="6182"/>
                <a:ext cx="554" cy="426"/>
              </a:xfrm>
              <a:prstGeom prst="triangle">
                <a:avLst/>
              </a:prstGeom>
              <a:solidFill>
                <a:srgbClr val="ADAEB1"/>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29" name="等腰三角形 559"/>
              <p:cNvSpPr/>
              <p:nvPr/>
            </p:nvSpPr>
            <p:spPr>
              <a:xfrm rot="13477214" flipH="1">
                <a:off x="2855" y="7090"/>
                <a:ext cx="787" cy="683"/>
              </a:xfrm>
              <a:prstGeom prst="triangle">
                <a:avLst/>
              </a:prstGeom>
              <a:solidFill>
                <a:srgbClr val="7CB0C8"/>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30" name="等腰三角形 560"/>
              <p:cNvSpPr/>
              <p:nvPr/>
            </p:nvSpPr>
            <p:spPr>
              <a:xfrm rot="1440000" flipH="1">
                <a:off x="1654" y="2438"/>
                <a:ext cx="348" cy="214"/>
              </a:xfrm>
              <a:prstGeom prst="triangle">
                <a:avLst/>
              </a:prstGeom>
              <a:solidFill>
                <a:srgbClr val="7CB0C8"/>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31" name="等腰三角形 561"/>
              <p:cNvSpPr/>
              <p:nvPr/>
            </p:nvSpPr>
            <p:spPr>
              <a:xfrm rot="8280000" flipH="1">
                <a:off x="1787" y="3324"/>
                <a:ext cx="186" cy="143"/>
              </a:xfrm>
              <a:prstGeom prst="triangle">
                <a:avLst/>
              </a:prstGeom>
              <a:solidFill>
                <a:srgbClr val="ADAEB1"/>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32" name="等腰三角形 562"/>
              <p:cNvSpPr/>
              <p:nvPr/>
            </p:nvSpPr>
            <p:spPr>
              <a:xfrm rot="8280000" flipH="1">
                <a:off x="4008" y="3263"/>
                <a:ext cx="186" cy="143"/>
              </a:xfrm>
              <a:prstGeom prst="triangle">
                <a:avLst/>
              </a:prstGeom>
              <a:solidFill>
                <a:srgbClr val="ADAEB1"/>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33" name="等腰三角形 563"/>
              <p:cNvSpPr/>
              <p:nvPr/>
            </p:nvSpPr>
            <p:spPr>
              <a:xfrm rot="7960725" flipH="1">
                <a:off x="2197" y="4487"/>
                <a:ext cx="170" cy="104"/>
              </a:xfrm>
              <a:prstGeom prst="triangle">
                <a:avLst/>
              </a:prstGeom>
              <a:solidFill>
                <a:srgbClr val="ADAEB1"/>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1049234" name="等腰三角形 564"/>
              <p:cNvSpPr/>
              <p:nvPr/>
            </p:nvSpPr>
            <p:spPr>
              <a:xfrm rot="13477214" flipH="1">
                <a:off x="1583" y="5819"/>
                <a:ext cx="503" cy="437"/>
              </a:xfrm>
              <a:prstGeom prst="triangle">
                <a:avLst/>
              </a:prstGeom>
              <a:solidFill>
                <a:srgbClr val="7CB0C8"/>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grpSp>
        <p:sp>
          <p:nvSpPr>
            <p:cNvPr id="1049235" name="文本框 61"/>
            <p:cNvSpPr txBox="1"/>
            <p:nvPr/>
          </p:nvSpPr>
          <p:spPr>
            <a:xfrm>
              <a:off x="5565" y="4057"/>
              <a:ext cx="6977" cy="2064"/>
            </a:xfrm>
            <a:prstGeom prst="rect">
              <a:avLst/>
            </a:prstGeom>
            <a:noFill/>
          </p:spPr>
          <p:txBody>
            <a:bodyPr wrap="square" rtlCol="0" anchor="ctr" anchorCtr="0">
              <a:spAutoFit/>
            </a:bodyPr>
            <a:lstStyle/>
            <a:p>
              <a:pPr marL="179705" indent="-179705" algn="just" fontAlgn="auto">
                <a:lnSpc>
                  <a:spcPct val="20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确保在这一阶段时所有前面的三个步骤已完成。 </a:t>
              </a:r>
            </a:p>
            <a:p>
              <a:pPr marL="179705" indent="-179705" algn="just" fontAlgn="auto">
                <a:lnSpc>
                  <a:spcPct val="20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确保让承包商人员在得到最初的安全导向培训时能理解接受项目现场的安全要求和安全文化。</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 name="组合 47"/>
          <p:cNvGrpSpPr/>
          <p:nvPr/>
        </p:nvGrpSpPr>
        <p:grpSpPr>
          <a:xfrm>
            <a:off x="3329991" y="739140"/>
            <a:ext cx="2484018" cy="436880"/>
            <a:chOff x="5584" y="1164"/>
            <a:chExt cx="2891" cy="688"/>
          </a:xfrm>
        </p:grpSpPr>
        <p:sp>
          <p:nvSpPr>
            <p:cNvPr id="1049238"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：安全培训和训练 </a:t>
              </a:r>
            </a:p>
          </p:txBody>
        </p:sp>
        <p:grpSp>
          <p:nvGrpSpPr>
            <p:cNvPr id="349" name="组合 68"/>
            <p:cNvGrpSpPr/>
            <p:nvPr/>
          </p:nvGrpSpPr>
          <p:grpSpPr>
            <a:xfrm>
              <a:off x="5584" y="1734"/>
              <a:ext cx="2891" cy="118"/>
              <a:chOff x="3578" y="2857"/>
              <a:chExt cx="2754" cy="118"/>
            </a:xfrm>
          </p:grpSpPr>
          <p:cxnSp>
            <p:nvCxnSpPr>
              <p:cNvPr id="3145803"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04"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239"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240"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50" name="组合 134"/>
          <p:cNvGrpSpPr/>
          <p:nvPr/>
        </p:nvGrpSpPr>
        <p:grpSpPr>
          <a:xfrm>
            <a:off x="1308418" y="1425575"/>
            <a:ext cx="6527165" cy="3599180"/>
            <a:chOff x="2284" y="2320"/>
            <a:chExt cx="10279" cy="5668"/>
          </a:xfrm>
        </p:grpSpPr>
        <p:sp>
          <p:nvSpPr>
            <p:cNvPr id="1049241" name="文本框 1"/>
            <p:cNvSpPr txBox="1"/>
            <p:nvPr/>
          </p:nvSpPr>
          <p:spPr>
            <a:xfrm>
              <a:off x="2925" y="2320"/>
              <a:ext cx="4404" cy="531"/>
            </a:xfrm>
            <a:prstGeom prst="rect">
              <a:avLst/>
            </a:prstGeom>
            <a:noFill/>
          </p:spPr>
          <p:txBody>
            <a:bodyPr wrap="square" rtlCol="0" anchor="t">
              <a:spAutoFit/>
            </a:bodyPr>
            <a:lstStyle/>
            <a:p>
              <a:pPr indent="0" algn="l"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避免步骤4中易犯的错误</a:t>
              </a:r>
            </a:p>
          </p:txBody>
        </p:sp>
        <p:sp>
          <p:nvSpPr>
            <p:cNvPr id="1049242" name="文本框 2"/>
            <p:cNvSpPr txBox="1"/>
            <p:nvPr/>
          </p:nvSpPr>
          <p:spPr>
            <a:xfrm>
              <a:off x="2925" y="7085"/>
              <a:ext cx="9638"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把安全导向培训与指导看作一个“事件”，而不是一项不断进行的努力</a:t>
              </a:r>
            </a:p>
          </p:txBody>
        </p:sp>
        <p:grpSp>
          <p:nvGrpSpPr>
            <p:cNvPr id="351" name="组合 598"/>
            <p:cNvGrpSpPr/>
            <p:nvPr/>
          </p:nvGrpSpPr>
          <p:grpSpPr>
            <a:xfrm flipH="1">
              <a:off x="2284" y="2320"/>
              <a:ext cx="295" cy="5669"/>
              <a:chOff x="4111" y="-24"/>
              <a:chExt cx="393" cy="7503"/>
            </a:xfrm>
          </p:grpSpPr>
          <p:sp>
            <p:nvSpPr>
              <p:cNvPr id="1049243" name="直接连接符 599"/>
              <p:cNvSpPr>
                <a:spLocks noChangeShapeType="1"/>
              </p:cNvSpPr>
              <p:nvPr/>
            </p:nvSpPr>
            <p:spPr bwMode="auto">
              <a:xfrm>
                <a:off x="4309" y="-24"/>
                <a:ext cx="0" cy="7503"/>
              </a:xfrm>
              <a:prstGeom prst="line">
                <a:avLst/>
              </a:prstGeom>
              <a:solidFill>
                <a:schemeClr val="accent1"/>
              </a:solidFill>
              <a:ln w="6350">
                <a:solidFill>
                  <a:schemeClr val="accent1"/>
                </a:solidFill>
                <a:miter lim="800000"/>
              </a:ln>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ym typeface="Arial" panose="020B0604020202020204" pitchFamily="34" charset="0"/>
                </a:endParaRPr>
              </a:p>
            </p:txBody>
          </p:sp>
          <p:sp>
            <p:nvSpPr>
              <p:cNvPr id="1049244" name="椭圆 600"/>
              <p:cNvSpPr>
                <a:spLocks noChangeArrowheads="1"/>
              </p:cNvSpPr>
              <p:nvPr/>
            </p:nvSpPr>
            <p:spPr bwMode="auto">
              <a:xfrm>
                <a:off x="4111" y="1444"/>
                <a:ext cx="393" cy="393"/>
              </a:xfrm>
              <a:prstGeom prst="ellipse">
                <a:avLst/>
              </a:prstGeom>
              <a:solidFill>
                <a:schemeClr val="accent1"/>
              </a:solidFill>
              <a:ln w="9525">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lang="zh-CN" altLang="zh-CN" sz="2400">
                  <a:solidFill>
                    <a:srgbClr val="FFFFFF"/>
                  </a:solidFill>
                  <a:latin typeface="+mn-lt"/>
                  <a:ea typeface="+mn-ea"/>
                  <a:sym typeface="Arial" panose="020B0604020202020204" pitchFamily="34" charset="0"/>
                </a:endParaRPr>
              </a:p>
            </p:txBody>
          </p:sp>
          <p:sp>
            <p:nvSpPr>
              <p:cNvPr id="1049245" name="椭圆 601"/>
              <p:cNvSpPr>
                <a:spLocks noChangeArrowheads="1"/>
              </p:cNvSpPr>
              <p:nvPr/>
            </p:nvSpPr>
            <p:spPr bwMode="auto">
              <a:xfrm>
                <a:off x="4111" y="2684"/>
                <a:ext cx="393" cy="393"/>
              </a:xfrm>
              <a:prstGeom prst="ellipse">
                <a:avLst/>
              </a:prstGeom>
              <a:solidFill>
                <a:srgbClr val="ADAEB1"/>
              </a:solidFill>
              <a:ln w="9525">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lang="zh-CN" altLang="zh-CN" sz="2400">
                  <a:solidFill>
                    <a:srgbClr val="FFFFFF"/>
                  </a:solidFill>
                  <a:latin typeface="+mn-lt"/>
                  <a:ea typeface="+mn-ea"/>
                  <a:sym typeface="Arial" panose="020B0604020202020204" pitchFamily="34" charset="0"/>
                </a:endParaRPr>
              </a:p>
            </p:txBody>
          </p:sp>
          <p:sp>
            <p:nvSpPr>
              <p:cNvPr id="1049246" name="椭圆 602"/>
              <p:cNvSpPr>
                <a:spLocks noChangeArrowheads="1"/>
              </p:cNvSpPr>
              <p:nvPr/>
            </p:nvSpPr>
            <p:spPr bwMode="auto">
              <a:xfrm>
                <a:off x="4111" y="3925"/>
                <a:ext cx="393" cy="393"/>
              </a:xfrm>
              <a:prstGeom prst="ellipse">
                <a:avLst/>
              </a:prstGeom>
              <a:solidFill>
                <a:schemeClr val="accent1"/>
              </a:solidFill>
              <a:ln w="9525">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lang="zh-CN" altLang="zh-CN" sz="2400">
                  <a:solidFill>
                    <a:srgbClr val="FFFFFF"/>
                  </a:solidFill>
                  <a:latin typeface="+mn-lt"/>
                  <a:ea typeface="+mn-ea"/>
                  <a:sym typeface="Arial" panose="020B0604020202020204" pitchFamily="34" charset="0"/>
                </a:endParaRPr>
              </a:p>
            </p:txBody>
          </p:sp>
          <p:sp>
            <p:nvSpPr>
              <p:cNvPr id="1049247" name="椭圆 603"/>
              <p:cNvSpPr>
                <a:spLocks noChangeArrowheads="1"/>
              </p:cNvSpPr>
              <p:nvPr/>
            </p:nvSpPr>
            <p:spPr bwMode="auto">
              <a:xfrm>
                <a:off x="4111" y="5165"/>
                <a:ext cx="393" cy="393"/>
              </a:xfrm>
              <a:prstGeom prst="ellipse">
                <a:avLst/>
              </a:prstGeom>
              <a:solidFill>
                <a:srgbClr val="ADAEB1"/>
              </a:solidFill>
              <a:ln w="9525">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lang="zh-CN" altLang="zh-CN" sz="2400">
                  <a:solidFill>
                    <a:srgbClr val="FFFFFF"/>
                  </a:solidFill>
                  <a:latin typeface="+mn-lt"/>
                  <a:ea typeface="+mn-ea"/>
                  <a:sym typeface="Arial" panose="020B0604020202020204" pitchFamily="34" charset="0"/>
                </a:endParaRPr>
              </a:p>
            </p:txBody>
          </p:sp>
          <p:sp>
            <p:nvSpPr>
              <p:cNvPr id="1049248" name="椭圆 604"/>
              <p:cNvSpPr>
                <a:spLocks noChangeArrowheads="1"/>
              </p:cNvSpPr>
              <p:nvPr/>
            </p:nvSpPr>
            <p:spPr bwMode="auto">
              <a:xfrm>
                <a:off x="4111" y="6406"/>
                <a:ext cx="393" cy="393"/>
              </a:xfrm>
              <a:prstGeom prst="ellipse">
                <a:avLst/>
              </a:prstGeom>
              <a:solidFill>
                <a:schemeClr val="accent1"/>
              </a:solidFill>
              <a:ln w="9525">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lang="zh-CN" altLang="zh-CN" sz="2400">
                  <a:solidFill>
                    <a:srgbClr val="FFFFFF"/>
                  </a:solidFill>
                  <a:latin typeface="+mn-lt"/>
                  <a:ea typeface="+mn-ea"/>
                  <a:sym typeface="Arial" panose="020B0604020202020204" pitchFamily="34" charset="0"/>
                </a:endParaRPr>
              </a:p>
            </p:txBody>
          </p:sp>
        </p:grpSp>
        <p:sp>
          <p:nvSpPr>
            <p:cNvPr id="1049249" name="文本框 130"/>
            <p:cNvSpPr txBox="1"/>
            <p:nvPr/>
          </p:nvSpPr>
          <p:spPr>
            <a:xfrm>
              <a:off x="2925" y="3336"/>
              <a:ext cx="6339"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提供“千篇一律”的安全导向培训与指导</a:t>
              </a:r>
            </a:p>
          </p:txBody>
        </p:sp>
        <p:sp>
          <p:nvSpPr>
            <p:cNvPr id="1049250" name="文本框 131"/>
            <p:cNvSpPr txBox="1"/>
            <p:nvPr/>
          </p:nvSpPr>
          <p:spPr>
            <a:xfrm>
              <a:off x="2925" y="4273"/>
              <a:ext cx="6039"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将安全导向培训与指导看成一种负担 </a:t>
              </a:r>
            </a:p>
          </p:txBody>
        </p:sp>
        <p:sp>
          <p:nvSpPr>
            <p:cNvPr id="1049251" name="文本框 132"/>
            <p:cNvSpPr txBox="1"/>
            <p:nvPr/>
          </p:nvSpPr>
          <p:spPr>
            <a:xfrm>
              <a:off x="2925" y="5211"/>
              <a:ext cx="8949"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提供的安全导向培训与指导与在先前步骤中传达的安全信息无关</a:t>
              </a:r>
            </a:p>
          </p:txBody>
        </p:sp>
        <p:sp>
          <p:nvSpPr>
            <p:cNvPr id="1049252" name="文本框 133"/>
            <p:cNvSpPr txBox="1"/>
            <p:nvPr/>
          </p:nvSpPr>
          <p:spPr>
            <a:xfrm>
              <a:off x="2925" y="6148"/>
              <a:ext cx="5543"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选择的培训人员不专业</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 name="组合 47"/>
          <p:cNvGrpSpPr/>
          <p:nvPr/>
        </p:nvGrpSpPr>
        <p:grpSpPr>
          <a:xfrm>
            <a:off x="3329991" y="739140"/>
            <a:ext cx="2484018" cy="436880"/>
            <a:chOff x="5584" y="1164"/>
            <a:chExt cx="2891" cy="688"/>
          </a:xfrm>
        </p:grpSpPr>
        <p:sp>
          <p:nvSpPr>
            <p:cNvPr id="1049255"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：安全培训和训练 </a:t>
              </a:r>
            </a:p>
          </p:txBody>
        </p:sp>
        <p:grpSp>
          <p:nvGrpSpPr>
            <p:cNvPr id="356" name="组合 68"/>
            <p:cNvGrpSpPr/>
            <p:nvPr/>
          </p:nvGrpSpPr>
          <p:grpSpPr>
            <a:xfrm>
              <a:off x="5584" y="1734"/>
              <a:ext cx="2891" cy="118"/>
              <a:chOff x="3578" y="2857"/>
              <a:chExt cx="2754" cy="118"/>
            </a:xfrm>
          </p:grpSpPr>
          <p:cxnSp>
            <p:nvCxnSpPr>
              <p:cNvPr id="3145805"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06"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256"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257"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57" name="组合 7"/>
          <p:cNvGrpSpPr/>
          <p:nvPr/>
        </p:nvGrpSpPr>
        <p:grpSpPr>
          <a:xfrm>
            <a:off x="1307783" y="1520825"/>
            <a:ext cx="6529070" cy="3270885"/>
            <a:chOff x="2552" y="2350"/>
            <a:chExt cx="10282" cy="5151"/>
          </a:xfrm>
        </p:grpSpPr>
        <p:sp>
          <p:nvSpPr>
            <p:cNvPr id="1049258" name="文本框 4"/>
            <p:cNvSpPr txBox="1"/>
            <p:nvPr/>
          </p:nvSpPr>
          <p:spPr>
            <a:xfrm>
              <a:off x="2552" y="2350"/>
              <a:ext cx="2721" cy="531"/>
            </a:xfrm>
            <a:prstGeom prst="rect">
              <a:avLst/>
            </a:prstGeom>
            <a:noFill/>
          </p:spPr>
          <p:txBody>
            <a:bodyPr wrap="square" rtlCol="0" anchor="t">
              <a:spAutoFit/>
            </a:bodyPr>
            <a:lstStyle/>
            <a:p>
              <a:pPr indent="0" algn="l"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安全培训和训练</a:t>
              </a:r>
            </a:p>
          </p:txBody>
        </p:sp>
        <p:sp>
          <p:nvSpPr>
            <p:cNvPr id="1049259" name="文本框 61"/>
            <p:cNvSpPr txBox="1"/>
            <p:nvPr/>
          </p:nvSpPr>
          <p:spPr>
            <a:xfrm>
              <a:off x="2552" y="3029"/>
              <a:ext cx="5523" cy="4325"/>
            </a:xfrm>
            <a:prstGeom prst="rect">
              <a:avLst/>
            </a:prstGeom>
            <a:noFill/>
          </p:spPr>
          <p:txBody>
            <a:bodyPr wrap="square" rtlCol="0" anchor="ctr" anchorCtr="0">
              <a:spAutoFit/>
            </a:bodyPr>
            <a:lstStyle/>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自始自终贯彻承包商所有活动</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在工作开始前进行入场培训</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熟悉关键的安全信息</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沟通生产可能对施工产生的危害</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合同的安全要求是培训和指导的基础</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合同管理员确保相关安全交底</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培训及安全交底须有书面记录</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承包商提供需要的工作安全培训</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合同管理员完成附加培训</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组织定期的再培训及安全指导</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评价培训的效果</a:t>
              </a:r>
            </a:p>
          </p:txBody>
        </p:sp>
        <p:pic>
          <p:nvPicPr>
            <p:cNvPr id="2097164" name="图片 12"/>
            <p:cNvPicPr>
              <a:picLocks noChangeAspect="1"/>
            </p:cNvPicPr>
            <p:nvPr/>
          </p:nvPicPr>
          <p:blipFill>
            <a:blip r:embed="rId3">
              <a:duotone>
                <a:schemeClr val="accent1">
                  <a:shade val="45000"/>
                  <a:satMod val="135000"/>
                </a:schemeClr>
                <a:prstClr val="white"/>
              </a:duotone>
            </a:blip>
            <a:stretch>
              <a:fillRect/>
            </a:stretch>
          </p:blipFill>
          <p:spPr>
            <a:xfrm>
              <a:off x="8465" y="4342"/>
              <a:ext cx="4369" cy="3159"/>
            </a:xfrm>
            <a:prstGeom prst="rect">
              <a:avLst/>
            </a:prstGeom>
            <a:noFill/>
            <a:ln w="9525">
              <a:noFill/>
            </a:ln>
          </p:spPr>
        </p:pic>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 name="组合 47"/>
          <p:cNvGrpSpPr/>
          <p:nvPr/>
        </p:nvGrpSpPr>
        <p:grpSpPr>
          <a:xfrm>
            <a:off x="3329991" y="948690"/>
            <a:ext cx="2484018" cy="436880"/>
            <a:chOff x="5584" y="1164"/>
            <a:chExt cx="2891" cy="688"/>
          </a:xfrm>
        </p:grpSpPr>
        <p:sp>
          <p:nvSpPr>
            <p:cNvPr id="1049262"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：安全培训和训练 </a:t>
              </a:r>
            </a:p>
          </p:txBody>
        </p:sp>
        <p:grpSp>
          <p:nvGrpSpPr>
            <p:cNvPr id="362" name="组合 68"/>
            <p:cNvGrpSpPr/>
            <p:nvPr/>
          </p:nvGrpSpPr>
          <p:grpSpPr>
            <a:xfrm>
              <a:off x="5584" y="1734"/>
              <a:ext cx="2891" cy="118"/>
              <a:chOff x="3578" y="2857"/>
              <a:chExt cx="2754" cy="118"/>
            </a:xfrm>
          </p:grpSpPr>
          <p:cxnSp>
            <p:nvCxnSpPr>
              <p:cNvPr id="3145807"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08"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263"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264"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049265" name="文本框 1"/>
          <p:cNvSpPr txBox="1"/>
          <p:nvPr/>
        </p:nvSpPr>
        <p:spPr>
          <a:xfrm>
            <a:off x="905510" y="1779905"/>
            <a:ext cx="2424430" cy="306705"/>
          </a:xfrm>
          <a:prstGeom prst="rect">
            <a:avLst/>
          </a:prstGeom>
          <a:noFill/>
        </p:spPr>
        <p:txBody>
          <a:bodyPr wrap="square" rtlCol="0" anchor="t">
            <a:spAutoFit/>
          </a:bodyPr>
          <a:lstStyle/>
          <a:p>
            <a:pPr indent="0" algn="l" fontAlgn="auto">
              <a:lnSpc>
                <a:spcPct val="100000"/>
              </a:lnSpc>
              <a:spcBef>
                <a:spcPts val="0"/>
              </a:spcBef>
              <a:spcAft>
                <a:spcPts val="0"/>
              </a:spcAft>
            </a:pPr>
            <a:r>
              <a:rPr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步骤一至四的阶段小结：</a:t>
            </a:r>
          </a:p>
        </p:txBody>
      </p:sp>
      <p:sp>
        <p:nvSpPr>
          <p:cNvPr id="1049266" name="文本框 2"/>
          <p:cNvSpPr txBox="1"/>
          <p:nvPr/>
        </p:nvSpPr>
        <p:spPr>
          <a:xfrm>
            <a:off x="905510" y="2113914"/>
            <a:ext cx="3507105" cy="1005842"/>
          </a:xfrm>
          <a:prstGeom prst="rect">
            <a:avLst/>
          </a:prstGeom>
          <a:noFill/>
        </p:spPr>
        <p:txBody>
          <a:bodyPr wrap="square" rtlCol="0" anchor="ctr" anchorCtr="0">
            <a:spAutoFit/>
          </a:bodyPr>
          <a:lstStyle/>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承包商安全管理的基础</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实现零伤害目标的关键</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如被忽略，会失去以下机会：</a:t>
            </a:r>
          </a:p>
        </p:txBody>
      </p:sp>
      <p:grpSp>
        <p:nvGrpSpPr>
          <p:cNvPr id="363" name="组合 7"/>
          <p:cNvGrpSpPr/>
          <p:nvPr/>
        </p:nvGrpSpPr>
        <p:grpSpPr>
          <a:xfrm>
            <a:off x="905510" y="3334385"/>
            <a:ext cx="7332980" cy="1137920"/>
            <a:chOff x="699" y="5281"/>
            <a:chExt cx="11548" cy="1792"/>
          </a:xfrm>
        </p:grpSpPr>
        <p:grpSp>
          <p:nvGrpSpPr>
            <p:cNvPr id="364" name="组合 6"/>
            <p:cNvGrpSpPr/>
            <p:nvPr/>
          </p:nvGrpSpPr>
          <p:grpSpPr>
            <a:xfrm>
              <a:off x="699" y="5281"/>
              <a:ext cx="11549" cy="1792"/>
              <a:chOff x="713" y="3464"/>
              <a:chExt cx="12974" cy="2014"/>
            </a:xfrm>
          </p:grpSpPr>
          <p:sp>
            <p:nvSpPr>
              <p:cNvPr id="1049267" name="圆角矩形 4"/>
              <p:cNvSpPr/>
              <p:nvPr/>
            </p:nvSpPr>
            <p:spPr>
              <a:xfrm>
                <a:off x="713" y="3464"/>
                <a:ext cx="3125" cy="2014"/>
              </a:xfrm>
              <a:prstGeom prst="round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endParaRPr lang="zh-CN" altLang="en-US" sz="1350" kern="0" dirty="0">
                  <a:solidFill>
                    <a:schemeClr val="bg1"/>
                  </a:solidFill>
                </a:endParaRPr>
              </a:p>
            </p:txBody>
          </p:sp>
          <p:sp>
            <p:nvSpPr>
              <p:cNvPr id="1049268" name="圆角矩形 5"/>
              <p:cNvSpPr/>
              <p:nvPr/>
            </p:nvSpPr>
            <p:spPr>
              <a:xfrm>
                <a:off x="5637" y="3464"/>
                <a:ext cx="3125" cy="2014"/>
              </a:xfrm>
              <a:prstGeom prst="roundRect">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endParaRPr lang="zh-CN" altLang="en-US" sz="1350" kern="0" dirty="0">
                  <a:solidFill>
                    <a:schemeClr val="bg1"/>
                  </a:solidFill>
                </a:endParaRPr>
              </a:p>
            </p:txBody>
          </p:sp>
          <p:sp>
            <p:nvSpPr>
              <p:cNvPr id="1049269" name="圆角矩形 6"/>
              <p:cNvSpPr/>
              <p:nvPr/>
            </p:nvSpPr>
            <p:spPr>
              <a:xfrm>
                <a:off x="10562" y="3464"/>
                <a:ext cx="3125" cy="2014"/>
              </a:xfrm>
              <a:prstGeom prst="round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endParaRPr lang="zh-CN" altLang="en-US" sz="1350" kern="0" dirty="0">
                  <a:solidFill>
                    <a:schemeClr val="bg1"/>
                  </a:solidFill>
                </a:endParaRPr>
              </a:p>
            </p:txBody>
          </p:sp>
          <p:sp>
            <p:nvSpPr>
              <p:cNvPr id="1049270" name="右箭头 13"/>
              <p:cNvSpPr/>
              <p:nvPr/>
            </p:nvSpPr>
            <p:spPr>
              <a:xfrm>
                <a:off x="4168" y="4108"/>
                <a:ext cx="1140" cy="72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marR="0" lvl="0" indent="0" algn="ctr" defTabSz="914400" eaLnBrk="1" latinLnBrk="0" hangingPunct="1">
                  <a:spcBef>
                    <a:spcPts val="0"/>
                  </a:spcBef>
                  <a:spcAft>
                    <a:spcPts val="0"/>
                  </a:spcAft>
                  <a:buClrTx/>
                  <a:buSzTx/>
                  <a:buFontTx/>
                  <a:buNone/>
                </a:pPr>
                <a:endParaRPr kumimoji="0" lang="zh-CN" altLang="en-US" sz="1350" b="0" i="0" u="none" strike="noStrike" kern="0" cap="none" spc="0" normalizeH="0" baseline="0" noProof="0">
                  <a:ln>
                    <a:noFill/>
                  </a:ln>
                  <a:solidFill>
                    <a:schemeClr val="bg2">
                      <a:lumMod val="50000"/>
                    </a:schemeClr>
                  </a:solidFill>
                  <a:effectLst/>
                  <a:uLnTx/>
                  <a:uFillTx/>
                </a:endParaRPr>
              </a:p>
            </p:txBody>
          </p:sp>
          <p:sp>
            <p:nvSpPr>
              <p:cNvPr id="1049271" name="右箭头 14"/>
              <p:cNvSpPr/>
              <p:nvPr/>
            </p:nvSpPr>
            <p:spPr>
              <a:xfrm>
                <a:off x="9092" y="4108"/>
                <a:ext cx="1140" cy="72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marR="0" lvl="0" indent="0" algn="ctr" defTabSz="914400" eaLnBrk="1" latinLnBrk="0" hangingPunct="1">
                  <a:spcBef>
                    <a:spcPts val="0"/>
                  </a:spcBef>
                  <a:spcAft>
                    <a:spcPts val="0"/>
                  </a:spcAft>
                  <a:buClrTx/>
                  <a:buSzTx/>
                  <a:buFontTx/>
                  <a:buNone/>
                </a:pPr>
                <a:endParaRPr kumimoji="0" lang="zh-CN" altLang="en-US" sz="1350" b="0" i="0" u="none" strike="noStrike" kern="0" cap="none" spc="0" normalizeH="0" baseline="0" noProof="0">
                  <a:ln>
                    <a:noFill/>
                  </a:ln>
                  <a:solidFill>
                    <a:schemeClr val="bg2">
                      <a:lumMod val="50000"/>
                    </a:schemeClr>
                  </a:solidFill>
                  <a:effectLst/>
                  <a:uLnTx/>
                  <a:uFillTx/>
                </a:endParaRPr>
              </a:p>
            </p:txBody>
          </p:sp>
        </p:grpSp>
        <p:sp>
          <p:nvSpPr>
            <p:cNvPr id="1049272" name="文本框 130"/>
            <p:cNvSpPr txBox="1"/>
            <p:nvPr/>
          </p:nvSpPr>
          <p:spPr>
            <a:xfrm>
              <a:off x="1041" y="5665"/>
              <a:ext cx="2098" cy="1024"/>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b="1" spc="100" dirty="0">
                  <a:solidFill>
                    <a:schemeClr val="bg1"/>
                  </a:solidFill>
                  <a:latin typeface="微软雅黑" panose="020B0503020204020204" pitchFamily="34" charset="-122"/>
                  <a:ea typeface="微软雅黑" panose="020B0503020204020204" pitchFamily="34" charset="-122"/>
                  <a:sym typeface="+mn-ea"/>
                </a:rPr>
                <a:t>减少项目执行中的可变性</a:t>
              </a:r>
            </a:p>
          </p:txBody>
        </p:sp>
        <p:sp>
          <p:nvSpPr>
            <p:cNvPr id="1049273" name="文本框 4"/>
            <p:cNvSpPr txBox="1"/>
            <p:nvPr/>
          </p:nvSpPr>
          <p:spPr>
            <a:xfrm>
              <a:off x="5424" y="5665"/>
              <a:ext cx="2098" cy="1024"/>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b="1" spc="100" dirty="0">
                  <a:solidFill>
                    <a:schemeClr val="bg1"/>
                  </a:solidFill>
                  <a:latin typeface="微软雅黑" panose="020B0503020204020204" pitchFamily="34" charset="-122"/>
                  <a:ea typeface="微软雅黑" panose="020B0503020204020204" pitchFamily="34" charset="-122"/>
                  <a:sym typeface="+mn-ea"/>
                </a:rPr>
                <a:t>减少项目执行中的风险</a:t>
              </a:r>
            </a:p>
          </p:txBody>
        </p:sp>
        <p:sp>
          <p:nvSpPr>
            <p:cNvPr id="1049274" name="文本框 5"/>
            <p:cNvSpPr txBox="1"/>
            <p:nvPr/>
          </p:nvSpPr>
          <p:spPr>
            <a:xfrm>
              <a:off x="9808" y="5665"/>
              <a:ext cx="2098" cy="1024"/>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b="1" spc="100" dirty="0">
                  <a:solidFill>
                    <a:schemeClr val="bg1"/>
                  </a:solidFill>
                  <a:latin typeface="微软雅黑" panose="020B0503020204020204" pitchFamily="34" charset="-122"/>
                  <a:ea typeface="微软雅黑" panose="020B0503020204020204" pitchFamily="34" charset="-122"/>
                  <a:sym typeface="+mn-ea"/>
                </a:rPr>
                <a:t>在开工前与承包商取得一致</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组合 47"/>
          <p:cNvGrpSpPr/>
          <p:nvPr/>
        </p:nvGrpSpPr>
        <p:grpSpPr>
          <a:xfrm>
            <a:off x="3329991" y="739140"/>
            <a:ext cx="2484018" cy="436880"/>
            <a:chOff x="5584" y="1164"/>
            <a:chExt cx="2891" cy="688"/>
          </a:xfrm>
        </p:grpSpPr>
        <p:sp>
          <p:nvSpPr>
            <p:cNvPr id="1049277"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：安全培训和训练 </a:t>
              </a:r>
            </a:p>
          </p:txBody>
        </p:sp>
        <p:grpSp>
          <p:nvGrpSpPr>
            <p:cNvPr id="369" name="组合 68"/>
            <p:cNvGrpSpPr/>
            <p:nvPr/>
          </p:nvGrpSpPr>
          <p:grpSpPr>
            <a:xfrm>
              <a:off x="5584" y="1734"/>
              <a:ext cx="2891" cy="118"/>
              <a:chOff x="3578" y="2857"/>
              <a:chExt cx="2754" cy="118"/>
            </a:xfrm>
          </p:grpSpPr>
          <p:cxnSp>
            <p:nvCxnSpPr>
              <p:cNvPr id="3145809"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10"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278"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279"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70" name="组合 15"/>
          <p:cNvGrpSpPr/>
          <p:nvPr/>
        </p:nvGrpSpPr>
        <p:grpSpPr>
          <a:xfrm>
            <a:off x="1264920" y="1505585"/>
            <a:ext cx="6614160" cy="3176270"/>
            <a:chOff x="1710" y="2461"/>
            <a:chExt cx="10416" cy="5002"/>
          </a:xfrm>
        </p:grpSpPr>
        <p:sp>
          <p:nvSpPr>
            <p:cNvPr id="1049280" name="文本框 11"/>
            <p:cNvSpPr txBox="1"/>
            <p:nvPr/>
          </p:nvSpPr>
          <p:spPr>
            <a:xfrm>
              <a:off x="5444" y="2461"/>
              <a:ext cx="2557" cy="483"/>
            </a:xfrm>
            <a:prstGeom prst="rect">
              <a:avLst/>
            </a:prstGeom>
            <a:noFill/>
          </p:spPr>
          <p:txBody>
            <a:bodyPr wrap="square" rtlCol="0" anchor="t">
              <a:spAutoFit/>
            </a:bodyPr>
            <a:lstStyle/>
            <a:p>
              <a:pPr indent="0" algn="l" fontAlgn="auto">
                <a:lnSpc>
                  <a:spcPct val="100000"/>
                </a:lnSpc>
                <a:spcBef>
                  <a:spcPts val="0"/>
                </a:spcBef>
                <a:spcAft>
                  <a:spcPts val="0"/>
                </a:spcAft>
              </a:pPr>
              <a:r>
                <a:rPr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存在的问题</a:t>
              </a:r>
            </a:p>
          </p:txBody>
        </p:sp>
        <p:sp>
          <p:nvSpPr>
            <p:cNvPr id="1049281" name="文本框 12"/>
            <p:cNvSpPr txBox="1"/>
            <p:nvPr/>
          </p:nvSpPr>
          <p:spPr>
            <a:xfrm>
              <a:off x="5444" y="2999"/>
              <a:ext cx="6682" cy="4464"/>
            </a:xfrm>
            <a:prstGeom prst="rect">
              <a:avLst/>
            </a:prstGeom>
            <a:noFill/>
          </p:spPr>
          <p:txBody>
            <a:bodyPr wrap="square" rtlCol="0" anchor="ctr" anchorCtr="0">
              <a:spAutoFit/>
            </a:bodyPr>
            <a:lstStyle/>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视安全培训和指导为“负担”</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安全培训与指导与合同传达的安全信息不一致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选择的培训人员不适合</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培训的针对性不强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把安全培训与指导看作开工前的“事件”</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培训的方式较为呆板</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承包商认为是“额外的工作”</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针对特殊作业培训指导不够</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培训师和指导者本身的素质有待提高</a:t>
              </a:r>
            </a:p>
          </p:txBody>
        </p:sp>
        <p:pic>
          <p:nvPicPr>
            <p:cNvPr id="2097165" name="图片 77"/>
            <p:cNvPicPr>
              <a:picLocks noChangeAspect="1"/>
            </p:cNvPicPr>
            <p:nvPr/>
          </p:nvPicPr>
          <p:blipFill>
            <a:blip r:embed="rId3" cstate="email">
              <a:duotone>
                <a:prstClr val="black"/>
                <a:srgbClr val="D9C3A5">
                  <a:tint val="50000"/>
                  <a:satMod val="180000"/>
                </a:srgbClr>
              </a:duotone>
            </a:blip>
            <a:stretch>
              <a:fillRect/>
            </a:stretch>
          </p:blipFill>
          <p:spPr>
            <a:xfrm>
              <a:off x="1710" y="2793"/>
              <a:ext cx="3121" cy="4595"/>
            </a:xfrm>
            <a:prstGeom prst="rect">
              <a:avLst/>
            </a:prstGeom>
          </p:spPr>
        </p:pic>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4" name="组合 47"/>
          <p:cNvGrpSpPr/>
          <p:nvPr/>
        </p:nvGrpSpPr>
        <p:grpSpPr>
          <a:xfrm>
            <a:off x="3329991" y="739140"/>
            <a:ext cx="2484018" cy="436880"/>
            <a:chOff x="5584" y="1164"/>
            <a:chExt cx="2891" cy="688"/>
          </a:xfrm>
        </p:grpSpPr>
        <p:sp>
          <p:nvSpPr>
            <p:cNvPr id="1049284"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：安全培训和训练 </a:t>
              </a:r>
            </a:p>
          </p:txBody>
        </p:sp>
        <p:grpSp>
          <p:nvGrpSpPr>
            <p:cNvPr id="375" name="组合 68"/>
            <p:cNvGrpSpPr/>
            <p:nvPr/>
          </p:nvGrpSpPr>
          <p:grpSpPr>
            <a:xfrm>
              <a:off x="5584" y="1734"/>
              <a:ext cx="2891" cy="118"/>
              <a:chOff x="3578" y="2857"/>
              <a:chExt cx="2754" cy="118"/>
            </a:xfrm>
          </p:grpSpPr>
          <p:cxnSp>
            <p:nvCxnSpPr>
              <p:cNvPr id="3145811"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12"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285"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286"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76" name="组合 4"/>
          <p:cNvGrpSpPr/>
          <p:nvPr/>
        </p:nvGrpSpPr>
        <p:grpSpPr>
          <a:xfrm>
            <a:off x="1500188" y="1400810"/>
            <a:ext cx="6143625" cy="3473450"/>
            <a:chOff x="1266" y="2131"/>
            <a:chExt cx="9675" cy="5470"/>
          </a:xfrm>
        </p:grpSpPr>
        <p:sp>
          <p:nvSpPr>
            <p:cNvPr id="1049287" name="文本框 1"/>
            <p:cNvSpPr txBox="1"/>
            <p:nvPr/>
          </p:nvSpPr>
          <p:spPr>
            <a:xfrm>
              <a:off x="1266" y="2131"/>
              <a:ext cx="2557" cy="483"/>
            </a:xfrm>
            <a:prstGeom prst="rect">
              <a:avLst/>
            </a:prstGeom>
            <a:noFill/>
          </p:spPr>
          <p:txBody>
            <a:bodyPr wrap="square" rtlCol="0" anchor="t">
              <a:spAutoFit/>
            </a:bodyPr>
            <a:lstStyle/>
            <a:p>
              <a:pPr indent="0" algn="l" fontAlgn="auto">
                <a:lnSpc>
                  <a:spcPct val="100000"/>
                </a:lnSpc>
                <a:spcBef>
                  <a:spcPts val="0"/>
                </a:spcBef>
                <a:spcAft>
                  <a:spcPts val="0"/>
                </a:spcAft>
              </a:pPr>
              <a:r>
                <a:rPr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改进建议</a:t>
              </a:r>
            </a:p>
          </p:txBody>
        </p:sp>
        <p:sp>
          <p:nvSpPr>
            <p:cNvPr id="1049288" name="文本框 2"/>
            <p:cNvSpPr txBox="1"/>
            <p:nvPr/>
          </p:nvSpPr>
          <p:spPr>
            <a:xfrm>
              <a:off x="1266" y="2726"/>
              <a:ext cx="6636" cy="4764"/>
            </a:xfrm>
            <a:prstGeom prst="rect">
              <a:avLst/>
            </a:prstGeom>
            <a:noFill/>
          </p:spPr>
          <p:txBody>
            <a:bodyPr wrap="square" rtlCol="0" anchor="ctr" anchorCtr="0">
              <a:spAutoFit/>
            </a:bodyPr>
            <a:lstStyle/>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企业建立承包商安全管理分委会</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安全培训和指导的实施必须在合同中得以明确</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纳入双方的工作计划</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双方的管理层要对此保证提供资源和支持</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安全专职人员负责通用安全培训及指导</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现场合同管理员进行特定的安全培训及指导</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制定相应的培训计划</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合同管理员总体负责承包商安全培训及指导</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培训形式的多样化</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开发制作有效、统一的培训课件</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培训“培训师”及指导人员</a:t>
              </a:r>
            </a:p>
          </p:txBody>
        </p:sp>
        <p:pic>
          <p:nvPicPr>
            <p:cNvPr id="2097166" name="图片 85"/>
            <p:cNvPicPr>
              <a:picLocks noChangeAspect="1"/>
            </p:cNvPicPr>
            <p:nvPr/>
          </p:nvPicPr>
          <p:blipFill>
            <a:blip r:embed="rId3">
              <a:grayscl/>
            </a:blip>
            <a:stretch>
              <a:fillRect/>
            </a:stretch>
          </p:blipFill>
          <p:spPr>
            <a:xfrm flipH="1">
              <a:off x="8579" y="2357"/>
              <a:ext cx="2362" cy="5244"/>
            </a:xfrm>
            <a:prstGeom prst="rect">
              <a:avLst/>
            </a:prstGeom>
          </p:spPr>
        </p:pic>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1" name="组合 47"/>
          <p:cNvGrpSpPr/>
          <p:nvPr/>
        </p:nvGrpSpPr>
        <p:grpSpPr>
          <a:xfrm>
            <a:off x="3653993" y="739140"/>
            <a:ext cx="1836014" cy="436880"/>
            <a:chOff x="5584" y="1164"/>
            <a:chExt cx="2891" cy="688"/>
          </a:xfrm>
        </p:grpSpPr>
        <p:sp>
          <p:nvSpPr>
            <p:cNvPr id="1049292"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5</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：工作管理</a:t>
              </a:r>
            </a:p>
          </p:txBody>
        </p:sp>
        <p:grpSp>
          <p:nvGrpSpPr>
            <p:cNvPr id="382" name="组合 68"/>
            <p:cNvGrpSpPr/>
            <p:nvPr/>
          </p:nvGrpSpPr>
          <p:grpSpPr>
            <a:xfrm>
              <a:off x="5584" y="1734"/>
              <a:ext cx="2891" cy="118"/>
              <a:chOff x="3578" y="2857"/>
              <a:chExt cx="2754" cy="118"/>
            </a:xfrm>
          </p:grpSpPr>
          <p:cxnSp>
            <p:nvCxnSpPr>
              <p:cNvPr id="3145813"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14"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293"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294"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049295" name="文本框 11"/>
          <p:cNvSpPr txBox="1"/>
          <p:nvPr/>
        </p:nvSpPr>
        <p:spPr>
          <a:xfrm>
            <a:off x="3983990" y="4397375"/>
            <a:ext cx="1176020" cy="337185"/>
          </a:xfrm>
          <a:prstGeom prst="rect">
            <a:avLst/>
          </a:prstGeom>
          <a:noFill/>
        </p:spPr>
        <p:txBody>
          <a:bodyPr wrap="square" rtlCol="0" anchor="t">
            <a:spAutoFit/>
          </a:bodyPr>
          <a:lstStyle/>
          <a:p>
            <a:pPr indent="0" algn="ctr" fontAlgn="auto">
              <a:lnSpc>
                <a:spcPct val="100000"/>
              </a:lnSpc>
              <a:spcBef>
                <a:spcPts val="0"/>
              </a:spcBef>
              <a:spcAft>
                <a:spcPts val="0"/>
              </a:spcAft>
            </a:pPr>
            <a:r>
              <a:rPr 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  素</a:t>
            </a:r>
          </a:p>
        </p:txBody>
      </p:sp>
      <p:grpSp>
        <p:nvGrpSpPr>
          <p:cNvPr id="383" name="组合 59"/>
          <p:cNvGrpSpPr/>
          <p:nvPr/>
        </p:nvGrpSpPr>
        <p:grpSpPr>
          <a:xfrm>
            <a:off x="1151255" y="1617345"/>
            <a:ext cx="6842125" cy="2776220"/>
            <a:chOff x="2615" y="2277"/>
            <a:chExt cx="10775" cy="4372"/>
          </a:xfrm>
        </p:grpSpPr>
        <p:sp>
          <p:nvSpPr>
            <p:cNvPr id="1049296" name="文本框 12"/>
            <p:cNvSpPr txBox="1"/>
            <p:nvPr/>
          </p:nvSpPr>
          <p:spPr>
            <a:xfrm>
              <a:off x="10385" y="2837"/>
              <a:ext cx="3005" cy="1585"/>
            </a:xfrm>
            <a:prstGeom prst="rect">
              <a:avLst/>
            </a:prstGeom>
            <a:noFill/>
          </p:spPr>
          <p:txBody>
            <a:bodyPr wrap="square" rtlCol="0" anchor="ctr" anchorCtr="0">
              <a:spAutoFit/>
            </a:bodyPr>
            <a:lstStyle/>
            <a:p>
              <a:pPr indent="0" algn="just" fontAlgn="auto">
                <a:lnSpc>
                  <a:spcPct val="15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设置后续跟踪过程，促使持续改进及避免普通错误的重复发生。</a:t>
              </a:r>
            </a:p>
          </p:txBody>
        </p:sp>
        <p:grpSp>
          <p:nvGrpSpPr>
            <p:cNvPr id="384" name="组合 38"/>
            <p:cNvGrpSpPr/>
            <p:nvPr/>
          </p:nvGrpSpPr>
          <p:grpSpPr>
            <a:xfrm>
              <a:off x="2615" y="2277"/>
              <a:ext cx="10176" cy="4372"/>
              <a:chOff x="3453" y="2277"/>
              <a:chExt cx="8315" cy="3572"/>
            </a:xfrm>
          </p:grpSpPr>
          <p:sp>
            <p:nvSpPr>
              <p:cNvPr id="1049297" name="任意多边形 18"/>
              <p:cNvSpPr/>
              <p:nvPr/>
            </p:nvSpPr>
            <p:spPr>
              <a:xfrm>
                <a:off x="3453" y="4887"/>
                <a:ext cx="8315" cy="597"/>
              </a:xfrm>
              <a:custGeom>
                <a:avLst/>
                <a:gdLst>
                  <a:gd name="connsiteX0" fmla="*/ 0 w 5173980"/>
                  <a:gd name="connsiteY0" fmla="*/ 0 h 456353"/>
                  <a:gd name="connsiteX1" fmla="*/ 4936331 w 5173980"/>
                  <a:gd name="connsiteY1" fmla="*/ 0 h 456353"/>
                  <a:gd name="connsiteX2" fmla="*/ 5173980 w 5173980"/>
                  <a:gd name="connsiteY2" fmla="*/ 237649 h 456353"/>
                  <a:gd name="connsiteX3" fmla="*/ 4955276 w 5173980"/>
                  <a:gd name="connsiteY3" fmla="*/ 456353 h 456353"/>
                  <a:gd name="connsiteX4" fmla="*/ 0 w 5173980"/>
                  <a:gd name="connsiteY4" fmla="*/ 456353 h 45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980" h="456353">
                    <a:moveTo>
                      <a:pt x="0" y="0"/>
                    </a:moveTo>
                    <a:lnTo>
                      <a:pt x="4936331" y="0"/>
                    </a:lnTo>
                    <a:lnTo>
                      <a:pt x="5173980" y="237649"/>
                    </a:lnTo>
                    <a:lnTo>
                      <a:pt x="4955276" y="456353"/>
                    </a:lnTo>
                    <a:lnTo>
                      <a:pt x="0" y="456353"/>
                    </a:lnTo>
                    <a:close/>
                  </a:path>
                </a:pathLst>
              </a:custGeom>
              <a:solidFill>
                <a:schemeClr val="accent1">
                  <a:lumMod val="20000"/>
                  <a:lumOff val="80000"/>
                </a:schemeClr>
              </a:solidFill>
              <a:ln w="3175">
                <a:solidFill>
                  <a:schemeClr val="accent1"/>
                </a:solidFill>
              </a:ln>
              <a:effectLst>
                <a:outerShdw blurRad="50800" dist="254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grpSp>
            <p:nvGrpSpPr>
              <p:cNvPr id="385" name="组合 15"/>
              <p:cNvGrpSpPr/>
              <p:nvPr/>
            </p:nvGrpSpPr>
            <p:grpSpPr>
              <a:xfrm>
                <a:off x="3771" y="2277"/>
                <a:ext cx="1188" cy="3570"/>
                <a:chOff x="2220367" y="1844039"/>
                <a:chExt cx="877278" cy="2637413"/>
              </a:xfrm>
            </p:grpSpPr>
            <p:sp>
              <p:nvSpPr>
                <p:cNvPr id="1049298" name="等腰三角形 11"/>
                <p:cNvSpPr/>
                <p:nvPr/>
              </p:nvSpPr>
              <p:spPr>
                <a:xfrm>
                  <a:off x="2220367" y="3636437"/>
                  <a:ext cx="157495" cy="135132"/>
                </a:xfrm>
                <a:custGeom>
                  <a:avLst/>
                  <a:gdLst>
                    <a:gd name="connsiteX0" fmla="*/ 0 w 224170"/>
                    <a:gd name="connsiteY0" fmla="*/ 131957 h 131957"/>
                    <a:gd name="connsiteX1" fmla="*/ 112085 w 224170"/>
                    <a:gd name="connsiteY1" fmla="*/ 0 h 131957"/>
                    <a:gd name="connsiteX2" fmla="*/ 224170 w 224170"/>
                    <a:gd name="connsiteY2" fmla="*/ 131957 h 131957"/>
                    <a:gd name="connsiteX3" fmla="*/ 0 w 224170"/>
                    <a:gd name="connsiteY3" fmla="*/ 131957 h 131957"/>
                    <a:gd name="connsiteX0-1" fmla="*/ 0 w 157495"/>
                    <a:gd name="connsiteY0-2" fmla="*/ 135132 h 135132"/>
                    <a:gd name="connsiteX1-3" fmla="*/ 45410 w 157495"/>
                    <a:gd name="connsiteY1-4" fmla="*/ 0 h 135132"/>
                    <a:gd name="connsiteX2-5" fmla="*/ 157495 w 157495"/>
                    <a:gd name="connsiteY2-6" fmla="*/ 131957 h 135132"/>
                    <a:gd name="connsiteX3-7" fmla="*/ 0 w 157495"/>
                    <a:gd name="connsiteY3-8" fmla="*/ 135132 h 135132"/>
                  </a:gdLst>
                  <a:ahLst/>
                  <a:cxnLst>
                    <a:cxn ang="0">
                      <a:pos x="connsiteX0-1" y="connsiteY0-2"/>
                    </a:cxn>
                    <a:cxn ang="0">
                      <a:pos x="connsiteX1-3" y="connsiteY1-4"/>
                    </a:cxn>
                    <a:cxn ang="0">
                      <a:pos x="connsiteX2-5" y="connsiteY2-6"/>
                    </a:cxn>
                    <a:cxn ang="0">
                      <a:pos x="connsiteX3-7" y="connsiteY3-8"/>
                    </a:cxn>
                  </a:cxnLst>
                  <a:rect l="l" t="t" r="r" b="b"/>
                  <a:pathLst>
                    <a:path w="157495" h="135132">
                      <a:moveTo>
                        <a:pt x="0" y="135132"/>
                      </a:moveTo>
                      <a:lnTo>
                        <a:pt x="45410" y="0"/>
                      </a:lnTo>
                      <a:lnTo>
                        <a:pt x="157495" y="131957"/>
                      </a:lnTo>
                      <a:lnTo>
                        <a:pt x="0" y="13513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sz="1350">
                    <a:sym typeface="Arial" panose="020B0604020202020204" pitchFamily="34" charset="0"/>
                  </a:endParaRPr>
                </a:p>
              </p:txBody>
            </p:sp>
            <p:cxnSp>
              <p:nvCxnSpPr>
                <p:cNvPr id="3145815" name="直接连接符 17"/>
                <p:cNvCxnSpPr>
                  <a:cxnSpLocks/>
                </p:cNvCxnSpPr>
                <p:nvPr/>
              </p:nvCxnSpPr>
              <p:spPr>
                <a:xfrm flipV="1">
                  <a:off x="2265337" y="1844039"/>
                  <a:ext cx="0" cy="180000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9299" name="任意多边形 2"/>
                <p:cNvSpPr/>
                <p:nvPr/>
              </p:nvSpPr>
              <p:spPr>
                <a:xfrm rot="19469008" flipH="1">
                  <a:off x="2519325" y="3328331"/>
                  <a:ext cx="578320" cy="1153121"/>
                </a:xfrm>
                <a:custGeom>
                  <a:avLst/>
                  <a:gdLst>
                    <a:gd name="connsiteX0" fmla="*/ 110889 w 505166"/>
                    <a:gd name="connsiteY0" fmla="*/ 0 h 1076763"/>
                    <a:gd name="connsiteX1" fmla="*/ 0 w 505166"/>
                    <a:gd name="connsiteY1" fmla="*/ 1076763 h 1076763"/>
                    <a:gd name="connsiteX2" fmla="*/ 425557 w 505166"/>
                    <a:gd name="connsiteY2" fmla="*/ 773031 h 1076763"/>
                    <a:gd name="connsiteX3" fmla="*/ 505166 w 505166"/>
                    <a:gd name="connsiteY3" fmla="*/ 0 h 1076763"/>
                  </a:gdLst>
                  <a:ahLst/>
                  <a:cxnLst>
                    <a:cxn ang="0">
                      <a:pos x="connsiteX0" y="connsiteY0"/>
                    </a:cxn>
                    <a:cxn ang="0">
                      <a:pos x="connsiteX1" y="connsiteY1"/>
                    </a:cxn>
                    <a:cxn ang="0">
                      <a:pos x="connsiteX2" y="connsiteY2"/>
                    </a:cxn>
                    <a:cxn ang="0">
                      <a:pos x="connsiteX3" y="connsiteY3"/>
                    </a:cxn>
                  </a:cxnLst>
                  <a:rect l="l" t="t" r="r" b="b"/>
                  <a:pathLst>
                    <a:path w="505166" h="1076763">
                      <a:moveTo>
                        <a:pt x="110889" y="0"/>
                      </a:moveTo>
                      <a:lnTo>
                        <a:pt x="0" y="1076763"/>
                      </a:lnTo>
                      <a:lnTo>
                        <a:pt x="425557" y="773031"/>
                      </a:lnTo>
                      <a:lnTo>
                        <a:pt x="505166" y="0"/>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algn="ctr" fontAlgn="auto"/>
                  <a:r>
                    <a:rPr 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p>
              </p:txBody>
            </p:sp>
          </p:grpSp>
          <p:grpSp>
            <p:nvGrpSpPr>
              <p:cNvPr id="386" name="组合 22"/>
              <p:cNvGrpSpPr/>
              <p:nvPr/>
            </p:nvGrpSpPr>
            <p:grpSpPr>
              <a:xfrm>
                <a:off x="6735" y="2277"/>
                <a:ext cx="1217" cy="3570"/>
                <a:chOff x="2906167" y="1844039"/>
                <a:chExt cx="773048" cy="2637403"/>
              </a:xfrm>
            </p:grpSpPr>
            <p:cxnSp>
              <p:nvCxnSpPr>
                <p:cNvPr id="3145816" name="直接连接符 26"/>
                <p:cNvCxnSpPr>
                  <a:cxnSpLocks/>
                </p:cNvCxnSpPr>
                <p:nvPr/>
              </p:nvCxnSpPr>
              <p:spPr>
                <a:xfrm flipV="1">
                  <a:off x="2951137" y="1844039"/>
                  <a:ext cx="0" cy="180000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9300" name="等腰三角形 11"/>
                <p:cNvSpPr/>
                <p:nvPr/>
              </p:nvSpPr>
              <p:spPr>
                <a:xfrm>
                  <a:off x="2906167" y="3636437"/>
                  <a:ext cx="157495" cy="135132"/>
                </a:xfrm>
                <a:custGeom>
                  <a:avLst/>
                  <a:gdLst>
                    <a:gd name="connsiteX0" fmla="*/ 0 w 224170"/>
                    <a:gd name="connsiteY0" fmla="*/ 131957 h 131957"/>
                    <a:gd name="connsiteX1" fmla="*/ 112085 w 224170"/>
                    <a:gd name="connsiteY1" fmla="*/ 0 h 131957"/>
                    <a:gd name="connsiteX2" fmla="*/ 224170 w 224170"/>
                    <a:gd name="connsiteY2" fmla="*/ 131957 h 131957"/>
                    <a:gd name="connsiteX3" fmla="*/ 0 w 224170"/>
                    <a:gd name="connsiteY3" fmla="*/ 131957 h 131957"/>
                    <a:gd name="connsiteX0-1" fmla="*/ 0 w 157495"/>
                    <a:gd name="connsiteY0-2" fmla="*/ 135132 h 135132"/>
                    <a:gd name="connsiteX1-3" fmla="*/ 45410 w 157495"/>
                    <a:gd name="connsiteY1-4" fmla="*/ 0 h 135132"/>
                    <a:gd name="connsiteX2-5" fmla="*/ 157495 w 157495"/>
                    <a:gd name="connsiteY2-6" fmla="*/ 131957 h 135132"/>
                    <a:gd name="connsiteX3-7" fmla="*/ 0 w 157495"/>
                    <a:gd name="connsiteY3-8" fmla="*/ 135132 h 135132"/>
                  </a:gdLst>
                  <a:ahLst/>
                  <a:cxnLst>
                    <a:cxn ang="0">
                      <a:pos x="connsiteX0-1" y="connsiteY0-2"/>
                    </a:cxn>
                    <a:cxn ang="0">
                      <a:pos x="connsiteX1-3" y="connsiteY1-4"/>
                    </a:cxn>
                    <a:cxn ang="0">
                      <a:pos x="connsiteX2-5" y="connsiteY2-6"/>
                    </a:cxn>
                    <a:cxn ang="0">
                      <a:pos x="connsiteX3-7" y="connsiteY3-8"/>
                    </a:cxn>
                  </a:cxnLst>
                  <a:rect l="l" t="t" r="r" b="b"/>
                  <a:pathLst>
                    <a:path w="157495" h="135132">
                      <a:moveTo>
                        <a:pt x="0" y="135132"/>
                      </a:moveTo>
                      <a:lnTo>
                        <a:pt x="45410" y="0"/>
                      </a:lnTo>
                      <a:lnTo>
                        <a:pt x="157495" y="131957"/>
                      </a:lnTo>
                      <a:lnTo>
                        <a:pt x="0" y="13513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sz="1350">
                    <a:sym typeface="Arial" panose="020B0604020202020204" pitchFamily="34" charset="0"/>
                  </a:endParaRPr>
                </a:p>
              </p:txBody>
            </p:sp>
            <p:sp>
              <p:nvSpPr>
                <p:cNvPr id="1049301" name="任意多边形 3"/>
                <p:cNvSpPr/>
                <p:nvPr/>
              </p:nvSpPr>
              <p:spPr>
                <a:xfrm rot="19469008" flipH="1">
                  <a:off x="3182075" y="3328323"/>
                  <a:ext cx="497140" cy="1153119"/>
                </a:xfrm>
                <a:custGeom>
                  <a:avLst/>
                  <a:gdLst>
                    <a:gd name="connsiteX0" fmla="*/ 110889 w 505166"/>
                    <a:gd name="connsiteY0" fmla="*/ 0 h 1076763"/>
                    <a:gd name="connsiteX1" fmla="*/ 0 w 505166"/>
                    <a:gd name="connsiteY1" fmla="*/ 1076763 h 1076763"/>
                    <a:gd name="connsiteX2" fmla="*/ 425557 w 505166"/>
                    <a:gd name="connsiteY2" fmla="*/ 773031 h 1076763"/>
                    <a:gd name="connsiteX3" fmla="*/ 505166 w 505166"/>
                    <a:gd name="connsiteY3" fmla="*/ 0 h 1076763"/>
                  </a:gdLst>
                  <a:ahLst/>
                  <a:cxnLst>
                    <a:cxn ang="0">
                      <a:pos x="connsiteX0" y="connsiteY0"/>
                    </a:cxn>
                    <a:cxn ang="0">
                      <a:pos x="connsiteX1" y="connsiteY1"/>
                    </a:cxn>
                    <a:cxn ang="0">
                      <a:pos x="connsiteX2" y="connsiteY2"/>
                    </a:cxn>
                    <a:cxn ang="0">
                      <a:pos x="connsiteX3" y="connsiteY3"/>
                    </a:cxn>
                  </a:cxnLst>
                  <a:rect l="l" t="t" r="r" b="b"/>
                  <a:pathLst>
                    <a:path w="505166" h="1076763">
                      <a:moveTo>
                        <a:pt x="110889" y="0"/>
                      </a:moveTo>
                      <a:lnTo>
                        <a:pt x="0" y="1076763"/>
                      </a:lnTo>
                      <a:lnTo>
                        <a:pt x="425557" y="773031"/>
                      </a:lnTo>
                      <a:lnTo>
                        <a:pt x="505166" y="0"/>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algn="ctr" fontAlgn="auto"/>
                  <a:r>
                    <a:rPr 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p>
              </p:txBody>
            </p:sp>
          </p:grpSp>
          <p:grpSp>
            <p:nvGrpSpPr>
              <p:cNvPr id="387" name="组合 33"/>
              <p:cNvGrpSpPr/>
              <p:nvPr/>
            </p:nvGrpSpPr>
            <p:grpSpPr>
              <a:xfrm>
                <a:off x="9662" y="2277"/>
                <a:ext cx="1218" cy="3572"/>
                <a:chOff x="5649367" y="1844039"/>
                <a:chExt cx="773638" cy="2638715"/>
              </a:xfrm>
            </p:grpSpPr>
            <p:cxnSp>
              <p:nvCxnSpPr>
                <p:cNvPr id="3145817" name="直接连接符 34"/>
                <p:cNvCxnSpPr>
                  <a:cxnSpLocks/>
                </p:cNvCxnSpPr>
                <p:nvPr/>
              </p:nvCxnSpPr>
              <p:spPr>
                <a:xfrm flipV="1">
                  <a:off x="5694337" y="1844039"/>
                  <a:ext cx="0" cy="180000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9302" name="等腰三角形 11"/>
                <p:cNvSpPr/>
                <p:nvPr/>
              </p:nvSpPr>
              <p:spPr>
                <a:xfrm>
                  <a:off x="5649367" y="3636437"/>
                  <a:ext cx="157495" cy="135132"/>
                </a:xfrm>
                <a:custGeom>
                  <a:avLst/>
                  <a:gdLst>
                    <a:gd name="connsiteX0" fmla="*/ 0 w 224170"/>
                    <a:gd name="connsiteY0" fmla="*/ 131957 h 131957"/>
                    <a:gd name="connsiteX1" fmla="*/ 112085 w 224170"/>
                    <a:gd name="connsiteY1" fmla="*/ 0 h 131957"/>
                    <a:gd name="connsiteX2" fmla="*/ 224170 w 224170"/>
                    <a:gd name="connsiteY2" fmla="*/ 131957 h 131957"/>
                    <a:gd name="connsiteX3" fmla="*/ 0 w 224170"/>
                    <a:gd name="connsiteY3" fmla="*/ 131957 h 131957"/>
                    <a:gd name="connsiteX0-1" fmla="*/ 0 w 157495"/>
                    <a:gd name="connsiteY0-2" fmla="*/ 135132 h 135132"/>
                    <a:gd name="connsiteX1-3" fmla="*/ 45410 w 157495"/>
                    <a:gd name="connsiteY1-4" fmla="*/ 0 h 135132"/>
                    <a:gd name="connsiteX2-5" fmla="*/ 157495 w 157495"/>
                    <a:gd name="connsiteY2-6" fmla="*/ 131957 h 135132"/>
                    <a:gd name="connsiteX3-7" fmla="*/ 0 w 157495"/>
                    <a:gd name="connsiteY3-8" fmla="*/ 135132 h 135132"/>
                  </a:gdLst>
                  <a:ahLst/>
                  <a:cxnLst>
                    <a:cxn ang="0">
                      <a:pos x="connsiteX0-1" y="connsiteY0-2"/>
                    </a:cxn>
                    <a:cxn ang="0">
                      <a:pos x="connsiteX1-3" y="connsiteY1-4"/>
                    </a:cxn>
                    <a:cxn ang="0">
                      <a:pos x="connsiteX2-5" y="connsiteY2-6"/>
                    </a:cxn>
                    <a:cxn ang="0">
                      <a:pos x="connsiteX3-7" y="connsiteY3-8"/>
                    </a:cxn>
                  </a:cxnLst>
                  <a:rect l="l" t="t" r="r" b="b"/>
                  <a:pathLst>
                    <a:path w="157495" h="135132">
                      <a:moveTo>
                        <a:pt x="0" y="135132"/>
                      </a:moveTo>
                      <a:lnTo>
                        <a:pt x="45410" y="0"/>
                      </a:lnTo>
                      <a:lnTo>
                        <a:pt x="157495" y="131957"/>
                      </a:lnTo>
                      <a:lnTo>
                        <a:pt x="0" y="13513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sz="1350">
                    <a:sym typeface="Arial" panose="020B0604020202020204" pitchFamily="34" charset="0"/>
                  </a:endParaRPr>
                </a:p>
              </p:txBody>
            </p:sp>
            <p:sp>
              <p:nvSpPr>
                <p:cNvPr id="1049303" name="任意多边形 8"/>
                <p:cNvSpPr/>
                <p:nvPr/>
              </p:nvSpPr>
              <p:spPr>
                <a:xfrm rot="19469008" flipH="1">
                  <a:off x="5925926" y="3328166"/>
                  <a:ext cx="497079" cy="1154588"/>
                </a:xfrm>
                <a:custGeom>
                  <a:avLst/>
                  <a:gdLst>
                    <a:gd name="connsiteX0" fmla="*/ 110889 w 505166"/>
                    <a:gd name="connsiteY0" fmla="*/ 0 h 1076763"/>
                    <a:gd name="connsiteX1" fmla="*/ 0 w 505166"/>
                    <a:gd name="connsiteY1" fmla="*/ 1076763 h 1076763"/>
                    <a:gd name="connsiteX2" fmla="*/ 425556 w 505166"/>
                    <a:gd name="connsiteY2" fmla="*/ 773031 h 1076763"/>
                    <a:gd name="connsiteX3" fmla="*/ 505166 w 505166"/>
                    <a:gd name="connsiteY3" fmla="*/ 0 h 1076763"/>
                  </a:gdLst>
                  <a:ahLst/>
                  <a:cxnLst>
                    <a:cxn ang="0">
                      <a:pos x="connsiteX0" y="connsiteY0"/>
                    </a:cxn>
                    <a:cxn ang="0">
                      <a:pos x="connsiteX1" y="connsiteY1"/>
                    </a:cxn>
                    <a:cxn ang="0">
                      <a:pos x="connsiteX2" y="connsiteY2"/>
                    </a:cxn>
                    <a:cxn ang="0">
                      <a:pos x="connsiteX3" y="connsiteY3"/>
                    </a:cxn>
                  </a:cxnLst>
                  <a:rect l="l" t="t" r="r" b="b"/>
                  <a:pathLst>
                    <a:path w="505166" h="1076763">
                      <a:moveTo>
                        <a:pt x="110889" y="0"/>
                      </a:moveTo>
                      <a:lnTo>
                        <a:pt x="0" y="1076763"/>
                      </a:lnTo>
                      <a:lnTo>
                        <a:pt x="425556" y="773031"/>
                      </a:lnTo>
                      <a:lnTo>
                        <a:pt x="505166" y="0"/>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algn="ctr" fontAlgn="auto"/>
                  <a:r>
                    <a:rPr 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p>
              </p:txBody>
            </p:sp>
          </p:grpSp>
        </p:grpSp>
        <p:sp>
          <p:nvSpPr>
            <p:cNvPr id="1049304" name="文本框 39"/>
            <p:cNvSpPr txBox="1"/>
            <p:nvPr/>
          </p:nvSpPr>
          <p:spPr>
            <a:xfrm>
              <a:off x="3176" y="2823"/>
              <a:ext cx="3005" cy="1104"/>
            </a:xfrm>
            <a:prstGeom prst="rect">
              <a:avLst/>
            </a:prstGeom>
            <a:noFill/>
          </p:spPr>
          <p:txBody>
            <a:bodyPr wrap="square" rtlCol="0" anchor="ctr" anchorCtr="0">
              <a:spAutoFit/>
            </a:bodyPr>
            <a:lstStyle/>
            <a:p>
              <a:pPr indent="0" algn="just" fontAlgn="auto">
                <a:lnSpc>
                  <a:spcPct val="15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根据合同要求评估现场安全的实施状况。</a:t>
              </a:r>
            </a:p>
          </p:txBody>
        </p:sp>
        <p:sp>
          <p:nvSpPr>
            <p:cNvPr id="1049305" name="文本框 40"/>
            <p:cNvSpPr txBox="1"/>
            <p:nvPr/>
          </p:nvSpPr>
          <p:spPr>
            <a:xfrm>
              <a:off x="6803" y="2837"/>
              <a:ext cx="3005" cy="1585"/>
            </a:xfrm>
            <a:prstGeom prst="rect">
              <a:avLst/>
            </a:prstGeom>
            <a:noFill/>
          </p:spPr>
          <p:txBody>
            <a:bodyPr wrap="square" rtlCol="0" anchor="ctr" anchorCtr="0">
              <a:spAutoFit/>
            </a:bodyPr>
            <a:lstStyle/>
            <a:p>
              <a:pPr indent="0" algn="just" fontAlgn="auto">
                <a:lnSpc>
                  <a:spcPct val="15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保证审核或安全调查是针对伤害预防，而不是仅仅是为了惩罚。</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1" name="组合 47"/>
          <p:cNvGrpSpPr/>
          <p:nvPr/>
        </p:nvGrpSpPr>
        <p:grpSpPr>
          <a:xfrm>
            <a:off x="3653993" y="739140"/>
            <a:ext cx="1836014" cy="436880"/>
            <a:chOff x="5584" y="1164"/>
            <a:chExt cx="2891" cy="688"/>
          </a:xfrm>
        </p:grpSpPr>
        <p:sp>
          <p:nvSpPr>
            <p:cNvPr id="1049308"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5</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：工作管理</a:t>
              </a:r>
            </a:p>
          </p:txBody>
        </p:sp>
        <p:grpSp>
          <p:nvGrpSpPr>
            <p:cNvPr id="392" name="组合 68"/>
            <p:cNvGrpSpPr/>
            <p:nvPr/>
          </p:nvGrpSpPr>
          <p:grpSpPr>
            <a:xfrm>
              <a:off x="5584" y="1734"/>
              <a:ext cx="2891" cy="118"/>
              <a:chOff x="3578" y="2857"/>
              <a:chExt cx="2754" cy="118"/>
            </a:xfrm>
          </p:grpSpPr>
          <p:cxnSp>
            <p:nvCxnSpPr>
              <p:cNvPr id="3145818"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19"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309"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310"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393" name="组合 24"/>
          <p:cNvGrpSpPr/>
          <p:nvPr/>
        </p:nvGrpSpPr>
        <p:grpSpPr>
          <a:xfrm>
            <a:off x="746443" y="1439462"/>
            <a:ext cx="7651750" cy="3294463"/>
            <a:chOff x="864" y="2447"/>
            <a:chExt cx="12050" cy="5188"/>
          </a:xfrm>
        </p:grpSpPr>
        <p:sp>
          <p:nvSpPr>
            <p:cNvPr id="1049311" name="文本框 1"/>
            <p:cNvSpPr txBox="1"/>
            <p:nvPr/>
          </p:nvSpPr>
          <p:spPr>
            <a:xfrm>
              <a:off x="5302" y="6373"/>
              <a:ext cx="3628" cy="983"/>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当工作范围改变时，未更新安全作业计划。</a:t>
              </a:r>
            </a:p>
          </p:txBody>
        </p:sp>
        <p:sp>
          <p:nvSpPr>
            <p:cNvPr id="1049312" name="文本框 2"/>
            <p:cNvSpPr txBox="1"/>
            <p:nvPr/>
          </p:nvSpPr>
          <p:spPr>
            <a:xfrm>
              <a:off x="864" y="2800"/>
              <a:ext cx="4110" cy="531"/>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避免步骤5中易犯的错误</a:t>
              </a:r>
            </a:p>
          </p:txBody>
        </p:sp>
        <p:grpSp>
          <p:nvGrpSpPr>
            <p:cNvPr id="394" name="组合 5"/>
            <p:cNvGrpSpPr/>
            <p:nvPr/>
          </p:nvGrpSpPr>
          <p:grpSpPr>
            <a:xfrm>
              <a:off x="4675" y="2447"/>
              <a:ext cx="6820" cy="5188"/>
              <a:chOff x="3790" y="1457"/>
              <a:chExt cx="6820" cy="5188"/>
            </a:xfrm>
          </p:grpSpPr>
          <p:sp>
            <p:nvSpPr>
              <p:cNvPr id="1049313" name="饼形 28"/>
              <p:cNvSpPr/>
              <p:nvPr/>
            </p:nvSpPr>
            <p:spPr>
              <a:xfrm rot="16200000">
                <a:off x="4149" y="1473"/>
                <a:ext cx="2519" cy="2519"/>
              </a:xfrm>
              <a:prstGeom prst="pie">
                <a:avLst>
                  <a:gd name="adj1" fmla="val 0"/>
                  <a:gd name="adj2" fmla="val 5374702"/>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chorCtr="0">
                <a:normAutofit/>
              </a:bodyPr>
              <a:lstStyle/>
              <a:p>
                <a:pPr algn="ctr"/>
                <a:endParaRPr lang="zh-CN" altLang="en-US" sz="1350">
                  <a:solidFill>
                    <a:schemeClr val="tx1"/>
                  </a:solidFill>
                </a:endParaRPr>
              </a:p>
            </p:txBody>
          </p:sp>
          <p:sp>
            <p:nvSpPr>
              <p:cNvPr id="1049314" name="流程图: 延期 50"/>
              <p:cNvSpPr/>
              <p:nvPr/>
            </p:nvSpPr>
            <p:spPr>
              <a:xfrm>
                <a:off x="9354" y="5388"/>
                <a:ext cx="1256" cy="1256"/>
              </a:xfrm>
              <a:prstGeom prst="flowChartDelay">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chorCtr="0">
                <a:normAutofit/>
              </a:bodyPr>
              <a:lstStyle/>
              <a:p>
                <a:pPr algn="ctr"/>
                <a:endParaRPr lang="zh-CN" altLang="en-US" dirty="0">
                  <a:solidFill>
                    <a:schemeClr val="bg1"/>
                  </a:solidFill>
                </a:endParaRPr>
              </a:p>
            </p:txBody>
          </p:sp>
          <p:sp>
            <p:nvSpPr>
              <p:cNvPr id="1049315" name="饼形 7"/>
              <p:cNvSpPr/>
              <p:nvPr/>
            </p:nvSpPr>
            <p:spPr>
              <a:xfrm rot="5400000">
                <a:off x="8045" y="4126"/>
                <a:ext cx="2519" cy="2519"/>
              </a:xfrm>
              <a:prstGeom prst="pie">
                <a:avLst>
                  <a:gd name="adj1" fmla="val 0"/>
                  <a:gd name="adj2" fmla="val 5374702"/>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chorCtr="0">
                <a:normAutofit/>
              </a:bodyPr>
              <a:lstStyle/>
              <a:p>
                <a:pPr algn="ctr"/>
                <a:endParaRPr lang="zh-CN" altLang="en-US" sz="1350" dirty="0">
                  <a:solidFill>
                    <a:schemeClr val="tx1"/>
                  </a:solidFill>
                </a:endParaRPr>
              </a:p>
            </p:txBody>
          </p:sp>
          <p:sp>
            <p:nvSpPr>
              <p:cNvPr id="1049316" name="饼形 8"/>
              <p:cNvSpPr/>
              <p:nvPr/>
            </p:nvSpPr>
            <p:spPr>
              <a:xfrm rot="16200000">
                <a:off x="6789" y="4080"/>
                <a:ext cx="2519" cy="2519"/>
              </a:xfrm>
              <a:prstGeom prst="pie">
                <a:avLst>
                  <a:gd name="adj1" fmla="val 0"/>
                  <a:gd name="adj2" fmla="val 5374702"/>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chorCtr="0">
                <a:normAutofit/>
              </a:bodyPr>
              <a:lstStyle/>
              <a:p>
                <a:pPr algn="ctr"/>
                <a:endParaRPr lang="zh-CN" altLang="en-US" sz="1350">
                  <a:solidFill>
                    <a:schemeClr val="tx1"/>
                  </a:solidFill>
                </a:endParaRPr>
              </a:p>
            </p:txBody>
          </p:sp>
          <p:sp>
            <p:nvSpPr>
              <p:cNvPr id="1049317" name="饼形 9"/>
              <p:cNvSpPr/>
              <p:nvPr/>
            </p:nvSpPr>
            <p:spPr>
              <a:xfrm rot="5400000">
                <a:off x="6730" y="2820"/>
                <a:ext cx="2519" cy="2519"/>
              </a:xfrm>
              <a:prstGeom prst="pie">
                <a:avLst>
                  <a:gd name="adj1" fmla="val 0"/>
                  <a:gd name="adj2" fmla="val 5374702"/>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chorCtr="0">
                <a:normAutofit/>
              </a:bodyPr>
              <a:lstStyle/>
              <a:p>
                <a:pPr algn="ctr"/>
                <a:endParaRPr lang="zh-CN" altLang="en-US" sz="1350">
                  <a:solidFill>
                    <a:schemeClr val="tx1"/>
                  </a:solidFill>
                </a:endParaRPr>
              </a:p>
            </p:txBody>
          </p:sp>
          <p:sp>
            <p:nvSpPr>
              <p:cNvPr id="1049318" name="饼形 31"/>
              <p:cNvSpPr/>
              <p:nvPr/>
            </p:nvSpPr>
            <p:spPr>
              <a:xfrm rot="16200000">
                <a:off x="5468" y="2774"/>
                <a:ext cx="2519" cy="2519"/>
              </a:xfrm>
              <a:prstGeom prst="pie">
                <a:avLst>
                  <a:gd name="adj1" fmla="val 0"/>
                  <a:gd name="adj2" fmla="val 5374702"/>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chorCtr="0">
                <a:normAutofit/>
              </a:bodyPr>
              <a:lstStyle/>
              <a:p>
                <a:pPr algn="ctr"/>
                <a:endParaRPr lang="zh-CN" altLang="en-US" sz="1350">
                  <a:solidFill>
                    <a:schemeClr val="tx1"/>
                  </a:solidFill>
                </a:endParaRPr>
              </a:p>
            </p:txBody>
          </p:sp>
          <p:sp>
            <p:nvSpPr>
              <p:cNvPr id="1049319" name="饼形 33"/>
              <p:cNvSpPr/>
              <p:nvPr/>
            </p:nvSpPr>
            <p:spPr>
              <a:xfrm rot="5400000">
                <a:off x="5411" y="1523"/>
                <a:ext cx="2519" cy="2519"/>
              </a:xfrm>
              <a:prstGeom prst="pie">
                <a:avLst>
                  <a:gd name="adj1" fmla="val 0"/>
                  <a:gd name="adj2" fmla="val 5374702"/>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chorCtr="0">
                <a:normAutofit/>
              </a:bodyPr>
              <a:lstStyle/>
              <a:p>
                <a:pPr algn="ctr"/>
                <a:endParaRPr lang="zh-CN" altLang="en-US" sz="1350">
                  <a:solidFill>
                    <a:schemeClr val="tx1"/>
                  </a:solidFill>
                </a:endParaRPr>
              </a:p>
            </p:txBody>
          </p:sp>
          <p:sp>
            <p:nvSpPr>
              <p:cNvPr id="1049320" name="Pentagon 5"/>
              <p:cNvSpPr/>
              <p:nvPr/>
            </p:nvSpPr>
            <p:spPr>
              <a:xfrm>
                <a:off x="3790" y="1457"/>
                <a:ext cx="1558" cy="1237"/>
              </a:xfrm>
              <a:custGeom>
                <a:avLst/>
                <a:gdLst>
                  <a:gd name="connsiteX0" fmla="*/ 530386 w 1411163"/>
                  <a:gd name="connsiteY0" fmla="*/ 0 h 1060777"/>
                  <a:gd name="connsiteX1" fmla="*/ 1411163 w 1411163"/>
                  <a:gd name="connsiteY1" fmla="*/ 1 h 1060777"/>
                  <a:gd name="connsiteX2" fmla="*/ 1411161 w 1411163"/>
                  <a:gd name="connsiteY2" fmla="*/ 1060776 h 1060777"/>
                  <a:gd name="connsiteX3" fmla="*/ 530386 w 1411163"/>
                  <a:gd name="connsiteY3" fmla="*/ 1060777 h 1060777"/>
                  <a:gd name="connsiteX4" fmla="*/ 0 w 1411163"/>
                  <a:gd name="connsiteY4" fmla="*/ 530389 h 106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63" h="1060777">
                    <a:moveTo>
                      <a:pt x="530386" y="0"/>
                    </a:moveTo>
                    <a:lnTo>
                      <a:pt x="1411163" y="1"/>
                    </a:lnTo>
                    <a:lnTo>
                      <a:pt x="1411161" y="1060776"/>
                    </a:lnTo>
                    <a:lnTo>
                      <a:pt x="530386" y="1060777"/>
                    </a:lnTo>
                    <a:lnTo>
                      <a:pt x="0" y="530389"/>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chorCtr="0">
                <a:normAutofit/>
              </a:bodyPr>
              <a:lstStyle/>
              <a:p>
                <a:pPr algn="ctr"/>
                <a:endParaRPr lang="zh-CN" altLang="en-US" b="1">
                  <a:solidFill>
                    <a:schemeClr val="bg1"/>
                  </a:solidFill>
                </a:endParaRPr>
              </a:p>
            </p:txBody>
          </p:sp>
        </p:grpSp>
        <p:sp>
          <p:nvSpPr>
            <p:cNvPr id="1049321" name="文本框 6"/>
            <p:cNvSpPr txBox="1"/>
            <p:nvPr/>
          </p:nvSpPr>
          <p:spPr>
            <a:xfrm>
              <a:off x="6750" y="3985"/>
              <a:ext cx="510" cy="580"/>
            </a:xfrm>
            <a:prstGeom prst="rect">
              <a:avLst/>
            </a:prstGeom>
            <a:noFill/>
          </p:spPr>
          <p:txBody>
            <a:bodyPr wrap="none" rtlCol="0" anchor="ctr" anchorCtr="0">
              <a:spAutoFit/>
            </a:bodyPr>
            <a:lstStyle/>
            <a:p>
              <a:pPr algn="ctr" fontAlgn="auto"/>
              <a:r>
                <a:rPr 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zh-CN" altLang="en-US"/>
            </a:p>
          </p:txBody>
        </p:sp>
        <p:sp>
          <p:nvSpPr>
            <p:cNvPr id="1049322" name="文本框 7"/>
            <p:cNvSpPr txBox="1"/>
            <p:nvPr/>
          </p:nvSpPr>
          <p:spPr>
            <a:xfrm>
              <a:off x="7925" y="4212"/>
              <a:ext cx="510" cy="580"/>
            </a:xfrm>
            <a:prstGeom prst="rect">
              <a:avLst/>
            </a:prstGeom>
            <a:noFill/>
          </p:spPr>
          <p:txBody>
            <a:bodyPr wrap="none" rtlCol="0" anchor="ctr" anchorCtr="0">
              <a:spAutoFit/>
            </a:bodyPr>
            <a:lstStyle/>
            <a:p>
              <a:pPr algn="ctr" fontAlgn="auto"/>
              <a:r>
                <a:rPr lang="en-US" altLang="zh-CN" b="1">
                  <a:solidFill>
                    <a:schemeClr val="bg1"/>
                  </a:solidFill>
                  <a:latin typeface="微软雅黑" panose="020B0503020204020204" pitchFamily="34" charset="-122"/>
                  <a:ea typeface="微软雅黑" panose="020B0503020204020204" pitchFamily="34" charset="-122"/>
                </a:rPr>
                <a:t>2</a:t>
              </a:r>
            </a:p>
          </p:txBody>
        </p:sp>
        <p:sp>
          <p:nvSpPr>
            <p:cNvPr id="1049323" name="文本框 8"/>
            <p:cNvSpPr txBox="1"/>
            <p:nvPr/>
          </p:nvSpPr>
          <p:spPr>
            <a:xfrm>
              <a:off x="8136" y="5310"/>
              <a:ext cx="510" cy="580"/>
            </a:xfrm>
            <a:prstGeom prst="rect">
              <a:avLst/>
            </a:prstGeom>
            <a:noFill/>
          </p:spPr>
          <p:txBody>
            <a:bodyPr wrap="none" rtlCol="0" anchor="ctr" anchorCtr="0">
              <a:spAutoFit/>
            </a:bodyPr>
            <a:lstStyle/>
            <a:p>
              <a:pPr algn="ctr" fontAlgn="auto"/>
              <a:r>
                <a:rPr 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a:p>
          </p:txBody>
        </p:sp>
        <p:sp>
          <p:nvSpPr>
            <p:cNvPr id="1049324" name="文本框 9"/>
            <p:cNvSpPr txBox="1"/>
            <p:nvPr/>
          </p:nvSpPr>
          <p:spPr>
            <a:xfrm>
              <a:off x="9245" y="5490"/>
              <a:ext cx="510" cy="580"/>
            </a:xfrm>
            <a:prstGeom prst="rect">
              <a:avLst/>
            </a:prstGeom>
            <a:noFill/>
          </p:spPr>
          <p:txBody>
            <a:bodyPr wrap="none" rtlCol="0" anchor="ctr" anchorCtr="0">
              <a:spAutoFit/>
            </a:bodyPr>
            <a:lstStyle/>
            <a:p>
              <a:pPr algn="ctr" fontAlgn="auto"/>
              <a:r>
                <a:rPr 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endParaRPr lang="en-US"/>
            </a:p>
          </p:txBody>
        </p:sp>
        <p:sp>
          <p:nvSpPr>
            <p:cNvPr id="1049325" name="文本框 10"/>
            <p:cNvSpPr txBox="1"/>
            <p:nvPr/>
          </p:nvSpPr>
          <p:spPr>
            <a:xfrm>
              <a:off x="9440" y="6690"/>
              <a:ext cx="510" cy="580"/>
            </a:xfrm>
            <a:prstGeom prst="rect">
              <a:avLst/>
            </a:prstGeom>
            <a:noFill/>
          </p:spPr>
          <p:txBody>
            <a:bodyPr wrap="none" rtlCol="0" anchor="ctr" anchorCtr="0">
              <a:spAutoFit/>
            </a:bodyPr>
            <a:lstStyle/>
            <a:p>
              <a:pPr algn="ctr" fontAlgn="auto"/>
              <a:r>
                <a:rPr 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5</a:t>
              </a:r>
              <a:endParaRPr lang="en-US"/>
            </a:p>
          </p:txBody>
        </p:sp>
        <p:sp>
          <p:nvSpPr>
            <p:cNvPr id="1049326" name="文本框 18"/>
            <p:cNvSpPr txBox="1"/>
            <p:nvPr/>
          </p:nvSpPr>
          <p:spPr>
            <a:xfrm>
              <a:off x="2668" y="3784"/>
              <a:ext cx="3628" cy="983"/>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直到这一阶段才对承包商的安全投入力量和资源。</a:t>
              </a:r>
            </a:p>
          </p:txBody>
        </p:sp>
        <p:sp>
          <p:nvSpPr>
            <p:cNvPr id="1049327" name="文本框 20"/>
            <p:cNvSpPr txBox="1"/>
            <p:nvPr/>
          </p:nvSpPr>
          <p:spPr>
            <a:xfrm>
              <a:off x="8872" y="4011"/>
              <a:ext cx="2721" cy="983"/>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对监控安全工作的任务和责任不明确。</a:t>
              </a:r>
            </a:p>
          </p:txBody>
        </p:sp>
        <p:sp>
          <p:nvSpPr>
            <p:cNvPr id="1049328" name="文本框 21"/>
            <p:cNvSpPr txBox="1"/>
            <p:nvPr/>
          </p:nvSpPr>
          <p:spPr>
            <a:xfrm>
              <a:off x="3925" y="5109"/>
              <a:ext cx="3628" cy="983"/>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把承包商视作敌手，而不是伙伴来监控安全工作。</a:t>
              </a:r>
            </a:p>
          </p:txBody>
        </p:sp>
        <p:sp>
          <p:nvSpPr>
            <p:cNvPr id="1049329" name="文本框 23"/>
            <p:cNvSpPr txBox="1"/>
            <p:nvPr/>
          </p:nvSpPr>
          <p:spPr>
            <a:xfrm>
              <a:off x="10193" y="5289"/>
              <a:ext cx="2721" cy="983"/>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主要侧重于违规现象而非预防。</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组合 47"/>
          <p:cNvGrpSpPr/>
          <p:nvPr/>
        </p:nvGrpSpPr>
        <p:grpSpPr>
          <a:xfrm>
            <a:off x="3653993" y="739140"/>
            <a:ext cx="1836014" cy="436880"/>
            <a:chOff x="5584" y="1164"/>
            <a:chExt cx="2891" cy="688"/>
          </a:xfrm>
        </p:grpSpPr>
        <p:sp>
          <p:nvSpPr>
            <p:cNvPr id="1049332"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5</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：工作管理</a:t>
              </a:r>
            </a:p>
          </p:txBody>
        </p:sp>
        <p:grpSp>
          <p:nvGrpSpPr>
            <p:cNvPr id="399" name="组合 68"/>
            <p:cNvGrpSpPr/>
            <p:nvPr/>
          </p:nvGrpSpPr>
          <p:grpSpPr>
            <a:xfrm>
              <a:off x="5584" y="1734"/>
              <a:ext cx="2891" cy="118"/>
              <a:chOff x="3578" y="2857"/>
              <a:chExt cx="2754" cy="118"/>
            </a:xfrm>
          </p:grpSpPr>
          <p:cxnSp>
            <p:nvCxnSpPr>
              <p:cNvPr id="3145820"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21"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333"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334"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049335" name="文本框 11"/>
          <p:cNvSpPr txBox="1"/>
          <p:nvPr/>
        </p:nvSpPr>
        <p:spPr>
          <a:xfrm>
            <a:off x="637540" y="1231900"/>
            <a:ext cx="1286510" cy="337185"/>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工作管理</a:t>
            </a:r>
          </a:p>
        </p:txBody>
      </p:sp>
      <p:sp>
        <p:nvSpPr>
          <p:cNvPr id="1049336" name="文本框 14"/>
          <p:cNvSpPr txBox="1"/>
          <p:nvPr/>
        </p:nvSpPr>
        <p:spPr>
          <a:xfrm>
            <a:off x="637540" y="1592897"/>
            <a:ext cx="2687955" cy="1463041"/>
          </a:xfrm>
          <a:prstGeom prst="rect">
            <a:avLst/>
          </a:prstGeom>
          <a:noFill/>
        </p:spPr>
        <p:txBody>
          <a:bodyPr wrap="square" rtlCol="0" anchor="ctr" anchorCtr="0">
            <a:spAutoFit/>
          </a:bodyPr>
          <a:lstStyle/>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始终贯彻承包商的所有活动</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承包商的工作受到有效监督</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满足合同的安全要求</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属地主管负责实施安全监督</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总包商有责任监督分包商</a:t>
            </a:r>
          </a:p>
          <a:p>
            <a:pPr marL="179705" indent="-179705" algn="just" fontAlgn="auto">
              <a:lnSpc>
                <a:spcPct val="11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属地主管应：</a:t>
            </a:r>
          </a:p>
        </p:txBody>
      </p:sp>
      <p:grpSp>
        <p:nvGrpSpPr>
          <p:cNvPr id="400" name="组合 105"/>
          <p:cNvGrpSpPr/>
          <p:nvPr/>
        </p:nvGrpSpPr>
        <p:grpSpPr>
          <a:xfrm>
            <a:off x="637540" y="2529205"/>
            <a:ext cx="7868920" cy="2436495"/>
            <a:chOff x="1077" y="3983"/>
            <a:chExt cx="12392" cy="3837"/>
          </a:xfrm>
        </p:grpSpPr>
        <p:sp>
          <p:nvSpPr>
            <p:cNvPr id="1049337" name="Line 11"/>
            <p:cNvSpPr>
              <a:spLocks noChangeShapeType="1"/>
            </p:cNvSpPr>
            <p:nvPr/>
          </p:nvSpPr>
          <p:spPr bwMode="auto">
            <a:xfrm flipV="1">
              <a:off x="9990" y="3983"/>
              <a:ext cx="0" cy="515"/>
            </a:xfrm>
            <a:prstGeom prst="line">
              <a:avLst/>
            </a:prstGeom>
            <a:noFill/>
            <a:ln w="6350" cap="flat">
              <a:solidFill>
                <a:schemeClr val="bg1"/>
              </a:solidFill>
              <a:prstDash val="solid"/>
              <a:miter lim="800000"/>
            </a:ln>
          </p:spPr>
          <p:txBody>
            <a:bodyPr vert="horz" wrap="square" lIns="91434" tIns="45717" rIns="91434"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70"/>
            </a:p>
          </p:txBody>
        </p:sp>
        <p:sp>
          <p:nvSpPr>
            <p:cNvPr id="1049338" name="文本框 88"/>
            <p:cNvSpPr txBox="1"/>
            <p:nvPr/>
          </p:nvSpPr>
          <p:spPr>
            <a:xfrm>
              <a:off x="1272" y="5955"/>
              <a:ext cx="1814" cy="1104"/>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作为联络人与承包商交流、沟通</a:t>
              </a:r>
            </a:p>
          </p:txBody>
        </p:sp>
        <p:sp>
          <p:nvSpPr>
            <p:cNvPr id="1049339" name="文本框 89"/>
            <p:cNvSpPr txBox="1"/>
            <p:nvPr/>
          </p:nvSpPr>
          <p:spPr>
            <a:xfrm>
              <a:off x="3086" y="5788"/>
              <a:ext cx="1814" cy="1104"/>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要求有害物质送达前通知业主</a:t>
              </a:r>
            </a:p>
          </p:txBody>
        </p:sp>
        <p:sp>
          <p:nvSpPr>
            <p:cNvPr id="1049340" name="文本框 90"/>
            <p:cNvSpPr txBox="1"/>
            <p:nvPr/>
          </p:nvSpPr>
          <p:spPr>
            <a:xfrm>
              <a:off x="4900" y="5085"/>
              <a:ext cx="2098" cy="1104"/>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开展安全审核、沟通结果、及时整改</a:t>
              </a:r>
            </a:p>
          </p:txBody>
        </p:sp>
        <p:sp>
          <p:nvSpPr>
            <p:cNvPr id="1049341" name="文本框 91"/>
            <p:cNvSpPr txBox="1"/>
            <p:nvPr/>
          </p:nvSpPr>
          <p:spPr>
            <a:xfrm>
              <a:off x="7030" y="5137"/>
              <a:ext cx="2098" cy="1104"/>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验证事故报告真实性、调查所有事故</a:t>
              </a:r>
            </a:p>
          </p:txBody>
        </p:sp>
        <p:sp>
          <p:nvSpPr>
            <p:cNvPr id="1049342" name="文本框 92"/>
            <p:cNvSpPr txBox="1"/>
            <p:nvPr/>
          </p:nvSpPr>
          <p:spPr>
            <a:xfrm>
              <a:off x="9083" y="5130"/>
              <a:ext cx="1814" cy="1104"/>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使承包商负责遵守所有安全要求</a:t>
              </a:r>
            </a:p>
          </p:txBody>
        </p:sp>
        <p:sp>
          <p:nvSpPr>
            <p:cNvPr id="1049343" name="任意多边形 74"/>
            <p:cNvSpPr/>
            <p:nvPr/>
          </p:nvSpPr>
          <p:spPr>
            <a:xfrm>
              <a:off x="1077" y="6297"/>
              <a:ext cx="10226" cy="1510"/>
            </a:xfrm>
            <a:custGeom>
              <a:avLst/>
              <a:gdLst>
                <a:gd name="connsiteX0" fmla="*/ 9631680 w 9631680"/>
                <a:gd name="connsiteY0" fmla="*/ 0 h 2316480"/>
                <a:gd name="connsiteX1" fmla="*/ 7467600 w 9631680"/>
                <a:gd name="connsiteY1" fmla="*/ 406400 h 2316480"/>
                <a:gd name="connsiteX2" fmla="*/ 4856480 w 9631680"/>
                <a:gd name="connsiteY2" fmla="*/ 325120 h 2316480"/>
                <a:gd name="connsiteX3" fmla="*/ 3291840 w 9631680"/>
                <a:gd name="connsiteY3" fmla="*/ 1168400 h 2316480"/>
                <a:gd name="connsiteX4" fmla="*/ 1209040 w 9631680"/>
                <a:gd name="connsiteY4" fmla="*/ 1239520 h 2316480"/>
                <a:gd name="connsiteX5" fmla="*/ 0 w 9631680"/>
                <a:gd name="connsiteY5" fmla="*/ 2316480 h 2316480"/>
                <a:gd name="connsiteX0-1" fmla="*/ 9631680 w 9631680"/>
                <a:gd name="connsiteY0-2" fmla="*/ 0 h 2316480"/>
                <a:gd name="connsiteX1-3" fmla="*/ 7467600 w 9631680"/>
                <a:gd name="connsiteY1-4" fmla="*/ 406400 h 2316480"/>
                <a:gd name="connsiteX2-5" fmla="*/ 4856480 w 9631680"/>
                <a:gd name="connsiteY2-6" fmla="*/ 325120 h 2316480"/>
                <a:gd name="connsiteX3-7" fmla="*/ 3291840 w 9631680"/>
                <a:gd name="connsiteY3-8" fmla="*/ 1168400 h 2316480"/>
                <a:gd name="connsiteX4-9" fmla="*/ 1209040 w 9631680"/>
                <a:gd name="connsiteY4-10" fmla="*/ 1239520 h 2316480"/>
                <a:gd name="connsiteX5-11" fmla="*/ 0 w 9631680"/>
                <a:gd name="connsiteY5-12" fmla="*/ 2316480 h 2316480"/>
                <a:gd name="connsiteX0-13" fmla="*/ 9631680 w 9631680"/>
                <a:gd name="connsiteY0-14" fmla="*/ 0 h 2316480"/>
                <a:gd name="connsiteX1-15" fmla="*/ 7467600 w 9631680"/>
                <a:gd name="connsiteY1-16" fmla="*/ 406400 h 2316480"/>
                <a:gd name="connsiteX2-17" fmla="*/ 4856480 w 9631680"/>
                <a:gd name="connsiteY2-18" fmla="*/ 325120 h 2316480"/>
                <a:gd name="connsiteX3-19" fmla="*/ 3291840 w 9631680"/>
                <a:gd name="connsiteY3-20" fmla="*/ 1168400 h 2316480"/>
                <a:gd name="connsiteX4-21" fmla="*/ 1209040 w 9631680"/>
                <a:gd name="connsiteY4-22" fmla="*/ 1239520 h 2316480"/>
                <a:gd name="connsiteX5-23" fmla="*/ 0 w 9631680"/>
                <a:gd name="connsiteY5-24" fmla="*/ 2316480 h 2316480"/>
                <a:gd name="connsiteX0-25" fmla="*/ 9631680 w 9631680"/>
                <a:gd name="connsiteY0-26" fmla="*/ 0 h 2316480"/>
                <a:gd name="connsiteX1-27" fmla="*/ 7467600 w 9631680"/>
                <a:gd name="connsiteY1-28" fmla="*/ 406400 h 2316480"/>
                <a:gd name="connsiteX2-29" fmla="*/ 4856480 w 9631680"/>
                <a:gd name="connsiteY2-30" fmla="*/ 325120 h 2316480"/>
                <a:gd name="connsiteX3-31" fmla="*/ 3291840 w 9631680"/>
                <a:gd name="connsiteY3-32" fmla="*/ 1168400 h 2316480"/>
                <a:gd name="connsiteX4-33" fmla="*/ 1209040 w 9631680"/>
                <a:gd name="connsiteY4-34" fmla="*/ 1239520 h 2316480"/>
                <a:gd name="connsiteX5-35" fmla="*/ 0 w 9631680"/>
                <a:gd name="connsiteY5-36" fmla="*/ 2316480 h 2316480"/>
                <a:gd name="connsiteX0-37" fmla="*/ 9631680 w 9631680"/>
                <a:gd name="connsiteY0-38" fmla="*/ 0 h 2316480"/>
                <a:gd name="connsiteX1-39" fmla="*/ 7467600 w 9631680"/>
                <a:gd name="connsiteY1-40" fmla="*/ 406400 h 2316480"/>
                <a:gd name="connsiteX2-41" fmla="*/ 4856480 w 9631680"/>
                <a:gd name="connsiteY2-42" fmla="*/ 325120 h 2316480"/>
                <a:gd name="connsiteX3-43" fmla="*/ 3291840 w 9631680"/>
                <a:gd name="connsiteY3-44" fmla="*/ 1168400 h 2316480"/>
                <a:gd name="connsiteX4-45" fmla="*/ 1209040 w 9631680"/>
                <a:gd name="connsiteY4-46" fmla="*/ 1239520 h 2316480"/>
                <a:gd name="connsiteX5-47" fmla="*/ 0 w 9631680"/>
                <a:gd name="connsiteY5-48" fmla="*/ 2316480 h 2316480"/>
                <a:gd name="connsiteX0-49" fmla="*/ 9631680 w 9631680"/>
                <a:gd name="connsiteY0-50" fmla="*/ 0 h 2316480"/>
                <a:gd name="connsiteX1-51" fmla="*/ 7426960 w 9631680"/>
                <a:gd name="connsiteY1-52" fmla="*/ 558800 h 2316480"/>
                <a:gd name="connsiteX2-53" fmla="*/ 4856480 w 9631680"/>
                <a:gd name="connsiteY2-54" fmla="*/ 325120 h 2316480"/>
                <a:gd name="connsiteX3-55" fmla="*/ 3291840 w 9631680"/>
                <a:gd name="connsiteY3-56" fmla="*/ 1168400 h 2316480"/>
                <a:gd name="connsiteX4-57" fmla="*/ 1209040 w 9631680"/>
                <a:gd name="connsiteY4-58" fmla="*/ 1239520 h 2316480"/>
                <a:gd name="connsiteX5-59" fmla="*/ 0 w 9631680"/>
                <a:gd name="connsiteY5-60" fmla="*/ 2316480 h 2316480"/>
                <a:gd name="connsiteX0-61" fmla="*/ 9631680 w 9631680"/>
                <a:gd name="connsiteY0-62" fmla="*/ 0 h 2316480"/>
                <a:gd name="connsiteX1-63" fmla="*/ 7396480 w 9631680"/>
                <a:gd name="connsiteY1-64" fmla="*/ 690880 h 2316480"/>
                <a:gd name="connsiteX2-65" fmla="*/ 4856480 w 9631680"/>
                <a:gd name="connsiteY2-66" fmla="*/ 325120 h 2316480"/>
                <a:gd name="connsiteX3-67" fmla="*/ 3291840 w 9631680"/>
                <a:gd name="connsiteY3-68" fmla="*/ 1168400 h 2316480"/>
                <a:gd name="connsiteX4-69" fmla="*/ 1209040 w 9631680"/>
                <a:gd name="connsiteY4-70" fmla="*/ 1239520 h 2316480"/>
                <a:gd name="connsiteX5-71" fmla="*/ 0 w 9631680"/>
                <a:gd name="connsiteY5-72" fmla="*/ 2316480 h 2316480"/>
                <a:gd name="connsiteX0-73" fmla="*/ 10019030 w 10019030"/>
                <a:gd name="connsiteY0-74" fmla="*/ 0 h 2614930"/>
                <a:gd name="connsiteX1-75" fmla="*/ 7783830 w 10019030"/>
                <a:gd name="connsiteY1-76" fmla="*/ 690880 h 2614930"/>
                <a:gd name="connsiteX2-77" fmla="*/ 5243830 w 10019030"/>
                <a:gd name="connsiteY2-78" fmla="*/ 325120 h 2614930"/>
                <a:gd name="connsiteX3-79" fmla="*/ 3679190 w 10019030"/>
                <a:gd name="connsiteY3-80" fmla="*/ 1168400 h 2614930"/>
                <a:gd name="connsiteX4-81" fmla="*/ 1596390 w 10019030"/>
                <a:gd name="connsiteY4-82" fmla="*/ 1239520 h 2614930"/>
                <a:gd name="connsiteX5-83" fmla="*/ 0 w 10019030"/>
                <a:gd name="connsiteY5-84" fmla="*/ 2614930 h 2614930"/>
                <a:gd name="connsiteX0-85" fmla="*/ 10349230 w 10349230"/>
                <a:gd name="connsiteY0-86" fmla="*/ 0 h 1433830"/>
                <a:gd name="connsiteX1-87" fmla="*/ 8114030 w 10349230"/>
                <a:gd name="connsiteY1-88" fmla="*/ 690880 h 1433830"/>
                <a:gd name="connsiteX2-89" fmla="*/ 5574030 w 10349230"/>
                <a:gd name="connsiteY2-90" fmla="*/ 325120 h 1433830"/>
                <a:gd name="connsiteX3-91" fmla="*/ 4009390 w 10349230"/>
                <a:gd name="connsiteY3-92" fmla="*/ 1168400 h 1433830"/>
                <a:gd name="connsiteX4-93" fmla="*/ 1926590 w 10349230"/>
                <a:gd name="connsiteY4-94" fmla="*/ 1239520 h 1433830"/>
                <a:gd name="connsiteX5-95" fmla="*/ 0 w 10349230"/>
                <a:gd name="connsiteY5-96" fmla="*/ 1433830 h 1433830"/>
                <a:gd name="connsiteX0-97" fmla="*/ 10019030 w 10019030"/>
                <a:gd name="connsiteY0-98" fmla="*/ 0 h 1459230"/>
                <a:gd name="connsiteX1-99" fmla="*/ 7783830 w 10019030"/>
                <a:gd name="connsiteY1-100" fmla="*/ 690880 h 1459230"/>
                <a:gd name="connsiteX2-101" fmla="*/ 5243830 w 10019030"/>
                <a:gd name="connsiteY2-102" fmla="*/ 325120 h 1459230"/>
                <a:gd name="connsiteX3-103" fmla="*/ 3679190 w 10019030"/>
                <a:gd name="connsiteY3-104" fmla="*/ 1168400 h 1459230"/>
                <a:gd name="connsiteX4-105" fmla="*/ 1596390 w 10019030"/>
                <a:gd name="connsiteY4-106" fmla="*/ 1239520 h 1459230"/>
                <a:gd name="connsiteX5-107" fmla="*/ 0 w 10019030"/>
                <a:gd name="connsiteY5-108" fmla="*/ 1459230 h 1459230"/>
                <a:gd name="connsiteX0-109" fmla="*/ 10019030 w 10019030"/>
                <a:gd name="connsiteY0-110" fmla="*/ 0 h 1459230"/>
                <a:gd name="connsiteX1-111" fmla="*/ 7783830 w 10019030"/>
                <a:gd name="connsiteY1-112" fmla="*/ 690880 h 1459230"/>
                <a:gd name="connsiteX2-113" fmla="*/ 5243830 w 10019030"/>
                <a:gd name="connsiteY2-114" fmla="*/ 325120 h 1459230"/>
                <a:gd name="connsiteX3-115" fmla="*/ 3679190 w 10019030"/>
                <a:gd name="connsiteY3-116" fmla="*/ 1168400 h 1459230"/>
                <a:gd name="connsiteX4-117" fmla="*/ 1596390 w 10019030"/>
                <a:gd name="connsiteY4-118" fmla="*/ 1239520 h 1459230"/>
                <a:gd name="connsiteX5-119" fmla="*/ 0 w 10019030"/>
                <a:gd name="connsiteY5-120" fmla="*/ 1459230 h 1459230"/>
                <a:gd name="connsiteX0-121" fmla="*/ 10019030 w 10019030"/>
                <a:gd name="connsiteY0-122" fmla="*/ 0 h 1478828"/>
                <a:gd name="connsiteX1-123" fmla="*/ 7783830 w 10019030"/>
                <a:gd name="connsiteY1-124" fmla="*/ 690880 h 1478828"/>
                <a:gd name="connsiteX2-125" fmla="*/ 5243830 w 10019030"/>
                <a:gd name="connsiteY2-126" fmla="*/ 325120 h 1478828"/>
                <a:gd name="connsiteX3-127" fmla="*/ 3679190 w 10019030"/>
                <a:gd name="connsiteY3-128" fmla="*/ 1168400 h 1478828"/>
                <a:gd name="connsiteX4-129" fmla="*/ 1596390 w 10019030"/>
                <a:gd name="connsiteY4-130" fmla="*/ 1239520 h 1478828"/>
                <a:gd name="connsiteX5-131" fmla="*/ 0 w 10019030"/>
                <a:gd name="connsiteY5-132" fmla="*/ 1459230 h 1478828"/>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10019030" h="1478828">
                  <a:moveTo>
                    <a:pt x="10019030" y="0"/>
                  </a:moveTo>
                  <a:cubicBezTo>
                    <a:pt x="9297670" y="135467"/>
                    <a:pt x="8579697" y="636693"/>
                    <a:pt x="7783830" y="690880"/>
                  </a:cubicBezTo>
                  <a:cubicBezTo>
                    <a:pt x="6987963" y="745067"/>
                    <a:pt x="5927937" y="245533"/>
                    <a:pt x="5243830" y="325120"/>
                  </a:cubicBezTo>
                  <a:cubicBezTo>
                    <a:pt x="4559723" y="404707"/>
                    <a:pt x="4287097" y="1016000"/>
                    <a:pt x="3679190" y="1168400"/>
                  </a:cubicBezTo>
                  <a:cubicBezTo>
                    <a:pt x="3071283" y="1320800"/>
                    <a:pt x="2209588" y="998432"/>
                    <a:pt x="1596390" y="1239520"/>
                  </a:cubicBezTo>
                  <a:cubicBezTo>
                    <a:pt x="983192" y="1480608"/>
                    <a:pt x="390313" y="1506643"/>
                    <a:pt x="0" y="1459230"/>
                  </a:cubicBezTo>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344" name="Freeform 6"/>
            <p:cNvSpPr/>
            <p:nvPr/>
          </p:nvSpPr>
          <p:spPr bwMode="auto">
            <a:xfrm rot="20905693">
              <a:off x="11221" y="5363"/>
              <a:ext cx="2248" cy="673"/>
            </a:xfrm>
            <a:custGeom>
              <a:avLst/>
              <a:gdLst>
                <a:gd name="T0" fmla="*/ 783 w 792"/>
                <a:gd name="T1" fmla="*/ 6 h 237"/>
                <a:gd name="T2" fmla="*/ 759 w 792"/>
                <a:gd name="T3" fmla="*/ 0 h 237"/>
                <a:gd name="T4" fmla="*/ 729 w 792"/>
                <a:gd name="T5" fmla="*/ 5 h 237"/>
                <a:gd name="T6" fmla="*/ 729 w 792"/>
                <a:gd name="T7" fmla="*/ 5 h 237"/>
                <a:gd name="T8" fmla="*/ 718 w 792"/>
                <a:gd name="T9" fmla="*/ 6 h 237"/>
                <a:gd name="T10" fmla="*/ 718 w 792"/>
                <a:gd name="T11" fmla="*/ 6 h 237"/>
                <a:gd name="T12" fmla="*/ 718 w 792"/>
                <a:gd name="T13" fmla="*/ 6 h 237"/>
                <a:gd name="T14" fmla="*/ 713 w 792"/>
                <a:gd name="T15" fmla="*/ 8 h 237"/>
                <a:gd name="T16" fmla="*/ 191 w 792"/>
                <a:gd name="T17" fmla="*/ 112 h 237"/>
                <a:gd name="T18" fmla="*/ 107 w 792"/>
                <a:gd name="T19" fmla="*/ 159 h 237"/>
                <a:gd name="T20" fmla="*/ 0 w 792"/>
                <a:gd name="T21" fmla="*/ 237 h 237"/>
                <a:gd name="T22" fmla="*/ 202 w 792"/>
                <a:gd name="T23" fmla="*/ 223 h 237"/>
                <a:gd name="T24" fmla="*/ 333 w 792"/>
                <a:gd name="T25" fmla="*/ 209 h 237"/>
                <a:gd name="T26" fmla="*/ 333 w 792"/>
                <a:gd name="T27" fmla="*/ 209 h 237"/>
                <a:gd name="T28" fmla="*/ 343 w 792"/>
                <a:gd name="T29" fmla="*/ 208 h 237"/>
                <a:gd name="T30" fmla="*/ 754 w 792"/>
                <a:gd name="T31" fmla="*/ 32 h 237"/>
                <a:gd name="T32" fmla="*/ 756 w 792"/>
                <a:gd name="T33" fmla="*/ 32 h 237"/>
                <a:gd name="T34" fmla="*/ 757 w 792"/>
                <a:gd name="T35" fmla="*/ 32 h 237"/>
                <a:gd name="T36" fmla="*/ 758 w 792"/>
                <a:gd name="T37" fmla="*/ 31 h 237"/>
                <a:gd name="T38" fmla="*/ 759 w 792"/>
                <a:gd name="T39" fmla="*/ 31 h 237"/>
                <a:gd name="T40" fmla="*/ 759 w 792"/>
                <a:gd name="T41" fmla="*/ 31 h 237"/>
                <a:gd name="T42" fmla="*/ 762 w 792"/>
                <a:gd name="T43" fmla="*/ 29 h 237"/>
                <a:gd name="T44" fmla="*/ 783 w 792"/>
                <a:gd name="T45" fmla="*/ 20 h 237"/>
                <a:gd name="T46" fmla="*/ 783 w 792"/>
                <a:gd name="T47"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237">
                  <a:moveTo>
                    <a:pt x="783" y="6"/>
                  </a:moveTo>
                  <a:cubicBezTo>
                    <a:pt x="778" y="2"/>
                    <a:pt x="769" y="0"/>
                    <a:pt x="759" y="0"/>
                  </a:cubicBezTo>
                  <a:cubicBezTo>
                    <a:pt x="750" y="0"/>
                    <a:pt x="729" y="5"/>
                    <a:pt x="729" y="5"/>
                  </a:cubicBezTo>
                  <a:cubicBezTo>
                    <a:pt x="729" y="5"/>
                    <a:pt x="729" y="5"/>
                    <a:pt x="729" y="5"/>
                  </a:cubicBezTo>
                  <a:cubicBezTo>
                    <a:pt x="725" y="5"/>
                    <a:pt x="721" y="6"/>
                    <a:pt x="718" y="6"/>
                  </a:cubicBezTo>
                  <a:cubicBezTo>
                    <a:pt x="718" y="6"/>
                    <a:pt x="718" y="6"/>
                    <a:pt x="718" y="6"/>
                  </a:cubicBezTo>
                  <a:cubicBezTo>
                    <a:pt x="718" y="6"/>
                    <a:pt x="718" y="6"/>
                    <a:pt x="718" y="6"/>
                  </a:cubicBezTo>
                  <a:cubicBezTo>
                    <a:pt x="715" y="7"/>
                    <a:pt x="713" y="8"/>
                    <a:pt x="713" y="8"/>
                  </a:cubicBezTo>
                  <a:cubicBezTo>
                    <a:pt x="191" y="112"/>
                    <a:pt x="191" y="112"/>
                    <a:pt x="191" y="112"/>
                  </a:cubicBezTo>
                  <a:cubicBezTo>
                    <a:pt x="177" y="122"/>
                    <a:pt x="107" y="159"/>
                    <a:pt x="107" y="159"/>
                  </a:cubicBezTo>
                  <a:cubicBezTo>
                    <a:pt x="0" y="237"/>
                    <a:pt x="0" y="237"/>
                    <a:pt x="0" y="237"/>
                  </a:cubicBezTo>
                  <a:cubicBezTo>
                    <a:pt x="202" y="223"/>
                    <a:pt x="202" y="223"/>
                    <a:pt x="202" y="223"/>
                  </a:cubicBezTo>
                  <a:cubicBezTo>
                    <a:pt x="251" y="218"/>
                    <a:pt x="311" y="212"/>
                    <a:pt x="333" y="209"/>
                  </a:cubicBezTo>
                  <a:cubicBezTo>
                    <a:pt x="333" y="209"/>
                    <a:pt x="333" y="209"/>
                    <a:pt x="333" y="209"/>
                  </a:cubicBezTo>
                  <a:cubicBezTo>
                    <a:pt x="339" y="209"/>
                    <a:pt x="343" y="208"/>
                    <a:pt x="343" y="208"/>
                  </a:cubicBezTo>
                  <a:cubicBezTo>
                    <a:pt x="754" y="32"/>
                    <a:pt x="754" y="32"/>
                    <a:pt x="754" y="32"/>
                  </a:cubicBezTo>
                  <a:cubicBezTo>
                    <a:pt x="755" y="32"/>
                    <a:pt x="756" y="32"/>
                    <a:pt x="756" y="32"/>
                  </a:cubicBezTo>
                  <a:cubicBezTo>
                    <a:pt x="757" y="32"/>
                    <a:pt x="757" y="32"/>
                    <a:pt x="757" y="32"/>
                  </a:cubicBezTo>
                  <a:cubicBezTo>
                    <a:pt x="758" y="31"/>
                    <a:pt x="758" y="31"/>
                    <a:pt x="758" y="31"/>
                  </a:cubicBezTo>
                  <a:cubicBezTo>
                    <a:pt x="759" y="31"/>
                    <a:pt x="759" y="31"/>
                    <a:pt x="759" y="31"/>
                  </a:cubicBezTo>
                  <a:cubicBezTo>
                    <a:pt x="759" y="31"/>
                    <a:pt x="759" y="31"/>
                    <a:pt x="759" y="31"/>
                  </a:cubicBezTo>
                  <a:cubicBezTo>
                    <a:pt x="760" y="30"/>
                    <a:pt x="761" y="30"/>
                    <a:pt x="762" y="29"/>
                  </a:cubicBezTo>
                  <a:cubicBezTo>
                    <a:pt x="762" y="29"/>
                    <a:pt x="773" y="25"/>
                    <a:pt x="783" y="20"/>
                  </a:cubicBezTo>
                  <a:cubicBezTo>
                    <a:pt x="792" y="16"/>
                    <a:pt x="788" y="10"/>
                    <a:pt x="783" y="6"/>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350">
                <a:solidFill>
                  <a:schemeClr val="lt1"/>
                </a:solidFill>
              </a:endParaRPr>
            </a:p>
          </p:txBody>
        </p:sp>
        <p:sp>
          <p:nvSpPr>
            <p:cNvPr id="1049345" name="Freeform 18"/>
            <p:cNvSpPr/>
            <p:nvPr/>
          </p:nvSpPr>
          <p:spPr bwMode="auto">
            <a:xfrm>
              <a:off x="12905" y="4432"/>
              <a:ext cx="208" cy="188"/>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2B4F67"/>
            </a:solidFill>
            <a:ln>
              <a:noFill/>
            </a:ln>
          </p:spPr>
          <p:txBody>
            <a:bodyPr vert="horz" wrap="square" lIns="51435" tIns="25717" rIns="51435" bIns="25717" numCol="1" anchor="t" anchorCtr="0" compatLnSpc="1">
              <a:normAutofit fontScale="4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46" name="Freeform 19"/>
            <p:cNvSpPr/>
            <p:nvPr/>
          </p:nvSpPr>
          <p:spPr bwMode="auto">
            <a:xfrm>
              <a:off x="13027" y="4469"/>
              <a:ext cx="79" cy="13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chemeClr val="tx1">
                <a:alpha val="20000"/>
              </a:schemeClr>
            </a:solidFill>
            <a:ln>
              <a:noFill/>
            </a:ln>
          </p:spPr>
          <p:txBody>
            <a:bodyPr vert="horz" wrap="square" lIns="51435" tIns="25717" rIns="51435" bIns="25717" numCol="1" anchor="t" anchorCtr="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47" name="Freeform 20"/>
            <p:cNvSpPr/>
            <p:nvPr/>
          </p:nvSpPr>
          <p:spPr bwMode="auto">
            <a:xfrm>
              <a:off x="12868" y="4481"/>
              <a:ext cx="205" cy="162"/>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bg1"/>
            </a:solidFill>
            <a:ln>
              <a:noFill/>
            </a:ln>
          </p:spPr>
          <p:txBody>
            <a:bodyPr vert="horz" wrap="square" lIns="51435" tIns="25717" rIns="51435" bIns="25717" numCol="1" anchor="t" anchorCtr="0" compatLnSpc="1">
              <a:normAutofit fontScale="3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48" name="Freeform 21"/>
            <p:cNvSpPr/>
            <p:nvPr/>
          </p:nvSpPr>
          <p:spPr bwMode="auto">
            <a:xfrm>
              <a:off x="13002" y="4550"/>
              <a:ext cx="65" cy="94"/>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chemeClr val="bg1"/>
            </a:solidFill>
            <a:ln>
              <a:noFill/>
            </a:ln>
          </p:spPr>
          <p:txBody>
            <a:bodyPr vert="horz" wrap="square" lIns="51435" tIns="25717" rIns="51435" bIns="25717" numCol="1" anchor="t" anchorCtr="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49" name="Freeform 22"/>
            <p:cNvSpPr/>
            <p:nvPr/>
          </p:nvSpPr>
          <p:spPr bwMode="auto">
            <a:xfrm>
              <a:off x="11578" y="4470"/>
              <a:ext cx="1465" cy="1497"/>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2E75B6"/>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0" name="Freeform 23"/>
            <p:cNvSpPr/>
            <p:nvPr/>
          </p:nvSpPr>
          <p:spPr bwMode="auto">
            <a:xfrm>
              <a:off x="12147" y="4569"/>
              <a:ext cx="896" cy="1398"/>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7CB0C8"/>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1" name="Freeform 24"/>
            <p:cNvSpPr/>
            <p:nvPr/>
          </p:nvSpPr>
          <p:spPr bwMode="auto">
            <a:xfrm>
              <a:off x="11578" y="4496"/>
              <a:ext cx="1385" cy="1076"/>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5B9BD5"/>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2" name="Freeform 25"/>
            <p:cNvSpPr/>
            <p:nvPr/>
          </p:nvSpPr>
          <p:spPr bwMode="auto">
            <a:xfrm>
              <a:off x="11440" y="5340"/>
              <a:ext cx="803" cy="797"/>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E67681"/>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3" name="Freeform 26"/>
            <p:cNvSpPr/>
            <p:nvPr/>
          </p:nvSpPr>
          <p:spPr bwMode="auto">
            <a:xfrm>
              <a:off x="11441" y="5356"/>
              <a:ext cx="456" cy="473"/>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chemeClr val="tx1">
                <a:alpha val="10000"/>
              </a:schemeClr>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4" name="Freeform 27"/>
            <p:cNvSpPr/>
            <p:nvPr/>
          </p:nvSpPr>
          <p:spPr bwMode="auto">
            <a:xfrm>
              <a:off x="11794" y="5781"/>
              <a:ext cx="458" cy="356"/>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chemeClr val="tx1">
                <a:alpha val="20000"/>
              </a:schemeClr>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5" name="Freeform 28"/>
            <p:cNvSpPr/>
            <p:nvPr/>
          </p:nvSpPr>
          <p:spPr bwMode="auto">
            <a:xfrm>
              <a:off x="11283" y="5724"/>
              <a:ext cx="585" cy="586"/>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A5A5A5"/>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6" name="Freeform 29"/>
            <p:cNvSpPr/>
            <p:nvPr/>
          </p:nvSpPr>
          <p:spPr bwMode="auto">
            <a:xfrm>
              <a:off x="11282" y="5789"/>
              <a:ext cx="372" cy="518"/>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535353"/>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7" name="Freeform 30"/>
            <p:cNvSpPr/>
            <p:nvPr/>
          </p:nvSpPr>
          <p:spPr bwMode="auto">
            <a:xfrm>
              <a:off x="11897" y="4520"/>
              <a:ext cx="1066" cy="1016"/>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8" name="Freeform 31"/>
            <p:cNvSpPr/>
            <p:nvPr/>
          </p:nvSpPr>
          <p:spPr bwMode="auto">
            <a:xfrm>
              <a:off x="12147" y="4569"/>
              <a:ext cx="873" cy="1213"/>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sp>
          <p:nvSpPr>
            <p:cNvPr id="1049359" name="Freeform 32"/>
            <p:cNvSpPr/>
            <p:nvPr/>
          </p:nvSpPr>
          <p:spPr bwMode="auto">
            <a:xfrm>
              <a:off x="11578" y="4511"/>
              <a:ext cx="1289" cy="950"/>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vert="horz" wrap="square" lIns="51435" tIns="25717" rIns="51435" bIns="25717"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5"/>
            </a:p>
          </p:txBody>
        </p:sp>
        <p:grpSp>
          <p:nvGrpSpPr>
            <p:cNvPr id="401" name="组合 101"/>
            <p:cNvGrpSpPr/>
            <p:nvPr/>
          </p:nvGrpSpPr>
          <p:grpSpPr>
            <a:xfrm>
              <a:off x="5845" y="6241"/>
              <a:ext cx="206" cy="670"/>
              <a:chOff x="5845" y="6616"/>
              <a:chExt cx="206" cy="670"/>
            </a:xfrm>
          </p:grpSpPr>
          <p:sp>
            <p:nvSpPr>
              <p:cNvPr id="1049360" name="矩形 336"/>
              <p:cNvSpPr/>
              <p:nvPr/>
            </p:nvSpPr>
            <p:spPr>
              <a:xfrm rot="10800000">
                <a:off x="5926" y="6616"/>
                <a:ext cx="47" cy="474"/>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361" name="椭圆 238"/>
              <p:cNvSpPr/>
              <p:nvPr/>
            </p:nvSpPr>
            <p:spPr>
              <a:xfrm>
                <a:off x="5845" y="7080"/>
                <a:ext cx="207" cy="207"/>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
            <p:nvSpPr>
              <p:cNvPr id="1049362" name="椭圆 239"/>
              <p:cNvSpPr/>
              <p:nvPr/>
            </p:nvSpPr>
            <p:spPr>
              <a:xfrm rot="10800000">
                <a:off x="5892" y="7126"/>
                <a:ext cx="115" cy="114"/>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1049363" name="椭圆 240"/>
            <p:cNvSpPr/>
            <p:nvPr/>
          </p:nvSpPr>
          <p:spPr>
            <a:xfrm>
              <a:off x="5779" y="4649"/>
              <a:ext cx="340" cy="339"/>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3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CFCFC"/>
                </a:solidFill>
              </a:endParaRPr>
            </a:p>
          </p:txBody>
        </p:sp>
        <p:grpSp>
          <p:nvGrpSpPr>
            <p:cNvPr id="402" name="组合 102"/>
            <p:cNvGrpSpPr/>
            <p:nvPr/>
          </p:nvGrpSpPr>
          <p:grpSpPr>
            <a:xfrm>
              <a:off x="7976" y="6332"/>
              <a:ext cx="206" cy="671"/>
              <a:chOff x="7030" y="6107"/>
              <a:chExt cx="206" cy="671"/>
            </a:xfrm>
          </p:grpSpPr>
          <p:sp>
            <p:nvSpPr>
              <p:cNvPr id="1049364" name="矩形 336"/>
              <p:cNvSpPr/>
              <p:nvPr/>
            </p:nvSpPr>
            <p:spPr>
              <a:xfrm rot="10800000">
                <a:off x="7107" y="6107"/>
                <a:ext cx="47" cy="474"/>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365" name="椭圆 233"/>
              <p:cNvSpPr/>
              <p:nvPr/>
            </p:nvSpPr>
            <p:spPr>
              <a:xfrm>
                <a:off x="7030" y="6572"/>
                <a:ext cx="207" cy="207"/>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
            <p:nvSpPr>
              <p:cNvPr id="1049366" name="椭圆 234"/>
              <p:cNvSpPr/>
              <p:nvPr/>
            </p:nvSpPr>
            <p:spPr>
              <a:xfrm rot="10800000">
                <a:off x="7076" y="6618"/>
                <a:ext cx="114" cy="114"/>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1049367" name="椭圆 235"/>
            <p:cNvSpPr/>
            <p:nvPr/>
          </p:nvSpPr>
          <p:spPr>
            <a:xfrm rot="10800000">
              <a:off x="7909" y="4687"/>
              <a:ext cx="340" cy="340"/>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4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CFCFC"/>
                </a:solidFill>
              </a:endParaRPr>
            </a:p>
          </p:txBody>
        </p:sp>
        <p:grpSp>
          <p:nvGrpSpPr>
            <p:cNvPr id="403" name="组合 103"/>
            <p:cNvGrpSpPr/>
            <p:nvPr/>
          </p:nvGrpSpPr>
          <p:grpSpPr>
            <a:xfrm>
              <a:off x="9887" y="6190"/>
              <a:ext cx="206" cy="671"/>
              <a:chOff x="8649" y="6430"/>
              <a:chExt cx="206" cy="671"/>
            </a:xfrm>
          </p:grpSpPr>
          <p:sp>
            <p:nvSpPr>
              <p:cNvPr id="1049368" name="矩形 336"/>
              <p:cNvSpPr/>
              <p:nvPr/>
            </p:nvSpPr>
            <p:spPr>
              <a:xfrm rot="10800000">
                <a:off x="8726" y="6430"/>
                <a:ext cx="47" cy="474"/>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369" name="椭圆 228"/>
              <p:cNvSpPr/>
              <p:nvPr/>
            </p:nvSpPr>
            <p:spPr>
              <a:xfrm>
                <a:off x="8649" y="6895"/>
                <a:ext cx="207" cy="207"/>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
            <p:nvSpPr>
              <p:cNvPr id="1049370" name="椭圆 229"/>
              <p:cNvSpPr/>
              <p:nvPr/>
            </p:nvSpPr>
            <p:spPr>
              <a:xfrm rot="10800000">
                <a:off x="8695" y="6941"/>
                <a:ext cx="114" cy="114"/>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1049371" name="椭圆 230"/>
            <p:cNvSpPr/>
            <p:nvPr/>
          </p:nvSpPr>
          <p:spPr>
            <a:xfrm>
              <a:off x="9820" y="4589"/>
              <a:ext cx="340" cy="339"/>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3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CFCFC"/>
                </a:solidFill>
              </a:endParaRPr>
            </a:p>
          </p:txBody>
        </p:sp>
        <p:grpSp>
          <p:nvGrpSpPr>
            <p:cNvPr id="404" name="组合 221"/>
            <p:cNvGrpSpPr/>
            <p:nvPr/>
          </p:nvGrpSpPr>
          <p:grpSpPr>
            <a:xfrm>
              <a:off x="1997" y="5512"/>
              <a:ext cx="340" cy="2308"/>
              <a:chOff x="8863655" y="1806291"/>
              <a:chExt cx="332725" cy="2262885"/>
            </a:xfrm>
          </p:grpSpPr>
          <p:sp>
            <p:nvSpPr>
              <p:cNvPr id="1049372" name="矩形 336"/>
              <p:cNvSpPr/>
              <p:nvPr/>
            </p:nvSpPr>
            <p:spPr>
              <a:xfrm rot="10800000">
                <a:off x="9018534" y="3410900"/>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373" name="椭圆 223"/>
              <p:cNvSpPr/>
              <p:nvPr/>
            </p:nvSpPr>
            <p:spPr>
              <a:xfrm>
                <a:off x="8942781" y="3866366"/>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
            <p:nvSpPr>
              <p:cNvPr id="1049374" name="椭圆 224"/>
              <p:cNvSpPr/>
              <p:nvPr/>
            </p:nvSpPr>
            <p:spPr>
              <a:xfrm rot="10800000">
                <a:off x="8988131" y="3911716"/>
                <a:ext cx="112110" cy="112110"/>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375" name="椭圆 225"/>
              <p:cNvSpPr/>
              <p:nvPr/>
            </p:nvSpPr>
            <p:spPr>
              <a:xfrm rot="10800000">
                <a:off x="8863655" y="1806291"/>
                <a:ext cx="332725" cy="332725"/>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3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CFCFC"/>
                  </a:solidFill>
                </a:endParaRPr>
              </a:p>
            </p:txBody>
          </p:sp>
        </p:grpSp>
        <p:grpSp>
          <p:nvGrpSpPr>
            <p:cNvPr id="405" name="组合 214"/>
            <p:cNvGrpSpPr/>
            <p:nvPr/>
          </p:nvGrpSpPr>
          <p:grpSpPr>
            <a:xfrm>
              <a:off x="3823" y="5293"/>
              <a:ext cx="340" cy="2318"/>
              <a:chOff x="6592925" y="1961655"/>
              <a:chExt cx="332725" cy="2272319"/>
            </a:xfrm>
          </p:grpSpPr>
          <p:sp>
            <p:nvSpPr>
              <p:cNvPr id="1049376" name="矩形 336"/>
              <p:cNvSpPr/>
              <p:nvPr/>
            </p:nvSpPr>
            <p:spPr>
              <a:xfrm rot="10800000">
                <a:off x="6736428" y="3575698"/>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377" name="椭圆 217"/>
              <p:cNvSpPr/>
              <p:nvPr/>
            </p:nvSpPr>
            <p:spPr>
              <a:xfrm>
                <a:off x="6657883" y="4031164"/>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
            <p:nvSpPr>
              <p:cNvPr id="1049378" name="椭圆 218"/>
              <p:cNvSpPr/>
              <p:nvPr/>
            </p:nvSpPr>
            <p:spPr>
              <a:xfrm rot="10800000">
                <a:off x="6703233" y="4076514"/>
                <a:ext cx="112110" cy="112110"/>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379" name="椭圆 219"/>
              <p:cNvSpPr/>
              <p:nvPr/>
            </p:nvSpPr>
            <p:spPr>
              <a:xfrm>
                <a:off x="6592925" y="1961655"/>
                <a:ext cx="332725" cy="332725"/>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4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CFCFC"/>
                  </a:solidFill>
                </a:endParaRPr>
              </a:p>
            </p:txBody>
          </p:sp>
        </p:gr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
          <p:cNvGrpSpPr/>
          <p:nvPr/>
        </p:nvGrpSpPr>
        <p:grpSpPr>
          <a:xfrm>
            <a:off x="526098" y="1017905"/>
            <a:ext cx="8091805" cy="3563114"/>
            <a:chOff x="1657" y="1048"/>
            <a:chExt cx="12743" cy="5611"/>
          </a:xfrm>
        </p:grpSpPr>
        <p:sp>
          <p:nvSpPr>
            <p:cNvPr id="1048629" name="矩形 12"/>
            <p:cNvSpPr/>
            <p:nvPr>
              <p:custDataLst>
                <p:tags r:id="rId1"/>
              </p:custDataLst>
            </p:nvPr>
          </p:nvSpPr>
          <p:spPr>
            <a:xfrm>
              <a:off x="8005" y="1048"/>
              <a:ext cx="6395" cy="5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0" name="文本框 3"/>
            <p:cNvSpPr txBox="1"/>
            <p:nvPr/>
          </p:nvSpPr>
          <p:spPr>
            <a:xfrm>
              <a:off x="8183" y="1235"/>
              <a:ext cx="6038" cy="4824"/>
            </a:xfrm>
            <a:prstGeom prst="rect">
              <a:avLst/>
            </a:prstGeom>
            <a:noFill/>
          </p:spPr>
          <p:txBody>
            <a:bodyPr wrap="square" rtlCol="0" anchor="t">
              <a:spAutoFit/>
            </a:bodyPr>
            <a:lstStyle/>
            <a:p>
              <a:pPr indent="381000" algn="just" fontAlgn="auto">
                <a:lnSpc>
                  <a:spcPct val="110000"/>
                </a:lnSpc>
                <a:spcBef>
                  <a:spcPts val="0"/>
                </a:spcBef>
                <a:spcAft>
                  <a:spcPts val="0"/>
                </a:spcAft>
              </a:pPr>
              <a:r>
                <a:rPr lang="zh-CN" altLang="en-US" sz="1400" spc="100" dirty="0">
                  <a:solidFill>
                    <a:schemeClr val="bg1"/>
                  </a:solidFill>
                  <a:latin typeface="微软雅黑" panose="020B0503020204020204" pitchFamily="34" charset="-122"/>
                  <a:ea typeface="微软雅黑" panose="020B0503020204020204" pitchFamily="34" charset="-122"/>
                  <a:sym typeface="+mn-ea"/>
                </a:rPr>
                <a:t>某油气站在安全检查中发现隐患，于是由浦东某公司与上海某燃气公司签订工程承包合同，将维修工作委托上海某燃气公司，上海某燃气公司擅自将该项目转包给无资质的上海某安装公司。上海某安装公司严重违反压力管道试压规定，擅自用压缩空气进行气密性试验代替对新更换管道的水压力试验，致使液化石油气储罐爆炸。</a:t>
              </a:r>
            </a:p>
            <a:p>
              <a:pPr indent="381000" algn="just" fontAlgn="auto">
                <a:lnSpc>
                  <a:spcPct val="110000"/>
                </a:lnSpc>
                <a:spcBef>
                  <a:spcPts val="0"/>
                </a:spcBef>
                <a:spcAft>
                  <a:spcPts val="0"/>
                </a:spcAft>
              </a:pPr>
              <a:r>
                <a:rPr lang="zh-CN" altLang="en-US" sz="1400" spc="100" dirty="0">
                  <a:solidFill>
                    <a:schemeClr val="bg1"/>
                  </a:solidFill>
                  <a:latin typeface="微软雅黑" panose="020B0503020204020204" pitchFamily="34" charset="-122"/>
                  <a:ea typeface="微软雅黑" panose="020B0503020204020204" pitchFamily="34" charset="-122"/>
                  <a:sym typeface="+mn-ea"/>
                </a:rPr>
                <a:t>事故造成2名作业人员当场死亡，30名附近居民和油气站旁边道路上行人受伤，其中2名伤者在送往医院途中死亡，周边约180户居民房窗户不同程度受损，12家商店及70余部车辆破损。</a:t>
              </a:r>
            </a:p>
          </p:txBody>
        </p:sp>
        <p:pic>
          <p:nvPicPr>
            <p:cNvPr id="2097156" name="图片 6"/>
            <p:cNvPicPr>
              <a:picLocks noChangeAspect="1"/>
            </p:cNvPicPr>
            <p:nvPr/>
          </p:nvPicPr>
          <p:blipFill>
            <a:blip r:embed="rId4"/>
            <a:stretch>
              <a:fillRect/>
            </a:stretch>
          </p:blipFill>
          <p:spPr>
            <a:xfrm>
              <a:off x="1657" y="2865"/>
              <a:ext cx="6347" cy="3794"/>
            </a:xfrm>
            <a:prstGeom prst="rect">
              <a:avLst/>
            </a:prstGeom>
          </p:spPr>
        </p:pic>
        <p:sp>
          <p:nvSpPr>
            <p:cNvPr id="1048631" name="矩形 44"/>
            <p:cNvSpPr/>
            <p:nvPr>
              <p:custDataLst>
                <p:tags r:id="rId2"/>
              </p:custDataLst>
            </p:nvPr>
          </p:nvSpPr>
          <p:spPr>
            <a:xfrm>
              <a:off x="7463" y="6299"/>
              <a:ext cx="1075" cy="360"/>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632"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事故案例</a:t>
            </a:r>
          </a:p>
        </p:txBody>
      </p:sp>
      <p:sp>
        <p:nvSpPr>
          <p:cNvPr id="1048633" name="矩形 2"/>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01</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 name="组合 47"/>
          <p:cNvGrpSpPr/>
          <p:nvPr/>
        </p:nvGrpSpPr>
        <p:grpSpPr>
          <a:xfrm>
            <a:off x="3653993" y="739140"/>
            <a:ext cx="1836014" cy="436880"/>
            <a:chOff x="5584" y="1164"/>
            <a:chExt cx="2891" cy="688"/>
          </a:xfrm>
        </p:grpSpPr>
        <p:sp>
          <p:nvSpPr>
            <p:cNvPr id="1049382"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5</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：工作管理</a:t>
              </a:r>
            </a:p>
          </p:txBody>
        </p:sp>
        <p:grpSp>
          <p:nvGrpSpPr>
            <p:cNvPr id="410" name="组合 68"/>
            <p:cNvGrpSpPr/>
            <p:nvPr/>
          </p:nvGrpSpPr>
          <p:grpSpPr>
            <a:xfrm>
              <a:off x="5584" y="1734"/>
              <a:ext cx="2891" cy="118"/>
              <a:chOff x="3578" y="2857"/>
              <a:chExt cx="2754" cy="118"/>
            </a:xfrm>
          </p:grpSpPr>
          <p:cxnSp>
            <p:nvCxnSpPr>
              <p:cNvPr id="3145822"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23"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383"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384"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11" name="组合 5"/>
          <p:cNvGrpSpPr/>
          <p:nvPr/>
        </p:nvGrpSpPr>
        <p:grpSpPr>
          <a:xfrm>
            <a:off x="1864995" y="3586480"/>
            <a:ext cx="5414010" cy="1075690"/>
            <a:chOff x="3072" y="5903"/>
            <a:chExt cx="8526" cy="1694"/>
          </a:xfrm>
        </p:grpSpPr>
        <p:sp>
          <p:nvSpPr>
            <p:cNvPr id="1049385" name="矩形 2"/>
            <p:cNvSpPr/>
            <p:nvPr/>
          </p:nvSpPr>
          <p:spPr>
            <a:xfrm>
              <a:off x="3072" y="5903"/>
              <a:ext cx="8526" cy="1695"/>
            </a:xfrm>
            <a:prstGeom prst="rect">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86" name="文本框 1"/>
            <p:cNvSpPr txBox="1"/>
            <p:nvPr/>
          </p:nvSpPr>
          <p:spPr>
            <a:xfrm>
              <a:off x="4064" y="6485"/>
              <a:ext cx="6542" cy="531"/>
            </a:xfrm>
            <a:prstGeom prst="rect">
              <a:avLst/>
            </a:prstGeom>
            <a:noFill/>
          </p:spPr>
          <p:txBody>
            <a:bodyPr wrap="square" rtlCol="0" anchor="ctr" anchorCtr="0">
              <a:spAutoFit/>
            </a:bodyPr>
            <a:lstStyle/>
            <a:p>
              <a:pPr indent="0" algn="ctr" fontAlgn="auto">
                <a:lnSpc>
                  <a:spcPct val="100000"/>
                </a:lnSpc>
                <a:spcBef>
                  <a:spcPts val="0"/>
                </a:spcBef>
                <a:spcAft>
                  <a:spcPts val="0"/>
                </a:spcAft>
                <a:buClr>
                  <a:srgbClr val="2E75B6"/>
                </a:buClr>
                <a:buSzPct val="75000"/>
                <a:buFont typeface="Wingdings" panose="05000000000000000000" charset="0"/>
                <a:buNone/>
              </a:pPr>
              <a:r>
                <a:rPr sz="1600" b="1" spc="100" dirty="0">
                  <a:solidFill>
                    <a:schemeClr val="bg1"/>
                  </a:solidFill>
                  <a:latin typeface="微软雅黑" panose="020B0503020204020204" pitchFamily="34" charset="-122"/>
                  <a:ea typeface="微软雅黑" panose="020B0503020204020204" pitchFamily="34" charset="-122"/>
                  <a:sym typeface="+mn-ea"/>
                </a:rPr>
                <a:t>制定工作计划；然后根据计划实施。</a:t>
              </a:r>
            </a:p>
          </p:txBody>
        </p:sp>
      </p:grpSp>
      <p:grpSp>
        <p:nvGrpSpPr>
          <p:cNvPr id="412" name="组合 4"/>
          <p:cNvGrpSpPr/>
          <p:nvPr/>
        </p:nvGrpSpPr>
        <p:grpSpPr>
          <a:xfrm>
            <a:off x="1865313" y="1608455"/>
            <a:ext cx="5414010" cy="1730375"/>
            <a:chOff x="1881" y="2653"/>
            <a:chExt cx="8526" cy="2725"/>
          </a:xfrm>
        </p:grpSpPr>
        <p:sp>
          <p:nvSpPr>
            <p:cNvPr id="1049387" name="文本框 11"/>
            <p:cNvSpPr txBox="1"/>
            <p:nvPr/>
          </p:nvSpPr>
          <p:spPr>
            <a:xfrm>
              <a:off x="1881" y="2785"/>
              <a:ext cx="2520" cy="531"/>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工作管理（续）</a:t>
              </a:r>
            </a:p>
          </p:txBody>
        </p:sp>
        <p:sp>
          <p:nvSpPr>
            <p:cNvPr id="1049388" name="文本框 16"/>
            <p:cNvSpPr txBox="1"/>
            <p:nvPr/>
          </p:nvSpPr>
          <p:spPr>
            <a:xfrm>
              <a:off x="6174" y="2714"/>
              <a:ext cx="4233" cy="2664"/>
            </a:xfrm>
            <a:prstGeom prst="rect">
              <a:avLst/>
            </a:prstGeom>
            <a:noFill/>
          </p:spPr>
          <p:txBody>
            <a:bodyPr wrap="square" rtlCol="0" anchor="ctr" anchorCtr="0">
              <a:spAutoFit/>
            </a:bodyPr>
            <a:lstStyle/>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审核不是“警察抓犯人”</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训练、指导、掌握审核技能</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建立覆盖整个项目沟通体系</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持续改进管理流程</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严格的变更管理程序</a:t>
              </a:r>
            </a:p>
            <a:p>
              <a:pPr marL="179705" indent="-179705" algn="just" fontAlgn="auto">
                <a:lnSpc>
                  <a:spcPct val="13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现场内外的紧急响应系统</a:t>
              </a:r>
            </a:p>
          </p:txBody>
        </p:sp>
        <p:sp>
          <p:nvSpPr>
            <p:cNvPr id="1049389" name=" 141"/>
            <p:cNvSpPr/>
            <p:nvPr/>
          </p:nvSpPr>
          <p:spPr>
            <a:xfrm>
              <a:off x="4716" y="2653"/>
              <a:ext cx="1021" cy="79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pPr>
              <a:endParaRPr lang="zh-CN" altLang="en-US">
                <a:solidFill>
                  <a:srgbClr val="FFFFFF"/>
                </a:solidFill>
              </a:endParaRP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6" name="组合 47"/>
          <p:cNvGrpSpPr/>
          <p:nvPr/>
        </p:nvGrpSpPr>
        <p:grpSpPr>
          <a:xfrm>
            <a:off x="3653993" y="739140"/>
            <a:ext cx="1836014" cy="436880"/>
            <a:chOff x="5584" y="1164"/>
            <a:chExt cx="2891" cy="688"/>
          </a:xfrm>
        </p:grpSpPr>
        <p:sp>
          <p:nvSpPr>
            <p:cNvPr id="1049392"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5</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：工作管理</a:t>
              </a:r>
            </a:p>
          </p:txBody>
        </p:sp>
        <p:grpSp>
          <p:nvGrpSpPr>
            <p:cNvPr id="417" name="组合 68"/>
            <p:cNvGrpSpPr/>
            <p:nvPr/>
          </p:nvGrpSpPr>
          <p:grpSpPr>
            <a:xfrm>
              <a:off x="5584" y="1734"/>
              <a:ext cx="2891" cy="118"/>
              <a:chOff x="3578" y="2857"/>
              <a:chExt cx="2754" cy="118"/>
            </a:xfrm>
          </p:grpSpPr>
          <p:cxnSp>
            <p:nvCxnSpPr>
              <p:cNvPr id="3145824"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25"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393"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394"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18" name="组合 66"/>
          <p:cNvGrpSpPr/>
          <p:nvPr/>
        </p:nvGrpSpPr>
        <p:grpSpPr>
          <a:xfrm>
            <a:off x="569913" y="1384300"/>
            <a:ext cx="8003857" cy="3416935"/>
            <a:chOff x="761" y="2795"/>
            <a:chExt cx="12604" cy="5381"/>
          </a:xfrm>
        </p:grpSpPr>
        <p:sp>
          <p:nvSpPr>
            <p:cNvPr id="1049395" name="文本框 6"/>
            <p:cNvSpPr txBox="1"/>
            <p:nvPr/>
          </p:nvSpPr>
          <p:spPr>
            <a:xfrm>
              <a:off x="761" y="2795"/>
              <a:ext cx="2520"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zh-CN"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存在的问题</a:t>
              </a:r>
            </a:p>
          </p:txBody>
        </p:sp>
        <p:sp>
          <p:nvSpPr>
            <p:cNvPr id="1049396" name="文本框 7"/>
            <p:cNvSpPr txBox="1"/>
            <p:nvPr/>
          </p:nvSpPr>
          <p:spPr>
            <a:xfrm>
              <a:off x="761" y="5372"/>
              <a:ext cx="6185" cy="2804"/>
            </a:xfrm>
            <a:prstGeom prst="rect">
              <a:avLst/>
            </a:prstGeom>
            <a:noFill/>
          </p:spPr>
          <p:txBody>
            <a:bodyPr wrap="square" rtlCol="0" anchor="ctr" anchorCtr="0">
              <a:spAutoFit/>
            </a:bodyPr>
            <a:lstStyle/>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对承包商的安全监管不如对公司员工严格</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作业现场经常出现“双重标准”。</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承包商员工重复发生不安全行为</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工作范围改变时，未更新安全作业计划</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现场管理人员未能有确认财务付款的授权</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未将承包商视作合作伙伴来管理安全工作</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sp>
          <p:nvSpPr>
            <p:cNvPr id="1049397" name="文本框 9"/>
            <p:cNvSpPr txBox="1"/>
            <p:nvPr/>
          </p:nvSpPr>
          <p:spPr>
            <a:xfrm>
              <a:off x="761" y="3305"/>
              <a:ext cx="5736" cy="904"/>
            </a:xfrm>
            <a:prstGeom prst="rect">
              <a:avLst/>
            </a:prstGeom>
            <a:noFill/>
          </p:spPr>
          <p:txBody>
            <a:bodyPr wrap="square" rtlCol="0" anchor="ctr" anchorCtr="0">
              <a:spAutoFit/>
            </a:bodyPr>
            <a:lstStyle/>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“晚到”的承包商的安全投入</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对监管安全工作的任务和责任不明确：</a:t>
              </a:r>
              <a:endPar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419" name="组合 63"/>
            <p:cNvGrpSpPr/>
            <p:nvPr/>
          </p:nvGrpSpPr>
          <p:grpSpPr>
            <a:xfrm>
              <a:off x="761" y="4310"/>
              <a:ext cx="12604" cy="892"/>
              <a:chOff x="1961" y="4819"/>
              <a:chExt cx="12604" cy="892"/>
            </a:xfrm>
          </p:grpSpPr>
          <p:grpSp>
            <p:nvGrpSpPr>
              <p:cNvPr id="420" name="组合 88"/>
              <p:cNvGrpSpPr/>
              <p:nvPr/>
            </p:nvGrpSpPr>
            <p:grpSpPr>
              <a:xfrm>
                <a:off x="1961" y="4819"/>
                <a:ext cx="6230" cy="893"/>
                <a:chOff x="592667" y="1625599"/>
                <a:chExt cx="4365061" cy="625529"/>
              </a:xfrm>
            </p:grpSpPr>
            <p:sp>
              <p:nvSpPr>
                <p:cNvPr id="1049398" name="矩形 2"/>
                <p:cNvSpPr/>
                <p:nvPr/>
              </p:nvSpPr>
              <p:spPr>
                <a:xfrm>
                  <a:off x="592667" y="1625599"/>
                  <a:ext cx="392552" cy="625529"/>
                </a:xfrm>
                <a:custGeom>
                  <a:avLst/>
                  <a:gdLst>
                    <a:gd name="connsiteX0" fmla="*/ 0 w 1041400"/>
                    <a:gd name="connsiteY0" fmla="*/ 0 h 1659466"/>
                    <a:gd name="connsiteX1" fmla="*/ 1041400 w 1041400"/>
                    <a:gd name="connsiteY1" fmla="*/ 0 h 1659466"/>
                    <a:gd name="connsiteX2" fmla="*/ 1041400 w 1041400"/>
                    <a:gd name="connsiteY2" fmla="*/ 1659466 h 1659466"/>
                    <a:gd name="connsiteX3" fmla="*/ 0 w 1041400"/>
                    <a:gd name="connsiteY3" fmla="*/ 1659466 h 1659466"/>
                    <a:gd name="connsiteX4" fmla="*/ 0 w 1041400"/>
                    <a:gd name="connsiteY4" fmla="*/ 0 h 1659466"/>
                    <a:gd name="connsiteX0-1" fmla="*/ 0 w 1041400"/>
                    <a:gd name="connsiteY0-2" fmla="*/ 0 h 1659466"/>
                    <a:gd name="connsiteX1-3" fmla="*/ 1041400 w 1041400"/>
                    <a:gd name="connsiteY1-4" fmla="*/ 0 h 1659466"/>
                    <a:gd name="connsiteX2-5" fmla="*/ 1041400 w 1041400"/>
                    <a:gd name="connsiteY2-6" fmla="*/ 1659466 h 1659466"/>
                    <a:gd name="connsiteX3-7" fmla="*/ 0 w 1041400"/>
                    <a:gd name="connsiteY3-8" fmla="*/ 1490133 h 1659466"/>
                    <a:gd name="connsiteX4-9" fmla="*/ 0 w 1041400"/>
                    <a:gd name="connsiteY4-10" fmla="*/ 0 h 1659466"/>
                    <a:gd name="connsiteX0-11" fmla="*/ 0 w 1041400"/>
                    <a:gd name="connsiteY0-12" fmla="*/ 0 h 1659466"/>
                    <a:gd name="connsiteX1-13" fmla="*/ 1041400 w 1041400"/>
                    <a:gd name="connsiteY1-14" fmla="*/ 0 h 1659466"/>
                    <a:gd name="connsiteX2-15" fmla="*/ 1041400 w 1041400"/>
                    <a:gd name="connsiteY2-16" fmla="*/ 1659466 h 1659466"/>
                    <a:gd name="connsiteX3-17" fmla="*/ 0 w 1041400"/>
                    <a:gd name="connsiteY3-18" fmla="*/ 1490133 h 1659466"/>
                    <a:gd name="connsiteX4-19" fmla="*/ 0 w 1041400"/>
                    <a:gd name="connsiteY4-20" fmla="*/ 0 h 1659466"/>
                    <a:gd name="connsiteX0-21" fmla="*/ 0 w 1041400"/>
                    <a:gd name="connsiteY0-22" fmla="*/ 0 h 1659466"/>
                    <a:gd name="connsiteX1-23" fmla="*/ 1041400 w 1041400"/>
                    <a:gd name="connsiteY1-24" fmla="*/ 296333 h 1659466"/>
                    <a:gd name="connsiteX2-25" fmla="*/ 1041400 w 1041400"/>
                    <a:gd name="connsiteY2-26" fmla="*/ 1659466 h 1659466"/>
                    <a:gd name="connsiteX3-27" fmla="*/ 0 w 1041400"/>
                    <a:gd name="connsiteY3-28" fmla="*/ 1490133 h 1659466"/>
                    <a:gd name="connsiteX4-29" fmla="*/ 0 w 1041400"/>
                    <a:gd name="connsiteY4-30" fmla="*/ 0 h 1659466"/>
                    <a:gd name="connsiteX0-31" fmla="*/ 0 w 1041400"/>
                    <a:gd name="connsiteY0-32" fmla="*/ 0 h 1659466"/>
                    <a:gd name="connsiteX1-33" fmla="*/ 1041400 w 1041400"/>
                    <a:gd name="connsiteY1-34" fmla="*/ 296333 h 1659466"/>
                    <a:gd name="connsiteX2-35" fmla="*/ 1041400 w 1041400"/>
                    <a:gd name="connsiteY2-36" fmla="*/ 1659466 h 1659466"/>
                    <a:gd name="connsiteX3-37" fmla="*/ 0 w 1041400"/>
                    <a:gd name="connsiteY3-38" fmla="*/ 1490133 h 1659466"/>
                    <a:gd name="connsiteX4-39" fmla="*/ 0 w 1041400"/>
                    <a:gd name="connsiteY4-40" fmla="*/ 0 h 1659466"/>
                    <a:gd name="connsiteX0-41" fmla="*/ 0 w 1041400"/>
                    <a:gd name="connsiteY0-42" fmla="*/ 0 h 1659466"/>
                    <a:gd name="connsiteX1-43" fmla="*/ 1041400 w 1041400"/>
                    <a:gd name="connsiteY1-44" fmla="*/ 296333 h 1659466"/>
                    <a:gd name="connsiteX2-45" fmla="*/ 1041400 w 1041400"/>
                    <a:gd name="connsiteY2-46" fmla="*/ 1659466 h 1659466"/>
                    <a:gd name="connsiteX3-47" fmla="*/ 0 w 1041400"/>
                    <a:gd name="connsiteY3-48" fmla="*/ 1490133 h 1659466"/>
                    <a:gd name="connsiteX4-49" fmla="*/ 0 w 1041400"/>
                    <a:gd name="connsiteY4-50" fmla="*/ 0 h 1659466"/>
                    <a:gd name="connsiteX0-51" fmla="*/ 0 w 1041400"/>
                    <a:gd name="connsiteY0-52" fmla="*/ 0 h 1659466"/>
                    <a:gd name="connsiteX1-53" fmla="*/ 1041400 w 1041400"/>
                    <a:gd name="connsiteY1-54" fmla="*/ 296333 h 1659466"/>
                    <a:gd name="connsiteX2-55" fmla="*/ 1041400 w 1041400"/>
                    <a:gd name="connsiteY2-56" fmla="*/ 1659466 h 1659466"/>
                    <a:gd name="connsiteX3-57" fmla="*/ 0 w 1041400"/>
                    <a:gd name="connsiteY3-58" fmla="*/ 1490133 h 1659466"/>
                    <a:gd name="connsiteX4-59" fmla="*/ 0 w 1041400"/>
                    <a:gd name="connsiteY4-60" fmla="*/ 0 h 1659466"/>
                    <a:gd name="connsiteX0-61" fmla="*/ 0 w 1041400"/>
                    <a:gd name="connsiteY0-62" fmla="*/ 0 h 1659466"/>
                    <a:gd name="connsiteX1-63" fmla="*/ 1041400 w 1041400"/>
                    <a:gd name="connsiteY1-64" fmla="*/ 296333 h 1659466"/>
                    <a:gd name="connsiteX2-65" fmla="*/ 1041400 w 1041400"/>
                    <a:gd name="connsiteY2-66" fmla="*/ 1659466 h 1659466"/>
                    <a:gd name="connsiteX3-67" fmla="*/ 0 w 1041400"/>
                    <a:gd name="connsiteY3-68" fmla="*/ 1490133 h 1659466"/>
                    <a:gd name="connsiteX4-69" fmla="*/ 0 w 1041400"/>
                    <a:gd name="connsiteY4-70" fmla="*/ 0 h 1659466"/>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1041400" h="1659466">
                      <a:moveTo>
                        <a:pt x="0" y="0"/>
                      </a:moveTo>
                      <a:cubicBezTo>
                        <a:pt x="253999" y="14112"/>
                        <a:pt x="533401" y="-56445"/>
                        <a:pt x="1041400" y="296333"/>
                      </a:cubicBezTo>
                      <a:lnTo>
                        <a:pt x="1041400" y="1659466"/>
                      </a:lnTo>
                      <a:cubicBezTo>
                        <a:pt x="414867" y="1399822"/>
                        <a:pt x="160866" y="1470377"/>
                        <a:pt x="0" y="1490133"/>
                      </a:cubicBezTo>
                      <a:lnTo>
                        <a:pt x="0" y="0"/>
                      </a:lnTo>
                      <a:close/>
                    </a:path>
                  </a:pathLst>
                </a:custGeom>
                <a:gradFill flip="none" rotWithShape="1">
                  <a:gsLst>
                    <a:gs pos="0">
                      <a:schemeClr val="accent1">
                        <a:lumMod val="40000"/>
                        <a:lumOff val="6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algn="ctr" fontAlgn="auto"/>
                  <a:r>
                    <a:rPr lang="en-US" b="1"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1</a:t>
                  </a:r>
                </a:p>
              </p:txBody>
            </p:sp>
            <p:sp>
              <p:nvSpPr>
                <p:cNvPr id="1049399" name="矩形 93"/>
                <p:cNvSpPr/>
                <p:nvPr/>
              </p:nvSpPr>
              <p:spPr>
                <a:xfrm>
                  <a:off x="985219" y="1736004"/>
                  <a:ext cx="3972509" cy="515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a:lnSpc>
                      <a:spcPct val="150000"/>
                    </a:lnSpc>
                  </a:pPr>
                  <a:endParaRPr sz="1350" dirty="0">
                    <a:solidFill>
                      <a:schemeClr val="bg1"/>
                    </a:solidFill>
                    <a:sym typeface="+mn-ea"/>
                  </a:endParaRPr>
                </a:p>
              </p:txBody>
            </p:sp>
          </p:grpSp>
          <p:grpSp>
            <p:nvGrpSpPr>
              <p:cNvPr id="421" name="组合 89"/>
              <p:cNvGrpSpPr/>
              <p:nvPr/>
            </p:nvGrpSpPr>
            <p:grpSpPr>
              <a:xfrm>
                <a:off x="8335" y="4819"/>
                <a:ext cx="6230" cy="893"/>
                <a:chOff x="592667" y="1625599"/>
                <a:chExt cx="4365061" cy="625529"/>
              </a:xfrm>
            </p:grpSpPr>
            <p:sp>
              <p:nvSpPr>
                <p:cNvPr id="1049400" name="矩形 2"/>
                <p:cNvSpPr/>
                <p:nvPr/>
              </p:nvSpPr>
              <p:spPr>
                <a:xfrm>
                  <a:off x="592667" y="1625599"/>
                  <a:ext cx="392552" cy="625529"/>
                </a:xfrm>
                <a:custGeom>
                  <a:avLst/>
                  <a:gdLst>
                    <a:gd name="connsiteX0" fmla="*/ 0 w 1041400"/>
                    <a:gd name="connsiteY0" fmla="*/ 0 h 1659466"/>
                    <a:gd name="connsiteX1" fmla="*/ 1041400 w 1041400"/>
                    <a:gd name="connsiteY1" fmla="*/ 0 h 1659466"/>
                    <a:gd name="connsiteX2" fmla="*/ 1041400 w 1041400"/>
                    <a:gd name="connsiteY2" fmla="*/ 1659466 h 1659466"/>
                    <a:gd name="connsiteX3" fmla="*/ 0 w 1041400"/>
                    <a:gd name="connsiteY3" fmla="*/ 1659466 h 1659466"/>
                    <a:gd name="connsiteX4" fmla="*/ 0 w 1041400"/>
                    <a:gd name="connsiteY4" fmla="*/ 0 h 1659466"/>
                    <a:gd name="connsiteX0-1" fmla="*/ 0 w 1041400"/>
                    <a:gd name="connsiteY0-2" fmla="*/ 0 h 1659466"/>
                    <a:gd name="connsiteX1-3" fmla="*/ 1041400 w 1041400"/>
                    <a:gd name="connsiteY1-4" fmla="*/ 0 h 1659466"/>
                    <a:gd name="connsiteX2-5" fmla="*/ 1041400 w 1041400"/>
                    <a:gd name="connsiteY2-6" fmla="*/ 1659466 h 1659466"/>
                    <a:gd name="connsiteX3-7" fmla="*/ 0 w 1041400"/>
                    <a:gd name="connsiteY3-8" fmla="*/ 1490133 h 1659466"/>
                    <a:gd name="connsiteX4-9" fmla="*/ 0 w 1041400"/>
                    <a:gd name="connsiteY4-10" fmla="*/ 0 h 1659466"/>
                    <a:gd name="connsiteX0-11" fmla="*/ 0 w 1041400"/>
                    <a:gd name="connsiteY0-12" fmla="*/ 0 h 1659466"/>
                    <a:gd name="connsiteX1-13" fmla="*/ 1041400 w 1041400"/>
                    <a:gd name="connsiteY1-14" fmla="*/ 0 h 1659466"/>
                    <a:gd name="connsiteX2-15" fmla="*/ 1041400 w 1041400"/>
                    <a:gd name="connsiteY2-16" fmla="*/ 1659466 h 1659466"/>
                    <a:gd name="connsiteX3-17" fmla="*/ 0 w 1041400"/>
                    <a:gd name="connsiteY3-18" fmla="*/ 1490133 h 1659466"/>
                    <a:gd name="connsiteX4-19" fmla="*/ 0 w 1041400"/>
                    <a:gd name="connsiteY4-20" fmla="*/ 0 h 1659466"/>
                    <a:gd name="connsiteX0-21" fmla="*/ 0 w 1041400"/>
                    <a:gd name="connsiteY0-22" fmla="*/ 0 h 1659466"/>
                    <a:gd name="connsiteX1-23" fmla="*/ 1041400 w 1041400"/>
                    <a:gd name="connsiteY1-24" fmla="*/ 296333 h 1659466"/>
                    <a:gd name="connsiteX2-25" fmla="*/ 1041400 w 1041400"/>
                    <a:gd name="connsiteY2-26" fmla="*/ 1659466 h 1659466"/>
                    <a:gd name="connsiteX3-27" fmla="*/ 0 w 1041400"/>
                    <a:gd name="connsiteY3-28" fmla="*/ 1490133 h 1659466"/>
                    <a:gd name="connsiteX4-29" fmla="*/ 0 w 1041400"/>
                    <a:gd name="connsiteY4-30" fmla="*/ 0 h 1659466"/>
                    <a:gd name="connsiteX0-31" fmla="*/ 0 w 1041400"/>
                    <a:gd name="connsiteY0-32" fmla="*/ 0 h 1659466"/>
                    <a:gd name="connsiteX1-33" fmla="*/ 1041400 w 1041400"/>
                    <a:gd name="connsiteY1-34" fmla="*/ 296333 h 1659466"/>
                    <a:gd name="connsiteX2-35" fmla="*/ 1041400 w 1041400"/>
                    <a:gd name="connsiteY2-36" fmla="*/ 1659466 h 1659466"/>
                    <a:gd name="connsiteX3-37" fmla="*/ 0 w 1041400"/>
                    <a:gd name="connsiteY3-38" fmla="*/ 1490133 h 1659466"/>
                    <a:gd name="connsiteX4-39" fmla="*/ 0 w 1041400"/>
                    <a:gd name="connsiteY4-40" fmla="*/ 0 h 1659466"/>
                    <a:gd name="connsiteX0-41" fmla="*/ 0 w 1041400"/>
                    <a:gd name="connsiteY0-42" fmla="*/ 0 h 1659466"/>
                    <a:gd name="connsiteX1-43" fmla="*/ 1041400 w 1041400"/>
                    <a:gd name="connsiteY1-44" fmla="*/ 296333 h 1659466"/>
                    <a:gd name="connsiteX2-45" fmla="*/ 1041400 w 1041400"/>
                    <a:gd name="connsiteY2-46" fmla="*/ 1659466 h 1659466"/>
                    <a:gd name="connsiteX3-47" fmla="*/ 0 w 1041400"/>
                    <a:gd name="connsiteY3-48" fmla="*/ 1490133 h 1659466"/>
                    <a:gd name="connsiteX4-49" fmla="*/ 0 w 1041400"/>
                    <a:gd name="connsiteY4-50" fmla="*/ 0 h 1659466"/>
                    <a:gd name="connsiteX0-51" fmla="*/ 0 w 1041400"/>
                    <a:gd name="connsiteY0-52" fmla="*/ 0 h 1659466"/>
                    <a:gd name="connsiteX1-53" fmla="*/ 1041400 w 1041400"/>
                    <a:gd name="connsiteY1-54" fmla="*/ 296333 h 1659466"/>
                    <a:gd name="connsiteX2-55" fmla="*/ 1041400 w 1041400"/>
                    <a:gd name="connsiteY2-56" fmla="*/ 1659466 h 1659466"/>
                    <a:gd name="connsiteX3-57" fmla="*/ 0 w 1041400"/>
                    <a:gd name="connsiteY3-58" fmla="*/ 1490133 h 1659466"/>
                    <a:gd name="connsiteX4-59" fmla="*/ 0 w 1041400"/>
                    <a:gd name="connsiteY4-60" fmla="*/ 0 h 1659466"/>
                    <a:gd name="connsiteX0-61" fmla="*/ 0 w 1041400"/>
                    <a:gd name="connsiteY0-62" fmla="*/ 0 h 1659466"/>
                    <a:gd name="connsiteX1-63" fmla="*/ 1041400 w 1041400"/>
                    <a:gd name="connsiteY1-64" fmla="*/ 296333 h 1659466"/>
                    <a:gd name="connsiteX2-65" fmla="*/ 1041400 w 1041400"/>
                    <a:gd name="connsiteY2-66" fmla="*/ 1659466 h 1659466"/>
                    <a:gd name="connsiteX3-67" fmla="*/ 0 w 1041400"/>
                    <a:gd name="connsiteY3-68" fmla="*/ 1490133 h 1659466"/>
                    <a:gd name="connsiteX4-69" fmla="*/ 0 w 1041400"/>
                    <a:gd name="connsiteY4-70" fmla="*/ 0 h 1659466"/>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1041400" h="1659466">
                      <a:moveTo>
                        <a:pt x="0" y="0"/>
                      </a:moveTo>
                      <a:cubicBezTo>
                        <a:pt x="253999" y="14112"/>
                        <a:pt x="533401" y="-56445"/>
                        <a:pt x="1041400" y="296333"/>
                      </a:cubicBezTo>
                      <a:lnTo>
                        <a:pt x="1041400" y="1659466"/>
                      </a:lnTo>
                      <a:cubicBezTo>
                        <a:pt x="414867" y="1399822"/>
                        <a:pt x="160866" y="1470377"/>
                        <a:pt x="0" y="1490133"/>
                      </a:cubicBezTo>
                      <a:lnTo>
                        <a:pt x="0" y="0"/>
                      </a:lnTo>
                      <a:close/>
                    </a:path>
                  </a:pathLst>
                </a:custGeom>
                <a:gradFill flip="none" rotWithShape="1">
                  <a:gsLst>
                    <a:gs pos="0">
                      <a:schemeClr val="accent1">
                        <a:lumMod val="40000"/>
                        <a:lumOff val="6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algn="ctr" fontAlgn="auto"/>
                  <a:r>
                    <a:rPr lang="en-US" b="1"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2</a:t>
                  </a:r>
                </a:p>
              </p:txBody>
            </p:sp>
            <p:sp>
              <p:nvSpPr>
                <p:cNvPr id="1049401" name="矩形 91"/>
                <p:cNvSpPr/>
                <p:nvPr/>
              </p:nvSpPr>
              <p:spPr>
                <a:xfrm>
                  <a:off x="985219" y="1736004"/>
                  <a:ext cx="3972509" cy="515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a:lnSpc>
                      <a:spcPct val="150000"/>
                    </a:lnSpc>
                  </a:pPr>
                  <a:endParaRPr sz="1350" dirty="0">
                    <a:solidFill>
                      <a:schemeClr val="bg1"/>
                    </a:solidFill>
                    <a:sym typeface="+mn-ea"/>
                  </a:endParaRPr>
                </a:p>
              </p:txBody>
            </p:sp>
          </p:grpSp>
        </p:grpSp>
        <p:sp>
          <p:nvSpPr>
            <p:cNvPr id="1049402" name="文本框 62"/>
            <p:cNvSpPr txBox="1"/>
            <p:nvPr/>
          </p:nvSpPr>
          <p:spPr>
            <a:xfrm>
              <a:off x="1293" y="4594"/>
              <a:ext cx="5726"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b="1" spc="100" dirty="0">
                  <a:solidFill>
                    <a:schemeClr val="bg1"/>
                  </a:solidFill>
                  <a:latin typeface="微软雅黑" panose="020B0503020204020204" pitchFamily="34" charset="-122"/>
                  <a:ea typeface="微软雅黑" panose="020B0503020204020204" pitchFamily="34" charset="-122"/>
                  <a:sym typeface="+mn-ea"/>
                </a:rPr>
                <a:t>资源有限的安全专职人员或安全监督人员</a:t>
              </a:r>
            </a:p>
          </p:txBody>
        </p:sp>
        <p:sp>
          <p:nvSpPr>
            <p:cNvPr id="1049403" name="文本框 65"/>
            <p:cNvSpPr txBox="1"/>
            <p:nvPr/>
          </p:nvSpPr>
          <p:spPr>
            <a:xfrm>
              <a:off x="7695" y="4594"/>
              <a:ext cx="4865"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b="1" spc="100" dirty="0">
                  <a:solidFill>
                    <a:schemeClr val="bg1"/>
                  </a:solidFill>
                  <a:latin typeface="微软雅黑" panose="020B0503020204020204" pitchFamily="34" charset="-122"/>
                  <a:ea typeface="微软雅黑" panose="020B0503020204020204" pitchFamily="34" charset="-122"/>
                  <a:sym typeface="+mn-ea"/>
                </a:rPr>
                <a:t>现场“没有得到授权”的公司员工</a:t>
              </a:r>
            </a:p>
          </p:txBody>
        </p:sp>
      </p:grpSp>
      <p:grpSp>
        <p:nvGrpSpPr>
          <p:cNvPr id="422" name="组合 94"/>
          <p:cNvGrpSpPr/>
          <p:nvPr/>
        </p:nvGrpSpPr>
        <p:grpSpPr>
          <a:xfrm>
            <a:off x="6047105" y="3084830"/>
            <a:ext cx="1764665" cy="1652270"/>
            <a:chOff x="5355" y="2095"/>
            <a:chExt cx="3594" cy="3365"/>
          </a:xfrm>
        </p:grpSpPr>
        <p:sp>
          <p:nvSpPr>
            <p:cNvPr id="1049404" name="Freeform 5"/>
            <p:cNvSpPr/>
            <p:nvPr/>
          </p:nvSpPr>
          <p:spPr bwMode="auto">
            <a:xfrm>
              <a:off x="5355" y="2914"/>
              <a:ext cx="3594" cy="2209"/>
            </a:xfrm>
            <a:custGeom>
              <a:avLst/>
              <a:gdLst>
                <a:gd name="T0" fmla="*/ 1979 w 2005"/>
                <a:gd name="T1" fmla="*/ 681 h 1232"/>
                <a:gd name="T2" fmla="*/ 1931 w 2005"/>
                <a:gd name="T3" fmla="*/ 613 h 1232"/>
                <a:gd name="T4" fmla="*/ 1865 w 2005"/>
                <a:gd name="T5" fmla="*/ 563 h 1232"/>
                <a:gd name="T6" fmla="*/ 1787 w 2005"/>
                <a:gd name="T7" fmla="*/ 537 h 1232"/>
                <a:gd name="T8" fmla="*/ 1741 w 2005"/>
                <a:gd name="T9" fmla="*/ 499 h 1232"/>
                <a:gd name="T10" fmla="*/ 1699 w 2005"/>
                <a:gd name="T11" fmla="*/ 374 h 1232"/>
                <a:gd name="T12" fmla="*/ 1615 w 2005"/>
                <a:gd name="T13" fmla="*/ 276 h 1232"/>
                <a:gd name="T14" fmla="*/ 1498 w 2005"/>
                <a:gd name="T15" fmla="*/ 216 h 1232"/>
                <a:gd name="T16" fmla="*/ 1398 w 2005"/>
                <a:gd name="T17" fmla="*/ 200 h 1232"/>
                <a:gd name="T18" fmla="*/ 1344 w 2005"/>
                <a:gd name="T19" fmla="*/ 160 h 1232"/>
                <a:gd name="T20" fmla="*/ 1280 w 2005"/>
                <a:gd name="T21" fmla="*/ 86 h 1232"/>
                <a:gd name="T22" fmla="*/ 1200 w 2005"/>
                <a:gd name="T23" fmla="*/ 32 h 1232"/>
                <a:gd name="T24" fmla="*/ 1104 w 2005"/>
                <a:gd name="T25" fmla="*/ 4 h 1232"/>
                <a:gd name="T26" fmla="*/ 1022 w 2005"/>
                <a:gd name="T27" fmla="*/ 2 h 1232"/>
                <a:gd name="T28" fmla="*/ 904 w 2005"/>
                <a:gd name="T29" fmla="*/ 34 h 1232"/>
                <a:gd name="T30" fmla="*/ 807 w 2005"/>
                <a:gd name="T31" fmla="*/ 102 h 1232"/>
                <a:gd name="T32" fmla="*/ 739 w 2005"/>
                <a:gd name="T33" fmla="*/ 200 h 1232"/>
                <a:gd name="T34" fmla="*/ 713 w 2005"/>
                <a:gd name="T35" fmla="*/ 288 h 1232"/>
                <a:gd name="T36" fmla="*/ 623 w 2005"/>
                <a:gd name="T37" fmla="*/ 224 h 1232"/>
                <a:gd name="T38" fmla="*/ 511 w 2005"/>
                <a:gd name="T39" fmla="*/ 200 h 1232"/>
                <a:gd name="T40" fmla="*/ 433 w 2005"/>
                <a:gd name="T41" fmla="*/ 212 h 1232"/>
                <a:gd name="T42" fmla="*/ 343 w 2005"/>
                <a:gd name="T43" fmla="*/ 258 h 1232"/>
                <a:gd name="T44" fmla="*/ 275 w 2005"/>
                <a:gd name="T45" fmla="*/ 334 h 1232"/>
                <a:gd name="T46" fmla="*/ 239 w 2005"/>
                <a:gd name="T47" fmla="*/ 430 h 1232"/>
                <a:gd name="T48" fmla="*/ 235 w 2005"/>
                <a:gd name="T49" fmla="*/ 456 h 1232"/>
                <a:gd name="T50" fmla="*/ 143 w 2005"/>
                <a:gd name="T51" fmla="*/ 473 h 1232"/>
                <a:gd name="T52" fmla="*/ 69 w 2005"/>
                <a:gd name="T53" fmla="*/ 523 h 1232"/>
                <a:gd name="T54" fmla="*/ 18 w 2005"/>
                <a:gd name="T55" fmla="*/ 597 h 1232"/>
                <a:gd name="T56" fmla="*/ 0 w 2005"/>
                <a:gd name="T57" fmla="*/ 689 h 1232"/>
                <a:gd name="T58" fmla="*/ 10 w 2005"/>
                <a:gd name="T59" fmla="*/ 759 h 1232"/>
                <a:gd name="T60" fmla="*/ 55 w 2005"/>
                <a:gd name="T61" fmla="*/ 839 h 1232"/>
                <a:gd name="T62" fmla="*/ 123 w 2005"/>
                <a:gd name="T63" fmla="*/ 895 h 1232"/>
                <a:gd name="T64" fmla="*/ 211 w 2005"/>
                <a:gd name="T65" fmla="*/ 923 h 1232"/>
                <a:gd name="T66" fmla="*/ 273 w 2005"/>
                <a:gd name="T67" fmla="*/ 921 h 1232"/>
                <a:gd name="T68" fmla="*/ 285 w 2005"/>
                <a:gd name="T69" fmla="*/ 961 h 1232"/>
                <a:gd name="T70" fmla="*/ 339 w 2005"/>
                <a:gd name="T71" fmla="*/ 1047 h 1232"/>
                <a:gd name="T72" fmla="*/ 421 w 2005"/>
                <a:gd name="T73" fmla="*/ 1102 h 1232"/>
                <a:gd name="T74" fmla="*/ 519 w 2005"/>
                <a:gd name="T75" fmla="*/ 1124 h 1232"/>
                <a:gd name="T76" fmla="*/ 597 w 2005"/>
                <a:gd name="T77" fmla="*/ 1114 h 1232"/>
                <a:gd name="T78" fmla="*/ 661 w 2005"/>
                <a:gd name="T79" fmla="*/ 1150 h 1232"/>
                <a:gd name="T80" fmla="*/ 789 w 2005"/>
                <a:gd name="T81" fmla="*/ 1184 h 1232"/>
                <a:gd name="T82" fmla="*/ 880 w 2005"/>
                <a:gd name="T83" fmla="*/ 1168 h 1232"/>
                <a:gd name="T84" fmla="*/ 936 w 2005"/>
                <a:gd name="T85" fmla="*/ 1138 h 1232"/>
                <a:gd name="T86" fmla="*/ 992 w 2005"/>
                <a:gd name="T87" fmla="*/ 1188 h 1232"/>
                <a:gd name="T88" fmla="*/ 1058 w 2005"/>
                <a:gd name="T89" fmla="*/ 1220 h 1232"/>
                <a:gd name="T90" fmla="*/ 1132 w 2005"/>
                <a:gd name="T91" fmla="*/ 1232 h 1232"/>
                <a:gd name="T92" fmla="*/ 1208 w 2005"/>
                <a:gd name="T93" fmla="*/ 1222 h 1232"/>
                <a:gd name="T94" fmla="*/ 1270 w 2005"/>
                <a:gd name="T95" fmla="*/ 1196 h 1232"/>
                <a:gd name="T96" fmla="*/ 1334 w 2005"/>
                <a:gd name="T97" fmla="*/ 1142 h 1232"/>
                <a:gd name="T98" fmla="*/ 1388 w 2005"/>
                <a:gd name="T99" fmla="*/ 1138 h 1232"/>
                <a:gd name="T100" fmla="*/ 1474 w 2005"/>
                <a:gd name="T101" fmla="*/ 1144 h 1232"/>
                <a:gd name="T102" fmla="*/ 1540 w 2005"/>
                <a:gd name="T103" fmla="*/ 1128 h 1232"/>
                <a:gd name="T104" fmla="*/ 1615 w 2005"/>
                <a:gd name="T105" fmla="*/ 1085 h 1232"/>
                <a:gd name="T106" fmla="*/ 1659 w 2005"/>
                <a:gd name="T107" fmla="*/ 1039 h 1232"/>
                <a:gd name="T108" fmla="*/ 1735 w 2005"/>
                <a:gd name="T109" fmla="*/ 1055 h 1232"/>
                <a:gd name="T110" fmla="*/ 1815 w 2005"/>
                <a:gd name="T111" fmla="*/ 1045 h 1232"/>
                <a:gd name="T112" fmla="*/ 1887 w 2005"/>
                <a:gd name="T113" fmla="*/ 1013 h 1232"/>
                <a:gd name="T114" fmla="*/ 1959 w 2005"/>
                <a:gd name="T115" fmla="*/ 943 h 1232"/>
                <a:gd name="T116" fmla="*/ 1999 w 2005"/>
                <a:gd name="T117" fmla="*/ 851 h 1232"/>
                <a:gd name="T118" fmla="*/ 2001 w 2005"/>
                <a:gd name="T119" fmla="*/ 749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5" h="1232">
                  <a:moveTo>
                    <a:pt x="1995" y="723"/>
                  </a:moveTo>
                  <a:lnTo>
                    <a:pt x="1995" y="723"/>
                  </a:lnTo>
                  <a:lnTo>
                    <a:pt x="1989" y="701"/>
                  </a:lnTo>
                  <a:lnTo>
                    <a:pt x="1979" y="681"/>
                  </a:lnTo>
                  <a:lnTo>
                    <a:pt x="1969" y="663"/>
                  </a:lnTo>
                  <a:lnTo>
                    <a:pt x="1959" y="645"/>
                  </a:lnTo>
                  <a:lnTo>
                    <a:pt x="1945" y="627"/>
                  </a:lnTo>
                  <a:lnTo>
                    <a:pt x="1931" y="613"/>
                  </a:lnTo>
                  <a:lnTo>
                    <a:pt x="1917" y="597"/>
                  </a:lnTo>
                  <a:lnTo>
                    <a:pt x="1901" y="585"/>
                  </a:lnTo>
                  <a:lnTo>
                    <a:pt x="1883" y="573"/>
                  </a:lnTo>
                  <a:lnTo>
                    <a:pt x="1865" y="563"/>
                  </a:lnTo>
                  <a:lnTo>
                    <a:pt x="1847" y="553"/>
                  </a:lnTo>
                  <a:lnTo>
                    <a:pt x="1827" y="547"/>
                  </a:lnTo>
                  <a:lnTo>
                    <a:pt x="1807" y="541"/>
                  </a:lnTo>
                  <a:lnTo>
                    <a:pt x="1787" y="537"/>
                  </a:lnTo>
                  <a:lnTo>
                    <a:pt x="1765" y="533"/>
                  </a:lnTo>
                  <a:lnTo>
                    <a:pt x="1743" y="533"/>
                  </a:lnTo>
                  <a:lnTo>
                    <a:pt x="1743" y="533"/>
                  </a:lnTo>
                  <a:lnTo>
                    <a:pt x="1741" y="499"/>
                  </a:lnTo>
                  <a:lnTo>
                    <a:pt x="1735" y="465"/>
                  </a:lnTo>
                  <a:lnTo>
                    <a:pt x="1725" y="434"/>
                  </a:lnTo>
                  <a:lnTo>
                    <a:pt x="1713" y="404"/>
                  </a:lnTo>
                  <a:lnTo>
                    <a:pt x="1699" y="374"/>
                  </a:lnTo>
                  <a:lnTo>
                    <a:pt x="1681" y="348"/>
                  </a:lnTo>
                  <a:lnTo>
                    <a:pt x="1661" y="322"/>
                  </a:lnTo>
                  <a:lnTo>
                    <a:pt x="1639" y="298"/>
                  </a:lnTo>
                  <a:lnTo>
                    <a:pt x="1615" y="276"/>
                  </a:lnTo>
                  <a:lnTo>
                    <a:pt x="1588" y="258"/>
                  </a:lnTo>
                  <a:lnTo>
                    <a:pt x="1560" y="240"/>
                  </a:lnTo>
                  <a:lnTo>
                    <a:pt x="1530" y="226"/>
                  </a:lnTo>
                  <a:lnTo>
                    <a:pt x="1498" y="216"/>
                  </a:lnTo>
                  <a:lnTo>
                    <a:pt x="1466" y="208"/>
                  </a:lnTo>
                  <a:lnTo>
                    <a:pt x="1432" y="202"/>
                  </a:lnTo>
                  <a:lnTo>
                    <a:pt x="1398" y="200"/>
                  </a:lnTo>
                  <a:lnTo>
                    <a:pt x="1398" y="200"/>
                  </a:lnTo>
                  <a:lnTo>
                    <a:pt x="1368" y="202"/>
                  </a:lnTo>
                  <a:lnTo>
                    <a:pt x="1368" y="202"/>
                  </a:lnTo>
                  <a:lnTo>
                    <a:pt x="1356" y="180"/>
                  </a:lnTo>
                  <a:lnTo>
                    <a:pt x="1344" y="160"/>
                  </a:lnTo>
                  <a:lnTo>
                    <a:pt x="1330" y="140"/>
                  </a:lnTo>
                  <a:lnTo>
                    <a:pt x="1314" y="120"/>
                  </a:lnTo>
                  <a:lnTo>
                    <a:pt x="1298" y="102"/>
                  </a:lnTo>
                  <a:lnTo>
                    <a:pt x="1280" y="86"/>
                  </a:lnTo>
                  <a:lnTo>
                    <a:pt x="1262" y="70"/>
                  </a:lnTo>
                  <a:lnTo>
                    <a:pt x="1242" y="56"/>
                  </a:lnTo>
                  <a:lnTo>
                    <a:pt x="1222" y="44"/>
                  </a:lnTo>
                  <a:lnTo>
                    <a:pt x="1200" y="32"/>
                  </a:lnTo>
                  <a:lnTo>
                    <a:pt x="1176" y="24"/>
                  </a:lnTo>
                  <a:lnTo>
                    <a:pt x="1154" y="16"/>
                  </a:lnTo>
                  <a:lnTo>
                    <a:pt x="1130" y="8"/>
                  </a:lnTo>
                  <a:lnTo>
                    <a:pt x="1104" y="4"/>
                  </a:lnTo>
                  <a:lnTo>
                    <a:pt x="1078" y="2"/>
                  </a:lnTo>
                  <a:lnTo>
                    <a:pt x="1054" y="0"/>
                  </a:lnTo>
                  <a:lnTo>
                    <a:pt x="1054" y="0"/>
                  </a:lnTo>
                  <a:lnTo>
                    <a:pt x="1022" y="2"/>
                  </a:lnTo>
                  <a:lnTo>
                    <a:pt x="990" y="6"/>
                  </a:lnTo>
                  <a:lnTo>
                    <a:pt x="960" y="12"/>
                  </a:lnTo>
                  <a:lnTo>
                    <a:pt x="932" y="22"/>
                  </a:lnTo>
                  <a:lnTo>
                    <a:pt x="904" y="34"/>
                  </a:lnTo>
                  <a:lnTo>
                    <a:pt x="878" y="48"/>
                  </a:lnTo>
                  <a:lnTo>
                    <a:pt x="852" y="64"/>
                  </a:lnTo>
                  <a:lnTo>
                    <a:pt x="830" y="82"/>
                  </a:lnTo>
                  <a:lnTo>
                    <a:pt x="807" y="102"/>
                  </a:lnTo>
                  <a:lnTo>
                    <a:pt x="787" y="124"/>
                  </a:lnTo>
                  <a:lnTo>
                    <a:pt x="769" y="148"/>
                  </a:lnTo>
                  <a:lnTo>
                    <a:pt x="753" y="174"/>
                  </a:lnTo>
                  <a:lnTo>
                    <a:pt x="739" y="200"/>
                  </a:lnTo>
                  <a:lnTo>
                    <a:pt x="727" y="228"/>
                  </a:lnTo>
                  <a:lnTo>
                    <a:pt x="719" y="256"/>
                  </a:lnTo>
                  <a:lnTo>
                    <a:pt x="713" y="288"/>
                  </a:lnTo>
                  <a:lnTo>
                    <a:pt x="713" y="288"/>
                  </a:lnTo>
                  <a:lnTo>
                    <a:pt x="693" y="268"/>
                  </a:lnTo>
                  <a:lnTo>
                    <a:pt x="671" y="252"/>
                  </a:lnTo>
                  <a:lnTo>
                    <a:pt x="647" y="236"/>
                  </a:lnTo>
                  <a:lnTo>
                    <a:pt x="623" y="224"/>
                  </a:lnTo>
                  <a:lnTo>
                    <a:pt x="597" y="214"/>
                  </a:lnTo>
                  <a:lnTo>
                    <a:pt x="569" y="206"/>
                  </a:lnTo>
                  <a:lnTo>
                    <a:pt x="541" y="202"/>
                  </a:lnTo>
                  <a:lnTo>
                    <a:pt x="511" y="200"/>
                  </a:lnTo>
                  <a:lnTo>
                    <a:pt x="511" y="200"/>
                  </a:lnTo>
                  <a:lnTo>
                    <a:pt x="485" y="202"/>
                  </a:lnTo>
                  <a:lnTo>
                    <a:pt x="459" y="206"/>
                  </a:lnTo>
                  <a:lnTo>
                    <a:pt x="433" y="212"/>
                  </a:lnTo>
                  <a:lnTo>
                    <a:pt x="409" y="220"/>
                  </a:lnTo>
                  <a:lnTo>
                    <a:pt x="385" y="232"/>
                  </a:lnTo>
                  <a:lnTo>
                    <a:pt x="363" y="244"/>
                  </a:lnTo>
                  <a:lnTo>
                    <a:pt x="343" y="258"/>
                  </a:lnTo>
                  <a:lnTo>
                    <a:pt x="323" y="274"/>
                  </a:lnTo>
                  <a:lnTo>
                    <a:pt x="305" y="292"/>
                  </a:lnTo>
                  <a:lnTo>
                    <a:pt x="289" y="312"/>
                  </a:lnTo>
                  <a:lnTo>
                    <a:pt x="275" y="334"/>
                  </a:lnTo>
                  <a:lnTo>
                    <a:pt x="263" y="356"/>
                  </a:lnTo>
                  <a:lnTo>
                    <a:pt x="253" y="380"/>
                  </a:lnTo>
                  <a:lnTo>
                    <a:pt x="245" y="404"/>
                  </a:lnTo>
                  <a:lnTo>
                    <a:pt x="239" y="430"/>
                  </a:lnTo>
                  <a:lnTo>
                    <a:pt x="237" y="456"/>
                  </a:lnTo>
                  <a:lnTo>
                    <a:pt x="237" y="456"/>
                  </a:lnTo>
                  <a:lnTo>
                    <a:pt x="235" y="456"/>
                  </a:lnTo>
                  <a:lnTo>
                    <a:pt x="235" y="456"/>
                  </a:lnTo>
                  <a:lnTo>
                    <a:pt x="211" y="456"/>
                  </a:lnTo>
                  <a:lnTo>
                    <a:pt x="187" y="460"/>
                  </a:lnTo>
                  <a:lnTo>
                    <a:pt x="165" y="465"/>
                  </a:lnTo>
                  <a:lnTo>
                    <a:pt x="143" y="473"/>
                  </a:lnTo>
                  <a:lnTo>
                    <a:pt x="123" y="483"/>
                  </a:lnTo>
                  <a:lnTo>
                    <a:pt x="103" y="495"/>
                  </a:lnTo>
                  <a:lnTo>
                    <a:pt x="85" y="509"/>
                  </a:lnTo>
                  <a:lnTo>
                    <a:pt x="69" y="523"/>
                  </a:lnTo>
                  <a:lnTo>
                    <a:pt x="55" y="539"/>
                  </a:lnTo>
                  <a:lnTo>
                    <a:pt x="40" y="559"/>
                  </a:lnTo>
                  <a:lnTo>
                    <a:pt x="28" y="577"/>
                  </a:lnTo>
                  <a:lnTo>
                    <a:pt x="18" y="597"/>
                  </a:lnTo>
                  <a:lnTo>
                    <a:pt x="10" y="619"/>
                  </a:lnTo>
                  <a:lnTo>
                    <a:pt x="4" y="641"/>
                  </a:lnTo>
                  <a:lnTo>
                    <a:pt x="0" y="665"/>
                  </a:lnTo>
                  <a:lnTo>
                    <a:pt x="0" y="689"/>
                  </a:lnTo>
                  <a:lnTo>
                    <a:pt x="0" y="689"/>
                  </a:lnTo>
                  <a:lnTo>
                    <a:pt x="0" y="713"/>
                  </a:lnTo>
                  <a:lnTo>
                    <a:pt x="4" y="737"/>
                  </a:lnTo>
                  <a:lnTo>
                    <a:pt x="10" y="759"/>
                  </a:lnTo>
                  <a:lnTo>
                    <a:pt x="18" y="781"/>
                  </a:lnTo>
                  <a:lnTo>
                    <a:pt x="28" y="801"/>
                  </a:lnTo>
                  <a:lnTo>
                    <a:pt x="40" y="821"/>
                  </a:lnTo>
                  <a:lnTo>
                    <a:pt x="55" y="839"/>
                  </a:lnTo>
                  <a:lnTo>
                    <a:pt x="69" y="855"/>
                  </a:lnTo>
                  <a:lnTo>
                    <a:pt x="85" y="871"/>
                  </a:lnTo>
                  <a:lnTo>
                    <a:pt x="103" y="883"/>
                  </a:lnTo>
                  <a:lnTo>
                    <a:pt x="123" y="895"/>
                  </a:lnTo>
                  <a:lnTo>
                    <a:pt x="143" y="905"/>
                  </a:lnTo>
                  <a:lnTo>
                    <a:pt x="165" y="913"/>
                  </a:lnTo>
                  <a:lnTo>
                    <a:pt x="187" y="919"/>
                  </a:lnTo>
                  <a:lnTo>
                    <a:pt x="211" y="923"/>
                  </a:lnTo>
                  <a:lnTo>
                    <a:pt x="235" y="923"/>
                  </a:lnTo>
                  <a:lnTo>
                    <a:pt x="235" y="923"/>
                  </a:lnTo>
                  <a:lnTo>
                    <a:pt x="255" y="923"/>
                  </a:lnTo>
                  <a:lnTo>
                    <a:pt x="273" y="921"/>
                  </a:lnTo>
                  <a:lnTo>
                    <a:pt x="273" y="921"/>
                  </a:lnTo>
                  <a:lnTo>
                    <a:pt x="277" y="935"/>
                  </a:lnTo>
                  <a:lnTo>
                    <a:pt x="277" y="935"/>
                  </a:lnTo>
                  <a:lnTo>
                    <a:pt x="285" y="961"/>
                  </a:lnTo>
                  <a:lnTo>
                    <a:pt x="295" y="985"/>
                  </a:lnTo>
                  <a:lnTo>
                    <a:pt x="309" y="1007"/>
                  </a:lnTo>
                  <a:lnTo>
                    <a:pt x="323" y="1027"/>
                  </a:lnTo>
                  <a:lnTo>
                    <a:pt x="339" y="1047"/>
                  </a:lnTo>
                  <a:lnTo>
                    <a:pt x="359" y="1063"/>
                  </a:lnTo>
                  <a:lnTo>
                    <a:pt x="379" y="1079"/>
                  </a:lnTo>
                  <a:lnTo>
                    <a:pt x="399" y="1090"/>
                  </a:lnTo>
                  <a:lnTo>
                    <a:pt x="421" y="1102"/>
                  </a:lnTo>
                  <a:lnTo>
                    <a:pt x="445" y="1112"/>
                  </a:lnTo>
                  <a:lnTo>
                    <a:pt x="469" y="1118"/>
                  </a:lnTo>
                  <a:lnTo>
                    <a:pt x="495" y="1122"/>
                  </a:lnTo>
                  <a:lnTo>
                    <a:pt x="519" y="1124"/>
                  </a:lnTo>
                  <a:lnTo>
                    <a:pt x="545" y="1124"/>
                  </a:lnTo>
                  <a:lnTo>
                    <a:pt x="571" y="1120"/>
                  </a:lnTo>
                  <a:lnTo>
                    <a:pt x="597" y="1114"/>
                  </a:lnTo>
                  <a:lnTo>
                    <a:pt x="597" y="1114"/>
                  </a:lnTo>
                  <a:lnTo>
                    <a:pt x="607" y="1112"/>
                  </a:lnTo>
                  <a:lnTo>
                    <a:pt x="607" y="1112"/>
                  </a:lnTo>
                  <a:lnTo>
                    <a:pt x="633" y="1132"/>
                  </a:lnTo>
                  <a:lnTo>
                    <a:pt x="661" y="1150"/>
                  </a:lnTo>
                  <a:lnTo>
                    <a:pt x="691" y="1166"/>
                  </a:lnTo>
                  <a:lnTo>
                    <a:pt x="723" y="1176"/>
                  </a:lnTo>
                  <a:lnTo>
                    <a:pt x="755" y="1182"/>
                  </a:lnTo>
                  <a:lnTo>
                    <a:pt x="789" y="1184"/>
                  </a:lnTo>
                  <a:lnTo>
                    <a:pt x="823" y="1182"/>
                  </a:lnTo>
                  <a:lnTo>
                    <a:pt x="860" y="1174"/>
                  </a:lnTo>
                  <a:lnTo>
                    <a:pt x="860" y="1174"/>
                  </a:lnTo>
                  <a:lnTo>
                    <a:pt x="880" y="1168"/>
                  </a:lnTo>
                  <a:lnTo>
                    <a:pt x="900" y="1158"/>
                  </a:lnTo>
                  <a:lnTo>
                    <a:pt x="918" y="1150"/>
                  </a:lnTo>
                  <a:lnTo>
                    <a:pt x="936" y="1138"/>
                  </a:lnTo>
                  <a:lnTo>
                    <a:pt x="936" y="1138"/>
                  </a:lnTo>
                  <a:lnTo>
                    <a:pt x="948" y="1152"/>
                  </a:lnTo>
                  <a:lnTo>
                    <a:pt x="962" y="1164"/>
                  </a:lnTo>
                  <a:lnTo>
                    <a:pt x="976" y="1176"/>
                  </a:lnTo>
                  <a:lnTo>
                    <a:pt x="992" y="1188"/>
                  </a:lnTo>
                  <a:lnTo>
                    <a:pt x="1008" y="1198"/>
                  </a:lnTo>
                  <a:lnTo>
                    <a:pt x="1024" y="1206"/>
                  </a:lnTo>
                  <a:lnTo>
                    <a:pt x="1040" y="1214"/>
                  </a:lnTo>
                  <a:lnTo>
                    <a:pt x="1058" y="1220"/>
                  </a:lnTo>
                  <a:lnTo>
                    <a:pt x="1076" y="1226"/>
                  </a:lnTo>
                  <a:lnTo>
                    <a:pt x="1094" y="1228"/>
                  </a:lnTo>
                  <a:lnTo>
                    <a:pt x="1112" y="1232"/>
                  </a:lnTo>
                  <a:lnTo>
                    <a:pt x="1132" y="1232"/>
                  </a:lnTo>
                  <a:lnTo>
                    <a:pt x="1150" y="1232"/>
                  </a:lnTo>
                  <a:lnTo>
                    <a:pt x="1170" y="1230"/>
                  </a:lnTo>
                  <a:lnTo>
                    <a:pt x="1188" y="1228"/>
                  </a:lnTo>
                  <a:lnTo>
                    <a:pt x="1208" y="1222"/>
                  </a:lnTo>
                  <a:lnTo>
                    <a:pt x="1208" y="1222"/>
                  </a:lnTo>
                  <a:lnTo>
                    <a:pt x="1230" y="1216"/>
                  </a:lnTo>
                  <a:lnTo>
                    <a:pt x="1250" y="1206"/>
                  </a:lnTo>
                  <a:lnTo>
                    <a:pt x="1270" y="1196"/>
                  </a:lnTo>
                  <a:lnTo>
                    <a:pt x="1288" y="1184"/>
                  </a:lnTo>
                  <a:lnTo>
                    <a:pt x="1304" y="1172"/>
                  </a:lnTo>
                  <a:lnTo>
                    <a:pt x="1320" y="1158"/>
                  </a:lnTo>
                  <a:lnTo>
                    <a:pt x="1334" y="1142"/>
                  </a:lnTo>
                  <a:lnTo>
                    <a:pt x="1348" y="1126"/>
                  </a:lnTo>
                  <a:lnTo>
                    <a:pt x="1348" y="1126"/>
                  </a:lnTo>
                  <a:lnTo>
                    <a:pt x="1368" y="1132"/>
                  </a:lnTo>
                  <a:lnTo>
                    <a:pt x="1388" y="1138"/>
                  </a:lnTo>
                  <a:lnTo>
                    <a:pt x="1410" y="1142"/>
                  </a:lnTo>
                  <a:lnTo>
                    <a:pt x="1430" y="1144"/>
                  </a:lnTo>
                  <a:lnTo>
                    <a:pt x="1452" y="1146"/>
                  </a:lnTo>
                  <a:lnTo>
                    <a:pt x="1474" y="1144"/>
                  </a:lnTo>
                  <a:lnTo>
                    <a:pt x="1496" y="1140"/>
                  </a:lnTo>
                  <a:lnTo>
                    <a:pt x="1518" y="1136"/>
                  </a:lnTo>
                  <a:lnTo>
                    <a:pt x="1518" y="1136"/>
                  </a:lnTo>
                  <a:lnTo>
                    <a:pt x="1540" y="1128"/>
                  </a:lnTo>
                  <a:lnTo>
                    <a:pt x="1560" y="1120"/>
                  </a:lnTo>
                  <a:lnTo>
                    <a:pt x="1580" y="1110"/>
                  </a:lnTo>
                  <a:lnTo>
                    <a:pt x="1598" y="1098"/>
                  </a:lnTo>
                  <a:lnTo>
                    <a:pt x="1615" y="1085"/>
                  </a:lnTo>
                  <a:lnTo>
                    <a:pt x="1631" y="1071"/>
                  </a:lnTo>
                  <a:lnTo>
                    <a:pt x="1645" y="1057"/>
                  </a:lnTo>
                  <a:lnTo>
                    <a:pt x="1659" y="1039"/>
                  </a:lnTo>
                  <a:lnTo>
                    <a:pt x="1659" y="1039"/>
                  </a:lnTo>
                  <a:lnTo>
                    <a:pt x="1677" y="1045"/>
                  </a:lnTo>
                  <a:lnTo>
                    <a:pt x="1697" y="1049"/>
                  </a:lnTo>
                  <a:lnTo>
                    <a:pt x="1715" y="1053"/>
                  </a:lnTo>
                  <a:lnTo>
                    <a:pt x="1735" y="1055"/>
                  </a:lnTo>
                  <a:lnTo>
                    <a:pt x="1755" y="1055"/>
                  </a:lnTo>
                  <a:lnTo>
                    <a:pt x="1775" y="1053"/>
                  </a:lnTo>
                  <a:lnTo>
                    <a:pt x="1795" y="1049"/>
                  </a:lnTo>
                  <a:lnTo>
                    <a:pt x="1815" y="1045"/>
                  </a:lnTo>
                  <a:lnTo>
                    <a:pt x="1815" y="1045"/>
                  </a:lnTo>
                  <a:lnTo>
                    <a:pt x="1841" y="1037"/>
                  </a:lnTo>
                  <a:lnTo>
                    <a:pt x="1863" y="1025"/>
                  </a:lnTo>
                  <a:lnTo>
                    <a:pt x="1887" y="1013"/>
                  </a:lnTo>
                  <a:lnTo>
                    <a:pt x="1907" y="997"/>
                  </a:lnTo>
                  <a:lnTo>
                    <a:pt x="1925" y="981"/>
                  </a:lnTo>
                  <a:lnTo>
                    <a:pt x="1943" y="963"/>
                  </a:lnTo>
                  <a:lnTo>
                    <a:pt x="1959" y="943"/>
                  </a:lnTo>
                  <a:lnTo>
                    <a:pt x="1971" y="921"/>
                  </a:lnTo>
                  <a:lnTo>
                    <a:pt x="1983" y="899"/>
                  </a:lnTo>
                  <a:lnTo>
                    <a:pt x="1991" y="875"/>
                  </a:lnTo>
                  <a:lnTo>
                    <a:pt x="1999" y="851"/>
                  </a:lnTo>
                  <a:lnTo>
                    <a:pt x="2003" y="827"/>
                  </a:lnTo>
                  <a:lnTo>
                    <a:pt x="2005" y="801"/>
                  </a:lnTo>
                  <a:lnTo>
                    <a:pt x="2005" y="775"/>
                  </a:lnTo>
                  <a:lnTo>
                    <a:pt x="2001" y="749"/>
                  </a:lnTo>
                  <a:lnTo>
                    <a:pt x="1995" y="723"/>
                  </a:lnTo>
                  <a:lnTo>
                    <a:pt x="1995" y="723"/>
                  </a:lnTo>
                  <a:close/>
                </a:path>
              </a:pathLst>
            </a:custGeom>
            <a:solidFill>
              <a:schemeClr val="accent3"/>
            </a:solidFill>
            <a:ln>
              <a:noFill/>
            </a:ln>
          </p:spPr>
          <p:txBody>
            <a:bodyPr vert="horz" wrap="square" lIns="68580" tIns="34290" rIns="68580" bIns="34290" numCol="1" anchor="t" anchorCtr="0" compatLnSpc="1"/>
            <a:lstStyle/>
            <a:p>
              <a:endParaRPr lang="zh-CN" altLang="en-US" sz="1350"/>
            </a:p>
          </p:txBody>
        </p:sp>
        <p:sp>
          <p:nvSpPr>
            <p:cNvPr id="1049405" name="Freeform 6"/>
            <p:cNvSpPr/>
            <p:nvPr/>
          </p:nvSpPr>
          <p:spPr bwMode="auto">
            <a:xfrm>
              <a:off x="6394" y="5220"/>
              <a:ext cx="394" cy="240"/>
            </a:xfrm>
            <a:custGeom>
              <a:avLst/>
              <a:gdLst>
                <a:gd name="T0" fmla="*/ 114 w 220"/>
                <a:gd name="T1" fmla="*/ 0 h 134"/>
                <a:gd name="T2" fmla="*/ 114 w 220"/>
                <a:gd name="T3" fmla="*/ 0 h 134"/>
                <a:gd name="T4" fmla="*/ 192 w 220"/>
                <a:gd name="T5" fmla="*/ 6 h 134"/>
                <a:gd name="T6" fmla="*/ 192 w 220"/>
                <a:gd name="T7" fmla="*/ 6 h 134"/>
                <a:gd name="T8" fmla="*/ 198 w 220"/>
                <a:gd name="T9" fmla="*/ 12 h 134"/>
                <a:gd name="T10" fmla="*/ 208 w 220"/>
                <a:gd name="T11" fmla="*/ 22 h 134"/>
                <a:gd name="T12" fmla="*/ 216 w 220"/>
                <a:gd name="T13" fmla="*/ 36 h 134"/>
                <a:gd name="T14" fmla="*/ 218 w 220"/>
                <a:gd name="T15" fmla="*/ 46 h 134"/>
                <a:gd name="T16" fmla="*/ 220 w 220"/>
                <a:gd name="T17" fmla="*/ 54 h 134"/>
                <a:gd name="T18" fmla="*/ 220 w 220"/>
                <a:gd name="T19" fmla="*/ 54 h 134"/>
                <a:gd name="T20" fmla="*/ 220 w 220"/>
                <a:gd name="T21" fmla="*/ 66 h 134"/>
                <a:gd name="T22" fmla="*/ 220 w 220"/>
                <a:gd name="T23" fmla="*/ 76 h 134"/>
                <a:gd name="T24" fmla="*/ 220 w 220"/>
                <a:gd name="T25" fmla="*/ 76 h 134"/>
                <a:gd name="T26" fmla="*/ 172 w 220"/>
                <a:gd name="T27" fmla="*/ 84 h 134"/>
                <a:gd name="T28" fmla="*/ 172 w 220"/>
                <a:gd name="T29" fmla="*/ 84 h 134"/>
                <a:gd name="T30" fmla="*/ 176 w 220"/>
                <a:gd name="T31" fmla="*/ 80 h 134"/>
                <a:gd name="T32" fmla="*/ 176 w 220"/>
                <a:gd name="T33" fmla="*/ 72 h 134"/>
                <a:gd name="T34" fmla="*/ 176 w 220"/>
                <a:gd name="T35" fmla="*/ 72 h 134"/>
                <a:gd name="T36" fmla="*/ 176 w 220"/>
                <a:gd name="T37" fmla="*/ 68 h 134"/>
                <a:gd name="T38" fmla="*/ 174 w 220"/>
                <a:gd name="T39" fmla="*/ 64 h 134"/>
                <a:gd name="T40" fmla="*/ 174 w 220"/>
                <a:gd name="T41" fmla="*/ 64 h 134"/>
                <a:gd name="T42" fmla="*/ 166 w 220"/>
                <a:gd name="T43" fmla="*/ 64 h 134"/>
                <a:gd name="T44" fmla="*/ 154 w 220"/>
                <a:gd name="T45" fmla="*/ 66 h 134"/>
                <a:gd name="T46" fmla="*/ 154 w 220"/>
                <a:gd name="T47" fmla="*/ 66 h 134"/>
                <a:gd name="T48" fmla="*/ 146 w 220"/>
                <a:gd name="T49" fmla="*/ 68 h 134"/>
                <a:gd name="T50" fmla="*/ 138 w 220"/>
                <a:gd name="T51" fmla="*/ 72 h 134"/>
                <a:gd name="T52" fmla="*/ 138 w 220"/>
                <a:gd name="T53" fmla="*/ 72 h 134"/>
                <a:gd name="T54" fmla="*/ 134 w 220"/>
                <a:gd name="T55" fmla="*/ 80 h 134"/>
                <a:gd name="T56" fmla="*/ 134 w 220"/>
                <a:gd name="T57" fmla="*/ 80 h 134"/>
                <a:gd name="T58" fmla="*/ 130 w 220"/>
                <a:gd name="T59" fmla="*/ 92 h 134"/>
                <a:gd name="T60" fmla="*/ 130 w 220"/>
                <a:gd name="T61" fmla="*/ 102 h 134"/>
                <a:gd name="T62" fmla="*/ 130 w 220"/>
                <a:gd name="T63" fmla="*/ 102 h 134"/>
                <a:gd name="T64" fmla="*/ 0 w 220"/>
                <a:gd name="T65" fmla="*/ 134 h 134"/>
                <a:gd name="T66" fmla="*/ 0 w 220"/>
                <a:gd name="T67" fmla="*/ 134 h 134"/>
                <a:gd name="T68" fmla="*/ 2 w 220"/>
                <a:gd name="T69" fmla="*/ 122 h 134"/>
                <a:gd name="T70" fmla="*/ 6 w 220"/>
                <a:gd name="T71" fmla="*/ 110 h 134"/>
                <a:gd name="T72" fmla="*/ 6 w 220"/>
                <a:gd name="T73" fmla="*/ 110 h 134"/>
                <a:gd name="T74" fmla="*/ 12 w 220"/>
                <a:gd name="T75" fmla="*/ 98 h 134"/>
                <a:gd name="T76" fmla="*/ 16 w 220"/>
                <a:gd name="T77" fmla="*/ 92 h 134"/>
                <a:gd name="T78" fmla="*/ 24 w 220"/>
                <a:gd name="T79" fmla="*/ 84 h 134"/>
                <a:gd name="T80" fmla="*/ 24 w 220"/>
                <a:gd name="T81" fmla="*/ 84 h 134"/>
                <a:gd name="T82" fmla="*/ 34 w 220"/>
                <a:gd name="T83" fmla="*/ 76 h 134"/>
                <a:gd name="T84" fmla="*/ 42 w 220"/>
                <a:gd name="T85" fmla="*/ 72 h 134"/>
                <a:gd name="T86" fmla="*/ 60 w 220"/>
                <a:gd name="T87" fmla="*/ 66 h 134"/>
                <a:gd name="T88" fmla="*/ 74 w 220"/>
                <a:gd name="T89" fmla="*/ 60 h 134"/>
                <a:gd name="T90" fmla="*/ 82 w 220"/>
                <a:gd name="T91" fmla="*/ 58 h 134"/>
                <a:gd name="T92" fmla="*/ 90 w 220"/>
                <a:gd name="T93" fmla="*/ 52 h 134"/>
                <a:gd name="T94" fmla="*/ 90 w 220"/>
                <a:gd name="T95" fmla="*/ 52 h 134"/>
                <a:gd name="T96" fmla="*/ 96 w 220"/>
                <a:gd name="T97" fmla="*/ 46 h 134"/>
                <a:gd name="T98" fmla="*/ 104 w 220"/>
                <a:gd name="T99" fmla="*/ 34 h 134"/>
                <a:gd name="T100" fmla="*/ 110 w 220"/>
                <a:gd name="T101" fmla="*/ 20 h 134"/>
                <a:gd name="T102" fmla="*/ 114 w 220"/>
                <a:gd name="T103" fmla="*/ 0 h 134"/>
                <a:gd name="T104" fmla="*/ 114 w 220"/>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134">
                  <a:moveTo>
                    <a:pt x="114" y="0"/>
                  </a:moveTo>
                  <a:lnTo>
                    <a:pt x="114" y="0"/>
                  </a:lnTo>
                  <a:lnTo>
                    <a:pt x="192" y="6"/>
                  </a:lnTo>
                  <a:lnTo>
                    <a:pt x="192" y="6"/>
                  </a:lnTo>
                  <a:lnTo>
                    <a:pt x="198" y="12"/>
                  </a:lnTo>
                  <a:lnTo>
                    <a:pt x="208" y="22"/>
                  </a:lnTo>
                  <a:lnTo>
                    <a:pt x="216" y="36"/>
                  </a:lnTo>
                  <a:lnTo>
                    <a:pt x="218" y="46"/>
                  </a:lnTo>
                  <a:lnTo>
                    <a:pt x="220" y="54"/>
                  </a:lnTo>
                  <a:lnTo>
                    <a:pt x="220" y="54"/>
                  </a:lnTo>
                  <a:lnTo>
                    <a:pt x="220" y="66"/>
                  </a:lnTo>
                  <a:lnTo>
                    <a:pt x="220" y="76"/>
                  </a:lnTo>
                  <a:lnTo>
                    <a:pt x="220" y="76"/>
                  </a:lnTo>
                  <a:lnTo>
                    <a:pt x="172" y="84"/>
                  </a:lnTo>
                  <a:lnTo>
                    <a:pt x="172" y="84"/>
                  </a:lnTo>
                  <a:lnTo>
                    <a:pt x="176" y="80"/>
                  </a:lnTo>
                  <a:lnTo>
                    <a:pt x="176" y="72"/>
                  </a:lnTo>
                  <a:lnTo>
                    <a:pt x="176" y="72"/>
                  </a:lnTo>
                  <a:lnTo>
                    <a:pt x="176" y="68"/>
                  </a:lnTo>
                  <a:lnTo>
                    <a:pt x="174" y="64"/>
                  </a:lnTo>
                  <a:lnTo>
                    <a:pt x="174" y="64"/>
                  </a:lnTo>
                  <a:lnTo>
                    <a:pt x="166" y="64"/>
                  </a:lnTo>
                  <a:lnTo>
                    <a:pt x="154" y="66"/>
                  </a:lnTo>
                  <a:lnTo>
                    <a:pt x="154" y="66"/>
                  </a:lnTo>
                  <a:lnTo>
                    <a:pt x="146" y="68"/>
                  </a:lnTo>
                  <a:lnTo>
                    <a:pt x="138" y="72"/>
                  </a:lnTo>
                  <a:lnTo>
                    <a:pt x="138" y="72"/>
                  </a:lnTo>
                  <a:lnTo>
                    <a:pt x="134" y="80"/>
                  </a:lnTo>
                  <a:lnTo>
                    <a:pt x="134" y="80"/>
                  </a:lnTo>
                  <a:lnTo>
                    <a:pt x="130" y="92"/>
                  </a:lnTo>
                  <a:lnTo>
                    <a:pt x="130" y="102"/>
                  </a:lnTo>
                  <a:lnTo>
                    <a:pt x="130" y="102"/>
                  </a:lnTo>
                  <a:lnTo>
                    <a:pt x="0" y="134"/>
                  </a:lnTo>
                  <a:lnTo>
                    <a:pt x="0" y="134"/>
                  </a:lnTo>
                  <a:lnTo>
                    <a:pt x="2" y="122"/>
                  </a:lnTo>
                  <a:lnTo>
                    <a:pt x="6" y="110"/>
                  </a:lnTo>
                  <a:lnTo>
                    <a:pt x="6" y="110"/>
                  </a:lnTo>
                  <a:lnTo>
                    <a:pt x="12" y="98"/>
                  </a:lnTo>
                  <a:lnTo>
                    <a:pt x="16" y="92"/>
                  </a:lnTo>
                  <a:lnTo>
                    <a:pt x="24" y="84"/>
                  </a:lnTo>
                  <a:lnTo>
                    <a:pt x="24" y="84"/>
                  </a:lnTo>
                  <a:lnTo>
                    <a:pt x="34" y="76"/>
                  </a:lnTo>
                  <a:lnTo>
                    <a:pt x="42" y="72"/>
                  </a:lnTo>
                  <a:lnTo>
                    <a:pt x="60" y="66"/>
                  </a:lnTo>
                  <a:lnTo>
                    <a:pt x="74" y="60"/>
                  </a:lnTo>
                  <a:lnTo>
                    <a:pt x="82" y="58"/>
                  </a:lnTo>
                  <a:lnTo>
                    <a:pt x="90" y="52"/>
                  </a:lnTo>
                  <a:lnTo>
                    <a:pt x="90" y="52"/>
                  </a:lnTo>
                  <a:lnTo>
                    <a:pt x="96" y="46"/>
                  </a:lnTo>
                  <a:lnTo>
                    <a:pt x="104" y="34"/>
                  </a:lnTo>
                  <a:lnTo>
                    <a:pt x="110" y="20"/>
                  </a:lnTo>
                  <a:lnTo>
                    <a:pt x="114" y="0"/>
                  </a:lnTo>
                  <a:lnTo>
                    <a:pt x="114" y="0"/>
                  </a:lnTo>
                  <a:close/>
                </a:path>
              </a:pathLst>
            </a:custGeom>
            <a:solidFill>
              <a:schemeClr val="tx1"/>
            </a:solidFill>
            <a:ln>
              <a:noFill/>
            </a:ln>
          </p:spPr>
          <p:txBody>
            <a:bodyPr vert="horz" wrap="square" lIns="68580" tIns="34290" rIns="68580" bIns="34290" numCol="1" anchor="t" anchorCtr="0" compatLnSpc="1"/>
            <a:lstStyle/>
            <a:p>
              <a:endParaRPr lang="zh-CN" altLang="en-US" sz="1350"/>
            </a:p>
          </p:txBody>
        </p:sp>
        <p:sp>
          <p:nvSpPr>
            <p:cNvPr id="1049406" name="Freeform 7"/>
            <p:cNvSpPr/>
            <p:nvPr/>
          </p:nvSpPr>
          <p:spPr bwMode="auto">
            <a:xfrm>
              <a:off x="6968" y="2993"/>
              <a:ext cx="912" cy="1106"/>
            </a:xfrm>
            <a:custGeom>
              <a:avLst/>
              <a:gdLst>
                <a:gd name="T0" fmla="*/ 26 w 509"/>
                <a:gd name="T1" fmla="*/ 62 h 617"/>
                <a:gd name="T2" fmla="*/ 22 w 509"/>
                <a:gd name="T3" fmla="*/ 100 h 617"/>
                <a:gd name="T4" fmla="*/ 34 w 509"/>
                <a:gd name="T5" fmla="*/ 152 h 617"/>
                <a:gd name="T6" fmla="*/ 56 w 509"/>
                <a:gd name="T7" fmla="*/ 214 h 617"/>
                <a:gd name="T8" fmla="*/ 62 w 509"/>
                <a:gd name="T9" fmla="*/ 260 h 617"/>
                <a:gd name="T10" fmla="*/ 70 w 509"/>
                <a:gd name="T11" fmla="*/ 288 h 617"/>
                <a:gd name="T12" fmla="*/ 103 w 509"/>
                <a:gd name="T13" fmla="*/ 324 h 617"/>
                <a:gd name="T14" fmla="*/ 113 w 509"/>
                <a:gd name="T15" fmla="*/ 340 h 617"/>
                <a:gd name="T16" fmla="*/ 121 w 509"/>
                <a:gd name="T17" fmla="*/ 374 h 617"/>
                <a:gd name="T18" fmla="*/ 99 w 509"/>
                <a:gd name="T19" fmla="*/ 459 h 617"/>
                <a:gd name="T20" fmla="*/ 78 w 509"/>
                <a:gd name="T21" fmla="*/ 509 h 617"/>
                <a:gd name="T22" fmla="*/ 50 w 509"/>
                <a:gd name="T23" fmla="*/ 553 h 617"/>
                <a:gd name="T24" fmla="*/ 22 w 509"/>
                <a:gd name="T25" fmla="*/ 579 h 617"/>
                <a:gd name="T26" fmla="*/ 0 w 509"/>
                <a:gd name="T27" fmla="*/ 599 h 617"/>
                <a:gd name="T28" fmla="*/ 2 w 509"/>
                <a:gd name="T29" fmla="*/ 605 h 617"/>
                <a:gd name="T30" fmla="*/ 38 w 509"/>
                <a:gd name="T31" fmla="*/ 615 h 617"/>
                <a:gd name="T32" fmla="*/ 183 w 509"/>
                <a:gd name="T33" fmla="*/ 615 h 617"/>
                <a:gd name="T34" fmla="*/ 193 w 509"/>
                <a:gd name="T35" fmla="*/ 605 h 617"/>
                <a:gd name="T36" fmla="*/ 207 w 509"/>
                <a:gd name="T37" fmla="*/ 595 h 617"/>
                <a:gd name="T38" fmla="*/ 233 w 509"/>
                <a:gd name="T39" fmla="*/ 559 h 617"/>
                <a:gd name="T40" fmla="*/ 243 w 509"/>
                <a:gd name="T41" fmla="*/ 551 h 617"/>
                <a:gd name="T42" fmla="*/ 259 w 509"/>
                <a:gd name="T43" fmla="*/ 539 h 617"/>
                <a:gd name="T44" fmla="*/ 289 w 509"/>
                <a:gd name="T45" fmla="*/ 501 h 617"/>
                <a:gd name="T46" fmla="*/ 307 w 509"/>
                <a:gd name="T47" fmla="*/ 467 h 617"/>
                <a:gd name="T48" fmla="*/ 329 w 509"/>
                <a:gd name="T49" fmla="*/ 404 h 617"/>
                <a:gd name="T50" fmla="*/ 339 w 509"/>
                <a:gd name="T51" fmla="*/ 336 h 617"/>
                <a:gd name="T52" fmla="*/ 335 w 509"/>
                <a:gd name="T53" fmla="*/ 246 h 617"/>
                <a:gd name="T54" fmla="*/ 327 w 509"/>
                <a:gd name="T55" fmla="*/ 200 h 617"/>
                <a:gd name="T56" fmla="*/ 325 w 509"/>
                <a:gd name="T57" fmla="*/ 168 h 617"/>
                <a:gd name="T58" fmla="*/ 333 w 509"/>
                <a:gd name="T59" fmla="*/ 152 h 617"/>
                <a:gd name="T60" fmla="*/ 355 w 509"/>
                <a:gd name="T61" fmla="*/ 142 h 617"/>
                <a:gd name="T62" fmla="*/ 365 w 509"/>
                <a:gd name="T63" fmla="*/ 144 h 617"/>
                <a:gd name="T64" fmla="*/ 399 w 509"/>
                <a:gd name="T65" fmla="*/ 180 h 617"/>
                <a:gd name="T66" fmla="*/ 423 w 509"/>
                <a:gd name="T67" fmla="*/ 240 h 617"/>
                <a:gd name="T68" fmla="*/ 431 w 509"/>
                <a:gd name="T69" fmla="*/ 280 h 617"/>
                <a:gd name="T70" fmla="*/ 429 w 509"/>
                <a:gd name="T71" fmla="*/ 340 h 617"/>
                <a:gd name="T72" fmla="*/ 419 w 509"/>
                <a:gd name="T73" fmla="*/ 414 h 617"/>
                <a:gd name="T74" fmla="*/ 397 w 509"/>
                <a:gd name="T75" fmla="*/ 461 h 617"/>
                <a:gd name="T76" fmla="*/ 345 w 509"/>
                <a:gd name="T77" fmla="*/ 535 h 617"/>
                <a:gd name="T78" fmla="*/ 497 w 509"/>
                <a:gd name="T79" fmla="*/ 595 h 617"/>
                <a:gd name="T80" fmla="*/ 507 w 509"/>
                <a:gd name="T81" fmla="*/ 493 h 617"/>
                <a:gd name="T82" fmla="*/ 509 w 509"/>
                <a:gd name="T83" fmla="*/ 364 h 617"/>
                <a:gd name="T84" fmla="*/ 497 w 509"/>
                <a:gd name="T85" fmla="*/ 266 h 617"/>
                <a:gd name="T86" fmla="*/ 477 w 509"/>
                <a:gd name="T87" fmla="*/ 174 h 617"/>
                <a:gd name="T88" fmla="*/ 451 w 509"/>
                <a:gd name="T89" fmla="*/ 124 h 617"/>
                <a:gd name="T90" fmla="*/ 423 w 509"/>
                <a:gd name="T91" fmla="*/ 88 h 617"/>
                <a:gd name="T92" fmla="*/ 369 w 509"/>
                <a:gd name="T93" fmla="*/ 46 h 617"/>
                <a:gd name="T94" fmla="*/ 317 w 509"/>
                <a:gd name="T95" fmla="*/ 20 h 617"/>
                <a:gd name="T96" fmla="*/ 247 w 509"/>
                <a:gd name="T97" fmla="*/ 2 h 617"/>
                <a:gd name="T98" fmla="*/ 181 w 509"/>
                <a:gd name="T99" fmla="*/ 2 h 617"/>
                <a:gd name="T100" fmla="*/ 101 w 509"/>
                <a:gd name="T101" fmla="*/ 12 h 617"/>
                <a:gd name="T102" fmla="*/ 58 w 509"/>
                <a:gd name="T103" fmla="*/ 26 h 617"/>
                <a:gd name="T104" fmla="*/ 30 w 509"/>
                <a:gd name="T105" fmla="*/ 5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617">
                  <a:moveTo>
                    <a:pt x="30" y="50"/>
                  </a:moveTo>
                  <a:lnTo>
                    <a:pt x="30" y="50"/>
                  </a:lnTo>
                  <a:lnTo>
                    <a:pt x="26" y="62"/>
                  </a:lnTo>
                  <a:lnTo>
                    <a:pt x="22" y="74"/>
                  </a:lnTo>
                  <a:lnTo>
                    <a:pt x="22" y="88"/>
                  </a:lnTo>
                  <a:lnTo>
                    <a:pt x="22" y="100"/>
                  </a:lnTo>
                  <a:lnTo>
                    <a:pt x="26" y="128"/>
                  </a:lnTo>
                  <a:lnTo>
                    <a:pt x="34" y="152"/>
                  </a:lnTo>
                  <a:lnTo>
                    <a:pt x="34" y="152"/>
                  </a:lnTo>
                  <a:lnTo>
                    <a:pt x="42" y="174"/>
                  </a:lnTo>
                  <a:lnTo>
                    <a:pt x="48" y="194"/>
                  </a:lnTo>
                  <a:lnTo>
                    <a:pt x="56" y="214"/>
                  </a:lnTo>
                  <a:lnTo>
                    <a:pt x="60" y="240"/>
                  </a:lnTo>
                  <a:lnTo>
                    <a:pt x="60" y="240"/>
                  </a:lnTo>
                  <a:lnTo>
                    <a:pt x="62" y="260"/>
                  </a:lnTo>
                  <a:lnTo>
                    <a:pt x="66" y="276"/>
                  </a:lnTo>
                  <a:lnTo>
                    <a:pt x="66" y="276"/>
                  </a:lnTo>
                  <a:lnTo>
                    <a:pt x="70" y="288"/>
                  </a:lnTo>
                  <a:lnTo>
                    <a:pt x="76" y="296"/>
                  </a:lnTo>
                  <a:lnTo>
                    <a:pt x="88" y="312"/>
                  </a:lnTo>
                  <a:lnTo>
                    <a:pt x="103" y="324"/>
                  </a:lnTo>
                  <a:lnTo>
                    <a:pt x="109" y="332"/>
                  </a:lnTo>
                  <a:lnTo>
                    <a:pt x="113" y="340"/>
                  </a:lnTo>
                  <a:lnTo>
                    <a:pt x="113" y="340"/>
                  </a:lnTo>
                  <a:lnTo>
                    <a:pt x="119" y="350"/>
                  </a:lnTo>
                  <a:lnTo>
                    <a:pt x="121" y="362"/>
                  </a:lnTo>
                  <a:lnTo>
                    <a:pt x="121" y="374"/>
                  </a:lnTo>
                  <a:lnTo>
                    <a:pt x="119" y="388"/>
                  </a:lnTo>
                  <a:lnTo>
                    <a:pt x="111" y="420"/>
                  </a:lnTo>
                  <a:lnTo>
                    <a:pt x="99" y="459"/>
                  </a:lnTo>
                  <a:lnTo>
                    <a:pt x="99" y="459"/>
                  </a:lnTo>
                  <a:lnTo>
                    <a:pt x="90" y="483"/>
                  </a:lnTo>
                  <a:lnTo>
                    <a:pt x="78" y="509"/>
                  </a:lnTo>
                  <a:lnTo>
                    <a:pt x="70" y="523"/>
                  </a:lnTo>
                  <a:lnTo>
                    <a:pt x="62" y="539"/>
                  </a:lnTo>
                  <a:lnTo>
                    <a:pt x="50" y="553"/>
                  </a:lnTo>
                  <a:lnTo>
                    <a:pt x="36" y="567"/>
                  </a:lnTo>
                  <a:lnTo>
                    <a:pt x="36" y="567"/>
                  </a:lnTo>
                  <a:lnTo>
                    <a:pt x="22" y="579"/>
                  </a:lnTo>
                  <a:lnTo>
                    <a:pt x="10" y="589"/>
                  </a:lnTo>
                  <a:lnTo>
                    <a:pt x="2" y="595"/>
                  </a:lnTo>
                  <a:lnTo>
                    <a:pt x="0" y="599"/>
                  </a:lnTo>
                  <a:lnTo>
                    <a:pt x="0" y="601"/>
                  </a:lnTo>
                  <a:lnTo>
                    <a:pt x="0" y="601"/>
                  </a:lnTo>
                  <a:lnTo>
                    <a:pt x="2" y="605"/>
                  </a:lnTo>
                  <a:lnTo>
                    <a:pt x="8" y="609"/>
                  </a:lnTo>
                  <a:lnTo>
                    <a:pt x="20" y="613"/>
                  </a:lnTo>
                  <a:lnTo>
                    <a:pt x="38" y="615"/>
                  </a:lnTo>
                  <a:lnTo>
                    <a:pt x="62" y="617"/>
                  </a:lnTo>
                  <a:lnTo>
                    <a:pt x="94" y="617"/>
                  </a:lnTo>
                  <a:lnTo>
                    <a:pt x="183" y="615"/>
                  </a:lnTo>
                  <a:lnTo>
                    <a:pt x="183" y="615"/>
                  </a:lnTo>
                  <a:lnTo>
                    <a:pt x="193" y="605"/>
                  </a:lnTo>
                  <a:lnTo>
                    <a:pt x="193" y="605"/>
                  </a:lnTo>
                  <a:lnTo>
                    <a:pt x="199" y="603"/>
                  </a:lnTo>
                  <a:lnTo>
                    <a:pt x="199" y="603"/>
                  </a:lnTo>
                  <a:lnTo>
                    <a:pt x="207" y="595"/>
                  </a:lnTo>
                  <a:lnTo>
                    <a:pt x="215" y="583"/>
                  </a:lnTo>
                  <a:lnTo>
                    <a:pt x="223" y="571"/>
                  </a:lnTo>
                  <a:lnTo>
                    <a:pt x="233" y="559"/>
                  </a:lnTo>
                  <a:lnTo>
                    <a:pt x="233" y="559"/>
                  </a:lnTo>
                  <a:lnTo>
                    <a:pt x="239" y="553"/>
                  </a:lnTo>
                  <a:lnTo>
                    <a:pt x="243" y="551"/>
                  </a:lnTo>
                  <a:lnTo>
                    <a:pt x="249" y="547"/>
                  </a:lnTo>
                  <a:lnTo>
                    <a:pt x="259" y="539"/>
                  </a:lnTo>
                  <a:lnTo>
                    <a:pt x="259" y="539"/>
                  </a:lnTo>
                  <a:lnTo>
                    <a:pt x="269" y="527"/>
                  </a:lnTo>
                  <a:lnTo>
                    <a:pt x="277" y="517"/>
                  </a:lnTo>
                  <a:lnTo>
                    <a:pt x="289" y="501"/>
                  </a:lnTo>
                  <a:lnTo>
                    <a:pt x="289" y="501"/>
                  </a:lnTo>
                  <a:lnTo>
                    <a:pt x="299" y="485"/>
                  </a:lnTo>
                  <a:lnTo>
                    <a:pt x="307" y="467"/>
                  </a:lnTo>
                  <a:lnTo>
                    <a:pt x="321" y="436"/>
                  </a:lnTo>
                  <a:lnTo>
                    <a:pt x="327" y="412"/>
                  </a:lnTo>
                  <a:lnTo>
                    <a:pt x="329" y="404"/>
                  </a:lnTo>
                  <a:lnTo>
                    <a:pt x="329" y="404"/>
                  </a:lnTo>
                  <a:lnTo>
                    <a:pt x="333" y="380"/>
                  </a:lnTo>
                  <a:lnTo>
                    <a:pt x="339" y="336"/>
                  </a:lnTo>
                  <a:lnTo>
                    <a:pt x="339" y="308"/>
                  </a:lnTo>
                  <a:lnTo>
                    <a:pt x="339" y="278"/>
                  </a:lnTo>
                  <a:lnTo>
                    <a:pt x="335" y="246"/>
                  </a:lnTo>
                  <a:lnTo>
                    <a:pt x="329" y="212"/>
                  </a:lnTo>
                  <a:lnTo>
                    <a:pt x="329" y="212"/>
                  </a:lnTo>
                  <a:lnTo>
                    <a:pt x="327" y="200"/>
                  </a:lnTo>
                  <a:lnTo>
                    <a:pt x="325" y="184"/>
                  </a:lnTo>
                  <a:lnTo>
                    <a:pt x="325" y="176"/>
                  </a:lnTo>
                  <a:lnTo>
                    <a:pt x="325" y="168"/>
                  </a:lnTo>
                  <a:lnTo>
                    <a:pt x="329" y="160"/>
                  </a:lnTo>
                  <a:lnTo>
                    <a:pt x="333" y="152"/>
                  </a:lnTo>
                  <a:lnTo>
                    <a:pt x="333" y="152"/>
                  </a:lnTo>
                  <a:lnTo>
                    <a:pt x="341" y="146"/>
                  </a:lnTo>
                  <a:lnTo>
                    <a:pt x="347" y="144"/>
                  </a:lnTo>
                  <a:lnTo>
                    <a:pt x="355" y="142"/>
                  </a:lnTo>
                  <a:lnTo>
                    <a:pt x="355" y="142"/>
                  </a:lnTo>
                  <a:lnTo>
                    <a:pt x="361" y="142"/>
                  </a:lnTo>
                  <a:lnTo>
                    <a:pt x="365" y="144"/>
                  </a:lnTo>
                  <a:lnTo>
                    <a:pt x="377" y="152"/>
                  </a:lnTo>
                  <a:lnTo>
                    <a:pt x="389" y="164"/>
                  </a:lnTo>
                  <a:lnTo>
                    <a:pt x="399" y="180"/>
                  </a:lnTo>
                  <a:lnTo>
                    <a:pt x="409" y="198"/>
                  </a:lnTo>
                  <a:lnTo>
                    <a:pt x="417" y="218"/>
                  </a:lnTo>
                  <a:lnTo>
                    <a:pt x="423" y="240"/>
                  </a:lnTo>
                  <a:lnTo>
                    <a:pt x="429" y="262"/>
                  </a:lnTo>
                  <a:lnTo>
                    <a:pt x="429" y="262"/>
                  </a:lnTo>
                  <a:lnTo>
                    <a:pt x="431" y="280"/>
                  </a:lnTo>
                  <a:lnTo>
                    <a:pt x="431" y="298"/>
                  </a:lnTo>
                  <a:lnTo>
                    <a:pt x="429" y="340"/>
                  </a:lnTo>
                  <a:lnTo>
                    <a:pt x="429" y="340"/>
                  </a:lnTo>
                  <a:lnTo>
                    <a:pt x="427" y="364"/>
                  </a:lnTo>
                  <a:lnTo>
                    <a:pt x="425" y="388"/>
                  </a:lnTo>
                  <a:lnTo>
                    <a:pt x="419" y="414"/>
                  </a:lnTo>
                  <a:lnTo>
                    <a:pt x="409" y="439"/>
                  </a:lnTo>
                  <a:lnTo>
                    <a:pt x="409" y="439"/>
                  </a:lnTo>
                  <a:lnTo>
                    <a:pt x="397" y="461"/>
                  </a:lnTo>
                  <a:lnTo>
                    <a:pt x="381" y="483"/>
                  </a:lnTo>
                  <a:lnTo>
                    <a:pt x="381" y="483"/>
                  </a:lnTo>
                  <a:lnTo>
                    <a:pt x="345" y="535"/>
                  </a:lnTo>
                  <a:lnTo>
                    <a:pt x="295" y="599"/>
                  </a:lnTo>
                  <a:lnTo>
                    <a:pt x="295" y="599"/>
                  </a:lnTo>
                  <a:lnTo>
                    <a:pt x="497" y="595"/>
                  </a:lnTo>
                  <a:lnTo>
                    <a:pt x="497" y="595"/>
                  </a:lnTo>
                  <a:lnTo>
                    <a:pt x="503" y="543"/>
                  </a:lnTo>
                  <a:lnTo>
                    <a:pt x="507" y="493"/>
                  </a:lnTo>
                  <a:lnTo>
                    <a:pt x="509" y="447"/>
                  </a:lnTo>
                  <a:lnTo>
                    <a:pt x="509" y="404"/>
                  </a:lnTo>
                  <a:lnTo>
                    <a:pt x="509" y="364"/>
                  </a:lnTo>
                  <a:lnTo>
                    <a:pt x="505" y="328"/>
                  </a:lnTo>
                  <a:lnTo>
                    <a:pt x="497" y="266"/>
                  </a:lnTo>
                  <a:lnTo>
                    <a:pt x="497" y="266"/>
                  </a:lnTo>
                  <a:lnTo>
                    <a:pt x="489" y="216"/>
                  </a:lnTo>
                  <a:lnTo>
                    <a:pt x="483" y="194"/>
                  </a:lnTo>
                  <a:lnTo>
                    <a:pt x="477" y="174"/>
                  </a:lnTo>
                  <a:lnTo>
                    <a:pt x="469" y="156"/>
                  </a:lnTo>
                  <a:lnTo>
                    <a:pt x="461" y="140"/>
                  </a:lnTo>
                  <a:lnTo>
                    <a:pt x="451" y="124"/>
                  </a:lnTo>
                  <a:lnTo>
                    <a:pt x="441" y="108"/>
                  </a:lnTo>
                  <a:lnTo>
                    <a:pt x="441" y="108"/>
                  </a:lnTo>
                  <a:lnTo>
                    <a:pt x="423" y="88"/>
                  </a:lnTo>
                  <a:lnTo>
                    <a:pt x="405" y="72"/>
                  </a:lnTo>
                  <a:lnTo>
                    <a:pt x="387" y="56"/>
                  </a:lnTo>
                  <a:lnTo>
                    <a:pt x="369" y="46"/>
                  </a:lnTo>
                  <a:lnTo>
                    <a:pt x="339" y="28"/>
                  </a:lnTo>
                  <a:lnTo>
                    <a:pt x="317" y="20"/>
                  </a:lnTo>
                  <a:lnTo>
                    <a:pt x="317" y="20"/>
                  </a:lnTo>
                  <a:lnTo>
                    <a:pt x="293" y="12"/>
                  </a:lnTo>
                  <a:lnTo>
                    <a:pt x="271" y="6"/>
                  </a:lnTo>
                  <a:lnTo>
                    <a:pt x="247" y="2"/>
                  </a:lnTo>
                  <a:lnTo>
                    <a:pt x="225" y="0"/>
                  </a:lnTo>
                  <a:lnTo>
                    <a:pt x="203" y="2"/>
                  </a:lnTo>
                  <a:lnTo>
                    <a:pt x="181" y="2"/>
                  </a:lnTo>
                  <a:lnTo>
                    <a:pt x="137" y="8"/>
                  </a:lnTo>
                  <a:lnTo>
                    <a:pt x="137" y="8"/>
                  </a:lnTo>
                  <a:lnTo>
                    <a:pt x="101" y="12"/>
                  </a:lnTo>
                  <a:lnTo>
                    <a:pt x="84" y="16"/>
                  </a:lnTo>
                  <a:lnTo>
                    <a:pt x="70" y="20"/>
                  </a:lnTo>
                  <a:lnTo>
                    <a:pt x="58" y="26"/>
                  </a:lnTo>
                  <a:lnTo>
                    <a:pt x="46" y="32"/>
                  </a:lnTo>
                  <a:lnTo>
                    <a:pt x="38" y="40"/>
                  </a:lnTo>
                  <a:lnTo>
                    <a:pt x="30" y="50"/>
                  </a:lnTo>
                  <a:lnTo>
                    <a:pt x="30" y="50"/>
                  </a:lnTo>
                  <a:close/>
                </a:path>
              </a:pathLst>
            </a:custGeom>
            <a:solidFill>
              <a:schemeClr val="accent1">
                <a:lumMod val="90000"/>
              </a:schemeClr>
            </a:solidFill>
            <a:ln>
              <a:noFill/>
            </a:ln>
          </p:spPr>
          <p:txBody>
            <a:bodyPr vert="horz" wrap="square" lIns="68580" tIns="34290" rIns="68580" bIns="34290" numCol="1" anchor="t" anchorCtr="0" compatLnSpc="1"/>
            <a:lstStyle/>
            <a:p>
              <a:endParaRPr lang="zh-CN" altLang="en-US" sz="1350"/>
            </a:p>
          </p:txBody>
        </p:sp>
        <p:sp>
          <p:nvSpPr>
            <p:cNvPr id="1049407" name="Freeform 8"/>
            <p:cNvSpPr/>
            <p:nvPr/>
          </p:nvSpPr>
          <p:spPr bwMode="auto">
            <a:xfrm>
              <a:off x="7115" y="2878"/>
              <a:ext cx="296" cy="423"/>
            </a:xfrm>
            <a:custGeom>
              <a:avLst/>
              <a:gdLst>
                <a:gd name="T0" fmla="*/ 14 w 165"/>
                <a:gd name="T1" fmla="*/ 30 h 236"/>
                <a:gd name="T2" fmla="*/ 14 w 165"/>
                <a:gd name="T3" fmla="*/ 30 h 236"/>
                <a:gd name="T4" fmla="*/ 12 w 165"/>
                <a:gd name="T5" fmla="*/ 60 h 236"/>
                <a:gd name="T6" fmla="*/ 12 w 165"/>
                <a:gd name="T7" fmla="*/ 60 h 236"/>
                <a:gd name="T8" fmla="*/ 0 w 165"/>
                <a:gd name="T9" fmla="*/ 68 h 236"/>
                <a:gd name="T10" fmla="*/ 0 w 165"/>
                <a:gd name="T11" fmla="*/ 68 h 236"/>
                <a:gd name="T12" fmla="*/ 17 w 165"/>
                <a:gd name="T13" fmla="*/ 86 h 236"/>
                <a:gd name="T14" fmla="*/ 33 w 165"/>
                <a:gd name="T15" fmla="*/ 108 h 236"/>
                <a:gd name="T16" fmla="*/ 33 w 165"/>
                <a:gd name="T17" fmla="*/ 108 h 236"/>
                <a:gd name="T18" fmla="*/ 45 w 165"/>
                <a:gd name="T19" fmla="*/ 130 h 236"/>
                <a:gd name="T20" fmla="*/ 55 w 165"/>
                <a:gd name="T21" fmla="*/ 150 h 236"/>
                <a:gd name="T22" fmla="*/ 55 w 165"/>
                <a:gd name="T23" fmla="*/ 150 h 236"/>
                <a:gd name="T24" fmla="*/ 57 w 165"/>
                <a:gd name="T25" fmla="*/ 236 h 236"/>
                <a:gd name="T26" fmla="*/ 57 w 165"/>
                <a:gd name="T27" fmla="*/ 236 h 236"/>
                <a:gd name="T28" fmla="*/ 75 w 165"/>
                <a:gd name="T29" fmla="*/ 234 h 236"/>
                <a:gd name="T30" fmla="*/ 75 w 165"/>
                <a:gd name="T31" fmla="*/ 234 h 236"/>
                <a:gd name="T32" fmla="*/ 75 w 165"/>
                <a:gd name="T33" fmla="*/ 150 h 236"/>
                <a:gd name="T34" fmla="*/ 75 w 165"/>
                <a:gd name="T35" fmla="*/ 150 h 236"/>
                <a:gd name="T36" fmla="*/ 119 w 165"/>
                <a:gd name="T37" fmla="*/ 104 h 236"/>
                <a:gd name="T38" fmla="*/ 119 w 165"/>
                <a:gd name="T39" fmla="*/ 104 h 236"/>
                <a:gd name="T40" fmla="*/ 165 w 165"/>
                <a:gd name="T41" fmla="*/ 56 h 236"/>
                <a:gd name="T42" fmla="*/ 165 w 165"/>
                <a:gd name="T43" fmla="*/ 56 h 236"/>
                <a:gd name="T44" fmla="*/ 135 w 165"/>
                <a:gd name="T45" fmla="*/ 54 h 236"/>
                <a:gd name="T46" fmla="*/ 135 w 165"/>
                <a:gd name="T47" fmla="*/ 54 h 236"/>
                <a:gd name="T48" fmla="*/ 133 w 165"/>
                <a:gd name="T49" fmla="*/ 40 h 236"/>
                <a:gd name="T50" fmla="*/ 133 w 165"/>
                <a:gd name="T51" fmla="*/ 40 h 236"/>
                <a:gd name="T52" fmla="*/ 135 w 165"/>
                <a:gd name="T53" fmla="*/ 18 h 236"/>
                <a:gd name="T54" fmla="*/ 135 w 165"/>
                <a:gd name="T55" fmla="*/ 18 h 236"/>
                <a:gd name="T56" fmla="*/ 129 w 165"/>
                <a:gd name="T57" fmla="*/ 20 h 236"/>
                <a:gd name="T58" fmla="*/ 121 w 165"/>
                <a:gd name="T59" fmla="*/ 18 h 236"/>
                <a:gd name="T60" fmla="*/ 121 w 165"/>
                <a:gd name="T61" fmla="*/ 18 h 236"/>
                <a:gd name="T62" fmla="*/ 115 w 165"/>
                <a:gd name="T63" fmla="*/ 12 h 236"/>
                <a:gd name="T64" fmla="*/ 111 w 165"/>
                <a:gd name="T65" fmla="*/ 8 h 236"/>
                <a:gd name="T66" fmla="*/ 109 w 165"/>
                <a:gd name="T67" fmla="*/ 0 h 236"/>
                <a:gd name="T68" fmla="*/ 109 w 165"/>
                <a:gd name="T69" fmla="*/ 0 h 236"/>
                <a:gd name="T70" fmla="*/ 4 w 165"/>
                <a:gd name="T71" fmla="*/ 6 h 236"/>
                <a:gd name="T72" fmla="*/ 4 w 165"/>
                <a:gd name="T73" fmla="*/ 6 h 236"/>
                <a:gd name="T74" fmla="*/ 14 w 165"/>
                <a:gd name="T75" fmla="*/ 30 h 236"/>
                <a:gd name="T76" fmla="*/ 14 w 165"/>
                <a:gd name="T77" fmla="*/ 3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236">
                  <a:moveTo>
                    <a:pt x="14" y="30"/>
                  </a:moveTo>
                  <a:lnTo>
                    <a:pt x="14" y="30"/>
                  </a:lnTo>
                  <a:lnTo>
                    <a:pt x="12" y="60"/>
                  </a:lnTo>
                  <a:lnTo>
                    <a:pt x="12" y="60"/>
                  </a:lnTo>
                  <a:lnTo>
                    <a:pt x="0" y="68"/>
                  </a:lnTo>
                  <a:lnTo>
                    <a:pt x="0" y="68"/>
                  </a:lnTo>
                  <a:lnTo>
                    <a:pt x="17" y="86"/>
                  </a:lnTo>
                  <a:lnTo>
                    <a:pt x="33" y="108"/>
                  </a:lnTo>
                  <a:lnTo>
                    <a:pt x="33" y="108"/>
                  </a:lnTo>
                  <a:lnTo>
                    <a:pt x="45" y="130"/>
                  </a:lnTo>
                  <a:lnTo>
                    <a:pt x="55" y="150"/>
                  </a:lnTo>
                  <a:lnTo>
                    <a:pt x="55" y="150"/>
                  </a:lnTo>
                  <a:lnTo>
                    <a:pt x="57" y="236"/>
                  </a:lnTo>
                  <a:lnTo>
                    <a:pt x="57" y="236"/>
                  </a:lnTo>
                  <a:lnTo>
                    <a:pt x="75" y="234"/>
                  </a:lnTo>
                  <a:lnTo>
                    <a:pt x="75" y="234"/>
                  </a:lnTo>
                  <a:lnTo>
                    <a:pt x="75" y="150"/>
                  </a:lnTo>
                  <a:lnTo>
                    <a:pt x="75" y="150"/>
                  </a:lnTo>
                  <a:lnTo>
                    <a:pt x="119" y="104"/>
                  </a:lnTo>
                  <a:lnTo>
                    <a:pt x="119" y="104"/>
                  </a:lnTo>
                  <a:lnTo>
                    <a:pt x="165" y="56"/>
                  </a:lnTo>
                  <a:lnTo>
                    <a:pt x="165" y="56"/>
                  </a:lnTo>
                  <a:lnTo>
                    <a:pt x="135" y="54"/>
                  </a:lnTo>
                  <a:lnTo>
                    <a:pt x="135" y="54"/>
                  </a:lnTo>
                  <a:lnTo>
                    <a:pt x="133" y="40"/>
                  </a:lnTo>
                  <a:lnTo>
                    <a:pt x="133" y="40"/>
                  </a:lnTo>
                  <a:lnTo>
                    <a:pt x="135" y="18"/>
                  </a:lnTo>
                  <a:lnTo>
                    <a:pt x="135" y="18"/>
                  </a:lnTo>
                  <a:lnTo>
                    <a:pt x="129" y="20"/>
                  </a:lnTo>
                  <a:lnTo>
                    <a:pt x="121" y="18"/>
                  </a:lnTo>
                  <a:lnTo>
                    <a:pt x="121" y="18"/>
                  </a:lnTo>
                  <a:lnTo>
                    <a:pt x="115" y="12"/>
                  </a:lnTo>
                  <a:lnTo>
                    <a:pt x="111" y="8"/>
                  </a:lnTo>
                  <a:lnTo>
                    <a:pt x="109" y="0"/>
                  </a:lnTo>
                  <a:lnTo>
                    <a:pt x="109" y="0"/>
                  </a:lnTo>
                  <a:lnTo>
                    <a:pt x="4" y="6"/>
                  </a:lnTo>
                  <a:lnTo>
                    <a:pt x="4" y="6"/>
                  </a:lnTo>
                  <a:lnTo>
                    <a:pt x="14" y="30"/>
                  </a:lnTo>
                  <a:lnTo>
                    <a:pt x="14" y="30"/>
                  </a:lnTo>
                  <a:close/>
                </a:path>
              </a:pathLst>
            </a:custGeom>
            <a:solidFill>
              <a:schemeClr val="accent2"/>
            </a:solidFill>
            <a:ln>
              <a:noFill/>
            </a:ln>
          </p:spPr>
          <p:txBody>
            <a:bodyPr vert="horz" wrap="square" lIns="68580" tIns="34290" rIns="68580" bIns="34290" numCol="1" anchor="t" anchorCtr="0" compatLnSpc="1"/>
            <a:lstStyle/>
            <a:p>
              <a:endParaRPr lang="zh-CN" altLang="en-US" sz="1350"/>
            </a:p>
          </p:txBody>
        </p:sp>
        <p:sp>
          <p:nvSpPr>
            <p:cNvPr id="1049408" name="Freeform 9"/>
            <p:cNvSpPr/>
            <p:nvPr/>
          </p:nvSpPr>
          <p:spPr bwMode="auto">
            <a:xfrm>
              <a:off x="6832" y="2393"/>
              <a:ext cx="342" cy="565"/>
            </a:xfrm>
            <a:custGeom>
              <a:avLst/>
              <a:gdLst>
                <a:gd name="T0" fmla="*/ 0 w 191"/>
                <a:gd name="T1" fmla="*/ 0 h 315"/>
                <a:gd name="T2" fmla="*/ 6 w 191"/>
                <a:gd name="T3" fmla="*/ 0 h 315"/>
                <a:gd name="T4" fmla="*/ 22 w 191"/>
                <a:gd name="T5" fmla="*/ 6 h 315"/>
                <a:gd name="T6" fmla="*/ 32 w 191"/>
                <a:gd name="T7" fmla="*/ 18 h 315"/>
                <a:gd name="T8" fmla="*/ 40 w 191"/>
                <a:gd name="T9" fmla="*/ 22 h 315"/>
                <a:gd name="T10" fmla="*/ 68 w 191"/>
                <a:gd name="T11" fmla="*/ 24 h 315"/>
                <a:gd name="T12" fmla="*/ 88 w 191"/>
                <a:gd name="T13" fmla="*/ 28 h 315"/>
                <a:gd name="T14" fmla="*/ 122 w 191"/>
                <a:gd name="T15" fmla="*/ 30 h 315"/>
                <a:gd name="T16" fmla="*/ 172 w 191"/>
                <a:gd name="T17" fmla="*/ 20 h 315"/>
                <a:gd name="T18" fmla="*/ 177 w 191"/>
                <a:gd name="T19" fmla="*/ 42 h 315"/>
                <a:gd name="T20" fmla="*/ 177 w 191"/>
                <a:gd name="T21" fmla="*/ 68 h 315"/>
                <a:gd name="T22" fmla="*/ 172 w 191"/>
                <a:gd name="T23" fmla="*/ 100 h 315"/>
                <a:gd name="T24" fmla="*/ 170 w 191"/>
                <a:gd name="T25" fmla="*/ 116 h 315"/>
                <a:gd name="T26" fmla="*/ 160 w 191"/>
                <a:gd name="T27" fmla="*/ 146 h 315"/>
                <a:gd name="T28" fmla="*/ 152 w 191"/>
                <a:gd name="T29" fmla="*/ 161 h 315"/>
                <a:gd name="T30" fmla="*/ 134 w 191"/>
                <a:gd name="T31" fmla="*/ 181 h 315"/>
                <a:gd name="T32" fmla="*/ 132 w 191"/>
                <a:gd name="T33" fmla="*/ 183 h 315"/>
                <a:gd name="T34" fmla="*/ 130 w 191"/>
                <a:gd name="T35" fmla="*/ 187 h 315"/>
                <a:gd name="T36" fmla="*/ 136 w 191"/>
                <a:gd name="T37" fmla="*/ 195 h 315"/>
                <a:gd name="T38" fmla="*/ 150 w 191"/>
                <a:gd name="T39" fmla="*/ 207 h 315"/>
                <a:gd name="T40" fmla="*/ 166 w 191"/>
                <a:gd name="T41" fmla="*/ 219 h 315"/>
                <a:gd name="T42" fmla="*/ 162 w 191"/>
                <a:gd name="T43" fmla="*/ 233 h 315"/>
                <a:gd name="T44" fmla="*/ 158 w 191"/>
                <a:gd name="T45" fmla="*/ 239 h 315"/>
                <a:gd name="T46" fmla="*/ 156 w 191"/>
                <a:gd name="T47" fmla="*/ 241 h 315"/>
                <a:gd name="T48" fmla="*/ 146 w 191"/>
                <a:gd name="T49" fmla="*/ 241 h 315"/>
                <a:gd name="T50" fmla="*/ 138 w 191"/>
                <a:gd name="T51" fmla="*/ 241 h 315"/>
                <a:gd name="T52" fmla="*/ 136 w 191"/>
                <a:gd name="T53" fmla="*/ 239 h 315"/>
                <a:gd name="T54" fmla="*/ 144 w 191"/>
                <a:gd name="T55" fmla="*/ 251 h 315"/>
                <a:gd name="T56" fmla="*/ 150 w 191"/>
                <a:gd name="T57" fmla="*/ 255 h 315"/>
                <a:gd name="T58" fmla="*/ 160 w 191"/>
                <a:gd name="T59" fmla="*/ 261 h 315"/>
                <a:gd name="T60" fmla="*/ 170 w 191"/>
                <a:gd name="T61" fmla="*/ 261 h 315"/>
                <a:gd name="T62" fmla="*/ 179 w 191"/>
                <a:gd name="T63" fmla="*/ 261 h 315"/>
                <a:gd name="T64" fmla="*/ 191 w 191"/>
                <a:gd name="T65" fmla="*/ 315 h 315"/>
                <a:gd name="T66" fmla="*/ 156 w 191"/>
                <a:gd name="T67" fmla="*/ 307 h 315"/>
                <a:gd name="T68" fmla="*/ 142 w 191"/>
                <a:gd name="T69" fmla="*/ 299 h 315"/>
                <a:gd name="T70" fmla="*/ 120 w 191"/>
                <a:gd name="T71" fmla="*/ 283 h 315"/>
                <a:gd name="T72" fmla="*/ 86 w 191"/>
                <a:gd name="T73" fmla="*/ 241 h 315"/>
                <a:gd name="T74" fmla="*/ 74 w 191"/>
                <a:gd name="T75" fmla="*/ 215 h 315"/>
                <a:gd name="T76" fmla="*/ 58 w 191"/>
                <a:gd name="T77" fmla="*/ 171 h 315"/>
                <a:gd name="T78" fmla="*/ 54 w 191"/>
                <a:gd name="T79" fmla="*/ 157 h 315"/>
                <a:gd name="T80" fmla="*/ 34 w 191"/>
                <a:gd name="T81" fmla="*/ 90 h 315"/>
                <a:gd name="T82" fmla="*/ 0 w 191"/>
                <a:gd name="T8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315">
                  <a:moveTo>
                    <a:pt x="0" y="0"/>
                  </a:moveTo>
                  <a:lnTo>
                    <a:pt x="0" y="0"/>
                  </a:lnTo>
                  <a:lnTo>
                    <a:pt x="6" y="0"/>
                  </a:lnTo>
                  <a:lnTo>
                    <a:pt x="6" y="0"/>
                  </a:lnTo>
                  <a:lnTo>
                    <a:pt x="14" y="2"/>
                  </a:lnTo>
                  <a:lnTo>
                    <a:pt x="22" y="6"/>
                  </a:lnTo>
                  <a:lnTo>
                    <a:pt x="32" y="18"/>
                  </a:lnTo>
                  <a:lnTo>
                    <a:pt x="32" y="18"/>
                  </a:lnTo>
                  <a:lnTo>
                    <a:pt x="36" y="20"/>
                  </a:lnTo>
                  <a:lnTo>
                    <a:pt x="40" y="22"/>
                  </a:lnTo>
                  <a:lnTo>
                    <a:pt x="52" y="22"/>
                  </a:lnTo>
                  <a:lnTo>
                    <a:pt x="68" y="24"/>
                  </a:lnTo>
                  <a:lnTo>
                    <a:pt x="88" y="28"/>
                  </a:lnTo>
                  <a:lnTo>
                    <a:pt x="88" y="28"/>
                  </a:lnTo>
                  <a:lnTo>
                    <a:pt x="102" y="30"/>
                  </a:lnTo>
                  <a:lnTo>
                    <a:pt x="122" y="30"/>
                  </a:lnTo>
                  <a:lnTo>
                    <a:pt x="144" y="28"/>
                  </a:lnTo>
                  <a:lnTo>
                    <a:pt x="172" y="20"/>
                  </a:lnTo>
                  <a:lnTo>
                    <a:pt x="172" y="20"/>
                  </a:lnTo>
                  <a:lnTo>
                    <a:pt x="177" y="42"/>
                  </a:lnTo>
                  <a:lnTo>
                    <a:pt x="177" y="68"/>
                  </a:lnTo>
                  <a:lnTo>
                    <a:pt x="177" y="68"/>
                  </a:lnTo>
                  <a:lnTo>
                    <a:pt x="177" y="82"/>
                  </a:lnTo>
                  <a:lnTo>
                    <a:pt x="172" y="100"/>
                  </a:lnTo>
                  <a:lnTo>
                    <a:pt x="172" y="100"/>
                  </a:lnTo>
                  <a:lnTo>
                    <a:pt x="170" y="116"/>
                  </a:lnTo>
                  <a:lnTo>
                    <a:pt x="166" y="132"/>
                  </a:lnTo>
                  <a:lnTo>
                    <a:pt x="160" y="146"/>
                  </a:lnTo>
                  <a:lnTo>
                    <a:pt x="152" y="161"/>
                  </a:lnTo>
                  <a:lnTo>
                    <a:pt x="152" y="161"/>
                  </a:lnTo>
                  <a:lnTo>
                    <a:pt x="142" y="173"/>
                  </a:lnTo>
                  <a:lnTo>
                    <a:pt x="134" y="181"/>
                  </a:lnTo>
                  <a:lnTo>
                    <a:pt x="134" y="181"/>
                  </a:lnTo>
                  <a:lnTo>
                    <a:pt x="132" y="183"/>
                  </a:lnTo>
                  <a:lnTo>
                    <a:pt x="130" y="187"/>
                  </a:lnTo>
                  <a:lnTo>
                    <a:pt x="130" y="187"/>
                  </a:lnTo>
                  <a:lnTo>
                    <a:pt x="132" y="191"/>
                  </a:lnTo>
                  <a:lnTo>
                    <a:pt x="136" y="195"/>
                  </a:lnTo>
                  <a:lnTo>
                    <a:pt x="150" y="207"/>
                  </a:lnTo>
                  <a:lnTo>
                    <a:pt x="150" y="207"/>
                  </a:lnTo>
                  <a:lnTo>
                    <a:pt x="166" y="219"/>
                  </a:lnTo>
                  <a:lnTo>
                    <a:pt x="166" y="219"/>
                  </a:lnTo>
                  <a:lnTo>
                    <a:pt x="164" y="227"/>
                  </a:lnTo>
                  <a:lnTo>
                    <a:pt x="162" y="233"/>
                  </a:lnTo>
                  <a:lnTo>
                    <a:pt x="162" y="233"/>
                  </a:lnTo>
                  <a:lnTo>
                    <a:pt x="158" y="239"/>
                  </a:lnTo>
                  <a:lnTo>
                    <a:pt x="156" y="241"/>
                  </a:lnTo>
                  <a:lnTo>
                    <a:pt x="156" y="241"/>
                  </a:lnTo>
                  <a:lnTo>
                    <a:pt x="146" y="241"/>
                  </a:lnTo>
                  <a:lnTo>
                    <a:pt x="146" y="241"/>
                  </a:lnTo>
                  <a:lnTo>
                    <a:pt x="138" y="241"/>
                  </a:lnTo>
                  <a:lnTo>
                    <a:pt x="138" y="241"/>
                  </a:lnTo>
                  <a:lnTo>
                    <a:pt x="136" y="239"/>
                  </a:lnTo>
                  <a:lnTo>
                    <a:pt x="136" y="239"/>
                  </a:lnTo>
                  <a:lnTo>
                    <a:pt x="138" y="245"/>
                  </a:lnTo>
                  <a:lnTo>
                    <a:pt x="144" y="251"/>
                  </a:lnTo>
                  <a:lnTo>
                    <a:pt x="150" y="255"/>
                  </a:lnTo>
                  <a:lnTo>
                    <a:pt x="150" y="255"/>
                  </a:lnTo>
                  <a:lnTo>
                    <a:pt x="156" y="259"/>
                  </a:lnTo>
                  <a:lnTo>
                    <a:pt x="160" y="261"/>
                  </a:lnTo>
                  <a:lnTo>
                    <a:pt x="160" y="261"/>
                  </a:lnTo>
                  <a:lnTo>
                    <a:pt x="170" y="261"/>
                  </a:lnTo>
                  <a:lnTo>
                    <a:pt x="179" y="261"/>
                  </a:lnTo>
                  <a:lnTo>
                    <a:pt x="179" y="261"/>
                  </a:lnTo>
                  <a:lnTo>
                    <a:pt x="191" y="315"/>
                  </a:lnTo>
                  <a:lnTo>
                    <a:pt x="191" y="315"/>
                  </a:lnTo>
                  <a:lnTo>
                    <a:pt x="168" y="311"/>
                  </a:lnTo>
                  <a:lnTo>
                    <a:pt x="156" y="307"/>
                  </a:lnTo>
                  <a:lnTo>
                    <a:pt x="142" y="299"/>
                  </a:lnTo>
                  <a:lnTo>
                    <a:pt x="142" y="299"/>
                  </a:lnTo>
                  <a:lnTo>
                    <a:pt x="132" y="295"/>
                  </a:lnTo>
                  <a:lnTo>
                    <a:pt x="120" y="283"/>
                  </a:lnTo>
                  <a:lnTo>
                    <a:pt x="104" y="267"/>
                  </a:lnTo>
                  <a:lnTo>
                    <a:pt x="86" y="241"/>
                  </a:lnTo>
                  <a:lnTo>
                    <a:pt x="86" y="241"/>
                  </a:lnTo>
                  <a:lnTo>
                    <a:pt x="74" y="215"/>
                  </a:lnTo>
                  <a:lnTo>
                    <a:pt x="64" y="191"/>
                  </a:lnTo>
                  <a:lnTo>
                    <a:pt x="58" y="171"/>
                  </a:lnTo>
                  <a:lnTo>
                    <a:pt x="54" y="157"/>
                  </a:lnTo>
                  <a:lnTo>
                    <a:pt x="54" y="157"/>
                  </a:lnTo>
                  <a:lnTo>
                    <a:pt x="46" y="126"/>
                  </a:lnTo>
                  <a:lnTo>
                    <a:pt x="34" y="90"/>
                  </a:lnTo>
                  <a:lnTo>
                    <a:pt x="20" y="48"/>
                  </a:lnTo>
                  <a:lnTo>
                    <a:pt x="0" y="0"/>
                  </a:lnTo>
                  <a:lnTo>
                    <a:pt x="0" y="0"/>
                  </a:lnTo>
                  <a:close/>
                </a:path>
              </a:pathLst>
            </a:custGeom>
            <a:solidFill>
              <a:schemeClr val="accent2"/>
            </a:solidFill>
            <a:ln>
              <a:noFill/>
            </a:ln>
          </p:spPr>
          <p:txBody>
            <a:bodyPr vert="horz" wrap="square" lIns="68580" tIns="34290" rIns="68580" bIns="34290" numCol="1" anchor="t" anchorCtr="0" compatLnSpc="1"/>
            <a:lstStyle/>
            <a:p>
              <a:endParaRPr lang="zh-CN" altLang="en-US" sz="1350"/>
            </a:p>
          </p:txBody>
        </p:sp>
        <p:sp>
          <p:nvSpPr>
            <p:cNvPr id="1049409" name="Freeform 10"/>
            <p:cNvSpPr/>
            <p:nvPr/>
          </p:nvSpPr>
          <p:spPr bwMode="auto">
            <a:xfrm>
              <a:off x="7068" y="2350"/>
              <a:ext cx="457" cy="608"/>
            </a:xfrm>
            <a:custGeom>
              <a:avLst/>
              <a:gdLst>
                <a:gd name="T0" fmla="*/ 40 w 255"/>
                <a:gd name="T1" fmla="*/ 44 h 339"/>
                <a:gd name="T2" fmla="*/ 67 w 255"/>
                <a:gd name="T3" fmla="*/ 44 h 339"/>
                <a:gd name="T4" fmla="*/ 85 w 255"/>
                <a:gd name="T5" fmla="*/ 42 h 339"/>
                <a:gd name="T6" fmla="*/ 113 w 255"/>
                <a:gd name="T7" fmla="*/ 28 h 339"/>
                <a:gd name="T8" fmla="*/ 125 w 255"/>
                <a:gd name="T9" fmla="*/ 18 h 339"/>
                <a:gd name="T10" fmla="*/ 141 w 255"/>
                <a:gd name="T11" fmla="*/ 6 h 339"/>
                <a:gd name="T12" fmla="*/ 149 w 255"/>
                <a:gd name="T13" fmla="*/ 2 h 339"/>
                <a:gd name="T14" fmla="*/ 169 w 255"/>
                <a:gd name="T15" fmla="*/ 2 h 339"/>
                <a:gd name="T16" fmla="*/ 165 w 255"/>
                <a:gd name="T17" fmla="*/ 40 h 339"/>
                <a:gd name="T18" fmla="*/ 209 w 255"/>
                <a:gd name="T19" fmla="*/ 120 h 339"/>
                <a:gd name="T20" fmla="*/ 215 w 255"/>
                <a:gd name="T21" fmla="*/ 120 h 339"/>
                <a:gd name="T22" fmla="*/ 219 w 255"/>
                <a:gd name="T23" fmla="*/ 120 h 339"/>
                <a:gd name="T24" fmla="*/ 221 w 255"/>
                <a:gd name="T25" fmla="*/ 116 h 339"/>
                <a:gd name="T26" fmla="*/ 215 w 255"/>
                <a:gd name="T27" fmla="*/ 40 h 339"/>
                <a:gd name="T28" fmla="*/ 217 w 255"/>
                <a:gd name="T29" fmla="*/ 28 h 339"/>
                <a:gd name="T30" fmla="*/ 221 w 255"/>
                <a:gd name="T31" fmla="*/ 26 h 339"/>
                <a:gd name="T32" fmla="*/ 225 w 255"/>
                <a:gd name="T33" fmla="*/ 26 h 339"/>
                <a:gd name="T34" fmla="*/ 239 w 255"/>
                <a:gd name="T35" fmla="*/ 52 h 339"/>
                <a:gd name="T36" fmla="*/ 253 w 255"/>
                <a:gd name="T37" fmla="*/ 96 h 339"/>
                <a:gd name="T38" fmla="*/ 255 w 255"/>
                <a:gd name="T39" fmla="*/ 114 h 339"/>
                <a:gd name="T40" fmla="*/ 255 w 255"/>
                <a:gd name="T41" fmla="*/ 126 h 339"/>
                <a:gd name="T42" fmla="*/ 255 w 255"/>
                <a:gd name="T43" fmla="*/ 152 h 339"/>
                <a:gd name="T44" fmla="*/ 253 w 255"/>
                <a:gd name="T45" fmla="*/ 170 h 339"/>
                <a:gd name="T46" fmla="*/ 241 w 255"/>
                <a:gd name="T47" fmla="*/ 205 h 339"/>
                <a:gd name="T48" fmla="*/ 223 w 255"/>
                <a:gd name="T49" fmla="*/ 241 h 339"/>
                <a:gd name="T50" fmla="*/ 219 w 255"/>
                <a:gd name="T51" fmla="*/ 249 h 339"/>
                <a:gd name="T52" fmla="*/ 195 w 255"/>
                <a:gd name="T53" fmla="*/ 281 h 339"/>
                <a:gd name="T54" fmla="*/ 161 w 255"/>
                <a:gd name="T55" fmla="*/ 307 h 339"/>
                <a:gd name="T56" fmla="*/ 147 w 255"/>
                <a:gd name="T57" fmla="*/ 315 h 339"/>
                <a:gd name="T58" fmla="*/ 97 w 255"/>
                <a:gd name="T59" fmla="*/ 335 h 339"/>
                <a:gd name="T60" fmla="*/ 59 w 255"/>
                <a:gd name="T61" fmla="*/ 339 h 339"/>
                <a:gd name="T62" fmla="*/ 47 w 255"/>
                <a:gd name="T63" fmla="*/ 285 h 339"/>
                <a:gd name="T64" fmla="*/ 43 w 255"/>
                <a:gd name="T65" fmla="*/ 285 h 339"/>
                <a:gd name="T66" fmla="*/ 24 w 255"/>
                <a:gd name="T67" fmla="*/ 283 h 339"/>
                <a:gd name="T68" fmla="*/ 14 w 255"/>
                <a:gd name="T69" fmla="*/ 279 h 339"/>
                <a:gd name="T70" fmla="*/ 4 w 255"/>
                <a:gd name="T71" fmla="*/ 263 h 339"/>
                <a:gd name="T72" fmla="*/ 20 w 255"/>
                <a:gd name="T73" fmla="*/ 265 h 339"/>
                <a:gd name="T74" fmla="*/ 30 w 255"/>
                <a:gd name="T75" fmla="*/ 255 h 339"/>
                <a:gd name="T76" fmla="*/ 34 w 255"/>
                <a:gd name="T77" fmla="*/ 243 h 339"/>
                <a:gd name="T78" fmla="*/ 34 w 255"/>
                <a:gd name="T79" fmla="*/ 243 h 339"/>
                <a:gd name="T80" fmla="*/ 18 w 255"/>
                <a:gd name="T81" fmla="*/ 231 h 339"/>
                <a:gd name="T82" fmla="*/ 2 w 255"/>
                <a:gd name="T83" fmla="*/ 219 h 339"/>
                <a:gd name="T84" fmla="*/ 0 w 255"/>
                <a:gd name="T85" fmla="*/ 215 h 339"/>
                <a:gd name="T86" fmla="*/ 2 w 255"/>
                <a:gd name="T87" fmla="*/ 205 h 339"/>
                <a:gd name="T88" fmla="*/ 10 w 255"/>
                <a:gd name="T89" fmla="*/ 197 h 339"/>
                <a:gd name="T90" fmla="*/ 18 w 255"/>
                <a:gd name="T91" fmla="*/ 183 h 339"/>
                <a:gd name="T92" fmla="*/ 36 w 255"/>
                <a:gd name="T93" fmla="*/ 142 h 339"/>
                <a:gd name="T94" fmla="*/ 43 w 255"/>
                <a:gd name="T95" fmla="*/ 108 h 339"/>
                <a:gd name="T96" fmla="*/ 45 w 255"/>
                <a:gd name="T97" fmla="*/ 80 h 339"/>
                <a:gd name="T98" fmla="*/ 40 w 255"/>
                <a:gd name="T99" fmla="*/ 4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5" h="339">
                  <a:moveTo>
                    <a:pt x="40" y="44"/>
                  </a:moveTo>
                  <a:lnTo>
                    <a:pt x="40" y="44"/>
                  </a:lnTo>
                  <a:lnTo>
                    <a:pt x="55" y="44"/>
                  </a:lnTo>
                  <a:lnTo>
                    <a:pt x="67" y="44"/>
                  </a:lnTo>
                  <a:lnTo>
                    <a:pt x="85" y="42"/>
                  </a:lnTo>
                  <a:lnTo>
                    <a:pt x="85" y="42"/>
                  </a:lnTo>
                  <a:lnTo>
                    <a:pt x="99" y="34"/>
                  </a:lnTo>
                  <a:lnTo>
                    <a:pt x="113" y="28"/>
                  </a:lnTo>
                  <a:lnTo>
                    <a:pt x="125" y="18"/>
                  </a:lnTo>
                  <a:lnTo>
                    <a:pt x="125" y="18"/>
                  </a:lnTo>
                  <a:lnTo>
                    <a:pt x="133" y="10"/>
                  </a:lnTo>
                  <a:lnTo>
                    <a:pt x="141" y="6"/>
                  </a:lnTo>
                  <a:lnTo>
                    <a:pt x="141" y="6"/>
                  </a:lnTo>
                  <a:lnTo>
                    <a:pt x="149" y="2"/>
                  </a:lnTo>
                  <a:lnTo>
                    <a:pt x="155" y="0"/>
                  </a:lnTo>
                  <a:lnTo>
                    <a:pt x="169" y="2"/>
                  </a:lnTo>
                  <a:lnTo>
                    <a:pt x="169" y="2"/>
                  </a:lnTo>
                  <a:lnTo>
                    <a:pt x="165" y="40"/>
                  </a:lnTo>
                  <a:lnTo>
                    <a:pt x="165" y="40"/>
                  </a:lnTo>
                  <a:lnTo>
                    <a:pt x="209" y="120"/>
                  </a:lnTo>
                  <a:lnTo>
                    <a:pt x="209" y="120"/>
                  </a:lnTo>
                  <a:lnTo>
                    <a:pt x="215" y="120"/>
                  </a:lnTo>
                  <a:lnTo>
                    <a:pt x="215" y="120"/>
                  </a:lnTo>
                  <a:lnTo>
                    <a:pt x="219" y="120"/>
                  </a:lnTo>
                  <a:lnTo>
                    <a:pt x="219" y="120"/>
                  </a:lnTo>
                  <a:lnTo>
                    <a:pt x="221" y="116"/>
                  </a:lnTo>
                  <a:lnTo>
                    <a:pt x="221" y="102"/>
                  </a:lnTo>
                  <a:lnTo>
                    <a:pt x="215" y="40"/>
                  </a:lnTo>
                  <a:lnTo>
                    <a:pt x="215" y="40"/>
                  </a:lnTo>
                  <a:lnTo>
                    <a:pt x="217" y="28"/>
                  </a:lnTo>
                  <a:lnTo>
                    <a:pt x="219" y="26"/>
                  </a:lnTo>
                  <a:lnTo>
                    <a:pt x="221" y="26"/>
                  </a:lnTo>
                  <a:lnTo>
                    <a:pt x="221" y="26"/>
                  </a:lnTo>
                  <a:lnTo>
                    <a:pt x="225" y="26"/>
                  </a:lnTo>
                  <a:lnTo>
                    <a:pt x="229" y="32"/>
                  </a:lnTo>
                  <a:lnTo>
                    <a:pt x="239" y="52"/>
                  </a:lnTo>
                  <a:lnTo>
                    <a:pt x="249" y="80"/>
                  </a:lnTo>
                  <a:lnTo>
                    <a:pt x="253" y="96"/>
                  </a:lnTo>
                  <a:lnTo>
                    <a:pt x="255" y="114"/>
                  </a:lnTo>
                  <a:lnTo>
                    <a:pt x="255" y="114"/>
                  </a:lnTo>
                  <a:lnTo>
                    <a:pt x="255" y="126"/>
                  </a:lnTo>
                  <a:lnTo>
                    <a:pt x="255" y="126"/>
                  </a:lnTo>
                  <a:lnTo>
                    <a:pt x="255" y="134"/>
                  </a:lnTo>
                  <a:lnTo>
                    <a:pt x="255" y="152"/>
                  </a:lnTo>
                  <a:lnTo>
                    <a:pt x="255" y="152"/>
                  </a:lnTo>
                  <a:lnTo>
                    <a:pt x="253" y="170"/>
                  </a:lnTo>
                  <a:lnTo>
                    <a:pt x="247" y="187"/>
                  </a:lnTo>
                  <a:lnTo>
                    <a:pt x="241" y="205"/>
                  </a:lnTo>
                  <a:lnTo>
                    <a:pt x="235" y="219"/>
                  </a:lnTo>
                  <a:lnTo>
                    <a:pt x="223" y="241"/>
                  </a:lnTo>
                  <a:lnTo>
                    <a:pt x="219" y="249"/>
                  </a:lnTo>
                  <a:lnTo>
                    <a:pt x="219" y="249"/>
                  </a:lnTo>
                  <a:lnTo>
                    <a:pt x="209" y="263"/>
                  </a:lnTo>
                  <a:lnTo>
                    <a:pt x="195" y="281"/>
                  </a:lnTo>
                  <a:lnTo>
                    <a:pt x="175" y="299"/>
                  </a:lnTo>
                  <a:lnTo>
                    <a:pt x="161" y="307"/>
                  </a:lnTo>
                  <a:lnTo>
                    <a:pt x="147" y="315"/>
                  </a:lnTo>
                  <a:lnTo>
                    <a:pt x="147" y="315"/>
                  </a:lnTo>
                  <a:lnTo>
                    <a:pt x="121" y="327"/>
                  </a:lnTo>
                  <a:lnTo>
                    <a:pt x="97" y="335"/>
                  </a:lnTo>
                  <a:lnTo>
                    <a:pt x="75" y="337"/>
                  </a:lnTo>
                  <a:lnTo>
                    <a:pt x="59" y="339"/>
                  </a:lnTo>
                  <a:lnTo>
                    <a:pt x="59" y="339"/>
                  </a:lnTo>
                  <a:lnTo>
                    <a:pt x="47" y="285"/>
                  </a:lnTo>
                  <a:lnTo>
                    <a:pt x="47" y="285"/>
                  </a:lnTo>
                  <a:lnTo>
                    <a:pt x="43" y="285"/>
                  </a:lnTo>
                  <a:lnTo>
                    <a:pt x="34" y="285"/>
                  </a:lnTo>
                  <a:lnTo>
                    <a:pt x="24" y="283"/>
                  </a:lnTo>
                  <a:lnTo>
                    <a:pt x="14" y="279"/>
                  </a:lnTo>
                  <a:lnTo>
                    <a:pt x="14" y="279"/>
                  </a:lnTo>
                  <a:lnTo>
                    <a:pt x="6" y="271"/>
                  </a:lnTo>
                  <a:lnTo>
                    <a:pt x="4" y="263"/>
                  </a:lnTo>
                  <a:lnTo>
                    <a:pt x="4" y="263"/>
                  </a:lnTo>
                  <a:lnTo>
                    <a:pt x="20" y="265"/>
                  </a:lnTo>
                  <a:lnTo>
                    <a:pt x="20" y="265"/>
                  </a:lnTo>
                  <a:lnTo>
                    <a:pt x="30" y="255"/>
                  </a:lnTo>
                  <a:lnTo>
                    <a:pt x="32" y="249"/>
                  </a:lnTo>
                  <a:lnTo>
                    <a:pt x="34" y="243"/>
                  </a:lnTo>
                  <a:lnTo>
                    <a:pt x="34" y="243"/>
                  </a:lnTo>
                  <a:lnTo>
                    <a:pt x="34" y="243"/>
                  </a:lnTo>
                  <a:lnTo>
                    <a:pt x="18" y="231"/>
                  </a:lnTo>
                  <a:lnTo>
                    <a:pt x="18" y="231"/>
                  </a:lnTo>
                  <a:lnTo>
                    <a:pt x="4" y="223"/>
                  </a:lnTo>
                  <a:lnTo>
                    <a:pt x="2" y="219"/>
                  </a:lnTo>
                  <a:lnTo>
                    <a:pt x="0" y="215"/>
                  </a:lnTo>
                  <a:lnTo>
                    <a:pt x="0" y="215"/>
                  </a:lnTo>
                  <a:lnTo>
                    <a:pt x="0" y="209"/>
                  </a:lnTo>
                  <a:lnTo>
                    <a:pt x="2" y="205"/>
                  </a:lnTo>
                  <a:lnTo>
                    <a:pt x="2" y="205"/>
                  </a:lnTo>
                  <a:lnTo>
                    <a:pt x="10" y="197"/>
                  </a:lnTo>
                  <a:lnTo>
                    <a:pt x="18" y="183"/>
                  </a:lnTo>
                  <a:lnTo>
                    <a:pt x="18" y="183"/>
                  </a:lnTo>
                  <a:lnTo>
                    <a:pt x="30" y="162"/>
                  </a:lnTo>
                  <a:lnTo>
                    <a:pt x="36" y="142"/>
                  </a:lnTo>
                  <a:lnTo>
                    <a:pt x="40" y="124"/>
                  </a:lnTo>
                  <a:lnTo>
                    <a:pt x="43" y="108"/>
                  </a:lnTo>
                  <a:lnTo>
                    <a:pt x="43" y="108"/>
                  </a:lnTo>
                  <a:lnTo>
                    <a:pt x="45" y="80"/>
                  </a:lnTo>
                  <a:lnTo>
                    <a:pt x="45" y="62"/>
                  </a:lnTo>
                  <a:lnTo>
                    <a:pt x="40" y="44"/>
                  </a:lnTo>
                  <a:lnTo>
                    <a:pt x="40" y="44"/>
                  </a:lnTo>
                  <a:close/>
                </a:path>
              </a:pathLst>
            </a:custGeom>
            <a:solidFill>
              <a:schemeClr val="accent2">
                <a:lumMod val="70000"/>
                <a:lumOff val="30000"/>
              </a:schemeClr>
            </a:solidFill>
            <a:ln>
              <a:noFill/>
            </a:ln>
          </p:spPr>
          <p:txBody>
            <a:bodyPr vert="horz" wrap="square" lIns="68580" tIns="34290" rIns="68580" bIns="34290" numCol="1" anchor="t" anchorCtr="0" compatLnSpc="1"/>
            <a:lstStyle/>
            <a:p>
              <a:endParaRPr lang="zh-CN" altLang="en-US" sz="1350"/>
            </a:p>
          </p:txBody>
        </p:sp>
        <p:sp>
          <p:nvSpPr>
            <p:cNvPr id="1049410" name="Freeform 11"/>
            <p:cNvSpPr/>
            <p:nvPr/>
          </p:nvSpPr>
          <p:spPr bwMode="auto">
            <a:xfrm>
              <a:off x="7043" y="2810"/>
              <a:ext cx="203" cy="47"/>
            </a:xfrm>
            <a:custGeom>
              <a:avLst/>
              <a:gdLst>
                <a:gd name="T0" fmla="*/ 113 w 113"/>
                <a:gd name="T1" fmla="*/ 0 h 26"/>
                <a:gd name="T2" fmla="*/ 113 w 113"/>
                <a:gd name="T3" fmla="*/ 0 h 26"/>
                <a:gd name="T4" fmla="*/ 107 w 113"/>
                <a:gd name="T5" fmla="*/ 6 h 26"/>
                <a:gd name="T6" fmla="*/ 97 w 113"/>
                <a:gd name="T7" fmla="*/ 14 h 26"/>
                <a:gd name="T8" fmla="*/ 81 w 113"/>
                <a:gd name="T9" fmla="*/ 22 h 26"/>
                <a:gd name="T10" fmla="*/ 73 w 113"/>
                <a:gd name="T11" fmla="*/ 24 h 26"/>
                <a:gd name="T12" fmla="*/ 63 w 113"/>
                <a:gd name="T13" fmla="*/ 26 h 26"/>
                <a:gd name="T14" fmla="*/ 63 w 113"/>
                <a:gd name="T15" fmla="*/ 26 h 26"/>
                <a:gd name="T16" fmla="*/ 50 w 113"/>
                <a:gd name="T17" fmla="*/ 26 h 26"/>
                <a:gd name="T18" fmla="*/ 42 w 113"/>
                <a:gd name="T19" fmla="*/ 26 h 26"/>
                <a:gd name="T20" fmla="*/ 42 w 113"/>
                <a:gd name="T21" fmla="*/ 26 h 26"/>
                <a:gd name="T22" fmla="*/ 26 w 113"/>
                <a:gd name="T23" fmla="*/ 20 h 26"/>
                <a:gd name="T24" fmla="*/ 14 w 113"/>
                <a:gd name="T25" fmla="*/ 14 h 26"/>
                <a:gd name="T26" fmla="*/ 6 w 113"/>
                <a:gd name="T27" fmla="*/ 6 h 26"/>
                <a:gd name="T28" fmla="*/ 0 w 11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26">
                  <a:moveTo>
                    <a:pt x="113" y="0"/>
                  </a:moveTo>
                  <a:lnTo>
                    <a:pt x="113" y="0"/>
                  </a:lnTo>
                  <a:lnTo>
                    <a:pt x="107" y="6"/>
                  </a:lnTo>
                  <a:lnTo>
                    <a:pt x="97" y="14"/>
                  </a:lnTo>
                  <a:lnTo>
                    <a:pt x="81" y="22"/>
                  </a:lnTo>
                  <a:lnTo>
                    <a:pt x="73" y="24"/>
                  </a:lnTo>
                  <a:lnTo>
                    <a:pt x="63" y="26"/>
                  </a:lnTo>
                  <a:lnTo>
                    <a:pt x="63" y="26"/>
                  </a:lnTo>
                  <a:lnTo>
                    <a:pt x="50" y="26"/>
                  </a:lnTo>
                  <a:lnTo>
                    <a:pt x="42" y="26"/>
                  </a:lnTo>
                  <a:lnTo>
                    <a:pt x="42" y="26"/>
                  </a:lnTo>
                  <a:lnTo>
                    <a:pt x="26" y="20"/>
                  </a:lnTo>
                  <a:lnTo>
                    <a:pt x="14" y="14"/>
                  </a:lnTo>
                  <a:lnTo>
                    <a:pt x="6" y="6"/>
                  </a:lnTo>
                  <a:lnTo>
                    <a:pt x="0" y="0"/>
                  </a:lnTo>
                </a:path>
              </a:pathLst>
            </a:custGeom>
            <a:noFill/>
            <a:ln w="12700">
              <a:solidFill>
                <a:srgbClr val="000000"/>
              </a:solidFill>
              <a:prstDash val="solid"/>
              <a:round/>
            </a:ln>
          </p:spPr>
          <p:txBody>
            <a:bodyPr vert="horz" wrap="square" lIns="68580" tIns="34290" rIns="68580" bIns="34290" numCol="1" anchor="t" anchorCtr="0" compatLnSpc="1"/>
            <a:lstStyle/>
            <a:p>
              <a:endParaRPr lang="zh-CN" altLang="en-US" sz="1350"/>
            </a:p>
          </p:txBody>
        </p:sp>
        <p:sp>
          <p:nvSpPr>
            <p:cNvPr id="1049411" name="Freeform 12"/>
            <p:cNvSpPr/>
            <p:nvPr/>
          </p:nvSpPr>
          <p:spPr bwMode="auto">
            <a:xfrm>
              <a:off x="7043" y="2525"/>
              <a:ext cx="109" cy="292"/>
            </a:xfrm>
            <a:custGeom>
              <a:avLst/>
              <a:gdLst>
                <a:gd name="T0" fmla="*/ 0 w 61"/>
                <a:gd name="T1" fmla="*/ 157 h 163"/>
                <a:gd name="T2" fmla="*/ 0 w 61"/>
                <a:gd name="T3" fmla="*/ 157 h 163"/>
                <a:gd name="T4" fmla="*/ 10 w 61"/>
                <a:gd name="T5" fmla="*/ 161 h 163"/>
                <a:gd name="T6" fmla="*/ 18 w 61"/>
                <a:gd name="T7" fmla="*/ 163 h 163"/>
                <a:gd name="T8" fmla="*/ 28 w 61"/>
                <a:gd name="T9" fmla="*/ 163 h 163"/>
                <a:gd name="T10" fmla="*/ 28 w 61"/>
                <a:gd name="T11" fmla="*/ 163 h 163"/>
                <a:gd name="T12" fmla="*/ 36 w 61"/>
                <a:gd name="T13" fmla="*/ 161 h 163"/>
                <a:gd name="T14" fmla="*/ 36 w 61"/>
                <a:gd name="T15" fmla="*/ 161 h 163"/>
                <a:gd name="T16" fmla="*/ 46 w 61"/>
                <a:gd name="T17" fmla="*/ 145 h 163"/>
                <a:gd name="T18" fmla="*/ 46 w 61"/>
                <a:gd name="T19" fmla="*/ 145 h 163"/>
                <a:gd name="T20" fmla="*/ 30 w 61"/>
                <a:gd name="T21" fmla="*/ 131 h 163"/>
                <a:gd name="T22" fmla="*/ 30 w 61"/>
                <a:gd name="T23" fmla="*/ 131 h 163"/>
                <a:gd name="T24" fmla="*/ 18 w 61"/>
                <a:gd name="T25" fmla="*/ 121 h 163"/>
                <a:gd name="T26" fmla="*/ 14 w 61"/>
                <a:gd name="T27" fmla="*/ 117 h 163"/>
                <a:gd name="T28" fmla="*/ 14 w 61"/>
                <a:gd name="T29" fmla="*/ 113 h 163"/>
                <a:gd name="T30" fmla="*/ 14 w 61"/>
                <a:gd name="T31" fmla="*/ 113 h 163"/>
                <a:gd name="T32" fmla="*/ 14 w 61"/>
                <a:gd name="T33" fmla="*/ 109 h 163"/>
                <a:gd name="T34" fmla="*/ 16 w 61"/>
                <a:gd name="T35" fmla="*/ 107 h 163"/>
                <a:gd name="T36" fmla="*/ 26 w 61"/>
                <a:gd name="T37" fmla="*/ 99 h 163"/>
                <a:gd name="T38" fmla="*/ 26 w 61"/>
                <a:gd name="T39" fmla="*/ 99 h 163"/>
                <a:gd name="T40" fmla="*/ 34 w 61"/>
                <a:gd name="T41" fmla="*/ 91 h 163"/>
                <a:gd name="T42" fmla="*/ 40 w 61"/>
                <a:gd name="T43" fmla="*/ 81 h 163"/>
                <a:gd name="T44" fmla="*/ 50 w 61"/>
                <a:gd name="T45" fmla="*/ 50 h 163"/>
                <a:gd name="T46" fmla="*/ 50 w 61"/>
                <a:gd name="T47" fmla="*/ 50 h 163"/>
                <a:gd name="T48" fmla="*/ 57 w 61"/>
                <a:gd name="T49" fmla="*/ 28 h 163"/>
                <a:gd name="T50" fmla="*/ 61 w 61"/>
                <a:gd name="T5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163">
                  <a:moveTo>
                    <a:pt x="0" y="157"/>
                  </a:moveTo>
                  <a:lnTo>
                    <a:pt x="0" y="157"/>
                  </a:lnTo>
                  <a:lnTo>
                    <a:pt x="10" y="161"/>
                  </a:lnTo>
                  <a:lnTo>
                    <a:pt x="18" y="163"/>
                  </a:lnTo>
                  <a:lnTo>
                    <a:pt x="28" y="163"/>
                  </a:lnTo>
                  <a:lnTo>
                    <a:pt x="28" y="163"/>
                  </a:lnTo>
                  <a:lnTo>
                    <a:pt x="36" y="161"/>
                  </a:lnTo>
                  <a:lnTo>
                    <a:pt x="36" y="161"/>
                  </a:lnTo>
                  <a:lnTo>
                    <a:pt x="46" y="145"/>
                  </a:lnTo>
                  <a:lnTo>
                    <a:pt x="46" y="145"/>
                  </a:lnTo>
                  <a:lnTo>
                    <a:pt x="30" y="131"/>
                  </a:lnTo>
                  <a:lnTo>
                    <a:pt x="30" y="131"/>
                  </a:lnTo>
                  <a:lnTo>
                    <a:pt x="18" y="121"/>
                  </a:lnTo>
                  <a:lnTo>
                    <a:pt x="14" y="117"/>
                  </a:lnTo>
                  <a:lnTo>
                    <a:pt x="14" y="113"/>
                  </a:lnTo>
                  <a:lnTo>
                    <a:pt x="14" y="113"/>
                  </a:lnTo>
                  <a:lnTo>
                    <a:pt x="14" y="109"/>
                  </a:lnTo>
                  <a:lnTo>
                    <a:pt x="16" y="107"/>
                  </a:lnTo>
                  <a:lnTo>
                    <a:pt x="26" y="99"/>
                  </a:lnTo>
                  <a:lnTo>
                    <a:pt x="26" y="99"/>
                  </a:lnTo>
                  <a:lnTo>
                    <a:pt x="34" y="91"/>
                  </a:lnTo>
                  <a:lnTo>
                    <a:pt x="40" y="81"/>
                  </a:lnTo>
                  <a:lnTo>
                    <a:pt x="50" y="50"/>
                  </a:lnTo>
                  <a:lnTo>
                    <a:pt x="50" y="50"/>
                  </a:lnTo>
                  <a:lnTo>
                    <a:pt x="57" y="28"/>
                  </a:lnTo>
                  <a:lnTo>
                    <a:pt x="61" y="0"/>
                  </a:lnTo>
                </a:path>
              </a:pathLst>
            </a:custGeom>
            <a:noFill/>
            <a:ln w="12700">
              <a:solidFill>
                <a:srgbClr val="000000"/>
              </a:solidFill>
              <a:prstDash val="solid"/>
              <a:round/>
            </a:ln>
          </p:spPr>
          <p:txBody>
            <a:bodyPr vert="horz" wrap="square" lIns="68580" tIns="34290" rIns="68580" bIns="34290" numCol="1" anchor="t" anchorCtr="0" compatLnSpc="1"/>
            <a:lstStyle/>
            <a:p>
              <a:endParaRPr lang="zh-CN" altLang="en-US" sz="1350"/>
            </a:p>
          </p:txBody>
        </p:sp>
        <p:sp>
          <p:nvSpPr>
            <p:cNvPr id="1049412" name="Freeform 13"/>
            <p:cNvSpPr/>
            <p:nvPr/>
          </p:nvSpPr>
          <p:spPr bwMode="auto">
            <a:xfrm>
              <a:off x="7203" y="2504"/>
              <a:ext cx="90" cy="90"/>
            </a:xfrm>
            <a:custGeom>
              <a:avLst/>
              <a:gdLst>
                <a:gd name="T0" fmla="*/ 50 w 50"/>
                <a:gd name="T1" fmla="*/ 24 h 50"/>
                <a:gd name="T2" fmla="*/ 50 w 50"/>
                <a:gd name="T3" fmla="*/ 24 h 50"/>
                <a:gd name="T4" fmla="*/ 48 w 50"/>
                <a:gd name="T5" fmla="*/ 34 h 50"/>
                <a:gd name="T6" fmla="*/ 42 w 50"/>
                <a:gd name="T7" fmla="*/ 42 h 50"/>
                <a:gd name="T8" fmla="*/ 34 w 50"/>
                <a:gd name="T9" fmla="*/ 48 h 50"/>
                <a:gd name="T10" fmla="*/ 24 w 50"/>
                <a:gd name="T11" fmla="*/ 50 h 50"/>
                <a:gd name="T12" fmla="*/ 24 w 50"/>
                <a:gd name="T13" fmla="*/ 50 h 50"/>
                <a:gd name="T14" fmla="*/ 14 w 50"/>
                <a:gd name="T15" fmla="*/ 48 h 50"/>
                <a:gd name="T16" fmla="*/ 6 w 50"/>
                <a:gd name="T17" fmla="*/ 42 h 50"/>
                <a:gd name="T18" fmla="*/ 2 w 50"/>
                <a:gd name="T19" fmla="*/ 34 h 50"/>
                <a:gd name="T20" fmla="*/ 0 w 50"/>
                <a:gd name="T21" fmla="*/ 24 h 50"/>
                <a:gd name="T22" fmla="*/ 0 w 50"/>
                <a:gd name="T23" fmla="*/ 24 h 50"/>
                <a:gd name="T24" fmla="*/ 2 w 50"/>
                <a:gd name="T25" fmla="*/ 14 h 50"/>
                <a:gd name="T26" fmla="*/ 6 w 50"/>
                <a:gd name="T27" fmla="*/ 6 h 50"/>
                <a:gd name="T28" fmla="*/ 14 w 50"/>
                <a:gd name="T29" fmla="*/ 2 h 50"/>
                <a:gd name="T30" fmla="*/ 24 w 50"/>
                <a:gd name="T31" fmla="*/ 0 h 50"/>
                <a:gd name="T32" fmla="*/ 24 w 50"/>
                <a:gd name="T33" fmla="*/ 0 h 50"/>
                <a:gd name="T34" fmla="*/ 34 w 50"/>
                <a:gd name="T35" fmla="*/ 2 h 50"/>
                <a:gd name="T36" fmla="*/ 42 w 50"/>
                <a:gd name="T37" fmla="*/ 6 h 50"/>
                <a:gd name="T38" fmla="*/ 48 w 50"/>
                <a:gd name="T39" fmla="*/ 14 h 50"/>
                <a:gd name="T40" fmla="*/ 50 w 50"/>
                <a:gd name="T41" fmla="*/ 24 h 50"/>
                <a:gd name="T42" fmla="*/ 50 w 50"/>
                <a:gd name="T43"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50" y="24"/>
                  </a:moveTo>
                  <a:lnTo>
                    <a:pt x="50" y="24"/>
                  </a:lnTo>
                  <a:lnTo>
                    <a:pt x="48" y="34"/>
                  </a:lnTo>
                  <a:lnTo>
                    <a:pt x="42" y="42"/>
                  </a:lnTo>
                  <a:lnTo>
                    <a:pt x="34" y="48"/>
                  </a:lnTo>
                  <a:lnTo>
                    <a:pt x="24" y="50"/>
                  </a:lnTo>
                  <a:lnTo>
                    <a:pt x="24" y="50"/>
                  </a:lnTo>
                  <a:lnTo>
                    <a:pt x="14" y="48"/>
                  </a:lnTo>
                  <a:lnTo>
                    <a:pt x="6" y="42"/>
                  </a:lnTo>
                  <a:lnTo>
                    <a:pt x="2" y="34"/>
                  </a:lnTo>
                  <a:lnTo>
                    <a:pt x="0" y="24"/>
                  </a:lnTo>
                  <a:lnTo>
                    <a:pt x="0" y="24"/>
                  </a:lnTo>
                  <a:lnTo>
                    <a:pt x="2" y="14"/>
                  </a:lnTo>
                  <a:lnTo>
                    <a:pt x="6" y="6"/>
                  </a:lnTo>
                  <a:lnTo>
                    <a:pt x="14" y="2"/>
                  </a:lnTo>
                  <a:lnTo>
                    <a:pt x="24" y="0"/>
                  </a:lnTo>
                  <a:lnTo>
                    <a:pt x="24" y="0"/>
                  </a:lnTo>
                  <a:lnTo>
                    <a:pt x="34" y="2"/>
                  </a:lnTo>
                  <a:lnTo>
                    <a:pt x="42" y="6"/>
                  </a:lnTo>
                  <a:lnTo>
                    <a:pt x="48" y="14"/>
                  </a:lnTo>
                  <a:lnTo>
                    <a:pt x="50" y="24"/>
                  </a:lnTo>
                  <a:lnTo>
                    <a:pt x="50" y="24"/>
                  </a:lnTo>
                  <a:close/>
                </a:path>
              </a:pathLst>
            </a:custGeom>
            <a:solidFill>
              <a:schemeClr val="lt2"/>
            </a:solidFill>
            <a:ln>
              <a:noFill/>
            </a:ln>
          </p:spPr>
          <p:txBody>
            <a:bodyPr vert="horz" wrap="square" lIns="68580" tIns="34290" rIns="68580" bIns="34290" numCol="1" anchor="t" anchorCtr="0" compatLnSpc="1"/>
            <a:lstStyle/>
            <a:p>
              <a:endParaRPr lang="zh-CN" altLang="en-US" sz="1350"/>
            </a:p>
          </p:txBody>
        </p:sp>
        <p:sp>
          <p:nvSpPr>
            <p:cNvPr id="1049413" name="Freeform 14"/>
            <p:cNvSpPr/>
            <p:nvPr/>
          </p:nvSpPr>
          <p:spPr bwMode="auto">
            <a:xfrm>
              <a:off x="7224" y="2540"/>
              <a:ext cx="39" cy="47"/>
            </a:xfrm>
            <a:custGeom>
              <a:avLst/>
              <a:gdLst>
                <a:gd name="T0" fmla="*/ 22 w 22"/>
                <a:gd name="T1" fmla="*/ 14 h 26"/>
                <a:gd name="T2" fmla="*/ 22 w 22"/>
                <a:gd name="T3" fmla="*/ 14 h 26"/>
                <a:gd name="T4" fmla="*/ 22 w 22"/>
                <a:gd name="T5" fmla="*/ 18 h 26"/>
                <a:gd name="T6" fmla="*/ 18 w 22"/>
                <a:gd name="T7" fmla="*/ 22 h 26"/>
                <a:gd name="T8" fmla="*/ 16 w 22"/>
                <a:gd name="T9" fmla="*/ 24 h 26"/>
                <a:gd name="T10" fmla="*/ 12 w 22"/>
                <a:gd name="T11" fmla="*/ 26 h 26"/>
                <a:gd name="T12" fmla="*/ 12 w 22"/>
                <a:gd name="T13" fmla="*/ 26 h 26"/>
                <a:gd name="T14" fmla="*/ 6 w 22"/>
                <a:gd name="T15" fmla="*/ 24 h 26"/>
                <a:gd name="T16" fmla="*/ 4 w 22"/>
                <a:gd name="T17" fmla="*/ 22 h 26"/>
                <a:gd name="T18" fmla="*/ 0 w 22"/>
                <a:gd name="T19" fmla="*/ 18 h 26"/>
                <a:gd name="T20" fmla="*/ 0 w 22"/>
                <a:gd name="T21" fmla="*/ 14 h 26"/>
                <a:gd name="T22" fmla="*/ 0 w 22"/>
                <a:gd name="T23" fmla="*/ 14 h 26"/>
                <a:gd name="T24" fmla="*/ 0 w 22"/>
                <a:gd name="T25" fmla="*/ 8 h 26"/>
                <a:gd name="T26" fmla="*/ 4 w 22"/>
                <a:gd name="T27" fmla="*/ 4 h 26"/>
                <a:gd name="T28" fmla="*/ 6 w 22"/>
                <a:gd name="T29" fmla="*/ 2 h 26"/>
                <a:gd name="T30" fmla="*/ 12 w 22"/>
                <a:gd name="T31" fmla="*/ 0 h 26"/>
                <a:gd name="T32" fmla="*/ 12 w 22"/>
                <a:gd name="T33" fmla="*/ 0 h 26"/>
                <a:gd name="T34" fmla="*/ 16 w 22"/>
                <a:gd name="T35" fmla="*/ 2 h 26"/>
                <a:gd name="T36" fmla="*/ 18 w 22"/>
                <a:gd name="T37" fmla="*/ 4 h 26"/>
                <a:gd name="T38" fmla="*/ 22 w 22"/>
                <a:gd name="T39" fmla="*/ 8 h 26"/>
                <a:gd name="T40" fmla="*/ 22 w 22"/>
                <a:gd name="T41" fmla="*/ 14 h 26"/>
                <a:gd name="T42" fmla="*/ 22 w 22"/>
                <a:gd name="T4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6">
                  <a:moveTo>
                    <a:pt x="22" y="14"/>
                  </a:moveTo>
                  <a:lnTo>
                    <a:pt x="22" y="14"/>
                  </a:lnTo>
                  <a:lnTo>
                    <a:pt x="22" y="18"/>
                  </a:lnTo>
                  <a:lnTo>
                    <a:pt x="18" y="22"/>
                  </a:lnTo>
                  <a:lnTo>
                    <a:pt x="16" y="24"/>
                  </a:lnTo>
                  <a:lnTo>
                    <a:pt x="12" y="26"/>
                  </a:lnTo>
                  <a:lnTo>
                    <a:pt x="12" y="26"/>
                  </a:lnTo>
                  <a:lnTo>
                    <a:pt x="6" y="24"/>
                  </a:lnTo>
                  <a:lnTo>
                    <a:pt x="4" y="22"/>
                  </a:lnTo>
                  <a:lnTo>
                    <a:pt x="0" y="18"/>
                  </a:lnTo>
                  <a:lnTo>
                    <a:pt x="0" y="14"/>
                  </a:lnTo>
                  <a:lnTo>
                    <a:pt x="0" y="14"/>
                  </a:lnTo>
                  <a:lnTo>
                    <a:pt x="0" y="8"/>
                  </a:lnTo>
                  <a:lnTo>
                    <a:pt x="4" y="4"/>
                  </a:lnTo>
                  <a:lnTo>
                    <a:pt x="6" y="2"/>
                  </a:lnTo>
                  <a:lnTo>
                    <a:pt x="12" y="0"/>
                  </a:lnTo>
                  <a:lnTo>
                    <a:pt x="12" y="0"/>
                  </a:lnTo>
                  <a:lnTo>
                    <a:pt x="16" y="2"/>
                  </a:lnTo>
                  <a:lnTo>
                    <a:pt x="18" y="4"/>
                  </a:lnTo>
                  <a:lnTo>
                    <a:pt x="22" y="8"/>
                  </a:lnTo>
                  <a:lnTo>
                    <a:pt x="22" y="14"/>
                  </a:lnTo>
                  <a:lnTo>
                    <a:pt x="22" y="14"/>
                  </a:lnTo>
                  <a:close/>
                </a:path>
              </a:pathLst>
            </a:custGeom>
            <a:solidFill>
              <a:schemeClr val="accent4">
                <a:lumMod val="0"/>
              </a:schemeClr>
            </a:solidFill>
            <a:ln w="12700">
              <a:solidFill>
                <a:srgbClr val="000000"/>
              </a:solidFill>
              <a:prstDash val="solid"/>
              <a:round/>
            </a:ln>
          </p:spPr>
          <p:txBody>
            <a:bodyPr vert="horz" wrap="square" lIns="68580" tIns="34290" rIns="68580" bIns="34290" numCol="1" anchor="t" anchorCtr="0" compatLnSpc="1"/>
            <a:lstStyle/>
            <a:p>
              <a:endParaRPr lang="zh-CN" altLang="en-US" sz="1350"/>
            </a:p>
          </p:txBody>
        </p:sp>
        <p:sp>
          <p:nvSpPr>
            <p:cNvPr id="1049414" name="Freeform 15"/>
            <p:cNvSpPr/>
            <p:nvPr/>
          </p:nvSpPr>
          <p:spPr bwMode="auto">
            <a:xfrm>
              <a:off x="6979" y="2532"/>
              <a:ext cx="90" cy="90"/>
            </a:xfrm>
            <a:custGeom>
              <a:avLst/>
              <a:gdLst>
                <a:gd name="T0" fmla="*/ 50 w 50"/>
                <a:gd name="T1" fmla="*/ 26 h 50"/>
                <a:gd name="T2" fmla="*/ 50 w 50"/>
                <a:gd name="T3" fmla="*/ 26 h 50"/>
                <a:gd name="T4" fmla="*/ 48 w 50"/>
                <a:gd name="T5" fmla="*/ 36 h 50"/>
                <a:gd name="T6" fmla="*/ 42 w 50"/>
                <a:gd name="T7" fmla="*/ 44 h 50"/>
                <a:gd name="T8" fmla="*/ 34 w 50"/>
                <a:gd name="T9" fmla="*/ 48 h 50"/>
                <a:gd name="T10" fmla="*/ 24 w 50"/>
                <a:gd name="T11" fmla="*/ 50 h 50"/>
                <a:gd name="T12" fmla="*/ 24 w 50"/>
                <a:gd name="T13" fmla="*/ 50 h 50"/>
                <a:gd name="T14" fmla="*/ 14 w 50"/>
                <a:gd name="T15" fmla="*/ 48 h 50"/>
                <a:gd name="T16" fmla="*/ 6 w 50"/>
                <a:gd name="T17" fmla="*/ 44 h 50"/>
                <a:gd name="T18" fmla="*/ 2 w 50"/>
                <a:gd name="T19" fmla="*/ 36 h 50"/>
                <a:gd name="T20" fmla="*/ 0 w 50"/>
                <a:gd name="T21" fmla="*/ 26 h 50"/>
                <a:gd name="T22" fmla="*/ 0 w 50"/>
                <a:gd name="T23" fmla="*/ 26 h 50"/>
                <a:gd name="T24" fmla="*/ 2 w 50"/>
                <a:gd name="T25" fmla="*/ 16 h 50"/>
                <a:gd name="T26" fmla="*/ 6 w 50"/>
                <a:gd name="T27" fmla="*/ 8 h 50"/>
                <a:gd name="T28" fmla="*/ 14 w 50"/>
                <a:gd name="T29" fmla="*/ 2 h 50"/>
                <a:gd name="T30" fmla="*/ 24 w 50"/>
                <a:gd name="T31" fmla="*/ 0 h 50"/>
                <a:gd name="T32" fmla="*/ 24 w 50"/>
                <a:gd name="T33" fmla="*/ 0 h 50"/>
                <a:gd name="T34" fmla="*/ 34 w 50"/>
                <a:gd name="T35" fmla="*/ 2 h 50"/>
                <a:gd name="T36" fmla="*/ 42 w 50"/>
                <a:gd name="T37" fmla="*/ 8 h 50"/>
                <a:gd name="T38" fmla="*/ 48 w 50"/>
                <a:gd name="T39" fmla="*/ 16 h 50"/>
                <a:gd name="T40" fmla="*/ 50 w 50"/>
                <a:gd name="T41" fmla="*/ 26 h 50"/>
                <a:gd name="T42" fmla="*/ 50 w 50"/>
                <a:gd name="T43"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50" y="26"/>
                  </a:moveTo>
                  <a:lnTo>
                    <a:pt x="50" y="26"/>
                  </a:lnTo>
                  <a:lnTo>
                    <a:pt x="48" y="36"/>
                  </a:lnTo>
                  <a:lnTo>
                    <a:pt x="42" y="44"/>
                  </a:lnTo>
                  <a:lnTo>
                    <a:pt x="34" y="48"/>
                  </a:lnTo>
                  <a:lnTo>
                    <a:pt x="24" y="50"/>
                  </a:lnTo>
                  <a:lnTo>
                    <a:pt x="24" y="50"/>
                  </a:lnTo>
                  <a:lnTo>
                    <a:pt x="14" y="48"/>
                  </a:lnTo>
                  <a:lnTo>
                    <a:pt x="6" y="44"/>
                  </a:lnTo>
                  <a:lnTo>
                    <a:pt x="2" y="36"/>
                  </a:lnTo>
                  <a:lnTo>
                    <a:pt x="0" y="26"/>
                  </a:lnTo>
                  <a:lnTo>
                    <a:pt x="0" y="26"/>
                  </a:lnTo>
                  <a:lnTo>
                    <a:pt x="2" y="16"/>
                  </a:lnTo>
                  <a:lnTo>
                    <a:pt x="6" y="8"/>
                  </a:lnTo>
                  <a:lnTo>
                    <a:pt x="14" y="2"/>
                  </a:lnTo>
                  <a:lnTo>
                    <a:pt x="24" y="0"/>
                  </a:lnTo>
                  <a:lnTo>
                    <a:pt x="24" y="0"/>
                  </a:lnTo>
                  <a:lnTo>
                    <a:pt x="34" y="2"/>
                  </a:lnTo>
                  <a:lnTo>
                    <a:pt x="42" y="8"/>
                  </a:lnTo>
                  <a:lnTo>
                    <a:pt x="48" y="16"/>
                  </a:lnTo>
                  <a:lnTo>
                    <a:pt x="50" y="26"/>
                  </a:lnTo>
                  <a:lnTo>
                    <a:pt x="50" y="26"/>
                  </a:lnTo>
                  <a:close/>
                </a:path>
              </a:pathLst>
            </a:custGeom>
            <a:solidFill>
              <a:schemeClr val="lt2"/>
            </a:solidFill>
            <a:ln>
              <a:noFill/>
            </a:ln>
          </p:spPr>
          <p:txBody>
            <a:bodyPr vert="horz" wrap="square" lIns="68580" tIns="34290" rIns="68580" bIns="34290" numCol="1" anchor="t" anchorCtr="0" compatLnSpc="1"/>
            <a:lstStyle/>
            <a:p>
              <a:endParaRPr lang="zh-CN" altLang="en-US" sz="1350"/>
            </a:p>
          </p:txBody>
        </p:sp>
        <p:sp>
          <p:nvSpPr>
            <p:cNvPr id="1049415" name="Freeform 16"/>
            <p:cNvSpPr/>
            <p:nvPr/>
          </p:nvSpPr>
          <p:spPr bwMode="auto">
            <a:xfrm>
              <a:off x="7000" y="2572"/>
              <a:ext cx="39" cy="43"/>
            </a:xfrm>
            <a:custGeom>
              <a:avLst/>
              <a:gdLst>
                <a:gd name="T0" fmla="*/ 22 w 22"/>
                <a:gd name="T1" fmla="*/ 12 h 24"/>
                <a:gd name="T2" fmla="*/ 22 w 22"/>
                <a:gd name="T3" fmla="*/ 12 h 24"/>
                <a:gd name="T4" fmla="*/ 22 w 22"/>
                <a:gd name="T5" fmla="*/ 18 h 24"/>
                <a:gd name="T6" fmla="*/ 18 w 22"/>
                <a:gd name="T7" fmla="*/ 22 h 24"/>
                <a:gd name="T8" fmla="*/ 16 w 22"/>
                <a:gd name="T9" fmla="*/ 24 h 24"/>
                <a:gd name="T10" fmla="*/ 10 w 22"/>
                <a:gd name="T11" fmla="*/ 24 h 24"/>
                <a:gd name="T12" fmla="*/ 10 w 22"/>
                <a:gd name="T13" fmla="*/ 24 h 24"/>
                <a:gd name="T14" fmla="*/ 6 w 22"/>
                <a:gd name="T15" fmla="*/ 24 h 24"/>
                <a:gd name="T16" fmla="*/ 2 w 22"/>
                <a:gd name="T17" fmla="*/ 22 h 24"/>
                <a:gd name="T18" fmla="*/ 0 w 22"/>
                <a:gd name="T19" fmla="*/ 18 h 24"/>
                <a:gd name="T20" fmla="*/ 0 w 22"/>
                <a:gd name="T21" fmla="*/ 12 h 24"/>
                <a:gd name="T22" fmla="*/ 0 w 22"/>
                <a:gd name="T23" fmla="*/ 12 h 24"/>
                <a:gd name="T24" fmla="*/ 0 w 22"/>
                <a:gd name="T25" fmla="*/ 8 h 24"/>
                <a:gd name="T26" fmla="*/ 2 w 22"/>
                <a:gd name="T27" fmla="*/ 4 h 24"/>
                <a:gd name="T28" fmla="*/ 6 w 22"/>
                <a:gd name="T29" fmla="*/ 0 h 24"/>
                <a:gd name="T30" fmla="*/ 10 w 22"/>
                <a:gd name="T31" fmla="*/ 0 h 24"/>
                <a:gd name="T32" fmla="*/ 10 w 22"/>
                <a:gd name="T33" fmla="*/ 0 h 24"/>
                <a:gd name="T34" fmla="*/ 16 w 22"/>
                <a:gd name="T35" fmla="*/ 0 h 24"/>
                <a:gd name="T36" fmla="*/ 18 w 22"/>
                <a:gd name="T37" fmla="*/ 4 h 24"/>
                <a:gd name="T38" fmla="*/ 22 w 22"/>
                <a:gd name="T39" fmla="*/ 8 h 24"/>
                <a:gd name="T40" fmla="*/ 22 w 22"/>
                <a:gd name="T41" fmla="*/ 12 h 24"/>
                <a:gd name="T42" fmla="*/ 22 w 22"/>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22" y="12"/>
                  </a:moveTo>
                  <a:lnTo>
                    <a:pt x="22" y="12"/>
                  </a:lnTo>
                  <a:lnTo>
                    <a:pt x="22" y="18"/>
                  </a:lnTo>
                  <a:lnTo>
                    <a:pt x="18" y="22"/>
                  </a:lnTo>
                  <a:lnTo>
                    <a:pt x="16" y="24"/>
                  </a:lnTo>
                  <a:lnTo>
                    <a:pt x="10" y="24"/>
                  </a:lnTo>
                  <a:lnTo>
                    <a:pt x="10" y="24"/>
                  </a:lnTo>
                  <a:lnTo>
                    <a:pt x="6" y="24"/>
                  </a:lnTo>
                  <a:lnTo>
                    <a:pt x="2" y="22"/>
                  </a:lnTo>
                  <a:lnTo>
                    <a:pt x="0" y="18"/>
                  </a:lnTo>
                  <a:lnTo>
                    <a:pt x="0" y="12"/>
                  </a:lnTo>
                  <a:lnTo>
                    <a:pt x="0" y="12"/>
                  </a:lnTo>
                  <a:lnTo>
                    <a:pt x="0" y="8"/>
                  </a:lnTo>
                  <a:lnTo>
                    <a:pt x="2" y="4"/>
                  </a:lnTo>
                  <a:lnTo>
                    <a:pt x="6" y="0"/>
                  </a:lnTo>
                  <a:lnTo>
                    <a:pt x="10" y="0"/>
                  </a:lnTo>
                  <a:lnTo>
                    <a:pt x="10" y="0"/>
                  </a:lnTo>
                  <a:lnTo>
                    <a:pt x="16" y="0"/>
                  </a:lnTo>
                  <a:lnTo>
                    <a:pt x="18" y="4"/>
                  </a:lnTo>
                  <a:lnTo>
                    <a:pt x="22" y="8"/>
                  </a:lnTo>
                  <a:lnTo>
                    <a:pt x="22" y="12"/>
                  </a:lnTo>
                  <a:lnTo>
                    <a:pt x="22" y="12"/>
                  </a:lnTo>
                  <a:close/>
                </a:path>
              </a:pathLst>
            </a:custGeom>
            <a:solidFill>
              <a:schemeClr val="accent4">
                <a:lumMod val="0"/>
              </a:schemeClr>
            </a:solidFill>
            <a:ln w="12700">
              <a:solidFill>
                <a:srgbClr val="000000"/>
              </a:solidFill>
              <a:prstDash val="solid"/>
              <a:round/>
            </a:ln>
          </p:spPr>
          <p:txBody>
            <a:bodyPr vert="horz" wrap="square" lIns="68580" tIns="34290" rIns="68580" bIns="34290" numCol="1" anchor="t" anchorCtr="0" compatLnSpc="1"/>
            <a:lstStyle/>
            <a:p>
              <a:endParaRPr lang="zh-CN" altLang="en-US" sz="1350"/>
            </a:p>
          </p:txBody>
        </p:sp>
        <p:sp>
          <p:nvSpPr>
            <p:cNvPr id="1049416" name="Freeform 17"/>
            <p:cNvSpPr/>
            <p:nvPr/>
          </p:nvSpPr>
          <p:spPr bwMode="auto">
            <a:xfrm>
              <a:off x="6710" y="2095"/>
              <a:ext cx="837" cy="484"/>
            </a:xfrm>
            <a:custGeom>
              <a:avLst/>
              <a:gdLst>
                <a:gd name="T0" fmla="*/ 8 w 467"/>
                <a:gd name="T1" fmla="*/ 88 h 270"/>
                <a:gd name="T2" fmla="*/ 24 w 467"/>
                <a:gd name="T3" fmla="*/ 122 h 270"/>
                <a:gd name="T4" fmla="*/ 44 w 467"/>
                <a:gd name="T5" fmla="*/ 150 h 270"/>
                <a:gd name="T6" fmla="*/ 86 w 467"/>
                <a:gd name="T7" fmla="*/ 188 h 270"/>
                <a:gd name="T8" fmla="*/ 114 w 467"/>
                <a:gd name="T9" fmla="*/ 192 h 270"/>
                <a:gd name="T10" fmla="*/ 150 w 467"/>
                <a:gd name="T11" fmla="*/ 198 h 270"/>
                <a:gd name="T12" fmla="*/ 212 w 467"/>
                <a:gd name="T13" fmla="*/ 202 h 270"/>
                <a:gd name="T14" fmla="*/ 236 w 467"/>
                <a:gd name="T15" fmla="*/ 200 h 270"/>
                <a:gd name="T16" fmla="*/ 275 w 467"/>
                <a:gd name="T17" fmla="*/ 192 h 270"/>
                <a:gd name="T18" fmla="*/ 309 w 467"/>
                <a:gd name="T19" fmla="*/ 180 h 270"/>
                <a:gd name="T20" fmla="*/ 347 w 467"/>
                <a:gd name="T21" fmla="*/ 158 h 270"/>
                <a:gd name="T22" fmla="*/ 369 w 467"/>
                <a:gd name="T23" fmla="*/ 144 h 270"/>
                <a:gd name="T24" fmla="*/ 367 w 467"/>
                <a:gd name="T25" fmla="*/ 184 h 270"/>
                <a:gd name="T26" fmla="*/ 401 w 467"/>
                <a:gd name="T27" fmla="*/ 248 h 270"/>
                <a:gd name="T28" fmla="*/ 409 w 467"/>
                <a:gd name="T29" fmla="*/ 262 h 270"/>
                <a:gd name="T30" fmla="*/ 419 w 467"/>
                <a:gd name="T31" fmla="*/ 262 h 270"/>
                <a:gd name="T32" fmla="*/ 421 w 467"/>
                <a:gd name="T33" fmla="*/ 260 h 270"/>
                <a:gd name="T34" fmla="*/ 421 w 467"/>
                <a:gd name="T35" fmla="*/ 250 h 270"/>
                <a:gd name="T36" fmla="*/ 421 w 467"/>
                <a:gd name="T37" fmla="*/ 242 h 270"/>
                <a:gd name="T38" fmla="*/ 419 w 467"/>
                <a:gd name="T39" fmla="*/ 220 h 270"/>
                <a:gd name="T40" fmla="*/ 415 w 467"/>
                <a:gd name="T41" fmla="*/ 190 h 270"/>
                <a:gd name="T42" fmla="*/ 415 w 467"/>
                <a:gd name="T43" fmla="*/ 184 h 270"/>
                <a:gd name="T44" fmla="*/ 415 w 467"/>
                <a:gd name="T45" fmla="*/ 178 h 270"/>
                <a:gd name="T46" fmla="*/ 421 w 467"/>
                <a:gd name="T47" fmla="*/ 168 h 270"/>
                <a:gd name="T48" fmla="*/ 429 w 467"/>
                <a:gd name="T49" fmla="*/ 180 h 270"/>
                <a:gd name="T50" fmla="*/ 441 w 467"/>
                <a:gd name="T51" fmla="*/ 206 h 270"/>
                <a:gd name="T52" fmla="*/ 455 w 467"/>
                <a:gd name="T53" fmla="*/ 250 h 270"/>
                <a:gd name="T54" fmla="*/ 455 w 467"/>
                <a:gd name="T55" fmla="*/ 270 h 270"/>
                <a:gd name="T56" fmla="*/ 463 w 467"/>
                <a:gd name="T57" fmla="*/ 232 h 270"/>
                <a:gd name="T58" fmla="*/ 467 w 467"/>
                <a:gd name="T59" fmla="*/ 182 h 270"/>
                <a:gd name="T60" fmla="*/ 465 w 467"/>
                <a:gd name="T61" fmla="*/ 148 h 270"/>
                <a:gd name="T62" fmla="*/ 459 w 467"/>
                <a:gd name="T63" fmla="*/ 110 h 270"/>
                <a:gd name="T64" fmla="*/ 451 w 467"/>
                <a:gd name="T65" fmla="*/ 94 h 270"/>
                <a:gd name="T66" fmla="*/ 431 w 467"/>
                <a:gd name="T67" fmla="*/ 58 h 270"/>
                <a:gd name="T68" fmla="*/ 403 w 467"/>
                <a:gd name="T69" fmla="*/ 28 h 270"/>
                <a:gd name="T70" fmla="*/ 369 w 467"/>
                <a:gd name="T71" fmla="*/ 6 h 270"/>
                <a:gd name="T72" fmla="*/ 351 w 467"/>
                <a:gd name="T73" fmla="*/ 0 h 270"/>
                <a:gd name="T74" fmla="*/ 337 w 467"/>
                <a:gd name="T75" fmla="*/ 0 h 270"/>
                <a:gd name="T76" fmla="*/ 313 w 467"/>
                <a:gd name="T77" fmla="*/ 6 h 270"/>
                <a:gd name="T78" fmla="*/ 283 w 467"/>
                <a:gd name="T79" fmla="*/ 26 h 270"/>
                <a:gd name="T80" fmla="*/ 243 w 467"/>
                <a:gd name="T81" fmla="*/ 62 h 270"/>
                <a:gd name="T82" fmla="*/ 218 w 467"/>
                <a:gd name="T83" fmla="*/ 78 h 270"/>
                <a:gd name="T84" fmla="*/ 192 w 467"/>
                <a:gd name="T85" fmla="*/ 88 h 270"/>
                <a:gd name="T86" fmla="*/ 162 w 467"/>
                <a:gd name="T87" fmla="*/ 92 h 270"/>
                <a:gd name="T88" fmla="*/ 48 w 467"/>
                <a:gd name="T89" fmla="*/ 70 h 270"/>
                <a:gd name="T90" fmla="*/ 0 w 467"/>
                <a:gd name="T91" fmla="*/ 60 h 270"/>
                <a:gd name="T92" fmla="*/ 8 w 467"/>
                <a:gd name="T93"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270">
                  <a:moveTo>
                    <a:pt x="8" y="88"/>
                  </a:moveTo>
                  <a:lnTo>
                    <a:pt x="8" y="88"/>
                  </a:lnTo>
                  <a:lnTo>
                    <a:pt x="16" y="106"/>
                  </a:lnTo>
                  <a:lnTo>
                    <a:pt x="24" y="122"/>
                  </a:lnTo>
                  <a:lnTo>
                    <a:pt x="34" y="138"/>
                  </a:lnTo>
                  <a:lnTo>
                    <a:pt x="44" y="150"/>
                  </a:lnTo>
                  <a:lnTo>
                    <a:pt x="66" y="172"/>
                  </a:lnTo>
                  <a:lnTo>
                    <a:pt x="86" y="188"/>
                  </a:lnTo>
                  <a:lnTo>
                    <a:pt x="86" y="188"/>
                  </a:lnTo>
                  <a:lnTo>
                    <a:pt x="114" y="192"/>
                  </a:lnTo>
                  <a:lnTo>
                    <a:pt x="150" y="198"/>
                  </a:lnTo>
                  <a:lnTo>
                    <a:pt x="150" y="198"/>
                  </a:lnTo>
                  <a:lnTo>
                    <a:pt x="188" y="202"/>
                  </a:lnTo>
                  <a:lnTo>
                    <a:pt x="212" y="202"/>
                  </a:lnTo>
                  <a:lnTo>
                    <a:pt x="236" y="200"/>
                  </a:lnTo>
                  <a:lnTo>
                    <a:pt x="236" y="200"/>
                  </a:lnTo>
                  <a:lnTo>
                    <a:pt x="261" y="196"/>
                  </a:lnTo>
                  <a:lnTo>
                    <a:pt x="275" y="192"/>
                  </a:lnTo>
                  <a:lnTo>
                    <a:pt x="291" y="188"/>
                  </a:lnTo>
                  <a:lnTo>
                    <a:pt x="309" y="180"/>
                  </a:lnTo>
                  <a:lnTo>
                    <a:pt x="327" y="170"/>
                  </a:lnTo>
                  <a:lnTo>
                    <a:pt x="347" y="158"/>
                  </a:lnTo>
                  <a:lnTo>
                    <a:pt x="369" y="144"/>
                  </a:lnTo>
                  <a:lnTo>
                    <a:pt x="369" y="144"/>
                  </a:lnTo>
                  <a:lnTo>
                    <a:pt x="367" y="184"/>
                  </a:lnTo>
                  <a:lnTo>
                    <a:pt x="367" y="184"/>
                  </a:lnTo>
                  <a:lnTo>
                    <a:pt x="401" y="248"/>
                  </a:lnTo>
                  <a:lnTo>
                    <a:pt x="401" y="248"/>
                  </a:lnTo>
                  <a:lnTo>
                    <a:pt x="409" y="262"/>
                  </a:lnTo>
                  <a:lnTo>
                    <a:pt x="409" y="262"/>
                  </a:lnTo>
                  <a:lnTo>
                    <a:pt x="419" y="262"/>
                  </a:lnTo>
                  <a:lnTo>
                    <a:pt x="419" y="262"/>
                  </a:lnTo>
                  <a:lnTo>
                    <a:pt x="421" y="260"/>
                  </a:lnTo>
                  <a:lnTo>
                    <a:pt x="421" y="260"/>
                  </a:lnTo>
                  <a:lnTo>
                    <a:pt x="421" y="254"/>
                  </a:lnTo>
                  <a:lnTo>
                    <a:pt x="421" y="250"/>
                  </a:lnTo>
                  <a:lnTo>
                    <a:pt x="421" y="250"/>
                  </a:lnTo>
                  <a:lnTo>
                    <a:pt x="421" y="242"/>
                  </a:lnTo>
                  <a:lnTo>
                    <a:pt x="421" y="242"/>
                  </a:lnTo>
                  <a:lnTo>
                    <a:pt x="419" y="220"/>
                  </a:lnTo>
                  <a:lnTo>
                    <a:pt x="419" y="220"/>
                  </a:lnTo>
                  <a:lnTo>
                    <a:pt x="415" y="190"/>
                  </a:lnTo>
                  <a:lnTo>
                    <a:pt x="415" y="190"/>
                  </a:lnTo>
                  <a:lnTo>
                    <a:pt x="415" y="184"/>
                  </a:lnTo>
                  <a:lnTo>
                    <a:pt x="415" y="178"/>
                  </a:lnTo>
                  <a:lnTo>
                    <a:pt x="415" y="178"/>
                  </a:lnTo>
                  <a:lnTo>
                    <a:pt x="417" y="172"/>
                  </a:lnTo>
                  <a:lnTo>
                    <a:pt x="421" y="168"/>
                  </a:lnTo>
                  <a:lnTo>
                    <a:pt x="421" y="168"/>
                  </a:lnTo>
                  <a:lnTo>
                    <a:pt x="429" y="180"/>
                  </a:lnTo>
                  <a:lnTo>
                    <a:pt x="429" y="180"/>
                  </a:lnTo>
                  <a:lnTo>
                    <a:pt x="441" y="206"/>
                  </a:lnTo>
                  <a:lnTo>
                    <a:pt x="449" y="228"/>
                  </a:lnTo>
                  <a:lnTo>
                    <a:pt x="455" y="250"/>
                  </a:lnTo>
                  <a:lnTo>
                    <a:pt x="455" y="270"/>
                  </a:lnTo>
                  <a:lnTo>
                    <a:pt x="455" y="270"/>
                  </a:lnTo>
                  <a:lnTo>
                    <a:pt x="459" y="254"/>
                  </a:lnTo>
                  <a:lnTo>
                    <a:pt x="463" y="232"/>
                  </a:lnTo>
                  <a:lnTo>
                    <a:pt x="467" y="208"/>
                  </a:lnTo>
                  <a:lnTo>
                    <a:pt x="467" y="182"/>
                  </a:lnTo>
                  <a:lnTo>
                    <a:pt x="467" y="182"/>
                  </a:lnTo>
                  <a:lnTo>
                    <a:pt x="465" y="148"/>
                  </a:lnTo>
                  <a:lnTo>
                    <a:pt x="463" y="130"/>
                  </a:lnTo>
                  <a:lnTo>
                    <a:pt x="459" y="110"/>
                  </a:lnTo>
                  <a:lnTo>
                    <a:pt x="459" y="110"/>
                  </a:lnTo>
                  <a:lnTo>
                    <a:pt x="451" y="94"/>
                  </a:lnTo>
                  <a:lnTo>
                    <a:pt x="443" y="76"/>
                  </a:lnTo>
                  <a:lnTo>
                    <a:pt x="431" y="58"/>
                  </a:lnTo>
                  <a:lnTo>
                    <a:pt x="419" y="42"/>
                  </a:lnTo>
                  <a:lnTo>
                    <a:pt x="403" y="28"/>
                  </a:lnTo>
                  <a:lnTo>
                    <a:pt x="387" y="14"/>
                  </a:lnTo>
                  <a:lnTo>
                    <a:pt x="369" y="6"/>
                  </a:lnTo>
                  <a:lnTo>
                    <a:pt x="359" y="2"/>
                  </a:lnTo>
                  <a:lnTo>
                    <a:pt x="351" y="0"/>
                  </a:lnTo>
                  <a:lnTo>
                    <a:pt x="351" y="0"/>
                  </a:lnTo>
                  <a:lnTo>
                    <a:pt x="337" y="0"/>
                  </a:lnTo>
                  <a:lnTo>
                    <a:pt x="325" y="2"/>
                  </a:lnTo>
                  <a:lnTo>
                    <a:pt x="313" y="6"/>
                  </a:lnTo>
                  <a:lnTo>
                    <a:pt x="303" y="12"/>
                  </a:lnTo>
                  <a:lnTo>
                    <a:pt x="283" y="26"/>
                  </a:lnTo>
                  <a:lnTo>
                    <a:pt x="263" y="44"/>
                  </a:lnTo>
                  <a:lnTo>
                    <a:pt x="243" y="62"/>
                  </a:lnTo>
                  <a:lnTo>
                    <a:pt x="230" y="70"/>
                  </a:lnTo>
                  <a:lnTo>
                    <a:pt x="218" y="78"/>
                  </a:lnTo>
                  <a:lnTo>
                    <a:pt x="206" y="84"/>
                  </a:lnTo>
                  <a:lnTo>
                    <a:pt x="192" y="88"/>
                  </a:lnTo>
                  <a:lnTo>
                    <a:pt x="178" y="90"/>
                  </a:lnTo>
                  <a:lnTo>
                    <a:pt x="162" y="92"/>
                  </a:lnTo>
                  <a:lnTo>
                    <a:pt x="162" y="92"/>
                  </a:lnTo>
                  <a:lnTo>
                    <a:pt x="48" y="70"/>
                  </a:lnTo>
                  <a:lnTo>
                    <a:pt x="48" y="70"/>
                  </a:lnTo>
                  <a:lnTo>
                    <a:pt x="0" y="60"/>
                  </a:lnTo>
                  <a:lnTo>
                    <a:pt x="0" y="60"/>
                  </a:lnTo>
                  <a:lnTo>
                    <a:pt x="8" y="88"/>
                  </a:lnTo>
                  <a:lnTo>
                    <a:pt x="8" y="88"/>
                  </a:lnTo>
                  <a:close/>
                </a:path>
              </a:pathLst>
            </a:custGeom>
            <a:solidFill>
              <a:schemeClr val="accent4">
                <a:lumMod val="0"/>
              </a:schemeClr>
            </a:solidFill>
            <a:ln>
              <a:noFill/>
            </a:ln>
          </p:spPr>
          <p:txBody>
            <a:bodyPr vert="horz" wrap="square" lIns="68580" tIns="34290" rIns="68580" bIns="34290" numCol="1" anchor="t" anchorCtr="0" compatLnSpc="1"/>
            <a:lstStyle/>
            <a:p>
              <a:endParaRPr lang="zh-CN" altLang="en-US" sz="1350"/>
            </a:p>
          </p:txBody>
        </p:sp>
        <p:sp>
          <p:nvSpPr>
            <p:cNvPr id="1049417" name="Line 18"/>
            <p:cNvSpPr>
              <a:spLocks noChangeShapeType="1"/>
            </p:cNvSpPr>
            <p:nvPr/>
          </p:nvSpPr>
          <p:spPr bwMode="auto">
            <a:xfrm>
              <a:off x="7454" y="2674"/>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18" name="Line 19"/>
            <p:cNvSpPr>
              <a:spLocks noChangeShapeType="1"/>
            </p:cNvSpPr>
            <p:nvPr/>
          </p:nvSpPr>
          <p:spPr bwMode="auto">
            <a:xfrm>
              <a:off x="7454" y="2674"/>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19" name="Freeform 20"/>
            <p:cNvSpPr/>
            <p:nvPr/>
          </p:nvSpPr>
          <p:spPr bwMode="auto">
            <a:xfrm>
              <a:off x="7249" y="2968"/>
              <a:ext cx="258" cy="283"/>
            </a:xfrm>
            <a:custGeom>
              <a:avLst/>
              <a:gdLst>
                <a:gd name="T0" fmla="*/ 0 w 144"/>
                <a:gd name="T1" fmla="*/ 100 h 158"/>
                <a:gd name="T2" fmla="*/ 0 w 144"/>
                <a:gd name="T3" fmla="*/ 100 h 158"/>
                <a:gd name="T4" fmla="*/ 12 w 144"/>
                <a:gd name="T5" fmla="*/ 120 h 158"/>
                <a:gd name="T6" fmla="*/ 20 w 144"/>
                <a:gd name="T7" fmla="*/ 132 h 158"/>
                <a:gd name="T8" fmla="*/ 30 w 144"/>
                <a:gd name="T9" fmla="*/ 142 h 158"/>
                <a:gd name="T10" fmla="*/ 30 w 144"/>
                <a:gd name="T11" fmla="*/ 142 h 158"/>
                <a:gd name="T12" fmla="*/ 40 w 144"/>
                <a:gd name="T13" fmla="*/ 150 h 158"/>
                <a:gd name="T14" fmla="*/ 48 w 144"/>
                <a:gd name="T15" fmla="*/ 158 h 158"/>
                <a:gd name="T16" fmla="*/ 48 w 144"/>
                <a:gd name="T17" fmla="*/ 158 h 158"/>
                <a:gd name="T18" fmla="*/ 144 w 144"/>
                <a:gd name="T19" fmla="*/ 30 h 158"/>
                <a:gd name="T20" fmla="*/ 144 w 144"/>
                <a:gd name="T21" fmla="*/ 30 h 158"/>
                <a:gd name="T22" fmla="*/ 102 w 144"/>
                <a:gd name="T23" fmla="*/ 0 h 158"/>
                <a:gd name="T24" fmla="*/ 102 w 144"/>
                <a:gd name="T25" fmla="*/ 0 h 158"/>
                <a:gd name="T26" fmla="*/ 74 w 144"/>
                <a:gd name="T27" fmla="*/ 4 h 158"/>
                <a:gd name="T28" fmla="*/ 74 w 144"/>
                <a:gd name="T29" fmla="*/ 4 h 158"/>
                <a:gd name="T30" fmla="*/ 88 w 144"/>
                <a:gd name="T31" fmla="*/ 8 h 158"/>
                <a:gd name="T32" fmla="*/ 88 w 144"/>
                <a:gd name="T33" fmla="*/ 8 h 158"/>
                <a:gd name="T34" fmla="*/ 0 w 144"/>
                <a:gd name="T35" fmla="*/ 100 h 158"/>
                <a:gd name="T36" fmla="*/ 0 w 144"/>
                <a:gd name="T37" fmla="*/ 10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58">
                  <a:moveTo>
                    <a:pt x="0" y="100"/>
                  </a:moveTo>
                  <a:lnTo>
                    <a:pt x="0" y="100"/>
                  </a:lnTo>
                  <a:lnTo>
                    <a:pt x="12" y="120"/>
                  </a:lnTo>
                  <a:lnTo>
                    <a:pt x="20" y="132"/>
                  </a:lnTo>
                  <a:lnTo>
                    <a:pt x="30" y="142"/>
                  </a:lnTo>
                  <a:lnTo>
                    <a:pt x="30" y="142"/>
                  </a:lnTo>
                  <a:lnTo>
                    <a:pt x="40" y="150"/>
                  </a:lnTo>
                  <a:lnTo>
                    <a:pt x="48" y="158"/>
                  </a:lnTo>
                  <a:lnTo>
                    <a:pt x="48" y="158"/>
                  </a:lnTo>
                  <a:lnTo>
                    <a:pt x="144" y="30"/>
                  </a:lnTo>
                  <a:lnTo>
                    <a:pt x="144" y="30"/>
                  </a:lnTo>
                  <a:lnTo>
                    <a:pt x="102" y="0"/>
                  </a:lnTo>
                  <a:lnTo>
                    <a:pt x="102" y="0"/>
                  </a:lnTo>
                  <a:lnTo>
                    <a:pt x="74" y="4"/>
                  </a:lnTo>
                  <a:lnTo>
                    <a:pt x="74" y="4"/>
                  </a:lnTo>
                  <a:lnTo>
                    <a:pt x="88" y="8"/>
                  </a:lnTo>
                  <a:lnTo>
                    <a:pt x="88" y="8"/>
                  </a:lnTo>
                  <a:lnTo>
                    <a:pt x="0" y="100"/>
                  </a:lnTo>
                  <a:lnTo>
                    <a:pt x="0" y="100"/>
                  </a:lnTo>
                  <a:close/>
                </a:path>
              </a:pathLst>
            </a:custGeom>
            <a:solidFill>
              <a:schemeClr val="accent3">
                <a:lumMod val="85000"/>
              </a:schemeClr>
            </a:solidFill>
            <a:ln>
              <a:noFill/>
            </a:ln>
          </p:spPr>
          <p:txBody>
            <a:bodyPr vert="horz" wrap="square" lIns="68580" tIns="34290" rIns="68580" bIns="34290" numCol="1" anchor="t" anchorCtr="0" compatLnSpc="1"/>
            <a:lstStyle/>
            <a:p>
              <a:endParaRPr lang="zh-CN" altLang="en-US" sz="1350"/>
            </a:p>
          </p:txBody>
        </p:sp>
        <p:sp>
          <p:nvSpPr>
            <p:cNvPr id="1049420" name="Freeform 21"/>
            <p:cNvSpPr/>
            <p:nvPr/>
          </p:nvSpPr>
          <p:spPr bwMode="auto">
            <a:xfrm>
              <a:off x="7036" y="2990"/>
              <a:ext cx="177" cy="247"/>
            </a:xfrm>
            <a:custGeom>
              <a:avLst/>
              <a:gdLst>
                <a:gd name="T0" fmla="*/ 50 w 99"/>
                <a:gd name="T1" fmla="*/ 0 h 138"/>
                <a:gd name="T2" fmla="*/ 50 w 99"/>
                <a:gd name="T3" fmla="*/ 0 h 138"/>
                <a:gd name="T4" fmla="*/ 26 w 99"/>
                <a:gd name="T5" fmla="*/ 4 h 138"/>
                <a:gd name="T6" fmla="*/ 26 w 99"/>
                <a:gd name="T7" fmla="*/ 4 h 138"/>
                <a:gd name="T8" fmla="*/ 0 w 99"/>
                <a:gd name="T9" fmla="*/ 36 h 138"/>
                <a:gd name="T10" fmla="*/ 0 w 99"/>
                <a:gd name="T11" fmla="*/ 36 h 138"/>
                <a:gd name="T12" fmla="*/ 69 w 99"/>
                <a:gd name="T13" fmla="*/ 138 h 138"/>
                <a:gd name="T14" fmla="*/ 69 w 99"/>
                <a:gd name="T15" fmla="*/ 138 h 138"/>
                <a:gd name="T16" fmla="*/ 99 w 99"/>
                <a:gd name="T17" fmla="*/ 88 h 138"/>
                <a:gd name="T18" fmla="*/ 99 w 99"/>
                <a:gd name="T19" fmla="*/ 88 h 138"/>
                <a:gd name="T20" fmla="*/ 89 w 99"/>
                <a:gd name="T21" fmla="*/ 68 h 138"/>
                <a:gd name="T22" fmla="*/ 77 w 99"/>
                <a:gd name="T23" fmla="*/ 46 h 138"/>
                <a:gd name="T24" fmla="*/ 77 w 99"/>
                <a:gd name="T25" fmla="*/ 46 h 138"/>
                <a:gd name="T26" fmla="*/ 61 w 99"/>
                <a:gd name="T27" fmla="*/ 24 h 138"/>
                <a:gd name="T28" fmla="*/ 44 w 99"/>
                <a:gd name="T29" fmla="*/ 6 h 138"/>
                <a:gd name="T30" fmla="*/ 44 w 99"/>
                <a:gd name="T31" fmla="*/ 6 h 138"/>
                <a:gd name="T32" fmla="*/ 50 w 99"/>
                <a:gd name="T33" fmla="*/ 0 h 138"/>
                <a:gd name="T34" fmla="*/ 50 w 99"/>
                <a:gd name="T3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38">
                  <a:moveTo>
                    <a:pt x="50" y="0"/>
                  </a:moveTo>
                  <a:lnTo>
                    <a:pt x="50" y="0"/>
                  </a:lnTo>
                  <a:lnTo>
                    <a:pt x="26" y="4"/>
                  </a:lnTo>
                  <a:lnTo>
                    <a:pt x="26" y="4"/>
                  </a:lnTo>
                  <a:lnTo>
                    <a:pt x="0" y="36"/>
                  </a:lnTo>
                  <a:lnTo>
                    <a:pt x="0" y="36"/>
                  </a:lnTo>
                  <a:lnTo>
                    <a:pt x="69" y="138"/>
                  </a:lnTo>
                  <a:lnTo>
                    <a:pt x="69" y="138"/>
                  </a:lnTo>
                  <a:lnTo>
                    <a:pt x="99" y="88"/>
                  </a:lnTo>
                  <a:lnTo>
                    <a:pt x="99" y="88"/>
                  </a:lnTo>
                  <a:lnTo>
                    <a:pt x="89" y="68"/>
                  </a:lnTo>
                  <a:lnTo>
                    <a:pt x="77" y="46"/>
                  </a:lnTo>
                  <a:lnTo>
                    <a:pt x="77" y="46"/>
                  </a:lnTo>
                  <a:lnTo>
                    <a:pt x="61" y="24"/>
                  </a:lnTo>
                  <a:lnTo>
                    <a:pt x="44" y="6"/>
                  </a:lnTo>
                  <a:lnTo>
                    <a:pt x="44" y="6"/>
                  </a:lnTo>
                  <a:lnTo>
                    <a:pt x="50" y="0"/>
                  </a:lnTo>
                  <a:lnTo>
                    <a:pt x="50" y="0"/>
                  </a:lnTo>
                  <a:close/>
                </a:path>
              </a:pathLst>
            </a:custGeom>
            <a:solidFill>
              <a:schemeClr val="accent3">
                <a:lumMod val="85000"/>
              </a:schemeClr>
            </a:solidFill>
            <a:ln>
              <a:noFill/>
            </a:ln>
          </p:spPr>
          <p:txBody>
            <a:bodyPr vert="horz" wrap="square" lIns="68580" tIns="34290" rIns="68580" bIns="34290" numCol="1" anchor="t" anchorCtr="0" compatLnSpc="1"/>
            <a:lstStyle/>
            <a:p>
              <a:endParaRPr lang="zh-CN" altLang="en-US" sz="1350"/>
            </a:p>
          </p:txBody>
        </p:sp>
        <p:sp>
          <p:nvSpPr>
            <p:cNvPr id="1049421" name="Freeform 22"/>
            <p:cNvSpPr/>
            <p:nvPr/>
          </p:nvSpPr>
          <p:spPr bwMode="auto">
            <a:xfrm>
              <a:off x="6957" y="3502"/>
              <a:ext cx="231" cy="454"/>
            </a:xfrm>
            <a:custGeom>
              <a:avLst/>
              <a:gdLst>
                <a:gd name="T0" fmla="*/ 0 w 129"/>
                <a:gd name="T1" fmla="*/ 177 h 253"/>
                <a:gd name="T2" fmla="*/ 0 w 129"/>
                <a:gd name="T3" fmla="*/ 177 h 253"/>
                <a:gd name="T4" fmla="*/ 12 w 129"/>
                <a:gd name="T5" fmla="*/ 167 h 253"/>
                <a:gd name="T6" fmla="*/ 30 w 129"/>
                <a:gd name="T7" fmla="*/ 154 h 253"/>
                <a:gd name="T8" fmla="*/ 40 w 129"/>
                <a:gd name="T9" fmla="*/ 144 h 253"/>
                <a:gd name="T10" fmla="*/ 48 w 129"/>
                <a:gd name="T11" fmla="*/ 132 h 253"/>
                <a:gd name="T12" fmla="*/ 58 w 129"/>
                <a:gd name="T13" fmla="*/ 118 h 253"/>
                <a:gd name="T14" fmla="*/ 66 w 129"/>
                <a:gd name="T15" fmla="*/ 102 h 253"/>
                <a:gd name="T16" fmla="*/ 66 w 129"/>
                <a:gd name="T17" fmla="*/ 102 h 253"/>
                <a:gd name="T18" fmla="*/ 72 w 129"/>
                <a:gd name="T19" fmla="*/ 84 h 253"/>
                <a:gd name="T20" fmla="*/ 76 w 129"/>
                <a:gd name="T21" fmla="*/ 68 h 253"/>
                <a:gd name="T22" fmla="*/ 78 w 129"/>
                <a:gd name="T23" fmla="*/ 54 h 253"/>
                <a:gd name="T24" fmla="*/ 78 w 129"/>
                <a:gd name="T25" fmla="*/ 40 h 253"/>
                <a:gd name="T26" fmla="*/ 78 w 129"/>
                <a:gd name="T27" fmla="*/ 16 h 253"/>
                <a:gd name="T28" fmla="*/ 74 w 129"/>
                <a:gd name="T29" fmla="*/ 0 h 253"/>
                <a:gd name="T30" fmla="*/ 74 w 129"/>
                <a:gd name="T31" fmla="*/ 0 h 253"/>
                <a:gd name="T32" fmla="*/ 78 w 129"/>
                <a:gd name="T33" fmla="*/ 10 h 253"/>
                <a:gd name="T34" fmla="*/ 86 w 129"/>
                <a:gd name="T35" fmla="*/ 20 h 253"/>
                <a:gd name="T36" fmla="*/ 86 w 129"/>
                <a:gd name="T37" fmla="*/ 20 h 253"/>
                <a:gd name="T38" fmla="*/ 94 w 129"/>
                <a:gd name="T39" fmla="*/ 28 h 253"/>
                <a:gd name="T40" fmla="*/ 100 w 129"/>
                <a:gd name="T41" fmla="*/ 34 h 253"/>
                <a:gd name="T42" fmla="*/ 109 w 129"/>
                <a:gd name="T43" fmla="*/ 42 h 253"/>
                <a:gd name="T44" fmla="*/ 115 w 129"/>
                <a:gd name="T45" fmla="*/ 50 h 253"/>
                <a:gd name="T46" fmla="*/ 115 w 129"/>
                <a:gd name="T47" fmla="*/ 50 h 253"/>
                <a:gd name="T48" fmla="*/ 119 w 129"/>
                <a:gd name="T49" fmla="*/ 56 h 253"/>
                <a:gd name="T50" fmla="*/ 127 w 129"/>
                <a:gd name="T51" fmla="*/ 72 h 253"/>
                <a:gd name="T52" fmla="*/ 127 w 129"/>
                <a:gd name="T53" fmla="*/ 72 h 253"/>
                <a:gd name="T54" fmla="*/ 129 w 129"/>
                <a:gd name="T55" fmla="*/ 84 h 253"/>
                <a:gd name="T56" fmla="*/ 127 w 129"/>
                <a:gd name="T57" fmla="*/ 100 h 253"/>
                <a:gd name="T58" fmla="*/ 121 w 129"/>
                <a:gd name="T59" fmla="*/ 118 h 253"/>
                <a:gd name="T60" fmla="*/ 113 w 129"/>
                <a:gd name="T61" fmla="*/ 142 h 253"/>
                <a:gd name="T62" fmla="*/ 100 w 129"/>
                <a:gd name="T63" fmla="*/ 165 h 253"/>
                <a:gd name="T64" fmla="*/ 86 w 129"/>
                <a:gd name="T65" fmla="*/ 193 h 253"/>
                <a:gd name="T66" fmla="*/ 68 w 129"/>
                <a:gd name="T67" fmla="*/ 223 h 253"/>
                <a:gd name="T68" fmla="*/ 46 w 129"/>
                <a:gd name="T69" fmla="*/ 253 h 253"/>
                <a:gd name="T70" fmla="*/ 46 w 129"/>
                <a:gd name="T71" fmla="*/ 253 h 253"/>
                <a:gd name="T72" fmla="*/ 0 w 129"/>
                <a:gd name="T73" fmla="*/ 177 h 253"/>
                <a:gd name="T74" fmla="*/ 0 w 129"/>
                <a:gd name="T75" fmla="*/ 17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 h="253">
                  <a:moveTo>
                    <a:pt x="0" y="177"/>
                  </a:moveTo>
                  <a:lnTo>
                    <a:pt x="0" y="177"/>
                  </a:lnTo>
                  <a:lnTo>
                    <a:pt x="12" y="167"/>
                  </a:lnTo>
                  <a:lnTo>
                    <a:pt x="30" y="154"/>
                  </a:lnTo>
                  <a:lnTo>
                    <a:pt x="40" y="144"/>
                  </a:lnTo>
                  <a:lnTo>
                    <a:pt x="48" y="132"/>
                  </a:lnTo>
                  <a:lnTo>
                    <a:pt x="58" y="118"/>
                  </a:lnTo>
                  <a:lnTo>
                    <a:pt x="66" y="102"/>
                  </a:lnTo>
                  <a:lnTo>
                    <a:pt x="66" y="102"/>
                  </a:lnTo>
                  <a:lnTo>
                    <a:pt x="72" y="84"/>
                  </a:lnTo>
                  <a:lnTo>
                    <a:pt x="76" y="68"/>
                  </a:lnTo>
                  <a:lnTo>
                    <a:pt x="78" y="54"/>
                  </a:lnTo>
                  <a:lnTo>
                    <a:pt x="78" y="40"/>
                  </a:lnTo>
                  <a:lnTo>
                    <a:pt x="78" y="16"/>
                  </a:lnTo>
                  <a:lnTo>
                    <a:pt x="74" y="0"/>
                  </a:lnTo>
                  <a:lnTo>
                    <a:pt x="74" y="0"/>
                  </a:lnTo>
                  <a:lnTo>
                    <a:pt x="78" y="10"/>
                  </a:lnTo>
                  <a:lnTo>
                    <a:pt x="86" y="20"/>
                  </a:lnTo>
                  <a:lnTo>
                    <a:pt x="86" y="20"/>
                  </a:lnTo>
                  <a:lnTo>
                    <a:pt x="94" y="28"/>
                  </a:lnTo>
                  <a:lnTo>
                    <a:pt x="100" y="34"/>
                  </a:lnTo>
                  <a:lnTo>
                    <a:pt x="109" y="42"/>
                  </a:lnTo>
                  <a:lnTo>
                    <a:pt x="115" y="50"/>
                  </a:lnTo>
                  <a:lnTo>
                    <a:pt x="115" y="50"/>
                  </a:lnTo>
                  <a:lnTo>
                    <a:pt x="119" y="56"/>
                  </a:lnTo>
                  <a:lnTo>
                    <a:pt x="127" y="72"/>
                  </a:lnTo>
                  <a:lnTo>
                    <a:pt x="127" y="72"/>
                  </a:lnTo>
                  <a:lnTo>
                    <a:pt x="129" y="84"/>
                  </a:lnTo>
                  <a:lnTo>
                    <a:pt x="127" y="100"/>
                  </a:lnTo>
                  <a:lnTo>
                    <a:pt x="121" y="118"/>
                  </a:lnTo>
                  <a:lnTo>
                    <a:pt x="113" y="142"/>
                  </a:lnTo>
                  <a:lnTo>
                    <a:pt x="100" y="165"/>
                  </a:lnTo>
                  <a:lnTo>
                    <a:pt x="86" y="193"/>
                  </a:lnTo>
                  <a:lnTo>
                    <a:pt x="68" y="223"/>
                  </a:lnTo>
                  <a:lnTo>
                    <a:pt x="46" y="253"/>
                  </a:lnTo>
                  <a:lnTo>
                    <a:pt x="46" y="253"/>
                  </a:lnTo>
                  <a:lnTo>
                    <a:pt x="0" y="177"/>
                  </a:lnTo>
                  <a:lnTo>
                    <a:pt x="0" y="177"/>
                  </a:lnTo>
                  <a:close/>
                </a:path>
              </a:pathLst>
            </a:custGeom>
            <a:solidFill>
              <a:schemeClr val="accent5">
                <a:lumMod val="40000"/>
                <a:lumOff val="60000"/>
              </a:schemeClr>
            </a:solidFill>
            <a:ln>
              <a:noFill/>
            </a:ln>
          </p:spPr>
          <p:txBody>
            <a:bodyPr vert="horz" wrap="square" lIns="68580" tIns="34290" rIns="68580" bIns="34290" numCol="1" anchor="t" anchorCtr="0" compatLnSpc="1"/>
            <a:lstStyle/>
            <a:p>
              <a:endParaRPr lang="zh-CN" altLang="en-US" sz="1350"/>
            </a:p>
          </p:txBody>
        </p:sp>
        <p:sp>
          <p:nvSpPr>
            <p:cNvPr id="1049422" name="Freeform 23"/>
            <p:cNvSpPr/>
            <p:nvPr/>
          </p:nvSpPr>
          <p:spPr bwMode="auto">
            <a:xfrm>
              <a:off x="7310" y="3248"/>
              <a:ext cx="434" cy="920"/>
            </a:xfrm>
            <a:custGeom>
              <a:avLst/>
              <a:gdLst>
                <a:gd name="T0" fmla="*/ 0 w 242"/>
                <a:gd name="T1" fmla="*/ 481 h 513"/>
                <a:gd name="T2" fmla="*/ 2 w 242"/>
                <a:gd name="T3" fmla="*/ 463 h 513"/>
                <a:gd name="T4" fmla="*/ 66 w 242"/>
                <a:gd name="T5" fmla="*/ 387 h 513"/>
                <a:gd name="T6" fmla="*/ 82 w 242"/>
                <a:gd name="T7" fmla="*/ 363 h 513"/>
                <a:gd name="T8" fmla="*/ 108 w 242"/>
                <a:gd name="T9" fmla="*/ 325 h 513"/>
                <a:gd name="T10" fmla="*/ 134 w 242"/>
                <a:gd name="T11" fmla="*/ 280 h 513"/>
                <a:gd name="T12" fmla="*/ 138 w 242"/>
                <a:gd name="T13" fmla="*/ 266 h 513"/>
                <a:gd name="T14" fmla="*/ 146 w 242"/>
                <a:gd name="T15" fmla="*/ 238 h 513"/>
                <a:gd name="T16" fmla="*/ 148 w 242"/>
                <a:gd name="T17" fmla="*/ 204 h 513"/>
                <a:gd name="T18" fmla="*/ 148 w 242"/>
                <a:gd name="T19" fmla="*/ 128 h 513"/>
                <a:gd name="T20" fmla="*/ 142 w 242"/>
                <a:gd name="T21" fmla="*/ 82 h 513"/>
                <a:gd name="T22" fmla="*/ 138 w 242"/>
                <a:gd name="T23" fmla="*/ 68 h 513"/>
                <a:gd name="T24" fmla="*/ 132 w 242"/>
                <a:gd name="T25" fmla="*/ 46 h 513"/>
                <a:gd name="T26" fmla="*/ 134 w 242"/>
                <a:gd name="T27" fmla="*/ 34 h 513"/>
                <a:gd name="T28" fmla="*/ 136 w 242"/>
                <a:gd name="T29" fmla="*/ 20 h 513"/>
                <a:gd name="T30" fmla="*/ 150 w 242"/>
                <a:gd name="T31" fmla="*/ 4 h 513"/>
                <a:gd name="T32" fmla="*/ 158 w 242"/>
                <a:gd name="T33" fmla="*/ 0 h 513"/>
                <a:gd name="T34" fmla="*/ 176 w 242"/>
                <a:gd name="T35" fmla="*/ 0 h 513"/>
                <a:gd name="T36" fmla="*/ 184 w 242"/>
                <a:gd name="T37" fmla="*/ 4 h 513"/>
                <a:gd name="T38" fmla="*/ 200 w 242"/>
                <a:gd name="T39" fmla="*/ 26 h 513"/>
                <a:gd name="T40" fmla="*/ 212 w 242"/>
                <a:gd name="T41" fmla="*/ 44 h 513"/>
                <a:gd name="T42" fmla="*/ 220 w 242"/>
                <a:gd name="T43" fmla="*/ 60 h 513"/>
                <a:gd name="T44" fmla="*/ 236 w 242"/>
                <a:gd name="T45" fmla="*/ 106 h 513"/>
                <a:gd name="T46" fmla="*/ 240 w 242"/>
                <a:gd name="T47" fmla="*/ 136 h 513"/>
                <a:gd name="T48" fmla="*/ 240 w 242"/>
                <a:gd name="T49" fmla="*/ 190 h 513"/>
                <a:gd name="T50" fmla="*/ 238 w 242"/>
                <a:gd name="T51" fmla="*/ 212 h 513"/>
                <a:gd name="T52" fmla="*/ 226 w 242"/>
                <a:gd name="T53" fmla="*/ 276 h 513"/>
                <a:gd name="T54" fmla="*/ 214 w 242"/>
                <a:gd name="T55" fmla="*/ 307 h 513"/>
                <a:gd name="T56" fmla="*/ 186 w 242"/>
                <a:gd name="T57" fmla="*/ 365 h 513"/>
                <a:gd name="T58" fmla="*/ 158 w 242"/>
                <a:gd name="T59" fmla="*/ 409 h 513"/>
                <a:gd name="T60" fmla="*/ 140 w 242"/>
                <a:gd name="T61" fmla="*/ 431 h 513"/>
                <a:gd name="T62" fmla="*/ 94 w 242"/>
                <a:gd name="T63" fmla="*/ 479 h 513"/>
                <a:gd name="T64" fmla="*/ 52 w 242"/>
                <a:gd name="T65" fmla="*/ 513 h 513"/>
                <a:gd name="T66" fmla="*/ 52 w 242"/>
                <a:gd name="T67" fmla="*/ 505 h 513"/>
                <a:gd name="T68" fmla="*/ 48 w 242"/>
                <a:gd name="T69" fmla="*/ 493 h 513"/>
                <a:gd name="T70" fmla="*/ 44 w 242"/>
                <a:gd name="T71" fmla="*/ 487 h 513"/>
                <a:gd name="T72" fmla="*/ 34 w 242"/>
                <a:gd name="T73" fmla="*/ 481 h 513"/>
                <a:gd name="T74" fmla="*/ 20 w 242"/>
                <a:gd name="T75" fmla="*/ 479 h 513"/>
                <a:gd name="T76" fmla="*/ 8 w 242"/>
                <a:gd name="T77" fmla="*/ 479 h 513"/>
                <a:gd name="T78" fmla="*/ 0 w 242"/>
                <a:gd name="T79" fmla="*/ 48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2" h="513">
                  <a:moveTo>
                    <a:pt x="0" y="481"/>
                  </a:moveTo>
                  <a:lnTo>
                    <a:pt x="0" y="481"/>
                  </a:lnTo>
                  <a:lnTo>
                    <a:pt x="2" y="463"/>
                  </a:lnTo>
                  <a:lnTo>
                    <a:pt x="2" y="463"/>
                  </a:lnTo>
                  <a:lnTo>
                    <a:pt x="38" y="421"/>
                  </a:lnTo>
                  <a:lnTo>
                    <a:pt x="66" y="387"/>
                  </a:lnTo>
                  <a:lnTo>
                    <a:pt x="66" y="387"/>
                  </a:lnTo>
                  <a:lnTo>
                    <a:pt x="82" y="363"/>
                  </a:lnTo>
                  <a:lnTo>
                    <a:pt x="108" y="325"/>
                  </a:lnTo>
                  <a:lnTo>
                    <a:pt x="108" y="325"/>
                  </a:lnTo>
                  <a:lnTo>
                    <a:pt x="128" y="294"/>
                  </a:lnTo>
                  <a:lnTo>
                    <a:pt x="134" y="280"/>
                  </a:lnTo>
                  <a:lnTo>
                    <a:pt x="138" y="266"/>
                  </a:lnTo>
                  <a:lnTo>
                    <a:pt x="138" y="266"/>
                  </a:lnTo>
                  <a:lnTo>
                    <a:pt x="142" y="252"/>
                  </a:lnTo>
                  <a:lnTo>
                    <a:pt x="146" y="238"/>
                  </a:lnTo>
                  <a:lnTo>
                    <a:pt x="148" y="204"/>
                  </a:lnTo>
                  <a:lnTo>
                    <a:pt x="148" y="204"/>
                  </a:lnTo>
                  <a:lnTo>
                    <a:pt x="148" y="164"/>
                  </a:lnTo>
                  <a:lnTo>
                    <a:pt x="148" y="128"/>
                  </a:lnTo>
                  <a:lnTo>
                    <a:pt x="146" y="96"/>
                  </a:lnTo>
                  <a:lnTo>
                    <a:pt x="142" y="82"/>
                  </a:lnTo>
                  <a:lnTo>
                    <a:pt x="138" y="68"/>
                  </a:lnTo>
                  <a:lnTo>
                    <a:pt x="138" y="68"/>
                  </a:lnTo>
                  <a:lnTo>
                    <a:pt x="134" y="56"/>
                  </a:lnTo>
                  <a:lnTo>
                    <a:pt x="132" y="46"/>
                  </a:lnTo>
                  <a:lnTo>
                    <a:pt x="134" y="34"/>
                  </a:lnTo>
                  <a:lnTo>
                    <a:pt x="134" y="34"/>
                  </a:lnTo>
                  <a:lnTo>
                    <a:pt x="134" y="28"/>
                  </a:lnTo>
                  <a:lnTo>
                    <a:pt x="136" y="20"/>
                  </a:lnTo>
                  <a:lnTo>
                    <a:pt x="142" y="12"/>
                  </a:lnTo>
                  <a:lnTo>
                    <a:pt x="150" y="4"/>
                  </a:lnTo>
                  <a:lnTo>
                    <a:pt x="150" y="4"/>
                  </a:lnTo>
                  <a:lnTo>
                    <a:pt x="158" y="0"/>
                  </a:lnTo>
                  <a:lnTo>
                    <a:pt x="168" y="0"/>
                  </a:lnTo>
                  <a:lnTo>
                    <a:pt x="176" y="0"/>
                  </a:lnTo>
                  <a:lnTo>
                    <a:pt x="184" y="4"/>
                  </a:lnTo>
                  <a:lnTo>
                    <a:pt x="184" y="4"/>
                  </a:lnTo>
                  <a:lnTo>
                    <a:pt x="190" y="10"/>
                  </a:lnTo>
                  <a:lnTo>
                    <a:pt x="200" y="26"/>
                  </a:lnTo>
                  <a:lnTo>
                    <a:pt x="200" y="26"/>
                  </a:lnTo>
                  <a:lnTo>
                    <a:pt x="212" y="44"/>
                  </a:lnTo>
                  <a:lnTo>
                    <a:pt x="220" y="60"/>
                  </a:lnTo>
                  <a:lnTo>
                    <a:pt x="220" y="60"/>
                  </a:lnTo>
                  <a:lnTo>
                    <a:pt x="226" y="78"/>
                  </a:lnTo>
                  <a:lnTo>
                    <a:pt x="236" y="106"/>
                  </a:lnTo>
                  <a:lnTo>
                    <a:pt x="236" y="106"/>
                  </a:lnTo>
                  <a:lnTo>
                    <a:pt x="240" y="136"/>
                  </a:lnTo>
                  <a:lnTo>
                    <a:pt x="242" y="164"/>
                  </a:lnTo>
                  <a:lnTo>
                    <a:pt x="240" y="190"/>
                  </a:lnTo>
                  <a:lnTo>
                    <a:pt x="238" y="212"/>
                  </a:lnTo>
                  <a:lnTo>
                    <a:pt x="238" y="212"/>
                  </a:lnTo>
                  <a:lnTo>
                    <a:pt x="234" y="240"/>
                  </a:lnTo>
                  <a:lnTo>
                    <a:pt x="226" y="276"/>
                  </a:lnTo>
                  <a:lnTo>
                    <a:pt x="226" y="276"/>
                  </a:lnTo>
                  <a:lnTo>
                    <a:pt x="214" y="307"/>
                  </a:lnTo>
                  <a:lnTo>
                    <a:pt x="198" y="345"/>
                  </a:lnTo>
                  <a:lnTo>
                    <a:pt x="186" y="365"/>
                  </a:lnTo>
                  <a:lnTo>
                    <a:pt x="174" y="387"/>
                  </a:lnTo>
                  <a:lnTo>
                    <a:pt x="158" y="409"/>
                  </a:lnTo>
                  <a:lnTo>
                    <a:pt x="140" y="431"/>
                  </a:lnTo>
                  <a:lnTo>
                    <a:pt x="140" y="431"/>
                  </a:lnTo>
                  <a:lnTo>
                    <a:pt x="118" y="457"/>
                  </a:lnTo>
                  <a:lnTo>
                    <a:pt x="94" y="479"/>
                  </a:lnTo>
                  <a:lnTo>
                    <a:pt x="72" y="497"/>
                  </a:lnTo>
                  <a:lnTo>
                    <a:pt x="52" y="513"/>
                  </a:lnTo>
                  <a:lnTo>
                    <a:pt x="52" y="513"/>
                  </a:lnTo>
                  <a:lnTo>
                    <a:pt x="52" y="505"/>
                  </a:lnTo>
                  <a:lnTo>
                    <a:pt x="50" y="499"/>
                  </a:lnTo>
                  <a:lnTo>
                    <a:pt x="48" y="493"/>
                  </a:lnTo>
                  <a:lnTo>
                    <a:pt x="48" y="493"/>
                  </a:lnTo>
                  <a:lnTo>
                    <a:pt x="44" y="487"/>
                  </a:lnTo>
                  <a:lnTo>
                    <a:pt x="40" y="485"/>
                  </a:lnTo>
                  <a:lnTo>
                    <a:pt x="34" y="481"/>
                  </a:lnTo>
                  <a:lnTo>
                    <a:pt x="34" y="481"/>
                  </a:lnTo>
                  <a:lnTo>
                    <a:pt x="20" y="479"/>
                  </a:lnTo>
                  <a:lnTo>
                    <a:pt x="20" y="479"/>
                  </a:lnTo>
                  <a:lnTo>
                    <a:pt x="8" y="479"/>
                  </a:lnTo>
                  <a:lnTo>
                    <a:pt x="0" y="481"/>
                  </a:lnTo>
                  <a:lnTo>
                    <a:pt x="0" y="481"/>
                  </a:lnTo>
                  <a:close/>
                </a:path>
              </a:pathLst>
            </a:custGeom>
            <a:solidFill>
              <a:schemeClr val="accent5">
                <a:lumMod val="25000"/>
                <a:lumOff val="75000"/>
              </a:schemeClr>
            </a:solidFill>
            <a:ln>
              <a:noFill/>
            </a:ln>
          </p:spPr>
          <p:txBody>
            <a:bodyPr vert="horz" wrap="square" lIns="68580" tIns="34290" rIns="68580" bIns="34290" numCol="1" anchor="t" anchorCtr="0" compatLnSpc="1"/>
            <a:lstStyle/>
            <a:p>
              <a:endParaRPr lang="zh-CN" altLang="en-US" sz="1350"/>
            </a:p>
          </p:txBody>
        </p:sp>
        <p:sp>
          <p:nvSpPr>
            <p:cNvPr id="1049423" name="Line 24"/>
            <p:cNvSpPr>
              <a:spLocks noChangeShapeType="1"/>
            </p:cNvSpPr>
            <p:nvPr/>
          </p:nvSpPr>
          <p:spPr bwMode="auto">
            <a:xfrm>
              <a:off x="7586" y="3488"/>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24" name="Line 25"/>
            <p:cNvSpPr>
              <a:spLocks noChangeShapeType="1"/>
            </p:cNvSpPr>
            <p:nvPr/>
          </p:nvSpPr>
          <p:spPr bwMode="auto">
            <a:xfrm>
              <a:off x="7586" y="3488"/>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25" name="Line 26"/>
            <p:cNvSpPr>
              <a:spLocks noChangeShapeType="1"/>
            </p:cNvSpPr>
            <p:nvPr/>
          </p:nvSpPr>
          <p:spPr bwMode="auto">
            <a:xfrm>
              <a:off x="8024" y="4411"/>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26" name="Line 27"/>
            <p:cNvSpPr>
              <a:spLocks noChangeShapeType="1"/>
            </p:cNvSpPr>
            <p:nvPr/>
          </p:nvSpPr>
          <p:spPr bwMode="auto">
            <a:xfrm>
              <a:off x="8024" y="4411"/>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27" name="Freeform 28"/>
            <p:cNvSpPr/>
            <p:nvPr/>
          </p:nvSpPr>
          <p:spPr bwMode="auto">
            <a:xfrm>
              <a:off x="6584" y="4060"/>
              <a:ext cx="1289" cy="1171"/>
            </a:xfrm>
            <a:custGeom>
              <a:avLst/>
              <a:gdLst>
                <a:gd name="T0" fmla="*/ 523 w 719"/>
                <a:gd name="T1" fmla="*/ 4 h 653"/>
                <a:gd name="T2" fmla="*/ 711 w 719"/>
                <a:gd name="T3" fmla="*/ 0 h 653"/>
                <a:gd name="T4" fmla="*/ 719 w 719"/>
                <a:gd name="T5" fmla="*/ 52 h 653"/>
                <a:gd name="T6" fmla="*/ 711 w 719"/>
                <a:gd name="T7" fmla="*/ 96 h 653"/>
                <a:gd name="T8" fmla="*/ 697 w 719"/>
                <a:gd name="T9" fmla="*/ 134 h 653"/>
                <a:gd name="T10" fmla="*/ 689 w 719"/>
                <a:gd name="T11" fmla="*/ 148 h 653"/>
                <a:gd name="T12" fmla="*/ 671 w 719"/>
                <a:gd name="T13" fmla="*/ 170 h 653"/>
                <a:gd name="T14" fmla="*/ 629 w 719"/>
                <a:gd name="T15" fmla="*/ 204 h 653"/>
                <a:gd name="T16" fmla="*/ 581 w 719"/>
                <a:gd name="T17" fmla="*/ 226 h 653"/>
                <a:gd name="T18" fmla="*/ 515 w 719"/>
                <a:gd name="T19" fmla="*/ 246 h 653"/>
                <a:gd name="T20" fmla="*/ 491 w 719"/>
                <a:gd name="T21" fmla="*/ 252 h 653"/>
                <a:gd name="T22" fmla="*/ 423 w 719"/>
                <a:gd name="T23" fmla="*/ 260 h 653"/>
                <a:gd name="T24" fmla="*/ 351 w 719"/>
                <a:gd name="T25" fmla="*/ 260 h 653"/>
                <a:gd name="T26" fmla="*/ 306 w 719"/>
                <a:gd name="T27" fmla="*/ 262 h 653"/>
                <a:gd name="T28" fmla="*/ 282 w 719"/>
                <a:gd name="T29" fmla="*/ 268 h 653"/>
                <a:gd name="T30" fmla="*/ 262 w 719"/>
                <a:gd name="T31" fmla="*/ 282 h 653"/>
                <a:gd name="T32" fmla="*/ 252 w 719"/>
                <a:gd name="T33" fmla="*/ 290 h 653"/>
                <a:gd name="T34" fmla="*/ 238 w 719"/>
                <a:gd name="T35" fmla="*/ 316 h 653"/>
                <a:gd name="T36" fmla="*/ 226 w 719"/>
                <a:gd name="T37" fmla="*/ 358 h 653"/>
                <a:gd name="T38" fmla="*/ 214 w 719"/>
                <a:gd name="T39" fmla="*/ 420 h 653"/>
                <a:gd name="T40" fmla="*/ 210 w 719"/>
                <a:gd name="T41" fmla="*/ 533 h 653"/>
                <a:gd name="T42" fmla="*/ 208 w 719"/>
                <a:gd name="T43" fmla="*/ 643 h 653"/>
                <a:gd name="T44" fmla="*/ 130 w 719"/>
                <a:gd name="T45" fmla="*/ 653 h 653"/>
                <a:gd name="T46" fmla="*/ 120 w 719"/>
                <a:gd name="T47" fmla="*/ 531 h 653"/>
                <a:gd name="T48" fmla="*/ 116 w 719"/>
                <a:gd name="T49" fmla="*/ 410 h 653"/>
                <a:gd name="T50" fmla="*/ 118 w 719"/>
                <a:gd name="T51" fmla="*/ 362 h 653"/>
                <a:gd name="T52" fmla="*/ 122 w 719"/>
                <a:gd name="T53" fmla="*/ 344 h 653"/>
                <a:gd name="T54" fmla="*/ 126 w 719"/>
                <a:gd name="T55" fmla="*/ 302 h 653"/>
                <a:gd name="T56" fmla="*/ 124 w 719"/>
                <a:gd name="T57" fmla="*/ 294 h 653"/>
                <a:gd name="T58" fmla="*/ 122 w 719"/>
                <a:gd name="T59" fmla="*/ 296 h 653"/>
                <a:gd name="T60" fmla="*/ 110 w 719"/>
                <a:gd name="T61" fmla="*/ 312 h 653"/>
                <a:gd name="T62" fmla="*/ 102 w 719"/>
                <a:gd name="T63" fmla="*/ 356 h 653"/>
                <a:gd name="T64" fmla="*/ 88 w 719"/>
                <a:gd name="T65" fmla="*/ 452 h 653"/>
                <a:gd name="T66" fmla="*/ 84 w 719"/>
                <a:gd name="T67" fmla="*/ 503 h 653"/>
                <a:gd name="T68" fmla="*/ 82 w 719"/>
                <a:gd name="T69" fmla="*/ 581 h 653"/>
                <a:gd name="T70" fmla="*/ 86 w 719"/>
                <a:gd name="T71" fmla="*/ 653 h 653"/>
                <a:gd name="T72" fmla="*/ 8 w 719"/>
                <a:gd name="T73" fmla="*/ 647 h 653"/>
                <a:gd name="T74" fmla="*/ 0 w 719"/>
                <a:gd name="T75" fmla="*/ 505 h 653"/>
                <a:gd name="T76" fmla="*/ 8 w 719"/>
                <a:gd name="T77" fmla="*/ 344 h 653"/>
                <a:gd name="T78" fmla="*/ 18 w 719"/>
                <a:gd name="T79" fmla="*/ 268 h 653"/>
                <a:gd name="T80" fmla="*/ 30 w 719"/>
                <a:gd name="T81" fmla="*/ 194 h 653"/>
                <a:gd name="T82" fmla="*/ 270 w 719"/>
                <a:gd name="T83" fmla="*/ 194 h 653"/>
                <a:gd name="T84" fmla="*/ 371 w 719"/>
                <a:gd name="T85" fmla="*/ 194 h 653"/>
                <a:gd name="T86" fmla="*/ 379 w 719"/>
                <a:gd name="T87" fmla="*/ 156 h 653"/>
                <a:gd name="T88" fmla="*/ 447 w 719"/>
                <a:gd name="T89" fmla="*/ 124 h 653"/>
                <a:gd name="T90" fmla="*/ 489 w 719"/>
                <a:gd name="T91" fmla="*/ 112 h 653"/>
                <a:gd name="T92" fmla="*/ 525 w 719"/>
                <a:gd name="T93" fmla="*/ 104 h 653"/>
                <a:gd name="T94" fmla="*/ 527 w 719"/>
                <a:gd name="T95" fmla="*/ 80 h 653"/>
                <a:gd name="T96" fmla="*/ 453 w 719"/>
                <a:gd name="T97" fmla="*/ 70 h 653"/>
                <a:gd name="T98" fmla="*/ 523 w 719"/>
                <a:gd name="T99" fmla="*/ 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9" h="653">
                  <a:moveTo>
                    <a:pt x="523" y="4"/>
                  </a:moveTo>
                  <a:lnTo>
                    <a:pt x="523" y="4"/>
                  </a:lnTo>
                  <a:lnTo>
                    <a:pt x="711" y="0"/>
                  </a:lnTo>
                  <a:lnTo>
                    <a:pt x="711" y="0"/>
                  </a:lnTo>
                  <a:lnTo>
                    <a:pt x="719" y="52"/>
                  </a:lnTo>
                  <a:lnTo>
                    <a:pt x="719" y="52"/>
                  </a:lnTo>
                  <a:lnTo>
                    <a:pt x="717" y="72"/>
                  </a:lnTo>
                  <a:lnTo>
                    <a:pt x="711" y="96"/>
                  </a:lnTo>
                  <a:lnTo>
                    <a:pt x="703" y="122"/>
                  </a:lnTo>
                  <a:lnTo>
                    <a:pt x="697" y="134"/>
                  </a:lnTo>
                  <a:lnTo>
                    <a:pt x="689" y="148"/>
                  </a:lnTo>
                  <a:lnTo>
                    <a:pt x="689" y="148"/>
                  </a:lnTo>
                  <a:lnTo>
                    <a:pt x="679" y="160"/>
                  </a:lnTo>
                  <a:lnTo>
                    <a:pt x="671" y="170"/>
                  </a:lnTo>
                  <a:lnTo>
                    <a:pt x="651" y="190"/>
                  </a:lnTo>
                  <a:lnTo>
                    <a:pt x="629" y="204"/>
                  </a:lnTo>
                  <a:lnTo>
                    <a:pt x="605" y="218"/>
                  </a:lnTo>
                  <a:lnTo>
                    <a:pt x="581" y="226"/>
                  </a:lnTo>
                  <a:lnTo>
                    <a:pt x="559" y="234"/>
                  </a:lnTo>
                  <a:lnTo>
                    <a:pt x="515" y="246"/>
                  </a:lnTo>
                  <a:lnTo>
                    <a:pt x="515" y="246"/>
                  </a:lnTo>
                  <a:lnTo>
                    <a:pt x="491" y="252"/>
                  </a:lnTo>
                  <a:lnTo>
                    <a:pt x="467" y="256"/>
                  </a:lnTo>
                  <a:lnTo>
                    <a:pt x="423" y="260"/>
                  </a:lnTo>
                  <a:lnTo>
                    <a:pt x="385" y="260"/>
                  </a:lnTo>
                  <a:lnTo>
                    <a:pt x="351" y="260"/>
                  </a:lnTo>
                  <a:lnTo>
                    <a:pt x="321" y="260"/>
                  </a:lnTo>
                  <a:lnTo>
                    <a:pt x="306" y="262"/>
                  </a:lnTo>
                  <a:lnTo>
                    <a:pt x="294" y="264"/>
                  </a:lnTo>
                  <a:lnTo>
                    <a:pt x="282" y="268"/>
                  </a:lnTo>
                  <a:lnTo>
                    <a:pt x="272" y="274"/>
                  </a:lnTo>
                  <a:lnTo>
                    <a:pt x="262" y="282"/>
                  </a:lnTo>
                  <a:lnTo>
                    <a:pt x="252" y="290"/>
                  </a:lnTo>
                  <a:lnTo>
                    <a:pt x="252" y="290"/>
                  </a:lnTo>
                  <a:lnTo>
                    <a:pt x="244" y="302"/>
                  </a:lnTo>
                  <a:lnTo>
                    <a:pt x="238" y="316"/>
                  </a:lnTo>
                  <a:lnTo>
                    <a:pt x="226" y="358"/>
                  </a:lnTo>
                  <a:lnTo>
                    <a:pt x="226" y="358"/>
                  </a:lnTo>
                  <a:lnTo>
                    <a:pt x="218" y="386"/>
                  </a:lnTo>
                  <a:lnTo>
                    <a:pt x="214" y="420"/>
                  </a:lnTo>
                  <a:lnTo>
                    <a:pt x="210" y="468"/>
                  </a:lnTo>
                  <a:lnTo>
                    <a:pt x="210" y="533"/>
                  </a:lnTo>
                  <a:lnTo>
                    <a:pt x="210" y="533"/>
                  </a:lnTo>
                  <a:lnTo>
                    <a:pt x="208" y="643"/>
                  </a:lnTo>
                  <a:lnTo>
                    <a:pt x="208" y="643"/>
                  </a:lnTo>
                  <a:lnTo>
                    <a:pt x="130" y="653"/>
                  </a:lnTo>
                  <a:lnTo>
                    <a:pt x="130" y="653"/>
                  </a:lnTo>
                  <a:lnTo>
                    <a:pt x="120" y="531"/>
                  </a:lnTo>
                  <a:lnTo>
                    <a:pt x="116" y="444"/>
                  </a:lnTo>
                  <a:lnTo>
                    <a:pt x="116" y="410"/>
                  </a:lnTo>
                  <a:lnTo>
                    <a:pt x="116" y="384"/>
                  </a:lnTo>
                  <a:lnTo>
                    <a:pt x="118" y="362"/>
                  </a:lnTo>
                  <a:lnTo>
                    <a:pt x="122" y="344"/>
                  </a:lnTo>
                  <a:lnTo>
                    <a:pt x="122" y="344"/>
                  </a:lnTo>
                  <a:lnTo>
                    <a:pt x="126" y="318"/>
                  </a:lnTo>
                  <a:lnTo>
                    <a:pt x="126" y="302"/>
                  </a:lnTo>
                  <a:lnTo>
                    <a:pt x="126" y="298"/>
                  </a:lnTo>
                  <a:lnTo>
                    <a:pt x="124" y="294"/>
                  </a:lnTo>
                  <a:lnTo>
                    <a:pt x="124" y="294"/>
                  </a:lnTo>
                  <a:lnTo>
                    <a:pt x="122" y="296"/>
                  </a:lnTo>
                  <a:lnTo>
                    <a:pt x="118" y="300"/>
                  </a:lnTo>
                  <a:lnTo>
                    <a:pt x="110" y="312"/>
                  </a:lnTo>
                  <a:lnTo>
                    <a:pt x="110" y="312"/>
                  </a:lnTo>
                  <a:lnTo>
                    <a:pt x="102" y="356"/>
                  </a:lnTo>
                  <a:lnTo>
                    <a:pt x="94" y="402"/>
                  </a:lnTo>
                  <a:lnTo>
                    <a:pt x="88" y="452"/>
                  </a:lnTo>
                  <a:lnTo>
                    <a:pt x="84" y="503"/>
                  </a:lnTo>
                  <a:lnTo>
                    <a:pt x="84" y="503"/>
                  </a:lnTo>
                  <a:lnTo>
                    <a:pt x="84" y="543"/>
                  </a:lnTo>
                  <a:lnTo>
                    <a:pt x="82" y="581"/>
                  </a:lnTo>
                  <a:lnTo>
                    <a:pt x="86" y="653"/>
                  </a:lnTo>
                  <a:lnTo>
                    <a:pt x="86" y="653"/>
                  </a:lnTo>
                  <a:lnTo>
                    <a:pt x="8" y="647"/>
                  </a:lnTo>
                  <a:lnTo>
                    <a:pt x="8" y="647"/>
                  </a:lnTo>
                  <a:lnTo>
                    <a:pt x="4" y="579"/>
                  </a:lnTo>
                  <a:lnTo>
                    <a:pt x="0" y="505"/>
                  </a:lnTo>
                  <a:lnTo>
                    <a:pt x="2" y="428"/>
                  </a:lnTo>
                  <a:lnTo>
                    <a:pt x="8" y="344"/>
                  </a:lnTo>
                  <a:lnTo>
                    <a:pt x="8" y="344"/>
                  </a:lnTo>
                  <a:lnTo>
                    <a:pt x="18" y="268"/>
                  </a:lnTo>
                  <a:lnTo>
                    <a:pt x="30" y="194"/>
                  </a:lnTo>
                  <a:lnTo>
                    <a:pt x="30" y="194"/>
                  </a:lnTo>
                  <a:lnTo>
                    <a:pt x="270" y="194"/>
                  </a:lnTo>
                  <a:lnTo>
                    <a:pt x="270" y="194"/>
                  </a:lnTo>
                  <a:lnTo>
                    <a:pt x="371" y="194"/>
                  </a:lnTo>
                  <a:lnTo>
                    <a:pt x="371" y="194"/>
                  </a:lnTo>
                  <a:lnTo>
                    <a:pt x="379" y="156"/>
                  </a:lnTo>
                  <a:lnTo>
                    <a:pt x="379" y="156"/>
                  </a:lnTo>
                  <a:lnTo>
                    <a:pt x="411" y="140"/>
                  </a:lnTo>
                  <a:lnTo>
                    <a:pt x="447" y="124"/>
                  </a:lnTo>
                  <a:lnTo>
                    <a:pt x="447" y="124"/>
                  </a:lnTo>
                  <a:lnTo>
                    <a:pt x="489" y="112"/>
                  </a:lnTo>
                  <a:lnTo>
                    <a:pt x="525" y="104"/>
                  </a:lnTo>
                  <a:lnTo>
                    <a:pt x="525" y="104"/>
                  </a:lnTo>
                  <a:lnTo>
                    <a:pt x="527" y="80"/>
                  </a:lnTo>
                  <a:lnTo>
                    <a:pt x="527" y="80"/>
                  </a:lnTo>
                  <a:lnTo>
                    <a:pt x="453" y="70"/>
                  </a:lnTo>
                  <a:lnTo>
                    <a:pt x="453" y="70"/>
                  </a:lnTo>
                  <a:lnTo>
                    <a:pt x="523" y="4"/>
                  </a:lnTo>
                  <a:lnTo>
                    <a:pt x="523" y="4"/>
                  </a:lnTo>
                  <a:close/>
                </a:path>
              </a:pathLst>
            </a:custGeom>
            <a:solidFill>
              <a:schemeClr val="tx1"/>
            </a:solidFill>
            <a:ln>
              <a:noFill/>
            </a:ln>
          </p:spPr>
          <p:txBody>
            <a:bodyPr vert="horz" wrap="square" lIns="68580" tIns="34290" rIns="68580" bIns="34290" numCol="1" anchor="t" anchorCtr="0" compatLnSpc="1"/>
            <a:lstStyle/>
            <a:p>
              <a:endParaRPr lang="zh-CN" altLang="en-US" sz="1350"/>
            </a:p>
          </p:txBody>
        </p:sp>
        <p:sp>
          <p:nvSpPr>
            <p:cNvPr id="1049428" name="Line 29"/>
            <p:cNvSpPr>
              <a:spLocks noChangeShapeType="1"/>
            </p:cNvSpPr>
            <p:nvPr/>
          </p:nvSpPr>
          <p:spPr bwMode="auto">
            <a:xfrm>
              <a:off x="7018" y="4049"/>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29" name="Line 30"/>
            <p:cNvSpPr>
              <a:spLocks noChangeShapeType="1"/>
            </p:cNvSpPr>
            <p:nvPr/>
          </p:nvSpPr>
          <p:spPr bwMode="auto">
            <a:xfrm>
              <a:off x="7018" y="4049"/>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30" name="Line 31"/>
            <p:cNvSpPr>
              <a:spLocks noChangeShapeType="1"/>
            </p:cNvSpPr>
            <p:nvPr/>
          </p:nvSpPr>
          <p:spPr bwMode="auto">
            <a:xfrm>
              <a:off x="7014" y="4017"/>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31" name="Line 32"/>
            <p:cNvSpPr>
              <a:spLocks noChangeShapeType="1"/>
            </p:cNvSpPr>
            <p:nvPr/>
          </p:nvSpPr>
          <p:spPr bwMode="auto">
            <a:xfrm>
              <a:off x="7014" y="4017"/>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32" name="Freeform 33"/>
            <p:cNvSpPr/>
            <p:nvPr/>
          </p:nvSpPr>
          <p:spPr bwMode="auto">
            <a:xfrm>
              <a:off x="6075" y="3707"/>
              <a:ext cx="1450" cy="712"/>
            </a:xfrm>
            <a:custGeom>
              <a:avLst/>
              <a:gdLst>
                <a:gd name="T0" fmla="*/ 18 w 809"/>
                <a:gd name="T1" fmla="*/ 6 h 397"/>
                <a:gd name="T2" fmla="*/ 18 w 809"/>
                <a:gd name="T3" fmla="*/ 6 h 397"/>
                <a:gd name="T4" fmla="*/ 456 w 809"/>
                <a:gd name="T5" fmla="*/ 0 h 397"/>
                <a:gd name="T6" fmla="*/ 456 w 809"/>
                <a:gd name="T7" fmla="*/ 0 h 397"/>
                <a:gd name="T8" fmla="*/ 603 w 809"/>
                <a:gd name="T9" fmla="*/ 219 h 397"/>
                <a:gd name="T10" fmla="*/ 603 w 809"/>
                <a:gd name="T11" fmla="*/ 219 h 397"/>
                <a:gd name="T12" fmla="*/ 691 w 809"/>
                <a:gd name="T13" fmla="*/ 207 h 397"/>
                <a:gd name="T14" fmla="*/ 691 w 809"/>
                <a:gd name="T15" fmla="*/ 207 h 397"/>
                <a:gd name="T16" fmla="*/ 689 w 809"/>
                <a:gd name="T17" fmla="*/ 225 h 397"/>
                <a:gd name="T18" fmla="*/ 689 w 809"/>
                <a:gd name="T19" fmla="*/ 225 h 397"/>
                <a:gd name="T20" fmla="*/ 675 w 809"/>
                <a:gd name="T21" fmla="*/ 225 h 397"/>
                <a:gd name="T22" fmla="*/ 661 w 809"/>
                <a:gd name="T23" fmla="*/ 229 h 397"/>
                <a:gd name="T24" fmla="*/ 649 w 809"/>
                <a:gd name="T25" fmla="*/ 231 h 397"/>
                <a:gd name="T26" fmla="*/ 639 w 809"/>
                <a:gd name="T27" fmla="*/ 235 h 397"/>
                <a:gd name="T28" fmla="*/ 631 w 809"/>
                <a:gd name="T29" fmla="*/ 241 h 397"/>
                <a:gd name="T30" fmla="*/ 623 w 809"/>
                <a:gd name="T31" fmla="*/ 247 h 397"/>
                <a:gd name="T32" fmla="*/ 619 w 809"/>
                <a:gd name="T33" fmla="*/ 253 h 397"/>
                <a:gd name="T34" fmla="*/ 617 w 809"/>
                <a:gd name="T35" fmla="*/ 259 h 397"/>
                <a:gd name="T36" fmla="*/ 617 w 809"/>
                <a:gd name="T37" fmla="*/ 259 h 397"/>
                <a:gd name="T38" fmla="*/ 619 w 809"/>
                <a:gd name="T39" fmla="*/ 267 h 397"/>
                <a:gd name="T40" fmla="*/ 621 w 809"/>
                <a:gd name="T41" fmla="*/ 273 h 397"/>
                <a:gd name="T42" fmla="*/ 625 w 809"/>
                <a:gd name="T43" fmla="*/ 281 h 397"/>
                <a:gd name="T44" fmla="*/ 625 w 809"/>
                <a:gd name="T45" fmla="*/ 281 h 397"/>
                <a:gd name="T46" fmla="*/ 627 w 809"/>
                <a:gd name="T47" fmla="*/ 289 h 397"/>
                <a:gd name="T48" fmla="*/ 633 w 809"/>
                <a:gd name="T49" fmla="*/ 301 h 397"/>
                <a:gd name="T50" fmla="*/ 637 w 809"/>
                <a:gd name="T51" fmla="*/ 309 h 397"/>
                <a:gd name="T52" fmla="*/ 643 w 809"/>
                <a:gd name="T53" fmla="*/ 315 h 397"/>
                <a:gd name="T54" fmla="*/ 649 w 809"/>
                <a:gd name="T55" fmla="*/ 321 h 397"/>
                <a:gd name="T56" fmla="*/ 657 w 809"/>
                <a:gd name="T57" fmla="*/ 323 h 397"/>
                <a:gd name="T58" fmla="*/ 657 w 809"/>
                <a:gd name="T59" fmla="*/ 323 h 397"/>
                <a:gd name="T60" fmla="*/ 667 w 809"/>
                <a:gd name="T61" fmla="*/ 325 h 397"/>
                <a:gd name="T62" fmla="*/ 677 w 809"/>
                <a:gd name="T63" fmla="*/ 323 h 397"/>
                <a:gd name="T64" fmla="*/ 687 w 809"/>
                <a:gd name="T65" fmla="*/ 319 h 397"/>
                <a:gd name="T66" fmla="*/ 695 w 809"/>
                <a:gd name="T67" fmla="*/ 313 h 397"/>
                <a:gd name="T68" fmla="*/ 711 w 809"/>
                <a:gd name="T69" fmla="*/ 301 h 397"/>
                <a:gd name="T70" fmla="*/ 721 w 809"/>
                <a:gd name="T71" fmla="*/ 291 h 397"/>
                <a:gd name="T72" fmla="*/ 721 w 809"/>
                <a:gd name="T73" fmla="*/ 291 h 397"/>
                <a:gd name="T74" fmla="*/ 731 w 809"/>
                <a:gd name="T75" fmla="*/ 277 h 397"/>
                <a:gd name="T76" fmla="*/ 737 w 809"/>
                <a:gd name="T77" fmla="*/ 267 h 397"/>
                <a:gd name="T78" fmla="*/ 737 w 809"/>
                <a:gd name="T79" fmla="*/ 267 h 397"/>
                <a:gd name="T80" fmla="*/ 809 w 809"/>
                <a:gd name="T81" fmla="*/ 277 h 397"/>
                <a:gd name="T82" fmla="*/ 809 w 809"/>
                <a:gd name="T83" fmla="*/ 277 h 397"/>
                <a:gd name="T84" fmla="*/ 807 w 809"/>
                <a:gd name="T85" fmla="*/ 301 h 397"/>
                <a:gd name="T86" fmla="*/ 807 w 809"/>
                <a:gd name="T87" fmla="*/ 301 h 397"/>
                <a:gd name="T88" fmla="*/ 661 w 809"/>
                <a:gd name="T89" fmla="*/ 353 h 397"/>
                <a:gd name="T90" fmla="*/ 661 w 809"/>
                <a:gd name="T91" fmla="*/ 353 h 397"/>
                <a:gd name="T92" fmla="*/ 653 w 809"/>
                <a:gd name="T93" fmla="*/ 391 h 397"/>
                <a:gd name="T94" fmla="*/ 653 w 809"/>
                <a:gd name="T95" fmla="*/ 391 h 397"/>
                <a:gd name="T96" fmla="*/ 198 w 809"/>
                <a:gd name="T97" fmla="*/ 397 h 397"/>
                <a:gd name="T98" fmla="*/ 198 w 809"/>
                <a:gd name="T99" fmla="*/ 397 h 397"/>
                <a:gd name="T100" fmla="*/ 0 w 809"/>
                <a:gd name="T101" fmla="*/ 38 h 397"/>
                <a:gd name="T102" fmla="*/ 0 w 809"/>
                <a:gd name="T103" fmla="*/ 38 h 397"/>
                <a:gd name="T104" fmla="*/ 18 w 809"/>
                <a:gd name="T105" fmla="*/ 6 h 397"/>
                <a:gd name="T106" fmla="*/ 18 w 809"/>
                <a:gd name="T107" fmla="*/ 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397">
                  <a:moveTo>
                    <a:pt x="18" y="6"/>
                  </a:moveTo>
                  <a:lnTo>
                    <a:pt x="18" y="6"/>
                  </a:lnTo>
                  <a:lnTo>
                    <a:pt x="456" y="0"/>
                  </a:lnTo>
                  <a:lnTo>
                    <a:pt x="456" y="0"/>
                  </a:lnTo>
                  <a:lnTo>
                    <a:pt x="603" y="219"/>
                  </a:lnTo>
                  <a:lnTo>
                    <a:pt x="603" y="219"/>
                  </a:lnTo>
                  <a:lnTo>
                    <a:pt x="691" y="207"/>
                  </a:lnTo>
                  <a:lnTo>
                    <a:pt x="691" y="207"/>
                  </a:lnTo>
                  <a:lnTo>
                    <a:pt x="689" y="225"/>
                  </a:lnTo>
                  <a:lnTo>
                    <a:pt x="689" y="225"/>
                  </a:lnTo>
                  <a:lnTo>
                    <a:pt x="675" y="225"/>
                  </a:lnTo>
                  <a:lnTo>
                    <a:pt x="661" y="229"/>
                  </a:lnTo>
                  <a:lnTo>
                    <a:pt x="649" y="231"/>
                  </a:lnTo>
                  <a:lnTo>
                    <a:pt x="639" y="235"/>
                  </a:lnTo>
                  <a:lnTo>
                    <a:pt x="631" y="241"/>
                  </a:lnTo>
                  <a:lnTo>
                    <a:pt x="623" y="247"/>
                  </a:lnTo>
                  <a:lnTo>
                    <a:pt x="619" y="253"/>
                  </a:lnTo>
                  <a:lnTo>
                    <a:pt x="617" y="259"/>
                  </a:lnTo>
                  <a:lnTo>
                    <a:pt x="617" y="259"/>
                  </a:lnTo>
                  <a:lnTo>
                    <a:pt x="619" y="267"/>
                  </a:lnTo>
                  <a:lnTo>
                    <a:pt x="621" y="273"/>
                  </a:lnTo>
                  <a:lnTo>
                    <a:pt x="625" y="281"/>
                  </a:lnTo>
                  <a:lnTo>
                    <a:pt x="625" y="281"/>
                  </a:lnTo>
                  <a:lnTo>
                    <a:pt x="627" y="289"/>
                  </a:lnTo>
                  <a:lnTo>
                    <a:pt x="633" y="301"/>
                  </a:lnTo>
                  <a:lnTo>
                    <a:pt x="637" y="309"/>
                  </a:lnTo>
                  <a:lnTo>
                    <a:pt x="643" y="315"/>
                  </a:lnTo>
                  <a:lnTo>
                    <a:pt x="649" y="321"/>
                  </a:lnTo>
                  <a:lnTo>
                    <a:pt x="657" y="323"/>
                  </a:lnTo>
                  <a:lnTo>
                    <a:pt x="657" y="323"/>
                  </a:lnTo>
                  <a:lnTo>
                    <a:pt x="667" y="325"/>
                  </a:lnTo>
                  <a:lnTo>
                    <a:pt x="677" y="323"/>
                  </a:lnTo>
                  <a:lnTo>
                    <a:pt x="687" y="319"/>
                  </a:lnTo>
                  <a:lnTo>
                    <a:pt x="695" y="313"/>
                  </a:lnTo>
                  <a:lnTo>
                    <a:pt x="711" y="301"/>
                  </a:lnTo>
                  <a:lnTo>
                    <a:pt x="721" y="291"/>
                  </a:lnTo>
                  <a:lnTo>
                    <a:pt x="721" y="291"/>
                  </a:lnTo>
                  <a:lnTo>
                    <a:pt x="731" y="277"/>
                  </a:lnTo>
                  <a:lnTo>
                    <a:pt x="737" y="267"/>
                  </a:lnTo>
                  <a:lnTo>
                    <a:pt x="737" y="267"/>
                  </a:lnTo>
                  <a:lnTo>
                    <a:pt x="809" y="277"/>
                  </a:lnTo>
                  <a:lnTo>
                    <a:pt x="809" y="277"/>
                  </a:lnTo>
                  <a:lnTo>
                    <a:pt x="807" y="301"/>
                  </a:lnTo>
                  <a:lnTo>
                    <a:pt x="807" y="301"/>
                  </a:lnTo>
                  <a:lnTo>
                    <a:pt x="661" y="353"/>
                  </a:lnTo>
                  <a:lnTo>
                    <a:pt x="661" y="353"/>
                  </a:lnTo>
                  <a:lnTo>
                    <a:pt x="653" y="391"/>
                  </a:lnTo>
                  <a:lnTo>
                    <a:pt x="653" y="391"/>
                  </a:lnTo>
                  <a:lnTo>
                    <a:pt x="198" y="397"/>
                  </a:lnTo>
                  <a:lnTo>
                    <a:pt x="198" y="397"/>
                  </a:lnTo>
                  <a:lnTo>
                    <a:pt x="0" y="38"/>
                  </a:lnTo>
                  <a:lnTo>
                    <a:pt x="0" y="38"/>
                  </a:lnTo>
                  <a:lnTo>
                    <a:pt x="18" y="6"/>
                  </a:lnTo>
                  <a:lnTo>
                    <a:pt x="18" y="6"/>
                  </a:lnTo>
                  <a:close/>
                </a:path>
              </a:pathLst>
            </a:custGeom>
            <a:solidFill>
              <a:schemeClr val="accent1"/>
            </a:solidFill>
            <a:ln>
              <a:solidFill>
                <a:schemeClr val="bg2"/>
              </a:solidFill>
            </a:ln>
          </p:spPr>
          <p:txBody>
            <a:bodyPr vert="horz" wrap="square" lIns="68580" tIns="34290" rIns="68580" bIns="34290" numCol="1" anchor="t" anchorCtr="0" compatLnSpc="1"/>
            <a:lstStyle/>
            <a:p>
              <a:endParaRPr lang="zh-CN" altLang="en-US" sz="1350"/>
            </a:p>
          </p:txBody>
        </p:sp>
        <p:sp>
          <p:nvSpPr>
            <p:cNvPr id="1049433" name="Freeform 34"/>
            <p:cNvSpPr/>
            <p:nvPr/>
          </p:nvSpPr>
          <p:spPr bwMode="auto">
            <a:xfrm>
              <a:off x="6089" y="3721"/>
              <a:ext cx="1160" cy="676"/>
            </a:xfrm>
            <a:custGeom>
              <a:avLst/>
              <a:gdLst>
                <a:gd name="T0" fmla="*/ 0 w 647"/>
                <a:gd name="T1" fmla="*/ 32 h 377"/>
                <a:gd name="T2" fmla="*/ 0 w 647"/>
                <a:gd name="T3" fmla="*/ 32 h 377"/>
                <a:gd name="T4" fmla="*/ 16 w 647"/>
                <a:gd name="T5" fmla="*/ 2 h 377"/>
                <a:gd name="T6" fmla="*/ 16 w 647"/>
                <a:gd name="T7" fmla="*/ 2 h 377"/>
                <a:gd name="T8" fmla="*/ 442 w 647"/>
                <a:gd name="T9" fmla="*/ 0 h 377"/>
                <a:gd name="T10" fmla="*/ 442 w 647"/>
                <a:gd name="T11" fmla="*/ 0 h 377"/>
                <a:gd name="T12" fmla="*/ 647 w 647"/>
                <a:gd name="T13" fmla="*/ 341 h 377"/>
                <a:gd name="T14" fmla="*/ 647 w 647"/>
                <a:gd name="T15" fmla="*/ 341 h 377"/>
                <a:gd name="T16" fmla="*/ 631 w 647"/>
                <a:gd name="T17" fmla="*/ 377 h 377"/>
                <a:gd name="T18" fmla="*/ 631 w 647"/>
                <a:gd name="T19" fmla="*/ 377 h 377"/>
                <a:gd name="T20" fmla="*/ 625 w 647"/>
                <a:gd name="T21" fmla="*/ 361 h 377"/>
                <a:gd name="T22" fmla="*/ 625 w 647"/>
                <a:gd name="T23" fmla="*/ 361 h 377"/>
                <a:gd name="T24" fmla="*/ 430 w 647"/>
                <a:gd name="T25" fmla="*/ 26 h 377"/>
                <a:gd name="T26" fmla="*/ 430 w 647"/>
                <a:gd name="T27" fmla="*/ 26 h 377"/>
                <a:gd name="T28" fmla="*/ 0 w 647"/>
                <a:gd name="T29" fmla="*/ 32 h 377"/>
                <a:gd name="T30" fmla="*/ 0 w 647"/>
                <a:gd name="T31" fmla="*/ 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7" h="377">
                  <a:moveTo>
                    <a:pt x="0" y="32"/>
                  </a:moveTo>
                  <a:lnTo>
                    <a:pt x="0" y="32"/>
                  </a:lnTo>
                  <a:lnTo>
                    <a:pt x="16" y="2"/>
                  </a:lnTo>
                  <a:lnTo>
                    <a:pt x="16" y="2"/>
                  </a:lnTo>
                  <a:lnTo>
                    <a:pt x="442" y="0"/>
                  </a:lnTo>
                  <a:lnTo>
                    <a:pt x="442" y="0"/>
                  </a:lnTo>
                  <a:lnTo>
                    <a:pt x="647" y="341"/>
                  </a:lnTo>
                  <a:lnTo>
                    <a:pt x="647" y="341"/>
                  </a:lnTo>
                  <a:lnTo>
                    <a:pt x="631" y="377"/>
                  </a:lnTo>
                  <a:lnTo>
                    <a:pt x="631" y="377"/>
                  </a:lnTo>
                  <a:lnTo>
                    <a:pt x="625" y="361"/>
                  </a:lnTo>
                  <a:lnTo>
                    <a:pt x="625" y="361"/>
                  </a:lnTo>
                  <a:lnTo>
                    <a:pt x="430" y="26"/>
                  </a:lnTo>
                  <a:lnTo>
                    <a:pt x="430" y="26"/>
                  </a:lnTo>
                  <a:lnTo>
                    <a:pt x="0" y="32"/>
                  </a:lnTo>
                  <a:lnTo>
                    <a:pt x="0" y="32"/>
                  </a:ln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049434" name="Freeform 37"/>
            <p:cNvSpPr/>
            <p:nvPr/>
          </p:nvSpPr>
          <p:spPr bwMode="auto">
            <a:xfrm>
              <a:off x="7181" y="4106"/>
              <a:ext cx="222" cy="186"/>
            </a:xfrm>
            <a:custGeom>
              <a:avLst/>
              <a:gdLst>
                <a:gd name="T0" fmla="*/ 72 w 124"/>
                <a:gd name="T1" fmla="*/ 2 h 104"/>
                <a:gd name="T2" fmla="*/ 72 w 124"/>
                <a:gd name="T3" fmla="*/ 2 h 104"/>
                <a:gd name="T4" fmla="*/ 78 w 124"/>
                <a:gd name="T5" fmla="*/ 0 h 104"/>
                <a:gd name="T6" fmla="*/ 78 w 124"/>
                <a:gd name="T7" fmla="*/ 0 h 104"/>
                <a:gd name="T8" fmla="*/ 86 w 124"/>
                <a:gd name="T9" fmla="*/ 0 h 104"/>
                <a:gd name="T10" fmla="*/ 86 w 124"/>
                <a:gd name="T11" fmla="*/ 0 h 104"/>
                <a:gd name="T12" fmla="*/ 96 w 124"/>
                <a:gd name="T13" fmla="*/ 0 h 104"/>
                <a:gd name="T14" fmla="*/ 102 w 124"/>
                <a:gd name="T15" fmla="*/ 2 h 104"/>
                <a:gd name="T16" fmla="*/ 102 w 124"/>
                <a:gd name="T17" fmla="*/ 2 h 104"/>
                <a:gd name="T18" fmla="*/ 110 w 124"/>
                <a:gd name="T19" fmla="*/ 6 h 104"/>
                <a:gd name="T20" fmla="*/ 116 w 124"/>
                <a:gd name="T21" fmla="*/ 8 h 104"/>
                <a:gd name="T22" fmla="*/ 120 w 124"/>
                <a:gd name="T23" fmla="*/ 14 h 104"/>
                <a:gd name="T24" fmla="*/ 120 w 124"/>
                <a:gd name="T25" fmla="*/ 14 h 104"/>
                <a:gd name="T26" fmla="*/ 122 w 124"/>
                <a:gd name="T27" fmla="*/ 20 h 104"/>
                <a:gd name="T28" fmla="*/ 124 w 124"/>
                <a:gd name="T29" fmla="*/ 26 h 104"/>
                <a:gd name="T30" fmla="*/ 124 w 124"/>
                <a:gd name="T31" fmla="*/ 34 h 104"/>
                <a:gd name="T32" fmla="*/ 124 w 124"/>
                <a:gd name="T33" fmla="*/ 34 h 104"/>
                <a:gd name="T34" fmla="*/ 122 w 124"/>
                <a:gd name="T35" fmla="*/ 40 h 104"/>
                <a:gd name="T36" fmla="*/ 122 w 124"/>
                <a:gd name="T37" fmla="*/ 40 h 104"/>
                <a:gd name="T38" fmla="*/ 114 w 124"/>
                <a:gd name="T39" fmla="*/ 56 h 104"/>
                <a:gd name="T40" fmla="*/ 108 w 124"/>
                <a:gd name="T41" fmla="*/ 66 h 104"/>
                <a:gd name="T42" fmla="*/ 100 w 124"/>
                <a:gd name="T43" fmla="*/ 76 h 104"/>
                <a:gd name="T44" fmla="*/ 100 w 124"/>
                <a:gd name="T45" fmla="*/ 76 h 104"/>
                <a:gd name="T46" fmla="*/ 90 w 124"/>
                <a:gd name="T47" fmla="*/ 86 h 104"/>
                <a:gd name="T48" fmla="*/ 80 w 124"/>
                <a:gd name="T49" fmla="*/ 96 h 104"/>
                <a:gd name="T50" fmla="*/ 66 w 124"/>
                <a:gd name="T51" fmla="*/ 104 h 104"/>
                <a:gd name="T52" fmla="*/ 60 w 124"/>
                <a:gd name="T53" fmla="*/ 104 h 104"/>
                <a:gd name="T54" fmla="*/ 52 w 124"/>
                <a:gd name="T55" fmla="*/ 104 h 104"/>
                <a:gd name="T56" fmla="*/ 52 w 124"/>
                <a:gd name="T57" fmla="*/ 104 h 104"/>
                <a:gd name="T58" fmla="*/ 46 w 124"/>
                <a:gd name="T59" fmla="*/ 104 h 104"/>
                <a:gd name="T60" fmla="*/ 40 w 124"/>
                <a:gd name="T61" fmla="*/ 102 h 104"/>
                <a:gd name="T62" fmla="*/ 30 w 124"/>
                <a:gd name="T63" fmla="*/ 94 h 104"/>
                <a:gd name="T64" fmla="*/ 22 w 124"/>
                <a:gd name="T65" fmla="*/ 86 h 104"/>
                <a:gd name="T66" fmla="*/ 18 w 124"/>
                <a:gd name="T67" fmla="*/ 82 h 104"/>
                <a:gd name="T68" fmla="*/ 18 w 124"/>
                <a:gd name="T69" fmla="*/ 82 h 104"/>
                <a:gd name="T70" fmla="*/ 14 w 124"/>
                <a:gd name="T71" fmla="*/ 76 h 104"/>
                <a:gd name="T72" fmla="*/ 10 w 124"/>
                <a:gd name="T73" fmla="*/ 68 h 104"/>
                <a:gd name="T74" fmla="*/ 10 w 124"/>
                <a:gd name="T75" fmla="*/ 68 h 104"/>
                <a:gd name="T76" fmla="*/ 8 w 124"/>
                <a:gd name="T77" fmla="*/ 58 h 104"/>
                <a:gd name="T78" fmla="*/ 8 w 124"/>
                <a:gd name="T79" fmla="*/ 58 h 104"/>
                <a:gd name="T80" fmla="*/ 4 w 124"/>
                <a:gd name="T81" fmla="*/ 52 h 104"/>
                <a:gd name="T82" fmla="*/ 2 w 124"/>
                <a:gd name="T83" fmla="*/ 48 h 104"/>
                <a:gd name="T84" fmla="*/ 2 w 124"/>
                <a:gd name="T85" fmla="*/ 48 h 104"/>
                <a:gd name="T86" fmla="*/ 0 w 124"/>
                <a:gd name="T87" fmla="*/ 42 h 104"/>
                <a:gd name="T88" fmla="*/ 0 w 124"/>
                <a:gd name="T89" fmla="*/ 36 h 104"/>
                <a:gd name="T90" fmla="*/ 0 w 124"/>
                <a:gd name="T91" fmla="*/ 36 h 104"/>
                <a:gd name="T92" fmla="*/ 4 w 124"/>
                <a:gd name="T93" fmla="*/ 28 h 104"/>
                <a:gd name="T94" fmla="*/ 10 w 124"/>
                <a:gd name="T95" fmla="*/ 20 h 104"/>
                <a:gd name="T96" fmla="*/ 24 w 124"/>
                <a:gd name="T97" fmla="*/ 12 h 104"/>
                <a:gd name="T98" fmla="*/ 24 w 124"/>
                <a:gd name="T99" fmla="*/ 12 h 104"/>
                <a:gd name="T100" fmla="*/ 40 w 124"/>
                <a:gd name="T101" fmla="*/ 4 h 104"/>
                <a:gd name="T102" fmla="*/ 52 w 124"/>
                <a:gd name="T103" fmla="*/ 2 h 104"/>
                <a:gd name="T104" fmla="*/ 62 w 124"/>
                <a:gd name="T105" fmla="*/ 0 h 104"/>
                <a:gd name="T106" fmla="*/ 68 w 124"/>
                <a:gd name="T107" fmla="*/ 2 h 104"/>
                <a:gd name="T108" fmla="*/ 68 w 124"/>
                <a:gd name="T109" fmla="*/ 2 h 104"/>
                <a:gd name="T110" fmla="*/ 72 w 124"/>
                <a:gd name="T111" fmla="*/ 2 h 104"/>
                <a:gd name="T112" fmla="*/ 72 w 124"/>
                <a:gd name="T11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104">
                  <a:moveTo>
                    <a:pt x="72" y="2"/>
                  </a:moveTo>
                  <a:lnTo>
                    <a:pt x="72" y="2"/>
                  </a:lnTo>
                  <a:lnTo>
                    <a:pt x="78" y="0"/>
                  </a:lnTo>
                  <a:lnTo>
                    <a:pt x="78" y="0"/>
                  </a:lnTo>
                  <a:lnTo>
                    <a:pt x="86" y="0"/>
                  </a:lnTo>
                  <a:lnTo>
                    <a:pt x="86" y="0"/>
                  </a:lnTo>
                  <a:lnTo>
                    <a:pt x="96" y="0"/>
                  </a:lnTo>
                  <a:lnTo>
                    <a:pt x="102" y="2"/>
                  </a:lnTo>
                  <a:lnTo>
                    <a:pt x="102" y="2"/>
                  </a:lnTo>
                  <a:lnTo>
                    <a:pt x="110" y="6"/>
                  </a:lnTo>
                  <a:lnTo>
                    <a:pt x="116" y="8"/>
                  </a:lnTo>
                  <a:lnTo>
                    <a:pt x="120" y="14"/>
                  </a:lnTo>
                  <a:lnTo>
                    <a:pt x="120" y="14"/>
                  </a:lnTo>
                  <a:lnTo>
                    <a:pt x="122" y="20"/>
                  </a:lnTo>
                  <a:lnTo>
                    <a:pt x="124" y="26"/>
                  </a:lnTo>
                  <a:lnTo>
                    <a:pt x="124" y="34"/>
                  </a:lnTo>
                  <a:lnTo>
                    <a:pt x="124" y="34"/>
                  </a:lnTo>
                  <a:lnTo>
                    <a:pt x="122" y="40"/>
                  </a:lnTo>
                  <a:lnTo>
                    <a:pt x="122" y="40"/>
                  </a:lnTo>
                  <a:lnTo>
                    <a:pt x="114" y="56"/>
                  </a:lnTo>
                  <a:lnTo>
                    <a:pt x="108" y="66"/>
                  </a:lnTo>
                  <a:lnTo>
                    <a:pt x="100" y="76"/>
                  </a:lnTo>
                  <a:lnTo>
                    <a:pt x="100" y="76"/>
                  </a:lnTo>
                  <a:lnTo>
                    <a:pt x="90" y="86"/>
                  </a:lnTo>
                  <a:lnTo>
                    <a:pt x="80" y="96"/>
                  </a:lnTo>
                  <a:lnTo>
                    <a:pt x="66" y="104"/>
                  </a:lnTo>
                  <a:lnTo>
                    <a:pt x="60" y="104"/>
                  </a:lnTo>
                  <a:lnTo>
                    <a:pt x="52" y="104"/>
                  </a:lnTo>
                  <a:lnTo>
                    <a:pt x="52" y="104"/>
                  </a:lnTo>
                  <a:lnTo>
                    <a:pt x="46" y="104"/>
                  </a:lnTo>
                  <a:lnTo>
                    <a:pt x="40" y="102"/>
                  </a:lnTo>
                  <a:lnTo>
                    <a:pt x="30" y="94"/>
                  </a:lnTo>
                  <a:lnTo>
                    <a:pt x="22" y="86"/>
                  </a:lnTo>
                  <a:lnTo>
                    <a:pt x="18" y="82"/>
                  </a:lnTo>
                  <a:lnTo>
                    <a:pt x="18" y="82"/>
                  </a:lnTo>
                  <a:lnTo>
                    <a:pt x="14" y="76"/>
                  </a:lnTo>
                  <a:lnTo>
                    <a:pt x="10" y="68"/>
                  </a:lnTo>
                  <a:lnTo>
                    <a:pt x="10" y="68"/>
                  </a:lnTo>
                  <a:lnTo>
                    <a:pt x="8" y="58"/>
                  </a:lnTo>
                  <a:lnTo>
                    <a:pt x="8" y="58"/>
                  </a:lnTo>
                  <a:lnTo>
                    <a:pt x="4" y="52"/>
                  </a:lnTo>
                  <a:lnTo>
                    <a:pt x="2" y="48"/>
                  </a:lnTo>
                  <a:lnTo>
                    <a:pt x="2" y="48"/>
                  </a:lnTo>
                  <a:lnTo>
                    <a:pt x="0" y="42"/>
                  </a:lnTo>
                  <a:lnTo>
                    <a:pt x="0" y="36"/>
                  </a:lnTo>
                  <a:lnTo>
                    <a:pt x="0" y="36"/>
                  </a:lnTo>
                  <a:lnTo>
                    <a:pt x="4" y="28"/>
                  </a:lnTo>
                  <a:lnTo>
                    <a:pt x="10" y="20"/>
                  </a:lnTo>
                  <a:lnTo>
                    <a:pt x="24" y="12"/>
                  </a:lnTo>
                  <a:lnTo>
                    <a:pt x="24" y="12"/>
                  </a:lnTo>
                  <a:lnTo>
                    <a:pt x="40" y="4"/>
                  </a:lnTo>
                  <a:lnTo>
                    <a:pt x="52" y="2"/>
                  </a:lnTo>
                  <a:lnTo>
                    <a:pt x="62" y="0"/>
                  </a:lnTo>
                  <a:lnTo>
                    <a:pt x="68" y="2"/>
                  </a:lnTo>
                  <a:lnTo>
                    <a:pt x="68" y="2"/>
                  </a:lnTo>
                  <a:lnTo>
                    <a:pt x="72" y="2"/>
                  </a:lnTo>
                  <a:lnTo>
                    <a:pt x="72" y="2"/>
                  </a:lnTo>
                  <a:close/>
                </a:path>
              </a:pathLst>
            </a:custGeom>
            <a:solidFill>
              <a:schemeClr val="accent2"/>
            </a:solidFill>
            <a:ln>
              <a:noFill/>
            </a:ln>
          </p:spPr>
          <p:txBody>
            <a:bodyPr vert="horz" wrap="square" lIns="68580" tIns="34290" rIns="68580" bIns="34290" numCol="1" anchor="t" anchorCtr="0" compatLnSpc="1"/>
            <a:lstStyle/>
            <a:p>
              <a:endParaRPr lang="zh-CN" altLang="en-US" sz="1350"/>
            </a:p>
          </p:txBody>
        </p:sp>
        <p:sp>
          <p:nvSpPr>
            <p:cNvPr id="1049435" name="Line 38"/>
            <p:cNvSpPr>
              <a:spLocks noChangeShapeType="1"/>
            </p:cNvSpPr>
            <p:nvPr/>
          </p:nvSpPr>
          <p:spPr bwMode="auto">
            <a:xfrm>
              <a:off x="7403" y="4200"/>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36" name="Line 39"/>
            <p:cNvSpPr>
              <a:spLocks noChangeShapeType="1"/>
            </p:cNvSpPr>
            <p:nvPr/>
          </p:nvSpPr>
          <p:spPr bwMode="auto">
            <a:xfrm>
              <a:off x="7403" y="4200"/>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37" name="Freeform 40"/>
            <p:cNvSpPr/>
            <p:nvPr/>
          </p:nvSpPr>
          <p:spPr bwMode="auto">
            <a:xfrm>
              <a:off x="6613" y="5212"/>
              <a:ext cx="394" cy="226"/>
            </a:xfrm>
            <a:custGeom>
              <a:avLst/>
              <a:gdLst>
                <a:gd name="T0" fmla="*/ 118 w 220"/>
                <a:gd name="T1" fmla="*/ 10 h 126"/>
                <a:gd name="T2" fmla="*/ 118 w 220"/>
                <a:gd name="T3" fmla="*/ 10 h 126"/>
                <a:gd name="T4" fmla="*/ 192 w 220"/>
                <a:gd name="T5" fmla="*/ 0 h 126"/>
                <a:gd name="T6" fmla="*/ 192 w 220"/>
                <a:gd name="T7" fmla="*/ 0 h 126"/>
                <a:gd name="T8" fmla="*/ 198 w 220"/>
                <a:gd name="T9" fmla="*/ 6 h 126"/>
                <a:gd name="T10" fmla="*/ 208 w 220"/>
                <a:gd name="T11" fmla="*/ 16 h 126"/>
                <a:gd name="T12" fmla="*/ 216 w 220"/>
                <a:gd name="T13" fmla="*/ 30 h 126"/>
                <a:gd name="T14" fmla="*/ 218 w 220"/>
                <a:gd name="T15" fmla="*/ 38 h 126"/>
                <a:gd name="T16" fmla="*/ 220 w 220"/>
                <a:gd name="T17" fmla="*/ 48 h 126"/>
                <a:gd name="T18" fmla="*/ 220 w 220"/>
                <a:gd name="T19" fmla="*/ 48 h 126"/>
                <a:gd name="T20" fmla="*/ 220 w 220"/>
                <a:gd name="T21" fmla="*/ 60 h 126"/>
                <a:gd name="T22" fmla="*/ 220 w 220"/>
                <a:gd name="T23" fmla="*/ 70 h 126"/>
                <a:gd name="T24" fmla="*/ 220 w 220"/>
                <a:gd name="T25" fmla="*/ 70 h 126"/>
                <a:gd name="T26" fmla="*/ 172 w 220"/>
                <a:gd name="T27" fmla="*/ 78 h 126"/>
                <a:gd name="T28" fmla="*/ 172 w 220"/>
                <a:gd name="T29" fmla="*/ 78 h 126"/>
                <a:gd name="T30" fmla="*/ 176 w 220"/>
                <a:gd name="T31" fmla="*/ 74 h 126"/>
                <a:gd name="T32" fmla="*/ 176 w 220"/>
                <a:gd name="T33" fmla="*/ 66 h 126"/>
                <a:gd name="T34" fmla="*/ 176 w 220"/>
                <a:gd name="T35" fmla="*/ 66 h 126"/>
                <a:gd name="T36" fmla="*/ 176 w 220"/>
                <a:gd name="T37" fmla="*/ 62 h 126"/>
                <a:gd name="T38" fmla="*/ 174 w 220"/>
                <a:gd name="T39" fmla="*/ 58 h 126"/>
                <a:gd name="T40" fmla="*/ 174 w 220"/>
                <a:gd name="T41" fmla="*/ 58 h 126"/>
                <a:gd name="T42" fmla="*/ 166 w 220"/>
                <a:gd name="T43" fmla="*/ 58 h 126"/>
                <a:gd name="T44" fmla="*/ 154 w 220"/>
                <a:gd name="T45" fmla="*/ 58 h 126"/>
                <a:gd name="T46" fmla="*/ 154 w 220"/>
                <a:gd name="T47" fmla="*/ 58 h 126"/>
                <a:gd name="T48" fmla="*/ 146 w 220"/>
                <a:gd name="T49" fmla="*/ 62 h 126"/>
                <a:gd name="T50" fmla="*/ 138 w 220"/>
                <a:gd name="T51" fmla="*/ 64 h 126"/>
                <a:gd name="T52" fmla="*/ 138 w 220"/>
                <a:gd name="T53" fmla="*/ 64 h 126"/>
                <a:gd name="T54" fmla="*/ 134 w 220"/>
                <a:gd name="T55" fmla="*/ 74 h 126"/>
                <a:gd name="T56" fmla="*/ 134 w 220"/>
                <a:gd name="T57" fmla="*/ 74 h 126"/>
                <a:gd name="T58" fmla="*/ 130 w 220"/>
                <a:gd name="T59" fmla="*/ 84 h 126"/>
                <a:gd name="T60" fmla="*/ 128 w 220"/>
                <a:gd name="T61" fmla="*/ 94 h 126"/>
                <a:gd name="T62" fmla="*/ 128 w 220"/>
                <a:gd name="T63" fmla="*/ 94 h 126"/>
                <a:gd name="T64" fmla="*/ 0 w 220"/>
                <a:gd name="T65" fmla="*/ 126 h 126"/>
                <a:gd name="T66" fmla="*/ 0 w 220"/>
                <a:gd name="T67" fmla="*/ 126 h 126"/>
                <a:gd name="T68" fmla="*/ 2 w 220"/>
                <a:gd name="T69" fmla="*/ 116 h 126"/>
                <a:gd name="T70" fmla="*/ 6 w 220"/>
                <a:gd name="T71" fmla="*/ 102 h 126"/>
                <a:gd name="T72" fmla="*/ 6 w 220"/>
                <a:gd name="T73" fmla="*/ 102 h 126"/>
                <a:gd name="T74" fmla="*/ 12 w 220"/>
                <a:gd name="T75" fmla="*/ 92 h 126"/>
                <a:gd name="T76" fmla="*/ 16 w 220"/>
                <a:gd name="T77" fmla="*/ 84 h 126"/>
                <a:gd name="T78" fmla="*/ 24 w 220"/>
                <a:gd name="T79" fmla="*/ 76 h 126"/>
                <a:gd name="T80" fmla="*/ 24 w 220"/>
                <a:gd name="T81" fmla="*/ 76 h 126"/>
                <a:gd name="T82" fmla="*/ 34 w 220"/>
                <a:gd name="T83" fmla="*/ 70 h 126"/>
                <a:gd name="T84" fmla="*/ 42 w 220"/>
                <a:gd name="T85" fmla="*/ 66 h 126"/>
                <a:gd name="T86" fmla="*/ 58 w 220"/>
                <a:gd name="T87" fmla="*/ 60 h 126"/>
                <a:gd name="T88" fmla="*/ 72 w 220"/>
                <a:gd name="T89" fmla="*/ 54 h 126"/>
                <a:gd name="T90" fmla="*/ 80 w 220"/>
                <a:gd name="T91" fmla="*/ 50 h 126"/>
                <a:gd name="T92" fmla="*/ 90 w 220"/>
                <a:gd name="T93" fmla="*/ 46 h 126"/>
                <a:gd name="T94" fmla="*/ 90 w 220"/>
                <a:gd name="T95" fmla="*/ 46 h 126"/>
                <a:gd name="T96" fmla="*/ 96 w 220"/>
                <a:gd name="T97" fmla="*/ 40 h 126"/>
                <a:gd name="T98" fmla="*/ 102 w 220"/>
                <a:gd name="T99" fmla="*/ 32 h 126"/>
                <a:gd name="T100" fmla="*/ 110 w 220"/>
                <a:gd name="T101" fmla="*/ 22 h 126"/>
                <a:gd name="T102" fmla="*/ 118 w 220"/>
                <a:gd name="T103" fmla="*/ 10 h 126"/>
                <a:gd name="T104" fmla="*/ 118 w 220"/>
                <a:gd name="T105" fmla="*/ 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126">
                  <a:moveTo>
                    <a:pt x="118" y="10"/>
                  </a:moveTo>
                  <a:lnTo>
                    <a:pt x="118" y="10"/>
                  </a:lnTo>
                  <a:lnTo>
                    <a:pt x="192" y="0"/>
                  </a:lnTo>
                  <a:lnTo>
                    <a:pt x="192" y="0"/>
                  </a:lnTo>
                  <a:lnTo>
                    <a:pt x="198" y="6"/>
                  </a:lnTo>
                  <a:lnTo>
                    <a:pt x="208" y="16"/>
                  </a:lnTo>
                  <a:lnTo>
                    <a:pt x="216" y="30"/>
                  </a:lnTo>
                  <a:lnTo>
                    <a:pt x="218" y="38"/>
                  </a:lnTo>
                  <a:lnTo>
                    <a:pt x="220" y="48"/>
                  </a:lnTo>
                  <a:lnTo>
                    <a:pt x="220" y="48"/>
                  </a:lnTo>
                  <a:lnTo>
                    <a:pt x="220" y="60"/>
                  </a:lnTo>
                  <a:lnTo>
                    <a:pt x="220" y="70"/>
                  </a:lnTo>
                  <a:lnTo>
                    <a:pt x="220" y="70"/>
                  </a:lnTo>
                  <a:lnTo>
                    <a:pt x="172" y="78"/>
                  </a:lnTo>
                  <a:lnTo>
                    <a:pt x="172" y="78"/>
                  </a:lnTo>
                  <a:lnTo>
                    <a:pt x="176" y="74"/>
                  </a:lnTo>
                  <a:lnTo>
                    <a:pt x="176" y="66"/>
                  </a:lnTo>
                  <a:lnTo>
                    <a:pt x="176" y="66"/>
                  </a:lnTo>
                  <a:lnTo>
                    <a:pt x="176" y="62"/>
                  </a:lnTo>
                  <a:lnTo>
                    <a:pt x="174" y="58"/>
                  </a:lnTo>
                  <a:lnTo>
                    <a:pt x="174" y="58"/>
                  </a:lnTo>
                  <a:lnTo>
                    <a:pt x="166" y="58"/>
                  </a:lnTo>
                  <a:lnTo>
                    <a:pt x="154" y="58"/>
                  </a:lnTo>
                  <a:lnTo>
                    <a:pt x="154" y="58"/>
                  </a:lnTo>
                  <a:lnTo>
                    <a:pt x="146" y="62"/>
                  </a:lnTo>
                  <a:lnTo>
                    <a:pt x="138" y="64"/>
                  </a:lnTo>
                  <a:lnTo>
                    <a:pt x="138" y="64"/>
                  </a:lnTo>
                  <a:lnTo>
                    <a:pt x="134" y="74"/>
                  </a:lnTo>
                  <a:lnTo>
                    <a:pt x="134" y="74"/>
                  </a:lnTo>
                  <a:lnTo>
                    <a:pt x="130" y="84"/>
                  </a:lnTo>
                  <a:lnTo>
                    <a:pt x="128" y="94"/>
                  </a:lnTo>
                  <a:lnTo>
                    <a:pt x="128" y="94"/>
                  </a:lnTo>
                  <a:lnTo>
                    <a:pt x="0" y="126"/>
                  </a:lnTo>
                  <a:lnTo>
                    <a:pt x="0" y="126"/>
                  </a:lnTo>
                  <a:lnTo>
                    <a:pt x="2" y="116"/>
                  </a:lnTo>
                  <a:lnTo>
                    <a:pt x="6" y="102"/>
                  </a:lnTo>
                  <a:lnTo>
                    <a:pt x="6" y="102"/>
                  </a:lnTo>
                  <a:lnTo>
                    <a:pt x="12" y="92"/>
                  </a:lnTo>
                  <a:lnTo>
                    <a:pt x="16" y="84"/>
                  </a:lnTo>
                  <a:lnTo>
                    <a:pt x="24" y="76"/>
                  </a:lnTo>
                  <a:lnTo>
                    <a:pt x="24" y="76"/>
                  </a:lnTo>
                  <a:lnTo>
                    <a:pt x="34" y="70"/>
                  </a:lnTo>
                  <a:lnTo>
                    <a:pt x="42" y="66"/>
                  </a:lnTo>
                  <a:lnTo>
                    <a:pt x="58" y="60"/>
                  </a:lnTo>
                  <a:lnTo>
                    <a:pt x="72" y="54"/>
                  </a:lnTo>
                  <a:lnTo>
                    <a:pt x="80" y="50"/>
                  </a:lnTo>
                  <a:lnTo>
                    <a:pt x="90" y="46"/>
                  </a:lnTo>
                  <a:lnTo>
                    <a:pt x="90" y="46"/>
                  </a:lnTo>
                  <a:lnTo>
                    <a:pt x="96" y="40"/>
                  </a:lnTo>
                  <a:lnTo>
                    <a:pt x="102" y="32"/>
                  </a:lnTo>
                  <a:lnTo>
                    <a:pt x="110" y="22"/>
                  </a:lnTo>
                  <a:lnTo>
                    <a:pt x="118" y="10"/>
                  </a:lnTo>
                  <a:lnTo>
                    <a:pt x="118" y="10"/>
                  </a:lnTo>
                  <a:close/>
                </a:path>
              </a:pathLst>
            </a:custGeom>
            <a:solidFill>
              <a:schemeClr val="tx1"/>
            </a:solidFill>
            <a:ln>
              <a:noFill/>
            </a:ln>
          </p:spPr>
          <p:txBody>
            <a:bodyPr vert="horz" wrap="square" lIns="68580" tIns="34290" rIns="68580" bIns="34290" numCol="1" anchor="t" anchorCtr="0" compatLnSpc="1"/>
            <a:lstStyle/>
            <a:p>
              <a:endParaRPr lang="zh-CN" altLang="en-US" sz="1350"/>
            </a:p>
          </p:txBody>
        </p:sp>
        <p:sp>
          <p:nvSpPr>
            <p:cNvPr id="1049438" name="Line 41"/>
            <p:cNvSpPr>
              <a:spLocks noChangeShapeType="1"/>
            </p:cNvSpPr>
            <p:nvPr/>
          </p:nvSpPr>
          <p:spPr bwMode="auto">
            <a:xfrm>
              <a:off x="6380" y="5108"/>
              <a:ext cx="0" cy="0"/>
            </a:xfrm>
            <a:prstGeom prst="line">
              <a:avLst/>
            </a:prstGeom>
            <a:noFill/>
            <a:ln>
              <a:noFill/>
            </a:ln>
          </p:spPr>
          <p:txBody>
            <a:bodyPr vert="horz" wrap="square" lIns="68580" tIns="34290" rIns="68580" bIns="34290" numCol="1" anchor="t" anchorCtr="0" compatLnSpc="1"/>
            <a:lstStyle/>
            <a:p>
              <a:endParaRPr lang="zh-CN" altLang="en-US" sz="1350"/>
            </a:p>
          </p:txBody>
        </p:sp>
        <p:sp>
          <p:nvSpPr>
            <p:cNvPr id="1049439" name="Line 42"/>
            <p:cNvSpPr>
              <a:spLocks noChangeShapeType="1"/>
            </p:cNvSpPr>
            <p:nvPr/>
          </p:nvSpPr>
          <p:spPr bwMode="auto">
            <a:xfrm>
              <a:off x="6380" y="5108"/>
              <a:ext cx="0" cy="0"/>
            </a:xfrm>
            <a:prstGeom prst="line">
              <a:avLst/>
            </a:prstGeom>
            <a:noFill/>
            <a:ln>
              <a:noFill/>
            </a:ln>
          </p:spPr>
          <p:txBody>
            <a:bodyPr vert="horz" wrap="square" lIns="68580" tIns="34290" rIns="68580" bIns="34290" numCol="1" anchor="t" anchorCtr="0" compatLnSpc="1"/>
            <a:lstStyle/>
            <a:p>
              <a:endParaRPr lang="zh-CN" altLang="en-US" sz="1350"/>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6" name="组合 47"/>
          <p:cNvGrpSpPr/>
          <p:nvPr/>
        </p:nvGrpSpPr>
        <p:grpSpPr>
          <a:xfrm>
            <a:off x="3653993" y="739140"/>
            <a:ext cx="1836014" cy="436880"/>
            <a:chOff x="5584" y="1164"/>
            <a:chExt cx="2891" cy="688"/>
          </a:xfrm>
        </p:grpSpPr>
        <p:sp>
          <p:nvSpPr>
            <p:cNvPr id="1049442"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5</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：工作管理</a:t>
              </a:r>
            </a:p>
          </p:txBody>
        </p:sp>
        <p:grpSp>
          <p:nvGrpSpPr>
            <p:cNvPr id="427" name="组合 68"/>
            <p:cNvGrpSpPr/>
            <p:nvPr/>
          </p:nvGrpSpPr>
          <p:grpSpPr>
            <a:xfrm>
              <a:off x="5584" y="1734"/>
              <a:ext cx="2891" cy="118"/>
              <a:chOff x="3578" y="2857"/>
              <a:chExt cx="2754" cy="118"/>
            </a:xfrm>
          </p:grpSpPr>
          <p:cxnSp>
            <p:nvCxnSpPr>
              <p:cNvPr id="3145826"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27"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443"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444"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28" name="组合 4"/>
          <p:cNvGrpSpPr/>
          <p:nvPr/>
        </p:nvGrpSpPr>
        <p:grpSpPr>
          <a:xfrm>
            <a:off x="1407160" y="1460500"/>
            <a:ext cx="6330315" cy="3192780"/>
            <a:chOff x="1266" y="2300"/>
            <a:chExt cx="9969" cy="5028"/>
          </a:xfrm>
        </p:grpSpPr>
        <p:sp>
          <p:nvSpPr>
            <p:cNvPr id="1049445" name="文本框 1"/>
            <p:cNvSpPr txBox="1"/>
            <p:nvPr/>
          </p:nvSpPr>
          <p:spPr>
            <a:xfrm>
              <a:off x="1408" y="2300"/>
              <a:ext cx="2520"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zh-CN"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改进建议：</a:t>
              </a:r>
            </a:p>
          </p:txBody>
        </p:sp>
        <p:sp>
          <p:nvSpPr>
            <p:cNvPr id="1049446" name="文本框 2"/>
            <p:cNvSpPr txBox="1"/>
            <p:nvPr/>
          </p:nvSpPr>
          <p:spPr>
            <a:xfrm>
              <a:off x="1266" y="2931"/>
              <a:ext cx="5736" cy="4324"/>
            </a:xfrm>
            <a:prstGeom prst="rect">
              <a:avLst/>
            </a:prstGeom>
            <a:noFill/>
          </p:spPr>
          <p:txBody>
            <a:bodyPr wrap="square" rtlCol="0" anchor="ctr" anchorCtr="0">
              <a:spAutoFit/>
            </a:bodyPr>
            <a:lstStyle/>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建立承包商安全管理分委会</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重视前面四个步骤的有效执行</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指派现场合同管理员</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安全专职人员给予必要的协助</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现场合同管理员核实进度、跟进付款</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属地管理的贯彻施行</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明确变更时应遵循的流程</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运用安全观察与沟通系统</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举行联席的安全会</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建立良好合作伙伴关系 </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pic>
          <p:nvPicPr>
            <p:cNvPr id="2097168" name="图片 5"/>
            <p:cNvPicPr>
              <a:picLocks noChangeAspect="1"/>
            </p:cNvPicPr>
            <p:nvPr/>
          </p:nvPicPr>
          <p:blipFill>
            <a:blip r:embed="rId3"/>
            <a:stretch>
              <a:fillRect/>
            </a:stretch>
          </p:blipFill>
          <p:spPr>
            <a:xfrm>
              <a:off x="7670" y="3733"/>
              <a:ext cx="3565" cy="3595"/>
            </a:xfrm>
            <a:prstGeom prst="rect">
              <a:avLst/>
            </a:prstGeom>
          </p:spPr>
        </p:pic>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2" name="组合 47"/>
          <p:cNvGrpSpPr/>
          <p:nvPr/>
        </p:nvGrpSpPr>
        <p:grpSpPr>
          <a:xfrm>
            <a:off x="3653993" y="739140"/>
            <a:ext cx="1836014" cy="436880"/>
            <a:chOff x="5584" y="1164"/>
            <a:chExt cx="2891" cy="688"/>
          </a:xfrm>
        </p:grpSpPr>
        <p:sp>
          <p:nvSpPr>
            <p:cNvPr id="1049449"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6</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a:t>
              </a:r>
            </a:p>
          </p:txBody>
        </p:sp>
        <p:grpSp>
          <p:nvGrpSpPr>
            <p:cNvPr id="433" name="组合 68"/>
            <p:cNvGrpSpPr/>
            <p:nvPr/>
          </p:nvGrpSpPr>
          <p:grpSpPr>
            <a:xfrm>
              <a:off x="5584" y="1734"/>
              <a:ext cx="2891" cy="118"/>
              <a:chOff x="3578" y="2857"/>
              <a:chExt cx="2754" cy="118"/>
            </a:xfrm>
          </p:grpSpPr>
          <p:cxnSp>
            <p:nvCxnSpPr>
              <p:cNvPr id="3145828"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29"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450"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451"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34" name="组合 246"/>
          <p:cNvGrpSpPr/>
          <p:nvPr/>
        </p:nvGrpSpPr>
        <p:grpSpPr>
          <a:xfrm>
            <a:off x="1210945" y="1304925"/>
            <a:ext cx="1889760" cy="3524250"/>
            <a:chOff x="1876" y="1221"/>
            <a:chExt cx="3603" cy="6718"/>
          </a:xfrm>
        </p:grpSpPr>
        <p:sp>
          <p:nvSpPr>
            <p:cNvPr id="1049452" name="任意多边形 61"/>
            <p:cNvSpPr/>
            <p:nvPr/>
          </p:nvSpPr>
          <p:spPr>
            <a:xfrm rot="10800000">
              <a:off x="1876" y="4361"/>
              <a:ext cx="3468" cy="568"/>
            </a:xfrm>
            <a:custGeom>
              <a:avLst/>
              <a:gdLst>
                <a:gd name="connsiteX0" fmla="*/ 135015 w 1804066"/>
                <a:gd name="connsiteY0" fmla="*/ 0 h 540060"/>
                <a:gd name="connsiteX1" fmla="*/ 1796095 w 1804066"/>
                <a:gd name="connsiteY1" fmla="*/ 0 h 540060"/>
                <a:gd name="connsiteX2" fmla="*/ 1531994 w 1804066"/>
                <a:gd name="connsiteY2" fmla="*/ 302611 h 540060"/>
                <a:gd name="connsiteX3" fmla="*/ 1804066 w 1804066"/>
                <a:gd name="connsiteY3" fmla="*/ 540060 h 540060"/>
                <a:gd name="connsiteX4" fmla="*/ 0 w 1804066"/>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066" h="540060">
                  <a:moveTo>
                    <a:pt x="135015" y="0"/>
                  </a:moveTo>
                  <a:lnTo>
                    <a:pt x="1796095" y="0"/>
                  </a:lnTo>
                  <a:lnTo>
                    <a:pt x="1531994" y="302611"/>
                  </a:lnTo>
                  <a:lnTo>
                    <a:pt x="1804066" y="540060"/>
                  </a:lnTo>
                  <a:lnTo>
                    <a:pt x="0" y="54006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sp>
          <p:nvSpPr>
            <p:cNvPr id="1049453" name="任意多边形 56"/>
            <p:cNvSpPr/>
            <p:nvPr/>
          </p:nvSpPr>
          <p:spPr>
            <a:xfrm>
              <a:off x="2760" y="3393"/>
              <a:ext cx="2267" cy="638"/>
            </a:xfrm>
            <a:custGeom>
              <a:avLst/>
              <a:gdLst>
                <a:gd name="connsiteX0" fmla="*/ 135015 w 1804066"/>
                <a:gd name="connsiteY0" fmla="*/ 0 h 540060"/>
                <a:gd name="connsiteX1" fmla="*/ 1796095 w 1804066"/>
                <a:gd name="connsiteY1" fmla="*/ 0 h 540060"/>
                <a:gd name="connsiteX2" fmla="*/ 1531994 w 1804066"/>
                <a:gd name="connsiteY2" fmla="*/ 302611 h 540060"/>
                <a:gd name="connsiteX3" fmla="*/ 1804066 w 1804066"/>
                <a:gd name="connsiteY3" fmla="*/ 540060 h 540060"/>
                <a:gd name="connsiteX4" fmla="*/ 0 w 1804066"/>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066" h="540060">
                  <a:moveTo>
                    <a:pt x="135015" y="0"/>
                  </a:moveTo>
                  <a:lnTo>
                    <a:pt x="1796095" y="0"/>
                  </a:lnTo>
                  <a:lnTo>
                    <a:pt x="1531994" y="302611"/>
                  </a:lnTo>
                  <a:lnTo>
                    <a:pt x="1804066" y="540060"/>
                  </a:lnTo>
                  <a:lnTo>
                    <a:pt x="0" y="540060"/>
                  </a:lnTo>
                  <a:close/>
                </a:path>
              </a:pathLst>
            </a:cu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pic>
          <p:nvPicPr>
            <p:cNvPr id="2097169" name="图片 249"/>
            <p:cNvPicPr>
              <a:picLocks noChangeAspect="1"/>
            </p:cNvPicPr>
            <p:nvPr/>
          </p:nvPicPr>
          <p:blipFill>
            <a:blip r:embed="rId3">
              <a:duotone>
                <a:schemeClr val="accent1">
                  <a:shade val="45000"/>
                  <a:satMod val="135000"/>
                </a:schemeClr>
                <a:prstClr val="white"/>
              </a:duotone>
            </a:blip>
            <a:stretch>
              <a:fillRect/>
            </a:stretch>
          </p:blipFill>
          <p:spPr>
            <a:xfrm>
              <a:off x="2704" y="1221"/>
              <a:ext cx="2367" cy="6718"/>
            </a:xfrm>
            <a:prstGeom prst="rect">
              <a:avLst/>
            </a:prstGeom>
          </p:spPr>
        </p:pic>
        <p:sp>
          <p:nvSpPr>
            <p:cNvPr id="1049454" name="平行四边形 250"/>
            <p:cNvSpPr/>
            <p:nvPr/>
          </p:nvSpPr>
          <p:spPr>
            <a:xfrm rot="1263995">
              <a:off x="2553" y="3821"/>
              <a:ext cx="2926" cy="671"/>
            </a:xfrm>
            <a:prstGeom prst="parallelogram">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lnSpcReduction="10000"/>
            </a:bodyPr>
            <a:lstStyle/>
            <a:p>
              <a:pPr algn="ctr"/>
              <a:endParaRPr lang="zh-CN" altLang="en-US" sz="1350" b="1">
                <a:solidFill>
                  <a:schemeClr val="bg2"/>
                </a:solidFill>
                <a:latin typeface="+mj-lt"/>
                <a:ea typeface="+mj-ea"/>
                <a:cs typeface="+mj-cs"/>
              </a:endParaRPr>
            </a:p>
          </p:txBody>
        </p:sp>
      </p:grpSp>
      <p:sp>
        <p:nvSpPr>
          <p:cNvPr id="1049455" name="文本框 6"/>
          <p:cNvSpPr txBox="1"/>
          <p:nvPr/>
        </p:nvSpPr>
        <p:spPr>
          <a:xfrm rot="1260000">
            <a:off x="1844675" y="2686050"/>
            <a:ext cx="1010285" cy="337185"/>
          </a:xfrm>
          <a:prstGeom prst="rect">
            <a:avLst/>
          </a:prstGeom>
          <a:noFill/>
        </p:spPr>
        <p:txBody>
          <a:bodyPr wrap="square" rtlCol="0" anchor="ctr" anchorCtr="0">
            <a:spAutoFit/>
          </a:bodyPr>
          <a:lstStyle/>
          <a:p>
            <a:pPr indent="0" algn="ctr" fontAlgn="auto">
              <a:lnSpc>
                <a:spcPct val="100000"/>
              </a:lnSpc>
              <a:spcBef>
                <a:spcPts val="0"/>
              </a:spcBef>
              <a:spcAft>
                <a:spcPts val="0"/>
              </a:spcAft>
              <a:buClr>
                <a:srgbClr val="2E75B6"/>
              </a:buClr>
              <a:buSzPct val="75000"/>
              <a:buFont typeface="Wingdings" panose="05000000000000000000" charset="0"/>
              <a:buNone/>
            </a:pPr>
            <a:r>
              <a:rPr lang="zh-CN" sz="1600" b="1" spc="100" dirty="0">
                <a:solidFill>
                  <a:schemeClr val="bg1"/>
                </a:solidFill>
                <a:latin typeface="微软雅黑" panose="020B0503020204020204" pitchFamily="34" charset="-122"/>
                <a:ea typeface="微软雅黑" panose="020B0503020204020204" pitchFamily="34" charset="-122"/>
                <a:sym typeface="+mn-ea"/>
              </a:rPr>
              <a:t>要  素</a:t>
            </a:r>
          </a:p>
        </p:txBody>
      </p:sp>
      <p:sp>
        <p:nvSpPr>
          <p:cNvPr id="1049456" name="文本框 7"/>
          <p:cNvSpPr txBox="1"/>
          <p:nvPr/>
        </p:nvSpPr>
        <p:spPr>
          <a:xfrm>
            <a:off x="4585335" y="2219960"/>
            <a:ext cx="2687955" cy="306705"/>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建立一个奖优惩劣的程序</a:t>
            </a:r>
          </a:p>
        </p:txBody>
      </p:sp>
      <p:grpSp>
        <p:nvGrpSpPr>
          <p:cNvPr id="435" name="组合 14"/>
          <p:cNvGrpSpPr/>
          <p:nvPr/>
        </p:nvGrpSpPr>
        <p:grpSpPr>
          <a:xfrm>
            <a:off x="3848100" y="2053590"/>
            <a:ext cx="637540" cy="637540"/>
            <a:chOff x="6060" y="3429"/>
            <a:chExt cx="1004" cy="1004"/>
          </a:xfrm>
        </p:grpSpPr>
        <p:sp>
          <p:nvSpPr>
            <p:cNvPr id="1049457" name="椭圆 251"/>
            <p:cNvSpPr/>
            <p:nvPr/>
          </p:nvSpPr>
          <p:spPr>
            <a:xfrm>
              <a:off x="6060" y="3429"/>
              <a:ext cx="1005" cy="1005"/>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458" name="KSO_Shape"/>
            <p:cNvSpPr/>
            <p:nvPr/>
          </p:nvSpPr>
          <p:spPr bwMode="auto">
            <a:xfrm>
              <a:off x="6281" y="3653"/>
              <a:ext cx="563" cy="558"/>
            </a:xfrm>
            <a:custGeom>
              <a:avLst/>
              <a:gdLst>
                <a:gd name="T0" fmla="*/ 1613206 w 3424"/>
                <a:gd name="T1" fmla="*/ 1446681 h 3394"/>
                <a:gd name="T2" fmla="*/ 1635290 w 3424"/>
                <a:gd name="T3" fmla="*/ 1784818 h 3394"/>
                <a:gd name="T4" fmla="*/ 1328213 w 3424"/>
                <a:gd name="T5" fmla="*/ 1572365 h 3394"/>
                <a:gd name="T6" fmla="*/ 1262486 w 3424"/>
                <a:gd name="T7" fmla="*/ 1577098 h 3394"/>
                <a:gd name="T8" fmla="*/ 725101 w 3424"/>
                <a:gd name="T9" fmla="*/ 1039128 h 3394"/>
                <a:gd name="T10" fmla="*/ 1262486 w 3424"/>
                <a:gd name="T11" fmla="*/ 501684 h 3394"/>
                <a:gd name="T12" fmla="*/ 1800397 w 3424"/>
                <a:gd name="T13" fmla="*/ 1039128 h 3394"/>
                <a:gd name="T14" fmla="*/ 1613206 w 3424"/>
                <a:gd name="T15" fmla="*/ 1446681 h 3394"/>
                <a:gd name="T16" fmla="*/ 1262486 w 3424"/>
                <a:gd name="T17" fmla="*/ 634205 h 3394"/>
                <a:gd name="T18" fmla="*/ 866546 w 3424"/>
                <a:gd name="T19" fmla="*/ 1030714 h 3394"/>
                <a:gd name="T20" fmla="*/ 1262486 w 3424"/>
                <a:gd name="T21" fmla="*/ 1426697 h 3394"/>
                <a:gd name="T22" fmla="*/ 1311387 w 3424"/>
                <a:gd name="T23" fmla="*/ 1423542 h 3394"/>
                <a:gd name="T24" fmla="*/ 1516456 w 3424"/>
                <a:gd name="T25" fmla="*/ 1559218 h 3394"/>
                <a:gd name="T26" fmla="*/ 1521188 w 3424"/>
                <a:gd name="T27" fmla="*/ 1330462 h 3394"/>
                <a:gd name="T28" fmla="*/ 1658952 w 3424"/>
                <a:gd name="T29" fmla="*/ 1030714 h 3394"/>
                <a:gd name="T30" fmla="*/ 1262486 w 3424"/>
                <a:gd name="T31" fmla="*/ 634205 h 3394"/>
                <a:gd name="T32" fmla="*/ 616257 w 3424"/>
                <a:gd name="T33" fmla="*/ 1075413 h 3394"/>
                <a:gd name="T34" fmla="*/ 710379 w 3424"/>
                <a:gd name="T35" fmla="*/ 1414602 h 3394"/>
                <a:gd name="T36" fmla="*/ 707224 w 3424"/>
                <a:gd name="T37" fmla="*/ 1415128 h 3394"/>
                <a:gd name="T38" fmla="*/ 620464 w 3424"/>
                <a:gd name="T39" fmla="*/ 1408818 h 3394"/>
                <a:gd name="T40" fmla="*/ 217162 w 3424"/>
                <a:gd name="T41" fmla="*/ 1688583 h 3394"/>
                <a:gd name="T42" fmla="*/ 246082 w 3424"/>
                <a:gd name="T43" fmla="*/ 1243167 h 3394"/>
                <a:gd name="T44" fmla="*/ 0 w 3424"/>
                <a:gd name="T45" fmla="*/ 707301 h 3394"/>
                <a:gd name="T46" fmla="*/ 707224 w 3424"/>
                <a:gd name="T47" fmla="*/ 0 h 3394"/>
                <a:gd name="T48" fmla="*/ 1350298 w 3424"/>
                <a:gd name="T49" fmla="*/ 414389 h 3394"/>
                <a:gd name="T50" fmla="*/ 1280890 w 3424"/>
                <a:gd name="T51" fmla="*/ 411234 h 3394"/>
                <a:gd name="T52" fmla="*/ 616257 w 3424"/>
                <a:gd name="T53" fmla="*/ 1075413 h 33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24" h="3394">
                  <a:moveTo>
                    <a:pt x="3068" y="2751"/>
                  </a:moveTo>
                  <a:cubicBezTo>
                    <a:pt x="3110" y="3394"/>
                    <a:pt x="3110" y="3394"/>
                    <a:pt x="3110" y="3394"/>
                  </a:cubicBezTo>
                  <a:cubicBezTo>
                    <a:pt x="2526" y="2990"/>
                    <a:pt x="2526" y="2990"/>
                    <a:pt x="2526" y="2990"/>
                  </a:cubicBezTo>
                  <a:cubicBezTo>
                    <a:pt x="2486" y="2995"/>
                    <a:pt x="2444" y="2999"/>
                    <a:pt x="2401" y="2999"/>
                  </a:cubicBezTo>
                  <a:cubicBezTo>
                    <a:pt x="1837" y="2999"/>
                    <a:pt x="1379" y="2541"/>
                    <a:pt x="1379" y="1976"/>
                  </a:cubicBezTo>
                  <a:cubicBezTo>
                    <a:pt x="1379" y="1412"/>
                    <a:pt x="1837" y="954"/>
                    <a:pt x="2401" y="954"/>
                  </a:cubicBezTo>
                  <a:cubicBezTo>
                    <a:pt x="2966" y="954"/>
                    <a:pt x="3424" y="1412"/>
                    <a:pt x="3424" y="1976"/>
                  </a:cubicBezTo>
                  <a:cubicBezTo>
                    <a:pt x="3424" y="2286"/>
                    <a:pt x="3285" y="2563"/>
                    <a:pt x="3068" y="2751"/>
                  </a:cubicBezTo>
                  <a:close/>
                  <a:moveTo>
                    <a:pt x="2401" y="1206"/>
                  </a:moveTo>
                  <a:cubicBezTo>
                    <a:pt x="1985" y="1206"/>
                    <a:pt x="1648" y="1544"/>
                    <a:pt x="1648" y="1960"/>
                  </a:cubicBezTo>
                  <a:cubicBezTo>
                    <a:pt x="1648" y="2376"/>
                    <a:pt x="1985" y="2713"/>
                    <a:pt x="2401" y="2713"/>
                  </a:cubicBezTo>
                  <a:cubicBezTo>
                    <a:pt x="2433" y="2713"/>
                    <a:pt x="2463" y="2711"/>
                    <a:pt x="2494" y="2707"/>
                  </a:cubicBezTo>
                  <a:cubicBezTo>
                    <a:pt x="2884" y="2965"/>
                    <a:pt x="2884" y="2965"/>
                    <a:pt x="2884" y="2965"/>
                  </a:cubicBezTo>
                  <a:cubicBezTo>
                    <a:pt x="2893" y="2530"/>
                    <a:pt x="2893" y="2530"/>
                    <a:pt x="2893" y="2530"/>
                  </a:cubicBezTo>
                  <a:cubicBezTo>
                    <a:pt x="3053" y="2392"/>
                    <a:pt x="3155" y="2188"/>
                    <a:pt x="3155" y="1960"/>
                  </a:cubicBezTo>
                  <a:cubicBezTo>
                    <a:pt x="3155" y="1544"/>
                    <a:pt x="2818" y="1206"/>
                    <a:pt x="2401" y="1206"/>
                  </a:cubicBezTo>
                  <a:close/>
                  <a:moveTo>
                    <a:pt x="1172" y="2045"/>
                  </a:moveTo>
                  <a:cubicBezTo>
                    <a:pt x="1172" y="2281"/>
                    <a:pt x="1238" y="2501"/>
                    <a:pt x="1351" y="2690"/>
                  </a:cubicBezTo>
                  <a:cubicBezTo>
                    <a:pt x="1349" y="2690"/>
                    <a:pt x="1347" y="2691"/>
                    <a:pt x="1345" y="2691"/>
                  </a:cubicBezTo>
                  <a:cubicBezTo>
                    <a:pt x="1289" y="2691"/>
                    <a:pt x="1234" y="2686"/>
                    <a:pt x="1180" y="2679"/>
                  </a:cubicBezTo>
                  <a:cubicBezTo>
                    <a:pt x="413" y="3211"/>
                    <a:pt x="413" y="3211"/>
                    <a:pt x="413" y="3211"/>
                  </a:cubicBezTo>
                  <a:cubicBezTo>
                    <a:pt x="468" y="2364"/>
                    <a:pt x="468" y="2364"/>
                    <a:pt x="468" y="2364"/>
                  </a:cubicBezTo>
                  <a:cubicBezTo>
                    <a:pt x="182" y="2117"/>
                    <a:pt x="0" y="1753"/>
                    <a:pt x="0" y="1345"/>
                  </a:cubicBezTo>
                  <a:cubicBezTo>
                    <a:pt x="0" y="602"/>
                    <a:pt x="602" y="0"/>
                    <a:pt x="1345" y="0"/>
                  </a:cubicBezTo>
                  <a:cubicBezTo>
                    <a:pt x="1889" y="0"/>
                    <a:pt x="2356" y="324"/>
                    <a:pt x="2568" y="788"/>
                  </a:cubicBezTo>
                  <a:cubicBezTo>
                    <a:pt x="2525" y="784"/>
                    <a:pt x="2481" y="782"/>
                    <a:pt x="2436" y="782"/>
                  </a:cubicBezTo>
                  <a:cubicBezTo>
                    <a:pt x="1738" y="782"/>
                    <a:pt x="1172" y="1347"/>
                    <a:pt x="1172" y="2045"/>
                  </a:cubicBezTo>
                  <a:close/>
                </a:path>
              </a:pathLst>
            </a:custGeom>
            <a:solidFill>
              <a:schemeClr val="bg1"/>
            </a:solidFill>
            <a:ln>
              <a:noFill/>
            </a:ln>
          </p:spPr>
          <p:txBody>
            <a:bodyPr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mn-lt"/>
                <a:ea typeface="+mn-ea"/>
              </a:endParaRPr>
            </a:p>
          </p:txBody>
        </p:sp>
      </p:grpSp>
      <p:grpSp>
        <p:nvGrpSpPr>
          <p:cNvPr id="436" name="组合 12"/>
          <p:cNvGrpSpPr/>
          <p:nvPr/>
        </p:nvGrpSpPr>
        <p:grpSpPr>
          <a:xfrm>
            <a:off x="3848100" y="3556635"/>
            <a:ext cx="637540" cy="637540"/>
            <a:chOff x="6060" y="5226"/>
            <a:chExt cx="1004" cy="1004"/>
          </a:xfrm>
        </p:grpSpPr>
        <p:sp>
          <p:nvSpPr>
            <p:cNvPr id="1049459" name="椭圆 253"/>
            <p:cNvSpPr/>
            <p:nvPr/>
          </p:nvSpPr>
          <p:spPr>
            <a:xfrm>
              <a:off x="6060" y="5226"/>
              <a:ext cx="1005" cy="1005"/>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460" name="KSO_Shape"/>
            <p:cNvSpPr/>
            <p:nvPr/>
          </p:nvSpPr>
          <p:spPr bwMode="auto">
            <a:xfrm>
              <a:off x="6304" y="5486"/>
              <a:ext cx="519" cy="487"/>
            </a:xfrm>
            <a:custGeom>
              <a:avLst/>
              <a:gdLst>
                <a:gd name="T0" fmla="*/ 1055443 w 3282"/>
                <a:gd name="T1" fmla="*/ 1189453 h 3077"/>
                <a:gd name="T2" fmla="*/ 931467 w 3282"/>
                <a:gd name="T3" fmla="*/ 1056072 h 3077"/>
                <a:gd name="T4" fmla="*/ 931467 w 3282"/>
                <a:gd name="T5" fmla="*/ 944097 h 3077"/>
                <a:gd name="T6" fmla="*/ 1055443 w 3282"/>
                <a:gd name="T7" fmla="*/ 825536 h 3077"/>
                <a:gd name="T8" fmla="*/ 1800397 w 3282"/>
                <a:gd name="T9" fmla="*/ 825536 h 3077"/>
                <a:gd name="T10" fmla="*/ 1800397 w 3282"/>
                <a:gd name="T11" fmla="*/ 1189453 h 3077"/>
                <a:gd name="T12" fmla="*/ 1055443 w 3282"/>
                <a:gd name="T13" fmla="*/ 1189453 h 3077"/>
                <a:gd name="T14" fmla="*/ 1148699 w 3282"/>
                <a:gd name="T15" fmla="*/ 905675 h 3077"/>
                <a:gd name="T16" fmla="*/ 1055443 w 3282"/>
                <a:gd name="T17" fmla="*/ 998987 h 3077"/>
                <a:gd name="T18" fmla="*/ 1148699 w 3282"/>
                <a:gd name="T19" fmla="*/ 1092299 h 3077"/>
                <a:gd name="T20" fmla="*/ 1241956 w 3282"/>
                <a:gd name="T21" fmla="*/ 998987 h 3077"/>
                <a:gd name="T22" fmla="*/ 1148699 w 3282"/>
                <a:gd name="T23" fmla="*/ 905675 h 3077"/>
                <a:gd name="T24" fmla="*/ 868930 w 3282"/>
                <a:gd name="T25" fmla="*/ 932022 h 3077"/>
                <a:gd name="T26" fmla="*/ 868930 w 3282"/>
                <a:gd name="T27" fmla="*/ 1056072 h 3077"/>
                <a:gd name="T28" fmla="*/ 1055443 w 3282"/>
                <a:gd name="T29" fmla="*/ 1257516 h 3077"/>
                <a:gd name="T30" fmla="*/ 1691232 w 3282"/>
                <a:gd name="T31" fmla="*/ 1257516 h 3077"/>
                <a:gd name="T32" fmla="*/ 1691232 w 3282"/>
                <a:gd name="T33" fmla="*/ 1490795 h 3077"/>
                <a:gd name="T34" fmla="*/ 1489908 w 3282"/>
                <a:gd name="T35" fmla="*/ 1688946 h 3077"/>
                <a:gd name="T36" fmla="*/ 186513 w 3282"/>
                <a:gd name="T37" fmla="*/ 1688946 h 3077"/>
                <a:gd name="T38" fmla="*/ 0 w 3282"/>
                <a:gd name="T39" fmla="*/ 1490795 h 3077"/>
                <a:gd name="T40" fmla="*/ 0 w 3282"/>
                <a:gd name="T41" fmla="*/ 310674 h 3077"/>
                <a:gd name="T42" fmla="*/ 186513 w 3282"/>
                <a:gd name="T43" fmla="*/ 109230 h 3077"/>
                <a:gd name="T44" fmla="*/ 784451 w 3282"/>
                <a:gd name="T45" fmla="*/ 109230 h 3077"/>
                <a:gd name="T46" fmla="*/ 638532 w 3282"/>
                <a:gd name="T47" fmla="*/ 215166 h 3077"/>
                <a:gd name="T48" fmla="*/ 155244 w 3282"/>
                <a:gd name="T49" fmla="*/ 215166 h 3077"/>
                <a:gd name="T50" fmla="*/ 61988 w 3282"/>
                <a:gd name="T51" fmla="*/ 287071 h 3077"/>
                <a:gd name="T52" fmla="*/ 155244 w 3282"/>
                <a:gd name="T53" fmla="*/ 359525 h 3077"/>
                <a:gd name="T54" fmla="*/ 1691232 w 3282"/>
                <a:gd name="T55" fmla="*/ 359525 h 3077"/>
                <a:gd name="T56" fmla="*/ 1691232 w 3282"/>
                <a:gd name="T57" fmla="*/ 754729 h 3077"/>
                <a:gd name="T58" fmla="*/ 1055443 w 3282"/>
                <a:gd name="T59" fmla="*/ 754729 h 3077"/>
                <a:gd name="T60" fmla="*/ 868930 w 3282"/>
                <a:gd name="T61" fmla="*/ 932022 h 3077"/>
                <a:gd name="T62" fmla="*/ 179930 w 3282"/>
                <a:gd name="T63" fmla="*/ 503884 h 3077"/>
                <a:gd name="T64" fmla="*/ 108068 w 3282"/>
                <a:gd name="T65" fmla="*/ 503884 h 3077"/>
                <a:gd name="T66" fmla="*/ 108068 w 3282"/>
                <a:gd name="T67" fmla="*/ 648243 h 3077"/>
                <a:gd name="T68" fmla="*/ 179930 w 3282"/>
                <a:gd name="T69" fmla="*/ 648243 h 3077"/>
                <a:gd name="T70" fmla="*/ 179930 w 3282"/>
                <a:gd name="T71" fmla="*/ 503884 h 3077"/>
                <a:gd name="T72" fmla="*/ 179930 w 3282"/>
                <a:gd name="T73" fmla="*/ 792054 h 3077"/>
                <a:gd name="T74" fmla="*/ 108068 w 3282"/>
                <a:gd name="T75" fmla="*/ 792054 h 3077"/>
                <a:gd name="T76" fmla="*/ 108068 w 3282"/>
                <a:gd name="T77" fmla="*/ 936413 h 3077"/>
                <a:gd name="T78" fmla="*/ 179930 w 3282"/>
                <a:gd name="T79" fmla="*/ 936413 h 3077"/>
                <a:gd name="T80" fmla="*/ 179930 w 3282"/>
                <a:gd name="T81" fmla="*/ 792054 h 3077"/>
                <a:gd name="T82" fmla="*/ 179930 w 3282"/>
                <a:gd name="T83" fmla="*/ 1080223 h 3077"/>
                <a:gd name="T84" fmla="*/ 108068 w 3282"/>
                <a:gd name="T85" fmla="*/ 1080223 h 3077"/>
                <a:gd name="T86" fmla="*/ 108068 w 3282"/>
                <a:gd name="T87" fmla="*/ 1224033 h 3077"/>
                <a:gd name="T88" fmla="*/ 179930 w 3282"/>
                <a:gd name="T89" fmla="*/ 1224033 h 3077"/>
                <a:gd name="T90" fmla="*/ 179930 w 3282"/>
                <a:gd name="T91" fmla="*/ 1080223 h 3077"/>
                <a:gd name="T92" fmla="*/ 179930 w 3282"/>
                <a:gd name="T93" fmla="*/ 1367843 h 3077"/>
                <a:gd name="T94" fmla="*/ 108068 w 3282"/>
                <a:gd name="T95" fmla="*/ 1367843 h 3077"/>
                <a:gd name="T96" fmla="*/ 108068 w 3282"/>
                <a:gd name="T97" fmla="*/ 1512202 h 3077"/>
                <a:gd name="T98" fmla="*/ 179930 w 3282"/>
                <a:gd name="T99" fmla="*/ 1512202 h 3077"/>
                <a:gd name="T100" fmla="*/ 179930 w 3282"/>
                <a:gd name="T101" fmla="*/ 1367843 h 3077"/>
                <a:gd name="T102" fmla="*/ 496453 w 3282"/>
                <a:gd name="T103" fmla="*/ 321652 h 3077"/>
                <a:gd name="T104" fmla="*/ 1226047 w 3282"/>
                <a:gd name="T105" fmla="*/ 0 h 3077"/>
                <a:gd name="T106" fmla="*/ 1365932 w 3282"/>
                <a:gd name="T107" fmla="*/ 321652 h 3077"/>
                <a:gd name="T108" fmla="*/ 496453 w 3282"/>
                <a:gd name="T109" fmla="*/ 321652 h 3077"/>
                <a:gd name="T110" fmla="*/ 1343989 w 3282"/>
                <a:gd name="T111" fmla="*/ 109230 h 3077"/>
                <a:gd name="T112" fmla="*/ 1489908 w 3282"/>
                <a:gd name="T113" fmla="*/ 109230 h 3077"/>
                <a:gd name="T114" fmla="*/ 1627050 w 3282"/>
                <a:gd name="T115" fmla="*/ 215166 h 3077"/>
                <a:gd name="T116" fmla="*/ 1373612 w 3282"/>
                <a:gd name="T117" fmla="*/ 215166 h 3077"/>
                <a:gd name="T118" fmla="*/ 1343989 w 3282"/>
                <a:gd name="T119" fmla="*/ 109230 h 3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82" h="3077">
                  <a:moveTo>
                    <a:pt x="1924" y="2167"/>
                  </a:moveTo>
                  <a:cubicBezTo>
                    <a:pt x="1799" y="2167"/>
                    <a:pt x="1698" y="2049"/>
                    <a:pt x="1698" y="1924"/>
                  </a:cubicBezTo>
                  <a:cubicBezTo>
                    <a:pt x="1698" y="1720"/>
                    <a:pt x="1698" y="1720"/>
                    <a:pt x="1698" y="1720"/>
                  </a:cubicBezTo>
                  <a:cubicBezTo>
                    <a:pt x="1698" y="1594"/>
                    <a:pt x="1799" y="1504"/>
                    <a:pt x="1924" y="1504"/>
                  </a:cubicBezTo>
                  <a:cubicBezTo>
                    <a:pt x="3282" y="1504"/>
                    <a:pt x="3282" y="1504"/>
                    <a:pt x="3282" y="1504"/>
                  </a:cubicBezTo>
                  <a:cubicBezTo>
                    <a:pt x="3282" y="2167"/>
                    <a:pt x="3282" y="2167"/>
                    <a:pt x="3282" y="2167"/>
                  </a:cubicBezTo>
                  <a:lnTo>
                    <a:pt x="1924" y="2167"/>
                  </a:lnTo>
                  <a:close/>
                  <a:moveTo>
                    <a:pt x="2094" y="1650"/>
                  </a:moveTo>
                  <a:cubicBezTo>
                    <a:pt x="2000" y="1650"/>
                    <a:pt x="1924" y="1726"/>
                    <a:pt x="1924" y="1820"/>
                  </a:cubicBezTo>
                  <a:cubicBezTo>
                    <a:pt x="1924" y="1914"/>
                    <a:pt x="2000" y="1990"/>
                    <a:pt x="2094" y="1990"/>
                  </a:cubicBezTo>
                  <a:cubicBezTo>
                    <a:pt x="2188" y="1990"/>
                    <a:pt x="2264" y="1914"/>
                    <a:pt x="2264" y="1820"/>
                  </a:cubicBezTo>
                  <a:cubicBezTo>
                    <a:pt x="2264" y="1726"/>
                    <a:pt x="2188" y="1650"/>
                    <a:pt x="2094" y="1650"/>
                  </a:cubicBezTo>
                  <a:close/>
                  <a:moveTo>
                    <a:pt x="1584" y="1698"/>
                  </a:moveTo>
                  <a:cubicBezTo>
                    <a:pt x="1584" y="1924"/>
                    <a:pt x="1584" y="1924"/>
                    <a:pt x="1584" y="1924"/>
                  </a:cubicBezTo>
                  <a:cubicBezTo>
                    <a:pt x="1584" y="2111"/>
                    <a:pt x="1736" y="2291"/>
                    <a:pt x="1924" y="2291"/>
                  </a:cubicBezTo>
                  <a:cubicBezTo>
                    <a:pt x="3083" y="2291"/>
                    <a:pt x="3083" y="2291"/>
                    <a:pt x="3083" y="2291"/>
                  </a:cubicBezTo>
                  <a:cubicBezTo>
                    <a:pt x="3083" y="2716"/>
                    <a:pt x="3083" y="2716"/>
                    <a:pt x="3083" y="2716"/>
                  </a:cubicBezTo>
                  <a:cubicBezTo>
                    <a:pt x="3083" y="2904"/>
                    <a:pt x="2904" y="3077"/>
                    <a:pt x="2716" y="3077"/>
                  </a:cubicBezTo>
                  <a:cubicBezTo>
                    <a:pt x="340" y="3077"/>
                    <a:pt x="340" y="3077"/>
                    <a:pt x="340" y="3077"/>
                  </a:cubicBezTo>
                  <a:cubicBezTo>
                    <a:pt x="152" y="3077"/>
                    <a:pt x="0" y="2904"/>
                    <a:pt x="0" y="2716"/>
                  </a:cubicBezTo>
                  <a:cubicBezTo>
                    <a:pt x="0" y="566"/>
                    <a:pt x="0" y="566"/>
                    <a:pt x="0" y="566"/>
                  </a:cubicBezTo>
                  <a:cubicBezTo>
                    <a:pt x="0" y="378"/>
                    <a:pt x="152" y="199"/>
                    <a:pt x="340" y="199"/>
                  </a:cubicBezTo>
                  <a:cubicBezTo>
                    <a:pt x="1430" y="199"/>
                    <a:pt x="1430" y="199"/>
                    <a:pt x="1430" y="199"/>
                  </a:cubicBezTo>
                  <a:cubicBezTo>
                    <a:pt x="1164" y="392"/>
                    <a:pt x="1164" y="392"/>
                    <a:pt x="1164" y="392"/>
                  </a:cubicBezTo>
                  <a:cubicBezTo>
                    <a:pt x="283" y="392"/>
                    <a:pt x="283" y="392"/>
                    <a:pt x="283" y="392"/>
                  </a:cubicBezTo>
                  <a:cubicBezTo>
                    <a:pt x="189" y="392"/>
                    <a:pt x="113" y="430"/>
                    <a:pt x="113" y="523"/>
                  </a:cubicBezTo>
                  <a:cubicBezTo>
                    <a:pt x="113" y="617"/>
                    <a:pt x="189" y="655"/>
                    <a:pt x="283" y="655"/>
                  </a:cubicBezTo>
                  <a:cubicBezTo>
                    <a:pt x="3083" y="655"/>
                    <a:pt x="3083" y="655"/>
                    <a:pt x="3083" y="655"/>
                  </a:cubicBezTo>
                  <a:cubicBezTo>
                    <a:pt x="3083" y="1375"/>
                    <a:pt x="3083" y="1375"/>
                    <a:pt x="3083" y="1375"/>
                  </a:cubicBezTo>
                  <a:cubicBezTo>
                    <a:pt x="1924" y="1375"/>
                    <a:pt x="1924" y="1375"/>
                    <a:pt x="1924" y="1375"/>
                  </a:cubicBezTo>
                  <a:cubicBezTo>
                    <a:pt x="1736" y="1375"/>
                    <a:pt x="1584" y="1510"/>
                    <a:pt x="1584" y="1698"/>
                  </a:cubicBezTo>
                  <a:close/>
                  <a:moveTo>
                    <a:pt x="328" y="918"/>
                  </a:moveTo>
                  <a:cubicBezTo>
                    <a:pt x="197" y="918"/>
                    <a:pt x="197" y="918"/>
                    <a:pt x="197" y="918"/>
                  </a:cubicBezTo>
                  <a:cubicBezTo>
                    <a:pt x="197" y="1181"/>
                    <a:pt x="197" y="1181"/>
                    <a:pt x="197" y="1181"/>
                  </a:cubicBezTo>
                  <a:cubicBezTo>
                    <a:pt x="328" y="1181"/>
                    <a:pt x="328" y="1181"/>
                    <a:pt x="328" y="1181"/>
                  </a:cubicBezTo>
                  <a:lnTo>
                    <a:pt x="328" y="918"/>
                  </a:lnTo>
                  <a:close/>
                  <a:moveTo>
                    <a:pt x="328" y="1443"/>
                  </a:moveTo>
                  <a:cubicBezTo>
                    <a:pt x="197" y="1443"/>
                    <a:pt x="197" y="1443"/>
                    <a:pt x="197" y="1443"/>
                  </a:cubicBezTo>
                  <a:cubicBezTo>
                    <a:pt x="197" y="1706"/>
                    <a:pt x="197" y="1706"/>
                    <a:pt x="197" y="1706"/>
                  </a:cubicBezTo>
                  <a:cubicBezTo>
                    <a:pt x="328" y="1706"/>
                    <a:pt x="328" y="1706"/>
                    <a:pt x="328" y="1706"/>
                  </a:cubicBezTo>
                  <a:lnTo>
                    <a:pt x="328" y="1443"/>
                  </a:lnTo>
                  <a:close/>
                  <a:moveTo>
                    <a:pt x="328" y="1968"/>
                  </a:moveTo>
                  <a:cubicBezTo>
                    <a:pt x="197" y="1968"/>
                    <a:pt x="197" y="1968"/>
                    <a:pt x="197" y="1968"/>
                  </a:cubicBezTo>
                  <a:cubicBezTo>
                    <a:pt x="197" y="2230"/>
                    <a:pt x="197" y="2230"/>
                    <a:pt x="197" y="2230"/>
                  </a:cubicBezTo>
                  <a:cubicBezTo>
                    <a:pt x="328" y="2230"/>
                    <a:pt x="328" y="2230"/>
                    <a:pt x="328" y="2230"/>
                  </a:cubicBezTo>
                  <a:lnTo>
                    <a:pt x="328" y="1968"/>
                  </a:lnTo>
                  <a:close/>
                  <a:moveTo>
                    <a:pt x="328" y="2492"/>
                  </a:moveTo>
                  <a:cubicBezTo>
                    <a:pt x="197" y="2492"/>
                    <a:pt x="197" y="2492"/>
                    <a:pt x="197" y="2492"/>
                  </a:cubicBezTo>
                  <a:cubicBezTo>
                    <a:pt x="197" y="2755"/>
                    <a:pt x="197" y="2755"/>
                    <a:pt x="197" y="2755"/>
                  </a:cubicBezTo>
                  <a:cubicBezTo>
                    <a:pt x="328" y="2755"/>
                    <a:pt x="328" y="2755"/>
                    <a:pt x="328" y="2755"/>
                  </a:cubicBezTo>
                  <a:lnTo>
                    <a:pt x="328" y="2492"/>
                  </a:lnTo>
                  <a:close/>
                  <a:moveTo>
                    <a:pt x="905" y="586"/>
                  </a:moveTo>
                  <a:cubicBezTo>
                    <a:pt x="2235" y="0"/>
                    <a:pt x="2235" y="0"/>
                    <a:pt x="2235" y="0"/>
                  </a:cubicBezTo>
                  <a:cubicBezTo>
                    <a:pt x="2490" y="586"/>
                    <a:pt x="2490" y="586"/>
                    <a:pt x="2490" y="586"/>
                  </a:cubicBezTo>
                  <a:lnTo>
                    <a:pt x="905" y="586"/>
                  </a:lnTo>
                  <a:close/>
                  <a:moveTo>
                    <a:pt x="2450" y="199"/>
                  </a:moveTo>
                  <a:cubicBezTo>
                    <a:pt x="2716" y="199"/>
                    <a:pt x="2716" y="199"/>
                    <a:pt x="2716" y="199"/>
                  </a:cubicBezTo>
                  <a:cubicBezTo>
                    <a:pt x="2815" y="199"/>
                    <a:pt x="2903" y="324"/>
                    <a:pt x="2966" y="392"/>
                  </a:cubicBezTo>
                  <a:cubicBezTo>
                    <a:pt x="2504" y="392"/>
                    <a:pt x="2504" y="392"/>
                    <a:pt x="2504" y="392"/>
                  </a:cubicBezTo>
                  <a:lnTo>
                    <a:pt x="2450" y="199"/>
                  </a:lnTo>
                  <a:close/>
                </a:path>
              </a:pathLst>
            </a:custGeom>
            <a:solidFill>
              <a:schemeClr val="bg1"/>
            </a:solidFill>
            <a:ln>
              <a:noFill/>
            </a:ln>
          </p:spPr>
          <p:txBody>
            <a:bodyPr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mn-lt"/>
                <a:ea typeface="+mn-ea"/>
              </a:endParaRPr>
            </a:p>
          </p:txBody>
        </p:sp>
      </p:grpSp>
      <p:sp>
        <p:nvSpPr>
          <p:cNvPr id="1049461" name="文本框 9"/>
          <p:cNvSpPr txBox="1"/>
          <p:nvPr/>
        </p:nvSpPr>
        <p:spPr>
          <a:xfrm>
            <a:off x="4585335" y="3724275"/>
            <a:ext cx="3347720" cy="306705"/>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使不同部门/现场可以共享成功的经验</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 name="组合 47"/>
          <p:cNvGrpSpPr/>
          <p:nvPr/>
        </p:nvGrpSpPr>
        <p:grpSpPr>
          <a:xfrm>
            <a:off x="3653993" y="739140"/>
            <a:ext cx="1836014" cy="436880"/>
            <a:chOff x="5584" y="1164"/>
            <a:chExt cx="2891" cy="688"/>
          </a:xfrm>
        </p:grpSpPr>
        <p:sp>
          <p:nvSpPr>
            <p:cNvPr id="1049464"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6</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a:t>
              </a:r>
            </a:p>
          </p:txBody>
        </p:sp>
        <p:grpSp>
          <p:nvGrpSpPr>
            <p:cNvPr id="441" name="组合 68"/>
            <p:cNvGrpSpPr/>
            <p:nvPr/>
          </p:nvGrpSpPr>
          <p:grpSpPr>
            <a:xfrm>
              <a:off x="5584" y="1734"/>
              <a:ext cx="2891" cy="118"/>
              <a:chOff x="3578" y="2857"/>
              <a:chExt cx="2754" cy="118"/>
            </a:xfrm>
          </p:grpSpPr>
          <p:cxnSp>
            <p:nvCxnSpPr>
              <p:cNvPr id="3145830"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31"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465"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466"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42" name="组合 17"/>
          <p:cNvGrpSpPr/>
          <p:nvPr/>
        </p:nvGrpSpPr>
        <p:grpSpPr>
          <a:xfrm>
            <a:off x="1089978" y="1454785"/>
            <a:ext cx="6964680" cy="3278505"/>
            <a:chOff x="1754" y="2081"/>
            <a:chExt cx="10968" cy="5163"/>
          </a:xfrm>
        </p:grpSpPr>
        <p:sp>
          <p:nvSpPr>
            <p:cNvPr id="1049467" name="文本框 2"/>
            <p:cNvSpPr txBox="1"/>
            <p:nvPr/>
          </p:nvSpPr>
          <p:spPr>
            <a:xfrm>
              <a:off x="1754" y="3439"/>
              <a:ext cx="2004" cy="1104"/>
            </a:xfrm>
            <a:prstGeom prst="rect">
              <a:avLst/>
            </a:prstGeom>
            <a:noFill/>
          </p:spPr>
          <p:txBody>
            <a:bodyPr wrap="square" rtlCol="0" anchor="ctr" anchorCtr="0">
              <a:spAutoFit/>
            </a:bodyPr>
            <a:lstStyle/>
            <a:p>
              <a:pPr indent="0" algn="ctr" fontAlgn="auto">
                <a:lnSpc>
                  <a:spcPct val="150000"/>
                </a:lnSpc>
                <a:spcBef>
                  <a:spcPts val="0"/>
                </a:spcBef>
                <a:spcAft>
                  <a:spcPts val="0"/>
                </a:spcAft>
                <a:buClr>
                  <a:srgbClr val="2E75B6"/>
                </a:buClr>
                <a:buSzPct val="75000"/>
                <a:buFont typeface="Wingdings" panose="05000000000000000000" charset="0"/>
                <a:buNone/>
              </a:pPr>
              <a:r>
                <a:rPr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避免步骤6中易犯的错误</a:t>
              </a:r>
            </a:p>
          </p:txBody>
        </p:sp>
        <p:sp>
          <p:nvSpPr>
            <p:cNvPr id="1049468" name="文本框 4"/>
            <p:cNvSpPr txBox="1"/>
            <p:nvPr/>
          </p:nvSpPr>
          <p:spPr>
            <a:xfrm>
              <a:off x="4914" y="2082"/>
              <a:ext cx="1814" cy="889"/>
            </a:xfrm>
            <a:prstGeom prst="rect">
              <a:avLst/>
            </a:prstGeom>
            <a:noFill/>
          </p:spPr>
          <p:txBody>
            <a:bodyPr wrap="square" rtlCol="0" anchor="ctr" anchorCtr="0">
              <a:spAutoFit/>
            </a:bodyPr>
            <a:lstStyle/>
            <a:p>
              <a:pPr indent="0" algn="just" fontAlgn="auto">
                <a:lnSpc>
                  <a:spcPct val="11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未实施这一重要步骤</a:t>
              </a:r>
            </a:p>
          </p:txBody>
        </p:sp>
        <p:sp>
          <p:nvSpPr>
            <p:cNvPr id="1049469" name="文本框 5"/>
            <p:cNvSpPr txBox="1"/>
            <p:nvPr/>
          </p:nvSpPr>
          <p:spPr>
            <a:xfrm>
              <a:off x="6151" y="5268"/>
              <a:ext cx="2098" cy="1261"/>
            </a:xfrm>
            <a:prstGeom prst="rect">
              <a:avLst/>
            </a:prstGeom>
            <a:noFill/>
          </p:spPr>
          <p:txBody>
            <a:bodyPr wrap="square" rtlCol="0" anchor="ctr" anchorCtr="0">
              <a:spAutoFit/>
            </a:bodyPr>
            <a:lstStyle/>
            <a:p>
              <a:pPr indent="0" algn="just" fontAlgn="auto">
                <a:lnSpc>
                  <a:spcPct val="11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未从错误中吸取教训；继续重复相同错误</a:t>
              </a:r>
            </a:p>
          </p:txBody>
        </p:sp>
        <p:sp>
          <p:nvSpPr>
            <p:cNvPr id="1049470" name="文本框 8"/>
            <p:cNvSpPr txBox="1"/>
            <p:nvPr/>
          </p:nvSpPr>
          <p:spPr>
            <a:xfrm>
              <a:off x="7511" y="2082"/>
              <a:ext cx="2098" cy="889"/>
            </a:xfrm>
            <a:prstGeom prst="rect">
              <a:avLst/>
            </a:prstGeom>
            <a:noFill/>
          </p:spPr>
          <p:txBody>
            <a:bodyPr wrap="square" rtlCol="0" anchor="ctr" anchorCtr="0">
              <a:spAutoFit/>
            </a:bodyPr>
            <a:lstStyle/>
            <a:p>
              <a:pPr indent="0" algn="just" fontAlgn="auto">
                <a:lnSpc>
                  <a:spcPct val="11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对未达到的期望值措手不及</a:t>
              </a:r>
            </a:p>
          </p:txBody>
        </p:sp>
        <p:sp>
          <p:nvSpPr>
            <p:cNvPr id="1049471" name="文本框 10"/>
            <p:cNvSpPr txBox="1"/>
            <p:nvPr/>
          </p:nvSpPr>
          <p:spPr>
            <a:xfrm>
              <a:off x="8385" y="5300"/>
              <a:ext cx="3050" cy="1944"/>
            </a:xfrm>
            <a:prstGeom prst="rect">
              <a:avLst/>
            </a:prstGeom>
            <a:noFill/>
          </p:spPr>
          <p:txBody>
            <a:bodyPr wrap="square" rtlCol="0" anchor="ctr" anchorCtr="0">
              <a:spAutoFit/>
            </a:bodyPr>
            <a:lstStyle/>
            <a:p>
              <a:pPr indent="0" algn="just" fontAlgn="auto">
                <a:lnSpc>
                  <a:spcPct val="11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业主可能应对不良表现负全部责任或至少负部分责任时，却不公平地责怪承包商表现不好</a:t>
              </a:r>
            </a:p>
          </p:txBody>
        </p:sp>
        <p:sp>
          <p:nvSpPr>
            <p:cNvPr id="1049472" name="燕尾形 2"/>
            <p:cNvSpPr/>
            <p:nvPr/>
          </p:nvSpPr>
          <p:spPr>
            <a:xfrm rot="16200000">
              <a:off x="5307" y="2434"/>
              <a:ext cx="1099" cy="2794"/>
            </a:xfrm>
            <a:prstGeom prst="chevron">
              <a:avLst>
                <a:gd name="adj" fmla="val 55442"/>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sp>
          <p:nvSpPr>
            <p:cNvPr id="1049473" name="燕尾形 11"/>
            <p:cNvSpPr/>
            <p:nvPr/>
          </p:nvSpPr>
          <p:spPr>
            <a:xfrm rot="5400000">
              <a:off x="6674" y="2904"/>
              <a:ext cx="1099" cy="2794"/>
            </a:xfrm>
            <a:prstGeom prst="chevron">
              <a:avLst>
                <a:gd name="adj" fmla="val 55442"/>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sp>
          <p:nvSpPr>
            <p:cNvPr id="1049474" name="燕尾形 15"/>
            <p:cNvSpPr/>
            <p:nvPr/>
          </p:nvSpPr>
          <p:spPr>
            <a:xfrm rot="16200000">
              <a:off x="8041" y="2434"/>
              <a:ext cx="1099" cy="2794"/>
            </a:xfrm>
            <a:prstGeom prst="chevron">
              <a:avLst>
                <a:gd name="adj" fmla="val 55442"/>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sp>
          <p:nvSpPr>
            <p:cNvPr id="1049475" name="燕尾形 16"/>
            <p:cNvSpPr/>
            <p:nvPr/>
          </p:nvSpPr>
          <p:spPr>
            <a:xfrm rot="5400000">
              <a:off x="9408" y="2904"/>
              <a:ext cx="1099" cy="2794"/>
            </a:xfrm>
            <a:prstGeom prst="chevron">
              <a:avLst>
                <a:gd name="adj" fmla="val 55442"/>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sp>
          <p:nvSpPr>
            <p:cNvPr id="1049476" name="燕尾形 17"/>
            <p:cNvSpPr/>
            <p:nvPr/>
          </p:nvSpPr>
          <p:spPr>
            <a:xfrm rot="16200000">
              <a:off x="10775" y="2434"/>
              <a:ext cx="1099" cy="2794"/>
            </a:xfrm>
            <a:prstGeom prst="chevron">
              <a:avLst>
                <a:gd name="adj" fmla="val 55442"/>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endParaRPr>
            </a:p>
          </p:txBody>
        </p:sp>
        <p:sp>
          <p:nvSpPr>
            <p:cNvPr id="1049477" name="椭圆 326"/>
            <p:cNvSpPr/>
            <p:nvPr/>
          </p:nvSpPr>
          <p:spPr>
            <a:xfrm>
              <a:off x="5562" y="3033"/>
              <a:ext cx="495" cy="495"/>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1</a:t>
              </a:r>
            </a:p>
          </p:txBody>
        </p:sp>
        <p:sp>
          <p:nvSpPr>
            <p:cNvPr id="1049478" name="椭圆 327"/>
            <p:cNvSpPr/>
            <p:nvPr/>
          </p:nvSpPr>
          <p:spPr>
            <a:xfrm>
              <a:off x="6929" y="4633"/>
              <a:ext cx="495" cy="495"/>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200" b="1" dirty="0">
                  <a:latin typeface="微软雅黑" panose="020B0503020204020204" pitchFamily="34" charset="-122"/>
                  <a:ea typeface="微软雅黑" panose="020B0503020204020204" pitchFamily="34" charset="-122"/>
                </a:rPr>
                <a:t>2</a:t>
              </a:r>
            </a:p>
          </p:txBody>
        </p:sp>
        <p:sp>
          <p:nvSpPr>
            <p:cNvPr id="1049479" name="椭圆 328"/>
            <p:cNvSpPr/>
            <p:nvPr/>
          </p:nvSpPr>
          <p:spPr>
            <a:xfrm>
              <a:off x="8296" y="3033"/>
              <a:ext cx="495" cy="495"/>
            </a:xfrm>
            <a:prstGeom prst="ellipse">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200" b="1" dirty="0">
                  <a:latin typeface="微软雅黑" panose="020B0503020204020204" pitchFamily="34" charset="-122"/>
                  <a:ea typeface="微软雅黑" panose="020B0503020204020204" pitchFamily="34" charset="-122"/>
                </a:rPr>
                <a:t>3</a:t>
              </a:r>
            </a:p>
          </p:txBody>
        </p:sp>
        <p:sp>
          <p:nvSpPr>
            <p:cNvPr id="1049480" name="椭圆 329"/>
            <p:cNvSpPr/>
            <p:nvPr/>
          </p:nvSpPr>
          <p:spPr>
            <a:xfrm>
              <a:off x="9662" y="4633"/>
              <a:ext cx="495" cy="495"/>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200" b="1" dirty="0">
                  <a:latin typeface="微软雅黑" panose="020B0503020204020204" pitchFamily="34" charset="-122"/>
                  <a:ea typeface="微软雅黑" panose="020B0503020204020204" pitchFamily="34" charset="-122"/>
                </a:rPr>
                <a:t>4</a:t>
              </a:r>
            </a:p>
          </p:txBody>
        </p:sp>
        <p:sp>
          <p:nvSpPr>
            <p:cNvPr id="1049481" name="椭圆 330"/>
            <p:cNvSpPr/>
            <p:nvPr/>
          </p:nvSpPr>
          <p:spPr>
            <a:xfrm>
              <a:off x="11029" y="3033"/>
              <a:ext cx="495" cy="495"/>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200" b="1" dirty="0">
                  <a:latin typeface="微软雅黑" panose="020B0503020204020204" pitchFamily="34" charset="-122"/>
                  <a:ea typeface="微软雅黑" panose="020B0503020204020204" pitchFamily="34" charset="-122"/>
                </a:rPr>
                <a:t>5</a:t>
              </a:r>
            </a:p>
          </p:txBody>
        </p:sp>
        <p:sp>
          <p:nvSpPr>
            <p:cNvPr id="1049482" name="文本框 11"/>
            <p:cNvSpPr txBox="1"/>
            <p:nvPr/>
          </p:nvSpPr>
          <p:spPr>
            <a:xfrm>
              <a:off x="10245" y="2081"/>
              <a:ext cx="2477" cy="892"/>
            </a:xfrm>
            <a:prstGeom prst="rect">
              <a:avLst/>
            </a:prstGeom>
            <a:noFill/>
          </p:spPr>
          <p:txBody>
            <a:bodyPr wrap="square" rtlCol="0" anchor="ctr" anchorCtr="0">
              <a:spAutoFit/>
            </a:bodyPr>
            <a:lstStyle/>
            <a:p>
              <a:pPr indent="0" algn="just" fontAlgn="auto">
                <a:lnSpc>
                  <a:spcPct val="11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当工作开展时，未通知承包商</a:t>
              </a: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6" name="组合 47"/>
          <p:cNvGrpSpPr/>
          <p:nvPr/>
        </p:nvGrpSpPr>
        <p:grpSpPr>
          <a:xfrm>
            <a:off x="3653993" y="986790"/>
            <a:ext cx="1836014" cy="436880"/>
            <a:chOff x="5584" y="1164"/>
            <a:chExt cx="2891" cy="688"/>
          </a:xfrm>
        </p:grpSpPr>
        <p:sp>
          <p:nvSpPr>
            <p:cNvPr id="1049485" name="文本框 67"/>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6</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a:t>
              </a:r>
            </a:p>
          </p:txBody>
        </p:sp>
        <p:grpSp>
          <p:nvGrpSpPr>
            <p:cNvPr id="447" name="组合 68"/>
            <p:cNvGrpSpPr/>
            <p:nvPr/>
          </p:nvGrpSpPr>
          <p:grpSpPr>
            <a:xfrm>
              <a:off x="5584" y="1734"/>
              <a:ext cx="2891" cy="118"/>
              <a:chOff x="3578" y="2857"/>
              <a:chExt cx="2754" cy="118"/>
            </a:xfrm>
          </p:grpSpPr>
          <p:cxnSp>
            <p:nvCxnSpPr>
              <p:cNvPr id="3145832" name="直接连接符 69"/>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33" name="直接连接符 70"/>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9486"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487"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48" name="组合 54"/>
          <p:cNvGrpSpPr/>
          <p:nvPr/>
        </p:nvGrpSpPr>
        <p:grpSpPr>
          <a:xfrm>
            <a:off x="1045210" y="1875790"/>
            <a:ext cx="7053580" cy="2533650"/>
            <a:chOff x="1074" y="1919"/>
            <a:chExt cx="11108" cy="3990"/>
          </a:xfrm>
        </p:grpSpPr>
        <p:sp>
          <p:nvSpPr>
            <p:cNvPr id="1049488" name="文本框 16"/>
            <p:cNvSpPr txBox="1"/>
            <p:nvPr/>
          </p:nvSpPr>
          <p:spPr>
            <a:xfrm>
              <a:off x="1074" y="2460"/>
              <a:ext cx="4953" cy="2064"/>
            </a:xfrm>
            <a:prstGeom prst="rect">
              <a:avLst/>
            </a:prstGeom>
            <a:noFill/>
          </p:spPr>
          <p:txBody>
            <a:bodyPr wrap="square" rtlCol="0" anchor="ctr" anchorCtr="0">
              <a:spAutoFit/>
            </a:bodyPr>
            <a:lstStyle/>
            <a:p>
              <a:pPr marL="179705" indent="-179705" algn="just" fontAlgn="auto">
                <a:lnSpc>
                  <a:spcPct val="20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承包商安全管理善始善终</a:t>
              </a:r>
            </a:p>
            <a:p>
              <a:pPr marL="179705" indent="-179705" algn="just" fontAlgn="auto">
                <a:lnSpc>
                  <a:spcPct val="20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并为提升承包商的管理提供输入</a:t>
              </a:r>
            </a:p>
            <a:p>
              <a:pPr marL="179705" indent="-179705" algn="just" fontAlgn="auto">
                <a:lnSpc>
                  <a:spcPct val="20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建立必要的的评估制度：</a:t>
              </a:r>
            </a:p>
          </p:txBody>
        </p:sp>
        <p:sp>
          <p:nvSpPr>
            <p:cNvPr id="1049489" name="文本框 1"/>
            <p:cNvSpPr txBox="1"/>
            <p:nvPr/>
          </p:nvSpPr>
          <p:spPr>
            <a:xfrm>
              <a:off x="1074" y="1919"/>
              <a:ext cx="2004"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zh-CN"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a:t>
              </a:r>
            </a:p>
          </p:txBody>
        </p:sp>
        <p:sp>
          <p:nvSpPr>
            <p:cNvPr id="1049490" name="文本框 6"/>
            <p:cNvSpPr txBox="1"/>
            <p:nvPr/>
          </p:nvSpPr>
          <p:spPr>
            <a:xfrm>
              <a:off x="7270" y="3291"/>
              <a:ext cx="2438"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淘汰表现不良者</a:t>
              </a:r>
            </a:p>
          </p:txBody>
        </p:sp>
        <p:grpSp>
          <p:nvGrpSpPr>
            <p:cNvPr id="449" name="组合 354"/>
            <p:cNvGrpSpPr/>
            <p:nvPr/>
          </p:nvGrpSpPr>
          <p:grpSpPr>
            <a:xfrm>
              <a:off x="4828" y="3706"/>
              <a:ext cx="7354" cy="875"/>
              <a:chOff x="1" y="3789"/>
              <a:chExt cx="12243" cy="1456"/>
            </a:xfrm>
          </p:grpSpPr>
          <p:sp>
            <p:nvSpPr>
              <p:cNvPr id="1049491" name="Freeform 174"/>
              <p:cNvSpPr/>
              <p:nvPr/>
            </p:nvSpPr>
            <p:spPr bwMode="auto">
              <a:xfrm>
                <a:off x="10027" y="4154"/>
                <a:ext cx="2217" cy="739"/>
              </a:xfrm>
              <a:custGeom>
                <a:avLst/>
                <a:gdLst>
                  <a:gd name="T0" fmla="*/ 933 w 933"/>
                  <a:gd name="T1" fmla="*/ 149 h 298"/>
                  <a:gd name="T2" fmla="*/ 725 w 933"/>
                  <a:gd name="T3" fmla="*/ 0 h 298"/>
                  <a:gd name="T4" fmla="*/ 725 w 933"/>
                  <a:gd name="T5" fmla="*/ 89 h 298"/>
                  <a:gd name="T6" fmla="*/ 0 w 933"/>
                  <a:gd name="T7" fmla="*/ 89 h 298"/>
                  <a:gd name="T8" fmla="*/ 0 w 933"/>
                  <a:gd name="T9" fmla="*/ 208 h 298"/>
                  <a:gd name="T10" fmla="*/ 725 w 933"/>
                  <a:gd name="T11" fmla="*/ 208 h 298"/>
                  <a:gd name="T12" fmla="*/ 725 w 933"/>
                  <a:gd name="T13" fmla="*/ 298 h 298"/>
                  <a:gd name="T14" fmla="*/ 933 w 933"/>
                  <a:gd name="T15" fmla="*/ 14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298">
                    <a:moveTo>
                      <a:pt x="933" y="149"/>
                    </a:moveTo>
                    <a:lnTo>
                      <a:pt x="725" y="0"/>
                    </a:lnTo>
                    <a:lnTo>
                      <a:pt x="725" y="89"/>
                    </a:lnTo>
                    <a:lnTo>
                      <a:pt x="0" y="89"/>
                    </a:lnTo>
                    <a:lnTo>
                      <a:pt x="0" y="208"/>
                    </a:lnTo>
                    <a:lnTo>
                      <a:pt x="725" y="208"/>
                    </a:lnTo>
                    <a:lnTo>
                      <a:pt x="725" y="298"/>
                    </a:lnTo>
                    <a:lnTo>
                      <a:pt x="933" y="149"/>
                    </a:lnTo>
                    <a:close/>
                  </a:path>
                </a:pathLst>
              </a:custGeom>
              <a:solidFill>
                <a:srgbClr val="ADAEB1"/>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7500" tIns="35100" rIns="67500" bIns="35100" rtlCol="0" anchor="ctr" anchorCtr="0">
                <a:normAutofit/>
              </a:bodyPr>
              <a:lstStyle/>
              <a:p>
                <a:pPr algn="ctr"/>
                <a:endParaRPr lang="zh-CN" altLang="en-US" sz="95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049492" name="Freeform 179"/>
              <p:cNvSpPr/>
              <p:nvPr/>
            </p:nvSpPr>
            <p:spPr bwMode="auto">
              <a:xfrm>
                <a:off x="7655" y="3977"/>
                <a:ext cx="3197" cy="1081"/>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ADAEB1"/>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7500" tIns="35100" rIns="67500" bIns="35100" rtlCol="0" anchor="ctr" anchorCtr="0">
                <a:normAutofit/>
              </a:bodyPr>
              <a:lstStyle/>
              <a:p>
                <a:pPr algn="ctr"/>
                <a:endParaRPr lang="zh-CN" altLang="en-US" sz="95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049493" name="Freeform 179"/>
              <p:cNvSpPr/>
              <p:nvPr/>
            </p:nvSpPr>
            <p:spPr bwMode="auto">
              <a:xfrm>
                <a:off x="5562" y="3977"/>
                <a:ext cx="3197" cy="1081"/>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ADAEB1"/>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7500" tIns="35100" rIns="67500" bIns="35100" rtlCol="0" anchor="ctr" anchorCtr="0">
                <a:normAutofit/>
              </a:bodyPr>
              <a:lstStyle/>
              <a:p>
                <a:pPr algn="ctr"/>
                <a:endParaRPr lang="zh-CN" altLang="en-US" sz="95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049494" name="任意多边形 62"/>
              <p:cNvSpPr/>
              <p:nvPr/>
            </p:nvSpPr>
            <p:spPr bwMode="auto">
              <a:xfrm>
                <a:off x="4041" y="3977"/>
                <a:ext cx="2575" cy="1081"/>
              </a:xfrm>
              <a:custGeom>
                <a:avLst/>
                <a:gdLst>
                  <a:gd name="connsiteX0" fmla="*/ 1726705 w 2180384"/>
                  <a:gd name="connsiteY0" fmla="*/ 0 h 915072"/>
                  <a:gd name="connsiteX1" fmla="*/ 2180299 w 2180384"/>
                  <a:gd name="connsiteY1" fmla="*/ 455089 h 915072"/>
                  <a:gd name="connsiteX2" fmla="*/ 1726705 w 2180384"/>
                  <a:gd name="connsiteY2" fmla="*/ 915072 h 915072"/>
                  <a:gd name="connsiteX3" fmla="*/ 1302375 w 2180384"/>
                  <a:gd name="connsiteY3" fmla="*/ 631253 h 915072"/>
                  <a:gd name="connsiteX4" fmla="*/ 1234092 w 2180384"/>
                  <a:gd name="connsiteY4" fmla="*/ 582319 h 915072"/>
                  <a:gd name="connsiteX5" fmla="*/ 57811 w 2180384"/>
                  <a:gd name="connsiteY5" fmla="*/ 582319 h 915072"/>
                  <a:gd name="connsiteX6" fmla="*/ 0 w 2180384"/>
                  <a:gd name="connsiteY6" fmla="*/ 582319 h 915072"/>
                  <a:gd name="connsiteX7" fmla="*/ 0 w 2180384"/>
                  <a:gd name="connsiteY7" fmla="*/ 337647 h 915072"/>
                  <a:gd name="connsiteX8" fmla="*/ 48809 w 2180384"/>
                  <a:gd name="connsiteY8" fmla="*/ 337647 h 915072"/>
                  <a:gd name="connsiteX9" fmla="*/ 1234092 w 2180384"/>
                  <a:gd name="connsiteY9" fmla="*/ 337647 h 915072"/>
                  <a:gd name="connsiteX10" fmla="*/ 1302375 w 2180384"/>
                  <a:gd name="connsiteY10" fmla="*/ 288713 h 915072"/>
                  <a:gd name="connsiteX11" fmla="*/ 1726705 w 2180384"/>
                  <a:gd name="connsiteY11" fmla="*/ 0 h 91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84" h="915072">
                    <a:moveTo>
                      <a:pt x="1726705" y="0"/>
                    </a:moveTo>
                    <a:cubicBezTo>
                      <a:pt x="1975450" y="4894"/>
                      <a:pt x="2180299" y="205524"/>
                      <a:pt x="2180299" y="455089"/>
                    </a:cubicBezTo>
                    <a:cubicBezTo>
                      <a:pt x="2185176" y="709548"/>
                      <a:pt x="1980327" y="915072"/>
                      <a:pt x="1726705" y="915072"/>
                    </a:cubicBezTo>
                    <a:cubicBezTo>
                      <a:pt x="1531611" y="915072"/>
                      <a:pt x="1370658" y="797630"/>
                      <a:pt x="1302375" y="631253"/>
                    </a:cubicBezTo>
                    <a:cubicBezTo>
                      <a:pt x="1292620" y="601892"/>
                      <a:pt x="1263356" y="582319"/>
                      <a:pt x="1234092" y="582319"/>
                    </a:cubicBezTo>
                    <a:cubicBezTo>
                      <a:pt x="1234092" y="582319"/>
                      <a:pt x="1234092" y="582319"/>
                      <a:pt x="57811" y="582319"/>
                    </a:cubicBezTo>
                    <a:lnTo>
                      <a:pt x="0" y="582319"/>
                    </a:lnTo>
                    <a:lnTo>
                      <a:pt x="0" y="337647"/>
                    </a:lnTo>
                    <a:lnTo>
                      <a:pt x="48809" y="337647"/>
                    </a:lnTo>
                    <a:cubicBezTo>
                      <a:pt x="308157" y="337647"/>
                      <a:pt x="685390" y="337647"/>
                      <a:pt x="1234092" y="337647"/>
                    </a:cubicBezTo>
                    <a:cubicBezTo>
                      <a:pt x="1263356" y="337647"/>
                      <a:pt x="1292620" y="318073"/>
                      <a:pt x="1302375" y="288713"/>
                    </a:cubicBezTo>
                    <a:cubicBezTo>
                      <a:pt x="1370658" y="122336"/>
                      <a:pt x="1536488" y="0"/>
                      <a:pt x="1726705" y="0"/>
                    </a:cubicBezTo>
                    <a:close/>
                  </a:path>
                </a:pathLst>
              </a:custGeom>
              <a:solidFill>
                <a:srgbClr val="ADAEB1"/>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7500" tIns="35100" rIns="67500" bIns="35100" rtlCol="0" anchor="ctr" anchorCtr="0">
                <a:noAutofit/>
              </a:bodyPr>
              <a:lstStyle/>
              <a:p>
                <a:pPr algn="ctr"/>
                <a:endParaRPr lang="zh-CN" altLang="en-US" sz="95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049495" name="Oval 180"/>
              <p:cNvSpPr>
                <a:spLocks noChangeArrowheads="1"/>
              </p:cNvSpPr>
              <p:nvPr/>
            </p:nvSpPr>
            <p:spPr bwMode="auto">
              <a:xfrm>
                <a:off x="9899" y="4087"/>
                <a:ext cx="851" cy="864"/>
              </a:xfrm>
              <a:prstGeom prst="ellipse">
                <a:avLst/>
              </a:prstGeom>
              <a:solidFill>
                <a:srgbClr val="7CB0C8"/>
              </a:solidFill>
              <a:ln w="12700">
                <a:gradFill>
                  <a:gsLst>
                    <a:gs pos="0">
                      <a:schemeClr val="bg1"/>
                    </a:gs>
                    <a:gs pos="50000">
                      <a:schemeClr val="bg1">
                        <a:lumMod val="95000"/>
                      </a:schemeClr>
                    </a:gs>
                    <a:gs pos="100000">
                      <a:schemeClr val="bg1">
                        <a:lumMod val="75000"/>
                      </a:schemeClr>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3</a:t>
                </a:r>
              </a:p>
            </p:txBody>
          </p:sp>
          <p:sp>
            <p:nvSpPr>
              <p:cNvPr id="1049496" name="Oval 180"/>
              <p:cNvSpPr>
                <a:spLocks noChangeArrowheads="1"/>
              </p:cNvSpPr>
              <p:nvPr/>
            </p:nvSpPr>
            <p:spPr bwMode="auto">
              <a:xfrm>
                <a:off x="7806" y="4087"/>
                <a:ext cx="851" cy="864"/>
              </a:xfrm>
              <a:prstGeom prst="ellipse">
                <a:avLst/>
              </a:prstGeom>
              <a:solidFill>
                <a:srgbClr val="7CB0C8"/>
              </a:solidFill>
              <a:ln w="12700">
                <a:gradFill>
                  <a:gsLst>
                    <a:gs pos="0">
                      <a:schemeClr val="bg1"/>
                    </a:gs>
                    <a:gs pos="50000">
                      <a:schemeClr val="bg1">
                        <a:lumMod val="95000"/>
                      </a:schemeClr>
                    </a:gs>
                    <a:gs pos="100000">
                      <a:schemeClr val="bg1">
                        <a:lumMod val="75000"/>
                      </a:schemeClr>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2</a:t>
                </a:r>
              </a:p>
            </p:txBody>
          </p:sp>
          <p:pic>
            <p:nvPicPr>
              <p:cNvPr id="2097170" name="Picture 466"/>
              <p:cNvPicPr>
                <a:picLocks noChangeAspect="1" noChangeArrowheads="1"/>
              </p:cNvPicPr>
              <p:nvPr/>
            </p:nvPicPr>
            <p:blipFill>
              <a:blip r:embed="rId3" cstate="print"/>
              <a:srcRect/>
              <a:stretch>
                <a:fillRect/>
              </a:stretch>
            </p:blipFill>
            <p:spPr bwMode="auto">
              <a:xfrm>
                <a:off x="908" y="3789"/>
                <a:ext cx="3302" cy="1301"/>
              </a:xfrm>
              <a:prstGeom prst="rect">
                <a:avLst/>
              </a:prstGeom>
              <a:noFill/>
            </p:spPr>
          </p:pic>
          <p:sp>
            <p:nvSpPr>
              <p:cNvPr id="1049497" name="Freeform 471"/>
              <p:cNvSpPr/>
              <p:nvPr/>
            </p:nvSpPr>
            <p:spPr bwMode="auto">
              <a:xfrm>
                <a:off x="1" y="4256"/>
                <a:ext cx="1119" cy="918"/>
              </a:xfrm>
              <a:custGeom>
                <a:avLst/>
                <a:gdLst>
                  <a:gd name="T0" fmla="*/ 629 w 629"/>
                  <a:gd name="T1" fmla="*/ 0 h 447"/>
                  <a:gd name="T2" fmla="*/ 629 w 629"/>
                  <a:gd name="T3" fmla="*/ 447 h 447"/>
                  <a:gd name="T4" fmla="*/ 0 w 629"/>
                  <a:gd name="T5" fmla="*/ 444 h 447"/>
                  <a:gd name="T6" fmla="*/ 0 w 629"/>
                  <a:gd name="T7" fmla="*/ 0 h 447"/>
                  <a:gd name="T8" fmla="*/ 629 w 629"/>
                  <a:gd name="T9" fmla="*/ 0 h 447"/>
                </a:gdLst>
                <a:ahLst/>
                <a:cxnLst>
                  <a:cxn ang="0">
                    <a:pos x="T0" y="T1"/>
                  </a:cxn>
                  <a:cxn ang="0">
                    <a:pos x="T2" y="T3"/>
                  </a:cxn>
                  <a:cxn ang="0">
                    <a:pos x="T4" y="T5"/>
                  </a:cxn>
                  <a:cxn ang="0">
                    <a:pos x="T6" y="T7"/>
                  </a:cxn>
                  <a:cxn ang="0">
                    <a:pos x="T8" y="T9"/>
                  </a:cxn>
                </a:cxnLst>
                <a:rect l="0" t="0" r="r" b="b"/>
                <a:pathLst>
                  <a:path w="629" h="447">
                    <a:moveTo>
                      <a:pt x="629" y="0"/>
                    </a:moveTo>
                    <a:lnTo>
                      <a:pt x="629" y="447"/>
                    </a:lnTo>
                    <a:lnTo>
                      <a:pt x="0" y="444"/>
                    </a:lnTo>
                    <a:lnTo>
                      <a:pt x="0" y="0"/>
                    </a:lnTo>
                    <a:lnTo>
                      <a:pt x="629" y="0"/>
                    </a:lnTo>
                    <a:close/>
                  </a:path>
                </a:pathLst>
              </a:custGeom>
              <a:solidFill>
                <a:schemeClr val="tx2"/>
              </a:solidFill>
              <a:ln>
                <a:noFill/>
              </a:ln>
            </p:spPr>
            <p:txBody>
              <a:bodyPr vert="horz" wrap="square" lIns="67500" tIns="35100" rIns="67500" bIns="35100" numCol="1" anchor="ctr" anchorCtr="0" compatLnSpc="1">
                <a:normAutofit/>
              </a:bodyPr>
              <a:lstStyle/>
              <a:p>
                <a:endParaRPr lang="zh-CN" altLang="en-US" sz="955"/>
              </a:p>
            </p:txBody>
          </p:sp>
          <p:sp>
            <p:nvSpPr>
              <p:cNvPr id="1049498" name="Freeform 472"/>
              <p:cNvSpPr/>
              <p:nvPr/>
            </p:nvSpPr>
            <p:spPr bwMode="auto">
              <a:xfrm>
                <a:off x="377" y="4775"/>
                <a:ext cx="694" cy="398"/>
              </a:xfrm>
              <a:custGeom>
                <a:avLst/>
                <a:gdLst>
                  <a:gd name="T0" fmla="*/ 143 w 143"/>
                  <a:gd name="T1" fmla="*/ 82 h 82"/>
                  <a:gd name="T2" fmla="*/ 0 w 143"/>
                  <a:gd name="T3" fmla="*/ 81 h 82"/>
                  <a:gd name="T4" fmla="*/ 4 w 143"/>
                  <a:gd name="T5" fmla="*/ 0 h 82"/>
                  <a:gd name="T6" fmla="*/ 143 w 143"/>
                  <a:gd name="T7" fmla="*/ 0 h 82"/>
                  <a:gd name="T8" fmla="*/ 143 w 143"/>
                  <a:gd name="T9" fmla="*/ 82 h 82"/>
                </a:gdLst>
                <a:ahLst/>
                <a:cxnLst>
                  <a:cxn ang="0">
                    <a:pos x="T0" y="T1"/>
                  </a:cxn>
                  <a:cxn ang="0">
                    <a:pos x="T2" y="T3"/>
                  </a:cxn>
                  <a:cxn ang="0">
                    <a:pos x="T4" y="T5"/>
                  </a:cxn>
                  <a:cxn ang="0">
                    <a:pos x="T6" y="T7"/>
                  </a:cxn>
                  <a:cxn ang="0">
                    <a:pos x="T8" y="T9"/>
                  </a:cxn>
                </a:cxnLst>
                <a:rect l="0" t="0" r="r" b="b"/>
                <a:pathLst>
                  <a:path w="143" h="82">
                    <a:moveTo>
                      <a:pt x="143" y="82"/>
                    </a:moveTo>
                    <a:cubicBezTo>
                      <a:pt x="0" y="81"/>
                      <a:pt x="0" y="81"/>
                      <a:pt x="0" y="81"/>
                    </a:cubicBezTo>
                    <a:cubicBezTo>
                      <a:pt x="2" y="54"/>
                      <a:pt x="3" y="27"/>
                      <a:pt x="4" y="0"/>
                    </a:cubicBezTo>
                    <a:cubicBezTo>
                      <a:pt x="143" y="0"/>
                      <a:pt x="143" y="0"/>
                      <a:pt x="143" y="0"/>
                    </a:cubicBezTo>
                    <a:lnTo>
                      <a:pt x="143" y="82"/>
                    </a:lnTo>
                    <a:close/>
                  </a:path>
                </a:pathLst>
              </a:custGeom>
              <a:solidFill>
                <a:schemeClr val="tx2">
                  <a:lumMod val="85000"/>
                  <a:alpha val="88000"/>
                </a:schemeClr>
              </a:solidFill>
              <a:ln>
                <a:noFill/>
              </a:ln>
            </p:spPr>
            <p:txBody>
              <a:bodyPr vert="horz" wrap="square" lIns="67500" tIns="35100" rIns="67500" bIns="35100" numCol="1" anchor="ctr" anchorCtr="0" compatLnSpc="1">
                <a:normAutofit fontScale="65000" lnSpcReduction="20000"/>
              </a:bodyPr>
              <a:lstStyle/>
              <a:p>
                <a:endParaRPr lang="zh-CN" altLang="en-US" sz="955"/>
              </a:p>
            </p:txBody>
          </p:sp>
          <p:sp>
            <p:nvSpPr>
              <p:cNvPr id="1049499" name="Rectangle 473"/>
              <p:cNvSpPr>
                <a:spLocks noChangeArrowheads="1"/>
              </p:cNvSpPr>
              <p:nvPr/>
            </p:nvSpPr>
            <p:spPr bwMode="auto">
              <a:xfrm>
                <a:off x="1" y="4237"/>
                <a:ext cx="881" cy="1008"/>
              </a:xfrm>
              <a:prstGeom prst="rect">
                <a:avLst/>
              </a:prstGeom>
              <a:solidFill>
                <a:schemeClr val="accent1"/>
              </a:solidFill>
              <a:ln>
                <a:noFill/>
              </a:ln>
            </p:spPr>
            <p:txBody>
              <a:bodyPr vert="horz" wrap="square" lIns="67500" tIns="35100" rIns="67500" bIns="35100" numCol="1" anchor="ctr" anchorCtr="0" compatLnSpc="1">
                <a:normAutofit/>
              </a:bodyPr>
              <a:lstStyle/>
              <a:p>
                <a:endParaRPr lang="zh-CN" altLang="en-US" sz="955"/>
              </a:p>
            </p:txBody>
          </p:sp>
          <p:sp>
            <p:nvSpPr>
              <p:cNvPr id="1049500" name="Rectangle 474"/>
              <p:cNvSpPr>
                <a:spLocks noChangeArrowheads="1"/>
              </p:cNvSpPr>
              <p:nvPr/>
            </p:nvSpPr>
            <p:spPr bwMode="auto">
              <a:xfrm>
                <a:off x="1" y="4892"/>
                <a:ext cx="881" cy="353"/>
              </a:xfrm>
              <a:prstGeom prst="rect">
                <a:avLst/>
              </a:prstGeom>
              <a:solidFill>
                <a:schemeClr val="accent1">
                  <a:lumMod val="75000"/>
                </a:schemeClr>
              </a:solidFill>
              <a:ln>
                <a:noFill/>
              </a:ln>
            </p:spPr>
            <p:txBody>
              <a:bodyPr vert="horz" wrap="square" lIns="67500" tIns="35100" rIns="67500" bIns="35100" numCol="1" anchor="ctr" anchorCtr="0" compatLnSpc="1">
                <a:normAutofit fontScale="55000" lnSpcReduction="20000"/>
              </a:bodyPr>
              <a:lstStyle/>
              <a:p>
                <a:endParaRPr lang="zh-CN" altLang="en-US" sz="955"/>
              </a:p>
            </p:txBody>
          </p:sp>
          <p:sp>
            <p:nvSpPr>
              <p:cNvPr id="1049501" name="Freeform 475"/>
              <p:cNvSpPr/>
              <p:nvPr/>
            </p:nvSpPr>
            <p:spPr bwMode="auto">
              <a:xfrm>
                <a:off x="639" y="5038"/>
                <a:ext cx="146" cy="146"/>
              </a:xfrm>
              <a:custGeom>
                <a:avLst/>
                <a:gdLst>
                  <a:gd name="T0" fmla="*/ 21 w 30"/>
                  <a:gd name="T1" fmla="*/ 26 h 30"/>
                  <a:gd name="T2" fmla="*/ 4 w 30"/>
                  <a:gd name="T3" fmla="*/ 21 h 30"/>
                  <a:gd name="T4" fmla="*/ 9 w 30"/>
                  <a:gd name="T5" fmla="*/ 3 h 30"/>
                  <a:gd name="T6" fmla="*/ 27 w 30"/>
                  <a:gd name="T7" fmla="*/ 9 h 30"/>
                  <a:gd name="T8" fmla="*/ 21 w 30"/>
                  <a:gd name="T9" fmla="*/ 26 h 30"/>
                </a:gdLst>
                <a:ahLst/>
                <a:cxnLst>
                  <a:cxn ang="0">
                    <a:pos x="T0" y="T1"/>
                  </a:cxn>
                  <a:cxn ang="0">
                    <a:pos x="T2" y="T3"/>
                  </a:cxn>
                  <a:cxn ang="0">
                    <a:pos x="T4" y="T5"/>
                  </a:cxn>
                  <a:cxn ang="0">
                    <a:pos x="T6" y="T7"/>
                  </a:cxn>
                  <a:cxn ang="0">
                    <a:pos x="T8" y="T9"/>
                  </a:cxn>
                </a:cxnLst>
                <a:rect l="0" t="0" r="r" b="b"/>
                <a:pathLst>
                  <a:path w="30" h="30">
                    <a:moveTo>
                      <a:pt x="21" y="26"/>
                    </a:moveTo>
                    <a:cubicBezTo>
                      <a:pt x="15" y="30"/>
                      <a:pt x="7" y="27"/>
                      <a:pt x="4" y="21"/>
                    </a:cubicBezTo>
                    <a:cubicBezTo>
                      <a:pt x="0" y="14"/>
                      <a:pt x="3" y="6"/>
                      <a:pt x="9" y="3"/>
                    </a:cubicBezTo>
                    <a:cubicBezTo>
                      <a:pt x="16" y="0"/>
                      <a:pt x="24" y="2"/>
                      <a:pt x="27" y="9"/>
                    </a:cubicBezTo>
                    <a:cubicBezTo>
                      <a:pt x="30" y="15"/>
                      <a:pt x="28" y="23"/>
                      <a:pt x="21" y="26"/>
                    </a:cubicBezTo>
                    <a:close/>
                  </a:path>
                </a:pathLst>
              </a:custGeom>
              <a:solidFill>
                <a:schemeClr val="tx2"/>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02" name="Freeform 476"/>
              <p:cNvSpPr/>
              <p:nvPr/>
            </p:nvSpPr>
            <p:spPr bwMode="auto">
              <a:xfrm>
                <a:off x="722" y="5100"/>
                <a:ext cx="29" cy="31"/>
              </a:xfrm>
              <a:custGeom>
                <a:avLst/>
                <a:gdLst>
                  <a:gd name="T0" fmla="*/ 4 w 6"/>
                  <a:gd name="T1" fmla="*/ 5 h 6"/>
                  <a:gd name="T2" fmla="*/ 1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1"/>
                    </a:cubicBezTo>
                    <a:cubicBezTo>
                      <a:pt x="3" y="0"/>
                      <a:pt x="5" y="0"/>
                      <a:pt x="5" y="2"/>
                    </a:cubicBezTo>
                    <a:cubicBezTo>
                      <a:pt x="6" y="3"/>
                      <a:pt x="6" y="4"/>
                      <a:pt x="4" y="5"/>
                    </a:cubicBezTo>
                    <a:close/>
                  </a:path>
                </a:pathLst>
              </a:custGeom>
              <a:solidFill>
                <a:schemeClr val="tx1">
                  <a:lumMod val="85000"/>
                  <a:lumOff val="15000"/>
                </a:schemeClr>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03" name="Freeform 477"/>
              <p:cNvSpPr/>
              <p:nvPr/>
            </p:nvSpPr>
            <p:spPr bwMode="auto">
              <a:xfrm>
                <a:off x="707" y="5071"/>
                <a:ext cx="29" cy="29"/>
              </a:xfrm>
              <a:custGeom>
                <a:avLst/>
                <a:gdLst>
                  <a:gd name="T0" fmla="*/ 4 w 6"/>
                  <a:gd name="T1" fmla="*/ 5 h 6"/>
                  <a:gd name="T2" fmla="*/ 1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1"/>
                    </a:cubicBezTo>
                    <a:cubicBezTo>
                      <a:pt x="3" y="0"/>
                      <a:pt x="5" y="1"/>
                      <a:pt x="5" y="2"/>
                    </a:cubicBezTo>
                    <a:cubicBezTo>
                      <a:pt x="6" y="3"/>
                      <a:pt x="6" y="5"/>
                      <a:pt x="4" y="5"/>
                    </a:cubicBezTo>
                    <a:close/>
                  </a:path>
                </a:pathLst>
              </a:custGeom>
              <a:solidFill>
                <a:schemeClr val="tx1">
                  <a:lumMod val="85000"/>
                  <a:lumOff val="15000"/>
                </a:schemeClr>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04" name="Freeform 478"/>
              <p:cNvSpPr/>
              <p:nvPr/>
            </p:nvSpPr>
            <p:spPr bwMode="auto">
              <a:xfrm>
                <a:off x="693" y="5114"/>
                <a:ext cx="29" cy="31"/>
              </a:xfrm>
              <a:custGeom>
                <a:avLst/>
                <a:gdLst>
                  <a:gd name="T0" fmla="*/ 4 w 6"/>
                  <a:gd name="T1" fmla="*/ 5 h 6"/>
                  <a:gd name="T2" fmla="*/ 0 w 6"/>
                  <a:gd name="T3" fmla="*/ 4 h 6"/>
                  <a:gd name="T4" fmla="*/ 1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2"/>
                      <a:pt x="1" y="1"/>
                    </a:cubicBezTo>
                    <a:cubicBezTo>
                      <a:pt x="3" y="0"/>
                      <a:pt x="4" y="1"/>
                      <a:pt x="5" y="2"/>
                    </a:cubicBezTo>
                    <a:cubicBezTo>
                      <a:pt x="6" y="3"/>
                      <a:pt x="5" y="5"/>
                      <a:pt x="4" y="5"/>
                    </a:cubicBezTo>
                    <a:close/>
                  </a:path>
                </a:pathLst>
              </a:custGeom>
              <a:solidFill>
                <a:schemeClr val="tx1">
                  <a:lumMod val="85000"/>
                  <a:lumOff val="15000"/>
                </a:schemeClr>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05" name="Freeform 479"/>
              <p:cNvSpPr/>
              <p:nvPr/>
            </p:nvSpPr>
            <p:spPr bwMode="auto">
              <a:xfrm>
                <a:off x="678" y="5085"/>
                <a:ext cx="29" cy="29"/>
              </a:xfrm>
              <a:custGeom>
                <a:avLst/>
                <a:gdLst>
                  <a:gd name="T0" fmla="*/ 4 w 6"/>
                  <a:gd name="T1" fmla="*/ 6 h 6"/>
                  <a:gd name="T2" fmla="*/ 0 w 6"/>
                  <a:gd name="T3" fmla="*/ 5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0" y="5"/>
                    </a:cubicBezTo>
                    <a:cubicBezTo>
                      <a:pt x="0" y="3"/>
                      <a:pt x="0" y="2"/>
                      <a:pt x="2" y="1"/>
                    </a:cubicBezTo>
                    <a:cubicBezTo>
                      <a:pt x="3" y="0"/>
                      <a:pt x="4" y="1"/>
                      <a:pt x="5" y="2"/>
                    </a:cubicBezTo>
                    <a:cubicBezTo>
                      <a:pt x="6" y="3"/>
                      <a:pt x="5" y="5"/>
                      <a:pt x="4" y="6"/>
                    </a:cubicBezTo>
                    <a:close/>
                  </a:path>
                </a:pathLst>
              </a:custGeom>
              <a:solidFill>
                <a:schemeClr val="tx1">
                  <a:lumMod val="85000"/>
                  <a:lumOff val="15000"/>
                </a:schemeClr>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06" name="Freeform 480"/>
              <p:cNvSpPr/>
              <p:nvPr/>
            </p:nvSpPr>
            <p:spPr bwMode="auto">
              <a:xfrm>
                <a:off x="455" y="5038"/>
                <a:ext cx="146" cy="146"/>
              </a:xfrm>
              <a:custGeom>
                <a:avLst/>
                <a:gdLst>
                  <a:gd name="T0" fmla="*/ 21 w 30"/>
                  <a:gd name="T1" fmla="*/ 26 h 30"/>
                  <a:gd name="T2" fmla="*/ 3 w 30"/>
                  <a:gd name="T3" fmla="*/ 21 h 30"/>
                  <a:gd name="T4" fmla="*/ 9 w 30"/>
                  <a:gd name="T5" fmla="*/ 3 h 30"/>
                  <a:gd name="T6" fmla="*/ 26 w 30"/>
                  <a:gd name="T7" fmla="*/ 9 h 30"/>
                  <a:gd name="T8" fmla="*/ 21 w 30"/>
                  <a:gd name="T9" fmla="*/ 26 h 30"/>
                </a:gdLst>
                <a:ahLst/>
                <a:cxnLst>
                  <a:cxn ang="0">
                    <a:pos x="T0" y="T1"/>
                  </a:cxn>
                  <a:cxn ang="0">
                    <a:pos x="T2" y="T3"/>
                  </a:cxn>
                  <a:cxn ang="0">
                    <a:pos x="T4" y="T5"/>
                  </a:cxn>
                  <a:cxn ang="0">
                    <a:pos x="T6" y="T7"/>
                  </a:cxn>
                  <a:cxn ang="0">
                    <a:pos x="T8" y="T9"/>
                  </a:cxn>
                </a:cxnLst>
                <a:rect l="0" t="0" r="r" b="b"/>
                <a:pathLst>
                  <a:path w="30" h="30">
                    <a:moveTo>
                      <a:pt x="21" y="26"/>
                    </a:moveTo>
                    <a:cubicBezTo>
                      <a:pt x="14" y="30"/>
                      <a:pt x="6" y="27"/>
                      <a:pt x="3" y="21"/>
                    </a:cubicBezTo>
                    <a:cubicBezTo>
                      <a:pt x="0" y="14"/>
                      <a:pt x="2" y="6"/>
                      <a:pt x="9" y="3"/>
                    </a:cubicBezTo>
                    <a:cubicBezTo>
                      <a:pt x="15" y="0"/>
                      <a:pt x="23" y="2"/>
                      <a:pt x="26" y="9"/>
                    </a:cubicBezTo>
                    <a:cubicBezTo>
                      <a:pt x="30" y="15"/>
                      <a:pt x="27" y="23"/>
                      <a:pt x="21" y="26"/>
                    </a:cubicBezTo>
                    <a:close/>
                  </a:path>
                </a:pathLst>
              </a:custGeom>
              <a:solidFill>
                <a:schemeClr val="tx2"/>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07" name="Freeform 481"/>
              <p:cNvSpPr/>
              <p:nvPr/>
            </p:nvSpPr>
            <p:spPr bwMode="auto">
              <a:xfrm>
                <a:off x="533" y="5100"/>
                <a:ext cx="29" cy="31"/>
              </a:xfrm>
              <a:custGeom>
                <a:avLst/>
                <a:gdLst>
                  <a:gd name="T0" fmla="*/ 5 w 6"/>
                  <a:gd name="T1" fmla="*/ 5 h 6"/>
                  <a:gd name="T2" fmla="*/ 1 w 6"/>
                  <a:gd name="T3" fmla="*/ 4 h 6"/>
                  <a:gd name="T4" fmla="*/ 2 w 6"/>
                  <a:gd name="T5" fmla="*/ 1 h 6"/>
                  <a:gd name="T6" fmla="*/ 6 w 6"/>
                  <a:gd name="T7" fmla="*/ 2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3" y="6"/>
                      <a:pt x="2" y="5"/>
                      <a:pt x="1" y="4"/>
                    </a:cubicBezTo>
                    <a:cubicBezTo>
                      <a:pt x="0" y="3"/>
                      <a:pt x="1" y="1"/>
                      <a:pt x="2" y="1"/>
                    </a:cubicBezTo>
                    <a:cubicBezTo>
                      <a:pt x="3" y="0"/>
                      <a:pt x="5" y="0"/>
                      <a:pt x="6" y="2"/>
                    </a:cubicBezTo>
                    <a:cubicBezTo>
                      <a:pt x="6" y="3"/>
                      <a:pt x="6" y="4"/>
                      <a:pt x="5" y="5"/>
                    </a:cubicBezTo>
                    <a:close/>
                  </a:path>
                </a:pathLst>
              </a:custGeom>
              <a:solidFill>
                <a:schemeClr val="tx1">
                  <a:lumMod val="85000"/>
                  <a:lumOff val="15000"/>
                </a:schemeClr>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08" name="Freeform 482"/>
              <p:cNvSpPr/>
              <p:nvPr/>
            </p:nvSpPr>
            <p:spPr bwMode="auto">
              <a:xfrm>
                <a:off x="518" y="5071"/>
                <a:ext cx="29" cy="29"/>
              </a:xfrm>
              <a:custGeom>
                <a:avLst/>
                <a:gdLst>
                  <a:gd name="T0" fmla="*/ 5 w 6"/>
                  <a:gd name="T1" fmla="*/ 5 h 6"/>
                  <a:gd name="T2" fmla="*/ 1 w 6"/>
                  <a:gd name="T3" fmla="*/ 4 h 6"/>
                  <a:gd name="T4" fmla="*/ 2 w 6"/>
                  <a:gd name="T5" fmla="*/ 1 h 6"/>
                  <a:gd name="T6" fmla="*/ 6 w 6"/>
                  <a:gd name="T7" fmla="*/ 2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3" y="6"/>
                      <a:pt x="2" y="5"/>
                      <a:pt x="1" y="4"/>
                    </a:cubicBezTo>
                    <a:cubicBezTo>
                      <a:pt x="0" y="3"/>
                      <a:pt x="1" y="1"/>
                      <a:pt x="2" y="1"/>
                    </a:cubicBezTo>
                    <a:cubicBezTo>
                      <a:pt x="3" y="0"/>
                      <a:pt x="5" y="1"/>
                      <a:pt x="6" y="2"/>
                    </a:cubicBezTo>
                    <a:cubicBezTo>
                      <a:pt x="6" y="3"/>
                      <a:pt x="6" y="5"/>
                      <a:pt x="5" y="5"/>
                    </a:cubicBezTo>
                    <a:close/>
                  </a:path>
                </a:pathLst>
              </a:custGeom>
              <a:solidFill>
                <a:schemeClr val="tx1">
                  <a:lumMod val="85000"/>
                  <a:lumOff val="15000"/>
                </a:schemeClr>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09" name="Freeform 483"/>
              <p:cNvSpPr/>
              <p:nvPr/>
            </p:nvSpPr>
            <p:spPr bwMode="auto">
              <a:xfrm>
                <a:off x="504" y="5114"/>
                <a:ext cx="29" cy="31"/>
              </a:xfrm>
              <a:custGeom>
                <a:avLst/>
                <a:gdLst>
                  <a:gd name="T0" fmla="*/ 4 w 6"/>
                  <a:gd name="T1" fmla="*/ 5 h 6"/>
                  <a:gd name="T2" fmla="*/ 1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1" y="4"/>
                    </a:cubicBezTo>
                    <a:cubicBezTo>
                      <a:pt x="0" y="3"/>
                      <a:pt x="0" y="2"/>
                      <a:pt x="2" y="1"/>
                    </a:cubicBezTo>
                    <a:cubicBezTo>
                      <a:pt x="3" y="0"/>
                      <a:pt x="4" y="1"/>
                      <a:pt x="5" y="2"/>
                    </a:cubicBezTo>
                    <a:cubicBezTo>
                      <a:pt x="6" y="3"/>
                      <a:pt x="5" y="5"/>
                      <a:pt x="4" y="5"/>
                    </a:cubicBezTo>
                    <a:close/>
                  </a:path>
                </a:pathLst>
              </a:custGeom>
              <a:solidFill>
                <a:schemeClr val="tx1">
                  <a:lumMod val="85000"/>
                  <a:lumOff val="15000"/>
                </a:schemeClr>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10" name="Freeform 484"/>
              <p:cNvSpPr/>
              <p:nvPr/>
            </p:nvSpPr>
            <p:spPr bwMode="auto">
              <a:xfrm>
                <a:off x="490" y="5085"/>
                <a:ext cx="29" cy="29"/>
              </a:xfrm>
              <a:custGeom>
                <a:avLst/>
                <a:gdLst>
                  <a:gd name="T0" fmla="*/ 4 w 6"/>
                  <a:gd name="T1" fmla="*/ 6 h 6"/>
                  <a:gd name="T2" fmla="*/ 1 w 6"/>
                  <a:gd name="T3" fmla="*/ 5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1" y="5"/>
                    </a:cubicBezTo>
                    <a:cubicBezTo>
                      <a:pt x="0" y="3"/>
                      <a:pt x="0" y="2"/>
                      <a:pt x="2" y="1"/>
                    </a:cubicBezTo>
                    <a:cubicBezTo>
                      <a:pt x="3" y="0"/>
                      <a:pt x="5" y="1"/>
                      <a:pt x="5" y="2"/>
                    </a:cubicBezTo>
                    <a:cubicBezTo>
                      <a:pt x="6" y="3"/>
                      <a:pt x="5" y="5"/>
                      <a:pt x="4" y="6"/>
                    </a:cubicBezTo>
                    <a:close/>
                  </a:path>
                </a:pathLst>
              </a:custGeom>
              <a:solidFill>
                <a:schemeClr val="tx1">
                  <a:lumMod val="85000"/>
                  <a:lumOff val="15000"/>
                </a:schemeClr>
              </a:solidFill>
              <a:ln>
                <a:noFill/>
              </a:ln>
            </p:spPr>
            <p:txBody>
              <a:bodyPr vert="horz" wrap="square" lIns="67500" tIns="35100" rIns="67500" bIns="35100" numCol="1" anchor="ctr" anchorCtr="0" compatLnSpc="1">
                <a:normAutofit fontScale="25000" lnSpcReduction="20000"/>
              </a:bodyPr>
              <a:lstStyle/>
              <a:p>
                <a:endParaRPr lang="zh-CN" altLang="en-US" sz="955"/>
              </a:p>
            </p:txBody>
          </p:sp>
          <p:sp>
            <p:nvSpPr>
              <p:cNvPr id="1049511" name="Oval 180"/>
              <p:cNvSpPr>
                <a:spLocks noChangeArrowheads="1"/>
              </p:cNvSpPr>
              <p:nvPr/>
            </p:nvSpPr>
            <p:spPr bwMode="auto">
              <a:xfrm>
                <a:off x="5669" y="4087"/>
                <a:ext cx="851" cy="864"/>
              </a:xfrm>
              <a:prstGeom prst="ellipse">
                <a:avLst/>
              </a:prstGeom>
              <a:solidFill>
                <a:srgbClr val="7CB0C8"/>
              </a:solidFill>
              <a:ln w="12700">
                <a:gradFill>
                  <a:gsLst>
                    <a:gs pos="0">
                      <a:schemeClr val="bg1"/>
                    </a:gs>
                    <a:gs pos="50000">
                      <a:schemeClr val="bg1">
                        <a:lumMod val="95000"/>
                      </a:schemeClr>
                    </a:gs>
                    <a:gs pos="100000">
                      <a:schemeClr val="bg1">
                        <a:lumMod val="75000"/>
                      </a:schemeClr>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1</a:t>
                </a:r>
              </a:p>
            </p:txBody>
          </p:sp>
        </p:grpSp>
        <p:sp>
          <p:nvSpPr>
            <p:cNvPr id="1049512" name="文本框 36"/>
            <p:cNvSpPr txBox="1"/>
            <p:nvPr/>
          </p:nvSpPr>
          <p:spPr>
            <a:xfrm>
              <a:off x="8722" y="4530"/>
              <a:ext cx="2098"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表彰有贡献者</a:t>
              </a:r>
            </a:p>
          </p:txBody>
        </p:sp>
        <p:sp>
          <p:nvSpPr>
            <p:cNvPr id="1049513" name="文本框 37"/>
            <p:cNvSpPr txBox="1"/>
            <p:nvPr/>
          </p:nvSpPr>
          <p:spPr>
            <a:xfrm>
              <a:off x="9979" y="3291"/>
              <a:ext cx="2098"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分享成功经验</a:t>
              </a:r>
            </a:p>
          </p:txBody>
        </p:sp>
        <p:sp>
          <p:nvSpPr>
            <p:cNvPr id="1049514" name="文本框 38"/>
            <p:cNvSpPr txBox="1"/>
            <p:nvPr/>
          </p:nvSpPr>
          <p:spPr>
            <a:xfrm>
              <a:off x="1074" y="4485"/>
              <a:ext cx="4953" cy="1424"/>
            </a:xfrm>
            <a:prstGeom prst="rect">
              <a:avLst/>
            </a:prstGeom>
            <a:noFill/>
          </p:spPr>
          <p:txBody>
            <a:bodyPr wrap="square" rtlCol="0" anchor="ctr" anchorCtr="0">
              <a:spAutoFit/>
            </a:bodyPr>
            <a:lstStyle/>
            <a:p>
              <a:pPr marL="179705" indent="-179705" algn="just" fontAlgn="auto">
                <a:lnSpc>
                  <a:spcPct val="20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帮助承包商改善未来的业绩</a:t>
              </a:r>
            </a:p>
            <a:p>
              <a:pPr marL="179705" indent="-179705" algn="just" fontAlgn="auto">
                <a:lnSpc>
                  <a:spcPct val="20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帮助业主改进管理流程</a:t>
              </a: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18"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519"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54" name="组合 26"/>
          <p:cNvGrpSpPr/>
          <p:nvPr/>
        </p:nvGrpSpPr>
        <p:grpSpPr>
          <a:xfrm>
            <a:off x="633730" y="1318895"/>
            <a:ext cx="7876540" cy="3521710"/>
            <a:chOff x="998" y="2137"/>
            <a:chExt cx="12404" cy="5546"/>
          </a:xfrm>
        </p:grpSpPr>
        <p:sp>
          <p:nvSpPr>
            <p:cNvPr id="1049520" name="文本框 2"/>
            <p:cNvSpPr txBox="1"/>
            <p:nvPr/>
          </p:nvSpPr>
          <p:spPr>
            <a:xfrm>
              <a:off x="998" y="2137"/>
              <a:ext cx="2469"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zh-CN"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定期评估（续）</a:t>
              </a:r>
            </a:p>
          </p:txBody>
        </p:sp>
        <p:sp>
          <p:nvSpPr>
            <p:cNvPr id="1049521" name="文本框 4"/>
            <p:cNvSpPr txBox="1"/>
            <p:nvPr/>
          </p:nvSpPr>
          <p:spPr>
            <a:xfrm>
              <a:off x="998" y="2605"/>
              <a:ext cx="5298" cy="483"/>
            </a:xfrm>
            <a:prstGeom prst="rect">
              <a:avLst/>
            </a:prstGeom>
            <a:noFill/>
          </p:spPr>
          <p:txBody>
            <a:bodyPr wrap="square" rtlCol="0" anchor="ctr" anchorCtr="0">
              <a:spAutoFit/>
            </a:bodyPr>
            <a:lstStyle/>
            <a:p>
              <a:pPr marL="179705" indent="-179705" algn="just" fontAlgn="auto">
                <a:lnSpc>
                  <a:spcPct val="10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建立合作伙伴关系的一种重要方式</a:t>
              </a:r>
            </a:p>
          </p:txBody>
        </p:sp>
        <p:grpSp>
          <p:nvGrpSpPr>
            <p:cNvPr id="455" name="组合 19"/>
            <p:cNvGrpSpPr/>
            <p:nvPr/>
          </p:nvGrpSpPr>
          <p:grpSpPr>
            <a:xfrm>
              <a:off x="998" y="3197"/>
              <a:ext cx="12404" cy="2646"/>
              <a:chOff x="1646" y="3287"/>
              <a:chExt cx="12404" cy="2646"/>
            </a:xfrm>
          </p:grpSpPr>
          <p:sp>
            <p:nvSpPr>
              <p:cNvPr id="1049522" name="MH_Other_1"/>
              <p:cNvSpPr/>
              <p:nvPr/>
            </p:nvSpPr>
            <p:spPr bwMode="auto">
              <a:xfrm>
                <a:off x="1646" y="4517"/>
                <a:ext cx="1701" cy="144"/>
              </a:xfrm>
              <a:custGeom>
                <a:avLst/>
                <a:gdLst>
                  <a:gd name="T0" fmla="*/ 2147483646 w 176"/>
                  <a:gd name="T1" fmla="*/ 0 h 18"/>
                  <a:gd name="T2" fmla="*/ 2147483646 w 176"/>
                  <a:gd name="T3" fmla="*/ 2147483646 h 18"/>
                  <a:gd name="T4" fmla="*/ 2147483646 w 176"/>
                  <a:gd name="T5" fmla="*/ 2147483646 h 18"/>
                  <a:gd name="T6" fmla="*/ 0 w 176"/>
                  <a:gd name="T7" fmla="*/ 2147483646 h 18"/>
                  <a:gd name="T8" fmla="*/ 2147483646 w 176"/>
                  <a:gd name="T9" fmla="*/ 0 h 18"/>
                  <a:gd name="T10" fmla="*/ 2147483646 w 176"/>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8">
                    <a:moveTo>
                      <a:pt x="176" y="0"/>
                    </a:moveTo>
                    <a:cubicBezTo>
                      <a:pt x="176" y="18"/>
                      <a:pt x="176" y="18"/>
                      <a:pt x="176" y="18"/>
                    </a:cubicBezTo>
                    <a:cubicBezTo>
                      <a:pt x="4" y="18"/>
                      <a:pt x="4" y="18"/>
                      <a:pt x="4" y="18"/>
                    </a:cubicBezTo>
                    <a:cubicBezTo>
                      <a:pt x="2" y="18"/>
                      <a:pt x="0" y="14"/>
                      <a:pt x="0" y="9"/>
                    </a:cubicBezTo>
                    <a:cubicBezTo>
                      <a:pt x="0" y="4"/>
                      <a:pt x="2" y="0"/>
                      <a:pt x="4" y="0"/>
                    </a:cubicBezTo>
                    <a:cubicBezTo>
                      <a:pt x="176" y="0"/>
                      <a:pt x="176" y="0"/>
                      <a:pt x="176" y="0"/>
                    </a:cubicBezTo>
                  </a:path>
                </a:pathLst>
              </a:custGeom>
              <a:solidFill>
                <a:srgbClr val="7CB0C8"/>
              </a:solid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523" name="MH_Other_2"/>
              <p:cNvSpPr>
                <a:spLocks noChangeArrowheads="1"/>
              </p:cNvSpPr>
              <p:nvPr/>
            </p:nvSpPr>
            <p:spPr bwMode="auto">
              <a:xfrm>
                <a:off x="2992" y="4517"/>
                <a:ext cx="1348" cy="144"/>
              </a:xfrm>
              <a:prstGeom prst="rect">
                <a:avLst/>
              </a:prstGeom>
              <a:no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zh-CN" altLang="en-US" sz="1350">
                  <a:latin typeface="+mn-lt"/>
                  <a:ea typeface="+mn-ea"/>
                </a:endParaRPr>
              </a:p>
            </p:txBody>
          </p:sp>
          <p:sp>
            <p:nvSpPr>
              <p:cNvPr id="1049524" name="MH_Other_3"/>
              <p:cNvSpPr>
                <a:spLocks noChangeArrowheads="1"/>
              </p:cNvSpPr>
              <p:nvPr/>
            </p:nvSpPr>
            <p:spPr bwMode="auto">
              <a:xfrm>
                <a:off x="5048" y="4517"/>
                <a:ext cx="1345" cy="144"/>
              </a:xfrm>
              <a:prstGeom prst="rect">
                <a:avLst/>
              </a:prstGeom>
              <a:solidFill>
                <a:srgbClr val="7CB0C8"/>
              </a:solid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zh-CN" altLang="en-US" sz="1350">
                  <a:latin typeface="+mn-lt"/>
                  <a:ea typeface="+mn-ea"/>
                </a:endParaRPr>
              </a:p>
            </p:txBody>
          </p:sp>
          <p:sp>
            <p:nvSpPr>
              <p:cNvPr id="1049525" name="MH_Other_4"/>
              <p:cNvSpPr>
                <a:spLocks noChangeArrowheads="1"/>
              </p:cNvSpPr>
              <p:nvPr/>
            </p:nvSpPr>
            <p:spPr bwMode="auto">
              <a:xfrm>
                <a:off x="3347" y="4517"/>
                <a:ext cx="1701" cy="144"/>
              </a:xfrm>
              <a:prstGeom prst="rect">
                <a:avLst/>
              </a:prstGeom>
              <a:solidFill>
                <a:srgbClr val="ADAEB1"/>
              </a:solid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zh-CN" altLang="en-US" sz="1350">
                  <a:latin typeface="+mn-lt"/>
                  <a:ea typeface="+mn-ea"/>
                </a:endParaRPr>
              </a:p>
            </p:txBody>
          </p:sp>
          <p:sp>
            <p:nvSpPr>
              <p:cNvPr id="1049526" name="MH_Other_5"/>
              <p:cNvSpPr/>
              <p:nvPr/>
            </p:nvSpPr>
            <p:spPr bwMode="auto">
              <a:xfrm flipH="1">
                <a:off x="9808" y="4516"/>
                <a:ext cx="1701" cy="144"/>
              </a:xfrm>
              <a:custGeom>
                <a:avLst/>
                <a:gdLst>
                  <a:gd name="T0" fmla="*/ 2147483646 w 176"/>
                  <a:gd name="T1" fmla="*/ 0 h 18"/>
                  <a:gd name="T2" fmla="*/ 2147483646 w 176"/>
                  <a:gd name="T3" fmla="*/ 2147483646 h 18"/>
                  <a:gd name="T4" fmla="*/ 2147483646 w 176"/>
                  <a:gd name="T5" fmla="*/ 2147483646 h 18"/>
                  <a:gd name="T6" fmla="*/ 0 w 176"/>
                  <a:gd name="T7" fmla="*/ 2147483646 h 18"/>
                  <a:gd name="T8" fmla="*/ 2147483646 w 176"/>
                  <a:gd name="T9" fmla="*/ 0 h 18"/>
                  <a:gd name="T10" fmla="*/ 2147483646 w 176"/>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8">
                    <a:moveTo>
                      <a:pt x="176" y="0"/>
                    </a:moveTo>
                    <a:cubicBezTo>
                      <a:pt x="176" y="18"/>
                      <a:pt x="176" y="18"/>
                      <a:pt x="176" y="18"/>
                    </a:cubicBezTo>
                    <a:cubicBezTo>
                      <a:pt x="4" y="18"/>
                      <a:pt x="4" y="18"/>
                      <a:pt x="4" y="18"/>
                    </a:cubicBezTo>
                    <a:cubicBezTo>
                      <a:pt x="2" y="18"/>
                      <a:pt x="0" y="14"/>
                      <a:pt x="0" y="9"/>
                    </a:cubicBezTo>
                    <a:cubicBezTo>
                      <a:pt x="0" y="4"/>
                      <a:pt x="2" y="0"/>
                      <a:pt x="4" y="0"/>
                    </a:cubicBezTo>
                    <a:cubicBezTo>
                      <a:pt x="176" y="0"/>
                      <a:pt x="176" y="0"/>
                      <a:pt x="176" y="0"/>
                    </a:cubicBezTo>
                  </a:path>
                </a:pathLst>
              </a:custGeom>
              <a:solidFill>
                <a:srgbClr val="ADAEB1"/>
              </a:solid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cxnSp>
            <p:nvCxnSpPr>
              <p:cNvPr id="3145834" name="MH_Other_6"/>
              <p:cNvCxnSpPr>
                <a:cxnSpLocks/>
              </p:cNvCxnSpPr>
              <p:nvPr/>
            </p:nvCxnSpPr>
            <p:spPr bwMode="auto">
              <a:xfrm flipV="1">
                <a:off x="5089" y="3909"/>
                <a:ext cx="907" cy="607"/>
              </a:xfrm>
              <a:prstGeom prst="line">
                <a:avLst/>
              </a:prstGeom>
              <a:ln w="28575">
                <a:solidFill>
                  <a:srgbClr val="7CB0C8"/>
                </a:solidFill>
                <a:prstDash val="dash"/>
              </a:ln>
            </p:spPr>
            <p:style>
              <a:lnRef idx="1">
                <a:schemeClr val="accent1"/>
              </a:lnRef>
              <a:fillRef idx="0">
                <a:schemeClr val="accent1"/>
              </a:fillRef>
              <a:effectRef idx="0">
                <a:schemeClr val="accent1"/>
              </a:effectRef>
              <a:fontRef idx="minor">
                <a:schemeClr val="tx1"/>
              </a:fontRef>
            </p:style>
          </p:cxnSp>
          <p:cxnSp>
            <p:nvCxnSpPr>
              <p:cNvPr id="3145835" name="MH_Other_12"/>
              <p:cNvCxnSpPr>
                <a:cxnSpLocks/>
              </p:cNvCxnSpPr>
              <p:nvPr/>
            </p:nvCxnSpPr>
            <p:spPr bwMode="auto">
              <a:xfrm flipV="1">
                <a:off x="1675" y="3908"/>
                <a:ext cx="908" cy="608"/>
              </a:xfrm>
              <a:prstGeom prst="line">
                <a:avLst/>
              </a:prstGeom>
              <a:ln w="28575">
                <a:solidFill>
                  <a:srgbClr val="7CB0C8"/>
                </a:solidFill>
                <a:prstDash val="dash"/>
              </a:ln>
            </p:spPr>
            <p:style>
              <a:lnRef idx="1">
                <a:schemeClr val="accent1"/>
              </a:lnRef>
              <a:fillRef idx="0">
                <a:schemeClr val="accent1"/>
              </a:fillRef>
              <a:effectRef idx="0">
                <a:schemeClr val="accent1"/>
              </a:effectRef>
              <a:fontRef idx="minor">
                <a:schemeClr val="tx1"/>
              </a:fontRef>
            </p:style>
          </p:cxnSp>
          <p:sp>
            <p:nvSpPr>
              <p:cNvPr id="1049527" name="MH_Other_14"/>
              <p:cNvSpPr>
                <a:spLocks noChangeArrowheads="1"/>
              </p:cNvSpPr>
              <p:nvPr/>
            </p:nvSpPr>
            <p:spPr bwMode="auto">
              <a:xfrm>
                <a:off x="2267" y="3578"/>
                <a:ext cx="583" cy="322"/>
              </a:xfrm>
              <a:prstGeom prst="rect">
                <a:avLst/>
              </a:prstGeom>
              <a:solidFill>
                <a:srgbClr val="7CB0C8"/>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1000" b="1" dirty="0">
                    <a:solidFill>
                      <a:schemeClr val="bg1"/>
                    </a:solidFill>
                    <a:latin typeface="微软雅黑" panose="020B0503020204020204" pitchFamily="34" charset="-122"/>
                    <a:ea typeface="微软雅黑" panose="020B0503020204020204" pitchFamily="34" charset="-122"/>
                  </a:rPr>
                  <a:t>1</a:t>
                </a:r>
              </a:p>
            </p:txBody>
          </p:sp>
          <p:sp>
            <p:nvSpPr>
              <p:cNvPr id="1049528" name="MH_Other_15"/>
              <p:cNvSpPr>
                <a:spLocks noChangeArrowheads="1"/>
              </p:cNvSpPr>
              <p:nvPr/>
            </p:nvSpPr>
            <p:spPr bwMode="auto">
              <a:xfrm>
                <a:off x="4265" y="5099"/>
                <a:ext cx="583" cy="320"/>
              </a:xfrm>
              <a:prstGeom prst="rect">
                <a:avLst/>
              </a:prstGeom>
              <a:solidFill>
                <a:srgbClr val="ADAEB1"/>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1000" b="1">
                    <a:solidFill>
                      <a:schemeClr val="bg1"/>
                    </a:solidFill>
                    <a:latin typeface="微软雅黑" panose="020B0503020204020204" pitchFamily="34" charset="-122"/>
                    <a:ea typeface="微软雅黑" panose="020B0503020204020204" pitchFamily="34" charset="-122"/>
                  </a:rPr>
                  <a:t>2</a:t>
                </a:r>
              </a:p>
            </p:txBody>
          </p:sp>
          <p:sp>
            <p:nvSpPr>
              <p:cNvPr id="1049529" name="MH_Other_16"/>
              <p:cNvSpPr>
                <a:spLocks noChangeArrowheads="1"/>
              </p:cNvSpPr>
              <p:nvPr/>
            </p:nvSpPr>
            <p:spPr bwMode="auto">
              <a:xfrm>
                <a:off x="5671" y="3578"/>
                <a:ext cx="581" cy="322"/>
              </a:xfrm>
              <a:prstGeom prst="rect">
                <a:avLst/>
              </a:prstGeom>
              <a:solidFill>
                <a:srgbClr val="7CB0C8"/>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1000" b="1" dirty="0">
                    <a:solidFill>
                      <a:schemeClr val="bg1"/>
                    </a:solidFill>
                    <a:latin typeface="微软雅黑" panose="020B0503020204020204" pitchFamily="34" charset="-122"/>
                    <a:ea typeface="微软雅黑" panose="020B0503020204020204" pitchFamily="34" charset="-122"/>
                  </a:rPr>
                  <a:t>3</a:t>
                </a:r>
              </a:p>
            </p:txBody>
          </p:sp>
          <p:sp>
            <p:nvSpPr>
              <p:cNvPr id="1049530" name="MH_Other_4"/>
              <p:cNvSpPr>
                <a:spLocks noChangeArrowheads="1"/>
              </p:cNvSpPr>
              <p:nvPr/>
            </p:nvSpPr>
            <p:spPr bwMode="auto">
              <a:xfrm>
                <a:off x="6393" y="4517"/>
                <a:ext cx="1701" cy="144"/>
              </a:xfrm>
              <a:prstGeom prst="rect">
                <a:avLst/>
              </a:prstGeom>
              <a:solidFill>
                <a:srgbClr val="ADAEB1"/>
              </a:solid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zh-CN" altLang="en-US" sz="1350">
                  <a:latin typeface="+mn-lt"/>
                  <a:ea typeface="+mn-ea"/>
                </a:endParaRPr>
              </a:p>
            </p:txBody>
          </p:sp>
          <p:sp>
            <p:nvSpPr>
              <p:cNvPr id="1049531" name="MH_Other_15"/>
              <p:cNvSpPr>
                <a:spLocks noChangeArrowheads="1"/>
              </p:cNvSpPr>
              <p:nvPr/>
            </p:nvSpPr>
            <p:spPr bwMode="auto">
              <a:xfrm>
                <a:off x="7355" y="5099"/>
                <a:ext cx="583" cy="320"/>
              </a:xfrm>
              <a:prstGeom prst="rect">
                <a:avLst/>
              </a:prstGeom>
              <a:solidFill>
                <a:srgbClr val="ADAEB1"/>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1000" b="1" dirty="0">
                    <a:solidFill>
                      <a:schemeClr val="bg1"/>
                    </a:solidFill>
                    <a:latin typeface="微软雅黑" panose="020B0503020204020204" pitchFamily="34" charset="-122"/>
                    <a:ea typeface="微软雅黑" panose="020B0503020204020204" pitchFamily="34" charset="-122"/>
                  </a:rPr>
                  <a:t>4</a:t>
                </a:r>
              </a:p>
            </p:txBody>
          </p:sp>
          <p:cxnSp>
            <p:nvCxnSpPr>
              <p:cNvPr id="3145836" name="MH_Other_6"/>
              <p:cNvCxnSpPr>
                <a:cxnSpLocks/>
              </p:cNvCxnSpPr>
              <p:nvPr/>
            </p:nvCxnSpPr>
            <p:spPr bwMode="auto">
              <a:xfrm flipV="1">
                <a:off x="8139" y="3909"/>
                <a:ext cx="907" cy="607"/>
              </a:xfrm>
              <a:prstGeom prst="line">
                <a:avLst/>
              </a:prstGeom>
              <a:ln w="28575">
                <a:solidFill>
                  <a:srgbClr val="7CB0C8"/>
                </a:solidFill>
                <a:prstDash val="dash"/>
              </a:ln>
            </p:spPr>
            <p:style>
              <a:lnRef idx="1">
                <a:schemeClr val="accent1"/>
              </a:lnRef>
              <a:fillRef idx="0">
                <a:schemeClr val="accent1"/>
              </a:fillRef>
              <a:effectRef idx="0">
                <a:schemeClr val="accent1"/>
              </a:effectRef>
              <a:fontRef idx="minor">
                <a:schemeClr val="tx1"/>
              </a:fontRef>
            </p:style>
          </p:cxnSp>
          <p:sp>
            <p:nvSpPr>
              <p:cNvPr id="1049532" name="MH_Other_16"/>
              <p:cNvSpPr>
                <a:spLocks noChangeArrowheads="1"/>
              </p:cNvSpPr>
              <p:nvPr/>
            </p:nvSpPr>
            <p:spPr bwMode="auto">
              <a:xfrm>
                <a:off x="8759" y="3578"/>
                <a:ext cx="581" cy="322"/>
              </a:xfrm>
              <a:prstGeom prst="rect">
                <a:avLst/>
              </a:prstGeom>
              <a:solidFill>
                <a:srgbClr val="7CB0C8"/>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1000" b="1" dirty="0">
                    <a:solidFill>
                      <a:schemeClr val="bg1"/>
                    </a:solidFill>
                    <a:latin typeface="微软雅黑" panose="020B0503020204020204" pitchFamily="34" charset="-122"/>
                    <a:ea typeface="微软雅黑" panose="020B0503020204020204" pitchFamily="34" charset="-122"/>
                  </a:rPr>
                  <a:t>5</a:t>
                </a:r>
              </a:p>
            </p:txBody>
          </p:sp>
          <p:sp>
            <p:nvSpPr>
              <p:cNvPr id="1049533" name="MH_Other_4"/>
              <p:cNvSpPr>
                <a:spLocks noChangeArrowheads="1"/>
              </p:cNvSpPr>
              <p:nvPr/>
            </p:nvSpPr>
            <p:spPr bwMode="auto">
              <a:xfrm>
                <a:off x="8107" y="4516"/>
                <a:ext cx="1701" cy="144"/>
              </a:xfrm>
              <a:prstGeom prst="rect">
                <a:avLst/>
              </a:prstGeom>
              <a:solidFill>
                <a:srgbClr val="7CB0C8"/>
              </a:solid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zh-CN" altLang="en-US" sz="1350">
                  <a:latin typeface="+mn-lt"/>
                  <a:ea typeface="+mn-ea"/>
                </a:endParaRPr>
              </a:p>
            </p:txBody>
          </p:sp>
          <p:sp>
            <p:nvSpPr>
              <p:cNvPr id="1049534" name="MH_Other_15"/>
              <p:cNvSpPr>
                <a:spLocks noChangeArrowheads="1"/>
              </p:cNvSpPr>
              <p:nvPr/>
            </p:nvSpPr>
            <p:spPr bwMode="auto">
              <a:xfrm>
                <a:off x="10746" y="5099"/>
                <a:ext cx="583" cy="320"/>
              </a:xfrm>
              <a:prstGeom prst="rect">
                <a:avLst/>
              </a:prstGeom>
              <a:solidFill>
                <a:srgbClr val="ADAEB1"/>
              </a:solidFill>
              <a:ln>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1000" b="1" dirty="0">
                    <a:solidFill>
                      <a:schemeClr val="bg1"/>
                    </a:solidFill>
                    <a:latin typeface="微软雅黑" panose="020B0503020204020204" pitchFamily="34" charset="-122"/>
                    <a:ea typeface="微软雅黑" panose="020B0503020204020204" pitchFamily="34" charset="-122"/>
                  </a:rPr>
                  <a:t>6</a:t>
                </a:r>
              </a:p>
            </p:txBody>
          </p:sp>
          <p:sp>
            <p:nvSpPr>
              <p:cNvPr id="1049535" name="文本框 7"/>
              <p:cNvSpPr txBox="1"/>
              <p:nvPr/>
            </p:nvSpPr>
            <p:spPr>
              <a:xfrm>
                <a:off x="2850" y="3287"/>
                <a:ext cx="2438"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对照合同的期望值评估安全表现 </a:t>
                </a:r>
              </a:p>
            </p:txBody>
          </p:sp>
          <p:sp>
            <p:nvSpPr>
              <p:cNvPr id="1049536" name="文本框 8"/>
              <p:cNvSpPr txBox="1"/>
              <p:nvPr/>
            </p:nvSpPr>
            <p:spPr>
              <a:xfrm>
                <a:off x="4848" y="5029"/>
                <a:ext cx="2438"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评估主要沟通交流会议的有效性</a:t>
                </a:r>
              </a:p>
            </p:txBody>
          </p:sp>
          <p:cxnSp>
            <p:nvCxnSpPr>
              <p:cNvPr id="3145837" name="MH_Other_12"/>
              <p:cNvCxnSpPr>
                <a:cxnSpLocks/>
              </p:cNvCxnSpPr>
              <p:nvPr/>
            </p:nvCxnSpPr>
            <p:spPr bwMode="auto">
              <a:xfrm flipH="1" flipV="1">
                <a:off x="3347" y="4661"/>
                <a:ext cx="908" cy="608"/>
              </a:xfrm>
              <a:prstGeom prst="line">
                <a:avLst/>
              </a:prstGeom>
              <a:ln w="28575">
                <a:solidFill>
                  <a:srgbClr val="ADAEB1"/>
                </a:solidFill>
                <a:prstDash val="dash"/>
              </a:ln>
            </p:spPr>
            <p:style>
              <a:lnRef idx="1">
                <a:schemeClr val="accent1"/>
              </a:lnRef>
              <a:fillRef idx="0">
                <a:schemeClr val="accent1"/>
              </a:fillRef>
              <a:effectRef idx="0">
                <a:schemeClr val="accent1"/>
              </a:effectRef>
              <a:fontRef idx="minor">
                <a:schemeClr val="tx1"/>
              </a:fontRef>
            </p:style>
          </p:cxnSp>
          <p:cxnSp>
            <p:nvCxnSpPr>
              <p:cNvPr id="3145838" name="MH_Other_12"/>
              <p:cNvCxnSpPr>
                <a:cxnSpLocks/>
              </p:cNvCxnSpPr>
              <p:nvPr/>
            </p:nvCxnSpPr>
            <p:spPr bwMode="auto">
              <a:xfrm flipH="1" flipV="1">
                <a:off x="6408" y="4661"/>
                <a:ext cx="908" cy="608"/>
              </a:xfrm>
              <a:prstGeom prst="line">
                <a:avLst/>
              </a:prstGeom>
              <a:ln w="28575">
                <a:solidFill>
                  <a:srgbClr val="ADAEB1"/>
                </a:solidFill>
                <a:prstDash val="dash"/>
              </a:ln>
            </p:spPr>
            <p:style>
              <a:lnRef idx="1">
                <a:schemeClr val="accent1"/>
              </a:lnRef>
              <a:fillRef idx="0">
                <a:schemeClr val="accent1"/>
              </a:fillRef>
              <a:effectRef idx="0">
                <a:schemeClr val="accent1"/>
              </a:effectRef>
              <a:fontRef idx="minor">
                <a:schemeClr val="tx1"/>
              </a:fontRef>
            </p:style>
          </p:cxnSp>
          <p:cxnSp>
            <p:nvCxnSpPr>
              <p:cNvPr id="3145839" name="MH_Other_12"/>
              <p:cNvCxnSpPr>
                <a:cxnSpLocks/>
              </p:cNvCxnSpPr>
              <p:nvPr/>
            </p:nvCxnSpPr>
            <p:spPr bwMode="auto">
              <a:xfrm flipH="1" flipV="1">
                <a:off x="9808" y="4660"/>
                <a:ext cx="908" cy="608"/>
              </a:xfrm>
              <a:prstGeom prst="line">
                <a:avLst/>
              </a:prstGeom>
              <a:ln w="28575">
                <a:solidFill>
                  <a:srgbClr val="ADAEB1"/>
                </a:solidFill>
                <a:prstDash val="dash"/>
              </a:ln>
            </p:spPr>
            <p:style>
              <a:lnRef idx="1">
                <a:schemeClr val="accent1"/>
              </a:lnRef>
              <a:fillRef idx="0">
                <a:schemeClr val="accent1"/>
              </a:fillRef>
              <a:effectRef idx="0">
                <a:schemeClr val="accent1"/>
              </a:effectRef>
              <a:fontRef idx="minor">
                <a:schemeClr val="tx1"/>
              </a:fontRef>
            </p:style>
          </p:cxnSp>
          <p:sp>
            <p:nvSpPr>
              <p:cNvPr id="1049537" name="文本框 14"/>
              <p:cNvSpPr txBox="1"/>
              <p:nvPr/>
            </p:nvSpPr>
            <p:spPr>
              <a:xfrm>
                <a:off x="6321" y="3287"/>
                <a:ext cx="2438"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应进行、评估应急响应演习</a:t>
                </a:r>
              </a:p>
            </p:txBody>
          </p:sp>
          <p:sp>
            <p:nvSpPr>
              <p:cNvPr id="1049538" name="文本框 15"/>
              <p:cNvSpPr txBox="1"/>
              <p:nvPr/>
            </p:nvSpPr>
            <p:spPr>
              <a:xfrm>
                <a:off x="7938" y="5029"/>
                <a:ext cx="2186"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互相提供建设性的反馈意见</a:t>
                </a:r>
              </a:p>
            </p:txBody>
          </p:sp>
          <p:sp>
            <p:nvSpPr>
              <p:cNvPr id="1049539" name="文本框 17"/>
              <p:cNvSpPr txBox="1"/>
              <p:nvPr/>
            </p:nvSpPr>
            <p:spPr>
              <a:xfrm>
                <a:off x="9340" y="3287"/>
                <a:ext cx="2753"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更新数据库，调整流程，作出改进</a:t>
                </a:r>
              </a:p>
            </p:txBody>
          </p:sp>
          <p:sp>
            <p:nvSpPr>
              <p:cNvPr id="1049540" name="文本框 18"/>
              <p:cNvSpPr txBox="1"/>
              <p:nvPr/>
            </p:nvSpPr>
            <p:spPr>
              <a:xfrm>
                <a:off x="11329" y="5029"/>
                <a:ext cx="2721" cy="904"/>
              </a:xfrm>
              <a:prstGeom prst="rect">
                <a:avLst/>
              </a:prstGeom>
              <a:noFill/>
            </p:spPr>
            <p:txBody>
              <a:bodyPr wrap="square" rtlCol="0" anchor="ctr" anchorCtr="0">
                <a:spAutoFit/>
              </a:bodyPr>
              <a:lstStyle/>
              <a:p>
                <a:pPr indent="0" algn="just" fontAlgn="auto">
                  <a:lnSpc>
                    <a:spcPct val="12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是否推荐这个承包商进行将来的工作</a:t>
                </a:r>
              </a:p>
            </p:txBody>
          </p:sp>
        </p:grpSp>
        <p:sp>
          <p:nvSpPr>
            <p:cNvPr id="1049541" name="文本框 20"/>
            <p:cNvSpPr txBox="1"/>
            <p:nvPr/>
          </p:nvSpPr>
          <p:spPr>
            <a:xfrm>
              <a:off x="998" y="6019"/>
              <a:ext cx="9417" cy="1664"/>
            </a:xfrm>
            <a:prstGeom prst="rect">
              <a:avLst/>
            </a:prstGeom>
            <a:noFill/>
          </p:spPr>
          <p:txBody>
            <a:bodyPr wrap="square" rtlCol="0" anchor="ctr" anchorCtr="0">
              <a:spAutoFit/>
            </a:bodyPr>
            <a:lstStyle/>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建立统一的评价承包商安全表现的程序</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确保承包商的安全表现依照程序进行了评价</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保证合同后的评估作为整个过程的一部分 </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对本步骤确定的后续跟踪行动事项和持续改进内容进行任务分派</a:t>
              </a:r>
            </a:p>
          </p:txBody>
        </p:sp>
      </p:grpSp>
      <p:grpSp>
        <p:nvGrpSpPr>
          <p:cNvPr id="456" name="组合 21"/>
          <p:cNvGrpSpPr/>
          <p:nvPr/>
        </p:nvGrpSpPr>
        <p:grpSpPr>
          <a:xfrm>
            <a:off x="3653993" y="739140"/>
            <a:ext cx="1836014" cy="436880"/>
            <a:chOff x="5584" y="1164"/>
            <a:chExt cx="2891" cy="688"/>
          </a:xfrm>
        </p:grpSpPr>
        <p:sp>
          <p:nvSpPr>
            <p:cNvPr id="1049542" name="文本框 22"/>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6</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a:t>
              </a:r>
            </a:p>
          </p:txBody>
        </p:sp>
        <p:grpSp>
          <p:nvGrpSpPr>
            <p:cNvPr id="457" name="组合 23"/>
            <p:cNvGrpSpPr/>
            <p:nvPr/>
          </p:nvGrpSpPr>
          <p:grpSpPr>
            <a:xfrm>
              <a:off x="5584" y="1734"/>
              <a:ext cx="2891" cy="118"/>
              <a:chOff x="3578" y="2857"/>
              <a:chExt cx="2754" cy="118"/>
            </a:xfrm>
          </p:grpSpPr>
          <p:cxnSp>
            <p:nvCxnSpPr>
              <p:cNvPr id="3145840" name="直接连接符 24"/>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41" name="直接连接符 25"/>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45"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546"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61" name="组合 21"/>
          <p:cNvGrpSpPr/>
          <p:nvPr/>
        </p:nvGrpSpPr>
        <p:grpSpPr>
          <a:xfrm>
            <a:off x="3653993" y="739140"/>
            <a:ext cx="1836014" cy="436880"/>
            <a:chOff x="5584" y="1164"/>
            <a:chExt cx="2891" cy="688"/>
          </a:xfrm>
        </p:grpSpPr>
        <p:sp>
          <p:nvSpPr>
            <p:cNvPr id="1049547" name="文本框 22"/>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6</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a:t>
              </a:r>
            </a:p>
          </p:txBody>
        </p:sp>
        <p:grpSp>
          <p:nvGrpSpPr>
            <p:cNvPr id="462" name="组合 23"/>
            <p:cNvGrpSpPr/>
            <p:nvPr/>
          </p:nvGrpSpPr>
          <p:grpSpPr>
            <a:xfrm>
              <a:off x="5584" y="1734"/>
              <a:ext cx="2891" cy="118"/>
              <a:chOff x="3578" y="2857"/>
              <a:chExt cx="2754" cy="118"/>
            </a:xfrm>
          </p:grpSpPr>
          <p:cxnSp>
            <p:nvCxnSpPr>
              <p:cNvPr id="3145842" name="直接连接符 24"/>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43" name="直接连接符 25"/>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463" name="组合 29"/>
          <p:cNvGrpSpPr/>
          <p:nvPr/>
        </p:nvGrpSpPr>
        <p:grpSpPr>
          <a:xfrm>
            <a:off x="1176020" y="1593215"/>
            <a:ext cx="6792595" cy="3110865"/>
            <a:chOff x="1754" y="2629"/>
            <a:chExt cx="10697" cy="4899"/>
          </a:xfrm>
        </p:grpSpPr>
        <p:sp>
          <p:nvSpPr>
            <p:cNvPr id="1049548" name="文本框 1"/>
            <p:cNvSpPr txBox="1"/>
            <p:nvPr/>
          </p:nvSpPr>
          <p:spPr>
            <a:xfrm>
              <a:off x="3349" y="2629"/>
              <a:ext cx="7703" cy="483"/>
            </a:xfrm>
            <a:prstGeom prst="rect">
              <a:avLst/>
            </a:prstGeom>
            <a:noFill/>
          </p:spPr>
          <p:txBody>
            <a:bodyPr wrap="square" rtlCol="0" anchor="ctr" anchorCtr="0">
              <a:spAutoFit/>
            </a:bodyPr>
            <a:lstStyle/>
            <a:p>
              <a:pPr indent="0" algn="ctr" fontAlgn="auto">
                <a:lnSpc>
                  <a:spcPct val="100000"/>
                </a:lnSpc>
                <a:spcBef>
                  <a:spcPts val="0"/>
                </a:spcBef>
                <a:spcAft>
                  <a:spcPts val="0"/>
                </a:spcAft>
                <a:buClr>
                  <a:srgbClr val="2E75B6"/>
                </a:buClr>
                <a:buSzPct val="75000"/>
                <a:buFont typeface="Wingdings" panose="05000000000000000000" charset="0"/>
                <a:buNone/>
              </a:pPr>
              <a:r>
                <a:rPr lang="zh-CN"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中国石油承包商安全管理存在的问题与改进建议的探讨</a:t>
              </a:r>
            </a:p>
          </p:txBody>
        </p:sp>
        <p:sp>
          <p:nvSpPr>
            <p:cNvPr id="1049549" name="文本框 5"/>
            <p:cNvSpPr txBox="1"/>
            <p:nvPr/>
          </p:nvSpPr>
          <p:spPr>
            <a:xfrm>
              <a:off x="1754" y="4255"/>
              <a:ext cx="2674" cy="1404"/>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依照承包商安全管理6个步骤讨论存在的问题</a:t>
              </a:r>
            </a:p>
          </p:txBody>
        </p:sp>
        <p:grpSp>
          <p:nvGrpSpPr>
            <p:cNvPr id="464" name="组合 16"/>
            <p:cNvGrpSpPr/>
            <p:nvPr/>
          </p:nvGrpSpPr>
          <p:grpSpPr>
            <a:xfrm>
              <a:off x="6038" y="3322"/>
              <a:ext cx="2354" cy="4206"/>
              <a:chOff x="5370" y="2819"/>
              <a:chExt cx="2636" cy="4709"/>
            </a:xfrm>
          </p:grpSpPr>
          <p:sp>
            <p:nvSpPr>
              <p:cNvPr id="1049550" name="Rectangle 151"/>
              <p:cNvSpPr>
                <a:spLocks noChangeArrowheads="1"/>
              </p:cNvSpPr>
              <p:nvPr/>
            </p:nvSpPr>
            <p:spPr bwMode="auto">
              <a:xfrm>
                <a:off x="6528" y="3418"/>
                <a:ext cx="307" cy="961"/>
              </a:xfrm>
              <a:prstGeom prst="rect">
                <a:avLst/>
              </a:prstGeom>
              <a:solidFill>
                <a:schemeClr val="accent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551" name="Freeform 152"/>
              <p:cNvSpPr/>
              <p:nvPr/>
            </p:nvSpPr>
            <p:spPr bwMode="auto">
              <a:xfrm>
                <a:off x="6606" y="2819"/>
                <a:ext cx="142" cy="599"/>
              </a:xfrm>
              <a:custGeom>
                <a:avLst/>
                <a:gdLst>
                  <a:gd name="T0" fmla="*/ 99 w 99"/>
                  <a:gd name="T1" fmla="*/ 415 h 415"/>
                  <a:gd name="T2" fmla="*/ 0 w 99"/>
                  <a:gd name="T3" fmla="*/ 415 h 415"/>
                  <a:gd name="T4" fmla="*/ 47 w 99"/>
                  <a:gd name="T5" fmla="*/ 0 h 415"/>
                  <a:gd name="T6" fmla="*/ 99 w 99"/>
                  <a:gd name="T7" fmla="*/ 415 h 415"/>
                </a:gdLst>
                <a:ahLst/>
                <a:cxnLst>
                  <a:cxn ang="0">
                    <a:pos x="T0" y="T1"/>
                  </a:cxn>
                  <a:cxn ang="0">
                    <a:pos x="T2" y="T3"/>
                  </a:cxn>
                  <a:cxn ang="0">
                    <a:pos x="T4" y="T5"/>
                  </a:cxn>
                  <a:cxn ang="0">
                    <a:pos x="T6" y="T7"/>
                  </a:cxn>
                </a:cxnLst>
                <a:rect l="0" t="0" r="r" b="b"/>
                <a:pathLst>
                  <a:path w="99" h="415">
                    <a:moveTo>
                      <a:pt x="99" y="415"/>
                    </a:moveTo>
                    <a:lnTo>
                      <a:pt x="0" y="415"/>
                    </a:lnTo>
                    <a:lnTo>
                      <a:pt x="47" y="0"/>
                    </a:lnTo>
                    <a:lnTo>
                      <a:pt x="99" y="415"/>
                    </a:lnTo>
                    <a:close/>
                  </a:path>
                </a:pathLst>
              </a:custGeom>
              <a:solidFill>
                <a:schemeClr val="accent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552" name="Freeform 153"/>
              <p:cNvSpPr>
                <a:spLocks noEditPoints="1"/>
              </p:cNvSpPr>
              <p:nvPr/>
            </p:nvSpPr>
            <p:spPr bwMode="auto">
              <a:xfrm>
                <a:off x="6339" y="4379"/>
                <a:ext cx="700" cy="703"/>
              </a:xfrm>
              <a:custGeom>
                <a:avLst/>
                <a:gdLst>
                  <a:gd name="T0" fmla="*/ 0 w 484"/>
                  <a:gd name="T1" fmla="*/ 0 h 486"/>
                  <a:gd name="T2" fmla="*/ 0 w 484"/>
                  <a:gd name="T3" fmla="*/ 486 h 486"/>
                  <a:gd name="T4" fmla="*/ 484 w 484"/>
                  <a:gd name="T5" fmla="*/ 486 h 486"/>
                  <a:gd name="T6" fmla="*/ 484 w 484"/>
                  <a:gd name="T7" fmla="*/ 0 h 486"/>
                  <a:gd name="T8" fmla="*/ 0 w 484"/>
                  <a:gd name="T9" fmla="*/ 0 h 486"/>
                  <a:gd name="T10" fmla="*/ 400 w 484"/>
                  <a:gd name="T11" fmla="*/ 243 h 486"/>
                  <a:gd name="T12" fmla="*/ 282 w 484"/>
                  <a:gd name="T13" fmla="*/ 243 h 486"/>
                  <a:gd name="T14" fmla="*/ 282 w 484"/>
                  <a:gd name="T15" fmla="*/ 118 h 486"/>
                  <a:gd name="T16" fmla="*/ 400 w 484"/>
                  <a:gd name="T17" fmla="*/ 118 h 486"/>
                  <a:gd name="T18" fmla="*/ 400 w 484"/>
                  <a:gd name="T19" fmla="*/ 243 h 486"/>
                  <a:gd name="T20" fmla="*/ 208 w 484"/>
                  <a:gd name="T21" fmla="*/ 118 h 486"/>
                  <a:gd name="T22" fmla="*/ 208 w 484"/>
                  <a:gd name="T23" fmla="*/ 243 h 486"/>
                  <a:gd name="T24" fmla="*/ 83 w 484"/>
                  <a:gd name="T25" fmla="*/ 243 h 486"/>
                  <a:gd name="T26" fmla="*/ 83 w 484"/>
                  <a:gd name="T27" fmla="*/ 118 h 486"/>
                  <a:gd name="T28" fmla="*/ 208 w 484"/>
                  <a:gd name="T29" fmla="*/ 118 h 486"/>
                  <a:gd name="T30" fmla="*/ 83 w 484"/>
                  <a:gd name="T31" fmla="*/ 299 h 486"/>
                  <a:gd name="T32" fmla="*/ 208 w 484"/>
                  <a:gd name="T33" fmla="*/ 299 h 486"/>
                  <a:gd name="T34" fmla="*/ 208 w 484"/>
                  <a:gd name="T35" fmla="*/ 434 h 486"/>
                  <a:gd name="T36" fmla="*/ 83 w 484"/>
                  <a:gd name="T37" fmla="*/ 434 h 486"/>
                  <a:gd name="T38" fmla="*/ 83 w 484"/>
                  <a:gd name="T39" fmla="*/ 299 h 486"/>
                  <a:gd name="T40" fmla="*/ 282 w 484"/>
                  <a:gd name="T41" fmla="*/ 434 h 486"/>
                  <a:gd name="T42" fmla="*/ 282 w 484"/>
                  <a:gd name="T43" fmla="*/ 299 h 486"/>
                  <a:gd name="T44" fmla="*/ 400 w 484"/>
                  <a:gd name="T45" fmla="*/ 299 h 486"/>
                  <a:gd name="T46" fmla="*/ 400 w 484"/>
                  <a:gd name="T47" fmla="*/ 434 h 486"/>
                  <a:gd name="T48" fmla="*/ 282 w 484"/>
                  <a:gd name="T49" fmla="*/ 43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4" h="486">
                    <a:moveTo>
                      <a:pt x="0" y="0"/>
                    </a:moveTo>
                    <a:lnTo>
                      <a:pt x="0" y="486"/>
                    </a:lnTo>
                    <a:lnTo>
                      <a:pt x="484" y="486"/>
                    </a:lnTo>
                    <a:lnTo>
                      <a:pt x="484" y="0"/>
                    </a:lnTo>
                    <a:lnTo>
                      <a:pt x="0" y="0"/>
                    </a:lnTo>
                    <a:close/>
                    <a:moveTo>
                      <a:pt x="400" y="243"/>
                    </a:moveTo>
                    <a:lnTo>
                      <a:pt x="282" y="243"/>
                    </a:lnTo>
                    <a:lnTo>
                      <a:pt x="282" y="118"/>
                    </a:lnTo>
                    <a:lnTo>
                      <a:pt x="400" y="118"/>
                    </a:lnTo>
                    <a:lnTo>
                      <a:pt x="400" y="243"/>
                    </a:lnTo>
                    <a:close/>
                    <a:moveTo>
                      <a:pt x="208" y="118"/>
                    </a:moveTo>
                    <a:lnTo>
                      <a:pt x="208" y="243"/>
                    </a:lnTo>
                    <a:lnTo>
                      <a:pt x="83" y="243"/>
                    </a:lnTo>
                    <a:lnTo>
                      <a:pt x="83" y="118"/>
                    </a:lnTo>
                    <a:lnTo>
                      <a:pt x="208" y="118"/>
                    </a:lnTo>
                    <a:close/>
                    <a:moveTo>
                      <a:pt x="83" y="299"/>
                    </a:moveTo>
                    <a:lnTo>
                      <a:pt x="208" y="299"/>
                    </a:lnTo>
                    <a:lnTo>
                      <a:pt x="208" y="434"/>
                    </a:lnTo>
                    <a:lnTo>
                      <a:pt x="83" y="434"/>
                    </a:lnTo>
                    <a:lnTo>
                      <a:pt x="83" y="299"/>
                    </a:lnTo>
                    <a:close/>
                    <a:moveTo>
                      <a:pt x="282" y="434"/>
                    </a:moveTo>
                    <a:lnTo>
                      <a:pt x="282" y="299"/>
                    </a:lnTo>
                    <a:lnTo>
                      <a:pt x="400" y="299"/>
                    </a:lnTo>
                    <a:lnTo>
                      <a:pt x="400" y="434"/>
                    </a:lnTo>
                    <a:lnTo>
                      <a:pt x="282" y="434"/>
                    </a:lnTo>
                    <a:close/>
                  </a:path>
                </a:pathLst>
              </a:custGeom>
              <a:solidFill>
                <a:schemeClr val="accent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553" name="Freeform 154"/>
              <p:cNvSpPr>
                <a:spLocks noEditPoints="1"/>
              </p:cNvSpPr>
              <p:nvPr/>
            </p:nvSpPr>
            <p:spPr bwMode="auto">
              <a:xfrm>
                <a:off x="6103" y="5082"/>
                <a:ext cx="1172" cy="2446"/>
              </a:xfrm>
              <a:custGeom>
                <a:avLst/>
                <a:gdLst>
                  <a:gd name="T0" fmla="*/ 0 w 809"/>
                  <a:gd name="T1" fmla="*/ 0 h 1690"/>
                  <a:gd name="T2" fmla="*/ 0 w 809"/>
                  <a:gd name="T3" fmla="*/ 1690 h 1690"/>
                  <a:gd name="T4" fmla="*/ 809 w 809"/>
                  <a:gd name="T5" fmla="*/ 1690 h 1690"/>
                  <a:gd name="T6" fmla="*/ 809 w 809"/>
                  <a:gd name="T7" fmla="*/ 0 h 1690"/>
                  <a:gd name="T8" fmla="*/ 0 w 809"/>
                  <a:gd name="T9" fmla="*/ 0 h 1690"/>
                  <a:gd name="T10" fmla="*/ 134 w 809"/>
                  <a:gd name="T11" fmla="*/ 213 h 1690"/>
                  <a:gd name="T12" fmla="*/ 341 w 809"/>
                  <a:gd name="T13" fmla="*/ 213 h 1690"/>
                  <a:gd name="T14" fmla="*/ 341 w 809"/>
                  <a:gd name="T15" fmla="*/ 452 h 1690"/>
                  <a:gd name="T16" fmla="*/ 134 w 809"/>
                  <a:gd name="T17" fmla="*/ 452 h 1690"/>
                  <a:gd name="T18" fmla="*/ 134 w 809"/>
                  <a:gd name="T19" fmla="*/ 213 h 1690"/>
                  <a:gd name="T20" fmla="*/ 134 w 809"/>
                  <a:gd name="T21" fmla="*/ 508 h 1690"/>
                  <a:gd name="T22" fmla="*/ 341 w 809"/>
                  <a:gd name="T23" fmla="*/ 508 h 1690"/>
                  <a:gd name="T24" fmla="*/ 341 w 809"/>
                  <a:gd name="T25" fmla="*/ 738 h 1690"/>
                  <a:gd name="T26" fmla="*/ 134 w 809"/>
                  <a:gd name="T27" fmla="*/ 738 h 1690"/>
                  <a:gd name="T28" fmla="*/ 134 w 809"/>
                  <a:gd name="T29" fmla="*/ 508 h 1690"/>
                  <a:gd name="T30" fmla="*/ 134 w 809"/>
                  <a:gd name="T31" fmla="*/ 792 h 1690"/>
                  <a:gd name="T32" fmla="*/ 341 w 809"/>
                  <a:gd name="T33" fmla="*/ 792 h 1690"/>
                  <a:gd name="T34" fmla="*/ 341 w 809"/>
                  <a:gd name="T35" fmla="*/ 1022 h 1690"/>
                  <a:gd name="T36" fmla="*/ 134 w 809"/>
                  <a:gd name="T37" fmla="*/ 1022 h 1690"/>
                  <a:gd name="T38" fmla="*/ 134 w 809"/>
                  <a:gd name="T39" fmla="*/ 792 h 1690"/>
                  <a:gd name="T40" fmla="*/ 134 w 809"/>
                  <a:gd name="T41" fmla="*/ 1077 h 1690"/>
                  <a:gd name="T42" fmla="*/ 341 w 809"/>
                  <a:gd name="T43" fmla="*/ 1077 h 1690"/>
                  <a:gd name="T44" fmla="*/ 341 w 809"/>
                  <a:gd name="T45" fmla="*/ 1306 h 1690"/>
                  <a:gd name="T46" fmla="*/ 134 w 809"/>
                  <a:gd name="T47" fmla="*/ 1306 h 1690"/>
                  <a:gd name="T48" fmla="*/ 134 w 809"/>
                  <a:gd name="T49" fmla="*/ 1077 h 1690"/>
                  <a:gd name="T50" fmla="*/ 134 w 809"/>
                  <a:gd name="T51" fmla="*/ 1595 h 1690"/>
                  <a:gd name="T52" fmla="*/ 134 w 809"/>
                  <a:gd name="T53" fmla="*/ 1361 h 1690"/>
                  <a:gd name="T54" fmla="*/ 341 w 809"/>
                  <a:gd name="T55" fmla="*/ 1361 h 1690"/>
                  <a:gd name="T56" fmla="*/ 341 w 809"/>
                  <a:gd name="T57" fmla="*/ 1595 h 1690"/>
                  <a:gd name="T58" fmla="*/ 134 w 809"/>
                  <a:gd name="T59" fmla="*/ 1595 h 1690"/>
                  <a:gd name="T60" fmla="*/ 659 w 809"/>
                  <a:gd name="T61" fmla="*/ 1595 h 1690"/>
                  <a:gd name="T62" fmla="*/ 470 w 809"/>
                  <a:gd name="T63" fmla="*/ 1595 h 1690"/>
                  <a:gd name="T64" fmla="*/ 470 w 809"/>
                  <a:gd name="T65" fmla="*/ 1361 h 1690"/>
                  <a:gd name="T66" fmla="*/ 659 w 809"/>
                  <a:gd name="T67" fmla="*/ 1361 h 1690"/>
                  <a:gd name="T68" fmla="*/ 659 w 809"/>
                  <a:gd name="T69" fmla="*/ 1595 h 1690"/>
                  <a:gd name="T70" fmla="*/ 659 w 809"/>
                  <a:gd name="T71" fmla="*/ 1306 h 1690"/>
                  <a:gd name="T72" fmla="*/ 470 w 809"/>
                  <a:gd name="T73" fmla="*/ 1306 h 1690"/>
                  <a:gd name="T74" fmla="*/ 470 w 809"/>
                  <a:gd name="T75" fmla="*/ 1077 h 1690"/>
                  <a:gd name="T76" fmla="*/ 659 w 809"/>
                  <a:gd name="T77" fmla="*/ 1077 h 1690"/>
                  <a:gd name="T78" fmla="*/ 659 w 809"/>
                  <a:gd name="T79" fmla="*/ 1306 h 1690"/>
                  <a:gd name="T80" fmla="*/ 659 w 809"/>
                  <a:gd name="T81" fmla="*/ 1022 h 1690"/>
                  <a:gd name="T82" fmla="*/ 470 w 809"/>
                  <a:gd name="T83" fmla="*/ 1022 h 1690"/>
                  <a:gd name="T84" fmla="*/ 470 w 809"/>
                  <a:gd name="T85" fmla="*/ 792 h 1690"/>
                  <a:gd name="T86" fmla="*/ 659 w 809"/>
                  <a:gd name="T87" fmla="*/ 792 h 1690"/>
                  <a:gd name="T88" fmla="*/ 659 w 809"/>
                  <a:gd name="T89" fmla="*/ 1022 h 1690"/>
                  <a:gd name="T90" fmla="*/ 659 w 809"/>
                  <a:gd name="T91" fmla="*/ 738 h 1690"/>
                  <a:gd name="T92" fmla="*/ 470 w 809"/>
                  <a:gd name="T93" fmla="*/ 738 h 1690"/>
                  <a:gd name="T94" fmla="*/ 470 w 809"/>
                  <a:gd name="T95" fmla="*/ 508 h 1690"/>
                  <a:gd name="T96" fmla="*/ 659 w 809"/>
                  <a:gd name="T97" fmla="*/ 508 h 1690"/>
                  <a:gd name="T98" fmla="*/ 659 w 809"/>
                  <a:gd name="T99" fmla="*/ 738 h 1690"/>
                  <a:gd name="T100" fmla="*/ 659 w 809"/>
                  <a:gd name="T101" fmla="*/ 452 h 1690"/>
                  <a:gd name="T102" fmla="*/ 470 w 809"/>
                  <a:gd name="T103" fmla="*/ 452 h 1690"/>
                  <a:gd name="T104" fmla="*/ 470 w 809"/>
                  <a:gd name="T105" fmla="*/ 213 h 1690"/>
                  <a:gd name="T106" fmla="*/ 659 w 809"/>
                  <a:gd name="T107" fmla="*/ 213 h 1690"/>
                  <a:gd name="T108" fmla="*/ 659 w 809"/>
                  <a:gd name="T109" fmla="*/ 45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9" h="1690">
                    <a:moveTo>
                      <a:pt x="0" y="0"/>
                    </a:moveTo>
                    <a:lnTo>
                      <a:pt x="0" y="1690"/>
                    </a:lnTo>
                    <a:lnTo>
                      <a:pt x="809" y="1690"/>
                    </a:lnTo>
                    <a:lnTo>
                      <a:pt x="809" y="0"/>
                    </a:lnTo>
                    <a:lnTo>
                      <a:pt x="0" y="0"/>
                    </a:lnTo>
                    <a:close/>
                    <a:moveTo>
                      <a:pt x="134" y="213"/>
                    </a:moveTo>
                    <a:lnTo>
                      <a:pt x="341" y="213"/>
                    </a:lnTo>
                    <a:lnTo>
                      <a:pt x="341" y="452"/>
                    </a:lnTo>
                    <a:lnTo>
                      <a:pt x="134" y="452"/>
                    </a:lnTo>
                    <a:lnTo>
                      <a:pt x="134" y="213"/>
                    </a:lnTo>
                    <a:close/>
                    <a:moveTo>
                      <a:pt x="134" y="508"/>
                    </a:moveTo>
                    <a:lnTo>
                      <a:pt x="341" y="508"/>
                    </a:lnTo>
                    <a:lnTo>
                      <a:pt x="341" y="738"/>
                    </a:lnTo>
                    <a:lnTo>
                      <a:pt x="134" y="738"/>
                    </a:lnTo>
                    <a:lnTo>
                      <a:pt x="134" y="508"/>
                    </a:lnTo>
                    <a:close/>
                    <a:moveTo>
                      <a:pt x="134" y="792"/>
                    </a:moveTo>
                    <a:lnTo>
                      <a:pt x="341" y="792"/>
                    </a:lnTo>
                    <a:lnTo>
                      <a:pt x="341" y="1022"/>
                    </a:lnTo>
                    <a:lnTo>
                      <a:pt x="134" y="1022"/>
                    </a:lnTo>
                    <a:lnTo>
                      <a:pt x="134" y="792"/>
                    </a:lnTo>
                    <a:close/>
                    <a:moveTo>
                      <a:pt x="134" y="1077"/>
                    </a:moveTo>
                    <a:lnTo>
                      <a:pt x="341" y="1077"/>
                    </a:lnTo>
                    <a:lnTo>
                      <a:pt x="341" y="1306"/>
                    </a:lnTo>
                    <a:lnTo>
                      <a:pt x="134" y="1306"/>
                    </a:lnTo>
                    <a:lnTo>
                      <a:pt x="134" y="1077"/>
                    </a:lnTo>
                    <a:close/>
                    <a:moveTo>
                      <a:pt x="134" y="1595"/>
                    </a:moveTo>
                    <a:lnTo>
                      <a:pt x="134" y="1361"/>
                    </a:lnTo>
                    <a:lnTo>
                      <a:pt x="341" y="1361"/>
                    </a:lnTo>
                    <a:lnTo>
                      <a:pt x="341" y="1595"/>
                    </a:lnTo>
                    <a:lnTo>
                      <a:pt x="134" y="1595"/>
                    </a:lnTo>
                    <a:close/>
                    <a:moveTo>
                      <a:pt x="659" y="1595"/>
                    </a:moveTo>
                    <a:lnTo>
                      <a:pt x="470" y="1595"/>
                    </a:lnTo>
                    <a:lnTo>
                      <a:pt x="470" y="1361"/>
                    </a:lnTo>
                    <a:lnTo>
                      <a:pt x="659" y="1361"/>
                    </a:lnTo>
                    <a:lnTo>
                      <a:pt x="659" y="1595"/>
                    </a:lnTo>
                    <a:close/>
                    <a:moveTo>
                      <a:pt x="659" y="1306"/>
                    </a:moveTo>
                    <a:lnTo>
                      <a:pt x="470" y="1306"/>
                    </a:lnTo>
                    <a:lnTo>
                      <a:pt x="470" y="1077"/>
                    </a:lnTo>
                    <a:lnTo>
                      <a:pt x="659" y="1077"/>
                    </a:lnTo>
                    <a:lnTo>
                      <a:pt x="659" y="1306"/>
                    </a:lnTo>
                    <a:close/>
                    <a:moveTo>
                      <a:pt x="659" y="1022"/>
                    </a:moveTo>
                    <a:lnTo>
                      <a:pt x="470" y="1022"/>
                    </a:lnTo>
                    <a:lnTo>
                      <a:pt x="470" y="792"/>
                    </a:lnTo>
                    <a:lnTo>
                      <a:pt x="659" y="792"/>
                    </a:lnTo>
                    <a:lnTo>
                      <a:pt x="659" y="1022"/>
                    </a:lnTo>
                    <a:close/>
                    <a:moveTo>
                      <a:pt x="659" y="738"/>
                    </a:moveTo>
                    <a:lnTo>
                      <a:pt x="470" y="738"/>
                    </a:lnTo>
                    <a:lnTo>
                      <a:pt x="470" y="508"/>
                    </a:lnTo>
                    <a:lnTo>
                      <a:pt x="659" y="508"/>
                    </a:lnTo>
                    <a:lnTo>
                      <a:pt x="659" y="738"/>
                    </a:lnTo>
                    <a:close/>
                    <a:moveTo>
                      <a:pt x="659" y="452"/>
                    </a:moveTo>
                    <a:lnTo>
                      <a:pt x="470" y="452"/>
                    </a:lnTo>
                    <a:lnTo>
                      <a:pt x="470" y="213"/>
                    </a:lnTo>
                    <a:lnTo>
                      <a:pt x="659" y="213"/>
                    </a:lnTo>
                    <a:lnTo>
                      <a:pt x="659" y="452"/>
                    </a:lnTo>
                    <a:close/>
                  </a:path>
                </a:pathLst>
              </a:custGeom>
              <a:solidFill>
                <a:schemeClr val="accent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554" name="Freeform 155"/>
              <p:cNvSpPr>
                <a:spLocks noEditPoints="1"/>
              </p:cNvSpPr>
              <p:nvPr/>
            </p:nvSpPr>
            <p:spPr bwMode="auto">
              <a:xfrm>
                <a:off x="7274" y="6133"/>
                <a:ext cx="732" cy="1395"/>
              </a:xfrm>
              <a:custGeom>
                <a:avLst/>
                <a:gdLst>
                  <a:gd name="T0" fmla="*/ 0 w 507"/>
                  <a:gd name="T1" fmla="*/ 0 h 965"/>
                  <a:gd name="T2" fmla="*/ 0 w 507"/>
                  <a:gd name="T3" fmla="*/ 965 h 965"/>
                  <a:gd name="T4" fmla="*/ 507 w 507"/>
                  <a:gd name="T5" fmla="*/ 965 h 965"/>
                  <a:gd name="T6" fmla="*/ 507 w 507"/>
                  <a:gd name="T7" fmla="*/ 0 h 965"/>
                  <a:gd name="T8" fmla="*/ 0 w 507"/>
                  <a:gd name="T9" fmla="*/ 0 h 965"/>
                  <a:gd name="T10" fmla="*/ 406 w 507"/>
                  <a:gd name="T11" fmla="*/ 143 h 965"/>
                  <a:gd name="T12" fmla="*/ 406 w 507"/>
                  <a:gd name="T13" fmla="*/ 290 h 965"/>
                  <a:gd name="T14" fmla="*/ 256 w 507"/>
                  <a:gd name="T15" fmla="*/ 290 h 965"/>
                  <a:gd name="T16" fmla="*/ 256 w 507"/>
                  <a:gd name="T17" fmla="*/ 143 h 965"/>
                  <a:gd name="T18" fmla="*/ 406 w 507"/>
                  <a:gd name="T19" fmla="*/ 143 h 965"/>
                  <a:gd name="T20" fmla="*/ 256 w 507"/>
                  <a:gd name="T21" fmla="*/ 538 h 965"/>
                  <a:gd name="T22" fmla="*/ 406 w 507"/>
                  <a:gd name="T23" fmla="*/ 538 h 965"/>
                  <a:gd name="T24" fmla="*/ 406 w 507"/>
                  <a:gd name="T25" fmla="*/ 677 h 965"/>
                  <a:gd name="T26" fmla="*/ 256 w 507"/>
                  <a:gd name="T27" fmla="*/ 677 h 965"/>
                  <a:gd name="T28" fmla="*/ 256 w 507"/>
                  <a:gd name="T29" fmla="*/ 538 h 965"/>
                  <a:gd name="T30" fmla="*/ 406 w 507"/>
                  <a:gd name="T31" fmla="*/ 483 h 965"/>
                  <a:gd name="T32" fmla="*/ 256 w 507"/>
                  <a:gd name="T33" fmla="*/ 483 h 965"/>
                  <a:gd name="T34" fmla="*/ 256 w 507"/>
                  <a:gd name="T35" fmla="*/ 345 h 965"/>
                  <a:gd name="T36" fmla="*/ 406 w 507"/>
                  <a:gd name="T37" fmla="*/ 345 h 965"/>
                  <a:gd name="T38" fmla="*/ 406 w 507"/>
                  <a:gd name="T39" fmla="*/ 483 h 965"/>
                  <a:gd name="T40" fmla="*/ 206 w 507"/>
                  <a:gd name="T41" fmla="*/ 143 h 965"/>
                  <a:gd name="T42" fmla="*/ 206 w 507"/>
                  <a:gd name="T43" fmla="*/ 290 h 965"/>
                  <a:gd name="T44" fmla="*/ 41 w 507"/>
                  <a:gd name="T45" fmla="*/ 290 h 965"/>
                  <a:gd name="T46" fmla="*/ 41 w 507"/>
                  <a:gd name="T47" fmla="*/ 143 h 965"/>
                  <a:gd name="T48" fmla="*/ 206 w 507"/>
                  <a:gd name="T49" fmla="*/ 143 h 965"/>
                  <a:gd name="T50" fmla="*/ 206 w 507"/>
                  <a:gd name="T51" fmla="*/ 538 h 965"/>
                  <a:gd name="T52" fmla="*/ 206 w 507"/>
                  <a:gd name="T53" fmla="*/ 677 h 965"/>
                  <a:gd name="T54" fmla="*/ 41 w 507"/>
                  <a:gd name="T55" fmla="*/ 677 h 965"/>
                  <a:gd name="T56" fmla="*/ 41 w 507"/>
                  <a:gd name="T57" fmla="*/ 538 h 965"/>
                  <a:gd name="T58" fmla="*/ 206 w 507"/>
                  <a:gd name="T59" fmla="*/ 538 h 965"/>
                  <a:gd name="T60" fmla="*/ 41 w 507"/>
                  <a:gd name="T61" fmla="*/ 483 h 965"/>
                  <a:gd name="T62" fmla="*/ 41 w 507"/>
                  <a:gd name="T63" fmla="*/ 345 h 965"/>
                  <a:gd name="T64" fmla="*/ 206 w 507"/>
                  <a:gd name="T65" fmla="*/ 345 h 965"/>
                  <a:gd name="T66" fmla="*/ 206 w 507"/>
                  <a:gd name="T67" fmla="*/ 483 h 965"/>
                  <a:gd name="T68" fmla="*/ 41 w 507"/>
                  <a:gd name="T69" fmla="*/ 483 h 965"/>
                  <a:gd name="T70" fmla="*/ 41 w 507"/>
                  <a:gd name="T71" fmla="*/ 733 h 965"/>
                  <a:gd name="T72" fmla="*/ 206 w 507"/>
                  <a:gd name="T73" fmla="*/ 733 h 965"/>
                  <a:gd name="T74" fmla="*/ 206 w 507"/>
                  <a:gd name="T75" fmla="*/ 863 h 965"/>
                  <a:gd name="T76" fmla="*/ 41 w 507"/>
                  <a:gd name="T77" fmla="*/ 863 h 965"/>
                  <a:gd name="T78" fmla="*/ 41 w 507"/>
                  <a:gd name="T79" fmla="*/ 733 h 965"/>
                  <a:gd name="T80" fmla="*/ 256 w 507"/>
                  <a:gd name="T81" fmla="*/ 863 h 965"/>
                  <a:gd name="T82" fmla="*/ 256 w 507"/>
                  <a:gd name="T83" fmla="*/ 733 h 965"/>
                  <a:gd name="T84" fmla="*/ 406 w 507"/>
                  <a:gd name="T85" fmla="*/ 733 h 965"/>
                  <a:gd name="T86" fmla="*/ 406 w 507"/>
                  <a:gd name="T87" fmla="*/ 863 h 965"/>
                  <a:gd name="T88" fmla="*/ 256 w 507"/>
                  <a:gd name="T89" fmla="*/ 863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7" h="965">
                    <a:moveTo>
                      <a:pt x="0" y="0"/>
                    </a:moveTo>
                    <a:lnTo>
                      <a:pt x="0" y="965"/>
                    </a:lnTo>
                    <a:lnTo>
                      <a:pt x="507" y="965"/>
                    </a:lnTo>
                    <a:lnTo>
                      <a:pt x="507" y="0"/>
                    </a:lnTo>
                    <a:lnTo>
                      <a:pt x="0" y="0"/>
                    </a:lnTo>
                    <a:close/>
                    <a:moveTo>
                      <a:pt x="406" y="143"/>
                    </a:moveTo>
                    <a:lnTo>
                      <a:pt x="406" y="290"/>
                    </a:lnTo>
                    <a:lnTo>
                      <a:pt x="256" y="290"/>
                    </a:lnTo>
                    <a:lnTo>
                      <a:pt x="256" y="143"/>
                    </a:lnTo>
                    <a:lnTo>
                      <a:pt x="406" y="143"/>
                    </a:lnTo>
                    <a:close/>
                    <a:moveTo>
                      <a:pt x="256" y="538"/>
                    </a:moveTo>
                    <a:lnTo>
                      <a:pt x="406" y="538"/>
                    </a:lnTo>
                    <a:lnTo>
                      <a:pt x="406" y="677"/>
                    </a:lnTo>
                    <a:lnTo>
                      <a:pt x="256" y="677"/>
                    </a:lnTo>
                    <a:lnTo>
                      <a:pt x="256" y="538"/>
                    </a:lnTo>
                    <a:close/>
                    <a:moveTo>
                      <a:pt x="406" y="483"/>
                    </a:moveTo>
                    <a:lnTo>
                      <a:pt x="256" y="483"/>
                    </a:lnTo>
                    <a:lnTo>
                      <a:pt x="256" y="345"/>
                    </a:lnTo>
                    <a:lnTo>
                      <a:pt x="406" y="345"/>
                    </a:lnTo>
                    <a:lnTo>
                      <a:pt x="406" y="483"/>
                    </a:lnTo>
                    <a:close/>
                    <a:moveTo>
                      <a:pt x="206" y="143"/>
                    </a:moveTo>
                    <a:lnTo>
                      <a:pt x="206" y="290"/>
                    </a:lnTo>
                    <a:lnTo>
                      <a:pt x="41" y="290"/>
                    </a:lnTo>
                    <a:lnTo>
                      <a:pt x="41" y="143"/>
                    </a:lnTo>
                    <a:lnTo>
                      <a:pt x="206" y="143"/>
                    </a:lnTo>
                    <a:close/>
                    <a:moveTo>
                      <a:pt x="206" y="538"/>
                    </a:moveTo>
                    <a:lnTo>
                      <a:pt x="206" y="677"/>
                    </a:lnTo>
                    <a:lnTo>
                      <a:pt x="41" y="677"/>
                    </a:lnTo>
                    <a:lnTo>
                      <a:pt x="41" y="538"/>
                    </a:lnTo>
                    <a:lnTo>
                      <a:pt x="206" y="538"/>
                    </a:lnTo>
                    <a:close/>
                    <a:moveTo>
                      <a:pt x="41" y="483"/>
                    </a:moveTo>
                    <a:lnTo>
                      <a:pt x="41" y="345"/>
                    </a:lnTo>
                    <a:lnTo>
                      <a:pt x="206" y="345"/>
                    </a:lnTo>
                    <a:lnTo>
                      <a:pt x="206" y="483"/>
                    </a:lnTo>
                    <a:lnTo>
                      <a:pt x="41" y="483"/>
                    </a:lnTo>
                    <a:close/>
                    <a:moveTo>
                      <a:pt x="41" y="733"/>
                    </a:moveTo>
                    <a:lnTo>
                      <a:pt x="206" y="733"/>
                    </a:lnTo>
                    <a:lnTo>
                      <a:pt x="206" y="863"/>
                    </a:lnTo>
                    <a:lnTo>
                      <a:pt x="41" y="863"/>
                    </a:lnTo>
                    <a:lnTo>
                      <a:pt x="41" y="733"/>
                    </a:lnTo>
                    <a:close/>
                    <a:moveTo>
                      <a:pt x="256" y="863"/>
                    </a:moveTo>
                    <a:lnTo>
                      <a:pt x="256" y="733"/>
                    </a:lnTo>
                    <a:lnTo>
                      <a:pt x="406" y="733"/>
                    </a:lnTo>
                    <a:lnTo>
                      <a:pt x="406" y="863"/>
                    </a:lnTo>
                    <a:lnTo>
                      <a:pt x="256" y="863"/>
                    </a:lnTo>
                    <a:close/>
                  </a:path>
                </a:pathLst>
              </a:custGeom>
              <a:solidFill>
                <a:schemeClr val="accent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555" name="Freeform 156"/>
              <p:cNvSpPr>
                <a:spLocks noEditPoints="1"/>
              </p:cNvSpPr>
              <p:nvPr/>
            </p:nvSpPr>
            <p:spPr bwMode="auto">
              <a:xfrm>
                <a:off x="5370" y="6411"/>
                <a:ext cx="732" cy="1117"/>
              </a:xfrm>
              <a:custGeom>
                <a:avLst/>
                <a:gdLst>
                  <a:gd name="T0" fmla="*/ 0 w 507"/>
                  <a:gd name="T1" fmla="*/ 0 h 772"/>
                  <a:gd name="T2" fmla="*/ 0 w 507"/>
                  <a:gd name="T3" fmla="*/ 772 h 772"/>
                  <a:gd name="T4" fmla="*/ 507 w 507"/>
                  <a:gd name="T5" fmla="*/ 772 h 772"/>
                  <a:gd name="T6" fmla="*/ 507 w 507"/>
                  <a:gd name="T7" fmla="*/ 0 h 772"/>
                  <a:gd name="T8" fmla="*/ 0 w 507"/>
                  <a:gd name="T9" fmla="*/ 0 h 772"/>
                  <a:gd name="T10" fmla="*/ 241 w 507"/>
                  <a:gd name="T11" fmla="*/ 670 h 772"/>
                  <a:gd name="T12" fmla="*/ 86 w 507"/>
                  <a:gd name="T13" fmla="*/ 670 h 772"/>
                  <a:gd name="T14" fmla="*/ 86 w 507"/>
                  <a:gd name="T15" fmla="*/ 543 h 772"/>
                  <a:gd name="T16" fmla="*/ 241 w 507"/>
                  <a:gd name="T17" fmla="*/ 543 h 772"/>
                  <a:gd name="T18" fmla="*/ 241 w 507"/>
                  <a:gd name="T19" fmla="*/ 670 h 772"/>
                  <a:gd name="T20" fmla="*/ 241 w 507"/>
                  <a:gd name="T21" fmla="*/ 488 h 772"/>
                  <a:gd name="T22" fmla="*/ 86 w 507"/>
                  <a:gd name="T23" fmla="*/ 488 h 772"/>
                  <a:gd name="T24" fmla="*/ 86 w 507"/>
                  <a:gd name="T25" fmla="*/ 345 h 772"/>
                  <a:gd name="T26" fmla="*/ 241 w 507"/>
                  <a:gd name="T27" fmla="*/ 345 h 772"/>
                  <a:gd name="T28" fmla="*/ 241 w 507"/>
                  <a:gd name="T29" fmla="*/ 488 h 772"/>
                  <a:gd name="T30" fmla="*/ 241 w 507"/>
                  <a:gd name="T31" fmla="*/ 290 h 772"/>
                  <a:gd name="T32" fmla="*/ 86 w 507"/>
                  <a:gd name="T33" fmla="*/ 290 h 772"/>
                  <a:gd name="T34" fmla="*/ 86 w 507"/>
                  <a:gd name="T35" fmla="*/ 154 h 772"/>
                  <a:gd name="T36" fmla="*/ 241 w 507"/>
                  <a:gd name="T37" fmla="*/ 154 h 772"/>
                  <a:gd name="T38" fmla="*/ 241 w 507"/>
                  <a:gd name="T39" fmla="*/ 290 h 772"/>
                  <a:gd name="T40" fmla="*/ 450 w 507"/>
                  <a:gd name="T41" fmla="*/ 670 h 772"/>
                  <a:gd name="T42" fmla="*/ 291 w 507"/>
                  <a:gd name="T43" fmla="*/ 670 h 772"/>
                  <a:gd name="T44" fmla="*/ 291 w 507"/>
                  <a:gd name="T45" fmla="*/ 543 h 772"/>
                  <a:gd name="T46" fmla="*/ 450 w 507"/>
                  <a:gd name="T47" fmla="*/ 543 h 772"/>
                  <a:gd name="T48" fmla="*/ 450 w 507"/>
                  <a:gd name="T49" fmla="*/ 670 h 772"/>
                  <a:gd name="T50" fmla="*/ 450 w 507"/>
                  <a:gd name="T51" fmla="*/ 488 h 772"/>
                  <a:gd name="T52" fmla="*/ 291 w 507"/>
                  <a:gd name="T53" fmla="*/ 488 h 772"/>
                  <a:gd name="T54" fmla="*/ 291 w 507"/>
                  <a:gd name="T55" fmla="*/ 345 h 772"/>
                  <a:gd name="T56" fmla="*/ 450 w 507"/>
                  <a:gd name="T57" fmla="*/ 345 h 772"/>
                  <a:gd name="T58" fmla="*/ 450 w 507"/>
                  <a:gd name="T59" fmla="*/ 488 h 772"/>
                  <a:gd name="T60" fmla="*/ 450 w 507"/>
                  <a:gd name="T61" fmla="*/ 290 h 772"/>
                  <a:gd name="T62" fmla="*/ 291 w 507"/>
                  <a:gd name="T63" fmla="*/ 290 h 772"/>
                  <a:gd name="T64" fmla="*/ 291 w 507"/>
                  <a:gd name="T65" fmla="*/ 154 h 772"/>
                  <a:gd name="T66" fmla="*/ 450 w 507"/>
                  <a:gd name="T67" fmla="*/ 154 h 772"/>
                  <a:gd name="T68" fmla="*/ 450 w 507"/>
                  <a:gd name="T69" fmla="*/ 29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7" h="772">
                    <a:moveTo>
                      <a:pt x="0" y="0"/>
                    </a:moveTo>
                    <a:lnTo>
                      <a:pt x="0" y="772"/>
                    </a:lnTo>
                    <a:lnTo>
                      <a:pt x="507" y="772"/>
                    </a:lnTo>
                    <a:lnTo>
                      <a:pt x="507" y="0"/>
                    </a:lnTo>
                    <a:lnTo>
                      <a:pt x="0" y="0"/>
                    </a:lnTo>
                    <a:close/>
                    <a:moveTo>
                      <a:pt x="241" y="670"/>
                    </a:moveTo>
                    <a:lnTo>
                      <a:pt x="86" y="670"/>
                    </a:lnTo>
                    <a:lnTo>
                      <a:pt x="86" y="543"/>
                    </a:lnTo>
                    <a:lnTo>
                      <a:pt x="241" y="543"/>
                    </a:lnTo>
                    <a:lnTo>
                      <a:pt x="241" y="670"/>
                    </a:lnTo>
                    <a:close/>
                    <a:moveTo>
                      <a:pt x="241" y="488"/>
                    </a:moveTo>
                    <a:lnTo>
                      <a:pt x="86" y="488"/>
                    </a:lnTo>
                    <a:lnTo>
                      <a:pt x="86" y="345"/>
                    </a:lnTo>
                    <a:lnTo>
                      <a:pt x="241" y="345"/>
                    </a:lnTo>
                    <a:lnTo>
                      <a:pt x="241" y="488"/>
                    </a:lnTo>
                    <a:close/>
                    <a:moveTo>
                      <a:pt x="241" y="290"/>
                    </a:moveTo>
                    <a:lnTo>
                      <a:pt x="86" y="290"/>
                    </a:lnTo>
                    <a:lnTo>
                      <a:pt x="86" y="154"/>
                    </a:lnTo>
                    <a:lnTo>
                      <a:pt x="241" y="154"/>
                    </a:lnTo>
                    <a:lnTo>
                      <a:pt x="241" y="290"/>
                    </a:lnTo>
                    <a:close/>
                    <a:moveTo>
                      <a:pt x="450" y="670"/>
                    </a:moveTo>
                    <a:lnTo>
                      <a:pt x="291" y="670"/>
                    </a:lnTo>
                    <a:lnTo>
                      <a:pt x="291" y="543"/>
                    </a:lnTo>
                    <a:lnTo>
                      <a:pt x="450" y="543"/>
                    </a:lnTo>
                    <a:lnTo>
                      <a:pt x="450" y="670"/>
                    </a:lnTo>
                    <a:close/>
                    <a:moveTo>
                      <a:pt x="450" y="488"/>
                    </a:moveTo>
                    <a:lnTo>
                      <a:pt x="291" y="488"/>
                    </a:lnTo>
                    <a:lnTo>
                      <a:pt x="291" y="345"/>
                    </a:lnTo>
                    <a:lnTo>
                      <a:pt x="450" y="345"/>
                    </a:lnTo>
                    <a:lnTo>
                      <a:pt x="450" y="488"/>
                    </a:lnTo>
                    <a:close/>
                    <a:moveTo>
                      <a:pt x="450" y="290"/>
                    </a:moveTo>
                    <a:lnTo>
                      <a:pt x="291" y="290"/>
                    </a:lnTo>
                    <a:lnTo>
                      <a:pt x="291" y="154"/>
                    </a:lnTo>
                    <a:lnTo>
                      <a:pt x="450" y="154"/>
                    </a:lnTo>
                    <a:lnTo>
                      <a:pt x="450" y="290"/>
                    </a:lnTo>
                    <a:close/>
                  </a:path>
                </a:pathLst>
              </a:custGeom>
              <a:solidFill>
                <a:schemeClr val="accent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grpSp>
        <p:grpSp>
          <p:nvGrpSpPr>
            <p:cNvPr id="465" name="组合 6"/>
            <p:cNvGrpSpPr/>
            <p:nvPr/>
          </p:nvGrpSpPr>
          <p:grpSpPr>
            <a:xfrm>
              <a:off x="4653" y="4293"/>
              <a:ext cx="891" cy="891"/>
              <a:chOff x="3819" y="5147"/>
              <a:chExt cx="998" cy="998"/>
            </a:xfrm>
          </p:grpSpPr>
          <p:sp>
            <p:nvSpPr>
              <p:cNvPr id="1049556" name="矩形 419"/>
              <p:cNvSpPr/>
              <p:nvPr/>
            </p:nvSpPr>
            <p:spPr>
              <a:xfrm>
                <a:off x="3819" y="5147"/>
                <a:ext cx="999" cy="999"/>
              </a:xfrm>
              <a:prstGeom prst="rect">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557" name="KSO_Shape"/>
              <p:cNvSpPr/>
              <p:nvPr/>
            </p:nvSpPr>
            <p:spPr bwMode="auto">
              <a:xfrm>
                <a:off x="4012" y="5341"/>
                <a:ext cx="611" cy="611"/>
              </a:xfrm>
              <a:custGeom>
                <a:avLst/>
                <a:gdLst>
                  <a:gd name="T0" fmla="*/ 779318 w 419100"/>
                  <a:gd name="T1" fmla="*/ 1212273 h 419100"/>
                  <a:gd name="T2" fmla="*/ 1125682 w 419100"/>
                  <a:gd name="T3" fmla="*/ 1212273 h 419100"/>
                  <a:gd name="T4" fmla="*/ 1125682 w 419100"/>
                  <a:gd name="T5" fmla="*/ 1905000 h 419100"/>
                  <a:gd name="T6" fmla="*/ 779318 w 419100"/>
                  <a:gd name="T7" fmla="*/ 1905000 h 419100"/>
                  <a:gd name="T8" fmla="*/ 952500 w 419100"/>
                  <a:gd name="T9" fmla="*/ 0 h 419100"/>
                  <a:gd name="T10" fmla="*/ 1298864 w 419100"/>
                  <a:gd name="T11" fmla="*/ 346364 h 419100"/>
                  <a:gd name="T12" fmla="*/ 1298864 w 419100"/>
                  <a:gd name="T13" fmla="*/ 86591 h 419100"/>
                  <a:gd name="T14" fmla="*/ 1645227 w 419100"/>
                  <a:gd name="T15" fmla="*/ 86591 h 419100"/>
                  <a:gd name="T16" fmla="*/ 1645227 w 419100"/>
                  <a:gd name="T17" fmla="*/ 692727 h 419100"/>
                  <a:gd name="T18" fmla="*/ 1905000 w 419100"/>
                  <a:gd name="T19" fmla="*/ 952500 h 419100"/>
                  <a:gd name="T20" fmla="*/ 1731818 w 419100"/>
                  <a:gd name="T21" fmla="*/ 952500 h 419100"/>
                  <a:gd name="T22" fmla="*/ 1731818 w 419100"/>
                  <a:gd name="T23" fmla="*/ 1905000 h 419100"/>
                  <a:gd name="T24" fmla="*/ 1212273 w 419100"/>
                  <a:gd name="T25" fmla="*/ 1905000 h 419100"/>
                  <a:gd name="T26" fmla="*/ 1212273 w 419100"/>
                  <a:gd name="T27" fmla="*/ 1125682 h 419100"/>
                  <a:gd name="T28" fmla="*/ 692727 w 419100"/>
                  <a:gd name="T29" fmla="*/ 1125682 h 419100"/>
                  <a:gd name="T30" fmla="*/ 692727 w 419100"/>
                  <a:gd name="T31" fmla="*/ 1905000 h 419100"/>
                  <a:gd name="T32" fmla="*/ 173182 w 419100"/>
                  <a:gd name="T33" fmla="*/ 1905000 h 419100"/>
                  <a:gd name="T34" fmla="*/ 173182 w 419100"/>
                  <a:gd name="T35" fmla="*/ 952500 h 419100"/>
                  <a:gd name="T36" fmla="*/ 0 w 419100"/>
                  <a:gd name="T37" fmla="*/ 952500 h 419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9100" h="419100">
                    <a:moveTo>
                      <a:pt x="171450" y="266700"/>
                    </a:moveTo>
                    <a:lnTo>
                      <a:pt x="247650" y="266700"/>
                    </a:lnTo>
                    <a:lnTo>
                      <a:pt x="247650" y="419100"/>
                    </a:lnTo>
                    <a:lnTo>
                      <a:pt x="171450" y="419100"/>
                    </a:lnTo>
                    <a:lnTo>
                      <a:pt x="171450" y="266700"/>
                    </a:lnTo>
                    <a:close/>
                    <a:moveTo>
                      <a:pt x="209550" y="0"/>
                    </a:moveTo>
                    <a:lnTo>
                      <a:pt x="285750" y="76200"/>
                    </a:lnTo>
                    <a:lnTo>
                      <a:pt x="285750" y="19050"/>
                    </a:lnTo>
                    <a:lnTo>
                      <a:pt x="361950" y="19050"/>
                    </a:lnTo>
                    <a:lnTo>
                      <a:pt x="361950" y="152400"/>
                    </a:lnTo>
                    <a:lnTo>
                      <a:pt x="419100" y="209550"/>
                    </a:lnTo>
                    <a:lnTo>
                      <a:pt x="381000" y="209550"/>
                    </a:lnTo>
                    <a:lnTo>
                      <a:pt x="381000" y="419100"/>
                    </a:lnTo>
                    <a:lnTo>
                      <a:pt x="266700" y="419100"/>
                    </a:lnTo>
                    <a:lnTo>
                      <a:pt x="266700" y="247650"/>
                    </a:lnTo>
                    <a:lnTo>
                      <a:pt x="152400" y="247650"/>
                    </a:lnTo>
                    <a:lnTo>
                      <a:pt x="152400" y="419100"/>
                    </a:lnTo>
                    <a:lnTo>
                      <a:pt x="38100" y="419100"/>
                    </a:lnTo>
                    <a:lnTo>
                      <a:pt x="38100" y="209550"/>
                    </a:lnTo>
                    <a:lnTo>
                      <a:pt x="0" y="209550"/>
                    </a:lnTo>
                    <a:lnTo>
                      <a:pt x="2095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n-lt"/>
                  <a:ea typeface="+mn-ea"/>
                </a:endParaRPr>
              </a:p>
            </p:txBody>
          </p:sp>
        </p:grpSp>
        <p:grpSp>
          <p:nvGrpSpPr>
            <p:cNvPr id="466" name="组合 11"/>
            <p:cNvGrpSpPr/>
            <p:nvPr/>
          </p:nvGrpSpPr>
          <p:grpSpPr>
            <a:xfrm>
              <a:off x="8856" y="4293"/>
              <a:ext cx="891" cy="891"/>
              <a:chOff x="8525" y="5082"/>
              <a:chExt cx="998" cy="998"/>
            </a:xfrm>
          </p:grpSpPr>
          <p:sp>
            <p:nvSpPr>
              <p:cNvPr id="1049558" name="矩形 421"/>
              <p:cNvSpPr/>
              <p:nvPr/>
            </p:nvSpPr>
            <p:spPr>
              <a:xfrm>
                <a:off x="8525" y="5082"/>
                <a:ext cx="999" cy="999"/>
              </a:xfrm>
              <a:prstGeom prst="rect">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49559" name="KSO_Shape"/>
              <p:cNvSpPr/>
              <p:nvPr/>
            </p:nvSpPr>
            <p:spPr>
              <a:xfrm>
                <a:off x="8720" y="5244"/>
                <a:ext cx="610" cy="654"/>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350">
                  <a:solidFill>
                    <a:srgbClr val="FFFFFF"/>
                  </a:solidFill>
                </a:endParaRPr>
              </a:p>
            </p:txBody>
          </p:sp>
        </p:grpSp>
        <p:sp>
          <p:nvSpPr>
            <p:cNvPr id="1049560" name="文本框 28"/>
            <p:cNvSpPr txBox="1"/>
            <p:nvPr/>
          </p:nvSpPr>
          <p:spPr>
            <a:xfrm>
              <a:off x="9988" y="4225"/>
              <a:ext cx="2463" cy="1024"/>
            </a:xfrm>
            <a:prstGeom prst="rect">
              <a:avLst/>
            </a:prstGeom>
            <a:noFill/>
          </p:spPr>
          <p:txBody>
            <a:bodyPr wrap="square" rtlCol="0" anchor="ctr" anchorCtr="0">
              <a:spAutoFit/>
            </a:bodyPr>
            <a:lstStyle/>
            <a:p>
              <a:pPr indent="0" algn="just" fontAlgn="auto">
                <a:lnSpc>
                  <a:spcPct val="13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探讨式地提出相应改进建议</a:t>
              </a: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63"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564"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70" name="组合 21"/>
          <p:cNvGrpSpPr/>
          <p:nvPr/>
        </p:nvGrpSpPr>
        <p:grpSpPr>
          <a:xfrm>
            <a:off x="3653993" y="739140"/>
            <a:ext cx="1836014" cy="436880"/>
            <a:chOff x="5584" y="1164"/>
            <a:chExt cx="2891" cy="688"/>
          </a:xfrm>
        </p:grpSpPr>
        <p:sp>
          <p:nvSpPr>
            <p:cNvPr id="1049565" name="文本框 22"/>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6</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a:t>
              </a:r>
            </a:p>
          </p:txBody>
        </p:sp>
        <p:grpSp>
          <p:nvGrpSpPr>
            <p:cNvPr id="471" name="组合 23"/>
            <p:cNvGrpSpPr/>
            <p:nvPr/>
          </p:nvGrpSpPr>
          <p:grpSpPr>
            <a:xfrm>
              <a:off x="5584" y="1734"/>
              <a:ext cx="2891" cy="118"/>
              <a:chOff x="3578" y="2857"/>
              <a:chExt cx="2754" cy="118"/>
            </a:xfrm>
          </p:grpSpPr>
          <p:cxnSp>
            <p:nvCxnSpPr>
              <p:cNvPr id="3145844" name="直接连接符 24"/>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45" name="直接连接符 25"/>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472" name="组合 60"/>
          <p:cNvGrpSpPr/>
          <p:nvPr/>
        </p:nvGrpSpPr>
        <p:grpSpPr>
          <a:xfrm>
            <a:off x="777875" y="1489710"/>
            <a:ext cx="7588250" cy="3263900"/>
            <a:chOff x="1300" y="2301"/>
            <a:chExt cx="11950" cy="5140"/>
          </a:xfrm>
        </p:grpSpPr>
        <p:grpSp>
          <p:nvGrpSpPr>
            <p:cNvPr id="473" name="组合 58"/>
            <p:cNvGrpSpPr/>
            <p:nvPr/>
          </p:nvGrpSpPr>
          <p:grpSpPr>
            <a:xfrm>
              <a:off x="1300" y="2404"/>
              <a:ext cx="5586" cy="4933"/>
              <a:chOff x="1150" y="2749"/>
              <a:chExt cx="5586" cy="4933"/>
            </a:xfrm>
          </p:grpSpPr>
          <p:cxnSp>
            <p:nvCxnSpPr>
              <p:cNvPr id="3145846" name="直线连接符 32"/>
              <p:cNvCxnSpPr>
                <a:cxnSpLocks/>
              </p:cNvCxnSpPr>
              <p:nvPr/>
            </p:nvCxnSpPr>
            <p:spPr>
              <a:xfrm flipV="1">
                <a:off x="2191" y="5239"/>
                <a:ext cx="870" cy="77"/>
              </a:xfrm>
              <a:prstGeom prst="line">
                <a:avLst/>
              </a:prstGeom>
              <a:solidFill>
                <a:srgbClr val="E4A902"/>
              </a:solidFill>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5847" name="直线连接符 22"/>
              <p:cNvCxnSpPr>
                <a:cxnSpLocks/>
              </p:cNvCxnSpPr>
              <p:nvPr/>
            </p:nvCxnSpPr>
            <p:spPr>
              <a:xfrm>
                <a:off x="3363" y="3776"/>
                <a:ext cx="339" cy="741"/>
              </a:xfrm>
              <a:prstGeom prst="line">
                <a:avLst/>
              </a:prstGeom>
              <a:solidFill>
                <a:srgbClr val="E4A902"/>
              </a:solidFill>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5848" name="直线连接符 25"/>
              <p:cNvCxnSpPr>
                <a:cxnSpLocks/>
              </p:cNvCxnSpPr>
              <p:nvPr/>
            </p:nvCxnSpPr>
            <p:spPr>
              <a:xfrm flipH="1">
                <a:off x="4464" y="3902"/>
                <a:ext cx="859" cy="813"/>
              </a:xfrm>
              <a:prstGeom prst="line">
                <a:avLst/>
              </a:prstGeom>
              <a:solidFill>
                <a:srgbClr val="E4A902"/>
              </a:solidFill>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5849" name="直线连接符 31"/>
              <p:cNvCxnSpPr>
                <a:cxnSpLocks/>
              </p:cNvCxnSpPr>
              <p:nvPr/>
            </p:nvCxnSpPr>
            <p:spPr>
              <a:xfrm>
                <a:off x="4716" y="5710"/>
                <a:ext cx="738" cy="777"/>
              </a:xfrm>
              <a:prstGeom prst="line">
                <a:avLst/>
              </a:prstGeom>
              <a:solidFill>
                <a:srgbClr val="E4A902"/>
              </a:solidFill>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5850" name="直线连接符 36"/>
              <p:cNvCxnSpPr>
                <a:cxnSpLocks/>
              </p:cNvCxnSpPr>
              <p:nvPr/>
            </p:nvCxnSpPr>
            <p:spPr>
              <a:xfrm flipV="1">
                <a:off x="3610" y="5710"/>
                <a:ext cx="104" cy="1055"/>
              </a:xfrm>
              <a:prstGeom prst="line">
                <a:avLst/>
              </a:prstGeom>
              <a:solidFill>
                <a:srgbClr val="E4A902"/>
              </a:solidFill>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9566" name="矩形 2"/>
              <p:cNvSpPr/>
              <p:nvPr/>
            </p:nvSpPr>
            <p:spPr>
              <a:xfrm>
                <a:off x="2930" y="4424"/>
                <a:ext cx="2246" cy="1286"/>
              </a:xfrm>
              <a:custGeom>
                <a:avLst/>
                <a:gdLst/>
                <a:ahLst/>
                <a:cxnLst/>
                <a:rect l="l" t="t" r="r" b="b"/>
                <a:pathLst>
                  <a:path w="3421550" h="1763487">
                    <a:moveTo>
                      <a:pt x="1328648" y="0"/>
                    </a:moveTo>
                    <a:cubicBezTo>
                      <a:pt x="1584363" y="0"/>
                      <a:pt x="1809817" y="129561"/>
                      <a:pt x="1942948" y="326620"/>
                    </a:cubicBezTo>
                    <a:lnTo>
                      <a:pt x="1955795" y="350289"/>
                    </a:lnTo>
                    <a:lnTo>
                      <a:pt x="1961105" y="345908"/>
                    </a:lnTo>
                    <a:cubicBezTo>
                      <a:pt x="2042399" y="290987"/>
                      <a:pt x="2140401" y="258918"/>
                      <a:pt x="2245892" y="258918"/>
                    </a:cubicBezTo>
                    <a:cubicBezTo>
                      <a:pt x="2456875" y="258918"/>
                      <a:pt x="2637898" y="387194"/>
                      <a:pt x="2715222" y="570011"/>
                    </a:cubicBezTo>
                    <a:lnTo>
                      <a:pt x="2724181" y="598872"/>
                    </a:lnTo>
                    <a:lnTo>
                      <a:pt x="2833721" y="587829"/>
                    </a:lnTo>
                    <a:cubicBezTo>
                      <a:pt x="3158370" y="587829"/>
                      <a:pt x="3421550" y="851009"/>
                      <a:pt x="3421550" y="1175658"/>
                    </a:cubicBezTo>
                    <a:cubicBezTo>
                      <a:pt x="3421550" y="1500307"/>
                      <a:pt x="3158370" y="1763487"/>
                      <a:pt x="2833721" y="1763487"/>
                    </a:cubicBezTo>
                    <a:lnTo>
                      <a:pt x="2833711" y="1763486"/>
                    </a:lnTo>
                    <a:lnTo>
                      <a:pt x="629716" y="1763486"/>
                    </a:lnTo>
                    <a:lnTo>
                      <a:pt x="629716" y="1759265"/>
                    </a:lnTo>
                    <a:lnTo>
                      <a:pt x="587829" y="1763487"/>
                    </a:lnTo>
                    <a:cubicBezTo>
                      <a:pt x="263180" y="1763487"/>
                      <a:pt x="0" y="1500307"/>
                      <a:pt x="0" y="1175658"/>
                    </a:cubicBezTo>
                    <a:cubicBezTo>
                      <a:pt x="0" y="851009"/>
                      <a:pt x="263180" y="587829"/>
                      <a:pt x="587829" y="587829"/>
                    </a:cubicBezTo>
                    <a:lnTo>
                      <a:pt x="603652" y="589026"/>
                    </a:lnTo>
                    <a:lnTo>
                      <a:pt x="646045" y="452459"/>
                    </a:lnTo>
                    <a:cubicBezTo>
                      <a:pt x="758508" y="186568"/>
                      <a:pt x="1021790" y="0"/>
                      <a:pt x="1328648" y="0"/>
                    </a:cubicBezTo>
                    <a:close/>
                  </a:path>
                </a:pathLst>
              </a:custGeom>
              <a:solidFill>
                <a:srgbClr val="7CB0C8"/>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kumimoji="1" lang="zh-CN" altLang="en-US"/>
              </a:p>
            </p:txBody>
          </p:sp>
          <p:sp>
            <p:nvSpPr>
              <p:cNvPr id="1049567" name="椭圆 11"/>
              <p:cNvSpPr/>
              <p:nvPr/>
            </p:nvSpPr>
            <p:spPr>
              <a:xfrm>
                <a:off x="2602" y="2804"/>
                <a:ext cx="1100" cy="1100"/>
              </a:xfrm>
              <a:prstGeom prst="ellipse">
                <a:avLst/>
              </a:prstGeom>
              <a:solidFill>
                <a:srgbClr val="7CB0C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rmAutofit/>
              </a:bodyPr>
              <a:lstStyle/>
              <a:p>
                <a:pPr algn="ctr" fontAlgn="auto"/>
                <a:r>
                  <a:rPr kumimoji="1" lang="en-US" altLang="zh-CN" b="1" dirty="0">
                    <a:solidFill>
                      <a:schemeClr val="bg1"/>
                    </a:solidFill>
                    <a:latin typeface="微软雅黑" panose="020B0503020204020204" pitchFamily="34" charset="-122"/>
                    <a:ea typeface="微软雅黑" panose="020B0503020204020204" pitchFamily="34" charset="-122"/>
                  </a:rPr>
                  <a:t>1</a:t>
                </a:r>
              </a:p>
            </p:txBody>
          </p:sp>
          <p:sp>
            <p:nvSpPr>
              <p:cNvPr id="1049568" name="椭圆 12"/>
              <p:cNvSpPr/>
              <p:nvPr/>
            </p:nvSpPr>
            <p:spPr>
              <a:xfrm>
                <a:off x="4993" y="2981"/>
                <a:ext cx="1100" cy="1100"/>
              </a:xfrm>
              <a:prstGeom prst="ellipse">
                <a:avLst/>
              </a:prstGeom>
              <a:solidFill>
                <a:srgbClr val="7CB0C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rmAutofit/>
              </a:bodyPr>
              <a:lstStyle/>
              <a:p>
                <a:pPr algn="ctr" fontAlgn="auto"/>
                <a:r>
                  <a:rPr kumimoji="1" lang="en-US" altLang="zh-CN" b="1" dirty="0">
                    <a:solidFill>
                      <a:schemeClr val="bg1"/>
                    </a:solidFill>
                    <a:latin typeface="微软雅黑" panose="020B0503020204020204" pitchFamily="34" charset="-122"/>
                    <a:ea typeface="微软雅黑" panose="020B0503020204020204" pitchFamily="34" charset="-122"/>
                  </a:rPr>
                  <a:t>2</a:t>
                </a:r>
              </a:p>
            </p:txBody>
          </p:sp>
          <p:sp>
            <p:nvSpPr>
              <p:cNvPr id="1049569" name="椭圆 14"/>
              <p:cNvSpPr/>
              <p:nvPr/>
            </p:nvSpPr>
            <p:spPr>
              <a:xfrm>
                <a:off x="1150" y="4826"/>
                <a:ext cx="1100" cy="1100"/>
              </a:xfrm>
              <a:prstGeom prst="ellipse">
                <a:avLst/>
              </a:prstGeom>
              <a:solidFill>
                <a:srgbClr val="7CB0C8"/>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nchorCtr="0">
                <a:normAutofit/>
              </a:bodyPr>
              <a:lstStyle/>
              <a:p>
                <a:pPr algn="ctr" fontAlgn="auto"/>
                <a:r>
                  <a:rPr kumimoji="1" lang="en-US" altLang="zh-CN" b="1" dirty="0">
                    <a:solidFill>
                      <a:schemeClr val="bg1"/>
                    </a:solidFill>
                    <a:latin typeface="微软雅黑" panose="020B0503020204020204" pitchFamily="34" charset="-122"/>
                    <a:ea typeface="微软雅黑" panose="020B0503020204020204" pitchFamily="34" charset="-122"/>
                  </a:rPr>
                  <a:t>5</a:t>
                </a:r>
              </a:p>
            </p:txBody>
          </p:sp>
          <p:sp>
            <p:nvSpPr>
              <p:cNvPr id="1049570" name="椭圆 15"/>
              <p:cNvSpPr/>
              <p:nvPr/>
            </p:nvSpPr>
            <p:spPr>
              <a:xfrm>
                <a:off x="2953" y="6582"/>
                <a:ext cx="1100" cy="1100"/>
              </a:xfrm>
              <a:prstGeom prst="ellipse">
                <a:avLst/>
              </a:prstGeom>
              <a:solidFill>
                <a:srgbClr val="7CB0C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rmAutofit/>
              </a:bodyPr>
              <a:lstStyle/>
              <a:p>
                <a:pPr algn="ctr" fontAlgn="auto"/>
                <a:r>
                  <a:rPr kumimoji="1" lang="en-US" altLang="zh-CN" b="1" dirty="0">
                    <a:solidFill>
                      <a:schemeClr val="bg1"/>
                    </a:solidFill>
                    <a:latin typeface="微软雅黑" panose="020B0503020204020204" pitchFamily="34" charset="-122"/>
                    <a:ea typeface="微软雅黑" panose="020B0503020204020204" pitchFamily="34" charset="-122"/>
                  </a:rPr>
                  <a:t>4</a:t>
                </a:r>
              </a:p>
            </p:txBody>
          </p:sp>
          <p:sp>
            <p:nvSpPr>
              <p:cNvPr id="1049571" name="椭圆 16"/>
              <p:cNvSpPr/>
              <p:nvPr/>
            </p:nvSpPr>
            <p:spPr>
              <a:xfrm>
                <a:off x="5210" y="6092"/>
                <a:ext cx="1100" cy="1100"/>
              </a:xfrm>
              <a:prstGeom prst="ellipse">
                <a:avLst/>
              </a:prstGeom>
              <a:solidFill>
                <a:srgbClr val="7CB0C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rmAutofit/>
              </a:bodyPr>
              <a:lstStyle/>
              <a:p>
                <a:pPr algn="ctr" fontAlgn="auto"/>
                <a:r>
                  <a:rPr kumimoji="1" lang="en-US" altLang="zh-CN" b="1" dirty="0">
                    <a:solidFill>
                      <a:schemeClr val="bg1"/>
                    </a:solidFill>
                    <a:latin typeface="微软雅黑" panose="020B0503020204020204" pitchFamily="34" charset="-122"/>
                    <a:ea typeface="微软雅黑" panose="020B0503020204020204" pitchFamily="34" charset="-122"/>
                  </a:rPr>
                  <a:t>3</a:t>
                </a:r>
              </a:p>
            </p:txBody>
          </p:sp>
          <p:sp>
            <p:nvSpPr>
              <p:cNvPr id="1049572" name="椭圆 17"/>
              <p:cNvSpPr/>
              <p:nvPr/>
            </p:nvSpPr>
            <p:spPr>
              <a:xfrm>
                <a:off x="2320" y="4067"/>
                <a:ext cx="648" cy="648"/>
              </a:xfrm>
              <a:prstGeom prst="ellipse">
                <a:avLst/>
              </a:prstGeom>
              <a:solidFill>
                <a:srgbClr val="ADAEB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87500" lnSpcReduction="20000"/>
              </a:bodyPr>
              <a:lstStyle/>
              <a:p>
                <a:pPr algn="ctr"/>
                <a:endParaRPr kumimoji="1" lang="zh-CN" altLang="en-US"/>
              </a:p>
            </p:txBody>
          </p:sp>
          <p:sp>
            <p:nvSpPr>
              <p:cNvPr id="1049573" name="椭圆 18"/>
              <p:cNvSpPr/>
              <p:nvPr/>
            </p:nvSpPr>
            <p:spPr>
              <a:xfrm>
                <a:off x="3702" y="3660"/>
                <a:ext cx="489" cy="489"/>
              </a:xfrm>
              <a:prstGeom prst="ellipse">
                <a:avLst/>
              </a:prstGeom>
              <a:solidFill>
                <a:srgbClr val="ADAEB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52500" lnSpcReduction="20000"/>
              </a:bodyPr>
              <a:lstStyle/>
              <a:p>
                <a:pPr algn="ctr"/>
                <a:endParaRPr kumimoji="1" lang="zh-CN" altLang="en-US"/>
              </a:p>
            </p:txBody>
          </p:sp>
          <p:sp>
            <p:nvSpPr>
              <p:cNvPr id="1049574" name="椭圆 19"/>
              <p:cNvSpPr/>
              <p:nvPr/>
            </p:nvSpPr>
            <p:spPr>
              <a:xfrm>
                <a:off x="3155" y="5935"/>
                <a:ext cx="333" cy="333"/>
              </a:xfrm>
              <a:prstGeom prst="ellipse">
                <a:avLst/>
              </a:prstGeom>
              <a:solidFill>
                <a:srgbClr val="ADAEB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75" name="椭圆 26"/>
              <p:cNvSpPr/>
              <p:nvPr/>
            </p:nvSpPr>
            <p:spPr>
              <a:xfrm>
                <a:off x="5231" y="5543"/>
                <a:ext cx="333" cy="3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76" name="椭圆 27"/>
              <p:cNvSpPr/>
              <p:nvPr/>
            </p:nvSpPr>
            <p:spPr>
              <a:xfrm>
                <a:off x="2542" y="5377"/>
                <a:ext cx="333" cy="3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77" name="椭圆 28"/>
              <p:cNvSpPr/>
              <p:nvPr/>
            </p:nvSpPr>
            <p:spPr>
              <a:xfrm>
                <a:off x="5290" y="4552"/>
                <a:ext cx="674" cy="674"/>
              </a:xfrm>
              <a:prstGeom prst="ellipse">
                <a:avLst/>
              </a:prstGeom>
              <a:solidFill>
                <a:srgbClr val="ADAEB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87500" lnSpcReduction="20000"/>
              </a:bodyPr>
              <a:lstStyle/>
              <a:p>
                <a:pPr algn="ctr"/>
                <a:endParaRPr kumimoji="1" lang="zh-CN" altLang="en-US"/>
              </a:p>
            </p:txBody>
          </p:sp>
          <p:sp>
            <p:nvSpPr>
              <p:cNvPr id="1049578" name="椭圆 29"/>
              <p:cNvSpPr/>
              <p:nvPr/>
            </p:nvSpPr>
            <p:spPr>
              <a:xfrm>
                <a:off x="2732" y="5826"/>
                <a:ext cx="198" cy="19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79" name="椭圆 30"/>
              <p:cNvSpPr/>
              <p:nvPr/>
            </p:nvSpPr>
            <p:spPr>
              <a:xfrm>
                <a:off x="2306" y="3660"/>
                <a:ext cx="244" cy="2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80" name="椭圆 31"/>
              <p:cNvSpPr/>
              <p:nvPr/>
            </p:nvSpPr>
            <p:spPr>
              <a:xfrm>
                <a:off x="4230" y="2749"/>
                <a:ext cx="111" cy="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81" name="椭圆 32"/>
              <p:cNvSpPr/>
              <p:nvPr/>
            </p:nvSpPr>
            <p:spPr>
              <a:xfrm>
                <a:off x="6274" y="4384"/>
                <a:ext cx="111" cy="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82" name="椭圆 33"/>
              <p:cNvSpPr/>
              <p:nvPr/>
            </p:nvSpPr>
            <p:spPr>
              <a:xfrm>
                <a:off x="1169" y="4368"/>
                <a:ext cx="111" cy="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83" name="椭圆 34"/>
              <p:cNvSpPr/>
              <p:nvPr/>
            </p:nvSpPr>
            <p:spPr>
              <a:xfrm>
                <a:off x="6626" y="5771"/>
                <a:ext cx="111" cy="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84" name="椭圆 35"/>
              <p:cNvSpPr/>
              <p:nvPr/>
            </p:nvSpPr>
            <p:spPr>
              <a:xfrm>
                <a:off x="3959" y="6366"/>
                <a:ext cx="111" cy="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85" name="椭圆 36"/>
              <p:cNvSpPr/>
              <p:nvPr/>
            </p:nvSpPr>
            <p:spPr>
              <a:xfrm>
                <a:off x="4117" y="6764"/>
                <a:ext cx="206" cy="2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86" name="椭圆 37"/>
              <p:cNvSpPr/>
              <p:nvPr/>
            </p:nvSpPr>
            <p:spPr>
              <a:xfrm>
                <a:off x="2250" y="6210"/>
                <a:ext cx="111" cy="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kumimoji="1" lang="zh-CN" altLang="en-US"/>
              </a:p>
            </p:txBody>
          </p:sp>
          <p:sp>
            <p:nvSpPr>
              <p:cNvPr id="1049587" name="文本框 1"/>
              <p:cNvSpPr txBox="1"/>
              <p:nvPr/>
            </p:nvSpPr>
            <p:spPr>
              <a:xfrm>
                <a:off x="2918" y="4984"/>
                <a:ext cx="2247" cy="531"/>
              </a:xfrm>
              <a:prstGeom prst="rect">
                <a:avLst/>
              </a:prstGeom>
              <a:noFill/>
            </p:spPr>
            <p:txBody>
              <a:bodyPr wrap="square" rtlCol="0" anchor="ctr" anchorCtr="0">
                <a:spAutoFit/>
              </a:bodyPr>
              <a:lstStyle/>
              <a:p>
                <a:pPr indent="0" algn="ctr" fontAlgn="auto">
                  <a:lnSpc>
                    <a:spcPct val="100000"/>
                  </a:lnSpc>
                  <a:spcBef>
                    <a:spcPts val="0"/>
                  </a:spcBef>
                  <a:spcAft>
                    <a:spcPts val="0"/>
                  </a:spcAft>
                  <a:buClr>
                    <a:srgbClr val="2E75B6"/>
                  </a:buClr>
                  <a:buSzPct val="75000"/>
                  <a:buFont typeface="Wingdings" panose="05000000000000000000" charset="0"/>
                  <a:buNone/>
                </a:pPr>
                <a:r>
                  <a:rPr lang="zh-CN" sz="1600" b="1" spc="100" dirty="0">
                    <a:solidFill>
                      <a:schemeClr val="bg1"/>
                    </a:solidFill>
                    <a:latin typeface="微软雅黑" panose="020B0503020204020204" pitchFamily="34" charset="-122"/>
                    <a:ea typeface="微软雅黑" panose="020B0503020204020204" pitchFamily="34" charset="-122"/>
                    <a:sym typeface="+mn-ea"/>
                  </a:rPr>
                  <a:t>存在的问题</a:t>
                </a:r>
              </a:p>
            </p:txBody>
          </p:sp>
        </p:grpSp>
        <p:grpSp>
          <p:nvGrpSpPr>
            <p:cNvPr id="474" name="组合 59"/>
            <p:cNvGrpSpPr/>
            <p:nvPr/>
          </p:nvGrpSpPr>
          <p:grpSpPr>
            <a:xfrm>
              <a:off x="7456" y="2301"/>
              <a:ext cx="5794" cy="5140"/>
              <a:chOff x="7456" y="2230"/>
              <a:chExt cx="5794" cy="5140"/>
            </a:xfrm>
          </p:grpSpPr>
          <p:sp>
            <p:nvSpPr>
              <p:cNvPr id="1049588" name="椭圆 39"/>
              <p:cNvSpPr/>
              <p:nvPr/>
            </p:nvSpPr>
            <p:spPr>
              <a:xfrm>
                <a:off x="7456" y="2281"/>
                <a:ext cx="381" cy="381"/>
              </a:xfrm>
              <a:prstGeom prst="ellipse">
                <a:avLst/>
              </a:prstGeom>
              <a:solidFill>
                <a:srgbClr val="7C7C7C"/>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rmAutofit fontScale="60000" lnSpcReduction="20000"/>
              </a:bodyPr>
              <a:lstStyle/>
              <a:p>
                <a:pPr algn="ctr"/>
                <a:r>
                  <a:rPr kumimoji="1" lang="en-US" altLang="zh-CN" sz="1000" b="1" dirty="0">
                    <a:latin typeface="微软雅黑" panose="020B0503020204020204" pitchFamily="34" charset="-122"/>
                    <a:ea typeface="微软雅黑" panose="020B0503020204020204" pitchFamily="34" charset="-122"/>
                  </a:rPr>
                  <a:t>1</a:t>
                </a:r>
              </a:p>
            </p:txBody>
          </p:sp>
          <p:sp>
            <p:nvSpPr>
              <p:cNvPr id="1049589" name="椭圆 40"/>
              <p:cNvSpPr/>
              <p:nvPr/>
            </p:nvSpPr>
            <p:spPr>
              <a:xfrm>
                <a:off x="7456" y="3431"/>
                <a:ext cx="381" cy="381"/>
              </a:xfrm>
              <a:prstGeom prst="ellipse">
                <a:avLst/>
              </a:prstGeom>
              <a:solidFill>
                <a:srgbClr val="7C7C7C"/>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rmAutofit fontScale="60000" lnSpcReduction="20000"/>
              </a:bodyPr>
              <a:lstStyle/>
              <a:p>
                <a:pPr algn="ctr"/>
                <a:r>
                  <a:rPr kumimoji="1" lang="en-US" altLang="zh-CN" sz="1000" b="1" dirty="0">
                    <a:latin typeface="微软雅黑" panose="020B0503020204020204" pitchFamily="34" charset="-122"/>
                    <a:ea typeface="微软雅黑" panose="020B0503020204020204" pitchFamily="34" charset="-122"/>
                  </a:rPr>
                  <a:t>2</a:t>
                </a:r>
              </a:p>
            </p:txBody>
          </p:sp>
          <p:sp>
            <p:nvSpPr>
              <p:cNvPr id="1049590" name="椭圆 42"/>
              <p:cNvSpPr/>
              <p:nvPr/>
            </p:nvSpPr>
            <p:spPr>
              <a:xfrm>
                <a:off x="7456" y="4603"/>
                <a:ext cx="381" cy="381"/>
              </a:xfrm>
              <a:prstGeom prst="ellipse">
                <a:avLst/>
              </a:prstGeom>
              <a:solidFill>
                <a:srgbClr val="7C7C7C"/>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rmAutofit fontScale="60000" lnSpcReduction="20000"/>
              </a:bodyPr>
              <a:lstStyle/>
              <a:p>
                <a:pPr algn="ctr"/>
                <a:r>
                  <a:rPr kumimoji="1" lang="en-US" altLang="zh-CN" sz="1000" b="1" dirty="0">
                    <a:latin typeface="微软雅黑" panose="020B0503020204020204" pitchFamily="34" charset="-122"/>
                    <a:ea typeface="微软雅黑" panose="020B0503020204020204" pitchFamily="34" charset="-122"/>
                  </a:rPr>
                  <a:t>3</a:t>
                </a:r>
              </a:p>
            </p:txBody>
          </p:sp>
          <p:sp>
            <p:nvSpPr>
              <p:cNvPr id="1049591" name="椭圆 44"/>
              <p:cNvSpPr/>
              <p:nvPr/>
            </p:nvSpPr>
            <p:spPr>
              <a:xfrm>
                <a:off x="7456" y="5771"/>
                <a:ext cx="381" cy="381"/>
              </a:xfrm>
              <a:prstGeom prst="ellipse">
                <a:avLst/>
              </a:prstGeom>
              <a:solidFill>
                <a:srgbClr val="7C7C7C"/>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rmAutofit fontScale="60000" lnSpcReduction="20000"/>
              </a:bodyPr>
              <a:lstStyle/>
              <a:p>
                <a:pPr algn="ctr"/>
                <a:r>
                  <a:rPr kumimoji="1" lang="en-US" altLang="zh-CN" sz="1000" b="1" dirty="0">
                    <a:latin typeface="微软雅黑" panose="020B0503020204020204" pitchFamily="34" charset="-122"/>
                    <a:ea typeface="微软雅黑" panose="020B0503020204020204" pitchFamily="34" charset="-122"/>
                  </a:rPr>
                  <a:t>4</a:t>
                </a:r>
              </a:p>
            </p:txBody>
          </p:sp>
          <p:sp>
            <p:nvSpPr>
              <p:cNvPr id="1049592" name="椭圆 46"/>
              <p:cNvSpPr/>
              <p:nvPr/>
            </p:nvSpPr>
            <p:spPr>
              <a:xfrm>
                <a:off x="7456" y="6939"/>
                <a:ext cx="381" cy="381"/>
              </a:xfrm>
              <a:prstGeom prst="ellipse">
                <a:avLst/>
              </a:prstGeom>
              <a:solidFill>
                <a:srgbClr val="7C7C7C"/>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rmAutofit fontScale="60000" lnSpcReduction="20000"/>
              </a:bodyPr>
              <a:lstStyle/>
              <a:p>
                <a:pPr algn="ctr"/>
                <a:r>
                  <a:rPr kumimoji="1" lang="en-US" altLang="zh-CN" sz="1000" b="1" dirty="0">
                    <a:latin typeface="微软雅黑" panose="020B0503020204020204" pitchFamily="34" charset="-122"/>
                    <a:ea typeface="微软雅黑" panose="020B0503020204020204" pitchFamily="34" charset="-122"/>
                  </a:rPr>
                  <a:t>5</a:t>
                </a:r>
              </a:p>
            </p:txBody>
          </p:sp>
          <p:sp>
            <p:nvSpPr>
              <p:cNvPr id="1049593" name="文本框 20"/>
              <p:cNvSpPr txBox="1"/>
              <p:nvPr/>
            </p:nvSpPr>
            <p:spPr>
              <a:xfrm>
                <a:off x="7972" y="6888"/>
                <a:ext cx="1784"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sp>
            <p:nvSpPr>
              <p:cNvPr id="1049594" name="文本框 53"/>
              <p:cNvSpPr txBox="1"/>
              <p:nvPr/>
            </p:nvSpPr>
            <p:spPr>
              <a:xfrm>
                <a:off x="7972" y="2230"/>
                <a:ext cx="4819"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建立评估依据是结果性的安全指标</a:t>
                </a:r>
                <a:endPar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049595" name="文本框 54"/>
              <p:cNvSpPr txBox="1"/>
              <p:nvPr/>
            </p:nvSpPr>
            <p:spPr>
              <a:xfrm>
                <a:off x="7972" y="3380"/>
                <a:ext cx="5039"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未能做出全面、准确的评估</a:t>
                </a:r>
              </a:p>
            </p:txBody>
          </p:sp>
          <p:sp>
            <p:nvSpPr>
              <p:cNvPr id="1049596" name="文本框 55"/>
              <p:cNvSpPr txBox="1"/>
              <p:nvPr/>
            </p:nvSpPr>
            <p:spPr>
              <a:xfrm>
                <a:off x="7972" y="4552"/>
                <a:ext cx="5102"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没有承包商日常安全表现的准确记录</a:t>
                </a:r>
              </a:p>
            </p:txBody>
          </p:sp>
          <p:sp>
            <p:nvSpPr>
              <p:cNvPr id="1049597" name="文本框 56"/>
              <p:cNvSpPr txBox="1"/>
              <p:nvPr/>
            </p:nvSpPr>
            <p:spPr>
              <a:xfrm>
                <a:off x="7972" y="5720"/>
                <a:ext cx="5279"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没有明确指定评估负责人员</a:t>
                </a:r>
              </a:p>
            </p:txBody>
          </p:sp>
        </p:grp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1"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9602" name="矩形 3"/>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479" name="组合 21"/>
          <p:cNvGrpSpPr/>
          <p:nvPr/>
        </p:nvGrpSpPr>
        <p:grpSpPr>
          <a:xfrm>
            <a:off x="3653993" y="815340"/>
            <a:ext cx="1836014" cy="436880"/>
            <a:chOff x="5584" y="1164"/>
            <a:chExt cx="2891" cy="688"/>
          </a:xfrm>
        </p:grpSpPr>
        <p:sp>
          <p:nvSpPr>
            <p:cNvPr id="1049603" name="文本框 22"/>
            <p:cNvSpPr txBox="1"/>
            <p:nvPr/>
          </p:nvSpPr>
          <p:spPr>
            <a:xfrm>
              <a:off x="5584" y="1164"/>
              <a:ext cx="2891"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6</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a:t>
              </a:r>
            </a:p>
          </p:txBody>
        </p:sp>
        <p:grpSp>
          <p:nvGrpSpPr>
            <p:cNvPr id="480" name="组合 23"/>
            <p:cNvGrpSpPr/>
            <p:nvPr/>
          </p:nvGrpSpPr>
          <p:grpSpPr>
            <a:xfrm>
              <a:off x="5584" y="1734"/>
              <a:ext cx="2891" cy="118"/>
              <a:chOff x="3578" y="2857"/>
              <a:chExt cx="2754" cy="118"/>
            </a:xfrm>
          </p:grpSpPr>
          <p:cxnSp>
            <p:nvCxnSpPr>
              <p:cNvPr id="3145851" name="直接连接符 24"/>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852" name="直接连接符 25"/>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481" name="组合 241"/>
          <p:cNvGrpSpPr/>
          <p:nvPr/>
        </p:nvGrpSpPr>
        <p:grpSpPr>
          <a:xfrm>
            <a:off x="1176020" y="1576070"/>
            <a:ext cx="6791960" cy="3053080"/>
            <a:chOff x="1535" y="2542"/>
            <a:chExt cx="10696" cy="4808"/>
          </a:xfrm>
        </p:grpSpPr>
        <p:sp>
          <p:nvSpPr>
            <p:cNvPr id="1049604" name="文本框 2"/>
            <p:cNvSpPr txBox="1"/>
            <p:nvPr/>
          </p:nvSpPr>
          <p:spPr>
            <a:xfrm>
              <a:off x="6203" y="2587"/>
              <a:ext cx="2162" cy="483"/>
            </a:xfrm>
            <a:prstGeom prst="rect">
              <a:avLst/>
            </a:prstGeom>
            <a:noFill/>
          </p:spPr>
          <p:txBody>
            <a:bodyPr wrap="square" rtlCol="0" anchor="ctr" anchorCtr="0">
              <a:spAutoFit/>
            </a:bodyPr>
            <a:lstStyle/>
            <a:p>
              <a:pPr indent="0" algn="just" fontAlgn="auto">
                <a:lnSpc>
                  <a:spcPct val="100000"/>
                </a:lnSpc>
                <a:spcBef>
                  <a:spcPts val="0"/>
                </a:spcBef>
                <a:spcAft>
                  <a:spcPts val="0"/>
                </a:spcAft>
                <a:buClr>
                  <a:srgbClr val="2E75B6"/>
                </a:buClr>
                <a:buSzPct val="75000"/>
                <a:buFont typeface="Wingdings" panose="05000000000000000000" charset="0"/>
                <a:buNone/>
              </a:pPr>
              <a:r>
                <a:rPr lang="zh-CN" sz="14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改进建议：</a:t>
              </a:r>
            </a:p>
          </p:txBody>
        </p:sp>
        <p:sp>
          <p:nvSpPr>
            <p:cNvPr id="1049605" name="文本框 5"/>
            <p:cNvSpPr txBox="1"/>
            <p:nvPr/>
          </p:nvSpPr>
          <p:spPr>
            <a:xfrm>
              <a:off x="6203" y="3277"/>
              <a:ext cx="6028" cy="3984"/>
            </a:xfrm>
            <a:prstGeom prst="rect">
              <a:avLst/>
            </a:prstGeom>
            <a:noFill/>
          </p:spPr>
          <p:txBody>
            <a:bodyPr wrap="square" rtlCol="0" anchor="ctr" anchorCtr="0">
              <a:spAutoFit/>
            </a:bodyPr>
            <a:lstStyle/>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建立承包商安全管理分委会</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建立一个统一的承包商安全管理程序</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制定承包商安全评估的要求及实施细则</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制定合同评估需要评价的内容及频率</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专人负责承包商的安全表现进行适当评价</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建立承包商安全表现数据收集制度</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评估结果作为承包商选择的重要参考 </a:t>
              </a:r>
            </a:p>
            <a:p>
              <a:pPr marL="179705" indent="-179705" algn="just" fontAlgn="auto">
                <a:lnSpc>
                  <a:spcPct val="150000"/>
                </a:lnSpc>
                <a:spcBef>
                  <a:spcPts val="0"/>
                </a:spcBef>
                <a:spcAft>
                  <a:spcPts val="0"/>
                </a:spcAft>
                <a:buClr>
                  <a:srgbClr val="2E75B6"/>
                </a:buClr>
                <a:buSzPct val="75000"/>
                <a:buFont typeface="Wingdings" panose="05000000000000000000" charset="0"/>
                <a:buChar char="l"/>
              </a:pPr>
              <a:r>
                <a:rPr 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p>
          </p:txBody>
        </p:sp>
        <p:grpSp>
          <p:nvGrpSpPr>
            <p:cNvPr id="482" name="组合 146"/>
            <p:cNvGrpSpPr/>
            <p:nvPr/>
          </p:nvGrpSpPr>
          <p:grpSpPr>
            <a:xfrm>
              <a:off x="1535" y="2542"/>
              <a:ext cx="3583" cy="4808"/>
              <a:chOff x="1328" y="2136"/>
              <a:chExt cx="3870" cy="5190"/>
            </a:xfrm>
          </p:grpSpPr>
          <p:sp>
            <p:nvSpPr>
              <p:cNvPr id="1049606" name="Freeform 5"/>
              <p:cNvSpPr>
                <a:spLocks noEditPoints="1"/>
              </p:cNvSpPr>
              <p:nvPr/>
            </p:nvSpPr>
            <p:spPr bwMode="auto">
              <a:xfrm>
                <a:off x="1328" y="4037"/>
                <a:ext cx="1982" cy="1974"/>
              </a:xfrm>
              <a:custGeom>
                <a:avLst/>
                <a:gdLst>
                  <a:gd name="T0" fmla="*/ 402 w 558"/>
                  <a:gd name="T1" fmla="*/ 532 h 558"/>
                  <a:gd name="T2" fmla="*/ 545 w 558"/>
                  <a:gd name="T3" fmla="*/ 371 h 558"/>
                  <a:gd name="T4" fmla="*/ 533 w 558"/>
                  <a:gd name="T5" fmla="*/ 156 h 558"/>
                  <a:gd name="T6" fmla="*/ 371 w 558"/>
                  <a:gd name="T7" fmla="*/ 12 h 558"/>
                  <a:gd name="T8" fmla="*/ 477 w 558"/>
                  <a:gd name="T9" fmla="*/ 219 h 558"/>
                  <a:gd name="T10" fmla="*/ 279 w 558"/>
                  <a:gd name="T11" fmla="*/ 442 h 558"/>
                  <a:gd name="T12" fmla="*/ 280 w 558"/>
                  <a:gd name="T13" fmla="*/ 87 h 558"/>
                  <a:gd name="T14" fmla="*/ 280 w 558"/>
                  <a:gd name="T15" fmla="*/ 87 h 558"/>
                  <a:gd name="T16" fmla="*/ 401 w 558"/>
                  <a:gd name="T17" fmla="*/ 131 h 558"/>
                  <a:gd name="T18" fmla="*/ 318 w 558"/>
                  <a:gd name="T19" fmla="*/ 280 h 558"/>
                  <a:gd name="T20" fmla="*/ 329 w 558"/>
                  <a:gd name="T21" fmla="*/ 334 h 558"/>
                  <a:gd name="T22" fmla="*/ 337 w 558"/>
                  <a:gd name="T23" fmla="*/ 371 h 558"/>
                  <a:gd name="T24" fmla="*/ 312 w 558"/>
                  <a:gd name="T25" fmla="*/ 433 h 558"/>
                  <a:gd name="T26" fmla="*/ 310 w 558"/>
                  <a:gd name="T27" fmla="*/ 435 h 558"/>
                  <a:gd name="T28" fmla="*/ 307 w 558"/>
                  <a:gd name="T29" fmla="*/ 436 h 558"/>
                  <a:gd name="T30" fmla="*/ 304 w 558"/>
                  <a:gd name="T31" fmla="*/ 437 h 558"/>
                  <a:gd name="T32" fmla="*/ 299 w 558"/>
                  <a:gd name="T33" fmla="*/ 439 h 558"/>
                  <a:gd name="T34" fmla="*/ 292 w 558"/>
                  <a:gd name="T35" fmla="*/ 441 h 558"/>
                  <a:gd name="T36" fmla="*/ 286 w 558"/>
                  <a:gd name="T37" fmla="*/ 442 h 558"/>
                  <a:gd name="T38" fmla="*/ 279 w 558"/>
                  <a:gd name="T39" fmla="*/ 442 h 558"/>
                  <a:gd name="T40" fmla="*/ 254 w 558"/>
                  <a:gd name="T41" fmla="*/ 484 h 558"/>
                  <a:gd name="T42" fmla="*/ 254 w 558"/>
                  <a:gd name="T43" fmla="*/ 74 h 558"/>
                  <a:gd name="T44" fmla="*/ 279 w 558"/>
                  <a:gd name="T45" fmla="*/ 442 h 558"/>
                  <a:gd name="T46" fmla="*/ 272 w 558"/>
                  <a:gd name="T47" fmla="*/ 442 h 558"/>
                  <a:gd name="T48" fmla="*/ 264 w 558"/>
                  <a:gd name="T49" fmla="*/ 441 h 558"/>
                  <a:gd name="T50" fmla="*/ 259 w 558"/>
                  <a:gd name="T51" fmla="*/ 440 h 558"/>
                  <a:gd name="T52" fmla="*/ 254 w 558"/>
                  <a:gd name="T53" fmla="*/ 438 h 558"/>
                  <a:gd name="T54" fmla="*/ 279 w 558"/>
                  <a:gd name="T55" fmla="*/ 87 h 558"/>
                  <a:gd name="T56" fmla="*/ 244 w 558"/>
                  <a:gd name="T57" fmla="*/ 482 h 558"/>
                  <a:gd name="T58" fmla="*/ 244 w 558"/>
                  <a:gd name="T59" fmla="*/ 12 h 558"/>
                  <a:gd name="T60" fmla="*/ 254 w 558"/>
                  <a:gd name="T61" fmla="*/ 89 h 558"/>
                  <a:gd name="T62" fmla="*/ 252 w 558"/>
                  <a:gd name="T63" fmla="*/ 437 h 558"/>
                  <a:gd name="T64" fmla="*/ 249 w 558"/>
                  <a:gd name="T65" fmla="*/ 436 h 558"/>
                  <a:gd name="T66" fmla="*/ 247 w 558"/>
                  <a:gd name="T67" fmla="*/ 435 h 558"/>
                  <a:gd name="T68" fmla="*/ 244 w 558"/>
                  <a:gd name="T69" fmla="*/ 433 h 558"/>
                  <a:gd name="T70" fmla="*/ 251 w 558"/>
                  <a:gd name="T71" fmla="*/ 293 h 558"/>
                  <a:gd name="T72" fmla="*/ 254 w 558"/>
                  <a:gd name="T73" fmla="*/ 89 h 558"/>
                  <a:gd name="T74" fmla="*/ 206 w 558"/>
                  <a:gd name="T75" fmla="*/ 508 h 558"/>
                  <a:gd name="T76" fmla="*/ 219 w 558"/>
                  <a:gd name="T77" fmla="*/ 81 h 558"/>
                  <a:gd name="T78" fmla="*/ 240 w 558"/>
                  <a:gd name="T79" fmla="*/ 0 h 558"/>
                  <a:gd name="T80" fmla="*/ 54 w 558"/>
                  <a:gd name="T81" fmla="*/ 109 h 558"/>
                  <a:gd name="T82" fmla="*/ 0 w 558"/>
                  <a:gd name="T83" fmla="*/ 318 h 558"/>
                  <a:gd name="T84" fmla="*/ 244 w 558"/>
                  <a:gd name="T85" fmla="*/ 91 h 558"/>
                  <a:gd name="T86" fmla="*/ 175 w 558"/>
                  <a:gd name="T87" fmla="*/ 250 h 558"/>
                  <a:gd name="T88" fmla="*/ 157 w 558"/>
                  <a:gd name="T89" fmla="*/ 131 h 558"/>
                  <a:gd name="T90" fmla="*/ 219 w 558"/>
                  <a:gd name="T91" fmla="*/ 97 h 558"/>
                  <a:gd name="T92" fmla="*/ 220 w 558"/>
                  <a:gd name="T93" fmla="*/ 97 h 558"/>
                  <a:gd name="T94" fmla="*/ 221 w 558"/>
                  <a:gd name="T95" fmla="*/ 96 h 558"/>
                  <a:gd name="T96" fmla="*/ 223 w 558"/>
                  <a:gd name="T97" fmla="*/ 96 h 558"/>
                  <a:gd name="T98" fmla="*/ 223 w 558"/>
                  <a:gd name="T99" fmla="*/ 96 h 558"/>
                  <a:gd name="T100" fmla="*/ 223 w 558"/>
                  <a:gd name="T101" fmla="*/ 96 h 558"/>
                  <a:gd name="T102" fmla="*/ 224 w 558"/>
                  <a:gd name="T103" fmla="*/ 95 h 558"/>
                  <a:gd name="T104" fmla="*/ 224 w 558"/>
                  <a:gd name="T105" fmla="*/ 95 h 558"/>
                  <a:gd name="T106" fmla="*/ 244 w 558"/>
                  <a:gd name="T107" fmla="*/ 91 h 558"/>
                  <a:gd name="T108" fmla="*/ 244 w 558"/>
                  <a:gd name="T109" fmla="*/ 433 h 558"/>
                  <a:gd name="T110" fmla="*/ 218 w 558"/>
                  <a:gd name="T111" fmla="*/ 371 h 558"/>
                  <a:gd name="T112" fmla="*/ 244 w 558"/>
                  <a:gd name="T113" fmla="*/ 30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8" h="558">
                    <a:moveTo>
                      <a:pt x="279" y="520"/>
                    </a:moveTo>
                    <a:cubicBezTo>
                      <a:pt x="288" y="520"/>
                      <a:pt x="297" y="519"/>
                      <a:pt x="306" y="518"/>
                    </a:cubicBezTo>
                    <a:cubicBezTo>
                      <a:pt x="318" y="558"/>
                      <a:pt x="318" y="558"/>
                      <a:pt x="318" y="558"/>
                    </a:cubicBezTo>
                    <a:cubicBezTo>
                      <a:pt x="402" y="532"/>
                      <a:pt x="402" y="532"/>
                      <a:pt x="402" y="532"/>
                    </a:cubicBezTo>
                    <a:cubicBezTo>
                      <a:pt x="390" y="493"/>
                      <a:pt x="390" y="493"/>
                      <a:pt x="390" y="493"/>
                    </a:cubicBezTo>
                    <a:cubicBezTo>
                      <a:pt x="421" y="477"/>
                      <a:pt x="447" y="455"/>
                      <a:pt x="467" y="429"/>
                    </a:cubicBezTo>
                    <a:cubicBezTo>
                      <a:pt x="504" y="449"/>
                      <a:pt x="504" y="449"/>
                      <a:pt x="504" y="449"/>
                    </a:cubicBezTo>
                    <a:cubicBezTo>
                      <a:pt x="545" y="371"/>
                      <a:pt x="545" y="371"/>
                      <a:pt x="545" y="371"/>
                    </a:cubicBezTo>
                    <a:cubicBezTo>
                      <a:pt x="509" y="351"/>
                      <a:pt x="509" y="351"/>
                      <a:pt x="509" y="351"/>
                    </a:cubicBezTo>
                    <a:cubicBezTo>
                      <a:pt x="519" y="320"/>
                      <a:pt x="522" y="286"/>
                      <a:pt x="518" y="252"/>
                    </a:cubicBezTo>
                    <a:cubicBezTo>
                      <a:pt x="558" y="240"/>
                      <a:pt x="558" y="240"/>
                      <a:pt x="558" y="240"/>
                    </a:cubicBezTo>
                    <a:cubicBezTo>
                      <a:pt x="533" y="156"/>
                      <a:pt x="533" y="156"/>
                      <a:pt x="533" y="156"/>
                    </a:cubicBezTo>
                    <a:cubicBezTo>
                      <a:pt x="493" y="168"/>
                      <a:pt x="493" y="168"/>
                      <a:pt x="493" y="168"/>
                    </a:cubicBezTo>
                    <a:cubicBezTo>
                      <a:pt x="477" y="137"/>
                      <a:pt x="455" y="111"/>
                      <a:pt x="429" y="91"/>
                    </a:cubicBezTo>
                    <a:cubicBezTo>
                      <a:pt x="449" y="54"/>
                      <a:pt x="449" y="54"/>
                      <a:pt x="449" y="54"/>
                    </a:cubicBezTo>
                    <a:cubicBezTo>
                      <a:pt x="371" y="12"/>
                      <a:pt x="371" y="12"/>
                      <a:pt x="371" y="12"/>
                    </a:cubicBezTo>
                    <a:cubicBezTo>
                      <a:pt x="352" y="49"/>
                      <a:pt x="352" y="49"/>
                      <a:pt x="352" y="49"/>
                    </a:cubicBezTo>
                    <a:cubicBezTo>
                      <a:pt x="329" y="42"/>
                      <a:pt x="304" y="38"/>
                      <a:pt x="279" y="38"/>
                    </a:cubicBezTo>
                    <a:cubicBezTo>
                      <a:pt x="279" y="72"/>
                      <a:pt x="279" y="72"/>
                      <a:pt x="279" y="72"/>
                    </a:cubicBezTo>
                    <a:cubicBezTo>
                      <a:pt x="368" y="72"/>
                      <a:pt x="450" y="130"/>
                      <a:pt x="477" y="219"/>
                    </a:cubicBezTo>
                    <a:cubicBezTo>
                      <a:pt x="510" y="328"/>
                      <a:pt x="448" y="443"/>
                      <a:pt x="339" y="476"/>
                    </a:cubicBezTo>
                    <a:cubicBezTo>
                      <a:pt x="319" y="482"/>
                      <a:pt x="299" y="485"/>
                      <a:pt x="279" y="485"/>
                    </a:cubicBezTo>
                    <a:cubicBezTo>
                      <a:pt x="279" y="520"/>
                      <a:pt x="279" y="520"/>
                      <a:pt x="279" y="520"/>
                    </a:cubicBezTo>
                    <a:close/>
                    <a:moveTo>
                      <a:pt x="279" y="442"/>
                    </a:moveTo>
                    <a:cubicBezTo>
                      <a:pt x="279" y="87"/>
                      <a:pt x="279" y="87"/>
                      <a:pt x="279"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307" y="87"/>
                      <a:pt x="333" y="93"/>
                      <a:pt x="357" y="104"/>
                    </a:cubicBezTo>
                    <a:cubicBezTo>
                      <a:pt x="357" y="104"/>
                      <a:pt x="357" y="104"/>
                      <a:pt x="357" y="104"/>
                    </a:cubicBezTo>
                    <a:cubicBezTo>
                      <a:pt x="372" y="111"/>
                      <a:pt x="387" y="120"/>
                      <a:pt x="401" y="131"/>
                    </a:cubicBezTo>
                    <a:cubicBezTo>
                      <a:pt x="395" y="179"/>
                      <a:pt x="389" y="224"/>
                      <a:pt x="384" y="245"/>
                    </a:cubicBezTo>
                    <a:cubicBezTo>
                      <a:pt x="384" y="246"/>
                      <a:pt x="384" y="247"/>
                      <a:pt x="383" y="248"/>
                    </a:cubicBezTo>
                    <a:cubicBezTo>
                      <a:pt x="384" y="248"/>
                      <a:pt x="384" y="248"/>
                      <a:pt x="384" y="248"/>
                    </a:cubicBezTo>
                    <a:cubicBezTo>
                      <a:pt x="376" y="265"/>
                      <a:pt x="341" y="273"/>
                      <a:pt x="318" y="280"/>
                    </a:cubicBezTo>
                    <a:cubicBezTo>
                      <a:pt x="305" y="289"/>
                      <a:pt x="305" y="289"/>
                      <a:pt x="305" y="289"/>
                    </a:cubicBezTo>
                    <a:cubicBezTo>
                      <a:pt x="305" y="289"/>
                      <a:pt x="305" y="289"/>
                      <a:pt x="305" y="289"/>
                    </a:cubicBezTo>
                    <a:cubicBezTo>
                      <a:pt x="305" y="293"/>
                      <a:pt x="305" y="293"/>
                      <a:pt x="305" y="293"/>
                    </a:cubicBezTo>
                    <a:cubicBezTo>
                      <a:pt x="315" y="303"/>
                      <a:pt x="324" y="318"/>
                      <a:pt x="329" y="334"/>
                    </a:cubicBezTo>
                    <a:cubicBezTo>
                      <a:pt x="330" y="334"/>
                      <a:pt x="331" y="333"/>
                      <a:pt x="331" y="333"/>
                    </a:cubicBezTo>
                    <a:cubicBezTo>
                      <a:pt x="336" y="332"/>
                      <a:pt x="340" y="340"/>
                      <a:pt x="342" y="351"/>
                    </a:cubicBezTo>
                    <a:cubicBezTo>
                      <a:pt x="344" y="361"/>
                      <a:pt x="342" y="370"/>
                      <a:pt x="338" y="371"/>
                    </a:cubicBezTo>
                    <a:cubicBezTo>
                      <a:pt x="337" y="371"/>
                      <a:pt x="337" y="371"/>
                      <a:pt x="337" y="371"/>
                    </a:cubicBezTo>
                    <a:cubicBezTo>
                      <a:pt x="338" y="396"/>
                      <a:pt x="332" y="419"/>
                      <a:pt x="313" y="432"/>
                    </a:cubicBezTo>
                    <a:cubicBezTo>
                      <a:pt x="313" y="432"/>
                      <a:pt x="313" y="432"/>
                      <a:pt x="313" y="432"/>
                    </a:cubicBezTo>
                    <a:cubicBezTo>
                      <a:pt x="313" y="432"/>
                      <a:pt x="313" y="433"/>
                      <a:pt x="312" y="433"/>
                    </a:cubicBezTo>
                    <a:cubicBezTo>
                      <a:pt x="312" y="433"/>
                      <a:pt x="312" y="433"/>
                      <a:pt x="312" y="433"/>
                    </a:cubicBezTo>
                    <a:cubicBezTo>
                      <a:pt x="312" y="433"/>
                      <a:pt x="311" y="434"/>
                      <a:pt x="311" y="434"/>
                    </a:cubicBezTo>
                    <a:cubicBezTo>
                      <a:pt x="311" y="434"/>
                      <a:pt x="311" y="434"/>
                      <a:pt x="311" y="434"/>
                    </a:cubicBezTo>
                    <a:cubicBezTo>
                      <a:pt x="310" y="434"/>
                      <a:pt x="310" y="434"/>
                      <a:pt x="310" y="435"/>
                    </a:cubicBezTo>
                    <a:cubicBezTo>
                      <a:pt x="310" y="435"/>
                      <a:pt x="310" y="435"/>
                      <a:pt x="310" y="435"/>
                    </a:cubicBezTo>
                    <a:cubicBezTo>
                      <a:pt x="309" y="435"/>
                      <a:pt x="309" y="435"/>
                      <a:pt x="308" y="435"/>
                    </a:cubicBezTo>
                    <a:cubicBezTo>
                      <a:pt x="308" y="435"/>
                      <a:pt x="308" y="435"/>
                      <a:pt x="308" y="435"/>
                    </a:cubicBezTo>
                    <a:cubicBezTo>
                      <a:pt x="308" y="436"/>
                      <a:pt x="307" y="436"/>
                      <a:pt x="307" y="436"/>
                    </a:cubicBezTo>
                    <a:cubicBezTo>
                      <a:pt x="307" y="436"/>
                      <a:pt x="307" y="436"/>
                      <a:pt x="307" y="436"/>
                    </a:cubicBezTo>
                    <a:cubicBezTo>
                      <a:pt x="306" y="436"/>
                      <a:pt x="306" y="437"/>
                      <a:pt x="305" y="437"/>
                    </a:cubicBezTo>
                    <a:cubicBezTo>
                      <a:pt x="305" y="437"/>
                      <a:pt x="305" y="437"/>
                      <a:pt x="305" y="437"/>
                    </a:cubicBezTo>
                    <a:cubicBezTo>
                      <a:pt x="305" y="437"/>
                      <a:pt x="304" y="437"/>
                      <a:pt x="304" y="437"/>
                    </a:cubicBezTo>
                    <a:cubicBezTo>
                      <a:pt x="304" y="437"/>
                      <a:pt x="304" y="437"/>
                      <a:pt x="304" y="437"/>
                    </a:cubicBezTo>
                    <a:cubicBezTo>
                      <a:pt x="303" y="438"/>
                      <a:pt x="303" y="438"/>
                      <a:pt x="302" y="438"/>
                    </a:cubicBezTo>
                    <a:cubicBezTo>
                      <a:pt x="302" y="438"/>
                      <a:pt x="302" y="438"/>
                      <a:pt x="302" y="438"/>
                    </a:cubicBezTo>
                    <a:cubicBezTo>
                      <a:pt x="302" y="438"/>
                      <a:pt x="301" y="438"/>
                      <a:pt x="301" y="439"/>
                    </a:cubicBezTo>
                    <a:cubicBezTo>
                      <a:pt x="300" y="439"/>
                      <a:pt x="299" y="439"/>
                      <a:pt x="299" y="439"/>
                    </a:cubicBezTo>
                    <a:cubicBezTo>
                      <a:pt x="298" y="439"/>
                      <a:pt x="298" y="439"/>
                      <a:pt x="297" y="440"/>
                    </a:cubicBezTo>
                    <a:cubicBezTo>
                      <a:pt x="297" y="440"/>
                      <a:pt x="296" y="440"/>
                      <a:pt x="295" y="440"/>
                    </a:cubicBezTo>
                    <a:cubicBezTo>
                      <a:pt x="295" y="440"/>
                      <a:pt x="294" y="440"/>
                      <a:pt x="294" y="440"/>
                    </a:cubicBezTo>
                    <a:cubicBezTo>
                      <a:pt x="293" y="441"/>
                      <a:pt x="292" y="441"/>
                      <a:pt x="292" y="441"/>
                    </a:cubicBezTo>
                    <a:cubicBezTo>
                      <a:pt x="291" y="441"/>
                      <a:pt x="291" y="441"/>
                      <a:pt x="290" y="441"/>
                    </a:cubicBezTo>
                    <a:cubicBezTo>
                      <a:pt x="290" y="441"/>
                      <a:pt x="290" y="441"/>
                      <a:pt x="290" y="441"/>
                    </a:cubicBezTo>
                    <a:cubicBezTo>
                      <a:pt x="289" y="441"/>
                      <a:pt x="289" y="441"/>
                      <a:pt x="288" y="441"/>
                    </a:cubicBezTo>
                    <a:cubicBezTo>
                      <a:pt x="288" y="441"/>
                      <a:pt x="287" y="442"/>
                      <a:pt x="286" y="442"/>
                    </a:cubicBezTo>
                    <a:cubicBezTo>
                      <a:pt x="286" y="442"/>
                      <a:pt x="285" y="442"/>
                      <a:pt x="284" y="442"/>
                    </a:cubicBezTo>
                    <a:cubicBezTo>
                      <a:pt x="284" y="442"/>
                      <a:pt x="283" y="442"/>
                      <a:pt x="282" y="442"/>
                    </a:cubicBezTo>
                    <a:cubicBezTo>
                      <a:pt x="282" y="442"/>
                      <a:pt x="281" y="442"/>
                      <a:pt x="280" y="442"/>
                    </a:cubicBezTo>
                    <a:lnTo>
                      <a:pt x="279" y="442"/>
                    </a:lnTo>
                    <a:close/>
                    <a:moveTo>
                      <a:pt x="254" y="518"/>
                    </a:moveTo>
                    <a:cubicBezTo>
                      <a:pt x="262" y="519"/>
                      <a:pt x="271" y="520"/>
                      <a:pt x="279" y="520"/>
                    </a:cubicBezTo>
                    <a:cubicBezTo>
                      <a:pt x="279" y="485"/>
                      <a:pt x="279" y="485"/>
                      <a:pt x="279" y="485"/>
                    </a:cubicBezTo>
                    <a:cubicBezTo>
                      <a:pt x="271" y="485"/>
                      <a:pt x="262" y="485"/>
                      <a:pt x="254" y="484"/>
                    </a:cubicBezTo>
                    <a:cubicBezTo>
                      <a:pt x="254" y="518"/>
                      <a:pt x="254" y="518"/>
                      <a:pt x="254" y="518"/>
                    </a:cubicBezTo>
                    <a:close/>
                    <a:moveTo>
                      <a:pt x="279" y="38"/>
                    </a:moveTo>
                    <a:cubicBezTo>
                      <a:pt x="271" y="38"/>
                      <a:pt x="262" y="38"/>
                      <a:pt x="254" y="39"/>
                    </a:cubicBezTo>
                    <a:cubicBezTo>
                      <a:pt x="254" y="74"/>
                      <a:pt x="254" y="74"/>
                      <a:pt x="254" y="74"/>
                    </a:cubicBezTo>
                    <a:cubicBezTo>
                      <a:pt x="262" y="73"/>
                      <a:pt x="271" y="72"/>
                      <a:pt x="279" y="72"/>
                    </a:cubicBezTo>
                    <a:cubicBezTo>
                      <a:pt x="279" y="38"/>
                      <a:pt x="279" y="38"/>
                      <a:pt x="279" y="38"/>
                    </a:cubicBezTo>
                    <a:close/>
                    <a:moveTo>
                      <a:pt x="279" y="87"/>
                    </a:moveTo>
                    <a:cubicBezTo>
                      <a:pt x="279" y="442"/>
                      <a:pt x="279" y="442"/>
                      <a:pt x="279" y="442"/>
                    </a:cubicBezTo>
                    <a:cubicBezTo>
                      <a:pt x="278" y="442"/>
                      <a:pt x="278" y="442"/>
                      <a:pt x="278" y="442"/>
                    </a:cubicBezTo>
                    <a:cubicBezTo>
                      <a:pt x="277" y="442"/>
                      <a:pt x="277" y="442"/>
                      <a:pt x="276" y="442"/>
                    </a:cubicBezTo>
                    <a:cubicBezTo>
                      <a:pt x="275" y="442"/>
                      <a:pt x="275" y="442"/>
                      <a:pt x="274" y="442"/>
                    </a:cubicBezTo>
                    <a:cubicBezTo>
                      <a:pt x="273" y="442"/>
                      <a:pt x="272" y="442"/>
                      <a:pt x="272" y="442"/>
                    </a:cubicBezTo>
                    <a:cubicBezTo>
                      <a:pt x="271" y="442"/>
                      <a:pt x="270" y="442"/>
                      <a:pt x="270" y="442"/>
                    </a:cubicBezTo>
                    <a:cubicBezTo>
                      <a:pt x="269" y="442"/>
                      <a:pt x="269" y="441"/>
                      <a:pt x="268" y="441"/>
                    </a:cubicBezTo>
                    <a:cubicBezTo>
                      <a:pt x="267" y="441"/>
                      <a:pt x="267" y="441"/>
                      <a:pt x="266" y="441"/>
                    </a:cubicBezTo>
                    <a:cubicBezTo>
                      <a:pt x="265" y="441"/>
                      <a:pt x="265" y="441"/>
                      <a:pt x="264" y="441"/>
                    </a:cubicBezTo>
                    <a:cubicBezTo>
                      <a:pt x="264" y="441"/>
                      <a:pt x="263" y="441"/>
                      <a:pt x="262" y="440"/>
                    </a:cubicBezTo>
                    <a:cubicBezTo>
                      <a:pt x="262" y="440"/>
                      <a:pt x="261" y="440"/>
                      <a:pt x="261" y="440"/>
                    </a:cubicBezTo>
                    <a:cubicBezTo>
                      <a:pt x="260" y="440"/>
                      <a:pt x="259" y="440"/>
                      <a:pt x="259" y="440"/>
                    </a:cubicBezTo>
                    <a:cubicBezTo>
                      <a:pt x="259" y="440"/>
                      <a:pt x="259" y="440"/>
                      <a:pt x="259" y="440"/>
                    </a:cubicBezTo>
                    <a:cubicBezTo>
                      <a:pt x="258" y="439"/>
                      <a:pt x="258" y="439"/>
                      <a:pt x="257" y="439"/>
                    </a:cubicBezTo>
                    <a:cubicBezTo>
                      <a:pt x="257" y="439"/>
                      <a:pt x="256" y="439"/>
                      <a:pt x="256" y="439"/>
                    </a:cubicBezTo>
                    <a:cubicBezTo>
                      <a:pt x="256" y="439"/>
                      <a:pt x="256" y="439"/>
                      <a:pt x="256" y="439"/>
                    </a:cubicBezTo>
                    <a:cubicBezTo>
                      <a:pt x="255" y="438"/>
                      <a:pt x="254" y="438"/>
                      <a:pt x="254" y="438"/>
                    </a:cubicBezTo>
                    <a:cubicBezTo>
                      <a:pt x="254" y="438"/>
                      <a:pt x="255" y="438"/>
                      <a:pt x="256" y="439"/>
                    </a:cubicBezTo>
                    <a:cubicBezTo>
                      <a:pt x="254" y="438"/>
                      <a:pt x="254" y="438"/>
                      <a:pt x="254" y="438"/>
                    </a:cubicBezTo>
                    <a:cubicBezTo>
                      <a:pt x="254" y="89"/>
                      <a:pt x="254" y="89"/>
                      <a:pt x="254" y="89"/>
                    </a:cubicBezTo>
                    <a:cubicBezTo>
                      <a:pt x="262" y="88"/>
                      <a:pt x="271" y="87"/>
                      <a:pt x="279" y="87"/>
                    </a:cubicBezTo>
                    <a:close/>
                    <a:moveTo>
                      <a:pt x="244" y="517"/>
                    </a:moveTo>
                    <a:cubicBezTo>
                      <a:pt x="247" y="518"/>
                      <a:pt x="251" y="518"/>
                      <a:pt x="254" y="518"/>
                    </a:cubicBezTo>
                    <a:cubicBezTo>
                      <a:pt x="254" y="484"/>
                      <a:pt x="254" y="484"/>
                      <a:pt x="254" y="484"/>
                    </a:cubicBezTo>
                    <a:cubicBezTo>
                      <a:pt x="251" y="483"/>
                      <a:pt x="247" y="483"/>
                      <a:pt x="244" y="482"/>
                    </a:cubicBezTo>
                    <a:cubicBezTo>
                      <a:pt x="244" y="517"/>
                      <a:pt x="244" y="517"/>
                      <a:pt x="244" y="517"/>
                    </a:cubicBezTo>
                    <a:close/>
                    <a:moveTo>
                      <a:pt x="254" y="39"/>
                    </a:moveTo>
                    <a:cubicBezTo>
                      <a:pt x="252" y="39"/>
                      <a:pt x="252" y="39"/>
                      <a:pt x="252" y="39"/>
                    </a:cubicBezTo>
                    <a:cubicBezTo>
                      <a:pt x="244" y="12"/>
                      <a:pt x="244" y="12"/>
                      <a:pt x="244" y="12"/>
                    </a:cubicBezTo>
                    <a:cubicBezTo>
                      <a:pt x="244" y="75"/>
                      <a:pt x="244" y="75"/>
                      <a:pt x="244" y="75"/>
                    </a:cubicBezTo>
                    <a:cubicBezTo>
                      <a:pt x="247" y="75"/>
                      <a:pt x="251" y="74"/>
                      <a:pt x="254" y="74"/>
                    </a:cubicBezTo>
                    <a:cubicBezTo>
                      <a:pt x="254" y="39"/>
                      <a:pt x="254" y="39"/>
                      <a:pt x="254" y="39"/>
                    </a:cubicBezTo>
                    <a:close/>
                    <a:moveTo>
                      <a:pt x="254" y="89"/>
                    </a:moveTo>
                    <a:cubicBezTo>
                      <a:pt x="254" y="438"/>
                      <a:pt x="254" y="438"/>
                      <a:pt x="254" y="438"/>
                    </a:cubicBezTo>
                    <a:cubicBezTo>
                      <a:pt x="252" y="437"/>
                      <a:pt x="252" y="437"/>
                      <a:pt x="252" y="437"/>
                    </a:cubicBezTo>
                    <a:cubicBezTo>
                      <a:pt x="253" y="438"/>
                      <a:pt x="253" y="438"/>
                      <a:pt x="254" y="438"/>
                    </a:cubicBezTo>
                    <a:cubicBezTo>
                      <a:pt x="253" y="438"/>
                      <a:pt x="253" y="438"/>
                      <a:pt x="252" y="437"/>
                    </a:cubicBezTo>
                    <a:cubicBezTo>
                      <a:pt x="252" y="437"/>
                      <a:pt x="252" y="437"/>
                      <a:pt x="252" y="437"/>
                    </a:cubicBezTo>
                    <a:cubicBezTo>
                      <a:pt x="252" y="437"/>
                      <a:pt x="251" y="437"/>
                      <a:pt x="251" y="437"/>
                    </a:cubicBezTo>
                    <a:cubicBezTo>
                      <a:pt x="251" y="437"/>
                      <a:pt x="251" y="437"/>
                      <a:pt x="251" y="437"/>
                    </a:cubicBezTo>
                    <a:cubicBezTo>
                      <a:pt x="250" y="437"/>
                      <a:pt x="250" y="436"/>
                      <a:pt x="249" y="436"/>
                    </a:cubicBezTo>
                    <a:cubicBezTo>
                      <a:pt x="249" y="436"/>
                      <a:pt x="249" y="436"/>
                      <a:pt x="249" y="436"/>
                    </a:cubicBezTo>
                    <a:cubicBezTo>
                      <a:pt x="249" y="436"/>
                      <a:pt x="248" y="436"/>
                      <a:pt x="248" y="435"/>
                    </a:cubicBezTo>
                    <a:cubicBezTo>
                      <a:pt x="248" y="435"/>
                      <a:pt x="248" y="435"/>
                      <a:pt x="248" y="435"/>
                    </a:cubicBezTo>
                    <a:cubicBezTo>
                      <a:pt x="247" y="435"/>
                      <a:pt x="247" y="435"/>
                      <a:pt x="247" y="435"/>
                    </a:cubicBezTo>
                    <a:cubicBezTo>
                      <a:pt x="247" y="435"/>
                      <a:pt x="247" y="435"/>
                      <a:pt x="247" y="435"/>
                    </a:cubicBezTo>
                    <a:cubicBezTo>
                      <a:pt x="246" y="434"/>
                      <a:pt x="246" y="434"/>
                      <a:pt x="245" y="434"/>
                    </a:cubicBezTo>
                    <a:cubicBezTo>
                      <a:pt x="245" y="434"/>
                      <a:pt x="245" y="434"/>
                      <a:pt x="245" y="434"/>
                    </a:cubicBezTo>
                    <a:cubicBezTo>
                      <a:pt x="245" y="433"/>
                      <a:pt x="244" y="433"/>
                      <a:pt x="244" y="433"/>
                    </a:cubicBezTo>
                    <a:cubicBezTo>
                      <a:pt x="244" y="433"/>
                      <a:pt x="245" y="433"/>
                      <a:pt x="245" y="434"/>
                    </a:cubicBezTo>
                    <a:cubicBezTo>
                      <a:pt x="244" y="433"/>
                      <a:pt x="244" y="433"/>
                      <a:pt x="244" y="433"/>
                    </a:cubicBezTo>
                    <a:cubicBezTo>
                      <a:pt x="244" y="302"/>
                      <a:pt x="244" y="302"/>
                      <a:pt x="244" y="302"/>
                    </a:cubicBezTo>
                    <a:cubicBezTo>
                      <a:pt x="246" y="299"/>
                      <a:pt x="248" y="296"/>
                      <a:pt x="251" y="293"/>
                    </a:cubicBezTo>
                    <a:cubicBezTo>
                      <a:pt x="251" y="289"/>
                      <a:pt x="251" y="289"/>
                      <a:pt x="251" y="289"/>
                    </a:cubicBezTo>
                    <a:cubicBezTo>
                      <a:pt x="244" y="284"/>
                      <a:pt x="244" y="284"/>
                      <a:pt x="244" y="284"/>
                    </a:cubicBezTo>
                    <a:cubicBezTo>
                      <a:pt x="244" y="91"/>
                      <a:pt x="244" y="91"/>
                      <a:pt x="244" y="91"/>
                    </a:cubicBezTo>
                    <a:cubicBezTo>
                      <a:pt x="247" y="90"/>
                      <a:pt x="251" y="89"/>
                      <a:pt x="254" y="89"/>
                    </a:cubicBezTo>
                    <a:close/>
                    <a:moveTo>
                      <a:pt x="129" y="467"/>
                    </a:moveTo>
                    <a:cubicBezTo>
                      <a:pt x="109" y="504"/>
                      <a:pt x="109" y="504"/>
                      <a:pt x="109" y="504"/>
                    </a:cubicBezTo>
                    <a:cubicBezTo>
                      <a:pt x="187" y="545"/>
                      <a:pt x="187" y="545"/>
                      <a:pt x="187" y="545"/>
                    </a:cubicBezTo>
                    <a:cubicBezTo>
                      <a:pt x="206" y="508"/>
                      <a:pt x="206" y="508"/>
                      <a:pt x="206" y="508"/>
                    </a:cubicBezTo>
                    <a:cubicBezTo>
                      <a:pt x="219" y="512"/>
                      <a:pt x="231" y="515"/>
                      <a:pt x="244" y="517"/>
                    </a:cubicBezTo>
                    <a:cubicBezTo>
                      <a:pt x="244" y="482"/>
                      <a:pt x="244" y="482"/>
                      <a:pt x="244" y="482"/>
                    </a:cubicBezTo>
                    <a:cubicBezTo>
                      <a:pt x="169" y="469"/>
                      <a:pt x="105" y="416"/>
                      <a:pt x="81" y="339"/>
                    </a:cubicBezTo>
                    <a:cubicBezTo>
                      <a:pt x="48" y="230"/>
                      <a:pt x="110" y="114"/>
                      <a:pt x="219" y="81"/>
                    </a:cubicBezTo>
                    <a:cubicBezTo>
                      <a:pt x="219" y="81"/>
                      <a:pt x="219" y="81"/>
                      <a:pt x="219" y="81"/>
                    </a:cubicBezTo>
                    <a:cubicBezTo>
                      <a:pt x="227" y="79"/>
                      <a:pt x="236" y="77"/>
                      <a:pt x="244" y="75"/>
                    </a:cubicBezTo>
                    <a:cubicBezTo>
                      <a:pt x="244" y="12"/>
                      <a:pt x="244" y="12"/>
                      <a:pt x="244" y="12"/>
                    </a:cubicBezTo>
                    <a:cubicBezTo>
                      <a:pt x="240" y="0"/>
                      <a:pt x="240" y="0"/>
                      <a:pt x="240" y="0"/>
                    </a:cubicBezTo>
                    <a:cubicBezTo>
                      <a:pt x="156" y="25"/>
                      <a:pt x="156" y="25"/>
                      <a:pt x="156" y="25"/>
                    </a:cubicBezTo>
                    <a:cubicBezTo>
                      <a:pt x="168" y="65"/>
                      <a:pt x="168" y="65"/>
                      <a:pt x="168" y="65"/>
                    </a:cubicBezTo>
                    <a:cubicBezTo>
                      <a:pt x="138" y="81"/>
                      <a:pt x="112" y="103"/>
                      <a:pt x="91" y="129"/>
                    </a:cubicBezTo>
                    <a:cubicBezTo>
                      <a:pt x="54" y="109"/>
                      <a:pt x="54" y="109"/>
                      <a:pt x="54" y="109"/>
                    </a:cubicBezTo>
                    <a:cubicBezTo>
                      <a:pt x="13" y="186"/>
                      <a:pt x="13" y="186"/>
                      <a:pt x="13" y="186"/>
                    </a:cubicBezTo>
                    <a:cubicBezTo>
                      <a:pt x="50" y="206"/>
                      <a:pt x="50" y="206"/>
                      <a:pt x="50" y="206"/>
                    </a:cubicBezTo>
                    <a:cubicBezTo>
                      <a:pt x="39" y="238"/>
                      <a:pt x="36" y="271"/>
                      <a:pt x="40" y="306"/>
                    </a:cubicBezTo>
                    <a:cubicBezTo>
                      <a:pt x="0" y="318"/>
                      <a:pt x="0" y="318"/>
                      <a:pt x="0" y="318"/>
                    </a:cubicBezTo>
                    <a:cubicBezTo>
                      <a:pt x="25" y="402"/>
                      <a:pt x="25" y="402"/>
                      <a:pt x="25" y="402"/>
                    </a:cubicBezTo>
                    <a:cubicBezTo>
                      <a:pt x="65" y="390"/>
                      <a:pt x="65" y="390"/>
                      <a:pt x="65" y="390"/>
                    </a:cubicBezTo>
                    <a:cubicBezTo>
                      <a:pt x="81" y="420"/>
                      <a:pt x="103" y="446"/>
                      <a:pt x="129" y="467"/>
                    </a:cubicBezTo>
                    <a:close/>
                    <a:moveTo>
                      <a:pt x="244" y="91"/>
                    </a:moveTo>
                    <a:cubicBezTo>
                      <a:pt x="244" y="284"/>
                      <a:pt x="244" y="284"/>
                      <a:pt x="244" y="284"/>
                    </a:cubicBezTo>
                    <a:cubicBezTo>
                      <a:pt x="235" y="279"/>
                      <a:pt x="235" y="279"/>
                      <a:pt x="235" y="279"/>
                    </a:cubicBezTo>
                    <a:cubicBezTo>
                      <a:pt x="218" y="273"/>
                      <a:pt x="195" y="267"/>
                      <a:pt x="182" y="258"/>
                    </a:cubicBezTo>
                    <a:cubicBezTo>
                      <a:pt x="179" y="257"/>
                      <a:pt x="177" y="254"/>
                      <a:pt x="175" y="250"/>
                    </a:cubicBezTo>
                    <a:cubicBezTo>
                      <a:pt x="174" y="249"/>
                      <a:pt x="174" y="248"/>
                      <a:pt x="174" y="247"/>
                    </a:cubicBezTo>
                    <a:cubicBezTo>
                      <a:pt x="174" y="247"/>
                      <a:pt x="174" y="247"/>
                      <a:pt x="174" y="247"/>
                    </a:cubicBezTo>
                    <a:cubicBezTo>
                      <a:pt x="174" y="246"/>
                      <a:pt x="174" y="246"/>
                      <a:pt x="174" y="246"/>
                    </a:cubicBezTo>
                    <a:cubicBezTo>
                      <a:pt x="169" y="223"/>
                      <a:pt x="163" y="178"/>
                      <a:pt x="157" y="131"/>
                    </a:cubicBezTo>
                    <a:cubicBezTo>
                      <a:pt x="175" y="116"/>
                      <a:pt x="195" y="105"/>
                      <a:pt x="218" y="97"/>
                    </a:cubicBezTo>
                    <a:cubicBezTo>
                      <a:pt x="219" y="97"/>
                      <a:pt x="219" y="97"/>
                      <a:pt x="219" y="97"/>
                    </a:cubicBezTo>
                    <a:cubicBezTo>
                      <a:pt x="219" y="97"/>
                      <a:pt x="219" y="97"/>
                      <a:pt x="219" y="97"/>
                    </a:cubicBezTo>
                    <a:cubicBezTo>
                      <a:pt x="219" y="97"/>
                      <a:pt x="219" y="97"/>
                      <a:pt x="219" y="97"/>
                    </a:cubicBezTo>
                    <a:cubicBezTo>
                      <a:pt x="219" y="97"/>
                      <a:pt x="219" y="97"/>
                      <a:pt x="219" y="97"/>
                    </a:cubicBezTo>
                    <a:cubicBezTo>
                      <a:pt x="220" y="97"/>
                      <a:pt x="220" y="97"/>
                      <a:pt x="220" y="97"/>
                    </a:cubicBezTo>
                    <a:cubicBezTo>
                      <a:pt x="220" y="97"/>
                      <a:pt x="220" y="97"/>
                      <a:pt x="220" y="97"/>
                    </a:cubicBezTo>
                    <a:cubicBezTo>
                      <a:pt x="220" y="97"/>
                      <a:pt x="220" y="97"/>
                      <a:pt x="220" y="97"/>
                    </a:cubicBezTo>
                    <a:cubicBezTo>
                      <a:pt x="221" y="96"/>
                      <a:pt x="221" y="96"/>
                      <a:pt x="221" y="96"/>
                    </a:cubicBezTo>
                    <a:cubicBezTo>
                      <a:pt x="221" y="96"/>
                      <a:pt x="221" y="96"/>
                      <a:pt x="221" y="96"/>
                    </a:cubicBezTo>
                    <a:cubicBezTo>
                      <a:pt x="221" y="96"/>
                      <a:pt x="221" y="96"/>
                      <a:pt x="221" y="96"/>
                    </a:cubicBezTo>
                    <a:cubicBezTo>
                      <a:pt x="221" y="96"/>
                      <a:pt x="221" y="96"/>
                      <a:pt x="221" y="96"/>
                    </a:cubicBezTo>
                    <a:cubicBezTo>
                      <a:pt x="222" y="96"/>
                      <a:pt x="222" y="96"/>
                      <a:pt x="222" y="96"/>
                    </a:cubicBezTo>
                    <a:cubicBezTo>
                      <a:pt x="222" y="96"/>
                      <a:pt x="222" y="96"/>
                      <a:pt x="222" y="96"/>
                    </a:cubicBezTo>
                    <a:cubicBezTo>
                      <a:pt x="222" y="96"/>
                      <a:pt x="222" y="96"/>
                      <a:pt x="222"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5"/>
                      <a:pt x="223" y="95"/>
                      <a:pt x="223"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30" y="93"/>
                      <a:pt x="237" y="92"/>
                      <a:pt x="244" y="91"/>
                    </a:cubicBezTo>
                    <a:close/>
                    <a:moveTo>
                      <a:pt x="244" y="302"/>
                    </a:moveTo>
                    <a:cubicBezTo>
                      <a:pt x="244" y="433"/>
                      <a:pt x="244" y="433"/>
                      <a:pt x="244" y="433"/>
                    </a:cubicBezTo>
                    <a:cubicBezTo>
                      <a:pt x="243" y="432"/>
                      <a:pt x="243" y="432"/>
                      <a:pt x="243" y="432"/>
                    </a:cubicBezTo>
                    <a:cubicBezTo>
                      <a:pt x="243" y="432"/>
                      <a:pt x="243" y="433"/>
                      <a:pt x="244" y="433"/>
                    </a:cubicBezTo>
                    <a:cubicBezTo>
                      <a:pt x="243" y="433"/>
                      <a:pt x="243" y="432"/>
                      <a:pt x="243" y="432"/>
                    </a:cubicBezTo>
                    <a:cubicBezTo>
                      <a:pt x="243" y="432"/>
                      <a:pt x="243" y="432"/>
                      <a:pt x="243" y="432"/>
                    </a:cubicBezTo>
                    <a:cubicBezTo>
                      <a:pt x="224" y="419"/>
                      <a:pt x="218" y="396"/>
                      <a:pt x="219" y="371"/>
                    </a:cubicBezTo>
                    <a:cubicBezTo>
                      <a:pt x="219" y="371"/>
                      <a:pt x="218" y="371"/>
                      <a:pt x="218" y="371"/>
                    </a:cubicBezTo>
                    <a:cubicBezTo>
                      <a:pt x="214" y="370"/>
                      <a:pt x="212" y="361"/>
                      <a:pt x="213" y="351"/>
                    </a:cubicBezTo>
                    <a:cubicBezTo>
                      <a:pt x="215" y="340"/>
                      <a:pt x="220" y="332"/>
                      <a:pt x="224" y="333"/>
                    </a:cubicBezTo>
                    <a:cubicBezTo>
                      <a:pt x="225" y="333"/>
                      <a:pt x="226" y="334"/>
                      <a:pt x="227" y="335"/>
                    </a:cubicBezTo>
                    <a:cubicBezTo>
                      <a:pt x="231" y="322"/>
                      <a:pt x="237" y="311"/>
                      <a:pt x="244" y="302"/>
                    </a:cubicBezTo>
                    <a:close/>
                    <a:moveTo>
                      <a:pt x="223" y="96"/>
                    </a:moveTo>
                    <a:cubicBezTo>
                      <a:pt x="223" y="96"/>
                      <a:pt x="223" y="96"/>
                      <a:pt x="223" y="96"/>
                    </a:cubicBezTo>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07" name="Freeform 42"/>
              <p:cNvSpPr>
                <a:spLocks noEditPoints="1"/>
              </p:cNvSpPr>
              <p:nvPr/>
            </p:nvSpPr>
            <p:spPr bwMode="auto">
              <a:xfrm>
                <a:off x="1712" y="5007"/>
                <a:ext cx="1174" cy="1174"/>
              </a:xfrm>
              <a:custGeom>
                <a:avLst/>
                <a:gdLst>
                  <a:gd name="T0" fmla="*/ 248 w 331"/>
                  <a:gd name="T1" fmla="*/ 310 h 332"/>
                  <a:gd name="T2" fmla="*/ 309 w 331"/>
                  <a:gd name="T3" fmla="*/ 248 h 332"/>
                  <a:gd name="T4" fmla="*/ 328 w 331"/>
                  <a:gd name="T5" fmla="*/ 199 h 332"/>
                  <a:gd name="T6" fmla="*/ 328 w 331"/>
                  <a:gd name="T7" fmla="*/ 132 h 332"/>
                  <a:gd name="T8" fmla="*/ 309 w 331"/>
                  <a:gd name="T9" fmla="*/ 83 h 332"/>
                  <a:gd name="T10" fmla="*/ 248 w 331"/>
                  <a:gd name="T11" fmla="*/ 22 h 332"/>
                  <a:gd name="T12" fmla="*/ 226 w 331"/>
                  <a:gd name="T13" fmla="*/ 12 h 332"/>
                  <a:gd name="T14" fmla="*/ 177 w 331"/>
                  <a:gd name="T15" fmla="*/ 0 h 332"/>
                  <a:gd name="T16" fmla="*/ 185 w 331"/>
                  <a:gd name="T17" fmla="*/ 17 h 332"/>
                  <a:gd name="T18" fmla="*/ 205 w 331"/>
                  <a:gd name="T19" fmla="*/ 17 h 332"/>
                  <a:gd name="T20" fmla="*/ 223 w 331"/>
                  <a:gd name="T21" fmla="*/ 22 h 332"/>
                  <a:gd name="T22" fmla="*/ 218 w 331"/>
                  <a:gd name="T23" fmla="*/ 26 h 332"/>
                  <a:gd name="T24" fmla="*/ 192 w 331"/>
                  <a:gd name="T25" fmla="*/ 36 h 332"/>
                  <a:gd name="T26" fmla="*/ 196 w 331"/>
                  <a:gd name="T27" fmla="*/ 53 h 332"/>
                  <a:gd name="T28" fmla="*/ 211 w 331"/>
                  <a:gd name="T29" fmla="*/ 64 h 332"/>
                  <a:gd name="T30" fmla="*/ 235 w 331"/>
                  <a:gd name="T31" fmla="*/ 33 h 332"/>
                  <a:gd name="T32" fmla="*/ 252 w 331"/>
                  <a:gd name="T33" fmla="*/ 38 h 332"/>
                  <a:gd name="T34" fmla="*/ 266 w 331"/>
                  <a:gd name="T35" fmla="*/ 45 h 332"/>
                  <a:gd name="T36" fmla="*/ 273 w 331"/>
                  <a:gd name="T37" fmla="*/ 68 h 332"/>
                  <a:gd name="T38" fmla="*/ 268 w 331"/>
                  <a:gd name="T39" fmla="*/ 80 h 332"/>
                  <a:gd name="T40" fmla="*/ 260 w 331"/>
                  <a:gd name="T41" fmla="*/ 71 h 332"/>
                  <a:gd name="T42" fmla="*/ 239 w 331"/>
                  <a:gd name="T43" fmla="*/ 74 h 332"/>
                  <a:gd name="T44" fmla="*/ 254 w 331"/>
                  <a:gd name="T45" fmla="*/ 82 h 332"/>
                  <a:gd name="T46" fmla="*/ 218 w 331"/>
                  <a:gd name="T47" fmla="*/ 96 h 332"/>
                  <a:gd name="T48" fmla="*/ 201 w 331"/>
                  <a:gd name="T49" fmla="*/ 107 h 332"/>
                  <a:gd name="T50" fmla="*/ 180 w 331"/>
                  <a:gd name="T51" fmla="*/ 128 h 332"/>
                  <a:gd name="T52" fmla="*/ 191 w 331"/>
                  <a:gd name="T53" fmla="*/ 197 h 332"/>
                  <a:gd name="T54" fmla="*/ 210 w 331"/>
                  <a:gd name="T55" fmla="*/ 201 h 332"/>
                  <a:gd name="T56" fmla="*/ 228 w 331"/>
                  <a:gd name="T57" fmla="*/ 207 h 332"/>
                  <a:gd name="T58" fmla="*/ 259 w 331"/>
                  <a:gd name="T59" fmla="*/ 224 h 332"/>
                  <a:gd name="T60" fmla="*/ 276 w 331"/>
                  <a:gd name="T61" fmla="*/ 240 h 332"/>
                  <a:gd name="T62" fmla="*/ 299 w 331"/>
                  <a:gd name="T63" fmla="*/ 248 h 332"/>
                  <a:gd name="T64" fmla="*/ 189 w 331"/>
                  <a:gd name="T65" fmla="*/ 290 h 332"/>
                  <a:gd name="T66" fmla="*/ 2 w 331"/>
                  <a:gd name="T67" fmla="*/ 141 h 332"/>
                  <a:gd name="T68" fmla="*/ 5 w 331"/>
                  <a:gd name="T69" fmla="*/ 207 h 332"/>
                  <a:gd name="T70" fmla="*/ 35 w 331"/>
                  <a:gd name="T71" fmla="*/ 268 h 332"/>
                  <a:gd name="T72" fmla="*/ 105 w 331"/>
                  <a:gd name="T73" fmla="*/ 320 h 332"/>
                  <a:gd name="T74" fmla="*/ 169 w 331"/>
                  <a:gd name="T75" fmla="*/ 264 h 332"/>
                  <a:gd name="T76" fmla="*/ 164 w 331"/>
                  <a:gd name="T77" fmla="*/ 236 h 332"/>
                  <a:gd name="T78" fmla="*/ 171 w 331"/>
                  <a:gd name="T79" fmla="*/ 211 h 332"/>
                  <a:gd name="T80" fmla="*/ 151 w 331"/>
                  <a:gd name="T81" fmla="*/ 205 h 332"/>
                  <a:gd name="T82" fmla="*/ 130 w 331"/>
                  <a:gd name="T83" fmla="*/ 190 h 332"/>
                  <a:gd name="T84" fmla="*/ 95 w 331"/>
                  <a:gd name="T85" fmla="*/ 176 h 332"/>
                  <a:gd name="T86" fmla="*/ 81 w 331"/>
                  <a:gd name="T87" fmla="*/ 149 h 332"/>
                  <a:gd name="T88" fmla="*/ 72 w 331"/>
                  <a:gd name="T89" fmla="*/ 144 h 332"/>
                  <a:gd name="T90" fmla="*/ 71 w 331"/>
                  <a:gd name="T91" fmla="*/ 151 h 332"/>
                  <a:gd name="T92" fmla="*/ 60 w 331"/>
                  <a:gd name="T93" fmla="*/ 123 h 332"/>
                  <a:gd name="T94" fmla="*/ 60 w 331"/>
                  <a:gd name="T95" fmla="*/ 95 h 332"/>
                  <a:gd name="T96" fmla="*/ 73 w 331"/>
                  <a:gd name="T97" fmla="*/ 65 h 332"/>
                  <a:gd name="T98" fmla="*/ 70 w 331"/>
                  <a:gd name="T99" fmla="*/ 47 h 332"/>
                  <a:gd name="T100" fmla="*/ 149 w 331"/>
                  <a:gd name="T101" fmla="*/ 12 h 332"/>
                  <a:gd name="T102" fmla="*/ 177 w 331"/>
                  <a:gd name="T103" fmla="*/ 0 h 332"/>
                  <a:gd name="T104" fmla="*/ 103 w 331"/>
                  <a:gd name="T105" fmla="*/ 13 h 332"/>
                  <a:gd name="T106" fmla="*/ 48 w 331"/>
                  <a:gd name="T107" fmla="*/ 49 h 332"/>
                  <a:gd name="T108" fmla="*/ 11 w 331"/>
                  <a:gd name="T109" fmla="*/ 105 h 332"/>
                  <a:gd name="T110" fmla="*/ 175 w 331"/>
                  <a:gd name="T111" fmla="*/ 208 h 332"/>
                  <a:gd name="T112" fmla="*/ 153 w 331"/>
                  <a:gd name="T113" fmla="*/ 184 h 332"/>
                  <a:gd name="T114" fmla="*/ 147 w 331"/>
                  <a:gd name="T115" fmla="*/ 168 h 332"/>
                  <a:gd name="T116" fmla="*/ 118 w 331"/>
                  <a:gd name="T117" fmla="*/ 173 h 332"/>
                  <a:gd name="T118" fmla="*/ 133 w 331"/>
                  <a:gd name="T119" fmla="*/ 138 h 332"/>
                  <a:gd name="T120" fmla="*/ 164 w 331"/>
                  <a:gd name="T121" fmla="*/ 137 h 332"/>
                  <a:gd name="T122" fmla="*/ 172 w 331"/>
                  <a:gd name="T123" fmla="*/ 13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32">
                    <a:moveTo>
                      <a:pt x="177" y="331"/>
                    </a:moveTo>
                    <a:cubicBezTo>
                      <a:pt x="186" y="331"/>
                      <a:pt x="194" y="329"/>
                      <a:pt x="203" y="328"/>
                    </a:cubicBezTo>
                    <a:cubicBezTo>
                      <a:pt x="208" y="326"/>
                      <a:pt x="214" y="325"/>
                      <a:pt x="219" y="323"/>
                    </a:cubicBezTo>
                    <a:cubicBezTo>
                      <a:pt x="221" y="322"/>
                      <a:pt x="224" y="321"/>
                      <a:pt x="226" y="320"/>
                    </a:cubicBezTo>
                    <a:cubicBezTo>
                      <a:pt x="231" y="318"/>
                      <a:pt x="236" y="316"/>
                      <a:pt x="241" y="314"/>
                    </a:cubicBezTo>
                    <a:cubicBezTo>
                      <a:pt x="244" y="312"/>
                      <a:pt x="246" y="311"/>
                      <a:pt x="248" y="310"/>
                    </a:cubicBezTo>
                    <a:cubicBezTo>
                      <a:pt x="259" y="304"/>
                      <a:pt x="268" y="297"/>
                      <a:pt x="277" y="289"/>
                    </a:cubicBezTo>
                    <a:cubicBezTo>
                      <a:pt x="279" y="287"/>
                      <a:pt x="281" y="285"/>
                      <a:pt x="283" y="283"/>
                    </a:cubicBezTo>
                    <a:cubicBezTo>
                      <a:pt x="285" y="281"/>
                      <a:pt x="287" y="279"/>
                      <a:pt x="288" y="277"/>
                    </a:cubicBezTo>
                    <a:cubicBezTo>
                      <a:pt x="291" y="274"/>
                      <a:pt x="294" y="271"/>
                      <a:pt x="296" y="268"/>
                    </a:cubicBezTo>
                    <a:cubicBezTo>
                      <a:pt x="300" y="263"/>
                      <a:pt x="304" y="258"/>
                      <a:pt x="307" y="253"/>
                    </a:cubicBezTo>
                    <a:cubicBezTo>
                      <a:pt x="308" y="251"/>
                      <a:pt x="309" y="250"/>
                      <a:pt x="309" y="248"/>
                    </a:cubicBezTo>
                    <a:cubicBezTo>
                      <a:pt x="311" y="246"/>
                      <a:pt x="312" y="244"/>
                      <a:pt x="313" y="241"/>
                    </a:cubicBezTo>
                    <a:cubicBezTo>
                      <a:pt x="314" y="240"/>
                      <a:pt x="315" y="239"/>
                      <a:pt x="315" y="238"/>
                    </a:cubicBezTo>
                    <a:cubicBezTo>
                      <a:pt x="316" y="235"/>
                      <a:pt x="317" y="233"/>
                      <a:pt x="318" y="230"/>
                    </a:cubicBezTo>
                    <a:cubicBezTo>
                      <a:pt x="319" y="228"/>
                      <a:pt x="320" y="225"/>
                      <a:pt x="321" y="223"/>
                    </a:cubicBezTo>
                    <a:cubicBezTo>
                      <a:pt x="323" y="218"/>
                      <a:pt x="325" y="213"/>
                      <a:pt x="326" y="207"/>
                    </a:cubicBezTo>
                    <a:cubicBezTo>
                      <a:pt x="327" y="205"/>
                      <a:pt x="328" y="202"/>
                      <a:pt x="328" y="199"/>
                    </a:cubicBezTo>
                    <a:cubicBezTo>
                      <a:pt x="329" y="197"/>
                      <a:pt x="329" y="194"/>
                      <a:pt x="330" y="191"/>
                    </a:cubicBezTo>
                    <a:cubicBezTo>
                      <a:pt x="330" y="188"/>
                      <a:pt x="330" y="186"/>
                      <a:pt x="331" y="183"/>
                    </a:cubicBezTo>
                    <a:cubicBezTo>
                      <a:pt x="331" y="177"/>
                      <a:pt x="331" y="172"/>
                      <a:pt x="331" y="166"/>
                    </a:cubicBezTo>
                    <a:cubicBezTo>
                      <a:pt x="331" y="160"/>
                      <a:pt x="331" y="155"/>
                      <a:pt x="331" y="149"/>
                    </a:cubicBezTo>
                    <a:cubicBezTo>
                      <a:pt x="330" y="146"/>
                      <a:pt x="330" y="143"/>
                      <a:pt x="330" y="141"/>
                    </a:cubicBezTo>
                    <a:cubicBezTo>
                      <a:pt x="329" y="138"/>
                      <a:pt x="329" y="135"/>
                      <a:pt x="328" y="132"/>
                    </a:cubicBezTo>
                    <a:cubicBezTo>
                      <a:pt x="328" y="130"/>
                      <a:pt x="327" y="127"/>
                      <a:pt x="326" y="124"/>
                    </a:cubicBezTo>
                    <a:cubicBezTo>
                      <a:pt x="325" y="119"/>
                      <a:pt x="323" y="114"/>
                      <a:pt x="321" y="109"/>
                    </a:cubicBezTo>
                    <a:cubicBezTo>
                      <a:pt x="321" y="108"/>
                      <a:pt x="320" y="106"/>
                      <a:pt x="320" y="105"/>
                    </a:cubicBezTo>
                    <a:cubicBezTo>
                      <a:pt x="318" y="101"/>
                      <a:pt x="317" y="98"/>
                      <a:pt x="315" y="94"/>
                    </a:cubicBezTo>
                    <a:cubicBezTo>
                      <a:pt x="315" y="93"/>
                      <a:pt x="314" y="92"/>
                      <a:pt x="313" y="90"/>
                    </a:cubicBezTo>
                    <a:cubicBezTo>
                      <a:pt x="312" y="88"/>
                      <a:pt x="311" y="86"/>
                      <a:pt x="309" y="83"/>
                    </a:cubicBezTo>
                    <a:cubicBezTo>
                      <a:pt x="306" y="76"/>
                      <a:pt x="301" y="70"/>
                      <a:pt x="296" y="64"/>
                    </a:cubicBezTo>
                    <a:cubicBezTo>
                      <a:pt x="294" y="60"/>
                      <a:pt x="291" y="57"/>
                      <a:pt x="288" y="54"/>
                    </a:cubicBezTo>
                    <a:cubicBezTo>
                      <a:pt x="287" y="52"/>
                      <a:pt x="285" y="51"/>
                      <a:pt x="283" y="49"/>
                    </a:cubicBezTo>
                    <a:cubicBezTo>
                      <a:pt x="281" y="47"/>
                      <a:pt x="279" y="45"/>
                      <a:pt x="277" y="43"/>
                    </a:cubicBezTo>
                    <a:cubicBezTo>
                      <a:pt x="273" y="40"/>
                      <a:pt x="269" y="36"/>
                      <a:pt x="265" y="33"/>
                    </a:cubicBezTo>
                    <a:cubicBezTo>
                      <a:pt x="260" y="29"/>
                      <a:pt x="254" y="25"/>
                      <a:pt x="248" y="22"/>
                    </a:cubicBezTo>
                    <a:cubicBezTo>
                      <a:pt x="246" y="21"/>
                      <a:pt x="244" y="19"/>
                      <a:pt x="241" y="18"/>
                    </a:cubicBezTo>
                    <a:cubicBezTo>
                      <a:pt x="240" y="18"/>
                      <a:pt x="239" y="17"/>
                      <a:pt x="238" y="17"/>
                    </a:cubicBezTo>
                    <a:cubicBezTo>
                      <a:pt x="237" y="16"/>
                      <a:pt x="235" y="15"/>
                      <a:pt x="234" y="15"/>
                    </a:cubicBezTo>
                    <a:cubicBezTo>
                      <a:pt x="233" y="14"/>
                      <a:pt x="233" y="14"/>
                      <a:pt x="232" y="14"/>
                    </a:cubicBezTo>
                    <a:cubicBezTo>
                      <a:pt x="230" y="13"/>
                      <a:pt x="228" y="12"/>
                      <a:pt x="226" y="12"/>
                    </a:cubicBezTo>
                    <a:cubicBezTo>
                      <a:pt x="226" y="12"/>
                      <a:pt x="226" y="12"/>
                      <a:pt x="226" y="12"/>
                    </a:cubicBezTo>
                    <a:cubicBezTo>
                      <a:pt x="224" y="11"/>
                      <a:pt x="222" y="10"/>
                      <a:pt x="220" y="9"/>
                    </a:cubicBezTo>
                    <a:cubicBezTo>
                      <a:pt x="220" y="9"/>
                      <a:pt x="219" y="9"/>
                      <a:pt x="219" y="9"/>
                    </a:cubicBezTo>
                    <a:cubicBezTo>
                      <a:pt x="214" y="7"/>
                      <a:pt x="209" y="6"/>
                      <a:pt x="204" y="4"/>
                    </a:cubicBezTo>
                    <a:cubicBezTo>
                      <a:pt x="202" y="4"/>
                      <a:pt x="201" y="4"/>
                      <a:pt x="199" y="3"/>
                    </a:cubicBezTo>
                    <a:cubicBezTo>
                      <a:pt x="198" y="3"/>
                      <a:pt x="197" y="3"/>
                      <a:pt x="195" y="3"/>
                    </a:cubicBezTo>
                    <a:cubicBezTo>
                      <a:pt x="189" y="2"/>
                      <a:pt x="183" y="1"/>
                      <a:pt x="177" y="0"/>
                    </a:cubicBezTo>
                    <a:cubicBezTo>
                      <a:pt x="177" y="9"/>
                      <a:pt x="177" y="9"/>
                      <a:pt x="177" y="9"/>
                    </a:cubicBezTo>
                    <a:cubicBezTo>
                      <a:pt x="184" y="10"/>
                      <a:pt x="191" y="11"/>
                      <a:pt x="197" y="12"/>
                    </a:cubicBezTo>
                    <a:cubicBezTo>
                      <a:pt x="197" y="13"/>
                      <a:pt x="195" y="13"/>
                      <a:pt x="194" y="13"/>
                    </a:cubicBezTo>
                    <a:cubicBezTo>
                      <a:pt x="193" y="14"/>
                      <a:pt x="192" y="15"/>
                      <a:pt x="191" y="15"/>
                    </a:cubicBezTo>
                    <a:cubicBezTo>
                      <a:pt x="188" y="16"/>
                      <a:pt x="185" y="14"/>
                      <a:pt x="183" y="14"/>
                    </a:cubicBezTo>
                    <a:cubicBezTo>
                      <a:pt x="182" y="16"/>
                      <a:pt x="184" y="16"/>
                      <a:pt x="185" y="17"/>
                    </a:cubicBezTo>
                    <a:cubicBezTo>
                      <a:pt x="187" y="18"/>
                      <a:pt x="189" y="18"/>
                      <a:pt x="193" y="18"/>
                    </a:cubicBezTo>
                    <a:cubicBezTo>
                      <a:pt x="195" y="18"/>
                      <a:pt x="197" y="18"/>
                      <a:pt x="198" y="17"/>
                    </a:cubicBezTo>
                    <a:cubicBezTo>
                      <a:pt x="199" y="16"/>
                      <a:pt x="199" y="15"/>
                      <a:pt x="200" y="14"/>
                    </a:cubicBezTo>
                    <a:cubicBezTo>
                      <a:pt x="201" y="14"/>
                      <a:pt x="201" y="13"/>
                      <a:pt x="202" y="13"/>
                    </a:cubicBezTo>
                    <a:cubicBezTo>
                      <a:pt x="203" y="14"/>
                      <a:pt x="205" y="14"/>
                      <a:pt x="207" y="14"/>
                    </a:cubicBezTo>
                    <a:cubicBezTo>
                      <a:pt x="207" y="16"/>
                      <a:pt x="205" y="15"/>
                      <a:pt x="205" y="17"/>
                    </a:cubicBezTo>
                    <a:cubicBezTo>
                      <a:pt x="206" y="18"/>
                      <a:pt x="209" y="17"/>
                      <a:pt x="210" y="15"/>
                    </a:cubicBezTo>
                    <a:cubicBezTo>
                      <a:pt x="210" y="15"/>
                      <a:pt x="211" y="16"/>
                      <a:pt x="211" y="16"/>
                    </a:cubicBezTo>
                    <a:cubicBezTo>
                      <a:pt x="214" y="16"/>
                      <a:pt x="216" y="17"/>
                      <a:pt x="219" y="18"/>
                    </a:cubicBezTo>
                    <a:cubicBezTo>
                      <a:pt x="222" y="19"/>
                      <a:pt x="226" y="21"/>
                      <a:pt x="229" y="22"/>
                    </a:cubicBezTo>
                    <a:cubicBezTo>
                      <a:pt x="228" y="23"/>
                      <a:pt x="228" y="23"/>
                      <a:pt x="227" y="23"/>
                    </a:cubicBezTo>
                    <a:cubicBezTo>
                      <a:pt x="226" y="23"/>
                      <a:pt x="225" y="21"/>
                      <a:pt x="223" y="22"/>
                    </a:cubicBezTo>
                    <a:cubicBezTo>
                      <a:pt x="223" y="24"/>
                      <a:pt x="225" y="25"/>
                      <a:pt x="227" y="26"/>
                    </a:cubicBezTo>
                    <a:cubicBezTo>
                      <a:pt x="228" y="26"/>
                      <a:pt x="230" y="27"/>
                      <a:pt x="230" y="29"/>
                    </a:cubicBezTo>
                    <a:cubicBezTo>
                      <a:pt x="229" y="32"/>
                      <a:pt x="227" y="29"/>
                      <a:pt x="224" y="29"/>
                    </a:cubicBezTo>
                    <a:cubicBezTo>
                      <a:pt x="222" y="29"/>
                      <a:pt x="218" y="34"/>
                      <a:pt x="216" y="30"/>
                    </a:cubicBezTo>
                    <a:cubicBezTo>
                      <a:pt x="216" y="28"/>
                      <a:pt x="219" y="27"/>
                      <a:pt x="219" y="25"/>
                    </a:cubicBezTo>
                    <a:cubicBezTo>
                      <a:pt x="219" y="25"/>
                      <a:pt x="218" y="26"/>
                      <a:pt x="218" y="26"/>
                    </a:cubicBezTo>
                    <a:cubicBezTo>
                      <a:pt x="217" y="26"/>
                      <a:pt x="216" y="27"/>
                      <a:pt x="215" y="27"/>
                    </a:cubicBezTo>
                    <a:cubicBezTo>
                      <a:pt x="214" y="28"/>
                      <a:pt x="213" y="28"/>
                      <a:pt x="212" y="29"/>
                    </a:cubicBezTo>
                    <a:cubicBezTo>
                      <a:pt x="210" y="29"/>
                      <a:pt x="209" y="29"/>
                      <a:pt x="208" y="29"/>
                    </a:cubicBezTo>
                    <a:cubicBezTo>
                      <a:pt x="206" y="30"/>
                      <a:pt x="204" y="31"/>
                      <a:pt x="202" y="32"/>
                    </a:cubicBezTo>
                    <a:cubicBezTo>
                      <a:pt x="201" y="32"/>
                      <a:pt x="200" y="32"/>
                      <a:pt x="199" y="33"/>
                    </a:cubicBezTo>
                    <a:cubicBezTo>
                      <a:pt x="197" y="33"/>
                      <a:pt x="195" y="35"/>
                      <a:pt x="192" y="36"/>
                    </a:cubicBezTo>
                    <a:cubicBezTo>
                      <a:pt x="190" y="37"/>
                      <a:pt x="188" y="38"/>
                      <a:pt x="186" y="40"/>
                    </a:cubicBezTo>
                    <a:cubicBezTo>
                      <a:pt x="185" y="40"/>
                      <a:pt x="183" y="43"/>
                      <a:pt x="183" y="43"/>
                    </a:cubicBezTo>
                    <a:cubicBezTo>
                      <a:pt x="184" y="44"/>
                      <a:pt x="186" y="45"/>
                      <a:pt x="186" y="46"/>
                    </a:cubicBezTo>
                    <a:cubicBezTo>
                      <a:pt x="186" y="46"/>
                      <a:pt x="184" y="48"/>
                      <a:pt x="185" y="49"/>
                    </a:cubicBezTo>
                    <a:cubicBezTo>
                      <a:pt x="186" y="50"/>
                      <a:pt x="187" y="49"/>
                      <a:pt x="189" y="49"/>
                    </a:cubicBezTo>
                    <a:cubicBezTo>
                      <a:pt x="192" y="50"/>
                      <a:pt x="194" y="52"/>
                      <a:pt x="196" y="53"/>
                    </a:cubicBezTo>
                    <a:cubicBezTo>
                      <a:pt x="197" y="54"/>
                      <a:pt x="200" y="55"/>
                      <a:pt x="201" y="55"/>
                    </a:cubicBezTo>
                    <a:cubicBezTo>
                      <a:pt x="204" y="55"/>
                      <a:pt x="206" y="54"/>
                      <a:pt x="207" y="56"/>
                    </a:cubicBezTo>
                    <a:cubicBezTo>
                      <a:pt x="207" y="58"/>
                      <a:pt x="205" y="59"/>
                      <a:pt x="204" y="60"/>
                    </a:cubicBezTo>
                    <a:cubicBezTo>
                      <a:pt x="206" y="62"/>
                      <a:pt x="203" y="63"/>
                      <a:pt x="203" y="64"/>
                    </a:cubicBezTo>
                    <a:cubicBezTo>
                      <a:pt x="203" y="65"/>
                      <a:pt x="205" y="67"/>
                      <a:pt x="206" y="67"/>
                    </a:cubicBezTo>
                    <a:cubicBezTo>
                      <a:pt x="208" y="67"/>
                      <a:pt x="211" y="66"/>
                      <a:pt x="211" y="64"/>
                    </a:cubicBezTo>
                    <a:cubicBezTo>
                      <a:pt x="212" y="62"/>
                      <a:pt x="212" y="59"/>
                      <a:pt x="214" y="57"/>
                    </a:cubicBezTo>
                    <a:cubicBezTo>
                      <a:pt x="222" y="57"/>
                      <a:pt x="229" y="53"/>
                      <a:pt x="228" y="45"/>
                    </a:cubicBezTo>
                    <a:cubicBezTo>
                      <a:pt x="228" y="44"/>
                      <a:pt x="228" y="43"/>
                      <a:pt x="228" y="42"/>
                    </a:cubicBezTo>
                    <a:cubicBezTo>
                      <a:pt x="228" y="41"/>
                      <a:pt x="231" y="40"/>
                      <a:pt x="230" y="38"/>
                    </a:cubicBezTo>
                    <a:cubicBezTo>
                      <a:pt x="231" y="38"/>
                      <a:pt x="232" y="37"/>
                      <a:pt x="232" y="36"/>
                    </a:cubicBezTo>
                    <a:cubicBezTo>
                      <a:pt x="233" y="35"/>
                      <a:pt x="233" y="33"/>
                      <a:pt x="235" y="33"/>
                    </a:cubicBezTo>
                    <a:cubicBezTo>
                      <a:pt x="235" y="33"/>
                      <a:pt x="235" y="33"/>
                      <a:pt x="235" y="33"/>
                    </a:cubicBezTo>
                    <a:cubicBezTo>
                      <a:pt x="236" y="33"/>
                      <a:pt x="236" y="33"/>
                      <a:pt x="237" y="33"/>
                    </a:cubicBezTo>
                    <a:cubicBezTo>
                      <a:pt x="239" y="33"/>
                      <a:pt x="240" y="34"/>
                      <a:pt x="242" y="34"/>
                    </a:cubicBezTo>
                    <a:cubicBezTo>
                      <a:pt x="243" y="34"/>
                      <a:pt x="244" y="33"/>
                      <a:pt x="245" y="33"/>
                    </a:cubicBezTo>
                    <a:cubicBezTo>
                      <a:pt x="247" y="34"/>
                      <a:pt x="248" y="36"/>
                      <a:pt x="249" y="37"/>
                    </a:cubicBezTo>
                    <a:cubicBezTo>
                      <a:pt x="250" y="38"/>
                      <a:pt x="251" y="37"/>
                      <a:pt x="252" y="38"/>
                    </a:cubicBezTo>
                    <a:cubicBezTo>
                      <a:pt x="251" y="40"/>
                      <a:pt x="250" y="41"/>
                      <a:pt x="250" y="42"/>
                    </a:cubicBezTo>
                    <a:cubicBezTo>
                      <a:pt x="250" y="42"/>
                      <a:pt x="250" y="42"/>
                      <a:pt x="250" y="42"/>
                    </a:cubicBezTo>
                    <a:cubicBezTo>
                      <a:pt x="250" y="44"/>
                      <a:pt x="252" y="45"/>
                      <a:pt x="253" y="45"/>
                    </a:cubicBezTo>
                    <a:cubicBezTo>
                      <a:pt x="254" y="46"/>
                      <a:pt x="256" y="45"/>
                      <a:pt x="257" y="44"/>
                    </a:cubicBezTo>
                    <a:cubicBezTo>
                      <a:pt x="258" y="44"/>
                      <a:pt x="260" y="42"/>
                      <a:pt x="261" y="41"/>
                    </a:cubicBezTo>
                    <a:cubicBezTo>
                      <a:pt x="263" y="43"/>
                      <a:pt x="264" y="44"/>
                      <a:pt x="266" y="45"/>
                    </a:cubicBezTo>
                    <a:cubicBezTo>
                      <a:pt x="266" y="46"/>
                      <a:pt x="266" y="47"/>
                      <a:pt x="267" y="47"/>
                    </a:cubicBezTo>
                    <a:cubicBezTo>
                      <a:pt x="267" y="49"/>
                      <a:pt x="266" y="51"/>
                      <a:pt x="266" y="53"/>
                    </a:cubicBezTo>
                    <a:cubicBezTo>
                      <a:pt x="267" y="56"/>
                      <a:pt x="270" y="55"/>
                      <a:pt x="272" y="57"/>
                    </a:cubicBezTo>
                    <a:cubicBezTo>
                      <a:pt x="273" y="57"/>
                      <a:pt x="273" y="59"/>
                      <a:pt x="273" y="59"/>
                    </a:cubicBezTo>
                    <a:cubicBezTo>
                      <a:pt x="274" y="60"/>
                      <a:pt x="275" y="60"/>
                      <a:pt x="276" y="62"/>
                    </a:cubicBezTo>
                    <a:cubicBezTo>
                      <a:pt x="276" y="65"/>
                      <a:pt x="273" y="65"/>
                      <a:pt x="273" y="68"/>
                    </a:cubicBezTo>
                    <a:cubicBezTo>
                      <a:pt x="272" y="70"/>
                      <a:pt x="271" y="70"/>
                      <a:pt x="271" y="71"/>
                    </a:cubicBezTo>
                    <a:cubicBezTo>
                      <a:pt x="271" y="74"/>
                      <a:pt x="275" y="72"/>
                      <a:pt x="276" y="74"/>
                    </a:cubicBezTo>
                    <a:cubicBezTo>
                      <a:pt x="277" y="75"/>
                      <a:pt x="276" y="76"/>
                      <a:pt x="276" y="78"/>
                    </a:cubicBezTo>
                    <a:cubicBezTo>
                      <a:pt x="277" y="80"/>
                      <a:pt x="277" y="82"/>
                      <a:pt x="275" y="82"/>
                    </a:cubicBezTo>
                    <a:cubicBezTo>
                      <a:pt x="273" y="82"/>
                      <a:pt x="273" y="81"/>
                      <a:pt x="271" y="80"/>
                    </a:cubicBezTo>
                    <a:cubicBezTo>
                      <a:pt x="270" y="80"/>
                      <a:pt x="269" y="80"/>
                      <a:pt x="268" y="80"/>
                    </a:cubicBezTo>
                    <a:cubicBezTo>
                      <a:pt x="267" y="80"/>
                      <a:pt x="266" y="79"/>
                      <a:pt x="265" y="79"/>
                    </a:cubicBezTo>
                    <a:cubicBezTo>
                      <a:pt x="263" y="79"/>
                      <a:pt x="261" y="80"/>
                      <a:pt x="260" y="79"/>
                    </a:cubicBezTo>
                    <a:cubicBezTo>
                      <a:pt x="262" y="76"/>
                      <a:pt x="264" y="73"/>
                      <a:pt x="267" y="71"/>
                    </a:cubicBezTo>
                    <a:cubicBezTo>
                      <a:pt x="268" y="70"/>
                      <a:pt x="270" y="69"/>
                      <a:pt x="269" y="68"/>
                    </a:cubicBezTo>
                    <a:cubicBezTo>
                      <a:pt x="268" y="67"/>
                      <a:pt x="266" y="68"/>
                      <a:pt x="265" y="69"/>
                    </a:cubicBezTo>
                    <a:cubicBezTo>
                      <a:pt x="263" y="70"/>
                      <a:pt x="261" y="71"/>
                      <a:pt x="260" y="71"/>
                    </a:cubicBezTo>
                    <a:cubicBezTo>
                      <a:pt x="257" y="71"/>
                      <a:pt x="253" y="70"/>
                      <a:pt x="250" y="72"/>
                    </a:cubicBezTo>
                    <a:cubicBezTo>
                      <a:pt x="250" y="73"/>
                      <a:pt x="253" y="73"/>
                      <a:pt x="253" y="75"/>
                    </a:cubicBezTo>
                    <a:cubicBezTo>
                      <a:pt x="251" y="75"/>
                      <a:pt x="250" y="75"/>
                      <a:pt x="249" y="74"/>
                    </a:cubicBezTo>
                    <a:cubicBezTo>
                      <a:pt x="249" y="73"/>
                      <a:pt x="249" y="72"/>
                      <a:pt x="249" y="72"/>
                    </a:cubicBezTo>
                    <a:cubicBezTo>
                      <a:pt x="248" y="71"/>
                      <a:pt x="244" y="71"/>
                      <a:pt x="243" y="71"/>
                    </a:cubicBezTo>
                    <a:cubicBezTo>
                      <a:pt x="241" y="71"/>
                      <a:pt x="239" y="72"/>
                      <a:pt x="239" y="74"/>
                    </a:cubicBezTo>
                    <a:cubicBezTo>
                      <a:pt x="241" y="75"/>
                      <a:pt x="245" y="73"/>
                      <a:pt x="246" y="76"/>
                    </a:cubicBezTo>
                    <a:cubicBezTo>
                      <a:pt x="244" y="78"/>
                      <a:pt x="242" y="79"/>
                      <a:pt x="242" y="82"/>
                    </a:cubicBezTo>
                    <a:cubicBezTo>
                      <a:pt x="242" y="83"/>
                      <a:pt x="243" y="85"/>
                      <a:pt x="244" y="85"/>
                    </a:cubicBezTo>
                    <a:cubicBezTo>
                      <a:pt x="245" y="85"/>
                      <a:pt x="246" y="84"/>
                      <a:pt x="247" y="84"/>
                    </a:cubicBezTo>
                    <a:cubicBezTo>
                      <a:pt x="248" y="84"/>
                      <a:pt x="248" y="85"/>
                      <a:pt x="249" y="85"/>
                    </a:cubicBezTo>
                    <a:cubicBezTo>
                      <a:pt x="251" y="85"/>
                      <a:pt x="252" y="82"/>
                      <a:pt x="254" y="82"/>
                    </a:cubicBezTo>
                    <a:cubicBezTo>
                      <a:pt x="256" y="85"/>
                      <a:pt x="251" y="86"/>
                      <a:pt x="249" y="87"/>
                    </a:cubicBezTo>
                    <a:cubicBezTo>
                      <a:pt x="246" y="88"/>
                      <a:pt x="242" y="89"/>
                      <a:pt x="240" y="90"/>
                    </a:cubicBezTo>
                    <a:cubicBezTo>
                      <a:pt x="239" y="90"/>
                      <a:pt x="235" y="95"/>
                      <a:pt x="234" y="91"/>
                    </a:cubicBezTo>
                    <a:cubicBezTo>
                      <a:pt x="234" y="89"/>
                      <a:pt x="236" y="90"/>
                      <a:pt x="237" y="88"/>
                    </a:cubicBezTo>
                    <a:cubicBezTo>
                      <a:pt x="234" y="87"/>
                      <a:pt x="231" y="89"/>
                      <a:pt x="229" y="90"/>
                    </a:cubicBezTo>
                    <a:cubicBezTo>
                      <a:pt x="225" y="91"/>
                      <a:pt x="219" y="92"/>
                      <a:pt x="218" y="96"/>
                    </a:cubicBezTo>
                    <a:cubicBezTo>
                      <a:pt x="218" y="97"/>
                      <a:pt x="219" y="98"/>
                      <a:pt x="218" y="99"/>
                    </a:cubicBezTo>
                    <a:cubicBezTo>
                      <a:pt x="218" y="99"/>
                      <a:pt x="215" y="99"/>
                      <a:pt x="214" y="100"/>
                    </a:cubicBezTo>
                    <a:cubicBezTo>
                      <a:pt x="212" y="100"/>
                      <a:pt x="211" y="102"/>
                      <a:pt x="210" y="102"/>
                    </a:cubicBezTo>
                    <a:cubicBezTo>
                      <a:pt x="209" y="102"/>
                      <a:pt x="208" y="102"/>
                      <a:pt x="207" y="102"/>
                    </a:cubicBezTo>
                    <a:cubicBezTo>
                      <a:pt x="206" y="103"/>
                      <a:pt x="205" y="105"/>
                      <a:pt x="204" y="106"/>
                    </a:cubicBezTo>
                    <a:cubicBezTo>
                      <a:pt x="203" y="107"/>
                      <a:pt x="202" y="107"/>
                      <a:pt x="201" y="107"/>
                    </a:cubicBezTo>
                    <a:cubicBezTo>
                      <a:pt x="200" y="108"/>
                      <a:pt x="200" y="111"/>
                      <a:pt x="198" y="111"/>
                    </a:cubicBezTo>
                    <a:cubicBezTo>
                      <a:pt x="197" y="111"/>
                      <a:pt x="197" y="110"/>
                      <a:pt x="196" y="111"/>
                    </a:cubicBezTo>
                    <a:cubicBezTo>
                      <a:pt x="195" y="113"/>
                      <a:pt x="196" y="116"/>
                      <a:pt x="195" y="119"/>
                    </a:cubicBezTo>
                    <a:cubicBezTo>
                      <a:pt x="193" y="120"/>
                      <a:pt x="191" y="121"/>
                      <a:pt x="188" y="123"/>
                    </a:cubicBezTo>
                    <a:cubicBezTo>
                      <a:pt x="187" y="124"/>
                      <a:pt x="185" y="124"/>
                      <a:pt x="184" y="125"/>
                    </a:cubicBezTo>
                    <a:cubicBezTo>
                      <a:pt x="182" y="126"/>
                      <a:pt x="181" y="127"/>
                      <a:pt x="180" y="128"/>
                    </a:cubicBezTo>
                    <a:cubicBezTo>
                      <a:pt x="179" y="128"/>
                      <a:pt x="178" y="129"/>
                      <a:pt x="177" y="130"/>
                    </a:cubicBezTo>
                    <a:cubicBezTo>
                      <a:pt x="177" y="207"/>
                      <a:pt x="177" y="207"/>
                      <a:pt x="177" y="207"/>
                    </a:cubicBezTo>
                    <a:cubicBezTo>
                      <a:pt x="178" y="206"/>
                      <a:pt x="179" y="205"/>
                      <a:pt x="179" y="204"/>
                    </a:cubicBezTo>
                    <a:cubicBezTo>
                      <a:pt x="180" y="202"/>
                      <a:pt x="180" y="201"/>
                      <a:pt x="182" y="200"/>
                    </a:cubicBezTo>
                    <a:cubicBezTo>
                      <a:pt x="184" y="199"/>
                      <a:pt x="186" y="199"/>
                      <a:pt x="188" y="199"/>
                    </a:cubicBezTo>
                    <a:cubicBezTo>
                      <a:pt x="189" y="198"/>
                      <a:pt x="190" y="197"/>
                      <a:pt x="191" y="197"/>
                    </a:cubicBezTo>
                    <a:cubicBezTo>
                      <a:pt x="192" y="196"/>
                      <a:pt x="193" y="195"/>
                      <a:pt x="194" y="196"/>
                    </a:cubicBezTo>
                    <a:cubicBezTo>
                      <a:pt x="195" y="197"/>
                      <a:pt x="192" y="198"/>
                      <a:pt x="193" y="199"/>
                    </a:cubicBezTo>
                    <a:cubicBezTo>
                      <a:pt x="196" y="201"/>
                      <a:pt x="197" y="197"/>
                      <a:pt x="199" y="197"/>
                    </a:cubicBezTo>
                    <a:cubicBezTo>
                      <a:pt x="200" y="197"/>
                      <a:pt x="202" y="198"/>
                      <a:pt x="203" y="199"/>
                    </a:cubicBezTo>
                    <a:cubicBezTo>
                      <a:pt x="204" y="200"/>
                      <a:pt x="204" y="201"/>
                      <a:pt x="206" y="201"/>
                    </a:cubicBezTo>
                    <a:cubicBezTo>
                      <a:pt x="207" y="201"/>
                      <a:pt x="208" y="201"/>
                      <a:pt x="210" y="201"/>
                    </a:cubicBezTo>
                    <a:cubicBezTo>
                      <a:pt x="212" y="201"/>
                      <a:pt x="213" y="203"/>
                      <a:pt x="214" y="203"/>
                    </a:cubicBezTo>
                    <a:cubicBezTo>
                      <a:pt x="216" y="203"/>
                      <a:pt x="217" y="201"/>
                      <a:pt x="218" y="201"/>
                    </a:cubicBezTo>
                    <a:cubicBezTo>
                      <a:pt x="221" y="200"/>
                      <a:pt x="222" y="201"/>
                      <a:pt x="224" y="203"/>
                    </a:cubicBezTo>
                    <a:cubicBezTo>
                      <a:pt x="225" y="203"/>
                      <a:pt x="225" y="201"/>
                      <a:pt x="227" y="202"/>
                    </a:cubicBezTo>
                    <a:cubicBezTo>
                      <a:pt x="226" y="203"/>
                      <a:pt x="227" y="204"/>
                      <a:pt x="228" y="205"/>
                    </a:cubicBezTo>
                    <a:cubicBezTo>
                      <a:pt x="228" y="206"/>
                      <a:pt x="228" y="207"/>
                      <a:pt x="228" y="207"/>
                    </a:cubicBezTo>
                    <a:cubicBezTo>
                      <a:pt x="229" y="208"/>
                      <a:pt x="231" y="208"/>
                      <a:pt x="232" y="209"/>
                    </a:cubicBezTo>
                    <a:cubicBezTo>
                      <a:pt x="233" y="210"/>
                      <a:pt x="234" y="211"/>
                      <a:pt x="236" y="213"/>
                    </a:cubicBezTo>
                    <a:cubicBezTo>
                      <a:pt x="237" y="215"/>
                      <a:pt x="240" y="217"/>
                      <a:pt x="242" y="217"/>
                    </a:cubicBezTo>
                    <a:cubicBezTo>
                      <a:pt x="244" y="217"/>
                      <a:pt x="245" y="216"/>
                      <a:pt x="247" y="216"/>
                    </a:cubicBezTo>
                    <a:cubicBezTo>
                      <a:pt x="251" y="217"/>
                      <a:pt x="253" y="219"/>
                      <a:pt x="256" y="221"/>
                    </a:cubicBezTo>
                    <a:cubicBezTo>
                      <a:pt x="257" y="222"/>
                      <a:pt x="258" y="222"/>
                      <a:pt x="259" y="224"/>
                    </a:cubicBezTo>
                    <a:cubicBezTo>
                      <a:pt x="259" y="225"/>
                      <a:pt x="259" y="226"/>
                      <a:pt x="259" y="227"/>
                    </a:cubicBezTo>
                    <a:cubicBezTo>
                      <a:pt x="260" y="229"/>
                      <a:pt x="263" y="230"/>
                      <a:pt x="262" y="234"/>
                    </a:cubicBezTo>
                    <a:cubicBezTo>
                      <a:pt x="263" y="235"/>
                      <a:pt x="264" y="236"/>
                      <a:pt x="265" y="236"/>
                    </a:cubicBezTo>
                    <a:cubicBezTo>
                      <a:pt x="266" y="237"/>
                      <a:pt x="267" y="238"/>
                      <a:pt x="268" y="239"/>
                    </a:cubicBezTo>
                    <a:cubicBezTo>
                      <a:pt x="269" y="239"/>
                      <a:pt x="270" y="238"/>
                      <a:pt x="270" y="238"/>
                    </a:cubicBezTo>
                    <a:cubicBezTo>
                      <a:pt x="272" y="239"/>
                      <a:pt x="274" y="239"/>
                      <a:pt x="276" y="240"/>
                    </a:cubicBezTo>
                    <a:cubicBezTo>
                      <a:pt x="277" y="240"/>
                      <a:pt x="278" y="241"/>
                      <a:pt x="279" y="241"/>
                    </a:cubicBezTo>
                    <a:cubicBezTo>
                      <a:pt x="280" y="242"/>
                      <a:pt x="280" y="244"/>
                      <a:pt x="281" y="244"/>
                    </a:cubicBezTo>
                    <a:cubicBezTo>
                      <a:pt x="282" y="245"/>
                      <a:pt x="283" y="244"/>
                      <a:pt x="285" y="244"/>
                    </a:cubicBezTo>
                    <a:cubicBezTo>
                      <a:pt x="286" y="244"/>
                      <a:pt x="289" y="246"/>
                      <a:pt x="291" y="246"/>
                    </a:cubicBezTo>
                    <a:cubicBezTo>
                      <a:pt x="292" y="246"/>
                      <a:pt x="293" y="245"/>
                      <a:pt x="294" y="245"/>
                    </a:cubicBezTo>
                    <a:cubicBezTo>
                      <a:pt x="296" y="245"/>
                      <a:pt x="297" y="247"/>
                      <a:pt x="299" y="248"/>
                    </a:cubicBezTo>
                    <a:cubicBezTo>
                      <a:pt x="278" y="283"/>
                      <a:pt x="243" y="309"/>
                      <a:pt x="202" y="318"/>
                    </a:cubicBezTo>
                    <a:cubicBezTo>
                      <a:pt x="202" y="317"/>
                      <a:pt x="202" y="315"/>
                      <a:pt x="202" y="314"/>
                    </a:cubicBezTo>
                    <a:cubicBezTo>
                      <a:pt x="202" y="310"/>
                      <a:pt x="202" y="308"/>
                      <a:pt x="202" y="305"/>
                    </a:cubicBezTo>
                    <a:cubicBezTo>
                      <a:pt x="201" y="303"/>
                      <a:pt x="201" y="299"/>
                      <a:pt x="200" y="297"/>
                    </a:cubicBezTo>
                    <a:cubicBezTo>
                      <a:pt x="199" y="296"/>
                      <a:pt x="195" y="293"/>
                      <a:pt x="193" y="292"/>
                    </a:cubicBezTo>
                    <a:cubicBezTo>
                      <a:pt x="192" y="291"/>
                      <a:pt x="191" y="291"/>
                      <a:pt x="189" y="290"/>
                    </a:cubicBezTo>
                    <a:cubicBezTo>
                      <a:pt x="186" y="289"/>
                      <a:pt x="181" y="286"/>
                      <a:pt x="179" y="283"/>
                    </a:cubicBezTo>
                    <a:cubicBezTo>
                      <a:pt x="179" y="282"/>
                      <a:pt x="179" y="281"/>
                      <a:pt x="179" y="280"/>
                    </a:cubicBezTo>
                    <a:cubicBezTo>
                      <a:pt x="178" y="279"/>
                      <a:pt x="178" y="279"/>
                      <a:pt x="177" y="278"/>
                    </a:cubicBezTo>
                    <a:lnTo>
                      <a:pt x="177" y="331"/>
                    </a:lnTo>
                    <a:close/>
                    <a:moveTo>
                      <a:pt x="3" y="132"/>
                    </a:moveTo>
                    <a:cubicBezTo>
                      <a:pt x="3" y="135"/>
                      <a:pt x="2" y="138"/>
                      <a:pt x="2" y="141"/>
                    </a:cubicBezTo>
                    <a:cubicBezTo>
                      <a:pt x="1" y="143"/>
                      <a:pt x="1" y="146"/>
                      <a:pt x="1" y="149"/>
                    </a:cubicBezTo>
                    <a:cubicBezTo>
                      <a:pt x="0" y="155"/>
                      <a:pt x="0" y="160"/>
                      <a:pt x="0" y="166"/>
                    </a:cubicBezTo>
                    <a:cubicBezTo>
                      <a:pt x="0" y="172"/>
                      <a:pt x="0" y="177"/>
                      <a:pt x="1" y="183"/>
                    </a:cubicBezTo>
                    <a:cubicBezTo>
                      <a:pt x="1" y="186"/>
                      <a:pt x="1" y="188"/>
                      <a:pt x="2" y="191"/>
                    </a:cubicBezTo>
                    <a:cubicBezTo>
                      <a:pt x="2" y="194"/>
                      <a:pt x="3" y="197"/>
                      <a:pt x="3" y="199"/>
                    </a:cubicBezTo>
                    <a:cubicBezTo>
                      <a:pt x="4" y="202"/>
                      <a:pt x="4" y="205"/>
                      <a:pt x="5" y="207"/>
                    </a:cubicBezTo>
                    <a:cubicBezTo>
                      <a:pt x="6" y="213"/>
                      <a:pt x="8" y="218"/>
                      <a:pt x="10" y="223"/>
                    </a:cubicBezTo>
                    <a:cubicBezTo>
                      <a:pt x="11" y="225"/>
                      <a:pt x="12" y="228"/>
                      <a:pt x="13" y="230"/>
                    </a:cubicBezTo>
                    <a:cubicBezTo>
                      <a:pt x="14" y="233"/>
                      <a:pt x="15" y="235"/>
                      <a:pt x="16" y="238"/>
                    </a:cubicBezTo>
                    <a:cubicBezTo>
                      <a:pt x="17" y="239"/>
                      <a:pt x="17" y="240"/>
                      <a:pt x="18" y="241"/>
                    </a:cubicBezTo>
                    <a:cubicBezTo>
                      <a:pt x="19" y="244"/>
                      <a:pt x="20" y="246"/>
                      <a:pt x="22" y="248"/>
                    </a:cubicBezTo>
                    <a:cubicBezTo>
                      <a:pt x="26" y="255"/>
                      <a:pt x="30" y="262"/>
                      <a:pt x="35" y="268"/>
                    </a:cubicBezTo>
                    <a:cubicBezTo>
                      <a:pt x="38" y="271"/>
                      <a:pt x="40" y="274"/>
                      <a:pt x="43" y="277"/>
                    </a:cubicBezTo>
                    <a:cubicBezTo>
                      <a:pt x="45" y="279"/>
                      <a:pt x="47" y="281"/>
                      <a:pt x="48" y="283"/>
                    </a:cubicBezTo>
                    <a:cubicBezTo>
                      <a:pt x="50" y="285"/>
                      <a:pt x="52" y="287"/>
                      <a:pt x="54" y="289"/>
                    </a:cubicBezTo>
                    <a:cubicBezTo>
                      <a:pt x="63" y="297"/>
                      <a:pt x="73" y="304"/>
                      <a:pt x="83" y="310"/>
                    </a:cubicBezTo>
                    <a:cubicBezTo>
                      <a:pt x="85" y="311"/>
                      <a:pt x="88" y="312"/>
                      <a:pt x="90" y="314"/>
                    </a:cubicBezTo>
                    <a:cubicBezTo>
                      <a:pt x="95" y="316"/>
                      <a:pt x="100" y="318"/>
                      <a:pt x="105" y="320"/>
                    </a:cubicBezTo>
                    <a:cubicBezTo>
                      <a:pt x="107" y="321"/>
                      <a:pt x="110" y="322"/>
                      <a:pt x="112" y="323"/>
                    </a:cubicBezTo>
                    <a:cubicBezTo>
                      <a:pt x="129" y="329"/>
                      <a:pt x="147" y="332"/>
                      <a:pt x="166" y="332"/>
                    </a:cubicBezTo>
                    <a:cubicBezTo>
                      <a:pt x="170" y="332"/>
                      <a:pt x="173" y="332"/>
                      <a:pt x="177" y="331"/>
                    </a:cubicBezTo>
                    <a:cubicBezTo>
                      <a:pt x="177" y="278"/>
                      <a:pt x="177" y="278"/>
                      <a:pt x="177" y="278"/>
                    </a:cubicBezTo>
                    <a:cubicBezTo>
                      <a:pt x="176" y="277"/>
                      <a:pt x="176" y="276"/>
                      <a:pt x="175" y="275"/>
                    </a:cubicBezTo>
                    <a:cubicBezTo>
                      <a:pt x="173" y="272"/>
                      <a:pt x="171" y="267"/>
                      <a:pt x="169" y="264"/>
                    </a:cubicBezTo>
                    <a:cubicBezTo>
                      <a:pt x="168" y="262"/>
                      <a:pt x="167" y="260"/>
                      <a:pt x="165" y="259"/>
                    </a:cubicBezTo>
                    <a:cubicBezTo>
                      <a:pt x="165" y="258"/>
                      <a:pt x="162" y="257"/>
                      <a:pt x="162" y="256"/>
                    </a:cubicBezTo>
                    <a:cubicBezTo>
                      <a:pt x="162" y="254"/>
                      <a:pt x="160" y="252"/>
                      <a:pt x="161" y="251"/>
                    </a:cubicBezTo>
                    <a:cubicBezTo>
                      <a:pt x="161" y="249"/>
                      <a:pt x="164" y="248"/>
                      <a:pt x="164" y="246"/>
                    </a:cubicBezTo>
                    <a:cubicBezTo>
                      <a:pt x="164" y="245"/>
                      <a:pt x="162" y="244"/>
                      <a:pt x="162" y="243"/>
                    </a:cubicBezTo>
                    <a:cubicBezTo>
                      <a:pt x="161" y="240"/>
                      <a:pt x="163" y="239"/>
                      <a:pt x="164" y="236"/>
                    </a:cubicBezTo>
                    <a:cubicBezTo>
                      <a:pt x="164" y="236"/>
                      <a:pt x="164" y="234"/>
                      <a:pt x="165" y="234"/>
                    </a:cubicBezTo>
                    <a:cubicBezTo>
                      <a:pt x="165" y="233"/>
                      <a:pt x="167" y="233"/>
                      <a:pt x="168" y="232"/>
                    </a:cubicBezTo>
                    <a:cubicBezTo>
                      <a:pt x="168" y="231"/>
                      <a:pt x="168" y="230"/>
                      <a:pt x="169" y="229"/>
                    </a:cubicBezTo>
                    <a:cubicBezTo>
                      <a:pt x="170" y="227"/>
                      <a:pt x="173" y="226"/>
                      <a:pt x="173" y="225"/>
                    </a:cubicBezTo>
                    <a:cubicBezTo>
                      <a:pt x="174" y="224"/>
                      <a:pt x="174" y="217"/>
                      <a:pt x="173" y="215"/>
                    </a:cubicBezTo>
                    <a:cubicBezTo>
                      <a:pt x="173" y="213"/>
                      <a:pt x="172" y="212"/>
                      <a:pt x="171" y="211"/>
                    </a:cubicBezTo>
                    <a:cubicBezTo>
                      <a:pt x="171" y="209"/>
                      <a:pt x="170" y="207"/>
                      <a:pt x="168" y="207"/>
                    </a:cubicBezTo>
                    <a:cubicBezTo>
                      <a:pt x="167" y="207"/>
                      <a:pt x="166" y="208"/>
                      <a:pt x="165" y="209"/>
                    </a:cubicBezTo>
                    <a:cubicBezTo>
                      <a:pt x="165" y="210"/>
                      <a:pt x="165" y="212"/>
                      <a:pt x="164" y="212"/>
                    </a:cubicBezTo>
                    <a:cubicBezTo>
                      <a:pt x="162" y="213"/>
                      <a:pt x="161" y="210"/>
                      <a:pt x="158" y="209"/>
                    </a:cubicBezTo>
                    <a:cubicBezTo>
                      <a:pt x="157" y="209"/>
                      <a:pt x="156" y="209"/>
                      <a:pt x="155" y="209"/>
                    </a:cubicBezTo>
                    <a:cubicBezTo>
                      <a:pt x="154" y="208"/>
                      <a:pt x="153" y="206"/>
                      <a:pt x="151" y="205"/>
                    </a:cubicBezTo>
                    <a:cubicBezTo>
                      <a:pt x="150" y="204"/>
                      <a:pt x="148" y="204"/>
                      <a:pt x="147" y="203"/>
                    </a:cubicBezTo>
                    <a:cubicBezTo>
                      <a:pt x="147" y="202"/>
                      <a:pt x="147" y="200"/>
                      <a:pt x="147" y="199"/>
                    </a:cubicBezTo>
                    <a:cubicBezTo>
                      <a:pt x="145" y="198"/>
                      <a:pt x="144" y="194"/>
                      <a:pt x="141" y="193"/>
                    </a:cubicBezTo>
                    <a:cubicBezTo>
                      <a:pt x="140" y="192"/>
                      <a:pt x="138" y="192"/>
                      <a:pt x="136" y="192"/>
                    </a:cubicBezTo>
                    <a:cubicBezTo>
                      <a:pt x="135" y="191"/>
                      <a:pt x="134" y="191"/>
                      <a:pt x="133" y="191"/>
                    </a:cubicBezTo>
                    <a:cubicBezTo>
                      <a:pt x="132" y="190"/>
                      <a:pt x="131" y="190"/>
                      <a:pt x="130" y="190"/>
                    </a:cubicBezTo>
                    <a:cubicBezTo>
                      <a:pt x="127" y="188"/>
                      <a:pt x="125" y="183"/>
                      <a:pt x="120" y="183"/>
                    </a:cubicBezTo>
                    <a:cubicBezTo>
                      <a:pt x="118" y="183"/>
                      <a:pt x="117" y="185"/>
                      <a:pt x="115" y="184"/>
                    </a:cubicBezTo>
                    <a:cubicBezTo>
                      <a:pt x="113" y="184"/>
                      <a:pt x="110" y="183"/>
                      <a:pt x="108" y="182"/>
                    </a:cubicBezTo>
                    <a:cubicBezTo>
                      <a:pt x="106" y="181"/>
                      <a:pt x="104" y="181"/>
                      <a:pt x="102" y="180"/>
                    </a:cubicBezTo>
                    <a:cubicBezTo>
                      <a:pt x="100" y="179"/>
                      <a:pt x="99" y="178"/>
                      <a:pt x="98" y="177"/>
                    </a:cubicBezTo>
                    <a:cubicBezTo>
                      <a:pt x="97" y="177"/>
                      <a:pt x="96" y="177"/>
                      <a:pt x="95" y="176"/>
                    </a:cubicBezTo>
                    <a:cubicBezTo>
                      <a:pt x="94" y="176"/>
                      <a:pt x="93" y="174"/>
                      <a:pt x="91" y="173"/>
                    </a:cubicBezTo>
                    <a:cubicBezTo>
                      <a:pt x="90" y="173"/>
                      <a:pt x="88" y="171"/>
                      <a:pt x="88" y="170"/>
                    </a:cubicBezTo>
                    <a:cubicBezTo>
                      <a:pt x="88" y="169"/>
                      <a:pt x="90" y="167"/>
                      <a:pt x="90" y="166"/>
                    </a:cubicBezTo>
                    <a:cubicBezTo>
                      <a:pt x="90" y="162"/>
                      <a:pt x="87" y="159"/>
                      <a:pt x="85" y="156"/>
                    </a:cubicBezTo>
                    <a:cubicBezTo>
                      <a:pt x="84" y="154"/>
                      <a:pt x="82" y="153"/>
                      <a:pt x="81" y="151"/>
                    </a:cubicBezTo>
                    <a:cubicBezTo>
                      <a:pt x="81" y="150"/>
                      <a:pt x="81" y="150"/>
                      <a:pt x="81" y="149"/>
                    </a:cubicBezTo>
                    <a:cubicBezTo>
                      <a:pt x="79" y="147"/>
                      <a:pt x="78" y="146"/>
                      <a:pt x="77" y="144"/>
                    </a:cubicBezTo>
                    <a:cubicBezTo>
                      <a:pt x="76" y="143"/>
                      <a:pt x="74" y="141"/>
                      <a:pt x="74" y="140"/>
                    </a:cubicBezTo>
                    <a:cubicBezTo>
                      <a:pt x="74" y="138"/>
                      <a:pt x="75" y="136"/>
                      <a:pt x="74" y="134"/>
                    </a:cubicBezTo>
                    <a:cubicBezTo>
                      <a:pt x="73" y="131"/>
                      <a:pt x="68" y="132"/>
                      <a:pt x="69" y="136"/>
                    </a:cubicBezTo>
                    <a:cubicBezTo>
                      <a:pt x="69" y="138"/>
                      <a:pt x="71" y="139"/>
                      <a:pt x="71" y="140"/>
                    </a:cubicBezTo>
                    <a:cubicBezTo>
                      <a:pt x="72" y="142"/>
                      <a:pt x="71" y="143"/>
                      <a:pt x="72" y="144"/>
                    </a:cubicBezTo>
                    <a:cubicBezTo>
                      <a:pt x="72" y="146"/>
                      <a:pt x="74" y="147"/>
                      <a:pt x="74" y="149"/>
                    </a:cubicBezTo>
                    <a:cubicBezTo>
                      <a:pt x="75" y="151"/>
                      <a:pt x="75" y="154"/>
                      <a:pt x="76" y="155"/>
                    </a:cubicBezTo>
                    <a:cubicBezTo>
                      <a:pt x="76" y="157"/>
                      <a:pt x="79" y="158"/>
                      <a:pt x="77" y="159"/>
                    </a:cubicBezTo>
                    <a:cubicBezTo>
                      <a:pt x="76" y="160"/>
                      <a:pt x="75" y="158"/>
                      <a:pt x="74" y="157"/>
                    </a:cubicBezTo>
                    <a:cubicBezTo>
                      <a:pt x="73" y="157"/>
                      <a:pt x="71" y="156"/>
                      <a:pt x="71" y="154"/>
                    </a:cubicBezTo>
                    <a:cubicBezTo>
                      <a:pt x="71" y="153"/>
                      <a:pt x="72" y="152"/>
                      <a:pt x="71" y="151"/>
                    </a:cubicBezTo>
                    <a:cubicBezTo>
                      <a:pt x="71" y="148"/>
                      <a:pt x="66" y="148"/>
                      <a:pt x="66" y="145"/>
                    </a:cubicBezTo>
                    <a:cubicBezTo>
                      <a:pt x="66" y="144"/>
                      <a:pt x="68" y="144"/>
                      <a:pt x="68" y="142"/>
                    </a:cubicBezTo>
                    <a:cubicBezTo>
                      <a:pt x="68" y="140"/>
                      <a:pt x="65" y="139"/>
                      <a:pt x="65" y="137"/>
                    </a:cubicBezTo>
                    <a:cubicBezTo>
                      <a:pt x="64" y="136"/>
                      <a:pt x="64" y="134"/>
                      <a:pt x="64" y="132"/>
                    </a:cubicBezTo>
                    <a:cubicBezTo>
                      <a:pt x="64" y="130"/>
                      <a:pt x="64" y="128"/>
                      <a:pt x="64" y="127"/>
                    </a:cubicBezTo>
                    <a:cubicBezTo>
                      <a:pt x="63" y="126"/>
                      <a:pt x="62" y="124"/>
                      <a:pt x="60" y="123"/>
                    </a:cubicBezTo>
                    <a:cubicBezTo>
                      <a:pt x="59" y="122"/>
                      <a:pt x="58" y="123"/>
                      <a:pt x="57" y="122"/>
                    </a:cubicBezTo>
                    <a:cubicBezTo>
                      <a:pt x="56" y="120"/>
                      <a:pt x="56" y="118"/>
                      <a:pt x="56" y="117"/>
                    </a:cubicBezTo>
                    <a:cubicBezTo>
                      <a:pt x="55" y="115"/>
                      <a:pt x="56" y="112"/>
                      <a:pt x="55" y="110"/>
                    </a:cubicBezTo>
                    <a:cubicBezTo>
                      <a:pt x="55" y="108"/>
                      <a:pt x="55" y="106"/>
                      <a:pt x="55" y="103"/>
                    </a:cubicBezTo>
                    <a:cubicBezTo>
                      <a:pt x="56" y="102"/>
                      <a:pt x="58" y="101"/>
                      <a:pt x="59" y="99"/>
                    </a:cubicBezTo>
                    <a:cubicBezTo>
                      <a:pt x="59" y="98"/>
                      <a:pt x="59" y="96"/>
                      <a:pt x="60" y="95"/>
                    </a:cubicBezTo>
                    <a:cubicBezTo>
                      <a:pt x="62" y="93"/>
                      <a:pt x="64" y="91"/>
                      <a:pt x="66" y="88"/>
                    </a:cubicBezTo>
                    <a:cubicBezTo>
                      <a:pt x="68" y="86"/>
                      <a:pt x="70" y="83"/>
                      <a:pt x="71" y="81"/>
                    </a:cubicBezTo>
                    <a:cubicBezTo>
                      <a:pt x="72" y="80"/>
                      <a:pt x="73" y="77"/>
                      <a:pt x="73" y="76"/>
                    </a:cubicBezTo>
                    <a:cubicBezTo>
                      <a:pt x="73" y="74"/>
                      <a:pt x="69" y="73"/>
                      <a:pt x="70" y="71"/>
                    </a:cubicBezTo>
                    <a:cubicBezTo>
                      <a:pt x="70" y="70"/>
                      <a:pt x="72" y="70"/>
                      <a:pt x="72" y="69"/>
                    </a:cubicBezTo>
                    <a:cubicBezTo>
                      <a:pt x="72" y="68"/>
                      <a:pt x="73" y="66"/>
                      <a:pt x="73" y="65"/>
                    </a:cubicBezTo>
                    <a:cubicBezTo>
                      <a:pt x="73" y="64"/>
                      <a:pt x="72" y="62"/>
                      <a:pt x="72" y="60"/>
                    </a:cubicBezTo>
                    <a:cubicBezTo>
                      <a:pt x="72" y="58"/>
                      <a:pt x="75" y="58"/>
                      <a:pt x="74" y="56"/>
                    </a:cubicBezTo>
                    <a:cubicBezTo>
                      <a:pt x="72" y="54"/>
                      <a:pt x="70" y="57"/>
                      <a:pt x="69" y="56"/>
                    </a:cubicBezTo>
                    <a:cubicBezTo>
                      <a:pt x="68" y="55"/>
                      <a:pt x="69" y="54"/>
                      <a:pt x="69" y="52"/>
                    </a:cubicBezTo>
                    <a:cubicBezTo>
                      <a:pt x="69" y="51"/>
                      <a:pt x="69" y="50"/>
                      <a:pt x="69" y="50"/>
                    </a:cubicBezTo>
                    <a:cubicBezTo>
                      <a:pt x="69" y="49"/>
                      <a:pt x="71" y="48"/>
                      <a:pt x="70" y="47"/>
                    </a:cubicBezTo>
                    <a:cubicBezTo>
                      <a:pt x="70" y="46"/>
                      <a:pt x="69" y="45"/>
                      <a:pt x="68" y="43"/>
                    </a:cubicBezTo>
                    <a:cubicBezTo>
                      <a:pt x="88" y="27"/>
                      <a:pt x="112" y="16"/>
                      <a:pt x="138" y="11"/>
                    </a:cubicBezTo>
                    <a:cubicBezTo>
                      <a:pt x="138" y="11"/>
                      <a:pt x="138" y="11"/>
                      <a:pt x="138" y="11"/>
                    </a:cubicBezTo>
                    <a:cubicBezTo>
                      <a:pt x="138" y="12"/>
                      <a:pt x="138" y="13"/>
                      <a:pt x="139" y="13"/>
                    </a:cubicBezTo>
                    <a:cubicBezTo>
                      <a:pt x="140" y="12"/>
                      <a:pt x="142" y="13"/>
                      <a:pt x="144" y="13"/>
                    </a:cubicBezTo>
                    <a:cubicBezTo>
                      <a:pt x="145" y="13"/>
                      <a:pt x="147" y="12"/>
                      <a:pt x="149" y="12"/>
                    </a:cubicBezTo>
                    <a:cubicBezTo>
                      <a:pt x="152" y="13"/>
                      <a:pt x="157" y="16"/>
                      <a:pt x="159" y="14"/>
                    </a:cubicBezTo>
                    <a:cubicBezTo>
                      <a:pt x="160" y="14"/>
                      <a:pt x="160" y="13"/>
                      <a:pt x="160" y="12"/>
                    </a:cubicBezTo>
                    <a:cubicBezTo>
                      <a:pt x="161" y="11"/>
                      <a:pt x="161" y="10"/>
                      <a:pt x="162" y="9"/>
                    </a:cubicBezTo>
                    <a:cubicBezTo>
                      <a:pt x="163" y="9"/>
                      <a:pt x="164" y="9"/>
                      <a:pt x="166" y="9"/>
                    </a:cubicBezTo>
                    <a:cubicBezTo>
                      <a:pt x="170" y="9"/>
                      <a:pt x="173" y="9"/>
                      <a:pt x="177" y="9"/>
                    </a:cubicBezTo>
                    <a:cubicBezTo>
                      <a:pt x="177" y="0"/>
                      <a:pt x="177" y="0"/>
                      <a:pt x="177" y="0"/>
                    </a:cubicBezTo>
                    <a:cubicBezTo>
                      <a:pt x="174" y="0"/>
                      <a:pt x="172" y="0"/>
                      <a:pt x="169" y="0"/>
                    </a:cubicBezTo>
                    <a:cubicBezTo>
                      <a:pt x="168" y="0"/>
                      <a:pt x="167" y="0"/>
                      <a:pt x="166" y="0"/>
                    </a:cubicBezTo>
                    <a:cubicBezTo>
                      <a:pt x="164" y="0"/>
                      <a:pt x="162" y="0"/>
                      <a:pt x="161" y="0"/>
                    </a:cubicBezTo>
                    <a:cubicBezTo>
                      <a:pt x="144" y="1"/>
                      <a:pt x="128" y="4"/>
                      <a:pt x="112" y="9"/>
                    </a:cubicBezTo>
                    <a:cubicBezTo>
                      <a:pt x="110" y="10"/>
                      <a:pt x="107" y="11"/>
                      <a:pt x="105" y="12"/>
                    </a:cubicBezTo>
                    <a:cubicBezTo>
                      <a:pt x="104" y="12"/>
                      <a:pt x="103" y="12"/>
                      <a:pt x="103" y="13"/>
                    </a:cubicBezTo>
                    <a:cubicBezTo>
                      <a:pt x="101" y="13"/>
                      <a:pt x="99" y="14"/>
                      <a:pt x="97" y="15"/>
                    </a:cubicBezTo>
                    <a:cubicBezTo>
                      <a:pt x="95" y="16"/>
                      <a:pt x="93" y="17"/>
                      <a:pt x="90" y="18"/>
                    </a:cubicBezTo>
                    <a:cubicBezTo>
                      <a:pt x="88" y="19"/>
                      <a:pt x="85" y="21"/>
                      <a:pt x="83" y="22"/>
                    </a:cubicBezTo>
                    <a:cubicBezTo>
                      <a:pt x="74" y="27"/>
                      <a:pt x="65" y="34"/>
                      <a:pt x="57" y="41"/>
                    </a:cubicBezTo>
                    <a:cubicBezTo>
                      <a:pt x="56" y="41"/>
                      <a:pt x="55" y="42"/>
                      <a:pt x="54" y="43"/>
                    </a:cubicBezTo>
                    <a:cubicBezTo>
                      <a:pt x="52" y="45"/>
                      <a:pt x="50" y="47"/>
                      <a:pt x="48" y="49"/>
                    </a:cubicBezTo>
                    <a:cubicBezTo>
                      <a:pt x="47" y="51"/>
                      <a:pt x="45" y="52"/>
                      <a:pt x="43" y="54"/>
                    </a:cubicBezTo>
                    <a:cubicBezTo>
                      <a:pt x="40" y="57"/>
                      <a:pt x="38" y="60"/>
                      <a:pt x="35" y="64"/>
                    </a:cubicBezTo>
                    <a:cubicBezTo>
                      <a:pt x="30" y="70"/>
                      <a:pt x="26" y="76"/>
                      <a:pt x="22" y="83"/>
                    </a:cubicBezTo>
                    <a:cubicBezTo>
                      <a:pt x="20" y="86"/>
                      <a:pt x="19" y="88"/>
                      <a:pt x="18" y="90"/>
                    </a:cubicBezTo>
                    <a:cubicBezTo>
                      <a:pt x="17" y="92"/>
                      <a:pt x="17" y="93"/>
                      <a:pt x="16" y="94"/>
                    </a:cubicBezTo>
                    <a:cubicBezTo>
                      <a:pt x="14" y="98"/>
                      <a:pt x="13" y="101"/>
                      <a:pt x="11" y="105"/>
                    </a:cubicBezTo>
                    <a:cubicBezTo>
                      <a:pt x="11" y="106"/>
                      <a:pt x="10" y="108"/>
                      <a:pt x="10" y="109"/>
                    </a:cubicBezTo>
                    <a:cubicBezTo>
                      <a:pt x="8" y="114"/>
                      <a:pt x="6" y="119"/>
                      <a:pt x="5" y="124"/>
                    </a:cubicBezTo>
                    <a:cubicBezTo>
                      <a:pt x="4" y="127"/>
                      <a:pt x="4" y="130"/>
                      <a:pt x="3" y="132"/>
                    </a:cubicBezTo>
                    <a:close/>
                    <a:moveTo>
                      <a:pt x="177" y="130"/>
                    </a:moveTo>
                    <a:cubicBezTo>
                      <a:pt x="177" y="207"/>
                      <a:pt x="177" y="207"/>
                      <a:pt x="177" y="207"/>
                    </a:cubicBezTo>
                    <a:cubicBezTo>
                      <a:pt x="177" y="208"/>
                      <a:pt x="176" y="208"/>
                      <a:pt x="175" y="208"/>
                    </a:cubicBezTo>
                    <a:cubicBezTo>
                      <a:pt x="174" y="208"/>
                      <a:pt x="173" y="206"/>
                      <a:pt x="171" y="205"/>
                    </a:cubicBezTo>
                    <a:cubicBezTo>
                      <a:pt x="167" y="204"/>
                      <a:pt x="165" y="207"/>
                      <a:pt x="162" y="207"/>
                    </a:cubicBezTo>
                    <a:cubicBezTo>
                      <a:pt x="159" y="207"/>
                      <a:pt x="154" y="202"/>
                      <a:pt x="154" y="199"/>
                    </a:cubicBezTo>
                    <a:cubicBezTo>
                      <a:pt x="154" y="197"/>
                      <a:pt x="155" y="194"/>
                      <a:pt x="156" y="192"/>
                    </a:cubicBezTo>
                    <a:cubicBezTo>
                      <a:pt x="156" y="190"/>
                      <a:pt x="157" y="189"/>
                      <a:pt x="157" y="188"/>
                    </a:cubicBezTo>
                    <a:cubicBezTo>
                      <a:pt x="157" y="186"/>
                      <a:pt x="154" y="184"/>
                      <a:pt x="153" y="184"/>
                    </a:cubicBezTo>
                    <a:cubicBezTo>
                      <a:pt x="149" y="183"/>
                      <a:pt x="145" y="185"/>
                      <a:pt x="141" y="183"/>
                    </a:cubicBezTo>
                    <a:cubicBezTo>
                      <a:pt x="140" y="182"/>
                      <a:pt x="142" y="181"/>
                      <a:pt x="142" y="180"/>
                    </a:cubicBezTo>
                    <a:cubicBezTo>
                      <a:pt x="142" y="180"/>
                      <a:pt x="142" y="179"/>
                      <a:pt x="143" y="178"/>
                    </a:cubicBezTo>
                    <a:cubicBezTo>
                      <a:pt x="143" y="177"/>
                      <a:pt x="144" y="176"/>
                      <a:pt x="145" y="175"/>
                    </a:cubicBezTo>
                    <a:cubicBezTo>
                      <a:pt x="145" y="174"/>
                      <a:pt x="145" y="172"/>
                      <a:pt x="146" y="171"/>
                    </a:cubicBezTo>
                    <a:cubicBezTo>
                      <a:pt x="146" y="170"/>
                      <a:pt x="147" y="169"/>
                      <a:pt x="147" y="168"/>
                    </a:cubicBezTo>
                    <a:cubicBezTo>
                      <a:pt x="147" y="167"/>
                      <a:pt x="147" y="166"/>
                      <a:pt x="146" y="165"/>
                    </a:cubicBezTo>
                    <a:cubicBezTo>
                      <a:pt x="143" y="165"/>
                      <a:pt x="141" y="165"/>
                      <a:pt x="139" y="166"/>
                    </a:cubicBezTo>
                    <a:cubicBezTo>
                      <a:pt x="135" y="168"/>
                      <a:pt x="136" y="173"/>
                      <a:pt x="132" y="174"/>
                    </a:cubicBezTo>
                    <a:cubicBezTo>
                      <a:pt x="131" y="175"/>
                      <a:pt x="129" y="175"/>
                      <a:pt x="128" y="175"/>
                    </a:cubicBezTo>
                    <a:cubicBezTo>
                      <a:pt x="126" y="175"/>
                      <a:pt x="125" y="176"/>
                      <a:pt x="123" y="176"/>
                    </a:cubicBezTo>
                    <a:cubicBezTo>
                      <a:pt x="122" y="176"/>
                      <a:pt x="119" y="174"/>
                      <a:pt x="118" y="173"/>
                    </a:cubicBezTo>
                    <a:cubicBezTo>
                      <a:pt x="117" y="172"/>
                      <a:pt x="115" y="168"/>
                      <a:pt x="115" y="167"/>
                    </a:cubicBezTo>
                    <a:cubicBezTo>
                      <a:pt x="114" y="162"/>
                      <a:pt x="115" y="157"/>
                      <a:pt x="117" y="154"/>
                    </a:cubicBezTo>
                    <a:cubicBezTo>
                      <a:pt x="118" y="153"/>
                      <a:pt x="119" y="152"/>
                      <a:pt x="119" y="151"/>
                    </a:cubicBezTo>
                    <a:cubicBezTo>
                      <a:pt x="119" y="150"/>
                      <a:pt x="119" y="148"/>
                      <a:pt x="119" y="147"/>
                    </a:cubicBezTo>
                    <a:cubicBezTo>
                      <a:pt x="120" y="144"/>
                      <a:pt x="123" y="143"/>
                      <a:pt x="126" y="142"/>
                    </a:cubicBezTo>
                    <a:cubicBezTo>
                      <a:pt x="128" y="140"/>
                      <a:pt x="130" y="138"/>
                      <a:pt x="133" y="138"/>
                    </a:cubicBezTo>
                    <a:cubicBezTo>
                      <a:pt x="135" y="138"/>
                      <a:pt x="137" y="138"/>
                      <a:pt x="139" y="139"/>
                    </a:cubicBezTo>
                    <a:cubicBezTo>
                      <a:pt x="140" y="139"/>
                      <a:pt x="141" y="140"/>
                      <a:pt x="142" y="140"/>
                    </a:cubicBezTo>
                    <a:cubicBezTo>
                      <a:pt x="145" y="140"/>
                      <a:pt x="146" y="138"/>
                      <a:pt x="149" y="136"/>
                    </a:cubicBezTo>
                    <a:cubicBezTo>
                      <a:pt x="152" y="137"/>
                      <a:pt x="154" y="136"/>
                      <a:pt x="156" y="136"/>
                    </a:cubicBezTo>
                    <a:cubicBezTo>
                      <a:pt x="158" y="136"/>
                      <a:pt x="159" y="138"/>
                      <a:pt x="160" y="138"/>
                    </a:cubicBezTo>
                    <a:cubicBezTo>
                      <a:pt x="161" y="138"/>
                      <a:pt x="162" y="137"/>
                      <a:pt x="164" y="137"/>
                    </a:cubicBezTo>
                    <a:cubicBezTo>
                      <a:pt x="165" y="137"/>
                      <a:pt x="166" y="140"/>
                      <a:pt x="167" y="141"/>
                    </a:cubicBezTo>
                    <a:cubicBezTo>
                      <a:pt x="167" y="143"/>
                      <a:pt x="165" y="144"/>
                      <a:pt x="166" y="146"/>
                    </a:cubicBezTo>
                    <a:cubicBezTo>
                      <a:pt x="168" y="147"/>
                      <a:pt x="171" y="148"/>
                      <a:pt x="173" y="149"/>
                    </a:cubicBezTo>
                    <a:cubicBezTo>
                      <a:pt x="175" y="147"/>
                      <a:pt x="173" y="145"/>
                      <a:pt x="173" y="143"/>
                    </a:cubicBezTo>
                    <a:cubicBezTo>
                      <a:pt x="173" y="142"/>
                      <a:pt x="173" y="142"/>
                      <a:pt x="173" y="141"/>
                    </a:cubicBezTo>
                    <a:cubicBezTo>
                      <a:pt x="173" y="140"/>
                      <a:pt x="172" y="138"/>
                      <a:pt x="172" y="137"/>
                    </a:cubicBezTo>
                    <a:cubicBezTo>
                      <a:pt x="172" y="134"/>
                      <a:pt x="175" y="131"/>
                      <a:pt x="177" y="130"/>
                    </a:cubicBez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08" name="Freeform 43"/>
              <p:cNvSpPr>
                <a:spLocks noEditPoints="1"/>
              </p:cNvSpPr>
              <p:nvPr/>
            </p:nvSpPr>
            <p:spPr bwMode="auto">
              <a:xfrm>
                <a:off x="1952" y="5367"/>
                <a:ext cx="694" cy="1959"/>
              </a:xfrm>
              <a:custGeom>
                <a:avLst/>
                <a:gdLst>
                  <a:gd name="T0" fmla="*/ 177 w 195"/>
                  <a:gd name="T1" fmla="*/ 312 h 554"/>
                  <a:gd name="T2" fmla="*/ 176 w 195"/>
                  <a:gd name="T3" fmla="*/ 301 h 554"/>
                  <a:gd name="T4" fmla="*/ 161 w 195"/>
                  <a:gd name="T5" fmla="*/ 121 h 554"/>
                  <a:gd name="T6" fmla="*/ 195 w 195"/>
                  <a:gd name="T7" fmla="*/ 293 h 554"/>
                  <a:gd name="T8" fmla="*/ 194 w 195"/>
                  <a:gd name="T9" fmla="*/ 320 h 554"/>
                  <a:gd name="T10" fmla="*/ 178 w 195"/>
                  <a:gd name="T11" fmla="*/ 354 h 554"/>
                  <a:gd name="T12" fmla="*/ 165 w 195"/>
                  <a:gd name="T13" fmla="*/ 334 h 554"/>
                  <a:gd name="T14" fmla="*/ 157 w 195"/>
                  <a:gd name="T15" fmla="*/ 553 h 554"/>
                  <a:gd name="T16" fmla="*/ 161 w 195"/>
                  <a:gd name="T17" fmla="*/ 552 h 554"/>
                  <a:gd name="T18" fmla="*/ 157 w 195"/>
                  <a:gd name="T19" fmla="*/ 118 h 554"/>
                  <a:gd name="T20" fmla="*/ 157 w 195"/>
                  <a:gd name="T21" fmla="*/ 539 h 554"/>
                  <a:gd name="T22" fmla="*/ 151 w 195"/>
                  <a:gd name="T23" fmla="*/ 328 h 554"/>
                  <a:gd name="T24" fmla="*/ 156 w 195"/>
                  <a:gd name="T25" fmla="*/ 538 h 554"/>
                  <a:gd name="T26" fmla="*/ 151 w 195"/>
                  <a:gd name="T27" fmla="*/ 554 h 554"/>
                  <a:gd name="T28" fmla="*/ 151 w 195"/>
                  <a:gd name="T29" fmla="*/ 266 h 554"/>
                  <a:gd name="T30" fmla="*/ 143 w 195"/>
                  <a:gd name="T31" fmla="*/ 273 h 554"/>
                  <a:gd name="T32" fmla="*/ 151 w 195"/>
                  <a:gd name="T33" fmla="*/ 314 h 554"/>
                  <a:gd name="T34" fmla="*/ 136 w 195"/>
                  <a:gd name="T35" fmla="*/ 538 h 554"/>
                  <a:gd name="T36" fmla="*/ 136 w 195"/>
                  <a:gd name="T37" fmla="*/ 553 h 554"/>
                  <a:gd name="T38" fmla="*/ 136 w 195"/>
                  <a:gd name="T39" fmla="*/ 508 h 554"/>
                  <a:gd name="T40" fmla="*/ 141 w 195"/>
                  <a:gd name="T41" fmla="*/ 48 h 554"/>
                  <a:gd name="T42" fmla="*/ 144 w 195"/>
                  <a:gd name="T43" fmla="*/ 539 h 554"/>
                  <a:gd name="T44" fmla="*/ 136 w 195"/>
                  <a:gd name="T45" fmla="*/ 508 h 554"/>
                  <a:gd name="T46" fmla="*/ 136 w 195"/>
                  <a:gd name="T47" fmla="*/ 309 h 554"/>
                  <a:gd name="T48" fmla="*/ 136 w 195"/>
                  <a:gd name="T49" fmla="*/ 123 h 554"/>
                  <a:gd name="T50" fmla="*/ 136 w 195"/>
                  <a:gd name="T51" fmla="*/ 24 h 554"/>
                  <a:gd name="T52" fmla="*/ 130 w 195"/>
                  <a:gd name="T53" fmla="*/ 551 h 554"/>
                  <a:gd name="T54" fmla="*/ 130 w 195"/>
                  <a:gd name="T55" fmla="*/ 63 h 554"/>
                  <a:gd name="T56" fmla="*/ 130 w 195"/>
                  <a:gd name="T57" fmla="*/ 536 h 554"/>
                  <a:gd name="T58" fmla="*/ 106 w 195"/>
                  <a:gd name="T59" fmla="*/ 103 h 554"/>
                  <a:gd name="T60" fmla="*/ 130 w 195"/>
                  <a:gd name="T61" fmla="*/ 90 h 554"/>
                  <a:gd name="T62" fmla="*/ 126 w 195"/>
                  <a:gd name="T63" fmla="*/ 48 h 554"/>
                  <a:gd name="T64" fmla="*/ 130 w 195"/>
                  <a:gd name="T65" fmla="*/ 58 h 554"/>
                  <a:gd name="T66" fmla="*/ 108 w 195"/>
                  <a:gd name="T67" fmla="*/ 520 h 554"/>
                  <a:gd name="T68" fmla="*/ 119 w 195"/>
                  <a:gd name="T69" fmla="*/ 546 h 554"/>
                  <a:gd name="T70" fmla="*/ 97 w 195"/>
                  <a:gd name="T71" fmla="*/ 409 h 554"/>
                  <a:gd name="T72" fmla="*/ 87 w 195"/>
                  <a:gd name="T73" fmla="*/ 96 h 554"/>
                  <a:gd name="T74" fmla="*/ 94 w 195"/>
                  <a:gd name="T75" fmla="*/ 308 h 554"/>
                  <a:gd name="T76" fmla="*/ 87 w 195"/>
                  <a:gd name="T77" fmla="*/ 428 h 554"/>
                  <a:gd name="T78" fmla="*/ 97 w 195"/>
                  <a:gd name="T79" fmla="*/ 535 h 554"/>
                  <a:gd name="T80" fmla="*/ 64 w 195"/>
                  <a:gd name="T81" fmla="*/ 63 h 554"/>
                  <a:gd name="T82" fmla="*/ 80 w 195"/>
                  <a:gd name="T83" fmla="*/ 112 h 554"/>
                  <a:gd name="T84" fmla="*/ 37 w 195"/>
                  <a:gd name="T85" fmla="*/ 142 h 554"/>
                  <a:gd name="T86" fmla="*/ 54 w 195"/>
                  <a:gd name="T87" fmla="*/ 76 h 554"/>
                  <a:gd name="T88" fmla="*/ 87 w 195"/>
                  <a:gd name="T89" fmla="*/ 1 h 554"/>
                  <a:gd name="T90" fmla="*/ 58 w 195"/>
                  <a:gd name="T91" fmla="*/ 508 h 554"/>
                  <a:gd name="T92" fmla="*/ 49 w 195"/>
                  <a:gd name="T93" fmla="*/ 539 h 554"/>
                  <a:gd name="T94" fmla="*/ 85 w 195"/>
                  <a:gd name="T95" fmla="*/ 515 h 554"/>
                  <a:gd name="T96" fmla="*/ 87 w 195"/>
                  <a:gd name="T97" fmla="*/ 428 h 554"/>
                  <a:gd name="T98" fmla="*/ 83 w 195"/>
                  <a:gd name="T99" fmla="*/ 540 h 554"/>
                  <a:gd name="T100" fmla="*/ 38 w 195"/>
                  <a:gd name="T101" fmla="*/ 539 h 554"/>
                  <a:gd name="T102" fmla="*/ 37 w 195"/>
                  <a:gd name="T103" fmla="*/ 279 h 554"/>
                  <a:gd name="T104" fmla="*/ 18 w 195"/>
                  <a:gd name="T105" fmla="*/ 315 h 554"/>
                  <a:gd name="T106" fmla="*/ 34 w 195"/>
                  <a:gd name="T107" fmla="*/ 296 h 554"/>
                  <a:gd name="T108" fmla="*/ 34 w 195"/>
                  <a:gd name="T109" fmla="*/ 334 h 554"/>
                  <a:gd name="T110" fmla="*/ 25 w 195"/>
                  <a:gd name="T111" fmla="*/ 352 h 554"/>
                  <a:gd name="T112" fmla="*/ 8 w 195"/>
                  <a:gd name="T113" fmla="*/ 343 h 554"/>
                  <a:gd name="T114" fmla="*/ 1 w 195"/>
                  <a:gd name="T115" fmla="*/ 310 h 554"/>
                  <a:gd name="T116" fmla="*/ 1 w 195"/>
                  <a:gd name="T117" fmla="*/ 293 h 554"/>
                  <a:gd name="T118" fmla="*/ 37 w 195"/>
                  <a:gd name="T119" fmla="*/ 514 h 554"/>
                  <a:gd name="T120" fmla="*/ 37 w 195"/>
                  <a:gd name="T121" fmla="*/ 539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 h="554">
                    <a:moveTo>
                      <a:pt x="157" y="271"/>
                    </a:moveTo>
                    <a:cubicBezTo>
                      <a:pt x="157" y="271"/>
                      <a:pt x="157" y="271"/>
                      <a:pt x="157" y="272"/>
                    </a:cubicBezTo>
                    <a:cubicBezTo>
                      <a:pt x="160" y="293"/>
                      <a:pt x="160" y="293"/>
                      <a:pt x="160" y="293"/>
                    </a:cubicBezTo>
                    <a:cubicBezTo>
                      <a:pt x="161" y="294"/>
                      <a:pt x="161" y="295"/>
                      <a:pt x="161" y="296"/>
                    </a:cubicBezTo>
                    <a:cubicBezTo>
                      <a:pt x="164" y="298"/>
                      <a:pt x="165" y="300"/>
                      <a:pt x="165" y="303"/>
                    </a:cubicBezTo>
                    <a:cubicBezTo>
                      <a:pt x="165" y="304"/>
                      <a:pt x="165" y="304"/>
                      <a:pt x="165" y="304"/>
                    </a:cubicBezTo>
                    <a:cubicBezTo>
                      <a:pt x="167" y="304"/>
                      <a:pt x="169" y="304"/>
                      <a:pt x="171" y="306"/>
                    </a:cubicBezTo>
                    <a:cubicBezTo>
                      <a:pt x="173" y="306"/>
                      <a:pt x="174" y="308"/>
                      <a:pt x="175" y="309"/>
                    </a:cubicBezTo>
                    <a:cubicBezTo>
                      <a:pt x="176" y="310"/>
                      <a:pt x="176" y="311"/>
                      <a:pt x="177" y="312"/>
                    </a:cubicBezTo>
                    <a:cubicBezTo>
                      <a:pt x="177" y="312"/>
                      <a:pt x="177" y="312"/>
                      <a:pt x="177" y="312"/>
                    </a:cubicBezTo>
                    <a:cubicBezTo>
                      <a:pt x="177" y="312"/>
                      <a:pt x="177" y="312"/>
                      <a:pt x="177" y="312"/>
                    </a:cubicBezTo>
                    <a:cubicBezTo>
                      <a:pt x="177" y="314"/>
                      <a:pt x="177" y="314"/>
                      <a:pt x="177" y="314"/>
                    </a:cubicBezTo>
                    <a:cubicBezTo>
                      <a:pt x="177" y="314"/>
                      <a:pt x="178" y="315"/>
                      <a:pt x="178" y="315"/>
                    </a:cubicBezTo>
                    <a:cubicBezTo>
                      <a:pt x="179" y="319"/>
                      <a:pt x="179" y="319"/>
                      <a:pt x="179" y="319"/>
                    </a:cubicBezTo>
                    <a:cubicBezTo>
                      <a:pt x="180" y="315"/>
                      <a:pt x="180" y="315"/>
                      <a:pt x="180" y="315"/>
                    </a:cubicBezTo>
                    <a:cubicBezTo>
                      <a:pt x="180" y="315"/>
                      <a:pt x="181" y="315"/>
                      <a:pt x="181" y="315"/>
                    </a:cubicBezTo>
                    <a:cubicBezTo>
                      <a:pt x="176" y="301"/>
                      <a:pt x="176" y="301"/>
                      <a:pt x="176" y="301"/>
                    </a:cubicBezTo>
                    <a:cubicBezTo>
                      <a:pt x="176" y="301"/>
                      <a:pt x="176" y="301"/>
                      <a:pt x="176" y="301"/>
                    </a:cubicBezTo>
                    <a:cubicBezTo>
                      <a:pt x="176" y="301"/>
                      <a:pt x="176" y="300"/>
                      <a:pt x="176" y="300"/>
                    </a:cubicBezTo>
                    <a:cubicBezTo>
                      <a:pt x="176" y="297"/>
                      <a:pt x="177" y="295"/>
                      <a:pt x="178" y="293"/>
                    </a:cubicBezTo>
                    <a:cubicBezTo>
                      <a:pt x="178" y="292"/>
                      <a:pt x="179" y="290"/>
                      <a:pt x="180" y="289"/>
                    </a:cubicBezTo>
                    <a:cubicBezTo>
                      <a:pt x="162" y="157"/>
                      <a:pt x="162" y="157"/>
                      <a:pt x="162" y="157"/>
                    </a:cubicBezTo>
                    <a:cubicBezTo>
                      <a:pt x="162" y="154"/>
                      <a:pt x="160" y="148"/>
                      <a:pt x="158" y="142"/>
                    </a:cubicBezTo>
                    <a:cubicBezTo>
                      <a:pt x="157" y="141"/>
                      <a:pt x="157" y="140"/>
                      <a:pt x="157" y="139"/>
                    </a:cubicBezTo>
                    <a:cubicBezTo>
                      <a:pt x="157" y="118"/>
                      <a:pt x="157" y="118"/>
                      <a:pt x="157" y="118"/>
                    </a:cubicBezTo>
                    <a:cubicBezTo>
                      <a:pt x="158" y="119"/>
                      <a:pt x="158" y="119"/>
                      <a:pt x="159" y="120"/>
                    </a:cubicBezTo>
                    <a:cubicBezTo>
                      <a:pt x="160" y="120"/>
                      <a:pt x="160" y="121"/>
                      <a:pt x="161" y="121"/>
                    </a:cubicBezTo>
                    <a:cubicBezTo>
                      <a:pt x="161" y="121"/>
                      <a:pt x="161" y="121"/>
                      <a:pt x="161" y="121"/>
                    </a:cubicBezTo>
                    <a:cubicBezTo>
                      <a:pt x="161" y="121"/>
                      <a:pt x="161" y="121"/>
                      <a:pt x="161" y="121"/>
                    </a:cubicBezTo>
                    <a:cubicBezTo>
                      <a:pt x="161" y="121"/>
                      <a:pt x="161" y="121"/>
                      <a:pt x="161" y="121"/>
                    </a:cubicBezTo>
                    <a:cubicBezTo>
                      <a:pt x="161" y="121"/>
                      <a:pt x="161" y="121"/>
                      <a:pt x="161" y="122"/>
                    </a:cubicBezTo>
                    <a:cubicBezTo>
                      <a:pt x="165" y="126"/>
                      <a:pt x="169" y="131"/>
                      <a:pt x="171" y="136"/>
                    </a:cubicBezTo>
                    <a:cubicBezTo>
                      <a:pt x="174" y="143"/>
                      <a:pt x="176" y="151"/>
                      <a:pt x="177" y="155"/>
                    </a:cubicBezTo>
                    <a:cubicBezTo>
                      <a:pt x="195" y="292"/>
                      <a:pt x="195" y="292"/>
                      <a:pt x="195" y="292"/>
                    </a:cubicBezTo>
                    <a:cubicBezTo>
                      <a:pt x="195" y="292"/>
                      <a:pt x="195" y="292"/>
                      <a:pt x="195" y="293"/>
                    </a:cubicBezTo>
                    <a:cubicBezTo>
                      <a:pt x="195" y="293"/>
                      <a:pt x="195" y="293"/>
                      <a:pt x="195" y="293"/>
                    </a:cubicBezTo>
                    <a:cubicBezTo>
                      <a:pt x="195" y="294"/>
                      <a:pt x="194" y="296"/>
                      <a:pt x="194" y="297"/>
                    </a:cubicBezTo>
                    <a:cubicBezTo>
                      <a:pt x="194" y="297"/>
                      <a:pt x="194" y="297"/>
                      <a:pt x="194" y="297"/>
                    </a:cubicBezTo>
                    <a:cubicBezTo>
                      <a:pt x="194" y="299"/>
                      <a:pt x="193" y="301"/>
                      <a:pt x="192" y="303"/>
                    </a:cubicBezTo>
                    <a:cubicBezTo>
                      <a:pt x="194" y="310"/>
                      <a:pt x="194" y="310"/>
                      <a:pt x="194" y="310"/>
                    </a:cubicBezTo>
                    <a:cubicBezTo>
                      <a:pt x="195" y="311"/>
                      <a:pt x="195" y="311"/>
                      <a:pt x="195" y="311"/>
                    </a:cubicBezTo>
                    <a:cubicBezTo>
                      <a:pt x="195" y="313"/>
                      <a:pt x="195" y="314"/>
                      <a:pt x="195" y="316"/>
                    </a:cubicBezTo>
                    <a:cubicBezTo>
                      <a:pt x="195" y="317"/>
                      <a:pt x="195" y="317"/>
                      <a:pt x="195" y="318"/>
                    </a:cubicBezTo>
                    <a:cubicBezTo>
                      <a:pt x="194" y="319"/>
                      <a:pt x="194" y="320"/>
                      <a:pt x="194" y="320"/>
                    </a:cubicBezTo>
                    <a:cubicBezTo>
                      <a:pt x="194" y="320"/>
                      <a:pt x="194" y="320"/>
                      <a:pt x="194" y="320"/>
                    </a:cubicBezTo>
                    <a:cubicBezTo>
                      <a:pt x="191" y="327"/>
                      <a:pt x="191" y="327"/>
                      <a:pt x="191" y="327"/>
                    </a:cubicBezTo>
                    <a:cubicBezTo>
                      <a:pt x="188" y="341"/>
                      <a:pt x="188" y="341"/>
                      <a:pt x="188" y="341"/>
                    </a:cubicBezTo>
                    <a:cubicBezTo>
                      <a:pt x="188" y="341"/>
                      <a:pt x="188" y="341"/>
                      <a:pt x="188" y="341"/>
                    </a:cubicBezTo>
                    <a:cubicBezTo>
                      <a:pt x="188" y="341"/>
                      <a:pt x="188" y="341"/>
                      <a:pt x="188" y="341"/>
                    </a:cubicBezTo>
                    <a:cubicBezTo>
                      <a:pt x="188" y="342"/>
                      <a:pt x="188" y="342"/>
                      <a:pt x="187" y="343"/>
                    </a:cubicBezTo>
                    <a:cubicBezTo>
                      <a:pt x="187" y="343"/>
                      <a:pt x="187" y="343"/>
                      <a:pt x="187" y="343"/>
                    </a:cubicBezTo>
                    <a:cubicBezTo>
                      <a:pt x="187" y="343"/>
                      <a:pt x="187" y="343"/>
                      <a:pt x="187" y="343"/>
                    </a:cubicBezTo>
                    <a:cubicBezTo>
                      <a:pt x="187" y="346"/>
                      <a:pt x="186" y="349"/>
                      <a:pt x="185" y="351"/>
                    </a:cubicBezTo>
                    <a:cubicBezTo>
                      <a:pt x="183" y="353"/>
                      <a:pt x="181" y="354"/>
                      <a:pt x="178" y="354"/>
                    </a:cubicBezTo>
                    <a:cubicBezTo>
                      <a:pt x="178" y="354"/>
                      <a:pt x="178" y="354"/>
                      <a:pt x="178" y="354"/>
                    </a:cubicBezTo>
                    <a:cubicBezTo>
                      <a:pt x="178" y="354"/>
                      <a:pt x="178" y="354"/>
                      <a:pt x="178" y="354"/>
                    </a:cubicBezTo>
                    <a:cubicBezTo>
                      <a:pt x="177" y="354"/>
                      <a:pt x="177" y="354"/>
                      <a:pt x="177" y="354"/>
                    </a:cubicBezTo>
                    <a:cubicBezTo>
                      <a:pt x="174" y="354"/>
                      <a:pt x="172" y="353"/>
                      <a:pt x="170" y="352"/>
                    </a:cubicBezTo>
                    <a:cubicBezTo>
                      <a:pt x="170" y="352"/>
                      <a:pt x="170" y="352"/>
                      <a:pt x="170" y="352"/>
                    </a:cubicBezTo>
                    <a:cubicBezTo>
                      <a:pt x="169" y="350"/>
                      <a:pt x="167" y="348"/>
                      <a:pt x="167" y="346"/>
                    </a:cubicBezTo>
                    <a:cubicBezTo>
                      <a:pt x="166" y="345"/>
                      <a:pt x="165" y="343"/>
                      <a:pt x="164" y="342"/>
                    </a:cubicBezTo>
                    <a:cubicBezTo>
                      <a:pt x="164" y="342"/>
                      <a:pt x="164" y="341"/>
                      <a:pt x="164" y="341"/>
                    </a:cubicBezTo>
                    <a:cubicBezTo>
                      <a:pt x="163" y="339"/>
                      <a:pt x="164" y="336"/>
                      <a:pt x="165" y="334"/>
                    </a:cubicBezTo>
                    <a:cubicBezTo>
                      <a:pt x="165" y="334"/>
                      <a:pt x="165" y="334"/>
                      <a:pt x="165" y="334"/>
                    </a:cubicBezTo>
                    <a:cubicBezTo>
                      <a:pt x="165" y="334"/>
                      <a:pt x="165" y="334"/>
                      <a:pt x="165" y="334"/>
                    </a:cubicBezTo>
                    <a:cubicBezTo>
                      <a:pt x="164" y="334"/>
                      <a:pt x="163" y="334"/>
                      <a:pt x="161" y="334"/>
                    </a:cubicBezTo>
                    <a:cubicBezTo>
                      <a:pt x="161" y="335"/>
                      <a:pt x="161" y="335"/>
                      <a:pt x="161" y="335"/>
                    </a:cubicBezTo>
                    <a:cubicBezTo>
                      <a:pt x="161" y="335"/>
                      <a:pt x="161" y="335"/>
                      <a:pt x="161" y="335"/>
                    </a:cubicBezTo>
                    <a:cubicBezTo>
                      <a:pt x="161" y="335"/>
                      <a:pt x="160" y="334"/>
                      <a:pt x="160" y="334"/>
                    </a:cubicBezTo>
                    <a:cubicBezTo>
                      <a:pt x="159" y="334"/>
                      <a:pt x="158" y="334"/>
                      <a:pt x="157" y="333"/>
                    </a:cubicBezTo>
                    <a:cubicBezTo>
                      <a:pt x="157" y="271"/>
                      <a:pt x="157" y="271"/>
                      <a:pt x="157" y="271"/>
                    </a:cubicBezTo>
                    <a:close/>
                    <a:moveTo>
                      <a:pt x="157" y="553"/>
                    </a:moveTo>
                    <a:cubicBezTo>
                      <a:pt x="157" y="540"/>
                      <a:pt x="157" y="540"/>
                      <a:pt x="157" y="540"/>
                    </a:cubicBezTo>
                    <a:cubicBezTo>
                      <a:pt x="157" y="540"/>
                      <a:pt x="157" y="540"/>
                      <a:pt x="157" y="540"/>
                    </a:cubicBezTo>
                    <a:cubicBezTo>
                      <a:pt x="157" y="540"/>
                      <a:pt x="157" y="540"/>
                      <a:pt x="157" y="540"/>
                    </a:cubicBezTo>
                    <a:cubicBezTo>
                      <a:pt x="157" y="520"/>
                      <a:pt x="157" y="520"/>
                      <a:pt x="157" y="520"/>
                    </a:cubicBezTo>
                    <a:cubicBezTo>
                      <a:pt x="157" y="521"/>
                      <a:pt x="157" y="521"/>
                      <a:pt x="157" y="521"/>
                    </a:cubicBezTo>
                    <a:cubicBezTo>
                      <a:pt x="161" y="524"/>
                      <a:pt x="164" y="526"/>
                      <a:pt x="167" y="528"/>
                    </a:cubicBezTo>
                    <a:cubicBezTo>
                      <a:pt x="170" y="532"/>
                      <a:pt x="171" y="535"/>
                      <a:pt x="171" y="540"/>
                    </a:cubicBezTo>
                    <a:cubicBezTo>
                      <a:pt x="171" y="540"/>
                      <a:pt x="171" y="540"/>
                      <a:pt x="171" y="541"/>
                    </a:cubicBezTo>
                    <a:cubicBezTo>
                      <a:pt x="171" y="546"/>
                      <a:pt x="167" y="550"/>
                      <a:pt x="161" y="552"/>
                    </a:cubicBezTo>
                    <a:cubicBezTo>
                      <a:pt x="159" y="552"/>
                      <a:pt x="158" y="553"/>
                      <a:pt x="157" y="553"/>
                    </a:cubicBezTo>
                    <a:close/>
                    <a:moveTo>
                      <a:pt x="157" y="270"/>
                    </a:moveTo>
                    <a:cubicBezTo>
                      <a:pt x="157" y="271"/>
                      <a:pt x="157" y="271"/>
                      <a:pt x="157" y="271"/>
                    </a:cubicBezTo>
                    <a:cubicBezTo>
                      <a:pt x="157" y="333"/>
                      <a:pt x="157" y="333"/>
                      <a:pt x="157" y="333"/>
                    </a:cubicBezTo>
                    <a:cubicBezTo>
                      <a:pt x="157" y="333"/>
                      <a:pt x="157" y="333"/>
                      <a:pt x="157" y="333"/>
                    </a:cubicBezTo>
                    <a:cubicBezTo>
                      <a:pt x="157" y="270"/>
                      <a:pt x="157" y="270"/>
                      <a:pt x="157" y="270"/>
                    </a:cubicBezTo>
                    <a:close/>
                    <a:moveTo>
                      <a:pt x="157" y="139"/>
                    </a:moveTo>
                    <a:cubicBezTo>
                      <a:pt x="157" y="139"/>
                      <a:pt x="157" y="139"/>
                      <a:pt x="157" y="139"/>
                    </a:cubicBezTo>
                    <a:cubicBezTo>
                      <a:pt x="157" y="118"/>
                      <a:pt x="157" y="118"/>
                      <a:pt x="157" y="118"/>
                    </a:cubicBezTo>
                    <a:cubicBezTo>
                      <a:pt x="157" y="118"/>
                      <a:pt x="157" y="118"/>
                      <a:pt x="157" y="118"/>
                    </a:cubicBezTo>
                    <a:cubicBezTo>
                      <a:pt x="157" y="139"/>
                      <a:pt x="157" y="139"/>
                      <a:pt x="157" y="139"/>
                    </a:cubicBezTo>
                    <a:close/>
                    <a:moveTo>
                      <a:pt x="157" y="520"/>
                    </a:moveTo>
                    <a:cubicBezTo>
                      <a:pt x="157" y="540"/>
                      <a:pt x="157" y="540"/>
                      <a:pt x="157" y="540"/>
                    </a:cubicBezTo>
                    <a:cubicBezTo>
                      <a:pt x="157" y="540"/>
                      <a:pt x="157" y="540"/>
                      <a:pt x="157" y="540"/>
                    </a:cubicBezTo>
                    <a:cubicBezTo>
                      <a:pt x="157" y="540"/>
                      <a:pt x="157" y="540"/>
                      <a:pt x="157" y="540"/>
                    </a:cubicBezTo>
                    <a:cubicBezTo>
                      <a:pt x="157" y="553"/>
                      <a:pt x="157" y="553"/>
                      <a:pt x="157" y="553"/>
                    </a:cubicBezTo>
                    <a:cubicBezTo>
                      <a:pt x="157" y="553"/>
                      <a:pt x="157" y="553"/>
                      <a:pt x="157" y="553"/>
                    </a:cubicBezTo>
                    <a:cubicBezTo>
                      <a:pt x="157" y="539"/>
                      <a:pt x="157" y="539"/>
                      <a:pt x="157" y="539"/>
                    </a:cubicBezTo>
                    <a:cubicBezTo>
                      <a:pt x="157" y="540"/>
                      <a:pt x="157" y="540"/>
                      <a:pt x="157" y="540"/>
                    </a:cubicBezTo>
                    <a:cubicBezTo>
                      <a:pt x="157" y="540"/>
                      <a:pt x="157" y="540"/>
                      <a:pt x="157" y="540"/>
                    </a:cubicBezTo>
                    <a:cubicBezTo>
                      <a:pt x="157" y="540"/>
                      <a:pt x="157" y="539"/>
                      <a:pt x="157" y="539"/>
                    </a:cubicBezTo>
                    <a:cubicBezTo>
                      <a:pt x="157" y="520"/>
                      <a:pt x="157" y="520"/>
                      <a:pt x="157" y="520"/>
                    </a:cubicBezTo>
                    <a:close/>
                    <a:moveTo>
                      <a:pt x="151" y="266"/>
                    </a:moveTo>
                    <a:cubicBezTo>
                      <a:pt x="154" y="266"/>
                      <a:pt x="156" y="268"/>
                      <a:pt x="157" y="270"/>
                    </a:cubicBezTo>
                    <a:cubicBezTo>
                      <a:pt x="157" y="333"/>
                      <a:pt x="157" y="333"/>
                      <a:pt x="157" y="333"/>
                    </a:cubicBezTo>
                    <a:cubicBezTo>
                      <a:pt x="156" y="333"/>
                      <a:pt x="155" y="332"/>
                      <a:pt x="154" y="331"/>
                    </a:cubicBezTo>
                    <a:cubicBezTo>
                      <a:pt x="153" y="330"/>
                      <a:pt x="152" y="329"/>
                      <a:pt x="151" y="328"/>
                    </a:cubicBezTo>
                    <a:cubicBezTo>
                      <a:pt x="151" y="266"/>
                      <a:pt x="151" y="266"/>
                      <a:pt x="151" y="266"/>
                    </a:cubicBezTo>
                    <a:close/>
                    <a:moveTo>
                      <a:pt x="157" y="139"/>
                    </a:moveTo>
                    <a:cubicBezTo>
                      <a:pt x="155" y="136"/>
                      <a:pt x="153" y="134"/>
                      <a:pt x="151" y="132"/>
                    </a:cubicBezTo>
                    <a:cubicBezTo>
                      <a:pt x="151" y="115"/>
                      <a:pt x="151" y="115"/>
                      <a:pt x="151" y="115"/>
                    </a:cubicBezTo>
                    <a:cubicBezTo>
                      <a:pt x="153" y="116"/>
                      <a:pt x="155" y="117"/>
                      <a:pt x="157" y="118"/>
                    </a:cubicBezTo>
                    <a:cubicBezTo>
                      <a:pt x="157" y="139"/>
                      <a:pt x="157" y="139"/>
                      <a:pt x="157" y="139"/>
                    </a:cubicBezTo>
                    <a:close/>
                    <a:moveTo>
                      <a:pt x="151" y="539"/>
                    </a:moveTo>
                    <a:cubicBezTo>
                      <a:pt x="153" y="539"/>
                      <a:pt x="155" y="539"/>
                      <a:pt x="156" y="538"/>
                    </a:cubicBezTo>
                    <a:cubicBezTo>
                      <a:pt x="156" y="538"/>
                      <a:pt x="156" y="538"/>
                      <a:pt x="156" y="538"/>
                    </a:cubicBezTo>
                    <a:cubicBezTo>
                      <a:pt x="155" y="537"/>
                      <a:pt x="154" y="536"/>
                      <a:pt x="151" y="534"/>
                    </a:cubicBezTo>
                    <a:cubicBezTo>
                      <a:pt x="151" y="516"/>
                      <a:pt x="151" y="516"/>
                      <a:pt x="151" y="516"/>
                    </a:cubicBezTo>
                    <a:cubicBezTo>
                      <a:pt x="152" y="516"/>
                      <a:pt x="152" y="516"/>
                      <a:pt x="152" y="516"/>
                    </a:cubicBezTo>
                    <a:cubicBezTo>
                      <a:pt x="153" y="518"/>
                      <a:pt x="155" y="519"/>
                      <a:pt x="157" y="520"/>
                    </a:cubicBezTo>
                    <a:cubicBezTo>
                      <a:pt x="157" y="539"/>
                      <a:pt x="157" y="539"/>
                      <a:pt x="157" y="539"/>
                    </a:cubicBezTo>
                    <a:cubicBezTo>
                      <a:pt x="157" y="539"/>
                      <a:pt x="156" y="539"/>
                      <a:pt x="156" y="539"/>
                    </a:cubicBezTo>
                    <a:cubicBezTo>
                      <a:pt x="156" y="539"/>
                      <a:pt x="157" y="539"/>
                      <a:pt x="157" y="539"/>
                    </a:cubicBezTo>
                    <a:cubicBezTo>
                      <a:pt x="157" y="553"/>
                      <a:pt x="157" y="553"/>
                      <a:pt x="157" y="553"/>
                    </a:cubicBezTo>
                    <a:cubicBezTo>
                      <a:pt x="155" y="553"/>
                      <a:pt x="153" y="553"/>
                      <a:pt x="151" y="554"/>
                    </a:cubicBezTo>
                    <a:cubicBezTo>
                      <a:pt x="151" y="539"/>
                      <a:pt x="151" y="539"/>
                      <a:pt x="151" y="539"/>
                    </a:cubicBezTo>
                    <a:close/>
                    <a:moveTo>
                      <a:pt x="151" y="132"/>
                    </a:moveTo>
                    <a:cubicBezTo>
                      <a:pt x="151" y="132"/>
                      <a:pt x="151" y="132"/>
                      <a:pt x="151" y="132"/>
                    </a:cubicBezTo>
                    <a:close/>
                    <a:moveTo>
                      <a:pt x="151" y="115"/>
                    </a:moveTo>
                    <a:cubicBezTo>
                      <a:pt x="151" y="132"/>
                      <a:pt x="151" y="132"/>
                      <a:pt x="151" y="132"/>
                    </a:cubicBezTo>
                    <a:cubicBezTo>
                      <a:pt x="151" y="115"/>
                      <a:pt x="151" y="115"/>
                      <a:pt x="151" y="115"/>
                    </a:cubicBezTo>
                    <a:close/>
                    <a:moveTo>
                      <a:pt x="151" y="266"/>
                    </a:moveTo>
                    <a:cubicBezTo>
                      <a:pt x="151" y="328"/>
                      <a:pt x="151" y="328"/>
                      <a:pt x="151" y="328"/>
                    </a:cubicBezTo>
                    <a:cubicBezTo>
                      <a:pt x="151" y="266"/>
                      <a:pt x="151" y="266"/>
                      <a:pt x="151" y="266"/>
                    </a:cubicBezTo>
                    <a:close/>
                    <a:moveTo>
                      <a:pt x="151" y="516"/>
                    </a:moveTo>
                    <a:cubicBezTo>
                      <a:pt x="151" y="534"/>
                      <a:pt x="151" y="534"/>
                      <a:pt x="151" y="534"/>
                    </a:cubicBezTo>
                    <a:cubicBezTo>
                      <a:pt x="151" y="516"/>
                      <a:pt x="151" y="516"/>
                      <a:pt x="151" y="516"/>
                    </a:cubicBezTo>
                    <a:close/>
                    <a:moveTo>
                      <a:pt x="151" y="539"/>
                    </a:moveTo>
                    <a:cubicBezTo>
                      <a:pt x="151" y="554"/>
                      <a:pt x="151" y="554"/>
                      <a:pt x="151" y="554"/>
                    </a:cubicBezTo>
                    <a:lnTo>
                      <a:pt x="151" y="539"/>
                    </a:lnTo>
                    <a:close/>
                    <a:moveTo>
                      <a:pt x="136" y="309"/>
                    </a:moveTo>
                    <a:cubicBezTo>
                      <a:pt x="136" y="306"/>
                      <a:pt x="138" y="303"/>
                      <a:pt x="141" y="302"/>
                    </a:cubicBezTo>
                    <a:cubicBezTo>
                      <a:pt x="143" y="273"/>
                      <a:pt x="143" y="273"/>
                      <a:pt x="143" y="273"/>
                    </a:cubicBezTo>
                    <a:cubicBezTo>
                      <a:pt x="143" y="273"/>
                      <a:pt x="143" y="273"/>
                      <a:pt x="143" y="273"/>
                    </a:cubicBezTo>
                    <a:cubicBezTo>
                      <a:pt x="143" y="269"/>
                      <a:pt x="145" y="266"/>
                      <a:pt x="149" y="266"/>
                    </a:cubicBezTo>
                    <a:cubicBezTo>
                      <a:pt x="150" y="266"/>
                      <a:pt x="151" y="266"/>
                      <a:pt x="151" y="266"/>
                    </a:cubicBezTo>
                    <a:cubicBezTo>
                      <a:pt x="151" y="328"/>
                      <a:pt x="151" y="328"/>
                      <a:pt x="151" y="328"/>
                    </a:cubicBezTo>
                    <a:cubicBezTo>
                      <a:pt x="151" y="327"/>
                      <a:pt x="151" y="325"/>
                      <a:pt x="151" y="324"/>
                    </a:cubicBezTo>
                    <a:cubicBezTo>
                      <a:pt x="151" y="324"/>
                      <a:pt x="151" y="324"/>
                      <a:pt x="151" y="324"/>
                    </a:cubicBezTo>
                    <a:cubicBezTo>
                      <a:pt x="151" y="324"/>
                      <a:pt x="151" y="324"/>
                      <a:pt x="151" y="324"/>
                    </a:cubicBezTo>
                    <a:cubicBezTo>
                      <a:pt x="151" y="324"/>
                      <a:pt x="151" y="323"/>
                      <a:pt x="151" y="323"/>
                    </a:cubicBezTo>
                    <a:cubicBezTo>
                      <a:pt x="151" y="314"/>
                      <a:pt x="151" y="314"/>
                      <a:pt x="151" y="314"/>
                    </a:cubicBezTo>
                    <a:cubicBezTo>
                      <a:pt x="151" y="314"/>
                      <a:pt x="151" y="315"/>
                      <a:pt x="150" y="315"/>
                    </a:cubicBezTo>
                    <a:cubicBezTo>
                      <a:pt x="136" y="340"/>
                      <a:pt x="136" y="340"/>
                      <a:pt x="136" y="340"/>
                    </a:cubicBezTo>
                    <a:cubicBezTo>
                      <a:pt x="136" y="309"/>
                      <a:pt x="136" y="309"/>
                      <a:pt x="136" y="309"/>
                    </a:cubicBezTo>
                    <a:close/>
                    <a:moveTo>
                      <a:pt x="151" y="132"/>
                    </a:moveTo>
                    <a:cubicBezTo>
                      <a:pt x="147" y="129"/>
                      <a:pt x="142" y="126"/>
                      <a:pt x="136" y="123"/>
                    </a:cubicBezTo>
                    <a:cubicBezTo>
                      <a:pt x="136" y="108"/>
                      <a:pt x="136" y="108"/>
                      <a:pt x="136" y="108"/>
                    </a:cubicBezTo>
                    <a:cubicBezTo>
                      <a:pt x="141" y="110"/>
                      <a:pt x="146" y="112"/>
                      <a:pt x="151" y="115"/>
                    </a:cubicBezTo>
                    <a:cubicBezTo>
                      <a:pt x="151" y="132"/>
                      <a:pt x="151" y="132"/>
                      <a:pt x="151" y="132"/>
                    </a:cubicBezTo>
                    <a:close/>
                    <a:moveTo>
                      <a:pt x="136" y="538"/>
                    </a:moveTo>
                    <a:cubicBezTo>
                      <a:pt x="139" y="539"/>
                      <a:pt x="141" y="539"/>
                      <a:pt x="144" y="539"/>
                    </a:cubicBezTo>
                    <a:cubicBezTo>
                      <a:pt x="145" y="539"/>
                      <a:pt x="145" y="539"/>
                      <a:pt x="145" y="539"/>
                    </a:cubicBezTo>
                    <a:cubicBezTo>
                      <a:pt x="145" y="539"/>
                      <a:pt x="145" y="539"/>
                      <a:pt x="146" y="539"/>
                    </a:cubicBezTo>
                    <a:cubicBezTo>
                      <a:pt x="148" y="539"/>
                      <a:pt x="150" y="539"/>
                      <a:pt x="151" y="539"/>
                    </a:cubicBezTo>
                    <a:cubicBezTo>
                      <a:pt x="151" y="554"/>
                      <a:pt x="151" y="554"/>
                      <a:pt x="151" y="554"/>
                    </a:cubicBezTo>
                    <a:cubicBezTo>
                      <a:pt x="150" y="554"/>
                      <a:pt x="148" y="554"/>
                      <a:pt x="146" y="554"/>
                    </a:cubicBezTo>
                    <a:cubicBezTo>
                      <a:pt x="146" y="554"/>
                      <a:pt x="146" y="554"/>
                      <a:pt x="144" y="554"/>
                    </a:cubicBezTo>
                    <a:cubicBezTo>
                      <a:pt x="144" y="554"/>
                      <a:pt x="144" y="554"/>
                      <a:pt x="144" y="554"/>
                    </a:cubicBezTo>
                    <a:cubicBezTo>
                      <a:pt x="141" y="554"/>
                      <a:pt x="139" y="553"/>
                      <a:pt x="136" y="553"/>
                    </a:cubicBezTo>
                    <a:cubicBezTo>
                      <a:pt x="136" y="538"/>
                      <a:pt x="136" y="538"/>
                      <a:pt x="136" y="538"/>
                    </a:cubicBezTo>
                    <a:close/>
                    <a:moveTo>
                      <a:pt x="151" y="534"/>
                    </a:moveTo>
                    <a:cubicBezTo>
                      <a:pt x="151" y="516"/>
                      <a:pt x="151" y="516"/>
                      <a:pt x="151" y="516"/>
                    </a:cubicBezTo>
                    <a:cubicBezTo>
                      <a:pt x="151" y="515"/>
                      <a:pt x="150" y="514"/>
                      <a:pt x="149" y="513"/>
                    </a:cubicBezTo>
                    <a:cubicBezTo>
                      <a:pt x="150" y="512"/>
                      <a:pt x="150" y="510"/>
                      <a:pt x="150" y="508"/>
                    </a:cubicBezTo>
                    <a:cubicBezTo>
                      <a:pt x="150" y="315"/>
                      <a:pt x="150" y="315"/>
                      <a:pt x="150" y="315"/>
                    </a:cubicBezTo>
                    <a:cubicBezTo>
                      <a:pt x="136" y="340"/>
                      <a:pt x="136" y="340"/>
                      <a:pt x="136" y="340"/>
                    </a:cubicBezTo>
                    <a:cubicBezTo>
                      <a:pt x="136" y="508"/>
                      <a:pt x="136" y="508"/>
                      <a:pt x="136" y="508"/>
                    </a:cubicBezTo>
                    <a:cubicBezTo>
                      <a:pt x="136" y="508"/>
                      <a:pt x="136" y="508"/>
                      <a:pt x="136" y="508"/>
                    </a:cubicBezTo>
                    <a:cubicBezTo>
                      <a:pt x="136" y="508"/>
                      <a:pt x="136" y="508"/>
                      <a:pt x="136" y="508"/>
                    </a:cubicBezTo>
                    <a:cubicBezTo>
                      <a:pt x="136" y="520"/>
                      <a:pt x="136" y="520"/>
                      <a:pt x="136" y="520"/>
                    </a:cubicBezTo>
                    <a:cubicBezTo>
                      <a:pt x="138" y="522"/>
                      <a:pt x="140" y="524"/>
                      <a:pt x="142" y="526"/>
                    </a:cubicBezTo>
                    <a:cubicBezTo>
                      <a:pt x="144" y="529"/>
                      <a:pt x="146" y="531"/>
                      <a:pt x="149" y="532"/>
                    </a:cubicBezTo>
                    <a:cubicBezTo>
                      <a:pt x="150" y="533"/>
                      <a:pt x="151" y="534"/>
                      <a:pt x="151" y="534"/>
                    </a:cubicBezTo>
                    <a:close/>
                    <a:moveTo>
                      <a:pt x="136" y="81"/>
                    </a:moveTo>
                    <a:cubicBezTo>
                      <a:pt x="136" y="24"/>
                      <a:pt x="136" y="24"/>
                      <a:pt x="136" y="24"/>
                    </a:cubicBezTo>
                    <a:cubicBezTo>
                      <a:pt x="139" y="31"/>
                      <a:pt x="141" y="39"/>
                      <a:pt x="141" y="48"/>
                    </a:cubicBezTo>
                    <a:cubicBezTo>
                      <a:pt x="141" y="48"/>
                      <a:pt x="141" y="48"/>
                      <a:pt x="141" y="48"/>
                    </a:cubicBezTo>
                    <a:cubicBezTo>
                      <a:pt x="142" y="49"/>
                      <a:pt x="143" y="51"/>
                      <a:pt x="144" y="54"/>
                    </a:cubicBezTo>
                    <a:cubicBezTo>
                      <a:pt x="145" y="57"/>
                      <a:pt x="145" y="61"/>
                      <a:pt x="144" y="65"/>
                    </a:cubicBezTo>
                    <a:cubicBezTo>
                      <a:pt x="144" y="65"/>
                      <a:pt x="144" y="65"/>
                      <a:pt x="144" y="65"/>
                    </a:cubicBezTo>
                    <a:cubicBezTo>
                      <a:pt x="144" y="65"/>
                      <a:pt x="144" y="65"/>
                      <a:pt x="144" y="65"/>
                    </a:cubicBezTo>
                    <a:cubicBezTo>
                      <a:pt x="144" y="65"/>
                      <a:pt x="144" y="65"/>
                      <a:pt x="144" y="66"/>
                    </a:cubicBezTo>
                    <a:cubicBezTo>
                      <a:pt x="143" y="70"/>
                      <a:pt x="142" y="73"/>
                      <a:pt x="140" y="76"/>
                    </a:cubicBezTo>
                    <a:cubicBezTo>
                      <a:pt x="139" y="78"/>
                      <a:pt x="138" y="79"/>
                      <a:pt x="136" y="81"/>
                    </a:cubicBezTo>
                    <a:close/>
                    <a:moveTo>
                      <a:pt x="144" y="539"/>
                    </a:moveTo>
                    <a:cubicBezTo>
                      <a:pt x="144" y="539"/>
                      <a:pt x="144" y="539"/>
                      <a:pt x="144" y="539"/>
                    </a:cubicBezTo>
                    <a:close/>
                    <a:moveTo>
                      <a:pt x="136" y="309"/>
                    </a:moveTo>
                    <a:cubicBezTo>
                      <a:pt x="136" y="309"/>
                      <a:pt x="136" y="309"/>
                      <a:pt x="136" y="309"/>
                    </a:cubicBezTo>
                    <a:cubicBezTo>
                      <a:pt x="136" y="340"/>
                      <a:pt x="136" y="340"/>
                      <a:pt x="136" y="340"/>
                    </a:cubicBezTo>
                    <a:cubicBezTo>
                      <a:pt x="130" y="351"/>
                      <a:pt x="130" y="351"/>
                      <a:pt x="130" y="351"/>
                    </a:cubicBezTo>
                    <a:cubicBezTo>
                      <a:pt x="130" y="351"/>
                      <a:pt x="130" y="351"/>
                      <a:pt x="130" y="351"/>
                    </a:cubicBezTo>
                    <a:cubicBezTo>
                      <a:pt x="136" y="340"/>
                      <a:pt x="136" y="340"/>
                      <a:pt x="136" y="340"/>
                    </a:cubicBezTo>
                    <a:cubicBezTo>
                      <a:pt x="136" y="508"/>
                      <a:pt x="136" y="508"/>
                      <a:pt x="136" y="508"/>
                    </a:cubicBezTo>
                    <a:cubicBezTo>
                      <a:pt x="136" y="508"/>
                      <a:pt x="136" y="508"/>
                      <a:pt x="136" y="508"/>
                    </a:cubicBezTo>
                    <a:cubicBezTo>
                      <a:pt x="136" y="508"/>
                      <a:pt x="136" y="508"/>
                      <a:pt x="136" y="508"/>
                    </a:cubicBezTo>
                    <a:cubicBezTo>
                      <a:pt x="136" y="508"/>
                      <a:pt x="136" y="508"/>
                      <a:pt x="136" y="508"/>
                    </a:cubicBezTo>
                    <a:cubicBezTo>
                      <a:pt x="136" y="520"/>
                      <a:pt x="136" y="520"/>
                      <a:pt x="136" y="520"/>
                    </a:cubicBezTo>
                    <a:cubicBezTo>
                      <a:pt x="136" y="519"/>
                      <a:pt x="135" y="519"/>
                      <a:pt x="135" y="518"/>
                    </a:cubicBezTo>
                    <a:cubicBezTo>
                      <a:pt x="135" y="518"/>
                      <a:pt x="135" y="518"/>
                      <a:pt x="135" y="518"/>
                    </a:cubicBezTo>
                    <a:cubicBezTo>
                      <a:pt x="132" y="515"/>
                      <a:pt x="133" y="511"/>
                      <a:pt x="136" y="508"/>
                    </a:cubicBezTo>
                    <a:cubicBezTo>
                      <a:pt x="136" y="508"/>
                      <a:pt x="136" y="508"/>
                      <a:pt x="136" y="508"/>
                    </a:cubicBezTo>
                    <a:cubicBezTo>
                      <a:pt x="136" y="508"/>
                      <a:pt x="136" y="508"/>
                      <a:pt x="136" y="508"/>
                    </a:cubicBezTo>
                    <a:cubicBezTo>
                      <a:pt x="136" y="508"/>
                      <a:pt x="136" y="508"/>
                      <a:pt x="136" y="508"/>
                    </a:cubicBezTo>
                    <a:cubicBezTo>
                      <a:pt x="136" y="309"/>
                      <a:pt x="136" y="309"/>
                      <a:pt x="136" y="309"/>
                    </a:cubicBezTo>
                    <a:cubicBezTo>
                      <a:pt x="136" y="309"/>
                      <a:pt x="136" y="309"/>
                      <a:pt x="136" y="309"/>
                    </a:cubicBezTo>
                    <a:close/>
                    <a:moveTo>
                      <a:pt x="136" y="123"/>
                    </a:moveTo>
                    <a:cubicBezTo>
                      <a:pt x="134" y="122"/>
                      <a:pt x="132" y="122"/>
                      <a:pt x="130" y="121"/>
                    </a:cubicBezTo>
                    <a:cubicBezTo>
                      <a:pt x="130" y="104"/>
                      <a:pt x="130" y="104"/>
                      <a:pt x="130" y="104"/>
                    </a:cubicBezTo>
                    <a:cubicBezTo>
                      <a:pt x="130" y="105"/>
                      <a:pt x="130" y="105"/>
                      <a:pt x="130" y="105"/>
                    </a:cubicBezTo>
                    <a:cubicBezTo>
                      <a:pt x="131" y="105"/>
                      <a:pt x="131" y="105"/>
                      <a:pt x="131" y="106"/>
                    </a:cubicBezTo>
                    <a:cubicBezTo>
                      <a:pt x="133" y="106"/>
                      <a:pt x="133" y="107"/>
                      <a:pt x="134" y="107"/>
                    </a:cubicBezTo>
                    <a:cubicBezTo>
                      <a:pt x="136" y="108"/>
                      <a:pt x="136" y="108"/>
                      <a:pt x="136" y="108"/>
                    </a:cubicBezTo>
                    <a:cubicBezTo>
                      <a:pt x="136" y="123"/>
                      <a:pt x="136" y="123"/>
                      <a:pt x="136" y="123"/>
                    </a:cubicBezTo>
                    <a:close/>
                    <a:moveTo>
                      <a:pt x="130" y="63"/>
                    </a:moveTo>
                    <a:cubicBezTo>
                      <a:pt x="130" y="63"/>
                      <a:pt x="130" y="63"/>
                      <a:pt x="130" y="63"/>
                    </a:cubicBezTo>
                    <a:cubicBezTo>
                      <a:pt x="130" y="63"/>
                      <a:pt x="130" y="63"/>
                      <a:pt x="130" y="63"/>
                    </a:cubicBezTo>
                    <a:cubicBezTo>
                      <a:pt x="130" y="63"/>
                      <a:pt x="130" y="63"/>
                      <a:pt x="130" y="63"/>
                    </a:cubicBezTo>
                    <a:cubicBezTo>
                      <a:pt x="130" y="61"/>
                      <a:pt x="130" y="59"/>
                      <a:pt x="130" y="58"/>
                    </a:cubicBezTo>
                    <a:cubicBezTo>
                      <a:pt x="130" y="58"/>
                      <a:pt x="130" y="58"/>
                      <a:pt x="130" y="58"/>
                    </a:cubicBezTo>
                    <a:cubicBezTo>
                      <a:pt x="130" y="14"/>
                      <a:pt x="130" y="14"/>
                      <a:pt x="130" y="14"/>
                    </a:cubicBezTo>
                    <a:cubicBezTo>
                      <a:pt x="130" y="15"/>
                      <a:pt x="131" y="15"/>
                      <a:pt x="132" y="16"/>
                    </a:cubicBezTo>
                    <a:cubicBezTo>
                      <a:pt x="133" y="19"/>
                      <a:pt x="135" y="21"/>
                      <a:pt x="136" y="24"/>
                    </a:cubicBezTo>
                    <a:cubicBezTo>
                      <a:pt x="136" y="81"/>
                      <a:pt x="136" y="81"/>
                      <a:pt x="136" y="81"/>
                    </a:cubicBezTo>
                    <a:cubicBezTo>
                      <a:pt x="135" y="81"/>
                      <a:pt x="135" y="81"/>
                      <a:pt x="134" y="82"/>
                    </a:cubicBezTo>
                    <a:cubicBezTo>
                      <a:pt x="133" y="85"/>
                      <a:pt x="131" y="88"/>
                      <a:pt x="130" y="90"/>
                    </a:cubicBezTo>
                    <a:cubicBezTo>
                      <a:pt x="130" y="63"/>
                      <a:pt x="130" y="63"/>
                      <a:pt x="130" y="63"/>
                    </a:cubicBezTo>
                    <a:close/>
                    <a:moveTo>
                      <a:pt x="130" y="536"/>
                    </a:moveTo>
                    <a:cubicBezTo>
                      <a:pt x="131" y="536"/>
                      <a:pt x="132" y="537"/>
                      <a:pt x="133" y="537"/>
                    </a:cubicBezTo>
                    <a:cubicBezTo>
                      <a:pt x="134" y="537"/>
                      <a:pt x="135" y="538"/>
                      <a:pt x="136" y="538"/>
                    </a:cubicBezTo>
                    <a:cubicBezTo>
                      <a:pt x="136" y="553"/>
                      <a:pt x="136" y="553"/>
                      <a:pt x="136" y="553"/>
                    </a:cubicBezTo>
                    <a:cubicBezTo>
                      <a:pt x="134" y="552"/>
                      <a:pt x="132" y="552"/>
                      <a:pt x="130" y="551"/>
                    </a:cubicBezTo>
                    <a:cubicBezTo>
                      <a:pt x="130" y="536"/>
                      <a:pt x="130" y="536"/>
                      <a:pt x="130" y="536"/>
                    </a:cubicBezTo>
                    <a:close/>
                    <a:moveTo>
                      <a:pt x="130" y="63"/>
                    </a:moveTo>
                    <a:cubicBezTo>
                      <a:pt x="130" y="63"/>
                      <a:pt x="130" y="63"/>
                      <a:pt x="130" y="63"/>
                    </a:cubicBezTo>
                    <a:close/>
                    <a:moveTo>
                      <a:pt x="130" y="14"/>
                    </a:moveTo>
                    <a:cubicBezTo>
                      <a:pt x="130" y="58"/>
                      <a:pt x="130" y="58"/>
                      <a:pt x="130" y="58"/>
                    </a:cubicBezTo>
                    <a:cubicBezTo>
                      <a:pt x="130" y="14"/>
                      <a:pt x="130" y="14"/>
                      <a:pt x="130" y="14"/>
                    </a:cubicBezTo>
                    <a:close/>
                    <a:moveTo>
                      <a:pt x="130" y="63"/>
                    </a:moveTo>
                    <a:cubicBezTo>
                      <a:pt x="130" y="90"/>
                      <a:pt x="130" y="90"/>
                      <a:pt x="130" y="90"/>
                    </a:cubicBezTo>
                    <a:cubicBezTo>
                      <a:pt x="130" y="63"/>
                      <a:pt x="130" y="63"/>
                      <a:pt x="130" y="63"/>
                    </a:cubicBezTo>
                    <a:close/>
                    <a:moveTo>
                      <a:pt x="130" y="104"/>
                    </a:moveTo>
                    <a:cubicBezTo>
                      <a:pt x="130" y="121"/>
                      <a:pt x="130" y="121"/>
                      <a:pt x="130" y="121"/>
                    </a:cubicBezTo>
                    <a:cubicBezTo>
                      <a:pt x="130" y="104"/>
                      <a:pt x="130" y="104"/>
                      <a:pt x="130" y="104"/>
                    </a:cubicBezTo>
                    <a:close/>
                    <a:moveTo>
                      <a:pt x="130" y="351"/>
                    </a:moveTo>
                    <a:cubicBezTo>
                      <a:pt x="130" y="351"/>
                      <a:pt x="130" y="351"/>
                      <a:pt x="130" y="351"/>
                    </a:cubicBezTo>
                    <a:cubicBezTo>
                      <a:pt x="130" y="351"/>
                      <a:pt x="130" y="351"/>
                      <a:pt x="130" y="351"/>
                    </a:cubicBezTo>
                    <a:close/>
                    <a:moveTo>
                      <a:pt x="130" y="536"/>
                    </a:moveTo>
                    <a:cubicBezTo>
                      <a:pt x="130" y="551"/>
                      <a:pt x="130" y="551"/>
                      <a:pt x="130" y="551"/>
                    </a:cubicBezTo>
                    <a:lnTo>
                      <a:pt x="130" y="536"/>
                    </a:lnTo>
                    <a:close/>
                    <a:moveTo>
                      <a:pt x="130" y="121"/>
                    </a:moveTo>
                    <a:cubicBezTo>
                      <a:pt x="128" y="120"/>
                      <a:pt x="128" y="120"/>
                      <a:pt x="128" y="120"/>
                    </a:cubicBezTo>
                    <a:cubicBezTo>
                      <a:pt x="124" y="118"/>
                      <a:pt x="124" y="118"/>
                      <a:pt x="124" y="118"/>
                    </a:cubicBezTo>
                    <a:cubicBezTo>
                      <a:pt x="123" y="118"/>
                      <a:pt x="122" y="117"/>
                      <a:pt x="121" y="116"/>
                    </a:cubicBezTo>
                    <a:cubicBezTo>
                      <a:pt x="121" y="116"/>
                      <a:pt x="120" y="116"/>
                      <a:pt x="119" y="116"/>
                    </a:cubicBezTo>
                    <a:cubicBezTo>
                      <a:pt x="119" y="116"/>
                      <a:pt x="119" y="116"/>
                      <a:pt x="118" y="115"/>
                    </a:cubicBezTo>
                    <a:cubicBezTo>
                      <a:pt x="117" y="115"/>
                      <a:pt x="116" y="113"/>
                      <a:pt x="115" y="112"/>
                    </a:cubicBezTo>
                    <a:cubicBezTo>
                      <a:pt x="112" y="110"/>
                      <a:pt x="112" y="110"/>
                      <a:pt x="112" y="110"/>
                    </a:cubicBezTo>
                    <a:cubicBezTo>
                      <a:pt x="109" y="109"/>
                      <a:pt x="106" y="106"/>
                      <a:pt x="106" y="103"/>
                    </a:cubicBezTo>
                    <a:cubicBezTo>
                      <a:pt x="106" y="100"/>
                      <a:pt x="106" y="100"/>
                      <a:pt x="106" y="100"/>
                    </a:cubicBezTo>
                    <a:cubicBezTo>
                      <a:pt x="106" y="100"/>
                      <a:pt x="106" y="100"/>
                      <a:pt x="106" y="100"/>
                    </a:cubicBezTo>
                    <a:cubicBezTo>
                      <a:pt x="106" y="98"/>
                      <a:pt x="107" y="96"/>
                      <a:pt x="109" y="95"/>
                    </a:cubicBezTo>
                    <a:cubicBezTo>
                      <a:pt x="111" y="92"/>
                      <a:pt x="114" y="89"/>
                      <a:pt x="116" y="85"/>
                    </a:cubicBezTo>
                    <a:cubicBezTo>
                      <a:pt x="118" y="81"/>
                      <a:pt x="120" y="77"/>
                      <a:pt x="122" y="72"/>
                    </a:cubicBezTo>
                    <a:cubicBezTo>
                      <a:pt x="122" y="71"/>
                      <a:pt x="123" y="70"/>
                      <a:pt x="124" y="69"/>
                    </a:cubicBezTo>
                    <a:cubicBezTo>
                      <a:pt x="125" y="68"/>
                      <a:pt x="127" y="67"/>
                      <a:pt x="129" y="67"/>
                    </a:cubicBezTo>
                    <a:cubicBezTo>
                      <a:pt x="129" y="66"/>
                      <a:pt x="129" y="65"/>
                      <a:pt x="130" y="63"/>
                    </a:cubicBezTo>
                    <a:cubicBezTo>
                      <a:pt x="130" y="90"/>
                      <a:pt x="130" y="90"/>
                      <a:pt x="130" y="90"/>
                    </a:cubicBezTo>
                    <a:cubicBezTo>
                      <a:pt x="129" y="91"/>
                      <a:pt x="129" y="92"/>
                      <a:pt x="128" y="93"/>
                    </a:cubicBezTo>
                    <a:cubicBezTo>
                      <a:pt x="127" y="95"/>
                      <a:pt x="125" y="98"/>
                      <a:pt x="123" y="100"/>
                    </a:cubicBezTo>
                    <a:cubicBezTo>
                      <a:pt x="126" y="102"/>
                      <a:pt x="126" y="102"/>
                      <a:pt x="126" y="102"/>
                    </a:cubicBezTo>
                    <a:cubicBezTo>
                      <a:pt x="126" y="102"/>
                      <a:pt x="126" y="102"/>
                      <a:pt x="126" y="102"/>
                    </a:cubicBezTo>
                    <a:cubicBezTo>
                      <a:pt x="130" y="104"/>
                      <a:pt x="130" y="104"/>
                      <a:pt x="130" y="104"/>
                    </a:cubicBezTo>
                    <a:cubicBezTo>
                      <a:pt x="130" y="121"/>
                      <a:pt x="130" y="121"/>
                      <a:pt x="130" y="121"/>
                    </a:cubicBezTo>
                    <a:close/>
                    <a:moveTo>
                      <a:pt x="130" y="58"/>
                    </a:moveTo>
                    <a:cubicBezTo>
                      <a:pt x="128" y="56"/>
                      <a:pt x="126" y="54"/>
                      <a:pt x="126" y="51"/>
                    </a:cubicBezTo>
                    <a:cubicBezTo>
                      <a:pt x="126" y="50"/>
                      <a:pt x="126" y="49"/>
                      <a:pt x="126" y="48"/>
                    </a:cubicBezTo>
                    <a:cubicBezTo>
                      <a:pt x="126" y="39"/>
                      <a:pt x="125" y="31"/>
                      <a:pt x="120" y="25"/>
                    </a:cubicBezTo>
                    <a:cubicBezTo>
                      <a:pt x="116" y="19"/>
                      <a:pt x="109" y="15"/>
                      <a:pt x="100" y="15"/>
                    </a:cubicBezTo>
                    <a:cubicBezTo>
                      <a:pt x="99" y="15"/>
                      <a:pt x="98" y="15"/>
                      <a:pt x="97" y="15"/>
                    </a:cubicBezTo>
                    <a:cubicBezTo>
                      <a:pt x="97" y="15"/>
                      <a:pt x="97" y="15"/>
                      <a:pt x="97" y="15"/>
                    </a:cubicBezTo>
                    <a:cubicBezTo>
                      <a:pt x="97" y="0"/>
                      <a:pt x="97" y="0"/>
                      <a:pt x="97" y="0"/>
                    </a:cubicBezTo>
                    <a:cubicBezTo>
                      <a:pt x="97" y="0"/>
                      <a:pt x="97" y="0"/>
                      <a:pt x="97" y="0"/>
                    </a:cubicBezTo>
                    <a:cubicBezTo>
                      <a:pt x="98" y="0"/>
                      <a:pt x="99" y="0"/>
                      <a:pt x="100" y="1"/>
                    </a:cubicBezTo>
                    <a:cubicBezTo>
                      <a:pt x="114" y="1"/>
                      <a:pt x="123" y="6"/>
                      <a:pt x="130" y="14"/>
                    </a:cubicBezTo>
                    <a:cubicBezTo>
                      <a:pt x="130" y="58"/>
                      <a:pt x="130" y="58"/>
                      <a:pt x="130" y="58"/>
                    </a:cubicBezTo>
                    <a:close/>
                    <a:moveTo>
                      <a:pt x="97" y="308"/>
                    </a:moveTo>
                    <a:cubicBezTo>
                      <a:pt x="97" y="308"/>
                      <a:pt x="97" y="308"/>
                      <a:pt x="97" y="308"/>
                    </a:cubicBezTo>
                    <a:cubicBezTo>
                      <a:pt x="98" y="308"/>
                      <a:pt x="98" y="308"/>
                      <a:pt x="99" y="308"/>
                    </a:cubicBezTo>
                    <a:cubicBezTo>
                      <a:pt x="99" y="308"/>
                      <a:pt x="99" y="308"/>
                      <a:pt x="99" y="308"/>
                    </a:cubicBezTo>
                    <a:cubicBezTo>
                      <a:pt x="100" y="308"/>
                      <a:pt x="100" y="308"/>
                      <a:pt x="100" y="308"/>
                    </a:cubicBezTo>
                    <a:cubicBezTo>
                      <a:pt x="104" y="308"/>
                      <a:pt x="107" y="311"/>
                      <a:pt x="107" y="315"/>
                    </a:cubicBezTo>
                    <a:cubicBezTo>
                      <a:pt x="107" y="508"/>
                      <a:pt x="107" y="508"/>
                      <a:pt x="107" y="508"/>
                    </a:cubicBezTo>
                    <a:cubicBezTo>
                      <a:pt x="109" y="510"/>
                      <a:pt x="110" y="512"/>
                      <a:pt x="109" y="515"/>
                    </a:cubicBezTo>
                    <a:cubicBezTo>
                      <a:pt x="109" y="516"/>
                      <a:pt x="109" y="518"/>
                      <a:pt x="108" y="520"/>
                    </a:cubicBezTo>
                    <a:cubicBezTo>
                      <a:pt x="108" y="521"/>
                      <a:pt x="108" y="522"/>
                      <a:pt x="108" y="523"/>
                    </a:cubicBezTo>
                    <a:cubicBezTo>
                      <a:pt x="108" y="524"/>
                      <a:pt x="108" y="524"/>
                      <a:pt x="109" y="525"/>
                    </a:cubicBezTo>
                    <a:cubicBezTo>
                      <a:pt x="110" y="524"/>
                      <a:pt x="112" y="525"/>
                      <a:pt x="115" y="526"/>
                    </a:cubicBezTo>
                    <a:cubicBezTo>
                      <a:pt x="117" y="527"/>
                      <a:pt x="119" y="529"/>
                      <a:pt x="122" y="531"/>
                    </a:cubicBezTo>
                    <a:cubicBezTo>
                      <a:pt x="123" y="532"/>
                      <a:pt x="125" y="533"/>
                      <a:pt x="126" y="534"/>
                    </a:cubicBezTo>
                    <a:cubicBezTo>
                      <a:pt x="127" y="534"/>
                      <a:pt x="128" y="535"/>
                      <a:pt x="130" y="536"/>
                    </a:cubicBezTo>
                    <a:cubicBezTo>
                      <a:pt x="130" y="551"/>
                      <a:pt x="130" y="551"/>
                      <a:pt x="130" y="551"/>
                    </a:cubicBezTo>
                    <a:cubicBezTo>
                      <a:pt x="129" y="551"/>
                      <a:pt x="129" y="551"/>
                      <a:pt x="128" y="551"/>
                    </a:cubicBezTo>
                    <a:cubicBezTo>
                      <a:pt x="124" y="549"/>
                      <a:pt x="121" y="547"/>
                      <a:pt x="119" y="546"/>
                    </a:cubicBezTo>
                    <a:cubicBezTo>
                      <a:pt x="117" y="545"/>
                      <a:pt x="115" y="543"/>
                      <a:pt x="113" y="542"/>
                    </a:cubicBezTo>
                    <a:cubicBezTo>
                      <a:pt x="112" y="541"/>
                      <a:pt x="112" y="541"/>
                      <a:pt x="111" y="540"/>
                    </a:cubicBezTo>
                    <a:cubicBezTo>
                      <a:pt x="110" y="540"/>
                      <a:pt x="109" y="541"/>
                      <a:pt x="108" y="540"/>
                    </a:cubicBezTo>
                    <a:cubicBezTo>
                      <a:pt x="106" y="540"/>
                      <a:pt x="104" y="540"/>
                      <a:pt x="102" y="538"/>
                    </a:cubicBezTo>
                    <a:cubicBezTo>
                      <a:pt x="100" y="537"/>
                      <a:pt x="98" y="536"/>
                      <a:pt x="97" y="535"/>
                    </a:cubicBezTo>
                    <a:cubicBezTo>
                      <a:pt x="97" y="409"/>
                      <a:pt x="97" y="409"/>
                      <a:pt x="97" y="409"/>
                    </a:cubicBezTo>
                    <a:cubicBezTo>
                      <a:pt x="130" y="351"/>
                      <a:pt x="130" y="351"/>
                      <a:pt x="130" y="351"/>
                    </a:cubicBezTo>
                    <a:cubicBezTo>
                      <a:pt x="130" y="351"/>
                      <a:pt x="130" y="351"/>
                      <a:pt x="130" y="351"/>
                    </a:cubicBezTo>
                    <a:cubicBezTo>
                      <a:pt x="97" y="409"/>
                      <a:pt x="97" y="409"/>
                      <a:pt x="97" y="409"/>
                    </a:cubicBezTo>
                    <a:lnTo>
                      <a:pt x="97" y="308"/>
                    </a:lnTo>
                    <a:close/>
                    <a:moveTo>
                      <a:pt x="97" y="15"/>
                    </a:moveTo>
                    <a:cubicBezTo>
                      <a:pt x="96" y="15"/>
                      <a:pt x="95" y="15"/>
                      <a:pt x="94" y="15"/>
                    </a:cubicBezTo>
                    <a:cubicBezTo>
                      <a:pt x="92" y="15"/>
                      <a:pt x="89" y="16"/>
                      <a:pt x="87" y="16"/>
                    </a:cubicBezTo>
                    <a:cubicBezTo>
                      <a:pt x="87" y="1"/>
                      <a:pt x="87" y="1"/>
                      <a:pt x="87" y="1"/>
                    </a:cubicBezTo>
                    <a:cubicBezTo>
                      <a:pt x="89" y="1"/>
                      <a:pt x="91" y="1"/>
                      <a:pt x="94" y="1"/>
                    </a:cubicBezTo>
                    <a:cubicBezTo>
                      <a:pt x="95" y="0"/>
                      <a:pt x="96" y="0"/>
                      <a:pt x="97" y="0"/>
                    </a:cubicBezTo>
                    <a:cubicBezTo>
                      <a:pt x="97" y="15"/>
                      <a:pt x="97" y="15"/>
                      <a:pt x="97" y="15"/>
                    </a:cubicBezTo>
                    <a:close/>
                    <a:moveTo>
                      <a:pt x="87" y="96"/>
                    </a:moveTo>
                    <a:cubicBezTo>
                      <a:pt x="87" y="97"/>
                      <a:pt x="87" y="98"/>
                      <a:pt x="87" y="100"/>
                    </a:cubicBezTo>
                    <a:cubicBezTo>
                      <a:pt x="87" y="103"/>
                      <a:pt x="87" y="103"/>
                      <a:pt x="87" y="103"/>
                    </a:cubicBezTo>
                    <a:cubicBezTo>
                      <a:pt x="87" y="103"/>
                      <a:pt x="87" y="103"/>
                      <a:pt x="87" y="103"/>
                    </a:cubicBezTo>
                    <a:cubicBezTo>
                      <a:pt x="87" y="104"/>
                      <a:pt x="87" y="105"/>
                      <a:pt x="87" y="106"/>
                    </a:cubicBezTo>
                    <a:cubicBezTo>
                      <a:pt x="87" y="96"/>
                      <a:pt x="87" y="96"/>
                      <a:pt x="87" y="96"/>
                    </a:cubicBezTo>
                    <a:close/>
                    <a:moveTo>
                      <a:pt x="87" y="315"/>
                    </a:moveTo>
                    <a:cubicBezTo>
                      <a:pt x="87" y="315"/>
                      <a:pt x="87" y="315"/>
                      <a:pt x="87" y="315"/>
                    </a:cubicBezTo>
                    <a:cubicBezTo>
                      <a:pt x="87" y="315"/>
                      <a:pt x="87" y="315"/>
                      <a:pt x="87" y="315"/>
                    </a:cubicBezTo>
                    <a:cubicBezTo>
                      <a:pt x="87" y="311"/>
                      <a:pt x="90" y="308"/>
                      <a:pt x="94" y="308"/>
                    </a:cubicBezTo>
                    <a:cubicBezTo>
                      <a:pt x="95" y="308"/>
                      <a:pt x="95" y="308"/>
                      <a:pt x="95" y="308"/>
                    </a:cubicBezTo>
                    <a:cubicBezTo>
                      <a:pt x="95" y="308"/>
                      <a:pt x="95" y="308"/>
                      <a:pt x="95" y="308"/>
                    </a:cubicBezTo>
                    <a:cubicBezTo>
                      <a:pt x="95" y="308"/>
                      <a:pt x="95" y="308"/>
                      <a:pt x="95" y="308"/>
                    </a:cubicBezTo>
                    <a:cubicBezTo>
                      <a:pt x="96" y="308"/>
                      <a:pt x="96" y="308"/>
                      <a:pt x="97" y="308"/>
                    </a:cubicBezTo>
                    <a:cubicBezTo>
                      <a:pt x="97" y="409"/>
                      <a:pt x="97" y="409"/>
                      <a:pt x="97" y="409"/>
                    </a:cubicBezTo>
                    <a:cubicBezTo>
                      <a:pt x="87" y="428"/>
                      <a:pt x="87" y="428"/>
                      <a:pt x="87" y="428"/>
                    </a:cubicBezTo>
                    <a:cubicBezTo>
                      <a:pt x="87" y="315"/>
                      <a:pt x="87" y="315"/>
                      <a:pt x="87" y="315"/>
                    </a:cubicBezTo>
                    <a:close/>
                    <a:moveTo>
                      <a:pt x="97" y="409"/>
                    </a:moveTo>
                    <a:cubicBezTo>
                      <a:pt x="87" y="428"/>
                      <a:pt x="87" y="428"/>
                      <a:pt x="87" y="42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40"/>
                      <a:pt x="87" y="540"/>
                      <a:pt x="87" y="540"/>
                    </a:cubicBezTo>
                    <a:cubicBezTo>
                      <a:pt x="88" y="540"/>
                      <a:pt x="90" y="539"/>
                      <a:pt x="92" y="538"/>
                    </a:cubicBezTo>
                    <a:cubicBezTo>
                      <a:pt x="94" y="537"/>
                      <a:pt x="96" y="536"/>
                      <a:pt x="97" y="535"/>
                    </a:cubicBezTo>
                    <a:cubicBezTo>
                      <a:pt x="97" y="535"/>
                      <a:pt x="97" y="535"/>
                      <a:pt x="97" y="535"/>
                    </a:cubicBezTo>
                    <a:lnTo>
                      <a:pt x="97" y="409"/>
                    </a:lnTo>
                    <a:close/>
                    <a:moveTo>
                      <a:pt x="87" y="16"/>
                    </a:moveTo>
                    <a:cubicBezTo>
                      <a:pt x="81" y="18"/>
                      <a:pt x="77" y="21"/>
                      <a:pt x="74" y="25"/>
                    </a:cubicBezTo>
                    <a:cubicBezTo>
                      <a:pt x="70" y="31"/>
                      <a:pt x="68" y="39"/>
                      <a:pt x="68" y="48"/>
                    </a:cubicBezTo>
                    <a:cubicBezTo>
                      <a:pt x="68" y="49"/>
                      <a:pt x="68" y="50"/>
                      <a:pt x="68" y="51"/>
                    </a:cubicBezTo>
                    <a:cubicBezTo>
                      <a:pt x="68" y="52"/>
                      <a:pt x="68" y="53"/>
                      <a:pt x="68" y="53"/>
                    </a:cubicBezTo>
                    <a:cubicBezTo>
                      <a:pt x="67" y="55"/>
                      <a:pt x="66" y="57"/>
                      <a:pt x="64" y="58"/>
                    </a:cubicBezTo>
                    <a:cubicBezTo>
                      <a:pt x="64" y="59"/>
                      <a:pt x="64" y="61"/>
                      <a:pt x="64" y="63"/>
                    </a:cubicBezTo>
                    <a:cubicBezTo>
                      <a:pt x="64" y="63"/>
                      <a:pt x="64" y="63"/>
                      <a:pt x="64" y="63"/>
                    </a:cubicBezTo>
                    <a:cubicBezTo>
                      <a:pt x="64" y="65"/>
                      <a:pt x="65" y="66"/>
                      <a:pt x="65" y="67"/>
                    </a:cubicBezTo>
                    <a:cubicBezTo>
                      <a:pt x="68" y="67"/>
                      <a:pt x="71" y="69"/>
                      <a:pt x="72" y="72"/>
                    </a:cubicBezTo>
                    <a:cubicBezTo>
                      <a:pt x="74" y="77"/>
                      <a:pt x="76" y="81"/>
                      <a:pt x="78" y="85"/>
                    </a:cubicBezTo>
                    <a:cubicBezTo>
                      <a:pt x="80" y="89"/>
                      <a:pt x="82" y="92"/>
                      <a:pt x="85" y="94"/>
                    </a:cubicBezTo>
                    <a:cubicBezTo>
                      <a:pt x="86" y="95"/>
                      <a:pt x="86" y="95"/>
                      <a:pt x="87" y="96"/>
                    </a:cubicBezTo>
                    <a:cubicBezTo>
                      <a:pt x="87" y="106"/>
                      <a:pt x="87" y="106"/>
                      <a:pt x="87" y="106"/>
                    </a:cubicBezTo>
                    <a:cubicBezTo>
                      <a:pt x="86" y="107"/>
                      <a:pt x="85" y="108"/>
                      <a:pt x="84" y="109"/>
                    </a:cubicBezTo>
                    <a:cubicBezTo>
                      <a:pt x="80" y="112"/>
                      <a:pt x="80" y="112"/>
                      <a:pt x="80" y="112"/>
                    </a:cubicBezTo>
                    <a:cubicBezTo>
                      <a:pt x="79" y="113"/>
                      <a:pt x="78" y="115"/>
                      <a:pt x="76" y="115"/>
                    </a:cubicBezTo>
                    <a:cubicBezTo>
                      <a:pt x="76" y="116"/>
                      <a:pt x="75" y="116"/>
                      <a:pt x="74" y="116"/>
                    </a:cubicBezTo>
                    <a:cubicBezTo>
                      <a:pt x="74" y="116"/>
                      <a:pt x="73" y="116"/>
                      <a:pt x="73" y="116"/>
                    </a:cubicBezTo>
                    <a:cubicBezTo>
                      <a:pt x="72" y="117"/>
                      <a:pt x="71" y="118"/>
                      <a:pt x="70" y="118"/>
                    </a:cubicBezTo>
                    <a:cubicBezTo>
                      <a:pt x="66" y="120"/>
                      <a:pt x="67" y="120"/>
                      <a:pt x="67" y="120"/>
                    </a:cubicBezTo>
                    <a:cubicBezTo>
                      <a:pt x="59" y="123"/>
                      <a:pt x="51" y="127"/>
                      <a:pt x="44" y="132"/>
                    </a:cubicBezTo>
                    <a:cubicBezTo>
                      <a:pt x="44" y="132"/>
                      <a:pt x="44" y="132"/>
                      <a:pt x="44" y="132"/>
                    </a:cubicBezTo>
                    <a:cubicBezTo>
                      <a:pt x="42" y="134"/>
                      <a:pt x="39" y="138"/>
                      <a:pt x="38" y="142"/>
                    </a:cubicBezTo>
                    <a:cubicBezTo>
                      <a:pt x="37" y="142"/>
                      <a:pt x="37" y="142"/>
                      <a:pt x="37" y="142"/>
                    </a:cubicBezTo>
                    <a:cubicBezTo>
                      <a:pt x="37" y="119"/>
                      <a:pt x="37" y="119"/>
                      <a:pt x="37" y="119"/>
                    </a:cubicBezTo>
                    <a:cubicBezTo>
                      <a:pt x="45" y="114"/>
                      <a:pt x="53" y="110"/>
                      <a:pt x="61" y="107"/>
                    </a:cubicBezTo>
                    <a:cubicBezTo>
                      <a:pt x="62" y="106"/>
                      <a:pt x="62" y="106"/>
                      <a:pt x="62" y="106"/>
                    </a:cubicBezTo>
                    <a:cubicBezTo>
                      <a:pt x="63" y="106"/>
                      <a:pt x="63" y="105"/>
                      <a:pt x="64" y="104"/>
                    </a:cubicBezTo>
                    <a:cubicBezTo>
                      <a:pt x="68" y="102"/>
                      <a:pt x="68" y="102"/>
                      <a:pt x="68" y="102"/>
                    </a:cubicBezTo>
                    <a:cubicBezTo>
                      <a:pt x="71" y="100"/>
                      <a:pt x="71" y="100"/>
                      <a:pt x="71" y="100"/>
                    </a:cubicBezTo>
                    <a:cubicBezTo>
                      <a:pt x="69" y="98"/>
                      <a:pt x="67" y="95"/>
                      <a:pt x="66" y="92"/>
                    </a:cubicBezTo>
                    <a:cubicBezTo>
                      <a:pt x="64" y="89"/>
                      <a:pt x="62" y="86"/>
                      <a:pt x="61" y="82"/>
                    </a:cubicBezTo>
                    <a:cubicBezTo>
                      <a:pt x="58" y="81"/>
                      <a:pt x="56" y="79"/>
                      <a:pt x="54" y="76"/>
                    </a:cubicBezTo>
                    <a:cubicBezTo>
                      <a:pt x="52" y="73"/>
                      <a:pt x="51" y="69"/>
                      <a:pt x="50" y="65"/>
                    </a:cubicBezTo>
                    <a:cubicBezTo>
                      <a:pt x="50" y="65"/>
                      <a:pt x="50" y="65"/>
                      <a:pt x="50" y="65"/>
                    </a:cubicBezTo>
                    <a:cubicBezTo>
                      <a:pt x="50" y="65"/>
                      <a:pt x="50" y="65"/>
                      <a:pt x="50" y="65"/>
                    </a:cubicBezTo>
                    <a:cubicBezTo>
                      <a:pt x="50" y="65"/>
                      <a:pt x="50" y="65"/>
                      <a:pt x="50" y="65"/>
                    </a:cubicBezTo>
                    <a:cubicBezTo>
                      <a:pt x="50" y="65"/>
                      <a:pt x="50" y="65"/>
                      <a:pt x="50" y="65"/>
                    </a:cubicBezTo>
                    <a:cubicBezTo>
                      <a:pt x="49" y="61"/>
                      <a:pt x="49" y="57"/>
                      <a:pt x="50" y="54"/>
                    </a:cubicBezTo>
                    <a:cubicBezTo>
                      <a:pt x="51" y="51"/>
                      <a:pt x="52" y="49"/>
                      <a:pt x="53" y="47"/>
                    </a:cubicBezTo>
                    <a:cubicBezTo>
                      <a:pt x="53" y="36"/>
                      <a:pt x="56" y="25"/>
                      <a:pt x="62" y="16"/>
                    </a:cubicBezTo>
                    <a:cubicBezTo>
                      <a:pt x="68" y="9"/>
                      <a:pt x="76" y="4"/>
                      <a:pt x="87" y="1"/>
                    </a:cubicBezTo>
                    <a:cubicBezTo>
                      <a:pt x="87" y="16"/>
                      <a:pt x="87" y="16"/>
                      <a:pt x="87" y="16"/>
                    </a:cubicBezTo>
                    <a:close/>
                    <a:moveTo>
                      <a:pt x="37" y="279"/>
                    </a:moveTo>
                    <a:cubicBezTo>
                      <a:pt x="38" y="274"/>
                      <a:pt x="38" y="274"/>
                      <a:pt x="38" y="274"/>
                    </a:cubicBezTo>
                    <a:cubicBezTo>
                      <a:pt x="38" y="271"/>
                      <a:pt x="41" y="268"/>
                      <a:pt x="45" y="268"/>
                    </a:cubicBezTo>
                    <a:cubicBezTo>
                      <a:pt x="49" y="268"/>
                      <a:pt x="52" y="271"/>
                      <a:pt x="52" y="275"/>
                    </a:cubicBezTo>
                    <a:cubicBezTo>
                      <a:pt x="54" y="302"/>
                      <a:pt x="54" y="302"/>
                      <a:pt x="54" y="302"/>
                    </a:cubicBezTo>
                    <a:cubicBezTo>
                      <a:pt x="56" y="304"/>
                      <a:pt x="58" y="306"/>
                      <a:pt x="58" y="309"/>
                    </a:cubicBezTo>
                    <a:cubicBezTo>
                      <a:pt x="58" y="508"/>
                      <a:pt x="58" y="508"/>
                      <a:pt x="58" y="508"/>
                    </a:cubicBezTo>
                    <a:cubicBezTo>
                      <a:pt x="58" y="508"/>
                      <a:pt x="58" y="508"/>
                      <a:pt x="58" y="508"/>
                    </a:cubicBezTo>
                    <a:cubicBezTo>
                      <a:pt x="58" y="508"/>
                      <a:pt x="58" y="508"/>
                      <a:pt x="58" y="508"/>
                    </a:cubicBezTo>
                    <a:cubicBezTo>
                      <a:pt x="61" y="510"/>
                      <a:pt x="62" y="515"/>
                      <a:pt x="59" y="518"/>
                    </a:cubicBezTo>
                    <a:cubicBezTo>
                      <a:pt x="57" y="521"/>
                      <a:pt x="55" y="524"/>
                      <a:pt x="52" y="526"/>
                    </a:cubicBezTo>
                    <a:cubicBezTo>
                      <a:pt x="50" y="529"/>
                      <a:pt x="47" y="531"/>
                      <a:pt x="45" y="532"/>
                    </a:cubicBezTo>
                    <a:cubicBezTo>
                      <a:pt x="42" y="535"/>
                      <a:pt x="39" y="536"/>
                      <a:pt x="38" y="538"/>
                    </a:cubicBezTo>
                    <a:cubicBezTo>
                      <a:pt x="38" y="538"/>
                      <a:pt x="38" y="538"/>
                      <a:pt x="38" y="538"/>
                    </a:cubicBezTo>
                    <a:cubicBezTo>
                      <a:pt x="40" y="539"/>
                      <a:pt x="44" y="539"/>
                      <a:pt x="48" y="539"/>
                    </a:cubicBezTo>
                    <a:cubicBezTo>
                      <a:pt x="49" y="539"/>
                      <a:pt x="49" y="539"/>
                      <a:pt x="49" y="539"/>
                    </a:cubicBezTo>
                    <a:cubicBezTo>
                      <a:pt x="49" y="539"/>
                      <a:pt x="49" y="539"/>
                      <a:pt x="49" y="539"/>
                    </a:cubicBezTo>
                    <a:cubicBezTo>
                      <a:pt x="50" y="539"/>
                      <a:pt x="50" y="539"/>
                      <a:pt x="50" y="539"/>
                    </a:cubicBezTo>
                    <a:cubicBezTo>
                      <a:pt x="54" y="539"/>
                      <a:pt x="58" y="538"/>
                      <a:pt x="61" y="537"/>
                    </a:cubicBezTo>
                    <a:cubicBezTo>
                      <a:pt x="64" y="536"/>
                      <a:pt x="66" y="535"/>
                      <a:pt x="68" y="534"/>
                    </a:cubicBezTo>
                    <a:cubicBezTo>
                      <a:pt x="69" y="533"/>
                      <a:pt x="71" y="532"/>
                      <a:pt x="72" y="531"/>
                    </a:cubicBezTo>
                    <a:cubicBezTo>
                      <a:pt x="75" y="529"/>
                      <a:pt x="77" y="527"/>
                      <a:pt x="79" y="526"/>
                    </a:cubicBezTo>
                    <a:cubicBezTo>
                      <a:pt x="82" y="525"/>
                      <a:pt x="84" y="524"/>
                      <a:pt x="85" y="525"/>
                    </a:cubicBezTo>
                    <a:cubicBezTo>
                      <a:pt x="85" y="524"/>
                      <a:pt x="86" y="524"/>
                      <a:pt x="86" y="523"/>
                    </a:cubicBezTo>
                    <a:cubicBezTo>
                      <a:pt x="86" y="522"/>
                      <a:pt x="86" y="521"/>
                      <a:pt x="86" y="520"/>
                    </a:cubicBezTo>
                    <a:cubicBezTo>
                      <a:pt x="85" y="518"/>
                      <a:pt x="85" y="516"/>
                      <a:pt x="85" y="515"/>
                    </a:cubicBezTo>
                    <a:cubicBezTo>
                      <a:pt x="85" y="515"/>
                      <a:pt x="85" y="515"/>
                      <a:pt x="85" y="515"/>
                    </a:cubicBezTo>
                    <a:cubicBezTo>
                      <a:pt x="84" y="512"/>
                      <a:pt x="85" y="510"/>
                      <a:pt x="86" y="508"/>
                    </a:cubicBezTo>
                    <a:cubicBezTo>
                      <a:pt x="86" y="508"/>
                      <a:pt x="86" y="508"/>
                      <a:pt x="86" y="508"/>
                    </a:cubicBezTo>
                    <a:cubicBezTo>
                      <a:pt x="86" y="315"/>
                      <a:pt x="86" y="315"/>
                      <a:pt x="86" y="315"/>
                    </a:cubicBezTo>
                    <a:cubicBezTo>
                      <a:pt x="87" y="315"/>
                      <a:pt x="87" y="315"/>
                      <a:pt x="87" y="315"/>
                    </a:cubicBezTo>
                    <a:cubicBezTo>
                      <a:pt x="87" y="428"/>
                      <a:pt x="87" y="428"/>
                      <a:pt x="87" y="428"/>
                    </a:cubicBezTo>
                    <a:cubicBezTo>
                      <a:pt x="37" y="514"/>
                      <a:pt x="37" y="514"/>
                      <a:pt x="37" y="514"/>
                    </a:cubicBezTo>
                    <a:cubicBezTo>
                      <a:pt x="37" y="514"/>
                      <a:pt x="37" y="514"/>
                      <a:pt x="37" y="514"/>
                    </a:cubicBezTo>
                    <a:cubicBezTo>
                      <a:pt x="87" y="428"/>
                      <a:pt x="87" y="428"/>
                      <a:pt x="87" y="42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40"/>
                      <a:pt x="87" y="540"/>
                      <a:pt x="87" y="540"/>
                    </a:cubicBezTo>
                    <a:cubicBezTo>
                      <a:pt x="86" y="540"/>
                      <a:pt x="86" y="540"/>
                      <a:pt x="86" y="540"/>
                    </a:cubicBezTo>
                    <a:cubicBezTo>
                      <a:pt x="85" y="541"/>
                      <a:pt x="84" y="540"/>
                      <a:pt x="83" y="540"/>
                    </a:cubicBezTo>
                    <a:cubicBezTo>
                      <a:pt x="82" y="541"/>
                      <a:pt x="82" y="541"/>
                      <a:pt x="81" y="542"/>
                    </a:cubicBezTo>
                    <a:cubicBezTo>
                      <a:pt x="79" y="543"/>
                      <a:pt x="77" y="545"/>
                      <a:pt x="75" y="546"/>
                    </a:cubicBezTo>
                    <a:cubicBezTo>
                      <a:pt x="73" y="547"/>
                      <a:pt x="70" y="549"/>
                      <a:pt x="66" y="551"/>
                    </a:cubicBezTo>
                    <a:cubicBezTo>
                      <a:pt x="61" y="552"/>
                      <a:pt x="56" y="554"/>
                      <a:pt x="50" y="554"/>
                    </a:cubicBezTo>
                    <a:cubicBezTo>
                      <a:pt x="50" y="554"/>
                      <a:pt x="50" y="554"/>
                      <a:pt x="50" y="554"/>
                    </a:cubicBezTo>
                    <a:cubicBezTo>
                      <a:pt x="48" y="554"/>
                      <a:pt x="48" y="554"/>
                      <a:pt x="48" y="554"/>
                    </a:cubicBezTo>
                    <a:cubicBezTo>
                      <a:pt x="44" y="554"/>
                      <a:pt x="41" y="554"/>
                      <a:pt x="37" y="553"/>
                    </a:cubicBezTo>
                    <a:cubicBezTo>
                      <a:pt x="37" y="540"/>
                      <a:pt x="37" y="540"/>
                      <a:pt x="37" y="540"/>
                    </a:cubicBezTo>
                    <a:cubicBezTo>
                      <a:pt x="37" y="539"/>
                      <a:pt x="37" y="539"/>
                      <a:pt x="38" y="539"/>
                    </a:cubicBezTo>
                    <a:cubicBezTo>
                      <a:pt x="37" y="539"/>
                      <a:pt x="37" y="539"/>
                      <a:pt x="37" y="539"/>
                    </a:cubicBezTo>
                    <a:cubicBezTo>
                      <a:pt x="37" y="520"/>
                      <a:pt x="37" y="520"/>
                      <a:pt x="37" y="520"/>
                    </a:cubicBezTo>
                    <a:cubicBezTo>
                      <a:pt x="39" y="519"/>
                      <a:pt x="41" y="518"/>
                      <a:pt x="42" y="516"/>
                    </a:cubicBezTo>
                    <a:cubicBezTo>
                      <a:pt x="43" y="515"/>
                      <a:pt x="44" y="514"/>
                      <a:pt x="44" y="514"/>
                    </a:cubicBezTo>
                    <a:cubicBezTo>
                      <a:pt x="44" y="512"/>
                      <a:pt x="43" y="510"/>
                      <a:pt x="43" y="508"/>
                    </a:cubicBezTo>
                    <a:cubicBezTo>
                      <a:pt x="43" y="329"/>
                      <a:pt x="43" y="329"/>
                      <a:pt x="43" y="329"/>
                    </a:cubicBezTo>
                    <a:cubicBezTo>
                      <a:pt x="43" y="330"/>
                      <a:pt x="42" y="331"/>
                      <a:pt x="41" y="331"/>
                    </a:cubicBezTo>
                    <a:cubicBezTo>
                      <a:pt x="40" y="333"/>
                      <a:pt x="39" y="333"/>
                      <a:pt x="37" y="334"/>
                    </a:cubicBezTo>
                    <a:lnTo>
                      <a:pt x="37" y="279"/>
                    </a:lnTo>
                    <a:close/>
                    <a:moveTo>
                      <a:pt x="37" y="142"/>
                    </a:moveTo>
                    <a:cubicBezTo>
                      <a:pt x="35" y="148"/>
                      <a:pt x="33" y="154"/>
                      <a:pt x="33" y="157"/>
                    </a:cubicBezTo>
                    <a:cubicBezTo>
                      <a:pt x="16" y="289"/>
                      <a:pt x="16" y="289"/>
                      <a:pt x="16" y="289"/>
                    </a:cubicBezTo>
                    <a:cubicBezTo>
                      <a:pt x="16" y="290"/>
                      <a:pt x="17" y="292"/>
                      <a:pt x="17" y="293"/>
                    </a:cubicBezTo>
                    <a:cubicBezTo>
                      <a:pt x="19" y="295"/>
                      <a:pt x="20" y="298"/>
                      <a:pt x="19" y="301"/>
                    </a:cubicBezTo>
                    <a:cubicBezTo>
                      <a:pt x="15" y="315"/>
                      <a:pt x="15" y="315"/>
                      <a:pt x="15" y="315"/>
                    </a:cubicBezTo>
                    <a:cubicBezTo>
                      <a:pt x="15" y="315"/>
                      <a:pt x="15" y="315"/>
                      <a:pt x="15" y="315"/>
                    </a:cubicBezTo>
                    <a:cubicBezTo>
                      <a:pt x="17" y="319"/>
                      <a:pt x="17" y="319"/>
                      <a:pt x="17" y="319"/>
                    </a:cubicBezTo>
                    <a:cubicBezTo>
                      <a:pt x="18" y="315"/>
                      <a:pt x="18" y="315"/>
                      <a:pt x="18" y="315"/>
                    </a:cubicBezTo>
                    <a:cubicBezTo>
                      <a:pt x="18" y="315"/>
                      <a:pt x="18" y="314"/>
                      <a:pt x="18" y="314"/>
                    </a:cubicBezTo>
                    <a:cubicBezTo>
                      <a:pt x="19" y="312"/>
                      <a:pt x="19" y="312"/>
                      <a:pt x="19" y="312"/>
                    </a:cubicBezTo>
                    <a:cubicBezTo>
                      <a:pt x="19" y="311"/>
                      <a:pt x="20" y="310"/>
                      <a:pt x="20" y="309"/>
                    </a:cubicBezTo>
                    <a:cubicBezTo>
                      <a:pt x="20" y="309"/>
                      <a:pt x="20" y="309"/>
                      <a:pt x="20" y="309"/>
                    </a:cubicBezTo>
                    <a:cubicBezTo>
                      <a:pt x="21" y="308"/>
                      <a:pt x="23" y="306"/>
                      <a:pt x="24" y="306"/>
                    </a:cubicBezTo>
                    <a:cubicBezTo>
                      <a:pt x="26" y="304"/>
                      <a:pt x="28" y="304"/>
                      <a:pt x="30" y="304"/>
                    </a:cubicBezTo>
                    <a:cubicBezTo>
                      <a:pt x="30" y="303"/>
                      <a:pt x="30" y="303"/>
                      <a:pt x="30" y="303"/>
                    </a:cubicBezTo>
                    <a:cubicBezTo>
                      <a:pt x="30" y="303"/>
                      <a:pt x="30" y="302"/>
                      <a:pt x="30" y="302"/>
                    </a:cubicBezTo>
                    <a:cubicBezTo>
                      <a:pt x="30" y="299"/>
                      <a:pt x="32" y="297"/>
                      <a:pt x="34" y="296"/>
                    </a:cubicBezTo>
                    <a:cubicBezTo>
                      <a:pt x="34" y="295"/>
                      <a:pt x="35" y="294"/>
                      <a:pt x="36" y="293"/>
                    </a:cubicBezTo>
                    <a:cubicBezTo>
                      <a:pt x="37" y="279"/>
                      <a:pt x="37" y="279"/>
                      <a:pt x="37" y="279"/>
                    </a:cubicBezTo>
                    <a:cubicBezTo>
                      <a:pt x="37" y="334"/>
                      <a:pt x="37" y="334"/>
                      <a:pt x="37" y="334"/>
                    </a:cubicBezTo>
                    <a:cubicBezTo>
                      <a:pt x="36" y="334"/>
                      <a:pt x="35" y="334"/>
                      <a:pt x="34" y="334"/>
                    </a:cubicBezTo>
                    <a:cubicBezTo>
                      <a:pt x="34" y="334"/>
                      <a:pt x="34" y="334"/>
                      <a:pt x="34" y="334"/>
                    </a:cubicBezTo>
                    <a:cubicBezTo>
                      <a:pt x="34" y="335"/>
                      <a:pt x="34" y="335"/>
                      <a:pt x="34" y="335"/>
                    </a:cubicBezTo>
                    <a:cubicBezTo>
                      <a:pt x="34" y="335"/>
                      <a:pt x="34" y="335"/>
                      <a:pt x="34" y="335"/>
                    </a:cubicBezTo>
                    <a:cubicBezTo>
                      <a:pt x="34" y="334"/>
                      <a:pt x="34" y="334"/>
                      <a:pt x="34" y="334"/>
                    </a:cubicBezTo>
                    <a:cubicBezTo>
                      <a:pt x="34" y="334"/>
                      <a:pt x="34" y="334"/>
                      <a:pt x="34" y="334"/>
                    </a:cubicBezTo>
                    <a:cubicBezTo>
                      <a:pt x="34" y="334"/>
                      <a:pt x="34" y="334"/>
                      <a:pt x="34" y="334"/>
                    </a:cubicBezTo>
                    <a:cubicBezTo>
                      <a:pt x="33" y="334"/>
                      <a:pt x="31" y="334"/>
                      <a:pt x="30" y="334"/>
                    </a:cubicBezTo>
                    <a:cubicBezTo>
                      <a:pt x="31" y="334"/>
                      <a:pt x="31" y="334"/>
                      <a:pt x="31" y="334"/>
                    </a:cubicBezTo>
                    <a:cubicBezTo>
                      <a:pt x="32" y="337"/>
                      <a:pt x="32" y="339"/>
                      <a:pt x="31" y="342"/>
                    </a:cubicBezTo>
                    <a:cubicBezTo>
                      <a:pt x="31" y="342"/>
                      <a:pt x="31" y="342"/>
                      <a:pt x="31" y="342"/>
                    </a:cubicBezTo>
                    <a:cubicBezTo>
                      <a:pt x="30" y="344"/>
                      <a:pt x="29" y="345"/>
                      <a:pt x="28" y="346"/>
                    </a:cubicBezTo>
                    <a:cubicBezTo>
                      <a:pt x="28" y="348"/>
                      <a:pt x="27" y="350"/>
                      <a:pt x="25" y="352"/>
                    </a:cubicBezTo>
                    <a:cubicBezTo>
                      <a:pt x="25" y="352"/>
                      <a:pt x="25" y="352"/>
                      <a:pt x="25" y="352"/>
                    </a:cubicBezTo>
                    <a:cubicBezTo>
                      <a:pt x="25" y="352"/>
                      <a:pt x="25" y="352"/>
                      <a:pt x="25" y="352"/>
                    </a:cubicBezTo>
                    <a:cubicBezTo>
                      <a:pt x="23" y="353"/>
                      <a:pt x="21" y="354"/>
                      <a:pt x="18" y="354"/>
                    </a:cubicBezTo>
                    <a:cubicBezTo>
                      <a:pt x="18" y="354"/>
                      <a:pt x="18" y="354"/>
                      <a:pt x="18" y="354"/>
                    </a:cubicBezTo>
                    <a:cubicBezTo>
                      <a:pt x="18" y="354"/>
                      <a:pt x="18" y="354"/>
                      <a:pt x="18" y="354"/>
                    </a:cubicBezTo>
                    <a:cubicBezTo>
                      <a:pt x="18" y="354"/>
                      <a:pt x="18" y="354"/>
                      <a:pt x="18" y="354"/>
                    </a:cubicBezTo>
                    <a:cubicBezTo>
                      <a:pt x="18" y="354"/>
                      <a:pt x="18" y="354"/>
                      <a:pt x="18" y="354"/>
                    </a:cubicBezTo>
                    <a:cubicBezTo>
                      <a:pt x="18" y="354"/>
                      <a:pt x="18" y="354"/>
                      <a:pt x="18" y="354"/>
                    </a:cubicBezTo>
                    <a:cubicBezTo>
                      <a:pt x="15" y="354"/>
                      <a:pt x="12" y="353"/>
                      <a:pt x="11" y="351"/>
                    </a:cubicBezTo>
                    <a:cubicBezTo>
                      <a:pt x="9" y="349"/>
                      <a:pt x="8" y="346"/>
                      <a:pt x="8" y="343"/>
                    </a:cubicBezTo>
                    <a:cubicBezTo>
                      <a:pt x="8" y="343"/>
                      <a:pt x="8" y="343"/>
                      <a:pt x="8" y="343"/>
                    </a:cubicBezTo>
                    <a:cubicBezTo>
                      <a:pt x="8" y="342"/>
                      <a:pt x="7" y="342"/>
                      <a:pt x="7" y="341"/>
                    </a:cubicBezTo>
                    <a:cubicBezTo>
                      <a:pt x="7" y="341"/>
                      <a:pt x="7" y="341"/>
                      <a:pt x="7" y="340"/>
                    </a:cubicBezTo>
                    <a:cubicBezTo>
                      <a:pt x="4" y="327"/>
                      <a:pt x="4" y="327"/>
                      <a:pt x="4" y="327"/>
                    </a:cubicBezTo>
                    <a:cubicBezTo>
                      <a:pt x="1" y="320"/>
                      <a:pt x="1" y="320"/>
                      <a:pt x="1" y="320"/>
                    </a:cubicBezTo>
                    <a:cubicBezTo>
                      <a:pt x="1" y="320"/>
                      <a:pt x="1" y="319"/>
                      <a:pt x="1" y="318"/>
                    </a:cubicBezTo>
                    <a:cubicBezTo>
                      <a:pt x="0" y="317"/>
                      <a:pt x="0" y="317"/>
                      <a:pt x="0" y="316"/>
                    </a:cubicBezTo>
                    <a:cubicBezTo>
                      <a:pt x="0" y="316"/>
                      <a:pt x="0" y="316"/>
                      <a:pt x="0" y="316"/>
                    </a:cubicBezTo>
                    <a:cubicBezTo>
                      <a:pt x="0" y="314"/>
                      <a:pt x="0" y="312"/>
                      <a:pt x="1" y="310"/>
                    </a:cubicBezTo>
                    <a:cubicBezTo>
                      <a:pt x="1" y="310"/>
                      <a:pt x="1" y="310"/>
                      <a:pt x="1" y="310"/>
                    </a:cubicBezTo>
                    <a:cubicBezTo>
                      <a:pt x="3" y="303"/>
                      <a:pt x="3" y="303"/>
                      <a:pt x="3" y="303"/>
                    </a:cubicBezTo>
                    <a:cubicBezTo>
                      <a:pt x="2" y="301"/>
                      <a:pt x="1" y="299"/>
                      <a:pt x="2" y="297"/>
                    </a:cubicBezTo>
                    <a:cubicBezTo>
                      <a:pt x="2" y="297"/>
                      <a:pt x="2" y="297"/>
                      <a:pt x="2" y="297"/>
                    </a:cubicBezTo>
                    <a:cubicBezTo>
                      <a:pt x="2" y="297"/>
                      <a:pt x="2" y="297"/>
                      <a:pt x="2" y="297"/>
                    </a:cubicBezTo>
                    <a:cubicBezTo>
                      <a:pt x="2" y="297"/>
                      <a:pt x="2" y="297"/>
                      <a:pt x="2" y="297"/>
                    </a:cubicBezTo>
                    <a:cubicBezTo>
                      <a:pt x="1" y="296"/>
                      <a:pt x="1" y="296"/>
                      <a:pt x="1" y="295"/>
                    </a:cubicBezTo>
                    <a:cubicBezTo>
                      <a:pt x="1" y="294"/>
                      <a:pt x="1" y="294"/>
                      <a:pt x="1" y="293"/>
                    </a:cubicBezTo>
                    <a:cubicBezTo>
                      <a:pt x="1" y="293"/>
                      <a:pt x="1" y="293"/>
                      <a:pt x="1" y="293"/>
                    </a:cubicBezTo>
                    <a:cubicBezTo>
                      <a:pt x="1" y="293"/>
                      <a:pt x="1" y="293"/>
                      <a:pt x="1" y="293"/>
                    </a:cubicBezTo>
                    <a:cubicBezTo>
                      <a:pt x="1" y="293"/>
                      <a:pt x="1" y="292"/>
                      <a:pt x="1" y="292"/>
                    </a:cubicBezTo>
                    <a:cubicBezTo>
                      <a:pt x="19" y="155"/>
                      <a:pt x="19" y="155"/>
                      <a:pt x="19" y="155"/>
                    </a:cubicBezTo>
                    <a:cubicBezTo>
                      <a:pt x="19" y="151"/>
                      <a:pt x="21" y="143"/>
                      <a:pt x="25" y="136"/>
                    </a:cubicBezTo>
                    <a:cubicBezTo>
                      <a:pt x="27" y="131"/>
                      <a:pt x="30" y="126"/>
                      <a:pt x="34" y="122"/>
                    </a:cubicBezTo>
                    <a:cubicBezTo>
                      <a:pt x="34" y="121"/>
                      <a:pt x="35" y="121"/>
                      <a:pt x="36" y="120"/>
                    </a:cubicBezTo>
                    <a:cubicBezTo>
                      <a:pt x="36" y="120"/>
                      <a:pt x="37" y="119"/>
                      <a:pt x="37" y="119"/>
                    </a:cubicBezTo>
                    <a:cubicBezTo>
                      <a:pt x="37" y="142"/>
                      <a:pt x="37" y="142"/>
                      <a:pt x="37" y="142"/>
                    </a:cubicBezTo>
                    <a:close/>
                    <a:moveTo>
                      <a:pt x="37" y="514"/>
                    </a:moveTo>
                    <a:cubicBezTo>
                      <a:pt x="37" y="514"/>
                      <a:pt x="37" y="514"/>
                      <a:pt x="37" y="514"/>
                    </a:cubicBezTo>
                    <a:cubicBezTo>
                      <a:pt x="23" y="540"/>
                      <a:pt x="23" y="540"/>
                      <a:pt x="23" y="540"/>
                    </a:cubicBezTo>
                    <a:cubicBezTo>
                      <a:pt x="23" y="540"/>
                      <a:pt x="23" y="540"/>
                      <a:pt x="23" y="540"/>
                    </a:cubicBezTo>
                    <a:cubicBezTo>
                      <a:pt x="23" y="540"/>
                      <a:pt x="23" y="540"/>
                      <a:pt x="23" y="540"/>
                    </a:cubicBezTo>
                    <a:cubicBezTo>
                      <a:pt x="23" y="546"/>
                      <a:pt x="27" y="550"/>
                      <a:pt x="33" y="552"/>
                    </a:cubicBezTo>
                    <a:cubicBezTo>
                      <a:pt x="35" y="552"/>
                      <a:pt x="36" y="553"/>
                      <a:pt x="37" y="553"/>
                    </a:cubicBezTo>
                    <a:cubicBezTo>
                      <a:pt x="37" y="540"/>
                      <a:pt x="37" y="540"/>
                      <a:pt x="37" y="540"/>
                    </a:cubicBezTo>
                    <a:cubicBezTo>
                      <a:pt x="37" y="540"/>
                      <a:pt x="37" y="540"/>
                      <a:pt x="37" y="540"/>
                    </a:cubicBezTo>
                    <a:cubicBezTo>
                      <a:pt x="37" y="540"/>
                      <a:pt x="37" y="540"/>
                      <a:pt x="37" y="540"/>
                    </a:cubicBezTo>
                    <a:cubicBezTo>
                      <a:pt x="37" y="540"/>
                      <a:pt x="37" y="539"/>
                      <a:pt x="37" y="539"/>
                    </a:cubicBezTo>
                    <a:cubicBezTo>
                      <a:pt x="37" y="520"/>
                      <a:pt x="37" y="520"/>
                      <a:pt x="37" y="520"/>
                    </a:cubicBezTo>
                    <a:cubicBezTo>
                      <a:pt x="37" y="520"/>
                      <a:pt x="37" y="520"/>
                      <a:pt x="37" y="521"/>
                    </a:cubicBezTo>
                    <a:cubicBezTo>
                      <a:pt x="33" y="524"/>
                      <a:pt x="30" y="526"/>
                      <a:pt x="27" y="528"/>
                    </a:cubicBezTo>
                    <a:cubicBezTo>
                      <a:pt x="24" y="532"/>
                      <a:pt x="23" y="535"/>
                      <a:pt x="23" y="540"/>
                    </a:cubicBezTo>
                    <a:cubicBezTo>
                      <a:pt x="23" y="540"/>
                      <a:pt x="23" y="540"/>
                      <a:pt x="23" y="540"/>
                    </a:cubicBezTo>
                    <a:cubicBezTo>
                      <a:pt x="23" y="540"/>
                      <a:pt x="23" y="540"/>
                      <a:pt x="23" y="540"/>
                    </a:cubicBezTo>
                    <a:lnTo>
                      <a:pt x="37" y="514"/>
                    </a:ln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09" name="Freeform 44"/>
              <p:cNvSpPr>
                <a:spLocks noEditPoints="1"/>
              </p:cNvSpPr>
              <p:nvPr/>
            </p:nvSpPr>
            <p:spPr bwMode="auto">
              <a:xfrm>
                <a:off x="1978" y="5396"/>
                <a:ext cx="643" cy="1907"/>
              </a:xfrm>
              <a:custGeom>
                <a:avLst/>
                <a:gdLst>
                  <a:gd name="T0" fmla="*/ 2147483646 w 181"/>
                  <a:gd name="T1" fmla="*/ 2147483646 h 539"/>
                  <a:gd name="T2" fmla="*/ 2147483646 w 181"/>
                  <a:gd name="T3" fmla="*/ 2147483646 h 539"/>
                  <a:gd name="T4" fmla="*/ 2147483646 w 181"/>
                  <a:gd name="T5" fmla="*/ 2147483646 h 539"/>
                  <a:gd name="T6" fmla="*/ 2147483646 w 181"/>
                  <a:gd name="T7" fmla="*/ 2147483646 h 539"/>
                  <a:gd name="T8" fmla="*/ 2147483646 w 181"/>
                  <a:gd name="T9" fmla="*/ 2147483646 h 539"/>
                  <a:gd name="T10" fmla="*/ 2147483646 w 181"/>
                  <a:gd name="T11" fmla="*/ 2147483646 h 539"/>
                  <a:gd name="T12" fmla="*/ 2147483646 w 181"/>
                  <a:gd name="T13" fmla="*/ 2147483646 h 539"/>
                  <a:gd name="T14" fmla="*/ 2147483646 w 181"/>
                  <a:gd name="T15" fmla="*/ 2147483646 h 539"/>
                  <a:gd name="T16" fmla="*/ 2147483646 w 181"/>
                  <a:gd name="T17" fmla="*/ 2147483646 h 539"/>
                  <a:gd name="T18" fmla="*/ 2147483646 w 181"/>
                  <a:gd name="T19" fmla="*/ 2147483646 h 539"/>
                  <a:gd name="T20" fmla="*/ 2147483646 w 181"/>
                  <a:gd name="T21" fmla="*/ 2147483646 h 539"/>
                  <a:gd name="T22" fmla="*/ 2147483646 w 181"/>
                  <a:gd name="T23" fmla="*/ 2147483646 h 539"/>
                  <a:gd name="T24" fmla="*/ 2147483646 w 181"/>
                  <a:gd name="T25" fmla="*/ 2147483646 h 539"/>
                  <a:gd name="T26" fmla="*/ 2147483646 w 181"/>
                  <a:gd name="T27" fmla="*/ 2147483646 h 539"/>
                  <a:gd name="T28" fmla="*/ 2147483646 w 181"/>
                  <a:gd name="T29" fmla="*/ 2147483646 h 539"/>
                  <a:gd name="T30" fmla="*/ 2147483646 w 181"/>
                  <a:gd name="T31" fmla="*/ 2147483646 h 539"/>
                  <a:gd name="T32" fmla="*/ 2147483646 w 181"/>
                  <a:gd name="T33" fmla="*/ 2147483646 h 539"/>
                  <a:gd name="T34" fmla="*/ 2147483646 w 181"/>
                  <a:gd name="T35" fmla="*/ 2147483646 h 539"/>
                  <a:gd name="T36" fmla="*/ 2147483646 w 181"/>
                  <a:gd name="T37" fmla="*/ 2147483646 h 539"/>
                  <a:gd name="T38" fmla="*/ 2147483646 w 181"/>
                  <a:gd name="T39" fmla="*/ 2147483646 h 539"/>
                  <a:gd name="T40" fmla="*/ 2147483646 w 181"/>
                  <a:gd name="T41" fmla="*/ 2147483646 h 539"/>
                  <a:gd name="T42" fmla="*/ 2147483646 w 181"/>
                  <a:gd name="T43" fmla="*/ 2147483646 h 539"/>
                  <a:gd name="T44" fmla="*/ 2147483646 w 181"/>
                  <a:gd name="T45" fmla="*/ 2147483646 h 539"/>
                  <a:gd name="T46" fmla="*/ 2147483646 w 181"/>
                  <a:gd name="T47" fmla="*/ 2147483646 h 539"/>
                  <a:gd name="T48" fmla="*/ 2147483646 w 181"/>
                  <a:gd name="T49" fmla="*/ 2147483646 h 539"/>
                  <a:gd name="T50" fmla="*/ 2147483646 w 181"/>
                  <a:gd name="T51" fmla="*/ 2147483646 h 539"/>
                  <a:gd name="T52" fmla="*/ 2147483646 w 181"/>
                  <a:gd name="T53" fmla="*/ 2147483646 h 539"/>
                  <a:gd name="T54" fmla="*/ 2147483646 w 181"/>
                  <a:gd name="T55" fmla="*/ 2147483646 h 539"/>
                  <a:gd name="T56" fmla="*/ 2147483646 w 181"/>
                  <a:gd name="T57" fmla="*/ 2147483646 h 539"/>
                  <a:gd name="T58" fmla="*/ 2147483646 w 181"/>
                  <a:gd name="T59" fmla="*/ 2147483646 h 539"/>
                  <a:gd name="T60" fmla="*/ 2147483646 w 181"/>
                  <a:gd name="T61" fmla="*/ 2147483646 h 539"/>
                  <a:gd name="T62" fmla="*/ 2147483646 w 181"/>
                  <a:gd name="T63" fmla="*/ 0 h 539"/>
                  <a:gd name="T64" fmla="*/ 2147483646 w 181"/>
                  <a:gd name="T65" fmla="*/ 2147483646 h 539"/>
                  <a:gd name="T66" fmla="*/ 2147483646 w 181"/>
                  <a:gd name="T67" fmla="*/ 2147483646 h 539"/>
                  <a:gd name="T68" fmla="*/ 2147483646 w 181"/>
                  <a:gd name="T69" fmla="*/ 2147483646 h 539"/>
                  <a:gd name="T70" fmla="*/ 2147483646 w 181"/>
                  <a:gd name="T71" fmla="*/ 2147483646 h 539"/>
                  <a:gd name="T72" fmla="*/ 2147483646 w 181"/>
                  <a:gd name="T73" fmla="*/ 2147483646 h 539"/>
                  <a:gd name="T74" fmla="*/ 2147483646 w 181"/>
                  <a:gd name="T75" fmla="*/ 2147483646 h 539"/>
                  <a:gd name="T76" fmla="*/ 2147483646 w 181"/>
                  <a:gd name="T77" fmla="*/ 2147483646 h 539"/>
                  <a:gd name="T78" fmla="*/ 2147483646 w 181"/>
                  <a:gd name="T79" fmla="*/ 2147483646 h 539"/>
                  <a:gd name="T80" fmla="*/ 2147483646 w 181"/>
                  <a:gd name="T81" fmla="*/ 2147483646 h 539"/>
                  <a:gd name="T82" fmla="*/ 2147483646 w 181"/>
                  <a:gd name="T83" fmla="*/ 2147483646 h 539"/>
                  <a:gd name="T84" fmla="*/ 2147483646 w 181"/>
                  <a:gd name="T85" fmla="*/ 2147483646 h 539"/>
                  <a:gd name="T86" fmla="*/ 2147483646 w 181"/>
                  <a:gd name="T87" fmla="*/ 2147483646 h 539"/>
                  <a:gd name="T88" fmla="*/ 2147483646 w 181"/>
                  <a:gd name="T89" fmla="*/ 2147483646 h 539"/>
                  <a:gd name="T90" fmla="*/ 2147483646 w 181"/>
                  <a:gd name="T91" fmla="*/ 2147483646 h 539"/>
                  <a:gd name="T92" fmla="*/ 2147483646 w 181"/>
                  <a:gd name="T93" fmla="*/ 2147483646 h 539"/>
                  <a:gd name="T94" fmla="*/ 2147483646 w 181"/>
                  <a:gd name="T95" fmla="*/ 2147483646 h 539"/>
                  <a:gd name="T96" fmla="*/ 2147483646 w 181"/>
                  <a:gd name="T97" fmla="*/ 2147483646 h 539"/>
                  <a:gd name="T98" fmla="*/ 2147483646 w 181"/>
                  <a:gd name="T99" fmla="*/ 2147483646 h 539"/>
                  <a:gd name="T100" fmla="*/ 2147483646 w 181"/>
                  <a:gd name="T101" fmla="*/ 2147483646 h 539"/>
                  <a:gd name="T102" fmla="*/ 2147483646 w 181"/>
                  <a:gd name="T103" fmla="*/ 2147483646 h 539"/>
                  <a:gd name="T104" fmla="*/ 2147483646 w 181"/>
                  <a:gd name="T105" fmla="*/ 2147483646 h 539"/>
                  <a:gd name="T106" fmla="*/ 2147483646 w 181"/>
                  <a:gd name="T107" fmla="*/ 2147483646 h 539"/>
                  <a:gd name="T108" fmla="*/ 2147483646 w 181"/>
                  <a:gd name="T109" fmla="*/ 2147483646 h 539"/>
                  <a:gd name="T110" fmla="*/ 2147483646 w 181"/>
                  <a:gd name="T111" fmla="*/ 2147483646 h 539"/>
                  <a:gd name="T112" fmla="*/ 2147483646 w 181"/>
                  <a:gd name="T113" fmla="*/ 2147483646 h 5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1" h="539">
                    <a:moveTo>
                      <a:pt x="141" y="300"/>
                    </a:moveTo>
                    <a:cubicBezTo>
                      <a:pt x="140" y="300"/>
                      <a:pt x="138" y="301"/>
                      <a:pt x="136" y="301"/>
                    </a:cubicBezTo>
                    <a:cubicBezTo>
                      <a:pt x="136" y="500"/>
                      <a:pt x="136" y="500"/>
                      <a:pt x="136" y="500"/>
                    </a:cubicBezTo>
                    <a:cubicBezTo>
                      <a:pt x="136" y="502"/>
                      <a:pt x="135" y="504"/>
                      <a:pt x="133" y="506"/>
                    </a:cubicBezTo>
                    <a:cubicBezTo>
                      <a:pt x="137" y="510"/>
                      <a:pt x="141" y="515"/>
                      <a:pt x="146" y="519"/>
                    </a:cubicBezTo>
                    <a:cubicBezTo>
                      <a:pt x="154" y="524"/>
                      <a:pt x="157" y="526"/>
                      <a:pt x="157" y="532"/>
                    </a:cubicBezTo>
                    <a:cubicBezTo>
                      <a:pt x="157" y="537"/>
                      <a:pt x="148" y="539"/>
                      <a:pt x="137" y="539"/>
                    </a:cubicBezTo>
                    <a:cubicBezTo>
                      <a:pt x="127" y="538"/>
                      <a:pt x="119" y="534"/>
                      <a:pt x="115" y="532"/>
                    </a:cubicBezTo>
                    <a:cubicBezTo>
                      <a:pt x="115" y="532"/>
                      <a:pt x="115" y="532"/>
                      <a:pt x="115" y="531"/>
                    </a:cubicBezTo>
                    <a:cubicBezTo>
                      <a:pt x="115" y="101"/>
                      <a:pt x="115" y="101"/>
                      <a:pt x="115" y="101"/>
                    </a:cubicBezTo>
                    <a:cubicBezTo>
                      <a:pt x="115" y="100"/>
                      <a:pt x="115" y="100"/>
                      <a:pt x="115" y="100"/>
                    </a:cubicBezTo>
                    <a:cubicBezTo>
                      <a:pt x="115" y="100"/>
                      <a:pt x="115" y="100"/>
                      <a:pt x="115" y="100"/>
                    </a:cubicBezTo>
                    <a:cubicBezTo>
                      <a:pt x="115" y="100"/>
                      <a:pt x="115" y="100"/>
                      <a:pt x="115" y="100"/>
                    </a:cubicBezTo>
                    <a:cubicBezTo>
                      <a:pt x="115" y="100"/>
                      <a:pt x="115" y="100"/>
                      <a:pt x="115" y="100"/>
                    </a:cubicBezTo>
                    <a:cubicBezTo>
                      <a:pt x="115" y="100"/>
                      <a:pt x="115" y="100"/>
                      <a:pt x="115" y="100"/>
                    </a:cubicBezTo>
                    <a:cubicBezTo>
                      <a:pt x="119" y="103"/>
                      <a:pt x="119" y="103"/>
                      <a:pt x="119" y="103"/>
                    </a:cubicBezTo>
                    <a:cubicBezTo>
                      <a:pt x="120" y="103"/>
                      <a:pt x="120" y="103"/>
                      <a:pt x="120" y="103"/>
                    </a:cubicBezTo>
                    <a:cubicBezTo>
                      <a:pt x="129" y="108"/>
                      <a:pt x="140" y="112"/>
                      <a:pt x="149" y="118"/>
                    </a:cubicBezTo>
                    <a:cubicBezTo>
                      <a:pt x="149" y="118"/>
                      <a:pt x="149" y="118"/>
                      <a:pt x="149" y="118"/>
                    </a:cubicBezTo>
                    <a:cubicBezTo>
                      <a:pt x="149" y="118"/>
                      <a:pt x="149" y="118"/>
                      <a:pt x="149" y="118"/>
                    </a:cubicBezTo>
                    <a:cubicBezTo>
                      <a:pt x="149" y="118"/>
                      <a:pt x="149" y="118"/>
                      <a:pt x="149" y="118"/>
                    </a:cubicBezTo>
                    <a:cubicBezTo>
                      <a:pt x="149" y="119"/>
                      <a:pt x="149" y="119"/>
                      <a:pt x="149" y="119"/>
                    </a:cubicBezTo>
                    <a:cubicBezTo>
                      <a:pt x="158" y="126"/>
                      <a:pt x="162" y="142"/>
                      <a:pt x="162" y="148"/>
                    </a:cubicBezTo>
                    <a:cubicBezTo>
                      <a:pt x="181" y="285"/>
                      <a:pt x="181" y="285"/>
                      <a:pt x="181" y="285"/>
                    </a:cubicBezTo>
                    <a:cubicBezTo>
                      <a:pt x="181" y="285"/>
                      <a:pt x="180" y="285"/>
                      <a:pt x="180" y="285"/>
                    </a:cubicBezTo>
                    <a:cubicBezTo>
                      <a:pt x="179" y="285"/>
                      <a:pt x="179" y="285"/>
                      <a:pt x="179" y="285"/>
                    </a:cubicBezTo>
                    <a:cubicBezTo>
                      <a:pt x="179" y="290"/>
                      <a:pt x="179" y="290"/>
                      <a:pt x="179" y="290"/>
                    </a:cubicBezTo>
                    <a:cubicBezTo>
                      <a:pt x="176" y="291"/>
                      <a:pt x="176" y="291"/>
                      <a:pt x="176" y="291"/>
                    </a:cubicBezTo>
                    <a:cubicBezTo>
                      <a:pt x="181" y="305"/>
                      <a:pt x="181" y="305"/>
                      <a:pt x="181" y="305"/>
                    </a:cubicBezTo>
                    <a:cubicBezTo>
                      <a:pt x="181" y="306"/>
                      <a:pt x="181" y="308"/>
                      <a:pt x="180" y="309"/>
                    </a:cubicBezTo>
                    <a:cubicBezTo>
                      <a:pt x="180" y="309"/>
                      <a:pt x="180" y="309"/>
                      <a:pt x="180" y="309"/>
                    </a:cubicBezTo>
                    <a:cubicBezTo>
                      <a:pt x="177" y="317"/>
                      <a:pt x="177" y="317"/>
                      <a:pt x="177" y="317"/>
                    </a:cubicBezTo>
                    <a:cubicBezTo>
                      <a:pt x="174" y="331"/>
                      <a:pt x="174" y="331"/>
                      <a:pt x="174" y="331"/>
                    </a:cubicBezTo>
                    <a:cubicBezTo>
                      <a:pt x="174" y="332"/>
                      <a:pt x="173" y="333"/>
                      <a:pt x="173" y="333"/>
                    </a:cubicBezTo>
                    <a:cubicBezTo>
                      <a:pt x="173" y="336"/>
                      <a:pt x="173" y="336"/>
                      <a:pt x="173" y="336"/>
                    </a:cubicBezTo>
                    <a:cubicBezTo>
                      <a:pt x="173" y="337"/>
                      <a:pt x="172" y="339"/>
                      <a:pt x="170" y="339"/>
                    </a:cubicBezTo>
                    <a:cubicBezTo>
                      <a:pt x="170" y="339"/>
                      <a:pt x="170" y="339"/>
                      <a:pt x="170" y="339"/>
                    </a:cubicBezTo>
                    <a:cubicBezTo>
                      <a:pt x="169" y="339"/>
                      <a:pt x="167" y="338"/>
                      <a:pt x="167" y="336"/>
                    </a:cubicBezTo>
                    <a:cubicBezTo>
                      <a:pt x="167" y="334"/>
                      <a:pt x="167" y="334"/>
                      <a:pt x="167" y="334"/>
                    </a:cubicBezTo>
                    <a:cubicBezTo>
                      <a:pt x="166" y="334"/>
                      <a:pt x="166" y="334"/>
                      <a:pt x="166" y="333"/>
                    </a:cubicBezTo>
                    <a:cubicBezTo>
                      <a:pt x="166" y="333"/>
                      <a:pt x="166" y="333"/>
                      <a:pt x="166" y="333"/>
                    </a:cubicBezTo>
                    <a:cubicBezTo>
                      <a:pt x="164" y="333"/>
                      <a:pt x="163" y="331"/>
                      <a:pt x="164" y="329"/>
                    </a:cubicBezTo>
                    <a:cubicBezTo>
                      <a:pt x="166" y="326"/>
                      <a:pt x="166" y="326"/>
                      <a:pt x="166" y="326"/>
                    </a:cubicBezTo>
                    <a:cubicBezTo>
                      <a:pt x="165" y="314"/>
                      <a:pt x="165" y="314"/>
                      <a:pt x="165" y="314"/>
                    </a:cubicBezTo>
                    <a:cubicBezTo>
                      <a:pt x="164" y="309"/>
                      <a:pt x="164" y="309"/>
                      <a:pt x="164" y="309"/>
                    </a:cubicBezTo>
                    <a:cubicBezTo>
                      <a:pt x="163" y="307"/>
                      <a:pt x="163" y="307"/>
                      <a:pt x="163" y="307"/>
                    </a:cubicBezTo>
                    <a:cubicBezTo>
                      <a:pt x="162" y="304"/>
                      <a:pt x="160" y="303"/>
                      <a:pt x="159" y="304"/>
                    </a:cubicBezTo>
                    <a:cubicBezTo>
                      <a:pt x="158" y="305"/>
                      <a:pt x="158" y="306"/>
                      <a:pt x="158" y="307"/>
                    </a:cubicBezTo>
                    <a:cubicBezTo>
                      <a:pt x="158" y="307"/>
                      <a:pt x="158" y="307"/>
                      <a:pt x="158" y="307"/>
                    </a:cubicBezTo>
                    <a:cubicBezTo>
                      <a:pt x="158" y="316"/>
                      <a:pt x="158" y="316"/>
                      <a:pt x="158" y="316"/>
                    </a:cubicBezTo>
                    <a:cubicBezTo>
                      <a:pt x="158" y="318"/>
                      <a:pt x="156" y="319"/>
                      <a:pt x="154" y="319"/>
                    </a:cubicBezTo>
                    <a:cubicBezTo>
                      <a:pt x="154" y="319"/>
                      <a:pt x="154" y="319"/>
                      <a:pt x="154" y="319"/>
                    </a:cubicBezTo>
                    <a:cubicBezTo>
                      <a:pt x="152" y="319"/>
                      <a:pt x="151" y="318"/>
                      <a:pt x="151" y="316"/>
                    </a:cubicBezTo>
                    <a:cubicBezTo>
                      <a:pt x="151" y="295"/>
                      <a:pt x="151" y="295"/>
                      <a:pt x="151" y="295"/>
                    </a:cubicBezTo>
                    <a:cubicBezTo>
                      <a:pt x="148" y="295"/>
                      <a:pt x="148" y="295"/>
                      <a:pt x="148" y="295"/>
                    </a:cubicBezTo>
                    <a:cubicBezTo>
                      <a:pt x="147" y="290"/>
                      <a:pt x="147" y="290"/>
                      <a:pt x="147" y="290"/>
                    </a:cubicBezTo>
                    <a:cubicBezTo>
                      <a:pt x="146" y="290"/>
                      <a:pt x="146" y="290"/>
                      <a:pt x="146" y="290"/>
                    </a:cubicBezTo>
                    <a:cubicBezTo>
                      <a:pt x="146" y="290"/>
                      <a:pt x="146" y="290"/>
                      <a:pt x="146" y="290"/>
                    </a:cubicBezTo>
                    <a:cubicBezTo>
                      <a:pt x="143" y="265"/>
                      <a:pt x="143" y="265"/>
                      <a:pt x="143" y="265"/>
                    </a:cubicBezTo>
                    <a:cubicBezTo>
                      <a:pt x="141" y="300"/>
                      <a:pt x="141" y="300"/>
                      <a:pt x="141" y="300"/>
                    </a:cubicBezTo>
                    <a:close/>
                    <a:moveTo>
                      <a:pt x="115" y="8"/>
                    </a:moveTo>
                    <a:cubicBezTo>
                      <a:pt x="124" y="16"/>
                      <a:pt x="127" y="29"/>
                      <a:pt x="126" y="44"/>
                    </a:cubicBezTo>
                    <a:cubicBezTo>
                      <a:pt x="127" y="44"/>
                      <a:pt x="127" y="44"/>
                      <a:pt x="127" y="44"/>
                    </a:cubicBezTo>
                    <a:cubicBezTo>
                      <a:pt x="130" y="44"/>
                      <a:pt x="131" y="50"/>
                      <a:pt x="130" y="56"/>
                    </a:cubicBezTo>
                    <a:cubicBezTo>
                      <a:pt x="129" y="63"/>
                      <a:pt x="126" y="68"/>
                      <a:pt x="123" y="67"/>
                    </a:cubicBezTo>
                    <a:cubicBezTo>
                      <a:pt x="123" y="67"/>
                      <a:pt x="122" y="67"/>
                      <a:pt x="122" y="66"/>
                    </a:cubicBezTo>
                    <a:cubicBezTo>
                      <a:pt x="120" y="72"/>
                      <a:pt x="117" y="77"/>
                      <a:pt x="115" y="82"/>
                    </a:cubicBezTo>
                    <a:lnTo>
                      <a:pt x="115" y="8"/>
                    </a:lnTo>
                    <a:close/>
                    <a:moveTo>
                      <a:pt x="115" y="531"/>
                    </a:moveTo>
                    <a:cubicBezTo>
                      <a:pt x="111" y="529"/>
                      <a:pt x="104" y="523"/>
                      <a:pt x="103" y="524"/>
                    </a:cubicBezTo>
                    <a:cubicBezTo>
                      <a:pt x="103" y="526"/>
                      <a:pt x="102" y="526"/>
                      <a:pt x="98" y="524"/>
                    </a:cubicBezTo>
                    <a:cubicBezTo>
                      <a:pt x="95" y="522"/>
                      <a:pt x="95" y="522"/>
                      <a:pt x="94" y="516"/>
                    </a:cubicBezTo>
                    <a:cubicBezTo>
                      <a:pt x="94" y="513"/>
                      <a:pt x="94" y="509"/>
                      <a:pt x="95" y="505"/>
                    </a:cubicBezTo>
                    <a:cubicBezTo>
                      <a:pt x="94" y="504"/>
                      <a:pt x="93" y="502"/>
                      <a:pt x="93" y="500"/>
                    </a:cubicBezTo>
                    <a:cubicBezTo>
                      <a:pt x="93" y="307"/>
                      <a:pt x="93" y="307"/>
                      <a:pt x="93" y="307"/>
                    </a:cubicBezTo>
                    <a:cubicBezTo>
                      <a:pt x="92" y="307"/>
                      <a:pt x="92" y="307"/>
                      <a:pt x="92" y="307"/>
                    </a:cubicBezTo>
                    <a:cubicBezTo>
                      <a:pt x="92" y="311"/>
                      <a:pt x="92" y="311"/>
                      <a:pt x="92" y="311"/>
                    </a:cubicBezTo>
                    <a:cubicBezTo>
                      <a:pt x="88" y="311"/>
                      <a:pt x="88" y="311"/>
                      <a:pt x="88" y="311"/>
                    </a:cubicBezTo>
                    <a:cubicBezTo>
                      <a:pt x="88" y="307"/>
                      <a:pt x="88" y="307"/>
                      <a:pt x="88" y="307"/>
                    </a:cubicBezTo>
                    <a:cubicBezTo>
                      <a:pt x="88" y="307"/>
                      <a:pt x="87" y="307"/>
                      <a:pt x="87" y="307"/>
                    </a:cubicBezTo>
                    <a:cubicBezTo>
                      <a:pt x="87" y="500"/>
                      <a:pt x="87" y="500"/>
                      <a:pt x="87" y="500"/>
                    </a:cubicBezTo>
                    <a:cubicBezTo>
                      <a:pt x="87" y="502"/>
                      <a:pt x="86" y="504"/>
                      <a:pt x="85" y="505"/>
                    </a:cubicBezTo>
                    <a:cubicBezTo>
                      <a:pt x="86" y="509"/>
                      <a:pt x="86" y="513"/>
                      <a:pt x="86" y="516"/>
                    </a:cubicBezTo>
                    <a:cubicBezTo>
                      <a:pt x="85" y="522"/>
                      <a:pt x="85" y="522"/>
                      <a:pt x="82" y="524"/>
                    </a:cubicBezTo>
                    <a:cubicBezTo>
                      <a:pt x="78" y="526"/>
                      <a:pt x="77" y="526"/>
                      <a:pt x="77" y="524"/>
                    </a:cubicBezTo>
                    <a:cubicBezTo>
                      <a:pt x="76" y="523"/>
                      <a:pt x="69" y="529"/>
                      <a:pt x="66" y="531"/>
                    </a:cubicBezTo>
                    <a:cubicBezTo>
                      <a:pt x="66" y="101"/>
                      <a:pt x="66" y="101"/>
                      <a:pt x="66" y="101"/>
                    </a:cubicBezTo>
                    <a:cubicBezTo>
                      <a:pt x="66" y="101"/>
                      <a:pt x="66" y="101"/>
                      <a:pt x="66" y="101"/>
                    </a:cubicBezTo>
                    <a:cubicBezTo>
                      <a:pt x="66" y="101"/>
                      <a:pt x="66" y="101"/>
                      <a:pt x="66" y="101"/>
                    </a:cubicBezTo>
                    <a:cubicBezTo>
                      <a:pt x="66" y="101"/>
                      <a:pt x="66" y="101"/>
                      <a:pt x="66" y="101"/>
                    </a:cubicBezTo>
                    <a:cubicBezTo>
                      <a:pt x="66" y="100"/>
                      <a:pt x="66" y="100"/>
                      <a:pt x="66" y="100"/>
                    </a:cubicBezTo>
                    <a:cubicBezTo>
                      <a:pt x="73" y="95"/>
                      <a:pt x="73" y="95"/>
                      <a:pt x="73" y="95"/>
                    </a:cubicBezTo>
                    <a:cubicBezTo>
                      <a:pt x="73" y="92"/>
                      <a:pt x="73" y="92"/>
                      <a:pt x="73" y="92"/>
                    </a:cubicBezTo>
                    <a:cubicBezTo>
                      <a:pt x="71" y="89"/>
                      <a:pt x="68" y="86"/>
                      <a:pt x="66" y="82"/>
                    </a:cubicBezTo>
                    <a:cubicBezTo>
                      <a:pt x="66" y="8"/>
                      <a:pt x="66" y="8"/>
                      <a:pt x="66" y="8"/>
                    </a:cubicBezTo>
                    <a:cubicBezTo>
                      <a:pt x="71" y="3"/>
                      <a:pt x="79" y="0"/>
                      <a:pt x="90" y="0"/>
                    </a:cubicBezTo>
                    <a:cubicBezTo>
                      <a:pt x="101" y="0"/>
                      <a:pt x="109" y="3"/>
                      <a:pt x="115" y="8"/>
                    </a:cubicBezTo>
                    <a:cubicBezTo>
                      <a:pt x="115" y="82"/>
                      <a:pt x="115" y="82"/>
                      <a:pt x="115" y="82"/>
                    </a:cubicBezTo>
                    <a:cubicBezTo>
                      <a:pt x="112" y="86"/>
                      <a:pt x="110" y="89"/>
                      <a:pt x="107" y="92"/>
                    </a:cubicBezTo>
                    <a:cubicBezTo>
                      <a:pt x="107" y="95"/>
                      <a:pt x="107" y="95"/>
                      <a:pt x="107" y="95"/>
                    </a:cubicBezTo>
                    <a:cubicBezTo>
                      <a:pt x="107" y="95"/>
                      <a:pt x="107" y="95"/>
                      <a:pt x="107" y="95"/>
                    </a:cubicBezTo>
                    <a:cubicBezTo>
                      <a:pt x="115" y="100"/>
                      <a:pt x="115" y="100"/>
                      <a:pt x="115" y="100"/>
                    </a:cubicBezTo>
                    <a:cubicBezTo>
                      <a:pt x="115" y="100"/>
                      <a:pt x="115" y="100"/>
                      <a:pt x="115" y="100"/>
                    </a:cubicBezTo>
                    <a:cubicBezTo>
                      <a:pt x="114" y="101"/>
                      <a:pt x="114" y="101"/>
                      <a:pt x="114" y="101"/>
                    </a:cubicBezTo>
                    <a:cubicBezTo>
                      <a:pt x="115" y="101"/>
                      <a:pt x="115" y="101"/>
                      <a:pt x="115" y="101"/>
                    </a:cubicBezTo>
                    <a:cubicBezTo>
                      <a:pt x="115" y="101"/>
                      <a:pt x="115" y="101"/>
                      <a:pt x="115" y="101"/>
                    </a:cubicBezTo>
                    <a:lnTo>
                      <a:pt x="115" y="531"/>
                    </a:lnTo>
                    <a:close/>
                    <a:moveTo>
                      <a:pt x="66" y="531"/>
                    </a:moveTo>
                    <a:cubicBezTo>
                      <a:pt x="65" y="531"/>
                      <a:pt x="65" y="532"/>
                      <a:pt x="65" y="532"/>
                    </a:cubicBezTo>
                    <a:cubicBezTo>
                      <a:pt x="61" y="534"/>
                      <a:pt x="53" y="538"/>
                      <a:pt x="43" y="539"/>
                    </a:cubicBezTo>
                    <a:cubicBezTo>
                      <a:pt x="32" y="539"/>
                      <a:pt x="23" y="537"/>
                      <a:pt x="23" y="532"/>
                    </a:cubicBezTo>
                    <a:cubicBezTo>
                      <a:pt x="23" y="526"/>
                      <a:pt x="26" y="524"/>
                      <a:pt x="34" y="519"/>
                    </a:cubicBezTo>
                    <a:cubicBezTo>
                      <a:pt x="39" y="515"/>
                      <a:pt x="43" y="510"/>
                      <a:pt x="46" y="506"/>
                    </a:cubicBezTo>
                    <a:cubicBezTo>
                      <a:pt x="45" y="505"/>
                      <a:pt x="44" y="502"/>
                      <a:pt x="44" y="500"/>
                    </a:cubicBezTo>
                    <a:cubicBezTo>
                      <a:pt x="44" y="301"/>
                      <a:pt x="44" y="301"/>
                      <a:pt x="44" y="301"/>
                    </a:cubicBezTo>
                    <a:cubicBezTo>
                      <a:pt x="42" y="301"/>
                      <a:pt x="41" y="300"/>
                      <a:pt x="40" y="300"/>
                    </a:cubicBezTo>
                    <a:cubicBezTo>
                      <a:pt x="38" y="267"/>
                      <a:pt x="38" y="267"/>
                      <a:pt x="38" y="267"/>
                    </a:cubicBezTo>
                    <a:cubicBezTo>
                      <a:pt x="35" y="290"/>
                      <a:pt x="35" y="290"/>
                      <a:pt x="35" y="290"/>
                    </a:cubicBezTo>
                    <a:cubicBezTo>
                      <a:pt x="35" y="290"/>
                      <a:pt x="35" y="290"/>
                      <a:pt x="35" y="290"/>
                    </a:cubicBezTo>
                    <a:cubicBezTo>
                      <a:pt x="34" y="290"/>
                      <a:pt x="34" y="290"/>
                      <a:pt x="34" y="290"/>
                    </a:cubicBezTo>
                    <a:cubicBezTo>
                      <a:pt x="33" y="295"/>
                      <a:pt x="33" y="295"/>
                      <a:pt x="33" y="295"/>
                    </a:cubicBezTo>
                    <a:cubicBezTo>
                      <a:pt x="30" y="295"/>
                      <a:pt x="30" y="295"/>
                      <a:pt x="30" y="295"/>
                    </a:cubicBezTo>
                    <a:cubicBezTo>
                      <a:pt x="30" y="316"/>
                      <a:pt x="30" y="316"/>
                      <a:pt x="30" y="316"/>
                    </a:cubicBezTo>
                    <a:cubicBezTo>
                      <a:pt x="30" y="318"/>
                      <a:pt x="29" y="319"/>
                      <a:pt x="27" y="319"/>
                    </a:cubicBezTo>
                    <a:cubicBezTo>
                      <a:pt x="27" y="319"/>
                      <a:pt x="27" y="319"/>
                      <a:pt x="27" y="319"/>
                    </a:cubicBezTo>
                    <a:cubicBezTo>
                      <a:pt x="25" y="319"/>
                      <a:pt x="24" y="318"/>
                      <a:pt x="24" y="316"/>
                    </a:cubicBezTo>
                    <a:cubicBezTo>
                      <a:pt x="24" y="307"/>
                      <a:pt x="24" y="307"/>
                      <a:pt x="24" y="307"/>
                    </a:cubicBezTo>
                    <a:cubicBezTo>
                      <a:pt x="24" y="307"/>
                      <a:pt x="24" y="307"/>
                      <a:pt x="24" y="307"/>
                    </a:cubicBezTo>
                    <a:cubicBezTo>
                      <a:pt x="24" y="306"/>
                      <a:pt x="23" y="305"/>
                      <a:pt x="23" y="304"/>
                    </a:cubicBezTo>
                    <a:cubicBezTo>
                      <a:pt x="22" y="303"/>
                      <a:pt x="20" y="304"/>
                      <a:pt x="18" y="307"/>
                    </a:cubicBezTo>
                    <a:cubicBezTo>
                      <a:pt x="18" y="309"/>
                      <a:pt x="18" y="309"/>
                      <a:pt x="18" y="309"/>
                    </a:cubicBezTo>
                    <a:cubicBezTo>
                      <a:pt x="17" y="314"/>
                      <a:pt x="17" y="314"/>
                      <a:pt x="17" y="314"/>
                    </a:cubicBezTo>
                    <a:cubicBezTo>
                      <a:pt x="15" y="326"/>
                      <a:pt x="15" y="326"/>
                      <a:pt x="15" y="326"/>
                    </a:cubicBezTo>
                    <a:cubicBezTo>
                      <a:pt x="17" y="329"/>
                      <a:pt x="17" y="329"/>
                      <a:pt x="17" y="329"/>
                    </a:cubicBezTo>
                    <a:cubicBezTo>
                      <a:pt x="18" y="331"/>
                      <a:pt x="17" y="333"/>
                      <a:pt x="16" y="333"/>
                    </a:cubicBezTo>
                    <a:cubicBezTo>
                      <a:pt x="16" y="333"/>
                      <a:pt x="16" y="333"/>
                      <a:pt x="16" y="333"/>
                    </a:cubicBezTo>
                    <a:cubicBezTo>
                      <a:pt x="15" y="334"/>
                      <a:pt x="15" y="334"/>
                      <a:pt x="15" y="334"/>
                    </a:cubicBezTo>
                    <a:cubicBezTo>
                      <a:pt x="14" y="336"/>
                      <a:pt x="14" y="336"/>
                      <a:pt x="14" y="336"/>
                    </a:cubicBezTo>
                    <a:cubicBezTo>
                      <a:pt x="14" y="338"/>
                      <a:pt x="13" y="339"/>
                      <a:pt x="11" y="339"/>
                    </a:cubicBezTo>
                    <a:cubicBezTo>
                      <a:pt x="11" y="339"/>
                      <a:pt x="11" y="339"/>
                      <a:pt x="11" y="339"/>
                    </a:cubicBezTo>
                    <a:cubicBezTo>
                      <a:pt x="9" y="339"/>
                      <a:pt x="8" y="337"/>
                      <a:pt x="8" y="336"/>
                    </a:cubicBezTo>
                    <a:cubicBezTo>
                      <a:pt x="8" y="333"/>
                      <a:pt x="8" y="333"/>
                      <a:pt x="8" y="333"/>
                    </a:cubicBezTo>
                    <a:cubicBezTo>
                      <a:pt x="8" y="333"/>
                      <a:pt x="7" y="332"/>
                      <a:pt x="7" y="331"/>
                    </a:cubicBezTo>
                    <a:cubicBezTo>
                      <a:pt x="4" y="317"/>
                      <a:pt x="4" y="317"/>
                      <a:pt x="4" y="317"/>
                    </a:cubicBezTo>
                    <a:cubicBezTo>
                      <a:pt x="1" y="309"/>
                      <a:pt x="1" y="309"/>
                      <a:pt x="1" y="309"/>
                    </a:cubicBezTo>
                    <a:cubicBezTo>
                      <a:pt x="1" y="309"/>
                      <a:pt x="1" y="309"/>
                      <a:pt x="1" y="309"/>
                    </a:cubicBezTo>
                    <a:cubicBezTo>
                      <a:pt x="0" y="308"/>
                      <a:pt x="0" y="306"/>
                      <a:pt x="1" y="305"/>
                    </a:cubicBezTo>
                    <a:cubicBezTo>
                      <a:pt x="5" y="291"/>
                      <a:pt x="5" y="291"/>
                      <a:pt x="5" y="291"/>
                    </a:cubicBezTo>
                    <a:cubicBezTo>
                      <a:pt x="2" y="290"/>
                      <a:pt x="2" y="290"/>
                      <a:pt x="2" y="290"/>
                    </a:cubicBezTo>
                    <a:cubicBezTo>
                      <a:pt x="3" y="285"/>
                      <a:pt x="3" y="285"/>
                      <a:pt x="3" y="285"/>
                    </a:cubicBezTo>
                    <a:cubicBezTo>
                      <a:pt x="1" y="285"/>
                      <a:pt x="1" y="285"/>
                      <a:pt x="1" y="285"/>
                    </a:cubicBezTo>
                    <a:cubicBezTo>
                      <a:pt x="1" y="285"/>
                      <a:pt x="1" y="285"/>
                      <a:pt x="1" y="285"/>
                    </a:cubicBezTo>
                    <a:cubicBezTo>
                      <a:pt x="19" y="148"/>
                      <a:pt x="19" y="148"/>
                      <a:pt x="19" y="148"/>
                    </a:cubicBezTo>
                    <a:cubicBezTo>
                      <a:pt x="20" y="142"/>
                      <a:pt x="24" y="126"/>
                      <a:pt x="32" y="118"/>
                    </a:cubicBezTo>
                    <a:cubicBezTo>
                      <a:pt x="32" y="118"/>
                      <a:pt x="32" y="118"/>
                      <a:pt x="32" y="118"/>
                    </a:cubicBezTo>
                    <a:cubicBezTo>
                      <a:pt x="41" y="112"/>
                      <a:pt x="51" y="108"/>
                      <a:pt x="60" y="104"/>
                    </a:cubicBezTo>
                    <a:cubicBezTo>
                      <a:pt x="61" y="103"/>
                      <a:pt x="61" y="103"/>
                      <a:pt x="61" y="103"/>
                    </a:cubicBezTo>
                    <a:cubicBezTo>
                      <a:pt x="65" y="100"/>
                      <a:pt x="65" y="100"/>
                      <a:pt x="65" y="100"/>
                    </a:cubicBezTo>
                    <a:cubicBezTo>
                      <a:pt x="66" y="100"/>
                      <a:pt x="66" y="100"/>
                      <a:pt x="66" y="100"/>
                    </a:cubicBezTo>
                    <a:cubicBezTo>
                      <a:pt x="66" y="101"/>
                      <a:pt x="66" y="101"/>
                      <a:pt x="66" y="101"/>
                    </a:cubicBezTo>
                    <a:cubicBezTo>
                      <a:pt x="65" y="100"/>
                      <a:pt x="65" y="100"/>
                      <a:pt x="65" y="100"/>
                    </a:cubicBezTo>
                    <a:cubicBezTo>
                      <a:pt x="65" y="100"/>
                      <a:pt x="65" y="100"/>
                      <a:pt x="65" y="100"/>
                    </a:cubicBezTo>
                    <a:cubicBezTo>
                      <a:pt x="66" y="101"/>
                      <a:pt x="66" y="101"/>
                      <a:pt x="66" y="101"/>
                    </a:cubicBezTo>
                    <a:cubicBezTo>
                      <a:pt x="66" y="531"/>
                      <a:pt x="66" y="531"/>
                      <a:pt x="66" y="531"/>
                    </a:cubicBezTo>
                    <a:close/>
                    <a:moveTo>
                      <a:pt x="66" y="82"/>
                    </a:moveTo>
                    <a:cubicBezTo>
                      <a:pt x="63" y="77"/>
                      <a:pt x="60" y="72"/>
                      <a:pt x="58" y="66"/>
                    </a:cubicBezTo>
                    <a:cubicBezTo>
                      <a:pt x="58" y="67"/>
                      <a:pt x="57" y="67"/>
                      <a:pt x="57" y="67"/>
                    </a:cubicBezTo>
                    <a:cubicBezTo>
                      <a:pt x="54" y="68"/>
                      <a:pt x="51" y="63"/>
                      <a:pt x="50" y="56"/>
                    </a:cubicBezTo>
                    <a:cubicBezTo>
                      <a:pt x="49" y="50"/>
                      <a:pt x="50" y="44"/>
                      <a:pt x="53" y="44"/>
                    </a:cubicBezTo>
                    <a:cubicBezTo>
                      <a:pt x="53" y="44"/>
                      <a:pt x="53" y="44"/>
                      <a:pt x="54" y="44"/>
                    </a:cubicBezTo>
                    <a:cubicBezTo>
                      <a:pt x="53" y="29"/>
                      <a:pt x="56" y="16"/>
                      <a:pt x="66" y="8"/>
                    </a:cubicBezTo>
                    <a:lnTo>
                      <a:pt x="66" y="82"/>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10" name="Freeform 45"/>
              <p:cNvSpPr/>
              <p:nvPr/>
            </p:nvSpPr>
            <p:spPr bwMode="auto">
              <a:xfrm>
                <a:off x="1999" y="6322"/>
                <a:ext cx="96" cy="111"/>
              </a:xfrm>
              <a:custGeom>
                <a:avLst/>
                <a:gdLst>
                  <a:gd name="T0" fmla="*/ 0 w 64"/>
                  <a:gd name="T1" fmla="*/ 2147483646 h 74"/>
                  <a:gd name="T2" fmla="*/ 2147483646 w 64"/>
                  <a:gd name="T3" fmla="*/ 2147483646 h 74"/>
                  <a:gd name="T4" fmla="*/ 2147483646 w 64"/>
                  <a:gd name="T5" fmla="*/ 2147483646 h 74"/>
                  <a:gd name="T6" fmla="*/ 2147483646 w 64"/>
                  <a:gd name="T7" fmla="*/ 0 h 74"/>
                  <a:gd name="T8" fmla="*/ 0 w 64"/>
                  <a:gd name="T9" fmla="*/ 214748364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4">
                    <a:moveTo>
                      <a:pt x="0" y="59"/>
                    </a:moveTo>
                    <a:lnTo>
                      <a:pt x="45" y="74"/>
                    </a:lnTo>
                    <a:lnTo>
                      <a:pt x="64" y="14"/>
                    </a:lnTo>
                    <a:lnTo>
                      <a:pt x="21" y="0"/>
                    </a:lnTo>
                    <a:lnTo>
                      <a:pt x="0" y="59"/>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11" name="Freeform 46"/>
              <p:cNvSpPr/>
              <p:nvPr/>
            </p:nvSpPr>
            <p:spPr bwMode="auto">
              <a:xfrm>
                <a:off x="1988" y="6353"/>
                <a:ext cx="96" cy="129"/>
              </a:xfrm>
              <a:custGeom>
                <a:avLst/>
                <a:gdLst>
                  <a:gd name="T0" fmla="*/ 2147483646 w 27"/>
                  <a:gd name="T1" fmla="*/ 2147483646 h 36"/>
                  <a:gd name="T2" fmla="*/ 2147483646 w 27"/>
                  <a:gd name="T3" fmla="*/ 0 h 36"/>
                  <a:gd name="T4" fmla="*/ 2147483646 w 27"/>
                  <a:gd name="T5" fmla="*/ 2147483646 h 36"/>
                  <a:gd name="T6" fmla="*/ 0 w 27"/>
                  <a:gd name="T7" fmla="*/ 2147483646 h 36"/>
                  <a:gd name="T8" fmla="*/ 2147483646 w 27"/>
                  <a:gd name="T9" fmla="*/ 2147483646 h 36"/>
                  <a:gd name="T10" fmla="*/ 2147483646 w 27"/>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36">
                    <a:moveTo>
                      <a:pt x="27" y="2"/>
                    </a:moveTo>
                    <a:cubicBezTo>
                      <a:pt x="9" y="0"/>
                      <a:pt x="9" y="0"/>
                      <a:pt x="9" y="0"/>
                    </a:cubicBezTo>
                    <a:cubicBezTo>
                      <a:pt x="7" y="14"/>
                      <a:pt x="7" y="14"/>
                      <a:pt x="7" y="14"/>
                    </a:cubicBezTo>
                    <a:cubicBezTo>
                      <a:pt x="0" y="28"/>
                      <a:pt x="0" y="28"/>
                      <a:pt x="0" y="28"/>
                    </a:cubicBezTo>
                    <a:cubicBezTo>
                      <a:pt x="8" y="31"/>
                      <a:pt x="20" y="26"/>
                      <a:pt x="21" y="36"/>
                    </a:cubicBezTo>
                    <a:lnTo>
                      <a:pt x="27" y="2"/>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12" name="Freeform 47"/>
              <p:cNvSpPr/>
              <p:nvPr/>
            </p:nvSpPr>
            <p:spPr bwMode="auto">
              <a:xfrm>
                <a:off x="1973" y="6350"/>
                <a:ext cx="114" cy="194"/>
              </a:xfrm>
              <a:custGeom>
                <a:avLst/>
                <a:gdLst>
                  <a:gd name="T0" fmla="*/ 2147483646 w 32"/>
                  <a:gd name="T1" fmla="*/ 2147483646 h 55"/>
                  <a:gd name="T2" fmla="*/ 2147483646 w 32"/>
                  <a:gd name="T3" fmla="*/ 2147483646 h 55"/>
                  <a:gd name="T4" fmla="*/ 2147483646 w 32"/>
                  <a:gd name="T5" fmla="*/ 2147483646 h 55"/>
                  <a:gd name="T6" fmla="*/ 2147483646 w 32"/>
                  <a:gd name="T7" fmla="*/ 2147483646 h 55"/>
                  <a:gd name="T8" fmla="*/ 2147483646 w 32"/>
                  <a:gd name="T9" fmla="*/ 2147483646 h 55"/>
                  <a:gd name="T10" fmla="*/ 2147483646 w 32"/>
                  <a:gd name="T11" fmla="*/ 2147483646 h 55"/>
                  <a:gd name="T12" fmla="*/ 2147483646 w 32"/>
                  <a:gd name="T13" fmla="*/ 2147483646 h 55"/>
                  <a:gd name="T14" fmla="*/ 2147483646 w 32"/>
                  <a:gd name="T15" fmla="*/ 2147483646 h 55"/>
                  <a:gd name="T16" fmla="*/ 2147483646 w 32"/>
                  <a:gd name="T17" fmla="*/ 2147483646 h 55"/>
                  <a:gd name="T18" fmla="*/ 2147483646 w 32"/>
                  <a:gd name="T19" fmla="*/ 2147483646 h 55"/>
                  <a:gd name="T20" fmla="*/ 2147483646 w 32"/>
                  <a:gd name="T21" fmla="*/ 2147483646 h 55"/>
                  <a:gd name="T22" fmla="*/ 2147483646 w 32"/>
                  <a:gd name="T23" fmla="*/ 2147483646 h 55"/>
                  <a:gd name="T24" fmla="*/ 2147483646 w 32"/>
                  <a:gd name="T25" fmla="*/ 2147483646 h 55"/>
                  <a:gd name="T26" fmla="*/ 2147483646 w 32"/>
                  <a:gd name="T27" fmla="*/ 2147483646 h 55"/>
                  <a:gd name="T28" fmla="*/ 2147483646 w 32"/>
                  <a:gd name="T29" fmla="*/ 2147483646 h 55"/>
                  <a:gd name="T30" fmla="*/ 2147483646 w 32"/>
                  <a:gd name="T31" fmla="*/ 2147483646 h 55"/>
                  <a:gd name="T32" fmla="*/ 2147483646 w 32"/>
                  <a:gd name="T33" fmla="*/ 2147483646 h 55"/>
                  <a:gd name="T34" fmla="*/ 2147483646 w 32"/>
                  <a:gd name="T35" fmla="*/ 2147483646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55">
                    <a:moveTo>
                      <a:pt x="2" y="35"/>
                    </a:moveTo>
                    <a:cubicBezTo>
                      <a:pt x="11" y="8"/>
                      <a:pt x="11" y="8"/>
                      <a:pt x="11" y="8"/>
                    </a:cubicBezTo>
                    <a:cubicBezTo>
                      <a:pt x="11" y="6"/>
                      <a:pt x="14" y="5"/>
                      <a:pt x="16" y="5"/>
                    </a:cubicBezTo>
                    <a:cubicBezTo>
                      <a:pt x="16" y="5"/>
                      <a:pt x="16" y="5"/>
                      <a:pt x="16" y="5"/>
                    </a:cubicBezTo>
                    <a:cubicBezTo>
                      <a:pt x="16" y="5"/>
                      <a:pt x="16" y="6"/>
                      <a:pt x="16" y="6"/>
                    </a:cubicBezTo>
                    <a:cubicBezTo>
                      <a:pt x="17" y="3"/>
                      <a:pt x="17" y="3"/>
                      <a:pt x="17" y="3"/>
                    </a:cubicBezTo>
                    <a:cubicBezTo>
                      <a:pt x="18" y="1"/>
                      <a:pt x="20" y="0"/>
                      <a:pt x="23" y="1"/>
                    </a:cubicBezTo>
                    <a:cubicBezTo>
                      <a:pt x="23" y="1"/>
                      <a:pt x="23" y="1"/>
                      <a:pt x="23" y="1"/>
                    </a:cubicBezTo>
                    <a:cubicBezTo>
                      <a:pt x="24" y="1"/>
                      <a:pt x="25" y="3"/>
                      <a:pt x="25" y="4"/>
                    </a:cubicBezTo>
                    <a:cubicBezTo>
                      <a:pt x="26" y="4"/>
                      <a:pt x="27" y="4"/>
                      <a:pt x="28" y="4"/>
                    </a:cubicBezTo>
                    <a:cubicBezTo>
                      <a:pt x="28" y="4"/>
                      <a:pt x="28" y="4"/>
                      <a:pt x="28" y="4"/>
                    </a:cubicBezTo>
                    <a:cubicBezTo>
                      <a:pt x="31" y="5"/>
                      <a:pt x="32" y="8"/>
                      <a:pt x="31" y="10"/>
                    </a:cubicBezTo>
                    <a:cubicBezTo>
                      <a:pt x="19" y="39"/>
                      <a:pt x="19" y="39"/>
                      <a:pt x="19" y="39"/>
                    </a:cubicBezTo>
                    <a:cubicBezTo>
                      <a:pt x="16" y="52"/>
                      <a:pt x="16" y="52"/>
                      <a:pt x="16" y="52"/>
                    </a:cubicBezTo>
                    <a:cubicBezTo>
                      <a:pt x="15" y="54"/>
                      <a:pt x="12" y="55"/>
                      <a:pt x="10" y="54"/>
                    </a:cubicBezTo>
                    <a:cubicBezTo>
                      <a:pt x="10" y="54"/>
                      <a:pt x="10" y="54"/>
                      <a:pt x="10" y="54"/>
                    </a:cubicBezTo>
                    <a:cubicBezTo>
                      <a:pt x="8" y="53"/>
                      <a:pt x="7" y="50"/>
                      <a:pt x="8" y="48"/>
                    </a:cubicBezTo>
                    <a:cubicBezTo>
                      <a:pt x="8" y="46"/>
                      <a:pt x="0" y="40"/>
                      <a:pt x="2" y="35"/>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13" name="Freeform 48"/>
              <p:cNvSpPr/>
              <p:nvPr/>
            </p:nvSpPr>
            <p:spPr bwMode="auto">
              <a:xfrm>
                <a:off x="2006" y="6485"/>
                <a:ext cx="31" cy="109"/>
              </a:xfrm>
              <a:custGeom>
                <a:avLst/>
                <a:gdLst>
                  <a:gd name="T0" fmla="*/ 2147483646 w 9"/>
                  <a:gd name="T1" fmla="*/ 2147483646 h 31"/>
                  <a:gd name="T2" fmla="*/ 2147483646 w 9"/>
                  <a:gd name="T3" fmla="*/ 2147483646 h 31"/>
                  <a:gd name="T4" fmla="*/ 0 w 9"/>
                  <a:gd name="T5" fmla="*/ 2147483646 h 31"/>
                  <a:gd name="T6" fmla="*/ 2147483646 w 9"/>
                  <a:gd name="T7" fmla="*/ 2147483646 h 31"/>
                  <a:gd name="T8" fmla="*/ 2147483646 w 9"/>
                  <a:gd name="T9" fmla="*/ 0 h 31"/>
                  <a:gd name="T10" fmla="*/ 2147483646 w 9"/>
                  <a:gd name="T11" fmla="*/ 2147483646 h 31"/>
                  <a:gd name="T12" fmla="*/ 2147483646 w 9"/>
                  <a:gd name="T13" fmla="*/ 2147483646 h 31"/>
                  <a:gd name="T14" fmla="*/ 2147483646 w 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31">
                    <a:moveTo>
                      <a:pt x="3" y="31"/>
                    </a:moveTo>
                    <a:cubicBezTo>
                      <a:pt x="3" y="31"/>
                      <a:pt x="3" y="31"/>
                      <a:pt x="3" y="31"/>
                    </a:cubicBezTo>
                    <a:cubicBezTo>
                      <a:pt x="1" y="31"/>
                      <a:pt x="0" y="29"/>
                      <a:pt x="0" y="28"/>
                    </a:cubicBezTo>
                    <a:cubicBezTo>
                      <a:pt x="3" y="1"/>
                      <a:pt x="3" y="1"/>
                      <a:pt x="3" y="1"/>
                    </a:cubicBezTo>
                    <a:cubicBezTo>
                      <a:pt x="3" y="0"/>
                      <a:pt x="3" y="0"/>
                      <a:pt x="3" y="0"/>
                    </a:cubicBezTo>
                    <a:cubicBezTo>
                      <a:pt x="9" y="4"/>
                      <a:pt x="9" y="4"/>
                      <a:pt x="9" y="4"/>
                    </a:cubicBezTo>
                    <a:cubicBezTo>
                      <a:pt x="6" y="28"/>
                      <a:pt x="6" y="28"/>
                      <a:pt x="6" y="28"/>
                    </a:cubicBezTo>
                    <a:cubicBezTo>
                      <a:pt x="6" y="30"/>
                      <a:pt x="5" y="31"/>
                      <a:pt x="3" y="3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14" name="Freeform 49"/>
              <p:cNvSpPr/>
              <p:nvPr/>
            </p:nvSpPr>
            <p:spPr bwMode="auto">
              <a:xfrm>
                <a:off x="2017" y="6379"/>
                <a:ext cx="67" cy="145"/>
              </a:xfrm>
              <a:custGeom>
                <a:avLst/>
                <a:gdLst>
                  <a:gd name="T0" fmla="*/ 2147483646 w 19"/>
                  <a:gd name="T1" fmla="*/ 2147483646 h 41"/>
                  <a:gd name="T2" fmla="*/ 2147483646 w 19"/>
                  <a:gd name="T3" fmla="*/ 2147483646 h 41"/>
                  <a:gd name="T4" fmla="*/ 2147483646 w 19"/>
                  <a:gd name="T5" fmla="*/ 2147483646 h 41"/>
                  <a:gd name="T6" fmla="*/ 2147483646 w 19"/>
                  <a:gd name="T7" fmla="*/ 2147483646 h 41"/>
                  <a:gd name="T8" fmla="*/ 2147483646 w 19"/>
                  <a:gd name="T9" fmla="*/ 2147483646 h 41"/>
                  <a:gd name="T10" fmla="*/ 0 w 19"/>
                  <a:gd name="T11" fmla="*/ 2147483646 h 41"/>
                  <a:gd name="T12" fmla="*/ 2147483646 w 19"/>
                  <a:gd name="T13" fmla="*/ 0 h 41"/>
                  <a:gd name="T14" fmla="*/ 2147483646 w 19"/>
                  <a:gd name="T15" fmla="*/ 2147483646 h 41"/>
                  <a:gd name="T16" fmla="*/ 2147483646 w 19"/>
                  <a:gd name="T17" fmla="*/ 2147483646 h 41"/>
                  <a:gd name="T18" fmla="*/ 2147483646 w 19"/>
                  <a:gd name="T19" fmla="*/ 2147483646 h 41"/>
                  <a:gd name="T20" fmla="*/ 2147483646 w 19"/>
                  <a:gd name="T21" fmla="*/ 2147483646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 h="41">
                    <a:moveTo>
                      <a:pt x="16" y="41"/>
                    </a:moveTo>
                    <a:cubicBezTo>
                      <a:pt x="16" y="41"/>
                      <a:pt x="16" y="41"/>
                      <a:pt x="16" y="41"/>
                    </a:cubicBezTo>
                    <a:cubicBezTo>
                      <a:pt x="14" y="41"/>
                      <a:pt x="13" y="40"/>
                      <a:pt x="13" y="38"/>
                    </a:cubicBezTo>
                    <a:cubicBezTo>
                      <a:pt x="13" y="28"/>
                      <a:pt x="13" y="28"/>
                      <a:pt x="13" y="28"/>
                    </a:cubicBezTo>
                    <a:cubicBezTo>
                      <a:pt x="12" y="24"/>
                      <a:pt x="9" y="25"/>
                      <a:pt x="7" y="29"/>
                    </a:cubicBezTo>
                    <a:cubicBezTo>
                      <a:pt x="0" y="8"/>
                      <a:pt x="0" y="8"/>
                      <a:pt x="0" y="8"/>
                    </a:cubicBezTo>
                    <a:cubicBezTo>
                      <a:pt x="10" y="0"/>
                      <a:pt x="10" y="0"/>
                      <a:pt x="10" y="0"/>
                    </a:cubicBezTo>
                    <a:cubicBezTo>
                      <a:pt x="15" y="9"/>
                      <a:pt x="15" y="9"/>
                      <a:pt x="15" y="9"/>
                    </a:cubicBezTo>
                    <a:cubicBezTo>
                      <a:pt x="18" y="9"/>
                      <a:pt x="19" y="14"/>
                      <a:pt x="19" y="16"/>
                    </a:cubicBezTo>
                    <a:cubicBezTo>
                      <a:pt x="19" y="38"/>
                      <a:pt x="19" y="38"/>
                      <a:pt x="19" y="38"/>
                    </a:cubicBezTo>
                    <a:cubicBezTo>
                      <a:pt x="19" y="40"/>
                      <a:pt x="18" y="41"/>
                      <a:pt x="16" y="4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15" name="Freeform 50"/>
              <p:cNvSpPr/>
              <p:nvPr/>
            </p:nvSpPr>
            <p:spPr bwMode="auto">
              <a:xfrm>
                <a:off x="1985" y="6474"/>
                <a:ext cx="42" cy="103"/>
              </a:xfrm>
              <a:custGeom>
                <a:avLst/>
                <a:gdLst>
                  <a:gd name="T0" fmla="*/ 2147483646 w 12"/>
                  <a:gd name="T1" fmla="*/ 2147483646 h 29"/>
                  <a:gd name="T2" fmla="*/ 2147483646 w 12"/>
                  <a:gd name="T3" fmla="*/ 2147483646 h 29"/>
                  <a:gd name="T4" fmla="*/ 2147483646 w 12"/>
                  <a:gd name="T5" fmla="*/ 2147483646 h 29"/>
                  <a:gd name="T6" fmla="*/ 0 w 12"/>
                  <a:gd name="T7" fmla="*/ 0 h 29"/>
                  <a:gd name="T8" fmla="*/ 0 w 12"/>
                  <a:gd name="T9" fmla="*/ 0 h 29"/>
                  <a:gd name="T10" fmla="*/ 2147483646 w 12"/>
                  <a:gd name="T11" fmla="*/ 2147483646 h 29"/>
                  <a:gd name="T12" fmla="*/ 2147483646 w 12"/>
                  <a:gd name="T13" fmla="*/ 2147483646 h 29"/>
                  <a:gd name="T14" fmla="*/ 2147483646 w 12"/>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9">
                    <a:moveTo>
                      <a:pt x="9" y="29"/>
                    </a:moveTo>
                    <a:cubicBezTo>
                      <a:pt x="9" y="29"/>
                      <a:pt x="9" y="29"/>
                      <a:pt x="9" y="29"/>
                    </a:cubicBezTo>
                    <a:cubicBezTo>
                      <a:pt x="7" y="29"/>
                      <a:pt x="6" y="28"/>
                      <a:pt x="5" y="26"/>
                    </a:cubicBezTo>
                    <a:cubicBezTo>
                      <a:pt x="0" y="0"/>
                      <a:pt x="0" y="0"/>
                      <a:pt x="0" y="0"/>
                    </a:cubicBezTo>
                    <a:cubicBezTo>
                      <a:pt x="0" y="0"/>
                      <a:pt x="0" y="0"/>
                      <a:pt x="0" y="0"/>
                    </a:cubicBezTo>
                    <a:cubicBezTo>
                      <a:pt x="7" y="1"/>
                      <a:pt x="7" y="1"/>
                      <a:pt x="7" y="1"/>
                    </a:cubicBezTo>
                    <a:cubicBezTo>
                      <a:pt x="11" y="25"/>
                      <a:pt x="11" y="25"/>
                      <a:pt x="11" y="25"/>
                    </a:cubicBezTo>
                    <a:cubicBezTo>
                      <a:pt x="12" y="26"/>
                      <a:pt x="11" y="28"/>
                      <a:pt x="9" y="29"/>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16" name="Freeform 51"/>
              <p:cNvSpPr/>
              <p:nvPr/>
            </p:nvSpPr>
            <p:spPr bwMode="auto">
              <a:xfrm>
                <a:off x="1981" y="6488"/>
                <a:ext cx="61" cy="90"/>
              </a:xfrm>
              <a:custGeom>
                <a:avLst/>
                <a:gdLst>
                  <a:gd name="T0" fmla="*/ 2147483646 w 17"/>
                  <a:gd name="T1" fmla="*/ 2147483646 h 25"/>
                  <a:gd name="T2" fmla="*/ 2147483646 w 17"/>
                  <a:gd name="T3" fmla="*/ 2147483646 h 25"/>
                  <a:gd name="T4" fmla="*/ 2147483646 w 17"/>
                  <a:gd name="T5" fmla="*/ 2147483646 h 25"/>
                  <a:gd name="T6" fmla="*/ 0 w 17"/>
                  <a:gd name="T7" fmla="*/ 0 h 25"/>
                  <a:gd name="T8" fmla="*/ 2147483646 w 17"/>
                  <a:gd name="T9" fmla="*/ 2147483646 h 25"/>
                  <a:gd name="T10" fmla="*/ 2147483646 w 17"/>
                  <a:gd name="T11" fmla="*/ 2147483646 h 25"/>
                  <a:gd name="T12" fmla="*/ 2147483646 w 17"/>
                  <a:gd name="T13" fmla="*/ 2147483646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15" y="24"/>
                    </a:moveTo>
                    <a:cubicBezTo>
                      <a:pt x="15" y="24"/>
                      <a:pt x="15" y="24"/>
                      <a:pt x="15" y="24"/>
                    </a:cubicBezTo>
                    <a:cubicBezTo>
                      <a:pt x="13" y="25"/>
                      <a:pt x="11" y="25"/>
                      <a:pt x="10" y="23"/>
                    </a:cubicBezTo>
                    <a:cubicBezTo>
                      <a:pt x="0" y="0"/>
                      <a:pt x="0" y="0"/>
                      <a:pt x="0" y="0"/>
                    </a:cubicBezTo>
                    <a:cubicBezTo>
                      <a:pt x="7" y="3"/>
                      <a:pt x="7" y="3"/>
                      <a:pt x="7" y="3"/>
                    </a:cubicBezTo>
                    <a:cubicBezTo>
                      <a:pt x="16" y="20"/>
                      <a:pt x="16" y="20"/>
                      <a:pt x="16" y="20"/>
                    </a:cubicBezTo>
                    <a:cubicBezTo>
                      <a:pt x="17" y="22"/>
                      <a:pt x="16" y="24"/>
                      <a:pt x="15" y="24"/>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17" name="Freeform 52"/>
              <p:cNvSpPr/>
              <p:nvPr/>
            </p:nvSpPr>
            <p:spPr bwMode="auto">
              <a:xfrm>
                <a:off x="1986" y="6396"/>
                <a:ext cx="113" cy="43"/>
              </a:xfrm>
              <a:custGeom>
                <a:avLst/>
                <a:gdLst>
                  <a:gd name="T0" fmla="*/ 0 w 76"/>
                  <a:gd name="T1" fmla="*/ 16 h 28"/>
                  <a:gd name="T2" fmla="*/ 73 w 76"/>
                  <a:gd name="T3" fmla="*/ 28 h 28"/>
                  <a:gd name="T4" fmla="*/ 76 w 76"/>
                  <a:gd name="T5" fmla="*/ 12 h 28"/>
                  <a:gd name="T6" fmla="*/ 2 w 76"/>
                  <a:gd name="T7" fmla="*/ 0 h 28"/>
                  <a:gd name="T8" fmla="*/ 0 w 76"/>
                  <a:gd name="T9" fmla="*/ 16 h 28"/>
                </a:gdLst>
                <a:ahLst/>
                <a:cxnLst>
                  <a:cxn ang="0">
                    <a:pos x="T0" y="T1"/>
                  </a:cxn>
                  <a:cxn ang="0">
                    <a:pos x="T2" y="T3"/>
                  </a:cxn>
                  <a:cxn ang="0">
                    <a:pos x="T4" y="T5"/>
                  </a:cxn>
                  <a:cxn ang="0">
                    <a:pos x="T6" y="T7"/>
                  </a:cxn>
                  <a:cxn ang="0">
                    <a:pos x="T8" y="T9"/>
                  </a:cxn>
                </a:cxnLst>
                <a:rect l="0" t="0" r="r" b="b"/>
                <a:pathLst>
                  <a:path w="76" h="28">
                    <a:moveTo>
                      <a:pt x="0" y="16"/>
                    </a:moveTo>
                    <a:lnTo>
                      <a:pt x="73" y="28"/>
                    </a:lnTo>
                    <a:lnTo>
                      <a:pt x="76" y="12"/>
                    </a:lnTo>
                    <a:lnTo>
                      <a:pt x="2" y="0"/>
                    </a:lnTo>
                    <a:lnTo>
                      <a:pt x="0" y="16"/>
                    </a:lnTo>
                    <a:close/>
                  </a:path>
                </a:pathLst>
              </a:custGeom>
              <a:solidFill>
                <a:srgbClr val="F5F5F5">
                  <a:lumMod val="25000"/>
                </a:srgbClr>
              </a:solidFill>
              <a:ln>
                <a:solidFill>
                  <a:srgbClr val="F5F5F5">
                    <a:lumMod val="25000"/>
                  </a:srgbClr>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18" name="Freeform 53"/>
              <p:cNvSpPr/>
              <p:nvPr/>
            </p:nvSpPr>
            <p:spPr bwMode="auto">
              <a:xfrm>
                <a:off x="1981" y="5812"/>
                <a:ext cx="193" cy="608"/>
              </a:xfrm>
              <a:custGeom>
                <a:avLst/>
                <a:gdLst>
                  <a:gd name="T0" fmla="*/ 2147483646 w 54"/>
                  <a:gd name="T1" fmla="*/ 2147483646 h 172"/>
                  <a:gd name="T2" fmla="*/ 2147483646 w 54"/>
                  <a:gd name="T3" fmla="*/ 0 h 172"/>
                  <a:gd name="T4" fmla="*/ 2147483646 w 54"/>
                  <a:gd name="T5" fmla="*/ 2147483646 h 172"/>
                  <a:gd name="T6" fmla="*/ 0 w 54"/>
                  <a:gd name="T7" fmla="*/ 2147483646 h 172"/>
                  <a:gd name="T8" fmla="*/ 0 w 54"/>
                  <a:gd name="T9" fmla="*/ 2147483646 h 172"/>
                  <a:gd name="T10" fmla="*/ 2147483646 w 54"/>
                  <a:gd name="T11" fmla="*/ 2147483646 h 172"/>
                  <a:gd name="T12" fmla="*/ 2147483646 w 54"/>
                  <a:gd name="T13" fmla="*/ 2147483646 h 172"/>
                  <a:gd name="T14" fmla="*/ 2147483646 w 54"/>
                  <a:gd name="T15" fmla="*/ 2147483646 h 172"/>
                  <a:gd name="T16" fmla="*/ 2147483646 w 54"/>
                  <a:gd name="T17" fmla="*/ 2147483646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72">
                    <a:moveTo>
                      <a:pt x="54" y="21"/>
                    </a:moveTo>
                    <a:cubicBezTo>
                      <a:pt x="32" y="0"/>
                      <a:pt x="32" y="0"/>
                      <a:pt x="32" y="0"/>
                    </a:cubicBezTo>
                    <a:cubicBezTo>
                      <a:pt x="23" y="8"/>
                      <a:pt x="19" y="24"/>
                      <a:pt x="18" y="30"/>
                    </a:cubicBezTo>
                    <a:cubicBezTo>
                      <a:pt x="0" y="167"/>
                      <a:pt x="0" y="167"/>
                      <a:pt x="0" y="167"/>
                    </a:cubicBezTo>
                    <a:cubicBezTo>
                      <a:pt x="0" y="167"/>
                      <a:pt x="0" y="167"/>
                      <a:pt x="0" y="167"/>
                    </a:cubicBezTo>
                    <a:cubicBezTo>
                      <a:pt x="34" y="172"/>
                      <a:pt x="34" y="172"/>
                      <a:pt x="34" y="172"/>
                    </a:cubicBezTo>
                    <a:cubicBezTo>
                      <a:pt x="34" y="172"/>
                      <a:pt x="34" y="172"/>
                      <a:pt x="34" y="172"/>
                    </a:cubicBezTo>
                    <a:cubicBezTo>
                      <a:pt x="54" y="21"/>
                      <a:pt x="54" y="21"/>
                      <a:pt x="54" y="21"/>
                    </a:cubicBezTo>
                    <a:cubicBezTo>
                      <a:pt x="54" y="21"/>
                      <a:pt x="54" y="21"/>
                      <a:pt x="54" y="2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19" name="Freeform 54"/>
              <p:cNvSpPr/>
              <p:nvPr/>
            </p:nvSpPr>
            <p:spPr bwMode="auto">
              <a:xfrm>
                <a:off x="2504" y="6322"/>
                <a:ext cx="96" cy="111"/>
              </a:xfrm>
              <a:custGeom>
                <a:avLst/>
                <a:gdLst>
                  <a:gd name="T0" fmla="*/ 2147483646 w 64"/>
                  <a:gd name="T1" fmla="*/ 2147483646 h 74"/>
                  <a:gd name="T2" fmla="*/ 2147483646 w 64"/>
                  <a:gd name="T3" fmla="*/ 2147483646 h 74"/>
                  <a:gd name="T4" fmla="*/ 0 w 64"/>
                  <a:gd name="T5" fmla="*/ 2147483646 h 74"/>
                  <a:gd name="T6" fmla="*/ 2147483646 w 64"/>
                  <a:gd name="T7" fmla="*/ 0 h 74"/>
                  <a:gd name="T8" fmla="*/ 2147483646 w 64"/>
                  <a:gd name="T9" fmla="*/ 214748364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4">
                    <a:moveTo>
                      <a:pt x="64" y="59"/>
                    </a:moveTo>
                    <a:lnTo>
                      <a:pt x="21" y="74"/>
                    </a:lnTo>
                    <a:lnTo>
                      <a:pt x="0" y="14"/>
                    </a:lnTo>
                    <a:lnTo>
                      <a:pt x="42" y="0"/>
                    </a:lnTo>
                    <a:lnTo>
                      <a:pt x="64" y="59"/>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20" name="Freeform 55"/>
              <p:cNvSpPr/>
              <p:nvPr/>
            </p:nvSpPr>
            <p:spPr bwMode="auto">
              <a:xfrm>
                <a:off x="2517" y="6353"/>
                <a:ext cx="93" cy="129"/>
              </a:xfrm>
              <a:custGeom>
                <a:avLst/>
                <a:gdLst>
                  <a:gd name="T0" fmla="*/ 0 w 26"/>
                  <a:gd name="T1" fmla="*/ 2147483646 h 36"/>
                  <a:gd name="T2" fmla="*/ 2147483646 w 26"/>
                  <a:gd name="T3" fmla="*/ 0 h 36"/>
                  <a:gd name="T4" fmla="*/ 2147483646 w 26"/>
                  <a:gd name="T5" fmla="*/ 2147483646 h 36"/>
                  <a:gd name="T6" fmla="*/ 2147483646 w 26"/>
                  <a:gd name="T7" fmla="*/ 2147483646 h 36"/>
                  <a:gd name="T8" fmla="*/ 2147483646 w 26"/>
                  <a:gd name="T9" fmla="*/ 2147483646 h 36"/>
                  <a:gd name="T10" fmla="*/ 0 w 26"/>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6">
                    <a:moveTo>
                      <a:pt x="0" y="2"/>
                    </a:moveTo>
                    <a:cubicBezTo>
                      <a:pt x="17" y="0"/>
                      <a:pt x="17" y="0"/>
                      <a:pt x="17" y="0"/>
                    </a:cubicBezTo>
                    <a:cubicBezTo>
                      <a:pt x="19" y="14"/>
                      <a:pt x="19" y="14"/>
                      <a:pt x="19" y="14"/>
                    </a:cubicBezTo>
                    <a:cubicBezTo>
                      <a:pt x="26" y="28"/>
                      <a:pt x="26" y="28"/>
                      <a:pt x="26" y="28"/>
                    </a:cubicBezTo>
                    <a:cubicBezTo>
                      <a:pt x="19" y="31"/>
                      <a:pt x="6" y="26"/>
                      <a:pt x="6" y="36"/>
                    </a:cubicBezTo>
                    <a:lnTo>
                      <a:pt x="0" y="2"/>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21" name="Freeform 56"/>
              <p:cNvSpPr/>
              <p:nvPr/>
            </p:nvSpPr>
            <p:spPr bwMode="auto">
              <a:xfrm>
                <a:off x="2514" y="6350"/>
                <a:ext cx="114" cy="194"/>
              </a:xfrm>
              <a:custGeom>
                <a:avLst/>
                <a:gdLst>
                  <a:gd name="T0" fmla="*/ 2147483646 w 32"/>
                  <a:gd name="T1" fmla="*/ 2147483646 h 55"/>
                  <a:gd name="T2" fmla="*/ 2147483646 w 32"/>
                  <a:gd name="T3" fmla="*/ 2147483646 h 55"/>
                  <a:gd name="T4" fmla="*/ 2147483646 w 32"/>
                  <a:gd name="T5" fmla="*/ 2147483646 h 55"/>
                  <a:gd name="T6" fmla="*/ 2147483646 w 32"/>
                  <a:gd name="T7" fmla="*/ 2147483646 h 55"/>
                  <a:gd name="T8" fmla="*/ 2147483646 w 32"/>
                  <a:gd name="T9" fmla="*/ 2147483646 h 55"/>
                  <a:gd name="T10" fmla="*/ 2147483646 w 32"/>
                  <a:gd name="T11" fmla="*/ 2147483646 h 55"/>
                  <a:gd name="T12" fmla="*/ 2147483646 w 32"/>
                  <a:gd name="T13" fmla="*/ 2147483646 h 55"/>
                  <a:gd name="T14" fmla="*/ 2147483646 w 32"/>
                  <a:gd name="T15" fmla="*/ 2147483646 h 55"/>
                  <a:gd name="T16" fmla="*/ 2147483646 w 32"/>
                  <a:gd name="T17" fmla="*/ 2147483646 h 55"/>
                  <a:gd name="T18" fmla="*/ 2147483646 w 32"/>
                  <a:gd name="T19" fmla="*/ 2147483646 h 55"/>
                  <a:gd name="T20" fmla="*/ 2147483646 w 32"/>
                  <a:gd name="T21" fmla="*/ 2147483646 h 55"/>
                  <a:gd name="T22" fmla="*/ 0 w 32"/>
                  <a:gd name="T23" fmla="*/ 2147483646 h 55"/>
                  <a:gd name="T24" fmla="*/ 2147483646 w 32"/>
                  <a:gd name="T25" fmla="*/ 2147483646 h 55"/>
                  <a:gd name="T26" fmla="*/ 2147483646 w 32"/>
                  <a:gd name="T27" fmla="*/ 2147483646 h 55"/>
                  <a:gd name="T28" fmla="*/ 2147483646 w 32"/>
                  <a:gd name="T29" fmla="*/ 2147483646 h 55"/>
                  <a:gd name="T30" fmla="*/ 2147483646 w 32"/>
                  <a:gd name="T31" fmla="*/ 2147483646 h 55"/>
                  <a:gd name="T32" fmla="*/ 2147483646 w 32"/>
                  <a:gd name="T33" fmla="*/ 2147483646 h 55"/>
                  <a:gd name="T34" fmla="*/ 2147483646 w 32"/>
                  <a:gd name="T35" fmla="*/ 2147483646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55">
                    <a:moveTo>
                      <a:pt x="30" y="35"/>
                    </a:moveTo>
                    <a:cubicBezTo>
                      <a:pt x="21" y="8"/>
                      <a:pt x="21" y="8"/>
                      <a:pt x="21" y="8"/>
                    </a:cubicBezTo>
                    <a:cubicBezTo>
                      <a:pt x="20" y="6"/>
                      <a:pt x="18" y="5"/>
                      <a:pt x="15" y="5"/>
                    </a:cubicBezTo>
                    <a:cubicBezTo>
                      <a:pt x="15" y="5"/>
                      <a:pt x="15" y="5"/>
                      <a:pt x="15" y="5"/>
                    </a:cubicBezTo>
                    <a:cubicBezTo>
                      <a:pt x="15" y="5"/>
                      <a:pt x="15" y="6"/>
                      <a:pt x="15" y="6"/>
                    </a:cubicBezTo>
                    <a:cubicBezTo>
                      <a:pt x="14" y="3"/>
                      <a:pt x="14" y="3"/>
                      <a:pt x="14" y="3"/>
                    </a:cubicBezTo>
                    <a:cubicBezTo>
                      <a:pt x="13" y="1"/>
                      <a:pt x="11" y="0"/>
                      <a:pt x="9" y="1"/>
                    </a:cubicBezTo>
                    <a:cubicBezTo>
                      <a:pt x="9" y="1"/>
                      <a:pt x="9" y="1"/>
                      <a:pt x="9" y="1"/>
                    </a:cubicBezTo>
                    <a:cubicBezTo>
                      <a:pt x="7" y="1"/>
                      <a:pt x="6" y="3"/>
                      <a:pt x="6" y="4"/>
                    </a:cubicBezTo>
                    <a:cubicBezTo>
                      <a:pt x="5" y="4"/>
                      <a:pt x="4" y="4"/>
                      <a:pt x="3" y="4"/>
                    </a:cubicBezTo>
                    <a:cubicBezTo>
                      <a:pt x="3" y="4"/>
                      <a:pt x="3" y="4"/>
                      <a:pt x="3" y="4"/>
                    </a:cubicBezTo>
                    <a:cubicBezTo>
                      <a:pt x="1" y="5"/>
                      <a:pt x="0" y="8"/>
                      <a:pt x="0" y="10"/>
                    </a:cubicBezTo>
                    <a:cubicBezTo>
                      <a:pt x="13" y="39"/>
                      <a:pt x="13" y="39"/>
                      <a:pt x="13" y="39"/>
                    </a:cubicBezTo>
                    <a:cubicBezTo>
                      <a:pt x="16" y="52"/>
                      <a:pt x="16" y="52"/>
                      <a:pt x="16" y="52"/>
                    </a:cubicBezTo>
                    <a:cubicBezTo>
                      <a:pt x="16" y="54"/>
                      <a:pt x="19" y="55"/>
                      <a:pt x="21" y="54"/>
                    </a:cubicBezTo>
                    <a:cubicBezTo>
                      <a:pt x="21" y="54"/>
                      <a:pt x="21" y="54"/>
                      <a:pt x="21" y="54"/>
                    </a:cubicBezTo>
                    <a:cubicBezTo>
                      <a:pt x="24" y="53"/>
                      <a:pt x="24" y="50"/>
                      <a:pt x="23" y="48"/>
                    </a:cubicBezTo>
                    <a:cubicBezTo>
                      <a:pt x="24" y="46"/>
                      <a:pt x="32" y="40"/>
                      <a:pt x="30" y="35"/>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22" name="Freeform 57"/>
              <p:cNvSpPr/>
              <p:nvPr/>
            </p:nvSpPr>
            <p:spPr bwMode="auto">
              <a:xfrm>
                <a:off x="2564" y="6485"/>
                <a:ext cx="28" cy="109"/>
              </a:xfrm>
              <a:custGeom>
                <a:avLst/>
                <a:gdLst>
                  <a:gd name="T0" fmla="*/ 2147483646 w 8"/>
                  <a:gd name="T1" fmla="*/ 2147483646 h 31"/>
                  <a:gd name="T2" fmla="*/ 2147483646 w 8"/>
                  <a:gd name="T3" fmla="*/ 2147483646 h 31"/>
                  <a:gd name="T4" fmla="*/ 2147483646 w 8"/>
                  <a:gd name="T5" fmla="*/ 2147483646 h 31"/>
                  <a:gd name="T6" fmla="*/ 2147483646 w 8"/>
                  <a:gd name="T7" fmla="*/ 2147483646 h 31"/>
                  <a:gd name="T8" fmla="*/ 2147483646 w 8"/>
                  <a:gd name="T9" fmla="*/ 0 h 31"/>
                  <a:gd name="T10" fmla="*/ 0 w 8"/>
                  <a:gd name="T11" fmla="*/ 2147483646 h 31"/>
                  <a:gd name="T12" fmla="*/ 2147483646 w 8"/>
                  <a:gd name="T13" fmla="*/ 2147483646 h 31"/>
                  <a:gd name="T14" fmla="*/ 2147483646 w 8"/>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31">
                    <a:moveTo>
                      <a:pt x="5" y="31"/>
                    </a:moveTo>
                    <a:cubicBezTo>
                      <a:pt x="5" y="31"/>
                      <a:pt x="5" y="31"/>
                      <a:pt x="5" y="31"/>
                    </a:cubicBezTo>
                    <a:cubicBezTo>
                      <a:pt x="7" y="31"/>
                      <a:pt x="8" y="29"/>
                      <a:pt x="8" y="28"/>
                    </a:cubicBezTo>
                    <a:cubicBezTo>
                      <a:pt x="6" y="1"/>
                      <a:pt x="6" y="1"/>
                      <a:pt x="6" y="1"/>
                    </a:cubicBezTo>
                    <a:cubicBezTo>
                      <a:pt x="6" y="0"/>
                      <a:pt x="6" y="0"/>
                      <a:pt x="6" y="0"/>
                    </a:cubicBezTo>
                    <a:cubicBezTo>
                      <a:pt x="0" y="4"/>
                      <a:pt x="0" y="4"/>
                      <a:pt x="0" y="4"/>
                    </a:cubicBezTo>
                    <a:cubicBezTo>
                      <a:pt x="2" y="28"/>
                      <a:pt x="2" y="28"/>
                      <a:pt x="2" y="28"/>
                    </a:cubicBezTo>
                    <a:cubicBezTo>
                      <a:pt x="2" y="30"/>
                      <a:pt x="4" y="31"/>
                      <a:pt x="5" y="3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23" name="Freeform 58"/>
              <p:cNvSpPr/>
              <p:nvPr/>
            </p:nvSpPr>
            <p:spPr bwMode="auto">
              <a:xfrm>
                <a:off x="2514" y="6379"/>
                <a:ext cx="70" cy="145"/>
              </a:xfrm>
              <a:custGeom>
                <a:avLst/>
                <a:gdLst>
                  <a:gd name="T0" fmla="*/ 2147483646 w 20"/>
                  <a:gd name="T1" fmla="*/ 2147483646 h 41"/>
                  <a:gd name="T2" fmla="*/ 2147483646 w 20"/>
                  <a:gd name="T3" fmla="*/ 2147483646 h 41"/>
                  <a:gd name="T4" fmla="*/ 2147483646 w 20"/>
                  <a:gd name="T5" fmla="*/ 2147483646 h 41"/>
                  <a:gd name="T6" fmla="*/ 2147483646 w 20"/>
                  <a:gd name="T7" fmla="*/ 2147483646 h 41"/>
                  <a:gd name="T8" fmla="*/ 2147483646 w 20"/>
                  <a:gd name="T9" fmla="*/ 2147483646 h 41"/>
                  <a:gd name="T10" fmla="*/ 2147483646 w 20"/>
                  <a:gd name="T11" fmla="*/ 2147483646 h 41"/>
                  <a:gd name="T12" fmla="*/ 2147483646 w 20"/>
                  <a:gd name="T13" fmla="*/ 0 h 41"/>
                  <a:gd name="T14" fmla="*/ 2147483646 w 20"/>
                  <a:gd name="T15" fmla="*/ 2147483646 h 41"/>
                  <a:gd name="T16" fmla="*/ 0 w 20"/>
                  <a:gd name="T17" fmla="*/ 2147483646 h 41"/>
                  <a:gd name="T18" fmla="*/ 0 w 20"/>
                  <a:gd name="T19" fmla="*/ 2147483646 h 41"/>
                  <a:gd name="T20" fmla="*/ 2147483646 w 20"/>
                  <a:gd name="T21" fmla="*/ 2147483646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41">
                    <a:moveTo>
                      <a:pt x="3" y="41"/>
                    </a:moveTo>
                    <a:cubicBezTo>
                      <a:pt x="3" y="41"/>
                      <a:pt x="3" y="41"/>
                      <a:pt x="3" y="41"/>
                    </a:cubicBezTo>
                    <a:cubicBezTo>
                      <a:pt x="5" y="41"/>
                      <a:pt x="7" y="40"/>
                      <a:pt x="7" y="38"/>
                    </a:cubicBezTo>
                    <a:cubicBezTo>
                      <a:pt x="7" y="28"/>
                      <a:pt x="7" y="28"/>
                      <a:pt x="7" y="28"/>
                    </a:cubicBezTo>
                    <a:cubicBezTo>
                      <a:pt x="7" y="24"/>
                      <a:pt x="10" y="25"/>
                      <a:pt x="12" y="29"/>
                    </a:cubicBezTo>
                    <a:cubicBezTo>
                      <a:pt x="20" y="8"/>
                      <a:pt x="20" y="8"/>
                      <a:pt x="20" y="8"/>
                    </a:cubicBezTo>
                    <a:cubicBezTo>
                      <a:pt x="10" y="0"/>
                      <a:pt x="10" y="0"/>
                      <a:pt x="10" y="0"/>
                    </a:cubicBezTo>
                    <a:cubicBezTo>
                      <a:pt x="4" y="9"/>
                      <a:pt x="4" y="9"/>
                      <a:pt x="4" y="9"/>
                    </a:cubicBezTo>
                    <a:cubicBezTo>
                      <a:pt x="1" y="9"/>
                      <a:pt x="0" y="14"/>
                      <a:pt x="0" y="16"/>
                    </a:cubicBezTo>
                    <a:cubicBezTo>
                      <a:pt x="0" y="38"/>
                      <a:pt x="0" y="38"/>
                      <a:pt x="0" y="38"/>
                    </a:cubicBezTo>
                    <a:cubicBezTo>
                      <a:pt x="0" y="40"/>
                      <a:pt x="1" y="41"/>
                      <a:pt x="3" y="4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24" name="Freeform 59"/>
              <p:cNvSpPr/>
              <p:nvPr/>
            </p:nvSpPr>
            <p:spPr bwMode="auto">
              <a:xfrm>
                <a:off x="2574" y="6474"/>
                <a:ext cx="43" cy="103"/>
              </a:xfrm>
              <a:custGeom>
                <a:avLst/>
                <a:gdLst>
                  <a:gd name="T0" fmla="*/ 2147483646 w 12"/>
                  <a:gd name="T1" fmla="*/ 2147483646 h 29"/>
                  <a:gd name="T2" fmla="*/ 2147483646 w 12"/>
                  <a:gd name="T3" fmla="*/ 2147483646 h 29"/>
                  <a:gd name="T4" fmla="*/ 2147483646 w 12"/>
                  <a:gd name="T5" fmla="*/ 2147483646 h 29"/>
                  <a:gd name="T6" fmla="*/ 2147483646 w 12"/>
                  <a:gd name="T7" fmla="*/ 0 h 29"/>
                  <a:gd name="T8" fmla="*/ 2147483646 w 12"/>
                  <a:gd name="T9" fmla="*/ 0 h 29"/>
                  <a:gd name="T10" fmla="*/ 2147483646 w 12"/>
                  <a:gd name="T11" fmla="*/ 2147483646 h 29"/>
                  <a:gd name="T12" fmla="*/ 0 w 12"/>
                  <a:gd name="T13" fmla="*/ 2147483646 h 29"/>
                  <a:gd name="T14" fmla="*/ 2147483646 w 12"/>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9">
                    <a:moveTo>
                      <a:pt x="2" y="29"/>
                    </a:moveTo>
                    <a:cubicBezTo>
                      <a:pt x="2" y="29"/>
                      <a:pt x="2" y="29"/>
                      <a:pt x="2" y="29"/>
                    </a:cubicBezTo>
                    <a:cubicBezTo>
                      <a:pt x="4" y="29"/>
                      <a:pt x="6" y="28"/>
                      <a:pt x="6" y="26"/>
                    </a:cubicBezTo>
                    <a:cubicBezTo>
                      <a:pt x="11" y="0"/>
                      <a:pt x="11" y="0"/>
                      <a:pt x="11" y="0"/>
                    </a:cubicBezTo>
                    <a:cubicBezTo>
                      <a:pt x="12" y="0"/>
                      <a:pt x="12" y="0"/>
                      <a:pt x="12" y="0"/>
                    </a:cubicBezTo>
                    <a:cubicBezTo>
                      <a:pt x="5" y="1"/>
                      <a:pt x="5" y="1"/>
                      <a:pt x="5" y="1"/>
                    </a:cubicBezTo>
                    <a:cubicBezTo>
                      <a:pt x="0" y="25"/>
                      <a:pt x="0" y="25"/>
                      <a:pt x="0" y="25"/>
                    </a:cubicBezTo>
                    <a:cubicBezTo>
                      <a:pt x="0" y="26"/>
                      <a:pt x="1" y="28"/>
                      <a:pt x="2" y="29"/>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25" name="Freeform 60"/>
              <p:cNvSpPr/>
              <p:nvPr/>
            </p:nvSpPr>
            <p:spPr bwMode="auto">
              <a:xfrm>
                <a:off x="2556" y="6488"/>
                <a:ext cx="61" cy="90"/>
              </a:xfrm>
              <a:custGeom>
                <a:avLst/>
                <a:gdLst>
                  <a:gd name="T0" fmla="*/ 2147483646 w 17"/>
                  <a:gd name="T1" fmla="*/ 2147483646 h 25"/>
                  <a:gd name="T2" fmla="*/ 2147483646 w 17"/>
                  <a:gd name="T3" fmla="*/ 2147483646 h 25"/>
                  <a:gd name="T4" fmla="*/ 2147483646 w 17"/>
                  <a:gd name="T5" fmla="*/ 2147483646 h 25"/>
                  <a:gd name="T6" fmla="*/ 2147483646 w 17"/>
                  <a:gd name="T7" fmla="*/ 0 h 25"/>
                  <a:gd name="T8" fmla="*/ 2147483646 w 17"/>
                  <a:gd name="T9" fmla="*/ 2147483646 h 25"/>
                  <a:gd name="T10" fmla="*/ 2147483646 w 17"/>
                  <a:gd name="T11" fmla="*/ 2147483646 h 25"/>
                  <a:gd name="T12" fmla="*/ 2147483646 w 17"/>
                  <a:gd name="T13" fmla="*/ 2147483646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3" y="24"/>
                    </a:moveTo>
                    <a:cubicBezTo>
                      <a:pt x="3" y="24"/>
                      <a:pt x="3" y="24"/>
                      <a:pt x="3" y="24"/>
                    </a:cubicBezTo>
                    <a:cubicBezTo>
                      <a:pt x="4" y="25"/>
                      <a:pt x="6" y="25"/>
                      <a:pt x="7" y="23"/>
                    </a:cubicBezTo>
                    <a:cubicBezTo>
                      <a:pt x="17" y="0"/>
                      <a:pt x="17" y="0"/>
                      <a:pt x="17" y="0"/>
                    </a:cubicBezTo>
                    <a:cubicBezTo>
                      <a:pt x="10" y="3"/>
                      <a:pt x="10" y="3"/>
                      <a:pt x="10" y="3"/>
                    </a:cubicBezTo>
                    <a:cubicBezTo>
                      <a:pt x="1" y="20"/>
                      <a:pt x="1" y="20"/>
                      <a:pt x="1" y="20"/>
                    </a:cubicBezTo>
                    <a:cubicBezTo>
                      <a:pt x="0" y="22"/>
                      <a:pt x="1" y="24"/>
                      <a:pt x="3" y="24"/>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26" name="Freeform 61"/>
              <p:cNvSpPr/>
              <p:nvPr/>
            </p:nvSpPr>
            <p:spPr bwMode="auto">
              <a:xfrm>
                <a:off x="2499" y="6396"/>
                <a:ext cx="114" cy="43"/>
              </a:xfrm>
              <a:custGeom>
                <a:avLst/>
                <a:gdLst>
                  <a:gd name="T0" fmla="*/ 76 w 76"/>
                  <a:gd name="T1" fmla="*/ 16 h 28"/>
                  <a:gd name="T2" fmla="*/ 3 w 76"/>
                  <a:gd name="T3" fmla="*/ 28 h 28"/>
                  <a:gd name="T4" fmla="*/ 0 w 76"/>
                  <a:gd name="T5" fmla="*/ 12 h 28"/>
                  <a:gd name="T6" fmla="*/ 74 w 76"/>
                  <a:gd name="T7" fmla="*/ 0 h 28"/>
                  <a:gd name="T8" fmla="*/ 76 w 76"/>
                  <a:gd name="T9" fmla="*/ 16 h 28"/>
                </a:gdLst>
                <a:ahLst/>
                <a:cxnLst>
                  <a:cxn ang="0">
                    <a:pos x="T0" y="T1"/>
                  </a:cxn>
                  <a:cxn ang="0">
                    <a:pos x="T2" y="T3"/>
                  </a:cxn>
                  <a:cxn ang="0">
                    <a:pos x="T4" y="T5"/>
                  </a:cxn>
                  <a:cxn ang="0">
                    <a:pos x="T6" y="T7"/>
                  </a:cxn>
                  <a:cxn ang="0">
                    <a:pos x="T8" y="T9"/>
                  </a:cxn>
                </a:cxnLst>
                <a:rect l="0" t="0" r="r" b="b"/>
                <a:pathLst>
                  <a:path w="76" h="28">
                    <a:moveTo>
                      <a:pt x="76" y="16"/>
                    </a:moveTo>
                    <a:lnTo>
                      <a:pt x="3" y="28"/>
                    </a:lnTo>
                    <a:lnTo>
                      <a:pt x="0" y="12"/>
                    </a:lnTo>
                    <a:lnTo>
                      <a:pt x="74" y="0"/>
                    </a:lnTo>
                    <a:lnTo>
                      <a:pt x="76" y="16"/>
                    </a:lnTo>
                    <a:close/>
                  </a:path>
                </a:pathLst>
              </a:custGeom>
              <a:solidFill>
                <a:srgbClr val="F5F5F5">
                  <a:lumMod val="25000"/>
                </a:srgbClr>
              </a:solidFill>
              <a:ln>
                <a:solidFill>
                  <a:srgbClr val="F5F5F5">
                    <a:lumMod val="25000"/>
                  </a:srgbClr>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27" name="Freeform 62"/>
              <p:cNvSpPr/>
              <p:nvPr/>
            </p:nvSpPr>
            <p:spPr bwMode="auto">
              <a:xfrm>
                <a:off x="2425" y="5812"/>
                <a:ext cx="196" cy="608"/>
              </a:xfrm>
              <a:custGeom>
                <a:avLst/>
                <a:gdLst>
                  <a:gd name="T0" fmla="*/ 0 w 55"/>
                  <a:gd name="T1" fmla="*/ 2147483646 h 172"/>
                  <a:gd name="T2" fmla="*/ 2147483646 w 55"/>
                  <a:gd name="T3" fmla="*/ 0 h 172"/>
                  <a:gd name="T4" fmla="*/ 2147483646 w 55"/>
                  <a:gd name="T5" fmla="*/ 2147483646 h 172"/>
                  <a:gd name="T6" fmla="*/ 2147483646 w 55"/>
                  <a:gd name="T7" fmla="*/ 2147483646 h 172"/>
                  <a:gd name="T8" fmla="*/ 2147483646 w 55"/>
                  <a:gd name="T9" fmla="*/ 2147483646 h 172"/>
                  <a:gd name="T10" fmla="*/ 2147483646 w 55"/>
                  <a:gd name="T11" fmla="*/ 2147483646 h 172"/>
                  <a:gd name="T12" fmla="*/ 2147483646 w 55"/>
                  <a:gd name="T13" fmla="*/ 2147483646 h 172"/>
                  <a:gd name="T14" fmla="*/ 0 w 55"/>
                  <a:gd name="T15" fmla="*/ 2147483646 h 172"/>
                  <a:gd name="T16" fmla="*/ 0 w 55"/>
                  <a:gd name="T17" fmla="*/ 2147483646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172">
                    <a:moveTo>
                      <a:pt x="0" y="21"/>
                    </a:moveTo>
                    <a:cubicBezTo>
                      <a:pt x="23" y="0"/>
                      <a:pt x="23" y="0"/>
                      <a:pt x="23" y="0"/>
                    </a:cubicBezTo>
                    <a:cubicBezTo>
                      <a:pt x="32" y="8"/>
                      <a:pt x="36" y="24"/>
                      <a:pt x="36" y="30"/>
                    </a:cubicBezTo>
                    <a:cubicBezTo>
                      <a:pt x="55" y="167"/>
                      <a:pt x="55" y="167"/>
                      <a:pt x="55" y="167"/>
                    </a:cubicBezTo>
                    <a:cubicBezTo>
                      <a:pt x="55" y="167"/>
                      <a:pt x="54" y="167"/>
                      <a:pt x="54" y="167"/>
                    </a:cubicBezTo>
                    <a:cubicBezTo>
                      <a:pt x="20" y="172"/>
                      <a:pt x="20" y="172"/>
                      <a:pt x="20" y="172"/>
                    </a:cubicBezTo>
                    <a:cubicBezTo>
                      <a:pt x="20" y="172"/>
                      <a:pt x="20" y="172"/>
                      <a:pt x="20" y="172"/>
                    </a:cubicBezTo>
                    <a:cubicBezTo>
                      <a:pt x="0" y="21"/>
                      <a:pt x="0" y="21"/>
                      <a:pt x="0" y="21"/>
                    </a:cubicBezTo>
                    <a:cubicBezTo>
                      <a:pt x="0" y="21"/>
                      <a:pt x="0" y="21"/>
                      <a:pt x="0" y="2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28" name="Freeform 63"/>
              <p:cNvSpPr/>
              <p:nvPr/>
            </p:nvSpPr>
            <p:spPr bwMode="auto">
              <a:xfrm>
                <a:off x="2311" y="7142"/>
                <a:ext cx="224" cy="160"/>
              </a:xfrm>
              <a:custGeom>
                <a:avLst/>
                <a:gdLst>
                  <a:gd name="T0" fmla="*/ 2147483646 w 63"/>
                  <a:gd name="T1" fmla="*/ 2147483646 h 45"/>
                  <a:gd name="T2" fmla="*/ 0 w 63"/>
                  <a:gd name="T3" fmla="*/ 2147483646 h 45"/>
                  <a:gd name="T4" fmla="*/ 2147483646 w 63"/>
                  <a:gd name="T5" fmla="*/ 2147483646 h 45"/>
                  <a:gd name="T6" fmla="*/ 2147483646 w 63"/>
                  <a:gd name="T7" fmla="*/ 2147483646 h 45"/>
                  <a:gd name="T8" fmla="*/ 2147483646 w 63"/>
                  <a:gd name="T9" fmla="*/ 2147483646 h 45"/>
                  <a:gd name="T10" fmla="*/ 2147483646 w 63"/>
                  <a:gd name="T11" fmla="*/ 2147483646 h 45"/>
                  <a:gd name="T12" fmla="*/ 2147483646 w 63"/>
                  <a:gd name="T13" fmla="*/ 2147483646 h 45"/>
                  <a:gd name="T14" fmla="*/ 2147483646 w 63"/>
                  <a:gd name="T15" fmla="*/ 2147483646 h 45"/>
                  <a:gd name="T16" fmla="*/ 2147483646 w 63"/>
                  <a:gd name="T17" fmla="*/ 2147483646 h 45"/>
                  <a:gd name="T18" fmla="*/ 2147483646 w 63"/>
                  <a:gd name="T19" fmla="*/ 2147483646 h 45"/>
                  <a:gd name="T20" fmla="*/ 2147483646 w 63"/>
                  <a:gd name="T21" fmla="*/ 2147483646 h 45"/>
                  <a:gd name="T22" fmla="*/ 2147483646 w 63"/>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5">
                    <a:moveTo>
                      <a:pt x="5" y="1"/>
                    </a:moveTo>
                    <a:cubicBezTo>
                      <a:pt x="2" y="5"/>
                      <a:pt x="0" y="16"/>
                      <a:pt x="0" y="22"/>
                    </a:cubicBezTo>
                    <a:cubicBezTo>
                      <a:pt x="1" y="28"/>
                      <a:pt x="1" y="28"/>
                      <a:pt x="4" y="30"/>
                    </a:cubicBezTo>
                    <a:cubicBezTo>
                      <a:pt x="8" y="32"/>
                      <a:pt x="9" y="32"/>
                      <a:pt x="9" y="30"/>
                    </a:cubicBezTo>
                    <a:cubicBezTo>
                      <a:pt x="10" y="29"/>
                      <a:pt x="18" y="36"/>
                      <a:pt x="21" y="38"/>
                    </a:cubicBezTo>
                    <a:cubicBezTo>
                      <a:pt x="25" y="40"/>
                      <a:pt x="33" y="44"/>
                      <a:pt x="43" y="45"/>
                    </a:cubicBezTo>
                    <a:cubicBezTo>
                      <a:pt x="54" y="45"/>
                      <a:pt x="63" y="43"/>
                      <a:pt x="63" y="38"/>
                    </a:cubicBezTo>
                    <a:cubicBezTo>
                      <a:pt x="63" y="32"/>
                      <a:pt x="60" y="30"/>
                      <a:pt x="52" y="25"/>
                    </a:cubicBezTo>
                    <a:cubicBezTo>
                      <a:pt x="45" y="19"/>
                      <a:pt x="37" y="9"/>
                      <a:pt x="35" y="5"/>
                    </a:cubicBezTo>
                    <a:cubicBezTo>
                      <a:pt x="33" y="0"/>
                      <a:pt x="26" y="1"/>
                      <a:pt x="22" y="3"/>
                    </a:cubicBezTo>
                    <a:cubicBezTo>
                      <a:pt x="19" y="4"/>
                      <a:pt x="16" y="13"/>
                      <a:pt x="11" y="10"/>
                    </a:cubicBezTo>
                    <a:cubicBezTo>
                      <a:pt x="7" y="7"/>
                      <a:pt x="6" y="0"/>
                      <a:pt x="5" y="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29" name="Freeform 64"/>
              <p:cNvSpPr/>
              <p:nvPr/>
            </p:nvSpPr>
            <p:spPr bwMode="auto">
              <a:xfrm>
                <a:off x="2058" y="7142"/>
                <a:ext cx="224" cy="160"/>
              </a:xfrm>
              <a:custGeom>
                <a:avLst/>
                <a:gdLst>
                  <a:gd name="T0" fmla="*/ 2147483646 w 63"/>
                  <a:gd name="T1" fmla="*/ 2147483646 h 45"/>
                  <a:gd name="T2" fmla="*/ 2147483646 w 63"/>
                  <a:gd name="T3" fmla="*/ 2147483646 h 45"/>
                  <a:gd name="T4" fmla="*/ 2147483646 w 63"/>
                  <a:gd name="T5" fmla="*/ 2147483646 h 45"/>
                  <a:gd name="T6" fmla="*/ 2147483646 w 63"/>
                  <a:gd name="T7" fmla="*/ 2147483646 h 45"/>
                  <a:gd name="T8" fmla="*/ 2147483646 w 63"/>
                  <a:gd name="T9" fmla="*/ 2147483646 h 45"/>
                  <a:gd name="T10" fmla="*/ 2147483646 w 63"/>
                  <a:gd name="T11" fmla="*/ 2147483646 h 45"/>
                  <a:gd name="T12" fmla="*/ 0 w 63"/>
                  <a:gd name="T13" fmla="*/ 2147483646 h 45"/>
                  <a:gd name="T14" fmla="*/ 2147483646 w 63"/>
                  <a:gd name="T15" fmla="*/ 2147483646 h 45"/>
                  <a:gd name="T16" fmla="*/ 2147483646 w 63"/>
                  <a:gd name="T17" fmla="*/ 2147483646 h 45"/>
                  <a:gd name="T18" fmla="*/ 2147483646 w 63"/>
                  <a:gd name="T19" fmla="*/ 2147483646 h 45"/>
                  <a:gd name="T20" fmla="*/ 2147483646 w 63"/>
                  <a:gd name="T21" fmla="*/ 2147483646 h 45"/>
                  <a:gd name="T22" fmla="*/ 2147483646 w 63"/>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5">
                    <a:moveTo>
                      <a:pt x="58" y="1"/>
                    </a:moveTo>
                    <a:cubicBezTo>
                      <a:pt x="61" y="5"/>
                      <a:pt x="63" y="16"/>
                      <a:pt x="63" y="22"/>
                    </a:cubicBezTo>
                    <a:cubicBezTo>
                      <a:pt x="62" y="28"/>
                      <a:pt x="62" y="28"/>
                      <a:pt x="59" y="30"/>
                    </a:cubicBezTo>
                    <a:cubicBezTo>
                      <a:pt x="55" y="32"/>
                      <a:pt x="54" y="32"/>
                      <a:pt x="54" y="30"/>
                    </a:cubicBezTo>
                    <a:cubicBezTo>
                      <a:pt x="53" y="29"/>
                      <a:pt x="45" y="36"/>
                      <a:pt x="42" y="38"/>
                    </a:cubicBezTo>
                    <a:cubicBezTo>
                      <a:pt x="38" y="40"/>
                      <a:pt x="30" y="44"/>
                      <a:pt x="20" y="45"/>
                    </a:cubicBezTo>
                    <a:cubicBezTo>
                      <a:pt x="9" y="45"/>
                      <a:pt x="0" y="43"/>
                      <a:pt x="0" y="38"/>
                    </a:cubicBezTo>
                    <a:cubicBezTo>
                      <a:pt x="0" y="32"/>
                      <a:pt x="3" y="30"/>
                      <a:pt x="11" y="25"/>
                    </a:cubicBezTo>
                    <a:cubicBezTo>
                      <a:pt x="18" y="19"/>
                      <a:pt x="26" y="9"/>
                      <a:pt x="28" y="5"/>
                    </a:cubicBezTo>
                    <a:cubicBezTo>
                      <a:pt x="30" y="0"/>
                      <a:pt x="37" y="1"/>
                      <a:pt x="41" y="3"/>
                    </a:cubicBezTo>
                    <a:cubicBezTo>
                      <a:pt x="44" y="4"/>
                      <a:pt x="47" y="13"/>
                      <a:pt x="52" y="10"/>
                    </a:cubicBezTo>
                    <a:cubicBezTo>
                      <a:pt x="56" y="7"/>
                      <a:pt x="57" y="0"/>
                      <a:pt x="58" y="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30" name="Freeform 65"/>
              <p:cNvSpPr/>
              <p:nvPr/>
            </p:nvSpPr>
            <p:spPr bwMode="auto">
              <a:xfrm>
                <a:off x="2112" y="6404"/>
                <a:ext cx="170" cy="802"/>
              </a:xfrm>
              <a:custGeom>
                <a:avLst/>
                <a:gdLst>
                  <a:gd name="T0" fmla="*/ 2147483646 w 48"/>
                  <a:gd name="T1" fmla="*/ 0 h 227"/>
                  <a:gd name="T2" fmla="*/ 2147483646 w 48"/>
                  <a:gd name="T3" fmla="*/ 0 h 227"/>
                  <a:gd name="T4" fmla="*/ 2147483646 w 48"/>
                  <a:gd name="T5" fmla="*/ 2147483646 h 227"/>
                  <a:gd name="T6" fmla="*/ 2147483646 w 48"/>
                  <a:gd name="T7" fmla="*/ 2147483646 h 227"/>
                  <a:gd name="T8" fmla="*/ 2147483646 w 48"/>
                  <a:gd name="T9" fmla="*/ 2147483646 h 227"/>
                  <a:gd name="T10" fmla="*/ 2147483646 w 48"/>
                  <a:gd name="T11" fmla="*/ 2147483646 h 227"/>
                  <a:gd name="T12" fmla="*/ 0 w 48"/>
                  <a:gd name="T13" fmla="*/ 2147483646 h 227"/>
                  <a:gd name="T14" fmla="*/ 0 w 48"/>
                  <a:gd name="T15" fmla="*/ 2147483646 h 227"/>
                  <a:gd name="T16" fmla="*/ 2147483646 w 48"/>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27">
                    <a:moveTo>
                      <a:pt x="8" y="0"/>
                    </a:moveTo>
                    <a:cubicBezTo>
                      <a:pt x="40" y="0"/>
                      <a:pt x="40" y="0"/>
                      <a:pt x="40" y="0"/>
                    </a:cubicBezTo>
                    <a:cubicBezTo>
                      <a:pt x="45" y="0"/>
                      <a:pt x="48" y="3"/>
                      <a:pt x="48" y="8"/>
                    </a:cubicBezTo>
                    <a:cubicBezTo>
                      <a:pt x="48" y="219"/>
                      <a:pt x="48" y="219"/>
                      <a:pt x="48" y="219"/>
                    </a:cubicBezTo>
                    <a:cubicBezTo>
                      <a:pt x="48" y="223"/>
                      <a:pt x="45" y="227"/>
                      <a:pt x="40" y="227"/>
                    </a:cubicBezTo>
                    <a:cubicBezTo>
                      <a:pt x="8" y="227"/>
                      <a:pt x="8" y="227"/>
                      <a:pt x="8" y="227"/>
                    </a:cubicBezTo>
                    <a:cubicBezTo>
                      <a:pt x="4" y="227"/>
                      <a:pt x="0" y="223"/>
                      <a:pt x="0" y="219"/>
                    </a:cubicBezTo>
                    <a:cubicBezTo>
                      <a:pt x="0" y="8"/>
                      <a:pt x="0" y="8"/>
                      <a:pt x="0" y="8"/>
                    </a:cubicBezTo>
                    <a:cubicBezTo>
                      <a:pt x="0" y="3"/>
                      <a:pt x="4" y="0"/>
                      <a:pt x="8" y="0"/>
                    </a:cubicBezTo>
                    <a:close/>
                  </a:path>
                </a:pathLst>
              </a:custGeom>
              <a:solidFill>
                <a:srgbClr val="2C394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31" name="Freeform 66"/>
              <p:cNvSpPr/>
              <p:nvPr/>
            </p:nvSpPr>
            <p:spPr bwMode="auto">
              <a:xfrm>
                <a:off x="2311" y="6404"/>
                <a:ext cx="170" cy="802"/>
              </a:xfrm>
              <a:custGeom>
                <a:avLst/>
                <a:gdLst>
                  <a:gd name="T0" fmla="*/ 2147483646 w 48"/>
                  <a:gd name="T1" fmla="*/ 0 h 227"/>
                  <a:gd name="T2" fmla="*/ 2147483646 w 48"/>
                  <a:gd name="T3" fmla="*/ 0 h 227"/>
                  <a:gd name="T4" fmla="*/ 2147483646 w 48"/>
                  <a:gd name="T5" fmla="*/ 2147483646 h 227"/>
                  <a:gd name="T6" fmla="*/ 2147483646 w 48"/>
                  <a:gd name="T7" fmla="*/ 2147483646 h 227"/>
                  <a:gd name="T8" fmla="*/ 2147483646 w 48"/>
                  <a:gd name="T9" fmla="*/ 2147483646 h 227"/>
                  <a:gd name="T10" fmla="*/ 2147483646 w 48"/>
                  <a:gd name="T11" fmla="*/ 2147483646 h 227"/>
                  <a:gd name="T12" fmla="*/ 0 w 48"/>
                  <a:gd name="T13" fmla="*/ 2147483646 h 227"/>
                  <a:gd name="T14" fmla="*/ 0 w 48"/>
                  <a:gd name="T15" fmla="*/ 2147483646 h 227"/>
                  <a:gd name="T16" fmla="*/ 2147483646 w 48"/>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27">
                    <a:moveTo>
                      <a:pt x="8" y="0"/>
                    </a:moveTo>
                    <a:cubicBezTo>
                      <a:pt x="40" y="0"/>
                      <a:pt x="40" y="0"/>
                      <a:pt x="40" y="0"/>
                    </a:cubicBezTo>
                    <a:cubicBezTo>
                      <a:pt x="44" y="0"/>
                      <a:pt x="48" y="3"/>
                      <a:pt x="48" y="8"/>
                    </a:cubicBezTo>
                    <a:cubicBezTo>
                      <a:pt x="48" y="219"/>
                      <a:pt x="48" y="219"/>
                      <a:pt x="48" y="219"/>
                    </a:cubicBezTo>
                    <a:cubicBezTo>
                      <a:pt x="48" y="223"/>
                      <a:pt x="44" y="227"/>
                      <a:pt x="40" y="227"/>
                    </a:cubicBezTo>
                    <a:cubicBezTo>
                      <a:pt x="8" y="227"/>
                      <a:pt x="8" y="227"/>
                      <a:pt x="8" y="227"/>
                    </a:cubicBezTo>
                    <a:cubicBezTo>
                      <a:pt x="3" y="227"/>
                      <a:pt x="0" y="223"/>
                      <a:pt x="0" y="219"/>
                    </a:cubicBezTo>
                    <a:cubicBezTo>
                      <a:pt x="0" y="8"/>
                      <a:pt x="0" y="8"/>
                      <a:pt x="0" y="8"/>
                    </a:cubicBezTo>
                    <a:cubicBezTo>
                      <a:pt x="0" y="3"/>
                      <a:pt x="3" y="0"/>
                      <a:pt x="8" y="0"/>
                    </a:cubicBezTo>
                    <a:close/>
                  </a:path>
                </a:pathLst>
              </a:custGeom>
              <a:solidFill>
                <a:srgbClr val="2C394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32" name="Freeform 67"/>
              <p:cNvSpPr/>
              <p:nvPr/>
            </p:nvSpPr>
            <p:spPr bwMode="auto">
              <a:xfrm>
                <a:off x="2134" y="6387"/>
                <a:ext cx="154" cy="803"/>
              </a:xfrm>
              <a:custGeom>
                <a:avLst/>
                <a:gdLst>
                  <a:gd name="T0" fmla="*/ 21212 w 43"/>
                  <a:gd name="T1" fmla="*/ 0 h 227"/>
                  <a:gd name="T2" fmla="*/ 109088 w 43"/>
                  <a:gd name="T3" fmla="*/ 0 h 227"/>
                  <a:gd name="T4" fmla="*/ 130300 w 43"/>
                  <a:gd name="T5" fmla="*/ 20949 h 227"/>
                  <a:gd name="T6" fmla="*/ 130300 w 43"/>
                  <a:gd name="T7" fmla="*/ 658386 h 227"/>
                  <a:gd name="T8" fmla="*/ 109088 w 43"/>
                  <a:gd name="T9" fmla="*/ 679335 h 227"/>
                  <a:gd name="T10" fmla="*/ 21212 w 43"/>
                  <a:gd name="T11" fmla="*/ 679335 h 227"/>
                  <a:gd name="T12" fmla="*/ 0 w 43"/>
                  <a:gd name="T13" fmla="*/ 658386 h 227"/>
                  <a:gd name="T14" fmla="*/ 0 w 43"/>
                  <a:gd name="T15" fmla="*/ 20949 h 227"/>
                  <a:gd name="T16" fmla="*/ 21212 w 4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227">
                    <a:moveTo>
                      <a:pt x="7" y="0"/>
                    </a:moveTo>
                    <a:cubicBezTo>
                      <a:pt x="36" y="0"/>
                      <a:pt x="36" y="0"/>
                      <a:pt x="36" y="0"/>
                    </a:cubicBezTo>
                    <a:cubicBezTo>
                      <a:pt x="39" y="0"/>
                      <a:pt x="43" y="3"/>
                      <a:pt x="43" y="7"/>
                    </a:cubicBezTo>
                    <a:cubicBezTo>
                      <a:pt x="43" y="220"/>
                      <a:pt x="43" y="220"/>
                      <a:pt x="43" y="220"/>
                    </a:cubicBezTo>
                    <a:cubicBezTo>
                      <a:pt x="43" y="224"/>
                      <a:pt x="39" y="227"/>
                      <a:pt x="36" y="227"/>
                    </a:cubicBezTo>
                    <a:cubicBezTo>
                      <a:pt x="7" y="227"/>
                      <a:pt x="7" y="227"/>
                      <a:pt x="7" y="227"/>
                    </a:cubicBezTo>
                    <a:cubicBezTo>
                      <a:pt x="3" y="227"/>
                      <a:pt x="0" y="224"/>
                      <a:pt x="0" y="220"/>
                    </a:cubicBezTo>
                    <a:cubicBezTo>
                      <a:pt x="0" y="7"/>
                      <a:pt x="0" y="7"/>
                      <a:pt x="0" y="7"/>
                    </a:cubicBezTo>
                    <a:cubicBezTo>
                      <a:pt x="0" y="3"/>
                      <a:pt x="3" y="0"/>
                      <a:pt x="7" y="0"/>
                    </a:cubicBez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33" name="Freeform 68"/>
              <p:cNvSpPr/>
              <p:nvPr/>
            </p:nvSpPr>
            <p:spPr bwMode="auto">
              <a:xfrm>
                <a:off x="2308" y="6387"/>
                <a:ext cx="152" cy="803"/>
              </a:xfrm>
              <a:custGeom>
                <a:avLst/>
                <a:gdLst>
                  <a:gd name="T0" fmla="*/ 21006 w 43"/>
                  <a:gd name="T1" fmla="*/ 0 h 227"/>
                  <a:gd name="T2" fmla="*/ 108029 w 43"/>
                  <a:gd name="T3" fmla="*/ 0 h 227"/>
                  <a:gd name="T4" fmla="*/ 129035 w 43"/>
                  <a:gd name="T5" fmla="*/ 20949 h 227"/>
                  <a:gd name="T6" fmla="*/ 129035 w 43"/>
                  <a:gd name="T7" fmla="*/ 658386 h 227"/>
                  <a:gd name="T8" fmla="*/ 108029 w 43"/>
                  <a:gd name="T9" fmla="*/ 679335 h 227"/>
                  <a:gd name="T10" fmla="*/ 21006 w 43"/>
                  <a:gd name="T11" fmla="*/ 679335 h 227"/>
                  <a:gd name="T12" fmla="*/ 0 w 43"/>
                  <a:gd name="T13" fmla="*/ 658386 h 227"/>
                  <a:gd name="T14" fmla="*/ 0 w 43"/>
                  <a:gd name="T15" fmla="*/ 20949 h 227"/>
                  <a:gd name="T16" fmla="*/ 21006 w 4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227">
                    <a:moveTo>
                      <a:pt x="7" y="0"/>
                    </a:moveTo>
                    <a:cubicBezTo>
                      <a:pt x="36" y="0"/>
                      <a:pt x="36" y="0"/>
                      <a:pt x="36" y="0"/>
                    </a:cubicBezTo>
                    <a:cubicBezTo>
                      <a:pt x="40" y="0"/>
                      <a:pt x="43" y="3"/>
                      <a:pt x="43" y="7"/>
                    </a:cubicBezTo>
                    <a:cubicBezTo>
                      <a:pt x="43" y="220"/>
                      <a:pt x="43" y="220"/>
                      <a:pt x="43" y="220"/>
                    </a:cubicBezTo>
                    <a:cubicBezTo>
                      <a:pt x="43" y="224"/>
                      <a:pt x="40" y="227"/>
                      <a:pt x="36" y="227"/>
                    </a:cubicBezTo>
                    <a:cubicBezTo>
                      <a:pt x="7" y="227"/>
                      <a:pt x="7" y="227"/>
                      <a:pt x="7" y="227"/>
                    </a:cubicBezTo>
                    <a:cubicBezTo>
                      <a:pt x="3" y="227"/>
                      <a:pt x="0" y="224"/>
                      <a:pt x="0" y="220"/>
                    </a:cubicBezTo>
                    <a:cubicBezTo>
                      <a:pt x="0" y="7"/>
                      <a:pt x="0" y="7"/>
                      <a:pt x="0" y="7"/>
                    </a:cubicBezTo>
                    <a:cubicBezTo>
                      <a:pt x="0" y="3"/>
                      <a:pt x="3" y="0"/>
                      <a:pt x="7" y="0"/>
                    </a:cubicBez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34" name="Freeform 69"/>
              <p:cNvSpPr/>
              <p:nvPr/>
            </p:nvSpPr>
            <p:spPr bwMode="auto">
              <a:xfrm>
                <a:off x="2073" y="5717"/>
                <a:ext cx="451" cy="793"/>
              </a:xfrm>
              <a:custGeom>
                <a:avLst/>
                <a:gdLst>
                  <a:gd name="T0" fmla="*/ 2147483646 w 127"/>
                  <a:gd name="T1" fmla="*/ 2147483646 h 224"/>
                  <a:gd name="T2" fmla="*/ 2147483646 w 127"/>
                  <a:gd name="T3" fmla="*/ 2147483646 h 224"/>
                  <a:gd name="T4" fmla="*/ 2147483646 w 127"/>
                  <a:gd name="T5" fmla="*/ 2147483646 h 224"/>
                  <a:gd name="T6" fmla="*/ 0 w 127"/>
                  <a:gd name="T7" fmla="*/ 2147483646 h 224"/>
                  <a:gd name="T8" fmla="*/ 2147483646 w 127"/>
                  <a:gd name="T9" fmla="*/ 0 h 224"/>
                  <a:gd name="T10" fmla="*/ 2147483646 w 127"/>
                  <a:gd name="T11" fmla="*/ 2147483646 h 224"/>
                  <a:gd name="T12" fmla="*/ 2147483646 w 127"/>
                  <a:gd name="T13" fmla="*/ 0 h 224"/>
                  <a:gd name="T14" fmla="*/ 2147483646 w 127"/>
                  <a:gd name="T15" fmla="*/ 2147483646 h 224"/>
                  <a:gd name="T16" fmla="*/ 2147483646 w 127"/>
                  <a:gd name="T17" fmla="*/ 2147483646 h 224"/>
                  <a:gd name="T18" fmla="*/ 2147483646 w 127"/>
                  <a:gd name="T19" fmla="*/ 2147483646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224">
                    <a:moveTo>
                      <a:pt x="119" y="214"/>
                    </a:moveTo>
                    <a:cubicBezTo>
                      <a:pt x="82" y="224"/>
                      <a:pt x="45" y="224"/>
                      <a:pt x="8" y="214"/>
                    </a:cubicBezTo>
                    <a:cubicBezTo>
                      <a:pt x="2" y="91"/>
                      <a:pt x="2" y="91"/>
                      <a:pt x="2" y="91"/>
                    </a:cubicBezTo>
                    <a:cubicBezTo>
                      <a:pt x="1" y="61"/>
                      <a:pt x="7" y="61"/>
                      <a:pt x="0" y="26"/>
                    </a:cubicBezTo>
                    <a:cubicBezTo>
                      <a:pt x="16" y="16"/>
                      <a:pt x="38" y="7"/>
                      <a:pt x="47" y="0"/>
                    </a:cubicBezTo>
                    <a:cubicBezTo>
                      <a:pt x="52" y="4"/>
                      <a:pt x="58" y="7"/>
                      <a:pt x="63" y="7"/>
                    </a:cubicBezTo>
                    <a:cubicBezTo>
                      <a:pt x="69" y="7"/>
                      <a:pt x="75" y="4"/>
                      <a:pt x="80" y="0"/>
                    </a:cubicBezTo>
                    <a:cubicBezTo>
                      <a:pt x="89" y="7"/>
                      <a:pt x="112" y="16"/>
                      <a:pt x="127" y="26"/>
                    </a:cubicBezTo>
                    <a:cubicBezTo>
                      <a:pt x="118" y="61"/>
                      <a:pt x="126" y="61"/>
                      <a:pt x="124" y="93"/>
                    </a:cubicBezTo>
                    <a:lnTo>
                      <a:pt x="119" y="214"/>
                    </a:lnTo>
                    <a:close/>
                  </a:path>
                </a:pathLst>
              </a:custGeom>
              <a:solidFill>
                <a:srgbClr val="2C394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35" name="Freeform 70"/>
              <p:cNvSpPr/>
              <p:nvPr/>
            </p:nvSpPr>
            <p:spPr bwMode="auto">
              <a:xfrm>
                <a:off x="2091" y="5734"/>
                <a:ext cx="416" cy="758"/>
              </a:xfrm>
              <a:custGeom>
                <a:avLst/>
                <a:gdLst>
                  <a:gd name="T0" fmla="*/ 327638 w 117"/>
                  <a:gd name="T1" fmla="*/ 611412 h 214"/>
                  <a:gd name="T2" fmla="*/ 24047 w 117"/>
                  <a:gd name="T3" fmla="*/ 611412 h 214"/>
                  <a:gd name="T4" fmla="*/ 6012 w 117"/>
                  <a:gd name="T5" fmla="*/ 254755 h 214"/>
                  <a:gd name="T6" fmla="*/ 0 w 117"/>
                  <a:gd name="T7" fmla="*/ 65937 h 214"/>
                  <a:gd name="T8" fmla="*/ 129252 w 117"/>
                  <a:gd name="T9" fmla="*/ 0 h 214"/>
                  <a:gd name="T10" fmla="*/ 174340 w 117"/>
                  <a:gd name="T11" fmla="*/ 17983 h 214"/>
                  <a:gd name="T12" fmla="*/ 222433 w 117"/>
                  <a:gd name="T13" fmla="*/ 0 h 214"/>
                  <a:gd name="T14" fmla="*/ 351685 w 117"/>
                  <a:gd name="T15" fmla="*/ 65937 h 214"/>
                  <a:gd name="T16" fmla="*/ 345673 w 117"/>
                  <a:gd name="T17" fmla="*/ 260749 h 214"/>
                  <a:gd name="T18" fmla="*/ 327638 w 117"/>
                  <a:gd name="T19" fmla="*/ 611412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214">
                    <a:moveTo>
                      <a:pt x="109" y="204"/>
                    </a:moveTo>
                    <a:cubicBezTo>
                      <a:pt x="75" y="213"/>
                      <a:pt x="42" y="214"/>
                      <a:pt x="8" y="204"/>
                    </a:cubicBezTo>
                    <a:cubicBezTo>
                      <a:pt x="2" y="85"/>
                      <a:pt x="2" y="85"/>
                      <a:pt x="2" y="85"/>
                    </a:cubicBezTo>
                    <a:cubicBezTo>
                      <a:pt x="1" y="56"/>
                      <a:pt x="7" y="56"/>
                      <a:pt x="0" y="22"/>
                    </a:cubicBezTo>
                    <a:cubicBezTo>
                      <a:pt x="15" y="12"/>
                      <a:pt x="35" y="7"/>
                      <a:pt x="43" y="0"/>
                    </a:cubicBezTo>
                    <a:cubicBezTo>
                      <a:pt x="48" y="4"/>
                      <a:pt x="53" y="6"/>
                      <a:pt x="58" y="6"/>
                    </a:cubicBezTo>
                    <a:cubicBezTo>
                      <a:pt x="64" y="6"/>
                      <a:pt x="69" y="4"/>
                      <a:pt x="74" y="0"/>
                    </a:cubicBezTo>
                    <a:cubicBezTo>
                      <a:pt x="82" y="7"/>
                      <a:pt x="103" y="12"/>
                      <a:pt x="117" y="22"/>
                    </a:cubicBezTo>
                    <a:cubicBezTo>
                      <a:pt x="109" y="56"/>
                      <a:pt x="116" y="56"/>
                      <a:pt x="115" y="87"/>
                    </a:cubicBezTo>
                    <a:lnTo>
                      <a:pt x="109" y="204"/>
                    </a:ln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36" name="Freeform 71"/>
              <p:cNvSpPr/>
              <p:nvPr/>
            </p:nvSpPr>
            <p:spPr bwMode="auto">
              <a:xfrm>
                <a:off x="2194" y="5739"/>
                <a:ext cx="206" cy="363"/>
              </a:xfrm>
              <a:custGeom>
                <a:avLst/>
                <a:gdLst>
                  <a:gd name="T0" fmla="*/ 0 w 138"/>
                  <a:gd name="T1" fmla="*/ 2147483646 h 243"/>
                  <a:gd name="T2" fmla="*/ 2147483646 w 138"/>
                  <a:gd name="T3" fmla="*/ 2147483646 h 243"/>
                  <a:gd name="T4" fmla="*/ 2147483646 w 138"/>
                  <a:gd name="T5" fmla="*/ 2147483646 h 243"/>
                  <a:gd name="T6" fmla="*/ 2147483646 w 138"/>
                  <a:gd name="T7" fmla="*/ 2147483646 h 243"/>
                  <a:gd name="T8" fmla="*/ 2147483646 w 138"/>
                  <a:gd name="T9" fmla="*/ 2147483646 h 243"/>
                  <a:gd name="T10" fmla="*/ 2147483646 w 138"/>
                  <a:gd name="T11" fmla="*/ 0 h 243"/>
                  <a:gd name="T12" fmla="*/ 2147483646 w 138"/>
                  <a:gd name="T13" fmla="*/ 0 h 243"/>
                  <a:gd name="T14" fmla="*/ 0 w 138"/>
                  <a:gd name="T15" fmla="*/ 2147483646 h 2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43">
                    <a:moveTo>
                      <a:pt x="0" y="19"/>
                    </a:moveTo>
                    <a:lnTo>
                      <a:pt x="7" y="85"/>
                    </a:lnTo>
                    <a:lnTo>
                      <a:pt x="69" y="243"/>
                    </a:lnTo>
                    <a:lnTo>
                      <a:pt x="130" y="85"/>
                    </a:lnTo>
                    <a:lnTo>
                      <a:pt x="138" y="19"/>
                    </a:lnTo>
                    <a:lnTo>
                      <a:pt x="109" y="0"/>
                    </a:lnTo>
                    <a:lnTo>
                      <a:pt x="28" y="0"/>
                    </a:lnTo>
                    <a:lnTo>
                      <a:pt x="0" y="19"/>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37" name="Rectangle 72"/>
              <p:cNvSpPr>
                <a:spLocks noChangeArrowheads="1"/>
              </p:cNvSpPr>
              <p:nvPr/>
            </p:nvSpPr>
            <p:spPr bwMode="auto">
              <a:xfrm>
                <a:off x="2236" y="5693"/>
                <a:ext cx="121" cy="96"/>
              </a:xfrm>
              <a:prstGeom prst="rect">
                <a:avLst/>
              </a:pr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endParaRPr lang="zh-CN" altLang="en-US" sz="1350">
                  <a:latin typeface="Arial" panose="020B0604020202020204" pitchFamily="34" charset="0"/>
                  <a:ea typeface="黑体" panose="02010609060101010101" charset="-122"/>
                </a:endParaRPr>
              </a:p>
            </p:txBody>
          </p:sp>
          <p:sp>
            <p:nvSpPr>
              <p:cNvPr id="1049638" name="Freeform 73"/>
              <p:cNvSpPr/>
              <p:nvPr/>
            </p:nvSpPr>
            <p:spPr bwMode="auto">
              <a:xfrm>
                <a:off x="2151" y="5396"/>
                <a:ext cx="291" cy="354"/>
              </a:xfrm>
              <a:custGeom>
                <a:avLst/>
                <a:gdLst>
                  <a:gd name="T0" fmla="*/ 2147483646 w 82"/>
                  <a:gd name="T1" fmla="*/ 2147483646 h 100"/>
                  <a:gd name="T2" fmla="*/ 2147483646 w 82"/>
                  <a:gd name="T3" fmla="*/ 2147483646 h 100"/>
                  <a:gd name="T4" fmla="*/ 2147483646 w 82"/>
                  <a:gd name="T5" fmla="*/ 2147483646 h 100"/>
                  <a:gd name="T6" fmla="*/ 2147483646 w 82"/>
                  <a:gd name="T7" fmla="*/ 2147483646 h 100"/>
                  <a:gd name="T8" fmla="*/ 2147483646 w 82"/>
                  <a:gd name="T9" fmla="*/ 2147483646 h 100"/>
                  <a:gd name="T10" fmla="*/ 2147483646 w 82"/>
                  <a:gd name="T11" fmla="*/ 2147483646 h 100"/>
                  <a:gd name="T12" fmla="*/ 2147483646 w 82"/>
                  <a:gd name="T13" fmla="*/ 0 h 100"/>
                  <a:gd name="T14" fmla="*/ 2147483646 w 82"/>
                  <a:gd name="T15" fmla="*/ 2147483646 h 100"/>
                  <a:gd name="T16" fmla="*/ 2147483646 w 82"/>
                  <a:gd name="T17" fmla="*/ 2147483646 h 100"/>
                  <a:gd name="T18" fmla="*/ 2147483646 w 82"/>
                  <a:gd name="T19" fmla="*/ 2147483646 h 100"/>
                  <a:gd name="T20" fmla="*/ 2147483646 w 82"/>
                  <a:gd name="T21" fmla="*/ 2147483646 h 100"/>
                  <a:gd name="T22" fmla="*/ 2147483646 w 82"/>
                  <a:gd name="T23" fmla="*/ 2147483646 h 100"/>
                  <a:gd name="T24" fmla="*/ 2147483646 w 82"/>
                  <a:gd name="T25" fmla="*/ 214748364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00">
                    <a:moveTo>
                      <a:pt x="41" y="100"/>
                    </a:moveTo>
                    <a:cubicBezTo>
                      <a:pt x="54" y="100"/>
                      <a:pt x="66" y="85"/>
                      <a:pt x="73" y="66"/>
                    </a:cubicBezTo>
                    <a:cubicBezTo>
                      <a:pt x="73" y="67"/>
                      <a:pt x="74" y="67"/>
                      <a:pt x="74" y="67"/>
                    </a:cubicBezTo>
                    <a:cubicBezTo>
                      <a:pt x="77" y="68"/>
                      <a:pt x="80" y="63"/>
                      <a:pt x="81" y="56"/>
                    </a:cubicBezTo>
                    <a:cubicBezTo>
                      <a:pt x="82" y="50"/>
                      <a:pt x="81" y="44"/>
                      <a:pt x="78" y="44"/>
                    </a:cubicBezTo>
                    <a:cubicBezTo>
                      <a:pt x="78" y="44"/>
                      <a:pt x="78" y="44"/>
                      <a:pt x="77" y="44"/>
                    </a:cubicBezTo>
                    <a:cubicBezTo>
                      <a:pt x="79" y="21"/>
                      <a:pt x="69" y="0"/>
                      <a:pt x="41" y="0"/>
                    </a:cubicBezTo>
                    <a:cubicBezTo>
                      <a:pt x="13" y="0"/>
                      <a:pt x="3" y="21"/>
                      <a:pt x="5" y="44"/>
                    </a:cubicBezTo>
                    <a:cubicBezTo>
                      <a:pt x="4" y="44"/>
                      <a:pt x="4" y="44"/>
                      <a:pt x="4" y="44"/>
                    </a:cubicBezTo>
                    <a:cubicBezTo>
                      <a:pt x="1" y="44"/>
                      <a:pt x="0" y="50"/>
                      <a:pt x="1" y="56"/>
                    </a:cubicBezTo>
                    <a:cubicBezTo>
                      <a:pt x="2" y="63"/>
                      <a:pt x="5" y="68"/>
                      <a:pt x="8" y="67"/>
                    </a:cubicBezTo>
                    <a:cubicBezTo>
                      <a:pt x="8" y="67"/>
                      <a:pt x="9" y="67"/>
                      <a:pt x="9" y="66"/>
                    </a:cubicBezTo>
                    <a:cubicBezTo>
                      <a:pt x="16" y="85"/>
                      <a:pt x="28" y="100"/>
                      <a:pt x="41" y="100"/>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39" name="Freeform 74"/>
              <p:cNvSpPr/>
              <p:nvPr/>
            </p:nvSpPr>
            <p:spPr bwMode="auto">
              <a:xfrm>
                <a:off x="2274" y="5781"/>
                <a:ext cx="45" cy="68"/>
              </a:xfrm>
              <a:custGeom>
                <a:avLst/>
                <a:gdLst>
                  <a:gd name="T0" fmla="*/ 10 w 12"/>
                  <a:gd name="T1" fmla="*/ 19 h 19"/>
                  <a:gd name="T2" fmla="*/ 12 w 12"/>
                  <a:gd name="T3" fmla="*/ 15 h 19"/>
                  <a:gd name="T4" fmla="*/ 6 w 12"/>
                  <a:gd name="T5" fmla="*/ 0 h 19"/>
                  <a:gd name="T6" fmla="*/ 0 w 12"/>
                  <a:gd name="T7" fmla="*/ 15 h 19"/>
                  <a:gd name="T8" fmla="*/ 2 w 12"/>
                  <a:gd name="T9" fmla="*/ 19 h 19"/>
                  <a:gd name="T10" fmla="*/ 10 w 12"/>
                  <a:gd name="T11" fmla="*/ 19 h 19"/>
                </a:gdLst>
                <a:ahLst/>
                <a:cxnLst>
                  <a:cxn ang="0">
                    <a:pos x="T0" y="T1"/>
                  </a:cxn>
                  <a:cxn ang="0">
                    <a:pos x="T2" y="T3"/>
                  </a:cxn>
                  <a:cxn ang="0">
                    <a:pos x="T4" y="T5"/>
                  </a:cxn>
                  <a:cxn ang="0">
                    <a:pos x="T6" y="T7"/>
                  </a:cxn>
                  <a:cxn ang="0">
                    <a:pos x="T8" y="T9"/>
                  </a:cxn>
                  <a:cxn ang="0">
                    <a:pos x="T10" y="T11"/>
                  </a:cxn>
                </a:cxnLst>
                <a:rect l="0" t="0" r="r" b="b"/>
                <a:pathLst>
                  <a:path w="12" h="19">
                    <a:moveTo>
                      <a:pt x="10" y="19"/>
                    </a:moveTo>
                    <a:cubicBezTo>
                      <a:pt x="12" y="15"/>
                      <a:pt x="12" y="15"/>
                      <a:pt x="12" y="15"/>
                    </a:cubicBezTo>
                    <a:cubicBezTo>
                      <a:pt x="6" y="0"/>
                      <a:pt x="6" y="0"/>
                      <a:pt x="6" y="0"/>
                    </a:cubicBezTo>
                    <a:cubicBezTo>
                      <a:pt x="0" y="15"/>
                      <a:pt x="0" y="15"/>
                      <a:pt x="0" y="15"/>
                    </a:cubicBezTo>
                    <a:cubicBezTo>
                      <a:pt x="2" y="19"/>
                      <a:pt x="2" y="19"/>
                      <a:pt x="2" y="19"/>
                    </a:cubicBezTo>
                    <a:cubicBezTo>
                      <a:pt x="5" y="19"/>
                      <a:pt x="8" y="19"/>
                      <a:pt x="10" y="19"/>
                    </a:cubicBez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40" name="Freeform 75"/>
              <p:cNvSpPr/>
              <p:nvPr/>
            </p:nvSpPr>
            <p:spPr bwMode="auto">
              <a:xfrm>
                <a:off x="2208" y="5750"/>
                <a:ext cx="90" cy="120"/>
              </a:xfrm>
              <a:custGeom>
                <a:avLst/>
                <a:gdLst>
                  <a:gd name="T0" fmla="*/ 2147483646 w 60"/>
                  <a:gd name="T1" fmla="*/ 2147483646 h 80"/>
                  <a:gd name="T2" fmla="*/ 2147483646 w 60"/>
                  <a:gd name="T3" fmla="*/ 2147483646 h 80"/>
                  <a:gd name="T4" fmla="*/ 2147483646 w 60"/>
                  <a:gd name="T5" fmla="*/ 2147483646 h 80"/>
                  <a:gd name="T6" fmla="*/ 0 w 60"/>
                  <a:gd name="T7" fmla="*/ 0 h 80"/>
                  <a:gd name="T8" fmla="*/ 2147483646 w 60"/>
                  <a:gd name="T9" fmla="*/ 214748364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80">
                    <a:moveTo>
                      <a:pt x="17" y="4"/>
                    </a:moveTo>
                    <a:lnTo>
                      <a:pt x="60" y="21"/>
                    </a:lnTo>
                    <a:lnTo>
                      <a:pt x="38" y="80"/>
                    </a:lnTo>
                    <a:lnTo>
                      <a:pt x="0" y="0"/>
                    </a:lnTo>
                    <a:lnTo>
                      <a:pt x="17" y="4"/>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41" name="Freeform 76"/>
              <p:cNvSpPr/>
              <p:nvPr/>
            </p:nvSpPr>
            <p:spPr bwMode="auto">
              <a:xfrm>
                <a:off x="2298" y="5750"/>
                <a:ext cx="88" cy="120"/>
              </a:xfrm>
              <a:custGeom>
                <a:avLst/>
                <a:gdLst>
                  <a:gd name="T0" fmla="*/ 2147483646 w 59"/>
                  <a:gd name="T1" fmla="*/ 2147483646 h 80"/>
                  <a:gd name="T2" fmla="*/ 0 w 59"/>
                  <a:gd name="T3" fmla="*/ 2147483646 h 80"/>
                  <a:gd name="T4" fmla="*/ 2147483646 w 59"/>
                  <a:gd name="T5" fmla="*/ 2147483646 h 80"/>
                  <a:gd name="T6" fmla="*/ 2147483646 w 59"/>
                  <a:gd name="T7" fmla="*/ 0 h 80"/>
                  <a:gd name="T8" fmla="*/ 2147483646 w 59"/>
                  <a:gd name="T9" fmla="*/ 214748364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80">
                    <a:moveTo>
                      <a:pt x="31" y="7"/>
                    </a:moveTo>
                    <a:lnTo>
                      <a:pt x="0" y="21"/>
                    </a:lnTo>
                    <a:lnTo>
                      <a:pt x="23" y="80"/>
                    </a:lnTo>
                    <a:lnTo>
                      <a:pt x="59" y="0"/>
                    </a:lnTo>
                    <a:lnTo>
                      <a:pt x="31" y="7"/>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42" name="Freeform 77"/>
              <p:cNvSpPr/>
              <p:nvPr/>
            </p:nvSpPr>
            <p:spPr bwMode="auto">
              <a:xfrm>
                <a:off x="2269" y="5881"/>
                <a:ext cx="60" cy="221"/>
              </a:xfrm>
              <a:custGeom>
                <a:avLst/>
                <a:gdLst>
                  <a:gd name="T0" fmla="*/ 9 w 40"/>
                  <a:gd name="T1" fmla="*/ 0 h 149"/>
                  <a:gd name="T2" fmla="*/ 28 w 40"/>
                  <a:gd name="T3" fmla="*/ 0 h 149"/>
                  <a:gd name="T4" fmla="*/ 40 w 40"/>
                  <a:gd name="T5" fmla="*/ 102 h 149"/>
                  <a:gd name="T6" fmla="*/ 19 w 40"/>
                  <a:gd name="T7" fmla="*/ 149 h 149"/>
                  <a:gd name="T8" fmla="*/ 0 w 40"/>
                  <a:gd name="T9" fmla="*/ 102 h 149"/>
                  <a:gd name="T10" fmla="*/ 9 w 40"/>
                  <a:gd name="T11" fmla="*/ 0 h 149"/>
                </a:gdLst>
                <a:ahLst/>
                <a:cxnLst>
                  <a:cxn ang="0">
                    <a:pos x="T0" y="T1"/>
                  </a:cxn>
                  <a:cxn ang="0">
                    <a:pos x="T2" y="T3"/>
                  </a:cxn>
                  <a:cxn ang="0">
                    <a:pos x="T4" y="T5"/>
                  </a:cxn>
                  <a:cxn ang="0">
                    <a:pos x="T6" y="T7"/>
                  </a:cxn>
                  <a:cxn ang="0">
                    <a:pos x="T8" y="T9"/>
                  </a:cxn>
                  <a:cxn ang="0">
                    <a:pos x="T10" y="T11"/>
                  </a:cxn>
                </a:cxnLst>
                <a:rect l="0" t="0" r="r" b="b"/>
                <a:pathLst>
                  <a:path w="40" h="149">
                    <a:moveTo>
                      <a:pt x="9" y="0"/>
                    </a:moveTo>
                    <a:lnTo>
                      <a:pt x="28" y="0"/>
                    </a:lnTo>
                    <a:lnTo>
                      <a:pt x="40" y="102"/>
                    </a:lnTo>
                    <a:lnTo>
                      <a:pt x="19" y="149"/>
                    </a:lnTo>
                    <a:lnTo>
                      <a:pt x="0" y="102"/>
                    </a:lnTo>
                    <a:lnTo>
                      <a:pt x="9" y="0"/>
                    </a:ln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43" name="Freeform 78"/>
              <p:cNvSpPr/>
              <p:nvPr/>
            </p:nvSpPr>
            <p:spPr bwMode="auto">
              <a:xfrm>
                <a:off x="2209" y="5732"/>
                <a:ext cx="88" cy="116"/>
              </a:xfrm>
              <a:custGeom>
                <a:avLst/>
                <a:gdLst>
                  <a:gd name="T0" fmla="*/ 19 w 60"/>
                  <a:gd name="T1" fmla="*/ 0 h 78"/>
                  <a:gd name="T2" fmla="*/ 60 w 60"/>
                  <a:gd name="T3" fmla="*/ 33 h 78"/>
                  <a:gd name="T4" fmla="*/ 36 w 60"/>
                  <a:gd name="T5" fmla="*/ 78 h 78"/>
                  <a:gd name="T6" fmla="*/ 0 w 60"/>
                  <a:gd name="T7" fmla="*/ 12 h 78"/>
                  <a:gd name="T8" fmla="*/ 19 w 60"/>
                  <a:gd name="T9" fmla="*/ 0 h 78"/>
                </a:gdLst>
                <a:ahLst/>
                <a:cxnLst>
                  <a:cxn ang="0">
                    <a:pos x="T0" y="T1"/>
                  </a:cxn>
                  <a:cxn ang="0">
                    <a:pos x="T2" y="T3"/>
                  </a:cxn>
                  <a:cxn ang="0">
                    <a:pos x="T4" y="T5"/>
                  </a:cxn>
                  <a:cxn ang="0">
                    <a:pos x="T6" y="T7"/>
                  </a:cxn>
                  <a:cxn ang="0">
                    <a:pos x="T8" y="T9"/>
                  </a:cxn>
                </a:cxnLst>
                <a:rect l="0" t="0" r="r" b="b"/>
                <a:pathLst>
                  <a:path w="60" h="78">
                    <a:moveTo>
                      <a:pt x="19" y="0"/>
                    </a:moveTo>
                    <a:lnTo>
                      <a:pt x="60" y="33"/>
                    </a:lnTo>
                    <a:lnTo>
                      <a:pt x="36" y="78"/>
                    </a:lnTo>
                    <a:lnTo>
                      <a:pt x="0" y="12"/>
                    </a:lnTo>
                    <a:lnTo>
                      <a:pt x="19" y="0"/>
                    </a:ln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44" name="Freeform 79"/>
              <p:cNvSpPr/>
              <p:nvPr/>
            </p:nvSpPr>
            <p:spPr bwMode="auto">
              <a:xfrm>
                <a:off x="2169" y="5749"/>
                <a:ext cx="128" cy="353"/>
              </a:xfrm>
              <a:custGeom>
                <a:avLst/>
                <a:gdLst>
                  <a:gd name="T0" fmla="*/ 26 w 86"/>
                  <a:gd name="T1" fmla="*/ 0 h 236"/>
                  <a:gd name="T2" fmla="*/ 86 w 86"/>
                  <a:gd name="T3" fmla="*/ 236 h 236"/>
                  <a:gd name="T4" fmla="*/ 12 w 86"/>
                  <a:gd name="T5" fmla="*/ 94 h 236"/>
                  <a:gd name="T6" fmla="*/ 24 w 86"/>
                  <a:gd name="T7" fmla="*/ 78 h 236"/>
                  <a:gd name="T8" fmla="*/ 0 w 86"/>
                  <a:gd name="T9" fmla="*/ 59 h 236"/>
                  <a:gd name="T10" fmla="*/ 17 w 86"/>
                  <a:gd name="T11" fmla="*/ 7 h 236"/>
                  <a:gd name="T12" fmla="*/ 26 w 86"/>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86" h="236">
                    <a:moveTo>
                      <a:pt x="26" y="0"/>
                    </a:moveTo>
                    <a:lnTo>
                      <a:pt x="86" y="236"/>
                    </a:lnTo>
                    <a:lnTo>
                      <a:pt x="12" y="94"/>
                    </a:lnTo>
                    <a:lnTo>
                      <a:pt x="24" y="78"/>
                    </a:lnTo>
                    <a:lnTo>
                      <a:pt x="0" y="59"/>
                    </a:lnTo>
                    <a:lnTo>
                      <a:pt x="17" y="7"/>
                    </a:lnTo>
                    <a:lnTo>
                      <a:pt x="26" y="0"/>
                    </a:ln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45" name="Freeform 80"/>
              <p:cNvSpPr/>
              <p:nvPr/>
            </p:nvSpPr>
            <p:spPr bwMode="auto">
              <a:xfrm>
                <a:off x="2297" y="5749"/>
                <a:ext cx="128" cy="353"/>
              </a:xfrm>
              <a:custGeom>
                <a:avLst/>
                <a:gdLst>
                  <a:gd name="T0" fmla="*/ 59 w 85"/>
                  <a:gd name="T1" fmla="*/ 0 h 236"/>
                  <a:gd name="T2" fmla="*/ 0 w 85"/>
                  <a:gd name="T3" fmla="*/ 236 h 236"/>
                  <a:gd name="T4" fmla="*/ 73 w 85"/>
                  <a:gd name="T5" fmla="*/ 94 h 236"/>
                  <a:gd name="T6" fmla="*/ 61 w 85"/>
                  <a:gd name="T7" fmla="*/ 78 h 236"/>
                  <a:gd name="T8" fmla="*/ 85 w 85"/>
                  <a:gd name="T9" fmla="*/ 59 h 236"/>
                  <a:gd name="T10" fmla="*/ 69 w 85"/>
                  <a:gd name="T11" fmla="*/ 7 h 236"/>
                  <a:gd name="T12" fmla="*/ 59 w 85"/>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85" h="236">
                    <a:moveTo>
                      <a:pt x="59" y="0"/>
                    </a:moveTo>
                    <a:lnTo>
                      <a:pt x="0" y="236"/>
                    </a:lnTo>
                    <a:lnTo>
                      <a:pt x="73" y="94"/>
                    </a:lnTo>
                    <a:lnTo>
                      <a:pt x="61" y="78"/>
                    </a:lnTo>
                    <a:lnTo>
                      <a:pt x="85" y="59"/>
                    </a:lnTo>
                    <a:lnTo>
                      <a:pt x="69" y="7"/>
                    </a:lnTo>
                    <a:lnTo>
                      <a:pt x="59" y="0"/>
                    </a:ln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46" name="Freeform 81"/>
              <p:cNvSpPr/>
              <p:nvPr/>
            </p:nvSpPr>
            <p:spPr bwMode="auto">
              <a:xfrm>
                <a:off x="2297" y="5732"/>
                <a:ext cx="88" cy="116"/>
              </a:xfrm>
              <a:custGeom>
                <a:avLst/>
                <a:gdLst>
                  <a:gd name="T0" fmla="*/ 40 w 59"/>
                  <a:gd name="T1" fmla="*/ 0 h 78"/>
                  <a:gd name="T2" fmla="*/ 0 w 59"/>
                  <a:gd name="T3" fmla="*/ 33 h 78"/>
                  <a:gd name="T4" fmla="*/ 23 w 59"/>
                  <a:gd name="T5" fmla="*/ 78 h 78"/>
                  <a:gd name="T6" fmla="*/ 59 w 59"/>
                  <a:gd name="T7" fmla="*/ 12 h 78"/>
                  <a:gd name="T8" fmla="*/ 40 w 59"/>
                  <a:gd name="T9" fmla="*/ 0 h 78"/>
                </a:gdLst>
                <a:ahLst/>
                <a:cxnLst>
                  <a:cxn ang="0">
                    <a:pos x="T0" y="T1"/>
                  </a:cxn>
                  <a:cxn ang="0">
                    <a:pos x="T2" y="T3"/>
                  </a:cxn>
                  <a:cxn ang="0">
                    <a:pos x="T4" y="T5"/>
                  </a:cxn>
                  <a:cxn ang="0">
                    <a:pos x="T6" y="T7"/>
                  </a:cxn>
                  <a:cxn ang="0">
                    <a:pos x="T8" y="T9"/>
                  </a:cxn>
                </a:cxnLst>
                <a:rect l="0" t="0" r="r" b="b"/>
                <a:pathLst>
                  <a:path w="59" h="78">
                    <a:moveTo>
                      <a:pt x="40" y="0"/>
                    </a:moveTo>
                    <a:lnTo>
                      <a:pt x="0" y="33"/>
                    </a:lnTo>
                    <a:lnTo>
                      <a:pt x="23" y="78"/>
                    </a:lnTo>
                    <a:lnTo>
                      <a:pt x="59" y="12"/>
                    </a:lnTo>
                    <a:lnTo>
                      <a:pt x="40" y="0"/>
                    </a:ln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47" name="Freeform 82"/>
              <p:cNvSpPr/>
              <p:nvPr/>
            </p:nvSpPr>
            <p:spPr bwMode="auto">
              <a:xfrm>
                <a:off x="2274" y="5845"/>
                <a:ext cx="45" cy="39"/>
              </a:xfrm>
              <a:custGeom>
                <a:avLst/>
                <a:gdLst>
                  <a:gd name="T0" fmla="*/ 2 w 12"/>
                  <a:gd name="T1" fmla="*/ 0 h 11"/>
                  <a:gd name="T2" fmla="*/ 10 w 12"/>
                  <a:gd name="T3" fmla="*/ 0 h 11"/>
                  <a:gd name="T4" fmla="*/ 10 w 12"/>
                  <a:gd name="T5" fmla="*/ 11 h 11"/>
                  <a:gd name="T6" fmla="*/ 2 w 12"/>
                  <a:gd name="T7" fmla="*/ 11 h 11"/>
                  <a:gd name="T8" fmla="*/ 2 w 12"/>
                  <a:gd name="T9" fmla="*/ 0 h 11"/>
                </a:gdLst>
                <a:ahLst/>
                <a:cxnLst>
                  <a:cxn ang="0">
                    <a:pos x="T0" y="T1"/>
                  </a:cxn>
                  <a:cxn ang="0">
                    <a:pos x="T2" y="T3"/>
                  </a:cxn>
                  <a:cxn ang="0">
                    <a:pos x="T4" y="T5"/>
                  </a:cxn>
                  <a:cxn ang="0">
                    <a:pos x="T6" y="T7"/>
                  </a:cxn>
                  <a:cxn ang="0">
                    <a:pos x="T8" y="T9"/>
                  </a:cxn>
                </a:cxnLst>
                <a:rect l="0" t="0" r="r" b="b"/>
                <a:pathLst>
                  <a:path w="12" h="11">
                    <a:moveTo>
                      <a:pt x="2" y="0"/>
                    </a:moveTo>
                    <a:cubicBezTo>
                      <a:pt x="10" y="0"/>
                      <a:pt x="10" y="0"/>
                      <a:pt x="10" y="0"/>
                    </a:cubicBezTo>
                    <a:cubicBezTo>
                      <a:pt x="12" y="4"/>
                      <a:pt x="12" y="8"/>
                      <a:pt x="10" y="11"/>
                    </a:cubicBezTo>
                    <a:cubicBezTo>
                      <a:pt x="2" y="11"/>
                      <a:pt x="2" y="11"/>
                      <a:pt x="2" y="11"/>
                    </a:cubicBezTo>
                    <a:cubicBezTo>
                      <a:pt x="0" y="8"/>
                      <a:pt x="0" y="4"/>
                      <a:pt x="2" y="0"/>
                    </a:cubicBez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48" name="Freeform 83"/>
              <p:cNvSpPr/>
              <p:nvPr/>
            </p:nvSpPr>
            <p:spPr bwMode="auto">
              <a:xfrm>
                <a:off x="2287" y="6071"/>
                <a:ext cx="21" cy="424"/>
              </a:xfrm>
              <a:custGeom>
                <a:avLst/>
                <a:gdLst>
                  <a:gd name="T0" fmla="*/ 2147483646 w 6"/>
                  <a:gd name="T1" fmla="*/ 2147483646 h 120"/>
                  <a:gd name="T2" fmla="*/ 2147483646 w 6"/>
                  <a:gd name="T3" fmla="*/ 0 h 120"/>
                  <a:gd name="T4" fmla="*/ 2147483646 w 6"/>
                  <a:gd name="T5" fmla="*/ 0 h 120"/>
                  <a:gd name="T6" fmla="*/ 2147483646 w 6"/>
                  <a:gd name="T7" fmla="*/ 2147483646 h 120"/>
                  <a:gd name="T8" fmla="*/ 2147483646 w 6"/>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0">
                    <a:moveTo>
                      <a:pt x="1" y="120"/>
                    </a:moveTo>
                    <a:cubicBezTo>
                      <a:pt x="0" y="82"/>
                      <a:pt x="0" y="40"/>
                      <a:pt x="1" y="0"/>
                    </a:cubicBezTo>
                    <a:cubicBezTo>
                      <a:pt x="4" y="0"/>
                      <a:pt x="4" y="0"/>
                      <a:pt x="4" y="0"/>
                    </a:cubicBezTo>
                    <a:cubicBezTo>
                      <a:pt x="5" y="40"/>
                      <a:pt x="6" y="82"/>
                      <a:pt x="5" y="120"/>
                    </a:cubicBezTo>
                    <a:lnTo>
                      <a:pt x="1" y="120"/>
                    </a:lnTo>
                    <a:close/>
                  </a:path>
                </a:pathLst>
              </a:custGeom>
              <a:solidFill>
                <a:srgbClr val="2C394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49" name="Freeform 6"/>
              <p:cNvSpPr>
                <a:spLocks noEditPoints="1"/>
              </p:cNvSpPr>
              <p:nvPr/>
            </p:nvSpPr>
            <p:spPr bwMode="auto">
              <a:xfrm>
                <a:off x="3216" y="3659"/>
                <a:ext cx="1982" cy="1976"/>
              </a:xfrm>
              <a:custGeom>
                <a:avLst/>
                <a:gdLst>
                  <a:gd name="T0" fmla="*/ 279 w 558"/>
                  <a:gd name="T1" fmla="*/ 39 h 559"/>
                  <a:gd name="T2" fmla="*/ 306 w 558"/>
                  <a:gd name="T3" fmla="*/ 40 h 559"/>
                  <a:gd name="T4" fmla="*/ 318 w 558"/>
                  <a:gd name="T5" fmla="*/ 0 h 559"/>
                  <a:gd name="T6" fmla="*/ 402 w 558"/>
                  <a:gd name="T7" fmla="*/ 26 h 559"/>
                  <a:gd name="T8" fmla="*/ 390 w 558"/>
                  <a:gd name="T9" fmla="*/ 66 h 559"/>
                  <a:gd name="T10" fmla="*/ 467 w 558"/>
                  <a:gd name="T11" fmla="*/ 129 h 559"/>
                  <a:gd name="T12" fmla="*/ 504 w 558"/>
                  <a:gd name="T13" fmla="*/ 110 h 559"/>
                  <a:gd name="T14" fmla="*/ 545 w 558"/>
                  <a:gd name="T15" fmla="*/ 187 h 559"/>
                  <a:gd name="T16" fmla="*/ 509 w 558"/>
                  <a:gd name="T17" fmla="*/ 207 h 559"/>
                  <a:gd name="T18" fmla="*/ 518 w 558"/>
                  <a:gd name="T19" fmla="*/ 306 h 559"/>
                  <a:gd name="T20" fmla="*/ 558 w 558"/>
                  <a:gd name="T21" fmla="*/ 318 h 559"/>
                  <a:gd name="T22" fmla="*/ 533 w 558"/>
                  <a:gd name="T23" fmla="*/ 402 h 559"/>
                  <a:gd name="T24" fmla="*/ 493 w 558"/>
                  <a:gd name="T25" fmla="*/ 390 h 559"/>
                  <a:gd name="T26" fmla="*/ 429 w 558"/>
                  <a:gd name="T27" fmla="*/ 468 h 559"/>
                  <a:gd name="T28" fmla="*/ 449 w 558"/>
                  <a:gd name="T29" fmla="*/ 504 h 559"/>
                  <a:gd name="T30" fmla="*/ 371 w 558"/>
                  <a:gd name="T31" fmla="*/ 546 h 559"/>
                  <a:gd name="T32" fmla="*/ 352 w 558"/>
                  <a:gd name="T33" fmla="*/ 509 h 559"/>
                  <a:gd name="T34" fmla="*/ 279 w 558"/>
                  <a:gd name="T35" fmla="*/ 520 h 559"/>
                  <a:gd name="T36" fmla="*/ 279 w 558"/>
                  <a:gd name="T37" fmla="*/ 486 h 559"/>
                  <a:gd name="T38" fmla="*/ 477 w 558"/>
                  <a:gd name="T39" fmla="*/ 339 h 559"/>
                  <a:gd name="T40" fmla="*/ 339 w 558"/>
                  <a:gd name="T41" fmla="*/ 82 h 559"/>
                  <a:gd name="T42" fmla="*/ 279 w 558"/>
                  <a:gd name="T43" fmla="*/ 73 h 559"/>
                  <a:gd name="T44" fmla="*/ 279 w 558"/>
                  <a:gd name="T45" fmla="*/ 39 h 559"/>
                  <a:gd name="T46" fmla="*/ 129 w 558"/>
                  <a:gd name="T47" fmla="*/ 91 h 559"/>
                  <a:gd name="T48" fmla="*/ 109 w 558"/>
                  <a:gd name="T49" fmla="*/ 54 h 559"/>
                  <a:gd name="T50" fmla="*/ 187 w 558"/>
                  <a:gd name="T51" fmla="*/ 13 h 559"/>
                  <a:gd name="T52" fmla="*/ 206 w 558"/>
                  <a:gd name="T53" fmla="*/ 50 h 559"/>
                  <a:gd name="T54" fmla="*/ 279 w 558"/>
                  <a:gd name="T55" fmla="*/ 39 h 559"/>
                  <a:gd name="T56" fmla="*/ 279 w 558"/>
                  <a:gd name="T57" fmla="*/ 73 h 559"/>
                  <a:gd name="T58" fmla="*/ 81 w 558"/>
                  <a:gd name="T59" fmla="*/ 219 h 559"/>
                  <a:gd name="T60" fmla="*/ 219 w 558"/>
                  <a:gd name="T61" fmla="*/ 477 h 559"/>
                  <a:gd name="T62" fmla="*/ 219 w 558"/>
                  <a:gd name="T63" fmla="*/ 477 h 559"/>
                  <a:gd name="T64" fmla="*/ 279 w 558"/>
                  <a:gd name="T65" fmla="*/ 486 h 559"/>
                  <a:gd name="T66" fmla="*/ 279 w 558"/>
                  <a:gd name="T67" fmla="*/ 520 h 559"/>
                  <a:gd name="T68" fmla="*/ 252 w 558"/>
                  <a:gd name="T69" fmla="*/ 519 h 559"/>
                  <a:gd name="T70" fmla="*/ 240 w 558"/>
                  <a:gd name="T71" fmla="*/ 559 h 559"/>
                  <a:gd name="T72" fmla="*/ 156 w 558"/>
                  <a:gd name="T73" fmla="*/ 533 h 559"/>
                  <a:gd name="T74" fmla="*/ 168 w 558"/>
                  <a:gd name="T75" fmla="*/ 493 h 559"/>
                  <a:gd name="T76" fmla="*/ 91 w 558"/>
                  <a:gd name="T77" fmla="*/ 430 h 559"/>
                  <a:gd name="T78" fmla="*/ 54 w 558"/>
                  <a:gd name="T79" fmla="*/ 449 h 559"/>
                  <a:gd name="T80" fmla="*/ 13 w 558"/>
                  <a:gd name="T81" fmla="*/ 372 h 559"/>
                  <a:gd name="T82" fmla="*/ 50 w 558"/>
                  <a:gd name="T83" fmla="*/ 352 h 559"/>
                  <a:gd name="T84" fmla="*/ 40 w 558"/>
                  <a:gd name="T85" fmla="*/ 253 h 559"/>
                  <a:gd name="T86" fmla="*/ 0 w 558"/>
                  <a:gd name="T87" fmla="*/ 240 h 559"/>
                  <a:gd name="T88" fmla="*/ 25 w 558"/>
                  <a:gd name="T89" fmla="*/ 156 h 559"/>
                  <a:gd name="T90" fmla="*/ 65 w 558"/>
                  <a:gd name="T91" fmla="*/ 168 h 559"/>
                  <a:gd name="T92" fmla="*/ 129 w 558"/>
                  <a:gd name="T93" fmla="*/ 9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8" h="559">
                    <a:moveTo>
                      <a:pt x="279" y="39"/>
                    </a:moveTo>
                    <a:cubicBezTo>
                      <a:pt x="288" y="39"/>
                      <a:pt x="297" y="39"/>
                      <a:pt x="306" y="40"/>
                    </a:cubicBezTo>
                    <a:cubicBezTo>
                      <a:pt x="318" y="0"/>
                      <a:pt x="318" y="0"/>
                      <a:pt x="318" y="0"/>
                    </a:cubicBezTo>
                    <a:cubicBezTo>
                      <a:pt x="402" y="26"/>
                      <a:pt x="402" y="26"/>
                      <a:pt x="402" y="26"/>
                    </a:cubicBezTo>
                    <a:cubicBezTo>
                      <a:pt x="390" y="66"/>
                      <a:pt x="390" y="66"/>
                      <a:pt x="390" y="66"/>
                    </a:cubicBezTo>
                    <a:cubicBezTo>
                      <a:pt x="421" y="81"/>
                      <a:pt x="447" y="103"/>
                      <a:pt x="467" y="129"/>
                    </a:cubicBezTo>
                    <a:cubicBezTo>
                      <a:pt x="504" y="110"/>
                      <a:pt x="504" y="110"/>
                      <a:pt x="504" y="110"/>
                    </a:cubicBezTo>
                    <a:cubicBezTo>
                      <a:pt x="545" y="187"/>
                      <a:pt x="545" y="187"/>
                      <a:pt x="545" y="187"/>
                    </a:cubicBezTo>
                    <a:cubicBezTo>
                      <a:pt x="509" y="207"/>
                      <a:pt x="509" y="207"/>
                      <a:pt x="509" y="207"/>
                    </a:cubicBezTo>
                    <a:cubicBezTo>
                      <a:pt x="519" y="238"/>
                      <a:pt x="522" y="272"/>
                      <a:pt x="518" y="306"/>
                    </a:cubicBezTo>
                    <a:cubicBezTo>
                      <a:pt x="558" y="318"/>
                      <a:pt x="558" y="318"/>
                      <a:pt x="558" y="318"/>
                    </a:cubicBezTo>
                    <a:cubicBezTo>
                      <a:pt x="533" y="402"/>
                      <a:pt x="533" y="402"/>
                      <a:pt x="533" y="402"/>
                    </a:cubicBezTo>
                    <a:cubicBezTo>
                      <a:pt x="493" y="390"/>
                      <a:pt x="493" y="390"/>
                      <a:pt x="493" y="390"/>
                    </a:cubicBezTo>
                    <a:cubicBezTo>
                      <a:pt x="477" y="421"/>
                      <a:pt x="455" y="447"/>
                      <a:pt x="429" y="468"/>
                    </a:cubicBezTo>
                    <a:cubicBezTo>
                      <a:pt x="449" y="504"/>
                      <a:pt x="449" y="504"/>
                      <a:pt x="449" y="504"/>
                    </a:cubicBezTo>
                    <a:cubicBezTo>
                      <a:pt x="371" y="546"/>
                      <a:pt x="371" y="546"/>
                      <a:pt x="371" y="546"/>
                    </a:cubicBezTo>
                    <a:cubicBezTo>
                      <a:pt x="352" y="509"/>
                      <a:pt x="352" y="509"/>
                      <a:pt x="352" y="509"/>
                    </a:cubicBezTo>
                    <a:cubicBezTo>
                      <a:pt x="329" y="516"/>
                      <a:pt x="304" y="520"/>
                      <a:pt x="279" y="520"/>
                    </a:cubicBezTo>
                    <a:cubicBezTo>
                      <a:pt x="279" y="486"/>
                      <a:pt x="279" y="486"/>
                      <a:pt x="279" y="486"/>
                    </a:cubicBezTo>
                    <a:cubicBezTo>
                      <a:pt x="368" y="486"/>
                      <a:pt x="450" y="429"/>
                      <a:pt x="477" y="339"/>
                    </a:cubicBezTo>
                    <a:cubicBezTo>
                      <a:pt x="510" y="230"/>
                      <a:pt x="448" y="115"/>
                      <a:pt x="339" y="82"/>
                    </a:cubicBezTo>
                    <a:cubicBezTo>
                      <a:pt x="319" y="76"/>
                      <a:pt x="299" y="73"/>
                      <a:pt x="279" y="73"/>
                    </a:cubicBezTo>
                    <a:lnTo>
                      <a:pt x="279" y="39"/>
                    </a:lnTo>
                    <a:close/>
                    <a:moveTo>
                      <a:pt x="129" y="91"/>
                    </a:moveTo>
                    <a:cubicBezTo>
                      <a:pt x="109" y="54"/>
                      <a:pt x="109" y="54"/>
                      <a:pt x="109" y="54"/>
                    </a:cubicBezTo>
                    <a:cubicBezTo>
                      <a:pt x="187" y="13"/>
                      <a:pt x="187" y="13"/>
                      <a:pt x="187" y="13"/>
                    </a:cubicBezTo>
                    <a:cubicBezTo>
                      <a:pt x="206" y="50"/>
                      <a:pt x="206" y="50"/>
                      <a:pt x="206" y="50"/>
                    </a:cubicBezTo>
                    <a:cubicBezTo>
                      <a:pt x="230" y="42"/>
                      <a:pt x="254" y="39"/>
                      <a:pt x="279" y="39"/>
                    </a:cubicBezTo>
                    <a:cubicBezTo>
                      <a:pt x="279" y="73"/>
                      <a:pt x="279" y="73"/>
                      <a:pt x="279" y="73"/>
                    </a:cubicBezTo>
                    <a:cubicBezTo>
                      <a:pt x="191" y="73"/>
                      <a:pt x="109" y="130"/>
                      <a:pt x="81" y="219"/>
                    </a:cubicBezTo>
                    <a:cubicBezTo>
                      <a:pt x="48" y="328"/>
                      <a:pt x="110" y="444"/>
                      <a:pt x="219" y="477"/>
                    </a:cubicBezTo>
                    <a:cubicBezTo>
                      <a:pt x="219" y="477"/>
                      <a:pt x="219" y="477"/>
                      <a:pt x="219" y="477"/>
                    </a:cubicBezTo>
                    <a:cubicBezTo>
                      <a:pt x="239" y="483"/>
                      <a:pt x="259" y="486"/>
                      <a:pt x="279" y="486"/>
                    </a:cubicBezTo>
                    <a:cubicBezTo>
                      <a:pt x="279" y="520"/>
                      <a:pt x="279" y="520"/>
                      <a:pt x="279" y="520"/>
                    </a:cubicBezTo>
                    <a:cubicBezTo>
                      <a:pt x="270" y="520"/>
                      <a:pt x="261" y="520"/>
                      <a:pt x="252" y="519"/>
                    </a:cubicBezTo>
                    <a:cubicBezTo>
                      <a:pt x="240" y="559"/>
                      <a:pt x="240" y="559"/>
                      <a:pt x="240" y="559"/>
                    </a:cubicBezTo>
                    <a:cubicBezTo>
                      <a:pt x="156" y="533"/>
                      <a:pt x="156" y="533"/>
                      <a:pt x="156" y="533"/>
                    </a:cubicBezTo>
                    <a:cubicBezTo>
                      <a:pt x="168" y="493"/>
                      <a:pt x="168" y="493"/>
                      <a:pt x="168" y="493"/>
                    </a:cubicBezTo>
                    <a:cubicBezTo>
                      <a:pt x="138" y="477"/>
                      <a:pt x="112" y="456"/>
                      <a:pt x="91" y="430"/>
                    </a:cubicBezTo>
                    <a:cubicBezTo>
                      <a:pt x="54" y="449"/>
                      <a:pt x="54" y="449"/>
                      <a:pt x="54" y="449"/>
                    </a:cubicBezTo>
                    <a:cubicBezTo>
                      <a:pt x="13" y="372"/>
                      <a:pt x="13" y="372"/>
                      <a:pt x="13" y="372"/>
                    </a:cubicBezTo>
                    <a:cubicBezTo>
                      <a:pt x="50" y="352"/>
                      <a:pt x="50" y="352"/>
                      <a:pt x="50" y="352"/>
                    </a:cubicBezTo>
                    <a:cubicBezTo>
                      <a:pt x="39" y="321"/>
                      <a:pt x="36" y="287"/>
                      <a:pt x="40" y="253"/>
                    </a:cubicBezTo>
                    <a:cubicBezTo>
                      <a:pt x="0" y="240"/>
                      <a:pt x="0" y="240"/>
                      <a:pt x="0" y="240"/>
                    </a:cubicBezTo>
                    <a:cubicBezTo>
                      <a:pt x="25" y="156"/>
                      <a:pt x="25" y="156"/>
                      <a:pt x="25" y="156"/>
                    </a:cubicBezTo>
                    <a:cubicBezTo>
                      <a:pt x="65" y="168"/>
                      <a:pt x="65" y="168"/>
                      <a:pt x="65" y="168"/>
                    </a:cubicBezTo>
                    <a:cubicBezTo>
                      <a:pt x="81" y="138"/>
                      <a:pt x="103" y="112"/>
                      <a:pt x="129" y="91"/>
                    </a:cubicBezTo>
                    <a:close/>
                  </a:path>
                </a:pathLst>
              </a:custGeom>
              <a:solidFill>
                <a:sysClr val="window" lastClr="FFFFFF">
                  <a:lumMod val="75000"/>
                </a:sys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grpSp>
            <p:nvGrpSpPr>
              <p:cNvPr id="483" name="组合 191"/>
              <p:cNvGrpSpPr/>
              <p:nvPr/>
            </p:nvGrpSpPr>
            <p:grpSpPr bwMode="auto">
              <a:xfrm>
                <a:off x="1658" y="2136"/>
                <a:ext cx="1982" cy="1976"/>
                <a:chOff x="1403810" y="1808163"/>
                <a:chExt cx="1677463" cy="1673667"/>
              </a:xfrm>
            </p:grpSpPr>
            <p:sp>
              <p:nvSpPr>
                <p:cNvPr id="1049650" name="Freeform 6"/>
                <p:cNvSpPr>
                  <a:spLocks noEditPoints="1"/>
                </p:cNvSpPr>
                <p:nvPr/>
              </p:nvSpPr>
              <p:spPr bwMode="auto">
                <a:xfrm>
                  <a:off x="1403810" y="1808163"/>
                  <a:ext cx="1677463" cy="1673667"/>
                </a:xfrm>
                <a:custGeom>
                  <a:avLst/>
                  <a:gdLst>
                    <a:gd name="T0" fmla="*/ 838732 w 558"/>
                    <a:gd name="T1" fmla="*/ 116767 h 559"/>
                    <a:gd name="T2" fmla="*/ 919899 w 558"/>
                    <a:gd name="T3" fmla="*/ 119762 h 559"/>
                    <a:gd name="T4" fmla="*/ 955974 w 558"/>
                    <a:gd name="T5" fmla="*/ 0 h 559"/>
                    <a:gd name="T6" fmla="*/ 1208495 w 558"/>
                    <a:gd name="T7" fmla="*/ 77845 h 559"/>
                    <a:gd name="T8" fmla="*/ 1172420 w 558"/>
                    <a:gd name="T9" fmla="*/ 197606 h 559"/>
                    <a:gd name="T10" fmla="*/ 1403898 w 558"/>
                    <a:gd name="T11" fmla="*/ 386231 h 559"/>
                    <a:gd name="T12" fmla="*/ 1515128 w 558"/>
                    <a:gd name="T13" fmla="*/ 329344 h 559"/>
                    <a:gd name="T14" fmla="*/ 1638382 w 558"/>
                    <a:gd name="T15" fmla="*/ 559885 h 559"/>
                    <a:gd name="T16" fmla="*/ 1530159 w 558"/>
                    <a:gd name="T17" fmla="*/ 619766 h 559"/>
                    <a:gd name="T18" fmla="*/ 1557215 w 558"/>
                    <a:gd name="T19" fmla="*/ 916175 h 559"/>
                    <a:gd name="T20" fmla="*/ 1677463 w 558"/>
                    <a:gd name="T21" fmla="*/ 952104 h 559"/>
                    <a:gd name="T22" fmla="*/ 1602308 w 558"/>
                    <a:gd name="T23" fmla="*/ 1203603 h 559"/>
                    <a:gd name="T24" fmla="*/ 1482060 w 558"/>
                    <a:gd name="T25" fmla="*/ 1167675 h 559"/>
                    <a:gd name="T26" fmla="*/ 1289662 w 558"/>
                    <a:gd name="T27" fmla="*/ 1401210 h 559"/>
                    <a:gd name="T28" fmla="*/ 1349787 w 558"/>
                    <a:gd name="T29" fmla="*/ 1508995 h 559"/>
                    <a:gd name="T30" fmla="*/ 1115302 w 558"/>
                    <a:gd name="T31" fmla="*/ 1634745 h 559"/>
                    <a:gd name="T32" fmla="*/ 1058185 w 558"/>
                    <a:gd name="T33" fmla="*/ 1523965 h 559"/>
                    <a:gd name="T34" fmla="*/ 838732 w 558"/>
                    <a:gd name="T35" fmla="*/ 1556900 h 559"/>
                    <a:gd name="T36" fmla="*/ 838732 w 558"/>
                    <a:gd name="T37" fmla="*/ 1455102 h 559"/>
                    <a:gd name="T38" fmla="*/ 1433960 w 558"/>
                    <a:gd name="T39" fmla="*/ 1014979 h 559"/>
                    <a:gd name="T40" fmla="*/ 1019104 w 558"/>
                    <a:gd name="T41" fmla="*/ 245511 h 559"/>
                    <a:gd name="T42" fmla="*/ 838732 w 558"/>
                    <a:gd name="T43" fmla="*/ 218565 h 559"/>
                    <a:gd name="T44" fmla="*/ 838732 w 558"/>
                    <a:gd name="T45" fmla="*/ 116767 h 559"/>
                    <a:gd name="T46" fmla="*/ 387801 w 558"/>
                    <a:gd name="T47" fmla="*/ 272457 h 559"/>
                    <a:gd name="T48" fmla="*/ 327676 w 558"/>
                    <a:gd name="T49" fmla="*/ 161678 h 559"/>
                    <a:gd name="T50" fmla="*/ 562161 w 558"/>
                    <a:gd name="T51" fmla="*/ 38922 h 559"/>
                    <a:gd name="T52" fmla="*/ 619278 w 558"/>
                    <a:gd name="T53" fmla="*/ 149702 h 559"/>
                    <a:gd name="T54" fmla="*/ 838732 w 558"/>
                    <a:gd name="T55" fmla="*/ 116767 h 559"/>
                    <a:gd name="T56" fmla="*/ 838732 w 558"/>
                    <a:gd name="T57" fmla="*/ 218565 h 559"/>
                    <a:gd name="T58" fmla="*/ 243503 w 558"/>
                    <a:gd name="T59" fmla="*/ 655694 h 559"/>
                    <a:gd name="T60" fmla="*/ 658359 w 558"/>
                    <a:gd name="T61" fmla="*/ 1428156 h 559"/>
                    <a:gd name="T62" fmla="*/ 658359 w 558"/>
                    <a:gd name="T63" fmla="*/ 1428156 h 559"/>
                    <a:gd name="T64" fmla="*/ 838732 w 558"/>
                    <a:gd name="T65" fmla="*/ 1455102 h 559"/>
                    <a:gd name="T66" fmla="*/ 838732 w 558"/>
                    <a:gd name="T67" fmla="*/ 1556900 h 559"/>
                    <a:gd name="T68" fmla="*/ 757564 w 558"/>
                    <a:gd name="T69" fmla="*/ 1553905 h 559"/>
                    <a:gd name="T70" fmla="*/ 721489 w 558"/>
                    <a:gd name="T71" fmla="*/ 1673667 h 559"/>
                    <a:gd name="T72" fmla="*/ 468968 w 558"/>
                    <a:gd name="T73" fmla="*/ 1595822 h 559"/>
                    <a:gd name="T74" fmla="*/ 505043 w 558"/>
                    <a:gd name="T75" fmla="*/ 1476061 h 559"/>
                    <a:gd name="T76" fmla="*/ 273565 w 558"/>
                    <a:gd name="T77" fmla="*/ 1287436 h 559"/>
                    <a:gd name="T78" fmla="*/ 162335 w 558"/>
                    <a:gd name="T79" fmla="*/ 1344323 h 559"/>
                    <a:gd name="T80" fmla="*/ 39081 w 558"/>
                    <a:gd name="T81" fmla="*/ 1113782 h 559"/>
                    <a:gd name="T82" fmla="*/ 150310 w 558"/>
                    <a:gd name="T83" fmla="*/ 1053901 h 559"/>
                    <a:gd name="T84" fmla="*/ 120248 w 558"/>
                    <a:gd name="T85" fmla="*/ 757492 h 559"/>
                    <a:gd name="T86" fmla="*/ 0 w 558"/>
                    <a:gd name="T87" fmla="*/ 718569 h 559"/>
                    <a:gd name="T88" fmla="*/ 75155 w 558"/>
                    <a:gd name="T89" fmla="*/ 467070 h 559"/>
                    <a:gd name="T90" fmla="*/ 195403 w 558"/>
                    <a:gd name="T91" fmla="*/ 502998 h 559"/>
                    <a:gd name="T92" fmla="*/ 387801 w 558"/>
                    <a:gd name="T93" fmla="*/ 272457 h 5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58" h="559">
                      <a:moveTo>
                        <a:pt x="279" y="39"/>
                      </a:moveTo>
                      <a:cubicBezTo>
                        <a:pt x="288" y="39"/>
                        <a:pt x="297" y="39"/>
                        <a:pt x="306" y="40"/>
                      </a:cubicBezTo>
                      <a:cubicBezTo>
                        <a:pt x="318" y="0"/>
                        <a:pt x="318" y="0"/>
                        <a:pt x="318" y="0"/>
                      </a:cubicBezTo>
                      <a:cubicBezTo>
                        <a:pt x="402" y="26"/>
                        <a:pt x="402" y="26"/>
                        <a:pt x="402" y="26"/>
                      </a:cubicBezTo>
                      <a:cubicBezTo>
                        <a:pt x="390" y="66"/>
                        <a:pt x="390" y="66"/>
                        <a:pt x="390" y="66"/>
                      </a:cubicBezTo>
                      <a:cubicBezTo>
                        <a:pt x="421" y="81"/>
                        <a:pt x="447" y="103"/>
                        <a:pt x="467" y="129"/>
                      </a:cubicBezTo>
                      <a:cubicBezTo>
                        <a:pt x="504" y="110"/>
                        <a:pt x="504" y="110"/>
                        <a:pt x="504" y="110"/>
                      </a:cubicBezTo>
                      <a:cubicBezTo>
                        <a:pt x="545" y="187"/>
                        <a:pt x="545" y="187"/>
                        <a:pt x="545" y="187"/>
                      </a:cubicBezTo>
                      <a:cubicBezTo>
                        <a:pt x="509" y="207"/>
                        <a:pt x="509" y="207"/>
                        <a:pt x="509" y="207"/>
                      </a:cubicBezTo>
                      <a:cubicBezTo>
                        <a:pt x="519" y="238"/>
                        <a:pt x="522" y="272"/>
                        <a:pt x="518" y="306"/>
                      </a:cubicBezTo>
                      <a:cubicBezTo>
                        <a:pt x="558" y="318"/>
                        <a:pt x="558" y="318"/>
                        <a:pt x="558" y="318"/>
                      </a:cubicBezTo>
                      <a:cubicBezTo>
                        <a:pt x="533" y="402"/>
                        <a:pt x="533" y="402"/>
                        <a:pt x="533" y="402"/>
                      </a:cubicBezTo>
                      <a:cubicBezTo>
                        <a:pt x="493" y="390"/>
                        <a:pt x="493" y="390"/>
                        <a:pt x="493" y="390"/>
                      </a:cubicBezTo>
                      <a:cubicBezTo>
                        <a:pt x="477" y="421"/>
                        <a:pt x="455" y="447"/>
                        <a:pt x="429" y="468"/>
                      </a:cubicBezTo>
                      <a:cubicBezTo>
                        <a:pt x="449" y="504"/>
                        <a:pt x="449" y="504"/>
                        <a:pt x="449" y="504"/>
                      </a:cubicBezTo>
                      <a:cubicBezTo>
                        <a:pt x="371" y="546"/>
                        <a:pt x="371" y="546"/>
                        <a:pt x="371" y="546"/>
                      </a:cubicBezTo>
                      <a:cubicBezTo>
                        <a:pt x="352" y="509"/>
                        <a:pt x="352" y="509"/>
                        <a:pt x="352" y="509"/>
                      </a:cubicBezTo>
                      <a:cubicBezTo>
                        <a:pt x="329" y="516"/>
                        <a:pt x="304" y="520"/>
                        <a:pt x="279" y="520"/>
                      </a:cubicBezTo>
                      <a:cubicBezTo>
                        <a:pt x="279" y="486"/>
                        <a:pt x="279" y="486"/>
                        <a:pt x="279" y="486"/>
                      </a:cubicBezTo>
                      <a:cubicBezTo>
                        <a:pt x="368" y="486"/>
                        <a:pt x="450" y="429"/>
                        <a:pt x="477" y="339"/>
                      </a:cubicBezTo>
                      <a:cubicBezTo>
                        <a:pt x="510" y="230"/>
                        <a:pt x="448" y="115"/>
                        <a:pt x="339" y="82"/>
                      </a:cubicBezTo>
                      <a:cubicBezTo>
                        <a:pt x="319" y="76"/>
                        <a:pt x="299" y="73"/>
                        <a:pt x="279" y="73"/>
                      </a:cubicBezTo>
                      <a:lnTo>
                        <a:pt x="279" y="39"/>
                      </a:lnTo>
                      <a:close/>
                      <a:moveTo>
                        <a:pt x="129" y="91"/>
                      </a:moveTo>
                      <a:cubicBezTo>
                        <a:pt x="109" y="54"/>
                        <a:pt x="109" y="54"/>
                        <a:pt x="109" y="54"/>
                      </a:cubicBezTo>
                      <a:cubicBezTo>
                        <a:pt x="187" y="13"/>
                        <a:pt x="187" y="13"/>
                        <a:pt x="187" y="13"/>
                      </a:cubicBezTo>
                      <a:cubicBezTo>
                        <a:pt x="206" y="50"/>
                        <a:pt x="206" y="50"/>
                        <a:pt x="206" y="50"/>
                      </a:cubicBezTo>
                      <a:cubicBezTo>
                        <a:pt x="230" y="42"/>
                        <a:pt x="254" y="39"/>
                        <a:pt x="279" y="39"/>
                      </a:cubicBezTo>
                      <a:cubicBezTo>
                        <a:pt x="279" y="73"/>
                        <a:pt x="279" y="73"/>
                        <a:pt x="279" y="73"/>
                      </a:cubicBezTo>
                      <a:cubicBezTo>
                        <a:pt x="191" y="73"/>
                        <a:pt x="109" y="130"/>
                        <a:pt x="81" y="219"/>
                      </a:cubicBezTo>
                      <a:cubicBezTo>
                        <a:pt x="48" y="328"/>
                        <a:pt x="110" y="444"/>
                        <a:pt x="219" y="477"/>
                      </a:cubicBezTo>
                      <a:cubicBezTo>
                        <a:pt x="219" y="477"/>
                        <a:pt x="219" y="477"/>
                        <a:pt x="219" y="477"/>
                      </a:cubicBezTo>
                      <a:cubicBezTo>
                        <a:pt x="239" y="483"/>
                        <a:pt x="259" y="486"/>
                        <a:pt x="279" y="486"/>
                      </a:cubicBezTo>
                      <a:cubicBezTo>
                        <a:pt x="279" y="520"/>
                        <a:pt x="279" y="520"/>
                        <a:pt x="279" y="520"/>
                      </a:cubicBezTo>
                      <a:cubicBezTo>
                        <a:pt x="270" y="520"/>
                        <a:pt x="261" y="520"/>
                        <a:pt x="252" y="519"/>
                      </a:cubicBezTo>
                      <a:cubicBezTo>
                        <a:pt x="240" y="559"/>
                        <a:pt x="240" y="559"/>
                        <a:pt x="240" y="559"/>
                      </a:cubicBezTo>
                      <a:cubicBezTo>
                        <a:pt x="156" y="533"/>
                        <a:pt x="156" y="533"/>
                        <a:pt x="156" y="533"/>
                      </a:cubicBezTo>
                      <a:cubicBezTo>
                        <a:pt x="168" y="493"/>
                        <a:pt x="168" y="493"/>
                        <a:pt x="168" y="493"/>
                      </a:cubicBezTo>
                      <a:cubicBezTo>
                        <a:pt x="138" y="477"/>
                        <a:pt x="112" y="456"/>
                        <a:pt x="91" y="430"/>
                      </a:cubicBezTo>
                      <a:cubicBezTo>
                        <a:pt x="54" y="449"/>
                        <a:pt x="54" y="449"/>
                        <a:pt x="54" y="449"/>
                      </a:cubicBezTo>
                      <a:cubicBezTo>
                        <a:pt x="13" y="372"/>
                        <a:pt x="13" y="372"/>
                        <a:pt x="13" y="372"/>
                      </a:cubicBezTo>
                      <a:cubicBezTo>
                        <a:pt x="50" y="352"/>
                        <a:pt x="50" y="352"/>
                        <a:pt x="50" y="352"/>
                      </a:cubicBezTo>
                      <a:cubicBezTo>
                        <a:pt x="39" y="321"/>
                        <a:pt x="36" y="287"/>
                        <a:pt x="40" y="253"/>
                      </a:cubicBezTo>
                      <a:cubicBezTo>
                        <a:pt x="0" y="240"/>
                        <a:pt x="0" y="240"/>
                        <a:pt x="0" y="240"/>
                      </a:cubicBezTo>
                      <a:cubicBezTo>
                        <a:pt x="25" y="156"/>
                        <a:pt x="25" y="156"/>
                        <a:pt x="25" y="156"/>
                      </a:cubicBezTo>
                      <a:cubicBezTo>
                        <a:pt x="65" y="168"/>
                        <a:pt x="65" y="168"/>
                        <a:pt x="65" y="168"/>
                      </a:cubicBezTo>
                      <a:cubicBezTo>
                        <a:pt x="81" y="138"/>
                        <a:pt x="103" y="112"/>
                        <a:pt x="129" y="91"/>
                      </a:cubicBez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51" name="Freeform 7"/>
                <p:cNvSpPr/>
                <p:nvPr/>
              </p:nvSpPr>
              <p:spPr bwMode="auto">
                <a:xfrm>
                  <a:off x="2356012" y="2683106"/>
                  <a:ext cx="253921" cy="514486"/>
                </a:xfrm>
                <a:custGeom>
                  <a:avLst/>
                  <a:gdLst>
                    <a:gd name="T0" fmla="*/ 0 w 84"/>
                    <a:gd name="T1" fmla="*/ 21 h 172"/>
                    <a:gd name="T2" fmla="*/ 67 w 84"/>
                    <a:gd name="T3" fmla="*/ 21 h 172"/>
                    <a:gd name="T4" fmla="*/ 84 w 84"/>
                    <a:gd name="T5" fmla="*/ 135 h 172"/>
                    <a:gd name="T6" fmla="*/ 14 w 84"/>
                    <a:gd name="T7" fmla="*/ 172 h 172"/>
                    <a:gd name="T8" fmla="*/ 0 w 84"/>
                    <a:gd name="T9" fmla="*/ 21 h 172"/>
                    <a:gd name="T10" fmla="*/ 0 w 84"/>
                    <a:gd name="T11" fmla="*/ 21 h 172"/>
                  </a:gdLst>
                  <a:ahLst/>
                  <a:cxnLst>
                    <a:cxn ang="0">
                      <a:pos x="T0" y="T1"/>
                    </a:cxn>
                    <a:cxn ang="0">
                      <a:pos x="T2" y="T3"/>
                    </a:cxn>
                    <a:cxn ang="0">
                      <a:pos x="T4" y="T5"/>
                    </a:cxn>
                    <a:cxn ang="0">
                      <a:pos x="T6" y="T7"/>
                    </a:cxn>
                    <a:cxn ang="0">
                      <a:pos x="T8" y="T9"/>
                    </a:cxn>
                    <a:cxn ang="0">
                      <a:pos x="T10" y="T11"/>
                    </a:cxn>
                  </a:cxnLst>
                  <a:rect l="0" t="0" r="r" b="b"/>
                  <a:pathLst>
                    <a:path w="84" h="172">
                      <a:moveTo>
                        <a:pt x="0" y="21"/>
                      </a:moveTo>
                      <a:cubicBezTo>
                        <a:pt x="26" y="14"/>
                        <a:pt x="63" y="0"/>
                        <a:pt x="67" y="21"/>
                      </a:cubicBezTo>
                      <a:cubicBezTo>
                        <a:pt x="72" y="42"/>
                        <a:pt x="78" y="87"/>
                        <a:pt x="84" y="135"/>
                      </a:cubicBezTo>
                      <a:cubicBezTo>
                        <a:pt x="63" y="152"/>
                        <a:pt x="40" y="165"/>
                        <a:pt x="14" y="172"/>
                      </a:cubicBezTo>
                      <a:cubicBezTo>
                        <a:pt x="0" y="21"/>
                        <a:pt x="0" y="21"/>
                        <a:pt x="0" y="21"/>
                      </a:cubicBezTo>
                      <a:cubicBezTo>
                        <a:pt x="0" y="21"/>
                        <a:pt x="0" y="21"/>
                        <a:pt x="0" y="21"/>
                      </a:cubicBez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52" name="Freeform 8"/>
                <p:cNvSpPr/>
                <p:nvPr/>
              </p:nvSpPr>
              <p:spPr bwMode="auto">
                <a:xfrm>
                  <a:off x="1875150" y="2667227"/>
                  <a:ext cx="244399" cy="527189"/>
                </a:xfrm>
                <a:custGeom>
                  <a:avLst/>
                  <a:gdLst>
                    <a:gd name="T0" fmla="*/ 81 w 81"/>
                    <a:gd name="T1" fmla="*/ 26 h 176"/>
                    <a:gd name="T2" fmla="*/ 17 w 81"/>
                    <a:gd name="T3" fmla="*/ 25 h 176"/>
                    <a:gd name="T4" fmla="*/ 0 w 81"/>
                    <a:gd name="T5" fmla="*/ 140 h 176"/>
                    <a:gd name="T6" fmla="*/ 66 w 81"/>
                    <a:gd name="T7" fmla="*/ 176 h 176"/>
                    <a:gd name="T8" fmla="*/ 66 w 81"/>
                    <a:gd name="T9" fmla="*/ 176 h 176"/>
                    <a:gd name="T10" fmla="*/ 67 w 81"/>
                    <a:gd name="T11" fmla="*/ 176 h 176"/>
                    <a:gd name="T12" fmla="*/ 81 w 81"/>
                    <a:gd name="T13" fmla="*/ 26 h 176"/>
                    <a:gd name="T14" fmla="*/ 81 w 81"/>
                    <a:gd name="T15" fmla="*/ 26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76">
                      <a:moveTo>
                        <a:pt x="81" y="26"/>
                      </a:moveTo>
                      <a:cubicBezTo>
                        <a:pt x="48" y="18"/>
                        <a:pt x="22" y="0"/>
                        <a:pt x="17" y="25"/>
                      </a:cubicBezTo>
                      <a:cubicBezTo>
                        <a:pt x="12" y="48"/>
                        <a:pt x="6" y="94"/>
                        <a:pt x="0" y="140"/>
                      </a:cubicBezTo>
                      <a:cubicBezTo>
                        <a:pt x="19" y="156"/>
                        <a:pt x="41" y="168"/>
                        <a:pt x="66" y="176"/>
                      </a:cubicBezTo>
                      <a:cubicBezTo>
                        <a:pt x="66" y="176"/>
                        <a:pt x="66" y="176"/>
                        <a:pt x="66" y="176"/>
                      </a:cubicBezTo>
                      <a:cubicBezTo>
                        <a:pt x="67" y="176"/>
                        <a:pt x="67" y="176"/>
                        <a:pt x="67" y="176"/>
                      </a:cubicBezTo>
                      <a:cubicBezTo>
                        <a:pt x="81" y="26"/>
                        <a:pt x="81" y="26"/>
                        <a:pt x="81" y="26"/>
                      </a:cubicBezTo>
                      <a:cubicBezTo>
                        <a:pt x="81" y="26"/>
                        <a:pt x="81" y="26"/>
                        <a:pt x="81" y="26"/>
                      </a:cubicBez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53" name="Freeform 9"/>
                <p:cNvSpPr/>
                <p:nvPr/>
              </p:nvSpPr>
              <p:spPr bwMode="auto">
                <a:xfrm>
                  <a:off x="1925935" y="2616413"/>
                  <a:ext cx="631627" cy="619289"/>
                </a:xfrm>
                <a:custGeom>
                  <a:avLst/>
                  <a:gdLst>
                    <a:gd name="T0" fmla="*/ 75150 w 210"/>
                    <a:gd name="T1" fmla="*/ 548007 h 207"/>
                    <a:gd name="T2" fmla="*/ 0 w 210"/>
                    <a:gd name="T3" fmla="*/ 122778 h 207"/>
                    <a:gd name="T4" fmla="*/ 246493 w 210"/>
                    <a:gd name="T5" fmla="*/ 0 h 207"/>
                    <a:gd name="T6" fmla="*/ 309619 w 210"/>
                    <a:gd name="T7" fmla="*/ 23957 h 207"/>
                    <a:gd name="T8" fmla="*/ 375751 w 210"/>
                    <a:gd name="T9" fmla="*/ 0 h 207"/>
                    <a:gd name="T10" fmla="*/ 631262 w 210"/>
                    <a:gd name="T11" fmla="*/ 119783 h 207"/>
                    <a:gd name="T12" fmla="*/ 550100 w 210"/>
                    <a:gd name="T13" fmla="*/ 553996 h 207"/>
                    <a:gd name="T14" fmla="*/ 147294 w 210"/>
                    <a:gd name="T15" fmla="*/ 577953 h 207"/>
                    <a:gd name="T16" fmla="*/ 147294 w 210"/>
                    <a:gd name="T17" fmla="*/ 577953 h 207"/>
                    <a:gd name="T18" fmla="*/ 75150 w 210"/>
                    <a:gd name="T19" fmla="*/ 5480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207">
                      <a:moveTo>
                        <a:pt x="25" y="183"/>
                      </a:moveTo>
                      <a:cubicBezTo>
                        <a:pt x="23" y="138"/>
                        <a:pt x="9" y="59"/>
                        <a:pt x="0" y="41"/>
                      </a:cubicBezTo>
                      <a:cubicBezTo>
                        <a:pt x="6" y="18"/>
                        <a:pt x="66" y="13"/>
                        <a:pt x="82" y="0"/>
                      </a:cubicBezTo>
                      <a:cubicBezTo>
                        <a:pt x="90" y="7"/>
                        <a:pt x="95" y="8"/>
                        <a:pt x="103" y="8"/>
                      </a:cubicBezTo>
                      <a:cubicBezTo>
                        <a:pt x="112" y="8"/>
                        <a:pt x="118" y="7"/>
                        <a:pt x="125" y="0"/>
                      </a:cubicBezTo>
                      <a:cubicBezTo>
                        <a:pt x="137" y="10"/>
                        <a:pt x="199" y="17"/>
                        <a:pt x="210" y="40"/>
                      </a:cubicBezTo>
                      <a:cubicBezTo>
                        <a:pt x="200" y="60"/>
                        <a:pt x="184" y="140"/>
                        <a:pt x="183" y="185"/>
                      </a:cubicBezTo>
                      <a:cubicBezTo>
                        <a:pt x="142" y="203"/>
                        <a:pt x="95" y="207"/>
                        <a:pt x="49" y="193"/>
                      </a:cubicBezTo>
                      <a:cubicBezTo>
                        <a:pt x="49" y="193"/>
                        <a:pt x="49" y="193"/>
                        <a:pt x="49" y="193"/>
                      </a:cubicBezTo>
                      <a:cubicBezTo>
                        <a:pt x="41" y="190"/>
                        <a:pt x="33" y="187"/>
                        <a:pt x="25" y="183"/>
                      </a:cubicBez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54" name="Freeform 10"/>
                <p:cNvSpPr/>
                <p:nvPr/>
              </p:nvSpPr>
              <p:spPr bwMode="auto">
                <a:xfrm>
                  <a:off x="2109710" y="2616533"/>
                  <a:ext cx="255541" cy="508552"/>
                </a:xfrm>
                <a:custGeom>
                  <a:avLst/>
                  <a:gdLst>
                    <a:gd name="T0" fmla="*/ 2147483646 w 202"/>
                    <a:gd name="T1" fmla="*/ 2147483646 h 402"/>
                    <a:gd name="T2" fmla="*/ 0 w 202"/>
                    <a:gd name="T3" fmla="*/ 2147483646 h 402"/>
                    <a:gd name="T4" fmla="*/ 2147483646 w 202"/>
                    <a:gd name="T5" fmla="*/ 2147483646 h 402"/>
                    <a:gd name="T6" fmla="*/ 2147483646 w 202"/>
                    <a:gd name="T7" fmla="*/ 2147483646 h 402"/>
                    <a:gd name="T8" fmla="*/ 2147483646 w 202"/>
                    <a:gd name="T9" fmla="*/ 2147483646 h 402"/>
                    <a:gd name="T10" fmla="*/ 2147483646 w 202"/>
                    <a:gd name="T11" fmla="*/ 0 h 402"/>
                    <a:gd name="T12" fmla="*/ 2147483646 w 202"/>
                    <a:gd name="T13" fmla="*/ 0 h 402"/>
                    <a:gd name="T14" fmla="*/ 2147483646 w 202"/>
                    <a:gd name="T15" fmla="*/ 2147483646 h 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402">
                      <a:moveTo>
                        <a:pt x="5" y="26"/>
                      </a:moveTo>
                      <a:lnTo>
                        <a:pt x="0" y="147"/>
                      </a:lnTo>
                      <a:lnTo>
                        <a:pt x="103" y="402"/>
                      </a:lnTo>
                      <a:lnTo>
                        <a:pt x="202" y="147"/>
                      </a:lnTo>
                      <a:lnTo>
                        <a:pt x="195" y="24"/>
                      </a:lnTo>
                      <a:lnTo>
                        <a:pt x="152" y="0"/>
                      </a:lnTo>
                      <a:lnTo>
                        <a:pt x="50" y="0"/>
                      </a:lnTo>
                      <a:lnTo>
                        <a:pt x="5" y="26"/>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55" name="Rectangle 11"/>
                <p:cNvSpPr>
                  <a:spLocks noChangeArrowheads="1"/>
                </p:cNvSpPr>
                <p:nvPr/>
              </p:nvSpPr>
              <p:spPr bwMode="auto">
                <a:xfrm>
                  <a:off x="2172964" y="2565931"/>
                  <a:ext cx="129035" cy="131565"/>
                </a:xfrm>
                <a:prstGeom prst="rect">
                  <a:avLst/>
                </a:pr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endParaRPr lang="zh-CN" altLang="en-US" sz="1350">
                    <a:latin typeface="Arial" panose="020B0604020202020204" pitchFamily="34" charset="0"/>
                    <a:ea typeface="黑体" panose="02010609060101010101" charset="-122"/>
                  </a:endParaRPr>
                </a:p>
              </p:txBody>
            </p:sp>
            <p:sp>
              <p:nvSpPr>
                <p:cNvPr id="1049656" name="Freeform 12"/>
                <p:cNvSpPr/>
                <p:nvPr/>
              </p:nvSpPr>
              <p:spPr bwMode="auto">
                <a:xfrm>
                  <a:off x="2209649" y="2686111"/>
                  <a:ext cx="59458" cy="92349"/>
                </a:xfrm>
                <a:custGeom>
                  <a:avLst/>
                  <a:gdLst>
                    <a:gd name="T0" fmla="*/ 2147483646 w 20"/>
                    <a:gd name="T1" fmla="*/ 2147483646 h 31"/>
                    <a:gd name="T2" fmla="*/ 2147483646 w 20"/>
                    <a:gd name="T3" fmla="*/ 2147483646 h 31"/>
                    <a:gd name="T4" fmla="*/ 2147483646 w 20"/>
                    <a:gd name="T5" fmla="*/ 0 h 31"/>
                    <a:gd name="T6" fmla="*/ 0 w 20"/>
                    <a:gd name="T7" fmla="*/ 2147483646 h 31"/>
                    <a:gd name="T8" fmla="*/ 2147483646 w 20"/>
                    <a:gd name="T9" fmla="*/ 2147483646 h 31"/>
                    <a:gd name="T10" fmla="*/ 2147483646 w 20"/>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1">
                      <a:moveTo>
                        <a:pt x="17" y="31"/>
                      </a:moveTo>
                      <a:cubicBezTo>
                        <a:pt x="20" y="25"/>
                        <a:pt x="20" y="25"/>
                        <a:pt x="20" y="25"/>
                      </a:cubicBezTo>
                      <a:cubicBezTo>
                        <a:pt x="9" y="0"/>
                        <a:pt x="9" y="0"/>
                        <a:pt x="9" y="0"/>
                      </a:cubicBezTo>
                      <a:cubicBezTo>
                        <a:pt x="0" y="24"/>
                        <a:pt x="0" y="24"/>
                        <a:pt x="0" y="24"/>
                      </a:cubicBezTo>
                      <a:cubicBezTo>
                        <a:pt x="3" y="31"/>
                        <a:pt x="3" y="31"/>
                        <a:pt x="3" y="31"/>
                      </a:cubicBezTo>
                      <a:cubicBezTo>
                        <a:pt x="7" y="31"/>
                        <a:pt x="12" y="31"/>
                        <a:pt x="17" y="3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57" name="Freeform 13"/>
                <p:cNvSpPr/>
                <p:nvPr/>
              </p:nvSpPr>
              <p:spPr bwMode="auto">
                <a:xfrm>
                  <a:off x="2133746" y="2616533"/>
                  <a:ext cx="102470" cy="192289"/>
                </a:xfrm>
                <a:custGeom>
                  <a:avLst/>
                  <a:gdLst>
                    <a:gd name="T0" fmla="*/ 2147483646 w 81"/>
                    <a:gd name="T1" fmla="*/ 0 h 152"/>
                    <a:gd name="T2" fmla="*/ 2147483646 w 81"/>
                    <a:gd name="T3" fmla="*/ 2147483646 h 152"/>
                    <a:gd name="T4" fmla="*/ 2147483646 w 81"/>
                    <a:gd name="T5" fmla="*/ 2147483646 h 152"/>
                    <a:gd name="T6" fmla="*/ 0 w 81"/>
                    <a:gd name="T7" fmla="*/ 2147483646 h 152"/>
                    <a:gd name="T8" fmla="*/ 2147483646 w 81"/>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52">
                      <a:moveTo>
                        <a:pt x="31" y="0"/>
                      </a:moveTo>
                      <a:lnTo>
                        <a:pt x="81" y="55"/>
                      </a:lnTo>
                      <a:lnTo>
                        <a:pt x="46" y="152"/>
                      </a:lnTo>
                      <a:lnTo>
                        <a:pt x="0" y="21"/>
                      </a:lnTo>
                      <a:lnTo>
                        <a:pt x="31"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58" name="Freeform 14"/>
                <p:cNvSpPr/>
                <p:nvPr/>
              </p:nvSpPr>
              <p:spPr bwMode="auto">
                <a:xfrm>
                  <a:off x="2043927" y="2640569"/>
                  <a:ext cx="192289" cy="488311"/>
                </a:xfrm>
                <a:custGeom>
                  <a:avLst/>
                  <a:gdLst>
                    <a:gd name="T0" fmla="*/ 2147483646 w 152"/>
                    <a:gd name="T1" fmla="*/ 0 h 386"/>
                    <a:gd name="T2" fmla="*/ 2147483646 w 152"/>
                    <a:gd name="T3" fmla="*/ 2147483646 h 386"/>
                    <a:gd name="T4" fmla="*/ 2147483646 w 152"/>
                    <a:gd name="T5" fmla="*/ 2147483646 h 386"/>
                    <a:gd name="T6" fmla="*/ 2147483646 w 152"/>
                    <a:gd name="T7" fmla="*/ 2147483646 h 386"/>
                    <a:gd name="T8" fmla="*/ 0 w 152"/>
                    <a:gd name="T9" fmla="*/ 2147483646 h 386"/>
                    <a:gd name="T10" fmla="*/ 2147483646 w 152"/>
                    <a:gd name="T11" fmla="*/ 2147483646 h 386"/>
                    <a:gd name="T12" fmla="*/ 2147483646 w 152"/>
                    <a:gd name="T13" fmla="*/ 0 h 3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386">
                      <a:moveTo>
                        <a:pt x="71" y="0"/>
                      </a:moveTo>
                      <a:lnTo>
                        <a:pt x="152" y="386"/>
                      </a:lnTo>
                      <a:lnTo>
                        <a:pt x="19" y="173"/>
                      </a:lnTo>
                      <a:lnTo>
                        <a:pt x="38" y="137"/>
                      </a:lnTo>
                      <a:lnTo>
                        <a:pt x="0" y="107"/>
                      </a:lnTo>
                      <a:lnTo>
                        <a:pt x="50" y="12"/>
                      </a:lnTo>
                      <a:lnTo>
                        <a:pt x="71"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59" name="Freeform 15"/>
                <p:cNvSpPr/>
                <p:nvPr/>
              </p:nvSpPr>
              <p:spPr bwMode="auto">
                <a:xfrm>
                  <a:off x="2236216" y="2616533"/>
                  <a:ext cx="105000" cy="192289"/>
                </a:xfrm>
                <a:custGeom>
                  <a:avLst/>
                  <a:gdLst>
                    <a:gd name="T0" fmla="*/ 2147483646 w 83"/>
                    <a:gd name="T1" fmla="*/ 0 h 152"/>
                    <a:gd name="T2" fmla="*/ 0 w 83"/>
                    <a:gd name="T3" fmla="*/ 2147483646 h 152"/>
                    <a:gd name="T4" fmla="*/ 2147483646 w 83"/>
                    <a:gd name="T5" fmla="*/ 2147483646 h 152"/>
                    <a:gd name="T6" fmla="*/ 2147483646 w 83"/>
                    <a:gd name="T7" fmla="*/ 2147483646 h 152"/>
                    <a:gd name="T8" fmla="*/ 2147483646 w 83"/>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52">
                      <a:moveTo>
                        <a:pt x="52" y="0"/>
                      </a:moveTo>
                      <a:lnTo>
                        <a:pt x="0" y="55"/>
                      </a:lnTo>
                      <a:lnTo>
                        <a:pt x="38" y="152"/>
                      </a:lnTo>
                      <a:lnTo>
                        <a:pt x="83" y="21"/>
                      </a:lnTo>
                      <a:lnTo>
                        <a:pt x="52"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0" name="Freeform 16"/>
                <p:cNvSpPr/>
                <p:nvPr/>
              </p:nvSpPr>
              <p:spPr bwMode="auto">
                <a:xfrm>
                  <a:off x="2197000" y="2822738"/>
                  <a:ext cx="84758" cy="306143"/>
                </a:xfrm>
                <a:custGeom>
                  <a:avLst/>
                  <a:gdLst>
                    <a:gd name="T0" fmla="*/ 2147483646 w 67"/>
                    <a:gd name="T1" fmla="*/ 0 h 242"/>
                    <a:gd name="T2" fmla="*/ 2147483646 w 67"/>
                    <a:gd name="T3" fmla="*/ 0 h 242"/>
                    <a:gd name="T4" fmla="*/ 2147483646 w 67"/>
                    <a:gd name="T5" fmla="*/ 2147483646 h 242"/>
                    <a:gd name="T6" fmla="*/ 2147483646 w 67"/>
                    <a:gd name="T7" fmla="*/ 2147483646 h 242"/>
                    <a:gd name="T8" fmla="*/ 0 w 67"/>
                    <a:gd name="T9" fmla="*/ 2147483646 h 242"/>
                    <a:gd name="T10" fmla="*/ 2147483646 w 67"/>
                    <a:gd name="T11" fmla="*/ 0 h 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242">
                      <a:moveTo>
                        <a:pt x="17" y="0"/>
                      </a:moveTo>
                      <a:lnTo>
                        <a:pt x="50" y="0"/>
                      </a:lnTo>
                      <a:lnTo>
                        <a:pt x="67" y="164"/>
                      </a:lnTo>
                      <a:lnTo>
                        <a:pt x="31" y="242"/>
                      </a:lnTo>
                      <a:lnTo>
                        <a:pt x="0" y="164"/>
                      </a:lnTo>
                      <a:lnTo>
                        <a:pt x="17"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1" name="Freeform 17"/>
                <p:cNvSpPr/>
                <p:nvPr/>
              </p:nvSpPr>
              <p:spPr bwMode="auto">
                <a:xfrm>
                  <a:off x="2133746" y="2616533"/>
                  <a:ext cx="102470" cy="161926"/>
                </a:xfrm>
                <a:custGeom>
                  <a:avLst/>
                  <a:gdLst>
                    <a:gd name="T0" fmla="*/ 2147483646 w 81"/>
                    <a:gd name="T1" fmla="*/ 0 h 128"/>
                    <a:gd name="T2" fmla="*/ 2147483646 w 81"/>
                    <a:gd name="T3" fmla="*/ 2147483646 h 128"/>
                    <a:gd name="T4" fmla="*/ 2147483646 w 81"/>
                    <a:gd name="T5" fmla="*/ 2147483646 h 128"/>
                    <a:gd name="T6" fmla="*/ 0 w 81"/>
                    <a:gd name="T7" fmla="*/ 2147483646 h 128"/>
                    <a:gd name="T8" fmla="*/ 2147483646 w 81"/>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28">
                      <a:moveTo>
                        <a:pt x="31" y="0"/>
                      </a:moveTo>
                      <a:lnTo>
                        <a:pt x="81" y="55"/>
                      </a:lnTo>
                      <a:lnTo>
                        <a:pt x="46" y="128"/>
                      </a:lnTo>
                      <a:lnTo>
                        <a:pt x="0" y="21"/>
                      </a:lnTo>
                      <a:lnTo>
                        <a:pt x="31"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2" name="Freeform 18"/>
                <p:cNvSpPr/>
                <p:nvPr/>
              </p:nvSpPr>
              <p:spPr bwMode="auto">
                <a:xfrm>
                  <a:off x="2061639" y="2640569"/>
                  <a:ext cx="174577" cy="488311"/>
                </a:xfrm>
                <a:custGeom>
                  <a:avLst/>
                  <a:gdLst>
                    <a:gd name="T0" fmla="*/ 2147483646 w 138"/>
                    <a:gd name="T1" fmla="*/ 0 h 386"/>
                    <a:gd name="T2" fmla="*/ 2147483646 w 138"/>
                    <a:gd name="T3" fmla="*/ 2147483646 h 386"/>
                    <a:gd name="T4" fmla="*/ 2147483646 w 138"/>
                    <a:gd name="T5" fmla="*/ 2147483646 h 386"/>
                    <a:gd name="T6" fmla="*/ 2147483646 w 138"/>
                    <a:gd name="T7" fmla="*/ 2147483646 h 386"/>
                    <a:gd name="T8" fmla="*/ 0 w 138"/>
                    <a:gd name="T9" fmla="*/ 2147483646 h 386"/>
                    <a:gd name="T10" fmla="*/ 2147483646 w 138"/>
                    <a:gd name="T11" fmla="*/ 2147483646 h 386"/>
                    <a:gd name="T12" fmla="*/ 2147483646 w 138"/>
                    <a:gd name="T13" fmla="*/ 0 h 3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86">
                      <a:moveTo>
                        <a:pt x="57" y="0"/>
                      </a:moveTo>
                      <a:lnTo>
                        <a:pt x="138" y="386"/>
                      </a:lnTo>
                      <a:lnTo>
                        <a:pt x="19" y="156"/>
                      </a:lnTo>
                      <a:lnTo>
                        <a:pt x="38" y="128"/>
                      </a:lnTo>
                      <a:lnTo>
                        <a:pt x="0" y="99"/>
                      </a:lnTo>
                      <a:lnTo>
                        <a:pt x="36" y="12"/>
                      </a:lnTo>
                      <a:lnTo>
                        <a:pt x="57"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3" name="Freeform 19"/>
                <p:cNvSpPr/>
                <p:nvPr/>
              </p:nvSpPr>
              <p:spPr bwMode="auto">
                <a:xfrm>
                  <a:off x="2236216" y="2638039"/>
                  <a:ext cx="196083" cy="490842"/>
                </a:xfrm>
                <a:custGeom>
                  <a:avLst/>
                  <a:gdLst>
                    <a:gd name="T0" fmla="*/ 2147483646 w 155"/>
                    <a:gd name="T1" fmla="*/ 0 h 388"/>
                    <a:gd name="T2" fmla="*/ 0 w 155"/>
                    <a:gd name="T3" fmla="*/ 2147483646 h 388"/>
                    <a:gd name="T4" fmla="*/ 2147483646 w 155"/>
                    <a:gd name="T5" fmla="*/ 2147483646 h 388"/>
                    <a:gd name="T6" fmla="*/ 2147483646 w 155"/>
                    <a:gd name="T7" fmla="*/ 2147483646 h 388"/>
                    <a:gd name="T8" fmla="*/ 2147483646 w 155"/>
                    <a:gd name="T9" fmla="*/ 2147483646 h 388"/>
                    <a:gd name="T10" fmla="*/ 2147483646 w 155"/>
                    <a:gd name="T11" fmla="*/ 2147483646 h 388"/>
                    <a:gd name="T12" fmla="*/ 2147483646 w 155"/>
                    <a:gd name="T13" fmla="*/ 0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 h="388">
                      <a:moveTo>
                        <a:pt x="83" y="0"/>
                      </a:moveTo>
                      <a:lnTo>
                        <a:pt x="0" y="388"/>
                      </a:lnTo>
                      <a:lnTo>
                        <a:pt x="136" y="175"/>
                      </a:lnTo>
                      <a:lnTo>
                        <a:pt x="117" y="139"/>
                      </a:lnTo>
                      <a:lnTo>
                        <a:pt x="155" y="109"/>
                      </a:lnTo>
                      <a:lnTo>
                        <a:pt x="114" y="14"/>
                      </a:lnTo>
                      <a:lnTo>
                        <a:pt x="83"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4" name="Freeform 20"/>
                <p:cNvSpPr/>
                <p:nvPr/>
              </p:nvSpPr>
              <p:spPr bwMode="auto">
                <a:xfrm>
                  <a:off x="2236216" y="2638039"/>
                  <a:ext cx="177108" cy="490842"/>
                </a:xfrm>
                <a:custGeom>
                  <a:avLst/>
                  <a:gdLst>
                    <a:gd name="T0" fmla="*/ 2147483646 w 140"/>
                    <a:gd name="T1" fmla="*/ 0 h 388"/>
                    <a:gd name="T2" fmla="*/ 0 w 140"/>
                    <a:gd name="T3" fmla="*/ 2147483646 h 388"/>
                    <a:gd name="T4" fmla="*/ 2147483646 w 140"/>
                    <a:gd name="T5" fmla="*/ 2147483646 h 388"/>
                    <a:gd name="T6" fmla="*/ 2147483646 w 140"/>
                    <a:gd name="T7" fmla="*/ 2147483646 h 388"/>
                    <a:gd name="T8" fmla="*/ 2147483646 w 140"/>
                    <a:gd name="T9" fmla="*/ 2147483646 h 388"/>
                    <a:gd name="T10" fmla="*/ 2147483646 w 140"/>
                    <a:gd name="T11" fmla="*/ 2147483646 h 388"/>
                    <a:gd name="T12" fmla="*/ 2147483646 w 140"/>
                    <a:gd name="T13" fmla="*/ 0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388">
                      <a:moveTo>
                        <a:pt x="83" y="0"/>
                      </a:moveTo>
                      <a:lnTo>
                        <a:pt x="0" y="388"/>
                      </a:lnTo>
                      <a:lnTo>
                        <a:pt x="121" y="158"/>
                      </a:lnTo>
                      <a:lnTo>
                        <a:pt x="102" y="130"/>
                      </a:lnTo>
                      <a:lnTo>
                        <a:pt x="140" y="101"/>
                      </a:lnTo>
                      <a:lnTo>
                        <a:pt x="114" y="14"/>
                      </a:lnTo>
                      <a:lnTo>
                        <a:pt x="83"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5" name="Freeform 21"/>
                <p:cNvSpPr/>
                <p:nvPr/>
              </p:nvSpPr>
              <p:spPr bwMode="auto">
                <a:xfrm>
                  <a:off x="2236216" y="2616533"/>
                  <a:ext cx="105000" cy="161926"/>
                </a:xfrm>
                <a:custGeom>
                  <a:avLst/>
                  <a:gdLst>
                    <a:gd name="T0" fmla="*/ 2147483646 w 83"/>
                    <a:gd name="T1" fmla="*/ 0 h 128"/>
                    <a:gd name="T2" fmla="*/ 0 w 83"/>
                    <a:gd name="T3" fmla="*/ 2147483646 h 128"/>
                    <a:gd name="T4" fmla="*/ 2147483646 w 83"/>
                    <a:gd name="T5" fmla="*/ 2147483646 h 128"/>
                    <a:gd name="T6" fmla="*/ 2147483646 w 83"/>
                    <a:gd name="T7" fmla="*/ 2147483646 h 128"/>
                    <a:gd name="T8" fmla="*/ 2147483646 w 83"/>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8">
                      <a:moveTo>
                        <a:pt x="52" y="0"/>
                      </a:moveTo>
                      <a:lnTo>
                        <a:pt x="0" y="55"/>
                      </a:lnTo>
                      <a:lnTo>
                        <a:pt x="38" y="128"/>
                      </a:lnTo>
                      <a:lnTo>
                        <a:pt x="83" y="21"/>
                      </a:lnTo>
                      <a:lnTo>
                        <a:pt x="52"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6" name="Freeform 22"/>
                <p:cNvSpPr/>
                <p:nvPr/>
              </p:nvSpPr>
              <p:spPr bwMode="auto">
                <a:xfrm>
                  <a:off x="2209649" y="2775930"/>
                  <a:ext cx="59458" cy="50602"/>
                </a:xfrm>
                <a:custGeom>
                  <a:avLst/>
                  <a:gdLst>
                    <a:gd name="T0" fmla="*/ 2147483646 w 20"/>
                    <a:gd name="T1" fmla="*/ 0 h 17"/>
                    <a:gd name="T2" fmla="*/ 2147483646 w 20"/>
                    <a:gd name="T3" fmla="*/ 0 h 17"/>
                    <a:gd name="T4" fmla="*/ 2147483646 w 20"/>
                    <a:gd name="T5" fmla="*/ 2147483646 h 17"/>
                    <a:gd name="T6" fmla="*/ 2147483646 w 20"/>
                    <a:gd name="T7" fmla="*/ 2147483646 h 17"/>
                    <a:gd name="T8" fmla="*/ 2147483646 w 2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3" y="0"/>
                      </a:moveTo>
                      <a:cubicBezTo>
                        <a:pt x="17" y="0"/>
                        <a:pt x="17" y="0"/>
                        <a:pt x="17" y="0"/>
                      </a:cubicBezTo>
                      <a:cubicBezTo>
                        <a:pt x="20" y="6"/>
                        <a:pt x="19" y="12"/>
                        <a:pt x="17" y="17"/>
                      </a:cubicBezTo>
                      <a:cubicBezTo>
                        <a:pt x="3" y="17"/>
                        <a:pt x="3" y="17"/>
                        <a:pt x="3" y="17"/>
                      </a:cubicBezTo>
                      <a:cubicBezTo>
                        <a:pt x="0" y="12"/>
                        <a:pt x="0" y="6"/>
                        <a:pt x="3" y="0"/>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7" name="Freeform 23"/>
                <p:cNvSpPr/>
                <p:nvPr/>
              </p:nvSpPr>
              <p:spPr bwMode="auto">
                <a:xfrm>
                  <a:off x="2233686" y="3122554"/>
                  <a:ext cx="11386" cy="96144"/>
                </a:xfrm>
                <a:custGeom>
                  <a:avLst/>
                  <a:gdLst>
                    <a:gd name="T0" fmla="*/ 0 w 4"/>
                    <a:gd name="T1" fmla="*/ 2147483646 h 32"/>
                    <a:gd name="T2" fmla="*/ 2147483646 w 4"/>
                    <a:gd name="T3" fmla="*/ 0 h 32"/>
                    <a:gd name="T4" fmla="*/ 2147483646 w 4"/>
                    <a:gd name="T5" fmla="*/ 2147483646 h 32"/>
                    <a:gd name="T6" fmla="*/ 0 w 4"/>
                    <a:gd name="T7" fmla="*/ 214748364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2">
                      <a:moveTo>
                        <a:pt x="0" y="32"/>
                      </a:moveTo>
                      <a:cubicBezTo>
                        <a:pt x="1" y="23"/>
                        <a:pt x="1" y="13"/>
                        <a:pt x="2" y="0"/>
                      </a:cubicBezTo>
                      <a:cubicBezTo>
                        <a:pt x="3" y="13"/>
                        <a:pt x="4" y="23"/>
                        <a:pt x="4" y="32"/>
                      </a:cubicBezTo>
                      <a:cubicBezTo>
                        <a:pt x="3" y="32"/>
                        <a:pt x="2" y="32"/>
                        <a:pt x="0" y="32"/>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8" name="Freeform 24"/>
                <p:cNvSpPr/>
                <p:nvPr/>
              </p:nvSpPr>
              <p:spPr bwMode="auto">
                <a:xfrm>
                  <a:off x="2098325" y="2616533"/>
                  <a:ext cx="282108" cy="506021"/>
                </a:xfrm>
                <a:custGeom>
                  <a:avLst/>
                  <a:gdLst>
                    <a:gd name="T0" fmla="*/ 0 w 223"/>
                    <a:gd name="T1" fmla="*/ 2147483646 h 400"/>
                    <a:gd name="T2" fmla="*/ 2147483646 w 223"/>
                    <a:gd name="T3" fmla="*/ 2147483646 h 400"/>
                    <a:gd name="T4" fmla="*/ 2147483646 w 223"/>
                    <a:gd name="T5" fmla="*/ 2147483646 h 400"/>
                    <a:gd name="T6" fmla="*/ 2147483646 w 223"/>
                    <a:gd name="T7" fmla="*/ 2147483646 h 400"/>
                    <a:gd name="T8" fmla="*/ 2147483646 w 223"/>
                    <a:gd name="T9" fmla="*/ 2147483646 h 400"/>
                    <a:gd name="T10" fmla="*/ 2147483646 w 223"/>
                    <a:gd name="T11" fmla="*/ 0 h 400"/>
                    <a:gd name="T12" fmla="*/ 2147483646 w 223"/>
                    <a:gd name="T13" fmla="*/ 0 h 400"/>
                    <a:gd name="T14" fmla="*/ 0 w 223"/>
                    <a:gd name="T15" fmla="*/ 2147483646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 h="400">
                      <a:moveTo>
                        <a:pt x="0" y="31"/>
                      </a:moveTo>
                      <a:lnTo>
                        <a:pt x="12" y="144"/>
                      </a:lnTo>
                      <a:lnTo>
                        <a:pt x="112" y="400"/>
                      </a:lnTo>
                      <a:lnTo>
                        <a:pt x="211" y="144"/>
                      </a:lnTo>
                      <a:lnTo>
                        <a:pt x="223" y="31"/>
                      </a:lnTo>
                      <a:lnTo>
                        <a:pt x="176" y="0"/>
                      </a:lnTo>
                      <a:lnTo>
                        <a:pt x="47" y="0"/>
                      </a:lnTo>
                      <a:lnTo>
                        <a:pt x="0" y="3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69" name="Rectangle 25"/>
                <p:cNvSpPr>
                  <a:spLocks noChangeArrowheads="1"/>
                </p:cNvSpPr>
                <p:nvPr/>
              </p:nvSpPr>
              <p:spPr bwMode="auto">
                <a:xfrm>
                  <a:off x="2157783" y="2562136"/>
                  <a:ext cx="163192" cy="132831"/>
                </a:xfrm>
                <a:prstGeom prst="rect">
                  <a:avLst/>
                </a:pr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endParaRPr lang="zh-CN" altLang="en-US" sz="1350">
                    <a:latin typeface="Arial" panose="020B0604020202020204" pitchFamily="34" charset="0"/>
                    <a:ea typeface="黑体" panose="02010609060101010101" charset="-122"/>
                  </a:endParaRPr>
                </a:p>
              </p:txBody>
            </p:sp>
            <p:sp>
              <p:nvSpPr>
                <p:cNvPr id="1049670" name="Freeform 26"/>
                <p:cNvSpPr/>
                <p:nvPr/>
              </p:nvSpPr>
              <p:spPr bwMode="auto">
                <a:xfrm>
                  <a:off x="2041785" y="2155917"/>
                  <a:ext cx="395164" cy="484316"/>
                </a:xfrm>
                <a:custGeom>
                  <a:avLst/>
                  <a:gdLst>
                    <a:gd name="T0" fmla="*/ 66 w 132"/>
                    <a:gd name="T1" fmla="*/ 162 h 162"/>
                    <a:gd name="T2" fmla="*/ 117 w 132"/>
                    <a:gd name="T3" fmla="*/ 108 h 162"/>
                    <a:gd name="T4" fmla="*/ 119 w 132"/>
                    <a:gd name="T5" fmla="*/ 109 h 162"/>
                    <a:gd name="T6" fmla="*/ 130 w 132"/>
                    <a:gd name="T7" fmla="*/ 91 h 162"/>
                    <a:gd name="T8" fmla="*/ 126 w 132"/>
                    <a:gd name="T9" fmla="*/ 71 h 162"/>
                    <a:gd name="T10" fmla="*/ 125 w 132"/>
                    <a:gd name="T11" fmla="*/ 71 h 162"/>
                    <a:gd name="T12" fmla="*/ 66 w 132"/>
                    <a:gd name="T13" fmla="*/ 0 h 162"/>
                    <a:gd name="T14" fmla="*/ 7 w 132"/>
                    <a:gd name="T15" fmla="*/ 71 h 162"/>
                    <a:gd name="T16" fmla="*/ 6 w 132"/>
                    <a:gd name="T17" fmla="*/ 71 h 162"/>
                    <a:gd name="T18" fmla="*/ 1 w 132"/>
                    <a:gd name="T19" fmla="*/ 91 h 162"/>
                    <a:gd name="T20" fmla="*/ 12 w 132"/>
                    <a:gd name="T21" fmla="*/ 109 h 162"/>
                    <a:gd name="T22" fmla="*/ 15 w 132"/>
                    <a:gd name="T23" fmla="*/ 108 h 162"/>
                    <a:gd name="T24" fmla="*/ 66 w 13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62">
                      <a:moveTo>
                        <a:pt x="66" y="162"/>
                      </a:moveTo>
                      <a:cubicBezTo>
                        <a:pt x="87" y="162"/>
                        <a:pt x="107" y="138"/>
                        <a:pt x="117" y="108"/>
                      </a:cubicBezTo>
                      <a:cubicBezTo>
                        <a:pt x="118" y="109"/>
                        <a:pt x="119" y="109"/>
                        <a:pt x="119" y="109"/>
                      </a:cubicBezTo>
                      <a:cubicBezTo>
                        <a:pt x="124" y="110"/>
                        <a:pt x="128" y="102"/>
                        <a:pt x="130" y="91"/>
                      </a:cubicBezTo>
                      <a:cubicBezTo>
                        <a:pt x="132" y="81"/>
                        <a:pt x="130" y="72"/>
                        <a:pt x="126" y="71"/>
                      </a:cubicBezTo>
                      <a:cubicBezTo>
                        <a:pt x="125" y="71"/>
                        <a:pt x="125" y="71"/>
                        <a:pt x="125" y="71"/>
                      </a:cubicBezTo>
                      <a:cubicBezTo>
                        <a:pt x="127" y="34"/>
                        <a:pt x="112" y="0"/>
                        <a:pt x="66" y="0"/>
                      </a:cubicBezTo>
                      <a:cubicBezTo>
                        <a:pt x="21" y="0"/>
                        <a:pt x="5" y="34"/>
                        <a:pt x="7" y="71"/>
                      </a:cubicBezTo>
                      <a:cubicBezTo>
                        <a:pt x="7" y="71"/>
                        <a:pt x="6" y="71"/>
                        <a:pt x="6" y="71"/>
                      </a:cubicBezTo>
                      <a:cubicBezTo>
                        <a:pt x="2" y="72"/>
                        <a:pt x="0" y="81"/>
                        <a:pt x="1" y="91"/>
                      </a:cubicBezTo>
                      <a:cubicBezTo>
                        <a:pt x="3" y="102"/>
                        <a:pt x="8" y="110"/>
                        <a:pt x="12" y="109"/>
                      </a:cubicBezTo>
                      <a:cubicBezTo>
                        <a:pt x="13" y="109"/>
                        <a:pt x="14" y="108"/>
                        <a:pt x="15" y="108"/>
                      </a:cubicBezTo>
                      <a:cubicBezTo>
                        <a:pt x="25" y="137"/>
                        <a:pt x="45" y="162"/>
                        <a:pt x="66" y="162"/>
                      </a:cubicBezTo>
                      <a:close/>
                    </a:path>
                  </a:pathLst>
                </a:custGeom>
                <a:solidFill>
                  <a:sysClr val="window" lastClr="FFFFFF"/>
                </a:solidFill>
                <a:ln>
                  <a:solidFill>
                    <a:srgbClr val="F5F5F5">
                      <a:lumMod val="25000"/>
                    </a:srgbClr>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71" name="Freeform 27"/>
                <p:cNvSpPr/>
                <p:nvPr/>
              </p:nvSpPr>
              <p:spPr bwMode="auto">
                <a:xfrm>
                  <a:off x="2039356" y="2143404"/>
                  <a:ext cx="395475" cy="282106"/>
                </a:xfrm>
                <a:custGeom>
                  <a:avLst/>
                  <a:gdLst>
                    <a:gd name="T0" fmla="*/ 2147483646 w 122"/>
                    <a:gd name="T1" fmla="*/ 2147483646 h 90"/>
                    <a:gd name="T2" fmla="*/ 2147483646 w 122"/>
                    <a:gd name="T3" fmla="*/ 0 h 90"/>
                    <a:gd name="T4" fmla="*/ 2147483646 w 122"/>
                    <a:gd name="T5" fmla="*/ 2147483646 h 90"/>
                    <a:gd name="T6" fmla="*/ 2147483646 w 122"/>
                    <a:gd name="T7" fmla="*/ 2147483646 h 90"/>
                    <a:gd name="T8" fmla="*/ 2147483646 w 122"/>
                    <a:gd name="T9" fmla="*/ 2147483646 h 90"/>
                    <a:gd name="T10" fmla="*/ 2147483646 w 122"/>
                    <a:gd name="T11" fmla="*/ 2147483646 h 90"/>
                    <a:gd name="T12" fmla="*/ 2147483646 w 122"/>
                    <a:gd name="T13" fmla="*/ 2147483646 h 90"/>
                    <a:gd name="T14" fmla="*/ 2147483646 w 122"/>
                    <a:gd name="T15" fmla="*/ 2147483646 h 90"/>
                    <a:gd name="T16" fmla="*/ 2147483646 w 122"/>
                    <a:gd name="T17" fmla="*/ 2147483646 h 90"/>
                    <a:gd name="T18" fmla="*/ 2147483646 w 122"/>
                    <a:gd name="T19" fmla="*/ 2147483646 h 90"/>
                    <a:gd name="T20" fmla="*/ 2147483646 w 122"/>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90">
                      <a:moveTo>
                        <a:pt x="120" y="71"/>
                      </a:moveTo>
                      <a:cubicBezTo>
                        <a:pt x="122" y="34"/>
                        <a:pt x="107" y="0"/>
                        <a:pt x="61" y="0"/>
                      </a:cubicBezTo>
                      <a:cubicBezTo>
                        <a:pt x="16" y="0"/>
                        <a:pt x="0" y="34"/>
                        <a:pt x="2" y="71"/>
                      </a:cubicBezTo>
                      <a:cubicBezTo>
                        <a:pt x="6" y="72"/>
                        <a:pt x="10" y="79"/>
                        <a:pt x="12" y="88"/>
                      </a:cubicBezTo>
                      <a:cubicBezTo>
                        <a:pt x="15" y="90"/>
                        <a:pt x="17" y="88"/>
                        <a:pt x="17" y="81"/>
                      </a:cubicBezTo>
                      <a:cubicBezTo>
                        <a:pt x="17" y="59"/>
                        <a:pt x="19" y="40"/>
                        <a:pt x="34" y="35"/>
                      </a:cubicBezTo>
                      <a:cubicBezTo>
                        <a:pt x="47" y="31"/>
                        <a:pt x="50" y="40"/>
                        <a:pt x="61" y="40"/>
                      </a:cubicBezTo>
                      <a:cubicBezTo>
                        <a:pt x="71" y="40"/>
                        <a:pt x="75" y="31"/>
                        <a:pt x="88" y="35"/>
                      </a:cubicBezTo>
                      <a:cubicBezTo>
                        <a:pt x="102" y="39"/>
                        <a:pt x="105" y="59"/>
                        <a:pt x="105" y="81"/>
                      </a:cubicBezTo>
                      <a:cubicBezTo>
                        <a:pt x="105" y="88"/>
                        <a:pt x="107" y="90"/>
                        <a:pt x="110" y="88"/>
                      </a:cubicBezTo>
                      <a:cubicBezTo>
                        <a:pt x="112" y="79"/>
                        <a:pt x="116" y="72"/>
                        <a:pt x="120" y="71"/>
                      </a:cubicBez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72" name="Freeform 28"/>
                <p:cNvSpPr/>
                <p:nvPr/>
              </p:nvSpPr>
              <p:spPr bwMode="auto">
                <a:xfrm>
                  <a:off x="2210008" y="2686282"/>
                  <a:ext cx="58720" cy="88923"/>
                </a:xfrm>
                <a:custGeom>
                  <a:avLst/>
                  <a:gdLst>
                    <a:gd name="T0" fmla="*/ 17 w 20"/>
                    <a:gd name="T1" fmla="*/ 30 h 30"/>
                    <a:gd name="T2" fmla="*/ 20 w 20"/>
                    <a:gd name="T3" fmla="*/ 24 h 30"/>
                    <a:gd name="T4" fmla="*/ 10 w 20"/>
                    <a:gd name="T5" fmla="*/ 0 h 30"/>
                    <a:gd name="T6" fmla="*/ 0 w 20"/>
                    <a:gd name="T7" fmla="*/ 24 h 30"/>
                    <a:gd name="T8" fmla="*/ 3 w 20"/>
                    <a:gd name="T9" fmla="*/ 30 h 30"/>
                    <a:gd name="T10" fmla="*/ 17 w 20"/>
                    <a:gd name="T11" fmla="*/ 30 h 30"/>
                  </a:gdLst>
                  <a:ahLst/>
                  <a:cxnLst>
                    <a:cxn ang="0">
                      <a:pos x="T0" y="T1"/>
                    </a:cxn>
                    <a:cxn ang="0">
                      <a:pos x="T2" y="T3"/>
                    </a:cxn>
                    <a:cxn ang="0">
                      <a:pos x="T4" y="T5"/>
                    </a:cxn>
                    <a:cxn ang="0">
                      <a:pos x="T6" y="T7"/>
                    </a:cxn>
                    <a:cxn ang="0">
                      <a:pos x="T8" y="T9"/>
                    </a:cxn>
                    <a:cxn ang="0">
                      <a:pos x="T10" y="T11"/>
                    </a:cxn>
                  </a:cxnLst>
                  <a:rect l="0" t="0" r="r" b="b"/>
                  <a:pathLst>
                    <a:path w="20" h="30">
                      <a:moveTo>
                        <a:pt x="17" y="30"/>
                      </a:moveTo>
                      <a:cubicBezTo>
                        <a:pt x="20" y="24"/>
                        <a:pt x="20" y="24"/>
                        <a:pt x="20" y="24"/>
                      </a:cubicBezTo>
                      <a:cubicBezTo>
                        <a:pt x="10" y="0"/>
                        <a:pt x="10" y="0"/>
                        <a:pt x="10" y="0"/>
                      </a:cubicBezTo>
                      <a:cubicBezTo>
                        <a:pt x="0" y="24"/>
                        <a:pt x="0" y="24"/>
                        <a:pt x="0" y="24"/>
                      </a:cubicBezTo>
                      <a:cubicBezTo>
                        <a:pt x="3" y="30"/>
                        <a:pt x="3" y="30"/>
                        <a:pt x="3" y="30"/>
                      </a:cubicBezTo>
                      <a:cubicBezTo>
                        <a:pt x="8" y="30"/>
                        <a:pt x="12" y="30"/>
                        <a:pt x="17" y="30"/>
                      </a:cubicBez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73" name="Freeform 29"/>
                <p:cNvSpPr/>
                <p:nvPr/>
              </p:nvSpPr>
              <p:spPr bwMode="auto">
                <a:xfrm>
                  <a:off x="2119832" y="2616533"/>
                  <a:ext cx="120180" cy="192289"/>
                </a:xfrm>
                <a:custGeom>
                  <a:avLst/>
                  <a:gdLst>
                    <a:gd name="T0" fmla="*/ 2147483646 w 95"/>
                    <a:gd name="T1" fmla="*/ 0 h 152"/>
                    <a:gd name="T2" fmla="*/ 2147483646 w 95"/>
                    <a:gd name="T3" fmla="*/ 2147483646 h 152"/>
                    <a:gd name="T4" fmla="*/ 2147483646 w 95"/>
                    <a:gd name="T5" fmla="*/ 2147483646 h 152"/>
                    <a:gd name="T6" fmla="*/ 0 w 95"/>
                    <a:gd name="T7" fmla="*/ 2147483646 h 152"/>
                    <a:gd name="T8" fmla="*/ 2147483646 w 95"/>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52">
                      <a:moveTo>
                        <a:pt x="30" y="0"/>
                      </a:moveTo>
                      <a:lnTo>
                        <a:pt x="95" y="55"/>
                      </a:lnTo>
                      <a:lnTo>
                        <a:pt x="59" y="152"/>
                      </a:lnTo>
                      <a:lnTo>
                        <a:pt x="0" y="19"/>
                      </a:lnTo>
                      <a:lnTo>
                        <a:pt x="30"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74" name="Freeform 30"/>
                <p:cNvSpPr/>
                <p:nvPr/>
              </p:nvSpPr>
              <p:spPr bwMode="auto">
                <a:xfrm>
                  <a:off x="2046458" y="2640569"/>
                  <a:ext cx="193554" cy="484516"/>
                </a:xfrm>
                <a:custGeom>
                  <a:avLst/>
                  <a:gdLst>
                    <a:gd name="T0" fmla="*/ 2147483646 w 153"/>
                    <a:gd name="T1" fmla="*/ 0 h 383"/>
                    <a:gd name="T2" fmla="*/ 2147483646 w 153"/>
                    <a:gd name="T3" fmla="*/ 2147483646 h 383"/>
                    <a:gd name="T4" fmla="*/ 2147483646 w 153"/>
                    <a:gd name="T5" fmla="*/ 2147483646 h 383"/>
                    <a:gd name="T6" fmla="*/ 2147483646 w 153"/>
                    <a:gd name="T7" fmla="*/ 2147483646 h 383"/>
                    <a:gd name="T8" fmla="*/ 0 w 153"/>
                    <a:gd name="T9" fmla="*/ 2147483646 h 383"/>
                    <a:gd name="T10" fmla="*/ 2147483646 w 153"/>
                    <a:gd name="T11" fmla="*/ 2147483646 h 383"/>
                    <a:gd name="T12" fmla="*/ 2147483646 w 153"/>
                    <a:gd name="T13" fmla="*/ 0 h 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383">
                      <a:moveTo>
                        <a:pt x="58" y="0"/>
                      </a:moveTo>
                      <a:lnTo>
                        <a:pt x="153" y="383"/>
                      </a:lnTo>
                      <a:lnTo>
                        <a:pt x="19" y="170"/>
                      </a:lnTo>
                      <a:lnTo>
                        <a:pt x="36" y="135"/>
                      </a:lnTo>
                      <a:lnTo>
                        <a:pt x="0" y="104"/>
                      </a:lnTo>
                      <a:lnTo>
                        <a:pt x="41" y="12"/>
                      </a:lnTo>
                      <a:lnTo>
                        <a:pt x="58"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75" name="Freeform 31"/>
                <p:cNvSpPr/>
                <p:nvPr/>
              </p:nvSpPr>
              <p:spPr bwMode="auto">
                <a:xfrm>
                  <a:off x="2240012" y="2616533"/>
                  <a:ext cx="120180" cy="192289"/>
                </a:xfrm>
                <a:custGeom>
                  <a:avLst/>
                  <a:gdLst>
                    <a:gd name="T0" fmla="*/ 2147483646 w 95"/>
                    <a:gd name="T1" fmla="*/ 0 h 152"/>
                    <a:gd name="T2" fmla="*/ 0 w 95"/>
                    <a:gd name="T3" fmla="*/ 2147483646 h 152"/>
                    <a:gd name="T4" fmla="*/ 2147483646 w 95"/>
                    <a:gd name="T5" fmla="*/ 2147483646 h 152"/>
                    <a:gd name="T6" fmla="*/ 2147483646 w 95"/>
                    <a:gd name="T7" fmla="*/ 2147483646 h 152"/>
                    <a:gd name="T8" fmla="*/ 2147483646 w 95"/>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52">
                      <a:moveTo>
                        <a:pt x="64" y="0"/>
                      </a:moveTo>
                      <a:lnTo>
                        <a:pt x="0" y="55"/>
                      </a:lnTo>
                      <a:lnTo>
                        <a:pt x="35" y="152"/>
                      </a:lnTo>
                      <a:lnTo>
                        <a:pt x="95" y="19"/>
                      </a:lnTo>
                      <a:lnTo>
                        <a:pt x="64"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76" name="Freeform 32"/>
                <p:cNvSpPr/>
                <p:nvPr/>
              </p:nvSpPr>
              <p:spPr bwMode="auto">
                <a:xfrm>
                  <a:off x="2197312" y="2819667"/>
                  <a:ext cx="84112" cy="304881"/>
                </a:xfrm>
                <a:custGeom>
                  <a:avLst/>
                  <a:gdLst>
                    <a:gd name="T0" fmla="*/ 17 w 67"/>
                    <a:gd name="T1" fmla="*/ 0 h 241"/>
                    <a:gd name="T2" fmla="*/ 50 w 67"/>
                    <a:gd name="T3" fmla="*/ 0 h 241"/>
                    <a:gd name="T4" fmla="*/ 67 w 67"/>
                    <a:gd name="T5" fmla="*/ 163 h 241"/>
                    <a:gd name="T6" fmla="*/ 34 w 67"/>
                    <a:gd name="T7" fmla="*/ 241 h 241"/>
                    <a:gd name="T8" fmla="*/ 0 w 67"/>
                    <a:gd name="T9" fmla="*/ 163 h 241"/>
                    <a:gd name="T10" fmla="*/ 17 w 67"/>
                    <a:gd name="T11" fmla="*/ 0 h 241"/>
                  </a:gdLst>
                  <a:ahLst/>
                  <a:cxnLst>
                    <a:cxn ang="0">
                      <a:pos x="T0" y="T1"/>
                    </a:cxn>
                    <a:cxn ang="0">
                      <a:pos x="T2" y="T3"/>
                    </a:cxn>
                    <a:cxn ang="0">
                      <a:pos x="T4" y="T5"/>
                    </a:cxn>
                    <a:cxn ang="0">
                      <a:pos x="T6" y="T7"/>
                    </a:cxn>
                    <a:cxn ang="0">
                      <a:pos x="T8" y="T9"/>
                    </a:cxn>
                    <a:cxn ang="0">
                      <a:pos x="T10" y="T11"/>
                    </a:cxn>
                  </a:cxnLst>
                  <a:rect l="0" t="0" r="r" b="b"/>
                  <a:pathLst>
                    <a:path w="67" h="241">
                      <a:moveTo>
                        <a:pt x="17" y="0"/>
                      </a:moveTo>
                      <a:lnTo>
                        <a:pt x="50" y="0"/>
                      </a:lnTo>
                      <a:lnTo>
                        <a:pt x="67" y="163"/>
                      </a:lnTo>
                      <a:lnTo>
                        <a:pt x="34" y="241"/>
                      </a:lnTo>
                      <a:lnTo>
                        <a:pt x="0" y="163"/>
                      </a:lnTo>
                      <a:lnTo>
                        <a:pt x="17" y="0"/>
                      </a:ln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77" name="Freeform 33"/>
                <p:cNvSpPr/>
                <p:nvPr/>
              </p:nvSpPr>
              <p:spPr bwMode="auto">
                <a:xfrm>
                  <a:off x="2040287" y="2112431"/>
                  <a:ext cx="328509" cy="247715"/>
                </a:xfrm>
                <a:custGeom>
                  <a:avLst/>
                  <a:gdLst>
                    <a:gd name="T0" fmla="*/ 327508 w 104"/>
                    <a:gd name="T1" fmla="*/ 94159 h 79"/>
                    <a:gd name="T2" fmla="*/ 59833 w 104"/>
                    <a:gd name="T3" fmla="*/ 241676 h 79"/>
                    <a:gd name="T4" fmla="*/ 327508 w 104"/>
                    <a:gd name="T5" fmla="*/ 94159 h 79"/>
                    <a:gd name="T6" fmla="*/ 0 60000 65536"/>
                    <a:gd name="T7" fmla="*/ 0 60000 65536"/>
                    <a:gd name="T8" fmla="*/ 0 60000 65536"/>
                  </a:gdLst>
                  <a:ahLst/>
                  <a:cxnLst>
                    <a:cxn ang="T6">
                      <a:pos x="T0" y="T1"/>
                    </a:cxn>
                    <a:cxn ang="T7">
                      <a:pos x="T2" y="T3"/>
                    </a:cxn>
                    <a:cxn ang="T8">
                      <a:pos x="T4" y="T5"/>
                    </a:cxn>
                  </a:cxnLst>
                  <a:rect l="0" t="0" r="r" b="b"/>
                  <a:pathLst>
                    <a:path w="104" h="79">
                      <a:moveTo>
                        <a:pt x="104" y="30"/>
                      </a:moveTo>
                      <a:cubicBezTo>
                        <a:pt x="98" y="42"/>
                        <a:pt x="39" y="76"/>
                        <a:pt x="19" y="77"/>
                      </a:cubicBezTo>
                      <a:cubicBezTo>
                        <a:pt x="0" y="79"/>
                        <a:pt x="18" y="0"/>
                        <a:pt x="104" y="30"/>
                      </a:cubicBez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78" name="Freeform 34"/>
                <p:cNvSpPr/>
                <p:nvPr/>
              </p:nvSpPr>
              <p:spPr bwMode="auto">
                <a:xfrm>
                  <a:off x="2277963" y="2137077"/>
                  <a:ext cx="135361" cy="236566"/>
                </a:xfrm>
                <a:custGeom>
                  <a:avLst/>
                  <a:gdLst>
                    <a:gd name="T0" fmla="*/ 0 w 45"/>
                    <a:gd name="T1" fmla="*/ 2147483646 h 79"/>
                    <a:gd name="T2" fmla="*/ 2147483646 w 45"/>
                    <a:gd name="T3" fmla="*/ 2147483646 h 79"/>
                    <a:gd name="T4" fmla="*/ 0 w 45"/>
                    <a:gd name="T5" fmla="*/ 2147483646 h 79"/>
                    <a:gd name="T6" fmla="*/ 0 60000 65536"/>
                    <a:gd name="T7" fmla="*/ 0 60000 65536"/>
                    <a:gd name="T8" fmla="*/ 0 60000 65536"/>
                  </a:gdLst>
                  <a:ahLst/>
                  <a:cxnLst>
                    <a:cxn ang="T6">
                      <a:pos x="T0" y="T1"/>
                    </a:cxn>
                    <a:cxn ang="T7">
                      <a:pos x="T2" y="T3"/>
                    </a:cxn>
                    <a:cxn ang="T8">
                      <a:pos x="T4" y="T5"/>
                    </a:cxn>
                  </a:cxnLst>
                  <a:rect l="0" t="0" r="r" b="b"/>
                  <a:pathLst>
                    <a:path w="45" h="79">
                      <a:moveTo>
                        <a:pt x="0" y="30"/>
                      </a:moveTo>
                      <a:cubicBezTo>
                        <a:pt x="2" y="42"/>
                        <a:pt x="28" y="76"/>
                        <a:pt x="36" y="77"/>
                      </a:cubicBezTo>
                      <a:cubicBezTo>
                        <a:pt x="45" y="79"/>
                        <a:pt x="37" y="0"/>
                        <a:pt x="0" y="30"/>
                      </a:cubicBez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79" name="Freeform 35"/>
                <p:cNvSpPr/>
                <p:nvPr/>
              </p:nvSpPr>
              <p:spPr bwMode="auto">
                <a:xfrm>
                  <a:off x="2119549" y="2616413"/>
                  <a:ext cx="120612" cy="158792"/>
                </a:xfrm>
                <a:custGeom>
                  <a:avLst/>
                  <a:gdLst>
                    <a:gd name="T0" fmla="*/ 30 w 95"/>
                    <a:gd name="T1" fmla="*/ 0 h 126"/>
                    <a:gd name="T2" fmla="*/ 95 w 95"/>
                    <a:gd name="T3" fmla="*/ 55 h 126"/>
                    <a:gd name="T4" fmla="*/ 57 w 95"/>
                    <a:gd name="T5" fmla="*/ 126 h 126"/>
                    <a:gd name="T6" fmla="*/ 0 w 95"/>
                    <a:gd name="T7" fmla="*/ 19 h 126"/>
                    <a:gd name="T8" fmla="*/ 30 w 95"/>
                    <a:gd name="T9" fmla="*/ 0 h 126"/>
                  </a:gdLst>
                  <a:ahLst/>
                  <a:cxnLst>
                    <a:cxn ang="0">
                      <a:pos x="T0" y="T1"/>
                    </a:cxn>
                    <a:cxn ang="0">
                      <a:pos x="T2" y="T3"/>
                    </a:cxn>
                    <a:cxn ang="0">
                      <a:pos x="T4" y="T5"/>
                    </a:cxn>
                    <a:cxn ang="0">
                      <a:pos x="T6" y="T7"/>
                    </a:cxn>
                    <a:cxn ang="0">
                      <a:pos x="T8" y="T9"/>
                    </a:cxn>
                  </a:cxnLst>
                  <a:rect l="0" t="0" r="r" b="b"/>
                  <a:pathLst>
                    <a:path w="95" h="126">
                      <a:moveTo>
                        <a:pt x="30" y="0"/>
                      </a:moveTo>
                      <a:lnTo>
                        <a:pt x="95" y="55"/>
                      </a:lnTo>
                      <a:lnTo>
                        <a:pt x="57" y="126"/>
                      </a:lnTo>
                      <a:lnTo>
                        <a:pt x="0" y="19"/>
                      </a:lnTo>
                      <a:lnTo>
                        <a:pt x="30" y="0"/>
                      </a:ln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80" name="Freeform 36"/>
                <p:cNvSpPr/>
                <p:nvPr/>
              </p:nvSpPr>
              <p:spPr bwMode="auto">
                <a:xfrm>
                  <a:off x="2065433" y="2640569"/>
                  <a:ext cx="174577" cy="484516"/>
                </a:xfrm>
                <a:custGeom>
                  <a:avLst/>
                  <a:gdLst>
                    <a:gd name="T0" fmla="*/ 2147483646 w 138"/>
                    <a:gd name="T1" fmla="*/ 0 h 383"/>
                    <a:gd name="T2" fmla="*/ 2147483646 w 138"/>
                    <a:gd name="T3" fmla="*/ 2147483646 h 383"/>
                    <a:gd name="T4" fmla="*/ 2147483646 w 138"/>
                    <a:gd name="T5" fmla="*/ 2147483646 h 383"/>
                    <a:gd name="T6" fmla="*/ 2147483646 w 138"/>
                    <a:gd name="T7" fmla="*/ 2147483646 h 383"/>
                    <a:gd name="T8" fmla="*/ 0 w 138"/>
                    <a:gd name="T9" fmla="*/ 2147483646 h 383"/>
                    <a:gd name="T10" fmla="*/ 2147483646 w 138"/>
                    <a:gd name="T11" fmla="*/ 2147483646 h 383"/>
                    <a:gd name="T12" fmla="*/ 2147483646 w 138"/>
                    <a:gd name="T13" fmla="*/ 0 h 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83">
                      <a:moveTo>
                        <a:pt x="43" y="0"/>
                      </a:moveTo>
                      <a:lnTo>
                        <a:pt x="138" y="383"/>
                      </a:lnTo>
                      <a:lnTo>
                        <a:pt x="19" y="154"/>
                      </a:lnTo>
                      <a:lnTo>
                        <a:pt x="38" y="125"/>
                      </a:lnTo>
                      <a:lnTo>
                        <a:pt x="0" y="97"/>
                      </a:lnTo>
                      <a:lnTo>
                        <a:pt x="26" y="12"/>
                      </a:lnTo>
                      <a:lnTo>
                        <a:pt x="43" y="0"/>
                      </a:ln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81" name="Freeform 37"/>
                <p:cNvSpPr/>
                <p:nvPr/>
              </p:nvSpPr>
              <p:spPr bwMode="auto">
                <a:xfrm>
                  <a:off x="2240012" y="2640569"/>
                  <a:ext cx="194818" cy="484516"/>
                </a:xfrm>
                <a:custGeom>
                  <a:avLst/>
                  <a:gdLst>
                    <a:gd name="T0" fmla="*/ 2147483646 w 154"/>
                    <a:gd name="T1" fmla="*/ 0 h 383"/>
                    <a:gd name="T2" fmla="*/ 0 w 154"/>
                    <a:gd name="T3" fmla="*/ 2147483646 h 383"/>
                    <a:gd name="T4" fmla="*/ 2147483646 w 154"/>
                    <a:gd name="T5" fmla="*/ 2147483646 h 383"/>
                    <a:gd name="T6" fmla="*/ 2147483646 w 154"/>
                    <a:gd name="T7" fmla="*/ 2147483646 h 383"/>
                    <a:gd name="T8" fmla="*/ 2147483646 w 154"/>
                    <a:gd name="T9" fmla="*/ 2147483646 h 383"/>
                    <a:gd name="T10" fmla="*/ 2147483646 w 154"/>
                    <a:gd name="T11" fmla="*/ 2147483646 h 383"/>
                    <a:gd name="T12" fmla="*/ 2147483646 w 154"/>
                    <a:gd name="T13" fmla="*/ 0 h 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383">
                      <a:moveTo>
                        <a:pt x="95" y="0"/>
                      </a:moveTo>
                      <a:lnTo>
                        <a:pt x="0" y="383"/>
                      </a:lnTo>
                      <a:lnTo>
                        <a:pt x="133" y="170"/>
                      </a:lnTo>
                      <a:lnTo>
                        <a:pt x="116" y="135"/>
                      </a:lnTo>
                      <a:lnTo>
                        <a:pt x="154" y="104"/>
                      </a:lnTo>
                      <a:lnTo>
                        <a:pt x="111" y="12"/>
                      </a:lnTo>
                      <a:lnTo>
                        <a:pt x="95" y="0"/>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82" name="Freeform 38"/>
                <p:cNvSpPr/>
                <p:nvPr/>
              </p:nvSpPr>
              <p:spPr bwMode="auto">
                <a:xfrm>
                  <a:off x="2240012" y="2640569"/>
                  <a:ext cx="173312" cy="484516"/>
                </a:xfrm>
                <a:custGeom>
                  <a:avLst/>
                  <a:gdLst>
                    <a:gd name="T0" fmla="*/ 2147483646 w 137"/>
                    <a:gd name="T1" fmla="*/ 0 h 383"/>
                    <a:gd name="T2" fmla="*/ 0 w 137"/>
                    <a:gd name="T3" fmla="*/ 2147483646 h 383"/>
                    <a:gd name="T4" fmla="*/ 2147483646 w 137"/>
                    <a:gd name="T5" fmla="*/ 2147483646 h 383"/>
                    <a:gd name="T6" fmla="*/ 2147483646 w 137"/>
                    <a:gd name="T7" fmla="*/ 2147483646 h 383"/>
                    <a:gd name="T8" fmla="*/ 2147483646 w 137"/>
                    <a:gd name="T9" fmla="*/ 2147483646 h 383"/>
                    <a:gd name="T10" fmla="*/ 2147483646 w 137"/>
                    <a:gd name="T11" fmla="*/ 2147483646 h 383"/>
                    <a:gd name="T12" fmla="*/ 2147483646 w 137"/>
                    <a:gd name="T13" fmla="*/ 0 h 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383">
                      <a:moveTo>
                        <a:pt x="95" y="0"/>
                      </a:moveTo>
                      <a:lnTo>
                        <a:pt x="0" y="383"/>
                      </a:lnTo>
                      <a:lnTo>
                        <a:pt x="118" y="154"/>
                      </a:lnTo>
                      <a:lnTo>
                        <a:pt x="99" y="125"/>
                      </a:lnTo>
                      <a:lnTo>
                        <a:pt x="137" y="97"/>
                      </a:lnTo>
                      <a:lnTo>
                        <a:pt x="111" y="12"/>
                      </a:lnTo>
                      <a:lnTo>
                        <a:pt x="95" y="0"/>
                      </a:lnTo>
                      <a:close/>
                    </a:path>
                  </a:pathLst>
                </a:custGeom>
                <a:solidFill>
                  <a:srgbClr val="7CB0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83" name="Freeform 39"/>
                <p:cNvSpPr/>
                <p:nvPr/>
              </p:nvSpPr>
              <p:spPr bwMode="auto">
                <a:xfrm>
                  <a:off x="2240161" y="2616413"/>
                  <a:ext cx="120612" cy="158792"/>
                </a:xfrm>
                <a:custGeom>
                  <a:avLst/>
                  <a:gdLst>
                    <a:gd name="T0" fmla="*/ 64 w 95"/>
                    <a:gd name="T1" fmla="*/ 0 h 126"/>
                    <a:gd name="T2" fmla="*/ 0 w 95"/>
                    <a:gd name="T3" fmla="*/ 55 h 126"/>
                    <a:gd name="T4" fmla="*/ 38 w 95"/>
                    <a:gd name="T5" fmla="*/ 126 h 126"/>
                    <a:gd name="T6" fmla="*/ 95 w 95"/>
                    <a:gd name="T7" fmla="*/ 19 h 126"/>
                    <a:gd name="T8" fmla="*/ 64 w 95"/>
                    <a:gd name="T9" fmla="*/ 0 h 126"/>
                  </a:gdLst>
                  <a:ahLst/>
                  <a:cxnLst>
                    <a:cxn ang="0">
                      <a:pos x="T0" y="T1"/>
                    </a:cxn>
                    <a:cxn ang="0">
                      <a:pos x="T2" y="T3"/>
                    </a:cxn>
                    <a:cxn ang="0">
                      <a:pos x="T4" y="T5"/>
                    </a:cxn>
                    <a:cxn ang="0">
                      <a:pos x="T6" y="T7"/>
                    </a:cxn>
                    <a:cxn ang="0">
                      <a:pos x="T8" y="T9"/>
                    </a:cxn>
                  </a:cxnLst>
                  <a:rect l="0" t="0" r="r" b="b"/>
                  <a:pathLst>
                    <a:path w="95" h="126">
                      <a:moveTo>
                        <a:pt x="64" y="0"/>
                      </a:moveTo>
                      <a:lnTo>
                        <a:pt x="0" y="55"/>
                      </a:lnTo>
                      <a:lnTo>
                        <a:pt x="38" y="126"/>
                      </a:lnTo>
                      <a:lnTo>
                        <a:pt x="95" y="19"/>
                      </a:lnTo>
                      <a:lnTo>
                        <a:pt x="64" y="0"/>
                      </a:lnTo>
                      <a:close/>
                    </a:path>
                  </a:pathLst>
                </a:custGeom>
                <a:solidFill>
                  <a:srgbClr val="F5F5F5">
                    <a:lumMod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p>
              </p:txBody>
            </p:sp>
            <p:sp>
              <p:nvSpPr>
                <p:cNvPr id="1049684" name="Freeform 40"/>
                <p:cNvSpPr/>
                <p:nvPr/>
              </p:nvSpPr>
              <p:spPr bwMode="auto">
                <a:xfrm>
                  <a:off x="2209649" y="2772135"/>
                  <a:ext cx="59458" cy="50602"/>
                </a:xfrm>
                <a:custGeom>
                  <a:avLst/>
                  <a:gdLst>
                    <a:gd name="T0" fmla="*/ 2147483646 w 20"/>
                    <a:gd name="T1" fmla="*/ 0 h 17"/>
                    <a:gd name="T2" fmla="*/ 2147483646 w 20"/>
                    <a:gd name="T3" fmla="*/ 0 h 17"/>
                    <a:gd name="T4" fmla="*/ 2147483646 w 20"/>
                    <a:gd name="T5" fmla="*/ 2147483646 h 17"/>
                    <a:gd name="T6" fmla="*/ 2147483646 w 20"/>
                    <a:gd name="T7" fmla="*/ 2147483646 h 17"/>
                    <a:gd name="T8" fmla="*/ 2147483646 w 2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3" y="0"/>
                      </a:moveTo>
                      <a:cubicBezTo>
                        <a:pt x="17" y="0"/>
                        <a:pt x="17" y="0"/>
                        <a:pt x="17" y="0"/>
                      </a:cubicBezTo>
                      <a:cubicBezTo>
                        <a:pt x="20" y="6"/>
                        <a:pt x="20" y="12"/>
                        <a:pt x="17" y="17"/>
                      </a:cubicBezTo>
                      <a:cubicBezTo>
                        <a:pt x="3" y="17"/>
                        <a:pt x="3" y="17"/>
                        <a:pt x="3" y="17"/>
                      </a:cubicBezTo>
                      <a:cubicBezTo>
                        <a:pt x="1" y="12"/>
                        <a:pt x="0" y="6"/>
                        <a:pt x="3" y="0"/>
                      </a:cubicBezTo>
                      <a:close/>
                    </a:path>
                  </a:pathLst>
                </a:custGeom>
                <a:solidFill>
                  <a:srgbClr val="2C394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1049685" name="Freeform 41"/>
                <p:cNvSpPr/>
                <p:nvPr/>
              </p:nvSpPr>
              <p:spPr bwMode="auto">
                <a:xfrm>
                  <a:off x="2229891" y="3122554"/>
                  <a:ext cx="18975" cy="96144"/>
                </a:xfrm>
                <a:custGeom>
                  <a:avLst/>
                  <a:gdLst>
                    <a:gd name="T0" fmla="*/ 2147483646 w 6"/>
                    <a:gd name="T1" fmla="*/ 2147483646 h 32"/>
                    <a:gd name="T2" fmla="*/ 2147483646 w 6"/>
                    <a:gd name="T3" fmla="*/ 0 h 32"/>
                    <a:gd name="T4" fmla="*/ 0 w 6"/>
                    <a:gd name="T5" fmla="*/ 2147483646 h 32"/>
                    <a:gd name="T6" fmla="*/ 2147483646 w 6"/>
                    <a:gd name="T7" fmla="*/ 214748364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2">
                      <a:moveTo>
                        <a:pt x="6" y="32"/>
                      </a:moveTo>
                      <a:cubicBezTo>
                        <a:pt x="6" y="19"/>
                        <a:pt x="4" y="4"/>
                        <a:pt x="3" y="0"/>
                      </a:cubicBezTo>
                      <a:cubicBezTo>
                        <a:pt x="2" y="3"/>
                        <a:pt x="0" y="19"/>
                        <a:pt x="0" y="32"/>
                      </a:cubicBezTo>
                      <a:cubicBezTo>
                        <a:pt x="2" y="32"/>
                        <a:pt x="4" y="32"/>
                        <a:pt x="6" y="32"/>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grpSp>
          <p:grpSp>
            <p:nvGrpSpPr>
              <p:cNvPr id="484" name="Group 25"/>
              <p:cNvGrpSpPr>
                <a:grpSpLocks noChangeAspect="1"/>
              </p:cNvGrpSpPr>
              <p:nvPr/>
            </p:nvGrpSpPr>
            <p:grpSpPr bwMode="auto">
              <a:xfrm>
                <a:off x="3747" y="4156"/>
                <a:ext cx="894" cy="983"/>
                <a:chOff x="5449" y="693"/>
                <a:chExt cx="551" cy="605"/>
              </a:xfrm>
              <a:solidFill>
                <a:sysClr val="window" lastClr="FFFFFF">
                  <a:lumMod val="75000"/>
                </a:sysClr>
              </a:solidFill>
            </p:grpSpPr>
            <p:sp>
              <p:nvSpPr>
                <p:cNvPr id="1049686"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87"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88"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89"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90"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91"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92"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93"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94"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95"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96"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sp>
              <p:nvSpPr>
                <p:cNvPr id="1049697"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zh-CN" altLang="en-US" sz="1350">
                    <a:solidFill>
                      <a:prstClr val="black"/>
                    </a:solidFill>
                  </a:endParaRPr>
                </a:p>
              </p:txBody>
            </p:sp>
          </p:grpSp>
        </p:gr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组合 66"/>
          <p:cNvGrpSpPr/>
          <p:nvPr/>
        </p:nvGrpSpPr>
        <p:grpSpPr>
          <a:xfrm>
            <a:off x="1154598" y="1680006"/>
            <a:ext cx="3194685" cy="1500505"/>
            <a:chOff x="207657" y="1437068"/>
            <a:chExt cx="4259580" cy="2000673"/>
          </a:xfrm>
        </p:grpSpPr>
        <p:sp>
          <p:nvSpPr>
            <p:cNvPr id="1048634" name="矩形 67"/>
            <p:cNvSpPr/>
            <p:nvPr/>
          </p:nvSpPr>
          <p:spPr>
            <a:xfrm>
              <a:off x="207657" y="2700294"/>
              <a:ext cx="4259580" cy="737447"/>
            </a:xfrm>
            <a:prstGeom prst="rect">
              <a:avLst/>
            </a:prstGeom>
          </p:spPr>
          <p:txBody>
            <a:bodyPr wrap="square">
              <a:spAutoFit/>
            </a:bodyPr>
            <a:lstStyle/>
            <a:p>
              <a:pPr algn="ctr" fontAlgn="ctr">
                <a:lnSpc>
                  <a:spcPct val="100000"/>
                </a:lnSpc>
              </a:pPr>
              <a:r>
                <a:rPr lang="zh-CN" altLang="en-US" sz="3000" b="1" spc="300" dirty="0">
                  <a:solidFill>
                    <a:schemeClr val="bg1"/>
                  </a:solidFill>
                  <a:latin typeface="微软雅黑" panose="020B0503020204020204" pitchFamily="34" charset="-122"/>
                  <a:ea typeface="微软雅黑" panose="020B0503020204020204" pitchFamily="34" charset="-122"/>
                </a:rPr>
                <a:t>杜邦安全管理</a:t>
              </a:r>
            </a:p>
          </p:txBody>
        </p:sp>
        <p:sp>
          <p:nvSpPr>
            <p:cNvPr id="1048635" name="文本框 71"/>
            <p:cNvSpPr txBox="1"/>
            <p:nvPr/>
          </p:nvSpPr>
          <p:spPr>
            <a:xfrm>
              <a:off x="1338447" y="1437068"/>
              <a:ext cx="1997999" cy="778087"/>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pPr algn="ctr" fontAlgn="auto"/>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TWO</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文本框 22"/>
          <p:cNvSpPr txBox="1"/>
          <p:nvPr/>
        </p:nvSpPr>
        <p:spPr>
          <a:xfrm>
            <a:off x="2098040" y="4334510"/>
            <a:ext cx="4947920" cy="337185"/>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rgbClr val="7CB0C8"/>
                </a:solidFill>
                <a:latin typeface="微软雅黑" panose="020B0503020204020204" pitchFamily="34" charset="-122"/>
                <a:ea typeface="微软雅黑" panose="020B0503020204020204" pitchFamily="34" charset="-122"/>
                <a:sym typeface="+mn-ea"/>
              </a:rPr>
              <a:t>你将达到的卓越安全水平取决于你的行动！</a:t>
            </a:r>
          </a:p>
        </p:txBody>
      </p:sp>
      <p:grpSp>
        <p:nvGrpSpPr>
          <p:cNvPr id="135" name="组合 24"/>
          <p:cNvGrpSpPr/>
          <p:nvPr/>
        </p:nvGrpSpPr>
        <p:grpSpPr>
          <a:xfrm>
            <a:off x="971868" y="1190667"/>
            <a:ext cx="7200265" cy="2762801"/>
            <a:chOff x="1591" y="2321"/>
            <a:chExt cx="11339" cy="4351"/>
          </a:xfrm>
        </p:grpSpPr>
        <p:grpSp>
          <p:nvGrpSpPr>
            <p:cNvPr id="136" name="组合 25"/>
            <p:cNvGrpSpPr/>
            <p:nvPr/>
          </p:nvGrpSpPr>
          <p:grpSpPr>
            <a:xfrm>
              <a:off x="1591" y="3008"/>
              <a:ext cx="11339" cy="3664"/>
              <a:chOff x="1591" y="3008"/>
              <a:chExt cx="11339" cy="3664"/>
            </a:xfrm>
          </p:grpSpPr>
          <p:cxnSp>
            <p:nvCxnSpPr>
              <p:cNvPr id="3145731" name="直接连接符 26"/>
              <p:cNvCxnSpPr>
                <a:cxnSpLocks/>
              </p:cNvCxnSpPr>
              <p:nvPr/>
            </p:nvCxnSpPr>
            <p:spPr>
              <a:xfrm>
                <a:off x="1591" y="6566"/>
                <a:ext cx="113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8639" name="矩形 27"/>
              <p:cNvSpPr/>
              <p:nvPr/>
            </p:nvSpPr>
            <p:spPr>
              <a:xfrm>
                <a:off x="5325" y="6483"/>
                <a:ext cx="3893" cy="189"/>
              </a:xfrm>
              <a:prstGeom prst="rect">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50">
                  <a:sym typeface="+mn-lt"/>
                </a:endParaRPr>
              </a:p>
            </p:txBody>
          </p:sp>
          <p:sp>
            <p:nvSpPr>
              <p:cNvPr id="1048640" name="椭圆 28"/>
              <p:cNvSpPr/>
              <p:nvPr/>
            </p:nvSpPr>
            <p:spPr>
              <a:xfrm>
                <a:off x="5876" y="3392"/>
                <a:ext cx="2790" cy="279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50" dirty="0">
                  <a:sym typeface="+mn-lt"/>
                </a:endParaRPr>
              </a:p>
            </p:txBody>
          </p:sp>
          <p:sp>
            <p:nvSpPr>
              <p:cNvPr id="1048641" name="弧形 29"/>
              <p:cNvSpPr/>
              <p:nvPr/>
            </p:nvSpPr>
            <p:spPr>
              <a:xfrm>
                <a:off x="5419" y="3008"/>
                <a:ext cx="3644" cy="3644"/>
              </a:xfrm>
              <a:prstGeom prst="arc">
                <a:avLst>
                  <a:gd name="adj1" fmla="val 10819354"/>
                  <a:gd name="adj2" fmla="val 0"/>
                </a:avLst>
              </a:prstGeom>
              <a:ln>
                <a:solidFill>
                  <a:srgbClr val="7CB0C8"/>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zh-CN" altLang="en-US" sz="1050">
                  <a:sym typeface="+mn-lt"/>
                </a:endParaRPr>
              </a:p>
            </p:txBody>
          </p:sp>
          <p:sp>
            <p:nvSpPr>
              <p:cNvPr id="1048642" name="椭圆 31"/>
              <p:cNvSpPr/>
              <p:nvPr/>
            </p:nvSpPr>
            <p:spPr>
              <a:xfrm>
                <a:off x="5297" y="4841"/>
                <a:ext cx="222" cy="222"/>
              </a:xfrm>
              <a:prstGeom prst="ellipse">
                <a:avLst/>
              </a:prstGeom>
              <a:solidFill>
                <a:srgbClr val="ADAE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50">
                  <a:sym typeface="+mn-lt"/>
                </a:endParaRPr>
              </a:p>
            </p:txBody>
          </p:sp>
          <p:sp>
            <p:nvSpPr>
              <p:cNvPr id="1048643" name="椭圆 32"/>
              <p:cNvSpPr/>
              <p:nvPr/>
            </p:nvSpPr>
            <p:spPr>
              <a:xfrm>
                <a:off x="8970" y="4841"/>
                <a:ext cx="222" cy="222"/>
              </a:xfrm>
              <a:prstGeom prst="ellipse">
                <a:avLst/>
              </a:prstGeom>
              <a:solidFill>
                <a:srgbClr val="ADAE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50">
                  <a:sym typeface="+mn-lt"/>
                </a:endParaRPr>
              </a:p>
            </p:txBody>
          </p:sp>
          <p:sp>
            <p:nvSpPr>
              <p:cNvPr id="1048644" name="椭圆 33"/>
              <p:cNvSpPr/>
              <p:nvPr/>
            </p:nvSpPr>
            <p:spPr>
              <a:xfrm>
                <a:off x="8146" y="3218"/>
                <a:ext cx="222" cy="222"/>
              </a:xfrm>
              <a:prstGeom prst="ellipse">
                <a:avLst/>
              </a:prstGeom>
              <a:solidFill>
                <a:srgbClr val="ADAE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50">
                  <a:sym typeface="+mn-lt"/>
                </a:endParaRPr>
              </a:p>
            </p:txBody>
          </p:sp>
          <p:sp>
            <p:nvSpPr>
              <p:cNvPr id="1048645" name="椭圆 35"/>
              <p:cNvSpPr/>
              <p:nvPr/>
            </p:nvSpPr>
            <p:spPr>
              <a:xfrm>
                <a:off x="6112" y="3217"/>
                <a:ext cx="222" cy="222"/>
              </a:xfrm>
              <a:prstGeom prst="ellipse">
                <a:avLst/>
              </a:prstGeom>
              <a:solidFill>
                <a:srgbClr val="ADAE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50">
                  <a:sym typeface="+mn-lt"/>
                </a:endParaRPr>
              </a:p>
            </p:txBody>
          </p:sp>
        </p:grpSp>
        <p:sp>
          <p:nvSpPr>
            <p:cNvPr id="1048646" name="文本框 2"/>
            <p:cNvSpPr txBox="1"/>
            <p:nvPr/>
          </p:nvSpPr>
          <p:spPr>
            <a:xfrm>
              <a:off x="6202" y="4521"/>
              <a:ext cx="2077"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bg1"/>
                  </a:solidFill>
                  <a:latin typeface="微软雅黑" panose="020B0503020204020204" pitchFamily="34" charset="-122"/>
                  <a:ea typeface="微软雅黑" panose="020B0503020204020204" pitchFamily="34" charset="-122"/>
                  <a:sym typeface="+mn-ea"/>
                </a:rPr>
                <a:t>杜邦相信</a:t>
              </a:r>
            </a:p>
          </p:txBody>
        </p:sp>
        <p:sp>
          <p:nvSpPr>
            <p:cNvPr id="1048647" name="文本框 7"/>
            <p:cNvSpPr txBox="1"/>
            <p:nvPr/>
          </p:nvSpPr>
          <p:spPr>
            <a:xfrm>
              <a:off x="2349" y="2321"/>
              <a:ext cx="3527" cy="1285"/>
            </a:xfrm>
            <a:prstGeom prst="rect">
              <a:avLst/>
            </a:prstGeom>
            <a:noFill/>
          </p:spPr>
          <p:txBody>
            <a:bodyPr wrap="square" rtlCol="0" anchor="t">
              <a:spAutoFit/>
            </a:bodyPr>
            <a:lstStyle/>
            <a:p>
              <a:pPr indent="0" algn="just" fontAlgn="auto">
                <a:lnSpc>
                  <a:spcPct val="12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承包商安全是良好业务的一部分，是与公司安全政策相一致的</a:t>
              </a:r>
            </a:p>
          </p:txBody>
        </p:sp>
        <p:sp>
          <p:nvSpPr>
            <p:cNvPr id="1048648" name="文本框 19"/>
            <p:cNvSpPr txBox="1"/>
            <p:nvPr/>
          </p:nvSpPr>
          <p:spPr>
            <a:xfrm>
              <a:off x="2349" y="4496"/>
              <a:ext cx="2738" cy="905"/>
            </a:xfrm>
            <a:prstGeom prst="rect">
              <a:avLst/>
            </a:prstGeom>
            <a:noFill/>
          </p:spPr>
          <p:txBody>
            <a:bodyPr wrap="square" rtlCol="0" anchor="t">
              <a:spAutoFit/>
            </a:bodyPr>
            <a:lstStyle/>
            <a:p>
              <a:pPr indent="0" algn="just" fontAlgn="auto">
                <a:lnSpc>
                  <a:spcPct val="12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所有的伤害能够而且应该得到预防 </a:t>
              </a:r>
            </a:p>
          </p:txBody>
        </p:sp>
        <p:sp>
          <p:nvSpPr>
            <p:cNvPr id="1048649" name="文本框 20"/>
            <p:cNvSpPr txBox="1"/>
            <p:nvPr/>
          </p:nvSpPr>
          <p:spPr>
            <a:xfrm>
              <a:off x="9447" y="4496"/>
              <a:ext cx="2744" cy="1285"/>
            </a:xfrm>
            <a:prstGeom prst="rect">
              <a:avLst/>
            </a:prstGeom>
            <a:noFill/>
          </p:spPr>
          <p:txBody>
            <a:bodyPr wrap="square" rtlCol="0" anchor="t">
              <a:spAutoFit/>
            </a:bodyPr>
            <a:lstStyle/>
            <a:p>
              <a:pPr indent="0" algn="just" fontAlgn="auto">
                <a:lnSpc>
                  <a:spcPct val="12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业主应该充当领导角色，帮助承包商提升安全业绩</a:t>
              </a:r>
            </a:p>
          </p:txBody>
        </p:sp>
        <p:sp>
          <p:nvSpPr>
            <p:cNvPr id="1048650" name="文本框 21"/>
            <p:cNvSpPr txBox="1"/>
            <p:nvPr/>
          </p:nvSpPr>
          <p:spPr>
            <a:xfrm>
              <a:off x="8666" y="2321"/>
              <a:ext cx="3526" cy="905"/>
            </a:xfrm>
            <a:prstGeom prst="rect">
              <a:avLst/>
            </a:prstGeom>
            <a:noFill/>
          </p:spPr>
          <p:txBody>
            <a:bodyPr wrap="square" rtlCol="0" anchor="t">
              <a:spAutoFit/>
            </a:bodyPr>
            <a:lstStyle/>
            <a:p>
              <a:pPr indent="0" algn="just" fontAlgn="auto">
                <a:lnSpc>
                  <a:spcPct val="12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伤害预防适用于工作场所的所有人员</a:t>
              </a:r>
            </a:p>
          </p:txBody>
        </p:sp>
      </p:grpSp>
      <p:sp>
        <p:nvSpPr>
          <p:cNvPr id="1048651"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652" name="矩形 2"/>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文本框 1"/>
          <p:cNvSpPr txBox="1"/>
          <p:nvPr/>
        </p:nvSpPr>
        <p:spPr>
          <a:xfrm>
            <a:off x="980758" y="1073785"/>
            <a:ext cx="4887595" cy="337185"/>
          </a:xfrm>
          <a:prstGeom prst="rect">
            <a:avLst/>
          </a:prstGeom>
          <a:noFill/>
        </p:spPr>
        <p:txBody>
          <a:bodyPr wrap="square" rtlCol="0" anchor="t">
            <a:spAutoFit/>
          </a:bodyPr>
          <a:lstStyle/>
          <a:p>
            <a:pPr indent="0" algn="just"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杜邦承包商安全管理团队主要涉及以下相关人员：</a:t>
            </a:r>
          </a:p>
        </p:txBody>
      </p:sp>
      <p:grpSp>
        <p:nvGrpSpPr>
          <p:cNvPr id="138" name="组合 4"/>
          <p:cNvGrpSpPr/>
          <p:nvPr/>
        </p:nvGrpSpPr>
        <p:grpSpPr>
          <a:xfrm>
            <a:off x="981075" y="1857375"/>
            <a:ext cx="7181850" cy="2597785"/>
            <a:chOff x="1545" y="2066"/>
            <a:chExt cx="11310" cy="4091"/>
          </a:xfrm>
        </p:grpSpPr>
        <p:grpSp>
          <p:nvGrpSpPr>
            <p:cNvPr id="139" name="组合 58"/>
            <p:cNvGrpSpPr/>
            <p:nvPr/>
          </p:nvGrpSpPr>
          <p:grpSpPr>
            <a:xfrm>
              <a:off x="1545" y="2067"/>
              <a:ext cx="2552" cy="2551"/>
              <a:chOff x="2289" y="2566"/>
              <a:chExt cx="2552" cy="2551"/>
            </a:xfrm>
          </p:grpSpPr>
          <p:grpSp>
            <p:nvGrpSpPr>
              <p:cNvPr id="140" name="组合 59"/>
              <p:cNvGrpSpPr/>
              <p:nvPr/>
            </p:nvGrpSpPr>
            <p:grpSpPr>
              <a:xfrm>
                <a:off x="2289" y="2566"/>
                <a:ext cx="2552" cy="2551"/>
                <a:chOff x="941560" y="3612332"/>
                <a:chExt cx="1403287" cy="1403287"/>
              </a:xfrm>
              <a:solidFill>
                <a:srgbClr val="7CB0C8"/>
              </a:solidFill>
            </p:grpSpPr>
            <p:sp>
              <p:nvSpPr>
                <p:cNvPr id="1048654" name="任意多边形 60"/>
                <p:cNvSpPr/>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grpFill/>
              </p:spPr>
              <p:txBody>
                <a:bodyPr rot="0" spcFirstLastPara="0" vert="horz" wrap="square" lIns="68580" tIns="34290" rIns="68580" bIns="34290" numCol="1" spcCol="0" rtlCol="0" fromWordArt="0" anchor="ctr" anchorCtr="0" forceAA="0" compatLnSpc="1">
                  <a:normAutofit/>
                </a:bodyPr>
                <a:lstStyle/>
                <a:p>
                  <a:pPr algn="just">
                    <a:lnSpc>
                      <a:spcPct val="130000"/>
                    </a:lnSpc>
                  </a:pPr>
                  <a:endParaRPr lang="zh-CN" altLang="en-US" sz="1350" dirty="0" err="1">
                    <a:solidFill>
                      <a:schemeClr val="bg1"/>
                    </a:solidFill>
                  </a:endParaRPr>
                </a:p>
              </p:txBody>
            </p:sp>
            <p:sp>
              <p:nvSpPr>
                <p:cNvPr id="1048655" name="菱形 61"/>
                <p:cNvSpPr/>
                <p:nvPr/>
              </p:nvSpPr>
              <p:spPr>
                <a:xfrm>
                  <a:off x="1032094" y="3657599"/>
                  <a:ext cx="1312753" cy="1312753"/>
                </a:xfrm>
                <a:prstGeom prst="diamond">
                  <a:avLst/>
                </a:prstGeom>
                <a:grpFill/>
              </p:spPr>
              <p:txBody>
                <a:bodyPr rot="0" spcFirstLastPara="0" vert="horz" wrap="square" lIns="0" tIns="0" rIns="0" bIns="0" numCol="1" spcCol="0" rtlCol="0" fromWordArt="0" anchor="ctr" anchorCtr="0" forceAA="0" compatLnSpc="1">
                  <a:normAutofit/>
                </a:bodyPr>
                <a:lstStyle/>
                <a:p>
                  <a:pPr algn="just">
                    <a:lnSpc>
                      <a:spcPct val="110000"/>
                    </a:lnSpc>
                  </a:pPr>
                  <a:r>
                    <a:rPr lang="en-US" altLang="zh-CN" sz="1350" smtClean="0">
                      <a:solidFill>
                        <a:schemeClr val="bg1"/>
                      </a:solidFill>
                    </a:rPr>
                    <a:t> </a:t>
                  </a:r>
                </a:p>
              </p:txBody>
            </p:sp>
          </p:grpSp>
          <p:sp>
            <p:nvSpPr>
              <p:cNvPr id="1048656" name="文本框 25"/>
              <p:cNvSpPr txBox="1"/>
              <p:nvPr/>
            </p:nvSpPr>
            <p:spPr>
              <a:xfrm>
                <a:off x="2559" y="3601"/>
                <a:ext cx="2013" cy="483"/>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400" b="1" spc="100" dirty="0">
                    <a:solidFill>
                      <a:schemeClr val="bg1"/>
                    </a:solidFill>
                    <a:latin typeface="微软雅黑" panose="020B0503020204020204" pitchFamily="34" charset="-122"/>
                    <a:ea typeface="微软雅黑" panose="020B0503020204020204" pitchFamily="34" charset="-122"/>
                    <a:sym typeface="+mn-ea"/>
                  </a:rPr>
                  <a:t>直线管理者</a:t>
                </a:r>
              </a:p>
            </p:txBody>
          </p:sp>
        </p:grpSp>
        <p:grpSp>
          <p:nvGrpSpPr>
            <p:cNvPr id="141" name="组合 63"/>
            <p:cNvGrpSpPr/>
            <p:nvPr/>
          </p:nvGrpSpPr>
          <p:grpSpPr>
            <a:xfrm>
              <a:off x="4464" y="2067"/>
              <a:ext cx="2552" cy="2551"/>
              <a:chOff x="5208" y="2566"/>
              <a:chExt cx="2552" cy="2551"/>
            </a:xfrm>
            <a:solidFill>
              <a:srgbClr val="7CB0C8"/>
            </a:solidFill>
          </p:grpSpPr>
          <p:grpSp>
            <p:nvGrpSpPr>
              <p:cNvPr id="142" name="组合 64"/>
              <p:cNvGrpSpPr/>
              <p:nvPr/>
            </p:nvGrpSpPr>
            <p:grpSpPr>
              <a:xfrm>
                <a:off x="5208" y="2566"/>
                <a:ext cx="2552" cy="2551"/>
                <a:chOff x="941560" y="3612332"/>
                <a:chExt cx="1403287" cy="1403287"/>
              </a:xfrm>
              <a:grpFill/>
            </p:grpSpPr>
            <p:sp>
              <p:nvSpPr>
                <p:cNvPr id="1048657" name="任意多边形 65"/>
                <p:cNvSpPr/>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grpFill/>
              </p:spPr>
              <p:txBody>
                <a:bodyPr rot="0" spcFirstLastPara="0" vert="horz" wrap="square" lIns="68580" tIns="34290" rIns="68580" bIns="34290" numCol="1" spcCol="0" rtlCol="0" fromWordArt="0" anchor="ctr" anchorCtr="0" forceAA="0" compatLnSpc="1">
                  <a:normAutofit/>
                </a:bodyPr>
                <a:lstStyle/>
                <a:p>
                  <a:pPr algn="just">
                    <a:lnSpc>
                      <a:spcPct val="130000"/>
                    </a:lnSpc>
                  </a:pPr>
                  <a:endParaRPr lang="zh-CN" altLang="en-US" sz="1350" dirty="0" err="1">
                    <a:solidFill>
                      <a:schemeClr val="bg1"/>
                    </a:solidFill>
                  </a:endParaRPr>
                </a:p>
              </p:txBody>
            </p:sp>
            <p:sp>
              <p:nvSpPr>
                <p:cNvPr id="1048658" name="菱形 66"/>
                <p:cNvSpPr/>
                <p:nvPr/>
              </p:nvSpPr>
              <p:spPr>
                <a:xfrm>
                  <a:off x="1032094" y="3657599"/>
                  <a:ext cx="1312753" cy="1312753"/>
                </a:xfrm>
                <a:prstGeom prst="diamond">
                  <a:avLst/>
                </a:prstGeom>
                <a:grpFill/>
              </p:spPr>
              <p:txBody>
                <a:bodyPr rot="0" spcFirstLastPara="0" vert="horz" wrap="square" lIns="0" tIns="0" rIns="0" bIns="0" numCol="1" spcCol="0" rtlCol="0" fromWordArt="0" anchor="ctr" anchorCtr="0" forceAA="0" compatLnSpc="1">
                  <a:normAutofit/>
                </a:bodyPr>
                <a:lstStyle/>
                <a:p>
                  <a:pPr algn="just">
                    <a:lnSpc>
                      <a:spcPct val="110000"/>
                    </a:lnSpc>
                  </a:pPr>
                  <a:r>
                    <a:rPr lang="en-US" altLang="zh-CN" sz="1350" smtClean="0">
                      <a:solidFill>
                        <a:schemeClr val="bg1"/>
                      </a:solidFill>
                    </a:rPr>
                    <a:t> </a:t>
                  </a:r>
                </a:p>
              </p:txBody>
            </p:sp>
          </p:grpSp>
          <p:sp>
            <p:nvSpPr>
              <p:cNvPr id="1048659" name="文本框 26"/>
              <p:cNvSpPr txBox="1"/>
              <p:nvPr/>
            </p:nvSpPr>
            <p:spPr>
              <a:xfrm>
                <a:off x="5478" y="3601"/>
                <a:ext cx="2013" cy="483"/>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400" b="1" spc="100" dirty="0">
                    <a:solidFill>
                      <a:schemeClr val="bg1"/>
                    </a:solidFill>
                    <a:latin typeface="微软雅黑" panose="020B0503020204020204" pitchFamily="34" charset="-122"/>
                    <a:ea typeface="微软雅黑" panose="020B0503020204020204" pitchFamily="34" charset="-122"/>
                    <a:sym typeface="+mn-ea"/>
                  </a:rPr>
                  <a:t>服务申请人</a:t>
                </a:r>
              </a:p>
            </p:txBody>
          </p:sp>
        </p:grpSp>
        <p:grpSp>
          <p:nvGrpSpPr>
            <p:cNvPr id="143" name="组合 68"/>
            <p:cNvGrpSpPr/>
            <p:nvPr/>
          </p:nvGrpSpPr>
          <p:grpSpPr>
            <a:xfrm>
              <a:off x="7385" y="2067"/>
              <a:ext cx="2552" cy="2551"/>
              <a:chOff x="2289" y="2566"/>
              <a:chExt cx="2552" cy="2551"/>
            </a:xfrm>
          </p:grpSpPr>
          <p:grpSp>
            <p:nvGrpSpPr>
              <p:cNvPr id="144" name="组合 69"/>
              <p:cNvGrpSpPr/>
              <p:nvPr/>
            </p:nvGrpSpPr>
            <p:grpSpPr>
              <a:xfrm>
                <a:off x="2289" y="2566"/>
                <a:ext cx="2552" cy="2551"/>
                <a:chOff x="941560" y="3612332"/>
                <a:chExt cx="1403287" cy="1403287"/>
              </a:xfrm>
              <a:solidFill>
                <a:srgbClr val="7CB0C8"/>
              </a:solidFill>
            </p:grpSpPr>
            <p:sp>
              <p:nvSpPr>
                <p:cNvPr id="1048660" name="任意多边形 70"/>
                <p:cNvSpPr/>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grpFill/>
              </p:spPr>
              <p:txBody>
                <a:bodyPr rot="0" spcFirstLastPara="0" vert="horz" wrap="square" lIns="68580" tIns="34290" rIns="68580" bIns="34290" numCol="1" spcCol="0" rtlCol="0" fromWordArt="0" anchor="ctr" anchorCtr="0" forceAA="0" compatLnSpc="1">
                  <a:normAutofit/>
                </a:bodyPr>
                <a:lstStyle/>
                <a:p>
                  <a:pPr algn="just">
                    <a:lnSpc>
                      <a:spcPct val="130000"/>
                    </a:lnSpc>
                  </a:pPr>
                  <a:endParaRPr lang="zh-CN" altLang="en-US" sz="1350" dirty="0" err="1">
                    <a:solidFill>
                      <a:schemeClr val="bg1"/>
                    </a:solidFill>
                  </a:endParaRPr>
                </a:p>
              </p:txBody>
            </p:sp>
            <p:sp>
              <p:nvSpPr>
                <p:cNvPr id="1048661" name="菱形 71"/>
                <p:cNvSpPr/>
                <p:nvPr/>
              </p:nvSpPr>
              <p:spPr>
                <a:xfrm>
                  <a:off x="1032094" y="3657599"/>
                  <a:ext cx="1312753" cy="1312753"/>
                </a:xfrm>
                <a:prstGeom prst="diamond">
                  <a:avLst/>
                </a:prstGeom>
                <a:grpFill/>
              </p:spPr>
              <p:txBody>
                <a:bodyPr rot="0" spcFirstLastPara="0" vert="horz" wrap="square" lIns="0" tIns="0" rIns="0" bIns="0" numCol="1" spcCol="0" rtlCol="0" fromWordArt="0" anchor="ctr" anchorCtr="0" forceAA="0" compatLnSpc="1">
                  <a:normAutofit/>
                </a:bodyPr>
                <a:lstStyle/>
                <a:p>
                  <a:pPr algn="just">
                    <a:lnSpc>
                      <a:spcPct val="110000"/>
                    </a:lnSpc>
                  </a:pPr>
                  <a:r>
                    <a:rPr lang="en-US" altLang="zh-CN" sz="1350" smtClean="0">
                      <a:solidFill>
                        <a:schemeClr val="bg1"/>
                      </a:solidFill>
                    </a:rPr>
                    <a:t> </a:t>
                  </a:r>
                </a:p>
              </p:txBody>
            </p:sp>
          </p:grpSp>
          <p:sp>
            <p:nvSpPr>
              <p:cNvPr id="1048662" name="文本框 33"/>
              <p:cNvSpPr txBox="1"/>
              <p:nvPr/>
            </p:nvSpPr>
            <p:spPr>
              <a:xfrm>
                <a:off x="2559" y="3601"/>
                <a:ext cx="2013" cy="483"/>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400" b="1" spc="100" dirty="0">
                    <a:solidFill>
                      <a:schemeClr val="bg1"/>
                    </a:solidFill>
                    <a:latin typeface="微软雅黑" panose="020B0503020204020204" pitchFamily="34" charset="-122"/>
                    <a:ea typeface="微软雅黑" panose="020B0503020204020204" pitchFamily="34" charset="-122"/>
                    <a:sym typeface="+mn-ea"/>
                  </a:rPr>
                  <a:t>采购员</a:t>
                </a:r>
              </a:p>
            </p:txBody>
          </p:sp>
        </p:grpSp>
        <p:grpSp>
          <p:nvGrpSpPr>
            <p:cNvPr id="145" name="组合 73"/>
            <p:cNvGrpSpPr/>
            <p:nvPr/>
          </p:nvGrpSpPr>
          <p:grpSpPr>
            <a:xfrm>
              <a:off x="10303" y="2066"/>
              <a:ext cx="2552" cy="2551"/>
              <a:chOff x="5208" y="2566"/>
              <a:chExt cx="2552" cy="2551"/>
            </a:xfrm>
            <a:solidFill>
              <a:srgbClr val="7CB0C8"/>
            </a:solidFill>
          </p:grpSpPr>
          <p:grpSp>
            <p:nvGrpSpPr>
              <p:cNvPr id="146" name="组合 74"/>
              <p:cNvGrpSpPr/>
              <p:nvPr/>
            </p:nvGrpSpPr>
            <p:grpSpPr>
              <a:xfrm>
                <a:off x="5208" y="2566"/>
                <a:ext cx="2552" cy="2551"/>
                <a:chOff x="941560" y="3612332"/>
                <a:chExt cx="1403287" cy="1403287"/>
              </a:xfrm>
              <a:grpFill/>
            </p:grpSpPr>
            <p:sp>
              <p:nvSpPr>
                <p:cNvPr id="1048663" name="任意多边形 75"/>
                <p:cNvSpPr/>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grpFill/>
              </p:spPr>
              <p:txBody>
                <a:bodyPr rot="0" spcFirstLastPara="0" vert="horz" wrap="square" lIns="68580" tIns="34290" rIns="68580" bIns="34290" numCol="1" spcCol="0" rtlCol="0" fromWordArt="0" anchor="ctr" anchorCtr="0" forceAA="0" compatLnSpc="1">
                  <a:normAutofit/>
                </a:bodyPr>
                <a:lstStyle/>
                <a:p>
                  <a:pPr algn="just">
                    <a:lnSpc>
                      <a:spcPct val="130000"/>
                    </a:lnSpc>
                  </a:pPr>
                  <a:endParaRPr lang="zh-CN" altLang="en-US" sz="1350" dirty="0" err="1">
                    <a:solidFill>
                      <a:schemeClr val="bg1"/>
                    </a:solidFill>
                  </a:endParaRPr>
                </a:p>
              </p:txBody>
            </p:sp>
            <p:sp>
              <p:nvSpPr>
                <p:cNvPr id="1048664" name="菱形 76"/>
                <p:cNvSpPr/>
                <p:nvPr/>
              </p:nvSpPr>
              <p:spPr>
                <a:xfrm>
                  <a:off x="1032094" y="3657599"/>
                  <a:ext cx="1312753" cy="1312753"/>
                </a:xfrm>
                <a:prstGeom prst="diamond">
                  <a:avLst/>
                </a:prstGeom>
                <a:grpFill/>
              </p:spPr>
              <p:txBody>
                <a:bodyPr rot="0" spcFirstLastPara="0" vert="horz" wrap="square" lIns="0" tIns="0" rIns="0" bIns="0" numCol="1" spcCol="0" rtlCol="0" fromWordArt="0" anchor="ctr" anchorCtr="0" forceAA="0" compatLnSpc="1">
                  <a:normAutofit/>
                </a:bodyPr>
                <a:lstStyle/>
                <a:p>
                  <a:pPr algn="just">
                    <a:lnSpc>
                      <a:spcPct val="110000"/>
                    </a:lnSpc>
                  </a:pPr>
                  <a:r>
                    <a:rPr lang="en-US" altLang="zh-CN" sz="1350" smtClean="0">
                      <a:solidFill>
                        <a:schemeClr val="bg1"/>
                      </a:solidFill>
                    </a:rPr>
                    <a:t> </a:t>
                  </a:r>
                </a:p>
              </p:txBody>
            </p:sp>
          </p:grpSp>
          <p:sp>
            <p:nvSpPr>
              <p:cNvPr id="1048665" name="文本框 38"/>
              <p:cNvSpPr txBox="1"/>
              <p:nvPr/>
            </p:nvSpPr>
            <p:spPr>
              <a:xfrm>
                <a:off x="5478" y="3601"/>
                <a:ext cx="2013" cy="483"/>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400" b="1" spc="100" dirty="0">
                    <a:solidFill>
                      <a:schemeClr val="bg1"/>
                    </a:solidFill>
                    <a:latin typeface="微软雅黑" panose="020B0503020204020204" pitchFamily="34" charset="-122"/>
                    <a:ea typeface="微软雅黑" panose="020B0503020204020204" pitchFamily="34" charset="-122"/>
                    <a:sym typeface="+mn-ea"/>
                  </a:rPr>
                  <a:t>财务出纳员</a:t>
                </a:r>
              </a:p>
            </p:txBody>
          </p:sp>
        </p:grpSp>
        <p:grpSp>
          <p:nvGrpSpPr>
            <p:cNvPr id="147" name="组合 78"/>
            <p:cNvGrpSpPr/>
            <p:nvPr/>
          </p:nvGrpSpPr>
          <p:grpSpPr>
            <a:xfrm>
              <a:off x="2997" y="3525"/>
              <a:ext cx="2552" cy="2551"/>
              <a:chOff x="2289" y="2566"/>
              <a:chExt cx="2552" cy="2551"/>
            </a:xfrm>
            <a:solidFill>
              <a:srgbClr val="ADAEB1"/>
            </a:solidFill>
          </p:grpSpPr>
          <p:grpSp>
            <p:nvGrpSpPr>
              <p:cNvPr id="148" name="组合 79"/>
              <p:cNvGrpSpPr/>
              <p:nvPr/>
            </p:nvGrpSpPr>
            <p:grpSpPr>
              <a:xfrm>
                <a:off x="2289" y="2566"/>
                <a:ext cx="2552" cy="2551"/>
                <a:chOff x="941560" y="3612332"/>
                <a:chExt cx="1403287" cy="1403287"/>
              </a:xfrm>
              <a:grpFill/>
            </p:grpSpPr>
            <p:sp>
              <p:nvSpPr>
                <p:cNvPr id="1048666" name="任意多边形 80"/>
                <p:cNvSpPr/>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grpFill/>
              </p:spPr>
              <p:txBody>
                <a:bodyPr rot="0" spcFirstLastPara="0" vert="horz" wrap="square" lIns="68580" tIns="34290" rIns="68580" bIns="34290" numCol="1" spcCol="0" rtlCol="0" fromWordArt="0" anchor="ctr" anchorCtr="0" forceAA="0" compatLnSpc="1">
                  <a:normAutofit/>
                </a:bodyPr>
                <a:lstStyle/>
                <a:p>
                  <a:pPr algn="just">
                    <a:lnSpc>
                      <a:spcPct val="130000"/>
                    </a:lnSpc>
                  </a:pPr>
                  <a:endParaRPr lang="zh-CN" altLang="en-US" sz="1350" dirty="0" err="1">
                    <a:solidFill>
                      <a:schemeClr val="bg1"/>
                    </a:solidFill>
                  </a:endParaRPr>
                </a:p>
              </p:txBody>
            </p:sp>
            <p:sp>
              <p:nvSpPr>
                <p:cNvPr id="1048667" name="菱形 81"/>
                <p:cNvSpPr/>
                <p:nvPr/>
              </p:nvSpPr>
              <p:spPr>
                <a:xfrm>
                  <a:off x="1032094" y="3657599"/>
                  <a:ext cx="1312753" cy="1312753"/>
                </a:xfrm>
                <a:prstGeom prst="diamond">
                  <a:avLst/>
                </a:prstGeom>
                <a:grpFill/>
              </p:spPr>
              <p:txBody>
                <a:bodyPr rot="0" spcFirstLastPara="0" vert="horz" wrap="square" lIns="0" tIns="0" rIns="0" bIns="0" numCol="1" spcCol="0" rtlCol="0" fromWordArt="0" anchor="ctr" anchorCtr="0" forceAA="0" compatLnSpc="1">
                  <a:normAutofit/>
                </a:bodyPr>
                <a:lstStyle/>
                <a:p>
                  <a:pPr algn="just">
                    <a:lnSpc>
                      <a:spcPct val="110000"/>
                    </a:lnSpc>
                  </a:pPr>
                  <a:r>
                    <a:rPr lang="en-US" altLang="zh-CN" sz="1350" smtClean="0">
                      <a:solidFill>
                        <a:schemeClr val="bg1"/>
                      </a:solidFill>
                    </a:rPr>
                    <a:t> </a:t>
                  </a:r>
                </a:p>
              </p:txBody>
            </p:sp>
          </p:grpSp>
          <p:sp>
            <p:nvSpPr>
              <p:cNvPr id="1048668" name="文本框 43"/>
              <p:cNvSpPr txBox="1"/>
              <p:nvPr/>
            </p:nvSpPr>
            <p:spPr>
              <a:xfrm>
                <a:off x="2559" y="3601"/>
                <a:ext cx="2013" cy="483"/>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400" b="1" spc="100" dirty="0">
                    <a:solidFill>
                      <a:schemeClr val="bg1"/>
                    </a:solidFill>
                    <a:latin typeface="微软雅黑" panose="020B0503020204020204" pitchFamily="34" charset="-122"/>
                    <a:ea typeface="微软雅黑" panose="020B0503020204020204" pitchFamily="34" charset="-122"/>
                    <a:sym typeface="+mn-ea"/>
                  </a:rPr>
                  <a:t>合同管理员</a:t>
                </a:r>
              </a:p>
            </p:txBody>
          </p:sp>
        </p:grpSp>
        <p:grpSp>
          <p:nvGrpSpPr>
            <p:cNvPr id="149" name="组合 83"/>
            <p:cNvGrpSpPr/>
            <p:nvPr/>
          </p:nvGrpSpPr>
          <p:grpSpPr>
            <a:xfrm>
              <a:off x="5924" y="3607"/>
              <a:ext cx="2552" cy="2551"/>
              <a:chOff x="8129" y="5481"/>
              <a:chExt cx="2552" cy="2551"/>
            </a:xfrm>
          </p:grpSpPr>
          <p:grpSp>
            <p:nvGrpSpPr>
              <p:cNvPr id="150" name="组合 84"/>
              <p:cNvGrpSpPr/>
              <p:nvPr/>
            </p:nvGrpSpPr>
            <p:grpSpPr>
              <a:xfrm>
                <a:off x="8129" y="5481"/>
                <a:ext cx="2552" cy="2551"/>
                <a:chOff x="941560" y="3612332"/>
                <a:chExt cx="1403287" cy="1403287"/>
              </a:xfrm>
              <a:solidFill>
                <a:srgbClr val="ADAEB1"/>
              </a:solidFill>
            </p:grpSpPr>
            <p:sp>
              <p:nvSpPr>
                <p:cNvPr id="1048669" name="任意多边形 85"/>
                <p:cNvSpPr/>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grpFill/>
              </p:spPr>
              <p:txBody>
                <a:bodyPr rot="0" spcFirstLastPara="0" vert="horz" wrap="square" lIns="68580" tIns="34290" rIns="68580" bIns="34290" numCol="1" spcCol="0" rtlCol="0" fromWordArt="0" anchor="ctr" anchorCtr="0" forceAA="0" compatLnSpc="1">
                  <a:normAutofit/>
                </a:bodyPr>
                <a:lstStyle/>
                <a:p>
                  <a:pPr algn="just">
                    <a:lnSpc>
                      <a:spcPct val="130000"/>
                    </a:lnSpc>
                  </a:pPr>
                  <a:endParaRPr lang="zh-CN" altLang="en-US" sz="1350" dirty="0" err="1">
                    <a:solidFill>
                      <a:schemeClr val="bg1"/>
                    </a:solidFill>
                  </a:endParaRPr>
                </a:p>
              </p:txBody>
            </p:sp>
            <p:sp>
              <p:nvSpPr>
                <p:cNvPr id="1048670" name="菱形 86"/>
                <p:cNvSpPr/>
                <p:nvPr/>
              </p:nvSpPr>
              <p:spPr>
                <a:xfrm>
                  <a:off x="1032094" y="3657599"/>
                  <a:ext cx="1312753" cy="1312753"/>
                </a:xfrm>
                <a:prstGeom prst="diamond">
                  <a:avLst/>
                </a:prstGeom>
                <a:grpFill/>
              </p:spPr>
              <p:txBody>
                <a:bodyPr rot="0" spcFirstLastPara="0" vert="horz" wrap="square" lIns="0" tIns="0" rIns="0" bIns="0" numCol="1" spcCol="0" rtlCol="0" fromWordArt="0" anchor="ctr" anchorCtr="0" forceAA="0" compatLnSpc="1">
                  <a:normAutofit/>
                </a:bodyPr>
                <a:lstStyle/>
                <a:p>
                  <a:pPr algn="just">
                    <a:lnSpc>
                      <a:spcPct val="110000"/>
                    </a:lnSpc>
                  </a:pPr>
                  <a:r>
                    <a:rPr lang="en-US" altLang="zh-CN" sz="1350" smtClean="0">
                      <a:solidFill>
                        <a:schemeClr val="bg1"/>
                      </a:solidFill>
                    </a:rPr>
                    <a:t> </a:t>
                  </a:r>
                </a:p>
              </p:txBody>
            </p:sp>
          </p:grpSp>
          <p:sp>
            <p:nvSpPr>
              <p:cNvPr id="1048671" name="文本框 48"/>
              <p:cNvSpPr txBox="1"/>
              <p:nvPr/>
            </p:nvSpPr>
            <p:spPr>
              <a:xfrm>
                <a:off x="8398" y="6346"/>
                <a:ext cx="2013" cy="822"/>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400" b="1" spc="100" dirty="0">
                    <a:solidFill>
                      <a:schemeClr val="bg1"/>
                    </a:solidFill>
                    <a:latin typeface="微软雅黑" panose="020B0503020204020204" pitchFamily="34" charset="-122"/>
                    <a:ea typeface="微软雅黑" panose="020B0503020204020204" pitchFamily="34" charset="-122"/>
                    <a:sym typeface="+mn-ea"/>
                  </a:rPr>
                  <a:t>现场合同</a:t>
                </a:r>
              </a:p>
              <a:p>
                <a:pPr indent="0" algn="ctr" fontAlgn="auto">
                  <a:lnSpc>
                    <a:spcPct val="100000"/>
                  </a:lnSpc>
                  <a:spcBef>
                    <a:spcPts val="0"/>
                  </a:spcBef>
                  <a:spcAft>
                    <a:spcPts val="0"/>
                  </a:spcAft>
                </a:pPr>
                <a:r>
                  <a:rPr lang="zh-CN" altLang="en-US" sz="1400" b="1" spc="100" dirty="0">
                    <a:solidFill>
                      <a:schemeClr val="bg1"/>
                    </a:solidFill>
                    <a:latin typeface="微软雅黑" panose="020B0503020204020204" pitchFamily="34" charset="-122"/>
                    <a:ea typeface="微软雅黑" panose="020B0503020204020204" pitchFamily="34" charset="-122"/>
                    <a:sym typeface="+mn-ea"/>
                  </a:rPr>
                  <a:t>管理员</a:t>
                </a:r>
              </a:p>
            </p:txBody>
          </p:sp>
        </p:grpSp>
        <p:grpSp>
          <p:nvGrpSpPr>
            <p:cNvPr id="151" name="组合 3"/>
            <p:cNvGrpSpPr/>
            <p:nvPr/>
          </p:nvGrpSpPr>
          <p:grpSpPr>
            <a:xfrm>
              <a:off x="8864" y="3607"/>
              <a:ext cx="2552" cy="2550"/>
              <a:chOff x="8864" y="3607"/>
              <a:chExt cx="2552" cy="2550"/>
            </a:xfrm>
            <a:solidFill>
              <a:srgbClr val="ADAEB1"/>
            </a:solidFill>
          </p:grpSpPr>
          <p:grpSp>
            <p:nvGrpSpPr>
              <p:cNvPr id="152" name="组合 89"/>
              <p:cNvGrpSpPr/>
              <p:nvPr/>
            </p:nvGrpSpPr>
            <p:grpSpPr>
              <a:xfrm>
                <a:off x="8864" y="3607"/>
                <a:ext cx="2552" cy="2551"/>
                <a:chOff x="941560" y="3612332"/>
                <a:chExt cx="1403287" cy="1403287"/>
              </a:xfrm>
              <a:grpFill/>
            </p:grpSpPr>
            <p:sp>
              <p:nvSpPr>
                <p:cNvPr id="1048672" name="任意多边形 90"/>
                <p:cNvSpPr/>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grpFill/>
              </p:spPr>
              <p:txBody>
                <a:bodyPr rot="0" spcFirstLastPara="0" vert="horz" wrap="square" lIns="68580" tIns="34290" rIns="68580" bIns="34290" numCol="1" spcCol="0" rtlCol="0" fromWordArt="0" anchor="ctr" anchorCtr="0" forceAA="0" compatLnSpc="1">
                  <a:normAutofit/>
                </a:bodyPr>
                <a:lstStyle/>
                <a:p>
                  <a:pPr algn="just">
                    <a:lnSpc>
                      <a:spcPct val="130000"/>
                    </a:lnSpc>
                  </a:pPr>
                  <a:endParaRPr lang="zh-CN" altLang="en-US" sz="1350" dirty="0" err="1">
                    <a:solidFill>
                      <a:schemeClr val="bg1"/>
                    </a:solidFill>
                  </a:endParaRPr>
                </a:p>
              </p:txBody>
            </p:sp>
            <p:sp>
              <p:nvSpPr>
                <p:cNvPr id="1048673" name="菱形 91"/>
                <p:cNvSpPr/>
                <p:nvPr/>
              </p:nvSpPr>
              <p:spPr>
                <a:xfrm>
                  <a:off x="1032094" y="3657599"/>
                  <a:ext cx="1312753" cy="1312753"/>
                </a:xfrm>
                <a:prstGeom prst="diamond">
                  <a:avLst/>
                </a:prstGeom>
                <a:grpFill/>
              </p:spPr>
              <p:txBody>
                <a:bodyPr rot="0" spcFirstLastPara="0" vert="horz" wrap="square" lIns="0" tIns="0" rIns="0" bIns="0" numCol="1" spcCol="0" rtlCol="0" fromWordArt="0" anchor="ctr" anchorCtr="0" forceAA="0" compatLnSpc="1">
                  <a:normAutofit/>
                </a:bodyPr>
                <a:lstStyle/>
                <a:p>
                  <a:pPr algn="just">
                    <a:lnSpc>
                      <a:spcPct val="110000"/>
                    </a:lnSpc>
                  </a:pPr>
                  <a:r>
                    <a:rPr lang="en-US" altLang="zh-CN" sz="1350" smtClean="0">
                      <a:solidFill>
                        <a:schemeClr val="bg1"/>
                      </a:solidFill>
                    </a:rPr>
                    <a:t> </a:t>
                  </a:r>
                </a:p>
              </p:txBody>
            </p:sp>
          </p:grpSp>
          <p:sp>
            <p:nvSpPr>
              <p:cNvPr id="1048674" name="文本框 54"/>
              <p:cNvSpPr txBox="1"/>
              <p:nvPr/>
            </p:nvSpPr>
            <p:spPr>
              <a:xfrm>
                <a:off x="9351" y="4472"/>
                <a:ext cx="1579" cy="822"/>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400" b="1" spc="100" dirty="0">
                    <a:solidFill>
                      <a:schemeClr val="bg1"/>
                    </a:solidFill>
                    <a:latin typeface="微软雅黑" panose="020B0503020204020204" pitchFamily="34" charset="-122"/>
                    <a:ea typeface="微软雅黑" panose="020B0503020204020204" pitchFamily="34" charset="-122"/>
                    <a:sym typeface="+mn-ea"/>
                  </a:rPr>
                  <a:t>安全</a:t>
                </a:r>
              </a:p>
              <a:p>
                <a:pPr indent="0" algn="ctr" fontAlgn="auto">
                  <a:lnSpc>
                    <a:spcPct val="100000"/>
                  </a:lnSpc>
                  <a:spcBef>
                    <a:spcPts val="0"/>
                  </a:spcBef>
                  <a:spcAft>
                    <a:spcPts val="0"/>
                  </a:spcAft>
                </a:pPr>
                <a:r>
                  <a:rPr lang="zh-CN" altLang="en-US" sz="1400" b="1" spc="100" dirty="0">
                    <a:solidFill>
                      <a:schemeClr val="bg1"/>
                    </a:solidFill>
                    <a:latin typeface="微软雅黑" panose="020B0503020204020204" pitchFamily="34" charset="-122"/>
                    <a:ea typeface="微软雅黑" panose="020B0503020204020204" pitchFamily="34" charset="-122"/>
                    <a:sym typeface="+mn-ea"/>
                  </a:rPr>
                  <a:t>专职人员</a:t>
                </a:r>
              </a:p>
            </p:txBody>
          </p:sp>
        </p:grpSp>
      </p:grpSp>
      <p:sp>
        <p:nvSpPr>
          <p:cNvPr id="1048675"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676" name="矩形 2"/>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矩形 13"/>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678" name="矩形 2"/>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154" name="组合 8"/>
          <p:cNvGrpSpPr/>
          <p:nvPr/>
        </p:nvGrpSpPr>
        <p:grpSpPr>
          <a:xfrm>
            <a:off x="2844165" y="986790"/>
            <a:ext cx="3455670" cy="436880"/>
            <a:chOff x="5584" y="1164"/>
            <a:chExt cx="5442" cy="688"/>
          </a:xfrm>
        </p:grpSpPr>
        <p:sp>
          <p:nvSpPr>
            <p:cNvPr id="1048679" name="文本框 3"/>
            <p:cNvSpPr txBox="1"/>
            <p:nvPr/>
          </p:nvSpPr>
          <p:spPr>
            <a:xfrm>
              <a:off x="5584" y="1164"/>
              <a:ext cx="5443" cy="531"/>
            </a:xfrm>
            <a:prstGeom prst="rect">
              <a:avLst/>
            </a:prstGeom>
            <a:noFill/>
          </p:spPr>
          <p:txBody>
            <a:bodyPr wrap="square" rtlCol="0" anchor="t">
              <a:spAutoFit/>
            </a:bodyPr>
            <a:lstStyle/>
            <a:p>
              <a:pPr indent="0" algn="ctr"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杜邦承包商与分包商安全管理过程</a:t>
              </a:r>
            </a:p>
          </p:txBody>
        </p:sp>
        <p:grpSp>
          <p:nvGrpSpPr>
            <p:cNvPr id="155" name="组合 4"/>
            <p:cNvGrpSpPr/>
            <p:nvPr/>
          </p:nvGrpSpPr>
          <p:grpSpPr>
            <a:xfrm>
              <a:off x="5584" y="1734"/>
              <a:ext cx="5443" cy="118"/>
              <a:chOff x="3578" y="2857"/>
              <a:chExt cx="2754" cy="118"/>
            </a:xfrm>
          </p:grpSpPr>
          <p:cxnSp>
            <p:nvCxnSpPr>
              <p:cNvPr id="3145732" name="直接连接符 6"/>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33" name="直接连接符 7"/>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grpSp>
        <p:nvGrpSpPr>
          <p:cNvPr id="156" name="组合 1"/>
          <p:cNvGrpSpPr/>
          <p:nvPr/>
        </p:nvGrpSpPr>
        <p:grpSpPr>
          <a:xfrm>
            <a:off x="1165225" y="2004695"/>
            <a:ext cx="6409690" cy="2379980"/>
            <a:chOff x="2177" y="2497"/>
            <a:chExt cx="10094" cy="3748"/>
          </a:xfrm>
        </p:grpSpPr>
        <p:sp>
          <p:nvSpPr>
            <p:cNvPr id="1048680" name="文本框 19"/>
            <p:cNvSpPr txBox="1"/>
            <p:nvPr/>
          </p:nvSpPr>
          <p:spPr>
            <a:xfrm>
              <a:off x="2512" y="2528"/>
              <a:ext cx="1838" cy="483"/>
            </a:xfrm>
            <a:prstGeom prst="rect">
              <a:avLst/>
            </a:prstGeom>
            <a:noFill/>
          </p:spPr>
          <p:txBody>
            <a:bodyPr wrap="square" rtlCol="0" anchor="t">
              <a:spAutoFit/>
            </a:bodyPr>
            <a:lstStyle/>
            <a:p>
              <a:pPr indent="0" algn="just" fontAlgn="auto">
                <a:lnSpc>
                  <a:spcPct val="10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sp>
          <p:nvSpPr>
            <p:cNvPr id="1048681" name="文本框 19"/>
            <p:cNvSpPr txBox="1"/>
            <p:nvPr/>
          </p:nvSpPr>
          <p:spPr>
            <a:xfrm>
              <a:off x="2177" y="3990"/>
              <a:ext cx="1822" cy="483"/>
            </a:xfrm>
            <a:prstGeom prst="rect">
              <a:avLst/>
            </a:prstGeom>
            <a:noFill/>
          </p:spPr>
          <p:txBody>
            <a:bodyPr wrap="square" rtlCol="0" anchor="t">
              <a:spAutoFit/>
            </a:bodyPr>
            <a:lstStyle/>
            <a:p>
              <a:pPr indent="0" algn="just" fontAlgn="auto">
                <a:lnSpc>
                  <a:spcPct val="10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合同准备</a:t>
              </a:r>
            </a:p>
          </p:txBody>
        </p:sp>
        <p:sp>
          <p:nvSpPr>
            <p:cNvPr id="1048682" name="文本框 19"/>
            <p:cNvSpPr txBox="1"/>
            <p:nvPr/>
          </p:nvSpPr>
          <p:spPr>
            <a:xfrm>
              <a:off x="2842" y="5733"/>
              <a:ext cx="1958" cy="483"/>
            </a:xfrm>
            <a:prstGeom prst="rect">
              <a:avLst/>
            </a:prstGeom>
            <a:noFill/>
          </p:spPr>
          <p:txBody>
            <a:bodyPr wrap="square" rtlCol="0" anchor="t">
              <a:spAutoFit/>
            </a:bodyPr>
            <a:lstStyle/>
            <a:p>
              <a:pPr indent="0" algn="just" fontAlgn="auto">
                <a:lnSpc>
                  <a:spcPct val="10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合同签订</a:t>
              </a:r>
            </a:p>
          </p:txBody>
        </p:sp>
        <p:sp>
          <p:nvSpPr>
            <p:cNvPr id="1048683" name="文本框 19"/>
            <p:cNvSpPr txBox="1"/>
            <p:nvPr/>
          </p:nvSpPr>
          <p:spPr>
            <a:xfrm>
              <a:off x="9533" y="2558"/>
              <a:ext cx="2738" cy="483"/>
            </a:xfrm>
            <a:prstGeom prst="rect">
              <a:avLst/>
            </a:prstGeom>
            <a:noFill/>
          </p:spPr>
          <p:txBody>
            <a:bodyPr wrap="square" rtlCol="0" anchor="t">
              <a:spAutoFit/>
            </a:bodyPr>
            <a:lstStyle/>
            <a:p>
              <a:pPr indent="0" algn="just" fontAlgn="auto">
                <a:lnSpc>
                  <a:spcPct val="10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安全培训和训练</a:t>
              </a:r>
            </a:p>
          </p:txBody>
        </p:sp>
        <p:sp>
          <p:nvSpPr>
            <p:cNvPr id="1048684" name="文本框 19"/>
            <p:cNvSpPr txBox="1"/>
            <p:nvPr/>
          </p:nvSpPr>
          <p:spPr>
            <a:xfrm>
              <a:off x="10304" y="4003"/>
              <a:ext cx="1674" cy="483"/>
            </a:xfrm>
            <a:prstGeom prst="rect">
              <a:avLst/>
            </a:prstGeom>
            <a:noFill/>
          </p:spPr>
          <p:txBody>
            <a:bodyPr wrap="square" rtlCol="0" anchor="t">
              <a:spAutoFit/>
            </a:bodyPr>
            <a:lstStyle/>
            <a:p>
              <a:pPr indent="0" algn="just" fontAlgn="auto">
                <a:lnSpc>
                  <a:spcPct val="10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工作管理</a:t>
              </a:r>
            </a:p>
          </p:txBody>
        </p:sp>
        <p:sp>
          <p:nvSpPr>
            <p:cNvPr id="1048685" name="文本框 19"/>
            <p:cNvSpPr txBox="1"/>
            <p:nvPr/>
          </p:nvSpPr>
          <p:spPr>
            <a:xfrm>
              <a:off x="9524" y="5733"/>
              <a:ext cx="1793" cy="483"/>
            </a:xfrm>
            <a:prstGeom prst="rect">
              <a:avLst/>
            </a:prstGeom>
            <a:noFill/>
          </p:spPr>
          <p:txBody>
            <a:bodyPr wrap="square" rtlCol="0" anchor="t">
              <a:spAutoFit/>
            </a:bodyPr>
            <a:lstStyle/>
            <a:p>
              <a:pPr indent="0" algn="just" fontAlgn="auto">
                <a:lnSpc>
                  <a:spcPct val="100000"/>
                </a:lnSpc>
                <a:spcBef>
                  <a:spcPts val="0"/>
                </a:spcBef>
                <a:spcAft>
                  <a:spcPts val="0"/>
                </a:spcAft>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定期评估</a:t>
              </a:r>
            </a:p>
          </p:txBody>
        </p:sp>
        <p:grpSp>
          <p:nvGrpSpPr>
            <p:cNvPr id="157" name="组合 17"/>
            <p:cNvGrpSpPr/>
            <p:nvPr/>
          </p:nvGrpSpPr>
          <p:grpSpPr>
            <a:xfrm>
              <a:off x="3713" y="2497"/>
              <a:ext cx="6455" cy="3748"/>
              <a:chOff x="3398" y="1843"/>
              <a:chExt cx="7603" cy="4414"/>
            </a:xfrm>
          </p:grpSpPr>
          <p:sp>
            <p:nvSpPr>
              <p:cNvPr id="1048686" name="椭圆 285"/>
              <p:cNvSpPr/>
              <p:nvPr/>
            </p:nvSpPr>
            <p:spPr>
              <a:xfrm>
                <a:off x="4493" y="2484"/>
                <a:ext cx="3077" cy="307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687" name="椭圆 286"/>
              <p:cNvSpPr/>
              <p:nvPr/>
            </p:nvSpPr>
            <p:spPr>
              <a:xfrm>
                <a:off x="6693" y="2484"/>
                <a:ext cx="3077" cy="307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48688" name="空心弧 287"/>
              <p:cNvSpPr/>
              <p:nvPr/>
            </p:nvSpPr>
            <p:spPr>
              <a:xfrm rot="9073349">
                <a:off x="4492" y="2491"/>
                <a:ext cx="3083" cy="3072"/>
              </a:xfrm>
              <a:prstGeom prst="blockArc">
                <a:avLst>
                  <a:gd name="adj1" fmla="val 20613961"/>
                  <a:gd name="adj2" fmla="val 4452738"/>
                  <a:gd name="adj3" fmla="val 3064"/>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48689" name="空心弧 288"/>
              <p:cNvSpPr/>
              <p:nvPr/>
            </p:nvSpPr>
            <p:spPr>
              <a:xfrm rot="19836277">
                <a:off x="6704" y="2521"/>
                <a:ext cx="3087" cy="3047"/>
              </a:xfrm>
              <a:prstGeom prst="blockArc">
                <a:avLst>
                  <a:gd name="adj1" fmla="val 20613961"/>
                  <a:gd name="adj2" fmla="val 4452738"/>
                  <a:gd name="adj3" fmla="val 3064"/>
                </a:avLst>
              </a:prstGeom>
              <a:solidFill>
                <a:srgbClr val="AD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48690" name="椭圆 289"/>
              <p:cNvSpPr/>
              <p:nvPr/>
            </p:nvSpPr>
            <p:spPr>
              <a:xfrm>
                <a:off x="4295" y="1843"/>
                <a:ext cx="731" cy="731"/>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r>
                  <a:rPr lang="en-US" altLang="zh-CN" sz="1500" b="1">
                    <a:latin typeface="微软雅黑" panose="020B0503020204020204" pitchFamily="34" charset="-122"/>
                    <a:ea typeface="微软雅黑" panose="020B0503020204020204" pitchFamily="34" charset="-122"/>
                  </a:rPr>
                  <a:t>1</a:t>
                </a:r>
              </a:p>
            </p:txBody>
          </p:sp>
          <p:sp>
            <p:nvSpPr>
              <p:cNvPr id="1048691" name="椭圆 290"/>
              <p:cNvSpPr/>
              <p:nvPr/>
            </p:nvSpPr>
            <p:spPr>
              <a:xfrm>
                <a:off x="3398" y="3536"/>
                <a:ext cx="731" cy="731"/>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r>
                  <a:rPr lang="en-US" altLang="zh-CN" sz="1500" b="1">
                    <a:latin typeface="微软雅黑" panose="020B0503020204020204" pitchFamily="34" charset="-122"/>
                    <a:ea typeface="微软雅黑" panose="020B0503020204020204" pitchFamily="34" charset="-122"/>
                  </a:rPr>
                  <a:t>2</a:t>
                </a:r>
              </a:p>
            </p:txBody>
          </p:sp>
          <p:sp>
            <p:nvSpPr>
              <p:cNvPr id="1048692" name="椭圆 291"/>
              <p:cNvSpPr/>
              <p:nvPr/>
            </p:nvSpPr>
            <p:spPr>
              <a:xfrm>
                <a:off x="4295" y="5527"/>
                <a:ext cx="731" cy="731"/>
              </a:xfrm>
              <a:prstGeom prst="ellipse">
                <a:avLst/>
              </a:pr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r>
                  <a:rPr lang="en-US" altLang="zh-CN" sz="1500" b="1">
                    <a:latin typeface="微软雅黑" panose="020B0503020204020204" pitchFamily="34" charset="-122"/>
                    <a:ea typeface="微软雅黑" panose="020B0503020204020204" pitchFamily="34" charset="-122"/>
                  </a:rPr>
                  <a:t>3</a:t>
                </a:r>
              </a:p>
            </p:txBody>
          </p:sp>
          <p:sp>
            <p:nvSpPr>
              <p:cNvPr id="1048693" name="椭圆 292"/>
              <p:cNvSpPr/>
              <p:nvPr/>
            </p:nvSpPr>
            <p:spPr>
              <a:xfrm>
                <a:off x="9296" y="1843"/>
                <a:ext cx="731" cy="731"/>
              </a:xfrm>
              <a:prstGeom prst="ellipse">
                <a:avLst/>
              </a:prstGeom>
              <a:solidFill>
                <a:srgbClr val="ADAEB1"/>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fontAlgn="auto"/>
                <a:r>
                  <a:rPr lang="en-US" altLang="zh-CN" sz="1500" b="1">
                    <a:latin typeface="微软雅黑" panose="020B0503020204020204" pitchFamily="34" charset="-122"/>
                    <a:ea typeface="微软雅黑" panose="020B0503020204020204" pitchFamily="34" charset="-122"/>
                  </a:rPr>
                  <a:t>4</a:t>
                </a:r>
              </a:p>
            </p:txBody>
          </p:sp>
          <p:sp>
            <p:nvSpPr>
              <p:cNvPr id="1048694" name="椭圆 293"/>
              <p:cNvSpPr/>
              <p:nvPr/>
            </p:nvSpPr>
            <p:spPr>
              <a:xfrm>
                <a:off x="10271" y="3536"/>
                <a:ext cx="731" cy="731"/>
              </a:xfrm>
              <a:prstGeom prst="ellipse">
                <a:avLst/>
              </a:prstGeom>
              <a:solidFill>
                <a:srgbClr val="ADAEB1"/>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fontAlgn="auto"/>
                <a:r>
                  <a:rPr lang="en-US" altLang="zh-CN" sz="1500" b="1">
                    <a:latin typeface="微软雅黑" panose="020B0503020204020204" pitchFamily="34" charset="-122"/>
                    <a:ea typeface="微软雅黑" panose="020B0503020204020204" pitchFamily="34" charset="-122"/>
                  </a:rPr>
                  <a:t>5</a:t>
                </a:r>
              </a:p>
            </p:txBody>
          </p:sp>
          <p:sp>
            <p:nvSpPr>
              <p:cNvPr id="1048695" name="椭圆 294"/>
              <p:cNvSpPr/>
              <p:nvPr/>
            </p:nvSpPr>
            <p:spPr>
              <a:xfrm>
                <a:off x="9296" y="5527"/>
                <a:ext cx="731" cy="731"/>
              </a:xfrm>
              <a:prstGeom prst="ellipse">
                <a:avLst/>
              </a:prstGeom>
              <a:solidFill>
                <a:srgbClr val="ADAEB1"/>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fontAlgn="auto"/>
                <a:r>
                  <a:rPr lang="en-US" altLang="zh-CN" sz="1500" b="1">
                    <a:latin typeface="微软雅黑" panose="020B0503020204020204" pitchFamily="34" charset="-122"/>
                    <a:ea typeface="微软雅黑" panose="020B0503020204020204" pitchFamily="34" charset="-122"/>
                  </a:rPr>
                  <a:t>6</a:t>
                </a:r>
              </a:p>
            </p:txBody>
          </p:sp>
          <p:sp>
            <p:nvSpPr>
              <p:cNvPr id="1048696" name="任意多边形: 形状 7"/>
              <p:cNvSpPr/>
              <p:nvPr/>
            </p:nvSpPr>
            <p:spPr>
              <a:xfrm>
                <a:off x="6693" y="2949"/>
                <a:ext cx="897" cy="2148"/>
              </a:xfrm>
              <a:custGeom>
                <a:avLst/>
                <a:gdLst>
                  <a:gd name="connsiteX0" fmla="*/ 439093 w 878186"/>
                  <a:gd name="connsiteY0" fmla="*/ 0 h 2154348"/>
                  <a:gd name="connsiteX1" fmla="*/ 525700 w 878186"/>
                  <a:gd name="connsiteY1" fmla="*/ 95291 h 2154348"/>
                  <a:gd name="connsiteX2" fmla="*/ 878186 w 878186"/>
                  <a:gd name="connsiteY2" fmla="*/ 1077174 h 2154348"/>
                  <a:gd name="connsiteX3" fmla="*/ 525700 w 878186"/>
                  <a:gd name="connsiteY3" fmla="*/ 2059057 h 2154348"/>
                  <a:gd name="connsiteX4" fmla="*/ 439093 w 878186"/>
                  <a:gd name="connsiteY4" fmla="*/ 2154348 h 2154348"/>
                  <a:gd name="connsiteX5" fmla="*/ 352487 w 878186"/>
                  <a:gd name="connsiteY5" fmla="*/ 2059057 h 2154348"/>
                  <a:gd name="connsiteX6" fmla="*/ 0 w 878186"/>
                  <a:gd name="connsiteY6" fmla="*/ 1077174 h 2154348"/>
                  <a:gd name="connsiteX7" fmla="*/ 352487 w 878186"/>
                  <a:gd name="connsiteY7" fmla="*/ 95291 h 215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186" h="2154348">
                    <a:moveTo>
                      <a:pt x="439093" y="0"/>
                    </a:moveTo>
                    <a:lnTo>
                      <a:pt x="525700" y="95291"/>
                    </a:lnTo>
                    <a:cubicBezTo>
                      <a:pt x="745905" y="362119"/>
                      <a:pt x="878186" y="704198"/>
                      <a:pt x="878186" y="1077174"/>
                    </a:cubicBezTo>
                    <a:cubicBezTo>
                      <a:pt x="878186" y="1450150"/>
                      <a:pt x="745905" y="1792230"/>
                      <a:pt x="525700" y="2059057"/>
                    </a:cubicBezTo>
                    <a:lnTo>
                      <a:pt x="439093" y="2154348"/>
                    </a:lnTo>
                    <a:lnTo>
                      <a:pt x="352487" y="2059057"/>
                    </a:lnTo>
                    <a:cubicBezTo>
                      <a:pt x="132281" y="1792230"/>
                      <a:pt x="0" y="1450150"/>
                      <a:pt x="0" y="1077174"/>
                    </a:cubicBezTo>
                    <a:cubicBezTo>
                      <a:pt x="0" y="704198"/>
                      <a:pt x="132281" y="362119"/>
                      <a:pt x="352487" y="95291"/>
                    </a:cubicBezTo>
                    <a:close/>
                  </a:path>
                </a:pathLst>
              </a:custGeom>
              <a:solidFill>
                <a:srgbClr val="7C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697" name="Freeform 30"/>
              <p:cNvSpPr>
                <a:spLocks noEditPoints="1"/>
              </p:cNvSpPr>
              <p:nvPr/>
            </p:nvSpPr>
            <p:spPr>
              <a:xfrm>
                <a:off x="6929" y="3841"/>
                <a:ext cx="426" cy="3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0" t="0" r="0" b="0"/>
                <a:pathLst>
                  <a:path w="111" h="95">
                    <a:moveTo>
                      <a:pt x="17" y="86"/>
                    </a:moveTo>
                    <a:cubicBezTo>
                      <a:pt x="16" y="86"/>
                      <a:pt x="16" y="86"/>
                      <a:pt x="15" y="85"/>
                    </a:cubicBezTo>
                    <a:cubicBezTo>
                      <a:pt x="14" y="85"/>
                      <a:pt x="14" y="83"/>
                      <a:pt x="15" y="82"/>
                    </a:cubicBezTo>
                    <a:cubicBezTo>
                      <a:pt x="21" y="73"/>
                      <a:pt x="30" y="65"/>
                      <a:pt x="40" y="62"/>
                    </a:cubicBezTo>
                    <a:cubicBezTo>
                      <a:pt x="41" y="62"/>
                      <a:pt x="41" y="62"/>
                      <a:pt x="41" y="62"/>
                    </a:cubicBezTo>
                    <a:cubicBezTo>
                      <a:pt x="42" y="62"/>
                      <a:pt x="43" y="62"/>
                      <a:pt x="43" y="63"/>
                    </a:cubicBezTo>
                    <a:cubicBezTo>
                      <a:pt x="44" y="65"/>
                      <a:pt x="43" y="66"/>
                      <a:pt x="42" y="66"/>
                    </a:cubicBezTo>
                    <a:cubicBezTo>
                      <a:pt x="32" y="70"/>
                      <a:pt x="24" y="76"/>
                      <a:pt x="19" y="85"/>
                    </a:cubicBezTo>
                    <a:cubicBezTo>
                      <a:pt x="18" y="86"/>
                      <a:pt x="17" y="86"/>
                      <a:pt x="17" y="86"/>
                    </a:cubicBezTo>
                    <a:moveTo>
                      <a:pt x="45" y="47"/>
                    </a:moveTo>
                    <a:cubicBezTo>
                      <a:pt x="44" y="47"/>
                      <a:pt x="44" y="47"/>
                      <a:pt x="43" y="46"/>
                    </a:cubicBezTo>
                    <a:cubicBezTo>
                      <a:pt x="38" y="42"/>
                      <a:pt x="36" y="36"/>
                      <a:pt x="36" y="30"/>
                    </a:cubicBezTo>
                    <a:cubicBezTo>
                      <a:pt x="36" y="18"/>
                      <a:pt x="45" y="9"/>
                      <a:pt x="56" y="9"/>
                    </a:cubicBezTo>
                    <a:cubicBezTo>
                      <a:pt x="57" y="9"/>
                      <a:pt x="58" y="10"/>
                      <a:pt x="58" y="12"/>
                    </a:cubicBezTo>
                    <a:cubicBezTo>
                      <a:pt x="58" y="13"/>
                      <a:pt x="57" y="14"/>
                      <a:pt x="56" y="14"/>
                    </a:cubicBezTo>
                    <a:cubicBezTo>
                      <a:pt x="47" y="14"/>
                      <a:pt x="40" y="21"/>
                      <a:pt x="40" y="30"/>
                    </a:cubicBezTo>
                    <a:cubicBezTo>
                      <a:pt x="40" y="35"/>
                      <a:pt x="42" y="39"/>
                      <a:pt x="46" y="42"/>
                    </a:cubicBezTo>
                    <a:cubicBezTo>
                      <a:pt x="47" y="43"/>
                      <a:pt x="47" y="45"/>
                      <a:pt x="46" y="46"/>
                    </a:cubicBezTo>
                    <a:cubicBezTo>
                      <a:pt x="46" y="46"/>
                      <a:pt x="45" y="47"/>
                      <a:pt x="45" y="47"/>
                    </a:cubicBezTo>
                    <a:moveTo>
                      <a:pt x="56" y="0"/>
                    </a:moveTo>
                    <a:cubicBezTo>
                      <a:pt x="40" y="0"/>
                      <a:pt x="27" y="14"/>
                      <a:pt x="27" y="30"/>
                    </a:cubicBezTo>
                    <a:cubicBezTo>
                      <a:pt x="27" y="39"/>
                      <a:pt x="31" y="48"/>
                      <a:pt x="38" y="53"/>
                    </a:cubicBezTo>
                    <a:cubicBezTo>
                      <a:pt x="20" y="59"/>
                      <a:pt x="6" y="74"/>
                      <a:pt x="0" y="93"/>
                    </a:cubicBezTo>
                    <a:cubicBezTo>
                      <a:pt x="0" y="94"/>
                      <a:pt x="0" y="94"/>
                      <a:pt x="0" y="94"/>
                    </a:cubicBezTo>
                    <a:cubicBezTo>
                      <a:pt x="1" y="95"/>
                      <a:pt x="1" y="95"/>
                      <a:pt x="2" y="95"/>
                    </a:cubicBezTo>
                    <a:cubicBezTo>
                      <a:pt x="110" y="95"/>
                      <a:pt x="110" y="95"/>
                      <a:pt x="110" y="95"/>
                    </a:cubicBezTo>
                    <a:cubicBezTo>
                      <a:pt x="110" y="95"/>
                      <a:pt x="111" y="95"/>
                      <a:pt x="111" y="94"/>
                    </a:cubicBezTo>
                    <a:cubicBezTo>
                      <a:pt x="111" y="94"/>
                      <a:pt x="111" y="94"/>
                      <a:pt x="111" y="93"/>
                    </a:cubicBezTo>
                    <a:cubicBezTo>
                      <a:pt x="106" y="74"/>
                      <a:pt x="91" y="59"/>
                      <a:pt x="74" y="53"/>
                    </a:cubicBezTo>
                    <a:cubicBezTo>
                      <a:pt x="80" y="48"/>
                      <a:pt x="84" y="39"/>
                      <a:pt x="84" y="30"/>
                    </a:cubicBezTo>
                    <a:cubicBezTo>
                      <a:pt x="84" y="14"/>
                      <a:pt x="71" y="0"/>
                      <a:pt x="56" y="0"/>
                    </a:cubicBezTo>
                  </a:path>
                </a:pathLst>
              </a:custGeom>
              <a:solidFill>
                <a:schemeClr val="bg1"/>
              </a:solidFill>
              <a:ln w="9525">
                <a:noFill/>
              </a:ln>
            </p:spPr>
            <p:txBody>
              <a:bodyPr/>
              <a:lstStyle/>
              <a:p>
                <a:endParaRPr lang="zh-CN" altLang="en-US" sz="1350"/>
              </a:p>
            </p:txBody>
          </p:sp>
        </p:grpSp>
      </p:grpSp>
      <p:sp>
        <p:nvSpPr>
          <p:cNvPr id="1048698" name="Freeform 60"/>
          <p:cNvSpPr>
            <a:spLocks noChangeArrowheads="1"/>
          </p:cNvSpPr>
          <p:nvPr/>
        </p:nvSpPr>
        <p:spPr bwMode="auto">
          <a:xfrm>
            <a:off x="3088640" y="2846070"/>
            <a:ext cx="538480" cy="512445"/>
          </a:xfrm>
          <a:custGeom>
            <a:avLst/>
            <a:gdLst>
              <a:gd name="T0" fmla="*/ 1050 w 1165"/>
              <a:gd name="T1" fmla="*/ 700 h 1109"/>
              <a:gd name="T2" fmla="*/ 1050 w 1165"/>
              <a:gd name="T3" fmla="*/ 350 h 1109"/>
              <a:gd name="T4" fmla="*/ 875 w 1165"/>
              <a:gd name="T5" fmla="*/ 350 h 1109"/>
              <a:gd name="T6" fmla="*/ 875 w 1165"/>
              <a:gd name="T7" fmla="*/ 465 h 1109"/>
              <a:gd name="T8" fmla="*/ 757 w 1165"/>
              <a:gd name="T9" fmla="*/ 465 h 1109"/>
              <a:gd name="T10" fmla="*/ 757 w 1165"/>
              <a:gd name="T11" fmla="*/ 350 h 1109"/>
              <a:gd name="T12" fmla="*/ 407 w 1165"/>
              <a:gd name="T13" fmla="*/ 350 h 1109"/>
              <a:gd name="T14" fmla="*/ 407 w 1165"/>
              <a:gd name="T15" fmla="*/ 465 h 1109"/>
              <a:gd name="T16" fmla="*/ 289 w 1165"/>
              <a:gd name="T17" fmla="*/ 465 h 1109"/>
              <a:gd name="T18" fmla="*/ 289 w 1165"/>
              <a:gd name="T19" fmla="*/ 350 h 1109"/>
              <a:gd name="T20" fmla="*/ 114 w 1165"/>
              <a:gd name="T21" fmla="*/ 350 h 1109"/>
              <a:gd name="T22" fmla="*/ 114 w 1165"/>
              <a:gd name="T23" fmla="*/ 700 h 1109"/>
              <a:gd name="T24" fmla="*/ 1050 w 1165"/>
              <a:gd name="T25" fmla="*/ 700 h 1109"/>
              <a:gd name="T26" fmla="*/ 1050 w 1165"/>
              <a:gd name="T27" fmla="*/ 990 h 1109"/>
              <a:gd name="T28" fmla="*/ 1050 w 1165"/>
              <a:gd name="T29" fmla="*/ 875 h 1109"/>
              <a:gd name="T30" fmla="*/ 114 w 1165"/>
              <a:gd name="T31" fmla="*/ 875 h 1109"/>
              <a:gd name="T32" fmla="*/ 114 w 1165"/>
              <a:gd name="T33" fmla="*/ 990 h 1109"/>
              <a:gd name="T34" fmla="*/ 1050 w 1165"/>
              <a:gd name="T35" fmla="*/ 990 h 1109"/>
              <a:gd name="T36" fmla="*/ 407 w 1165"/>
              <a:gd name="T37" fmla="*/ 115 h 1109"/>
              <a:gd name="T38" fmla="*/ 407 w 1165"/>
              <a:gd name="T39" fmla="*/ 233 h 1109"/>
              <a:gd name="T40" fmla="*/ 757 w 1165"/>
              <a:gd name="T41" fmla="*/ 233 h 1109"/>
              <a:gd name="T42" fmla="*/ 757 w 1165"/>
              <a:gd name="T43" fmla="*/ 115 h 1109"/>
              <a:gd name="T44" fmla="*/ 407 w 1165"/>
              <a:gd name="T45" fmla="*/ 115 h 1109"/>
              <a:gd name="T46" fmla="*/ 1164 w 1165"/>
              <a:gd name="T47" fmla="*/ 350 h 1109"/>
              <a:gd name="T48" fmla="*/ 1164 w 1165"/>
              <a:gd name="T49" fmla="*/ 990 h 1109"/>
              <a:gd name="T50" fmla="*/ 1050 w 1165"/>
              <a:gd name="T51" fmla="*/ 1108 h 1109"/>
              <a:gd name="T52" fmla="*/ 114 w 1165"/>
              <a:gd name="T53" fmla="*/ 1108 h 1109"/>
              <a:gd name="T54" fmla="*/ 0 w 1165"/>
              <a:gd name="T55" fmla="*/ 990 h 1109"/>
              <a:gd name="T56" fmla="*/ 0 w 1165"/>
              <a:gd name="T57" fmla="*/ 350 h 1109"/>
              <a:gd name="T58" fmla="*/ 114 w 1165"/>
              <a:gd name="T59" fmla="*/ 233 h 1109"/>
              <a:gd name="T60" fmla="*/ 289 w 1165"/>
              <a:gd name="T61" fmla="*/ 233 h 1109"/>
              <a:gd name="T62" fmla="*/ 289 w 1165"/>
              <a:gd name="T63" fmla="*/ 115 h 1109"/>
              <a:gd name="T64" fmla="*/ 407 w 1165"/>
              <a:gd name="T65" fmla="*/ 0 h 1109"/>
              <a:gd name="T66" fmla="*/ 757 w 1165"/>
              <a:gd name="T67" fmla="*/ 0 h 1109"/>
              <a:gd name="T68" fmla="*/ 875 w 1165"/>
              <a:gd name="T69" fmla="*/ 115 h 1109"/>
              <a:gd name="T70" fmla="*/ 875 w 1165"/>
              <a:gd name="T71" fmla="*/ 233 h 1109"/>
              <a:gd name="T72" fmla="*/ 1050 w 1165"/>
              <a:gd name="T73" fmla="*/ 233 h 1109"/>
              <a:gd name="T74" fmla="*/ 1164 w 1165"/>
              <a:gd name="T75" fmla="*/ 35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5" h="1109">
                <a:moveTo>
                  <a:pt x="1050" y="700"/>
                </a:moveTo>
                <a:lnTo>
                  <a:pt x="1050" y="350"/>
                </a:lnTo>
                <a:lnTo>
                  <a:pt x="875" y="350"/>
                </a:lnTo>
                <a:lnTo>
                  <a:pt x="875" y="465"/>
                </a:lnTo>
                <a:lnTo>
                  <a:pt x="757" y="465"/>
                </a:lnTo>
                <a:lnTo>
                  <a:pt x="757" y="350"/>
                </a:lnTo>
                <a:lnTo>
                  <a:pt x="407" y="350"/>
                </a:lnTo>
                <a:lnTo>
                  <a:pt x="407" y="465"/>
                </a:lnTo>
                <a:lnTo>
                  <a:pt x="289" y="465"/>
                </a:lnTo>
                <a:lnTo>
                  <a:pt x="289" y="350"/>
                </a:lnTo>
                <a:lnTo>
                  <a:pt x="114" y="350"/>
                </a:lnTo>
                <a:lnTo>
                  <a:pt x="114" y="700"/>
                </a:lnTo>
                <a:lnTo>
                  <a:pt x="1050" y="700"/>
                </a:lnTo>
                <a:close/>
                <a:moveTo>
                  <a:pt x="1050" y="990"/>
                </a:moveTo>
                <a:lnTo>
                  <a:pt x="1050" y="875"/>
                </a:lnTo>
                <a:lnTo>
                  <a:pt x="114" y="875"/>
                </a:lnTo>
                <a:lnTo>
                  <a:pt x="114" y="990"/>
                </a:lnTo>
                <a:lnTo>
                  <a:pt x="1050" y="990"/>
                </a:lnTo>
                <a:close/>
                <a:moveTo>
                  <a:pt x="407" y="115"/>
                </a:moveTo>
                <a:lnTo>
                  <a:pt x="407" y="233"/>
                </a:lnTo>
                <a:lnTo>
                  <a:pt x="757" y="233"/>
                </a:lnTo>
                <a:lnTo>
                  <a:pt x="757" y="115"/>
                </a:lnTo>
                <a:lnTo>
                  <a:pt x="407" y="115"/>
                </a:lnTo>
                <a:close/>
                <a:moveTo>
                  <a:pt x="1164" y="350"/>
                </a:moveTo>
                <a:lnTo>
                  <a:pt x="1164" y="990"/>
                </a:lnTo>
                <a:cubicBezTo>
                  <a:pt x="1164" y="1056"/>
                  <a:pt x="1115" y="1108"/>
                  <a:pt x="1050" y="1108"/>
                </a:cubicBezTo>
                <a:lnTo>
                  <a:pt x="114" y="1108"/>
                </a:lnTo>
                <a:cubicBezTo>
                  <a:pt x="49" y="1108"/>
                  <a:pt x="0" y="1056"/>
                  <a:pt x="0" y="990"/>
                </a:cubicBezTo>
                <a:lnTo>
                  <a:pt x="0" y="350"/>
                </a:lnTo>
                <a:cubicBezTo>
                  <a:pt x="0" y="285"/>
                  <a:pt x="49" y="233"/>
                  <a:pt x="114" y="233"/>
                </a:cubicBezTo>
                <a:lnTo>
                  <a:pt x="289" y="233"/>
                </a:lnTo>
                <a:lnTo>
                  <a:pt x="289" y="115"/>
                </a:lnTo>
                <a:cubicBezTo>
                  <a:pt x="289" y="50"/>
                  <a:pt x="341" y="0"/>
                  <a:pt x="407" y="0"/>
                </a:cubicBezTo>
                <a:lnTo>
                  <a:pt x="757" y="0"/>
                </a:lnTo>
                <a:cubicBezTo>
                  <a:pt x="823" y="0"/>
                  <a:pt x="875" y="50"/>
                  <a:pt x="875" y="115"/>
                </a:cubicBezTo>
                <a:lnTo>
                  <a:pt x="875" y="233"/>
                </a:lnTo>
                <a:lnTo>
                  <a:pt x="1050" y="233"/>
                </a:lnTo>
                <a:cubicBezTo>
                  <a:pt x="1115" y="233"/>
                  <a:pt x="1164" y="285"/>
                  <a:pt x="1164" y="350"/>
                </a:cubicBezTo>
                <a:close/>
              </a:path>
            </a:pathLst>
          </a:custGeom>
          <a:solidFill>
            <a:srgbClr val="7CB0C8"/>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8699" name="Freeform 64"/>
          <p:cNvSpPr>
            <a:spLocks noChangeArrowheads="1"/>
          </p:cNvSpPr>
          <p:nvPr/>
        </p:nvSpPr>
        <p:spPr bwMode="auto">
          <a:xfrm>
            <a:off x="4708525" y="2924175"/>
            <a:ext cx="563880" cy="434340"/>
          </a:xfrm>
          <a:custGeom>
            <a:avLst/>
            <a:gdLst>
              <a:gd name="T0" fmla="*/ 1168 w 1286"/>
              <a:gd name="T1" fmla="*/ 875 h 994"/>
              <a:gd name="T2" fmla="*/ 1168 w 1286"/>
              <a:gd name="T3" fmla="*/ 118 h 994"/>
              <a:gd name="T4" fmla="*/ 643 w 1286"/>
              <a:gd name="T5" fmla="*/ 118 h 994"/>
              <a:gd name="T6" fmla="*/ 643 w 1286"/>
              <a:gd name="T7" fmla="*/ 875 h 994"/>
              <a:gd name="T8" fmla="*/ 1168 w 1286"/>
              <a:gd name="T9" fmla="*/ 875 h 994"/>
              <a:gd name="T10" fmla="*/ 1168 w 1286"/>
              <a:gd name="T11" fmla="*/ 0 h 994"/>
              <a:gd name="T12" fmla="*/ 1285 w 1286"/>
              <a:gd name="T13" fmla="*/ 118 h 994"/>
              <a:gd name="T14" fmla="*/ 1285 w 1286"/>
              <a:gd name="T15" fmla="*/ 875 h 994"/>
              <a:gd name="T16" fmla="*/ 1168 w 1286"/>
              <a:gd name="T17" fmla="*/ 993 h 994"/>
              <a:gd name="T18" fmla="*/ 118 w 1286"/>
              <a:gd name="T19" fmla="*/ 993 h 994"/>
              <a:gd name="T20" fmla="*/ 0 w 1286"/>
              <a:gd name="T21" fmla="*/ 875 h 994"/>
              <a:gd name="T22" fmla="*/ 0 w 1286"/>
              <a:gd name="T23" fmla="*/ 118 h 994"/>
              <a:gd name="T24" fmla="*/ 118 w 1286"/>
              <a:gd name="T25" fmla="*/ 0 h 994"/>
              <a:gd name="T26" fmla="*/ 1168 w 1286"/>
              <a:gd name="T27" fmla="*/ 0 h 994"/>
              <a:gd name="T28" fmla="*/ 700 w 1286"/>
              <a:gd name="T29" fmla="*/ 613 h 994"/>
              <a:gd name="T30" fmla="*/ 1110 w 1286"/>
              <a:gd name="T31" fmla="*/ 613 h 994"/>
              <a:gd name="T32" fmla="*/ 1110 w 1286"/>
              <a:gd name="T33" fmla="*/ 700 h 994"/>
              <a:gd name="T34" fmla="*/ 700 w 1286"/>
              <a:gd name="T35" fmla="*/ 700 h 994"/>
              <a:gd name="T36" fmla="*/ 700 w 1286"/>
              <a:gd name="T37" fmla="*/ 613 h 994"/>
              <a:gd name="T38" fmla="*/ 700 w 1286"/>
              <a:gd name="T39" fmla="*/ 323 h 994"/>
              <a:gd name="T40" fmla="*/ 1110 w 1286"/>
              <a:gd name="T41" fmla="*/ 323 h 994"/>
              <a:gd name="T42" fmla="*/ 1110 w 1286"/>
              <a:gd name="T43" fmla="*/ 410 h 994"/>
              <a:gd name="T44" fmla="*/ 700 w 1286"/>
              <a:gd name="T45" fmla="*/ 410 h 994"/>
              <a:gd name="T46" fmla="*/ 700 w 1286"/>
              <a:gd name="T47" fmla="*/ 323 h 994"/>
              <a:gd name="T48" fmla="*/ 700 w 1286"/>
              <a:gd name="T49" fmla="*/ 468 h 994"/>
              <a:gd name="T50" fmla="*/ 1110 w 1286"/>
              <a:gd name="T51" fmla="*/ 468 h 994"/>
              <a:gd name="T52" fmla="*/ 1110 w 1286"/>
              <a:gd name="T53" fmla="*/ 555 h 994"/>
              <a:gd name="T54" fmla="*/ 700 w 1286"/>
              <a:gd name="T55" fmla="*/ 555 h 994"/>
              <a:gd name="T56" fmla="*/ 700 w 1286"/>
              <a:gd name="T57" fmla="*/ 468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6" h="994">
                <a:moveTo>
                  <a:pt x="1168" y="875"/>
                </a:moveTo>
                <a:lnTo>
                  <a:pt x="1168" y="118"/>
                </a:lnTo>
                <a:lnTo>
                  <a:pt x="643" y="118"/>
                </a:lnTo>
                <a:lnTo>
                  <a:pt x="643" y="875"/>
                </a:lnTo>
                <a:lnTo>
                  <a:pt x="1168" y="875"/>
                </a:lnTo>
                <a:close/>
                <a:moveTo>
                  <a:pt x="1168" y="0"/>
                </a:moveTo>
                <a:cubicBezTo>
                  <a:pt x="1230" y="0"/>
                  <a:pt x="1285" y="55"/>
                  <a:pt x="1285" y="118"/>
                </a:cubicBezTo>
                <a:lnTo>
                  <a:pt x="1285" y="875"/>
                </a:lnTo>
                <a:cubicBezTo>
                  <a:pt x="1285" y="938"/>
                  <a:pt x="1230" y="993"/>
                  <a:pt x="1168" y="993"/>
                </a:cubicBezTo>
                <a:lnTo>
                  <a:pt x="118" y="993"/>
                </a:lnTo>
                <a:cubicBezTo>
                  <a:pt x="55" y="993"/>
                  <a:pt x="0" y="938"/>
                  <a:pt x="0" y="875"/>
                </a:cubicBezTo>
                <a:lnTo>
                  <a:pt x="0" y="118"/>
                </a:lnTo>
                <a:cubicBezTo>
                  <a:pt x="0" y="55"/>
                  <a:pt x="55" y="0"/>
                  <a:pt x="118" y="0"/>
                </a:cubicBezTo>
                <a:lnTo>
                  <a:pt x="1168" y="0"/>
                </a:lnTo>
                <a:close/>
                <a:moveTo>
                  <a:pt x="700" y="613"/>
                </a:moveTo>
                <a:lnTo>
                  <a:pt x="1110" y="613"/>
                </a:lnTo>
                <a:lnTo>
                  <a:pt x="1110" y="700"/>
                </a:lnTo>
                <a:lnTo>
                  <a:pt x="700" y="700"/>
                </a:lnTo>
                <a:lnTo>
                  <a:pt x="700" y="613"/>
                </a:lnTo>
                <a:close/>
                <a:moveTo>
                  <a:pt x="700" y="323"/>
                </a:moveTo>
                <a:lnTo>
                  <a:pt x="1110" y="323"/>
                </a:lnTo>
                <a:lnTo>
                  <a:pt x="1110" y="410"/>
                </a:lnTo>
                <a:lnTo>
                  <a:pt x="700" y="410"/>
                </a:lnTo>
                <a:lnTo>
                  <a:pt x="700" y="323"/>
                </a:lnTo>
                <a:close/>
                <a:moveTo>
                  <a:pt x="700" y="468"/>
                </a:moveTo>
                <a:lnTo>
                  <a:pt x="1110" y="468"/>
                </a:lnTo>
                <a:lnTo>
                  <a:pt x="1110" y="555"/>
                </a:lnTo>
                <a:lnTo>
                  <a:pt x="700" y="555"/>
                </a:lnTo>
                <a:lnTo>
                  <a:pt x="700" y="468"/>
                </a:lnTo>
                <a:close/>
              </a:path>
            </a:pathLst>
          </a:custGeom>
          <a:solidFill>
            <a:srgbClr val="ADAEB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组合 5"/>
          <p:cNvGrpSpPr/>
          <p:nvPr/>
        </p:nvGrpSpPr>
        <p:grpSpPr>
          <a:xfrm>
            <a:off x="3545840" y="805815"/>
            <a:ext cx="2052320" cy="436880"/>
            <a:chOff x="3578" y="1224"/>
            <a:chExt cx="3232" cy="688"/>
          </a:xfrm>
        </p:grpSpPr>
        <p:sp>
          <p:nvSpPr>
            <p:cNvPr id="1048702" name="文本框 1"/>
            <p:cNvSpPr txBox="1"/>
            <p:nvPr/>
          </p:nvSpPr>
          <p:spPr>
            <a:xfrm>
              <a:off x="3578" y="1224"/>
              <a:ext cx="3232" cy="531"/>
            </a:xfrm>
            <a:prstGeom prst="rect">
              <a:avLst/>
            </a:prstGeom>
            <a:noFill/>
          </p:spPr>
          <p:txBody>
            <a:bodyPr wrap="square" rtlCol="0" anchor="t">
              <a:spAutoFit/>
            </a:bodyPr>
            <a:lstStyle/>
            <a:p>
              <a:pPr indent="0" algn="ctr" fontAlgn="auto">
                <a:lnSpc>
                  <a:spcPct val="100000"/>
                </a:lnSpc>
                <a:spcBef>
                  <a:spcPts val="0"/>
                </a:spcBef>
                <a:spcAft>
                  <a:spcPts val="0"/>
                </a:spcAft>
              </a:pP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步骤</a:t>
              </a:r>
              <a:r>
                <a:rPr lang="en-US" altLang="zh-CN"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：选择承包商</a:t>
              </a:r>
            </a:p>
          </p:txBody>
        </p:sp>
        <p:grpSp>
          <p:nvGrpSpPr>
            <p:cNvPr id="162" name="组合 4"/>
            <p:cNvGrpSpPr/>
            <p:nvPr/>
          </p:nvGrpSpPr>
          <p:grpSpPr>
            <a:xfrm>
              <a:off x="3578" y="1794"/>
              <a:ext cx="3232" cy="118"/>
              <a:chOff x="3578" y="2857"/>
              <a:chExt cx="2754" cy="118"/>
            </a:xfrm>
          </p:grpSpPr>
          <p:cxnSp>
            <p:nvCxnSpPr>
              <p:cNvPr id="3145734" name="直接连接符 2"/>
              <p:cNvCxnSpPr>
                <a:cxnSpLocks/>
              </p:cNvCxnSpPr>
              <p:nvPr/>
            </p:nvCxnSpPr>
            <p:spPr>
              <a:xfrm flipV="1">
                <a:off x="3578" y="2857"/>
                <a:ext cx="2755" cy="0"/>
              </a:xfrm>
              <a:prstGeom prst="line">
                <a:avLst/>
              </a:prstGeom>
              <a:ln w="5715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35" name="直接连接符 3"/>
              <p:cNvCxnSpPr>
                <a:cxnSpLocks/>
              </p:cNvCxnSpPr>
              <p:nvPr/>
            </p:nvCxnSpPr>
            <p:spPr>
              <a:xfrm flipV="1">
                <a:off x="3578" y="2975"/>
                <a:ext cx="2755" cy="0"/>
              </a:xfrm>
              <a:prstGeom prst="line">
                <a:avLst/>
              </a:prstGeom>
              <a:ln w="28575">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8703" name="矩形 16"/>
          <p:cNvSpPr/>
          <p:nvPr/>
        </p:nvSpPr>
        <p:spPr>
          <a:xfrm>
            <a:off x="1113790" y="189351"/>
            <a:ext cx="2447925" cy="368300"/>
          </a:xfrm>
          <a:prstGeom prst="rect">
            <a:avLst/>
          </a:prstGeom>
        </p:spPr>
        <p:txBody>
          <a:bodyPr wrap="square" anchor="ctr" anchorCtr="0">
            <a:spAutoFit/>
          </a:bodyPr>
          <a:lstStyle/>
          <a:p>
            <a:pPr algn="l"/>
            <a:r>
              <a:rPr lang="zh-CN" altLang="en-US" b="1" spc="200" dirty="0">
                <a:solidFill>
                  <a:schemeClr val="bg1"/>
                </a:solidFill>
                <a:latin typeface="微软雅黑" panose="020B0503020204020204" pitchFamily="34" charset="-122"/>
                <a:ea typeface="微软雅黑" panose="020B0503020204020204" pitchFamily="34" charset="-122"/>
              </a:rPr>
              <a:t>杜邦安全管理</a:t>
            </a:r>
          </a:p>
        </p:txBody>
      </p:sp>
      <p:sp>
        <p:nvSpPr>
          <p:cNvPr id="1048704" name="矩形 17"/>
          <p:cNvSpPr/>
          <p:nvPr/>
        </p:nvSpPr>
        <p:spPr>
          <a:xfrm>
            <a:off x="269875" y="189230"/>
            <a:ext cx="534035" cy="368300"/>
          </a:xfrm>
          <a:prstGeom prst="rect">
            <a:avLst/>
          </a:prstGeom>
        </p:spPr>
        <p:txBody>
          <a:bodyPr wrap="square">
            <a:spAutoFit/>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02</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grpSp>
        <p:nvGrpSpPr>
          <p:cNvPr id="163" name="组合 9"/>
          <p:cNvGrpSpPr/>
          <p:nvPr/>
        </p:nvGrpSpPr>
        <p:grpSpPr>
          <a:xfrm>
            <a:off x="905828" y="1520190"/>
            <a:ext cx="7332345" cy="3100070"/>
            <a:chOff x="1754" y="2454"/>
            <a:chExt cx="11547" cy="4882"/>
          </a:xfrm>
        </p:grpSpPr>
        <p:pic>
          <p:nvPicPr>
            <p:cNvPr id="2097157" name="图片 8"/>
            <p:cNvPicPr>
              <a:picLocks noChangeAspect="1"/>
            </p:cNvPicPr>
            <p:nvPr/>
          </p:nvPicPr>
          <p:blipFill>
            <a:blip r:embed="rId2"/>
            <a:stretch>
              <a:fillRect/>
            </a:stretch>
          </p:blipFill>
          <p:spPr>
            <a:xfrm>
              <a:off x="9211" y="2454"/>
              <a:ext cx="4090" cy="4882"/>
            </a:xfrm>
            <a:prstGeom prst="rect">
              <a:avLst/>
            </a:prstGeom>
          </p:spPr>
        </p:pic>
        <p:grpSp>
          <p:nvGrpSpPr>
            <p:cNvPr id="164" name="组合 18"/>
            <p:cNvGrpSpPr/>
            <p:nvPr/>
          </p:nvGrpSpPr>
          <p:grpSpPr>
            <a:xfrm>
              <a:off x="1754" y="2519"/>
              <a:ext cx="1856" cy="639"/>
              <a:chOff x="1760" y="2504"/>
              <a:chExt cx="1856" cy="639"/>
            </a:xfrm>
          </p:grpSpPr>
          <p:sp>
            <p:nvSpPr>
              <p:cNvPr id="1048705" name="文本框 7"/>
              <p:cNvSpPr txBox="1"/>
              <p:nvPr/>
            </p:nvSpPr>
            <p:spPr>
              <a:xfrm>
                <a:off x="1790" y="2538"/>
                <a:ext cx="1826" cy="531"/>
              </a:xfrm>
              <a:prstGeom prst="rect">
                <a:avLst/>
              </a:prstGeom>
              <a:noFill/>
            </p:spPr>
            <p:txBody>
              <a:bodyPr wrap="square" rtlCol="0" anchor="t">
                <a:spAutoFit/>
              </a:bodyPr>
              <a:lstStyle/>
              <a:p>
                <a:pPr indent="0" algn="just" fontAlgn="auto">
                  <a:lnSpc>
                    <a:spcPct val="100000"/>
                  </a:lnSpc>
                  <a:spcBef>
                    <a:spcPts val="0"/>
                  </a:spcBef>
                  <a:spcAft>
                    <a:spcPts val="0"/>
                  </a:spcAft>
                </a:pPr>
                <a:r>
                  <a:rPr sz="1600"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  素</a:t>
                </a:r>
              </a:p>
            </p:txBody>
          </p:sp>
          <p:grpSp>
            <p:nvGrpSpPr>
              <p:cNvPr id="165" name="组合 12"/>
              <p:cNvGrpSpPr/>
              <p:nvPr/>
            </p:nvGrpSpPr>
            <p:grpSpPr>
              <a:xfrm>
                <a:off x="1760" y="2504"/>
                <a:ext cx="283" cy="282"/>
                <a:chOff x="833" y="2256"/>
                <a:chExt cx="283" cy="282"/>
              </a:xfrm>
            </p:grpSpPr>
            <p:cxnSp>
              <p:nvCxnSpPr>
                <p:cNvPr id="3145736" name="直接连接符 10"/>
                <p:cNvCxnSpPr>
                  <a:cxnSpLocks/>
                </p:cNvCxnSpPr>
                <p:nvPr/>
              </p:nvCxnSpPr>
              <p:spPr>
                <a:xfrm flipV="1">
                  <a:off x="834" y="2262"/>
                  <a:ext cx="283" cy="0"/>
                </a:xfrm>
                <a:prstGeom prst="line">
                  <a:avLst/>
                </a:prstGeom>
                <a:ln w="2540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37" name="直接连接符 11"/>
                <p:cNvCxnSpPr>
                  <a:cxnSpLocks/>
                </p:cNvCxnSpPr>
                <p:nvPr/>
              </p:nvCxnSpPr>
              <p:spPr>
                <a:xfrm rot="5400000" flipV="1">
                  <a:off x="692" y="2397"/>
                  <a:ext cx="283" cy="0"/>
                </a:xfrm>
                <a:prstGeom prst="line">
                  <a:avLst/>
                </a:prstGeom>
                <a:ln w="25400">
                  <a:solidFill>
                    <a:srgbClr val="7CB0C8"/>
                  </a:solidFill>
                </a:ln>
              </p:spPr>
              <p:style>
                <a:lnRef idx="1">
                  <a:schemeClr val="accent1"/>
                </a:lnRef>
                <a:fillRef idx="0">
                  <a:schemeClr val="accent1"/>
                </a:fillRef>
                <a:effectRef idx="0">
                  <a:schemeClr val="accent1"/>
                </a:effectRef>
                <a:fontRef idx="minor">
                  <a:schemeClr val="tx1"/>
                </a:fontRef>
              </p:style>
            </p:cxnSp>
          </p:grpSp>
          <p:grpSp>
            <p:nvGrpSpPr>
              <p:cNvPr id="166" name="组合 13"/>
              <p:cNvGrpSpPr/>
              <p:nvPr/>
            </p:nvGrpSpPr>
            <p:grpSpPr>
              <a:xfrm flipH="1" flipV="1">
                <a:off x="2740" y="2861"/>
                <a:ext cx="283" cy="282"/>
                <a:chOff x="833" y="2256"/>
                <a:chExt cx="283" cy="282"/>
              </a:xfrm>
            </p:grpSpPr>
            <p:cxnSp>
              <p:nvCxnSpPr>
                <p:cNvPr id="3145738" name="直接连接符 14"/>
                <p:cNvCxnSpPr>
                  <a:cxnSpLocks/>
                </p:cNvCxnSpPr>
                <p:nvPr/>
              </p:nvCxnSpPr>
              <p:spPr>
                <a:xfrm flipV="1">
                  <a:off x="834" y="2262"/>
                  <a:ext cx="283" cy="0"/>
                </a:xfrm>
                <a:prstGeom prst="line">
                  <a:avLst/>
                </a:prstGeom>
                <a:ln w="25400">
                  <a:solidFill>
                    <a:srgbClr val="7CB0C8"/>
                  </a:solidFill>
                </a:ln>
              </p:spPr>
              <p:style>
                <a:lnRef idx="1">
                  <a:schemeClr val="accent1"/>
                </a:lnRef>
                <a:fillRef idx="0">
                  <a:schemeClr val="accent1"/>
                </a:fillRef>
                <a:effectRef idx="0">
                  <a:schemeClr val="accent1"/>
                </a:effectRef>
                <a:fontRef idx="minor">
                  <a:schemeClr val="tx1"/>
                </a:fontRef>
              </p:style>
            </p:cxnSp>
            <p:cxnSp>
              <p:nvCxnSpPr>
                <p:cNvPr id="3145739" name="直接连接符 15"/>
                <p:cNvCxnSpPr>
                  <a:cxnSpLocks/>
                </p:cNvCxnSpPr>
                <p:nvPr/>
              </p:nvCxnSpPr>
              <p:spPr>
                <a:xfrm rot="5400000" flipV="1">
                  <a:off x="692" y="2397"/>
                  <a:ext cx="283" cy="0"/>
                </a:xfrm>
                <a:prstGeom prst="line">
                  <a:avLst/>
                </a:prstGeom>
                <a:ln w="25400">
                  <a:solidFill>
                    <a:srgbClr val="7CB0C8"/>
                  </a:solidFill>
                </a:ln>
              </p:spPr>
              <p:style>
                <a:lnRef idx="1">
                  <a:schemeClr val="accent1"/>
                </a:lnRef>
                <a:fillRef idx="0">
                  <a:schemeClr val="accent1"/>
                </a:fillRef>
                <a:effectRef idx="0">
                  <a:schemeClr val="accent1"/>
                </a:effectRef>
                <a:fontRef idx="minor">
                  <a:schemeClr val="tx1"/>
                </a:fontRef>
              </p:style>
            </p:cxnSp>
          </p:grpSp>
        </p:grpSp>
        <p:sp>
          <p:nvSpPr>
            <p:cNvPr id="1048706" name="文本框 61"/>
            <p:cNvSpPr txBox="1"/>
            <p:nvPr/>
          </p:nvSpPr>
          <p:spPr>
            <a:xfrm>
              <a:off x="1754" y="3598"/>
              <a:ext cx="6781" cy="3564"/>
            </a:xfrm>
            <a:prstGeom prst="rect">
              <a:avLst/>
            </a:prstGeom>
            <a:noFill/>
          </p:spPr>
          <p:txBody>
            <a:bodyPr wrap="square" rtlCol="0" anchor="ctr" anchorCtr="0">
              <a:spAutoFit/>
            </a:bodyPr>
            <a:lstStyle/>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应选择有良好安全实践的承包商</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当做资格预审的时候， 应仔细考察其安全表现</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每个现场必须制定一个管理变更程序来处理当承包商不能符合工厂或者事业部资格预审要求的情况</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合同管理手册应提供资格预审，安全表现和变更程序的详细规定</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承包商管理团队共同工作</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培训团队成员有效地工作</a:t>
              </a:r>
            </a:p>
            <a:p>
              <a:pPr marL="179705" indent="-179705" algn="just" fontAlgn="auto">
                <a:lnSpc>
                  <a:spcPct val="120000"/>
                </a:lnSpc>
                <a:spcBef>
                  <a:spcPts val="0"/>
                </a:spcBef>
                <a:spcAft>
                  <a:spcPts val="0"/>
                </a:spcAft>
                <a:buClr>
                  <a:srgbClr val="2E75B6"/>
                </a:buClr>
                <a:buSzPct val="75000"/>
                <a:buFont typeface="Wingdings" panose="05000000000000000000" charset="0"/>
                <a:buChar char="l"/>
              </a:pPr>
              <a:r>
                <a:rPr sz="1400"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它为后续步骤的实施奠定基础</a:t>
              </a:r>
            </a:p>
          </p:txBody>
        </p: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TYPE" val="i"/>
  <p:tag name="KSO_WM_UNIT_INDEX" val="2"/>
  <p:tag name="KSO_WM_UNIT_ID" val="diagram20189709_1*i*2"/>
  <p:tag name="KSO_WM_TEMPLATE_CATEGORY" val="diagram"/>
  <p:tag name="KSO_WM_TEMPLATE_INDEX" val="20189709"/>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TYPE" val="i"/>
  <p:tag name="KSO_WM_UNIT_INDEX" val="5"/>
  <p:tag name="KSO_WM_UNIT_ID" val="diagram20189709_1*i*5"/>
  <p:tag name="KSO_WM_TEMPLATE_CATEGORY" val="diagram"/>
  <p:tag name="KSO_WM_TEMPLATE_INDEX" val="20189709"/>
  <p:tag name="KSO_WM_UNIT_LAYERLEVEL" val="1"/>
  <p:tag name="KSO_WM_TAG_VERSION" val="1.0"/>
  <p:tag name="KSO_WM_BEAUTIFY_FLAG" val="#wm#"/>
</p:tagLst>
</file>

<file path=ppt/theme/theme1.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全屏显示(16:9)</PresentationFormat>
  <Paragraphs>577</Paragraphs>
  <Slides>49</Slides>
  <Notes>31</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49</vt:i4>
      </vt:variant>
    </vt:vector>
  </HeadingPairs>
  <TitlesOfParts>
    <vt:vector size="61" baseType="lpstr">
      <vt:lpstr>黑体</vt:lpstr>
      <vt:lpstr>宋体</vt:lpstr>
      <vt:lpstr>微软雅黑</vt:lpstr>
      <vt:lpstr>Arial</vt:lpstr>
      <vt:lpstr>Calibri</vt:lpstr>
      <vt:lpstr>Franklin Gothic Medium</vt:lpstr>
      <vt:lpstr>Impact</vt:lpstr>
      <vt:lpstr>Wingdings</vt:lpstr>
      <vt:lpstr>3_自定义设计方案</vt:lpstr>
      <vt:lpstr>2_自定义设计方案</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HWI-AL00</dc:creator>
  <cp:lastModifiedBy>A00024</cp:lastModifiedBy>
  <cp:revision>1</cp:revision>
  <dcterms:created xsi:type="dcterms:W3CDTF">2018-08-13T09:17:00Z</dcterms:created>
  <dcterms:modified xsi:type="dcterms:W3CDTF">2020-01-07T01:51:49Z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2052-11.1.0.7764</vt:lpwstr>
  </property>
</Properties>
</file>