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Lst>
  <p:notesMasterIdLst>
    <p:notesMasterId r:id="rId9"/>
  </p:notesMasterIdLst>
  <p:sldIdLst>
    <p:sldId id="1084" r:id="rId8"/>
    <p:sldId id="1086" r:id="rId10"/>
    <p:sldId id="341" r:id="rId11"/>
    <p:sldId id="1114" r:id="rId12"/>
    <p:sldId id="1234" r:id="rId13"/>
    <p:sldId id="1145" r:id="rId14"/>
    <p:sldId id="1149" r:id="rId15"/>
    <p:sldId id="1144" r:id="rId16"/>
    <p:sldId id="1151" r:id="rId17"/>
    <p:sldId id="1155" r:id="rId18"/>
    <p:sldId id="1154" r:id="rId19"/>
    <p:sldId id="1157" r:id="rId20"/>
    <p:sldId id="1159" r:id="rId21"/>
    <p:sldId id="1158" r:id="rId22"/>
    <p:sldId id="1160" r:id="rId23"/>
    <p:sldId id="1161" r:id="rId24"/>
    <p:sldId id="1162" r:id="rId25"/>
    <p:sldId id="1164" r:id="rId26"/>
    <p:sldId id="1163" r:id="rId27"/>
    <p:sldId id="1165" r:id="rId28"/>
    <p:sldId id="1167" r:id="rId29"/>
    <p:sldId id="1166" r:id="rId30"/>
    <p:sldId id="1168" r:id="rId31"/>
    <p:sldId id="1169" r:id="rId32"/>
    <p:sldId id="1170" r:id="rId33"/>
    <p:sldId id="1171" r:id="rId34"/>
    <p:sldId id="1172" r:id="rId35"/>
    <p:sldId id="1173" r:id="rId36"/>
    <p:sldId id="1174" r:id="rId37"/>
    <p:sldId id="1178" r:id="rId38"/>
    <p:sldId id="1177" r:id="rId39"/>
    <p:sldId id="1176" r:id="rId40"/>
    <p:sldId id="1175" r:id="rId41"/>
    <p:sldId id="1179" r:id="rId42"/>
    <p:sldId id="1153" r:id="rId43"/>
    <p:sldId id="1152" r:id="rId44"/>
    <p:sldId id="1180" r:id="rId45"/>
    <p:sldId id="1185" r:id="rId46"/>
    <p:sldId id="1184" r:id="rId47"/>
    <p:sldId id="1150" r:id="rId48"/>
    <p:sldId id="1201" r:id="rId49"/>
    <p:sldId id="1182" r:id="rId50"/>
    <p:sldId id="1204" r:id="rId51"/>
    <p:sldId id="1205" r:id="rId52"/>
    <p:sldId id="1203" r:id="rId53"/>
    <p:sldId id="1202" r:id="rId54"/>
    <p:sldId id="1088" r:id="rId55"/>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27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12" d="100"/>
          <a:sy n="112" d="100"/>
        </p:scale>
        <p:origin x="354" y="90"/>
      </p:cViewPr>
      <p:guideLst>
        <p:guide orient="horz" pos="1586"/>
        <p:guide pos="2880"/>
        <p:guide orient="horz" pos="2253"/>
      </p:guideLst>
    </p:cSldViewPr>
  </p:slideViewPr>
  <p:notesTextViewPr>
    <p:cViewPr>
      <p:scale>
        <a:sx n="1" d="1"/>
        <a:sy n="1" d="1"/>
      </p:scale>
      <p:origin x="0" y="0"/>
    </p:cViewPr>
  </p:notesTextViewPr>
  <p:sorterViewPr>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DF5AA98-9A4D-462B-9E9C-96CFC2373222}"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5939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7349"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87F3D81-4C4C-422B-82B2-B35B338FBF5D}"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TextEdit="1"/>
          </p:cNvSpPr>
          <p:nvPr>
            <p:ph type="sldImg"/>
          </p:nvPr>
        </p:nvSpPr>
        <p:spPr>
          <a:ln>
            <a:miter lim="800000"/>
          </a:ln>
        </p:spPr>
      </p:sp>
      <p:sp>
        <p:nvSpPr>
          <p:cNvPr id="61443"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TextEdit="1"/>
          </p:cNvSpPr>
          <p:nvPr>
            <p:ph type="sldImg"/>
          </p:nvPr>
        </p:nvSpPr>
        <p:spPr>
          <a:ln>
            <a:miter lim="800000"/>
          </a:ln>
        </p:spPr>
      </p:sp>
      <p:sp>
        <p:nvSpPr>
          <p:cNvPr id="103427"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幻灯片图像占位符 1"/>
          <p:cNvSpPr>
            <a:spLocks noTextEdit="1"/>
          </p:cNvSpPr>
          <p:nvPr>
            <p:ph type="sldImg"/>
          </p:nvPr>
        </p:nvSpPr>
        <p:spPr>
          <a:ln>
            <a:miter lim="800000"/>
          </a:ln>
        </p:spPr>
      </p:sp>
      <p:sp>
        <p:nvSpPr>
          <p:cNvPr id="107523"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幻灯片图像占位符 1"/>
          <p:cNvSpPr>
            <a:spLocks noTextEdit="1"/>
          </p:cNvSpPr>
          <p:nvPr>
            <p:ph type="sldImg"/>
          </p:nvPr>
        </p:nvSpPr>
        <p:spPr>
          <a:ln>
            <a:miter lim="800000"/>
          </a:ln>
        </p:spPr>
      </p:sp>
      <p:sp>
        <p:nvSpPr>
          <p:cNvPr id="111619"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幻灯片图像占位符 1"/>
          <p:cNvSpPr>
            <a:spLocks noTextEdit="1"/>
          </p:cNvSpPr>
          <p:nvPr>
            <p:ph type="sldImg"/>
          </p:nvPr>
        </p:nvSpPr>
        <p:spPr>
          <a:ln>
            <a:miter lim="800000"/>
          </a:ln>
        </p:spPr>
      </p:sp>
      <p:sp>
        <p:nvSpPr>
          <p:cNvPr id="115715"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TextEdit="1"/>
          </p:cNvSpPr>
          <p:nvPr>
            <p:ph type="sldImg"/>
          </p:nvPr>
        </p:nvSpPr>
        <p:spPr>
          <a:ln>
            <a:miter lim="800000"/>
          </a:ln>
        </p:spPr>
      </p:sp>
      <p:sp>
        <p:nvSpPr>
          <p:cNvPr id="119811"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
          <p:cNvSpPr>
            <a:spLocks noTextEdit="1"/>
          </p:cNvSpPr>
          <p:nvPr>
            <p:ph type="sldImg"/>
          </p:nvPr>
        </p:nvSpPr>
        <p:spPr>
          <a:ln>
            <a:miter lim="800000"/>
          </a:ln>
        </p:spPr>
      </p:sp>
      <p:sp>
        <p:nvSpPr>
          <p:cNvPr id="122883"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TextEdit="1"/>
          </p:cNvSpPr>
          <p:nvPr>
            <p:ph type="sldImg"/>
          </p:nvPr>
        </p:nvSpPr>
        <p:spPr>
          <a:ln>
            <a:miter lim="800000"/>
          </a:ln>
        </p:spPr>
      </p:sp>
      <p:sp>
        <p:nvSpPr>
          <p:cNvPr id="126979"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TextEdit="1"/>
          </p:cNvSpPr>
          <p:nvPr>
            <p:ph type="sldImg"/>
          </p:nvPr>
        </p:nvSpPr>
        <p:spPr>
          <a:ln>
            <a:miter lim="800000"/>
          </a:ln>
        </p:spPr>
      </p:sp>
      <p:sp>
        <p:nvSpPr>
          <p:cNvPr id="66563"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TextEdit="1"/>
          </p:cNvSpPr>
          <p:nvPr>
            <p:ph type="sldImg"/>
          </p:nvPr>
        </p:nvSpPr>
        <p:spPr>
          <a:ln>
            <a:miter lim="800000"/>
          </a:ln>
        </p:spPr>
      </p:sp>
      <p:sp>
        <p:nvSpPr>
          <p:cNvPr id="69635"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TextEdit="1"/>
          </p:cNvSpPr>
          <p:nvPr>
            <p:ph type="sldImg"/>
          </p:nvPr>
        </p:nvSpPr>
        <p:spPr>
          <a:ln>
            <a:miter lim="800000"/>
          </a:ln>
        </p:spPr>
      </p:sp>
      <p:sp>
        <p:nvSpPr>
          <p:cNvPr id="73731"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TextEdit="1"/>
          </p:cNvSpPr>
          <p:nvPr>
            <p:ph type="sldImg"/>
          </p:nvPr>
        </p:nvSpPr>
        <p:spPr>
          <a:ln>
            <a:miter lim="800000"/>
          </a:ln>
        </p:spPr>
      </p:sp>
      <p:sp>
        <p:nvSpPr>
          <p:cNvPr id="78851"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TextEdit="1"/>
          </p:cNvSpPr>
          <p:nvPr>
            <p:ph type="sldImg"/>
          </p:nvPr>
        </p:nvSpPr>
        <p:spPr>
          <a:ln>
            <a:miter lim="800000"/>
          </a:ln>
        </p:spPr>
      </p:sp>
      <p:sp>
        <p:nvSpPr>
          <p:cNvPr id="82947"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TextEdit="1"/>
          </p:cNvSpPr>
          <p:nvPr>
            <p:ph type="sldImg"/>
          </p:nvPr>
        </p:nvSpPr>
        <p:spPr>
          <a:ln>
            <a:miter lim="800000"/>
          </a:ln>
        </p:spPr>
      </p:sp>
      <p:sp>
        <p:nvSpPr>
          <p:cNvPr id="88067"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TextEdit="1"/>
          </p:cNvSpPr>
          <p:nvPr>
            <p:ph type="sldImg"/>
          </p:nvPr>
        </p:nvSpPr>
        <p:spPr>
          <a:ln>
            <a:miter lim="800000"/>
          </a:ln>
        </p:spPr>
      </p:sp>
      <p:sp>
        <p:nvSpPr>
          <p:cNvPr id="92163"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幻灯片图像占位符 1"/>
          <p:cNvSpPr>
            <a:spLocks noTextEdit="1"/>
          </p:cNvSpPr>
          <p:nvPr>
            <p:ph type="sldImg"/>
          </p:nvPr>
        </p:nvSpPr>
        <p:spPr>
          <a:ln>
            <a:miter lim="800000"/>
          </a:ln>
        </p:spPr>
      </p:sp>
      <p:sp>
        <p:nvSpPr>
          <p:cNvPr id="98307" name="文本占位符 2"/>
          <p:cNvSpPr/>
          <p:nvPr>
            <p:ph type="body"/>
          </p:nvPr>
        </p:nvSpPr>
        <p:spPr/>
        <p:txBody>
          <a:bodyPr wrap="square" lIns="91440" tIns="45720" rIns="91440" bIns="45720" anchor="t" anchorCtr="0"/>
          <a:p>
            <a:pPr lvl="0" eaLnBrk="1" hangingPunct="1"/>
            <a:endParaRPr lang="zh-CN" altLang="en-US" dirty="0">
              <a:solidFill>
                <a:srgbClr val="395271"/>
              </a:solidFill>
              <a:latin typeface="微软雅黑" panose="020B0503020204020204" pitchFamily="34" charset="-122"/>
              <a:ea typeface="微软雅黑" panose="020B0503020204020204" pitchFamily="34" charset="-122"/>
            </a:endParaRPr>
          </a:p>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01573D5-8F35-461A-A67F-3E5796B039F5}"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DA9CF2C-1B9C-49D2-B161-7D489472BE74}"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DEB532F-D29E-41BB-BFDE-CC656D4B1723}"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CE76193-E12F-4B5C-B080-9968468AB271}"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27CBD2B-E393-4ED2-86CE-89ABABEE6BE4}"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B3C49C7-58E7-427A-9C73-497A1D18EBED}"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388"/>
            <a:ext cx="78867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6BE97B4-573E-428C-BBB8-F47C258D16C6}"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02E5DB1-416C-4BA3-8D35-C026C0AC0F8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AB4CD4F-F885-4CE9-BB29-A222DCF1CF93}"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A38D815-CCE3-4CCB-A76E-6EA658A69A5A}"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B669C0-955E-43A0-B0F3-35EEEDEA2340}"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BFD604C-27F6-459C-9778-CCEB8C9EB77C}"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002D852-C374-4988-B5B0-E9954EE352DB}"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C224826-1626-49AD-B04F-337527D95B19}"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6"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96F816E-FA6A-495F-860F-ED5BF208CD24}"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C0E4D01-57A3-4C07-A5E3-2F87C8EAB83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375F29D-805E-4D61-9B60-2547729C5E0B}"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2"/>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5DA692D-2267-4905-8234-A600F081C8C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6"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25DE55D-532D-47CF-9507-55A8329E0A2D}"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D0231E4-46A8-474E-90B1-B9C59C18A305}"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C7C8A2D-E519-4C1F-A343-346B807DC52E}"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60A6022-A6B5-4F20-94FC-A13BDFAF0DEE}"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388"/>
            <a:ext cx="78867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7171DFD-2E00-4508-88FF-D30E0EAAA739}"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2FAA9E4-0FD5-4D7B-AEFB-74B1C76DDF53}"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7BC97C7-963A-434F-8C0B-839ED5E644B0}"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A0F7B75-37E8-424C-8615-0AB51635611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7652"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1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1F33C6A-2A87-4825-8162-427592E461E1}"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C09E005-28AB-4D04-96FE-8459C7A3821E}"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8676"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388"/>
            <a:ext cx="78867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F9BA95C-79B6-4137-98DE-6D0DCADC74D2}"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40F758A-4B81-49D8-9144-4F0BAA60BA3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9700"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A66FD51-5E62-4305-BA0C-C85FDE09888F}"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709E749-F4D1-4242-B6AD-2CCBBAC2BD8A}"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0724"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6DF96DC-F3BF-4D2E-8FF3-61ED22EF5C7F}"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9B454E7-EA54-4FB1-8A2A-4D3116359341}"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1748"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9841" y="273878"/>
            <a:ext cx="7886700" cy="99429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6"/>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93A79A3-4A62-4BE3-8217-7BA1FFD28686}"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7"/>
          <p:cNvSpPr>
            <a:spLocks noGrp="1"/>
          </p:cNvSpPr>
          <p:nvPr>
            <p:ph type="ftr" sz="quarter" idx="1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8"/>
          <p:cNvSpPr>
            <a:spLocks noGrp="1"/>
          </p:cNvSpPr>
          <p:nvPr>
            <p:ph type="sldNum" sz="quarter" idx="1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92A4AC9-1C26-409C-B2A9-A4C60B575FA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2772"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14"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DF906CB-D4FF-41D0-B302-6124980BF10D}"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CE30765-99AE-4680-98F0-4A3B7B3D935F}"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3796"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4" name="日期占位符 1"/>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4DFADA9-5424-4840-A741-7717758B6FCB}"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2"/>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3"/>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BB18D22-A6D8-4821-8375-3F3902244D4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4820"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14"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3370275-4B50-46B5-9C27-D8DDCCC11E49}"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A9D1EED-2B92-4E71-A881-F34B8E44492C}"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5844"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竖排标题 1"/>
          <p:cNvSpPr>
            <a:spLocks noGrp="1"/>
          </p:cNvSpPr>
          <p:nvPr>
            <p:ph type="title" orient="vert"/>
          </p:nvPr>
        </p:nvSpPr>
        <p:spPr>
          <a:xfrm>
            <a:off x="6543675" y="273878"/>
            <a:ext cx="1971675" cy="435941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93F1FFA-0929-4F3F-ABB3-AFEF08AE9FC5}"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0561023-E752-450B-868D-752B35B79350}"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7943EFE-FCAA-4DA4-8474-5E62A024FD76}"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BA7863B-22FB-4A7D-8C3E-138ABBDB993E}"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showMasterSp="0">
  <p:cSld name="内容">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6868" name="图片占位符 7"/>
          <p:cNvPicPr>
            <a:picLocks noGrp="1" noChangeAspect="1"/>
          </p:cNvPicPr>
          <p:nvPr userDrawn="1"/>
        </p:nvPicPr>
        <p:blipFill>
          <a:blip r:embed="rId2"/>
          <a:stretch>
            <a:fillRect/>
          </a:stretch>
        </p:blipFill>
        <p:spPr>
          <a:xfrm>
            <a:off x="630238" y="709613"/>
            <a:ext cx="2576512" cy="3736975"/>
          </a:xfrm>
          <a:prstGeom prst="rect">
            <a:avLst/>
          </a:prstGeom>
          <a:noFill/>
          <a:ln w="9525">
            <a:noFill/>
          </a:ln>
        </p:spPr>
      </p:pic>
      <p:sp>
        <p:nvSpPr>
          <p:cNvPr id="13" name="文本框 12"/>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内容占位符 1"/>
          <p:cNvSpPr>
            <a:spLocks noGrp="1"/>
          </p:cNvSpPr>
          <p:nvPr>
            <p:ph/>
          </p:nvPr>
        </p:nvSpPr>
        <p:spPr>
          <a:xfrm>
            <a:off x="628650" y="273878"/>
            <a:ext cx="7886700" cy="435941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814724F-5566-4FB0-B176-F76497FEC2E0}"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5"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B785FC7-38BA-498F-A91C-CDB41A80C3AE}"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34777F0-E41E-4F0E-B714-6628AF006231}"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2D3E5A3-4409-4A79-A75E-392EE2062AE3}"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388"/>
            <a:ext cx="78867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B493435-E52D-4E55-901B-F11487934F67}"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6BCFA44-F1A6-4EB2-BC27-8276879D286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7F0646D-E105-43C1-AECB-7E5024681AB9}"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3C1B119-8843-4E63-9488-547831E5E905}"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783A2CA-D17B-49EB-8612-9FAF91B4EA44}"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10F1545-D2A8-4CDD-9FFF-268377B4772C}"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6C826E9-5DF8-425C-ABA6-5CE0911898D0}"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C3DBBD1-DAE9-42E0-AFEC-09DA0AA624B9}"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5"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C8C5AA8-C94E-4A94-BF7D-348214425F4D}"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60F66CF-8FB4-4F6B-A2ED-1B4E600F0280}"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15041F2-B7C3-447B-8E4C-C13A95FD1E29}"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2"/>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3"/>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2FBA499-A9B9-46DA-8397-41D904A7B702}"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567E565-0B77-457B-ACF4-F77A88373E1C}"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8468BEC-AB06-4281-AAC9-6D8AC0291A4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551053D-013A-42E7-A668-334B3AFC1CD3}"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7887810-0816-450D-87D6-7E079FE6A42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E7E7A37-7E02-47D8-A7B9-5F690949E14C}"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13C1393-7F10-43FF-A5CC-C714DB9CAFD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E8D1894-2FB3-43A9-AEC5-7D59159AFFBB}"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F904374-0859-480A-97E0-B32CB3D80F2F}"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96F6F8F-F0FB-462C-A919-BA6DB12840C9}"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4D2326E-D5E1-4BFB-AA90-FE98C13BE9E9}"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369388"/>
            <a:ext cx="78867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55F6ABA-FC07-441D-8DB0-E81F1F9E1042}"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8BEA99E-FED8-4A48-BA96-3282FE9B2CF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A04051A-0EF8-4BA1-B524-A934590982FA}"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8DFDDAB-2EEA-40BC-ABEA-5214FD36674F}"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388"/>
            <a:ext cx="3886200" cy="326390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8946873-D161-41B4-B662-08DAB9B51627}"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2F94BF8-2895-4894-B362-562FDBC51E10}"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0DB927B-937F-449C-832E-09B996B59112}"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8"/>
          <p:cNvSpPr>
            <a:spLocks noGrp="1"/>
          </p:cNvSpPr>
          <p:nvPr>
            <p:ph type="sldNum" sz="quarter" idx="1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7C703F7-B471-4217-A5AB-50C6C6309754}"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6"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D1DE254-5B86-444A-9F6E-B444B3F1883D}"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A5FB7C0-0C65-4399-BE3A-39D2FC6E9F8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FD02361-B021-4945-AE89-8E8AF4451468}"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2"/>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7CCB847-DFCA-44F7-A749-02AF2E666864}"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6"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5F50A38-120A-400C-B2F4-ACD5E2FCC25A}"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0B29472-8F91-4AF9-8D9E-35AB93536C98}"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AD1EDE9-A051-4867-BE21-9275F25453F3}"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8462EE4-1E46-4CA1-9BBB-A5C2063E3F8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0516FC2-F4AA-4AD3-B06D-D6A2694B9173}"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50E462C-3BD0-40BE-B069-906ABC7245DA}"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30122F9-EA06-4A56-B32B-4312F3D7F982}"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8"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C29DA5A-7912-4712-B71F-83681437BCFA}"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69C1CD9A-E983-434E-931F-ADC3A1AD012D}" type="datetimeFigureOut">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4C83344E-CCED-4AFD-ACF5-1D714A1BC53C}" type="slidenum">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Tx/>
              <a:buNone/>
              <a:defRPr/>
            </a:pPr>
            <a:fld id="{69C1CD9A-E983-434E-931F-ADC3A1AD012D}" type="datetimeFigureOut">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Tx/>
              <a:buNone/>
              <a:defRPr/>
            </a:pPr>
            <a:fld id="{4C83344E-CCED-4AFD-ACF5-1D714A1BC53C}" type="slidenum">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CC5DBCF-E5FB-4BE9-8FF2-CABE8A0E7008}"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9E03821-FEEB-454F-95C2-B27A18B937D7}"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1631BFF-73C1-4957-BA07-05D3C0EAEEE5}"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2"/>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3"/>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879A484-D4B0-4B2A-8FBA-6EF0FACD7014}"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33CDE63-956E-4B0D-81E8-F21049121EEF}"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4C50AA8-AAA0-47A8-A9D7-863318AF1AA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2"/>
          </p:nvPr>
        </p:nvSpPr>
        <p:spPr>
          <a:xfrm>
            <a:off x="6286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39FBEEF-4FE5-4C39-BE37-B063E287AC7A}" type="datetimeFigureOut">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p:spPr>
        <p:txBody>
          <a:bodyPr/>
          <a:lstStyle>
            <a:lvl1pPr eaLnBrk="1" fontAlgn="auto" hangingPunct="1">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p:spPr>
        <p:txBody>
          <a:bodyPr/>
          <a:lstStyle>
            <a:lvl1pPr eaLnBrk="1" fontAlgn="auto" hangingPunct="1">
              <a:defRPr noProof="1" smtClean="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29CF4F5-DD25-4B84-BFBB-76932B88BF36}" type="slidenum">
              <a:rPr kumimoji="0" lang="zh-CN" altLang="en-US" sz="1800" b="0" i="0" u="none" strike="noStrike" kern="1200" cap="none" spc="0" normalizeH="0" baseline="0" noProof="1">
                <a:ln>
                  <a:noFill/>
                </a:ln>
                <a:solidFill>
                  <a:schemeClr val="tx1"/>
                </a:solidFill>
                <a:effectLst/>
                <a:uLnTx/>
                <a:uFillTx/>
                <a:latin typeface="+mn-lt"/>
                <a:ea typeface="+mn-ea"/>
                <a:cs typeface="+mn-cs"/>
              </a:rPr>
            </a:fld>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2.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3.jpe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2" Type="http://schemas.openxmlformats.org/officeDocument/2006/relationships/theme" Target="../theme/theme4.xml"/><Relationship Id="rId11" Type="http://schemas.openxmlformats.org/officeDocument/2006/relationships/image" Target="../media/image4.pn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1" Type="http://schemas.openxmlformats.org/officeDocument/2006/relationships/theme" Target="../theme/theme5.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占位符 14"/>
          <p:cNvPicPr>
            <a:picLocks noGrp="1" noChangeAspect="1"/>
          </p:cNvPicPr>
          <p:nvPr userDrawn="1"/>
        </p:nvPicPr>
        <p:blipFill>
          <a:blip r:embed="rId11"/>
          <a:stretch>
            <a:fillRect/>
          </a:stretch>
        </p:blipFill>
        <p:spPr>
          <a:xfrm>
            <a:off x="4691063" y="0"/>
            <a:ext cx="4452937" cy="51450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2" name="矩形 11"/>
          <p:cNvSpPr/>
          <p:nvPr/>
        </p:nvSpPr>
        <p:spPr>
          <a:xfrm>
            <a:off x="0" y="-15875"/>
            <a:ext cx="9145588" cy="515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3017838" y="3233738"/>
            <a:ext cx="6129338" cy="1338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000" b="0" i="0" u="none" strike="noStrike" kern="1200" cap="none" spc="0" normalizeH="0" baseline="0" noProof="1">
              <a:ln>
                <a:noFill/>
              </a:ln>
              <a:solidFill>
                <a:schemeClr val="lt1"/>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p:cNvSpPr/>
          <p:nvPr/>
        </p:nvSpPr>
        <p:spPr>
          <a:xfrm>
            <a:off x="2933700" y="3808413"/>
            <a:ext cx="95250" cy="7556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53" name="图片 17"/>
          <p:cNvPicPr>
            <a:picLocks noChangeAspect="1"/>
          </p:cNvPicPr>
          <p:nvPr userDrawn="1"/>
        </p:nvPicPr>
        <p:blipFill>
          <a:blip r:embed="rId11"/>
          <a:stretch>
            <a:fillRect/>
          </a:stretch>
        </p:blipFill>
        <p:spPr>
          <a:xfrm rot="-840000">
            <a:off x="293688" y="995363"/>
            <a:ext cx="2581275" cy="269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 name="矩形 9"/>
          <p:cNvSpPr/>
          <p:nvPr/>
        </p:nvSpPr>
        <p:spPr>
          <a:xfrm>
            <a:off x="2722563" y="3965575"/>
            <a:ext cx="6858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347663" y="457200"/>
            <a:ext cx="2576513" cy="37369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076" name="图片占位符 7"/>
          <p:cNvPicPr>
            <a:picLocks noGrp="1" noChangeAspect="1"/>
          </p:cNvPicPr>
          <p:nvPr/>
        </p:nvPicPr>
        <p:blipFill>
          <a:blip r:embed="rId11"/>
          <a:stretch>
            <a:fillRect/>
          </a:stretch>
        </p:blipFill>
        <p:spPr>
          <a:xfrm>
            <a:off x="0" y="0"/>
            <a:ext cx="0" cy="0"/>
          </a:xfrm>
          <a:prstGeom prst="rect">
            <a:avLst/>
          </a:prstGeom>
          <a:noFill/>
          <a:ln w="9525">
            <a:noFill/>
          </a:ln>
        </p:spPr>
      </p:pic>
      <p:pic>
        <p:nvPicPr>
          <p:cNvPr id="3077" name="图片占位符 7"/>
          <p:cNvPicPr>
            <a:picLocks noGrp="1" noChangeAspect="1"/>
          </p:cNvPicPr>
          <p:nvPr userDrawn="1"/>
        </p:nvPicPr>
        <p:blipFill>
          <a:blip r:embed="rId11"/>
          <a:stretch>
            <a:fillRect/>
          </a:stretch>
        </p:blipFill>
        <p:spPr>
          <a:xfrm>
            <a:off x="630238" y="709613"/>
            <a:ext cx="2576512" cy="3736975"/>
          </a:xfrm>
          <a:prstGeom prst="rect">
            <a:avLst/>
          </a:prstGeom>
          <a:noFill/>
          <a:ln w="9525">
            <a:noFill/>
          </a:ln>
        </p:spPr>
      </p:pic>
      <p:sp>
        <p:nvSpPr>
          <p:cNvPr id="11" name="文本框 10"/>
          <p:cNvSpPr txBox="1"/>
          <p:nvPr/>
        </p:nvSpPr>
        <p:spPr>
          <a:xfrm>
            <a:off x="1103313" y="1679575"/>
            <a:ext cx="2560638" cy="133826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目录</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Contents</a:t>
            </a:r>
            <a:endParaRPr kumimoji="0" lang="en-US" altLang="zh-CN" sz="4050" b="1" i="0" u="none" strike="noStrike" kern="1200" cap="none" spc="0" normalizeH="0" baseline="0" noProof="1">
              <a:ln>
                <a:noFill/>
              </a:ln>
              <a:solidFill>
                <a:srgbClr val="39527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cxnSp>
        <p:nvCxnSpPr>
          <p:cNvPr id="11" name="直接连接符 10"/>
          <p:cNvCxnSpPr/>
          <p:nvPr/>
        </p:nvCxnSpPr>
        <p:spPr>
          <a:xfrm>
            <a:off x="1785938" y="3825875"/>
            <a:ext cx="5572125" cy="0"/>
          </a:xfrm>
          <a:prstGeom prst="line">
            <a:avLst/>
          </a:prstGeom>
          <a:ln>
            <a:solidFill>
              <a:srgbClr val="395271"/>
            </a:solidFill>
          </a:ln>
        </p:spPr>
        <p:style>
          <a:lnRef idx="1">
            <a:schemeClr val="accent1"/>
          </a:lnRef>
          <a:fillRef idx="0">
            <a:schemeClr val="accent1"/>
          </a:fillRef>
          <a:effectRef idx="0">
            <a:schemeClr val="accent1"/>
          </a:effectRef>
          <a:fontRef idx="minor">
            <a:schemeClr val="tx1"/>
          </a:fontRef>
        </p:style>
      </p:cxnSp>
      <p:sp>
        <p:nvSpPr>
          <p:cNvPr id="13" name="流程图: 文档 12"/>
          <p:cNvSpPr/>
          <p:nvPr/>
        </p:nvSpPr>
        <p:spPr>
          <a:xfrm>
            <a:off x="0" y="0"/>
            <a:ext cx="9144000" cy="2874963"/>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ea"/>
              <a:sym typeface="+mn-lt"/>
            </a:endParaRPr>
          </a:p>
        </p:txBody>
      </p:sp>
      <p:pic>
        <p:nvPicPr>
          <p:cNvPr id="4100" name="图片 14"/>
          <p:cNvPicPr>
            <a:picLocks noChangeAspect="1"/>
          </p:cNvPicPr>
          <p:nvPr userDrawn="1"/>
        </p:nvPicPr>
        <p:blipFill>
          <a:blip r:embed="rId11">
            <a:clrChange>
              <a:clrFrom>
                <a:srgbClr val="FFFFFF"/>
              </a:clrFrom>
              <a:clrTo>
                <a:srgbClr val="FFFFFF">
                  <a:alpha val="0"/>
                </a:srgbClr>
              </a:clrTo>
            </a:clrChange>
          </a:blip>
          <a:stretch>
            <a:fillRect/>
          </a:stretch>
        </p:blipFill>
        <p:spPr>
          <a:xfrm>
            <a:off x="0" y="-9525"/>
            <a:ext cx="9142413" cy="26098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grpSp>
        <p:nvGrpSpPr>
          <p:cNvPr id="5122" name="组合 7"/>
          <p:cNvGrpSpPr/>
          <p:nvPr userDrawn="1"/>
        </p:nvGrpSpPr>
        <p:grpSpPr>
          <a:xfrm>
            <a:off x="90488" y="119063"/>
            <a:ext cx="649287" cy="457200"/>
            <a:chOff x="142" y="188"/>
            <a:chExt cx="1024" cy="720"/>
          </a:xfrm>
        </p:grpSpPr>
        <p:sp>
          <p:nvSpPr>
            <p:cNvPr id="7" name="矩形 6"/>
            <p:cNvSpPr/>
            <p:nvPr/>
          </p:nvSpPr>
          <p:spPr>
            <a:xfrm>
              <a:off x="142" y="188"/>
              <a:ext cx="451" cy="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矩形 8"/>
            <p:cNvSpPr/>
            <p:nvPr/>
          </p:nvSpPr>
          <p:spPr>
            <a:xfrm>
              <a:off x="678" y="188"/>
              <a:ext cx="270" cy="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1031" y="188"/>
              <a:ext cx="135" cy="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p:sp>
        <p:nvSpPr>
          <p:cNvPr id="6146" name="标题占位符 1"/>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69C1CD9A-E983-434E-931F-ADC3A1AD012D}" type="datetimeFigureOut">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4C83344E-CCED-4AFD-ACF5-1D714A1BC53C}" type="slidenum">
              <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Lst>
  <p:hf sldNum="0" hdr="0" ftr="0" dt="0"/>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2pPr>
      <a:lvl3pPr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3pPr>
      <a:lvl4pPr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4pPr>
      <a:lvl5pPr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5pPr>
      <a:lvl6pPr marL="457200"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914400"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371600"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828800" algn="ctr" defTabSz="685800"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11.png"/><Relationship Id="rId2" Type="http://schemas.openxmlformats.org/officeDocument/2006/relationships/tags" Target="../tags/tag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7.xml"/><Relationship Id="rId3"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7.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16.w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7.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7.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7.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28.jpeg"/><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29.png"/><Relationship Id="rId2" Type="http://schemas.openxmlformats.org/officeDocument/2006/relationships/tags" Target="../tags/tag41.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31.png"/><Relationship Id="rId2" Type="http://schemas.openxmlformats.org/officeDocument/2006/relationships/tags" Target="../tags/tag45.xml"/><Relationship Id="rId1" Type="http://schemas.openxmlformats.org/officeDocument/2006/relationships/tags" Target="../tags/tag44.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7.xml"/><Relationship Id="rId3" Type="http://schemas.openxmlformats.org/officeDocument/2006/relationships/image" Target="../media/image32.png"/><Relationship Id="rId2" Type="http://schemas.openxmlformats.org/officeDocument/2006/relationships/tags" Target="../tags/tag47.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33.png"/><Relationship Id="rId2" Type="http://schemas.openxmlformats.org/officeDocument/2006/relationships/tags" Target="../tags/tag49.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34.png"/><Relationship Id="rId2" Type="http://schemas.openxmlformats.org/officeDocument/2006/relationships/tags" Target="../tags/tag51.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7.xml"/><Relationship Id="rId3" Type="http://schemas.openxmlformats.org/officeDocument/2006/relationships/image" Target="../media/image35.png"/><Relationship Id="rId2" Type="http://schemas.openxmlformats.org/officeDocument/2006/relationships/tags" Target="../tags/tag53.xml"/><Relationship Id="rId1" Type="http://schemas.openxmlformats.org/officeDocument/2006/relationships/tags" Target="../tags/tag52.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7.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7.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Shape 283"/>
          <p:cNvSpPr/>
          <p:nvPr/>
        </p:nvSpPr>
        <p:spPr>
          <a:xfrm>
            <a:off x="1077913" y="3019425"/>
            <a:ext cx="7034212" cy="830263"/>
          </a:xfrm>
          <a:prstGeom prst="rect">
            <a:avLst/>
          </a:prstGeom>
          <a:noFill/>
          <a:ln w="12700">
            <a:noFill/>
          </a:ln>
        </p:spPr>
        <p:txBody>
          <a:bodyPr lIns="17145" rIns="17145">
            <a:spAutoFit/>
          </a:bodyPr>
          <a:p>
            <a:pPr algn="ctr" eaLnBrk="1" hangingPunct="1"/>
            <a:r>
              <a:rPr lang="zh-CN" altLang="en-US" sz="4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电扶梯安全使用和管理</a:t>
            </a:r>
            <a:endParaRPr lang="zh-CN" altLang="en-US" sz="48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电梯是危险的？</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74755" name="组合 13"/>
          <p:cNvGrpSpPr/>
          <p:nvPr/>
        </p:nvGrpSpPr>
        <p:grpSpPr>
          <a:xfrm>
            <a:off x="752475" y="1477963"/>
            <a:ext cx="5448300" cy="2876550"/>
            <a:chOff x="1510" y="2590"/>
            <a:chExt cx="9959" cy="4530"/>
          </a:xfrm>
        </p:grpSpPr>
        <p:grpSp>
          <p:nvGrpSpPr>
            <p:cNvPr id="74758" name="组合 3"/>
            <p:cNvGrpSpPr/>
            <p:nvPr/>
          </p:nvGrpSpPr>
          <p:grpSpPr>
            <a:xfrm>
              <a:off x="1510" y="2605"/>
              <a:ext cx="7390" cy="4504"/>
              <a:chOff x="26" y="2063"/>
              <a:chExt cx="9638" cy="4504"/>
            </a:xfrm>
          </p:grpSpPr>
          <p:sp>
            <p:nvSpPr>
              <p:cNvPr id="165" name="ïSļíďè"/>
              <p:cNvSpPr/>
              <p:nvPr/>
            </p:nvSpPr>
            <p:spPr>
              <a:xfrm>
                <a:off x="26" y="3878"/>
                <a:ext cx="9639" cy="892"/>
              </a:xfrm>
              <a:prstGeom prst="rect">
                <a:avLst/>
              </a:prstGeom>
              <a:gradFill flip="none" rotWithShape="1">
                <a:gsLst>
                  <a:gs pos="0">
                    <a:srgbClr val="FFC000"/>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1">
                  <a:ln>
                    <a:noFill/>
                  </a:ln>
                  <a:solidFill>
                    <a:schemeClr val="tx1"/>
                  </a:solidFill>
                  <a:effectLst/>
                  <a:uLnTx/>
                  <a:uFillTx/>
                  <a:latin typeface="+mn-lt"/>
                  <a:ea typeface="+mn-ea"/>
                  <a:cs typeface="+mn-cs"/>
                </a:endParaRPr>
              </a:p>
            </p:txBody>
          </p:sp>
          <p:sp>
            <p:nvSpPr>
              <p:cNvPr id="164" name="ïSļïḍê"/>
              <p:cNvSpPr/>
              <p:nvPr/>
            </p:nvSpPr>
            <p:spPr>
              <a:xfrm>
                <a:off x="26" y="2955"/>
                <a:ext cx="9639" cy="893"/>
              </a:xfrm>
              <a:prstGeom prst="rect">
                <a:avLst/>
              </a:prstGeom>
              <a:gradFill flip="none" rotWithShape="1">
                <a:gsLst>
                  <a:gs pos="0">
                    <a:srgbClr val="395271"/>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1">
                  <a:ln>
                    <a:noFill/>
                  </a:ln>
                  <a:solidFill>
                    <a:schemeClr val="tx1"/>
                  </a:solidFill>
                  <a:effectLst/>
                  <a:uLnTx/>
                  <a:uFillTx/>
                  <a:latin typeface="+mn-lt"/>
                  <a:ea typeface="+mn-ea"/>
                  <a:cs typeface="+mn-cs"/>
                </a:endParaRPr>
              </a:p>
            </p:txBody>
          </p:sp>
          <p:sp>
            <p:nvSpPr>
              <p:cNvPr id="166" name="iṥľîḋè"/>
              <p:cNvSpPr/>
              <p:nvPr/>
            </p:nvSpPr>
            <p:spPr>
              <a:xfrm>
                <a:off x="26" y="4775"/>
                <a:ext cx="9639" cy="895"/>
              </a:xfrm>
              <a:prstGeom prst="rect">
                <a:avLst/>
              </a:prstGeom>
              <a:gradFill flip="none" rotWithShape="1">
                <a:gsLst>
                  <a:gs pos="0">
                    <a:srgbClr val="395271"/>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1">
                  <a:ln>
                    <a:noFill/>
                  </a:ln>
                  <a:solidFill>
                    <a:schemeClr val="tx1"/>
                  </a:solidFill>
                  <a:effectLst/>
                  <a:uLnTx/>
                  <a:uFillTx/>
                  <a:latin typeface="+mn-lt"/>
                  <a:ea typeface="+mn-ea"/>
                  <a:cs typeface="+mn-cs"/>
                </a:endParaRPr>
              </a:p>
            </p:txBody>
          </p:sp>
          <p:sp>
            <p:nvSpPr>
              <p:cNvPr id="167" name="iṡ1ïďé"/>
              <p:cNvSpPr/>
              <p:nvPr/>
            </p:nvSpPr>
            <p:spPr>
              <a:xfrm>
                <a:off x="26" y="5675"/>
                <a:ext cx="9639" cy="893"/>
              </a:xfrm>
              <a:prstGeom prst="rect">
                <a:avLst/>
              </a:prstGeom>
              <a:gradFill flip="none" rotWithShape="1">
                <a:gsLst>
                  <a:gs pos="0">
                    <a:srgbClr val="FFC000"/>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1">
                  <a:ln>
                    <a:noFill/>
                  </a:ln>
                  <a:solidFill>
                    <a:schemeClr val="tx1"/>
                  </a:solidFill>
                  <a:effectLst/>
                  <a:uLnTx/>
                  <a:uFillTx/>
                  <a:latin typeface="+mn-lt"/>
                  <a:ea typeface="+mn-ea"/>
                  <a:cs typeface="+mn-cs"/>
                </a:endParaRPr>
              </a:p>
            </p:txBody>
          </p:sp>
          <p:sp>
            <p:nvSpPr>
              <p:cNvPr id="163" name="iŝ1idè"/>
              <p:cNvSpPr/>
              <p:nvPr/>
            </p:nvSpPr>
            <p:spPr>
              <a:xfrm>
                <a:off x="26" y="2063"/>
                <a:ext cx="9639" cy="892"/>
              </a:xfrm>
              <a:prstGeom prst="rect">
                <a:avLst/>
              </a:prstGeom>
              <a:gradFill flip="none" rotWithShape="1">
                <a:gsLst>
                  <a:gs pos="0">
                    <a:srgbClr val="FFC000"/>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1">
                  <a:ln>
                    <a:noFill/>
                  </a:ln>
                  <a:solidFill>
                    <a:schemeClr val="tx1"/>
                  </a:solidFill>
                  <a:effectLst/>
                  <a:uLnTx/>
                  <a:uFillTx/>
                  <a:latin typeface="+mn-lt"/>
                  <a:ea typeface="+mn-ea"/>
                  <a:cs typeface="+mn-cs"/>
                </a:endParaRPr>
              </a:p>
            </p:txBody>
          </p:sp>
        </p:grpSp>
        <p:sp>
          <p:nvSpPr>
            <p:cNvPr id="121" name="íSḷiḑè"/>
            <p:cNvSpPr/>
            <p:nvPr/>
          </p:nvSpPr>
          <p:spPr bwMode="auto">
            <a:xfrm>
              <a:off x="6263" y="6215"/>
              <a:ext cx="5206" cy="905"/>
            </a:xfrm>
            <a:custGeom>
              <a:avLst/>
              <a:gdLst>
                <a:gd name="connsiteX0" fmla="*/ 343490 w 3464820"/>
                <a:gd name="connsiteY0" fmla="*/ 0 h 601707"/>
                <a:gd name="connsiteX1" fmla="*/ 1146865 w 3464820"/>
                <a:gd name="connsiteY1" fmla="*/ 0 h 601707"/>
                <a:gd name="connsiteX2" fmla="*/ 1251746 w 3464820"/>
                <a:gd name="connsiteY2" fmla="*/ 0 h 601707"/>
                <a:gd name="connsiteX3" fmla="*/ 2200326 w 3464820"/>
                <a:gd name="connsiteY3" fmla="*/ 0 h 601707"/>
                <a:gd name="connsiteX4" fmla="*/ 2341984 w 3464820"/>
                <a:gd name="connsiteY4" fmla="*/ 0 h 601707"/>
                <a:gd name="connsiteX5" fmla="*/ 3117831 w 3464820"/>
                <a:gd name="connsiteY5" fmla="*/ 0 h 601707"/>
                <a:gd name="connsiteX6" fmla="*/ 3464820 w 3464820"/>
                <a:gd name="connsiteY6" fmla="*/ 601707 h 601707"/>
                <a:gd name="connsiteX7" fmla="*/ 2489936 w 3464820"/>
                <a:gd name="connsiteY7" fmla="*/ 601707 h 601707"/>
                <a:gd name="connsiteX8" fmla="*/ 2317288 w 3464820"/>
                <a:gd name="connsiteY8" fmla="*/ 601707 h 601707"/>
                <a:gd name="connsiteX9" fmla="*/ 1135963 w 3464820"/>
                <a:gd name="connsiteY9" fmla="*/ 601707 h 601707"/>
                <a:gd name="connsiteX10" fmla="*/ 998913 w 3464820"/>
                <a:gd name="connsiteY10" fmla="*/ 601707 h 601707"/>
                <a:gd name="connsiteX11" fmla="*/ 0 w 3464820"/>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4820" h="601707">
                  <a:moveTo>
                    <a:pt x="343490" y="0"/>
                  </a:moveTo>
                  <a:lnTo>
                    <a:pt x="1146865" y="0"/>
                  </a:lnTo>
                  <a:lnTo>
                    <a:pt x="1251746" y="0"/>
                  </a:lnTo>
                  <a:lnTo>
                    <a:pt x="2200326" y="0"/>
                  </a:lnTo>
                  <a:lnTo>
                    <a:pt x="2341984" y="0"/>
                  </a:lnTo>
                  <a:lnTo>
                    <a:pt x="3117831" y="0"/>
                  </a:lnTo>
                  <a:lnTo>
                    <a:pt x="3464820" y="601707"/>
                  </a:lnTo>
                  <a:lnTo>
                    <a:pt x="2489936" y="601707"/>
                  </a:lnTo>
                  <a:lnTo>
                    <a:pt x="2317288" y="601707"/>
                  </a:lnTo>
                  <a:lnTo>
                    <a:pt x="1135963" y="601707"/>
                  </a:lnTo>
                  <a:lnTo>
                    <a:pt x="998913" y="601707"/>
                  </a:lnTo>
                  <a:lnTo>
                    <a:pt x="0" y="601707"/>
                  </a:lnTo>
                  <a:close/>
                </a:path>
              </a:pathLst>
            </a:cu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2" name="íŝ1ïďé"/>
            <p:cNvSpPr/>
            <p:nvPr/>
          </p:nvSpPr>
          <p:spPr bwMode="auto">
            <a:xfrm>
              <a:off x="6771" y="5310"/>
              <a:ext cx="4176" cy="905"/>
            </a:xfrm>
            <a:custGeom>
              <a:avLst/>
              <a:gdLst>
                <a:gd name="connsiteX0" fmla="*/ 346988 w 2779807"/>
                <a:gd name="connsiteY0" fmla="*/ 0 h 601707"/>
                <a:gd name="connsiteX1" fmla="*/ 921015 w 2779807"/>
                <a:gd name="connsiteY1" fmla="*/ 0 h 601707"/>
                <a:gd name="connsiteX2" fmla="*/ 1035767 w 2779807"/>
                <a:gd name="connsiteY2" fmla="*/ 0 h 601707"/>
                <a:gd name="connsiteX3" fmla="*/ 1744040 w 2779807"/>
                <a:gd name="connsiteY3" fmla="*/ 0 h 601707"/>
                <a:gd name="connsiteX4" fmla="*/ 1843696 w 2779807"/>
                <a:gd name="connsiteY4" fmla="*/ 0 h 601707"/>
                <a:gd name="connsiteX5" fmla="*/ 2432819 w 2779807"/>
                <a:gd name="connsiteY5" fmla="*/ 0 h 601707"/>
                <a:gd name="connsiteX6" fmla="*/ 2779807 w 2779807"/>
                <a:gd name="connsiteY6" fmla="*/ 601707 h 601707"/>
                <a:gd name="connsiteX7" fmla="*/ 1997758 w 2779807"/>
                <a:gd name="connsiteY7" fmla="*/ 601707 h 601707"/>
                <a:gd name="connsiteX8" fmla="*/ 1862302 w 2779807"/>
                <a:gd name="connsiteY8" fmla="*/ 601707 h 601707"/>
                <a:gd name="connsiteX9" fmla="*/ 917505 w 2779807"/>
                <a:gd name="connsiteY9" fmla="*/ 601707 h 601707"/>
                <a:gd name="connsiteX10" fmla="*/ 766953 w 2779807"/>
                <a:gd name="connsiteY10" fmla="*/ 601707 h 601707"/>
                <a:gd name="connsiteX11" fmla="*/ 0 w 2779807"/>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807" h="601707">
                  <a:moveTo>
                    <a:pt x="346988" y="0"/>
                  </a:moveTo>
                  <a:lnTo>
                    <a:pt x="921015" y="0"/>
                  </a:lnTo>
                  <a:lnTo>
                    <a:pt x="1035767" y="0"/>
                  </a:lnTo>
                  <a:lnTo>
                    <a:pt x="1744040" y="0"/>
                  </a:lnTo>
                  <a:lnTo>
                    <a:pt x="1843696" y="0"/>
                  </a:lnTo>
                  <a:lnTo>
                    <a:pt x="2432819" y="0"/>
                  </a:lnTo>
                  <a:lnTo>
                    <a:pt x="2779807" y="601707"/>
                  </a:lnTo>
                  <a:lnTo>
                    <a:pt x="1997758" y="601707"/>
                  </a:lnTo>
                  <a:lnTo>
                    <a:pt x="1862302" y="601707"/>
                  </a:lnTo>
                  <a:lnTo>
                    <a:pt x="917505" y="601707"/>
                  </a:lnTo>
                  <a:lnTo>
                    <a:pt x="766953" y="601707"/>
                  </a:lnTo>
                  <a:lnTo>
                    <a:pt x="0" y="601707"/>
                  </a:lnTo>
                  <a:close/>
                </a:path>
              </a:pathLst>
            </a:custGeom>
            <a:solidFill>
              <a:srgbClr val="39527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3" name="î$ḻiďé"/>
            <p:cNvSpPr/>
            <p:nvPr/>
          </p:nvSpPr>
          <p:spPr bwMode="auto">
            <a:xfrm>
              <a:off x="7293" y="4405"/>
              <a:ext cx="3134" cy="902"/>
            </a:xfrm>
            <a:custGeom>
              <a:avLst/>
              <a:gdLst>
                <a:gd name="connsiteX0" fmla="*/ 346988 w 2085829"/>
                <a:gd name="connsiteY0" fmla="*/ 0 h 601707"/>
                <a:gd name="connsiteX1" fmla="*/ 761790 w 2085829"/>
                <a:gd name="connsiteY1" fmla="*/ 0 h 601707"/>
                <a:gd name="connsiteX2" fmla="*/ 805741 w 2085829"/>
                <a:gd name="connsiteY2" fmla="*/ 0 h 601707"/>
                <a:gd name="connsiteX3" fmla="*/ 1280088 w 2085829"/>
                <a:gd name="connsiteY3" fmla="*/ 0 h 601707"/>
                <a:gd name="connsiteX4" fmla="*/ 1304153 w 2085829"/>
                <a:gd name="connsiteY4" fmla="*/ 0 h 601707"/>
                <a:gd name="connsiteX5" fmla="*/ 1738841 w 2085829"/>
                <a:gd name="connsiteY5" fmla="*/ 0 h 601707"/>
                <a:gd name="connsiteX6" fmla="*/ 2085829 w 2085829"/>
                <a:gd name="connsiteY6" fmla="*/ 601707 h 601707"/>
                <a:gd name="connsiteX7" fmla="*/ 1437886 w 2085829"/>
                <a:gd name="connsiteY7" fmla="*/ 601707 h 601707"/>
                <a:gd name="connsiteX8" fmla="*/ 1397050 w 2085829"/>
                <a:gd name="connsiteY8" fmla="*/ 601707 h 601707"/>
                <a:gd name="connsiteX9" fmla="*/ 688779 w 2085829"/>
                <a:gd name="connsiteY9" fmla="*/ 601707 h 601707"/>
                <a:gd name="connsiteX10" fmla="*/ 628057 w 2085829"/>
                <a:gd name="connsiteY10" fmla="*/ 601707 h 601707"/>
                <a:gd name="connsiteX11" fmla="*/ 0 w 2085829"/>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829" h="601707">
                  <a:moveTo>
                    <a:pt x="346988" y="0"/>
                  </a:moveTo>
                  <a:lnTo>
                    <a:pt x="761790" y="0"/>
                  </a:lnTo>
                  <a:lnTo>
                    <a:pt x="805741" y="0"/>
                  </a:lnTo>
                  <a:lnTo>
                    <a:pt x="1280088" y="0"/>
                  </a:lnTo>
                  <a:lnTo>
                    <a:pt x="1304153" y="0"/>
                  </a:lnTo>
                  <a:lnTo>
                    <a:pt x="1738841" y="0"/>
                  </a:lnTo>
                  <a:lnTo>
                    <a:pt x="2085829" y="601707"/>
                  </a:lnTo>
                  <a:lnTo>
                    <a:pt x="1437886" y="601707"/>
                  </a:lnTo>
                  <a:lnTo>
                    <a:pt x="1397050" y="601707"/>
                  </a:lnTo>
                  <a:lnTo>
                    <a:pt x="688779" y="601707"/>
                  </a:lnTo>
                  <a:lnTo>
                    <a:pt x="628057" y="601707"/>
                  </a:lnTo>
                  <a:lnTo>
                    <a:pt x="0" y="601707"/>
                  </a:lnTo>
                  <a:close/>
                </a:path>
              </a:pathLst>
            </a:cu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4" name="iśḻíde"/>
            <p:cNvSpPr/>
            <p:nvPr/>
          </p:nvSpPr>
          <p:spPr bwMode="auto">
            <a:xfrm>
              <a:off x="7813" y="3497"/>
              <a:ext cx="2092" cy="905"/>
            </a:xfrm>
            <a:custGeom>
              <a:avLst/>
              <a:gdLst>
                <a:gd name="connsiteX0" fmla="*/ 348288 w 1391853"/>
                <a:gd name="connsiteY0" fmla="*/ 0 h 601707"/>
                <a:gd name="connsiteX1" fmla="*/ 527601 w 1391853"/>
                <a:gd name="connsiteY1" fmla="*/ 0 h 601707"/>
                <a:gd name="connsiteX2" fmla="*/ 575715 w 1391853"/>
                <a:gd name="connsiteY2" fmla="*/ 0 h 601707"/>
                <a:gd name="connsiteX3" fmla="*/ 816138 w 1391853"/>
                <a:gd name="connsiteY3" fmla="*/ 0 h 601707"/>
                <a:gd name="connsiteX4" fmla="*/ 896189 w 1391853"/>
                <a:gd name="connsiteY4" fmla="*/ 0 h 601707"/>
                <a:gd name="connsiteX5" fmla="*/ 1043565 w 1391853"/>
                <a:gd name="connsiteY5" fmla="*/ 0 h 601707"/>
                <a:gd name="connsiteX6" fmla="*/ 1391853 w 1391853"/>
                <a:gd name="connsiteY6" fmla="*/ 601707 h 601707"/>
                <a:gd name="connsiteX7" fmla="*/ 1075503 w 1391853"/>
                <a:gd name="connsiteY7" fmla="*/ 601707 h 601707"/>
                <a:gd name="connsiteX8" fmla="*/ 933100 w 1391853"/>
                <a:gd name="connsiteY8" fmla="*/ 601707 h 601707"/>
                <a:gd name="connsiteX9" fmla="*/ 458753 w 1391853"/>
                <a:gd name="connsiteY9" fmla="*/ 601707 h 601707"/>
                <a:gd name="connsiteX10" fmla="*/ 348287 w 1391853"/>
                <a:gd name="connsiteY10" fmla="*/ 601707 h 601707"/>
                <a:gd name="connsiteX11" fmla="*/ 0 w 1391853"/>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853" h="601707">
                  <a:moveTo>
                    <a:pt x="348288" y="0"/>
                  </a:moveTo>
                  <a:lnTo>
                    <a:pt x="527601" y="0"/>
                  </a:lnTo>
                  <a:lnTo>
                    <a:pt x="575715" y="0"/>
                  </a:lnTo>
                  <a:lnTo>
                    <a:pt x="816138" y="0"/>
                  </a:lnTo>
                  <a:lnTo>
                    <a:pt x="896189" y="0"/>
                  </a:lnTo>
                  <a:lnTo>
                    <a:pt x="1043565" y="0"/>
                  </a:lnTo>
                  <a:lnTo>
                    <a:pt x="1391853" y="601707"/>
                  </a:lnTo>
                  <a:lnTo>
                    <a:pt x="1075503" y="601707"/>
                  </a:lnTo>
                  <a:lnTo>
                    <a:pt x="933100" y="601707"/>
                  </a:lnTo>
                  <a:lnTo>
                    <a:pt x="458753" y="601707"/>
                  </a:lnTo>
                  <a:lnTo>
                    <a:pt x="348287" y="601707"/>
                  </a:lnTo>
                  <a:lnTo>
                    <a:pt x="0" y="601707"/>
                  </a:lnTo>
                  <a:close/>
                </a:path>
              </a:pathLst>
            </a:custGeom>
            <a:solidFill>
              <a:srgbClr val="39527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32" name="iṧ1idé"/>
            <p:cNvSpPr/>
            <p:nvPr/>
          </p:nvSpPr>
          <p:spPr bwMode="auto">
            <a:xfrm>
              <a:off x="8338" y="2590"/>
              <a:ext cx="1045" cy="905"/>
            </a:xfrm>
            <a:custGeom>
              <a:avLst/>
              <a:gdLst>
                <a:gd name="connsiteX0" fmla="*/ 349282 w 695278"/>
                <a:gd name="connsiteY0" fmla="*/ 0 h 603008"/>
                <a:gd name="connsiteX1" fmla="*/ 355860 w 695278"/>
                <a:gd name="connsiteY1" fmla="*/ 5198 h 603008"/>
                <a:gd name="connsiteX2" fmla="*/ 386296 w 695278"/>
                <a:gd name="connsiteY2" fmla="*/ 66663 h 603008"/>
                <a:gd name="connsiteX3" fmla="*/ 695278 w 695278"/>
                <a:gd name="connsiteY3" fmla="*/ 603008 h 603008"/>
                <a:gd name="connsiteX4" fmla="*/ 467851 w 695278"/>
                <a:gd name="connsiteY4" fmla="*/ 603008 h 603008"/>
                <a:gd name="connsiteX5" fmla="*/ 467851 w 695278"/>
                <a:gd name="connsiteY5" fmla="*/ 603007 h 603008"/>
                <a:gd name="connsiteX6" fmla="*/ 227428 w 695278"/>
                <a:gd name="connsiteY6" fmla="*/ 603007 h 603008"/>
                <a:gd name="connsiteX7" fmla="*/ 227427 w 695278"/>
                <a:gd name="connsiteY7" fmla="*/ 603007 h 603008"/>
                <a:gd name="connsiteX8" fmla="*/ 227427 w 695278"/>
                <a:gd name="connsiteY8" fmla="*/ 603008 h 603008"/>
                <a:gd name="connsiteX9" fmla="*/ 0 w 695278"/>
                <a:gd name="connsiteY9" fmla="*/ 603008 h 603008"/>
                <a:gd name="connsiteX10" fmla="*/ 323433 w 695278"/>
                <a:gd name="connsiteY10" fmla="*/ 43687 h 603008"/>
                <a:gd name="connsiteX11" fmla="*/ 342704 w 695278"/>
                <a:gd name="connsiteY11" fmla="*/ 5198 h 603008"/>
                <a:gd name="connsiteX12" fmla="*/ 347641 w 695278"/>
                <a:gd name="connsiteY12" fmla="*/ 1297 h 603008"/>
                <a:gd name="connsiteX13" fmla="*/ 348289 w 695278"/>
                <a:gd name="connsiteY13" fmla="*/ 1 h 603008"/>
                <a:gd name="connsiteX14" fmla="*/ 348570 w 695278"/>
                <a:gd name="connsiteY14" fmla="*/ 563 h 60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278" h="603008">
                  <a:moveTo>
                    <a:pt x="349282" y="0"/>
                  </a:moveTo>
                  <a:lnTo>
                    <a:pt x="355860" y="5198"/>
                  </a:lnTo>
                  <a:lnTo>
                    <a:pt x="386296" y="66663"/>
                  </a:lnTo>
                  <a:lnTo>
                    <a:pt x="695278" y="603008"/>
                  </a:lnTo>
                  <a:lnTo>
                    <a:pt x="467851" y="603008"/>
                  </a:lnTo>
                  <a:lnTo>
                    <a:pt x="467851" y="603007"/>
                  </a:lnTo>
                  <a:lnTo>
                    <a:pt x="227428" y="603007"/>
                  </a:lnTo>
                  <a:lnTo>
                    <a:pt x="227427" y="603007"/>
                  </a:lnTo>
                  <a:lnTo>
                    <a:pt x="227427" y="603008"/>
                  </a:lnTo>
                  <a:lnTo>
                    <a:pt x="0" y="603008"/>
                  </a:lnTo>
                  <a:lnTo>
                    <a:pt x="323433" y="43687"/>
                  </a:lnTo>
                  <a:lnTo>
                    <a:pt x="342704" y="5198"/>
                  </a:lnTo>
                  <a:lnTo>
                    <a:pt x="347641" y="1297"/>
                  </a:lnTo>
                  <a:lnTo>
                    <a:pt x="348289" y="1"/>
                  </a:lnTo>
                  <a:lnTo>
                    <a:pt x="348570" y="563"/>
                  </a:lnTo>
                  <a:close/>
                </a:path>
              </a:pathLst>
            </a:cu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74764" name="文本框 4"/>
            <p:cNvSpPr txBox="1"/>
            <p:nvPr/>
          </p:nvSpPr>
          <p:spPr>
            <a:xfrm>
              <a:off x="2168" y="2786"/>
              <a:ext cx="4000" cy="434"/>
            </a:xfrm>
            <a:prstGeom prst="rect">
              <a:avLst/>
            </a:prstGeom>
            <a:noFill/>
            <a:ln w="9525">
              <a:noFill/>
            </a:ln>
          </p:spPr>
          <p:txBody>
            <a:bodyPr>
              <a:spAutoFit/>
            </a:bodyPr>
            <a:p>
              <a:pPr eaLnBrk="1" hangingPunct="1"/>
              <a:r>
                <a:rPr lang="zh-CN" altLang="en-US" sz="1200" b="1" dirty="0">
                  <a:solidFill>
                    <a:srgbClr val="404040"/>
                  </a:solidFill>
                  <a:latin typeface="微软雅黑" panose="020B0503020204020204" pitchFamily="34" charset="-122"/>
                  <a:ea typeface="微软雅黑" panose="020B0503020204020204" pitchFamily="34" charset="-122"/>
                </a:rPr>
                <a:t>1 死亡事故</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74765" name="文本框 6"/>
            <p:cNvSpPr txBox="1"/>
            <p:nvPr/>
          </p:nvSpPr>
          <p:spPr>
            <a:xfrm>
              <a:off x="2168" y="3685"/>
              <a:ext cx="4000" cy="434"/>
            </a:xfrm>
            <a:prstGeom prst="rect">
              <a:avLst/>
            </a:prstGeom>
            <a:noFill/>
            <a:ln w="9525">
              <a:noFill/>
            </a:ln>
          </p:spPr>
          <p:txBody>
            <a:bodyPr>
              <a:spAutoFit/>
            </a:bodyPr>
            <a:p>
              <a:pPr eaLnBrk="1" hangingPunct="1"/>
              <a:r>
                <a:rPr lang="zh-CN" altLang="en-US" sz="1200" b="1" dirty="0">
                  <a:solidFill>
                    <a:srgbClr val="404040"/>
                  </a:solidFill>
                  <a:latin typeface="微软雅黑" panose="020B0503020204020204" pitchFamily="34" charset="-122"/>
                  <a:ea typeface="微软雅黑" panose="020B0503020204020204" pitchFamily="34" charset="-122"/>
                </a:rPr>
                <a:t>30 严重伤害/事故</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74766" name="文本框 7"/>
            <p:cNvSpPr txBox="1"/>
            <p:nvPr/>
          </p:nvSpPr>
          <p:spPr>
            <a:xfrm>
              <a:off x="2168" y="4579"/>
              <a:ext cx="4000" cy="434"/>
            </a:xfrm>
            <a:prstGeom prst="rect">
              <a:avLst/>
            </a:prstGeom>
            <a:noFill/>
            <a:ln w="9525">
              <a:noFill/>
            </a:ln>
          </p:spPr>
          <p:txBody>
            <a:bodyPr>
              <a:spAutoFit/>
            </a:bodyPr>
            <a:p>
              <a:pPr eaLnBrk="1" hangingPunct="1"/>
              <a:r>
                <a:rPr lang="zh-CN" altLang="en-US" sz="1200" b="1" dirty="0">
                  <a:solidFill>
                    <a:srgbClr val="404040"/>
                  </a:solidFill>
                  <a:latin typeface="微软雅黑" panose="020B0503020204020204" pitchFamily="34" charset="-122"/>
                  <a:ea typeface="微软雅黑" panose="020B0503020204020204" pitchFamily="34" charset="-122"/>
                </a:rPr>
                <a:t>300 可记录伤害/事故</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74767" name="文本框 9"/>
            <p:cNvSpPr txBox="1"/>
            <p:nvPr/>
          </p:nvSpPr>
          <p:spPr>
            <a:xfrm>
              <a:off x="2168" y="5496"/>
              <a:ext cx="4000" cy="434"/>
            </a:xfrm>
            <a:prstGeom prst="rect">
              <a:avLst/>
            </a:prstGeom>
            <a:noFill/>
            <a:ln w="9525">
              <a:noFill/>
            </a:ln>
          </p:spPr>
          <p:txBody>
            <a:bodyPr>
              <a:spAutoFit/>
            </a:bodyPr>
            <a:p>
              <a:pPr eaLnBrk="1" hangingPunct="1"/>
              <a:r>
                <a:rPr lang="zh-CN" altLang="en-US" sz="1200" b="1" dirty="0">
                  <a:solidFill>
                    <a:srgbClr val="404040"/>
                  </a:solidFill>
                  <a:latin typeface="微软雅黑" panose="020B0503020204020204" pitchFamily="34" charset="-122"/>
                  <a:ea typeface="微软雅黑" panose="020B0503020204020204" pitchFamily="34" charset="-122"/>
                </a:rPr>
                <a:t>3，000 险兆/急救</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74768" name="文本框 10"/>
            <p:cNvSpPr txBox="1"/>
            <p:nvPr/>
          </p:nvSpPr>
          <p:spPr>
            <a:xfrm>
              <a:off x="2168" y="6398"/>
              <a:ext cx="4803" cy="434"/>
            </a:xfrm>
            <a:prstGeom prst="rect">
              <a:avLst/>
            </a:prstGeom>
            <a:noFill/>
            <a:ln w="9525">
              <a:noFill/>
            </a:ln>
          </p:spPr>
          <p:txBody>
            <a:bodyPr>
              <a:spAutoFit/>
            </a:bodyPr>
            <a:p>
              <a:pPr eaLnBrk="1" hangingPunct="1"/>
              <a:r>
                <a:rPr lang="zh-CN" altLang="en-US" sz="1200" b="1" dirty="0">
                  <a:solidFill>
                    <a:srgbClr val="404040"/>
                  </a:solidFill>
                  <a:latin typeface="微软雅黑" panose="020B0503020204020204" pitchFamily="34" charset="-122"/>
                  <a:ea typeface="微软雅黑" panose="020B0503020204020204" pitchFamily="34" charset="-122"/>
                </a:rPr>
                <a:t>30，000 不安全的行为或环境</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grpSp>
      <p:sp>
        <p:nvSpPr>
          <p:cNvPr id="74756" name="文本框 11"/>
          <p:cNvSpPr txBox="1"/>
          <p:nvPr/>
        </p:nvSpPr>
        <p:spPr>
          <a:xfrm>
            <a:off x="5832475" y="3097213"/>
            <a:ext cx="2359025" cy="336550"/>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我们的结果将是零事故</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74757" name="文本框 12"/>
          <p:cNvSpPr txBox="1"/>
          <p:nvPr/>
        </p:nvSpPr>
        <p:spPr>
          <a:xfrm>
            <a:off x="5572125" y="2259013"/>
            <a:ext cx="2879725" cy="830262"/>
          </a:xfrm>
          <a:prstGeom prst="rect">
            <a:avLst/>
          </a:prstGeom>
          <a:noFill/>
          <a:ln w="9525">
            <a:noFill/>
          </a:ln>
        </p:spPr>
        <p:txBody>
          <a:bodyPr>
            <a:spAutoFit/>
          </a:bodyPr>
          <a:p>
            <a:pPr algn="ctr" eaLnBrk="1" hangingPunct="1">
              <a:lnSpc>
                <a:spcPct val="150000"/>
              </a:lnSpc>
            </a:pPr>
            <a:r>
              <a:rPr lang="zh-CN" altLang="en-US" sz="1600" b="1" dirty="0">
                <a:solidFill>
                  <a:srgbClr val="404040"/>
                </a:solidFill>
                <a:latin typeface="微软雅黑" panose="020B0503020204020204" pitchFamily="34" charset="-122"/>
                <a:ea typeface="微软雅黑" panose="020B0503020204020204" pitchFamily="34" charset="-122"/>
              </a:rPr>
              <a:t>如果我们专注与消除不安全的行为或环境</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5779" name="文本框 2"/>
          <p:cNvSpPr txBox="1"/>
          <p:nvPr/>
        </p:nvSpPr>
        <p:spPr>
          <a:xfrm>
            <a:off x="920750" y="1682750"/>
            <a:ext cx="3768725" cy="1568450"/>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搭乘电梯前应留心松散、拖曳的服饰（例如长裙、  礼服等），以防被层、轿门夹住运行，造成人身伤害</a:t>
            </a:r>
            <a:r>
              <a:rPr lang="zh-CN" altLang="en-US" sz="1600" b="1"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5022850" y="1052513"/>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7372350" y="43465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75782" name="图片 1"/>
          <p:cNvPicPr>
            <a:picLocks noChangeAspect="1"/>
          </p:cNvPicPr>
          <p:nvPr/>
        </p:nvPicPr>
        <p:blipFill>
          <a:blip r:embed="rId3"/>
          <a:stretch>
            <a:fillRect/>
          </a:stretch>
        </p:blipFill>
        <p:spPr>
          <a:xfrm>
            <a:off x="5105400" y="1127125"/>
            <a:ext cx="2800350" cy="361791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6803" name="文本框 2"/>
          <p:cNvSpPr txBox="1"/>
          <p:nvPr/>
        </p:nvSpPr>
        <p:spPr>
          <a:xfrm>
            <a:off x="920750" y="1682750"/>
            <a:ext cx="3768725" cy="206057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请勿搭乘没有张贴电梯安全检验合格证或合格证超过有效期的电梯（合格证通常张贴于轿内明显的位置），这样的电梯有可能不安全。</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4937125" y="17113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8029575" y="37623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76806" name="图片 1"/>
          <p:cNvPicPr>
            <a:picLocks noChangeAspect="1"/>
          </p:cNvPicPr>
          <p:nvPr/>
        </p:nvPicPr>
        <p:blipFill>
          <a:blip r:embed="rId3"/>
          <a:stretch>
            <a:fillRect/>
          </a:stretch>
        </p:blipFill>
        <p:spPr>
          <a:xfrm>
            <a:off x="5022850" y="1797050"/>
            <a:ext cx="3543300" cy="23685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7827" name="文本框 2"/>
          <p:cNvSpPr txBox="1"/>
          <p:nvPr/>
        </p:nvSpPr>
        <p:spPr>
          <a:xfrm>
            <a:off x="920750" y="1682750"/>
            <a:ext cx="3768725" cy="1568450"/>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严禁企图搭乘正在进行维修的电梯，此时电梯正处于非正常工作状态，一旦搭乘容易发生安全事故。</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5013325" y="13303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7343775" y="41433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77830" name="图片 3"/>
          <p:cNvPicPr>
            <a:picLocks noChangeAspect="1"/>
          </p:cNvPicPr>
          <p:nvPr/>
        </p:nvPicPr>
        <p:blipFill>
          <a:blip r:embed="rId3"/>
          <a:stretch>
            <a:fillRect/>
          </a:stretch>
        </p:blipFill>
        <p:spPr>
          <a:xfrm>
            <a:off x="5110163" y="1412875"/>
            <a:ext cx="2773362" cy="3125788"/>
          </a:xfrm>
          <a:prstGeom prst="rect">
            <a:avLst/>
          </a:prstGeom>
          <a:noFill/>
          <a:ln w="9525" cap="flat" cmpd="sng">
            <a:solidFill>
              <a:srgbClr val="D9D9D9"/>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9875" name="文本框 2"/>
          <p:cNvSpPr txBox="1"/>
          <p:nvPr/>
        </p:nvSpPr>
        <p:spPr>
          <a:xfrm>
            <a:off x="920750" y="1682750"/>
            <a:ext cx="3768725" cy="206057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管理员必须指导乘客正确使用电梯。</a:t>
            </a:r>
            <a:endParaRPr lang="zh-CN" altLang="en-US"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请勿让儿童单独乘梯，儿童一般不了解电梯安全搭乘规则，遇到紧急情况也缺乏及时、镇静的处理能力。</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4937125" y="17113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8086725" y="374332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79878" name="图片 4"/>
          <p:cNvPicPr>
            <a:picLocks noChangeAspect="1"/>
          </p:cNvPicPr>
          <p:nvPr/>
        </p:nvPicPr>
        <p:blipFill>
          <a:blip r:embed="rId3"/>
          <a:stretch>
            <a:fillRect/>
          </a:stretch>
        </p:blipFill>
        <p:spPr>
          <a:xfrm>
            <a:off x="5024438" y="1790700"/>
            <a:ext cx="3571875" cy="2352675"/>
          </a:xfrm>
          <a:prstGeom prst="rect">
            <a:avLst/>
          </a:prstGeom>
          <a:noFill/>
          <a:ln w="9525" cap="flat" cmpd="sng">
            <a:solidFill>
              <a:srgbClr val="D9D9D9"/>
            </a:solidFill>
            <a:prstDash val="solid"/>
            <a:round/>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图片 1"/>
          <p:cNvPicPr>
            <a:picLocks noChangeAspect="1"/>
          </p:cNvPicPr>
          <p:nvPr/>
        </p:nvPicPr>
        <p:blipFill>
          <a:blip r:embed="rId1"/>
          <a:stretch>
            <a:fillRect/>
          </a:stretch>
        </p:blipFill>
        <p:spPr>
          <a:xfrm>
            <a:off x="5191125" y="1282700"/>
            <a:ext cx="2649538" cy="3198813"/>
          </a:xfrm>
          <a:prstGeom prst="rect">
            <a:avLst/>
          </a:prstGeom>
          <a:noFill/>
          <a:ln w="9525" cap="flat" cmpd="sng">
            <a:solidFill>
              <a:srgbClr val="D9D9D9"/>
            </a:solidFill>
            <a:prstDash val="solid"/>
            <a:round/>
            <a:headEnd type="none" w="med" len="med"/>
            <a:tailEnd type="none" w="med" len="med"/>
          </a:ln>
        </p:spPr>
      </p:pic>
      <p:sp>
        <p:nvSpPr>
          <p:cNvPr id="80899"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0900" name="文本框 2"/>
          <p:cNvSpPr txBox="1"/>
          <p:nvPr/>
        </p:nvSpPr>
        <p:spPr>
          <a:xfrm>
            <a:off x="920750" y="1682750"/>
            <a:ext cx="3768725" cy="1568450"/>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切忌使用过长的细绳牵领着儿童或宠物搭乘，应用手拉紧或抱住，以防细绳被层、轿门夹住运行造成安全事故。</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099050" y="119697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305675" y="408622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6"/>
          <p:cNvPicPr>
            <a:picLocks noChangeAspect="1"/>
          </p:cNvPicPr>
          <p:nvPr/>
        </p:nvPicPr>
        <p:blipFill>
          <a:blip r:embed="rId1"/>
          <a:stretch>
            <a:fillRect/>
          </a:stretch>
        </p:blipFill>
        <p:spPr>
          <a:xfrm>
            <a:off x="5276850" y="1223963"/>
            <a:ext cx="2590800" cy="3084512"/>
          </a:xfrm>
          <a:prstGeom prst="rect">
            <a:avLst/>
          </a:prstGeom>
          <a:noFill/>
          <a:ln w="9525">
            <a:noFill/>
          </a:ln>
        </p:spPr>
      </p:pic>
      <p:sp>
        <p:nvSpPr>
          <p:cNvPr id="81923"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1924" name="文本框 2"/>
          <p:cNvSpPr txBox="1"/>
          <p:nvPr/>
        </p:nvSpPr>
        <p:spPr>
          <a:xfrm>
            <a:off x="920750" y="1263650"/>
            <a:ext cx="3768725" cy="304482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乘客请勿将流水的雨伞、雨靴带入轿厢，清洁员在清洗楼板时不得将水流带入轿厢，以防弄湿轿厢地板而使乘客滑倒，甚至带入的水流顺着层门和轿门地坎间缝隙处渗入轿底或进入井道而造成电气设备短路。</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315200" y="390525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图片 1"/>
          <p:cNvPicPr>
            <a:picLocks noChangeAspect="1"/>
          </p:cNvPicPr>
          <p:nvPr/>
        </p:nvPicPr>
        <p:blipFill>
          <a:blip r:embed="rId1"/>
          <a:stretch>
            <a:fillRect/>
          </a:stretch>
        </p:blipFill>
        <p:spPr>
          <a:xfrm>
            <a:off x="5281613" y="1235075"/>
            <a:ext cx="2662237" cy="2981325"/>
          </a:xfrm>
          <a:prstGeom prst="rect">
            <a:avLst/>
          </a:prstGeom>
          <a:noFill/>
          <a:ln w="9525" cap="flat" cmpd="sng">
            <a:solidFill>
              <a:srgbClr val="D9D9D9"/>
            </a:solidFill>
            <a:prstDash val="solid"/>
            <a:round/>
            <a:headEnd type="none" w="med" len="med"/>
            <a:tailEnd type="none" w="med" len="med"/>
          </a:ln>
        </p:spPr>
      </p:pic>
      <p:sp>
        <p:nvSpPr>
          <p:cNvPr id="83971"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3972" name="文本框 2"/>
          <p:cNvSpPr txBox="1"/>
          <p:nvPr/>
        </p:nvSpPr>
        <p:spPr>
          <a:xfrm>
            <a:off x="920750" y="1263650"/>
            <a:ext cx="3768725" cy="2552700"/>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搬运体积大、尺寸长的笨重物品搭乘时，应请专业人员到场指导协助，进出轿厢时切忌拖拽，也不得打开轿顶安全窗将长物品伸出轿外，以免损坏电梯设备，造成危险事故。</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410450" y="38100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图片 3"/>
          <p:cNvPicPr>
            <a:picLocks noChangeAspect="1"/>
          </p:cNvPicPr>
          <p:nvPr/>
        </p:nvPicPr>
        <p:blipFill>
          <a:blip r:embed="rId1"/>
          <a:stretch>
            <a:fillRect/>
          </a:stretch>
        </p:blipFill>
        <p:spPr>
          <a:xfrm>
            <a:off x="5276850" y="1235075"/>
            <a:ext cx="2505075" cy="3467100"/>
          </a:xfrm>
          <a:prstGeom prst="rect">
            <a:avLst/>
          </a:prstGeom>
          <a:noFill/>
          <a:ln w="9525" cap="flat" cmpd="sng">
            <a:solidFill>
              <a:srgbClr val="D9D9D9"/>
            </a:solidFill>
            <a:prstDash val="solid"/>
            <a:round/>
            <a:headEnd type="none" w="med" len="med"/>
            <a:tailEnd type="none" w="med" len="med"/>
          </a:ln>
        </p:spPr>
      </p:pic>
      <p:sp>
        <p:nvSpPr>
          <p:cNvPr id="84995"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4996" name="文本框 2"/>
          <p:cNvSpPr txBox="1"/>
          <p:nvPr/>
        </p:nvSpPr>
        <p:spPr>
          <a:xfrm>
            <a:off x="1025525" y="1577975"/>
            <a:ext cx="3768725" cy="206057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呼梯时，乘客仅需按亮候梯厅内所去方向的呼梯按钮，请勿同时将上行和下行方向按钮都按亮，以免造成无用的轿厢停靠，降低大楼电梯的总输送效率。</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248525" y="43053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8" name="图片 3"/>
          <p:cNvPicPr>
            <a:picLocks noChangeAspect="1"/>
          </p:cNvPicPr>
          <p:nvPr/>
        </p:nvPicPr>
        <p:blipFill>
          <a:blip r:embed="rId1"/>
          <a:stretch>
            <a:fillRect/>
          </a:stretch>
        </p:blipFill>
        <p:spPr>
          <a:xfrm>
            <a:off x="5235575" y="1160463"/>
            <a:ext cx="2708275" cy="3009900"/>
          </a:xfrm>
          <a:prstGeom prst="rect">
            <a:avLst/>
          </a:prstGeom>
          <a:noFill/>
          <a:ln w="9525">
            <a:noFill/>
          </a:ln>
        </p:spPr>
      </p:pic>
      <p:sp>
        <p:nvSpPr>
          <p:cNvPr id="86019"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6020" name="文本框 2"/>
          <p:cNvSpPr txBox="1"/>
          <p:nvPr/>
        </p:nvSpPr>
        <p:spPr>
          <a:xfrm>
            <a:off x="996950" y="1635125"/>
            <a:ext cx="3768725" cy="206057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爱惜候梯厅内和轿内的按钮，要轻按，按亮后不要再反复按压，禁止拍打或用尖利硬物（如雨伞尖端）触打按钮，以免缩短按钮使用寿命甚至发生故障。</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381875" y="37623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490" name="组合 52"/>
          <p:cNvGrpSpPr/>
          <p:nvPr/>
        </p:nvGrpSpPr>
        <p:grpSpPr>
          <a:xfrm>
            <a:off x="4229100" y="914400"/>
            <a:ext cx="3417888" cy="3314700"/>
            <a:chOff x="6148" y="1452"/>
            <a:chExt cx="5382" cy="5220"/>
          </a:xfrm>
        </p:grpSpPr>
        <p:sp>
          <p:nvSpPr>
            <p:cNvPr id="12" name="矩形 11"/>
            <p:cNvSpPr/>
            <p:nvPr/>
          </p:nvSpPr>
          <p:spPr>
            <a:xfrm>
              <a:off x="6148" y="1497"/>
              <a:ext cx="690" cy="673"/>
            </a:xfrm>
            <a:prstGeom prst="rect">
              <a:avLst/>
            </a:prstGeom>
            <a:solidFill>
              <a:srgbClr val="3952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1</a:t>
              </a:r>
              <a:endPar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492" name="矩形 16"/>
            <p:cNvSpPr/>
            <p:nvPr/>
          </p:nvSpPr>
          <p:spPr>
            <a:xfrm>
              <a:off x="7364" y="1452"/>
              <a:ext cx="3168" cy="725"/>
            </a:xfrm>
            <a:prstGeom prst="rect">
              <a:avLst/>
            </a:prstGeom>
            <a:noFill/>
            <a:ln w="9525">
              <a:noFill/>
            </a:ln>
          </p:spPr>
          <p:txBody>
            <a:bodyPr wrap="none">
              <a:spAutoFit/>
            </a:bodyPr>
            <a:p>
              <a:pPr algn="just" eaLnBrk="1" hangingPunct="1"/>
              <a:r>
                <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rPr>
                <a:t>电梯基本知识</a:t>
              </a:r>
              <a:endPar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矩形 12"/>
            <p:cNvSpPr/>
            <p:nvPr/>
          </p:nvSpPr>
          <p:spPr>
            <a:xfrm>
              <a:off x="6148" y="2997"/>
              <a:ext cx="690" cy="673"/>
            </a:xfrm>
            <a:prstGeom prst="rect">
              <a:avLst/>
            </a:prstGeom>
            <a:solidFill>
              <a:srgbClr val="3952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2</a:t>
              </a:r>
              <a:endPar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494" name="矩形 17"/>
            <p:cNvSpPr/>
            <p:nvPr/>
          </p:nvSpPr>
          <p:spPr>
            <a:xfrm>
              <a:off x="7364" y="2950"/>
              <a:ext cx="3168" cy="725"/>
            </a:xfrm>
            <a:prstGeom prst="rect">
              <a:avLst/>
            </a:prstGeom>
            <a:noFill/>
            <a:ln w="9525">
              <a:noFill/>
            </a:ln>
          </p:spPr>
          <p:txBody>
            <a:bodyPr wrap="none">
              <a:spAutoFit/>
            </a:bodyPr>
            <a:p>
              <a:pPr algn="just" eaLnBrk="1" hangingPunct="1"/>
              <a:r>
                <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rPr>
                <a:t>电梯安全使用</a:t>
              </a:r>
              <a:endPar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13"/>
            <p:cNvSpPr/>
            <p:nvPr/>
          </p:nvSpPr>
          <p:spPr>
            <a:xfrm>
              <a:off x="6148" y="4495"/>
              <a:ext cx="690" cy="672"/>
            </a:xfrm>
            <a:prstGeom prst="rect">
              <a:avLst/>
            </a:prstGeom>
            <a:solidFill>
              <a:srgbClr val="3952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3</a:t>
              </a:r>
              <a:endPar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496" name="矩形 18"/>
            <p:cNvSpPr/>
            <p:nvPr/>
          </p:nvSpPr>
          <p:spPr>
            <a:xfrm>
              <a:off x="7404" y="4449"/>
              <a:ext cx="2688" cy="725"/>
            </a:xfrm>
            <a:prstGeom prst="rect">
              <a:avLst/>
            </a:prstGeom>
            <a:noFill/>
            <a:ln w="9525">
              <a:noFill/>
            </a:ln>
          </p:spPr>
          <p:txBody>
            <a:bodyPr wrap="none">
              <a:spAutoFit/>
            </a:bodyPr>
            <a:p>
              <a:pPr algn="just" eaLnBrk="1" hangingPunct="1"/>
              <a:r>
                <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rPr>
                <a:t>电梯的管理</a:t>
              </a:r>
              <a:endPar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14"/>
            <p:cNvSpPr/>
            <p:nvPr/>
          </p:nvSpPr>
          <p:spPr>
            <a:xfrm>
              <a:off x="6148" y="5992"/>
              <a:ext cx="690" cy="675"/>
            </a:xfrm>
            <a:prstGeom prst="rect">
              <a:avLst/>
            </a:prstGeom>
            <a:solidFill>
              <a:srgbClr val="3952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4</a:t>
              </a:r>
              <a:endParaRPr kumimoji="0" lang="en-US" altLang="zh-CN" sz="21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498" name="矩形 19"/>
            <p:cNvSpPr/>
            <p:nvPr/>
          </p:nvSpPr>
          <p:spPr>
            <a:xfrm>
              <a:off x="7284" y="5948"/>
              <a:ext cx="4128" cy="725"/>
            </a:xfrm>
            <a:prstGeom prst="rect">
              <a:avLst/>
            </a:prstGeom>
            <a:noFill/>
            <a:ln w="9525">
              <a:noFill/>
            </a:ln>
          </p:spPr>
          <p:txBody>
            <a:bodyPr wrap="none">
              <a:spAutoFit/>
            </a:bodyPr>
            <a:p>
              <a:pPr algn="just" eaLnBrk="1" hangingPunct="1"/>
              <a:r>
                <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rPr>
                <a:t>电梯法律法规知识</a:t>
              </a:r>
              <a:endParaRPr lang="zh-CN" altLang="en-US" sz="2400" b="1" dirty="0">
                <a:solidFill>
                  <a:srgbClr val="395271"/>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63499" name="组合 51"/>
            <p:cNvGrpSpPr/>
            <p:nvPr/>
          </p:nvGrpSpPr>
          <p:grpSpPr>
            <a:xfrm>
              <a:off x="7346" y="2164"/>
              <a:ext cx="4185" cy="4498"/>
              <a:chOff x="7070" y="2164"/>
              <a:chExt cx="5710" cy="4498"/>
            </a:xfrm>
          </p:grpSpPr>
          <p:cxnSp>
            <p:nvCxnSpPr>
              <p:cNvPr id="40" name="直接连接符 39"/>
              <p:cNvCxnSpPr/>
              <p:nvPr/>
            </p:nvCxnSpPr>
            <p:spPr>
              <a:xfrm>
                <a:off x="7069" y="2165"/>
                <a:ext cx="5706" cy="0"/>
              </a:xfrm>
              <a:prstGeom prst="line">
                <a:avLst/>
              </a:prstGeom>
              <a:ln w="3175">
                <a:solidFill>
                  <a:srgbClr val="39527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069" y="3665"/>
                <a:ext cx="5706" cy="0"/>
              </a:xfrm>
              <a:prstGeom prst="line">
                <a:avLst/>
              </a:prstGeom>
              <a:ln w="3175">
                <a:solidFill>
                  <a:srgbClr val="39527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069" y="5162"/>
                <a:ext cx="5706" cy="0"/>
              </a:xfrm>
              <a:prstGeom prst="line">
                <a:avLst/>
              </a:prstGeom>
              <a:ln w="3175">
                <a:solidFill>
                  <a:srgbClr val="39527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069" y="6662"/>
                <a:ext cx="5706" cy="0"/>
              </a:xfrm>
              <a:prstGeom prst="line">
                <a:avLst/>
              </a:prstGeom>
              <a:ln w="3175">
                <a:solidFill>
                  <a:srgbClr val="395271"/>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图片 1"/>
          <p:cNvPicPr>
            <a:picLocks noChangeAspect="1"/>
          </p:cNvPicPr>
          <p:nvPr/>
        </p:nvPicPr>
        <p:blipFill>
          <a:blip r:embed="rId1"/>
          <a:stretch>
            <a:fillRect/>
          </a:stretch>
        </p:blipFill>
        <p:spPr>
          <a:xfrm>
            <a:off x="5300663" y="1244600"/>
            <a:ext cx="2503487" cy="2982913"/>
          </a:xfrm>
          <a:prstGeom prst="rect">
            <a:avLst/>
          </a:prstGeom>
          <a:noFill/>
          <a:ln w="9525" cap="flat" cmpd="sng">
            <a:solidFill>
              <a:srgbClr val="D9D9D9"/>
            </a:solidFill>
            <a:prstDash val="solid"/>
            <a:round/>
            <a:headEnd type="none" w="med" len="med"/>
            <a:tailEnd type="none" w="med" len="med"/>
          </a:ln>
        </p:spPr>
      </p:pic>
      <p:sp>
        <p:nvSpPr>
          <p:cNvPr id="87043"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7044" name="文本框 2"/>
          <p:cNvSpPr txBox="1"/>
          <p:nvPr/>
        </p:nvSpPr>
        <p:spPr>
          <a:xfrm>
            <a:off x="996950" y="1139825"/>
            <a:ext cx="3768725" cy="304482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候梯时，严禁倚靠层门，以免影响层门开启或开门时跌入轿厢，甚至因层门误开（电梯故障）时坠入井道，造成人身伤亡事故。严禁手推、撞击、脚踢层门或用手持物撬开层门，以免损坏层门结构，甚至坠入井道。</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203825" y="1149350"/>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267575" y="382905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Picture 5"/>
          <p:cNvPicPr>
            <a:picLocks noChangeAspect="1"/>
          </p:cNvPicPr>
          <p:nvPr/>
        </p:nvPicPr>
        <p:blipFill>
          <a:blip r:embed="rId1"/>
          <a:stretch>
            <a:fillRect/>
          </a:stretch>
        </p:blipFill>
        <p:spPr>
          <a:xfrm>
            <a:off x="5280025" y="1219200"/>
            <a:ext cx="2644775" cy="2947988"/>
          </a:xfrm>
          <a:prstGeom prst="rect">
            <a:avLst/>
          </a:prstGeom>
          <a:noFill/>
          <a:ln w="9525">
            <a:noFill/>
          </a:ln>
        </p:spPr>
      </p:pic>
      <p:sp>
        <p:nvSpPr>
          <p:cNvPr id="89091"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9092" name="文本框 2"/>
          <p:cNvSpPr txBox="1"/>
          <p:nvPr/>
        </p:nvSpPr>
        <p:spPr>
          <a:xfrm>
            <a:off x="996950" y="1368425"/>
            <a:ext cx="3768725" cy="2552700"/>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电梯层、轿门开启时，禁止将手指放在层、轿门的门板上，以防门板缩回时挤伤手指。电梯层、轿门关闭时，切勿将手搭在门的边缘（门缝），以免影响关门动作，甚至挤伤手指。</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381875" y="37623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图片 1"/>
          <p:cNvPicPr>
            <a:picLocks noChangeAspect="1"/>
          </p:cNvPicPr>
          <p:nvPr/>
        </p:nvPicPr>
        <p:blipFill>
          <a:blip r:embed="rId1"/>
          <a:stretch>
            <a:fillRect/>
          </a:stretch>
        </p:blipFill>
        <p:spPr>
          <a:xfrm>
            <a:off x="5280025" y="1225550"/>
            <a:ext cx="2790825" cy="3354388"/>
          </a:xfrm>
          <a:prstGeom prst="rect">
            <a:avLst/>
          </a:prstGeom>
          <a:noFill/>
          <a:ln w="9525">
            <a:noFill/>
          </a:ln>
        </p:spPr>
      </p:pic>
      <p:sp>
        <p:nvSpPr>
          <p:cNvPr id="90115"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0116" name="文本框 2"/>
          <p:cNvSpPr txBox="1"/>
          <p:nvPr/>
        </p:nvSpPr>
        <p:spPr>
          <a:xfrm>
            <a:off x="1035050" y="1254125"/>
            <a:ext cx="3768725" cy="3044825"/>
          </a:xfrm>
          <a:prstGeom prst="rect">
            <a:avLst/>
          </a:prstGeom>
          <a:noFill/>
          <a:ln w="9525">
            <a:noFill/>
          </a:ln>
        </p:spPr>
        <p:txBody>
          <a:bodyPr>
            <a:spAutoFit/>
          </a:bodyPr>
          <a:p>
            <a:pPr eaLnBrk="1" hangingPunct="1">
              <a:lnSpc>
                <a:spcPct val="200000"/>
              </a:lnSpc>
            </a:pPr>
            <a:r>
              <a:rPr lang="zh-CN" altLang="en-US" sz="1600" b="1" dirty="0">
                <a:solidFill>
                  <a:srgbClr val="404040"/>
                </a:solidFill>
                <a:latin typeface="微软雅黑" panose="020B0503020204020204" pitchFamily="34" charset="-122"/>
                <a:ea typeface="微软雅黑" panose="020B0503020204020204" pitchFamily="34" charset="-122"/>
              </a:rPr>
              <a:t>进入轿厢前，应先等层门完全开启后看清轿厢是否停在该层站（故障严重的电梯可能会出现层门误开），切忌匆忙迈进，以免造成人身坠落伤亡事故。若否，切忌将头伸进井道窥视轿厢，以免发生人身剪切伤亡事故。</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194300" y="1139825"/>
            <a:ext cx="628650" cy="62865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534275" y="417195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图片 4"/>
          <p:cNvPicPr>
            <a:picLocks noChangeAspect="1"/>
          </p:cNvPicPr>
          <p:nvPr/>
        </p:nvPicPr>
        <p:blipFill>
          <a:blip r:embed="rId1"/>
          <a:stretch>
            <a:fillRect/>
          </a:stretch>
        </p:blipFill>
        <p:spPr>
          <a:xfrm>
            <a:off x="5957888" y="1555750"/>
            <a:ext cx="2362200" cy="3121025"/>
          </a:xfrm>
          <a:prstGeom prst="rect">
            <a:avLst/>
          </a:prstGeom>
          <a:noFill/>
          <a:ln w="9525" cap="flat" cmpd="sng">
            <a:solidFill>
              <a:srgbClr val="D9D9D9"/>
            </a:solidFill>
            <a:prstDash val="solid"/>
            <a:round/>
            <a:headEnd type="none" w="med" len="med"/>
            <a:tailEnd type="none" w="med" len="med"/>
          </a:ln>
        </p:spPr>
      </p:pic>
      <p:sp>
        <p:nvSpPr>
          <p:cNvPr id="91139"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1140" name="文本框 2"/>
          <p:cNvSpPr txBox="1"/>
          <p:nvPr/>
        </p:nvSpPr>
        <p:spPr>
          <a:xfrm>
            <a:off x="501650" y="815975"/>
            <a:ext cx="7834313" cy="828675"/>
          </a:xfrm>
          <a:prstGeom prst="rect">
            <a:avLst/>
          </a:prstGeom>
          <a:noFill/>
          <a:ln w="9525">
            <a:noFill/>
          </a:ln>
        </p:spPr>
        <p:txBody>
          <a:bodyPr>
            <a:spAutoFit/>
          </a:bodyPr>
          <a:p>
            <a:pPr eaLnBrk="1" hangingPunct="1">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rPr>
              <a:t>2005年9月25日，义乌市义南工业区一家工厂的一位工人，在搭乘货运电梯时，一脚踏空，从四楼电梯口一直摔到一楼，当场死亡。</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870575" y="1462088"/>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800975" y="428625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91143" name="文本框 3"/>
          <p:cNvSpPr txBox="1"/>
          <p:nvPr/>
        </p:nvSpPr>
        <p:spPr>
          <a:xfrm>
            <a:off x="501650" y="1566863"/>
            <a:ext cx="5216525" cy="3046412"/>
          </a:xfrm>
          <a:prstGeom prst="rect">
            <a:avLst/>
          </a:prstGeom>
          <a:noFill/>
          <a:ln w="9525">
            <a:noFill/>
          </a:ln>
        </p:spPr>
        <p:txBody>
          <a:bodyPr>
            <a:spAutoFit/>
          </a:bodyPr>
          <a:p>
            <a:pPr eaLnBrk="1" hangingPunct="1">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发生事故的是义南工业区的一家制袜企业。从电梯口摔下来的是一位安徽籍女工，年仅20岁。该企业一位姓付的负责人先生介绍，当天下午5点左右，这名女工在四楼包装好货物后，就把货物推到货运电梯口，而此时货运电梯停在一楼。女工可能觉得走楼梯麻烦，打算人货一起搭乘电梯下来，经过电梯门口时，发现电梯门开着，没往下看就一脚踏进去，结果一脚踏空，从四楼电梯口一直摔到一楼，在送到医院后，抢救不治而亡。</a:t>
            </a:r>
            <a:endParaRPr lang="zh-CN" altLang="en-US" sz="16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0" name="Picture 5"/>
          <p:cNvPicPr>
            <a:picLocks noChangeAspect="1"/>
          </p:cNvPicPr>
          <p:nvPr/>
        </p:nvPicPr>
        <p:blipFill>
          <a:blip r:embed="rId1"/>
          <a:stretch>
            <a:fillRect/>
          </a:stretch>
        </p:blipFill>
        <p:spPr>
          <a:xfrm>
            <a:off x="5972175" y="1543050"/>
            <a:ext cx="2428875" cy="2922588"/>
          </a:xfrm>
          <a:prstGeom prst="rect">
            <a:avLst/>
          </a:prstGeom>
          <a:noFill/>
          <a:ln w="9525">
            <a:noFill/>
          </a:ln>
        </p:spPr>
      </p:pic>
      <p:sp>
        <p:nvSpPr>
          <p:cNvPr id="94211"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4212" name="文本框 2"/>
          <p:cNvSpPr txBox="1"/>
          <p:nvPr/>
        </p:nvSpPr>
        <p:spPr>
          <a:xfrm>
            <a:off x="568325" y="1114425"/>
            <a:ext cx="5149850" cy="3322638"/>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进出轿厢前，应先等层门或轿门完全开启后看清轿厢是否准确平层在该层站，即轿厢地板和候梯厅地板是否在同一平面（故障电梯会平层不准确），切忌匆忙举步，以免绊倒。若否，切忌将手、腿伸入轿门与井道间缝隙处，以免轿厢突然启动造成剪切伤亡事故。</a:t>
            </a:r>
            <a:endParaRPr lang="zh-CN" altLang="en-US" sz="1500" b="1" dirty="0">
              <a:solidFill>
                <a:srgbClr val="40404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进出轿厢时，注意拐仗、高跟鞋尖跟不要施力于层门地坎、轿门地坎或二者的缝隙中，以免被夹持或损坏地坎。</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870575" y="1462088"/>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848600" y="40671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图片 1"/>
          <p:cNvPicPr>
            <a:picLocks noChangeAspect="1"/>
          </p:cNvPicPr>
          <p:nvPr/>
        </p:nvPicPr>
        <p:blipFill>
          <a:blip r:embed="rId1"/>
          <a:stretch>
            <a:fillRect/>
          </a:stretch>
        </p:blipFill>
        <p:spPr>
          <a:xfrm>
            <a:off x="5327650" y="1419225"/>
            <a:ext cx="2632075" cy="3409950"/>
          </a:xfrm>
          <a:prstGeom prst="rect">
            <a:avLst/>
          </a:prstGeom>
          <a:noFill/>
          <a:ln w="9525">
            <a:noFill/>
          </a:ln>
        </p:spPr>
      </p:pic>
      <p:sp>
        <p:nvSpPr>
          <p:cNvPr id="95235"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5236" name="文本框 2"/>
          <p:cNvSpPr txBox="1"/>
          <p:nvPr/>
        </p:nvSpPr>
        <p:spPr>
          <a:xfrm>
            <a:off x="835025" y="1543050"/>
            <a:ext cx="3854450" cy="2398713"/>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请勿向电梯门地坎沟槽内丢扔硬币、果核等异物，以免影响层、轿门的启闭，甚至损坏门系统。若不慎将物品落入到轿门与井道缝隙中，请勿自行采取措施，应立即通知电梯专业人员协助处理。</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251450" y="1347788"/>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410450" y="44196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8" name="图片 1"/>
          <p:cNvPicPr>
            <a:picLocks noChangeAspect="1"/>
          </p:cNvPicPr>
          <p:nvPr/>
        </p:nvPicPr>
        <p:blipFill>
          <a:blip r:embed="rId1"/>
          <a:stretch>
            <a:fillRect/>
          </a:stretch>
        </p:blipFill>
        <p:spPr>
          <a:xfrm>
            <a:off x="5395913" y="1428750"/>
            <a:ext cx="2657475" cy="3048000"/>
          </a:xfrm>
          <a:prstGeom prst="rect">
            <a:avLst/>
          </a:prstGeom>
          <a:noFill/>
          <a:ln w="9525" cap="flat" cmpd="sng">
            <a:solidFill>
              <a:srgbClr val="D9D9D9"/>
            </a:solidFill>
            <a:prstDash val="solid"/>
            <a:round/>
            <a:headEnd type="none" w="med" len="med"/>
            <a:tailEnd type="none" w="med" len="med"/>
          </a:ln>
        </p:spPr>
      </p:pic>
      <p:sp>
        <p:nvSpPr>
          <p:cNvPr id="96259"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6260" name="文本框 2"/>
          <p:cNvSpPr txBox="1"/>
          <p:nvPr/>
        </p:nvSpPr>
        <p:spPr>
          <a:xfrm>
            <a:off x="768350" y="1462088"/>
            <a:ext cx="4349750" cy="2862262"/>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进出轿厢时，切忌在轿厢出入口处逗留，也不要背靠安全触板（或光幕），以免影响他人搭乘或层、轿门的关闭，甚至遇到开门运行故障时会发生人身剪切伤亡事故。进入轿厢后乘客应往轿厢里面站，请勿离轿门太近，以免服饰或随身携带的物品影响轿厢关门，甚至被夹住。</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2"/>
            </p:custDataLst>
          </p:nvPr>
        </p:nvSpPr>
        <p:spPr>
          <a:xfrm>
            <a:off x="5308600" y="1347788"/>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524750" y="408622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7283" name="文本框 2"/>
          <p:cNvSpPr txBox="1"/>
          <p:nvPr/>
        </p:nvSpPr>
        <p:spPr>
          <a:xfrm>
            <a:off x="768350" y="1223963"/>
            <a:ext cx="4349750" cy="2862262"/>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搬运大件物品时，应通知管理员，并请其在现场给予协助；若需保持层、轿门的开启应按住开门按钮“&lt;|&gt;”，禁止用纸板、木条等物品插入层、轿门之间，或用箱子等物件拦阻层、轿门的关闭，以免损坏层、轿门部件，造成危险;或是导致电梯启动关门保护功能而停梯</a:t>
            </a:r>
            <a:r>
              <a:rPr lang="zh-CN" altLang="en-US" sz="1500" b="1"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grpSp>
        <p:nvGrpSpPr>
          <p:cNvPr id="97284" name="组合 3"/>
          <p:cNvGrpSpPr/>
          <p:nvPr/>
        </p:nvGrpSpPr>
        <p:grpSpPr>
          <a:xfrm>
            <a:off x="5451475" y="1052513"/>
            <a:ext cx="2463800" cy="3497262"/>
            <a:chOff x="8225" y="1703"/>
            <a:chExt cx="3879" cy="5508"/>
          </a:xfrm>
        </p:grpSpPr>
        <p:grpSp>
          <p:nvGrpSpPr>
            <p:cNvPr id="97285" name="Group 14"/>
            <p:cNvGrpSpPr/>
            <p:nvPr/>
          </p:nvGrpSpPr>
          <p:grpSpPr>
            <a:xfrm>
              <a:off x="8369" y="1838"/>
              <a:ext cx="3600" cy="5280"/>
              <a:chOff x="3414" y="1209"/>
              <a:chExt cx="1440" cy="2112"/>
            </a:xfrm>
          </p:grpSpPr>
          <p:pic>
            <p:nvPicPr>
              <p:cNvPr id="97288" name="Picture 6" descr="3-3"/>
              <p:cNvPicPr/>
              <p:nvPr/>
            </p:nvPicPr>
            <p:blipFill>
              <a:blip r:embed="rId1"/>
              <a:stretch>
                <a:fillRect/>
              </a:stretch>
            </p:blipFill>
            <p:spPr>
              <a:xfrm>
                <a:off x="3414" y="1209"/>
                <a:ext cx="1440" cy="1056"/>
              </a:xfrm>
              <a:prstGeom prst="rect">
                <a:avLst/>
              </a:prstGeom>
              <a:noFill/>
              <a:ln w="9525">
                <a:noFill/>
              </a:ln>
            </p:spPr>
          </p:pic>
          <p:pic>
            <p:nvPicPr>
              <p:cNvPr id="97289" name="Picture 7" descr="3-4"/>
              <p:cNvPicPr/>
              <p:nvPr/>
            </p:nvPicPr>
            <p:blipFill>
              <a:blip r:embed="rId2"/>
              <a:stretch>
                <a:fillRect/>
              </a:stretch>
            </p:blipFill>
            <p:spPr>
              <a:xfrm>
                <a:off x="3414" y="2265"/>
                <a:ext cx="1440" cy="1056"/>
              </a:xfrm>
              <a:prstGeom prst="rect">
                <a:avLst/>
              </a:prstGeom>
              <a:noFill/>
              <a:ln w="9525">
                <a:noFill/>
              </a:ln>
            </p:spPr>
          </p:pic>
        </p:grpSp>
        <p:sp>
          <p:nvSpPr>
            <p:cNvPr id="13" name="任意多边形: 形状 12"/>
            <p:cNvSpPr/>
            <p:nvPr>
              <p:custDataLst>
                <p:tags r:id="rId3"/>
              </p:custDataLst>
            </p:nvPr>
          </p:nvSpPr>
          <p:spPr>
            <a:xfrm>
              <a:off x="8225" y="1703"/>
              <a:ext cx="992"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4"/>
              </p:custDataLst>
            </p:nvPr>
          </p:nvSpPr>
          <p:spPr>
            <a:xfrm rot="10800000">
              <a:off x="11114" y="6478"/>
              <a:ext cx="990" cy="733"/>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99331" name="文本框 2"/>
          <p:cNvSpPr txBox="1"/>
          <p:nvPr/>
        </p:nvSpPr>
        <p:spPr>
          <a:xfrm>
            <a:off x="758825" y="1052513"/>
            <a:ext cx="4349750" cy="3322637"/>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电梯层、轿门正在关闭时，请勿为了赶乘电梯或担心延误出轿厢而用手、脚、身体或棍棒、小推车等直接阻止关门动作。虽然正常的层、轿门会在安全保护装置的作用下自动重新开启，但是一旦门系统发生故障就会造成严重后果。正确的方法是等待下次，或按动候梯厅内呼梯按钮，或按动轿内开门按钮，使层、轿门重新开启。</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grpSp>
        <p:nvGrpSpPr>
          <p:cNvPr id="99332" name="组合 3"/>
          <p:cNvGrpSpPr/>
          <p:nvPr/>
        </p:nvGrpSpPr>
        <p:grpSpPr>
          <a:xfrm>
            <a:off x="5213350" y="1052513"/>
            <a:ext cx="3092450" cy="3451225"/>
            <a:chOff x="8225" y="1703"/>
            <a:chExt cx="4870" cy="5434"/>
          </a:xfrm>
        </p:grpSpPr>
        <p:sp>
          <p:nvSpPr>
            <p:cNvPr id="13" name="任意多边形: 形状 12"/>
            <p:cNvSpPr/>
            <p:nvPr>
              <p:custDataLst>
                <p:tags r:id="rId1"/>
              </p:custDataLst>
            </p:nvPr>
          </p:nvSpPr>
          <p:spPr>
            <a:xfrm>
              <a:off x="8225" y="1703"/>
              <a:ext cx="990"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12105" y="6405"/>
              <a:ext cx="990" cy="73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pic>
        <p:nvPicPr>
          <p:cNvPr id="99333" name="图片 5"/>
          <p:cNvPicPr>
            <a:picLocks noChangeAspect="1"/>
          </p:cNvPicPr>
          <p:nvPr/>
        </p:nvPicPr>
        <p:blipFill>
          <a:blip r:embed="rId3"/>
          <a:stretch>
            <a:fillRect/>
          </a:stretch>
        </p:blipFill>
        <p:spPr>
          <a:xfrm>
            <a:off x="5299075" y="1146175"/>
            <a:ext cx="2900363" cy="3286125"/>
          </a:xfrm>
          <a:prstGeom prst="rect">
            <a:avLst/>
          </a:prstGeom>
          <a:noFill/>
          <a:ln w="9525" cap="flat" cmpd="sng">
            <a:solidFill>
              <a:srgbClr val="D9D9D9"/>
            </a:solidFill>
            <a:prstDash val="solid"/>
            <a:round/>
            <a:headEnd type="none" w="med" len="med"/>
            <a:tailEnd type="none" w="med" len="me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
          <p:cNvPicPr>
            <a:picLocks noChangeAspect="1"/>
          </p:cNvPicPr>
          <p:nvPr/>
        </p:nvPicPr>
        <p:blipFill>
          <a:blip r:embed="rId1"/>
          <a:stretch>
            <a:fillRect/>
          </a:stretch>
        </p:blipFill>
        <p:spPr>
          <a:xfrm>
            <a:off x="5300663" y="1135063"/>
            <a:ext cx="2760662" cy="3417887"/>
          </a:xfrm>
          <a:prstGeom prst="rect">
            <a:avLst/>
          </a:prstGeom>
          <a:noFill/>
          <a:ln w="9525">
            <a:noFill/>
          </a:ln>
        </p:spPr>
      </p:pic>
      <p:sp>
        <p:nvSpPr>
          <p:cNvPr id="100355"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0356" name="文本框 2"/>
          <p:cNvSpPr txBox="1"/>
          <p:nvPr/>
        </p:nvSpPr>
        <p:spPr>
          <a:xfrm>
            <a:off x="749300" y="1682750"/>
            <a:ext cx="4349750" cy="1476375"/>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严禁非专业人员未经允许进入电梯机房、监控室、井道（通过检修门等）、底坑，以防受到运动的部件伤害，或者进行错误操作导致电梯发生事故。</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grpSp>
        <p:nvGrpSpPr>
          <p:cNvPr id="100357" name="组合 3"/>
          <p:cNvGrpSpPr/>
          <p:nvPr/>
        </p:nvGrpSpPr>
        <p:grpSpPr>
          <a:xfrm>
            <a:off x="5213350" y="1062038"/>
            <a:ext cx="2940050" cy="3556000"/>
            <a:chOff x="8225" y="1703"/>
            <a:chExt cx="4630" cy="5599"/>
          </a:xfrm>
        </p:grpSpPr>
        <p:sp>
          <p:nvSpPr>
            <p:cNvPr id="13" name="任意多边形: 形状 12"/>
            <p:cNvSpPr/>
            <p:nvPr>
              <p:custDataLst>
                <p:tags r:id="rId2"/>
              </p:custDataLst>
            </p:nvPr>
          </p:nvSpPr>
          <p:spPr>
            <a:xfrm>
              <a:off x="8225" y="1703"/>
              <a:ext cx="990"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11865" y="6570"/>
              <a:ext cx="990" cy="73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706438" y="1989138"/>
            <a:ext cx="3270250" cy="714375"/>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电梯基本知识</a:t>
            </a:r>
            <a:endPar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515" name="文本框 1"/>
          <p:cNvSpPr txBox="1"/>
          <p:nvPr/>
        </p:nvSpPr>
        <p:spPr>
          <a:xfrm>
            <a:off x="509588" y="742950"/>
            <a:ext cx="1714500" cy="1198563"/>
          </a:xfrm>
          <a:prstGeom prst="rect">
            <a:avLst/>
          </a:prstGeom>
          <a:noFill/>
          <a:ln w="9525">
            <a:noFill/>
          </a:ln>
        </p:spPr>
        <p:txBody>
          <a:bodyPr>
            <a:spAutoFit/>
          </a:bodyPr>
          <a:p>
            <a:pPr eaLnBrk="1" hangingPunct="1"/>
            <a:r>
              <a:rPr lang="en-US" altLang="zh-CN" sz="7200" b="1" dirty="0">
                <a:solidFill>
                  <a:srgbClr val="BFBFBF"/>
                </a:solidFill>
                <a:latin typeface="微软雅黑" panose="020B0503020204020204" pitchFamily="34" charset="-122"/>
                <a:ea typeface="微软雅黑" panose="020B0503020204020204" pitchFamily="34" charset="-122"/>
              </a:rPr>
              <a:t>01</a:t>
            </a:r>
            <a:endParaRPr lang="en-US" altLang="zh-CN" sz="7200" b="1" dirty="0">
              <a:solidFill>
                <a:srgbClr val="BFBFBF"/>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1379" name="文本框 2"/>
          <p:cNvSpPr txBox="1"/>
          <p:nvPr/>
        </p:nvSpPr>
        <p:spPr>
          <a:xfrm>
            <a:off x="901700" y="947738"/>
            <a:ext cx="7064375" cy="1014412"/>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通往机房的通道和机房进出口请勿堆放物品，要保持畅通无阻，以免影响专业人员日常维保和紧急情况下的救援与修理或者堆放物引起火灾。</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2270125" y="2176463"/>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6096000" y="446722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01382" name="图片 1"/>
          <p:cNvPicPr>
            <a:picLocks noChangeAspect="1"/>
          </p:cNvPicPr>
          <p:nvPr/>
        </p:nvPicPr>
        <p:blipFill>
          <a:blip r:embed="rId3"/>
          <a:stretch>
            <a:fillRect/>
          </a:stretch>
        </p:blipFill>
        <p:spPr>
          <a:xfrm>
            <a:off x="2365375" y="2266950"/>
            <a:ext cx="4267200" cy="260508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2403" name="文本框 2"/>
          <p:cNvSpPr txBox="1"/>
          <p:nvPr/>
        </p:nvSpPr>
        <p:spPr>
          <a:xfrm>
            <a:off x="777875" y="1947863"/>
            <a:ext cx="4349750" cy="1476375"/>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轿厢运行过程中，禁止乘客企图用手扒动轿门。一旦扒开门缝，轿厢就会紧急制停，造成乘客被困在轿内，影响电梯正常运行。</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grpSp>
        <p:nvGrpSpPr>
          <p:cNvPr id="102404" name="组合 3"/>
          <p:cNvGrpSpPr/>
          <p:nvPr/>
        </p:nvGrpSpPr>
        <p:grpSpPr>
          <a:xfrm>
            <a:off x="5127625" y="1338263"/>
            <a:ext cx="3178175" cy="2908300"/>
            <a:chOff x="8090" y="2558"/>
            <a:chExt cx="5005" cy="4579"/>
          </a:xfrm>
        </p:grpSpPr>
        <p:sp>
          <p:nvSpPr>
            <p:cNvPr id="13" name="任意多边形: 形状 12"/>
            <p:cNvSpPr/>
            <p:nvPr>
              <p:custDataLst>
                <p:tags r:id="rId1"/>
              </p:custDataLst>
            </p:nvPr>
          </p:nvSpPr>
          <p:spPr>
            <a:xfrm>
              <a:off x="8090" y="2558"/>
              <a:ext cx="990"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12105" y="6405"/>
              <a:ext cx="990" cy="73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pic>
        <p:nvPicPr>
          <p:cNvPr id="102405" name="图片 1"/>
          <p:cNvPicPr>
            <a:picLocks noChangeAspect="1"/>
          </p:cNvPicPr>
          <p:nvPr/>
        </p:nvPicPr>
        <p:blipFill>
          <a:blip r:embed="rId3"/>
          <a:stretch>
            <a:fillRect/>
          </a:stretch>
        </p:blipFill>
        <p:spPr>
          <a:xfrm>
            <a:off x="5213350" y="1425575"/>
            <a:ext cx="2990850" cy="2741613"/>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4451" name="文本框 2"/>
          <p:cNvSpPr txBox="1"/>
          <p:nvPr/>
        </p:nvSpPr>
        <p:spPr>
          <a:xfrm>
            <a:off x="758825" y="1052513"/>
            <a:ext cx="4349750" cy="3322637"/>
          </a:xfrm>
          <a:prstGeom prst="rect">
            <a:avLst/>
          </a:prstGeom>
          <a:noFill/>
          <a:ln w="9525">
            <a:noFill/>
          </a:ln>
        </p:spPr>
        <p:txBody>
          <a:bodyPr>
            <a:spAutoFit/>
          </a:bodyPr>
          <a:p>
            <a:pPr eaLnBrk="1" hangingPunct="1">
              <a:lnSpc>
                <a:spcPct val="200000"/>
              </a:lnSpc>
            </a:pPr>
            <a:r>
              <a:rPr lang="zh-CN" altLang="en-US" sz="1500" b="1" dirty="0">
                <a:solidFill>
                  <a:srgbClr val="404040"/>
                </a:solidFill>
                <a:latin typeface="微软雅黑" panose="020B0503020204020204" pitchFamily="34" charset="-122"/>
                <a:ea typeface="微软雅黑" panose="020B0503020204020204" pitchFamily="34" charset="-122"/>
              </a:rPr>
              <a:t>电梯因停电、安全装置动作、故障等原因发生乘客被困在轿内时，乘客应保持镇静，使用轿内报警装置电话、警铃按钮等通讯设备及时与电梯值班人员联络，并耐心等待救援人员的到来。等候时为防止轿厢突然启动而摔倒，最好蹲坐着或握住轿厢扶手。专业人员前来救援时，应配合其行动。</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grpSp>
        <p:nvGrpSpPr>
          <p:cNvPr id="104452" name="组合 3"/>
          <p:cNvGrpSpPr/>
          <p:nvPr/>
        </p:nvGrpSpPr>
        <p:grpSpPr>
          <a:xfrm>
            <a:off x="5213350" y="1052513"/>
            <a:ext cx="2663825" cy="3619500"/>
            <a:chOff x="8225" y="1703"/>
            <a:chExt cx="4195" cy="5699"/>
          </a:xfrm>
        </p:grpSpPr>
        <p:sp>
          <p:nvSpPr>
            <p:cNvPr id="13" name="任意多边形: 形状 12"/>
            <p:cNvSpPr/>
            <p:nvPr>
              <p:custDataLst>
                <p:tags r:id="rId1"/>
              </p:custDataLst>
            </p:nvPr>
          </p:nvSpPr>
          <p:spPr>
            <a:xfrm>
              <a:off x="8225" y="1703"/>
              <a:ext cx="990"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11430" y="6670"/>
              <a:ext cx="990" cy="732"/>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pic>
        <p:nvPicPr>
          <p:cNvPr id="104453" name="图片 1"/>
          <p:cNvPicPr>
            <a:picLocks noChangeAspect="1"/>
          </p:cNvPicPr>
          <p:nvPr/>
        </p:nvPicPr>
        <p:blipFill>
          <a:blip r:embed="rId3"/>
          <a:stretch>
            <a:fillRect/>
          </a:stretch>
        </p:blipFill>
        <p:spPr>
          <a:xfrm>
            <a:off x="5295900" y="1149350"/>
            <a:ext cx="2482850" cy="3455988"/>
          </a:xfrm>
          <a:prstGeom prst="rect">
            <a:avLst/>
          </a:prstGeom>
          <a:noFill/>
          <a:ln w="9525" cap="flat" cmpd="sng">
            <a:solidFill>
              <a:srgbClr val="D9D9D9"/>
            </a:solidFill>
            <a:prstDash val="solid"/>
            <a:round/>
            <a:headEnd type="none" w="med" len="med"/>
            <a:tailEnd type="none" w="med" len="me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5475" name="文本框 2"/>
          <p:cNvSpPr txBox="1"/>
          <p:nvPr/>
        </p:nvSpPr>
        <p:spPr>
          <a:xfrm>
            <a:off x="644525" y="1185863"/>
            <a:ext cx="4349750" cy="3230562"/>
          </a:xfrm>
          <a:prstGeom prst="rect">
            <a:avLst/>
          </a:prstGeom>
          <a:noFill/>
          <a:ln w="9525">
            <a:noFill/>
          </a:ln>
        </p:spPr>
        <p:txBody>
          <a:bodyPr>
            <a:spAutoFit/>
          </a:bodyPr>
          <a:p>
            <a:pPr marL="285750" indent="-285750" eaLnBrk="1" hangingPunct="1">
              <a:lnSpc>
                <a:spcPct val="170000"/>
              </a:lnSpc>
              <a:buFont typeface="Wingdings" panose="05000000000000000000" pitchFamily="2" charset="2"/>
              <a:buChar char="l"/>
            </a:pPr>
            <a:r>
              <a:rPr lang="zh-CN" altLang="en-US" sz="1500" b="1" dirty="0">
                <a:solidFill>
                  <a:srgbClr val="404040"/>
                </a:solidFill>
                <a:latin typeface="微软雅黑" panose="020B0503020204020204" pitchFamily="34" charset="-122"/>
                <a:ea typeface="微软雅黑" panose="020B0503020204020204" pitchFamily="34" charset="-122"/>
              </a:rPr>
              <a:t>电梯所在大楼发生火灾时，禁止搭乘电梯逃生，应采用消防通道疏散。电梯的消防控制功能仅供专业的消防人员使用，不响应乘客的召唤</a:t>
            </a:r>
            <a:r>
              <a:rPr lang="en-US" altLang="zh-CN" sz="1500" b="1"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endParaRPr lang="en-US" altLang="zh-CN" sz="1500" b="1" dirty="0">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a:p>
            <a:pPr marL="285750" indent="-285750" eaLnBrk="1" hangingPunct="1">
              <a:lnSpc>
                <a:spcPct val="170000"/>
              </a:lnSpc>
              <a:buFont typeface="Wingdings" panose="05000000000000000000" pitchFamily="2" charset="2"/>
              <a:buChar char="l"/>
            </a:pPr>
            <a:r>
              <a:rPr lang="en-US" altLang="zh-CN" sz="1500" b="1" dirty="0">
                <a:solidFill>
                  <a:srgbClr val="404040"/>
                </a:solidFill>
                <a:latin typeface="微软雅黑" panose="020B0503020204020204" pitchFamily="34" charset="-122"/>
                <a:ea typeface="微软雅黑" panose="020B0503020204020204" pitchFamily="34" charset="-122"/>
              </a:rPr>
              <a:t>发生地震时，禁止搭乘电梯逃生。轿内乘客应设法尽快地在最近的安全楼层撤离轿厢。</a:t>
            </a:r>
            <a:endParaRPr lang="en-US"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en-US" altLang="zh-CN" sz="1500" b="1" dirty="0">
                <a:solidFill>
                  <a:srgbClr val="404040"/>
                </a:solidFill>
                <a:latin typeface="微软雅黑" panose="020B0503020204020204" pitchFamily="34" charset="-122"/>
                <a:ea typeface="微软雅黑" panose="020B0503020204020204" pitchFamily="34" charset="-122"/>
              </a:rPr>
              <a:t>电梯发生水淹（例如因大楼水管破裂）时，禁止乘客搭乘。轿内乘客应设法尽快地在最近的安全楼层离撤轿厢。</a:t>
            </a:r>
            <a:endParaRPr lang="en-US" altLang="zh-CN"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5241925" y="1719263"/>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7924800" y="32004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05478" name="图片 1"/>
          <p:cNvPicPr>
            <a:picLocks noChangeAspect="1"/>
          </p:cNvPicPr>
          <p:nvPr/>
        </p:nvPicPr>
        <p:blipFill>
          <a:blip r:embed="rId3"/>
          <a:stretch>
            <a:fillRect/>
          </a:stretch>
        </p:blipFill>
        <p:spPr>
          <a:xfrm>
            <a:off x="5338763" y="1817688"/>
            <a:ext cx="3105150" cy="1784350"/>
          </a:xfrm>
          <a:prstGeom prst="rect">
            <a:avLst/>
          </a:prstGeom>
          <a:noFill/>
          <a:ln w="9525" cap="flat" cmpd="sng">
            <a:solidFill>
              <a:srgbClr val="D9D9D9"/>
            </a:solidFill>
            <a:prstDash val="solid"/>
            <a:round/>
            <a:headEnd type="none" w="med" len="med"/>
            <a:tailEnd type="none" w="med" len="me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6499" name="文本框 2"/>
          <p:cNvSpPr txBox="1"/>
          <p:nvPr/>
        </p:nvSpPr>
        <p:spPr>
          <a:xfrm>
            <a:off x="711200" y="1319213"/>
            <a:ext cx="4349750" cy="3230562"/>
          </a:xfrm>
          <a:prstGeom prst="rect">
            <a:avLst/>
          </a:prstGeom>
          <a:noFill/>
          <a:ln w="9525">
            <a:noFill/>
          </a:ln>
        </p:spPr>
        <p:txBody>
          <a:bodyPr>
            <a:spAutoFit/>
          </a:bodyPr>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自动扶梯的“启动”钥匙和“紧急停止”按钮通常是装在上平阶及下平阶扶手带之弯位处，只有在紧急时才能按。</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在开动自动扶梯之前，请先查看踏板上是否有人或杂物。</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启动后，注意扶梯旁的玻璃是否稳固及运行是否异常。</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切勿任由小童沿梯级奔跑，嬉戏或坐在踏板上。</a:t>
            </a:r>
            <a:endParaRPr lang="zh-CN" altLang="zh-CN" sz="1500" b="1" dirty="0">
              <a:solidFill>
                <a:srgbClr val="404040"/>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1"/>
            </p:custDataLst>
          </p:nvPr>
        </p:nvSpPr>
        <p:spPr>
          <a:xfrm>
            <a:off x="5327650" y="1376363"/>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2"/>
            </p:custDataLst>
          </p:nvPr>
        </p:nvSpPr>
        <p:spPr>
          <a:xfrm rot="10800000">
            <a:off x="7477125" y="414337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6502" name="文本框 3"/>
          <p:cNvSpPr txBox="1"/>
          <p:nvPr/>
        </p:nvSpPr>
        <p:spPr>
          <a:xfrm>
            <a:off x="644525" y="750888"/>
            <a:ext cx="2540000" cy="368300"/>
          </a:xfrm>
          <a:prstGeom prst="rect">
            <a:avLst/>
          </a:prstGeom>
          <a:noFill/>
          <a:ln w="9525">
            <a:noFill/>
          </a:ln>
        </p:spPr>
        <p:txBody>
          <a:bodyPr>
            <a:spAutoFit/>
          </a:bodyPr>
          <a:p>
            <a:pPr eaLnBrk="1" hangingPunct="1"/>
            <a:r>
              <a:rPr lang="zh-CN" altLang="en-US" b="1" dirty="0">
                <a:solidFill>
                  <a:srgbClr val="404040"/>
                </a:solidFill>
                <a:latin typeface="微软雅黑" panose="020B0503020204020204" pitchFamily="34" charset="-122"/>
                <a:ea typeface="微软雅黑" panose="020B0503020204020204" pitchFamily="34" charset="-122"/>
              </a:rPr>
              <a:t>扶 梯</a:t>
            </a:r>
            <a:endParaRPr lang="zh-CN" altLang="en-US" b="1" dirty="0">
              <a:solidFill>
                <a:srgbClr val="404040"/>
              </a:solidFill>
              <a:latin typeface="微软雅黑" panose="020B0503020204020204" pitchFamily="34" charset="-122"/>
              <a:ea typeface="微软雅黑" panose="020B0503020204020204" pitchFamily="34" charset="-122"/>
            </a:endParaRPr>
          </a:p>
        </p:txBody>
      </p:sp>
      <p:pic>
        <p:nvPicPr>
          <p:cNvPr id="106503" name="图片 4"/>
          <p:cNvPicPr>
            <a:picLocks noChangeAspect="1"/>
          </p:cNvPicPr>
          <p:nvPr/>
        </p:nvPicPr>
        <p:blipFill>
          <a:blip r:embed="rId3"/>
          <a:stretch>
            <a:fillRect/>
          </a:stretch>
        </p:blipFill>
        <p:spPr>
          <a:xfrm>
            <a:off x="5422900" y="1463675"/>
            <a:ext cx="2593975" cy="30861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文本框 1"/>
          <p:cNvSpPr txBox="1"/>
          <p:nvPr/>
        </p:nvSpPr>
        <p:spPr>
          <a:xfrm>
            <a:off x="1035050" y="1320800"/>
            <a:ext cx="363538" cy="3136900"/>
          </a:xfrm>
          <a:prstGeom prst="rect">
            <a:avLst/>
          </a:prstGeom>
          <a:noFill/>
          <a:ln w="9525">
            <a:noFill/>
          </a:ln>
        </p:spPr>
        <p:txBody>
          <a:bodyPr>
            <a:spAutoFit/>
          </a:bodyPr>
          <a:p>
            <a:pPr eaLnBrk="1" hangingPunct="1"/>
            <a:r>
              <a:rPr lang="zh-CN" altLang="en-US" b="1" dirty="0">
                <a:solidFill>
                  <a:srgbClr val="404040"/>
                </a:solidFill>
                <a:latin typeface="微软雅黑" panose="020B0503020204020204" pitchFamily="34" charset="-122"/>
                <a:ea typeface="微软雅黑" panose="020B0503020204020204" pitchFamily="34" charset="-122"/>
              </a:rPr>
              <a:t>红色按钮      </a:t>
            </a:r>
            <a:endParaRPr lang="zh-CN" altLang="en-US" b="1" dirty="0">
              <a:solidFill>
                <a:srgbClr val="404040"/>
              </a:solidFill>
              <a:latin typeface="微软雅黑" panose="020B0503020204020204" pitchFamily="34" charset="-122"/>
              <a:ea typeface="微软雅黑" panose="020B0503020204020204" pitchFamily="34" charset="-122"/>
            </a:endParaRPr>
          </a:p>
          <a:p>
            <a:pPr eaLnBrk="1" hangingPunct="1"/>
            <a:endParaRPr lang="zh-CN" altLang="en-US" b="1" dirty="0">
              <a:solidFill>
                <a:srgbClr val="404040"/>
              </a:solidFill>
              <a:latin typeface="微软雅黑" panose="020B0503020204020204" pitchFamily="34" charset="-122"/>
              <a:ea typeface="微软雅黑" panose="020B0503020204020204" pitchFamily="34" charset="-122"/>
            </a:endParaRPr>
          </a:p>
          <a:p>
            <a:pPr eaLnBrk="1" hangingPunct="1"/>
            <a:r>
              <a:rPr lang="zh-CN" altLang="en-US" b="1" dirty="0">
                <a:solidFill>
                  <a:srgbClr val="404040"/>
                </a:solidFill>
                <a:latin typeface="微软雅黑" panose="020B0503020204020204" pitchFamily="34" charset="-122"/>
                <a:ea typeface="微软雅黑" panose="020B0503020204020204" pitchFamily="34" charset="-122"/>
              </a:rPr>
              <a:t>紧急时刻专用</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08547" name="文本框 2"/>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108548" name="组合 4"/>
          <p:cNvGrpSpPr/>
          <p:nvPr/>
        </p:nvGrpSpPr>
        <p:grpSpPr>
          <a:xfrm>
            <a:off x="1822450" y="895350"/>
            <a:ext cx="5768975" cy="3873500"/>
            <a:chOff x="2360" y="1875"/>
            <a:chExt cx="9084" cy="6101"/>
          </a:xfrm>
        </p:grpSpPr>
        <p:grpSp>
          <p:nvGrpSpPr>
            <p:cNvPr id="108549" name="组合 3"/>
            <p:cNvGrpSpPr/>
            <p:nvPr/>
          </p:nvGrpSpPr>
          <p:grpSpPr>
            <a:xfrm>
              <a:off x="2578" y="2079"/>
              <a:ext cx="8631" cy="5759"/>
              <a:chOff x="283" y="1093"/>
              <a:chExt cx="11570" cy="7720"/>
            </a:xfrm>
          </p:grpSpPr>
          <p:pic>
            <p:nvPicPr>
              <p:cNvPr id="108552" name="Picture 4" descr="7-1"/>
              <p:cNvPicPr/>
              <p:nvPr/>
            </p:nvPicPr>
            <p:blipFill>
              <a:blip r:embed="rId1"/>
              <a:stretch>
                <a:fillRect/>
              </a:stretch>
            </p:blipFill>
            <p:spPr>
              <a:xfrm>
                <a:off x="283" y="1093"/>
                <a:ext cx="3857" cy="3860"/>
              </a:xfrm>
              <a:prstGeom prst="rect">
                <a:avLst/>
              </a:prstGeom>
              <a:noFill/>
              <a:ln w="9525">
                <a:noFill/>
              </a:ln>
            </p:spPr>
          </p:pic>
          <p:pic>
            <p:nvPicPr>
              <p:cNvPr id="108553" name="Picture 5" descr="7-2"/>
              <p:cNvPicPr/>
              <p:nvPr/>
            </p:nvPicPr>
            <p:blipFill>
              <a:blip r:embed="rId2"/>
              <a:stretch>
                <a:fillRect/>
              </a:stretch>
            </p:blipFill>
            <p:spPr>
              <a:xfrm>
                <a:off x="4140" y="1093"/>
                <a:ext cx="3857" cy="3860"/>
              </a:xfrm>
              <a:prstGeom prst="rect">
                <a:avLst/>
              </a:prstGeom>
              <a:noFill/>
              <a:ln w="9525">
                <a:noFill/>
              </a:ln>
            </p:spPr>
          </p:pic>
          <p:pic>
            <p:nvPicPr>
              <p:cNvPr id="108554" name="Picture 6" descr="7-3"/>
              <p:cNvPicPr/>
              <p:nvPr/>
            </p:nvPicPr>
            <p:blipFill>
              <a:blip r:embed="rId3"/>
              <a:stretch>
                <a:fillRect/>
              </a:stretch>
            </p:blipFill>
            <p:spPr>
              <a:xfrm>
                <a:off x="7997" y="1093"/>
                <a:ext cx="3857" cy="3860"/>
              </a:xfrm>
              <a:prstGeom prst="rect">
                <a:avLst/>
              </a:prstGeom>
              <a:noFill/>
              <a:ln w="9525">
                <a:noFill/>
              </a:ln>
            </p:spPr>
          </p:pic>
          <p:pic>
            <p:nvPicPr>
              <p:cNvPr id="108555" name="Picture 7" descr="7-4"/>
              <p:cNvPicPr/>
              <p:nvPr/>
            </p:nvPicPr>
            <p:blipFill>
              <a:blip r:embed="rId4"/>
              <a:stretch>
                <a:fillRect/>
              </a:stretch>
            </p:blipFill>
            <p:spPr>
              <a:xfrm>
                <a:off x="283" y="4953"/>
                <a:ext cx="3857" cy="3860"/>
              </a:xfrm>
              <a:prstGeom prst="rect">
                <a:avLst/>
              </a:prstGeom>
              <a:noFill/>
              <a:ln w="9525">
                <a:noFill/>
              </a:ln>
            </p:spPr>
          </p:pic>
          <p:pic>
            <p:nvPicPr>
              <p:cNvPr id="108556" name="Picture 8" descr="7-5"/>
              <p:cNvPicPr/>
              <p:nvPr/>
            </p:nvPicPr>
            <p:blipFill>
              <a:blip r:embed="rId5"/>
              <a:stretch>
                <a:fillRect/>
              </a:stretch>
            </p:blipFill>
            <p:spPr>
              <a:xfrm>
                <a:off x="4140" y="4953"/>
                <a:ext cx="3857" cy="3860"/>
              </a:xfrm>
              <a:prstGeom prst="rect">
                <a:avLst/>
              </a:prstGeom>
              <a:noFill/>
              <a:ln w="9525">
                <a:noFill/>
              </a:ln>
            </p:spPr>
          </p:pic>
          <p:pic>
            <p:nvPicPr>
              <p:cNvPr id="108557" name="Picture 9" descr="7-6"/>
              <p:cNvPicPr/>
              <p:nvPr/>
            </p:nvPicPr>
            <p:blipFill>
              <a:blip r:embed="rId6"/>
              <a:stretch>
                <a:fillRect/>
              </a:stretch>
            </p:blipFill>
            <p:spPr>
              <a:xfrm>
                <a:off x="7997" y="4953"/>
                <a:ext cx="3857" cy="3860"/>
              </a:xfrm>
              <a:prstGeom prst="rect">
                <a:avLst/>
              </a:prstGeom>
              <a:noFill/>
              <a:ln w="9525">
                <a:noFill/>
              </a:ln>
            </p:spPr>
          </p:pic>
        </p:grpSp>
        <p:sp>
          <p:nvSpPr>
            <p:cNvPr id="13" name="任意多边形: 形状 12"/>
            <p:cNvSpPr/>
            <p:nvPr>
              <p:custDataLst>
                <p:tags r:id="rId7"/>
              </p:custDataLst>
            </p:nvPr>
          </p:nvSpPr>
          <p:spPr>
            <a:xfrm>
              <a:off x="2360" y="1875"/>
              <a:ext cx="990" cy="990"/>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8"/>
              </p:custDataLst>
            </p:nvPr>
          </p:nvSpPr>
          <p:spPr>
            <a:xfrm rot="10800000">
              <a:off x="10454" y="7243"/>
              <a:ext cx="990" cy="733"/>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文本框 1"/>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安全使用电梯须知</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9571" name="文本框 3"/>
          <p:cNvSpPr txBox="1"/>
          <p:nvPr/>
        </p:nvSpPr>
        <p:spPr>
          <a:xfrm>
            <a:off x="644525" y="750888"/>
            <a:ext cx="2540000" cy="368300"/>
          </a:xfrm>
          <a:prstGeom prst="rect">
            <a:avLst/>
          </a:prstGeom>
          <a:noFill/>
          <a:ln w="9525">
            <a:noFill/>
          </a:ln>
        </p:spPr>
        <p:txBody>
          <a:bodyPr>
            <a:spAutoFit/>
          </a:bodyPr>
          <a:p>
            <a:pPr eaLnBrk="1" hangingPunct="1"/>
            <a:r>
              <a:rPr lang="zh-CN" altLang="en-US" b="1" dirty="0">
                <a:solidFill>
                  <a:srgbClr val="404040"/>
                </a:solidFill>
                <a:latin typeface="微软雅黑" panose="020B0503020204020204" pitchFamily="34" charset="-122"/>
                <a:ea typeface="微软雅黑" panose="020B0503020204020204" pitchFamily="34" charset="-122"/>
              </a:rPr>
              <a:t>扶 梯</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09572" name="文本框 2"/>
          <p:cNvSpPr txBox="1"/>
          <p:nvPr/>
        </p:nvSpPr>
        <p:spPr>
          <a:xfrm>
            <a:off x="930275" y="1252538"/>
            <a:ext cx="4349750" cy="3230562"/>
          </a:xfrm>
          <a:prstGeom prst="rect">
            <a:avLst/>
          </a:prstGeom>
          <a:noFill/>
          <a:ln w="9525">
            <a:noFill/>
          </a:ln>
        </p:spPr>
        <p:txBody>
          <a:bodyPr>
            <a:spAutoFit/>
          </a:bodyPr>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劝导乘客当搭乘扶梯时需紧握扶手带。</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劝导乘客切勿停滞在上或下梯阶处。</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当发现有杂物堆积于梯级面与梯梳齿间或梯级旁与地脚板之 间，必须停止该自动扶梯，并将杂物移去，必要时，请通知专业电梯公司。</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当自动扶梯发生故障时，请通知专业电梯公司。</a:t>
            </a:r>
            <a:endParaRPr lang="zh-CN" altLang="zh-CN" sz="1500" b="1"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70000"/>
              </a:lnSpc>
              <a:buFont typeface="Wingdings" panose="05000000000000000000" pitchFamily="2" charset="2"/>
              <a:buChar char="l"/>
            </a:pPr>
            <a:r>
              <a:rPr lang="zh-CN" altLang="zh-CN" sz="1500" b="1" dirty="0">
                <a:solidFill>
                  <a:srgbClr val="404040"/>
                </a:solidFill>
                <a:latin typeface="微软雅黑" panose="020B0503020204020204" pitchFamily="34" charset="-122"/>
                <a:ea typeface="微软雅黑" panose="020B0503020204020204" pitchFamily="34" charset="-122"/>
              </a:rPr>
              <a:t>当自动扶梯发生乘客受伤事件时，必须通知专业电梯公司。</a:t>
            </a:r>
            <a:endParaRPr lang="zh-CN" altLang="zh-CN" sz="1500" b="1" dirty="0">
              <a:solidFill>
                <a:srgbClr val="404040"/>
              </a:solidFill>
              <a:latin typeface="微软雅黑" panose="020B0503020204020204" pitchFamily="34" charset="-122"/>
              <a:ea typeface="微软雅黑" panose="020B0503020204020204" pitchFamily="34" charset="-122"/>
            </a:endParaRPr>
          </a:p>
        </p:txBody>
      </p:sp>
      <p:pic>
        <p:nvPicPr>
          <p:cNvPr id="109573" name="图片 4"/>
          <p:cNvPicPr>
            <a:picLocks noChangeAspect="1"/>
          </p:cNvPicPr>
          <p:nvPr/>
        </p:nvPicPr>
        <p:blipFill>
          <a:blip r:embed="rId1"/>
          <a:stretch>
            <a:fillRect/>
          </a:stretch>
        </p:blipFill>
        <p:spPr>
          <a:xfrm>
            <a:off x="5719763" y="1196975"/>
            <a:ext cx="2189162" cy="3475038"/>
          </a:xfrm>
          <a:prstGeom prst="rect">
            <a:avLst/>
          </a:prstGeom>
          <a:noFill/>
          <a:ln w="9525">
            <a:noFill/>
          </a:ln>
        </p:spPr>
      </p:pic>
      <p:sp>
        <p:nvSpPr>
          <p:cNvPr id="13" name="任意多边形: 形状 12"/>
          <p:cNvSpPr/>
          <p:nvPr>
            <p:custDataLst>
              <p:tags r:id="rId2"/>
            </p:custDataLst>
          </p:nvPr>
        </p:nvSpPr>
        <p:spPr>
          <a:xfrm>
            <a:off x="5651500" y="1119188"/>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7381875" y="4276725"/>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63613" y="1989138"/>
            <a:ext cx="2755900" cy="714375"/>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电梯的管理</a:t>
            </a:r>
            <a:endPar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595" name="文本框 1"/>
          <p:cNvSpPr txBox="1"/>
          <p:nvPr/>
        </p:nvSpPr>
        <p:spPr>
          <a:xfrm>
            <a:off x="509588" y="742950"/>
            <a:ext cx="1714500" cy="1198563"/>
          </a:xfrm>
          <a:prstGeom prst="rect">
            <a:avLst/>
          </a:prstGeom>
          <a:noFill/>
          <a:ln w="9525">
            <a:noFill/>
          </a:ln>
        </p:spPr>
        <p:txBody>
          <a:bodyPr>
            <a:spAutoFit/>
          </a:bodyPr>
          <a:p>
            <a:pPr eaLnBrk="1" hangingPunct="1"/>
            <a:r>
              <a:rPr lang="en-US" altLang="zh-CN" sz="7200" b="1" dirty="0">
                <a:solidFill>
                  <a:srgbClr val="BFBFBF"/>
                </a:solidFill>
                <a:latin typeface="微软雅黑" panose="020B0503020204020204" pitchFamily="34" charset="-122"/>
                <a:ea typeface="微软雅黑" panose="020B0503020204020204" pitchFamily="34" charset="-122"/>
              </a:rPr>
              <a:t>03</a:t>
            </a:r>
            <a:endParaRPr lang="en-US" altLang="zh-CN" sz="7200" b="1" dirty="0">
              <a:solidFill>
                <a:srgbClr val="BFBFBF"/>
              </a:solidFill>
              <a:latin typeface="微软雅黑" panose="020B0503020204020204" pitchFamily="34" charset="-122"/>
              <a:ea typeface="微软雅黑" panose="020B0503020204020204" pitchFamily="34" charset="-122"/>
            </a:endParaRPr>
          </a:p>
        </p:txBody>
      </p:sp>
      <p:sp>
        <p:nvSpPr>
          <p:cNvPr id="110596" name="文本框 2"/>
          <p:cNvSpPr txBox="1"/>
          <p:nvPr/>
        </p:nvSpPr>
        <p:spPr>
          <a:xfrm>
            <a:off x="1897063" y="2627313"/>
            <a:ext cx="2540000" cy="1754187"/>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装修期间注意事项</a:t>
            </a:r>
            <a:endParaRPr lang="zh-CN" altLang="en-US" dirty="0">
              <a:solidFill>
                <a:srgbClr val="395271"/>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电梯设备的管理</a:t>
            </a:r>
            <a:endParaRPr lang="zh-CN" altLang="en-US" dirty="0">
              <a:solidFill>
                <a:srgbClr val="395271"/>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电梯使用中的管理</a:t>
            </a:r>
            <a:endParaRPr lang="zh-CN" altLang="en-US" dirty="0">
              <a:solidFill>
                <a:srgbClr val="395271"/>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电梯困人预处理</a:t>
            </a:r>
            <a:endParaRPr lang="zh-CN" altLang="en-US" dirty="0">
              <a:solidFill>
                <a:srgbClr val="39527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装修期间注意事项</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112643" name="组合 174"/>
          <p:cNvGrpSpPr/>
          <p:nvPr/>
        </p:nvGrpSpPr>
        <p:grpSpPr>
          <a:xfrm>
            <a:off x="620713" y="1697038"/>
            <a:ext cx="1636712" cy="2217737"/>
            <a:chOff x="4025754" y="3750316"/>
            <a:chExt cx="2175934" cy="2947881"/>
          </a:xfrm>
        </p:grpSpPr>
        <p:sp>
          <p:nvSpPr>
            <p:cNvPr id="176" name="任意多边形 175"/>
            <p:cNvSpPr/>
            <p:nvPr/>
          </p:nvSpPr>
          <p:spPr>
            <a:xfrm>
              <a:off x="4805327" y="3750316"/>
              <a:ext cx="616789" cy="427887"/>
            </a:xfrm>
            <a:custGeom>
              <a:avLst/>
              <a:gdLst>
                <a:gd name="connsiteX0" fmla="*/ 966389 w 1059135"/>
                <a:gd name="connsiteY0" fmla="*/ 2245 h 734756"/>
                <a:gd name="connsiteX1" fmla="*/ 1056891 w 1059135"/>
                <a:gd name="connsiteY1" fmla="*/ 137790 h 734756"/>
                <a:gd name="connsiteX2" fmla="*/ 956419 w 1059135"/>
                <a:gd name="connsiteY2" fmla="*/ 642009 h 734756"/>
                <a:gd name="connsiteX3" fmla="*/ 820873 w 1059135"/>
                <a:gd name="connsiteY3" fmla="*/ 732512 h 734756"/>
                <a:gd name="connsiteX4" fmla="*/ 820875 w 1059135"/>
                <a:gd name="connsiteY4" fmla="*/ 732511 h 734756"/>
                <a:gd name="connsiteX5" fmla="*/ 730372 w 1059135"/>
                <a:gd name="connsiteY5" fmla="*/ 596966 h 734756"/>
                <a:gd name="connsiteX6" fmla="*/ 830843 w 1059135"/>
                <a:gd name="connsiteY6" fmla="*/ 92747 h 734756"/>
                <a:gd name="connsiteX7" fmla="*/ 966389 w 1059135"/>
                <a:gd name="connsiteY7" fmla="*/ 2245 h 734756"/>
                <a:gd name="connsiteX8" fmla="*/ 723680 w 1059135"/>
                <a:gd name="connsiteY8" fmla="*/ 2245 h 734756"/>
                <a:gd name="connsiteX9" fmla="*/ 814182 w 1059135"/>
                <a:gd name="connsiteY9" fmla="*/ 137790 h 734756"/>
                <a:gd name="connsiteX10" fmla="*/ 713709 w 1059135"/>
                <a:gd name="connsiteY10" fmla="*/ 642009 h 734756"/>
                <a:gd name="connsiteX11" fmla="*/ 578165 w 1059135"/>
                <a:gd name="connsiteY11" fmla="*/ 732512 h 734756"/>
                <a:gd name="connsiteX12" fmla="*/ 578165 w 1059135"/>
                <a:gd name="connsiteY12" fmla="*/ 732511 h 734756"/>
                <a:gd name="connsiteX13" fmla="*/ 487663 w 1059135"/>
                <a:gd name="connsiteY13" fmla="*/ 596966 h 734756"/>
                <a:gd name="connsiteX14" fmla="*/ 588134 w 1059135"/>
                <a:gd name="connsiteY14" fmla="*/ 92747 h 734756"/>
                <a:gd name="connsiteX15" fmla="*/ 723680 w 1059135"/>
                <a:gd name="connsiteY15" fmla="*/ 2245 h 734756"/>
                <a:gd name="connsiteX16" fmla="*/ 480971 w 1059135"/>
                <a:gd name="connsiteY16" fmla="*/ 2245 h 734756"/>
                <a:gd name="connsiteX17" fmla="*/ 571473 w 1059135"/>
                <a:gd name="connsiteY17" fmla="*/ 137790 h 734756"/>
                <a:gd name="connsiteX18" fmla="*/ 471001 w 1059135"/>
                <a:gd name="connsiteY18" fmla="*/ 642009 h 734756"/>
                <a:gd name="connsiteX19" fmla="*/ 335455 w 1059135"/>
                <a:gd name="connsiteY19" fmla="*/ 732512 h 734756"/>
                <a:gd name="connsiteX20" fmla="*/ 335457 w 1059135"/>
                <a:gd name="connsiteY20" fmla="*/ 732511 h 734756"/>
                <a:gd name="connsiteX21" fmla="*/ 244954 w 1059135"/>
                <a:gd name="connsiteY21" fmla="*/ 596966 h 734756"/>
                <a:gd name="connsiteX22" fmla="*/ 345425 w 1059135"/>
                <a:gd name="connsiteY22" fmla="*/ 92747 h 734756"/>
                <a:gd name="connsiteX23" fmla="*/ 480971 w 1059135"/>
                <a:gd name="connsiteY23" fmla="*/ 2245 h 734756"/>
                <a:gd name="connsiteX24" fmla="*/ 238262 w 1059135"/>
                <a:gd name="connsiteY24" fmla="*/ 2245 h 734756"/>
                <a:gd name="connsiteX25" fmla="*/ 328764 w 1059135"/>
                <a:gd name="connsiteY25" fmla="*/ 137790 h 734756"/>
                <a:gd name="connsiteX26" fmla="*/ 228291 w 1059135"/>
                <a:gd name="connsiteY26" fmla="*/ 642009 h 734756"/>
                <a:gd name="connsiteX27" fmla="*/ 92747 w 1059135"/>
                <a:gd name="connsiteY27" fmla="*/ 732512 h 734756"/>
                <a:gd name="connsiteX28" fmla="*/ 92747 w 1059135"/>
                <a:gd name="connsiteY28" fmla="*/ 732511 h 734756"/>
                <a:gd name="connsiteX29" fmla="*/ 2245 w 1059135"/>
                <a:gd name="connsiteY29" fmla="*/ 596966 h 734756"/>
                <a:gd name="connsiteX30" fmla="*/ 102716 w 1059135"/>
                <a:gd name="connsiteY30" fmla="*/ 92747 h 734756"/>
                <a:gd name="connsiteX31" fmla="*/ 238262 w 1059135"/>
                <a:gd name="connsiteY31" fmla="*/ 2245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9135" h="734756">
                  <a:moveTo>
                    <a:pt x="966389" y="2245"/>
                  </a:moveTo>
                  <a:cubicBezTo>
                    <a:pt x="1028810" y="14683"/>
                    <a:pt x="1069329" y="75368"/>
                    <a:pt x="1056891" y="137790"/>
                  </a:cubicBezTo>
                  <a:cubicBezTo>
                    <a:pt x="1023401" y="305863"/>
                    <a:pt x="989909" y="473936"/>
                    <a:pt x="956419" y="642009"/>
                  </a:cubicBezTo>
                  <a:cubicBezTo>
                    <a:pt x="943981" y="704431"/>
                    <a:pt x="883295" y="744950"/>
                    <a:pt x="820873" y="732512"/>
                  </a:cubicBezTo>
                  <a:lnTo>
                    <a:pt x="820875" y="732511"/>
                  </a:lnTo>
                  <a:cubicBezTo>
                    <a:pt x="758453" y="720073"/>
                    <a:pt x="717934" y="659388"/>
                    <a:pt x="730372" y="596966"/>
                  </a:cubicBezTo>
                  <a:lnTo>
                    <a:pt x="830843" y="92747"/>
                  </a:lnTo>
                  <a:cubicBezTo>
                    <a:pt x="843281" y="30326"/>
                    <a:pt x="903967" y="-10194"/>
                    <a:pt x="966389" y="2245"/>
                  </a:cubicBezTo>
                  <a:close/>
                  <a:moveTo>
                    <a:pt x="723680" y="2245"/>
                  </a:moveTo>
                  <a:cubicBezTo>
                    <a:pt x="786102" y="14683"/>
                    <a:pt x="826621" y="75368"/>
                    <a:pt x="814182" y="137790"/>
                  </a:cubicBezTo>
                  <a:cubicBezTo>
                    <a:pt x="780691" y="305863"/>
                    <a:pt x="747200" y="473936"/>
                    <a:pt x="713709" y="642009"/>
                  </a:cubicBezTo>
                  <a:cubicBezTo>
                    <a:pt x="701271" y="704431"/>
                    <a:pt x="640586" y="744950"/>
                    <a:pt x="578165" y="732512"/>
                  </a:cubicBezTo>
                  <a:lnTo>
                    <a:pt x="578165" y="732511"/>
                  </a:lnTo>
                  <a:cubicBezTo>
                    <a:pt x="515743" y="720073"/>
                    <a:pt x="475224" y="659387"/>
                    <a:pt x="487663" y="596966"/>
                  </a:cubicBezTo>
                  <a:lnTo>
                    <a:pt x="588134" y="92747"/>
                  </a:lnTo>
                  <a:cubicBezTo>
                    <a:pt x="600573" y="30326"/>
                    <a:pt x="661257" y="-10194"/>
                    <a:pt x="723680" y="2245"/>
                  </a:cubicBezTo>
                  <a:close/>
                  <a:moveTo>
                    <a:pt x="480971" y="2245"/>
                  </a:moveTo>
                  <a:cubicBezTo>
                    <a:pt x="543392" y="14683"/>
                    <a:pt x="583912" y="75368"/>
                    <a:pt x="571473" y="137790"/>
                  </a:cubicBezTo>
                  <a:cubicBezTo>
                    <a:pt x="537983" y="305863"/>
                    <a:pt x="504491" y="473936"/>
                    <a:pt x="471001" y="642009"/>
                  </a:cubicBezTo>
                  <a:cubicBezTo>
                    <a:pt x="458563" y="704431"/>
                    <a:pt x="397877" y="744950"/>
                    <a:pt x="335455" y="732512"/>
                  </a:cubicBezTo>
                  <a:lnTo>
                    <a:pt x="335457" y="732511"/>
                  </a:lnTo>
                  <a:cubicBezTo>
                    <a:pt x="273035" y="720073"/>
                    <a:pt x="232516" y="659387"/>
                    <a:pt x="244954" y="596966"/>
                  </a:cubicBezTo>
                  <a:lnTo>
                    <a:pt x="345425" y="92747"/>
                  </a:lnTo>
                  <a:cubicBezTo>
                    <a:pt x="357863" y="30325"/>
                    <a:pt x="418549" y="-10194"/>
                    <a:pt x="480971" y="2245"/>
                  </a:cubicBezTo>
                  <a:close/>
                  <a:moveTo>
                    <a:pt x="238262" y="2245"/>
                  </a:moveTo>
                  <a:cubicBezTo>
                    <a:pt x="300684" y="14683"/>
                    <a:pt x="341203" y="75368"/>
                    <a:pt x="328764" y="137790"/>
                  </a:cubicBezTo>
                  <a:cubicBezTo>
                    <a:pt x="295273" y="305863"/>
                    <a:pt x="261782" y="473936"/>
                    <a:pt x="228291" y="642009"/>
                  </a:cubicBezTo>
                  <a:cubicBezTo>
                    <a:pt x="215853" y="704431"/>
                    <a:pt x="155168" y="744950"/>
                    <a:pt x="92747" y="732512"/>
                  </a:cubicBezTo>
                  <a:lnTo>
                    <a:pt x="92747" y="732511"/>
                  </a:lnTo>
                  <a:cubicBezTo>
                    <a:pt x="30325" y="720073"/>
                    <a:pt x="-10194" y="659387"/>
                    <a:pt x="2245" y="596966"/>
                  </a:cubicBezTo>
                  <a:lnTo>
                    <a:pt x="102716" y="92747"/>
                  </a:lnTo>
                  <a:cubicBezTo>
                    <a:pt x="115155" y="30325"/>
                    <a:pt x="175839" y="-10194"/>
                    <a:pt x="238262" y="224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77" name="任意多边形 176"/>
            <p:cNvSpPr/>
            <p:nvPr/>
          </p:nvSpPr>
          <p:spPr>
            <a:xfrm>
              <a:off x="4025754" y="3963441"/>
              <a:ext cx="2175934" cy="2734756"/>
            </a:xfrm>
            <a:custGeom>
              <a:avLst/>
              <a:gdLst>
                <a:gd name="connsiteX0" fmla="*/ 464257 w 2175934"/>
                <a:gd name="connsiteY0" fmla="*/ 0 h 2175934"/>
                <a:gd name="connsiteX1" fmla="*/ 807522 w 2175934"/>
                <a:gd name="connsiteY1" fmla="*/ 0 h 2175934"/>
                <a:gd name="connsiteX2" fmla="*/ 804333 w 2175934"/>
                <a:gd name="connsiteY2" fmla="*/ 16004 h 2175934"/>
                <a:gd name="connsiteX3" fmla="*/ 473432 w 2175934"/>
                <a:gd name="connsiteY3" fmla="*/ 16004 h 2175934"/>
                <a:gd name="connsiteX4" fmla="*/ 16004 w 2175934"/>
                <a:gd name="connsiteY4" fmla="*/ 473432 h 2175934"/>
                <a:gd name="connsiteX5" fmla="*/ 16004 w 2175934"/>
                <a:gd name="connsiteY5" fmla="*/ 1702503 h 2175934"/>
                <a:gd name="connsiteX6" fmla="*/ 473432 w 2175934"/>
                <a:gd name="connsiteY6" fmla="*/ 2159931 h 2175934"/>
                <a:gd name="connsiteX7" fmla="*/ 1702503 w 2175934"/>
                <a:gd name="connsiteY7" fmla="*/ 2159931 h 2175934"/>
                <a:gd name="connsiteX8" fmla="*/ 2159931 w 2175934"/>
                <a:gd name="connsiteY8" fmla="*/ 1702503 h 2175934"/>
                <a:gd name="connsiteX9" fmla="*/ 2159931 w 2175934"/>
                <a:gd name="connsiteY9" fmla="*/ 473432 h 2175934"/>
                <a:gd name="connsiteX10" fmla="*/ 1702503 w 2175934"/>
                <a:gd name="connsiteY10" fmla="*/ 16004 h 2175934"/>
                <a:gd name="connsiteX11" fmla="*/ 1365225 w 2175934"/>
                <a:gd name="connsiteY11" fmla="*/ 16004 h 2175934"/>
                <a:gd name="connsiteX12" fmla="*/ 1368414 w 2175934"/>
                <a:gd name="connsiteY12" fmla="*/ 0 h 2175934"/>
                <a:gd name="connsiteX13" fmla="*/ 1711677 w 2175934"/>
                <a:gd name="connsiteY13" fmla="*/ 0 h 2175934"/>
                <a:gd name="connsiteX14" fmla="*/ 2175934 w 2175934"/>
                <a:gd name="connsiteY14" fmla="*/ 464257 h 2175934"/>
                <a:gd name="connsiteX15" fmla="*/ 2175934 w 2175934"/>
                <a:gd name="connsiteY15" fmla="*/ 1711677 h 2175934"/>
                <a:gd name="connsiteX16" fmla="*/ 1711677 w 2175934"/>
                <a:gd name="connsiteY16" fmla="*/ 2175934 h 2175934"/>
                <a:gd name="connsiteX17" fmla="*/ 464257 w 2175934"/>
                <a:gd name="connsiteY17" fmla="*/ 2175934 h 2175934"/>
                <a:gd name="connsiteX18" fmla="*/ 0 w 2175934"/>
                <a:gd name="connsiteY18" fmla="*/ 1711677 h 2175934"/>
                <a:gd name="connsiteX19" fmla="*/ 0 w 2175934"/>
                <a:gd name="connsiteY19" fmla="*/ 464257 h 2175934"/>
                <a:gd name="connsiteX20" fmla="*/ 464257 w 2175934"/>
                <a:gd name="connsiteY20" fmla="*/ 0 h 21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934" h="2175934">
                  <a:moveTo>
                    <a:pt x="464257" y="0"/>
                  </a:moveTo>
                  <a:lnTo>
                    <a:pt x="807522" y="0"/>
                  </a:lnTo>
                  <a:lnTo>
                    <a:pt x="804333" y="16004"/>
                  </a:lnTo>
                  <a:lnTo>
                    <a:pt x="473432" y="16004"/>
                  </a:lnTo>
                  <a:cubicBezTo>
                    <a:pt x="220801" y="16004"/>
                    <a:pt x="16004" y="220801"/>
                    <a:pt x="16004" y="473432"/>
                  </a:cubicBezTo>
                  <a:lnTo>
                    <a:pt x="16004" y="1702503"/>
                  </a:lnTo>
                  <a:cubicBezTo>
                    <a:pt x="16004" y="1955134"/>
                    <a:pt x="220801" y="2159931"/>
                    <a:pt x="473432" y="2159931"/>
                  </a:cubicBezTo>
                  <a:lnTo>
                    <a:pt x="1702503" y="2159931"/>
                  </a:lnTo>
                  <a:cubicBezTo>
                    <a:pt x="1955134" y="2159931"/>
                    <a:pt x="2159931" y="1955134"/>
                    <a:pt x="2159931" y="1702503"/>
                  </a:cubicBezTo>
                  <a:lnTo>
                    <a:pt x="2159931" y="473432"/>
                  </a:lnTo>
                  <a:cubicBezTo>
                    <a:pt x="2159931" y="220801"/>
                    <a:pt x="1955134" y="16004"/>
                    <a:pt x="1702503" y="16004"/>
                  </a:cubicBezTo>
                  <a:lnTo>
                    <a:pt x="1365225" y="16004"/>
                  </a:lnTo>
                  <a:lnTo>
                    <a:pt x="1368414" y="0"/>
                  </a:lnTo>
                  <a:lnTo>
                    <a:pt x="1711677" y="0"/>
                  </a:lnTo>
                  <a:cubicBezTo>
                    <a:pt x="1968079" y="0"/>
                    <a:pt x="2175934" y="207855"/>
                    <a:pt x="2175934" y="464257"/>
                  </a:cubicBezTo>
                  <a:lnTo>
                    <a:pt x="2175934" y="1711677"/>
                  </a:lnTo>
                  <a:cubicBezTo>
                    <a:pt x="2175934" y="1968079"/>
                    <a:pt x="1968079" y="2175934"/>
                    <a:pt x="1711677" y="2175934"/>
                  </a:cubicBezTo>
                  <a:lnTo>
                    <a:pt x="464257" y="2175934"/>
                  </a:lnTo>
                  <a:cubicBezTo>
                    <a:pt x="207855" y="2175934"/>
                    <a:pt x="0" y="1968079"/>
                    <a:pt x="0" y="1711677"/>
                  </a:cubicBezTo>
                  <a:lnTo>
                    <a:pt x="0" y="464257"/>
                  </a:lnTo>
                  <a:cubicBezTo>
                    <a:pt x="0" y="207855"/>
                    <a:pt x="207855" y="0"/>
                    <a:pt x="464257" y="0"/>
                  </a:cubicBezTo>
                  <a:close/>
                </a:path>
              </a:pathLst>
            </a:cu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zh-CN" sz="13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电梯运行中推、拉轿厢门会有危险发生；</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grpSp>
      <p:grpSp>
        <p:nvGrpSpPr>
          <p:cNvPr id="112644" name="组合 177"/>
          <p:cNvGrpSpPr/>
          <p:nvPr/>
        </p:nvGrpSpPr>
        <p:grpSpPr>
          <a:xfrm>
            <a:off x="2709863" y="1697038"/>
            <a:ext cx="1636712" cy="2217737"/>
            <a:chOff x="4025754" y="3750316"/>
            <a:chExt cx="2175934" cy="2947881"/>
          </a:xfrm>
        </p:grpSpPr>
        <p:sp>
          <p:nvSpPr>
            <p:cNvPr id="179" name="任意多边形 178"/>
            <p:cNvSpPr/>
            <p:nvPr/>
          </p:nvSpPr>
          <p:spPr>
            <a:xfrm>
              <a:off x="4805327" y="3750316"/>
              <a:ext cx="616789" cy="427887"/>
            </a:xfrm>
            <a:custGeom>
              <a:avLst/>
              <a:gdLst>
                <a:gd name="connsiteX0" fmla="*/ 966389 w 1059135"/>
                <a:gd name="connsiteY0" fmla="*/ 2245 h 734756"/>
                <a:gd name="connsiteX1" fmla="*/ 1056891 w 1059135"/>
                <a:gd name="connsiteY1" fmla="*/ 137790 h 734756"/>
                <a:gd name="connsiteX2" fmla="*/ 956419 w 1059135"/>
                <a:gd name="connsiteY2" fmla="*/ 642009 h 734756"/>
                <a:gd name="connsiteX3" fmla="*/ 820873 w 1059135"/>
                <a:gd name="connsiteY3" fmla="*/ 732512 h 734756"/>
                <a:gd name="connsiteX4" fmla="*/ 820875 w 1059135"/>
                <a:gd name="connsiteY4" fmla="*/ 732511 h 734756"/>
                <a:gd name="connsiteX5" fmla="*/ 730372 w 1059135"/>
                <a:gd name="connsiteY5" fmla="*/ 596966 h 734756"/>
                <a:gd name="connsiteX6" fmla="*/ 830843 w 1059135"/>
                <a:gd name="connsiteY6" fmla="*/ 92747 h 734756"/>
                <a:gd name="connsiteX7" fmla="*/ 966389 w 1059135"/>
                <a:gd name="connsiteY7" fmla="*/ 2245 h 734756"/>
                <a:gd name="connsiteX8" fmla="*/ 723680 w 1059135"/>
                <a:gd name="connsiteY8" fmla="*/ 2245 h 734756"/>
                <a:gd name="connsiteX9" fmla="*/ 814182 w 1059135"/>
                <a:gd name="connsiteY9" fmla="*/ 137790 h 734756"/>
                <a:gd name="connsiteX10" fmla="*/ 713709 w 1059135"/>
                <a:gd name="connsiteY10" fmla="*/ 642009 h 734756"/>
                <a:gd name="connsiteX11" fmla="*/ 578165 w 1059135"/>
                <a:gd name="connsiteY11" fmla="*/ 732512 h 734756"/>
                <a:gd name="connsiteX12" fmla="*/ 578165 w 1059135"/>
                <a:gd name="connsiteY12" fmla="*/ 732511 h 734756"/>
                <a:gd name="connsiteX13" fmla="*/ 487663 w 1059135"/>
                <a:gd name="connsiteY13" fmla="*/ 596966 h 734756"/>
                <a:gd name="connsiteX14" fmla="*/ 588134 w 1059135"/>
                <a:gd name="connsiteY14" fmla="*/ 92747 h 734756"/>
                <a:gd name="connsiteX15" fmla="*/ 723680 w 1059135"/>
                <a:gd name="connsiteY15" fmla="*/ 2245 h 734756"/>
                <a:gd name="connsiteX16" fmla="*/ 480971 w 1059135"/>
                <a:gd name="connsiteY16" fmla="*/ 2245 h 734756"/>
                <a:gd name="connsiteX17" fmla="*/ 571473 w 1059135"/>
                <a:gd name="connsiteY17" fmla="*/ 137790 h 734756"/>
                <a:gd name="connsiteX18" fmla="*/ 471001 w 1059135"/>
                <a:gd name="connsiteY18" fmla="*/ 642009 h 734756"/>
                <a:gd name="connsiteX19" fmla="*/ 335455 w 1059135"/>
                <a:gd name="connsiteY19" fmla="*/ 732512 h 734756"/>
                <a:gd name="connsiteX20" fmla="*/ 335457 w 1059135"/>
                <a:gd name="connsiteY20" fmla="*/ 732511 h 734756"/>
                <a:gd name="connsiteX21" fmla="*/ 244954 w 1059135"/>
                <a:gd name="connsiteY21" fmla="*/ 596966 h 734756"/>
                <a:gd name="connsiteX22" fmla="*/ 345425 w 1059135"/>
                <a:gd name="connsiteY22" fmla="*/ 92747 h 734756"/>
                <a:gd name="connsiteX23" fmla="*/ 480971 w 1059135"/>
                <a:gd name="connsiteY23" fmla="*/ 2245 h 734756"/>
                <a:gd name="connsiteX24" fmla="*/ 238262 w 1059135"/>
                <a:gd name="connsiteY24" fmla="*/ 2245 h 734756"/>
                <a:gd name="connsiteX25" fmla="*/ 328764 w 1059135"/>
                <a:gd name="connsiteY25" fmla="*/ 137790 h 734756"/>
                <a:gd name="connsiteX26" fmla="*/ 228291 w 1059135"/>
                <a:gd name="connsiteY26" fmla="*/ 642009 h 734756"/>
                <a:gd name="connsiteX27" fmla="*/ 92747 w 1059135"/>
                <a:gd name="connsiteY27" fmla="*/ 732512 h 734756"/>
                <a:gd name="connsiteX28" fmla="*/ 92747 w 1059135"/>
                <a:gd name="connsiteY28" fmla="*/ 732511 h 734756"/>
                <a:gd name="connsiteX29" fmla="*/ 2245 w 1059135"/>
                <a:gd name="connsiteY29" fmla="*/ 596966 h 734756"/>
                <a:gd name="connsiteX30" fmla="*/ 102716 w 1059135"/>
                <a:gd name="connsiteY30" fmla="*/ 92747 h 734756"/>
                <a:gd name="connsiteX31" fmla="*/ 238262 w 1059135"/>
                <a:gd name="connsiteY31" fmla="*/ 2245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9135" h="734756">
                  <a:moveTo>
                    <a:pt x="966389" y="2245"/>
                  </a:moveTo>
                  <a:cubicBezTo>
                    <a:pt x="1028810" y="14683"/>
                    <a:pt x="1069329" y="75368"/>
                    <a:pt x="1056891" y="137790"/>
                  </a:cubicBezTo>
                  <a:cubicBezTo>
                    <a:pt x="1023401" y="305863"/>
                    <a:pt x="989909" y="473936"/>
                    <a:pt x="956419" y="642009"/>
                  </a:cubicBezTo>
                  <a:cubicBezTo>
                    <a:pt x="943981" y="704431"/>
                    <a:pt x="883295" y="744950"/>
                    <a:pt x="820873" y="732512"/>
                  </a:cubicBezTo>
                  <a:lnTo>
                    <a:pt x="820875" y="732511"/>
                  </a:lnTo>
                  <a:cubicBezTo>
                    <a:pt x="758453" y="720073"/>
                    <a:pt x="717934" y="659388"/>
                    <a:pt x="730372" y="596966"/>
                  </a:cubicBezTo>
                  <a:lnTo>
                    <a:pt x="830843" y="92747"/>
                  </a:lnTo>
                  <a:cubicBezTo>
                    <a:pt x="843281" y="30326"/>
                    <a:pt x="903967" y="-10194"/>
                    <a:pt x="966389" y="2245"/>
                  </a:cubicBezTo>
                  <a:close/>
                  <a:moveTo>
                    <a:pt x="723680" y="2245"/>
                  </a:moveTo>
                  <a:cubicBezTo>
                    <a:pt x="786102" y="14683"/>
                    <a:pt x="826621" y="75368"/>
                    <a:pt x="814182" y="137790"/>
                  </a:cubicBezTo>
                  <a:cubicBezTo>
                    <a:pt x="780691" y="305863"/>
                    <a:pt x="747200" y="473936"/>
                    <a:pt x="713709" y="642009"/>
                  </a:cubicBezTo>
                  <a:cubicBezTo>
                    <a:pt x="701271" y="704431"/>
                    <a:pt x="640586" y="744950"/>
                    <a:pt x="578165" y="732512"/>
                  </a:cubicBezTo>
                  <a:lnTo>
                    <a:pt x="578165" y="732511"/>
                  </a:lnTo>
                  <a:cubicBezTo>
                    <a:pt x="515743" y="720073"/>
                    <a:pt x="475224" y="659387"/>
                    <a:pt x="487663" y="596966"/>
                  </a:cubicBezTo>
                  <a:lnTo>
                    <a:pt x="588134" y="92747"/>
                  </a:lnTo>
                  <a:cubicBezTo>
                    <a:pt x="600573" y="30326"/>
                    <a:pt x="661257" y="-10194"/>
                    <a:pt x="723680" y="2245"/>
                  </a:cubicBezTo>
                  <a:close/>
                  <a:moveTo>
                    <a:pt x="480971" y="2245"/>
                  </a:moveTo>
                  <a:cubicBezTo>
                    <a:pt x="543392" y="14683"/>
                    <a:pt x="583912" y="75368"/>
                    <a:pt x="571473" y="137790"/>
                  </a:cubicBezTo>
                  <a:cubicBezTo>
                    <a:pt x="537983" y="305863"/>
                    <a:pt x="504491" y="473936"/>
                    <a:pt x="471001" y="642009"/>
                  </a:cubicBezTo>
                  <a:cubicBezTo>
                    <a:pt x="458563" y="704431"/>
                    <a:pt x="397877" y="744950"/>
                    <a:pt x="335455" y="732512"/>
                  </a:cubicBezTo>
                  <a:lnTo>
                    <a:pt x="335457" y="732511"/>
                  </a:lnTo>
                  <a:cubicBezTo>
                    <a:pt x="273035" y="720073"/>
                    <a:pt x="232516" y="659387"/>
                    <a:pt x="244954" y="596966"/>
                  </a:cubicBezTo>
                  <a:lnTo>
                    <a:pt x="345425" y="92747"/>
                  </a:lnTo>
                  <a:cubicBezTo>
                    <a:pt x="357863" y="30325"/>
                    <a:pt x="418549" y="-10194"/>
                    <a:pt x="480971" y="2245"/>
                  </a:cubicBezTo>
                  <a:close/>
                  <a:moveTo>
                    <a:pt x="238262" y="2245"/>
                  </a:moveTo>
                  <a:cubicBezTo>
                    <a:pt x="300684" y="14683"/>
                    <a:pt x="341203" y="75368"/>
                    <a:pt x="328764" y="137790"/>
                  </a:cubicBezTo>
                  <a:cubicBezTo>
                    <a:pt x="295273" y="305863"/>
                    <a:pt x="261782" y="473936"/>
                    <a:pt x="228291" y="642009"/>
                  </a:cubicBezTo>
                  <a:cubicBezTo>
                    <a:pt x="215853" y="704431"/>
                    <a:pt x="155168" y="744950"/>
                    <a:pt x="92747" y="732512"/>
                  </a:cubicBezTo>
                  <a:lnTo>
                    <a:pt x="92747" y="732511"/>
                  </a:lnTo>
                  <a:cubicBezTo>
                    <a:pt x="30325" y="720073"/>
                    <a:pt x="-10194" y="659387"/>
                    <a:pt x="2245" y="596966"/>
                  </a:cubicBezTo>
                  <a:lnTo>
                    <a:pt x="102716" y="92747"/>
                  </a:lnTo>
                  <a:cubicBezTo>
                    <a:pt x="115155" y="30325"/>
                    <a:pt x="175839" y="-10194"/>
                    <a:pt x="238262" y="224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0" name="任意多边形 179"/>
            <p:cNvSpPr/>
            <p:nvPr/>
          </p:nvSpPr>
          <p:spPr>
            <a:xfrm>
              <a:off x="4025754" y="3963441"/>
              <a:ext cx="2175934" cy="2734756"/>
            </a:xfrm>
            <a:custGeom>
              <a:avLst/>
              <a:gdLst>
                <a:gd name="connsiteX0" fmla="*/ 464257 w 2175934"/>
                <a:gd name="connsiteY0" fmla="*/ 0 h 2175934"/>
                <a:gd name="connsiteX1" fmla="*/ 807522 w 2175934"/>
                <a:gd name="connsiteY1" fmla="*/ 0 h 2175934"/>
                <a:gd name="connsiteX2" fmla="*/ 804333 w 2175934"/>
                <a:gd name="connsiteY2" fmla="*/ 16004 h 2175934"/>
                <a:gd name="connsiteX3" fmla="*/ 473432 w 2175934"/>
                <a:gd name="connsiteY3" fmla="*/ 16004 h 2175934"/>
                <a:gd name="connsiteX4" fmla="*/ 16004 w 2175934"/>
                <a:gd name="connsiteY4" fmla="*/ 473432 h 2175934"/>
                <a:gd name="connsiteX5" fmla="*/ 16004 w 2175934"/>
                <a:gd name="connsiteY5" fmla="*/ 1702503 h 2175934"/>
                <a:gd name="connsiteX6" fmla="*/ 473432 w 2175934"/>
                <a:gd name="connsiteY6" fmla="*/ 2159931 h 2175934"/>
                <a:gd name="connsiteX7" fmla="*/ 1702503 w 2175934"/>
                <a:gd name="connsiteY7" fmla="*/ 2159931 h 2175934"/>
                <a:gd name="connsiteX8" fmla="*/ 2159931 w 2175934"/>
                <a:gd name="connsiteY8" fmla="*/ 1702503 h 2175934"/>
                <a:gd name="connsiteX9" fmla="*/ 2159931 w 2175934"/>
                <a:gd name="connsiteY9" fmla="*/ 473432 h 2175934"/>
                <a:gd name="connsiteX10" fmla="*/ 1702503 w 2175934"/>
                <a:gd name="connsiteY10" fmla="*/ 16004 h 2175934"/>
                <a:gd name="connsiteX11" fmla="*/ 1365225 w 2175934"/>
                <a:gd name="connsiteY11" fmla="*/ 16004 h 2175934"/>
                <a:gd name="connsiteX12" fmla="*/ 1368414 w 2175934"/>
                <a:gd name="connsiteY12" fmla="*/ 0 h 2175934"/>
                <a:gd name="connsiteX13" fmla="*/ 1711677 w 2175934"/>
                <a:gd name="connsiteY13" fmla="*/ 0 h 2175934"/>
                <a:gd name="connsiteX14" fmla="*/ 2175934 w 2175934"/>
                <a:gd name="connsiteY14" fmla="*/ 464257 h 2175934"/>
                <a:gd name="connsiteX15" fmla="*/ 2175934 w 2175934"/>
                <a:gd name="connsiteY15" fmla="*/ 1711677 h 2175934"/>
                <a:gd name="connsiteX16" fmla="*/ 1711677 w 2175934"/>
                <a:gd name="connsiteY16" fmla="*/ 2175934 h 2175934"/>
                <a:gd name="connsiteX17" fmla="*/ 464257 w 2175934"/>
                <a:gd name="connsiteY17" fmla="*/ 2175934 h 2175934"/>
                <a:gd name="connsiteX18" fmla="*/ 0 w 2175934"/>
                <a:gd name="connsiteY18" fmla="*/ 1711677 h 2175934"/>
                <a:gd name="connsiteX19" fmla="*/ 0 w 2175934"/>
                <a:gd name="connsiteY19" fmla="*/ 464257 h 2175934"/>
                <a:gd name="connsiteX20" fmla="*/ 464257 w 2175934"/>
                <a:gd name="connsiteY20" fmla="*/ 0 h 21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934" h="2175934">
                  <a:moveTo>
                    <a:pt x="464257" y="0"/>
                  </a:moveTo>
                  <a:lnTo>
                    <a:pt x="807522" y="0"/>
                  </a:lnTo>
                  <a:lnTo>
                    <a:pt x="804333" y="16004"/>
                  </a:lnTo>
                  <a:lnTo>
                    <a:pt x="473432" y="16004"/>
                  </a:lnTo>
                  <a:cubicBezTo>
                    <a:pt x="220801" y="16004"/>
                    <a:pt x="16004" y="220801"/>
                    <a:pt x="16004" y="473432"/>
                  </a:cubicBezTo>
                  <a:lnTo>
                    <a:pt x="16004" y="1702503"/>
                  </a:lnTo>
                  <a:cubicBezTo>
                    <a:pt x="16004" y="1955134"/>
                    <a:pt x="220801" y="2159931"/>
                    <a:pt x="473432" y="2159931"/>
                  </a:cubicBezTo>
                  <a:lnTo>
                    <a:pt x="1702503" y="2159931"/>
                  </a:lnTo>
                  <a:cubicBezTo>
                    <a:pt x="1955134" y="2159931"/>
                    <a:pt x="2159931" y="1955134"/>
                    <a:pt x="2159931" y="1702503"/>
                  </a:cubicBezTo>
                  <a:lnTo>
                    <a:pt x="2159931" y="473432"/>
                  </a:lnTo>
                  <a:cubicBezTo>
                    <a:pt x="2159931" y="220801"/>
                    <a:pt x="1955134" y="16004"/>
                    <a:pt x="1702503" y="16004"/>
                  </a:cubicBezTo>
                  <a:lnTo>
                    <a:pt x="1365225" y="16004"/>
                  </a:lnTo>
                  <a:lnTo>
                    <a:pt x="1368414" y="0"/>
                  </a:lnTo>
                  <a:lnTo>
                    <a:pt x="1711677" y="0"/>
                  </a:lnTo>
                  <a:cubicBezTo>
                    <a:pt x="1968079" y="0"/>
                    <a:pt x="2175934" y="207855"/>
                    <a:pt x="2175934" y="464257"/>
                  </a:cubicBezTo>
                  <a:lnTo>
                    <a:pt x="2175934" y="1711677"/>
                  </a:lnTo>
                  <a:cubicBezTo>
                    <a:pt x="2175934" y="1968079"/>
                    <a:pt x="1968079" y="2175934"/>
                    <a:pt x="1711677" y="2175934"/>
                  </a:cubicBezTo>
                  <a:lnTo>
                    <a:pt x="464257" y="2175934"/>
                  </a:lnTo>
                  <a:cubicBezTo>
                    <a:pt x="207855" y="2175934"/>
                    <a:pt x="0" y="1968079"/>
                    <a:pt x="0" y="1711677"/>
                  </a:cubicBezTo>
                  <a:lnTo>
                    <a:pt x="0" y="464257"/>
                  </a:lnTo>
                  <a:cubicBezTo>
                    <a:pt x="0" y="207855"/>
                    <a:pt x="207855" y="0"/>
                    <a:pt x="464257" y="0"/>
                  </a:cubicBezTo>
                  <a:close/>
                </a:path>
              </a:pathLst>
            </a:cu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zh-CN" sz="13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运送水泥、沙子必须要装袋运输，并在轿厢内均匀放置，对于较重货物（比如瓷砖等）一次不能运载过多；</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grpSp>
      <p:grpSp>
        <p:nvGrpSpPr>
          <p:cNvPr id="112645" name="组合 180"/>
          <p:cNvGrpSpPr/>
          <p:nvPr/>
        </p:nvGrpSpPr>
        <p:grpSpPr>
          <a:xfrm>
            <a:off x="4797425" y="1697038"/>
            <a:ext cx="1636713" cy="2217737"/>
            <a:chOff x="4025754" y="3750316"/>
            <a:chExt cx="2175934" cy="2947881"/>
          </a:xfrm>
        </p:grpSpPr>
        <p:sp>
          <p:nvSpPr>
            <p:cNvPr id="182" name="任意多边形 181"/>
            <p:cNvSpPr/>
            <p:nvPr/>
          </p:nvSpPr>
          <p:spPr>
            <a:xfrm>
              <a:off x="4805327" y="3750316"/>
              <a:ext cx="616789" cy="427887"/>
            </a:xfrm>
            <a:custGeom>
              <a:avLst/>
              <a:gdLst>
                <a:gd name="connsiteX0" fmla="*/ 966389 w 1059135"/>
                <a:gd name="connsiteY0" fmla="*/ 2245 h 734756"/>
                <a:gd name="connsiteX1" fmla="*/ 1056891 w 1059135"/>
                <a:gd name="connsiteY1" fmla="*/ 137790 h 734756"/>
                <a:gd name="connsiteX2" fmla="*/ 956419 w 1059135"/>
                <a:gd name="connsiteY2" fmla="*/ 642009 h 734756"/>
                <a:gd name="connsiteX3" fmla="*/ 820873 w 1059135"/>
                <a:gd name="connsiteY3" fmla="*/ 732512 h 734756"/>
                <a:gd name="connsiteX4" fmla="*/ 820875 w 1059135"/>
                <a:gd name="connsiteY4" fmla="*/ 732511 h 734756"/>
                <a:gd name="connsiteX5" fmla="*/ 730372 w 1059135"/>
                <a:gd name="connsiteY5" fmla="*/ 596966 h 734756"/>
                <a:gd name="connsiteX6" fmla="*/ 830843 w 1059135"/>
                <a:gd name="connsiteY6" fmla="*/ 92747 h 734756"/>
                <a:gd name="connsiteX7" fmla="*/ 966389 w 1059135"/>
                <a:gd name="connsiteY7" fmla="*/ 2245 h 734756"/>
                <a:gd name="connsiteX8" fmla="*/ 723680 w 1059135"/>
                <a:gd name="connsiteY8" fmla="*/ 2245 h 734756"/>
                <a:gd name="connsiteX9" fmla="*/ 814182 w 1059135"/>
                <a:gd name="connsiteY9" fmla="*/ 137790 h 734756"/>
                <a:gd name="connsiteX10" fmla="*/ 713709 w 1059135"/>
                <a:gd name="connsiteY10" fmla="*/ 642009 h 734756"/>
                <a:gd name="connsiteX11" fmla="*/ 578165 w 1059135"/>
                <a:gd name="connsiteY11" fmla="*/ 732512 h 734756"/>
                <a:gd name="connsiteX12" fmla="*/ 578165 w 1059135"/>
                <a:gd name="connsiteY12" fmla="*/ 732511 h 734756"/>
                <a:gd name="connsiteX13" fmla="*/ 487663 w 1059135"/>
                <a:gd name="connsiteY13" fmla="*/ 596966 h 734756"/>
                <a:gd name="connsiteX14" fmla="*/ 588134 w 1059135"/>
                <a:gd name="connsiteY14" fmla="*/ 92747 h 734756"/>
                <a:gd name="connsiteX15" fmla="*/ 723680 w 1059135"/>
                <a:gd name="connsiteY15" fmla="*/ 2245 h 734756"/>
                <a:gd name="connsiteX16" fmla="*/ 480971 w 1059135"/>
                <a:gd name="connsiteY16" fmla="*/ 2245 h 734756"/>
                <a:gd name="connsiteX17" fmla="*/ 571473 w 1059135"/>
                <a:gd name="connsiteY17" fmla="*/ 137790 h 734756"/>
                <a:gd name="connsiteX18" fmla="*/ 471001 w 1059135"/>
                <a:gd name="connsiteY18" fmla="*/ 642009 h 734756"/>
                <a:gd name="connsiteX19" fmla="*/ 335455 w 1059135"/>
                <a:gd name="connsiteY19" fmla="*/ 732512 h 734756"/>
                <a:gd name="connsiteX20" fmla="*/ 335457 w 1059135"/>
                <a:gd name="connsiteY20" fmla="*/ 732511 h 734756"/>
                <a:gd name="connsiteX21" fmla="*/ 244954 w 1059135"/>
                <a:gd name="connsiteY21" fmla="*/ 596966 h 734756"/>
                <a:gd name="connsiteX22" fmla="*/ 345425 w 1059135"/>
                <a:gd name="connsiteY22" fmla="*/ 92747 h 734756"/>
                <a:gd name="connsiteX23" fmla="*/ 480971 w 1059135"/>
                <a:gd name="connsiteY23" fmla="*/ 2245 h 734756"/>
                <a:gd name="connsiteX24" fmla="*/ 238262 w 1059135"/>
                <a:gd name="connsiteY24" fmla="*/ 2245 h 734756"/>
                <a:gd name="connsiteX25" fmla="*/ 328764 w 1059135"/>
                <a:gd name="connsiteY25" fmla="*/ 137790 h 734756"/>
                <a:gd name="connsiteX26" fmla="*/ 228291 w 1059135"/>
                <a:gd name="connsiteY26" fmla="*/ 642009 h 734756"/>
                <a:gd name="connsiteX27" fmla="*/ 92747 w 1059135"/>
                <a:gd name="connsiteY27" fmla="*/ 732512 h 734756"/>
                <a:gd name="connsiteX28" fmla="*/ 92747 w 1059135"/>
                <a:gd name="connsiteY28" fmla="*/ 732511 h 734756"/>
                <a:gd name="connsiteX29" fmla="*/ 2245 w 1059135"/>
                <a:gd name="connsiteY29" fmla="*/ 596966 h 734756"/>
                <a:gd name="connsiteX30" fmla="*/ 102716 w 1059135"/>
                <a:gd name="connsiteY30" fmla="*/ 92747 h 734756"/>
                <a:gd name="connsiteX31" fmla="*/ 238262 w 1059135"/>
                <a:gd name="connsiteY31" fmla="*/ 2245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9135" h="734756">
                  <a:moveTo>
                    <a:pt x="966389" y="2245"/>
                  </a:moveTo>
                  <a:cubicBezTo>
                    <a:pt x="1028810" y="14683"/>
                    <a:pt x="1069329" y="75368"/>
                    <a:pt x="1056891" y="137790"/>
                  </a:cubicBezTo>
                  <a:cubicBezTo>
                    <a:pt x="1023401" y="305863"/>
                    <a:pt x="989909" y="473936"/>
                    <a:pt x="956419" y="642009"/>
                  </a:cubicBezTo>
                  <a:cubicBezTo>
                    <a:pt x="943981" y="704431"/>
                    <a:pt x="883295" y="744950"/>
                    <a:pt x="820873" y="732512"/>
                  </a:cubicBezTo>
                  <a:lnTo>
                    <a:pt x="820875" y="732511"/>
                  </a:lnTo>
                  <a:cubicBezTo>
                    <a:pt x="758453" y="720073"/>
                    <a:pt x="717934" y="659388"/>
                    <a:pt x="730372" y="596966"/>
                  </a:cubicBezTo>
                  <a:lnTo>
                    <a:pt x="830843" y="92747"/>
                  </a:lnTo>
                  <a:cubicBezTo>
                    <a:pt x="843281" y="30326"/>
                    <a:pt x="903967" y="-10194"/>
                    <a:pt x="966389" y="2245"/>
                  </a:cubicBezTo>
                  <a:close/>
                  <a:moveTo>
                    <a:pt x="723680" y="2245"/>
                  </a:moveTo>
                  <a:cubicBezTo>
                    <a:pt x="786102" y="14683"/>
                    <a:pt x="826621" y="75368"/>
                    <a:pt x="814182" y="137790"/>
                  </a:cubicBezTo>
                  <a:cubicBezTo>
                    <a:pt x="780691" y="305863"/>
                    <a:pt x="747200" y="473936"/>
                    <a:pt x="713709" y="642009"/>
                  </a:cubicBezTo>
                  <a:cubicBezTo>
                    <a:pt x="701271" y="704431"/>
                    <a:pt x="640586" y="744950"/>
                    <a:pt x="578165" y="732512"/>
                  </a:cubicBezTo>
                  <a:lnTo>
                    <a:pt x="578165" y="732511"/>
                  </a:lnTo>
                  <a:cubicBezTo>
                    <a:pt x="515743" y="720073"/>
                    <a:pt x="475224" y="659387"/>
                    <a:pt x="487663" y="596966"/>
                  </a:cubicBezTo>
                  <a:lnTo>
                    <a:pt x="588134" y="92747"/>
                  </a:lnTo>
                  <a:cubicBezTo>
                    <a:pt x="600573" y="30326"/>
                    <a:pt x="661257" y="-10194"/>
                    <a:pt x="723680" y="2245"/>
                  </a:cubicBezTo>
                  <a:close/>
                  <a:moveTo>
                    <a:pt x="480971" y="2245"/>
                  </a:moveTo>
                  <a:cubicBezTo>
                    <a:pt x="543392" y="14683"/>
                    <a:pt x="583912" y="75368"/>
                    <a:pt x="571473" y="137790"/>
                  </a:cubicBezTo>
                  <a:cubicBezTo>
                    <a:pt x="537983" y="305863"/>
                    <a:pt x="504491" y="473936"/>
                    <a:pt x="471001" y="642009"/>
                  </a:cubicBezTo>
                  <a:cubicBezTo>
                    <a:pt x="458563" y="704431"/>
                    <a:pt x="397877" y="744950"/>
                    <a:pt x="335455" y="732512"/>
                  </a:cubicBezTo>
                  <a:lnTo>
                    <a:pt x="335457" y="732511"/>
                  </a:lnTo>
                  <a:cubicBezTo>
                    <a:pt x="273035" y="720073"/>
                    <a:pt x="232516" y="659387"/>
                    <a:pt x="244954" y="596966"/>
                  </a:cubicBezTo>
                  <a:lnTo>
                    <a:pt x="345425" y="92747"/>
                  </a:lnTo>
                  <a:cubicBezTo>
                    <a:pt x="357863" y="30325"/>
                    <a:pt x="418549" y="-10194"/>
                    <a:pt x="480971" y="2245"/>
                  </a:cubicBezTo>
                  <a:close/>
                  <a:moveTo>
                    <a:pt x="238262" y="2245"/>
                  </a:moveTo>
                  <a:cubicBezTo>
                    <a:pt x="300684" y="14683"/>
                    <a:pt x="341203" y="75368"/>
                    <a:pt x="328764" y="137790"/>
                  </a:cubicBezTo>
                  <a:cubicBezTo>
                    <a:pt x="295273" y="305863"/>
                    <a:pt x="261782" y="473936"/>
                    <a:pt x="228291" y="642009"/>
                  </a:cubicBezTo>
                  <a:cubicBezTo>
                    <a:pt x="215853" y="704431"/>
                    <a:pt x="155168" y="744950"/>
                    <a:pt x="92747" y="732512"/>
                  </a:cubicBezTo>
                  <a:lnTo>
                    <a:pt x="92747" y="732511"/>
                  </a:lnTo>
                  <a:cubicBezTo>
                    <a:pt x="30325" y="720073"/>
                    <a:pt x="-10194" y="659387"/>
                    <a:pt x="2245" y="596966"/>
                  </a:cubicBezTo>
                  <a:lnTo>
                    <a:pt x="102716" y="92747"/>
                  </a:lnTo>
                  <a:cubicBezTo>
                    <a:pt x="115155" y="30325"/>
                    <a:pt x="175839" y="-10194"/>
                    <a:pt x="238262" y="224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3" name="任意多边形 182"/>
            <p:cNvSpPr/>
            <p:nvPr/>
          </p:nvSpPr>
          <p:spPr>
            <a:xfrm>
              <a:off x="4025754" y="3963441"/>
              <a:ext cx="2175934" cy="2734756"/>
            </a:xfrm>
            <a:custGeom>
              <a:avLst/>
              <a:gdLst>
                <a:gd name="connsiteX0" fmla="*/ 464257 w 2175934"/>
                <a:gd name="connsiteY0" fmla="*/ 0 h 2175934"/>
                <a:gd name="connsiteX1" fmla="*/ 807522 w 2175934"/>
                <a:gd name="connsiteY1" fmla="*/ 0 h 2175934"/>
                <a:gd name="connsiteX2" fmla="*/ 804333 w 2175934"/>
                <a:gd name="connsiteY2" fmla="*/ 16004 h 2175934"/>
                <a:gd name="connsiteX3" fmla="*/ 473432 w 2175934"/>
                <a:gd name="connsiteY3" fmla="*/ 16004 h 2175934"/>
                <a:gd name="connsiteX4" fmla="*/ 16004 w 2175934"/>
                <a:gd name="connsiteY4" fmla="*/ 473432 h 2175934"/>
                <a:gd name="connsiteX5" fmla="*/ 16004 w 2175934"/>
                <a:gd name="connsiteY5" fmla="*/ 1702503 h 2175934"/>
                <a:gd name="connsiteX6" fmla="*/ 473432 w 2175934"/>
                <a:gd name="connsiteY6" fmla="*/ 2159931 h 2175934"/>
                <a:gd name="connsiteX7" fmla="*/ 1702503 w 2175934"/>
                <a:gd name="connsiteY7" fmla="*/ 2159931 h 2175934"/>
                <a:gd name="connsiteX8" fmla="*/ 2159931 w 2175934"/>
                <a:gd name="connsiteY8" fmla="*/ 1702503 h 2175934"/>
                <a:gd name="connsiteX9" fmla="*/ 2159931 w 2175934"/>
                <a:gd name="connsiteY9" fmla="*/ 473432 h 2175934"/>
                <a:gd name="connsiteX10" fmla="*/ 1702503 w 2175934"/>
                <a:gd name="connsiteY10" fmla="*/ 16004 h 2175934"/>
                <a:gd name="connsiteX11" fmla="*/ 1365225 w 2175934"/>
                <a:gd name="connsiteY11" fmla="*/ 16004 h 2175934"/>
                <a:gd name="connsiteX12" fmla="*/ 1368414 w 2175934"/>
                <a:gd name="connsiteY12" fmla="*/ 0 h 2175934"/>
                <a:gd name="connsiteX13" fmla="*/ 1711677 w 2175934"/>
                <a:gd name="connsiteY13" fmla="*/ 0 h 2175934"/>
                <a:gd name="connsiteX14" fmla="*/ 2175934 w 2175934"/>
                <a:gd name="connsiteY14" fmla="*/ 464257 h 2175934"/>
                <a:gd name="connsiteX15" fmla="*/ 2175934 w 2175934"/>
                <a:gd name="connsiteY15" fmla="*/ 1711677 h 2175934"/>
                <a:gd name="connsiteX16" fmla="*/ 1711677 w 2175934"/>
                <a:gd name="connsiteY16" fmla="*/ 2175934 h 2175934"/>
                <a:gd name="connsiteX17" fmla="*/ 464257 w 2175934"/>
                <a:gd name="connsiteY17" fmla="*/ 2175934 h 2175934"/>
                <a:gd name="connsiteX18" fmla="*/ 0 w 2175934"/>
                <a:gd name="connsiteY18" fmla="*/ 1711677 h 2175934"/>
                <a:gd name="connsiteX19" fmla="*/ 0 w 2175934"/>
                <a:gd name="connsiteY19" fmla="*/ 464257 h 2175934"/>
                <a:gd name="connsiteX20" fmla="*/ 464257 w 2175934"/>
                <a:gd name="connsiteY20" fmla="*/ 0 h 21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934" h="2175934">
                  <a:moveTo>
                    <a:pt x="464257" y="0"/>
                  </a:moveTo>
                  <a:lnTo>
                    <a:pt x="807522" y="0"/>
                  </a:lnTo>
                  <a:lnTo>
                    <a:pt x="804333" y="16004"/>
                  </a:lnTo>
                  <a:lnTo>
                    <a:pt x="473432" y="16004"/>
                  </a:lnTo>
                  <a:cubicBezTo>
                    <a:pt x="220801" y="16004"/>
                    <a:pt x="16004" y="220801"/>
                    <a:pt x="16004" y="473432"/>
                  </a:cubicBezTo>
                  <a:lnTo>
                    <a:pt x="16004" y="1702503"/>
                  </a:lnTo>
                  <a:cubicBezTo>
                    <a:pt x="16004" y="1955134"/>
                    <a:pt x="220801" y="2159931"/>
                    <a:pt x="473432" y="2159931"/>
                  </a:cubicBezTo>
                  <a:lnTo>
                    <a:pt x="1702503" y="2159931"/>
                  </a:lnTo>
                  <a:cubicBezTo>
                    <a:pt x="1955134" y="2159931"/>
                    <a:pt x="2159931" y="1955134"/>
                    <a:pt x="2159931" y="1702503"/>
                  </a:cubicBezTo>
                  <a:lnTo>
                    <a:pt x="2159931" y="473432"/>
                  </a:lnTo>
                  <a:cubicBezTo>
                    <a:pt x="2159931" y="220801"/>
                    <a:pt x="1955134" y="16004"/>
                    <a:pt x="1702503" y="16004"/>
                  </a:cubicBezTo>
                  <a:lnTo>
                    <a:pt x="1365225" y="16004"/>
                  </a:lnTo>
                  <a:lnTo>
                    <a:pt x="1368414" y="0"/>
                  </a:lnTo>
                  <a:lnTo>
                    <a:pt x="1711677" y="0"/>
                  </a:lnTo>
                  <a:cubicBezTo>
                    <a:pt x="1968079" y="0"/>
                    <a:pt x="2175934" y="207855"/>
                    <a:pt x="2175934" y="464257"/>
                  </a:cubicBezTo>
                  <a:lnTo>
                    <a:pt x="2175934" y="1711677"/>
                  </a:lnTo>
                  <a:cubicBezTo>
                    <a:pt x="2175934" y="1968079"/>
                    <a:pt x="1968079" y="2175934"/>
                    <a:pt x="1711677" y="2175934"/>
                  </a:cubicBezTo>
                  <a:lnTo>
                    <a:pt x="464257" y="2175934"/>
                  </a:lnTo>
                  <a:cubicBezTo>
                    <a:pt x="207855" y="2175934"/>
                    <a:pt x="0" y="1968079"/>
                    <a:pt x="0" y="1711677"/>
                  </a:cubicBezTo>
                  <a:lnTo>
                    <a:pt x="0" y="464257"/>
                  </a:lnTo>
                  <a:cubicBezTo>
                    <a:pt x="0" y="207855"/>
                    <a:pt x="207855" y="0"/>
                    <a:pt x="464257" y="0"/>
                  </a:cubicBezTo>
                  <a:close/>
                </a:path>
              </a:pathLst>
            </a:cu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zh-CN" sz="13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轿厢装载较多的时候不要再强行进入，避免超载引起的困人故障发生；</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grpSp>
      <p:grpSp>
        <p:nvGrpSpPr>
          <p:cNvPr id="112646" name="组合 183"/>
          <p:cNvGrpSpPr/>
          <p:nvPr/>
        </p:nvGrpSpPr>
        <p:grpSpPr>
          <a:xfrm>
            <a:off x="6886575" y="1649413"/>
            <a:ext cx="1636713" cy="2265362"/>
            <a:chOff x="4025754" y="3750316"/>
            <a:chExt cx="2175934" cy="3011195"/>
          </a:xfrm>
        </p:grpSpPr>
        <p:sp>
          <p:nvSpPr>
            <p:cNvPr id="185" name="任意多边形 184"/>
            <p:cNvSpPr/>
            <p:nvPr/>
          </p:nvSpPr>
          <p:spPr>
            <a:xfrm>
              <a:off x="4805327" y="3750316"/>
              <a:ext cx="616789" cy="427887"/>
            </a:xfrm>
            <a:custGeom>
              <a:avLst/>
              <a:gdLst>
                <a:gd name="connsiteX0" fmla="*/ 966389 w 1059135"/>
                <a:gd name="connsiteY0" fmla="*/ 2245 h 734756"/>
                <a:gd name="connsiteX1" fmla="*/ 1056891 w 1059135"/>
                <a:gd name="connsiteY1" fmla="*/ 137790 h 734756"/>
                <a:gd name="connsiteX2" fmla="*/ 956419 w 1059135"/>
                <a:gd name="connsiteY2" fmla="*/ 642009 h 734756"/>
                <a:gd name="connsiteX3" fmla="*/ 820873 w 1059135"/>
                <a:gd name="connsiteY3" fmla="*/ 732512 h 734756"/>
                <a:gd name="connsiteX4" fmla="*/ 820875 w 1059135"/>
                <a:gd name="connsiteY4" fmla="*/ 732511 h 734756"/>
                <a:gd name="connsiteX5" fmla="*/ 730372 w 1059135"/>
                <a:gd name="connsiteY5" fmla="*/ 596966 h 734756"/>
                <a:gd name="connsiteX6" fmla="*/ 830843 w 1059135"/>
                <a:gd name="connsiteY6" fmla="*/ 92747 h 734756"/>
                <a:gd name="connsiteX7" fmla="*/ 966389 w 1059135"/>
                <a:gd name="connsiteY7" fmla="*/ 2245 h 734756"/>
                <a:gd name="connsiteX8" fmla="*/ 723680 w 1059135"/>
                <a:gd name="connsiteY8" fmla="*/ 2245 h 734756"/>
                <a:gd name="connsiteX9" fmla="*/ 814182 w 1059135"/>
                <a:gd name="connsiteY9" fmla="*/ 137790 h 734756"/>
                <a:gd name="connsiteX10" fmla="*/ 713709 w 1059135"/>
                <a:gd name="connsiteY10" fmla="*/ 642009 h 734756"/>
                <a:gd name="connsiteX11" fmla="*/ 578165 w 1059135"/>
                <a:gd name="connsiteY11" fmla="*/ 732512 h 734756"/>
                <a:gd name="connsiteX12" fmla="*/ 578165 w 1059135"/>
                <a:gd name="connsiteY12" fmla="*/ 732511 h 734756"/>
                <a:gd name="connsiteX13" fmla="*/ 487663 w 1059135"/>
                <a:gd name="connsiteY13" fmla="*/ 596966 h 734756"/>
                <a:gd name="connsiteX14" fmla="*/ 588134 w 1059135"/>
                <a:gd name="connsiteY14" fmla="*/ 92747 h 734756"/>
                <a:gd name="connsiteX15" fmla="*/ 723680 w 1059135"/>
                <a:gd name="connsiteY15" fmla="*/ 2245 h 734756"/>
                <a:gd name="connsiteX16" fmla="*/ 480971 w 1059135"/>
                <a:gd name="connsiteY16" fmla="*/ 2245 h 734756"/>
                <a:gd name="connsiteX17" fmla="*/ 571473 w 1059135"/>
                <a:gd name="connsiteY17" fmla="*/ 137790 h 734756"/>
                <a:gd name="connsiteX18" fmla="*/ 471001 w 1059135"/>
                <a:gd name="connsiteY18" fmla="*/ 642009 h 734756"/>
                <a:gd name="connsiteX19" fmla="*/ 335455 w 1059135"/>
                <a:gd name="connsiteY19" fmla="*/ 732512 h 734756"/>
                <a:gd name="connsiteX20" fmla="*/ 335457 w 1059135"/>
                <a:gd name="connsiteY20" fmla="*/ 732511 h 734756"/>
                <a:gd name="connsiteX21" fmla="*/ 244954 w 1059135"/>
                <a:gd name="connsiteY21" fmla="*/ 596966 h 734756"/>
                <a:gd name="connsiteX22" fmla="*/ 345425 w 1059135"/>
                <a:gd name="connsiteY22" fmla="*/ 92747 h 734756"/>
                <a:gd name="connsiteX23" fmla="*/ 480971 w 1059135"/>
                <a:gd name="connsiteY23" fmla="*/ 2245 h 734756"/>
                <a:gd name="connsiteX24" fmla="*/ 238262 w 1059135"/>
                <a:gd name="connsiteY24" fmla="*/ 2245 h 734756"/>
                <a:gd name="connsiteX25" fmla="*/ 328764 w 1059135"/>
                <a:gd name="connsiteY25" fmla="*/ 137790 h 734756"/>
                <a:gd name="connsiteX26" fmla="*/ 228291 w 1059135"/>
                <a:gd name="connsiteY26" fmla="*/ 642009 h 734756"/>
                <a:gd name="connsiteX27" fmla="*/ 92747 w 1059135"/>
                <a:gd name="connsiteY27" fmla="*/ 732512 h 734756"/>
                <a:gd name="connsiteX28" fmla="*/ 92747 w 1059135"/>
                <a:gd name="connsiteY28" fmla="*/ 732511 h 734756"/>
                <a:gd name="connsiteX29" fmla="*/ 2245 w 1059135"/>
                <a:gd name="connsiteY29" fmla="*/ 596966 h 734756"/>
                <a:gd name="connsiteX30" fmla="*/ 102716 w 1059135"/>
                <a:gd name="connsiteY30" fmla="*/ 92747 h 734756"/>
                <a:gd name="connsiteX31" fmla="*/ 238262 w 1059135"/>
                <a:gd name="connsiteY31" fmla="*/ 2245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9135" h="734756">
                  <a:moveTo>
                    <a:pt x="966389" y="2245"/>
                  </a:moveTo>
                  <a:cubicBezTo>
                    <a:pt x="1028810" y="14683"/>
                    <a:pt x="1069329" y="75368"/>
                    <a:pt x="1056891" y="137790"/>
                  </a:cubicBezTo>
                  <a:cubicBezTo>
                    <a:pt x="1023401" y="305863"/>
                    <a:pt x="989909" y="473936"/>
                    <a:pt x="956419" y="642009"/>
                  </a:cubicBezTo>
                  <a:cubicBezTo>
                    <a:pt x="943981" y="704431"/>
                    <a:pt x="883295" y="744950"/>
                    <a:pt x="820873" y="732512"/>
                  </a:cubicBezTo>
                  <a:lnTo>
                    <a:pt x="820875" y="732511"/>
                  </a:lnTo>
                  <a:cubicBezTo>
                    <a:pt x="758453" y="720073"/>
                    <a:pt x="717934" y="659388"/>
                    <a:pt x="730372" y="596966"/>
                  </a:cubicBezTo>
                  <a:lnTo>
                    <a:pt x="830843" y="92747"/>
                  </a:lnTo>
                  <a:cubicBezTo>
                    <a:pt x="843281" y="30326"/>
                    <a:pt x="903967" y="-10194"/>
                    <a:pt x="966389" y="2245"/>
                  </a:cubicBezTo>
                  <a:close/>
                  <a:moveTo>
                    <a:pt x="723680" y="2245"/>
                  </a:moveTo>
                  <a:cubicBezTo>
                    <a:pt x="786102" y="14683"/>
                    <a:pt x="826621" y="75368"/>
                    <a:pt x="814182" y="137790"/>
                  </a:cubicBezTo>
                  <a:cubicBezTo>
                    <a:pt x="780691" y="305863"/>
                    <a:pt x="747200" y="473936"/>
                    <a:pt x="713709" y="642009"/>
                  </a:cubicBezTo>
                  <a:cubicBezTo>
                    <a:pt x="701271" y="704431"/>
                    <a:pt x="640586" y="744950"/>
                    <a:pt x="578165" y="732512"/>
                  </a:cubicBezTo>
                  <a:lnTo>
                    <a:pt x="578165" y="732511"/>
                  </a:lnTo>
                  <a:cubicBezTo>
                    <a:pt x="515743" y="720073"/>
                    <a:pt x="475224" y="659387"/>
                    <a:pt x="487663" y="596966"/>
                  </a:cubicBezTo>
                  <a:lnTo>
                    <a:pt x="588134" y="92747"/>
                  </a:lnTo>
                  <a:cubicBezTo>
                    <a:pt x="600573" y="30326"/>
                    <a:pt x="661257" y="-10194"/>
                    <a:pt x="723680" y="2245"/>
                  </a:cubicBezTo>
                  <a:close/>
                  <a:moveTo>
                    <a:pt x="480971" y="2245"/>
                  </a:moveTo>
                  <a:cubicBezTo>
                    <a:pt x="543392" y="14683"/>
                    <a:pt x="583912" y="75368"/>
                    <a:pt x="571473" y="137790"/>
                  </a:cubicBezTo>
                  <a:cubicBezTo>
                    <a:pt x="537983" y="305863"/>
                    <a:pt x="504491" y="473936"/>
                    <a:pt x="471001" y="642009"/>
                  </a:cubicBezTo>
                  <a:cubicBezTo>
                    <a:pt x="458563" y="704431"/>
                    <a:pt x="397877" y="744950"/>
                    <a:pt x="335455" y="732512"/>
                  </a:cubicBezTo>
                  <a:lnTo>
                    <a:pt x="335457" y="732511"/>
                  </a:lnTo>
                  <a:cubicBezTo>
                    <a:pt x="273035" y="720073"/>
                    <a:pt x="232516" y="659387"/>
                    <a:pt x="244954" y="596966"/>
                  </a:cubicBezTo>
                  <a:lnTo>
                    <a:pt x="345425" y="92747"/>
                  </a:lnTo>
                  <a:cubicBezTo>
                    <a:pt x="357863" y="30325"/>
                    <a:pt x="418549" y="-10194"/>
                    <a:pt x="480971" y="2245"/>
                  </a:cubicBezTo>
                  <a:close/>
                  <a:moveTo>
                    <a:pt x="238262" y="2245"/>
                  </a:moveTo>
                  <a:cubicBezTo>
                    <a:pt x="300684" y="14683"/>
                    <a:pt x="341203" y="75368"/>
                    <a:pt x="328764" y="137790"/>
                  </a:cubicBezTo>
                  <a:cubicBezTo>
                    <a:pt x="295273" y="305863"/>
                    <a:pt x="261782" y="473936"/>
                    <a:pt x="228291" y="642009"/>
                  </a:cubicBezTo>
                  <a:cubicBezTo>
                    <a:pt x="215853" y="704431"/>
                    <a:pt x="155168" y="744950"/>
                    <a:pt x="92747" y="732512"/>
                  </a:cubicBezTo>
                  <a:lnTo>
                    <a:pt x="92747" y="732511"/>
                  </a:lnTo>
                  <a:cubicBezTo>
                    <a:pt x="30325" y="720073"/>
                    <a:pt x="-10194" y="659387"/>
                    <a:pt x="2245" y="596966"/>
                  </a:cubicBezTo>
                  <a:lnTo>
                    <a:pt x="102716" y="92747"/>
                  </a:lnTo>
                  <a:cubicBezTo>
                    <a:pt x="115155" y="30325"/>
                    <a:pt x="175839" y="-10194"/>
                    <a:pt x="238262" y="224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kumimoji="0" lang="en-US" altLang="zh-CN" sz="1500" b="1" i="0" u="none" strike="noStrike" kern="1200" cap="none" spc="0" normalizeH="0" baseline="0" noProof="1">
                <a:ln w="3175">
                  <a:solidFill>
                    <a:srgbClr val="843C0B"/>
                  </a:solidFill>
                  <a:round/>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186" name="任意多边形 185"/>
            <p:cNvSpPr/>
            <p:nvPr/>
          </p:nvSpPr>
          <p:spPr>
            <a:xfrm>
              <a:off x="4025754" y="3963441"/>
              <a:ext cx="2175934" cy="2798070"/>
            </a:xfrm>
            <a:custGeom>
              <a:avLst/>
              <a:gdLst>
                <a:gd name="connsiteX0" fmla="*/ 464257 w 2175934"/>
                <a:gd name="connsiteY0" fmla="*/ 0 h 2175934"/>
                <a:gd name="connsiteX1" fmla="*/ 807522 w 2175934"/>
                <a:gd name="connsiteY1" fmla="*/ 0 h 2175934"/>
                <a:gd name="connsiteX2" fmla="*/ 804333 w 2175934"/>
                <a:gd name="connsiteY2" fmla="*/ 16004 h 2175934"/>
                <a:gd name="connsiteX3" fmla="*/ 473432 w 2175934"/>
                <a:gd name="connsiteY3" fmla="*/ 16004 h 2175934"/>
                <a:gd name="connsiteX4" fmla="*/ 16004 w 2175934"/>
                <a:gd name="connsiteY4" fmla="*/ 473432 h 2175934"/>
                <a:gd name="connsiteX5" fmla="*/ 16004 w 2175934"/>
                <a:gd name="connsiteY5" fmla="*/ 1702503 h 2175934"/>
                <a:gd name="connsiteX6" fmla="*/ 473432 w 2175934"/>
                <a:gd name="connsiteY6" fmla="*/ 2159931 h 2175934"/>
                <a:gd name="connsiteX7" fmla="*/ 1702503 w 2175934"/>
                <a:gd name="connsiteY7" fmla="*/ 2159931 h 2175934"/>
                <a:gd name="connsiteX8" fmla="*/ 2159931 w 2175934"/>
                <a:gd name="connsiteY8" fmla="*/ 1702503 h 2175934"/>
                <a:gd name="connsiteX9" fmla="*/ 2159931 w 2175934"/>
                <a:gd name="connsiteY9" fmla="*/ 473432 h 2175934"/>
                <a:gd name="connsiteX10" fmla="*/ 1702503 w 2175934"/>
                <a:gd name="connsiteY10" fmla="*/ 16004 h 2175934"/>
                <a:gd name="connsiteX11" fmla="*/ 1365225 w 2175934"/>
                <a:gd name="connsiteY11" fmla="*/ 16004 h 2175934"/>
                <a:gd name="connsiteX12" fmla="*/ 1368414 w 2175934"/>
                <a:gd name="connsiteY12" fmla="*/ 0 h 2175934"/>
                <a:gd name="connsiteX13" fmla="*/ 1711677 w 2175934"/>
                <a:gd name="connsiteY13" fmla="*/ 0 h 2175934"/>
                <a:gd name="connsiteX14" fmla="*/ 2175934 w 2175934"/>
                <a:gd name="connsiteY14" fmla="*/ 464257 h 2175934"/>
                <a:gd name="connsiteX15" fmla="*/ 2175934 w 2175934"/>
                <a:gd name="connsiteY15" fmla="*/ 1711677 h 2175934"/>
                <a:gd name="connsiteX16" fmla="*/ 1711677 w 2175934"/>
                <a:gd name="connsiteY16" fmla="*/ 2175934 h 2175934"/>
                <a:gd name="connsiteX17" fmla="*/ 464257 w 2175934"/>
                <a:gd name="connsiteY17" fmla="*/ 2175934 h 2175934"/>
                <a:gd name="connsiteX18" fmla="*/ 0 w 2175934"/>
                <a:gd name="connsiteY18" fmla="*/ 1711677 h 2175934"/>
                <a:gd name="connsiteX19" fmla="*/ 0 w 2175934"/>
                <a:gd name="connsiteY19" fmla="*/ 464257 h 2175934"/>
                <a:gd name="connsiteX20" fmla="*/ 464257 w 2175934"/>
                <a:gd name="connsiteY20" fmla="*/ 0 h 21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934" h="2175934">
                  <a:moveTo>
                    <a:pt x="464257" y="0"/>
                  </a:moveTo>
                  <a:lnTo>
                    <a:pt x="807522" y="0"/>
                  </a:lnTo>
                  <a:lnTo>
                    <a:pt x="804333" y="16004"/>
                  </a:lnTo>
                  <a:lnTo>
                    <a:pt x="473432" y="16004"/>
                  </a:lnTo>
                  <a:cubicBezTo>
                    <a:pt x="220801" y="16004"/>
                    <a:pt x="16004" y="220801"/>
                    <a:pt x="16004" y="473432"/>
                  </a:cubicBezTo>
                  <a:lnTo>
                    <a:pt x="16004" y="1702503"/>
                  </a:lnTo>
                  <a:cubicBezTo>
                    <a:pt x="16004" y="1955134"/>
                    <a:pt x="220801" y="2159931"/>
                    <a:pt x="473432" y="2159931"/>
                  </a:cubicBezTo>
                  <a:lnTo>
                    <a:pt x="1702503" y="2159931"/>
                  </a:lnTo>
                  <a:cubicBezTo>
                    <a:pt x="1955134" y="2159931"/>
                    <a:pt x="2159931" y="1955134"/>
                    <a:pt x="2159931" y="1702503"/>
                  </a:cubicBezTo>
                  <a:lnTo>
                    <a:pt x="2159931" y="473432"/>
                  </a:lnTo>
                  <a:cubicBezTo>
                    <a:pt x="2159931" y="220801"/>
                    <a:pt x="1955134" y="16004"/>
                    <a:pt x="1702503" y="16004"/>
                  </a:cubicBezTo>
                  <a:lnTo>
                    <a:pt x="1365225" y="16004"/>
                  </a:lnTo>
                  <a:lnTo>
                    <a:pt x="1368414" y="0"/>
                  </a:lnTo>
                  <a:lnTo>
                    <a:pt x="1711677" y="0"/>
                  </a:lnTo>
                  <a:cubicBezTo>
                    <a:pt x="1968079" y="0"/>
                    <a:pt x="2175934" y="207855"/>
                    <a:pt x="2175934" y="464257"/>
                  </a:cubicBezTo>
                  <a:lnTo>
                    <a:pt x="2175934" y="1711677"/>
                  </a:lnTo>
                  <a:cubicBezTo>
                    <a:pt x="2175934" y="1968079"/>
                    <a:pt x="1968079" y="2175934"/>
                    <a:pt x="1711677" y="2175934"/>
                  </a:cubicBezTo>
                  <a:lnTo>
                    <a:pt x="464257" y="2175934"/>
                  </a:lnTo>
                  <a:cubicBezTo>
                    <a:pt x="207855" y="2175934"/>
                    <a:pt x="0" y="1968079"/>
                    <a:pt x="0" y="1711677"/>
                  </a:cubicBezTo>
                  <a:lnTo>
                    <a:pt x="0" y="464257"/>
                  </a:lnTo>
                  <a:cubicBezTo>
                    <a:pt x="0" y="207855"/>
                    <a:pt x="207855" y="0"/>
                    <a:pt x="464257" y="0"/>
                  </a:cubicBezTo>
                  <a:close/>
                </a:path>
              </a:pathLst>
            </a:cu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zh-CN" sz="13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出现紧急情况电梯停止后，请与管理人员进行联系或者直接拨打电梯服务热线，不可冒然采取行动。</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电梯设备的管理－机房</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13667" name="文本框 1"/>
          <p:cNvSpPr txBox="1"/>
          <p:nvPr/>
        </p:nvSpPr>
        <p:spPr>
          <a:xfrm>
            <a:off x="654050" y="927100"/>
            <a:ext cx="1196975" cy="368300"/>
          </a:xfrm>
          <a:prstGeom prst="rect">
            <a:avLst/>
          </a:prstGeom>
          <a:solidFill>
            <a:srgbClr val="395271"/>
          </a:solidFill>
          <a:ln w="9525">
            <a:noFill/>
          </a:ln>
        </p:spPr>
        <p:txBody>
          <a:bodyPr>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电梯机房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3668" name="文本框 2"/>
          <p:cNvSpPr txBox="1"/>
          <p:nvPr/>
        </p:nvSpPr>
        <p:spPr>
          <a:xfrm>
            <a:off x="930275" y="1444625"/>
            <a:ext cx="7140575" cy="2676525"/>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机房门必须牢固，机房门必须紧锁。进入机房必须由专业管理人员负责，非经许可，不得入内。</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通往机房的通道，请保持畅通，以便专业人员进行保养或紧急修理工作。</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机房内的换气窗及装置保持良好，保持空气通爽室内温度在任何位置都要在40度以下。</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机房内需提供足够的照明及通风设备。</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防止机房天花板及墙壁渗水。</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勿将机房作其他用途（例如居住或储存杂物）,对易燃易爆物品应清除在机房外，以免引起火灾。</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电梯基本安全知识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65539" name="文本框 1"/>
          <p:cNvSpPr txBox="1"/>
          <p:nvPr/>
        </p:nvSpPr>
        <p:spPr>
          <a:xfrm>
            <a:off x="3857625" y="1489075"/>
            <a:ext cx="4557713" cy="2676525"/>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电梯是一个机、电完美结合的产物，带给我们享受的空间。电梯也是一个反应灵敏的设备。</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任何野蛮的操作、粗暴的对待都会给它带来伤害。</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爱惜使用，文明乘梯；</a:t>
            </a:r>
            <a:endParaRPr lang="zh-CN" altLang="en-US" sz="1400" dirty="0">
              <a:solidFill>
                <a:srgbClr val="404040"/>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sz="1400" dirty="0">
                <a:solidFill>
                  <a:srgbClr val="404040"/>
                </a:solidFill>
                <a:latin typeface="微软雅黑" panose="020B0503020204020204" pitchFamily="34" charset="-122"/>
                <a:ea typeface="微软雅黑" panose="020B0503020204020204" pitchFamily="34" charset="-122"/>
              </a:rPr>
              <a:t>电梯可能发生的危险一般有：人员被挤压、撞击和发生坠落、剪切；人员被电击、轿厢超越极限行程发生撞击；轿厢超速或因断绳造成坠落；由于材料失效、强度丧失而造成结构破坏等。</a:t>
            </a:r>
            <a:endParaRPr lang="zh-CN" altLang="en-US" sz="1400" dirty="0">
              <a:solidFill>
                <a:srgbClr val="404040"/>
              </a:solidFill>
              <a:latin typeface="微软雅黑" panose="020B0503020204020204" pitchFamily="34" charset="-122"/>
              <a:ea typeface="微软雅黑" panose="020B0503020204020204" pitchFamily="34" charset="-122"/>
            </a:endParaRPr>
          </a:p>
        </p:txBody>
      </p:sp>
      <p:pic>
        <p:nvPicPr>
          <p:cNvPr id="65540" name="Picture 10" descr="123"/>
          <p:cNvPicPr>
            <a:picLocks noChangeAspect="1"/>
          </p:cNvPicPr>
          <p:nvPr/>
        </p:nvPicPr>
        <p:blipFill>
          <a:blip r:embed="rId1"/>
          <a:stretch>
            <a:fillRect/>
          </a:stretch>
        </p:blipFill>
        <p:spPr>
          <a:xfrm>
            <a:off x="601663" y="944563"/>
            <a:ext cx="2487612" cy="3843337"/>
          </a:xfrm>
          <a:prstGeom prst="rect">
            <a:avLst/>
          </a:prstGeom>
          <a:noFill/>
          <a:ln w="9525" cap="flat" cmpd="sng">
            <a:solidFill>
              <a:srgbClr val="D9D9D9"/>
            </a:solidFill>
            <a:prstDash val="solid"/>
            <a:miter/>
            <a:headEnd type="none" w="med" len="med"/>
            <a:tailEnd type="none" w="med" len="med"/>
          </a:ln>
        </p:spPr>
      </p:pic>
      <p:sp>
        <p:nvSpPr>
          <p:cNvPr id="13" name="任意多边形: 形状 12"/>
          <p:cNvSpPr/>
          <p:nvPr>
            <p:custDataLst>
              <p:tags r:id="rId2"/>
            </p:custDataLst>
          </p:nvPr>
        </p:nvSpPr>
        <p:spPr>
          <a:xfrm>
            <a:off x="508000" y="860425"/>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3"/>
            </p:custDataLst>
          </p:nvPr>
        </p:nvSpPr>
        <p:spPr>
          <a:xfrm rot="10800000">
            <a:off x="2543175" y="43942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4" name="矩形 3"/>
          <p:cNvSpPr/>
          <p:nvPr>
            <p:custDataLst>
              <p:tags r:id="rId4"/>
            </p:custDataLst>
          </p:nvPr>
        </p:nvSpPr>
        <p:spPr>
          <a:xfrm>
            <a:off x="3646488" y="1333500"/>
            <a:ext cx="4873625" cy="2984500"/>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电梯设备的管理－井道</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14691" name="文本框 1"/>
          <p:cNvSpPr txBox="1"/>
          <p:nvPr/>
        </p:nvSpPr>
        <p:spPr>
          <a:xfrm>
            <a:off x="654050" y="927100"/>
            <a:ext cx="1196975" cy="368300"/>
          </a:xfrm>
          <a:prstGeom prst="rect">
            <a:avLst/>
          </a:prstGeom>
          <a:solidFill>
            <a:srgbClr val="395271"/>
          </a:solidFill>
          <a:ln w="9525">
            <a:noFill/>
          </a:ln>
        </p:spPr>
        <p:txBody>
          <a:bodyPr>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电梯井道</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4692" name="文本框 2"/>
          <p:cNvSpPr txBox="1"/>
          <p:nvPr/>
        </p:nvSpPr>
        <p:spPr>
          <a:xfrm>
            <a:off x="930275" y="1444625"/>
            <a:ext cx="7140575" cy="414338"/>
          </a:xfrm>
          <a:prstGeom prst="rect">
            <a:avLst/>
          </a:prstGeom>
          <a:noFill/>
          <a:ln w="9525">
            <a:noFill/>
          </a:ln>
        </p:spPr>
        <p:txBody>
          <a:bodyPr>
            <a:spAutoFit/>
          </a:bodyPr>
          <a:p>
            <a:pPr eaLnBrk="1" hangingPunct="1">
              <a:lnSpc>
                <a:spcPct val="150000"/>
              </a:lnSpc>
            </a:pPr>
            <a:r>
              <a:rPr lang="zh-CN" altLang="en-US" sz="1400" dirty="0">
                <a:solidFill>
                  <a:srgbClr val="404040"/>
                </a:solidFill>
                <a:latin typeface="微软雅黑" panose="020B0503020204020204" pitchFamily="34" charset="-122"/>
                <a:ea typeface="微软雅黑" panose="020B0503020204020204" pitchFamily="34" charset="-122"/>
              </a:rPr>
              <a:t>防止水流入电梯进道、地坑。</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14693" name="文本框 3"/>
          <p:cNvSpPr txBox="1"/>
          <p:nvPr/>
        </p:nvSpPr>
        <p:spPr>
          <a:xfrm>
            <a:off x="654050" y="2178050"/>
            <a:ext cx="2795588" cy="368300"/>
          </a:xfrm>
          <a:prstGeom prst="rect">
            <a:avLst/>
          </a:prstGeom>
          <a:solidFill>
            <a:srgbClr val="FFC000"/>
          </a:solidFill>
          <a:ln w="9525">
            <a:noFill/>
          </a:ln>
        </p:spPr>
        <p:txBody>
          <a:bodyPr>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处理井道进水事故的方法</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14694" name="组合 90"/>
          <p:cNvGrpSpPr/>
          <p:nvPr/>
        </p:nvGrpSpPr>
        <p:grpSpPr>
          <a:xfrm>
            <a:off x="650875" y="2943225"/>
            <a:ext cx="8051800" cy="1438275"/>
            <a:chOff x="904" y="4724"/>
            <a:chExt cx="12682" cy="2266"/>
          </a:xfrm>
        </p:grpSpPr>
        <p:sp>
          <p:nvSpPr>
            <p:cNvPr id="54" name="等腰三角形 53"/>
            <p:cNvSpPr/>
            <p:nvPr/>
          </p:nvSpPr>
          <p:spPr>
            <a:xfrm>
              <a:off x="904"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等腰三角形 54"/>
            <p:cNvSpPr/>
            <p:nvPr/>
          </p:nvSpPr>
          <p:spPr>
            <a:xfrm flipH="1">
              <a:off x="3549" y="5004"/>
              <a:ext cx="408"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任意多边形 55"/>
            <p:cNvSpPr/>
            <p:nvPr/>
          </p:nvSpPr>
          <p:spPr>
            <a:xfrm>
              <a:off x="904" y="6517"/>
              <a:ext cx="3053" cy="473"/>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57" name="任意多边形 56"/>
            <p:cNvSpPr/>
            <p:nvPr/>
          </p:nvSpPr>
          <p:spPr>
            <a:xfrm>
              <a:off x="1312" y="5004"/>
              <a:ext cx="2240" cy="1986"/>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chemeClr val="bg1"/>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14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立即停止电梯对公众的服务。</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8" name="椭圆 57"/>
            <p:cNvSpPr/>
            <p:nvPr/>
          </p:nvSpPr>
          <p:spPr>
            <a:xfrm>
              <a:off x="1389" y="4724"/>
              <a:ext cx="640" cy="608"/>
            </a:xfrm>
            <a:prstGeom prst="ellipse">
              <a:avLst/>
            </a:prstGeom>
            <a:solidFill>
              <a:schemeClr val="bg1"/>
            </a:solidFill>
            <a:ln w="3175">
              <a:solidFill>
                <a:srgbClr val="FFC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A</a:t>
              </a:r>
              <a:endPar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60" name="等腰三角形 59"/>
            <p:cNvSpPr/>
            <p:nvPr/>
          </p:nvSpPr>
          <p:spPr>
            <a:xfrm>
              <a:off x="4112"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等腰三角形 74"/>
            <p:cNvSpPr/>
            <p:nvPr/>
          </p:nvSpPr>
          <p:spPr>
            <a:xfrm flipH="1">
              <a:off x="6757"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任意多边形 75"/>
            <p:cNvSpPr/>
            <p:nvPr/>
          </p:nvSpPr>
          <p:spPr>
            <a:xfrm>
              <a:off x="4112" y="6517"/>
              <a:ext cx="3055" cy="473"/>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77" name="任意多边形 76"/>
            <p:cNvSpPr/>
            <p:nvPr/>
          </p:nvSpPr>
          <p:spPr>
            <a:xfrm>
              <a:off x="4520" y="5004"/>
              <a:ext cx="2240" cy="1986"/>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chemeClr val="bg1"/>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14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尽快切断电梯电源。</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78" name="椭圆 77"/>
            <p:cNvSpPr/>
            <p:nvPr/>
          </p:nvSpPr>
          <p:spPr>
            <a:xfrm>
              <a:off x="4600" y="4724"/>
              <a:ext cx="638" cy="608"/>
            </a:xfrm>
            <a:prstGeom prst="ellipse">
              <a:avLst/>
            </a:prstGeom>
            <a:solidFill>
              <a:schemeClr val="bg1"/>
            </a:solidFill>
            <a:ln w="3175">
              <a:solidFill>
                <a:srgbClr val="FFC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B</a:t>
              </a:r>
              <a:endPar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80" name="等腰三角形 79"/>
            <p:cNvSpPr/>
            <p:nvPr/>
          </p:nvSpPr>
          <p:spPr>
            <a:xfrm>
              <a:off x="7323"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等腰三角形 80"/>
            <p:cNvSpPr/>
            <p:nvPr/>
          </p:nvSpPr>
          <p:spPr>
            <a:xfrm flipH="1">
              <a:off x="9968"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任意多边形 81"/>
            <p:cNvSpPr/>
            <p:nvPr/>
          </p:nvSpPr>
          <p:spPr>
            <a:xfrm>
              <a:off x="7323" y="6517"/>
              <a:ext cx="3055" cy="473"/>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83" name="任意多边形 82"/>
            <p:cNvSpPr/>
            <p:nvPr/>
          </p:nvSpPr>
          <p:spPr>
            <a:xfrm>
              <a:off x="7730" y="5004"/>
              <a:ext cx="2240" cy="1986"/>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chemeClr val="bg1"/>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14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如果可能尽量将电梯停靠在顶楼。</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84" name="椭圆 83"/>
            <p:cNvSpPr/>
            <p:nvPr/>
          </p:nvSpPr>
          <p:spPr>
            <a:xfrm>
              <a:off x="7810" y="4724"/>
              <a:ext cx="638" cy="608"/>
            </a:xfrm>
            <a:prstGeom prst="ellipse">
              <a:avLst/>
            </a:prstGeom>
            <a:solidFill>
              <a:schemeClr val="bg1"/>
            </a:solidFill>
            <a:ln w="3175">
              <a:solidFill>
                <a:srgbClr val="FFC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C</a:t>
              </a:r>
              <a:endPar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86" name="等腰三角形 85"/>
            <p:cNvSpPr/>
            <p:nvPr/>
          </p:nvSpPr>
          <p:spPr>
            <a:xfrm>
              <a:off x="10533" y="5004"/>
              <a:ext cx="408"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等腰三角形 86"/>
            <p:cNvSpPr/>
            <p:nvPr/>
          </p:nvSpPr>
          <p:spPr>
            <a:xfrm flipH="1">
              <a:off x="13176" y="5004"/>
              <a:ext cx="410" cy="1513"/>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任意多边形 23"/>
            <p:cNvSpPr/>
            <p:nvPr/>
          </p:nvSpPr>
          <p:spPr>
            <a:xfrm>
              <a:off x="10533" y="6517"/>
              <a:ext cx="3053" cy="473"/>
            </a:xfrm>
            <a:custGeom>
              <a:avLst/>
              <a:gdLst>
                <a:gd name="connsiteX0" fmla="*/ 0 w 2843209"/>
                <a:gd name="connsiteY0" fmla="*/ 0 h 371475"/>
                <a:gd name="connsiteX1" fmla="*/ 2843209 w 2843209"/>
                <a:gd name="connsiteY1" fmla="*/ 0 h 371475"/>
                <a:gd name="connsiteX2" fmla="*/ 2449542 w 2843209"/>
                <a:gd name="connsiteY2" fmla="*/ 371475 h 371475"/>
                <a:gd name="connsiteX3" fmla="*/ 393667 w 2843209"/>
                <a:gd name="connsiteY3" fmla="*/ 371475 h 371475"/>
              </a:gdLst>
              <a:ahLst/>
              <a:cxnLst>
                <a:cxn ang="0">
                  <a:pos x="connsiteX0" y="connsiteY0"/>
                </a:cxn>
                <a:cxn ang="0">
                  <a:pos x="connsiteX1" y="connsiteY1"/>
                </a:cxn>
                <a:cxn ang="0">
                  <a:pos x="connsiteX2" y="connsiteY2"/>
                </a:cxn>
                <a:cxn ang="0">
                  <a:pos x="connsiteX3" y="connsiteY3"/>
                </a:cxn>
              </a:cxnLst>
              <a:rect l="l" t="t" r="r" b="b"/>
              <a:pathLst>
                <a:path w="2843209" h="371475">
                  <a:moveTo>
                    <a:pt x="0" y="0"/>
                  </a:moveTo>
                  <a:lnTo>
                    <a:pt x="2843209" y="0"/>
                  </a:lnTo>
                  <a:lnTo>
                    <a:pt x="2449542" y="371475"/>
                  </a:lnTo>
                  <a:lnTo>
                    <a:pt x="393667" y="371475"/>
                  </a:lnTo>
                  <a:close/>
                </a:path>
              </a:pathLst>
            </a:cu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89" name="任意多边形 88"/>
            <p:cNvSpPr/>
            <p:nvPr/>
          </p:nvSpPr>
          <p:spPr>
            <a:xfrm>
              <a:off x="10938" y="5004"/>
              <a:ext cx="2243" cy="1986"/>
            </a:xfrm>
            <a:custGeom>
              <a:avLst/>
              <a:gdLst>
                <a:gd name="connsiteX0" fmla="*/ 0 w 2085975"/>
                <a:gd name="connsiteY0" fmla="*/ 0 h 1562100"/>
                <a:gd name="connsiteX1" fmla="*/ 78125 w 2085975"/>
                <a:gd name="connsiteY1" fmla="*/ 0 h 1562100"/>
                <a:gd name="connsiteX2" fmla="*/ 81815 w 2085975"/>
                <a:gd name="connsiteY2" fmla="*/ 18281 h 1562100"/>
                <a:gd name="connsiteX3" fmla="*/ 147639 w 2085975"/>
                <a:gd name="connsiteY3" fmla="*/ 61912 h 1562100"/>
                <a:gd name="connsiteX4" fmla="*/ 213463 w 2085975"/>
                <a:gd name="connsiteY4" fmla="*/ 18281 h 1562100"/>
                <a:gd name="connsiteX5" fmla="*/ 217154 w 2085975"/>
                <a:gd name="connsiteY5" fmla="*/ 0 h 1562100"/>
                <a:gd name="connsiteX6" fmla="*/ 301961 w 2085975"/>
                <a:gd name="connsiteY6" fmla="*/ 0 h 1562100"/>
                <a:gd name="connsiteX7" fmla="*/ 305652 w 2085975"/>
                <a:gd name="connsiteY7" fmla="*/ 18281 h 1562100"/>
                <a:gd name="connsiteX8" fmla="*/ 371476 w 2085975"/>
                <a:gd name="connsiteY8" fmla="*/ 61912 h 1562100"/>
                <a:gd name="connsiteX9" fmla="*/ 437300 w 2085975"/>
                <a:gd name="connsiteY9" fmla="*/ 18281 h 1562100"/>
                <a:gd name="connsiteX10" fmla="*/ 440991 w 2085975"/>
                <a:gd name="connsiteY10" fmla="*/ 0 h 1562100"/>
                <a:gd name="connsiteX11" fmla="*/ 525798 w 2085975"/>
                <a:gd name="connsiteY11" fmla="*/ 0 h 1562100"/>
                <a:gd name="connsiteX12" fmla="*/ 529489 w 2085975"/>
                <a:gd name="connsiteY12" fmla="*/ 18281 h 1562100"/>
                <a:gd name="connsiteX13" fmla="*/ 595313 w 2085975"/>
                <a:gd name="connsiteY13" fmla="*/ 61912 h 1562100"/>
                <a:gd name="connsiteX14" fmla="*/ 661137 w 2085975"/>
                <a:gd name="connsiteY14" fmla="*/ 18281 h 1562100"/>
                <a:gd name="connsiteX15" fmla="*/ 664828 w 2085975"/>
                <a:gd name="connsiteY15" fmla="*/ 0 h 1562100"/>
                <a:gd name="connsiteX16" fmla="*/ 749635 w 2085975"/>
                <a:gd name="connsiteY16" fmla="*/ 0 h 1562100"/>
                <a:gd name="connsiteX17" fmla="*/ 753326 w 2085975"/>
                <a:gd name="connsiteY17" fmla="*/ 18281 h 1562100"/>
                <a:gd name="connsiteX18" fmla="*/ 819150 w 2085975"/>
                <a:gd name="connsiteY18" fmla="*/ 61912 h 1562100"/>
                <a:gd name="connsiteX19" fmla="*/ 884974 w 2085975"/>
                <a:gd name="connsiteY19" fmla="*/ 18281 h 1562100"/>
                <a:gd name="connsiteX20" fmla="*/ 888665 w 2085975"/>
                <a:gd name="connsiteY20" fmla="*/ 0 h 1562100"/>
                <a:gd name="connsiteX21" fmla="*/ 973472 w 2085975"/>
                <a:gd name="connsiteY21" fmla="*/ 0 h 1562100"/>
                <a:gd name="connsiteX22" fmla="*/ 977163 w 2085975"/>
                <a:gd name="connsiteY22" fmla="*/ 18281 h 1562100"/>
                <a:gd name="connsiteX23" fmla="*/ 1042987 w 2085975"/>
                <a:gd name="connsiteY23" fmla="*/ 61912 h 1562100"/>
                <a:gd name="connsiteX24" fmla="*/ 1108811 w 2085975"/>
                <a:gd name="connsiteY24" fmla="*/ 18281 h 1562100"/>
                <a:gd name="connsiteX25" fmla="*/ 1112502 w 2085975"/>
                <a:gd name="connsiteY25" fmla="*/ 0 h 1562100"/>
                <a:gd name="connsiteX26" fmla="*/ 1197309 w 2085975"/>
                <a:gd name="connsiteY26" fmla="*/ 0 h 1562100"/>
                <a:gd name="connsiteX27" fmla="*/ 1201000 w 2085975"/>
                <a:gd name="connsiteY27" fmla="*/ 18281 h 1562100"/>
                <a:gd name="connsiteX28" fmla="*/ 1266824 w 2085975"/>
                <a:gd name="connsiteY28" fmla="*/ 61912 h 1562100"/>
                <a:gd name="connsiteX29" fmla="*/ 1332648 w 2085975"/>
                <a:gd name="connsiteY29" fmla="*/ 18281 h 1562100"/>
                <a:gd name="connsiteX30" fmla="*/ 1336339 w 2085975"/>
                <a:gd name="connsiteY30" fmla="*/ 0 h 1562100"/>
                <a:gd name="connsiteX31" fmla="*/ 1421146 w 2085975"/>
                <a:gd name="connsiteY31" fmla="*/ 0 h 1562100"/>
                <a:gd name="connsiteX32" fmla="*/ 1424837 w 2085975"/>
                <a:gd name="connsiteY32" fmla="*/ 18281 h 1562100"/>
                <a:gd name="connsiteX33" fmla="*/ 1490661 w 2085975"/>
                <a:gd name="connsiteY33" fmla="*/ 61912 h 1562100"/>
                <a:gd name="connsiteX34" fmla="*/ 1556485 w 2085975"/>
                <a:gd name="connsiteY34" fmla="*/ 18281 h 1562100"/>
                <a:gd name="connsiteX35" fmla="*/ 1560176 w 2085975"/>
                <a:gd name="connsiteY35" fmla="*/ 0 h 1562100"/>
                <a:gd name="connsiteX36" fmla="*/ 1644983 w 2085975"/>
                <a:gd name="connsiteY36" fmla="*/ 0 h 1562100"/>
                <a:gd name="connsiteX37" fmla="*/ 1648674 w 2085975"/>
                <a:gd name="connsiteY37" fmla="*/ 18281 h 1562100"/>
                <a:gd name="connsiteX38" fmla="*/ 1714498 w 2085975"/>
                <a:gd name="connsiteY38" fmla="*/ 61912 h 1562100"/>
                <a:gd name="connsiteX39" fmla="*/ 1780322 w 2085975"/>
                <a:gd name="connsiteY39" fmla="*/ 18281 h 1562100"/>
                <a:gd name="connsiteX40" fmla="*/ 1784013 w 2085975"/>
                <a:gd name="connsiteY40" fmla="*/ 0 h 1562100"/>
                <a:gd name="connsiteX41" fmla="*/ 1868820 w 2085975"/>
                <a:gd name="connsiteY41" fmla="*/ 0 h 1562100"/>
                <a:gd name="connsiteX42" fmla="*/ 1872511 w 2085975"/>
                <a:gd name="connsiteY42" fmla="*/ 18281 h 1562100"/>
                <a:gd name="connsiteX43" fmla="*/ 1938335 w 2085975"/>
                <a:gd name="connsiteY43" fmla="*/ 61912 h 1562100"/>
                <a:gd name="connsiteX44" fmla="*/ 2004159 w 2085975"/>
                <a:gd name="connsiteY44" fmla="*/ 18281 h 1562100"/>
                <a:gd name="connsiteX45" fmla="*/ 2007850 w 2085975"/>
                <a:gd name="connsiteY45" fmla="*/ 0 h 1562100"/>
                <a:gd name="connsiteX46" fmla="*/ 2085975 w 2085975"/>
                <a:gd name="connsiteY46" fmla="*/ 0 h 1562100"/>
                <a:gd name="connsiteX47" fmla="*/ 2085975 w 2085975"/>
                <a:gd name="connsiteY47" fmla="*/ 1562100 h 1562100"/>
                <a:gd name="connsiteX48" fmla="*/ 0 w 2085975"/>
                <a:gd name="connsiteY48" fmla="*/ 15621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5975" h="1562100">
                  <a:moveTo>
                    <a:pt x="0" y="0"/>
                  </a:moveTo>
                  <a:lnTo>
                    <a:pt x="78125" y="0"/>
                  </a:lnTo>
                  <a:lnTo>
                    <a:pt x="81815" y="18281"/>
                  </a:lnTo>
                  <a:cubicBezTo>
                    <a:pt x="92660" y="43921"/>
                    <a:pt x="118049" y="61912"/>
                    <a:pt x="147639" y="61912"/>
                  </a:cubicBezTo>
                  <a:cubicBezTo>
                    <a:pt x="177230" y="61912"/>
                    <a:pt x="202618" y="43921"/>
                    <a:pt x="213463" y="18281"/>
                  </a:cubicBezTo>
                  <a:lnTo>
                    <a:pt x="217154" y="0"/>
                  </a:lnTo>
                  <a:lnTo>
                    <a:pt x="301961" y="0"/>
                  </a:lnTo>
                  <a:lnTo>
                    <a:pt x="305652" y="18281"/>
                  </a:lnTo>
                  <a:cubicBezTo>
                    <a:pt x="316497" y="43921"/>
                    <a:pt x="341886" y="61912"/>
                    <a:pt x="371476" y="61912"/>
                  </a:cubicBezTo>
                  <a:cubicBezTo>
                    <a:pt x="401067" y="61912"/>
                    <a:pt x="426455" y="43921"/>
                    <a:pt x="437300" y="18281"/>
                  </a:cubicBezTo>
                  <a:lnTo>
                    <a:pt x="440991" y="0"/>
                  </a:lnTo>
                  <a:lnTo>
                    <a:pt x="525798" y="0"/>
                  </a:lnTo>
                  <a:lnTo>
                    <a:pt x="529489" y="18281"/>
                  </a:lnTo>
                  <a:cubicBezTo>
                    <a:pt x="540334" y="43921"/>
                    <a:pt x="565723" y="61912"/>
                    <a:pt x="595313" y="61912"/>
                  </a:cubicBezTo>
                  <a:cubicBezTo>
                    <a:pt x="624904" y="61912"/>
                    <a:pt x="650292" y="43921"/>
                    <a:pt x="661137" y="18281"/>
                  </a:cubicBezTo>
                  <a:lnTo>
                    <a:pt x="664828" y="0"/>
                  </a:lnTo>
                  <a:lnTo>
                    <a:pt x="749635" y="0"/>
                  </a:lnTo>
                  <a:lnTo>
                    <a:pt x="753326" y="18281"/>
                  </a:lnTo>
                  <a:cubicBezTo>
                    <a:pt x="764171" y="43921"/>
                    <a:pt x="789560" y="61912"/>
                    <a:pt x="819150" y="61912"/>
                  </a:cubicBezTo>
                  <a:cubicBezTo>
                    <a:pt x="848741" y="61912"/>
                    <a:pt x="874129" y="43921"/>
                    <a:pt x="884974" y="18281"/>
                  </a:cubicBezTo>
                  <a:lnTo>
                    <a:pt x="888665" y="0"/>
                  </a:lnTo>
                  <a:lnTo>
                    <a:pt x="973472" y="0"/>
                  </a:lnTo>
                  <a:lnTo>
                    <a:pt x="977163" y="18281"/>
                  </a:lnTo>
                  <a:cubicBezTo>
                    <a:pt x="988008" y="43921"/>
                    <a:pt x="1013397" y="61912"/>
                    <a:pt x="1042987" y="61912"/>
                  </a:cubicBezTo>
                  <a:cubicBezTo>
                    <a:pt x="1072578" y="61912"/>
                    <a:pt x="1097966" y="43921"/>
                    <a:pt x="1108811" y="18281"/>
                  </a:cubicBezTo>
                  <a:lnTo>
                    <a:pt x="1112502" y="0"/>
                  </a:lnTo>
                  <a:lnTo>
                    <a:pt x="1197309" y="0"/>
                  </a:lnTo>
                  <a:lnTo>
                    <a:pt x="1201000" y="18281"/>
                  </a:lnTo>
                  <a:cubicBezTo>
                    <a:pt x="1211845" y="43921"/>
                    <a:pt x="1237234" y="61912"/>
                    <a:pt x="1266824" y="61912"/>
                  </a:cubicBezTo>
                  <a:cubicBezTo>
                    <a:pt x="1296414" y="61912"/>
                    <a:pt x="1321803" y="43921"/>
                    <a:pt x="1332648" y="18281"/>
                  </a:cubicBezTo>
                  <a:lnTo>
                    <a:pt x="1336339" y="0"/>
                  </a:lnTo>
                  <a:lnTo>
                    <a:pt x="1421146" y="0"/>
                  </a:lnTo>
                  <a:lnTo>
                    <a:pt x="1424837" y="18281"/>
                  </a:lnTo>
                  <a:cubicBezTo>
                    <a:pt x="1435682" y="43921"/>
                    <a:pt x="1461070" y="61912"/>
                    <a:pt x="1490661" y="61912"/>
                  </a:cubicBezTo>
                  <a:cubicBezTo>
                    <a:pt x="1520252" y="61912"/>
                    <a:pt x="1545640" y="43921"/>
                    <a:pt x="1556485" y="18281"/>
                  </a:cubicBezTo>
                  <a:lnTo>
                    <a:pt x="1560176" y="0"/>
                  </a:lnTo>
                  <a:lnTo>
                    <a:pt x="1644983" y="0"/>
                  </a:lnTo>
                  <a:lnTo>
                    <a:pt x="1648674" y="18281"/>
                  </a:lnTo>
                  <a:cubicBezTo>
                    <a:pt x="1659519" y="43921"/>
                    <a:pt x="1684907" y="61912"/>
                    <a:pt x="1714498" y="61912"/>
                  </a:cubicBezTo>
                  <a:cubicBezTo>
                    <a:pt x="1744088" y="61912"/>
                    <a:pt x="1769477" y="43921"/>
                    <a:pt x="1780322" y="18281"/>
                  </a:cubicBezTo>
                  <a:lnTo>
                    <a:pt x="1784013" y="0"/>
                  </a:lnTo>
                  <a:lnTo>
                    <a:pt x="1868820" y="0"/>
                  </a:lnTo>
                  <a:lnTo>
                    <a:pt x="1872511" y="18281"/>
                  </a:lnTo>
                  <a:cubicBezTo>
                    <a:pt x="1883356" y="43921"/>
                    <a:pt x="1908745" y="61912"/>
                    <a:pt x="1938335" y="61912"/>
                  </a:cubicBezTo>
                  <a:cubicBezTo>
                    <a:pt x="1967925" y="61912"/>
                    <a:pt x="1993314" y="43921"/>
                    <a:pt x="2004159" y="18281"/>
                  </a:cubicBezTo>
                  <a:lnTo>
                    <a:pt x="2007850" y="0"/>
                  </a:lnTo>
                  <a:lnTo>
                    <a:pt x="2085975" y="0"/>
                  </a:lnTo>
                  <a:lnTo>
                    <a:pt x="2085975" y="1562100"/>
                  </a:lnTo>
                  <a:lnTo>
                    <a:pt x="0" y="1562100"/>
                  </a:lnTo>
                  <a:close/>
                </a:path>
              </a:pathLst>
            </a:custGeom>
            <a:solidFill>
              <a:schemeClr val="bg1"/>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1400" b="1" i="0" u="none" strike="noStrike" kern="1200" cap="none" spc="0" normalizeH="0" baseline="0" noProof="1" smtClean="0">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Times New Roman" panose="02020603050405020304" pitchFamily="18" charset="0"/>
                </a:rPr>
                <a:t>通知电梯公司安排检查</a:t>
              </a:r>
              <a:endParaRPr kumimoji="0" lang="zh-CN" altLang="zh-CN" sz="1200" b="0" i="0" u="none" strike="noStrike" kern="1200" cap="none" spc="0" normalizeH="0" baseline="0" noProof="1" smtClean="0">
                <a:ln>
                  <a:noFill/>
                </a:ln>
                <a:solidFill>
                  <a:srgbClr val="FFFFFF"/>
                </a:solidFill>
                <a:effectLst/>
                <a:uLnTx/>
                <a:uFillTx/>
                <a:latin typeface="Calibri" panose="020F0502020204030204" pitchFamily="34"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90" name="椭圆 89"/>
            <p:cNvSpPr/>
            <p:nvPr/>
          </p:nvSpPr>
          <p:spPr>
            <a:xfrm>
              <a:off x="11018" y="4724"/>
              <a:ext cx="640" cy="608"/>
            </a:xfrm>
            <a:prstGeom prst="ellipse">
              <a:avLst/>
            </a:prstGeom>
            <a:solidFill>
              <a:schemeClr val="bg1"/>
            </a:solidFill>
            <a:ln w="3175">
              <a:solidFill>
                <a:srgbClr val="FFC0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D</a:t>
              </a:r>
              <a:endParaRPr kumimoji="0" lang="en-US" altLang="zh-CN" sz="1200" b="1" i="0" u="none" strike="noStrike" kern="1200" cap="none" spc="0" normalizeH="0" baseline="0" noProof="1">
                <a:ln>
                  <a:noFill/>
                </a:ln>
                <a:solidFill>
                  <a:srgbClr val="40404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电梯使用中的管理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116739" name="组合 108"/>
          <p:cNvGrpSpPr/>
          <p:nvPr/>
        </p:nvGrpSpPr>
        <p:grpSpPr>
          <a:xfrm>
            <a:off x="1922463" y="965200"/>
            <a:ext cx="5297487" cy="3822700"/>
            <a:chOff x="3921" y="2059"/>
            <a:chExt cx="6557" cy="3982"/>
          </a:xfrm>
        </p:grpSpPr>
        <p:grpSp>
          <p:nvGrpSpPr>
            <p:cNvPr id="116740" name="组合 96"/>
            <p:cNvGrpSpPr/>
            <p:nvPr/>
          </p:nvGrpSpPr>
          <p:grpSpPr>
            <a:xfrm>
              <a:off x="3921" y="2059"/>
              <a:ext cx="6131" cy="751"/>
              <a:chOff x="1581150" y="1726407"/>
              <a:chExt cx="5191125" cy="635793"/>
            </a:xfrm>
          </p:grpSpPr>
          <p:sp>
            <p:nvSpPr>
              <p:cNvPr id="116750" name="同侧圆角矩形 97"/>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01</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6751" name="矩形 98"/>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保持轿厢及门槛槽坑清洁。</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6741" name="组合 99"/>
            <p:cNvGrpSpPr/>
            <p:nvPr/>
          </p:nvGrpSpPr>
          <p:grpSpPr>
            <a:xfrm>
              <a:off x="3921" y="4214"/>
              <a:ext cx="6131" cy="751"/>
              <a:chOff x="1581150" y="1726407"/>
              <a:chExt cx="5191125" cy="635793"/>
            </a:xfrm>
          </p:grpSpPr>
          <p:sp>
            <p:nvSpPr>
              <p:cNvPr id="116748" name="同侧圆角矩形 100"/>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03</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6749" name="矩形 101"/>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勿让幼童单独搭乘电梯。</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6742" name="组合 102"/>
            <p:cNvGrpSpPr/>
            <p:nvPr/>
          </p:nvGrpSpPr>
          <p:grpSpPr>
            <a:xfrm>
              <a:off x="4348" y="5291"/>
              <a:ext cx="6131" cy="751"/>
              <a:chOff x="1581150" y="3827622"/>
              <a:chExt cx="5191125" cy="635793"/>
            </a:xfrm>
          </p:grpSpPr>
          <p:sp>
            <p:nvSpPr>
              <p:cNvPr id="116746" name="同侧圆角矩形 103"/>
              <p:cNvSpPr/>
              <p:nvPr/>
            </p:nvSpPr>
            <p:spPr>
              <a:xfrm>
                <a:off x="4521994" y="382762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04</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6747" name="矩形 104"/>
              <p:cNvSpPr/>
              <p:nvPr/>
            </p:nvSpPr>
            <p:spPr>
              <a:xfrm>
                <a:off x="1581150" y="387286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指导乘客勿在轿厢内蹦跳，因为此举可能导致电梯安全钳误    动作而发生关人事件</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6743" name="组合 105"/>
            <p:cNvGrpSpPr/>
            <p:nvPr/>
          </p:nvGrpSpPr>
          <p:grpSpPr>
            <a:xfrm>
              <a:off x="4348" y="3136"/>
              <a:ext cx="6131" cy="751"/>
              <a:chOff x="1581150" y="2185512"/>
              <a:chExt cx="5191125" cy="635793"/>
            </a:xfrm>
          </p:grpSpPr>
          <p:sp>
            <p:nvSpPr>
              <p:cNvPr id="116744" name="同侧圆角矩形 106"/>
              <p:cNvSpPr/>
              <p:nvPr/>
            </p:nvSpPr>
            <p:spPr>
              <a:xfrm>
                <a:off x="4521994" y="218551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02</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6745" name="矩形 107"/>
              <p:cNvSpPr/>
              <p:nvPr/>
            </p:nvSpPr>
            <p:spPr>
              <a:xfrm>
                <a:off x="1581150" y="223075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lnSpc>
                    <a:spcPct val="150000"/>
                  </a:lnSpc>
                </a:pPr>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确保电梯不要超载使用，以免发生意外。</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电梯使用中的管理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117763" name="组合 108"/>
          <p:cNvGrpSpPr/>
          <p:nvPr/>
        </p:nvGrpSpPr>
        <p:grpSpPr>
          <a:xfrm>
            <a:off x="908050" y="974725"/>
            <a:ext cx="7288213" cy="3822700"/>
            <a:chOff x="3921" y="2059"/>
            <a:chExt cx="6557" cy="3982"/>
          </a:xfrm>
        </p:grpSpPr>
        <p:grpSp>
          <p:nvGrpSpPr>
            <p:cNvPr id="117764" name="组合 96"/>
            <p:cNvGrpSpPr/>
            <p:nvPr/>
          </p:nvGrpSpPr>
          <p:grpSpPr>
            <a:xfrm>
              <a:off x="3921" y="2059"/>
              <a:ext cx="6131" cy="751"/>
              <a:chOff x="1581150" y="1726407"/>
              <a:chExt cx="5191125" cy="635793"/>
            </a:xfrm>
          </p:grpSpPr>
          <p:sp>
            <p:nvSpPr>
              <p:cNvPr id="117774" name="同侧圆角矩形 97"/>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01</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7775" name="矩形 98"/>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在专业人员进行保养时，请尽量提供电梯以前发生故障的资料。</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7765" name="组合 99"/>
            <p:cNvGrpSpPr/>
            <p:nvPr/>
          </p:nvGrpSpPr>
          <p:grpSpPr>
            <a:xfrm>
              <a:off x="3921" y="4214"/>
              <a:ext cx="6131" cy="751"/>
              <a:chOff x="1581150" y="1726407"/>
              <a:chExt cx="5191125" cy="635793"/>
            </a:xfrm>
          </p:grpSpPr>
          <p:sp>
            <p:nvSpPr>
              <p:cNvPr id="117772" name="同侧圆角矩形 100"/>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03</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7773" name="矩形 101"/>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电梯公司对因人为破坏或维护保养合约范围以外之故障修理工作，会保留收费的权力。</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7766" name="组合 102"/>
            <p:cNvGrpSpPr/>
            <p:nvPr/>
          </p:nvGrpSpPr>
          <p:grpSpPr>
            <a:xfrm>
              <a:off x="4348" y="5291"/>
              <a:ext cx="6131" cy="751"/>
              <a:chOff x="1581150" y="3827622"/>
              <a:chExt cx="5191125" cy="635793"/>
            </a:xfrm>
          </p:grpSpPr>
          <p:sp>
            <p:nvSpPr>
              <p:cNvPr id="117770" name="同侧圆角矩形 103"/>
              <p:cNvSpPr/>
              <p:nvPr/>
            </p:nvSpPr>
            <p:spPr>
              <a:xfrm>
                <a:off x="4521994" y="382762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04</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7771" name="矩形 104"/>
              <p:cNvSpPr/>
              <p:nvPr/>
            </p:nvSpPr>
            <p:spPr>
              <a:xfrm>
                <a:off x="1581150" y="387286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当电梯发生乘客受伤事件时，必须通知专业电梯公司。</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7767" name="组合 105"/>
            <p:cNvGrpSpPr/>
            <p:nvPr/>
          </p:nvGrpSpPr>
          <p:grpSpPr>
            <a:xfrm>
              <a:off x="4348" y="3136"/>
              <a:ext cx="6131" cy="751"/>
              <a:chOff x="1581150" y="2185512"/>
              <a:chExt cx="5191125" cy="635793"/>
            </a:xfrm>
          </p:grpSpPr>
          <p:sp>
            <p:nvSpPr>
              <p:cNvPr id="117768" name="同侧圆角矩形 106"/>
              <p:cNvSpPr/>
              <p:nvPr/>
            </p:nvSpPr>
            <p:spPr>
              <a:xfrm>
                <a:off x="4521994" y="218551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02</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7769" name="矩形 107"/>
              <p:cNvSpPr/>
              <p:nvPr/>
            </p:nvSpPr>
            <p:spPr>
              <a:xfrm>
                <a:off x="1581150" y="223075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lnSpc>
                    <a:spcPct val="150000"/>
                  </a:lnSpc>
                </a:pPr>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当通知电梯发生故障时，请立即与保养电梯公司联系并请详细说明下列事项：A.大厦名称B.回电号码及联系人C.发生故障之电梯号码．故障情况</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8786" name="组合 108"/>
          <p:cNvGrpSpPr/>
          <p:nvPr/>
        </p:nvGrpSpPr>
        <p:grpSpPr>
          <a:xfrm>
            <a:off x="1708150" y="889000"/>
            <a:ext cx="5487988" cy="3822700"/>
            <a:chOff x="3921" y="2059"/>
            <a:chExt cx="6557" cy="3982"/>
          </a:xfrm>
        </p:grpSpPr>
        <p:grpSp>
          <p:nvGrpSpPr>
            <p:cNvPr id="118788" name="组合 96"/>
            <p:cNvGrpSpPr/>
            <p:nvPr/>
          </p:nvGrpSpPr>
          <p:grpSpPr>
            <a:xfrm>
              <a:off x="3921" y="2059"/>
              <a:ext cx="6131" cy="751"/>
              <a:chOff x="1581150" y="1726407"/>
              <a:chExt cx="5191125" cy="635793"/>
            </a:xfrm>
          </p:grpSpPr>
          <p:sp>
            <p:nvSpPr>
              <p:cNvPr id="118798" name="同侧圆角矩形 97"/>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01</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8799" name="矩形 98"/>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检查电梯的运行情况及位置。</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8789" name="组合 99"/>
            <p:cNvGrpSpPr/>
            <p:nvPr/>
          </p:nvGrpSpPr>
          <p:grpSpPr>
            <a:xfrm>
              <a:off x="3921" y="4214"/>
              <a:ext cx="6131" cy="751"/>
              <a:chOff x="1581150" y="1726407"/>
              <a:chExt cx="5191125" cy="635793"/>
            </a:xfrm>
          </p:grpSpPr>
          <p:sp>
            <p:nvSpPr>
              <p:cNvPr id="118796" name="同侧圆角矩形 100"/>
              <p:cNvSpPr/>
              <p:nvPr/>
            </p:nvSpPr>
            <p:spPr>
              <a:xfrm>
                <a:off x="1581150" y="1726407"/>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27000" tIns="0" rIns="68580" bIns="0" anchor="ctr" anchorCtr="0"/>
              <a:p>
                <a:pPr algn="just"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03</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8797" name="矩形 101"/>
              <p:cNvSpPr/>
              <p:nvPr/>
            </p:nvSpPr>
            <p:spPr>
              <a:xfrm>
                <a:off x="1943100" y="1771650"/>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以善言安慰被困之乘客等候救援，并劝告乘客切勿尝试走出轿厢之外。</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8790" name="组合 102"/>
            <p:cNvGrpSpPr/>
            <p:nvPr/>
          </p:nvGrpSpPr>
          <p:grpSpPr>
            <a:xfrm>
              <a:off x="4348" y="5291"/>
              <a:ext cx="6131" cy="751"/>
              <a:chOff x="1581150" y="3827622"/>
              <a:chExt cx="5191125" cy="635793"/>
            </a:xfrm>
          </p:grpSpPr>
          <p:sp>
            <p:nvSpPr>
              <p:cNvPr id="118794" name="同侧圆角矩形 103"/>
              <p:cNvSpPr/>
              <p:nvPr/>
            </p:nvSpPr>
            <p:spPr>
              <a:xfrm>
                <a:off x="4521994" y="382762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395271"/>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04</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8795" name="矩形 104"/>
              <p:cNvSpPr/>
              <p:nvPr/>
            </p:nvSpPr>
            <p:spPr>
              <a:xfrm>
                <a:off x="1581150" y="387286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立即通知专业电梯公司，给予帮助和解救。一旦乘客受困排除后，请回复电梯公司。</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nvGrpSpPr>
            <p:cNvPr id="118791" name="组合 105"/>
            <p:cNvGrpSpPr/>
            <p:nvPr/>
          </p:nvGrpSpPr>
          <p:grpSpPr>
            <a:xfrm>
              <a:off x="4348" y="3136"/>
              <a:ext cx="6131" cy="751"/>
              <a:chOff x="1581150" y="2185512"/>
              <a:chExt cx="5191125" cy="635793"/>
            </a:xfrm>
          </p:grpSpPr>
          <p:sp>
            <p:nvSpPr>
              <p:cNvPr id="118792" name="同侧圆角矩形 106"/>
              <p:cNvSpPr/>
              <p:nvPr/>
            </p:nvSpPr>
            <p:spPr>
              <a:xfrm>
                <a:off x="4521994" y="2185512"/>
                <a:ext cx="2250281" cy="335756"/>
              </a:xfrm>
              <a:custGeom>
                <a:avLst/>
                <a:gdLst>
                  <a:gd name="txL" fmla="*/ 0 w 2250281"/>
                  <a:gd name="txT" fmla="*/ 0 h 335756"/>
                  <a:gd name="txR" fmla="*/ 2250281 w 2250281"/>
                  <a:gd name="txB" fmla="*/ 335756 h 335756"/>
                </a:gdLst>
                <a:ahLst/>
                <a:cxnLst>
                  <a:cxn ang="0">
                    <a:pos x="2250281" y="167878"/>
                  </a:cxn>
                  <a:cxn ang="5898240">
                    <a:pos x="1125140" y="335756"/>
                  </a:cxn>
                  <a:cxn ang="11796480">
                    <a:pos x="0" y="167878"/>
                  </a:cxn>
                  <a:cxn ang="17694720">
                    <a:pos x="1125140" y="0"/>
                  </a:cxn>
                </a:cxnLst>
                <a:rect l="txL" t="txT" r="txR" b="txB"/>
                <a:pathLst>
                  <a:path w="2250281" h="335756">
                    <a:moveTo>
                      <a:pt x="65163" y="0"/>
                    </a:moveTo>
                    <a:lnTo>
                      <a:pt x="2185117" y="0"/>
                    </a:lnTo>
                    <a:cubicBezTo>
                      <a:pt x="2221106" y="0"/>
                      <a:pt x="2250280" y="29174"/>
                      <a:pt x="2250280" y="65163"/>
                    </a:cubicBezTo>
                    <a:lnTo>
                      <a:pt x="2250281" y="335756"/>
                    </a:lnTo>
                    <a:lnTo>
                      <a:pt x="0" y="335756"/>
                    </a:lnTo>
                    <a:lnTo>
                      <a:pt x="0" y="65163"/>
                    </a:lnTo>
                    <a:cubicBezTo>
                      <a:pt x="0" y="29174"/>
                      <a:pt x="29174" y="0"/>
                      <a:pt x="65163" y="0"/>
                    </a:cubicBezTo>
                    <a:close/>
                  </a:path>
                </a:pathLst>
              </a:custGeom>
              <a:solidFill>
                <a:srgbClr val="FFC000"/>
              </a:solidFill>
              <a:ln w="9525">
                <a:noFill/>
              </a:ln>
            </p:spPr>
            <p:txBody>
              <a:bodyPr lIns="67500" tIns="0" rIns="27000" bIns="0" anchor="ctr" anchorCtr="0"/>
              <a:p>
                <a:pPr algn="r" eaLnBrk="1" hangingPunct="1"/>
                <a:r>
                  <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02</a:t>
                </a:r>
                <a:endParaRPr lang="en-US" altLang="zh-CN" sz="1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18793" name="矩形 107"/>
              <p:cNvSpPr/>
              <p:nvPr/>
            </p:nvSpPr>
            <p:spPr>
              <a:xfrm>
                <a:off x="1581150" y="2230755"/>
                <a:ext cx="4829175" cy="590550"/>
              </a:xfrm>
              <a:prstGeom prst="rect">
                <a:avLst/>
              </a:prstGeom>
              <a:solidFill>
                <a:schemeClr val="bg1"/>
              </a:solidFill>
              <a:ln w="9525" cap="flat" cmpd="sng">
                <a:solidFill>
                  <a:srgbClr val="D9D9D9"/>
                </a:solidFill>
                <a:prstDash val="solid"/>
                <a:round/>
                <a:headEnd type="none" w="med" len="med"/>
                <a:tailEnd type="none" w="med" len="med"/>
              </a:ln>
            </p:spPr>
            <p:txBody>
              <a:bodyPr lIns="68580" tIns="34290" rIns="68580" bIns="34290" anchor="ctr" anchorCtr="0"/>
              <a:p>
                <a:pPr algn="just" eaLnBrk="1" hangingPunct="1">
                  <a:lnSpc>
                    <a:spcPct val="150000"/>
                  </a:lnSpc>
                </a:pPr>
                <a:r>
                  <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rPr>
                  <a:t>  未经培训的非专业人员，切勿尝试进行释放乘客的举措。</a:t>
                </a:r>
                <a:endParaRPr lang="en-US" altLang="zh-CN" sz="1300" b="1" dirty="0">
                  <a:solidFill>
                    <a:srgbClr val="404040"/>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grpSp>
      <p:sp>
        <p:nvSpPr>
          <p:cNvPr id="118787" name="文本框 1"/>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电梯困人的前期处理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92088" y="1989138"/>
            <a:ext cx="4298950" cy="714375"/>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电梯法律法规知识</a:t>
            </a:r>
            <a:endPar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0835" name="文本框 1"/>
          <p:cNvSpPr txBox="1"/>
          <p:nvPr/>
        </p:nvSpPr>
        <p:spPr>
          <a:xfrm>
            <a:off x="509588" y="742950"/>
            <a:ext cx="1714500" cy="1198563"/>
          </a:xfrm>
          <a:prstGeom prst="rect">
            <a:avLst/>
          </a:prstGeom>
          <a:noFill/>
          <a:ln w="9525">
            <a:noFill/>
          </a:ln>
        </p:spPr>
        <p:txBody>
          <a:bodyPr>
            <a:spAutoFit/>
          </a:bodyPr>
          <a:p>
            <a:pPr eaLnBrk="1" hangingPunct="1"/>
            <a:r>
              <a:rPr lang="en-US" altLang="zh-CN" sz="7200" b="1" dirty="0">
                <a:solidFill>
                  <a:srgbClr val="BFBFBF"/>
                </a:solidFill>
                <a:latin typeface="微软雅黑" panose="020B0503020204020204" pitchFamily="34" charset="-122"/>
                <a:ea typeface="微软雅黑" panose="020B0503020204020204" pitchFamily="34" charset="-122"/>
              </a:rPr>
              <a:t>04</a:t>
            </a:r>
            <a:endParaRPr lang="en-US" altLang="zh-CN" sz="7200" b="1" dirty="0">
              <a:solidFill>
                <a:srgbClr val="BFBFBF"/>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文本框 8"/>
          <p:cNvSpPr txBox="1"/>
          <p:nvPr/>
        </p:nvSpPr>
        <p:spPr>
          <a:xfrm>
            <a:off x="835025" y="115888"/>
            <a:ext cx="37782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国家的电梯维保法律法规</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21859" name="文本框 1"/>
          <p:cNvSpPr txBox="1"/>
          <p:nvPr/>
        </p:nvSpPr>
        <p:spPr>
          <a:xfrm>
            <a:off x="635000" y="746125"/>
            <a:ext cx="5062538" cy="368300"/>
          </a:xfrm>
          <a:prstGeom prst="rect">
            <a:avLst/>
          </a:prstGeom>
          <a:noFill/>
          <a:ln w="9525">
            <a:noFill/>
          </a:ln>
        </p:spPr>
        <p:txBody>
          <a:bodyPr>
            <a:spAutoFit/>
          </a:bodyPr>
          <a:p>
            <a:pPr eaLnBrk="1" hangingPunct="1"/>
            <a:r>
              <a:rPr lang="zh-CN" altLang="en-US" b="1" dirty="0">
                <a:solidFill>
                  <a:srgbClr val="404040"/>
                </a:solidFill>
                <a:latin typeface="微软雅黑" panose="020B0503020204020204" pitchFamily="34" charset="-122"/>
                <a:ea typeface="微软雅黑" panose="020B0503020204020204" pitchFamily="34" charset="-122"/>
              </a:rPr>
              <a:t>根据《特种设备安全监察条例》国务院549号令</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121860" name="文本框 2"/>
          <p:cNvSpPr txBox="1"/>
          <p:nvPr/>
        </p:nvSpPr>
        <p:spPr>
          <a:xfrm>
            <a:off x="730250" y="1422400"/>
            <a:ext cx="1120775" cy="336550"/>
          </a:xfrm>
          <a:prstGeom prst="rect">
            <a:avLst/>
          </a:prstGeom>
          <a:solidFill>
            <a:srgbClr val="395271"/>
          </a:solidFill>
          <a:ln w="9525">
            <a:noFill/>
          </a:ln>
        </p:spPr>
        <p:txBody>
          <a:bodyPr>
            <a:spAutoFit/>
          </a:bodyPr>
          <a:p>
            <a:pPr algn="ctr" eaLnBrk="1" hangingPunct="1"/>
            <a:r>
              <a:rPr lang="zh-CN" altLang="en-US" sz="1600" b="1" dirty="0">
                <a:solidFill>
                  <a:schemeClr val="bg1"/>
                </a:solidFill>
                <a:latin typeface="微软雅黑" panose="020B0503020204020204" pitchFamily="34" charset="-122"/>
                <a:ea typeface="微软雅黑" panose="020B0503020204020204" pitchFamily="34" charset="-122"/>
              </a:rPr>
              <a:t>第十七条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1861" name="文本框 3"/>
          <p:cNvSpPr txBox="1"/>
          <p:nvPr/>
        </p:nvSpPr>
        <p:spPr>
          <a:xfrm>
            <a:off x="1063625" y="1722438"/>
            <a:ext cx="7150100" cy="736600"/>
          </a:xfrm>
          <a:prstGeom prst="rect">
            <a:avLst/>
          </a:prstGeom>
          <a:noFill/>
          <a:ln w="9525">
            <a:noFill/>
          </a:ln>
        </p:spPr>
        <p:txBody>
          <a:bodyPr>
            <a:spAutoFit/>
          </a:bodyPr>
          <a:p>
            <a:pPr eaLnBrk="1" hangingPunct="1">
              <a:lnSpc>
                <a:spcPct val="150000"/>
              </a:lnSpc>
            </a:pPr>
            <a:r>
              <a:rPr lang="zh-CN" altLang="en-US" sz="1400" dirty="0">
                <a:solidFill>
                  <a:srgbClr val="404040"/>
                </a:solidFill>
                <a:latin typeface="微软雅黑" panose="020B0503020204020204" pitchFamily="34" charset="-122"/>
                <a:ea typeface="微软雅黑" panose="020B0503020204020204" pitchFamily="34" charset="-122"/>
              </a:rPr>
              <a:t>电梯的安装、改造、维修，必须由电梯制造单位或者其通过合同委托、同意的依照本条例取得许可的单位进行。电梯制造单位对电梯质量以及安全运行涉及的质量问题负责。</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1862" name="文本框 4"/>
          <p:cNvSpPr txBox="1"/>
          <p:nvPr/>
        </p:nvSpPr>
        <p:spPr>
          <a:xfrm>
            <a:off x="1063625" y="2459038"/>
            <a:ext cx="6207125" cy="338137"/>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维保服务应该由专业的原厂生产厂家用专业的维保模式提供</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21863" name="文本框 5"/>
          <p:cNvSpPr txBox="1"/>
          <p:nvPr/>
        </p:nvSpPr>
        <p:spPr>
          <a:xfrm>
            <a:off x="730250" y="2978150"/>
            <a:ext cx="1235075" cy="336550"/>
          </a:xfrm>
          <a:prstGeom prst="rect">
            <a:avLst/>
          </a:prstGeom>
          <a:solidFill>
            <a:srgbClr val="395271"/>
          </a:solidFill>
          <a:ln w="9525">
            <a:noFill/>
          </a:ln>
        </p:spPr>
        <p:txBody>
          <a:bodyPr>
            <a:spAutoFit/>
          </a:bodyPr>
          <a:p>
            <a:pPr algn="ctr" eaLnBrk="1" hangingPunct="1"/>
            <a:r>
              <a:rPr lang="zh-CN" altLang="en-US" sz="1600" b="1" dirty="0">
                <a:solidFill>
                  <a:schemeClr val="bg1"/>
                </a:solidFill>
                <a:latin typeface="微软雅黑" panose="020B0503020204020204" pitchFamily="34" charset="-122"/>
                <a:ea typeface="微软雅黑" panose="020B0503020204020204" pitchFamily="34" charset="-122"/>
              </a:rPr>
              <a:t>第二十八条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1864" name="文本框 6"/>
          <p:cNvSpPr txBox="1"/>
          <p:nvPr/>
        </p:nvSpPr>
        <p:spPr>
          <a:xfrm>
            <a:off x="1063625" y="3278188"/>
            <a:ext cx="7150100" cy="736600"/>
          </a:xfrm>
          <a:prstGeom prst="rect">
            <a:avLst/>
          </a:prstGeom>
          <a:noFill/>
          <a:ln w="9525">
            <a:noFill/>
          </a:ln>
        </p:spPr>
        <p:txBody>
          <a:bodyPr>
            <a:spAutoFit/>
          </a:bodyPr>
          <a:p>
            <a:pPr eaLnBrk="1" hangingPunct="1">
              <a:lnSpc>
                <a:spcPct val="150000"/>
              </a:lnSpc>
            </a:pPr>
            <a:r>
              <a:rPr lang="zh-CN" altLang="en-US" sz="1400" dirty="0">
                <a:solidFill>
                  <a:srgbClr val="404040"/>
                </a:solidFill>
                <a:latin typeface="微软雅黑" panose="020B0503020204020204" pitchFamily="34" charset="-122"/>
                <a:ea typeface="微软雅黑" panose="020B0503020204020204" pitchFamily="34" charset="-122"/>
              </a:rPr>
              <a:t>特种设备使用单位应当按照安全技术规范的定期检验要求，在安全检验合格有效期届满前1 个月向特种设备检验检测机构提出定期检验要求。</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1865" name="文本框 7"/>
          <p:cNvSpPr txBox="1"/>
          <p:nvPr/>
        </p:nvSpPr>
        <p:spPr>
          <a:xfrm>
            <a:off x="1063625" y="4014788"/>
            <a:ext cx="6207125" cy="338137"/>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专业的维保服务供应商能协助客户通过政府要求的定期年检</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文本框 1"/>
          <p:cNvSpPr txBox="1"/>
          <p:nvPr/>
        </p:nvSpPr>
        <p:spPr>
          <a:xfrm>
            <a:off x="835025" y="115888"/>
            <a:ext cx="37782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国家的电梯维保法律法规</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23907" name="文本框 2"/>
          <p:cNvSpPr txBox="1"/>
          <p:nvPr/>
        </p:nvSpPr>
        <p:spPr>
          <a:xfrm>
            <a:off x="730250" y="908050"/>
            <a:ext cx="1235075" cy="336550"/>
          </a:xfrm>
          <a:prstGeom prst="rect">
            <a:avLst/>
          </a:prstGeom>
          <a:solidFill>
            <a:srgbClr val="395271"/>
          </a:solidFill>
          <a:ln w="9525">
            <a:noFill/>
          </a:ln>
        </p:spPr>
        <p:txBody>
          <a:bodyPr>
            <a:spAutoFit/>
          </a:bodyPr>
          <a:p>
            <a:pPr algn="ctr" eaLnBrk="1" hangingPunct="1"/>
            <a:r>
              <a:rPr lang="zh-CN" altLang="en-US" sz="1600" b="1" dirty="0">
                <a:solidFill>
                  <a:schemeClr val="bg1"/>
                </a:solidFill>
                <a:latin typeface="微软雅黑" panose="020B0503020204020204" pitchFamily="34" charset="-122"/>
                <a:ea typeface="微软雅黑" panose="020B0503020204020204" pitchFamily="34" charset="-122"/>
              </a:rPr>
              <a:t>第三十一条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3908" name="文本框 3"/>
          <p:cNvSpPr txBox="1"/>
          <p:nvPr/>
        </p:nvSpPr>
        <p:spPr>
          <a:xfrm>
            <a:off x="1063625" y="1208088"/>
            <a:ext cx="7150100" cy="736600"/>
          </a:xfrm>
          <a:prstGeom prst="rect">
            <a:avLst/>
          </a:prstGeom>
          <a:noFill/>
          <a:ln w="9525">
            <a:noFill/>
          </a:ln>
        </p:spPr>
        <p:txBody>
          <a:bodyPr>
            <a:spAutoFit/>
          </a:bodyPr>
          <a:p>
            <a:pPr eaLnBrk="1" hangingPunct="1">
              <a:lnSpc>
                <a:spcPct val="150000"/>
              </a:lnSpc>
            </a:pPr>
            <a:r>
              <a:rPr lang="zh-CN" altLang="en-US" sz="1400" dirty="0">
                <a:solidFill>
                  <a:srgbClr val="404040"/>
                </a:solidFill>
                <a:latin typeface="微软雅黑" panose="020B0503020204020204" pitchFamily="34" charset="-122"/>
                <a:ea typeface="微软雅黑" panose="020B0503020204020204" pitchFamily="34" charset="-122"/>
              </a:rPr>
              <a:t>电梯的日常维护保养必须由依照本条例取得许可的安装、改造、维修单位或者电梯制造单位进行。电梯应当至少每15 日进行一次清洁、润滑、调整和检查。</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3909" name="文本框 4"/>
          <p:cNvSpPr txBox="1"/>
          <p:nvPr/>
        </p:nvSpPr>
        <p:spPr>
          <a:xfrm>
            <a:off x="1063625" y="1944688"/>
            <a:ext cx="6207125" cy="338137"/>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专业的维保服务供应商能每月提供两次专业的维保服务</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123910" name="文本框 5"/>
          <p:cNvSpPr txBox="1"/>
          <p:nvPr/>
        </p:nvSpPr>
        <p:spPr>
          <a:xfrm>
            <a:off x="730250" y="2463800"/>
            <a:ext cx="1235075" cy="336550"/>
          </a:xfrm>
          <a:prstGeom prst="rect">
            <a:avLst/>
          </a:prstGeom>
          <a:solidFill>
            <a:srgbClr val="395271"/>
          </a:solidFill>
          <a:ln w="9525">
            <a:noFill/>
          </a:ln>
        </p:spPr>
        <p:txBody>
          <a:bodyPr>
            <a:spAutoFit/>
          </a:bodyPr>
          <a:p>
            <a:pPr algn="ctr" eaLnBrk="1" hangingPunct="1"/>
            <a:r>
              <a:rPr lang="zh-CN" altLang="en-US" sz="1600" b="1" dirty="0">
                <a:solidFill>
                  <a:schemeClr val="bg1"/>
                </a:solidFill>
                <a:latin typeface="微软雅黑" panose="020B0503020204020204" pitchFamily="34" charset="-122"/>
                <a:ea typeface="微软雅黑" panose="020B0503020204020204" pitchFamily="34" charset="-122"/>
              </a:rPr>
              <a:t>第三十七条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3911" name="文本框 6"/>
          <p:cNvSpPr txBox="1"/>
          <p:nvPr/>
        </p:nvSpPr>
        <p:spPr>
          <a:xfrm>
            <a:off x="1063625" y="2763838"/>
            <a:ext cx="7150100" cy="1382712"/>
          </a:xfrm>
          <a:prstGeom prst="rect">
            <a:avLst/>
          </a:prstGeom>
          <a:noFill/>
          <a:ln w="9525">
            <a:noFill/>
          </a:ln>
        </p:spPr>
        <p:txBody>
          <a:bodyPr>
            <a:spAutoFit/>
          </a:bodyPr>
          <a:p>
            <a:pPr eaLnBrk="1" hangingPunct="1">
              <a:lnSpc>
                <a:spcPct val="150000"/>
              </a:lnSpc>
            </a:pPr>
            <a:r>
              <a:rPr lang="zh-CN" altLang="en-US" sz="1400" dirty="0">
                <a:solidFill>
                  <a:srgbClr val="404040"/>
                </a:solidFill>
                <a:latin typeface="微软雅黑" panose="020B0503020204020204" pitchFamily="34" charset="-122"/>
                <a:ea typeface="微软雅黑" panose="020B0503020204020204" pitchFamily="34" charset="-122"/>
              </a:rPr>
              <a:t>电梯投入使用后，电梯制造单位应当对其制造的电梯的安全运行情况进行跟踪调查和了解，对电梯的日常维护保养单位或者电梯的使用单位在安全运行方面存在的问题，提出改进建议，并提供必要的技术帮助。发现电梯存在严重事故隐患的，应当及时向特种设备安全监督管理部门报告。电梯制造单位对调查和了解的情况，应当作出记录。</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123912" name="文本框 7"/>
          <p:cNvSpPr txBox="1"/>
          <p:nvPr/>
        </p:nvSpPr>
        <p:spPr>
          <a:xfrm>
            <a:off x="1063625" y="4110038"/>
            <a:ext cx="6388100" cy="338137"/>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原厂生产厂家的职责：关注电梯运行情况，提出建议并提供技术帮助</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文本框 1"/>
          <p:cNvSpPr txBox="1"/>
          <p:nvPr/>
        </p:nvSpPr>
        <p:spPr>
          <a:xfrm>
            <a:off x="2724150" y="2838450"/>
            <a:ext cx="3695700" cy="1108075"/>
          </a:xfrm>
          <a:prstGeom prst="rect">
            <a:avLst/>
          </a:prstGeom>
          <a:noFill/>
          <a:ln w="9525">
            <a:noFill/>
          </a:ln>
        </p:spPr>
        <p:txBody>
          <a:bodyPr>
            <a:spAutoFit/>
          </a:bodyPr>
          <a:p>
            <a:pPr eaLnBrk="1" hangingPunct="1"/>
            <a:r>
              <a:rPr lang="zh-CN" altLang="en-US" sz="6600" b="1" dirty="0">
                <a:solidFill>
                  <a:srgbClr val="395271"/>
                </a:solidFill>
                <a:latin typeface="微软雅黑" panose="020B0503020204020204" pitchFamily="34" charset="-122"/>
                <a:ea typeface="微软雅黑" panose="020B0503020204020204" pitchFamily="34" charset="-122"/>
              </a:rPr>
              <a:t>谢谢大家</a:t>
            </a:r>
            <a:r>
              <a:rPr lang="en-US" altLang="zh-CN" sz="6600" b="1" dirty="0">
                <a:solidFill>
                  <a:srgbClr val="395271"/>
                </a:solidFill>
                <a:latin typeface="微软雅黑" panose="020B0503020204020204" pitchFamily="34" charset="-122"/>
                <a:ea typeface="微软雅黑" panose="020B0503020204020204" pitchFamily="34" charset="-122"/>
              </a:rPr>
              <a:t>!</a:t>
            </a:r>
            <a:endParaRPr lang="en-US" altLang="zh-CN" sz="6600" b="1" dirty="0">
              <a:solidFill>
                <a:srgbClr val="39527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电梯基本安全知识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67587" name="文本框 1"/>
          <p:cNvSpPr txBox="1"/>
          <p:nvPr/>
        </p:nvSpPr>
        <p:spPr>
          <a:xfrm>
            <a:off x="695325" y="663575"/>
            <a:ext cx="2540000" cy="368300"/>
          </a:xfrm>
          <a:prstGeom prst="rect">
            <a:avLst/>
          </a:prstGeom>
          <a:noFill/>
          <a:ln w="9525">
            <a:noFill/>
          </a:ln>
        </p:spPr>
        <p:txBody>
          <a:bodyPr>
            <a:spAutoFit/>
          </a:bodyPr>
          <a:p>
            <a:pPr eaLnBrk="1" hangingPunct="1"/>
            <a:r>
              <a:rPr lang="zh-CN" altLang="en-US" b="1" dirty="0">
                <a:solidFill>
                  <a:srgbClr val="404040"/>
                </a:solidFill>
                <a:latin typeface="微软雅黑" panose="020B0503020204020204" pitchFamily="34" charset="-122"/>
                <a:ea typeface="微软雅黑" panose="020B0503020204020204" pitchFamily="34" charset="-122"/>
              </a:rPr>
              <a:t>安全装置</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67588" name="文本框 2"/>
          <p:cNvSpPr txBox="1"/>
          <p:nvPr/>
        </p:nvSpPr>
        <p:spPr>
          <a:xfrm>
            <a:off x="747713" y="993775"/>
            <a:ext cx="7778750" cy="830263"/>
          </a:xfrm>
          <a:prstGeom prst="rect">
            <a:avLst/>
          </a:prstGeom>
          <a:noFill/>
          <a:ln w="9525">
            <a:noFill/>
          </a:ln>
        </p:spPr>
        <p:txBody>
          <a:bodyPr>
            <a:spAutoFit/>
          </a:bodyPr>
          <a:p>
            <a:pPr eaLnBrk="1" hangingPunct="1">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rPr>
              <a:t>除了在结构的合理性、可靠性，电气控制和拖动的可靠性方面充分考虑外，还针对各种可能发生的危险，电梯设置了许多专门的安全装置。</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67589" name="文本框 3"/>
          <p:cNvSpPr txBox="1"/>
          <p:nvPr/>
        </p:nvSpPr>
        <p:spPr>
          <a:xfrm>
            <a:off x="958850" y="1757363"/>
            <a:ext cx="5245100" cy="2862262"/>
          </a:xfrm>
          <a:prstGeom prst="rect">
            <a:avLst/>
          </a:prstGeom>
          <a:noFill/>
          <a:ln w="9525">
            <a:noFill/>
          </a:ln>
        </p:spPr>
        <p:txBody>
          <a:bodyPr>
            <a:spAutoFit/>
          </a:bodyPr>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防超越行程的保护----------- </a:t>
            </a:r>
            <a:r>
              <a:rPr lang="zh-CN" altLang="en-US" sz="1500" b="1" dirty="0">
                <a:solidFill>
                  <a:srgbClr val="404040"/>
                </a:solidFill>
                <a:latin typeface="微软雅黑" panose="020B0503020204020204" pitchFamily="34" charset="-122"/>
                <a:ea typeface="微软雅黑" panose="020B0503020204020204" pitchFamily="34" charset="-122"/>
              </a:rPr>
              <a:t>极限、限位开关</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防电梯超速和断绳的保护---</a:t>
            </a:r>
            <a:r>
              <a:rPr lang="zh-CN" altLang="en-US" sz="15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500" dirty="0">
                <a:solidFill>
                  <a:srgbClr val="404040"/>
                </a:solidFill>
                <a:latin typeface="微软雅黑" panose="020B0503020204020204" pitchFamily="34" charset="-122"/>
                <a:ea typeface="微软雅黑" panose="020B0503020204020204" pitchFamily="34" charset="-122"/>
              </a:rPr>
              <a:t> </a:t>
            </a:r>
            <a:r>
              <a:rPr lang="zh-CN" altLang="en-US" sz="1500" b="1" dirty="0">
                <a:solidFill>
                  <a:srgbClr val="404040"/>
                </a:solidFill>
                <a:latin typeface="微软雅黑" panose="020B0503020204020204" pitchFamily="34" charset="-122"/>
                <a:ea typeface="微软雅黑" panose="020B0503020204020204" pitchFamily="34" charset="-122"/>
              </a:rPr>
              <a:t>限速器、安全钳</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防人员剪切和坠落的保护---  </a:t>
            </a:r>
            <a:r>
              <a:rPr lang="zh-CN" altLang="en-US" sz="1500" b="1" dirty="0">
                <a:solidFill>
                  <a:srgbClr val="404040"/>
                </a:solidFill>
                <a:latin typeface="微软雅黑" panose="020B0503020204020204" pitchFamily="34" charset="-122"/>
                <a:ea typeface="微软雅黑" panose="020B0503020204020204" pitchFamily="34" charset="-122"/>
              </a:rPr>
              <a:t>门锁、护栏</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缓冲装置-------------------- </a:t>
            </a:r>
            <a:r>
              <a:rPr lang="zh-CN" altLang="en-US" sz="1500" b="1" dirty="0">
                <a:solidFill>
                  <a:srgbClr val="404040"/>
                </a:solidFill>
                <a:latin typeface="微软雅黑" panose="020B0503020204020204" pitchFamily="34" charset="-122"/>
                <a:ea typeface="微软雅黑" panose="020B0503020204020204" pitchFamily="34" charset="-122"/>
              </a:rPr>
              <a:t>缓冲器</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报警和救援装置--------------</a:t>
            </a:r>
            <a:r>
              <a:rPr lang="zh-CN" altLang="en-US" sz="1500" b="1" dirty="0">
                <a:solidFill>
                  <a:srgbClr val="404040"/>
                </a:solidFill>
                <a:latin typeface="微软雅黑" panose="020B0503020204020204" pitchFamily="34" charset="-122"/>
                <a:ea typeface="微软雅黑" panose="020B0503020204020204" pitchFamily="34" charset="-122"/>
              </a:rPr>
              <a:t>警铃、电话</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停止开关和检修运行装置---</a:t>
            </a:r>
            <a:r>
              <a:rPr lang="zh-CN" altLang="en-US" sz="15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500" dirty="0">
                <a:solidFill>
                  <a:srgbClr val="404040"/>
                </a:solidFill>
                <a:latin typeface="微软雅黑" panose="020B0503020204020204" pitchFamily="34" charset="-122"/>
                <a:ea typeface="微软雅黑" panose="020B0503020204020204" pitchFamily="34" charset="-122"/>
              </a:rPr>
              <a:t> </a:t>
            </a:r>
            <a:r>
              <a:rPr lang="zh-CN" altLang="en-US" sz="1500" b="1" dirty="0">
                <a:solidFill>
                  <a:srgbClr val="404040"/>
                </a:solidFill>
                <a:latin typeface="微软雅黑" panose="020B0503020204020204" pitchFamily="34" charset="-122"/>
                <a:ea typeface="微软雅黑" panose="020B0503020204020204" pitchFamily="34" charset="-122"/>
              </a:rPr>
              <a:t>急停、检修盒</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防机械伤害的保护----------- </a:t>
            </a:r>
            <a:r>
              <a:rPr lang="zh-CN" altLang="en-US" sz="1500" b="1" dirty="0">
                <a:solidFill>
                  <a:srgbClr val="404040"/>
                </a:solidFill>
                <a:latin typeface="微软雅黑" panose="020B0503020204020204" pitchFamily="34" charset="-122"/>
                <a:ea typeface="微软雅黑" panose="020B0503020204020204" pitchFamily="34" charset="-122"/>
              </a:rPr>
              <a:t>防护罩</a:t>
            </a:r>
            <a:endParaRPr lang="zh-CN" altLang="en-US" sz="1500" dirty="0">
              <a:solidFill>
                <a:srgbClr val="404040"/>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微软雅黑" panose="020B0503020204020204" pitchFamily="34" charset="-122"/>
              <a:buAutoNum type="circleNumDbPlain"/>
            </a:pPr>
            <a:r>
              <a:rPr lang="zh-CN" altLang="en-US" sz="1500" dirty="0">
                <a:solidFill>
                  <a:srgbClr val="404040"/>
                </a:solidFill>
                <a:latin typeface="微软雅黑" panose="020B0503020204020204" pitchFamily="34" charset="-122"/>
                <a:ea typeface="微软雅黑" panose="020B0503020204020204" pitchFamily="34" charset="-122"/>
              </a:rPr>
              <a:t>电气安全保护----------------</a:t>
            </a:r>
            <a:r>
              <a:rPr lang="zh-CN" altLang="en-US" sz="1500" b="1" dirty="0">
                <a:solidFill>
                  <a:srgbClr val="404040"/>
                </a:solidFill>
                <a:latin typeface="微软雅黑" panose="020B0503020204020204" pitchFamily="34" charset="-122"/>
                <a:ea typeface="微软雅黑" panose="020B0503020204020204" pitchFamily="34" charset="-122"/>
              </a:rPr>
              <a:t>过载、相序保护等</a:t>
            </a:r>
            <a:endParaRPr lang="zh-CN" altLang="en-US" sz="15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电梯基本安全知识</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68611" name="组合 2"/>
          <p:cNvGrpSpPr/>
          <p:nvPr/>
        </p:nvGrpSpPr>
        <p:grpSpPr>
          <a:xfrm>
            <a:off x="466725" y="1568450"/>
            <a:ext cx="8293100" cy="2505075"/>
            <a:chOff x="360" y="2295"/>
            <a:chExt cx="13688" cy="4136"/>
          </a:xfrm>
        </p:grpSpPr>
        <p:pic>
          <p:nvPicPr>
            <p:cNvPr id="68614" name="Picture 4"/>
            <p:cNvPicPr>
              <a:picLocks noChangeAspect="1"/>
            </p:cNvPicPr>
            <p:nvPr/>
          </p:nvPicPr>
          <p:blipFill>
            <a:blip r:embed="rId1"/>
            <a:stretch>
              <a:fillRect/>
            </a:stretch>
          </p:blipFill>
          <p:spPr>
            <a:xfrm>
              <a:off x="360" y="2295"/>
              <a:ext cx="4546" cy="4066"/>
            </a:xfrm>
            <a:prstGeom prst="rect">
              <a:avLst/>
            </a:prstGeom>
            <a:noFill/>
            <a:ln w="9525" cap="flat" cmpd="sng">
              <a:solidFill>
                <a:srgbClr val="D9D9D9"/>
              </a:solidFill>
              <a:prstDash val="solid"/>
              <a:miter/>
              <a:headEnd type="none" w="med" len="med"/>
              <a:tailEnd type="none" w="med" len="med"/>
            </a:ln>
          </p:spPr>
        </p:pic>
        <p:pic>
          <p:nvPicPr>
            <p:cNvPr id="68615" name="Picture 5"/>
            <p:cNvPicPr>
              <a:picLocks noChangeAspect="1"/>
            </p:cNvPicPr>
            <p:nvPr/>
          </p:nvPicPr>
          <p:blipFill>
            <a:blip r:embed="rId2"/>
            <a:stretch>
              <a:fillRect/>
            </a:stretch>
          </p:blipFill>
          <p:spPr>
            <a:xfrm>
              <a:off x="5121" y="2295"/>
              <a:ext cx="4416" cy="4066"/>
            </a:xfrm>
            <a:prstGeom prst="rect">
              <a:avLst/>
            </a:prstGeom>
            <a:noFill/>
            <a:ln w="9525" cap="flat" cmpd="sng">
              <a:solidFill>
                <a:srgbClr val="D9D9D9"/>
              </a:solidFill>
              <a:prstDash val="solid"/>
              <a:miter/>
              <a:headEnd type="none" w="med" len="med"/>
              <a:tailEnd type="none" w="med" len="med"/>
            </a:ln>
          </p:spPr>
        </p:pic>
        <p:pic>
          <p:nvPicPr>
            <p:cNvPr id="68616" name="Picture 6"/>
            <p:cNvPicPr>
              <a:picLocks noChangeAspect="1"/>
            </p:cNvPicPr>
            <p:nvPr/>
          </p:nvPicPr>
          <p:blipFill>
            <a:blip r:embed="rId3"/>
            <a:stretch>
              <a:fillRect/>
            </a:stretch>
          </p:blipFill>
          <p:spPr>
            <a:xfrm>
              <a:off x="9752" y="2295"/>
              <a:ext cx="4297" cy="4137"/>
            </a:xfrm>
            <a:prstGeom prst="rect">
              <a:avLst/>
            </a:prstGeom>
            <a:noFill/>
            <a:ln w="9525" cap="flat" cmpd="sng">
              <a:solidFill>
                <a:srgbClr val="D9D9D9"/>
              </a:solidFill>
              <a:prstDash val="solid"/>
              <a:miter/>
              <a:headEnd type="none" w="med" len="med"/>
              <a:tailEnd type="none" w="med" len="med"/>
            </a:ln>
          </p:spPr>
        </p:pic>
      </p:grpSp>
      <p:sp>
        <p:nvSpPr>
          <p:cNvPr id="13" name="任意多边形: 形状 12"/>
          <p:cNvSpPr/>
          <p:nvPr>
            <p:custDataLst>
              <p:tags r:id="rId4"/>
            </p:custDataLst>
          </p:nvPr>
        </p:nvSpPr>
        <p:spPr>
          <a:xfrm>
            <a:off x="374650" y="1479550"/>
            <a:ext cx="628650" cy="6302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3"/>
          <p:cNvSpPr/>
          <p:nvPr>
            <p:custDataLst>
              <p:tags r:id="rId5"/>
            </p:custDataLst>
          </p:nvPr>
        </p:nvSpPr>
        <p:spPr>
          <a:xfrm rot="10800000">
            <a:off x="8210550" y="3670300"/>
            <a:ext cx="628650" cy="465138"/>
          </a:xfrm>
          <a:custGeom>
            <a:avLst/>
            <a:gdLst>
              <a:gd name="connsiteX0" fmla="*/ 82550 w 1206500"/>
              <a:gd name="connsiteY0" fmla="*/ 0 h 1206500"/>
              <a:gd name="connsiteX1" fmla="*/ 1123950 w 1206500"/>
              <a:gd name="connsiteY1" fmla="*/ 0 h 1206500"/>
              <a:gd name="connsiteX2" fmla="*/ 1206500 w 1206500"/>
              <a:gd name="connsiteY2" fmla="*/ 82550 h 1206500"/>
              <a:gd name="connsiteX3" fmla="*/ 1123950 w 1206500"/>
              <a:gd name="connsiteY3" fmla="*/ 165100 h 1206500"/>
              <a:gd name="connsiteX4" fmla="*/ 165100 w 1206500"/>
              <a:gd name="connsiteY4" fmla="*/ 165100 h 1206500"/>
              <a:gd name="connsiteX5" fmla="*/ 165100 w 1206500"/>
              <a:gd name="connsiteY5" fmla="*/ 1123950 h 1206500"/>
              <a:gd name="connsiteX6" fmla="*/ 82550 w 1206500"/>
              <a:gd name="connsiteY6" fmla="*/ 1206500 h 1206500"/>
              <a:gd name="connsiteX7" fmla="*/ 0 w 1206500"/>
              <a:gd name="connsiteY7" fmla="*/ 1123950 h 1206500"/>
              <a:gd name="connsiteX8" fmla="*/ 0 w 1206500"/>
              <a:gd name="connsiteY8" fmla="*/ 82550 h 1206500"/>
              <a:gd name="connsiteX9" fmla="*/ 82550 w 12065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0" h="1206500">
                <a:moveTo>
                  <a:pt x="82550" y="0"/>
                </a:moveTo>
                <a:lnTo>
                  <a:pt x="1123950" y="0"/>
                </a:lnTo>
                <a:cubicBezTo>
                  <a:pt x="1169541" y="0"/>
                  <a:pt x="1206500" y="36959"/>
                  <a:pt x="1206500" y="82550"/>
                </a:cubicBezTo>
                <a:cubicBezTo>
                  <a:pt x="1206500" y="128141"/>
                  <a:pt x="1169541" y="165100"/>
                  <a:pt x="1123950" y="165100"/>
                </a:cubicBezTo>
                <a:lnTo>
                  <a:pt x="165100" y="165100"/>
                </a:lnTo>
                <a:lnTo>
                  <a:pt x="165100" y="1123950"/>
                </a:lnTo>
                <a:cubicBezTo>
                  <a:pt x="165100" y="1169541"/>
                  <a:pt x="128141" y="1206500"/>
                  <a:pt x="82550" y="1206500"/>
                </a:cubicBezTo>
                <a:cubicBezTo>
                  <a:pt x="36959" y="1206500"/>
                  <a:pt x="0" y="1169541"/>
                  <a:pt x="0" y="1123950"/>
                </a:cubicBezTo>
                <a:lnTo>
                  <a:pt x="0" y="82550"/>
                </a:lnTo>
                <a:cubicBezTo>
                  <a:pt x="0" y="36959"/>
                  <a:pt x="36959" y="0"/>
                  <a:pt x="82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706438" y="1989138"/>
            <a:ext cx="3270250" cy="714375"/>
          </a:xfrm>
          <a:prstGeom prst="rect">
            <a:avLst/>
          </a:prstGeom>
        </p:spPr>
        <p:txBody>
          <a:bodyPr wrap="non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电梯安全使用</a:t>
            </a:r>
            <a:endParaRPr kumimoji="0" lang="zh-CN" altLang="en-US" sz="4050" b="1" i="0" u="none" strike="noStrike" kern="1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0659" name="文本框 1"/>
          <p:cNvSpPr txBox="1"/>
          <p:nvPr/>
        </p:nvSpPr>
        <p:spPr>
          <a:xfrm>
            <a:off x="509588" y="742950"/>
            <a:ext cx="1714500" cy="1198563"/>
          </a:xfrm>
          <a:prstGeom prst="rect">
            <a:avLst/>
          </a:prstGeom>
          <a:noFill/>
          <a:ln w="9525">
            <a:noFill/>
          </a:ln>
        </p:spPr>
        <p:txBody>
          <a:bodyPr>
            <a:spAutoFit/>
          </a:bodyPr>
          <a:p>
            <a:pPr eaLnBrk="1" hangingPunct="1"/>
            <a:r>
              <a:rPr lang="en-US" altLang="zh-CN" sz="7200" b="1" dirty="0">
                <a:solidFill>
                  <a:srgbClr val="BFBFBF"/>
                </a:solidFill>
                <a:latin typeface="微软雅黑" panose="020B0503020204020204" pitchFamily="34" charset="-122"/>
                <a:ea typeface="微软雅黑" panose="020B0503020204020204" pitchFamily="34" charset="-122"/>
              </a:rPr>
              <a:t>02</a:t>
            </a:r>
            <a:endParaRPr lang="en-US" altLang="zh-CN" sz="7200" b="1" dirty="0">
              <a:solidFill>
                <a:srgbClr val="BFBFBF"/>
              </a:solidFill>
              <a:latin typeface="微软雅黑" panose="020B0503020204020204" pitchFamily="34" charset="-122"/>
              <a:ea typeface="微软雅黑" panose="020B0503020204020204" pitchFamily="34" charset="-122"/>
            </a:endParaRPr>
          </a:p>
        </p:txBody>
      </p:sp>
      <p:sp>
        <p:nvSpPr>
          <p:cNvPr id="70660" name="文本框 2"/>
          <p:cNvSpPr txBox="1"/>
          <p:nvPr/>
        </p:nvSpPr>
        <p:spPr>
          <a:xfrm>
            <a:off x="1897063" y="2627313"/>
            <a:ext cx="2540000" cy="922337"/>
          </a:xfrm>
          <a:prstGeom prst="rect">
            <a:avLst/>
          </a:prstGeom>
          <a:noFill/>
          <a:ln w="9525">
            <a:noFill/>
          </a:ln>
        </p:spPr>
        <p:txBody>
          <a:bodyPr>
            <a:spAutoFit/>
          </a:bodyPr>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电梯是危险的？？</a:t>
            </a:r>
            <a:endParaRPr lang="zh-CN" altLang="en-US" dirty="0">
              <a:solidFill>
                <a:srgbClr val="395271"/>
              </a:solidFill>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l"/>
            </a:pPr>
            <a:r>
              <a:rPr lang="zh-CN" altLang="en-US" dirty="0">
                <a:solidFill>
                  <a:srgbClr val="395271"/>
                </a:solidFill>
                <a:latin typeface="微软雅黑" panose="020B0503020204020204" pitchFamily="34" charset="-122"/>
                <a:ea typeface="微软雅黑" panose="020B0503020204020204" pitchFamily="34" charset="-122"/>
              </a:rPr>
              <a:t>电梯安全使用须知</a:t>
            </a:r>
            <a:endParaRPr lang="zh-CN" altLang="en-US" dirty="0">
              <a:solidFill>
                <a:srgbClr val="39527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电梯是危险的？</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1683" name="文本框 1"/>
          <p:cNvSpPr txBox="1"/>
          <p:nvPr/>
        </p:nvSpPr>
        <p:spPr>
          <a:xfrm>
            <a:off x="558800" y="690563"/>
            <a:ext cx="6340475" cy="681037"/>
          </a:xfrm>
          <a:prstGeom prst="rect">
            <a:avLst/>
          </a:prstGeom>
          <a:noFill/>
          <a:ln w="9525">
            <a:noFill/>
          </a:ln>
        </p:spPr>
        <p:txBody>
          <a:bodyPr>
            <a:spAutoFit/>
          </a:bodyPr>
          <a:p>
            <a:pPr eaLnBrk="1" hangingPunct="1">
              <a:lnSpc>
                <a:spcPct val="120000"/>
              </a:lnSpc>
            </a:pPr>
            <a:r>
              <a:rPr lang="zh-CN" altLang="en-US" sz="1600" dirty="0">
                <a:solidFill>
                  <a:srgbClr val="404040"/>
                </a:solidFill>
                <a:latin typeface="微软雅黑" panose="020B0503020204020204" pitchFamily="34" charset="-122"/>
                <a:ea typeface="微软雅黑" panose="020B0503020204020204" pitchFamily="34" charset="-122"/>
              </a:rPr>
              <a:t>2006全国电梯事故发生数量达42起，其中死亡人数32人。主要集中在3个方面</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71684" name="文本框 2"/>
          <p:cNvSpPr txBox="1"/>
          <p:nvPr/>
        </p:nvSpPr>
        <p:spPr>
          <a:xfrm>
            <a:off x="654050" y="1311275"/>
            <a:ext cx="798513" cy="338138"/>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即：</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71685" name="文本框 3"/>
          <p:cNvSpPr txBox="1"/>
          <p:nvPr/>
        </p:nvSpPr>
        <p:spPr>
          <a:xfrm>
            <a:off x="2120900" y="1404938"/>
            <a:ext cx="4845050" cy="1198562"/>
          </a:xfrm>
          <a:prstGeom prst="rect">
            <a:avLst/>
          </a:prstGeom>
          <a:noFill/>
          <a:ln w="9525">
            <a:noFill/>
          </a:ln>
        </p:spPr>
        <p:txBody>
          <a:bodyPr>
            <a:spAutoFit/>
          </a:bodyPr>
          <a:p>
            <a:pPr eaLnBrk="1" hangingPunct="1">
              <a:lnSpc>
                <a:spcPct val="150000"/>
              </a:lnSpc>
            </a:pPr>
            <a:r>
              <a:rPr lang="zh-CN" altLang="en-US" sz="1600" b="1" dirty="0">
                <a:solidFill>
                  <a:srgbClr val="404040"/>
                </a:solidFill>
                <a:latin typeface="微软雅黑" panose="020B0503020204020204" pitchFamily="34" charset="-122"/>
                <a:ea typeface="微软雅黑" panose="020B0503020204020204" pitchFamily="34" charset="-122"/>
              </a:rPr>
              <a:t>违章操作问题共17起，  占总事故量的40.48% ；	</a:t>
            </a:r>
            <a:br>
              <a:rPr lang="zh-CN" altLang="en-US" sz="1600" b="1" dirty="0">
                <a:solidFill>
                  <a:srgbClr val="404040"/>
                </a:solidFill>
                <a:latin typeface="微软雅黑" panose="020B0503020204020204" pitchFamily="34" charset="-122"/>
                <a:ea typeface="微软雅黑" panose="020B0503020204020204" pitchFamily="34" charset="-122"/>
              </a:rPr>
            </a:br>
            <a:r>
              <a:rPr lang="zh-CN" altLang="en-US" sz="1600" b="1" dirty="0">
                <a:solidFill>
                  <a:srgbClr val="404040"/>
                </a:solidFill>
                <a:latin typeface="微软雅黑" panose="020B0503020204020204" pitchFamily="34" charset="-122"/>
                <a:ea typeface="微软雅黑" panose="020B0503020204020204" pitchFamily="34" charset="-122"/>
              </a:rPr>
              <a:t>安全装置问题共14起，  占总事故量的33.33%；</a:t>
            </a:r>
            <a:br>
              <a:rPr lang="zh-CN" altLang="en-US" sz="1600" b="1" dirty="0">
                <a:solidFill>
                  <a:srgbClr val="404040"/>
                </a:solidFill>
                <a:latin typeface="微软雅黑" panose="020B0503020204020204" pitchFamily="34" charset="-122"/>
                <a:ea typeface="微软雅黑" panose="020B0503020204020204" pitchFamily="34" charset="-122"/>
              </a:rPr>
            </a:br>
            <a:r>
              <a:rPr lang="zh-CN" altLang="en-US" sz="1600" b="1" dirty="0">
                <a:solidFill>
                  <a:srgbClr val="404040"/>
                </a:solidFill>
                <a:latin typeface="微软雅黑" panose="020B0503020204020204" pitchFamily="34" charset="-122"/>
                <a:ea typeface="微软雅黑" panose="020B0503020204020204" pitchFamily="34" charset="-122"/>
              </a:rPr>
              <a:t>设备缺陷问题共11起，  占总事故量的26.19% </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71686" name="文本框 4"/>
          <p:cNvSpPr txBox="1"/>
          <p:nvPr/>
        </p:nvSpPr>
        <p:spPr>
          <a:xfrm>
            <a:off x="558800" y="2679700"/>
            <a:ext cx="5340350" cy="338138"/>
          </a:xfrm>
          <a:prstGeom prst="rect">
            <a:avLst/>
          </a:prstGeom>
          <a:noFill/>
          <a:ln w="9525">
            <a:noFill/>
          </a:ln>
        </p:spPr>
        <p:txBody>
          <a:bodyPr>
            <a:spAutoFit/>
          </a:bodyPr>
          <a:p>
            <a:pPr eaLnBrk="1" hangingPunct="1"/>
            <a:r>
              <a:rPr lang="zh-CN" altLang="en-US" sz="1600" dirty="0">
                <a:solidFill>
                  <a:srgbClr val="404040"/>
                </a:solidFill>
                <a:latin typeface="微软雅黑" panose="020B0503020204020204" pitchFamily="34" charset="-122"/>
                <a:ea typeface="微软雅黑" panose="020B0503020204020204" pitchFamily="34" charset="-122"/>
              </a:rPr>
              <a:t>2007年全国共发生电梯严重以上事故39起，死亡31人。</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71687" name="文本框 5"/>
          <p:cNvSpPr txBox="1"/>
          <p:nvPr/>
        </p:nvSpPr>
        <p:spPr>
          <a:xfrm>
            <a:off x="758825" y="3017838"/>
            <a:ext cx="2540000" cy="336550"/>
          </a:xfrm>
          <a:prstGeom prst="rect">
            <a:avLst/>
          </a:prstGeom>
          <a:noFill/>
          <a:ln w="9525">
            <a:noFill/>
          </a:ln>
        </p:spPr>
        <p:txBody>
          <a:bodyPr>
            <a:spAutoFit/>
          </a:bodyPr>
          <a:p>
            <a:pPr eaLnBrk="1" hangingPunct="1"/>
            <a:r>
              <a:rPr lang="zh-CN" altLang="en-US" sz="1600" b="1" dirty="0">
                <a:solidFill>
                  <a:srgbClr val="404040"/>
                </a:solidFill>
                <a:latin typeface="微软雅黑" panose="020B0503020204020204" pitchFamily="34" charset="-122"/>
                <a:ea typeface="微软雅黑" panose="020B0503020204020204" pitchFamily="34" charset="-122"/>
              </a:rPr>
              <a:t>事故原因分类：</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sp>
        <p:nvSpPr>
          <p:cNvPr id="71688" name="文本框 6"/>
          <p:cNvSpPr txBox="1"/>
          <p:nvPr/>
        </p:nvSpPr>
        <p:spPr>
          <a:xfrm>
            <a:off x="2235200" y="3354388"/>
            <a:ext cx="4664075" cy="1566862"/>
          </a:xfrm>
          <a:prstGeom prst="rect">
            <a:avLst/>
          </a:prstGeom>
          <a:noFill/>
          <a:ln w="9525">
            <a:noFill/>
          </a:ln>
        </p:spPr>
        <p:txBody>
          <a:bodyPr>
            <a:spAutoFit/>
          </a:bodyPr>
          <a:p>
            <a:pPr eaLnBrk="1" hangingPunct="1">
              <a:lnSpc>
                <a:spcPct val="120000"/>
              </a:lnSpc>
            </a:pPr>
            <a:r>
              <a:rPr lang="zh-CN" altLang="en-US" sz="1600" b="1" dirty="0">
                <a:solidFill>
                  <a:srgbClr val="404040"/>
                </a:solidFill>
                <a:latin typeface="微软雅黑" panose="020B0503020204020204" pitchFamily="34" charset="-122"/>
                <a:ea typeface="微软雅黑" panose="020B0503020204020204" pitchFamily="34" charset="-122"/>
              </a:rPr>
              <a:t>电梯保养不当		-11起</a:t>
            </a:r>
            <a:endParaRPr lang="zh-CN" altLang="en-US"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b="1" dirty="0">
                <a:solidFill>
                  <a:srgbClr val="404040"/>
                </a:solidFill>
                <a:latin typeface="微软雅黑" panose="020B0503020204020204" pitchFamily="34" charset="-122"/>
                <a:ea typeface="微软雅黑" panose="020B0503020204020204" pitchFamily="34" charset="-122"/>
              </a:rPr>
              <a:t>乘客乘坐/使用不当	               -6 起</a:t>
            </a:r>
            <a:endParaRPr lang="zh-CN" altLang="en-US"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b="1" dirty="0">
                <a:solidFill>
                  <a:srgbClr val="404040"/>
                </a:solidFill>
                <a:latin typeface="微软雅黑" panose="020B0503020204020204" pitchFamily="34" charset="-122"/>
                <a:ea typeface="微软雅黑" panose="020B0503020204020204" pitchFamily="34" charset="-122"/>
              </a:rPr>
              <a:t>电梯维修人员违章作业	-3 起</a:t>
            </a:r>
            <a:endParaRPr lang="zh-CN" altLang="en-US"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b="1" dirty="0">
                <a:solidFill>
                  <a:srgbClr val="404040"/>
                </a:solidFill>
                <a:latin typeface="微软雅黑" panose="020B0503020204020204" pitchFamily="34" charset="-122"/>
                <a:ea typeface="微软雅黑" panose="020B0503020204020204" pitchFamily="34" charset="-122"/>
              </a:rPr>
              <a:t>电梯超龄使用		-1 起</a:t>
            </a:r>
            <a:endParaRPr lang="zh-CN" altLang="en-US"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600" b="1" dirty="0">
                <a:solidFill>
                  <a:srgbClr val="404040"/>
                </a:solidFill>
                <a:latin typeface="微软雅黑" panose="020B0503020204020204" pitchFamily="34" charset="-122"/>
                <a:ea typeface="微软雅黑" panose="020B0503020204020204" pitchFamily="34" charset="-122"/>
              </a:rPr>
              <a:t>其他原因		               -9 起</a:t>
            </a:r>
            <a:endParaRPr lang="zh-CN" altLang="en-US" sz="1600" b="1" dirty="0">
              <a:solidFill>
                <a:srgbClr val="404040"/>
              </a:solidFill>
              <a:latin typeface="微软雅黑" panose="020B0503020204020204" pitchFamily="34" charset="-122"/>
              <a:ea typeface="微软雅黑" panose="020B0503020204020204" pitchFamily="34" charset="-122"/>
            </a:endParaRPr>
          </a:p>
        </p:txBody>
      </p:sp>
      <p:pic>
        <p:nvPicPr>
          <p:cNvPr id="8" name="图片占位符 4"/>
          <p:cNvPicPr>
            <a:picLocks noGrp="1" noChangeAspect="1"/>
          </p:cNvPicPr>
          <p:nvPr/>
        </p:nvPicPr>
        <p:blipFill>
          <a:blip r:embed="rId1" cstate="screen"/>
          <a:srcRect/>
          <a:stretch>
            <a:fillRect/>
          </a:stretch>
        </p:blipFill>
        <p:spPr>
          <a:xfrm>
            <a:off x="6964997" y="0"/>
            <a:ext cx="1943101" cy="5144400"/>
          </a:xfrm>
          <a:custGeom>
            <a:avLst/>
            <a:gdLst>
              <a:gd name="connsiteX0" fmla="*/ 0 w 5181600"/>
              <a:gd name="connsiteY0" fmla="*/ 0 h 13716000"/>
              <a:gd name="connsiteX1" fmla="*/ 5181600 w 5181600"/>
              <a:gd name="connsiteY1" fmla="*/ 0 h 13716000"/>
              <a:gd name="connsiteX2" fmla="*/ 5181600 w 5181600"/>
              <a:gd name="connsiteY2" fmla="*/ 13716000 h 13716000"/>
              <a:gd name="connsiteX3" fmla="*/ 0 w 5181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81600" h="13716000">
                <a:moveTo>
                  <a:pt x="0" y="0"/>
                </a:moveTo>
                <a:lnTo>
                  <a:pt x="5181600" y="0"/>
                </a:lnTo>
                <a:lnTo>
                  <a:pt x="5181600" y="13716000"/>
                </a:lnTo>
                <a:lnTo>
                  <a:pt x="0" y="13716000"/>
                </a:lnTo>
                <a:close/>
              </a:path>
            </a:pathLst>
          </a:custGeom>
          <a:solidFill>
            <a:schemeClr val="bg1">
              <a:lumMod val="65000"/>
            </a:schemeClr>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文本框 8"/>
          <p:cNvSpPr txBox="1"/>
          <p:nvPr/>
        </p:nvSpPr>
        <p:spPr>
          <a:xfrm>
            <a:off x="835025" y="115888"/>
            <a:ext cx="3321050" cy="460375"/>
          </a:xfrm>
          <a:prstGeom prst="rect">
            <a:avLst/>
          </a:prstGeom>
          <a:noFill/>
          <a:ln w="9525">
            <a:noFill/>
          </a:ln>
        </p:spPr>
        <p:txBody>
          <a:bodyPr>
            <a:spAutoFit/>
          </a:bodyPr>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电梯是危险的？</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72707" name="文本框 1"/>
          <p:cNvSpPr txBox="1"/>
          <p:nvPr/>
        </p:nvSpPr>
        <p:spPr>
          <a:xfrm>
            <a:off x="654050" y="946150"/>
            <a:ext cx="5359400" cy="3968750"/>
          </a:xfrm>
          <a:prstGeom prst="rect">
            <a:avLst/>
          </a:prstGeom>
          <a:noFill/>
          <a:ln w="9525">
            <a:noFill/>
          </a:ln>
        </p:spPr>
        <p:txBody>
          <a:bodyPr>
            <a:spAutoFit/>
          </a:bodyPr>
          <a:p>
            <a:pPr eaLnBrk="1" hangingPunct="1">
              <a:lnSpc>
                <a:spcPct val="150000"/>
              </a:lnSpc>
            </a:pPr>
            <a:r>
              <a:rPr lang="zh-CN" altLang="en-US" sz="1400" b="1" dirty="0">
                <a:solidFill>
                  <a:srgbClr val="404040"/>
                </a:solidFill>
                <a:latin typeface="微软雅黑" panose="020B0503020204020204" pitchFamily="34" charset="-122"/>
                <a:ea typeface="微软雅黑" panose="020B0503020204020204" pitchFamily="34" charset="-122"/>
              </a:rPr>
              <a:t>深圳</a:t>
            </a:r>
            <a:r>
              <a:rPr lang="zh-CN" altLang="en-US" sz="1400" dirty="0">
                <a:solidFill>
                  <a:srgbClr val="404040"/>
                </a:solidFill>
                <a:latin typeface="微软雅黑" panose="020B0503020204020204" pitchFamily="34" charset="-122"/>
                <a:ea typeface="微软雅黑" panose="020B0503020204020204" pitchFamily="34" charset="-122"/>
              </a:rPr>
              <a:t>：由于中午乘客较多，严重超载（1000公斤的电梯中挤入20人），电梯到底后无法减速停止，电梯蹲底。</a:t>
            </a:r>
            <a:r>
              <a:rPr lang="zh-CN" altLang="en-US" sz="1400" b="1" dirty="0">
                <a:solidFill>
                  <a:srgbClr val="C00000"/>
                </a:solidFill>
                <a:latin typeface="微软雅黑" panose="020B0503020204020204" pitchFamily="34" charset="-122"/>
                <a:ea typeface="微软雅黑" panose="020B0503020204020204" pitchFamily="34" charset="-122"/>
              </a:rPr>
              <a:t>9人受伤</a:t>
            </a:r>
            <a:r>
              <a:rPr lang="zh-CN" altLang="en-US" sz="1400" dirty="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400" b="1" dirty="0">
                <a:solidFill>
                  <a:srgbClr val="404040"/>
                </a:solidFill>
                <a:latin typeface="微软雅黑" panose="020B0503020204020204" pitchFamily="34" charset="-122"/>
                <a:ea typeface="微软雅黑" panose="020B0503020204020204" pitchFamily="34" charset="-122"/>
              </a:rPr>
              <a:t>深圳</a:t>
            </a:r>
            <a:r>
              <a:rPr lang="zh-CN" altLang="en-US" sz="1400" dirty="0">
                <a:solidFill>
                  <a:srgbClr val="404040"/>
                </a:solidFill>
                <a:latin typeface="微软雅黑" panose="020B0503020204020204" pitchFamily="34" charset="-122"/>
                <a:ea typeface="微软雅黑" panose="020B0503020204020204" pitchFamily="34" charset="-122"/>
              </a:rPr>
              <a:t>：一乘客牵狗乘梯，狗进入电梯后，人仍然在门外。结果电梯运行，牵狗的绳子将该女士的</a:t>
            </a:r>
            <a:r>
              <a:rPr lang="zh-CN" altLang="en-US" sz="1400" b="1" dirty="0">
                <a:solidFill>
                  <a:srgbClr val="C00000"/>
                </a:solidFill>
                <a:latin typeface="微软雅黑" panose="020B0503020204020204" pitchFamily="34" charset="-122"/>
                <a:ea typeface="微软雅黑" panose="020B0503020204020204" pitchFamily="34" charset="-122"/>
              </a:rPr>
              <a:t>食指勒断</a:t>
            </a:r>
            <a:r>
              <a:rPr lang="zh-CN" altLang="en-US" sz="1400" dirty="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400" b="1" dirty="0">
                <a:solidFill>
                  <a:srgbClr val="404040"/>
                </a:solidFill>
                <a:latin typeface="微软雅黑" panose="020B0503020204020204" pitchFamily="34" charset="-122"/>
                <a:ea typeface="微软雅黑" panose="020B0503020204020204" pitchFamily="34" charset="-122"/>
              </a:rPr>
              <a:t>佛山</a:t>
            </a:r>
            <a:r>
              <a:rPr lang="zh-CN" altLang="en-US" sz="1400" dirty="0">
                <a:solidFill>
                  <a:srgbClr val="404040"/>
                </a:solidFill>
                <a:latin typeface="微软雅黑" panose="020B0503020204020204" pitchFamily="34" charset="-122"/>
                <a:ea typeface="微软雅黑" panose="020B0503020204020204" pitchFamily="34" charset="-122"/>
              </a:rPr>
              <a:t>：电梯使用单位对电梯进行装修，改变了轿厢的重量，造成电梯运行时突然坠落，幸好安全钳工作，未造成人员伤亡。</a:t>
            </a:r>
            <a:r>
              <a:rPr lang="zh-CN" altLang="en-US" sz="1400" b="1" dirty="0">
                <a:solidFill>
                  <a:srgbClr val="C00000"/>
                </a:solidFill>
                <a:latin typeface="微软雅黑" panose="020B0503020204020204" pitchFamily="34" charset="-122"/>
                <a:ea typeface="微软雅黑" panose="020B0503020204020204" pitchFamily="34" charset="-122"/>
              </a:rPr>
              <a:t>（关人）</a:t>
            </a:r>
            <a:endParaRPr lang="zh-CN" altLang="en-US" sz="1400"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400" b="1" dirty="0">
                <a:solidFill>
                  <a:srgbClr val="404040"/>
                </a:solidFill>
                <a:latin typeface="微软雅黑" panose="020B0503020204020204" pitchFamily="34" charset="-122"/>
                <a:ea typeface="微软雅黑" panose="020B0503020204020204" pitchFamily="34" charset="-122"/>
              </a:rPr>
              <a:t>兰州</a:t>
            </a:r>
            <a:r>
              <a:rPr lang="zh-CN" altLang="en-US" sz="1400" dirty="0">
                <a:solidFill>
                  <a:srgbClr val="404040"/>
                </a:solidFill>
                <a:latin typeface="微软雅黑" panose="020B0503020204020204" pitchFamily="34" charset="-122"/>
                <a:ea typeface="微软雅黑" panose="020B0503020204020204" pitchFamily="34" charset="-122"/>
              </a:rPr>
              <a:t>：中兴大厦的电梯由于超载严重将9名乘客关了近一个小时。后被消防和维修人员解救。该电梯载重量为1000公斤，但是由于装修公司将750公斤的砖块放在电梯中，后又上了9个人，造成电梯超载不平衡。</a:t>
            </a:r>
            <a:r>
              <a:rPr lang="zh-CN" altLang="en-US" sz="1400" b="1" dirty="0">
                <a:solidFill>
                  <a:srgbClr val="C00000"/>
                </a:solidFill>
                <a:latin typeface="微软雅黑" panose="020B0503020204020204" pitchFamily="34" charset="-122"/>
                <a:ea typeface="微软雅黑" panose="020B0503020204020204" pitchFamily="34" charset="-122"/>
              </a:rPr>
              <a:t>（关人）</a:t>
            </a:r>
            <a:endParaRPr lang="zh-CN" altLang="en-US" sz="1400"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400" b="1" dirty="0">
                <a:solidFill>
                  <a:srgbClr val="404040"/>
                </a:solidFill>
                <a:latin typeface="微软雅黑" panose="020B0503020204020204" pitchFamily="34" charset="-122"/>
                <a:ea typeface="微软雅黑" panose="020B0503020204020204" pitchFamily="34" charset="-122"/>
              </a:rPr>
              <a:t>贵阳</a:t>
            </a:r>
            <a:r>
              <a:rPr lang="zh-CN" altLang="en-US" sz="1400" dirty="0">
                <a:solidFill>
                  <a:srgbClr val="404040"/>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solidFill>
                  <a:srgbClr val="404040"/>
                </a:solidFill>
                <a:latin typeface="微软雅黑" panose="020B0503020204020204" pitchFamily="34" charset="-122"/>
                <a:ea typeface="微软雅黑" panose="020B0503020204020204" pitchFamily="34" charset="-122"/>
              </a:rPr>
              <a:t>一三岁男孩的胳臂被电梯门夹住，造成</a:t>
            </a:r>
            <a:r>
              <a:rPr lang="zh-CN" altLang="en-US" sz="1400" b="1" dirty="0">
                <a:solidFill>
                  <a:srgbClr val="C00000"/>
                </a:solidFill>
                <a:latin typeface="微软雅黑" panose="020B0503020204020204" pitchFamily="34" charset="-122"/>
                <a:ea typeface="微软雅黑" panose="020B0503020204020204" pitchFamily="34" charset="-122"/>
              </a:rPr>
              <a:t>骨折</a:t>
            </a:r>
            <a:r>
              <a:rPr lang="zh-CN" altLang="en-US" sz="1400" dirty="0">
                <a:solidFill>
                  <a:srgbClr val="404040"/>
                </a:solidFill>
                <a:latin typeface="微软雅黑" panose="020B0503020204020204" pitchFamily="34" charset="-122"/>
                <a:ea typeface="微软雅黑" panose="020B0503020204020204" pitchFamily="34" charset="-122"/>
              </a:rPr>
              <a:t>，后被消防救援人员解救。</a:t>
            </a:r>
            <a:endParaRPr lang="zh-CN" altLang="en-US" sz="1400" dirty="0">
              <a:solidFill>
                <a:srgbClr val="404040"/>
              </a:solidFill>
              <a:latin typeface="微软雅黑" panose="020B0503020204020204" pitchFamily="34" charset="-122"/>
              <a:ea typeface="微软雅黑" panose="020B0503020204020204" pitchFamily="34" charset="-122"/>
            </a:endParaRPr>
          </a:p>
        </p:txBody>
      </p:sp>
      <p:pic>
        <p:nvPicPr>
          <p:cNvPr id="72708" name="图片 2"/>
          <p:cNvPicPr>
            <a:picLocks noChangeAspect="1"/>
          </p:cNvPicPr>
          <p:nvPr/>
        </p:nvPicPr>
        <p:blipFill>
          <a:blip r:embed="rId1"/>
          <a:stretch>
            <a:fillRect/>
          </a:stretch>
        </p:blipFill>
        <p:spPr>
          <a:xfrm>
            <a:off x="6013450" y="1111250"/>
            <a:ext cx="2874963" cy="330835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0.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1.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12.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3.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1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1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18.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19.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0.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21.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2.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23.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2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2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28.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29.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3.xml><?xml version="1.0" encoding="utf-8"?>
<p:tagLst xmlns:p="http://schemas.openxmlformats.org/presentationml/2006/main">
  <p:tag name="KSO_WM_UNIT_HIGHLIGHT" val="0"/>
  <p:tag name="KSO_WM_UNIT_COMPATIBLE" val="0"/>
  <p:tag name="KSO_WM_UNIT_TYPE" val="i"/>
  <p:tag name="KSO_WM_UNIT_INDEX" val="2"/>
  <p:tag name="KSO_WM_UNIT_ID" val="diagram20189706_1*i*2"/>
  <p:tag name="KSO_WM_TEMPLATE_CATEGORY" val="diagram"/>
  <p:tag name="KSO_WM_TEMPLATE_INDEX" val="20189706"/>
  <p:tag name="KSO_WM_UNIT_LAYERLEVEL" val="1"/>
  <p:tag name="KSO_WM_TAG_VERSION" val="1.0"/>
  <p:tag name="KSO_WM_BEAUTIFY_FLAG" val="#wm#"/>
</p:tagLst>
</file>

<file path=ppt/tags/tag30.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31.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32.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33.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3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3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3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3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38.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39.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0.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1.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42.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3.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4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4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48.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49.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50.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51.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52.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53.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54.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55.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5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5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6.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7.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ags/tag8.xml><?xml version="1.0" encoding="utf-8"?>
<p:tagLst xmlns:p="http://schemas.openxmlformats.org/presentationml/2006/main">
  <p:tag name="KSO_WM_TAG_VERSION" val="1.0"/>
  <p:tag name="KSO_WM_BEAUTIFY_FLAG" val="#wm#"/>
  <p:tag name="KSO_WM_UNIT_TYPE" val="i"/>
  <p:tag name="KSO_WM_UNIT_ID" val="diagram30177841_1*i*5"/>
  <p:tag name="KSO_WM_TEMPLATE_CATEGORY" val="diagram"/>
  <p:tag name="KSO_WM_TEMPLATE_INDEX" val="30177841"/>
  <p:tag name="KSO_WM_UNIT_INDEX" val="5"/>
</p:tagLst>
</file>

<file path=ppt/tags/tag9.xml><?xml version="1.0" encoding="utf-8"?>
<p:tagLst xmlns:p="http://schemas.openxmlformats.org/presentationml/2006/main">
  <p:tag name="KSO_WM_TAG_VERSION" val="1.0"/>
  <p:tag name="KSO_WM_BEAUTIFY_FLAG" val="#wm#"/>
  <p:tag name="KSO_WM_UNIT_TYPE" val="i"/>
  <p:tag name="KSO_WM_UNIT_ID" val="diagram30177841_1*i*6"/>
  <p:tag name="KSO_WM_TEMPLATE_CATEGORY" val="diagram"/>
  <p:tag name="KSO_WM_TEMPLATE_INDEX" val="30177841"/>
  <p:tag name="KSO_WM_UNIT_INDEX" val="6"/>
</p:tagLst>
</file>

<file path=ppt/theme/theme1.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sz="160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395271"/>
    </a:accent1>
    <a:accent2>
      <a:srgbClr val="535E85"/>
    </a:accent2>
    <a:accent3>
      <a:srgbClr val="E57F25"/>
    </a:accent3>
    <a:accent4>
      <a:srgbClr val="AA2614"/>
    </a:accent4>
    <a:accent5>
      <a:srgbClr val="5486B6"/>
    </a:accent5>
    <a:accent6>
      <a:srgbClr val="9A9A9A"/>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395271"/>
    </a:accent1>
    <a:accent2>
      <a:srgbClr val="535E85"/>
    </a:accent2>
    <a:accent3>
      <a:srgbClr val="E57F25"/>
    </a:accent3>
    <a:accent4>
      <a:srgbClr val="AA2614"/>
    </a:accent4>
    <a:accent5>
      <a:srgbClr val="5486B6"/>
    </a:accent5>
    <a:accent6>
      <a:srgbClr val="9A9A9A"/>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395271"/>
    </a:accent1>
    <a:accent2>
      <a:srgbClr val="535E85"/>
    </a:accent2>
    <a:accent3>
      <a:srgbClr val="E57F25"/>
    </a:accent3>
    <a:accent4>
      <a:srgbClr val="AA2614"/>
    </a:accent4>
    <a:accent5>
      <a:srgbClr val="5486B6"/>
    </a:accent5>
    <a:accent6>
      <a:srgbClr val="9A9A9A"/>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395271"/>
    </a:accent1>
    <a:accent2>
      <a:srgbClr val="535E85"/>
    </a:accent2>
    <a:accent3>
      <a:srgbClr val="E57F25"/>
    </a:accent3>
    <a:accent4>
      <a:srgbClr val="AA2614"/>
    </a:accent4>
    <a:accent5>
      <a:srgbClr val="5486B6"/>
    </a:accent5>
    <a:accent6>
      <a:srgbClr val="9A9A9A"/>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395271"/>
    </a:accent1>
    <a:accent2>
      <a:srgbClr val="535E85"/>
    </a:accent2>
    <a:accent3>
      <a:srgbClr val="E57F25"/>
    </a:accent3>
    <a:accent4>
      <a:srgbClr val="AA2614"/>
    </a:accent4>
    <a:accent5>
      <a:srgbClr val="5486B6"/>
    </a:accent5>
    <a:accent6>
      <a:srgbClr val="9A9A9A"/>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5352</Words>
  <Application>WPS 演示</Application>
  <PresentationFormat>全屏显示(16:9)</PresentationFormat>
  <Paragraphs>370</Paragraphs>
  <Slides>47</Slides>
  <Notes>16</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47</vt:i4>
      </vt:variant>
    </vt:vector>
  </HeadingPairs>
  <TitlesOfParts>
    <vt:vector size="64" baseType="lpstr">
      <vt:lpstr>Arial</vt:lpstr>
      <vt:lpstr>宋体</vt:lpstr>
      <vt:lpstr>Wingdings</vt:lpstr>
      <vt:lpstr>Calibri</vt:lpstr>
      <vt:lpstr>Calibri Light</vt:lpstr>
      <vt:lpstr>微软雅黑 Light</vt:lpstr>
      <vt:lpstr>微软雅黑</vt:lpstr>
      <vt:lpstr>Calibri</vt:lpstr>
      <vt:lpstr>Arial Unicode MS</vt:lpstr>
      <vt:lpstr>Times New Roman</vt:lpstr>
      <vt:lpstr>Times New Roman</vt:lpstr>
      <vt:lpstr>4_自定义设计方案</vt:lpstr>
      <vt:lpstr>3_自定义设计方案</vt:lpstr>
      <vt:lpstr>2_自定义设计方案</vt:lpstr>
      <vt:lpstr>1_自定义设计方案</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2021-07-19T09:34:00Z</dcterms:created>
  <dcterms:modified xsi:type="dcterms:W3CDTF">2021-07-19T09:34:52Z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3D2374F5F95B495C80A9A1A6FAD8E91B</vt:lpwstr>
  </property>
</Properties>
</file>